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0"/>
  </p:notesMasterIdLst>
  <p:sldIdLst>
    <p:sldId id="352" r:id="rId2"/>
    <p:sldId id="365" r:id="rId3"/>
    <p:sldId id="353" r:id="rId4"/>
    <p:sldId id="349" r:id="rId5"/>
    <p:sldId id="350" r:id="rId6"/>
    <p:sldId id="351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44" autoAdjust="0"/>
    <p:restoredTop sz="93031" autoAdjust="0"/>
  </p:normalViewPr>
  <p:slideViewPr>
    <p:cSldViewPr>
      <p:cViewPr varScale="1">
        <p:scale>
          <a:sx n="115" d="100"/>
          <a:sy n="115" d="100"/>
        </p:scale>
        <p:origin x="8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378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904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654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8986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5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msk\Desktop\body_swoop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-12700"/>
            <a:ext cx="9139238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직선 연결선 3"/>
          <p:cNvCxnSpPr/>
          <p:nvPr userDrawn="1"/>
        </p:nvCxnSpPr>
        <p:spPr>
          <a:xfrm>
            <a:off x="84138" y="642648"/>
            <a:ext cx="89614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3780060" y="176448"/>
            <a:ext cx="4032300" cy="476250"/>
          </a:xfrm>
          <a:prstGeom prst="rect">
            <a:avLst/>
          </a:prstGeom>
        </p:spPr>
        <p:txBody>
          <a:bodyPr anchor="ctr"/>
          <a:lstStyle>
            <a:lvl1pPr algn="r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02E7A-4CEB-470B-B53F-A0BB74F8BC4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" name="Picture 2" descr="D:\한국전통문화대학교\이미지\로고_PoiznKore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8745" y="6633207"/>
            <a:ext cx="504056" cy="191541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9024" y="125185"/>
            <a:ext cx="1094860" cy="46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409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+mj-ea"/>
                <a:ea typeface="+mj-ea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  <a:lvl5pPr>
              <a:defRPr sz="12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pPr/>
              <a:t>2021-09-24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포트폴리오 </a:t>
            </a:r>
            <a:r>
              <a:rPr lang="ko-KR" altLang="en-US" dirty="0" err="1" smtClean="0"/>
              <a:t>팀별발표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매주 발표</a:t>
            </a:r>
            <a:endParaRPr lang="en-US" altLang="ko-KR" dirty="0" smtClean="0"/>
          </a:p>
          <a:p>
            <a:r>
              <a:rPr lang="ko-KR" altLang="en-US" dirty="0" smtClean="0"/>
              <a:t>단계별 추가 및 업데이트 내용</a:t>
            </a:r>
            <a:endParaRPr lang="ko-KR" altLang="en-US" dirty="0"/>
          </a:p>
          <a:p>
            <a:r>
              <a:rPr lang="ko-KR" altLang="en-US" dirty="0" err="1" smtClean="0"/>
              <a:t>이슈사항도</a:t>
            </a:r>
            <a:r>
              <a:rPr lang="ko-KR" altLang="en-US" dirty="0" smtClean="0"/>
              <a:t> 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474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23938" y="176213"/>
            <a:ext cx="6788150" cy="476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mtClean="0"/>
              <a:t>5. SUB01</a:t>
            </a:r>
            <a:r>
              <a:rPr lang="ko-KR" altLang="en-US" smtClean="0"/>
              <a:t> </a:t>
            </a:r>
            <a:r>
              <a:rPr lang="en-US" altLang="ko-KR" smtClean="0"/>
              <a:t>_</a:t>
            </a:r>
            <a:r>
              <a:rPr lang="ko-KR" altLang="en-US" smtClean="0"/>
              <a:t> 시안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23528" y="701710"/>
            <a:ext cx="84249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하나의 </a:t>
            </a:r>
            <a:r>
              <a:rPr lang="en-US" altLang="ko-KR" sz="800" smtClean="0">
                <a:latin typeface="+mn-ea"/>
                <a:ea typeface="+mn-ea"/>
              </a:rPr>
              <a:t>page</a:t>
            </a:r>
            <a:r>
              <a:rPr lang="ko-KR" altLang="en-US" sz="800" smtClean="0">
                <a:latin typeface="+mn-ea"/>
                <a:ea typeface="+mn-ea"/>
              </a:rPr>
              <a:t>에서 저장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수정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삭제 대한 작업 기능 </a:t>
            </a:r>
            <a:r>
              <a:rPr lang="en-US" altLang="ko-KR" sz="800" smtClean="0">
                <a:latin typeface="+mn-ea"/>
                <a:ea typeface="+mn-ea"/>
              </a:rPr>
              <a:t>(</a:t>
            </a:r>
            <a:r>
              <a:rPr lang="ko-KR" altLang="en-US" sz="800" smtClean="0">
                <a:latin typeface="+mn-ea"/>
                <a:ea typeface="+mn-ea"/>
              </a:rPr>
              <a:t>단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검색페이지에서는 조회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초기화 기능제공</a:t>
            </a:r>
            <a:r>
              <a:rPr lang="en-US" altLang="ko-KR" sz="800" smtClean="0">
                <a:latin typeface="+mn-ea"/>
                <a:ea typeface="+mn-ea"/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하나의 </a:t>
            </a:r>
            <a:r>
              <a:rPr lang="en-US" altLang="ko-KR" sz="800" smtClean="0">
                <a:latin typeface="+mn-ea"/>
                <a:ea typeface="+mn-ea"/>
              </a:rPr>
              <a:t>Row</a:t>
            </a:r>
            <a:r>
              <a:rPr lang="ko-KR" altLang="en-US" sz="800" smtClean="0">
                <a:latin typeface="+mn-ea"/>
                <a:ea typeface="+mn-ea"/>
              </a:rPr>
              <a:t>에 대한 작업</a:t>
            </a:r>
          </a:p>
          <a:p>
            <a:r>
              <a:rPr lang="ko-KR" altLang="en-US" sz="800" smtClean="0">
                <a:latin typeface="+mn-ea"/>
                <a:ea typeface="+mn-ea"/>
              </a:rPr>
              <a:t> </a:t>
            </a:r>
            <a:r>
              <a:rPr lang="en-US" altLang="ko-KR" sz="800" smtClean="0">
                <a:latin typeface="+mn-ea"/>
                <a:ea typeface="+mn-ea"/>
              </a:rPr>
              <a:t>- </a:t>
            </a:r>
            <a:r>
              <a:rPr lang="ko-KR" altLang="en-US" sz="800" smtClean="0">
                <a:latin typeface="+mn-ea"/>
                <a:ea typeface="+mn-ea"/>
              </a:rPr>
              <a:t>통합조회의 목록을 클릭하면 한번에 복수의 부가정보 데이터를 조회해 볼수 있으므로 여러 정보를 한눈에 확인할수 있는 기능을 제공합니다</a:t>
            </a:r>
            <a:r>
              <a:rPr lang="en-US" altLang="ko-KR" sz="800" smtClean="0">
                <a:latin typeface="+mn-ea"/>
                <a:ea typeface="+mn-ea"/>
              </a:rPr>
              <a:t>. </a:t>
            </a:r>
            <a:br>
              <a:rPr lang="en-US" altLang="ko-KR" sz="800" smtClean="0">
                <a:latin typeface="+mn-ea"/>
                <a:ea typeface="+mn-ea"/>
              </a:rPr>
            </a:br>
            <a:r>
              <a:rPr lang="en-US" altLang="ko-KR" sz="800" smtClean="0">
                <a:latin typeface="+mn-ea"/>
                <a:ea typeface="+mn-ea"/>
              </a:rPr>
              <a:t>   </a:t>
            </a:r>
            <a:r>
              <a:rPr lang="ko-KR" altLang="en-US" sz="800" smtClean="0">
                <a:latin typeface="+mn-ea"/>
                <a:ea typeface="+mn-ea"/>
              </a:rPr>
              <a:t>또한 각각의 </a:t>
            </a:r>
            <a:r>
              <a:rPr lang="en-US" altLang="ko-KR" sz="800" smtClean="0">
                <a:latin typeface="+mn-ea"/>
                <a:ea typeface="+mn-ea"/>
              </a:rPr>
              <a:t>Grid</a:t>
            </a:r>
            <a:r>
              <a:rPr lang="ko-KR" altLang="en-US" sz="800" smtClean="0">
                <a:latin typeface="+mn-ea"/>
                <a:ea typeface="+mn-ea"/>
              </a:rPr>
              <a:t>데이터를 수정한 후 통합저장 버튼을 누르면 </a:t>
            </a:r>
            <a:r>
              <a:rPr lang="en-US" altLang="ko-KR" sz="800" smtClean="0">
                <a:latin typeface="+mn-ea"/>
                <a:ea typeface="+mn-ea"/>
              </a:rPr>
              <a:t>Master Grid</a:t>
            </a:r>
            <a:r>
              <a:rPr lang="ko-KR" altLang="en-US" sz="800" smtClean="0">
                <a:latin typeface="+mn-ea"/>
                <a:ea typeface="+mn-ea"/>
              </a:rPr>
              <a:t>를 이용해 복수의 그리드 데이터를 한번에 저장합니다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169" y="1391102"/>
            <a:ext cx="8831429" cy="4991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9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3" y="980728"/>
            <a:ext cx="9000000" cy="3711236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스토리보드 설계서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3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팀별발표</a:t>
            </a:r>
            <a:r>
              <a:rPr lang="en-US" altLang="ko-KR" dirty="0" smtClean="0"/>
              <a:t>-3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프로그램 </a:t>
            </a:r>
            <a:r>
              <a:rPr lang="ko-KR" altLang="en-US" dirty="0" err="1"/>
              <a:t>네이밍</a:t>
            </a:r>
            <a:r>
              <a:rPr lang="ko-KR" altLang="en-US" dirty="0"/>
              <a:t> 작성 표준</a:t>
            </a:r>
          </a:p>
          <a:p>
            <a:r>
              <a:rPr lang="ko-KR" altLang="en-US" dirty="0" err="1"/>
              <a:t>업무흐름도</a:t>
            </a:r>
            <a:r>
              <a:rPr lang="ko-KR" altLang="en-US" dirty="0"/>
              <a:t> 정의서</a:t>
            </a:r>
          </a:p>
          <a:p>
            <a:r>
              <a:rPr lang="ko-KR" altLang="en-US" dirty="0" err="1"/>
              <a:t>메뉴구조도</a:t>
            </a:r>
            <a:endParaRPr lang="ko-KR" altLang="en-US" dirty="0"/>
          </a:p>
          <a:p>
            <a:r>
              <a:rPr lang="ko-KR" altLang="en-US" dirty="0"/>
              <a:t>논리 </a:t>
            </a:r>
            <a:r>
              <a:rPr lang="en-US" altLang="ko-KR" dirty="0"/>
              <a:t>ERD</a:t>
            </a:r>
          </a:p>
          <a:p>
            <a:r>
              <a:rPr lang="ko-KR" altLang="en-US" dirty="0"/>
              <a:t>물리 </a:t>
            </a:r>
            <a:r>
              <a:rPr lang="en-US" altLang="ko-KR" dirty="0"/>
              <a:t>ERD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753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23938" y="176213"/>
            <a:ext cx="6788150" cy="476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mtClean="0"/>
              <a:t>7. </a:t>
            </a:r>
            <a:r>
              <a:rPr lang="ko-KR" altLang="en-US" smtClean="0"/>
              <a:t>프로그램기능 </a:t>
            </a:r>
            <a:r>
              <a:rPr lang="en-US" altLang="ko-KR" smtClean="0"/>
              <a:t>_ </a:t>
            </a:r>
            <a:r>
              <a:rPr lang="ko-KR" altLang="en-US" smtClean="0"/>
              <a:t>요약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graphicFrame>
        <p:nvGraphicFramePr>
          <p:cNvPr id="5" name="Group 156"/>
          <p:cNvGraphicFramePr>
            <a:graphicFrameLocks noGrp="1"/>
          </p:cNvGraphicFramePr>
          <p:nvPr/>
        </p:nvGraphicFramePr>
        <p:xfrm>
          <a:off x="299764" y="980728"/>
          <a:ext cx="6984777" cy="762953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8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2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22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2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22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40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3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시스템명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부시스템명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분류이름약자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대분류</a:t>
                      </a: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중분류코드번호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소분류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코드번호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Rrad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페이지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Write</a:t>
                      </a:r>
                      <a:r>
                        <a:rPr kumimoji="1" lang="ko-KR" altLang="en-US" sz="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페이지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 Box 192"/>
          <p:cNvSpPr txBox="1">
            <a:spLocks noChangeArrowheads="1"/>
          </p:cNvSpPr>
          <p:nvPr/>
        </p:nvSpPr>
        <p:spPr bwMode="auto">
          <a:xfrm>
            <a:off x="249430" y="722759"/>
            <a:ext cx="5524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1000" dirty="0">
                <a:latin typeface="+mn-ea"/>
                <a:ea typeface="+mn-ea"/>
              </a:rPr>
              <a:t>* </a:t>
            </a:r>
            <a:r>
              <a:rPr lang="ko-KR" altLang="en-US" sz="1000" dirty="0">
                <a:latin typeface="+mn-ea"/>
                <a:ea typeface="+mn-ea"/>
              </a:rPr>
              <a:t>프로그램 </a:t>
            </a:r>
            <a:r>
              <a:rPr lang="ko-KR" altLang="en-US" sz="1000" dirty="0" err="1">
                <a:latin typeface="+mn-ea"/>
                <a:ea typeface="+mn-ea"/>
              </a:rPr>
              <a:t>네이밍</a:t>
            </a:r>
            <a:r>
              <a:rPr lang="ko-KR" altLang="en-US" sz="1000" dirty="0">
                <a:latin typeface="+mn-ea"/>
                <a:ea typeface="+mn-ea"/>
              </a:rPr>
              <a:t> 작성 표준 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>
                <a:latin typeface="+mn-ea"/>
                <a:ea typeface="+mn-ea"/>
              </a:rPr>
              <a:t>전체  </a:t>
            </a:r>
            <a:r>
              <a:rPr lang="en-US" altLang="ko-KR" sz="1000" dirty="0">
                <a:latin typeface="+mn-ea"/>
                <a:ea typeface="+mn-ea"/>
              </a:rPr>
              <a:t>12</a:t>
            </a:r>
            <a:r>
              <a:rPr lang="ko-KR" altLang="en-US" sz="1000" dirty="0">
                <a:latin typeface="+mn-ea"/>
                <a:ea typeface="+mn-ea"/>
              </a:rPr>
              <a:t>자리로 구성됨</a:t>
            </a:r>
            <a:r>
              <a:rPr lang="en-US" altLang="ko-KR" sz="1000" dirty="0">
                <a:latin typeface="+mn-ea"/>
                <a:ea typeface="+mn-ea"/>
              </a:rPr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35" y="2348880"/>
            <a:ext cx="4608400" cy="135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021" y="3068960"/>
            <a:ext cx="4608512" cy="13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1917" y="3661802"/>
            <a:ext cx="4703068" cy="134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4322" y="4775478"/>
            <a:ext cx="4608512" cy="1334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06750" y="6148526"/>
            <a:ext cx="4032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ko-KR" altLang="en-US" sz="800" smtClean="0">
                <a:latin typeface="+mn-ea"/>
                <a:ea typeface="+mn-ea"/>
              </a:rPr>
              <a:t>주요기능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셀 병합 및 합계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드릴다운 기능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헤더 병합 기능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엑셀 업로드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다운로드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다국어 지원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페이징 기능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틀고정 기능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이미지 기능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대용량 압축 조회</a:t>
            </a:r>
            <a:endParaRPr lang="en-US" altLang="ko-KR" sz="800" smtClean="0">
              <a:latin typeface="+mn-ea"/>
              <a:ea typeface="+mn-ea"/>
            </a:endParaRPr>
          </a:p>
        </p:txBody>
      </p:sp>
      <p:sp>
        <p:nvSpPr>
          <p:cNvPr id="14" name="Text Box 192"/>
          <p:cNvSpPr txBox="1">
            <a:spLocks noChangeArrowheads="1"/>
          </p:cNvSpPr>
          <p:nvPr/>
        </p:nvSpPr>
        <p:spPr bwMode="auto">
          <a:xfrm>
            <a:off x="251520" y="2060848"/>
            <a:ext cx="36724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* </a:t>
            </a:r>
            <a:r>
              <a:rPr lang="en-US" altLang="ko-KR" sz="1000" smtClean="0">
                <a:latin typeface="+mn-ea"/>
                <a:ea typeface="+mn-ea"/>
              </a:rPr>
              <a:t>Flash</a:t>
            </a:r>
            <a:r>
              <a:rPr lang="ko-KR" altLang="en-US" sz="1000" smtClean="0">
                <a:latin typeface="+mn-ea"/>
                <a:ea typeface="+mn-ea"/>
              </a:rPr>
              <a:t>그리드 기능안내 </a:t>
            </a:r>
            <a:endParaRPr lang="en-US" altLang="ko-KR" sz="1000">
              <a:latin typeface="+mn-ea"/>
              <a:ea typeface="+mn-ea"/>
            </a:endParaRPr>
          </a:p>
        </p:txBody>
      </p:sp>
      <p:sp>
        <p:nvSpPr>
          <p:cNvPr id="15" name="Text Box 192"/>
          <p:cNvSpPr txBox="1">
            <a:spLocks noChangeArrowheads="1"/>
          </p:cNvSpPr>
          <p:nvPr/>
        </p:nvSpPr>
        <p:spPr bwMode="auto">
          <a:xfrm>
            <a:off x="5148064" y="2060848"/>
            <a:ext cx="367240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  <a:ea typeface="+mn-ea"/>
              </a:rPr>
              <a:t>* </a:t>
            </a:r>
            <a:r>
              <a:rPr lang="ko-KR" altLang="en-US" sz="1000" smtClean="0">
                <a:latin typeface="+mn-ea"/>
                <a:ea typeface="+mn-ea"/>
              </a:rPr>
              <a:t>리포트 기능안내 </a:t>
            </a:r>
            <a:endParaRPr lang="en-US" altLang="ko-KR" sz="1000">
              <a:latin typeface="+mn-ea"/>
              <a:ea typeface="+mn-ea"/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8524" y="2374047"/>
            <a:ext cx="3625912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45"/>
          <p:cNvSpPr>
            <a:spLocks noChangeArrowheads="1"/>
          </p:cNvSpPr>
          <p:nvPr/>
        </p:nvSpPr>
        <p:spPr bwMode="auto">
          <a:xfrm>
            <a:off x="5300469" y="6078582"/>
            <a:ext cx="36724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ko-KR" sz="800" smtClean="0">
                <a:latin typeface="+mn-ea"/>
                <a:ea typeface="+mn-ea"/>
              </a:rPr>
              <a:t>HWP, WORD, Excel, PDF, JPG, GIF, TIF, BMP </a:t>
            </a:r>
            <a:r>
              <a:rPr lang="ko-KR" altLang="en-US" sz="800" smtClean="0">
                <a:latin typeface="+mn-ea"/>
                <a:ea typeface="+mn-ea"/>
              </a:rPr>
              <a:t>포맷 변환 지원</a:t>
            </a:r>
          </a:p>
          <a:p>
            <a:r>
              <a:rPr lang="en-US" altLang="ko-KR" sz="800" smtClean="0">
                <a:latin typeface="+mn-ea"/>
                <a:ea typeface="+mn-ea"/>
              </a:rPr>
              <a:t>A4, A5, B4, B5, 80 Columns, 136 Columns, </a:t>
            </a:r>
            <a:r>
              <a:rPr lang="ko-KR" altLang="en-US" sz="800" smtClean="0">
                <a:latin typeface="+mn-ea"/>
                <a:ea typeface="+mn-ea"/>
              </a:rPr>
              <a:t>엽서</a:t>
            </a:r>
            <a:r>
              <a:rPr lang="en-US" altLang="ko-KR" sz="800" smtClean="0">
                <a:latin typeface="+mn-ea"/>
                <a:ea typeface="+mn-ea"/>
              </a:rPr>
              <a:t>(A6), A3 </a:t>
            </a:r>
            <a:r>
              <a:rPr lang="ko-KR" altLang="en-US" sz="800" smtClean="0">
                <a:latin typeface="+mn-ea"/>
                <a:ea typeface="+mn-ea"/>
              </a:rPr>
              <a:t>외 </a:t>
            </a:r>
            <a:r>
              <a:rPr lang="en-US" altLang="ko-KR" sz="800" smtClean="0">
                <a:latin typeface="+mn-ea"/>
                <a:ea typeface="+mn-ea"/>
              </a:rPr>
              <a:t>47</a:t>
            </a:r>
            <a:r>
              <a:rPr lang="ko-KR" altLang="en-US" sz="800" smtClean="0">
                <a:latin typeface="+mn-ea"/>
                <a:ea typeface="+mn-ea"/>
              </a:rPr>
              <a:t>종 및 사용자 정의 지정 가능</a:t>
            </a:r>
            <a:r>
              <a:rPr lang="en-US" altLang="ko-KR" sz="800" smtClean="0">
                <a:latin typeface="+mn-ea"/>
                <a:ea typeface="+mn-ea"/>
              </a:rPr>
              <a:t>. (</a:t>
            </a:r>
            <a:r>
              <a:rPr lang="ko-KR" altLang="en-US" sz="800" smtClean="0">
                <a:latin typeface="+mn-ea"/>
                <a:ea typeface="+mn-ea"/>
              </a:rPr>
              <a:t>확대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축소 출력</a:t>
            </a:r>
            <a:r>
              <a:rPr lang="en-US" altLang="ko-KR" sz="800" smtClean="0">
                <a:latin typeface="+mn-ea"/>
                <a:ea typeface="+mn-ea"/>
              </a:rPr>
              <a:t>, Fit to Page, </a:t>
            </a:r>
            <a:r>
              <a:rPr lang="ko-KR" altLang="en-US" sz="800" smtClean="0">
                <a:latin typeface="+mn-ea"/>
                <a:ea typeface="+mn-ea"/>
              </a:rPr>
              <a:t>모아찍기</a:t>
            </a:r>
            <a:r>
              <a:rPr lang="en-US" altLang="ko-KR" sz="800" smtClean="0">
                <a:latin typeface="+mn-ea"/>
                <a:ea typeface="+mn-ea"/>
              </a:rPr>
              <a:t>(</a:t>
            </a:r>
            <a:r>
              <a:rPr lang="ko-KR" altLang="en-US" sz="800" smtClean="0">
                <a:latin typeface="+mn-ea"/>
                <a:ea typeface="+mn-ea"/>
              </a:rPr>
              <a:t>가로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세로</a:t>
            </a:r>
            <a:r>
              <a:rPr lang="en-US" altLang="ko-KR" sz="800" smtClean="0">
                <a:latin typeface="+mn-ea"/>
                <a:ea typeface="+mn-e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0508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oShape 31"/>
          <p:cNvSpPr>
            <a:spLocks noChangeArrowheads="1"/>
          </p:cNvSpPr>
          <p:nvPr/>
        </p:nvSpPr>
        <p:spPr bwMode="auto">
          <a:xfrm>
            <a:off x="5170287" y="3304407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교수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(Gyosu)</a:t>
            </a:r>
          </a:p>
        </p:txBody>
      </p:sp>
      <p:sp>
        <p:nvSpPr>
          <p:cNvPr id="93" name="AutoShape 31"/>
          <p:cNvSpPr>
            <a:spLocks noChangeArrowheads="1"/>
          </p:cNvSpPr>
          <p:nvPr/>
        </p:nvSpPr>
        <p:spPr bwMode="auto">
          <a:xfrm>
            <a:off x="3026597" y="3304407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교수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(Gyosu)</a:t>
            </a:r>
          </a:p>
        </p:txBody>
      </p:sp>
      <p:sp>
        <p:nvSpPr>
          <p:cNvPr id="92" name="AutoShape 31"/>
          <p:cNvSpPr>
            <a:spLocks noChangeArrowheads="1"/>
          </p:cNvSpPr>
          <p:nvPr/>
        </p:nvSpPr>
        <p:spPr bwMode="auto">
          <a:xfrm>
            <a:off x="3026597" y="3005297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(Pass)</a:t>
            </a:r>
          </a:p>
        </p:txBody>
      </p:sp>
      <p:sp>
        <p:nvSpPr>
          <p:cNvPr id="186" name="Text Box 22"/>
          <p:cNvSpPr txBox="1">
            <a:spLocks noChangeArrowheads="1"/>
          </p:cNvSpPr>
          <p:nvPr/>
        </p:nvSpPr>
        <p:spPr bwMode="auto">
          <a:xfrm>
            <a:off x="3574966" y="587454"/>
            <a:ext cx="747775" cy="18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23" dirty="0">
                <a:latin typeface="맑은 고딕" pitchFamily="50" charset="-127"/>
                <a:ea typeface="맑은 고딕" pitchFamily="50" charset="-127"/>
              </a:rPr>
              <a:t>인사시스템</a:t>
            </a:r>
          </a:p>
        </p:txBody>
      </p:sp>
      <p:sp>
        <p:nvSpPr>
          <p:cNvPr id="104" name="Text Box 22"/>
          <p:cNvSpPr txBox="1">
            <a:spLocks noChangeArrowheads="1"/>
          </p:cNvSpPr>
          <p:nvPr/>
        </p:nvSpPr>
        <p:spPr bwMode="auto">
          <a:xfrm>
            <a:off x="4322742" y="587454"/>
            <a:ext cx="1146589" cy="18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623" dirty="0">
                <a:latin typeface="맑은 고딕" pitchFamily="50" charset="-127"/>
                <a:ea typeface="맑은 고딕" pitchFamily="50" charset="-127"/>
              </a:rPr>
              <a:t>교원인적관리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023631" y="1085971"/>
            <a:ext cx="598154" cy="434571"/>
            <a:chOff x="3082679" y="3116888"/>
            <a:chExt cx="1048863" cy="627713"/>
          </a:xfrm>
          <a:solidFill>
            <a:srgbClr val="FFFF00"/>
          </a:solidFill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3082679" y="3276601"/>
              <a:ext cx="1048863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lang="ko-KR" altLang="en-US" sz="554" dirty="0"/>
                <a:t>교원 인사 목록</a:t>
              </a:r>
              <a:endParaRPr lang="ko-KR" altLang="en-US" sz="554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Rectangle 22"/>
            <p:cNvSpPr>
              <a:spLocks noChangeArrowheads="1"/>
            </p:cNvSpPr>
            <p:nvPr/>
          </p:nvSpPr>
          <p:spPr bwMode="auto">
            <a:xfrm>
              <a:off x="3082679" y="3116888"/>
              <a:ext cx="1048863" cy="169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554" dirty="0">
                  <a:latin typeface="맑은 고딕" pitchFamily="50" charset="-127"/>
                  <a:ea typeface="맑은 고딕" pitchFamily="50" charset="-127"/>
                </a:rPr>
                <a:t>hism000100R</a:t>
              </a:r>
              <a:endParaRPr lang="ko-KR" altLang="en-US" sz="554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24" name="AutoShape 24"/>
          <p:cNvCxnSpPr>
            <a:cxnSpLocks noChangeShapeType="1"/>
            <a:stCxn id="121" idx="4"/>
            <a:endCxn id="5" idx="1"/>
          </p:cNvCxnSpPr>
          <p:nvPr/>
        </p:nvCxnSpPr>
        <p:spPr bwMode="auto">
          <a:xfrm>
            <a:off x="3624818" y="1098416"/>
            <a:ext cx="398814" cy="26012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26" name="AutoShape 24"/>
          <p:cNvCxnSpPr>
            <a:cxnSpLocks noChangeShapeType="1"/>
            <a:stCxn id="222" idx="4"/>
            <a:endCxn id="5" idx="1"/>
          </p:cNvCxnSpPr>
          <p:nvPr/>
        </p:nvCxnSpPr>
        <p:spPr bwMode="auto">
          <a:xfrm flipV="1">
            <a:off x="3624818" y="1358541"/>
            <a:ext cx="398814" cy="33809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93" name="순서도: 화면 표시 192"/>
          <p:cNvSpPr/>
          <p:nvPr/>
        </p:nvSpPr>
        <p:spPr bwMode="auto">
          <a:xfrm>
            <a:off x="4422445" y="1459894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/>
              <a:t>교원 인사 목록</a:t>
            </a:r>
            <a:endParaRPr lang="ko-KR" altLang="en-US" sz="554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" name="AutoShape 24"/>
          <p:cNvCxnSpPr>
            <a:cxnSpLocks noChangeShapeType="1"/>
            <a:stCxn id="5" idx="2"/>
            <a:endCxn id="193" idx="1"/>
          </p:cNvCxnSpPr>
          <p:nvPr/>
        </p:nvCxnSpPr>
        <p:spPr bwMode="auto">
          <a:xfrm rot="16200000" flipH="1">
            <a:off x="4321901" y="1521349"/>
            <a:ext cx="101353" cy="9973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222" name="AutoShape 31"/>
          <p:cNvSpPr>
            <a:spLocks noChangeArrowheads="1"/>
          </p:cNvSpPr>
          <p:nvPr/>
        </p:nvSpPr>
        <p:spPr bwMode="auto">
          <a:xfrm>
            <a:off x="3026664" y="153463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인사기본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023698" y="2606411"/>
            <a:ext cx="598154" cy="434571"/>
            <a:chOff x="3082679" y="3116888"/>
            <a:chExt cx="1048863" cy="627713"/>
          </a:xfrm>
          <a:solidFill>
            <a:srgbClr val="FFFF00"/>
          </a:solidFill>
        </p:grpSpPr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3082679" y="3276601"/>
              <a:ext cx="1048863" cy="468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lang="ko-KR" altLang="en-US" sz="554" dirty="0"/>
                <a:t>교원 인사정보관리</a:t>
              </a:r>
              <a:endParaRPr lang="ko-KR" altLang="en-US" sz="554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3082679" y="3116888"/>
              <a:ext cx="1048863" cy="1696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latinLnBrk="0" hangingPunct="0"/>
              <a:r>
                <a:rPr lang="en-US" altLang="ko-KR" sz="554" dirty="0">
                  <a:latin typeface="맑은 고딕" pitchFamily="50" charset="-127"/>
                  <a:ea typeface="맑은 고딕" pitchFamily="50" charset="-127"/>
                </a:rPr>
                <a:t>hism000200RW</a:t>
              </a:r>
              <a:endParaRPr lang="ko-KR" altLang="en-US" sz="554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2" name="순서도: 화면 표시 21"/>
          <p:cNvSpPr/>
          <p:nvPr/>
        </p:nvSpPr>
        <p:spPr bwMode="auto">
          <a:xfrm>
            <a:off x="4023631" y="3553665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개인정보</a:t>
            </a:r>
          </a:p>
        </p:txBody>
      </p:sp>
      <p:cxnSp>
        <p:nvCxnSpPr>
          <p:cNvPr id="23" name="AutoShape 24"/>
          <p:cNvCxnSpPr>
            <a:cxnSpLocks noChangeShapeType="1"/>
            <a:stCxn id="20" idx="2"/>
            <a:endCxn id="103" idx="0"/>
          </p:cNvCxnSpPr>
          <p:nvPr/>
        </p:nvCxnSpPr>
        <p:spPr bwMode="auto">
          <a:xfrm rot="5400000">
            <a:off x="4228436" y="3135254"/>
            <a:ext cx="188612" cy="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76" name="AutoShape 31"/>
          <p:cNvSpPr>
            <a:spLocks noChangeArrowheads="1"/>
          </p:cNvSpPr>
          <p:nvPr/>
        </p:nvSpPr>
        <p:spPr bwMode="auto">
          <a:xfrm>
            <a:off x="3026664" y="123552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학과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(Hakgwa)</a:t>
            </a:r>
          </a:p>
        </p:txBody>
      </p:sp>
      <p:sp>
        <p:nvSpPr>
          <p:cNvPr id="121" name="AutoShape 31"/>
          <p:cNvSpPr>
            <a:spLocks noChangeArrowheads="1"/>
          </p:cNvSpPr>
          <p:nvPr/>
        </p:nvSpPr>
        <p:spPr bwMode="auto">
          <a:xfrm>
            <a:off x="3026664" y="936415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공통코드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(CommonCode)</a:t>
            </a:r>
          </a:p>
        </p:txBody>
      </p:sp>
      <p:sp>
        <p:nvSpPr>
          <p:cNvPr id="79" name="순서도: 화면 표시 78"/>
          <p:cNvSpPr/>
          <p:nvPr/>
        </p:nvSpPr>
        <p:spPr bwMode="auto">
          <a:xfrm>
            <a:off x="4023631" y="3840330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신상정보</a:t>
            </a:r>
          </a:p>
        </p:txBody>
      </p:sp>
      <p:sp>
        <p:nvSpPr>
          <p:cNvPr id="80" name="순서도: 화면 표시 79"/>
          <p:cNvSpPr/>
          <p:nvPr/>
        </p:nvSpPr>
        <p:spPr bwMode="auto">
          <a:xfrm>
            <a:off x="4023631" y="4151886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>
                <a:latin typeface="맑은 고딕" pitchFamily="50" charset="-127"/>
                <a:ea typeface="맑은 고딕" pitchFamily="50" charset="-127"/>
              </a:rPr>
              <a:t>가족사항</a:t>
            </a:r>
            <a:endParaRPr lang="ko-KR" altLang="en-US" sz="55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순서도: 화면 표시 80"/>
          <p:cNvSpPr/>
          <p:nvPr/>
        </p:nvSpPr>
        <p:spPr bwMode="auto">
          <a:xfrm>
            <a:off x="4023631" y="4475886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임명사항</a:t>
            </a:r>
          </a:p>
        </p:txBody>
      </p:sp>
      <p:sp>
        <p:nvSpPr>
          <p:cNvPr id="82" name="순서도: 화면 표시 81"/>
          <p:cNvSpPr/>
          <p:nvPr/>
        </p:nvSpPr>
        <p:spPr bwMode="auto">
          <a:xfrm>
            <a:off x="4023631" y="4799958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학력사항</a:t>
            </a:r>
          </a:p>
        </p:txBody>
      </p:sp>
      <p:sp>
        <p:nvSpPr>
          <p:cNvPr id="83" name="순서도: 화면 표시 82"/>
          <p:cNvSpPr/>
          <p:nvPr/>
        </p:nvSpPr>
        <p:spPr bwMode="auto">
          <a:xfrm>
            <a:off x="4023631" y="5123958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>
                <a:latin typeface="맑은 고딕" pitchFamily="50" charset="-127"/>
                <a:ea typeface="맑은 고딕" pitchFamily="50" charset="-127"/>
              </a:rPr>
              <a:t>상훈연수</a:t>
            </a:r>
            <a:endParaRPr lang="ko-KR" altLang="en-US" sz="55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순서도: 화면 표시 83"/>
          <p:cNvSpPr/>
          <p:nvPr/>
        </p:nvSpPr>
        <p:spPr bwMode="auto">
          <a:xfrm>
            <a:off x="4023631" y="5448030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내부경력</a:t>
            </a:r>
          </a:p>
        </p:txBody>
      </p:sp>
      <p:sp>
        <p:nvSpPr>
          <p:cNvPr id="85" name="순서도: 화면 표시 84"/>
          <p:cNvSpPr/>
          <p:nvPr/>
        </p:nvSpPr>
        <p:spPr bwMode="auto">
          <a:xfrm>
            <a:off x="4023631" y="5772030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외부경력</a:t>
            </a:r>
          </a:p>
        </p:txBody>
      </p:sp>
      <p:sp>
        <p:nvSpPr>
          <p:cNvPr id="86" name="순서도: 화면 표시 85"/>
          <p:cNvSpPr/>
          <p:nvPr/>
        </p:nvSpPr>
        <p:spPr bwMode="auto">
          <a:xfrm>
            <a:off x="4023631" y="6096102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연구실적</a:t>
            </a:r>
          </a:p>
        </p:txBody>
      </p:sp>
      <p:sp>
        <p:nvSpPr>
          <p:cNvPr id="89" name="AutoShape 31"/>
          <p:cNvSpPr>
            <a:spLocks noChangeArrowheads="1"/>
          </p:cNvSpPr>
          <p:nvPr/>
        </p:nvSpPr>
        <p:spPr bwMode="auto">
          <a:xfrm>
            <a:off x="3026597" y="270618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인사기본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(Staff)</a:t>
            </a:r>
          </a:p>
        </p:txBody>
      </p:sp>
      <p:sp>
        <p:nvSpPr>
          <p:cNvPr id="90" name="AutoShape 31"/>
          <p:cNvSpPr>
            <a:spLocks noChangeArrowheads="1"/>
          </p:cNvSpPr>
          <p:nvPr/>
        </p:nvSpPr>
        <p:spPr bwMode="auto">
          <a:xfrm>
            <a:off x="3026597" y="240707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학과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(Hakgwa)</a:t>
            </a:r>
          </a:p>
        </p:txBody>
      </p:sp>
      <p:sp>
        <p:nvSpPr>
          <p:cNvPr id="91" name="AutoShape 31"/>
          <p:cNvSpPr>
            <a:spLocks noChangeArrowheads="1"/>
          </p:cNvSpPr>
          <p:nvPr/>
        </p:nvSpPr>
        <p:spPr bwMode="auto">
          <a:xfrm>
            <a:off x="3026597" y="210796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공통코드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(CommonCode)</a:t>
            </a:r>
          </a:p>
        </p:txBody>
      </p:sp>
      <p:sp>
        <p:nvSpPr>
          <p:cNvPr id="95" name="AutoShape 31"/>
          <p:cNvSpPr>
            <a:spLocks noChangeArrowheads="1"/>
          </p:cNvSpPr>
          <p:nvPr/>
        </p:nvSpPr>
        <p:spPr bwMode="auto">
          <a:xfrm>
            <a:off x="5170287" y="3005297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(Pass)</a:t>
            </a:r>
          </a:p>
        </p:txBody>
      </p:sp>
      <p:cxnSp>
        <p:nvCxnSpPr>
          <p:cNvPr id="97" name="AutoShape 24"/>
          <p:cNvCxnSpPr>
            <a:cxnSpLocks noChangeShapeType="1"/>
            <a:stCxn id="91" idx="4"/>
            <a:endCxn id="103" idx="1"/>
          </p:cNvCxnSpPr>
          <p:nvPr/>
        </p:nvCxnSpPr>
        <p:spPr bwMode="auto">
          <a:xfrm>
            <a:off x="3624751" y="2269966"/>
            <a:ext cx="398880" cy="112162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00" name="AutoShape 24"/>
          <p:cNvCxnSpPr>
            <a:cxnSpLocks noChangeShapeType="1"/>
            <a:stCxn id="93" idx="4"/>
            <a:endCxn id="103" idx="1"/>
          </p:cNvCxnSpPr>
          <p:nvPr/>
        </p:nvCxnSpPr>
        <p:spPr bwMode="auto">
          <a:xfrm flipV="1">
            <a:off x="3624751" y="3391593"/>
            <a:ext cx="398880" cy="748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03" name="순서도: 화면 표시 102"/>
          <p:cNvSpPr/>
          <p:nvPr/>
        </p:nvSpPr>
        <p:spPr bwMode="auto">
          <a:xfrm>
            <a:off x="4023631" y="3229593"/>
            <a:ext cx="598154" cy="324000"/>
          </a:xfrm>
          <a:prstGeom prst="flowChartDisplay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3305" tIns="31652" rIns="63305" bIns="31652" numCol="1" rtlCol="0" anchor="ctr" anchorCtr="0" compatLnSpc="1">
            <a:prstTxWarp prst="textNoShape">
              <a:avLst/>
            </a:prstTxWarp>
          </a:bodyPr>
          <a:lstStyle/>
          <a:p>
            <a:pPr algn="ctr" eaLnBrk="0" latinLnBrk="0" hangingPunct="0"/>
            <a:r>
              <a:rPr lang="ko-KR" altLang="en-US" sz="554" dirty="0">
                <a:latin typeface="맑은 고딕" pitchFamily="50" charset="-127"/>
                <a:ea typeface="맑은 고딕" pitchFamily="50" charset="-127"/>
              </a:rPr>
              <a:t>인사기본정보</a:t>
            </a:r>
          </a:p>
        </p:txBody>
      </p:sp>
      <p:cxnSp>
        <p:nvCxnSpPr>
          <p:cNvPr id="107" name="AutoShape 24"/>
          <p:cNvCxnSpPr>
            <a:cxnSpLocks noChangeShapeType="1"/>
            <a:stCxn id="103" idx="3"/>
            <a:endCxn id="94" idx="2"/>
          </p:cNvCxnSpPr>
          <p:nvPr/>
        </p:nvCxnSpPr>
        <p:spPr bwMode="auto">
          <a:xfrm flipV="1">
            <a:off x="4621785" y="2868186"/>
            <a:ext cx="548502" cy="52340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10" name="AutoShape 24"/>
          <p:cNvCxnSpPr>
            <a:cxnSpLocks noChangeShapeType="1"/>
            <a:stCxn id="103" idx="3"/>
            <a:endCxn id="96" idx="2"/>
          </p:cNvCxnSpPr>
          <p:nvPr/>
        </p:nvCxnSpPr>
        <p:spPr bwMode="auto">
          <a:xfrm>
            <a:off x="4621785" y="3391593"/>
            <a:ext cx="548502" cy="7481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13" name="AutoShape 24"/>
          <p:cNvCxnSpPr>
            <a:cxnSpLocks noChangeShapeType="1"/>
            <a:stCxn id="103" idx="3"/>
            <a:endCxn id="95" idx="2"/>
          </p:cNvCxnSpPr>
          <p:nvPr/>
        </p:nvCxnSpPr>
        <p:spPr bwMode="auto">
          <a:xfrm flipV="1">
            <a:off x="4621785" y="3167296"/>
            <a:ext cx="548502" cy="2242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16" name="AutoShape 31"/>
          <p:cNvSpPr>
            <a:spLocks noChangeArrowheads="1"/>
          </p:cNvSpPr>
          <p:nvPr/>
        </p:nvSpPr>
        <p:spPr bwMode="auto">
          <a:xfrm>
            <a:off x="3026597" y="3678258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인사기본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(Staff)</a:t>
            </a:r>
          </a:p>
        </p:txBody>
      </p:sp>
      <p:sp>
        <p:nvSpPr>
          <p:cNvPr id="117" name="AutoShape 31"/>
          <p:cNvSpPr>
            <a:spLocks noChangeArrowheads="1"/>
          </p:cNvSpPr>
          <p:nvPr/>
        </p:nvSpPr>
        <p:spPr bwMode="auto">
          <a:xfrm>
            <a:off x="5170287" y="3678258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인사기본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(Staff)</a:t>
            </a:r>
          </a:p>
        </p:txBody>
      </p:sp>
      <p:cxnSp>
        <p:nvCxnSpPr>
          <p:cNvPr id="118" name="AutoShape 24"/>
          <p:cNvCxnSpPr>
            <a:cxnSpLocks noChangeShapeType="1"/>
            <a:stCxn id="116" idx="4"/>
            <a:endCxn id="22" idx="1"/>
          </p:cNvCxnSpPr>
          <p:nvPr/>
        </p:nvCxnSpPr>
        <p:spPr bwMode="auto">
          <a:xfrm flipV="1">
            <a:off x="3624751" y="3715665"/>
            <a:ext cx="398880" cy="1245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22" name="AutoShape 24"/>
          <p:cNvCxnSpPr>
            <a:cxnSpLocks noChangeShapeType="1"/>
            <a:stCxn id="116" idx="4"/>
            <a:endCxn id="79" idx="1"/>
          </p:cNvCxnSpPr>
          <p:nvPr/>
        </p:nvCxnSpPr>
        <p:spPr bwMode="auto">
          <a:xfrm>
            <a:off x="3624751" y="3840258"/>
            <a:ext cx="398880" cy="1620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27" name="AutoShape 24"/>
          <p:cNvCxnSpPr>
            <a:cxnSpLocks noChangeShapeType="1"/>
            <a:stCxn id="22" idx="3"/>
            <a:endCxn id="117" idx="2"/>
          </p:cNvCxnSpPr>
          <p:nvPr/>
        </p:nvCxnSpPr>
        <p:spPr bwMode="auto">
          <a:xfrm>
            <a:off x="4621785" y="3715665"/>
            <a:ext cx="548502" cy="12459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30" name="AutoShape 24"/>
          <p:cNvCxnSpPr>
            <a:cxnSpLocks noChangeShapeType="1"/>
            <a:stCxn id="79" idx="3"/>
            <a:endCxn id="117" idx="2"/>
          </p:cNvCxnSpPr>
          <p:nvPr/>
        </p:nvCxnSpPr>
        <p:spPr bwMode="auto">
          <a:xfrm flipV="1">
            <a:off x="4621785" y="3840258"/>
            <a:ext cx="548502" cy="1620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142" name="AutoShape 31"/>
          <p:cNvSpPr>
            <a:spLocks noChangeArrowheads="1"/>
          </p:cNvSpPr>
          <p:nvPr/>
        </p:nvSpPr>
        <p:spPr bwMode="auto">
          <a:xfrm>
            <a:off x="3026597" y="415188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인사가족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(StaffFamily)</a:t>
            </a:r>
          </a:p>
        </p:txBody>
      </p:sp>
      <p:sp>
        <p:nvSpPr>
          <p:cNvPr id="143" name="AutoShape 31"/>
          <p:cNvSpPr>
            <a:spLocks noChangeArrowheads="1"/>
          </p:cNvSpPr>
          <p:nvPr/>
        </p:nvSpPr>
        <p:spPr bwMode="auto">
          <a:xfrm>
            <a:off x="3026597" y="447588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인사임명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(StaffAppoint)</a:t>
            </a:r>
          </a:p>
        </p:txBody>
      </p:sp>
      <p:sp>
        <p:nvSpPr>
          <p:cNvPr id="144" name="AutoShape 31"/>
          <p:cNvSpPr>
            <a:spLocks noChangeArrowheads="1"/>
          </p:cNvSpPr>
          <p:nvPr/>
        </p:nvSpPr>
        <p:spPr bwMode="auto">
          <a:xfrm>
            <a:off x="3026597" y="4799958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인사학력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(StaffEdu)</a:t>
            </a:r>
          </a:p>
        </p:txBody>
      </p:sp>
      <p:sp>
        <p:nvSpPr>
          <p:cNvPr id="145" name="AutoShape 31"/>
          <p:cNvSpPr>
            <a:spLocks noChangeArrowheads="1"/>
          </p:cNvSpPr>
          <p:nvPr/>
        </p:nvSpPr>
        <p:spPr bwMode="auto">
          <a:xfrm>
            <a:off x="3026597" y="5123958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인사변동</a:t>
            </a:r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상훈</a:t>
            </a:r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(StaffChg)</a:t>
            </a:r>
          </a:p>
        </p:txBody>
      </p:sp>
      <p:sp>
        <p:nvSpPr>
          <p:cNvPr id="146" name="AutoShape 31"/>
          <p:cNvSpPr>
            <a:spLocks noChangeArrowheads="1"/>
          </p:cNvSpPr>
          <p:nvPr/>
        </p:nvSpPr>
        <p:spPr bwMode="auto">
          <a:xfrm>
            <a:off x="3026597" y="5448030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인사내부경력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(StaffInCareer)</a:t>
            </a:r>
          </a:p>
        </p:txBody>
      </p:sp>
      <p:sp>
        <p:nvSpPr>
          <p:cNvPr id="147" name="AutoShape 31"/>
          <p:cNvSpPr>
            <a:spLocks noChangeArrowheads="1"/>
          </p:cNvSpPr>
          <p:nvPr/>
        </p:nvSpPr>
        <p:spPr bwMode="auto">
          <a:xfrm>
            <a:off x="3026597" y="5772030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인사외부경력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(StaffOutCareer)</a:t>
            </a:r>
          </a:p>
        </p:txBody>
      </p:sp>
      <p:sp>
        <p:nvSpPr>
          <p:cNvPr id="148" name="AutoShape 31"/>
          <p:cNvSpPr>
            <a:spLocks noChangeArrowheads="1"/>
          </p:cNvSpPr>
          <p:nvPr/>
        </p:nvSpPr>
        <p:spPr bwMode="auto">
          <a:xfrm>
            <a:off x="3026597" y="6096102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인사연구실적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(StaffResearch)</a:t>
            </a:r>
          </a:p>
        </p:txBody>
      </p:sp>
      <p:sp>
        <p:nvSpPr>
          <p:cNvPr id="149" name="AutoShape 31"/>
          <p:cNvSpPr>
            <a:spLocks noChangeArrowheads="1"/>
          </p:cNvSpPr>
          <p:nvPr/>
        </p:nvSpPr>
        <p:spPr bwMode="auto">
          <a:xfrm>
            <a:off x="5170287" y="415188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인사가족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(StaffFamily)</a:t>
            </a:r>
          </a:p>
        </p:txBody>
      </p:sp>
      <p:sp>
        <p:nvSpPr>
          <p:cNvPr id="150" name="AutoShape 31"/>
          <p:cNvSpPr>
            <a:spLocks noChangeArrowheads="1"/>
          </p:cNvSpPr>
          <p:nvPr/>
        </p:nvSpPr>
        <p:spPr bwMode="auto">
          <a:xfrm>
            <a:off x="5170287" y="447588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인사임명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(StaffAppoint)</a:t>
            </a:r>
          </a:p>
        </p:txBody>
      </p:sp>
      <p:sp>
        <p:nvSpPr>
          <p:cNvPr id="151" name="AutoShape 31"/>
          <p:cNvSpPr>
            <a:spLocks noChangeArrowheads="1"/>
          </p:cNvSpPr>
          <p:nvPr/>
        </p:nvSpPr>
        <p:spPr bwMode="auto">
          <a:xfrm>
            <a:off x="5170287" y="4799958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인사학력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(StaffEdu)</a:t>
            </a:r>
          </a:p>
        </p:txBody>
      </p:sp>
      <p:sp>
        <p:nvSpPr>
          <p:cNvPr id="152" name="AutoShape 31"/>
          <p:cNvSpPr>
            <a:spLocks noChangeArrowheads="1"/>
          </p:cNvSpPr>
          <p:nvPr/>
        </p:nvSpPr>
        <p:spPr bwMode="auto">
          <a:xfrm>
            <a:off x="5170287" y="5123958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인사변동</a:t>
            </a:r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상훈</a:t>
            </a:r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(StaffChg)</a:t>
            </a:r>
          </a:p>
        </p:txBody>
      </p:sp>
      <p:sp>
        <p:nvSpPr>
          <p:cNvPr id="153" name="AutoShape 31"/>
          <p:cNvSpPr>
            <a:spLocks noChangeArrowheads="1"/>
          </p:cNvSpPr>
          <p:nvPr/>
        </p:nvSpPr>
        <p:spPr bwMode="auto">
          <a:xfrm>
            <a:off x="5170287" y="5448030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인사내부경력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(StaffInCareer)</a:t>
            </a:r>
          </a:p>
        </p:txBody>
      </p:sp>
      <p:sp>
        <p:nvSpPr>
          <p:cNvPr id="154" name="AutoShape 31"/>
          <p:cNvSpPr>
            <a:spLocks noChangeArrowheads="1"/>
          </p:cNvSpPr>
          <p:nvPr/>
        </p:nvSpPr>
        <p:spPr bwMode="auto">
          <a:xfrm>
            <a:off x="5170287" y="5772030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인사외부경력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(StaffOutCareer)</a:t>
            </a:r>
          </a:p>
        </p:txBody>
      </p:sp>
      <p:sp>
        <p:nvSpPr>
          <p:cNvPr id="155" name="AutoShape 31"/>
          <p:cNvSpPr>
            <a:spLocks noChangeArrowheads="1"/>
          </p:cNvSpPr>
          <p:nvPr/>
        </p:nvSpPr>
        <p:spPr bwMode="auto">
          <a:xfrm>
            <a:off x="5170287" y="6096102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인사연구실적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(StaffResearch)</a:t>
            </a:r>
          </a:p>
        </p:txBody>
      </p:sp>
      <p:cxnSp>
        <p:nvCxnSpPr>
          <p:cNvPr id="158" name="AutoShape 24"/>
          <p:cNvCxnSpPr>
            <a:cxnSpLocks noChangeShapeType="1"/>
            <a:stCxn id="142" idx="4"/>
            <a:endCxn id="80" idx="1"/>
          </p:cNvCxnSpPr>
          <p:nvPr/>
        </p:nvCxnSpPr>
        <p:spPr bwMode="auto">
          <a:xfrm>
            <a:off x="3624751" y="4313886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1" name="AutoShape 24"/>
          <p:cNvCxnSpPr>
            <a:cxnSpLocks noChangeShapeType="1"/>
            <a:stCxn id="143" idx="4"/>
            <a:endCxn id="81" idx="1"/>
          </p:cNvCxnSpPr>
          <p:nvPr/>
        </p:nvCxnSpPr>
        <p:spPr bwMode="auto">
          <a:xfrm>
            <a:off x="3624751" y="4637886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2" name="AutoShape 24"/>
          <p:cNvCxnSpPr>
            <a:cxnSpLocks noChangeShapeType="1"/>
            <a:stCxn id="144" idx="4"/>
            <a:endCxn id="82" idx="1"/>
          </p:cNvCxnSpPr>
          <p:nvPr/>
        </p:nvCxnSpPr>
        <p:spPr bwMode="auto">
          <a:xfrm>
            <a:off x="3624751" y="4961958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3" name="AutoShape 24"/>
          <p:cNvCxnSpPr>
            <a:cxnSpLocks noChangeShapeType="1"/>
            <a:stCxn id="145" idx="4"/>
            <a:endCxn id="83" idx="1"/>
          </p:cNvCxnSpPr>
          <p:nvPr/>
        </p:nvCxnSpPr>
        <p:spPr bwMode="auto">
          <a:xfrm>
            <a:off x="3624751" y="5285958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4" name="AutoShape 24"/>
          <p:cNvCxnSpPr>
            <a:cxnSpLocks noChangeShapeType="1"/>
            <a:stCxn id="146" idx="4"/>
            <a:endCxn id="84" idx="1"/>
          </p:cNvCxnSpPr>
          <p:nvPr/>
        </p:nvCxnSpPr>
        <p:spPr bwMode="auto">
          <a:xfrm>
            <a:off x="3624751" y="5610030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5" name="AutoShape 24"/>
          <p:cNvCxnSpPr>
            <a:cxnSpLocks noChangeShapeType="1"/>
            <a:stCxn id="147" idx="4"/>
            <a:endCxn id="85" idx="1"/>
          </p:cNvCxnSpPr>
          <p:nvPr/>
        </p:nvCxnSpPr>
        <p:spPr bwMode="auto">
          <a:xfrm>
            <a:off x="3624751" y="5934030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66" name="AutoShape 24"/>
          <p:cNvCxnSpPr>
            <a:cxnSpLocks noChangeShapeType="1"/>
            <a:stCxn id="148" idx="4"/>
            <a:endCxn id="86" idx="1"/>
          </p:cNvCxnSpPr>
          <p:nvPr/>
        </p:nvCxnSpPr>
        <p:spPr bwMode="auto">
          <a:xfrm>
            <a:off x="3624751" y="6258102"/>
            <a:ext cx="398880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1" name="AutoShape 24"/>
          <p:cNvCxnSpPr>
            <a:cxnSpLocks noChangeShapeType="1"/>
            <a:stCxn id="80" idx="3"/>
            <a:endCxn id="149" idx="2"/>
          </p:cNvCxnSpPr>
          <p:nvPr/>
        </p:nvCxnSpPr>
        <p:spPr bwMode="auto">
          <a:xfrm>
            <a:off x="4621785" y="4313886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2" name="AutoShape 24"/>
          <p:cNvCxnSpPr>
            <a:cxnSpLocks noChangeShapeType="1"/>
            <a:stCxn id="81" idx="3"/>
            <a:endCxn id="150" idx="2"/>
          </p:cNvCxnSpPr>
          <p:nvPr/>
        </p:nvCxnSpPr>
        <p:spPr bwMode="auto">
          <a:xfrm>
            <a:off x="4621785" y="4637886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3" name="AutoShape 24"/>
          <p:cNvCxnSpPr>
            <a:cxnSpLocks noChangeShapeType="1"/>
            <a:stCxn id="82" idx="3"/>
            <a:endCxn id="151" idx="2"/>
          </p:cNvCxnSpPr>
          <p:nvPr/>
        </p:nvCxnSpPr>
        <p:spPr bwMode="auto">
          <a:xfrm>
            <a:off x="4621785" y="4961958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4" name="AutoShape 24"/>
          <p:cNvCxnSpPr>
            <a:cxnSpLocks noChangeShapeType="1"/>
            <a:stCxn id="83" idx="3"/>
            <a:endCxn id="152" idx="2"/>
          </p:cNvCxnSpPr>
          <p:nvPr/>
        </p:nvCxnSpPr>
        <p:spPr bwMode="auto">
          <a:xfrm>
            <a:off x="4621785" y="5285958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5" name="AutoShape 24"/>
          <p:cNvCxnSpPr>
            <a:cxnSpLocks noChangeShapeType="1"/>
            <a:stCxn id="84" idx="3"/>
            <a:endCxn id="153" idx="2"/>
          </p:cNvCxnSpPr>
          <p:nvPr/>
        </p:nvCxnSpPr>
        <p:spPr bwMode="auto">
          <a:xfrm>
            <a:off x="4621785" y="5610030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7" name="AutoShape 24"/>
          <p:cNvCxnSpPr>
            <a:cxnSpLocks noChangeShapeType="1"/>
            <a:stCxn id="85" idx="3"/>
            <a:endCxn id="154" idx="2"/>
          </p:cNvCxnSpPr>
          <p:nvPr/>
        </p:nvCxnSpPr>
        <p:spPr bwMode="auto">
          <a:xfrm>
            <a:off x="4621785" y="5934030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cxnSp>
        <p:nvCxnSpPr>
          <p:cNvPr id="188" name="AutoShape 24"/>
          <p:cNvCxnSpPr>
            <a:cxnSpLocks noChangeShapeType="1"/>
            <a:stCxn id="86" idx="3"/>
            <a:endCxn id="155" idx="2"/>
          </p:cNvCxnSpPr>
          <p:nvPr/>
        </p:nvCxnSpPr>
        <p:spPr bwMode="auto">
          <a:xfrm>
            <a:off x="4621785" y="6258102"/>
            <a:ext cx="548502" cy="8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cxnSp>
      <p:sp>
        <p:nvSpPr>
          <p:cNvPr id="94" name="AutoShape 31"/>
          <p:cNvSpPr>
            <a:spLocks noChangeArrowheads="1"/>
          </p:cNvSpPr>
          <p:nvPr/>
        </p:nvSpPr>
        <p:spPr bwMode="auto">
          <a:xfrm>
            <a:off x="5170287" y="2706186"/>
            <a:ext cx="598154" cy="3240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인사기본</a:t>
            </a:r>
            <a:endParaRPr lang="en-US" altLang="ko-KR" sz="554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0" latinLnBrk="0" hangingPunct="0"/>
            <a:r>
              <a:rPr lang="en-US" altLang="ko-KR" sz="554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(Staff)</a:t>
            </a:r>
          </a:p>
        </p:txBody>
      </p:sp>
      <p:sp>
        <p:nvSpPr>
          <p:cNvPr id="75" name="제목 1"/>
          <p:cNvSpPr txBox="1">
            <a:spLocks/>
          </p:cNvSpPr>
          <p:nvPr/>
        </p:nvSpPr>
        <p:spPr>
          <a:xfrm>
            <a:off x="19000" y="44624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업무흐름도</a:t>
            </a:r>
            <a:r>
              <a:rPr lang="ko-KR" altLang="en-US" dirty="0" smtClean="0"/>
              <a:t> 정의서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33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" y="1002307"/>
            <a:ext cx="9000000" cy="451492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메뉴구조도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4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052736"/>
            <a:ext cx="6029325" cy="57435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논리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37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698326"/>
            <a:ext cx="6276975" cy="611505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물</a:t>
            </a:r>
            <a:r>
              <a:rPr lang="ko-KR" altLang="en-US" dirty="0" smtClean="0"/>
              <a:t>리 </a:t>
            </a:r>
            <a:r>
              <a:rPr lang="en-US" altLang="ko-KR" dirty="0" smtClean="0"/>
              <a:t>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93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팀별발표</a:t>
            </a:r>
            <a:r>
              <a:rPr lang="en-US" altLang="ko-KR" dirty="0" smtClean="0"/>
              <a:t>-4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기술적용</a:t>
            </a:r>
            <a:endParaRPr lang="ko-KR" altLang="en-US" dirty="0"/>
          </a:p>
          <a:p>
            <a:r>
              <a:rPr lang="ko-KR" altLang="en-US" dirty="0"/>
              <a:t>테이블 명세서</a:t>
            </a:r>
          </a:p>
          <a:p>
            <a:r>
              <a:rPr lang="ko-KR" altLang="en-US" dirty="0"/>
              <a:t>프로그램 기술서</a:t>
            </a:r>
          </a:p>
          <a:p>
            <a:r>
              <a:rPr lang="ko-KR" altLang="en-US" dirty="0" err="1"/>
              <a:t>프로시져</a:t>
            </a:r>
            <a:r>
              <a:rPr lang="ko-KR" altLang="en-US" dirty="0"/>
              <a:t>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7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23938" y="176213"/>
            <a:ext cx="6788150" cy="476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mtClean="0"/>
              <a:t>2. UX Framework</a:t>
            </a:r>
            <a:endParaRPr lang="ko-KR" altLang="en-US" dirty="0"/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539552" y="1163196"/>
            <a:ext cx="8064500" cy="288925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555677" y="1203355"/>
            <a:ext cx="11721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900" smtClean="0">
                <a:latin typeface="+mn-ea"/>
                <a:ea typeface="+mn-ea"/>
              </a:rPr>
              <a:t>웹표준기술 </a:t>
            </a:r>
            <a:r>
              <a:rPr lang="en-US" altLang="ko-KR" sz="900" smtClean="0">
                <a:latin typeface="+mn-ea"/>
                <a:ea typeface="+mn-ea"/>
              </a:rPr>
              <a:t>HTML5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436729" y="1520537"/>
            <a:ext cx="6120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800" smtClean="0">
                <a:latin typeface="+mn-ea"/>
                <a:ea typeface="+mn-ea"/>
              </a:rPr>
              <a:t>HTML5</a:t>
            </a:r>
            <a:r>
              <a:rPr lang="ko-KR" altLang="en-US" sz="800" smtClean="0">
                <a:latin typeface="+mn-ea"/>
                <a:ea typeface="+mn-ea"/>
              </a:rPr>
              <a:t>는 웹 문서를 만들기 위한 기본 프로그래밍 언어 ‘</a:t>
            </a:r>
            <a:r>
              <a:rPr lang="en-US" altLang="ko-KR" sz="800" smtClean="0">
                <a:latin typeface="+mn-ea"/>
                <a:ea typeface="+mn-ea"/>
              </a:rPr>
              <a:t>HTML(Hyper Text Markup Language)’</a:t>
            </a:r>
            <a:r>
              <a:rPr lang="ko-KR" altLang="en-US" sz="800" smtClean="0">
                <a:latin typeface="+mn-ea"/>
                <a:ea typeface="+mn-ea"/>
              </a:rPr>
              <a:t>의 최신규격이다</a:t>
            </a:r>
            <a:r>
              <a:rPr lang="en-US" altLang="ko-KR" sz="800" smtClean="0">
                <a:latin typeface="+mn-ea"/>
                <a:ea typeface="+mn-ea"/>
              </a:rPr>
              <a:t>. HTML5</a:t>
            </a:r>
            <a:r>
              <a:rPr lang="ko-KR" altLang="en-US" sz="800" smtClean="0">
                <a:latin typeface="+mn-ea"/>
                <a:ea typeface="+mn-ea"/>
              </a:rPr>
              <a:t>는 엑티브</a:t>
            </a:r>
            <a:r>
              <a:rPr lang="en-US" altLang="ko-KR" sz="800" smtClean="0">
                <a:latin typeface="+mn-ea"/>
                <a:ea typeface="+mn-ea"/>
              </a:rPr>
              <a:t>X(Active X)</a:t>
            </a:r>
            <a:r>
              <a:rPr lang="ko-KR" altLang="en-US" sz="800" smtClean="0">
                <a:latin typeface="+mn-ea"/>
                <a:ea typeface="+mn-ea"/>
              </a:rPr>
              <a:t>를 설치하지 않아도 동일한 기능을 구현할 수 있고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크로싱 브라우저 및 반응형 웹사이트 최적화 된 화면 지원</a:t>
            </a:r>
            <a:endParaRPr lang="en-US" altLang="ko-KR" sz="800">
              <a:latin typeface="+mn-ea"/>
              <a:ea typeface="+mn-ea"/>
            </a:endParaRP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653852" y="1145833"/>
            <a:ext cx="140936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HTML5 Coding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2268340" y="1110809"/>
            <a:ext cx="21590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8674" y="1977752"/>
            <a:ext cx="2016224" cy="26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0621" y="1584156"/>
            <a:ext cx="422209" cy="58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530965" y="2455954"/>
            <a:ext cx="8064500" cy="288925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2547090" y="2496113"/>
            <a:ext cx="37289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900" smtClean="0">
                <a:latin typeface="+mn-ea"/>
                <a:ea typeface="+mn-ea"/>
              </a:rPr>
              <a:t>Flash </a:t>
            </a:r>
            <a:r>
              <a:rPr lang="ko-KR" altLang="en-US" sz="900" smtClean="0">
                <a:latin typeface="+mn-ea"/>
                <a:ea typeface="+mn-ea"/>
              </a:rPr>
              <a:t>기반의 그리드 컴포넌트로 다양한 브라우저와 멀티플랫폼 지원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48" name="Rectangle 58"/>
          <p:cNvSpPr>
            <a:spLocks noChangeArrowheads="1"/>
          </p:cNvSpPr>
          <p:nvPr/>
        </p:nvSpPr>
        <p:spPr bwMode="auto">
          <a:xfrm>
            <a:off x="896935" y="2438591"/>
            <a:ext cx="10005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Flash Grid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49" name="Rectangle 59"/>
          <p:cNvSpPr>
            <a:spLocks noChangeArrowheads="1"/>
          </p:cNvSpPr>
          <p:nvPr/>
        </p:nvSpPr>
        <p:spPr bwMode="auto">
          <a:xfrm>
            <a:off x="2259753" y="2403567"/>
            <a:ext cx="21590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latin typeface="+mn-ea"/>
              <a:ea typeface="+mn-ea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966" y="2888002"/>
            <a:ext cx="513464" cy="51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34"/>
          <p:cNvSpPr>
            <a:spLocks noChangeArrowheads="1"/>
          </p:cNvSpPr>
          <p:nvPr/>
        </p:nvSpPr>
        <p:spPr bwMode="auto">
          <a:xfrm>
            <a:off x="2491959" y="2805515"/>
            <a:ext cx="6120680" cy="110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800" smtClean="0">
                <a:latin typeface="+mn-ea"/>
                <a:ea typeface="+mn-ea"/>
              </a:rPr>
              <a:t>Flash </a:t>
            </a:r>
            <a:r>
              <a:rPr lang="ko-KR" altLang="en-US" sz="800" smtClean="0">
                <a:latin typeface="+mn-ea"/>
                <a:ea typeface="+mn-ea"/>
              </a:rPr>
              <a:t>특성을 이용한 다양한 </a:t>
            </a:r>
            <a:r>
              <a:rPr lang="en-US" altLang="ko-KR" sz="800" smtClean="0">
                <a:latin typeface="+mn-ea"/>
                <a:ea typeface="+mn-ea"/>
              </a:rPr>
              <a:t>UI </a:t>
            </a:r>
            <a:r>
              <a:rPr lang="ko-KR" altLang="en-US" sz="800" smtClean="0">
                <a:latin typeface="+mn-ea"/>
                <a:ea typeface="+mn-ea"/>
              </a:rPr>
              <a:t>디자인 적용 가능 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다양한 브라우저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크로스 플랫폼 지원으로 사용자 편의성 증대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조회 속도</a:t>
            </a:r>
            <a:r>
              <a:rPr lang="en-US" altLang="ko-KR" sz="800" smtClean="0">
                <a:latin typeface="+mn-ea"/>
                <a:ea typeface="+mn-ea"/>
              </a:rPr>
              <a:t>, UI </a:t>
            </a:r>
            <a:r>
              <a:rPr lang="ko-KR" altLang="en-US" sz="800" smtClean="0">
                <a:latin typeface="+mn-ea"/>
                <a:ea typeface="+mn-ea"/>
              </a:rPr>
              <a:t>수정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데이터 조작이 간편하며 직관적이고 편리한 </a:t>
            </a:r>
            <a:r>
              <a:rPr lang="en-US" altLang="ko-KR" sz="800" smtClean="0">
                <a:latin typeface="+mn-ea"/>
                <a:ea typeface="+mn-ea"/>
              </a:rPr>
              <a:t>UI </a:t>
            </a:r>
            <a:r>
              <a:rPr lang="ko-KR" altLang="en-US" sz="800" smtClean="0">
                <a:latin typeface="+mn-ea"/>
                <a:ea typeface="+mn-ea"/>
              </a:rPr>
              <a:t>기능 제공 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트랜잭션 중심의 </a:t>
            </a:r>
            <a:r>
              <a:rPr lang="en-US" altLang="ko-KR" sz="800" smtClean="0">
                <a:latin typeface="+mn-ea"/>
                <a:ea typeface="+mn-ea"/>
              </a:rPr>
              <a:t>ERP</a:t>
            </a:r>
            <a:r>
              <a:rPr lang="ko-KR" altLang="en-US" sz="800" smtClean="0">
                <a:latin typeface="+mn-ea"/>
                <a:ea typeface="+mn-ea"/>
              </a:rPr>
              <a:t>업무 화면을 빠르게 개발 할 수 있도록 하며 수정이 용이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별도의 교육없이 표준화된 웹 개발 방법 사용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최소 설치와 업무 처리에 최적화된 </a:t>
            </a:r>
            <a:r>
              <a:rPr lang="en-US" altLang="ko-KR" sz="800" smtClean="0">
                <a:latin typeface="+mn-ea"/>
                <a:ea typeface="+mn-ea"/>
              </a:rPr>
              <a:t>200</a:t>
            </a:r>
            <a:r>
              <a:rPr lang="ko-KR" altLang="en-US" sz="800" smtClean="0">
                <a:latin typeface="+mn-ea"/>
                <a:ea typeface="+mn-ea"/>
              </a:rPr>
              <a:t>개의 </a:t>
            </a:r>
            <a:r>
              <a:rPr lang="en-US" altLang="ko-KR" sz="800" smtClean="0">
                <a:latin typeface="+mn-ea"/>
                <a:ea typeface="+mn-ea"/>
              </a:rPr>
              <a:t>API</a:t>
            </a:r>
            <a:r>
              <a:rPr lang="ko-KR" altLang="en-US" sz="800" smtClean="0">
                <a:latin typeface="+mn-ea"/>
                <a:ea typeface="+mn-ea"/>
              </a:rPr>
              <a:t>를 이용하여 통신</a:t>
            </a:r>
            <a:r>
              <a:rPr lang="en-US" altLang="ko-KR" sz="800" smtClean="0">
                <a:latin typeface="+mn-ea"/>
                <a:ea typeface="+mn-ea"/>
              </a:rPr>
              <a:t>, UI, </a:t>
            </a:r>
            <a:r>
              <a:rPr lang="ko-KR" altLang="en-US" sz="800" smtClean="0">
                <a:latin typeface="+mn-ea"/>
                <a:ea typeface="+mn-ea"/>
              </a:rPr>
              <a:t>데이터 조작까지 한꺼번에 처리 가능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자바스크립트를 통해 손쉽게 제어하는 독립형 데이터 그리드 컴포넌트</a:t>
            </a:r>
            <a:endParaRPr lang="en-US" altLang="ko-KR" sz="800">
              <a:latin typeface="+mn-ea"/>
              <a:ea typeface="+mn-ea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2627" y="3896114"/>
            <a:ext cx="3960440" cy="1035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Rectangle 57"/>
          <p:cNvSpPr>
            <a:spLocks noChangeArrowheads="1"/>
          </p:cNvSpPr>
          <p:nvPr/>
        </p:nvSpPr>
        <p:spPr bwMode="auto">
          <a:xfrm>
            <a:off x="537951" y="5048242"/>
            <a:ext cx="8064500" cy="288925"/>
          </a:xfrm>
          <a:prstGeom prst="rect">
            <a:avLst/>
          </a:prstGeom>
          <a:solidFill>
            <a:srgbClr val="C0C0C0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2" name="Rectangle 11"/>
          <p:cNvSpPr>
            <a:spLocks noChangeArrowheads="1"/>
          </p:cNvSpPr>
          <p:nvPr/>
        </p:nvSpPr>
        <p:spPr bwMode="auto">
          <a:xfrm>
            <a:off x="2554076" y="5088401"/>
            <a:ext cx="190949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ko-KR" altLang="en-US" sz="900" smtClean="0">
                <a:latin typeface="+mn-ea"/>
                <a:ea typeface="+mn-ea"/>
              </a:rPr>
              <a:t>차세대 표준 기술 </a:t>
            </a:r>
            <a:r>
              <a:rPr lang="en-US" altLang="ko-KR" sz="900" smtClean="0">
                <a:latin typeface="+mn-ea"/>
                <a:ea typeface="+mn-ea"/>
              </a:rPr>
              <a:t>HTML5 </a:t>
            </a:r>
            <a:r>
              <a:rPr lang="ko-KR" altLang="en-US" sz="900" smtClean="0">
                <a:latin typeface="+mn-ea"/>
                <a:ea typeface="+mn-ea"/>
              </a:rPr>
              <a:t>구현 툴</a:t>
            </a:r>
            <a:endParaRPr lang="en-US" altLang="ko-KR" sz="900">
              <a:latin typeface="+mn-ea"/>
              <a:ea typeface="+mn-ea"/>
            </a:endParaRPr>
          </a:p>
        </p:txBody>
      </p:sp>
      <p:sp>
        <p:nvSpPr>
          <p:cNvPr id="53" name="Rectangle 34"/>
          <p:cNvSpPr>
            <a:spLocks noChangeArrowheads="1"/>
          </p:cNvSpPr>
          <p:nvPr/>
        </p:nvSpPr>
        <p:spPr bwMode="auto">
          <a:xfrm>
            <a:off x="2483768" y="5369723"/>
            <a:ext cx="612068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800" smtClean="0">
                <a:latin typeface="+mn-ea"/>
                <a:ea typeface="+mn-ea"/>
              </a:rPr>
              <a:t>HTML5 </a:t>
            </a:r>
            <a:r>
              <a:rPr lang="ko-KR" altLang="en-US" sz="800" smtClean="0">
                <a:latin typeface="+mn-ea"/>
                <a:ea typeface="+mn-ea"/>
              </a:rPr>
              <a:t>뷰어</a:t>
            </a:r>
            <a:r>
              <a:rPr lang="en-US" altLang="ko-KR" sz="800" smtClean="0">
                <a:latin typeface="+mn-ea"/>
                <a:ea typeface="+mn-ea"/>
              </a:rPr>
              <a:t>, Plug-in </a:t>
            </a:r>
            <a:r>
              <a:rPr lang="ko-KR" altLang="en-US" sz="800" smtClean="0">
                <a:latin typeface="+mn-ea"/>
                <a:ea typeface="+mn-ea"/>
              </a:rPr>
              <a:t>뷰어</a:t>
            </a:r>
            <a:r>
              <a:rPr lang="en-US" altLang="ko-KR" sz="800" smtClean="0">
                <a:latin typeface="+mn-ea"/>
                <a:ea typeface="+mn-ea"/>
              </a:rPr>
              <a:t>, Active-x </a:t>
            </a:r>
            <a:r>
              <a:rPr lang="ko-KR" altLang="en-US" sz="800" smtClean="0">
                <a:latin typeface="+mn-ea"/>
                <a:ea typeface="+mn-ea"/>
              </a:rPr>
              <a:t>뷰어 등을 통해서 모든 </a:t>
            </a:r>
            <a:r>
              <a:rPr lang="en-US" altLang="ko-KR" sz="800" smtClean="0">
                <a:latin typeface="+mn-ea"/>
                <a:ea typeface="+mn-ea"/>
              </a:rPr>
              <a:t>OS, </a:t>
            </a:r>
            <a:r>
              <a:rPr lang="ko-KR" altLang="en-US" sz="800" smtClean="0">
                <a:latin typeface="+mn-ea"/>
                <a:ea typeface="+mn-ea"/>
              </a:rPr>
              <a:t>모든 </a:t>
            </a:r>
            <a:r>
              <a:rPr lang="en-US" altLang="ko-KR" sz="800" smtClean="0">
                <a:latin typeface="+mn-ea"/>
                <a:ea typeface="+mn-ea"/>
              </a:rPr>
              <a:t>Browser, </a:t>
            </a:r>
            <a:r>
              <a:rPr lang="ko-KR" altLang="en-US" sz="800" smtClean="0">
                <a:latin typeface="+mn-ea"/>
                <a:ea typeface="+mn-ea"/>
              </a:rPr>
              <a:t>스마트폰을 비롯한 모든 </a:t>
            </a:r>
            <a:r>
              <a:rPr lang="en-US" altLang="ko-KR" sz="800" smtClean="0">
                <a:latin typeface="+mn-ea"/>
                <a:ea typeface="+mn-ea"/>
              </a:rPr>
              <a:t>Device</a:t>
            </a:r>
            <a:r>
              <a:rPr lang="ko-KR" altLang="en-US" sz="800" smtClean="0">
                <a:latin typeface="+mn-ea"/>
                <a:ea typeface="+mn-ea"/>
              </a:rPr>
              <a:t>에서 활용이 가능한 </a:t>
            </a:r>
            <a:r>
              <a:rPr lang="en-US" altLang="ko-KR" sz="800" smtClean="0">
                <a:latin typeface="+mn-ea"/>
                <a:ea typeface="+mn-ea"/>
              </a:rPr>
              <a:t>AI-Report 5.5 </a:t>
            </a:r>
            <a:r>
              <a:rPr lang="ko-KR" altLang="en-US" sz="800" smtClean="0">
                <a:latin typeface="+mn-ea"/>
                <a:ea typeface="+mn-ea"/>
              </a:rPr>
              <a:t>최신 버전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서버 바인딩 방식의 아키텍처로서 어떠한 환경에서도 구동 및 이식이 가능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800" smtClean="0">
                <a:latin typeface="+mn-ea"/>
                <a:ea typeface="+mn-ea"/>
              </a:rPr>
              <a:t>ODBC/JDBC </a:t>
            </a:r>
            <a:r>
              <a:rPr lang="ko-KR" altLang="en-US" sz="800" smtClean="0">
                <a:latin typeface="+mn-ea"/>
                <a:ea typeface="+mn-ea"/>
              </a:rPr>
              <a:t>뿐만 아니라 어떠한 </a:t>
            </a:r>
            <a:r>
              <a:rPr lang="en-US" altLang="ko-KR" sz="800" smtClean="0">
                <a:latin typeface="+mn-ea"/>
                <a:ea typeface="+mn-ea"/>
              </a:rPr>
              <a:t>DB connection</a:t>
            </a:r>
            <a:r>
              <a:rPr lang="ko-KR" altLang="en-US" sz="800" smtClean="0">
                <a:latin typeface="+mn-ea"/>
                <a:ea typeface="+mn-ea"/>
              </a:rPr>
              <a:t>도 사용할 수 있어 확장성이 뛰어남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다양한 </a:t>
            </a:r>
            <a:r>
              <a:rPr lang="en-US" altLang="ko-KR" sz="800" smtClean="0">
                <a:latin typeface="+mn-ea"/>
                <a:ea typeface="+mn-ea"/>
              </a:rPr>
              <a:t>Data Source </a:t>
            </a:r>
            <a:r>
              <a:rPr lang="ko-KR" altLang="en-US" sz="800" smtClean="0">
                <a:latin typeface="+mn-ea"/>
                <a:ea typeface="+mn-ea"/>
              </a:rPr>
              <a:t>및 형태 지원</a:t>
            </a:r>
            <a:r>
              <a:rPr lang="en-US" altLang="ko-KR" sz="800" smtClean="0">
                <a:latin typeface="+mn-ea"/>
                <a:ea typeface="+mn-ea"/>
              </a:rPr>
              <a:t>(RDBMS, EJB, HTTP, File, XML </a:t>
            </a:r>
            <a:r>
              <a:rPr lang="ko-KR" altLang="en-US" sz="800" smtClean="0">
                <a:latin typeface="+mn-ea"/>
                <a:ea typeface="+mn-ea"/>
              </a:rPr>
              <a:t>등</a:t>
            </a:r>
            <a:r>
              <a:rPr lang="en-US" altLang="ko-KR" sz="800" smtClean="0">
                <a:latin typeface="+mn-ea"/>
                <a:ea typeface="+mn-ea"/>
              </a:rPr>
              <a:t>) 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자체 보안기능을 통한 데이터 암</a:t>
            </a:r>
            <a:r>
              <a:rPr lang="en-US" altLang="ko-KR" sz="800" smtClean="0">
                <a:latin typeface="+mn-ea"/>
                <a:ea typeface="+mn-ea"/>
              </a:rPr>
              <a:t>/</a:t>
            </a:r>
            <a:r>
              <a:rPr lang="ko-KR" altLang="en-US" sz="800" smtClean="0">
                <a:latin typeface="+mn-ea"/>
                <a:ea typeface="+mn-ea"/>
              </a:rPr>
              <a:t>복호화 처리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기존 서버에서 채택하고 있는 보안 정책을 </a:t>
            </a:r>
            <a:r>
              <a:rPr lang="en-US" altLang="ko-KR" sz="800" smtClean="0">
                <a:latin typeface="+mn-ea"/>
                <a:ea typeface="+mn-ea"/>
              </a:rPr>
              <a:t>100% </a:t>
            </a:r>
            <a:r>
              <a:rPr lang="ko-KR" altLang="en-US" sz="800" smtClean="0">
                <a:latin typeface="+mn-ea"/>
                <a:ea typeface="+mn-ea"/>
              </a:rPr>
              <a:t>수용</a:t>
            </a:r>
            <a:endParaRPr lang="en-US" altLang="ko-KR" sz="800">
              <a:latin typeface="+mn-ea"/>
              <a:ea typeface="+mn-ea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652251" y="5030879"/>
            <a:ext cx="127329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smtClean="0">
                <a:latin typeface="+mn-ea"/>
                <a:ea typeface="+mn-ea"/>
              </a:rPr>
              <a:t>AI-Report 5.5</a:t>
            </a:r>
            <a:endParaRPr lang="en-US" altLang="ko-KR" sz="1400">
              <a:latin typeface="+mn-ea"/>
              <a:ea typeface="+mn-ea"/>
            </a:endParaRPr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2266739" y="4995855"/>
            <a:ext cx="21590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>
              <a:latin typeface="+mn-ea"/>
              <a:ea typeface="+mn-ea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7981" y="5496961"/>
            <a:ext cx="936104" cy="69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482232" y="692696"/>
            <a:ext cx="46914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HTML5+RIA UX Framework &amp; Components </a:t>
            </a:r>
            <a:r>
              <a:rPr lang="ko-KR" altLang="en-US" sz="1400" b="1" dirty="0" err="1" smtClean="0">
                <a:latin typeface="+mn-ea"/>
                <a:ea typeface="+mn-ea"/>
              </a:rPr>
              <a:t>기술적용</a:t>
            </a:r>
            <a:endParaRPr lang="en-US" altLang="ko-KR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18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팀별발표</a:t>
            </a:r>
            <a:r>
              <a:rPr lang="en-US" altLang="ko-KR" dirty="0" smtClean="0"/>
              <a:t>-1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배경 및 목적</a:t>
            </a:r>
          </a:p>
          <a:p>
            <a:r>
              <a:rPr lang="ko-KR" altLang="en-US" dirty="0"/>
              <a:t>운영시스템</a:t>
            </a:r>
            <a:r>
              <a:rPr lang="en-US" altLang="ko-KR" dirty="0"/>
              <a:t>(S/W) </a:t>
            </a:r>
            <a:r>
              <a:rPr lang="ko-KR" altLang="en-US" dirty="0" err="1"/>
              <a:t>아키텍쳐</a:t>
            </a:r>
            <a:endParaRPr lang="ko-KR" altLang="en-US" dirty="0"/>
          </a:p>
          <a:p>
            <a:r>
              <a:rPr lang="ko-KR" altLang="en-US" dirty="0"/>
              <a:t>전체추진일정</a:t>
            </a:r>
          </a:p>
          <a:p>
            <a:r>
              <a:rPr lang="ko-KR" altLang="en-US" dirty="0" err="1"/>
              <a:t>참여인력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690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202010"/>
            <a:ext cx="7734300" cy="54673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테이블 명세서 </a:t>
            </a:r>
            <a:r>
              <a:rPr lang="en-US" altLang="ko-KR" dirty="0" smtClean="0"/>
              <a:t>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51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571625"/>
            <a:ext cx="7419975" cy="371475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테이블 명세서 </a:t>
            </a:r>
            <a:r>
              <a:rPr lang="en-US" altLang="ko-KR" dirty="0" smtClean="0"/>
              <a:t>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923503"/>
            <a:ext cx="7858125" cy="545782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프로그램 기술서 </a:t>
            </a:r>
            <a:r>
              <a:rPr lang="en-US" altLang="ko-KR" dirty="0" smtClean="0"/>
              <a:t>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5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010022"/>
            <a:ext cx="7734300" cy="3067050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프로그램 기술서 </a:t>
            </a:r>
            <a:r>
              <a:rPr lang="en-US" altLang="ko-KR" dirty="0" smtClean="0"/>
              <a:t>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34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052736"/>
            <a:ext cx="7724775" cy="3114675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프로그램 기술서 </a:t>
            </a:r>
            <a:r>
              <a:rPr lang="en-US" altLang="ko-KR" dirty="0" smtClean="0"/>
              <a:t>3-3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769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23503"/>
            <a:ext cx="7791450" cy="545782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프로시져</a:t>
            </a:r>
            <a:r>
              <a:rPr lang="ko-KR" altLang="en-US" dirty="0" smtClean="0"/>
              <a:t> 설계서 </a:t>
            </a:r>
            <a:r>
              <a:rPr lang="en-US" altLang="ko-KR" dirty="0" smtClean="0"/>
              <a:t>4-1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200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66812"/>
            <a:ext cx="8039100" cy="4524375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프로시져</a:t>
            </a:r>
            <a:r>
              <a:rPr lang="ko-KR" altLang="en-US" dirty="0" smtClean="0"/>
              <a:t> 설계서 </a:t>
            </a:r>
            <a:r>
              <a:rPr lang="en-US" altLang="ko-KR" dirty="0" smtClean="0"/>
              <a:t>4-2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61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124744"/>
            <a:ext cx="6572250" cy="295275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프로시져</a:t>
            </a:r>
            <a:r>
              <a:rPr lang="ko-KR" altLang="en-US" dirty="0" smtClean="0"/>
              <a:t> 설계서 </a:t>
            </a:r>
            <a:r>
              <a:rPr lang="en-US" altLang="ko-KR" dirty="0" smtClean="0"/>
              <a:t>4-3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12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52736"/>
            <a:ext cx="7772400" cy="36576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12648" y="228600"/>
            <a:ext cx="8153400" cy="68012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프로시져</a:t>
            </a:r>
            <a:r>
              <a:rPr lang="ko-KR" altLang="en-US" dirty="0" smtClean="0"/>
              <a:t> 설계서 </a:t>
            </a:r>
            <a:r>
              <a:rPr lang="en-US" altLang="ko-KR" dirty="0" smtClean="0"/>
              <a:t>4-4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80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86"/>
          <p:cNvSpPr txBox="1">
            <a:spLocks noChangeArrowheads="1"/>
          </p:cNvSpPr>
          <p:nvPr/>
        </p:nvSpPr>
        <p:spPr bwMode="auto">
          <a:xfrm>
            <a:off x="263812" y="881754"/>
            <a:ext cx="8613446" cy="25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latinLnBrk="0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ko-KR" sz="1292" dirty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1292" dirty="0">
                <a:latin typeface="나눔고딕 ExtraBold" pitchFamily="50" charset="-127"/>
                <a:ea typeface="나눔고딕 ExtraBold" pitchFamily="50" charset="-127"/>
              </a:rPr>
              <a:t>배경 및 목적</a:t>
            </a:r>
          </a:p>
        </p:txBody>
      </p:sp>
      <p:sp>
        <p:nvSpPr>
          <p:cNvPr id="53" name="AutoShape 155"/>
          <p:cNvSpPr>
            <a:spLocks noChangeArrowheads="1"/>
          </p:cNvSpPr>
          <p:nvPr/>
        </p:nvSpPr>
        <p:spPr bwMode="auto">
          <a:xfrm>
            <a:off x="628017" y="1195239"/>
            <a:ext cx="7922870" cy="5095767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54" name="Text Box 2036"/>
          <p:cNvSpPr txBox="1">
            <a:spLocks noChangeArrowheads="1"/>
          </p:cNvSpPr>
          <p:nvPr/>
        </p:nvSpPr>
        <p:spPr bwMode="auto">
          <a:xfrm>
            <a:off x="4080415" y="4193187"/>
            <a:ext cx="367890" cy="65"/>
          </a:xfrm>
          <a:prstGeom prst="rect">
            <a:avLst/>
          </a:prstGeom>
          <a:noFill/>
          <a:ln w="3175">
            <a:noFill/>
            <a:miter lim="800000"/>
            <a:headEnd type="none" w="sm" len="sm"/>
            <a:tailEnd/>
          </a:ln>
          <a:effectLst/>
        </p:spPr>
        <p:txBody>
          <a:bodyPr vert="eaVert" wrap="none" lIns="90726" tIns="0" rIns="90726" bIns="0">
            <a:spAutoFit/>
          </a:bodyPr>
          <a:lstStyle/>
          <a:p>
            <a:pPr defTabSz="907194" fontAlgn="base">
              <a:defRPr/>
            </a:pPr>
            <a:endParaRPr lang="ko-KR" altLang="ko-KR" sz="1200">
              <a:effectLst>
                <a:outerShdw blurRad="38100" dist="38100" dir="2700000" algn="tl">
                  <a:srgbClr val="C0C0C0"/>
                </a:outerShdw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5" name="AutoShape 2120"/>
          <p:cNvSpPr>
            <a:spLocks noChangeArrowheads="1"/>
          </p:cNvSpPr>
          <p:nvPr/>
        </p:nvSpPr>
        <p:spPr bwMode="auto">
          <a:xfrm flipH="1" flipV="1">
            <a:off x="1837592" y="1597263"/>
            <a:ext cx="5698329" cy="23010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49 w 21600"/>
              <a:gd name="T13" fmla="*/ 4649 h 21600"/>
              <a:gd name="T14" fmla="*/ 16951 w 21600"/>
              <a:gd name="T15" fmla="*/ 1695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697" y="21600"/>
                </a:lnTo>
                <a:lnTo>
                  <a:pt x="15903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A2C9F0"/>
              </a:gs>
            </a:gsLst>
            <a:lin ang="5400000" scaled="1"/>
          </a:gra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sz="1662"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56" name="Group 2121"/>
          <p:cNvGrpSpPr>
            <a:grpSpLocks/>
          </p:cNvGrpSpPr>
          <p:nvPr/>
        </p:nvGrpSpPr>
        <p:grpSpPr bwMode="auto">
          <a:xfrm>
            <a:off x="2527900" y="1594332"/>
            <a:ext cx="4402721" cy="233033"/>
            <a:chOff x="1142" y="2595"/>
            <a:chExt cx="2251" cy="192"/>
          </a:xfrm>
        </p:grpSpPr>
        <p:grpSp>
          <p:nvGrpSpPr>
            <p:cNvPr id="57" name="Group 2122"/>
            <p:cNvGrpSpPr>
              <a:grpSpLocks/>
            </p:cNvGrpSpPr>
            <p:nvPr/>
          </p:nvGrpSpPr>
          <p:grpSpPr bwMode="auto">
            <a:xfrm>
              <a:off x="1512" y="2595"/>
              <a:ext cx="711" cy="192"/>
              <a:chOff x="1512" y="2595"/>
              <a:chExt cx="711" cy="192"/>
            </a:xfrm>
          </p:grpSpPr>
          <p:sp>
            <p:nvSpPr>
              <p:cNvPr id="63" name="Line 2123"/>
              <p:cNvSpPr>
                <a:spLocks noChangeShapeType="1"/>
              </p:cNvSpPr>
              <p:nvPr/>
            </p:nvSpPr>
            <p:spPr bwMode="auto">
              <a:xfrm flipH="1">
                <a:off x="1512" y="2604"/>
                <a:ext cx="420" cy="18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64" name="Line 2124"/>
              <p:cNvSpPr>
                <a:spLocks noChangeShapeType="1"/>
              </p:cNvSpPr>
              <p:nvPr/>
            </p:nvSpPr>
            <p:spPr bwMode="auto">
              <a:xfrm flipH="1">
                <a:off x="1890" y="2595"/>
                <a:ext cx="221" cy="19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65" name="Line 2125"/>
              <p:cNvSpPr>
                <a:spLocks noChangeShapeType="1"/>
              </p:cNvSpPr>
              <p:nvPr/>
            </p:nvSpPr>
            <p:spPr bwMode="auto">
              <a:xfrm flipH="1">
                <a:off x="2155" y="2604"/>
                <a:ext cx="68" cy="18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sp>
          <p:nvSpPr>
            <p:cNvPr id="58" name="Line 2126"/>
            <p:cNvSpPr>
              <a:spLocks noChangeShapeType="1"/>
            </p:cNvSpPr>
            <p:nvPr/>
          </p:nvSpPr>
          <p:spPr bwMode="auto">
            <a:xfrm>
              <a:off x="2602" y="2604"/>
              <a:ext cx="419" cy="18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59" name="Line 2127"/>
            <p:cNvSpPr>
              <a:spLocks noChangeShapeType="1"/>
            </p:cNvSpPr>
            <p:nvPr/>
          </p:nvSpPr>
          <p:spPr bwMode="auto">
            <a:xfrm>
              <a:off x="2423" y="2595"/>
              <a:ext cx="219" cy="192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0" name="Line 2128"/>
            <p:cNvSpPr>
              <a:spLocks noChangeShapeType="1"/>
            </p:cNvSpPr>
            <p:nvPr/>
          </p:nvSpPr>
          <p:spPr bwMode="auto">
            <a:xfrm>
              <a:off x="2311" y="2604"/>
              <a:ext cx="68" cy="18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1" name="Line 2129"/>
            <p:cNvSpPr>
              <a:spLocks noChangeShapeType="1"/>
            </p:cNvSpPr>
            <p:nvPr/>
          </p:nvSpPr>
          <p:spPr bwMode="auto">
            <a:xfrm flipV="1">
              <a:off x="1142" y="2601"/>
              <a:ext cx="644" cy="18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2" name="Line 2130"/>
            <p:cNvSpPr>
              <a:spLocks noChangeShapeType="1"/>
            </p:cNvSpPr>
            <p:nvPr/>
          </p:nvSpPr>
          <p:spPr bwMode="auto">
            <a:xfrm flipH="1" flipV="1">
              <a:off x="2751" y="2601"/>
              <a:ext cx="642" cy="18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66" name="Group 2131"/>
          <p:cNvGrpSpPr>
            <a:grpSpLocks/>
          </p:cNvGrpSpPr>
          <p:nvPr/>
        </p:nvGrpSpPr>
        <p:grpSpPr bwMode="auto">
          <a:xfrm>
            <a:off x="2121923" y="1642697"/>
            <a:ext cx="5135531" cy="131906"/>
            <a:chOff x="977" y="2630"/>
            <a:chExt cx="2540" cy="108"/>
          </a:xfrm>
        </p:grpSpPr>
        <p:sp>
          <p:nvSpPr>
            <p:cNvPr id="67" name="Line 2132"/>
            <p:cNvSpPr>
              <a:spLocks noChangeShapeType="1"/>
            </p:cNvSpPr>
            <p:nvPr/>
          </p:nvSpPr>
          <p:spPr bwMode="auto">
            <a:xfrm>
              <a:off x="977" y="2738"/>
              <a:ext cx="254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8" name="Line 2133"/>
            <p:cNvSpPr>
              <a:spLocks noChangeShapeType="1"/>
            </p:cNvSpPr>
            <p:nvPr/>
          </p:nvSpPr>
          <p:spPr bwMode="auto">
            <a:xfrm>
              <a:off x="1142" y="2694"/>
              <a:ext cx="221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69" name="Line 2134"/>
            <p:cNvSpPr>
              <a:spLocks noChangeShapeType="1"/>
            </p:cNvSpPr>
            <p:nvPr/>
          </p:nvSpPr>
          <p:spPr bwMode="auto">
            <a:xfrm>
              <a:off x="1315" y="2662"/>
              <a:ext cx="187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70" name="Line 2135"/>
            <p:cNvSpPr>
              <a:spLocks noChangeShapeType="1"/>
            </p:cNvSpPr>
            <p:nvPr/>
          </p:nvSpPr>
          <p:spPr bwMode="auto">
            <a:xfrm>
              <a:off x="1439" y="2630"/>
              <a:ext cx="161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sp>
        <p:nvSpPr>
          <p:cNvPr id="71" name="Rectangle 2136"/>
          <p:cNvSpPr>
            <a:spLocks noChangeArrowheads="1"/>
          </p:cNvSpPr>
          <p:nvPr/>
        </p:nvSpPr>
        <p:spPr bwMode="auto">
          <a:xfrm>
            <a:off x="1413075" y="1857366"/>
            <a:ext cx="2134312" cy="1090312"/>
          </a:xfrm>
          <a:prstGeom prst="rect">
            <a:avLst/>
          </a:prstGeom>
          <a:gradFill rotWithShape="0">
            <a:gsLst>
              <a:gs pos="0">
                <a:srgbClr val="B7DE94"/>
              </a:gs>
              <a:gs pos="50000">
                <a:srgbClr val="B7DE94">
                  <a:gamma/>
                  <a:tint val="24314"/>
                  <a:invGamma/>
                </a:srgbClr>
              </a:gs>
              <a:gs pos="100000">
                <a:srgbClr val="B7DE94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13294" tIns="33236" rIns="13294" bIns="0"/>
          <a:lstStyle/>
          <a:p>
            <a:pPr fontAlgn="base">
              <a:lnSpc>
                <a:spcPct val="100000"/>
              </a:lnSpc>
              <a:buFontTx/>
              <a:buNone/>
              <a:defRPr/>
            </a:pPr>
            <a:r>
              <a:rPr lang="ko-KR" altLang="en-US" sz="969" dirty="0">
                <a:latin typeface="나눔고딕 ExtraBold" pitchFamily="50" charset="-127"/>
                <a:ea typeface="나눔고딕 ExtraBold" pitchFamily="50" charset="-127"/>
              </a:rPr>
              <a:t>  효율적인 </a:t>
            </a:r>
            <a:r>
              <a:rPr lang="ko-KR" altLang="en-US" sz="969">
                <a:latin typeface="나눔고딕 ExtraBold" pitchFamily="50" charset="-127"/>
                <a:ea typeface="나눔고딕 ExtraBold" pitchFamily="50" charset="-127"/>
              </a:rPr>
              <a:t>학사 운영 환경 </a:t>
            </a:r>
            <a:r>
              <a:rPr lang="ko-KR" altLang="en-US" sz="969" dirty="0">
                <a:latin typeface="나눔고딕 ExtraBold" pitchFamily="50" charset="-127"/>
                <a:ea typeface="나눔고딕 ExtraBold" pitchFamily="50" charset="-127"/>
              </a:rPr>
              <a:t>구축</a:t>
            </a:r>
          </a:p>
        </p:txBody>
      </p:sp>
      <p:sp>
        <p:nvSpPr>
          <p:cNvPr id="72" name="Rectangle 2137"/>
          <p:cNvSpPr>
            <a:spLocks noChangeArrowheads="1"/>
          </p:cNvSpPr>
          <p:nvPr/>
        </p:nvSpPr>
        <p:spPr bwMode="auto">
          <a:xfrm>
            <a:off x="1470176" y="2066780"/>
            <a:ext cx="2036786" cy="80002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33236" tIns="0" rIns="16618" bIns="0" anchor="t"/>
          <a:lstStyle/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en-US" altLang="ko-KR" sz="739" dirty="0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r>
              <a:rPr lang="ko-KR" altLang="en-US" sz="831" dirty="0">
                <a:latin typeface="나눔고딕 ExtraBold" pitchFamily="50" charset="-127"/>
                <a:ea typeface="나눔고딕 ExtraBold" pitchFamily="50" charset="-127"/>
              </a:rPr>
              <a:t>학사행정의 효율적인 업무 </a:t>
            </a: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프로세스 정립</a:t>
            </a: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타 </a:t>
            </a:r>
            <a:r>
              <a:rPr lang="ko-KR" altLang="en-US" sz="831" dirty="0">
                <a:latin typeface="나눔고딕 ExtraBold" pitchFamily="50" charset="-127"/>
                <a:ea typeface="나눔고딕 ExtraBold" pitchFamily="50" charset="-127"/>
              </a:rPr>
              <a:t>업무와의 </a:t>
            </a: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연계성 강화</a:t>
            </a: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ko-KR" altLang="en-US" sz="831" dirty="0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입시 및 학사 </a:t>
            </a:r>
            <a:r>
              <a:rPr lang="en-US" altLang="ko-KR" sz="831">
                <a:latin typeface="나눔고딕 ExtraBold" pitchFamily="50" charset="-127"/>
                <a:ea typeface="나눔고딕 ExtraBold" pitchFamily="50" charset="-127"/>
              </a:rPr>
              <a:t>One-Stop</a:t>
            </a: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서비스 체계 구축</a:t>
            </a:r>
            <a:endParaRPr lang="ko-KR" altLang="en-US" sz="83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3" name="Rectangle 2138"/>
          <p:cNvSpPr>
            <a:spLocks noChangeArrowheads="1"/>
          </p:cNvSpPr>
          <p:nvPr/>
        </p:nvSpPr>
        <p:spPr bwMode="auto">
          <a:xfrm>
            <a:off x="3600724" y="1857365"/>
            <a:ext cx="2182935" cy="1081978"/>
          </a:xfrm>
          <a:prstGeom prst="rect">
            <a:avLst/>
          </a:prstGeom>
          <a:gradFill rotWithShape="0">
            <a:gsLst>
              <a:gs pos="0">
                <a:srgbClr val="B7DE94"/>
              </a:gs>
              <a:gs pos="50000">
                <a:srgbClr val="B7DE94">
                  <a:gamma/>
                  <a:tint val="24314"/>
                  <a:invGamma/>
                </a:srgbClr>
              </a:gs>
              <a:gs pos="100000">
                <a:srgbClr val="B7DE94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13294" tIns="33236" rIns="13294" bIns="0"/>
          <a:lstStyle/>
          <a:p>
            <a:pPr fontAlgn="base">
              <a:lnSpc>
                <a:spcPct val="100000"/>
              </a:lnSpc>
              <a:buFontTx/>
              <a:buNone/>
              <a:defRPr/>
            </a:pPr>
            <a:r>
              <a:rPr lang="ko-KR" altLang="en-US" sz="969">
                <a:latin typeface="나눔고딕 ExtraBold" pitchFamily="50" charset="-127"/>
                <a:ea typeface="나눔고딕 ExtraBold" pitchFamily="50" charset="-127"/>
              </a:rPr>
              <a:t>  온라인 학사서비스 품질 향상</a:t>
            </a:r>
            <a:endParaRPr lang="en-US" altLang="ko-KR" sz="969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4" name="Rectangle 2139"/>
          <p:cNvSpPr>
            <a:spLocks noChangeArrowheads="1"/>
          </p:cNvSpPr>
          <p:nvPr/>
        </p:nvSpPr>
        <p:spPr bwMode="auto">
          <a:xfrm>
            <a:off x="3679304" y="2066780"/>
            <a:ext cx="2032039" cy="808359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33236" tIns="0" rIns="16618" bIns="0" anchor="t"/>
          <a:lstStyle/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en-US" altLang="ko-KR" sz="739" dirty="0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실무자 중심의 활용도 및 완성도 제고</a:t>
            </a: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ko-KR" altLang="en-US" sz="831" dirty="0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최신정보기술</a:t>
            </a:r>
            <a:r>
              <a:rPr lang="en-US" altLang="ko-KR" sz="831">
                <a:latin typeface="나눔고딕 ExtraBold" pitchFamily="50" charset="-127"/>
                <a:ea typeface="나눔고딕 ExtraBold" pitchFamily="50" charset="-127"/>
              </a:rPr>
              <a:t>(IT) </a:t>
            </a: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유연성 및 확정성 고려</a:t>
            </a: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현재 업무현황</a:t>
            </a:r>
            <a:r>
              <a:rPr lang="en-US" altLang="ko-KR" sz="831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문제점</a:t>
            </a:r>
            <a:r>
              <a:rPr lang="en-US" altLang="ko-KR" sz="831"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요구사항 분석 후 개편에 반영</a:t>
            </a:r>
            <a:endParaRPr lang="ko-KR" altLang="en-US" sz="83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5" name="Rectangle 2140"/>
          <p:cNvSpPr>
            <a:spLocks noChangeArrowheads="1"/>
          </p:cNvSpPr>
          <p:nvPr/>
        </p:nvSpPr>
        <p:spPr bwMode="auto">
          <a:xfrm>
            <a:off x="5816050" y="1857365"/>
            <a:ext cx="2144372" cy="1081978"/>
          </a:xfrm>
          <a:prstGeom prst="rect">
            <a:avLst/>
          </a:prstGeom>
          <a:gradFill rotWithShape="0">
            <a:gsLst>
              <a:gs pos="0">
                <a:srgbClr val="B7DE94"/>
              </a:gs>
              <a:gs pos="50000">
                <a:srgbClr val="B7DE94">
                  <a:gamma/>
                  <a:tint val="24314"/>
                  <a:invGamma/>
                </a:srgbClr>
              </a:gs>
              <a:gs pos="100000">
                <a:srgbClr val="B7DE94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lIns="13294" tIns="33236" rIns="13294" bIns="0"/>
          <a:lstStyle/>
          <a:p>
            <a:pPr fontAlgn="base">
              <a:lnSpc>
                <a:spcPct val="100000"/>
              </a:lnSpc>
              <a:buFontTx/>
              <a:buNone/>
              <a:defRPr/>
            </a:pPr>
            <a:r>
              <a:rPr lang="ko-KR" altLang="en-US" sz="969">
                <a:latin typeface="나눔고딕 ExtraBold" pitchFamily="50" charset="-127"/>
                <a:ea typeface="나눔고딕 ExtraBold" pitchFamily="50" charset="-127"/>
              </a:rPr>
              <a:t>  학교 정보화 중장기 발전 방안</a:t>
            </a:r>
            <a:endParaRPr lang="ko-KR" altLang="en-US" sz="969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6" name="Rectangle 2141"/>
          <p:cNvSpPr>
            <a:spLocks noChangeArrowheads="1"/>
          </p:cNvSpPr>
          <p:nvPr/>
        </p:nvSpPr>
        <p:spPr bwMode="auto">
          <a:xfrm>
            <a:off x="5885856" y="2066781"/>
            <a:ext cx="2003537" cy="808359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lIns="33236" tIns="0" rIns="16618" bIns="0" anchor="t"/>
          <a:lstStyle/>
          <a:p>
            <a:pPr marL="87935" indent="-87935" fontAlgn="base">
              <a:lnSpc>
                <a:spcPts val="923"/>
              </a:lnSpc>
              <a:buFontTx/>
              <a:buChar char="•"/>
              <a:defRPr/>
            </a:pPr>
            <a:endParaRPr lang="en-US" altLang="ko-KR" sz="739" dirty="0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대학의 교육개혁과 개방에 대응할 수 있는 경쟁력 높은 학사업무지원과 학생 중심형서비스 제공</a:t>
            </a:r>
            <a:endParaRPr lang="en-US" altLang="ko-KR" sz="831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>
              <a:lnSpc>
                <a:spcPts val="923"/>
              </a:lnSpc>
              <a:buFontTx/>
              <a:buChar char="•"/>
              <a:defRPr/>
            </a:pPr>
            <a:endParaRPr lang="ko-KR" altLang="en-US" sz="831" dirty="0">
              <a:latin typeface="나눔고딕 ExtraBold" pitchFamily="50" charset="-127"/>
              <a:ea typeface="나눔고딕 ExtraBold" pitchFamily="50" charset="-127"/>
            </a:endParaRPr>
          </a:p>
          <a:p>
            <a:pPr marL="87935" indent="-87935">
              <a:lnSpc>
                <a:spcPts val="923"/>
              </a:lnSpc>
              <a:buFontTx/>
              <a:buChar char="•"/>
              <a:defRPr/>
            </a:pPr>
            <a:r>
              <a:rPr lang="ko-KR" altLang="en-US" sz="831">
                <a:latin typeface="나눔고딕 ExtraBold" pitchFamily="50" charset="-127"/>
                <a:ea typeface="나눔고딕 ExtraBold" pitchFamily="50" charset="-127"/>
              </a:rPr>
              <a:t>학사행정관리 및 서비스 연계 통합 정보화 환경 기반 마련</a:t>
            </a:r>
            <a:endParaRPr lang="ko-KR" altLang="en-US" sz="83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7" name="Arc 2142"/>
          <p:cNvSpPr>
            <a:spLocks/>
          </p:cNvSpPr>
          <p:nvPr/>
        </p:nvSpPr>
        <p:spPr bwMode="auto">
          <a:xfrm flipV="1">
            <a:off x="2919142" y="1290675"/>
            <a:ext cx="3509155" cy="353215"/>
          </a:xfrm>
          <a:custGeom>
            <a:avLst/>
            <a:gdLst>
              <a:gd name="T0" fmla="*/ 2147483647 w 43200"/>
              <a:gd name="T1" fmla="*/ 0 h 21884"/>
              <a:gd name="T2" fmla="*/ 2147483647 w 43200"/>
              <a:gd name="T3" fmla="*/ 2147483647 h 21884"/>
              <a:gd name="T4" fmla="*/ 2147483647 w 43200"/>
              <a:gd name="T5" fmla="*/ 2147483647 h 21884"/>
              <a:gd name="T6" fmla="*/ 0 60000 65536"/>
              <a:gd name="T7" fmla="*/ 0 60000 65536"/>
              <a:gd name="T8" fmla="*/ 0 60000 65536"/>
              <a:gd name="T9" fmla="*/ 0 w 43200"/>
              <a:gd name="T10" fmla="*/ 0 h 21884"/>
              <a:gd name="T11" fmla="*/ 43200 w 43200"/>
              <a:gd name="T12" fmla="*/ 21884 h 218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884" fill="none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</a:path>
              <a:path w="43200" h="21884" stroke="0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  <a:lnTo>
                  <a:pt x="21600" y="284"/>
                </a:lnTo>
                <a:close/>
              </a:path>
            </a:pathLst>
          </a:custGeom>
          <a:gradFill rotWithShape="0">
            <a:gsLst>
              <a:gs pos="0">
                <a:srgbClr val="97BFE7"/>
              </a:gs>
              <a:gs pos="50000">
                <a:srgbClr val="E2EDF8"/>
              </a:gs>
              <a:gs pos="100000">
                <a:srgbClr val="97BFE7"/>
              </a:gs>
            </a:gsLst>
            <a:lin ang="0" scaled="1"/>
          </a:gra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8" name="Arc 2143"/>
          <p:cNvSpPr>
            <a:spLocks/>
          </p:cNvSpPr>
          <p:nvPr/>
        </p:nvSpPr>
        <p:spPr bwMode="auto">
          <a:xfrm flipV="1">
            <a:off x="2935263" y="1353697"/>
            <a:ext cx="3509154" cy="329764"/>
          </a:xfrm>
          <a:custGeom>
            <a:avLst/>
            <a:gdLst>
              <a:gd name="G0" fmla="+- 21600 0 0"/>
              <a:gd name="G1" fmla="+- 284 0 0"/>
              <a:gd name="G2" fmla="+- 21600 0 0"/>
              <a:gd name="T0" fmla="*/ 43198 w 43200"/>
              <a:gd name="T1" fmla="*/ 0 h 21884"/>
              <a:gd name="T2" fmla="*/ 2 w 43200"/>
              <a:gd name="T3" fmla="*/ 27 h 21884"/>
              <a:gd name="T4" fmla="*/ 21600 w 43200"/>
              <a:gd name="T5" fmla="*/ 284 h 2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1884" fill="none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</a:path>
              <a:path w="43200" h="21884" stroke="0" extrusionOk="0">
                <a:moveTo>
                  <a:pt x="43198" y="-1"/>
                </a:moveTo>
                <a:cubicBezTo>
                  <a:pt x="43199" y="94"/>
                  <a:pt x="43200" y="189"/>
                  <a:pt x="43200" y="284"/>
                </a:cubicBezTo>
                <a:cubicBezTo>
                  <a:pt x="43200" y="12213"/>
                  <a:pt x="33529" y="21884"/>
                  <a:pt x="21600" y="21884"/>
                </a:cubicBezTo>
                <a:cubicBezTo>
                  <a:pt x="9670" y="21884"/>
                  <a:pt x="0" y="12213"/>
                  <a:pt x="0" y="284"/>
                </a:cubicBezTo>
                <a:cubicBezTo>
                  <a:pt x="-1" y="198"/>
                  <a:pt x="0" y="112"/>
                  <a:pt x="1" y="26"/>
                </a:cubicBezTo>
                <a:lnTo>
                  <a:pt x="21600" y="284"/>
                </a:lnTo>
                <a:close/>
              </a:path>
            </a:pathLst>
          </a:custGeom>
          <a:solidFill>
            <a:schemeClr val="bg1"/>
          </a:solidFill>
          <a:ln w="3175">
            <a:noFill/>
            <a:round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rot="10800000" wrap="none" anchor="ctr"/>
          <a:lstStyle/>
          <a:p>
            <a:pPr eaLnBrk="1" fontAlgn="base" latinLnBrk="1" hangingPunct="1">
              <a:lnSpc>
                <a:spcPct val="100000"/>
              </a:lnSpc>
              <a:buFontTx/>
              <a:buNone/>
              <a:defRPr/>
            </a:pPr>
            <a:endParaRPr lang="ko-KR" altLang="ko-KR" sz="2585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79" name="Text Box 2144"/>
          <p:cNvSpPr txBox="1">
            <a:spLocks noChangeArrowheads="1"/>
          </p:cNvSpPr>
          <p:nvPr/>
        </p:nvSpPr>
        <p:spPr bwMode="auto">
          <a:xfrm>
            <a:off x="2999504" y="1456956"/>
            <a:ext cx="3422892" cy="23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buFontTx/>
              <a:buNone/>
            </a:pPr>
            <a:r>
              <a:rPr lang="ko-KR" altLang="en-US" sz="1016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학사정보시스템을 위한 고효율의 학사관리 정보인프라</a:t>
            </a:r>
          </a:p>
        </p:txBody>
      </p:sp>
      <p:grpSp>
        <p:nvGrpSpPr>
          <p:cNvPr id="80" name="Group 2150"/>
          <p:cNvGrpSpPr>
            <a:grpSpLocks/>
          </p:cNvGrpSpPr>
          <p:nvPr/>
        </p:nvGrpSpPr>
        <p:grpSpPr bwMode="auto">
          <a:xfrm>
            <a:off x="2392040" y="3852539"/>
            <a:ext cx="4588855" cy="518829"/>
            <a:chOff x="665" y="1936"/>
            <a:chExt cx="2995" cy="384"/>
          </a:xfrm>
        </p:grpSpPr>
        <p:sp>
          <p:nvSpPr>
            <p:cNvPr id="81" name="AutoShape 2151"/>
            <p:cNvSpPr>
              <a:spLocks noChangeArrowheads="1"/>
            </p:cNvSpPr>
            <p:nvPr/>
          </p:nvSpPr>
          <p:spPr bwMode="auto">
            <a:xfrm flipH="1" flipV="1">
              <a:off x="665" y="1942"/>
              <a:ext cx="2995" cy="37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52 w 21600"/>
                <a:gd name="T13" fmla="*/ 4629 h 21600"/>
                <a:gd name="T14" fmla="*/ 16948 w 21600"/>
                <a:gd name="T15" fmla="*/ 169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B9CCE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grpSp>
          <p:nvGrpSpPr>
            <p:cNvPr id="82" name="Group 2152"/>
            <p:cNvGrpSpPr>
              <a:grpSpLocks/>
            </p:cNvGrpSpPr>
            <p:nvPr/>
          </p:nvGrpSpPr>
          <p:grpSpPr bwMode="auto">
            <a:xfrm>
              <a:off x="1028" y="1936"/>
              <a:ext cx="2314" cy="384"/>
              <a:chOff x="1142" y="2595"/>
              <a:chExt cx="2251" cy="192"/>
            </a:xfrm>
          </p:grpSpPr>
          <p:grpSp>
            <p:nvGrpSpPr>
              <p:cNvPr id="88" name="Group 2153"/>
              <p:cNvGrpSpPr>
                <a:grpSpLocks/>
              </p:cNvGrpSpPr>
              <p:nvPr/>
            </p:nvGrpSpPr>
            <p:grpSpPr bwMode="auto">
              <a:xfrm>
                <a:off x="1512" y="2595"/>
                <a:ext cx="711" cy="192"/>
                <a:chOff x="1512" y="2595"/>
                <a:chExt cx="711" cy="192"/>
              </a:xfrm>
            </p:grpSpPr>
            <p:sp>
              <p:nvSpPr>
                <p:cNvPr id="94" name="Line 2154"/>
                <p:cNvSpPr>
                  <a:spLocks noChangeShapeType="1"/>
                </p:cNvSpPr>
                <p:nvPr/>
              </p:nvSpPr>
              <p:spPr bwMode="auto">
                <a:xfrm flipH="1">
                  <a:off x="1512" y="2604"/>
                  <a:ext cx="420" cy="183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 sz="1662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95" name="Line 2155"/>
                <p:cNvSpPr>
                  <a:spLocks noChangeShapeType="1"/>
                </p:cNvSpPr>
                <p:nvPr/>
              </p:nvSpPr>
              <p:spPr bwMode="auto">
                <a:xfrm flipH="1">
                  <a:off x="1890" y="2595"/>
                  <a:ext cx="221" cy="192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 sz="1662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  <p:sp>
              <p:nvSpPr>
                <p:cNvPr id="96" name="Line 2156"/>
                <p:cNvSpPr>
                  <a:spLocks noChangeShapeType="1"/>
                </p:cNvSpPr>
                <p:nvPr/>
              </p:nvSpPr>
              <p:spPr bwMode="auto">
                <a:xfrm flipH="1">
                  <a:off x="2155" y="2604"/>
                  <a:ext cx="68" cy="183"/>
                </a:xfrm>
                <a:prstGeom prst="line">
                  <a:avLst/>
                </a:prstGeom>
                <a:noFill/>
                <a:ln w="127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ko-KR" altLang="en-US" sz="1662">
                    <a:latin typeface="나눔고딕 ExtraBold" pitchFamily="50" charset="-127"/>
                    <a:ea typeface="나눔고딕 ExtraBold" pitchFamily="50" charset="-127"/>
                  </a:endParaRPr>
                </a:p>
              </p:txBody>
            </p:sp>
          </p:grpSp>
          <p:sp>
            <p:nvSpPr>
              <p:cNvPr id="89" name="Line 2157"/>
              <p:cNvSpPr>
                <a:spLocks noChangeShapeType="1"/>
              </p:cNvSpPr>
              <p:nvPr/>
            </p:nvSpPr>
            <p:spPr bwMode="auto">
              <a:xfrm>
                <a:off x="2602" y="2604"/>
                <a:ext cx="419" cy="18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0" name="Line 2158"/>
              <p:cNvSpPr>
                <a:spLocks noChangeShapeType="1"/>
              </p:cNvSpPr>
              <p:nvPr/>
            </p:nvSpPr>
            <p:spPr bwMode="auto">
              <a:xfrm>
                <a:off x="2423" y="2595"/>
                <a:ext cx="219" cy="19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1" name="Line 2159"/>
              <p:cNvSpPr>
                <a:spLocks noChangeShapeType="1"/>
              </p:cNvSpPr>
              <p:nvPr/>
            </p:nvSpPr>
            <p:spPr bwMode="auto">
              <a:xfrm>
                <a:off x="2311" y="2604"/>
                <a:ext cx="68" cy="183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2" name="Line 2160"/>
              <p:cNvSpPr>
                <a:spLocks noChangeShapeType="1"/>
              </p:cNvSpPr>
              <p:nvPr/>
            </p:nvSpPr>
            <p:spPr bwMode="auto">
              <a:xfrm flipV="1">
                <a:off x="1142" y="2601"/>
                <a:ext cx="644" cy="1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93" name="Line 2161"/>
              <p:cNvSpPr>
                <a:spLocks noChangeShapeType="1"/>
              </p:cNvSpPr>
              <p:nvPr/>
            </p:nvSpPr>
            <p:spPr bwMode="auto">
              <a:xfrm flipH="1" flipV="1">
                <a:off x="2751" y="2601"/>
                <a:ext cx="642" cy="18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  <p:grpSp>
          <p:nvGrpSpPr>
            <p:cNvPr id="83" name="Group 2162"/>
            <p:cNvGrpSpPr>
              <a:grpSpLocks/>
            </p:cNvGrpSpPr>
            <p:nvPr/>
          </p:nvGrpSpPr>
          <p:grpSpPr bwMode="auto">
            <a:xfrm>
              <a:off x="814" y="2015"/>
              <a:ext cx="2699" cy="217"/>
              <a:chOff x="977" y="2630"/>
              <a:chExt cx="2540" cy="108"/>
            </a:xfrm>
          </p:grpSpPr>
          <p:sp>
            <p:nvSpPr>
              <p:cNvPr id="84" name="Line 2163"/>
              <p:cNvSpPr>
                <a:spLocks noChangeShapeType="1"/>
              </p:cNvSpPr>
              <p:nvPr/>
            </p:nvSpPr>
            <p:spPr bwMode="auto">
              <a:xfrm>
                <a:off x="977" y="2738"/>
                <a:ext cx="254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5" name="Line 2164"/>
              <p:cNvSpPr>
                <a:spLocks noChangeShapeType="1"/>
              </p:cNvSpPr>
              <p:nvPr/>
            </p:nvSpPr>
            <p:spPr bwMode="auto">
              <a:xfrm>
                <a:off x="1142" y="2694"/>
                <a:ext cx="2219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6" name="Line 2165"/>
              <p:cNvSpPr>
                <a:spLocks noChangeShapeType="1"/>
              </p:cNvSpPr>
              <p:nvPr/>
            </p:nvSpPr>
            <p:spPr bwMode="auto">
              <a:xfrm>
                <a:off x="1315" y="2662"/>
                <a:ext cx="187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  <p:sp>
            <p:nvSpPr>
              <p:cNvPr id="87" name="Line 2166"/>
              <p:cNvSpPr>
                <a:spLocks noChangeShapeType="1"/>
              </p:cNvSpPr>
              <p:nvPr/>
            </p:nvSpPr>
            <p:spPr bwMode="auto">
              <a:xfrm>
                <a:off x="1439" y="2630"/>
                <a:ext cx="1619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ko-KR" altLang="en-US" sz="1662">
                  <a:latin typeface="나눔고딕 ExtraBold" pitchFamily="50" charset="-127"/>
                  <a:ea typeface="나눔고딕 ExtraBold" pitchFamily="50" charset="-127"/>
                </a:endParaRPr>
              </a:p>
            </p:txBody>
          </p:sp>
        </p:grpSp>
      </p:grpSp>
      <p:grpSp>
        <p:nvGrpSpPr>
          <p:cNvPr id="97" name="Group 2167"/>
          <p:cNvGrpSpPr>
            <a:grpSpLocks/>
          </p:cNvGrpSpPr>
          <p:nvPr/>
        </p:nvGrpSpPr>
        <p:grpSpPr bwMode="auto">
          <a:xfrm>
            <a:off x="837431" y="3125682"/>
            <a:ext cx="2792201" cy="344420"/>
            <a:chOff x="1204" y="2308"/>
            <a:chExt cx="960" cy="277"/>
          </a:xfrm>
        </p:grpSpPr>
        <p:sp>
          <p:nvSpPr>
            <p:cNvPr id="98" name="AutoShape 2168"/>
            <p:cNvSpPr>
              <a:spLocks noChangeArrowheads="1"/>
            </p:cNvSpPr>
            <p:nvPr/>
          </p:nvSpPr>
          <p:spPr bwMode="auto">
            <a:xfrm>
              <a:off x="1204" y="2308"/>
              <a:ext cx="960" cy="277"/>
            </a:xfrm>
            <a:prstGeom prst="chevron">
              <a:avLst>
                <a:gd name="adj" fmla="val 42696"/>
              </a:avLst>
            </a:prstGeom>
            <a:gradFill rotWithShape="0">
              <a:gsLst>
                <a:gs pos="0">
                  <a:srgbClr val="ABD3FF"/>
                </a:gs>
                <a:gs pos="100000">
                  <a:srgbClr val="F0F7FF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ABD3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83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99" name="AutoShape 2169"/>
            <p:cNvSpPr>
              <a:spLocks noChangeArrowheads="1"/>
            </p:cNvSpPr>
            <p:nvPr/>
          </p:nvSpPr>
          <p:spPr bwMode="auto">
            <a:xfrm>
              <a:off x="1239" y="2325"/>
              <a:ext cx="900" cy="241"/>
            </a:xfrm>
            <a:prstGeom prst="chevron">
              <a:avLst>
                <a:gd name="adj" fmla="val 46006"/>
              </a:avLst>
            </a:prstGeom>
            <a:gradFill rotWithShape="0">
              <a:gsLst>
                <a:gs pos="0">
                  <a:srgbClr val="F0F7FF"/>
                </a:gs>
                <a:gs pos="100000">
                  <a:srgbClr val="ABD3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각종 발생정보의 효율적 수집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관리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제공 최신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IT</a:t>
              </a: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환경</a:t>
              </a:r>
            </a:p>
          </p:txBody>
        </p:sp>
      </p:grpSp>
      <p:grpSp>
        <p:nvGrpSpPr>
          <p:cNvPr id="100" name="Group 2170"/>
          <p:cNvGrpSpPr>
            <a:grpSpLocks/>
          </p:cNvGrpSpPr>
          <p:nvPr/>
        </p:nvGrpSpPr>
        <p:grpSpPr bwMode="auto">
          <a:xfrm>
            <a:off x="863811" y="3499414"/>
            <a:ext cx="2781757" cy="345886"/>
            <a:chOff x="1204" y="2308"/>
            <a:chExt cx="960" cy="277"/>
          </a:xfrm>
        </p:grpSpPr>
        <p:sp>
          <p:nvSpPr>
            <p:cNvPr id="101" name="AutoShape 2171"/>
            <p:cNvSpPr>
              <a:spLocks noChangeArrowheads="1"/>
            </p:cNvSpPr>
            <p:nvPr/>
          </p:nvSpPr>
          <p:spPr bwMode="auto">
            <a:xfrm>
              <a:off x="1204" y="2308"/>
              <a:ext cx="960" cy="277"/>
            </a:xfrm>
            <a:prstGeom prst="chevron">
              <a:avLst>
                <a:gd name="adj" fmla="val 42696"/>
              </a:avLst>
            </a:prstGeom>
            <a:gradFill rotWithShape="0">
              <a:gsLst>
                <a:gs pos="0">
                  <a:srgbClr val="ABD3FF"/>
                </a:gs>
                <a:gs pos="100000">
                  <a:srgbClr val="F0F7FF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ABD3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83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2" name="AutoShape 2172"/>
            <p:cNvSpPr>
              <a:spLocks noChangeArrowheads="1"/>
            </p:cNvSpPr>
            <p:nvPr/>
          </p:nvSpPr>
          <p:spPr bwMode="auto">
            <a:xfrm>
              <a:off x="1239" y="2325"/>
              <a:ext cx="900" cy="241"/>
            </a:xfrm>
            <a:prstGeom prst="chevron">
              <a:avLst>
                <a:gd name="adj" fmla="val 46006"/>
              </a:avLst>
            </a:prstGeom>
            <a:gradFill rotWithShape="0">
              <a:gsLst>
                <a:gs pos="0">
                  <a:srgbClr val="F0F7FF"/>
                </a:gs>
                <a:gs pos="100000">
                  <a:srgbClr val="ABD3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인증제 요구 등 학사업무 광의화에 확장성 확보</a:t>
              </a:r>
            </a:p>
          </p:txBody>
        </p:sp>
      </p:grpSp>
      <p:grpSp>
        <p:nvGrpSpPr>
          <p:cNvPr id="103" name="Group 2173"/>
          <p:cNvGrpSpPr>
            <a:grpSpLocks/>
          </p:cNvGrpSpPr>
          <p:nvPr/>
        </p:nvGrpSpPr>
        <p:grpSpPr bwMode="auto">
          <a:xfrm>
            <a:off x="3514005" y="3045073"/>
            <a:ext cx="2349389" cy="965844"/>
            <a:chOff x="1775" y="960"/>
            <a:chExt cx="719" cy="672"/>
          </a:xfrm>
        </p:grpSpPr>
        <p:pic>
          <p:nvPicPr>
            <p:cNvPr id="104" name="Picture 2174" descr="큰공"/>
            <p:cNvPicPr>
              <a:picLocks noChangeAspect="1" noChangeArrowheads="1"/>
            </p:cNvPicPr>
            <p:nvPr/>
          </p:nvPicPr>
          <p:blipFill>
            <a:blip r:embed="rId2" cstate="print">
              <a:lum bright="12000"/>
            </a:blip>
            <a:srcRect/>
            <a:stretch>
              <a:fillRect/>
            </a:stretch>
          </p:blipFill>
          <p:spPr bwMode="auto">
            <a:xfrm>
              <a:off x="1775" y="960"/>
              <a:ext cx="719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" name="Text Box 2175"/>
            <p:cNvSpPr txBox="1">
              <a:spLocks noChangeArrowheads="1"/>
            </p:cNvSpPr>
            <p:nvPr/>
          </p:nvSpPr>
          <p:spPr bwMode="auto">
            <a:xfrm>
              <a:off x="1827" y="1029"/>
              <a:ext cx="603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lIns="0" tIns="0" rIns="0" bIns="0" anchor="ctr">
              <a:spAutoFit/>
            </a:bodyPr>
            <a:lstStyle/>
            <a:p>
              <a:pPr algn="ctr" fontAlgn="base">
                <a:lnSpc>
                  <a:spcPct val="120000"/>
                </a:lnSpc>
                <a:defRPr/>
              </a:pPr>
              <a:r>
                <a:rPr lang="ko-KR" altLang="en-US" sz="1016">
                  <a:latin typeface="나눔고딕 ExtraBold" pitchFamily="50" charset="-127"/>
                  <a:ea typeface="나눔고딕 ExtraBold" pitchFamily="50" charset="-127"/>
                </a:rPr>
                <a:t>대학 경쟁력 실현을 위한</a:t>
              </a:r>
              <a:endParaRPr lang="ko-KR" altLang="en-US" sz="1016" dirty="0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77">
                  <a:latin typeface="나눔고딕 ExtraBold" pitchFamily="50" charset="-127"/>
                  <a:ea typeface="나눔고딕 ExtraBold" pitchFamily="50" charset="-127"/>
                </a:rPr>
                <a:t>학사</a:t>
              </a:r>
              <a:r>
                <a:rPr lang="en-US" altLang="ko-KR" sz="1477">
                  <a:latin typeface="나눔고딕 ExtraBold" pitchFamily="50" charset="-127"/>
                  <a:ea typeface="나눔고딕 ExtraBold" pitchFamily="50" charset="-127"/>
                </a:rPr>
                <a:t>․</a:t>
              </a:r>
              <a:r>
                <a:rPr lang="ko-KR" altLang="en-US" sz="1477">
                  <a:latin typeface="나눔고딕 ExtraBold" pitchFamily="50" charset="-127"/>
                  <a:ea typeface="나눔고딕 ExtraBold" pitchFamily="50" charset="-127"/>
                </a:rPr>
                <a:t>행정</a:t>
              </a:r>
              <a:r>
                <a:rPr lang="en-US" altLang="ko-KR" sz="1477">
                  <a:latin typeface="나눔고딕 ExtraBold" pitchFamily="50" charset="-127"/>
                  <a:ea typeface="나눔고딕 ExtraBold" pitchFamily="50" charset="-127"/>
                </a:rPr>
                <a:t>․</a:t>
              </a:r>
              <a:r>
                <a:rPr lang="ko-KR" altLang="en-US" sz="1477">
                  <a:latin typeface="나눔고딕 ExtraBold" pitchFamily="50" charset="-127"/>
                  <a:ea typeface="나눔고딕 ExtraBold" pitchFamily="50" charset="-127"/>
                </a:rPr>
                <a:t>연구활동 </a:t>
              </a:r>
              <a:endParaRPr lang="en-US" altLang="ko-KR" sz="1477">
                <a:latin typeface="나눔고딕 ExtraBold" pitchFamily="50" charset="-127"/>
                <a:ea typeface="나눔고딕 ExtraBold" pitchFamily="50" charset="-127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77">
                  <a:latin typeface="나눔고딕 ExtraBold" pitchFamily="50" charset="-127"/>
                  <a:ea typeface="나눔고딕 ExtraBold" pitchFamily="50" charset="-127"/>
                </a:rPr>
                <a:t>지원체계 구현</a:t>
              </a:r>
              <a:endParaRPr lang="ko-KR" altLang="en-US" sz="1477" dirty="0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06" name="Group 2176"/>
          <p:cNvGrpSpPr>
            <a:grpSpLocks/>
          </p:cNvGrpSpPr>
          <p:nvPr/>
        </p:nvGrpSpPr>
        <p:grpSpPr bwMode="auto">
          <a:xfrm flipH="1">
            <a:off x="5688880" y="3125682"/>
            <a:ext cx="2722570" cy="344420"/>
            <a:chOff x="1204" y="2308"/>
            <a:chExt cx="960" cy="277"/>
          </a:xfrm>
        </p:grpSpPr>
        <p:sp>
          <p:nvSpPr>
            <p:cNvPr id="107" name="AutoShape 2177"/>
            <p:cNvSpPr>
              <a:spLocks noChangeArrowheads="1"/>
            </p:cNvSpPr>
            <p:nvPr/>
          </p:nvSpPr>
          <p:spPr bwMode="auto">
            <a:xfrm>
              <a:off x="1204" y="2308"/>
              <a:ext cx="960" cy="277"/>
            </a:xfrm>
            <a:prstGeom prst="chevron">
              <a:avLst>
                <a:gd name="adj" fmla="val 42696"/>
              </a:avLst>
            </a:prstGeom>
            <a:gradFill rotWithShape="0">
              <a:gsLst>
                <a:gs pos="0">
                  <a:srgbClr val="ABD3FF"/>
                </a:gs>
                <a:gs pos="100000">
                  <a:srgbClr val="F0F7FF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ABD3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83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08" name="AutoShape 2178"/>
            <p:cNvSpPr>
              <a:spLocks noChangeArrowheads="1"/>
            </p:cNvSpPr>
            <p:nvPr/>
          </p:nvSpPr>
          <p:spPr bwMode="auto">
            <a:xfrm>
              <a:off x="1239" y="2325"/>
              <a:ext cx="900" cy="241"/>
            </a:xfrm>
            <a:prstGeom prst="chevron">
              <a:avLst>
                <a:gd name="adj" fmla="val 46006"/>
              </a:avLst>
            </a:prstGeom>
            <a:gradFill rotWithShape="0">
              <a:gsLst>
                <a:gs pos="0">
                  <a:srgbClr val="F0F7FF"/>
                </a:gs>
                <a:gs pos="100000">
                  <a:srgbClr val="ABD3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표준화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PROCESS </a:t>
              </a: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적용으로 변화 능률대응 시스템</a:t>
              </a:r>
            </a:p>
          </p:txBody>
        </p:sp>
      </p:grpSp>
      <p:grpSp>
        <p:nvGrpSpPr>
          <p:cNvPr id="109" name="Group 2179"/>
          <p:cNvGrpSpPr>
            <a:grpSpLocks/>
          </p:cNvGrpSpPr>
          <p:nvPr/>
        </p:nvGrpSpPr>
        <p:grpSpPr bwMode="auto">
          <a:xfrm flipH="1">
            <a:off x="5706468" y="3492087"/>
            <a:ext cx="2722570" cy="345886"/>
            <a:chOff x="1204" y="2308"/>
            <a:chExt cx="960" cy="277"/>
          </a:xfrm>
        </p:grpSpPr>
        <p:sp>
          <p:nvSpPr>
            <p:cNvPr id="110" name="AutoShape 2180"/>
            <p:cNvSpPr>
              <a:spLocks noChangeArrowheads="1"/>
            </p:cNvSpPr>
            <p:nvPr/>
          </p:nvSpPr>
          <p:spPr bwMode="auto">
            <a:xfrm>
              <a:off x="1204" y="2308"/>
              <a:ext cx="960" cy="277"/>
            </a:xfrm>
            <a:prstGeom prst="chevron">
              <a:avLst>
                <a:gd name="adj" fmla="val 42696"/>
              </a:avLst>
            </a:prstGeom>
            <a:gradFill rotWithShape="0">
              <a:gsLst>
                <a:gs pos="0">
                  <a:srgbClr val="ABD3FF"/>
                </a:gs>
                <a:gs pos="100000">
                  <a:srgbClr val="F0F7FF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ABD3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83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1" name="AutoShape 2181"/>
            <p:cNvSpPr>
              <a:spLocks noChangeArrowheads="1"/>
            </p:cNvSpPr>
            <p:nvPr/>
          </p:nvSpPr>
          <p:spPr bwMode="auto">
            <a:xfrm>
              <a:off x="1239" y="2325"/>
              <a:ext cx="900" cy="241"/>
            </a:xfrm>
            <a:prstGeom prst="chevron">
              <a:avLst>
                <a:gd name="adj" fmla="val 46006"/>
              </a:avLst>
            </a:prstGeom>
            <a:gradFill rotWithShape="0">
              <a:gsLst>
                <a:gs pos="0">
                  <a:srgbClr val="F0F7FF"/>
                </a:gs>
                <a:gs pos="100000">
                  <a:srgbClr val="ABD3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입시전형변화 유연대응 및  중요정보 완벽보안</a:t>
              </a:r>
            </a:p>
          </p:txBody>
        </p:sp>
      </p:grpSp>
      <p:grpSp>
        <p:nvGrpSpPr>
          <p:cNvPr id="112" name="Group 2182"/>
          <p:cNvGrpSpPr>
            <a:grpSpLocks/>
          </p:cNvGrpSpPr>
          <p:nvPr/>
        </p:nvGrpSpPr>
        <p:grpSpPr bwMode="auto">
          <a:xfrm>
            <a:off x="4242820" y="3997091"/>
            <a:ext cx="817816" cy="374277"/>
            <a:chOff x="3792" y="1004"/>
            <a:chExt cx="2226" cy="1215"/>
          </a:xfrm>
        </p:grpSpPr>
        <p:sp>
          <p:nvSpPr>
            <p:cNvPr id="113" name="Rectangle 2183"/>
            <p:cNvSpPr>
              <a:spLocks noChangeArrowheads="1"/>
            </p:cNvSpPr>
            <p:nvPr/>
          </p:nvSpPr>
          <p:spPr bwMode="auto">
            <a:xfrm>
              <a:off x="5289" y="1281"/>
              <a:ext cx="293" cy="112"/>
            </a:xfrm>
            <a:prstGeom prst="rect">
              <a:avLst/>
            </a:prstGeom>
            <a:gradFill rotWithShape="0">
              <a:gsLst>
                <a:gs pos="0">
                  <a:srgbClr val="FFC5C5"/>
                </a:gs>
                <a:gs pos="100000">
                  <a:srgbClr val="FFFFFF"/>
                </a:gs>
              </a:gsLst>
              <a:lin ang="5400000" scaled="1"/>
            </a:gradFill>
            <a:ln w="9525" cap="rnd">
              <a:solidFill>
                <a:srgbClr val="EB935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4" name="Rectangle 2184"/>
            <p:cNvSpPr>
              <a:spLocks noChangeArrowheads="1"/>
            </p:cNvSpPr>
            <p:nvPr/>
          </p:nvSpPr>
          <p:spPr bwMode="auto">
            <a:xfrm>
              <a:off x="4235" y="1278"/>
              <a:ext cx="293" cy="112"/>
            </a:xfrm>
            <a:prstGeom prst="rect">
              <a:avLst/>
            </a:prstGeom>
            <a:gradFill rotWithShape="0">
              <a:gsLst>
                <a:gs pos="0">
                  <a:srgbClr val="FFC5C5"/>
                </a:gs>
                <a:gs pos="100000">
                  <a:srgbClr val="FFFFFF"/>
                </a:gs>
              </a:gsLst>
              <a:lin ang="5400000" scaled="1"/>
            </a:gradFill>
            <a:ln w="9525" cap="rnd">
              <a:solidFill>
                <a:srgbClr val="EB935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5" name="Freeform 2185"/>
            <p:cNvSpPr>
              <a:spLocks/>
            </p:cNvSpPr>
            <p:nvPr/>
          </p:nvSpPr>
          <p:spPr bwMode="auto">
            <a:xfrm>
              <a:off x="3792" y="1004"/>
              <a:ext cx="2226" cy="1081"/>
            </a:xfrm>
            <a:custGeom>
              <a:avLst/>
              <a:gdLst>
                <a:gd name="T0" fmla="*/ 1108 w 2226"/>
                <a:gd name="T1" fmla="*/ 0 h 1081"/>
                <a:gd name="T2" fmla="*/ 432 w 2226"/>
                <a:gd name="T3" fmla="*/ 271 h 1081"/>
                <a:gd name="T4" fmla="*/ 675 w 2226"/>
                <a:gd name="T5" fmla="*/ 271 h 1081"/>
                <a:gd name="T6" fmla="*/ 0 w 2226"/>
                <a:gd name="T7" fmla="*/ 1080 h 1081"/>
                <a:gd name="T8" fmla="*/ 2225 w 2226"/>
                <a:gd name="T9" fmla="*/ 1080 h 1081"/>
                <a:gd name="T10" fmla="*/ 1566 w 2226"/>
                <a:gd name="T11" fmla="*/ 275 h 1081"/>
                <a:gd name="T12" fmla="*/ 1800 w 2226"/>
                <a:gd name="T13" fmla="*/ 275 h 1081"/>
                <a:gd name="T14" fmla="*/ 1108 w 2226"/>
                <a:gd name="T15" fmla="*/ 0 h 10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26"/>
                <a:gd name="T25" fmla="*/ 0 h 1081"/>
                <a:gd name="T26" fmla="*/ 2226 w 2226"/>
                <a:gd name="T27" fmla="*/ 1081 h 10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26" h="1081">
                  <a:moveTo>
                    <a:pt x="1108" y="0"/>
                  </a:moveTo>
                  <a:lnTo>
                    <a:pt x="432" y="271"/>
                  </a:lnTo>
                  <a:lnTo>
                    <a:pt x="675" y="271"/>
                  </a:lnTo>
                  <a:lnTo>
                    <a:pt x="0" y="1080"/>
                  </a:lnTo>
                  <a:lnTo>
                    <a:pt x="2225" y="1080"/>
                  </a:lnTo>
                  <a:lnTo>
                    <a:pt x="1566" y="275"/>
                  </a:lnTo>
                  <a:lnTo>
                    <a:pt x="1800" y="275"/>
                  </a:lnTo>
                  <a:lnTo>
                    <a:pt x="1108" y="0"/>
                  </a:lnTo>
                </a:path>
              </a:pathLst>
            </a:custGeom>
            <a:gradFill rotWithShape="0">
              <a:gsLst>
                <a:gs pos="0">
                  <a:srgbClr val="FFC5C5"/>
                </a:gs>
                <a:gs pos="100000">
                  <a:srgbClr val="FFFFFF"/>
                </a:gs>
              </a:gsLst>
              <a:lin ang="5400000" scaled="1"/>
            </a:gradFill>
            <a:ln w="9525" cap="rnd">
              <a:solidFill>
                <a:srgbClr val="EB935D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6" name="Rectangle 2186"/>
            <p:cNvSpPr>
              <a:spLocks noChangeArrowheads="1"/>
            </p:cNvSpPr>
            <p:nvPr/>
          </p:nvSpPr>
          <p:spPr bwMode="auto">
            <a:xfrm>
              <a:off x="3797" y="2088"/>
              <a:ext cx="2212" cy="131"/>
            </a:xfrm>
            <a:prstGeom prst="rect">
              <a:avLst/>
            </a:prstGeom>
            <a:gradFill rotWithShape="0">
              <a:gsLst>
                <a:gs pos="0">
                  <a:srgbClr val="FFC5C5"/>
                </a:gs>
                <a:gs pos="100000">
                  <a:srgbClr val="FFFFFF"/>
                </a:gs>
              </a:gsLst>
              <a:lin ang="5400000" scaled="1"/>
            </a:gradFill>
            <a:ln w="9525" cap="rnd">
              <a:solidFill>
                <a:srgbClr val="EB935D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sz="1662">
                <a:latin typeface="나눔고딕 ExtraBold" pitchFamily="50" charset="-127"/>
                <a:ea typeface="나눔고딕 ExtraBold" pitchFamily="50" charset="-127"/>
              </a:endParaRPr>
            </a:p>
          </p:txBody>
        </p:sp>
      </p:grpSp>
      <p:grpSp>
        <p:nvGrpSpPr>
          <p:cNvPr id="117" name="Group 2215"/>
          <p:cNvGrpSpPr>
            <a:grpSpLocks/>
          </p:cNvGrpSpPr>
          <p:nvPr/>
        </p:nvGrpSpPr>
        <p:grpSpPr bwMode="auto">
          <a:xfrm>
            <a:off x="872605" y="3870217"/>
            <a:ext cx="2781757" cy="344420"/>
            <a:chOff x="1204" y="2308"/>
            <a:chExt cx="960" cy="277"/>
          </a:xfrm>
        </p:grpSpPr>
        <p:sp>
          <p:nvSpPr>
            <p:cNvPr id="118" name="AutoShape 2216"/>
            <p:cNvSpPr>
              <a:spLocks noChangeArrowheads="1"/>
            </p:cNvSpPr>
            <p:nvPr/>
          </p:nvSpPr>
          <p:spPr bwMode="auto">
            <a:xfrm>
              <a:off x="1204" y="2308"/>
              <a:ext cx="960" cy="277"/>
            </a:xfrm>
            <a:prstGeom prst="chevron">
              <a:avLst>
                <a:gd name="adj" fmla="val 42696"/>
              </a:avLst>
            </a:prstGeom>
            <a:gradFill rotWithShape="0">
              <a:gsLst>
                <a:gs pos="0">
                  <a:srgbClr val="ABD3FF"/>
                </a:gs>
                <a:gs pos="100000">
                  <a:srgbClr val="F0F7FF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ABD3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83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19" name="AutoShape 2217"/>
            <p:cNvSpPr>
              <a:spLocks noChangeArrowheads="1"/>
            </p:cNvSpPr>
            <p:nvPr/>
          </p:nvSpPr>
          <p:spPr bwMode="auto">
            <a:xfrm>
              <a:off x="1239" y="2325"/>
              <a:ext cx="900" cy="241"/>
            </a:xfrm>
            <a:prstGeom prst="chevron">
              <a:avLst>
                <a:gd name="adj" fmla="val 46006"/>
              </a:avLst>
            </a:prstGeom>
            <a:gradFill rotWithShape="0">
              <a:gsLst>
                <a:gs pos="0">
                  <a:srgbClr val="F0F7FF"/>
                </a:gs>
                <a:gs pos="100000">
                  <a:srgbClr val="ABD3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31" b="1" dirty="0">
                  <a:latin typeface="나눔고딕 ExtraBold" pitchFamily="50" charset="-127"/>
                  <a:ea typeface="나눔고딕 ExtraBold" pitchFamily="50" charset="-127"/>
                </a:rPr>
                <a:t>다양한 사용자별 특화된 서비스 </a:t>
              </a:r>
              <a:r>
                <a:rPr lang="en-US" altLang="ko-KR" sz="831" b="1" dirty="0">
                  <a:latin typeface="나눔고딕 ExtraBold" pitchFamily="50" charset="-127"/>
                  <a:ea typeface="나눔고딕 ExtraBold" pitchFamily="50" charset="-127"/>
                </a:rPr>
                <a:t>SYSTEM</a:t>
              </a:r>
            </a:p>
          </p:txBody>
        </p:sp>
      </p:grpSp>
      <p:grpSp>
        <p:nvGrpSpPr>
          <p:cNvPr id="120" name="Group 2218"/>
          <p:cNvGrpSpPr>
            <a:grpSpLocks/>
          </p:cNvGrpSpPr>
          <p:nvPr/>
        </p:nvGrpSpPr>
        <p:grpSpPr bwMode="auto">
          <a:xfrm flipH="1">
            <a:off x="5697674" y="3846767"/>
            <a:ext cx="2722570" cy="345886"/>
            <a:chOff x="1204" y="2308"/>
            <a:chExt cx="960" cy="277"/>
          </a:xfrm>
        </p:grpSpPr>
        <p:sp>
          <p:nvSpPr>
            <p:cNvPr id="121" name="AutoShape 2219"/>
            <p:cNvSpPr>
              <a:spLocks noChangeArrowheads="1"/>
            </p:cNvSpPr>
            <p:nvPr/>
          </p:nvSpPr>
          <p:spPr bwMode="auto">
            <a:xfrm>
              <a:off x="1204" y="2308"/>
              <a:ext cx="960" cy="277"/>
            </a:xfrm>
            <a:prstGeom prst="chevron">
              <a:avLst>
                <a:gd name="adj" fmla="val 42696"/>
              </a:avLst>
            </a:prstGeom>
            <a:gradFill rotWithShape="0">
              <a:gsLst>
                <a:gs pos="0">
                  <a:srgbClr val="ABD3FF"/>
                </a:gs>
                <a:gs pos="100000">
                  <a:srgbClr val="F0F7FF"/>
                </a:gs>
              </a:gsLst>
              <a:lin ang="0" scaled="1"/>
            </a:gra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36500" prstMaterial="legacyMatte">
              <a:bevelT w="13500" h="13500" prst="angle"/>
              <a:bevelB w="13500" h="13500" prst="angle"/>
              <a:extrusionClr>
                <a:srgbClr val="ABD3FF"/>
              </a:extrusionClr>
            </a:sp3d>
          </p:spPr>
          <p:txBody>
            <a:bodyPr wrap="none" anchor="ctr">
              <a:flatTx/>
            </a:bodyPr>
            <a:lstStyle/>
            <a:p>
              <a:endParaRPr lang="ko-KR" altLang="en-US" sz="83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22" name="AutoShape 2220"/>
            <p:cNvSpPr>
              <a:spLocks noChangeArrowheads="1"/>
            </p:cNvSpPr>
            <p:nvPr/>
          </p:nvSpPr>
          <p:spPr bwMode="auto">
            <a:xfrm>
              <a:off x="1239" y="2325"/>
              <a:ext cx="900" cy="241"/>
            </a:xfrm>
            <a:prstGeom prst="chevron">
              <a:avLst>
                <a:gd name="adj" fmla="val 46006"/>
              </a:avLst>
            </a:prstGeom>
            <a:gradFill rotWithShape="0">
              <a:gsLst>
                <a:gs pos="0">
                  <a:srgbClr val="F0F7FF"/>
                </a:gs>
                <a:gs pos="100000">
                  <a:srgbClr val="ABD3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통계자료의 편리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효율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,</a:t>
              </a:r>
              <a:r>
                <a:rPr lang="ko-KR" altLang="en-US" sz="831" b="1">
                  <a:latin typeface="나눔고딕 ExtraBold" pitchFamily="50" charset="-127"/>
                  <a:ea typeface="나눔고딕 ExtraBold" pitchFamily="50" charset="-127"/>
                </a:rPr>
                <a:t>정확한 </a:t>
              </a:r>
              <a:r>
                <a:rPr lang="en-US" altLang="ko-KR" sz="831" b="1">
                  <a:latin typeface="나눔고딕 ExtraBold" pitchFamily="50" charset="-127"/>
                  <a:ea typeface="나눔고딕 ExtraBold" pitchFamily="50" charset="-127"/>
                </a:rPr>
                <a:t>SYSTEM  </a:t>
              </a:r>
            </a:p>
          </p:txBody>
        </p:sp>
      </p:grpSp>
      <p:sp>
        <p:nvSpPr>
          <p:cNvPr id="123" name="AutoShape 2193"/>
          <p:cNvSpPr>
            <a:spLocks noChangeArrowheads="1"/>
          </p:cNvSpPr>
          <p:nvPr/>
        </p:nvSpPr>
        <p:spPr bwMode="auto">
          <a:xfrm>
            <a:off x="4676707" y="5286227"/>
            <a:ext cx="3499202" cy="894148"/>
          </a:xfrm>
          <a:prstGeom prst="roundRect">
            <a:avLst>
              <a:gd name="adj" fmla="val 15833"/>
            </a:avLst>
          </a:prstGeom>
          <a:solidFill>
            <a:srgbClr val="D5E3FB">
              <a:alpha val="50195"/>
            </a:srgbClr>
          </a:solidFill>
          <a:ln w="19050">
            <a:solidFill>
              <a:srgbClr val="B0C1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24" name="Freeform 2194"/>
          <p:cNvSpPr>
            <a:spLocks/>
          </p:cNvSpPr>
          <p:nvPr/>
        </p:nvSpPr>
        <p:spPr bwMode="auto">
          <a:xfrm rot="11039758" flipV="1">
            <a:off x="4793800" y="5345619"/>
            <a:ext cx="1418720" cy="697635"/>
          </a:xfrm>
          <a:custGeom>
            <a:avLst/>
            <a:gdLst>
              <a:gd name="T0" fmla="*/ 2147483647 w 1014"/>
              <a:gd name="T1" fmla="*/ 0 h 756"/>
              <a:gd name="T2" fmla="*/ 0 w 1014"/>
              <a:gd name="T3" fmla="*/ 2147483647 h 756"/>
              <a:gd name="T4" fmla="*/ 2147483647 w 1014"/>
              <a:gd name="T5" fmla="*/ 2147483647 h 756"/>
              <a:gd name="T6" fmla="*/ 2147483647 w 1014"/>
              <a:gd name="T7" fmla="*/ 2147483647 h 756"/>
              <a:gd name="T8" fmla="*/ 2147483647 w 1014"/>
              <a:gd name="T9" fmla="*/ 2147483647 h 756"/>
              <a:gd name="T10" fmla="*/ 2147483647 w 1014"/>
              <a:gd name="T11" fmla="*/ 0 h 7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4"/>
              <a:gd name="T19" fmla="*/ 0 h 756"/>
              <a:gd name="T20" fmla="*/ 1014 w 1014"/>
              <a:gd name="T21" fmla="*/ 756 h 7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4" h="756">
                <a:moveTo>
                  <a:pt x="792" y="0"/>
                </a:moveTo>
                <a:lnTo>
                  <a:pt x="0" y="264"/>
                </a:lnTo>
                <a:lnTo>
                  <a:pt x="78" y="751"/>
                </a:lnTo>
                <a:lnTo>
                  <a:pt x="726" y="756"/>
                </a:lnTo>
                <a:lnTo>
                  <a:pt x="1014" y="248"/>
                </a:lnTo>
                <a:lnTo>
                  <a:pt x="792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 type="none" w="sm" len="sm"/>
          </a:ln>
        </p:spPr>
        <p:txBody>
          <a:bodyPr wrap="none" lIns="83090" tIns="43207" rIns="83090" bIns="43207" anchor="ctr"/>
          <a:lstStyle/>
          <a:p>
            <a:endParaRPr lang="ko-KR" altLang="en-US" sz="1662"/>
          </a:p>
        </p:txBody>
      </p:sp>
      <p:sp>
        <p:nvSpPr>
          <p:cNvPr id="125" name="AutoShape 2195"/>
          <p:cNvSpPr>
            <a:spLocks noChangeArrowheads="1"/>
          </p:cNvSpPr>
          <p:nvPr/>
        </p:nvSpPr>
        <p:spPr bwMode="auto">
          <a:xfrm>
            <a:off x="1142603" y="4367205"/>
            <a:ext cx="3499202" cy="895135"/>
          </a:xfrm>
          <a:prstGeom prst="roundRect">
            <a:avLst>
              <a:gd name="adj" fmla="val 15833"/>
            </a:avLst>
          </a:prstGeom>
          <a:solidFill>
            <a:srgbClr val="D5E3FB">
              <a:alpha val="50195"/>
            </a:srgbClr>
          </a:solidFill>
          <a:ln w="19050">
            <a:solidFill>
              <a:srgbClr val="B0C1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26" name="Freeform 2196"/>
          <p:cNvSpPr>
            <a:spLocks/>
          </p:cNvSpPr>
          <p:nvPr/>
        </p:nvSpPr>
        <p:spPr bwMode="auto">
          <a:xfrm rot="239758" flipV="1">
            <a:off x="3073163" y="4483835"/>
            <a:ext cx="1418720" cy="696169"/>
          </a:xfrm>
          <a:custGeom>
            <a:avLst/>
            <a:gdLst>
              <a:gd name="T0" fmla="*/ 2147483647 w 1014"/>
              <a:gd name="T1" fmla="*/ 0 h 756"/>
              <a:gd name="T2" fmla="*/ 0 w 1014"/>
              <a:gd name="T3" fmla="*/ 2147483647 h 756"/>
              <a:gd name="T4" fmla="*/ 2147483647 w 1014"/>
              <a:gd name="T5" fmla="*/ 2147483647 h 756"/>
              <a:gd name="T6" fmla="*/ 2147483647 w 1014"/>
              <a:gd name="T7" fmla="*/ 2147483647 h 756"/>
              <a:gd name="T8" fmla="*/ 2147483647 w 1014"/>
              <a:gd name="T9" fmla="*/ 2147483647 h 756"/>
              <a:gd name="T10" fmla="*/ 2147483647 w 1014"/>
              <a:gd name="T11" fmla="*/ 0 h 7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4"/>
              <a:gd name="T19" fmla="*/ 0 h 756"/>
              <a:gd name="T20" fmla="*/ 1014 w 1014"/>
              <a:gd name="T21" fmla="*/ 756 h 7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4" h="756">
                <a:moveTo>
                  <a:pt x="792" y="0"/>
                </a:moveTo>
                <a:lnTo>
                  <a:pt x="0" y="264"/>
                </a:lnTo>
                <a:lnTo>
                  <a:pt x="78" y="751"/>
                </a:lnTo>
                <a:lnTo>
                  <a:pt x="726" y="756"/>
                </a:lnTo>
                <a:lnTo>
                  <a:pt x="1014" y="248"/>
                </a:lnTo>
                <a:lnTo>
                  <a:pt x="792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 type="none" w="sm" len="sm"/>
          </a:ln>
        </p:spPr>
        <p:txBody>
          <a:bodyPr wrap="none" lIns="83090" tIns="43207" rIns="83090" bIns="43207" anchor="ctr"/>
          <a:lstStyle/>
          <a:p>
            <a:endParaRPr lang="ko-KR" altLang="en-US" sz="1662"/>
          </a:p>
        </p:txBody>
      </p:sp>
      <p:sp>
        <p:nvSpPr>
          <p:cNvPr id="127" name="AutoShape 2197"/>
          <p:cNvSpPr>
            <a:spLocks noChangeArrowheads="1"/>
          </p:cNvSpPr>
          <p:nvPr/>
        </p:nvSpPr>
        <p:spPr bwMode="auto">
          <a:xfrm>
            <a:off x="4667757" y="4367205"/>
            <a:ext cx="3499202" cy="895135"/>
          </a:xfrm>
          <a:prstGeom prst="roundRect">
            <a:avLst>
              <a:gd name="adj" fmla="val 15833"/>
            </a:avLst>
          </a:prstGeom>
          <a:solidFill>
            <a:srgbClr val="D5E3FB">
              <a:alpha val="50195"/>
            </a:srgbClr>
          </a:solidFill>
          <a:ln w="19050">
            <a:solidFill>
              <a:srgbClr val="B0C1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28" name="Freeform 2198"/>
          <p:cNvSpPr>
            <a:spLocks/>
          </p:cNvSpPr>
          <p:nvPr/>
        </p:nvSpPr>
        <p:spPr bwMode="auto">
          <a:xfrm flipH="1" flipV="1">
            <a:off x="4811387" y="4483835"/>
            <a:ext cx="1417254" cy="696169"/>
          </a:xfrm>
          <a:custGeom>
            <a:avLst/>
            <a:gdLst>
              <a:gd name="T0" fmla="*/ 2147483647 w 1014"/>
              <a:gd name="T1" fmla="*/ 0 h 756"/>
              <a:gd name="T2" fmla="*/ 0 w 1014"/>
              <a:gd name="T3" fmla="*/ 2147483647 h 756"/>
              <a:gd name="T4" fmla="*/ 2147483647 w 1014"/>
              <a:gd name="T5" fmla="*/ 2147483647 h 756"/>
              <a:gd name="T6" fmla="*/ 2147483647 w 1014"/>
              <a:gd name="T7" fmla="*/ 2147483647 h 756"/>
              <a:gd name="T8" fmla="*/ 2147483647 w 1014"/>
              <a:gd name="T9" fmla="*/ 2147483647 h 756"/>
              <a:gd name="T10" fmla="*/ 2147483647 w 1014"/>
              <a:gd name="T11" fmla="*/ 0 h 7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4"/>
              <a:gd name="T19" fmla="*/ 0 h 756"/>
              <a:gd name="T20" fmla="*/ 1014 w 1014"/>
              <a:gd name="T21" fmla="*/ 756 h 7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4" h="756">
                <a:moveTo>
                  <a:pt x="792" y="0"/>
                </a:moveTo>
                <a:lnTo>
                  <a:pt x="0" y="264"/>
                </a:lnTo>
                <a:lnTo>
                  <a:pt x="78" y="751"/>
                </a:lnTo>
                <a:lnTo>
                  <a:pt x="726" y="756"/>
                </a:lnTo>
                <a:lnTo>
                  <a:pt x="1014" y="248"/>
                </a:lnTo>
                <a:lnTo>
                  <a:pt x="792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 type="none" w="sm" len="sm"/>
          </a:ln>
        </p:spPr>
        <p:txBody>
          <a:bodyPr wrap="none" lIns="83090" tIns="43207" rIns="83090" bIns="43207" anchor="ctr"/>
          <a:lstStyle/>
          <a:p>
            <a:endParaRPr lang="ko-KR" altLang="en-US" sz="1662"/>
          </a:p>
        </p:txBody>
      </p:sp>
      <p:sp>
        <p:nvSpPr>
          <p:cNvPr id="129" name="AutoShape 2199"/>
          <p:cNvSpPr>
            <a:spLocks noChangeArrowheads="1"/>
          </p:cNvSpPr>
          <p:nvPr/>
        </p:nvSpPr>
        <p:spPr bwMode="auto">
          <a:xfrm>
            <a:off x="1142603" y="5286227"/>
            <a:ext cx="3499202" cy="894148"/>
          </a:xfrm>
          <a:prstGeom prst="roundRect">
            <a:avLst>
              <a:gd name="adj" fmla="val 15833"/>
            </a:avLst>
          </a:prstGeom>
          <a:solidFill>
            <a:srgbClr val="D5E3FB">
              <a:alpha val="50195"/>
            </a:srgbClr>
          </a:solidFill>
          <a:ln w="19050">
            <a:solidFill>
              <a:srgbClr val="B0C1EA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30" name="Freeform 2200"/>
          <p:cNvSpPr>
            <a:spLocks/>
          </p:cNvSpPr>
          <p:nvPr/>
        </p:nvSpPr>
        <p:spPr bwMode="auto">
          <a:xfrm>
            <a:off x="2980828" y="5345619"/>
            <a:ext cx="1418720" cy="697635"/>
          </a:xfrm>
          <a:custGeom>
            <a:avLst/>
            <a:gdLst>
              <a:gd name="T0" fmla="*/ 2147483647 w 1014"/>
              <a:gd name="T1" fmla="*/ 0 h 756"/>
              <a:gd name="T2" fmla="*/ 0 w 1014"/>
              <a:gd name="T3" fmla="*/ 2147483647 h 756"/>
              <a:gd name="T4" fmla="*/ 2147483647 w 1014"/>
              <a:gd name="T5" fmla="*/ 2147483647 h 756"/>
              <a:gd name="T6" fmla="*/ 2147483647 w 1014"/>
              <a:gd name="T7" fmla="*/ 2147483647 h 756"/>
              <a:gd name="T8" fmla="*/ 2147483647 w 1014"/>
              <a:gd name="T9" fmla="*/ 2147483647 h 756"/>
              <a:gd name="T10" fmla="*/ 2147483647 w 1014"/>
              <a:gd name="T11" fmla="*/ 0 h 7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4"/>
              <a:gd name="T19" fmla="*/ 0 h 756"/>
              <a:gd name="T20" fmla="*/ 1014 w 1014"/>
              <a:gd name="T21" fmla="*/ 756 h 7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4" h="756">
                <a:moveTo>
                  <a:pt x="792" y="0"/>
                </a:moveTo>
                <a:lnTo>
                  <a:pt x="0" y="264"/>
                </a:lnTo>
                <a:lnTo>
                  <a:pt x="78" y="751"/>
                </a:lnTo>
                <a:lnTo>
                  <a:pt x="726" y="756"/>
                </a:lnTo>
                <a:lnTo>
                  <a:pt x="1014" y="248"/>
                </a:lnTo>
                <a:lnTo>
                  <a:pt x="792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  <a:round/>
            <a:headEnd/>
            <a:tailEnd type="none" w="sm" len="sm"/>
          </a:ln>
        </p:spPr>
        <p:txBody>
          <a:bodyPr wrap="none" lIns="83090" tIns="43207" rIns="83090" bIns="43207" anchor="ctr"/>
          <a:lstStyle/>
          <a:p>
            <a:endParaRPr lang="ko-KR" altLang="en-US" sz="1662"/>
          </a:p>
        </p:txBody>
      </p:sp>
      <p:sp>
        <p:nvSpPr>
          <p:cNvPr id="131" name="Text Box 2203"/>
          <p:cNvSpPr txBox="1">
            <a:spLocks noChangeArrowheads="1"/>
          </p:cNvSpPr>
          <p:nvPr/>
        </p:nvSpPr>
        <p:spPr bwMode="auto">
          <a:xfrm>
            <a:off x="1430774" y="4379839"/>
            <a:ext cx="1587265" cy="1729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fontAlgn="base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학적관리 시스템</a:t>
            </a:r>
          </a:p>
        </p:txBody>
      </p:sp>
      <p:sp>
        <p:nvSpPr>
          <p:cNvPr id="132" name="Text Box 2205"/>
          <p:cNvSpPr txBox="1">
            <a:spLocks noChangeArrowheads="1"/>
          </p:cNvSpPr>
          <p:nvPr/>
        </p:nvSpPr>
        <p:spPr bwMode="auto">
          <a:xfrm>
            <a:off x="5409661" y="4414742"/>
            <a:ext cx="1587266" cy="1729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fontAlgn="base">
              <a:lnSpc>
                <a:spcPct val="100000"/>
              </a:lnSpc>
              <a:spcBef>
                <a:spcPct val="10000"/>
              </a:spcBef>
              <a:buFontTx/>
              <a:buNone/>
            </a:pP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수업</a:t>
            </a:r>
            <a:r>
              <a:rPr lang="en-US" altLang="ko-KR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성적</a:t>
            </a:r>
            <a:r>
              <a:rPr lang="en-US" altLang="ko-KR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졸업관리 시스템</a:t>
            </a:r>
          </a:p>
        </p:txBody>
      </p:sp>
      <p:sp>
        <p:nvSpPr>
          <p:cNvPr id="133" name="Text Box 2206"/>
          <p:cNvSpPr txBox="1">
            <a:spLocks noChangeArrowheads="1"/>
          </p:cNvSpPr>
          <p:nvPr/>
        </p:nvSpPr>
        <p:spPr bwMode="auto">
          <a:xfrm>
            <a:off x="1411501" y="5296286"/>
            <a:ext cx="1587265" cy="1729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fontAlgn="base">
              <a:lnSpc>
                <a:spcPct val="100000"/>
              </a:lnSpc>
              <a:buFontTx/>
              <a:buNone/>
            </a:pP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등록관리 시스템</a:t>
            </a:r>
          </a:p>
        </p:txBody>
      </p:sp>
      <p:sp>
        <p:nvSpPr>
          <p:cNvPr id="134" name="Rectangle 2207"/>
          <p:cNvSpPr>
            <a:spLocks noChangeArrowheads="1"/>
          </p:cNvSpPr>
          <p:nvPr/>
        </p:nvSpPr>
        <p:spPr bwMode="auto">
          <a:xfrm>
            <a:off x="1222381" y="5399723"/>
            <a:ext cx="3036519" cy="76944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fontAlgn="base">
              <a:lnSpc>
                <a:spcPts val="1200"/>
              </a:lnSpc>
            </a:pP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등록업무는 학적</a:t>
            </a:r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,</a:t>
            </a: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장학</a:t>
            </a:r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,</a:t>
            </a: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성적 업무와 연계되어 복학예정자를 </a:t>
            </a:r>
            <a:endParaRPr lang="en-US" altLang="ko-KR" sz="831" dirty="0">
              <a:latin typeface="나눔고딕 Bold" pitchFamily="50" charset="-127"/>
              <a:ea typeface="나눔고딕 Bold" pitchFamily="50" charset="-127"/>
            </a:endParaRPr>
          </a:p>
          <a:p>
            <a:pPr fontAlgn="base">
              <a:lnSpc>
                <a:spcPts val="1200"/>
              </a:lnSpc>
            </a:pP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포함한 모든 등록대상자에게 고지서를 발송하여 전국 어디서나 </a:t>
            </a:r>
            <a:endParaRPr lang="en-US" altLang="ko-KR" sz="831" dirty="0">
              <a:latin typeface="나눔고딕 Bold" pitchFamily="50" charset="-127"/>
              <a:ea typeface="나눔고딕 Bold" pitchFamily="50" charset="-127"/>
            </a:endParaRPr>
          </a:p>
          <a:p>
            <a:pPr fontAlgn="base">
              <a:lnSpc>
                <a:spcPts val="1200"/>
              </a:lnSpc>
            </a:pP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시중은행을 통해 수납 가능하도록 하고 등록기간 중 미등록자에 대한 등록 및 추가등록 안내 등의 가정통신문 발급으로 학생 서비스 강화</a:t>
            </a:r>
          </a:p>
        </p:txBody>
      </p:sp>
      <p:sp>
        <p:nvSpPr>
          <p:cNvPr id="135" name="Text Box 2208"/>
          <p:cNvSpPr txBox="1">
            <a:spLocks noChangeArrowheads="1"/>
          </p:cNvSpPr>
          <p:nvPr/>
        </p:nvSpPr>
        <p:spPr bwMode="auto">
          <a:xfrm>
            <a:off x="5419664" y="5315140"/>
            <a:ext cx="1587266" cy="17294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fontAlgn="base">
              <a:lnSpc>
                <a:spcPct val="100000"/>
              </a:lnSpc>
              <a:buFontTx/>
              <a:buNone/>
            </a:pP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장학</a:t>
            </a:r>
            <a:r>
              <a:rPr lang="en-US" altLang="ko-KR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92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증명서 관리 시스템</a:t>
            </a:r>
          </a:p>
        </p:txBody>
      </p:sp>
      <p:grpSp>
        <p:nvGrpSpPr>
          <p:cNvPr id="136" name="Group 2210"/>
          <p:cNvGrpSpPr>
            <a:grpSpLocks/>
          </p:cNvGrpSpPr>
          <p:nvPr/>
        </p:nvGrpSpPr>
        <p:grpSpPr bwMode="auto">
          <a:xfrm>
            <a:off x="3894755" y="4611343"/>
            <a:ext cx="1445101" cy="1297074"/>
            <a:chOff x="3843" y="6182"/>
            <a:chExt cx="1313" cy="482"/>
          </a:xfrm>
        </p:grpSpPr>
        <p:sp>
          <p:nvSpPr>
            <p:cNvPr id="137" name="Oval 2211"/>
            <p:cNvSpPr>
              <a:spLocks noChangeArrowheads="1"/>
            </p:cNvSpPr>
            <p:nvPr/>
          </p:nvSpPr>
          <p:spPr bwMode="auto">
            <a:xfrm>
              <a:off x="3843" y="6182"/>
              <a:ext cx="1313" cy="48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lnSpc>
                  <a:spcPct val="100000"/>
                </a:lnSpc>
                <a:buFontTx/>
                <a:buNone/>
              </a:pPr>
              <a:endParaRPr lang="ko-KR" altLang="ko-KR" sz="1108">
                <a:latin typeface="Times New Roman" pitchFamily="18" charset="0"/>
                <a:ea typeface="굴림체" pitchFamily="49" charset="-127"/>
              </a:endParaRPr>
            </a:p>
          </p:txBody>
        </p:sp>
        <p:pic>
          <p:nvPicPr>
            <p:cNvPr id="138" name="Picture 2212" descr="27-6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68" y="6207"/>
              <a:ext cx="1283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" name="Rectangle 2213"/>
            <p:cNvSpPr>
              <a:spLocks noChangeArrowheads="1"/>
            </p:cNvSpPr>
            <p:nvPr/>
          </p:nvSpPr>
          <p:spPr bwMode="auto">
            <a:xfrm>
              <a:off x="4013" y="6310"/>
              <a:ext cx="1027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lnSpc>
                  <a:spcPct val="100000"/>
                </a:lnSpc>
                <a:buFontTx/>
                <a:buNone/>
              </a:pPr>
              <a:r>
                <a:rPr lang="ko-KR" altLang="en-US" sz="1477" dirty="0">
                  <a:latin typeface="나눔고딕 ExtraBold" pitchFamily="50" charset="-127"/>
                  <a:ea typeface="나눔고딕 ExtraBold" pitchFamily="50" charset="-127"/>
                </a:rPr>
                <a:t>학사</a:t>
              </a:r>
            </a:p>
            <a:p>
              <a:pPr algn="ctr" fontAlgn="base">
                <a:lnSpc>
                  <a:spcPct val="100000"/>
                </a:lnSpc>
                <a:buFontTx/>
                <a:buNone/>
              </a:pPr>
              <a:r>
                <a:rPr lang="ko-KR" altLang="en-US" sz="1477" dirty="0">
                  <a:latin typeface="나눔고딕 ExtraBold" pitchFamily="50" charset="-127"/>
                  <a:ea typeface="나눔고딕 ExtraBold" pitchFamily="50" charset="-127"/>
                </a:rPr>
                <a:t>정보시스템</a:t>
              </a:r>
            </a:p>
          </p:txBody>
        </p:sp>
      </p:grpSp>
      <p:sp>
        <p:nvSpPr>
          <p:cNvPr id="141" name="Rectangle 2307"/>
          <p:cNvSpPr>
            <a:spLocks noChangeArrowheads="1"/>
          </p:cNvSpPr>
          <p:nvPr/>
        </p:nvSpPr>
        <p:spPr bwMode="auto">
          <a:xfrm>
            <a:off x="5025732" y="5509082"/>
            <a:ext cx="3106324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ts val="923"/>
              </a:lnSpc>
            </a:pPr>
            <a:r>
              <a:rPr lang="en-US" altLang="ko-KR" sz="739" dirty="0">
                <a:latin typeface="나눔고딕 Bold" pitchFamily="50" charset="-127"/>
                <a:ea typeface="나눔고딕 Bold" pitchFamily="50" charset="-127"/>
              </a:rPr>
              <a:t>         </a:t>
            </a: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장학정보 및 증명서 발급을 관리하는 시스템으로</a:t>
            </a:r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장학업무는 </a:t>
            </a:r>
            <a:endParaRPr lang="en-US" altLang="ko-KR" sz="831" dirty="0">
              <a:latin typeface="나눔고딕 Bold" pitchFamily="50" charset="-127"/>
              <a:ea typeface="나눔고딕 Bold" pitchFamily="50" charset="-127"/>
            </a:endParaRPr>
          </a:p>
          <a:p>
            <a:pPr fontAlgn="base">
              <a:lnSpc>
                <a:spcPts val="923"/>
              </a:lnSpc>
            </a:pPr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    </a:t>
            </a: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학비감면내역을 등록금과 연계하여 반영하고 매월 지급되는 근로장학금은 근로부서의 근무일수를 통보 받아서 처리하며</a:t>
            </a:r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,  </a:t>
            </a:r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발급민원 접수 시에 즉각적인 처리를 향상을 함으로써 학교에 대한 신뢰도를 높일 수 있는 시스템</a:t>
            </a:r>
          </a:p>
        </p:txBody>
      </p:sp>
      <p:sp>
        <p:nvSpPr>
          <p:cNvPr id="143" name="Rectangle 2307"/>
          <p:cNvSpPr>
            <a:spLocks noChangeArrowheads="1"/>
          </p:cNvSpPr>
          <p:nvPr/>
        </p:nvSpPr>
        <p:spPr bwMode="auto">
          <a:xfrm>
            <a:off x="5207183" y="4563843"/>
            <a:ext cx="3106324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923"/>
              </a:lnSpc>
            </a:pP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교과과정의 제정 개편 및 조정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개설과목 확정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특별강좌 편성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 </a:t>
            </a:r>
          </a:p>
          <a:p>
            <a:pPr>
              <a:lnSpc>
                <a:spcPts val="923"/>
              </a:lnSpc>
            </a:pP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타교 출강승인 등 수업관리 전반을 지원하는 시스템</a:t>
            </a:r>
            <a:endParaRPr lang="en-US" altLang="ko-KR" sz="831">
              <a:latin typeface="나눔고딕 Bold" pitchFamily="50" charset="-127"/>
              <a:ea typeface="나눔고딕 Bold" pitchFamily="50" charset="-127"/>
            </a:endParaRPr>
          </a:p>
          <a:p>
            <a:pPr>
              <a:lnSpc>
                <a:spcPts val="923"/>
              </a:lnSpc>
            </a:pP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  *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졸업관리는 졸업시뮬레이션</a:t>
            </a:r>
          </a:p>
          <a:p>
            <a:pPr>
              <a:lnSpc>
                <a:spcPts val="923"/>
              </a:lnSpc>
            </a:pP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   *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학제개편에 따른 군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트랙의 통합 및 폐지 등에 대한 프로그램 </a:t>
            </a:r>
            <a:endParaRPr lang="en-US" altLang="ko-KR" sz="831">
              <a:latin typeface="나눔고딕 Bold" pitchFamily="50" charset="-127"/>
              <a:ea typeface="나눔고딕 Bold" pitchFamily="50" charset="-127"/>
            </a:endParaRPr>
          </a:p>
          <a:p>
            <a:pPr>
              <a:lnSpc>
                <a:spcPts val="923"/>
              </a:lnSpc>
            </a:pP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       유연성 및 확장성 제고</a:t>
            </a:r>
            <a:endParaRPr lang="ko-KR" altLang="en-US" sz="831" dirty="0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44" name="Rectangle 2207"/>
          <p:cNvSpPr>
            <a:spLocks noChangeArrowheads="1"/>
          </p:cNvSpPr>
          <p:nvPr/>
        </p:nvSpPr>
        <p:spPr bwMode="auto">
          <a:xfrm>
            <a:off x="1220337" y="4518987"/>
            <a:ext cx="3036519" cy="61555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200"/>
              </a:lnSpc>
            </a:pP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학사업무는 입학에서 졸업까지를 학생에 대한 인적정보 및 신상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휴복학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제적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재입학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전과 등 변동에 관한 사항과 상벌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장학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성적</a:t>
            </a:r>
            <a:endParaRPr lang="en-US" altLang="ko-KR" sz="831">
              <a:latin typeface="나눔고딕 Bold" pitchFamily="50" charset="-127"/>
              <a:ea typeface="나눔고딕 Bold" pitchFamily="50" charset="-127"/>
            </a:endParaRPr>
          </a:p>
          <a:p>
            <a:pPr>
              <a:lnSpc>
                <a:spcPts val="1200"/>
              </a:lnSpc>
            </a:pP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 등의 정보를 학적정보에 함축하는 시스템</a:t>
            </a:r>
            <a:endParaRPr lang="ko-KR" altLang="en-US" sz="831" dirty="0"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75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63812" y="881754"/>
            <a:ext cx="8613446" cy="25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latinLnBrk="0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ko-KR" sz="1292" dirty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sz="1292" dirty="0">
                <a:latin typeface="나눔고딕 ExtraBold" pitchFamily="50" charset="-127"/>
                <a:ea typeface="나눔고딕 ExtraBold" pitchFamily="50" charset="-127"/>
              </a:rPr>
              <a:t>운영시스템</a:t>
            </a:r>
            <a:r>
              <a:rPr lang="en-US" altLang="ko-KR" sz="1292" dirty="0">
                <a:latin typeface="나눔고딕 ExtraBold" pitchFamily="50" charset="-127"/>
                <a:ea typeface="나눔고딕 ExtraBold" pitchFamily="50" charset="-127"/>
              </a:rPr>
              <a:t>(S/W) </a:t>
            </a:r>
            <a:r>
              <a:rPr lang="ko-KR" altLang="en-US" sz="1292" dirty="0" err="1">
                <a:latin typeface="나눔고딕 ExtraBold" pitchFamily="50" charset="-127"/>
                <a:ea typeface="나눔고딕 ExtraBold" pitchFamily="50" charset="-127"/>
              </a:rPr>
              <a:t>아키텍쳐</a:t>
            </a:r>
            <a:endParaRPr lang="en-US" altLang="ko-KR" sz="1292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AutoShape 155"/>
          <p:cNvSpPr>
            <a:spLocks noChangeArrowheads="1"/>
          </p:cNvSpPr>
          <p:nvPr/>
        </p:nvSpPr>
        <p:spPr bwMode="auto">
          <a:xfrm>
            <a:off x="488406" y="1753679"/>
            <a:ext cx="8376604" cy="4502425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2575491" y="2102704"/>
            <a:ext cx="6045201" cy="39028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ko-KR" sz="831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" name="AutoShape 57"/>
          <p:cNvSpPr>
            <a:spLocks noChangeArrowheads="1"/>
          </p:cNvSpPr>
          <p:nvPr/>
        </p:nvSpPr>
        <p:spPr bwMode="auto">
          <a:xfrm>
            <a:off x="7372916" y="4452196"/>
            <a:ext cx="1111250" cy="699101"/>
          </a:xfrm>
          <a:prstGeom prst="roundRect">
            <a:avLst>
              <a:gd name="adj" fmla="val 5472"/>
            </a:avLst>
          </a:prstGeom>
          <a:solidFill>
            <a:schemeClr val="hlink"/>
          </a:solidFill>
          <a:ln w="15875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831">
              <a:solidFill>
                <a:srgbClr val="4D4D4D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861777" y="1893289"/>
            <a:ext cx="2403476" cy="1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latinLnBrk="0"/>
            <a:r>
              <a:rPr lang="ko-KR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System Architecture</a:t>
            </a:r>
            <a:endParaRPr lang="en-US" altLang="ko-KR" sz="831" b="1" dirty="0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650104" y="5283205"/>
            <a:ext cx="4646614" cy="565729"/>
          </a:xfrm>
          <a:prstGeom prst="roundRect">
            <a:avLst>
              <a:gd name="adj" fmla="val 3106"/>
            </a:avLst>
          </a:prstGeom>
          <a:solidFill>
            <a:srgbClr val="C0C0C0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758053" y="5497184"/>
            <a:ext cx="4411663" cy="298986"/>
          </a:xfrm>
          <a:prstGeom prst="roundRect">
            <a:avLst>
              <a:gd name="adj" fmla="val 3620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prstShdw prst="shdw17" dist="17961" dir="13500000">
              <a:srgbClr val="7A7A99"/>
            </a:prst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4232841" y="5308120"/>
            <a:ext cx="1593850" cy="1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831" b="1" dirty="0">
                <a:latin typeface="나눔고딕 Bold" pitchFamily="50" charset="-127"/>
                <a:ea typeface="나눔고딕 Bold" pitchFamily="50" charset="-127"/>
              </a:rPr>
              <a:t>Web Application Server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3867718" y="5544086"/>
            <a:ext cx="2549525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IIS (Internet Information Services)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2650104" y="4245545"/>
            <a:ext cx="4646614" cy="996621"/>
          </a:xfrm>
          <a:prstGeom prst="roundRect">
            <a:avLst>
              <a:gd name="adj" fmla="val 3106"/>
            </a:avLst>
          </a:prstGeom>
          <a:solidFill>
            <a:srgbClr val="FFFF99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2758053" y="4494700"/>
            <a:ext cx="4411663" cy="685910"/>
          </a:xfrm>
          <a:prstGeom prst="roundRect">
            <a:avLst>
              <a:gd name="adj" fmla="val 3620"/>
            </a:avLst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prstShdw prst="shdw17" dist="17961" dir="13500000">
              <a:srgbClr val="7A7A99"/>
            </a:prst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232841" y="4298308"/>
            <a:ext cx="1593850" cy="1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.net Framework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837428" y="4603158"/>
            <a:ext cx="990600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AOP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915342" y="4603158"/>
            <a:ext cx="952500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ORM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2829492" y="4881626"/>
            <a:ext cx="1360487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Web MVC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4247128" y="4881626"/>
            <a:ext cx="1360488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 dirty="0">
                <a:latin typeface="나눔고딕 Bold" pitchFamily="50" charset="-127"/>
                <a:ea typeface="나눔고딕 Bold" pitchFamily="50" charset="-127"/>
              </a:rPr>
              <a:t>Context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667942" y="4881626"/>
            <a:ext cx="1360487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Core</a:t>
            </a: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990078" y="4603158"/>
            <a:ext cx="952500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Web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6075929" y="4603158"/>
            <a:ext cx="952500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DAO</a:t>
            </a:r>
          </a:p>
        </p:txBody>
      </p:sp>
      <p:sp>
        <p:nvSpPr>
          <p:cNvPr id="21" name="AutoShape 10"/>
          <p:cNvSpPr>
            <a:spLocks noChangeArrowheads="1"/>
          </p:cNvSpPr>
          <p:nvPr/>
        </p:nvSpPr>
        <p:spPr bwMode="auto">
          <a:xfrm>
            <a:off x="2664390" y="3204955"/>
            <a:ext cx="4646613" cy="996621"/>
          </a:xfrm>
          <a:prstGeom prst="roundRect">
            <a:avLst>
              <a:gd name="adj" fmla="val 3106"/>
            </a:avLst>
          </a:prstGeom>
          <a:solidFill>
            <a:srgbClr val="FFCC99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2772342" y="3454110"/>
            <a:ext cx="4411662" cy="685910"/>
          </a:xfrm>
          <a:prstGeom prst="roundRect">
            <a:avLst>
              <a:gd name="adj" fmla="val 3620"/>
            </a:avLst>
          </a:prstGeom>
          <a:gradFill rotWithShape="1">
            <a:gsLst>
              <a:gs pos="0">
                <a:srgbClr val="FFFFFF"/>
              </a:gs>
              <a:gs pos="100000">
                <a:srgbClr val="FFCC00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prstShdw prst="shdw17" dist="17961" dir="13500000">
              <a:srgbClr val="7A7A99"/>
            </a:prst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232841" y="3260650"/>
            <a:ext cx="1593850" cy="1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Framework</a:t>
            </a: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2872352" y="3533256"/>
            <a:ext cx="1360488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Tiles</a:t>
            </a: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4289992" y="3533256"/>
            <a:ext cx="1360487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Validator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5710804" y="3533256"/>
            <a:ext cx="1360488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Action</a:t>
            </a: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2872354" y="3811723"/>
            <a:ext cx="2117725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Action Form</a:t>
            </a: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5080567" y="3811723"/>
            <a:ext cx="1990725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Action Mapping</a:t>
            </a:r>
          </a:p>
        </p:txBody>
      </p:sp>
      <p:sp>
        <p:nvSpPr>
          <p:cNvPr id="29" name="AutoShape 10"/>
          <p:cNvSpPr>
            <a:spLocks noChangeArrowheads="1"/>
          </p:cNvSpPr>
          <p:nvPr/>
        </p:nvSpPr>
        <p:spPr bwMode="auto">
          <a:xfrm>
            <a:off x="2650104" y="2549822"/>
            <a:ext cx="4646614" cy="609698"/>
          </a:xfrm>
          <a:prstGeom prst="roundRect">
            <a:avLst>
              <a:gd name="adj" fmla="val 3106"/>
            </a:avLst>
          </a:prstGeom>
          <a:solidFill>
            <a:srgbClr val="00FFFF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0" name="AutoShape 11"/>
          <p:cNvSpPr>
            <a:spLocks noChangeArrowheads="1"/>
          </p:cNvSpPr>
          <p:nvPr/>
        </p:nvSpPr>
        <p:spPr bwMode="auto">
          <a:xfrm>
            <a:off x="2758053" y="2772599"/>
            <a:ext cx="4411663" cy="342955"/>
          </a:xfrm>
          <a:prstGeom prst="roundRect">
            <a:avLst>
              <a:gd name="adj" fmla="val 3620"/>
            </a:avLst>
          </a:prstGeom>
          <a:gradFill rotWithShape="1">
            <a:gsLst>
              <a:gs pos="0">
                <a:srgbClr val="FFFFFF"/>
              </a:gs>
              <a:gs pos="100000">
                <a:srgbClr val="99CCFF"/>
              </a:gs>
            </a:gsLst>
            <a:lin ang="2700000" scaled="1"/>
          </a:gradFill>
          <a:ln w="12700">
            <a:noFill/>
            <a:round/>
            <a:headEnd/>
            <a:tailEnd/>
          </a:ln>
          <a:effectLst>
            <a:prstShdw prst="shdw17" dist="17961" dir="13500000">
              <a:srgbClr val="7A7A99"/>
            </a:prstShdw>
          </a:effectLst>
        </p:spPr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4189978" y="2614311"/>
            <a:ext cx="1593850" cy="1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Presentation</a:t>
            </a: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3483542" y="2828292"/>
            <a:ext cx="1360487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Velocity</a:t>
            </a: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5104378" y="2828292"/>
            <a:ext cx="1360488" cy="22570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969696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ASP.net</a:t>
            </a: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2664390" y="2280151"/>
            <a:ext cx="4646613" cy="225705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hlink"/>
            </a:solidFill>
            <a:round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altLang="en-US" sz="831" b="1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EDUCATION MAMAGEMENT ONESTOP SYSTEM</a:t>
            </a:r>
            <a:endParaRPr lang="en-US" altLang="ko-KR" sz="831" b="1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5" name="순서도: 자기 디스크 34"/>
          <p:cNvSpPr>
            <a:spLocks noChangeArrowheads="1"/>
          </p:cNvSpPr>
          <p:nvPr/>
        </p:nvSpPr>
        <p:spPr bwMode="auto">
          <a:xfrm>
            <a:off x="7344342" y="5189406"/>
            <a:ext cx="1150936" cy="687375"/>
          </a:xfrm>
          <a:prstGeom prst="flowChartMagneticDisk">
            <a:avLst/>
          </a:prstGeom>
          <a:solidFill>
            <a:srgbClr val="33CCCC"/>
          </a:solidFill>
          <a:ln w="9525" algn="ctr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lIns="55396" tIns="27698" rIns="55396" bIns="27698"/>
          <a:lstStyle/>
          <a:p>
            <a:pPr algn="ctr"/>
            <a:endParaRPr lang="en-US" altLang="ko-KR" sz="831" b="1" dirty="0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ctr"/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DB Server</a:t>
            </a: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7468167" y="4603158"/>
            <a:ext cx="947737" cy="255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Management</a:t>
            </a:r>
            <a:br>
              <a:rPr lang="en-US" altLang="ko-KR" sz="831" b="1">
                <a:latin typeface="나눔고딕 Bold" pitchFamily="50" charset="-127"/>
                <a:ea typeface="나눔고딕 Bold" pitchFamily="50" charset="-127"/>
              </a:rPr>
            </a:b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Extension</a:t>
            </a:r>
          </a:p>
        </p:txBody>
      </p:sp>
      <p:sp>
        <p:nvSpPr>
          <p:cNvPr id="37" name="AutoShape 57"/>
          <p:cNvSpPr>
            <a:spLocks noChangeArrowheads="1"/>
          </p:cNvSpPr>
          <p:nvPr/>
        </p:nvSpPr>
        <p:spPr bwMode="auto">
          <a:xfrm>
            <a:off x="7372916" y="2277217"/>
            <a:ext cx="1111250" cy="699101"/>
          </a:xfrm>
          <a:prstGeom prst="roundRect">
            <a:avLst>
              <a:gd name="adj" fmla="val 5472"/>
            </a:avLst>
          </a:prstGeom>
          <a:solidFill>
            <a:schemeClr val="hlink"/>
          </a:solidFill>
          <a:ln w="15875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831">
              <a:solidFill>
                <a:srgbClr val="4D4D4D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8" name="AutoShape 57"/>
          <p:cNvSpPr>
            <a:spLocks noChangeArrowheads="1"/>
          </p:cNvSpPr>
          <p:nvPr/>
        </p:nvSpPr>
        <p:spPr bwMode="auto">
          <a:xfrm>
            <a:off x="7372916" y="3728180"/>
            <a:ext cx="1111250" cy="699101"/>
          </a:xfrm>
          <a:prstGeom prst="roundRect">
            <a:avLst>
              <a:gd name="adj" fmla="val 5472"/>
            </a:avLst>
          </a:prstGeom>
          <a:solidFill>
            <a:schemeClr val="hlink"/>
          </a:solidFill>
          <a:ln w="15875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831">
              <a:solidFill>
                <a:srgbClr val="4D4D4D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39" name="AutoShape 57"/>
          <p:cNvSpPr>
            <a:spLocks noChangeArrowheads="1"/>
          </p:cNvSpPr>
          <p:nvPr/>
        </p:nvSpPr>
        <p:spPr bwMode="auto">
          <a:xfrm>
            <a:off x="7372916" y="3002701"/>
            <a:ext cx="1111250" cy="699100"/>
          </a:xfrm>
          <a:prstGeom prst="roundRect">
            <a:avLst>
              <a:gd name="adj" fmla="val 5472"/>
            </a:avLst>
          </a:prstGeom>
          <a:solidFill>
            <a:schemeClr val="hlink"/>
          </a:solidFill>
          <a:ln w="15875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endParaRPr lang="ko-KR" altLang="ko-KR" sz="831">
              <a:solidFill>
                <a:srgbClr val="4D4D4D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0" name="Text Box 58"/>
          <p:cNvSpPr txBox="1">
            <a:spLocks noChangeArrowheads="1"/>
          </p:cNvSpPr>
          <p:nvPr/>
        </p:nvSpPr>
        <p:spPr bwMode="auto">
          <a:xfrm>
            <a:off x="7468167" y="3876209"/>
            <a:ext cx="947737" cy="38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Cache</a:t>
            </a:r>
            <a:br>
              <a:rPr lang="en-US" altLang="ko-KR" sz="831" b="1">
                <a:latin typeface="나눔고딕 Bold" pitchFamily="50" charset="-127"/>
                <a:ea typeface="나눔고딕 Bold" pitchFamily="50" charset="-127"/>
              </a:rPr>
            </a:b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Management</a:t>
            </a:r>
            <a:br>
              <a:rPr lang="en-US" altLang="ko-KR" sz="831" b="1">
                <a:latin typeface="나눔고딕 Bold" pitchFamily="50" charset="-127"/>
                <a:ea typeface="나눔고딕 Bold" pitchFamily="50" charset="-127"/>
              </a:rPr>
            </a:b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System</a:t>
            </a:r>
          </a:p>
        </p:txBody>
      </p:sp>
      <p:sp>
        <p:nvSpPr>
          <p:cNvPr id="41" name="Text Box 58"/>
          <p:cNvSpPr txBox="1">
            <a:spLocks noChangeArrowheads="1"/>
          </p:cNvSpPr>
          <p:nvPr/>
        </p:nvSpPr>
        <p:spPr bwMode="auto">
          <a:xfrm>
            <a:off x="7468167" y="3260650"/>
            <a:ext cx="947737" cy="127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Utility Classes</a:t>
            </a:r>
          </a:p>
        </p:txBody>
      </p:sp>
      <p:sp>
        <p:nvSpPr>
          <p:cNvPr id="42" name="Text Box 58"/>
          <p:cNvSpPr txBox="1">
            <a:spLocks noChangeArrowheads="1"/>
          </p:cNvSpPr>
          <p:nvPr/>
        </p:nvSpPr>
        <p:spPr bwMode="auto">
          <a:xfrm>
            <a:off x="7468167" y="2491200"/>
            <a:ext cx="94773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.net</a:t>
            </a:r>
          </a:p>
          <a:p>
            <a:pPr algn="ctr">
              <a:spcBef>
                <a:spcPct val="50000"/>
              </a:spcBef>
            </a:pPr>
            <a:r>
              <a:rPr lang="en-US" altLang="ko-KR" sz="831" b="1">
                <a:latin typeface="나눔고딕 Bold" pitchFamily="50" charset="-127"/>
                <a:ea typeface="나눔고딕 Bold" pitchFamily="50" charset="-127"/>
              </a:rPr>
              <a:t>Commons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840255" y="1928192"/>
            <a:ext cx="1114057" cy="51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latinLnBrk="0"/>
            <a:r>
              <a:rPr lang="ko-KR" altLang="en-US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개발 환경</a:t>
            </a:r>
          </a:p>
          <a:p>
            <a:pPr algn="l" latinLnBrk="0">
              <a:buFontTx/>
              <a:buChar char="•"/>
            </a:pPr>
            <a:r>
              <a:rPr lang="ko-KR" altLang="en-US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.net</a:t>
            </a:r>
          </a:p>
          <a:p>
            <a:pPr algn="l" latinLnBrk="0">
              <a:buFontTx/>
              <a:buChar char="•"/>
            </a:pP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  </a:t>
            </a:r>
            <a:r>
              <a:rPr lang="en-US" altLang="ko-KR" sz="831" b="1" dirty="0">
                <a:latin typeface="나눔고딕 Bold" pitchFamily="50" charset="-127"/>
                <a:ea typeface="나눔고딕 Bold" pitchFamily="50" charset="-127"/>
              </a:rPr>
              <a:t>iis6 / </a:t>
            </a: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iis7</a:t>
            </a:r>
          </a:p>
          <a:p>
            <a:pPr algn="l" latinLnBrk="0">
              <a:buFontTx/>
              <a:buChar char="•"/>
            </a:pP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 .net framework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840254" y="2633689"/>
            <a:ext cx="1253667" cy="38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latinLnBrk="0"/>
            <a:r>
              <a:rPr lang="ko-KR" altLang="en-US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개발도구</a:t>
            </a:r>
          </a:p>
          <a:p>
            <a:pPr algn="l" latinLnBrk="0">
              <a:buFontTx/>
              <a:buChar char="•"/>
            </a:pPr>
            <a:r>
              <a:rPr lang="ko-KR" altLang="en-US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 </a:t>
            </a: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Visual Studio2010</a:t>
            </a:r>
          </a:p>
          <a:p>
            <a:pPr latinLnBrk="0">
              <a:buFontTx/>
              <a:buChar char="•"/>
            </a:pPr>
            <a:endParaRPr lang="en-US" altLang="ko-KR" sz="831" b="1" dirty="0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840254" y="3771552"/>
            <a:ext cx="1218765" cy="38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latinLnBrk="0"/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DBMS</a:t>
            </a:r>
          </a:p>
          <a:p>
            <a:pPr algn="l" latinLnBrk="0">
              <a:buFontTx/>
              <a:buChar char="•"/>
            </a:pP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 MS-SQL 2005/2008</a:t>
            </a:r>
          </a:p>
          <a:p>
            <a:pPr latinLnBrk="0">
              <a:buFontTx/>
              <a:buChar char="•"/>
            </a:pPr>
            <a:endParaRPr lang="en-US" altLang="ko-KR" sz="831" b="1" dirty="0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6" name="Oval 11"/>
          <p:cNvSpPr>
            <a:spLocks noChangeArrowheads="1"/>
          </p:cNvSpPr>
          <p:nvPr/>
        </p:nvSpPr>
        <p:spPr bwMode="auto">
          <a:xfrm>
            <a:off x="594192" y="1938453"/>
            <a:ext cx="214313" cy="13190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66FF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7" name="Oval 11"/>
          <p:cNvSpPr>
            <a:spLocks noChangeArrowheads="1"/>
          </p:cNvSpPr>
          <p:nvPr/>
        </p:nvSpPr>
        <p:spPr bwMode="auto">
          <a:xfrm>
            <a:off x="594192" y="2665332"/>
            <a:ext cx="214313" cy="13190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66FF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603717" y="3781813"/>
            <a:ext cx="214313" cy="13190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66FF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603717" y="4813197"/>
            <a:ext cx="214313" cy="13190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66FF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2582557" y="1893290"/>
            <a:ext cx="214313" cy="13190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/>
            <a:endParaRPr lang="ko-KR" altLang="ko-KR" sz="831" b="1">
              <a:solidFill>
                <a:srgbClr val="0066FF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pic>
        <p:nvPicPr>
          <p:cNvPr id="51" name="Picture 192" descr="http://esth.search.nate.com:8080/search?pk=BLG_e0_2958685_5258778/http://pds20.egloos.com/pds/201006/22/84/e0092984_4c20a67e8962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5030" y="2978491"/>
            <a:ext cx="844549" cy="545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94" descr="http://esth.search.nate.com:8080/search?pk=CBG_a0018399_6276618_7960364/http://c2thumb.cyworld.com/thumb/http://c2down.cyworld.co.kr/download?fid=64222bd2802eb01857402c826ae5db7b&amp;name=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5030" y="4065614"/>
            <a:ext cx="844549" cy="52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96" descr="http://esth.search.nate.com:8080/search?pk=CBG_a3580842_6160307_7741056/http://c2thumb.cyworld.com/thumb/http://c2down.cyworld.co.kr/download?fid=64222a3231bd6d0572212b8b2ac97677&amp;name=tyIM9coOW6fLouTAjS3w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5504" y="4999614"/>
            <a:ext cx="812800" cy="47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827553" y="5599848"/>
            <a:ext cx="1650296" cy="38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/>
            <a:r>
              <a:rPr lang="ko-KR" altLang="en-US" sz="831" b="1" dirty="0">
                <a:latin typeface="나눔고딕 Bold" pitchFamily="50" charset="-127"/>
                <a:ea typeface="나눔고딕 Bold" pitchFamily="50" charset="-127"/>
              </a:rPr>
              <a:t>기타적용</a:t>
            </a:r>
            <a:r>
              <a:rPr lang="en-US" altLang="ko-KR" sz="831" b="1" dirty="0">
                <a:latin typeface="나눔고딕 Bold" pitchFamily="50" charset="-127"/>
                <a:ea typeface="나눔고딕 Bold" pitchFamily="50" charset="-127"/>
              </a:rPr>
              <a:t>SW</a:t>
            </a:r>
            <a:endParaRPr lang="ko-KR" altLang="en-US" sz="831" b="1" dirty="0">
              <a:latin typeface="나눔고딕 Bold" pitchFamily="50" charset="-127"/>
              <a:ea typeface="나눔고딕 Bold" pitchFamily="50" charset="-127"/>
            </a:endParaRPr>
          </a:p>
          <a:p>
            <a:pPr algn="l">
              <a:buFontTx/>
              <a:buChar char="•"/>
            </a:pPr>
            <a:r>
              <a:rPr lang="ko-KR" altLang="en-US" sz="831" b="1" dirty="0">
                <a:latin typeface="나눔고딕 Bold" pitchFamily="50" charset="-127"/>
                <a:ea typeface="나눔고딕 Bold" pitchFamily="50" charset="-127"/>
              </a:rPr>
              <a:t> 리포트출력 </a:t>
            </a:r>
            <a:r>
              <a:rPr lang="en-US" altLang="ko-KR" sz="831" b="1" dirty="0">
                <a:latin typeface="나눔고딕 Bold" pitchFamily="50" charset="-127"/>
                <a:ea typeface="나눔고딕 Bold" pitchFamily="50" charset="-127"/>
              </a:rPr>
              <a:t>SW : AI Report</a:t>
            </a:r>
          </a:p>
          <a:p>
            <a:pPr algn="l">
              <a:buFontTx/>
              <a:buChar char="•"/>
            </a:pPr>
            <a:r>
              <a:rPr lang="ko-KR" altLang="en-US" sz="831" b="1" dirty="0">
                <a:latin typeface="나눔고딕 Bold" pitchFamily="50" charset="-127"/>
                <a:ea typeface="나눔고딕 Bold" pitchFamily="50" charset="-127"/>
              </a:rPr>
              <a:t>그리드 </a:t>
            </a:r>
            <a:r>
              <a:rPr lang="en-US" altLang="ko-KR" sz="831" b="1" dirty="0">
                <a:latin typeface="나눔고딕 Bold" pitchFamily="50" charset="-127"/>
                <a:ea typeface="나눔고딕 Bold" pitchFamily="50" charset="-127"/>
              </a:rPr>
              <a:t>SW : Wisegrid</a:t>
            </a:r>
          </a:p>
        </p:txBody>
      </p:sp>
      <p:sp>
        <p:nvSpPr>
          <p:cNvPr id="55" name="Oval 11"/>
          <p:cNvSpPr>
            <a:spLocks noChangeArrowheads="1"/>
          </p:cNvSpPr>
          <p:nvPr/>
        </p:nvSpPr>
        <p:spPr bwMode="auto">
          <a:xfrm>
            <a:off x="591811" y="5605713"/>
            <a:ext cx="214313" cy="131906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altLang="ko-KR" sz="831">
              <a:solidFill>
                <a:srgbClr val="0066FF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6" name="Rectangle 2"/>
          <p:cNvSpPr>
            <a:spLocks noChangeArrowheads="1"/>
          </p:cNvSpPr>
          <p:nvPr/>
        </p:nvSpPr>
        <p:spPr bwMode="auto">
          <a:xfrm>
            <a:off x="840255" y="4786814"/>
            <a:ext cx="1637594" cy="38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l" latinLnBrk="0"/>
            <a:r>
              <a:rPr lang="en-US" altLang="en-US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Operating System</a:t>
            </a:r>
            <a:endParaRPr lang="en-US" altLang="ko-KR" sz="831" b="1" dirty="0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  <a:p>
            <a:pPr algn="l" latinLnBrk="0">
              <a:buFontTx/>
              <a:buChar char="•"/>
            </a:pPr>
            <a:r>
              <a:rPr lang="en-US" altLang="ko-KR" sz="831" b="1" dirty="0">
                <a:solidFill>
                  <a:srgbClr val="000000"/>
                </a:solidFill>
                <a:latin typeface="나눔고딕 Bold" pitchFamily="50" charset="-127"/>
                <a:ea typeface="나눔고딕 Bold" pitchFamily="50" charset="-127"/>
              </a:rPr>
              <a:t> Windows Server 2003/2008</a:t>
            </a:r>
          </a:p>
          <a:p>
            <a:pPr latinLnBrk="0">
              <a:buFontTx/>
              <a:buChar char="•"/>
            </a:pPr>
            <a:endParaRPr lang="en-US" altLang="ko-KR" sz="831" b="1" dirty="0">
              <a:solidFill>
                <a:srgbClr val="000000"/>
              </a:soli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7" name="Rectangle 42"/>
          <p:cNvSpPr>
            <a:spLocks noChangeArrowheads="1"/>
          </p:cNvSpPr>
          <p:nvPr/>
        </p:nvSpPr>
        <p:spPr bwMode="auto">
          <a:xfrm>
            <a:off x="507918" y="1280434"/>
            <a:ext cx="8252383" cy="404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016" dirty="0">
                <a:latin typeface="나눔고딕 Bold" pitchFamily="50" charset="-127"/>
                <a:ea typeface="나눔고딕 Bold" pitchFamily="50" charset="-127"/>
              </a:rPr>
              <a:t>S/W </a:t>
            </a:r>
            <a:r>
              <a:rPr lang="ko-KR" altLang="en-US" sz="1016" dirty="0">
                <a:latin typeface="나눔고딕 Bold" pitchFamily="50" charset="-127"/>
                <a:ea typeface="나눔고딕 Bold" pitchFamily="50" charset="-127"/>
              </a:rPr>
              <a:t>개발 및 운영</a:t>
            </a:r>
            <a:r>
              <a:rPr lang="en-US" altLang="ko-KR" sz="1016" dirty="0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1016" dirty="0">
                <a:latin typeface="나눔고딕 Bold" pitchFamily="50" charset="-127"/>
                <a:ea typeface="나눔고딕 Bold" pitchFamily="50" charset="-127"/>
              </a:rPr>
              <a:t>유지보수 등의 시스템 구축 전 과정에 주관기관의 내부 표준화 지침 및 국제</a:t>
            </a:r>
            <a:r>
              <a:rPr lang="en-US" altLang="ko-KR" sz="1016" dirty="0"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1016" dirty="0">
                <a:latin typeface="나눔고딕 Bold" pitchFamily="50" charset="-127"/>
                <a:ea typeface="나눔고딕 Bold" pitchFamily="50" charset="-127"/>
              </a:rPr>
              <a:t>국내 개발표준 준수를 통해 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생산성 및 재활용성을 </a:t>
            </a:r>
            <a:r>
              <a:rPr lang="ko-KR" altLang="en-US" sz="1016" dirty="0">
                <a:latin typeface="나눔고딕 Bold" pitchFamily="50" charset="-127"/>
                <a:ea typeface="나눔고딕 Bold" pitchFamily="50" charset="-127"/>
              </a:rPr>
              <a:t>향상시키고 향후 운영</a:t>
            </a:r>
            <a:r>
              <a:rPr lang="en-US" altLang="ko-KR" sz="1016" dirty="0">
                <a:latin typeface="나눔고딕 Bold" pitchFamily="50" charset="-127"/>
                <a:ea typeface="나눔고딕 Bold" pitchFamily="50" charset="-127"/>
              </a:rPr>
              <a:t>, </a:t>
            </a:r>
            <a:r>
              <a:rPr lang="ko-KR" altLang="en-US" sz="1016" dirty="0">
                <a:latin typeface="나눔고딕 Bold" pitchFamily="50" charset="-127"/>
                <a:ea typeface="나눔고딕 Bold" pitchFamily="50" charset="-127"/>
              </a:rPr>
              <a:t>유지보수에 효율성을 높일 수 있는 표준화 프로그램으로 개발을 착수한다</a:t>
            </a:r>
            <a:r>
              <a:rPr lang="en-US" altLang="ko-KR" sz="1016" dirty="0">
                <a:latin typeface="나눔고딕 Bold" pitchFamily="50" charset="-127"/>
                <a:ea typeface="나눔고딕 Bold" pitchFamily="50" charset="-127"/>
              </a:rPr>
              <a:t>.</a:t>
            </a:r>
            <a:endParaRPr lang="ko-KR" altLang="en-US" sz="1016" dirty="0"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4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78991" y="753074"/>
            <a:ext cx="8613446" cy="25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latinLnBrk="0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ko-KR" sz="1292" dirty="0"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sz="1292" dirty="0">
                <a:latin typeface="나눔고딕 ExtraBold" pitchFamily="50" charset="-127"/>
                <a:ea typeface="나눔고딕 ExtraBold" pitchFamily="50" charset="-127"/>
              </a:rPr>
              <a:t>전체추진일정</a:t>
            </a:r>
          </a:p>
        </p:txBody>
      </p:sp>
      <p:graphicFrame>
        <p:nvGraphicFramePr>
          <p:cNvPr id="131" name="Group 8"/>
          <p:cNvGraphicFramePr>
            <a:graphicFrameLocks noGrp="1"/>
          </p:cNvGraphicFramePr>
          <p:nvPr/>
        </p:nvGraphicFramePr>
        <p:xfrm>
          <a:off x="415997" y="1203761"/>
          <a:ext cx="8294401" cy="4921255"/>
        </p:xfrm>
        <a:graphic>
          <a:graphicData uri="http://schemas.openxmlformats.org/drawingml/2006/table">
            <a:tbl>
              <a:tblPr/>
              <a:tblGrid>
                <a:gridCol w="56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5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689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94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59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904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22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819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819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819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597459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</a:tblGrid>
              <a:tr h="278070">
                <a:tc rowSpan="3"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                           일     정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194945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     단     계                        </a:t>
                      </a:r>
                    </a:p>
                  </a:txBody>
                  <a:tcPr marL="0" marR="0" marT="33235" marB="3323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5"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   학사관리시스템구축 일정 계획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33235" marB="332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비고</a:t>
                      </a:r>
                    </a:p>
                  </a:txBody>
                  <a:tcPr marL="0" marR="0" marT="33235" marB="332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0">
                      <a:blip r:embed="rId2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34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2012</a:t>
                      </a: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12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lang="ko-KR" altLang="en-US" sz="700" b="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3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4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lang="ko-KR" altLang="en-US" sz="700" b="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5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lang="ko-KR" altLang="en-US" sz="700" b="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6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7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8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lang="ko-KR" altLang="en-US" sz="700" b="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9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10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2013</a:t>
                      </a:r>
                    </a:p>
                    <a:p>
                      <a:pPr algn="ctr" latinLnBrk="1"/>
                      <a:r>
                        <a:rPr lang="en-US" altLang="ko-KR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11</a:t>
                      </a:r>
                      <a:r>
                        <a:rPr lang="ko-KR" altLang="en-US" sz="700" b="0" smtClean="0">
                          <a:latin typeface="나눔고딕 ExtraBold" pitchFamily="50" charset="-127"/>
                          <a:ea typeface="나눔고딕 ExtraBold" pitchFamily="50" charset="-127"/>
                        </a:rPr>
                        <a:t>월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D8E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0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1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00"/>
                        </a:lnSpc>
                      </a:pPr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3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4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5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6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7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8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9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10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ts val="1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11</a:t>
                      </a: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BBE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8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업무분석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및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설계</a:t>
                      </a:r>
                    </a:p>
                  </a:txBody>
                  <a:tcPr marL="0" marR="0" marT="66464" marB="664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홈페이지 구축 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학사업무 요구사항분석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학사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To_Be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모델설계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학사 개발범위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및 계획수립</a:t>
                      </a: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시스템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설계</a:t>
                      </a:r>
                    </a:p>
                  </a:txBody>
                  <a:tcPr marL="0" marR="0" marT="66464" marB="664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IA/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메뉴구성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스토리보드설계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데이타베이스 분석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설계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코드정의</a:t>
                      </a: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200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시스템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개발</a:t>
                      </a:r>
                    </a:p>
                  </a:txBody>
                  <a:tcPr marL="0" marR="0" marT="66464" marB="664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표준프로세스구축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클래스 설계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구축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스토어프로시져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구축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디자인코딩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프로그램바인딩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테스트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개발적용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시험운영</a:t>
                      </a:r>
                    </a:p>
                  </a:txBody>
                  <a:tcPr marL="0" marR="0" marT="66464" marB="664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시스템통합구축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시험운영 및 테스트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데이타 마이그레이션 이관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9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교육훈련</a:t>
                      </a:r>
                    </a:p>
                  </a:txBody>
                  <a:tcPr marL="0" marR="0" marT="16617" marB="1661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관리운영자 교육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사용자 교육</a:t>
                      </a: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2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오픈 및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안정화</a:t>
                      </a:r>
                    </a:p>
                  </a:txBody>
                  <a:tcPr marL="0" marR="0" marT="16617" marB="1661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산출물 제출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검수 및 완료보고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시스템 오픈 및 안정화</a:t>
                      </a: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6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사업관리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품질관리</a:t>
                      </a:r>
                    </a:p>
                  </a:txBody>
                  <a:tcPr marL="0" marR="0" marT="16617" marB="16617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보고서 제출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월간 업무보고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운영 매뉴얼 제출</a:t>
                      </a:r>
                    </a:p>
                  </a:txBody>
                  <a:tcPr marL="49854" marR="49854" marT="33235" marB="3323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dkDnDiag">
                      <a:fgClr>
                        <a:srgbClr val="EAEAEA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  <a:cs typeface="+mn-cs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66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2929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사업 진행률</a:t>
                      </a:r>
                    </a:p>
                  </a:txBody>
                  <a:tcPr marL="0" marR="0" marT="66464" marB="66464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5"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94945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0" marR="0" marT="65826" marB="6582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3" name="Text Box 765"/>
          <p:cNvSpPr txBox="1">
            <a:spLocks noChangeArrowheads="1"/>
          </p:cNvSpPr>
          <p:nvPr/>
        </p:nvSpPr>
        <p:spPr bwMode="auto">
          <a:xfrm>
            <a:off x="6468462" y="5716012"/>
            <a:ext cx="892563" cy="12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사업완료 서류제출</a:t>
            </a:r>
          </a:p>
        </p:txBody>
      </p:sp>
      <p:sp>
        <p:nvSpPr>
          <p:cNvPr id="134" name="Text Box 787"/>
          <p:cNvSpPr txBox="1">
            <a:spLocks noChangeArrowheads="1"/>
          </p:cNvSpPr>
          <p:nvPr/>
        </p:nvSpPr>
        <p:spPr bwMode="auto">
          <a:xfrm>
            <a:off x="5786949" y="5716012"/>
            <a:ext cx="787038" cy="12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운영 매뉴얼</a:t>
            </a:r>
          </a:p>
        </p:txBody>
      </p:sp>
      <p:grpSp>
        <p:nvGrpSpPr>
          <p:cNvPr id="136" name="Group 363"/>
          <p:cNvGrpSpPr>
            <a:grpSpLocks/>
          </p:cNvGrpSpPr>
          <p:nvPr/>
        </p:nvGrpSpPr>
        <p:grpSpPr bwMode="auto">
          <a:xfrm>
            <a:off x="4808738" y="5287361"/>
            <a:ext cx="1508123" cy="257949"/>
            <a:chOff x="2989" y="3165"/>
            <a:chExt cx="1029" cy="176"/>
          </a:xfrm>
        </p:grpSpPr>
        <p:sp>
          <p:nvSpPr>
            <p:cNvPr id="143" name="Text Box 1356"/>
            <p:cNvSpPr txBox="1">
              <a:spLocks noChangeArrowheads="1"/>
            </p:cNvSpPr>
            <p:nvPr/>
          </p:nvSpPr>
          <p:spPr bwMode="auto">
            <a:xfrm>
              <a:off x="2989" y="3165"/>
              <a:ext cx="102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18" tIns="64309" rIns="128618" bIns="64309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831">
                  <a:solidFill>
                    <a:srgbClr val="006699"/>
                  </a:solidFill>
                  <a:latin typeface="나눔고딕 ExtraBold" pitchFamily="50" charset="-127"/>
                  <a:ea typeface="나눔고딕 ExtraBold" pitchFamily="50" charset="-127"/>
                </a:rPr>
                <a:t>중간보고 </a:t>
              </a:r>
              <a:r>
                <a:rPr lang="en-US" altLang="ko-KR" sz="831">
                  <a:solidFill>
                    <a:srgbClr val="006699"/>
                  </a:solidFill>
                  <a:latin typeface="나눔고딕 ExtraBold" pitchFamily="50" charset="-127"/>
                  <a:ea typeface="나눔고딕 ExtraBold" pitchFamily="50" charset="-127"/>
                </a:rPr>
                <a:t>(2013.05.15)</a:t>
              </a:r>
              <a:endParaRPr lang="ko-KR" altLang="en-US" sz="831" dirty="0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pic>
          <p:nvPicPr>
            <p:cNvPr id="144" name="Picture 365" descr="그림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" y="3205"/>
              <a:ext cx="1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1" name="Text Box 751"/>
          <p:cNvSpPr txBox="1">
            <a:spLocks noChangeArrowheads="1"/>
          </p:cNvSpPr>
          <p:nvPr/>
        </p:nvSpPr>
        <p:spPr bwMode="auto">
          <a:xfrm>
            <a:off x="3074708" y="5298275"/>
            <a:ext cx="1500795" cy="25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18" tIns="64309" rIns="128618" bIns="64309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착수보고 </a:t>
            </a:r>
            <a:r>
              <a:rPr lang="en-US" altLang="ko-KR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(2013.01.24)</a:t>
            </a:r>
            <a:endParaRPr lang="ko-KR" altLang="en-US" sz="831" dirty="0">
              <a:solidFill>
                <a:srgbClr val="0066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42" name="Picture 369" descr="그림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763" y="5341613"/>
            <a:ext cx="161218" cy="1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" name="Picture 3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62" y="5537379"/>
            <a:ext cx="175874" cy="18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37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491" y="5537379"/>
            <a:ext cx="175874" cy="18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 Box 793"/>
          <p:cNvSpPr txBox="1">
            <a:spLocks noChangeArrowheads="1"/>
          </p:cNvSpPr>
          <p:nvPr/>
        </p:nvSpPr>
        <p:spPr bwMode="auto">
          <a:xfrm>
            <a:off x="6495761" y="5298246"/>
            <a:ext cx="2090028" cy="2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18" tIns="64309" rIns="128618" bIns="64309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완료보고 </a:t>
            </a:r>
            <a:r>
              <a:rPr lang="en-US" altLang="ko-KR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(2013.08.31 </a:t>
            </a:r>
            <a:r>
              <a:rPr lang="ko-KR" altLang="en-US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완료검수 후</a:t>
            </a:r>
            <a:r>
              <a:rPr lang="en-US" altLang="ko-KR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831" dirty="0">
              <a:solidFill>
                <a:srgbClr val="0066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74" name="Picture 366" descr="그림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41" y="5348638"/>
            <a:ext cx="159753" cy="1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 Box 709"/>
          <p:cNvSpPr txBox="1">
            <a:spLocks noChangeArrowheads="1"/>
          </p:cNvSpPr>
          <p:nvPr/>
        </p:nvSpPr>
        <p:spPr bwMode="auto">
          <a:xfrm>
            <a:off x="2772459" y="5662761"/>
            <a:ext cx="882303" cy="2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8618" tIns="64309" rIns="128618" bIns="64309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착수보고</a:t>
            </a:r>
          </a:p>
        </p:txBody>
      </p:sp>
      <p:pic>
        <p:nvPicPr>
          <p:cNvPr id="146" name="Picture 37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994" y="5585211"/>
            <a:ext cx="175874" cy="18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7" name="표 146"/>
          <p:cNvGraphicFramePr>
            <a:graphicFrameLocks noGrp="1"/>
          </p:cNvGraphicFramePr>
          <p:nvPr/>
        </p:nvGraphicFramePr>
        <p:xfrm>
          <a:off x="2357027" y="5907079"/>
          <a:ext cx="4378924" cy="196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0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969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20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30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40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50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60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70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80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90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나눔고딕 ExtraBold" pitchFamily="50" charset="-127"/>
                          <a:ea typeface="나눔고딕 ExtraBold" pitchFamily="50" charset="-127"/>
                        </a:rPr>
                        <a:t>100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84420" marR="84420" marT="42210" marB="4221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Line 704"/>
          <p:cNvSpPr>
            <a:spLocks noChangeShapeType="1"/>
          </p:cNvSpPr>
          <p:nvPr/>
        </p:nvSpPr>
        <p:spPr bwMode="auto">
          <a:xfrm>
            <a:off x="2896679" y="2378002"/>
            <a:ext cx="1326296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49" name="Text Box 709"/>
          <p:cNvSpPr txBox="1">
            <a:spLocks noChangeArrowheads="1"/>
          </p:cNvSpPr>
          <p:nvPr/>
        </p:nvSpPr>
        <p:spPr bwMode="auto">
          <a:xfrm>
            <a:off x="4385819" y="5655016"/>
            <a:ext cx="1186686" cy="2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18" tIns="64309" rIns="128618" bIns="64309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 dirty="0">
                <a:latin typeface="나눔고딕 Bold" pitchFamily="50" charset="-127"/>
                <a:ea typeface="나눔고딕 Bold" pitchFamily="50" charset="-127"/>
              </a:rPr>
              <a:t>분석단계산출물</a:t>
            </a:r>
          </a:p>
        </p:txBody>
      </p:sp>
      <p:pic>
        <p:nvPicPr>
          <p:cNvPr id="150" name="Picture 37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18" y="5577466"/>
            <a:ext cx="175874" cy="18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Line 704"/>
          <p:cNvSpPr>
            <a:spLocks noChangeShapeType="1"/>
          </p:cNvSpPr>
          <p:nvPr/>
        </p:nvSpPr>
        <p:spPr bwMode="auto">
          <a:xfrm>
            <a:off x="3315510" y="3088496"/>
            <a:ext cx="1291393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53" name="모서리가 둥근 직사각형 152"/>
          <p:cNvSpPr/>
          <p:nvPr/>
        </p:nvSpPr>
        <p:spPr>
          <a:xfrm>
            <a:off x="2986712" y="3254488"/>
            <a:ext cx="2896909" cy="997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스토어프로시져</a:t>
            </a:r>
            <a:r>
              <a:rPr lang="en-US" altLang="ko-KR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/</a:t>
            </a:r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코드설계 및 구축</a:t>
            </a:r>
            <a:endParaRPr lang="ko-KR" altLang="en-US" sz="1477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4" name="모서리가 둥근 직사각형 153"/>
          <p:cNvSpPr/>
          <p:nvPr/>
        </p:nvSpPr>
        <p:spPr>
          <a:xfrm>
            <a:off x="3475348" y="3389098"/>
            <a:ext cx="2408273" cy="997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컴포넌트 구축</a:t>
            </a:r>
          </a:p>
        </p:txBody>
      </p:sp>
      <p:sp>
        <p:nvSpPr>
          <p:cNvPr id="155" name="모서리가 둥근 직사각형 154"/>
          <p:cNvSpPr/>
          <p:nvPr/>
        </p:nvSpPr>
        <p:spPr>
          <a:xfrm>
            <a:off x="3754568" y="3528708"/>
            <a:ext cx="2318241" cy="10970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Office </a:t>
            </a:r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페이지 프로그래밍</a:t>
            </a:r>
          </a:p>
        </p:txBody>
      </p:sp>
      <p:grpSp>
        <p:nvGrpSpPr>
          <p:cNvPr id="156" name="그룹 151"/>
          <p:cNvGrpSpPr/>
          <p:nvPr/>
        </p:nvGrpSpPr>
        <p:grpSpPr>
          <a:xfrm>
            <a:off x="5185571" y="3604697"/>
            <a:ext cx="942368" cy="328661"/>
            <a:chOff x="6464406" y="3889360"/>
            <a:chExt cx="1020735" cy="355993"/>
          </a:xfrm>
        </p:grpSpPr>
        <p:sp>
          <p:nvSpPr>
            <p:cNvPr id="157" name="모서리가 둥근 직사각형 156"/>
            <p:cNvSpPr/>
            <p:nvPr/>
          </p:nvSpPr>
          <p:spPr>
            <a:xfrm>
              <a:off x="6577821" y="3958270"/>
              <a:ext cx="642685" cy="10800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58" name="Text Box 714"/>
            <p:cNvSpPr txBox="1">
              <a:spLocks noChangeArrowheads="1"/>
            </p:cNvSpPr>
            <p:nvPr/>
          </p:nvSpPr>
          <p:spPr bwMode="auto">
            <a:xfrm>
              <a:off x="6464406" y="3889360"/>
              <a:ext cx="1020735" cy="355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30" tIns="64316" rIns="128630" bIns="64316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646" dirty="0"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Report </a:t>
              </a:r>
              <a:r>
                <a:rPr lang="ko-KR" altLang="en-US" sz="646" dirty="0"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프로그래밍</a:t>
              </a:r>
              <a:endPara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endParaRPr>
            </a:p>
          </p:txBody>
        </p:sp>
      </p:grpSp>
      <p:sp>
        <p:nvSpPr>
          <p:cNvPr id="159" name="모서리가 둥근 직사각형 158"/>
          <p:cNvSpPr/>
          <p:nvPr/>
        </p:nvSpPr>
        <p:spPr>
          <a:xfrm>
            <a:off x="3315510" y="2940365"/>
            <a:ext cx="1361198" cy="997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데이타베이스 분석설계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315510" y="2800755"/>
            <a:ext cx="1361198" cy="997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스토리보드 설계</a:t>
            </a: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315510" y="2447807"/>
            <a:ext cx="942368" cy="997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46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시스템 아키텍처 </a:t>
            </a:r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정의</a:t>
            </a:r>
          </a:p>
        </p:txBody>
      </p:sp>
      <p:grpSp>
        <p:nvGrpSpPr>
          <p:cNvPr id="165" name="그룹 160"/>
          <p:cNvGrpSpPr/>
          <p:nvPr/>
        </p:nvGrpSpPr>
        <p:grpSpPr>
          <a:xfrm>
            <a:off x="2691087" y="2168587"/>
            <a:ext cx="872563" cy="229338"/>
            <a:chOff x="6690228" y="3889360"/>
            <a:chExt cx="1020741" cy="248410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6880727" y="3956581"/>
              <a:ext cx="571612" cy="108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67" name="Text Box 714"/>
            <p:cNvSpPr txBox="1">
              <a:spLocks noChangeArrowheads="1"/>
            </p:cNvSpPr>
            <p:nvPr/>
          </p:nvSpPr>
          <p:spPr bwMode="auto">
            <a:xfrm>
              <a:off x="6690228" y="3889360"/>
              <a:ext cx="1020741" cy="24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30" tIns="64316" rIns="128630" bIns="64316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646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TF </a:t>
              </a:r>
              <a:r>
                <a:rPr lang="ko-KR" altLang="en-US" sz="646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담당자 협의</a:t>
              </a:r>
            </a:p>
          </p:txBody>
        </p:sp>
      </p:grpSp>
      <p:sp>
        <p:nvSpPr>
          <p:cNvPr id="168" name="모서리가 둥근 직사각형 167"/>
          <p:cNvSpPr/>
          <p:nvPr/>
        </p:nvSpPr>
        <p:spPr>
          <a:xfrm>
            <a:off x="2861777" y="2125839"/>
            <a:ext cx="1361198" cy="6980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요구사항 분석 및 설계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3315510" y="2661145"/>
            <a:ext cx="1361198" cy="9970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IA/</a:t>
            </a:r>
            <a:r>
              <a: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메뉴 설계</a:t>
            </a:r>
          </a:p>
        </p:txBody>
      </p:sp>
      <p:sp>
        <p:nvSpPr>
          <p:cNvPr id="170" name="Line 704"/>
          <p:cNvSpPr>
            <a:spLocks noChangeShapeType="1"/>
          </p:cNvSpPr>
          <p:nvPr/>
        </p:nvSpPr>
        <p:spPr bwMode="auto">
          <a:xfrm>
            <a:off x="5429889" y="3987440"/>
            <a:ext cx="593343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grpSp>
        <p:nvGrpSpPr>
          <p:cNvPr id="171" name="그룹 171"/>
          <p:cNvGrpSpPr/>
          <p:nvPr/>
        </p:nvGrpSpPr>
        <p:grpSpPr>
          <a:xfrm>
            <a:off x="5394986" y="3793005"/>
            <a:ext cx="942368" cy="229338"/>
            <a:chOff x="6502211" y="3889360"/>
            <a:chExt cx="1020735" cy="248410"/>
          </a:xfrm>
        </p:grpSpPr>
        <p:sp>
          <p:nvSpPr>
            <p:cNvPr id="172" name="모서리가 둥근 직사각형 171"/>
            <p:cNvSpPr/>
            <p:nvPr/>
          </p:nvSpPr>
          <p:spPr>
            <a:xfrm>
              <a:off x="6577821" y="3970385"/>
              <a:ext cx="604879" cy="108000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73" name="Text Box 714"/>
            <p:cNvSpPr txBox="1">
              <a:spLocks noChangeArrowheads="1"/>
            </p:cNvSpPr>
            <p:nvPr/>
          </p:nvSpPr>
          <p:spPr bwMode="auto">
            <a:xfrm>
              <a:off x="6502211" y="3889360"/>
              <a:ext cx="1020735" cy="24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30" tIns="64316" rIns="128630" bIns="64316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en-US" altLang="ko-KR" sz="646" dirty="0"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1</a:t>
              </a:r>
              <a:r>
                <a:rPr lang="ko-KR" altLang="en-US" sz="646" dirty="0"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차 테스트</a:t>
              </a:r>
              <a:endPara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endParaRPr>
            </a:p>
          </p:txBody>
        </p:sp>
      </p:grpSp>
      <p:sp>
        <p:nvSpPr>
          <p:cNvPr id="174" name="Line 704"/>
          <p:cNvSpPr>
            <a:spLocks noChangeShapeType="1"/>
          </p:cNvSpPr>
          <p:nvPr/>
        </p:nvSpPr>
        <p:spPr bwMode="auto">
          <a:xfrm>
            <a:off x="5848719" y="4273668"/>
            <a:ext cx="453733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5883621" y="4117070"/>
            <a:ext cx="817432" cy="79785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6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77" name="Text Box 714"/>
          <p:cNvSpPr txBox="1">
            <a:spLocks noChangeArrowheads="1"/>
          </p:cNvSpPr>
          <p:nvPr/>
        </p:nvSpPr>
        <p:spPr bwMode="auto">
          <a:xfrm>
            <a:off x="5778913" y="4046116"/>
            <a:ext cx="1151783" cy="2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30" tIns="64316" rIns="128630" bIns="64316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646" dirty="0"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2</a:t>
            </a:r>
            <a:r>
              <a:rPr lang="ko-KR" altLang="en-US" sz="646" dirty="0"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차 테스트</a:t>
            </a:r>
            <a:r>
              <a:rPr lang="en-US" altLang="ko-KR" sz="646" dirty="0"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/</a:t>
            </a:r>
            <a:r>
              <a:rPr lang="ko-KR" altLang="en-US" sz="646" dirty="0"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시험운영</a:t>
            </a:r>
            <a:endParaRPr lang="ko-KR" altLang="en-US" sz="646" dirty="0">
              <a:solidFill>
                <a:srgbClr val="000000"/>
              </a:solidFill>
              <a:latin typeface="나눔고딕 ExtraBold" pitchFamily="50" charset="-127"/>
              <a:ea typeface="나눔고딕 ExtraBold" pitchFamily="50" charset="-127"/>
              <a:cs typeface="Arial" charset="0"/>
            </a:endParaRPr>
          </a:p>
        </p:txBody>
      </p:sp>
      <p:sp>
        <p:nvSpPr>
          <p:cNvPr id="178" name="Line 704"/>
          <p:cNvSpPr>
            <a:spLocks noChangeShapeType="1"/>
          </p:cNvSpPr>
          <p:nvPr/>
        </p:nvSpPr>
        <p:spPr bwMode="auto">
          <a:xfrm>
            <a:off x="6058134" y="4458762"/>
            <a:ext cx="244318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grpSp>
        <p:nvGrpSpPr>
          <p:cNvPr id="179" name="그룹 179"/>
          <p:cNvGrpSpPr/>
          <p:nvPr/>
        </p:nvGrpSpPr>
        <p:grpSpPr>
          <a:xfrm>
            <a:off x="5883621" y="4259929"/>
            <a:ext cx="1151783" cy="229338"/>
            <a:chOff x="6388795" y="3893530"/>
            <a:chExt cx="1247565" cy="248410"/>
          </a:xfrm>
        </p:grpSpPr>
        <p:sp>
          <p:nvSpPr>
            <p:cNvPr id="180" name="모서리가 둥근 직사각형 179"/>
            <p:cNvSpPr/>
            <p:nvPr/>
          </p:nvSpPr>
          <p:spPr>
            <a:xfrm>
              <a:off x="6577822" y="3970385"/>
              <a:ext cx="302438" cy="95945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1" name="Text Box 714"/>
            <p:cNvSpPr txBox="1">
              <a:spLocks noChangeArrowheads="1"/>
            </p:cNvSpPr>
            <p:nvPr/>
          </p:nvSpPr>
          <p:spPr bwMode="auto">
            <a:xfrm>
              <a:off x="6388795" y="3893530"/>
              <a:ext cx="1247565" cy="24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30" tIns="64316" rIns="128630" bIns="64316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646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데이타 이관</a:t>
              </a:r>
              <a:endPara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endParaRPr>
            </a:p>
          </p:txBody>
        </p:sp>
      </p:grpSp>
      <p:sp>
        <p:nvSpPr>
          <p:cNvPr id="182" name="Line 704"/>
          <p:cNvSpPr>
            <a:spLocks noChangeShapeType="1"/>
          </p:cNvSpPr>
          <p:nvPr/>
        </p:nvSpPr>
        <p:spPr bwMode="auto">
          <a:xfrm>
            <a:off x="6267549" y="4755296"/>
            <a:ext cx="244318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6267551" y="4631815"/>
            <a:ext cx="279218" cy="88579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6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85" name="Text Box 714"/>
          <p:cNvSpPr txBox="1">
            <a:spLocks noChangeArrowheads="1"/>
          </p:cNvSpPr>
          <p:nvPr/>
        </p:nvSpPr>
        <p:spPr bwMode="auto">
          <a:xfrm>
            <a:off x="6093037" y="4560860"/>
            <a:ext cx="1151783" cy="2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30" tIns="64316" rIns="128630" bIns="64316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사용자 교육 및 테스트</a:t>
            </a:r>
          </a:p>
        </p:txBody>
      </p:sp>
      <p:sp>
        <p:nvSpPr>
          <p:cNvPr id="186" name="Line 704"/>
          <p:cNvSpPr>
            <a:spLocks noChangeShapeType="1"/>
          </p:cNvSpPr>
          <p:nvPr/>
        </p:nvSpPr>
        <p:spPr bwMode="auto">
          <a:xfrm>
            <a:off x="6267549" y="5089341"/>
            <a:ext cx="244318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grpSp>
        <p:nvGrpSpPr>
          <p:cNvPr id="187" name="그룹 192"/>
          <p:cNvGrpSpPr/>
          <p:nvPr/>
        </p:nvGrpSpPr>
        <p:grpSpPr>
          <a:xfrm>
            <a:off x="6093037" y="4894906"/>
            <a:ext cx="1151783" cy="229338"/>
            <a:chOff x="6388795" y="3893530"/>
            <a:chExt cx="1247565" cy="248410"/>
          </a:xfrm>
        </p:grpSpPr>
        <p:sp>
          <p:nvSpPr>
            <p:cNvPr id="188" name="모서리가 둥근 직사각형 187"/>
            <p:cNvSpPr/>
            <p:nvPr/>
          </p:nvSpPr>
          <p:spPr>
            <a:xfrm>
              <a:off x="6577822" y="3970385"/>
              <a:ext cx="302438" cy="95945"/>
            </a:xfrm>
            <a:prstGeom prst="round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189" name="Text Box 714"/>
            <p:cNvSpPr txBox="1">
              <a:spLocks noChangeArrowheads="1"/>
            </p:cNvSpPr>
            <p:nvPr/>
          </p:nvSpPr>
          <p:spPr bwMode="auto">
            <a:xfrm>
              <a:off x="6388795" y="3893530"/>
              <a:ext cx="1247565" cy="24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30" tIns="64316" rIns="128630" bIns="64316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646" dirty="0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산출물 제출 및 검수</a:t>
              </a:r>
            </a:p>
          </p:txBody>
        </p:sp>
      </p:grpSp>
      <p:sp>
        <p:nvSpPr>
          <p:cNvPr id="190" name="Line 704"/>
          <p:cNvSpPr>
            <a:spLocks noChangeShapeType="1"/>
          </p:cNvSpPr>
          <p:nvPr/>
        </p:nvSpPr>
        <p:spPr bwMode="auto">
          <a:xfrm>
            <a:off x="6535101" y="5243931"/>
            <a:ext cx="109665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sp>
        <p:nvSpPr>
          <p:cNvPr id="191" name="Text Box 714"/>
          <p:cNvSpPr txBox="1">
            <a:spLocks noChangeArrowheads="1"/>
          </p:cNvSpPr>
          <p:nvPr/>
        </p:nvSpPr>
        <p:spPr bwMode="auto">
          <a:xfrm>
            <a:off x="7503812" y="5104321"/>
            <a:ext cx="1151783" cy="2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30" tIns="64316" rIns="128630" bIns="64316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오픈 및 안정화</a:t>
            </a: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3824341" y="2230646"/>
            <a:ext cx="468439" cy="104708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6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5" name="Text Box 714"/>
          <p:cNvSpPr txBox="1">
            <a:spLocks noChangeArrowheads="1"/>
          </p:cNvSpPr>
          <p:nvPr/>
        </p:nvSpPr>
        <p:spPr bwMode="auto">
          <a:xfrm>
            <a:off x="3711105" y="2168687"/>
            <a:ext cx="872563" cy="2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30" tIns="64316" rIns="128630" bIns="64316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TF </a:t>
            </a:r>
            <a:r>
              <a: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컨펌회의</a:t>
            </a: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4432390" y="3917636"/>
            <a:ext cx="872563" cy="69805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46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98" name="Text Box 714"/>
          <p:cNvSpPr txBox="1">
            <a:spLocks noChangeArrowheads="1"/>
          </p:cNvSpPr>
          <p:nvPr/>
        </p:nvSpPr>
        <p:spPr bwMode="auto">
          <a:xfrm>
            <a:off x="4397487" y="3847830"/>
            <a:ext cx="1214001" cy="2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30" tIns="64316" rIns="128630" bIns="64316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서버 </a:t>
            </a:r>
            <a:r>
              <a:rPr lang="ko-KR" altLang="en-US" sz="646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및 </a:t>
            </a:r>
            <a:r>
              <a:rPr lang="en-US" altLang="ko-KR" sz="646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S/W</a:t>
            </a:r>
            <a:r>
              <a:rPr lang="ko-KR" altLang="en-US" sz="646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rPr>
              <a:t>이관셋업</a:t>
            </a:r>
            <a:endParaRPr lang="ko-KR" altLang="en-US" sz="646" dirty="0">
              <a:solidFill>
                <a:srgbClr val="000000"/>
              </a:solidFill>
              <a:latin typeface="나눔고딕 ExtraBold" pitchFamily="50" charset="-127"/>
              <a:ea typeface="나눔고딕 ExtraBold" pitchFamily="50" charset="-127"/>
              <a:cs typeface="Arial" charset="0"/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>
            <a:off x="6535335" y="1509362"/>
            <a:ext cx="0" cy="4502425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Line 704"/>
          <p:cNvSpPr>
            <a:spLocks noChangeShapeType="1"/>
          </p:cNvSpPr>
          <p:nvPr/>
        </p:nvSpPr>
        <p:spPr bwMode="auto">
          <a:xfrm>
            <a:off x="5270051" y="3812928"/>
            <a:ext cx="593343" cy="0"/>
          </a:xfrm>
          <a:prstGeom prst="line">
            <a:avLst/>
          </a:prstGeom>
          <a:noFill/>
          <a:ln w="28575">
            <a:pattFill prst="wdDnDiag">
              <a:fgClr>
                <a:srgbClr val="3A9ABC"/>
              </a:fgClr>
              <a:bgClr>
                <a:srgbClr val="006699"/>
              </a:bgClr>
            </a:patt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/>
          </a:p>
        </p:txBody>
      </p:sp>
      <p:pic>
        <p:nvPicPr>
          <p:cNvPr id="76" name="Picture 369" descr="그림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480" y="5333148"/>
            <a:ext cx="161218" cy="14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 Box 751"/>
          <p:cNvSpPr txBox="1">
            <a:spLocks noChangeArrowheads="1"/>
          </p:cNvSpPr>
          <p:nvPr/>
        </p:nvSpPr>
        <p:spPr bwMode="auto">
          <a:xfrm>
            <a:off x="2198328" y="5410699"/>
            <a:ext cx="965501" cy="38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8618" tIns="64309" rIns="128618" bIns="64309">
            <a:spAutoFit/>
          </a:bodyPr>
          <a:lstStyle>
            <a:lvl1pPr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393825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393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계약</a:t>
            </a:r>
            <a:endParaRPr lang="en-US" altLang="ko-KR" sz="831">
              <a:solidFill>
                <a:srgbClr val="006699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algn="ctr" eaLnBrk="1" hangingPunct="1"/>
            <a:r>
              <a:rPr lang="en-US" altLang="ko-KR" sz="831">
                <a:solidFill>
                  <a:srgbClr val="006699"/>
                </a:solidFill>
                <a:latin typeface="나눔고딕 ExtraBold" pitchFamily="50" charset="-127"/>
                <a:ea typeface="나눔고딕 ExtraBold" pitchFamily="50" charset="-127"/>
              </a:rPr>
              <a:t>(2012.12.28)</a:t>
            </a:r>
            <a:endParaRPr lang="ko-KR" altLang="en-US" sz="831" dirty="0">
              <a:solidFill>
                <a:srgbClr val="006699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pSp>
        <p:nvGrpSpPr>
          <p:cNvPr id="78" name="그룹 203"/>
          <p:cNvGrpSpPr/>
          <p:nvPr/>
        </p:nvGrpSpPr>
        <p:grpSpPr>
          <a:xfrm>
            <a:off x="2757069" y="1893289"/>
            <a:ext cx="1256491" cy="229338"/>
            <a:chOff x="7216543" y="2566185"/>
            <a:chExt cx="1306548" cy="24841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7257373" y="2641795"/>
              <a:ext cx="939081" cy="11341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46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80" name="Text Box 714"/>
            <p:cNvSpPr txBox="1">
              <a:spLocks noChangeArrowheads="1"/>
            </p:cNvSpPr>
            <p:nvPr/>
          </p:nvSpPr>
          <p:spPr bwMode="auto">
            <a:xfrm>
              <a:off x="7216543" y="2566185"/>
              <a:ext cx="1306548" cy="248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8630" tIns="64316" rIns="128630" bIns="64316">
              <a:spAutoFit/>
            </a:bodyPr>
            <a:lstStyle>
              <a:lvl1pPr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393825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393825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r>
                <a:rPr lang="ko-KR" altLang="en-US" sz="646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홈페이지 구축 </a:t>
              </a:r>
              <a:r>
                <a:rPr lang="en-US" altLang="ko-KR" sz="646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/ </a:t>
              </a:r>
              <a:r>
                <a:rPr lang="ko-KR" altLang="en-US" sz="646">
                  <a:solidFill>
                    <a:srgbClr val="000000"/>
                  </a:solidFill>
                  <a:latin typeface="나눔고딕 ExtraBold" pitchFamily="50" charset="-127"/>
                  <a:ea typeface="나눔고딕 ExtraBold" pitchFamily="50" charset="-127"/>
                  <a:cs typeface="Arial" charset="0"/>
                </a:rPr>
                <a:t>셋업</a:t>
              </a:r>
              <a:endParaRPr lang="ko-KR" altLang="en-US" sz="646" dirty="0">
                <a:solidFill>
                  <a:srgbClr val="000000"/>
                </a:solidFill>
                <a:latin typeface="나눔고딕 ExtraBold" pitchFamily="50" charset="-127"/>
                <a:ea typeface="나눔고딕 ExtraBold" pitchFamily="50" charset="-127"/>
                <a:cs typeface="Arial" charset="0"/>
              </a:endParaRPr>
            </a:p>
          </p:txBody>
        </p:sp>
      </p:grp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847399" y="950921"/>
            <a:ext cx="3943984" cy="248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계약기간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: 2012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년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12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월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28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일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~ 2013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년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08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월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31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일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(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총 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32</a:t>
            </a:r>
            <a:r>
              <a:rPr lang="ko-KR" altLang="en-US" sz="1016">
                <a:latin typeface="나눔고딕 Bold" pitchFamily="50" charset="-127"/>
                <a:ea typeface="나눔고딕 Bold" pitchFamily="50" charset="-127"/>
              </a:rPr>
              <a:t>주</a:t>
            </a:r>
            <a:r>
              <a:rPr lang="en-US" altLang="ko-KR" sz="1016">
                <a:latin typeface="나눔고딕 Bold" pitchFamily="50" charset="-127"/>
                <a:ea typeface="나눔고딕 Bold" pitchFamily="50" charset="-127"/>
              </a:rPr>
              <a:t>)</a:t>
            </a:r>
            <a:endParaRPr lang="en-US" altLang="ko-KR" sz="1016" dirty="0"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5270050" y="6116494"/>
            <a:ext cx="366476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* 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상기공정은 기술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/</a:t>
            </a:r>
            <a:r>
              <a:rPr lang="ko-KR" altLang="en-US" sz="831">
                <a:latin typeface="나눔고딕 Bold" pitchFamily="50" charset="-127"/>
                <a:ea typeface="나눔고딕 Bold" pitchFamily="50" charset="-127"/>
              </a:rPr>
              <a:t>행정처리 업무 진행협의에 따라 일부 변경될수 있습니다</a:t>
            </a:r>
            <a:r>
              <a:rPr lang="en-US" altLang="ko-KR" sz="831">
                <a:latin typeface="나눔고딕 Bold" pitchFamily="50" charset="-127"/>
                <a:ea typeface="나눔고딕 Bold" pitchFamily="50" charset="-127"/>
              </a:rPr>
              <a:t>.</a:t>
            </a:r>
            <a:endParaRPr lang="en-US" altLang="ko-KR" sz="831" dirty="0">
              <a:latin typeface="나눔고딕 Bold" pitchFamily="50" charset="-127"/>
              <a:ea typeface="나눔고딕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91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263812" y="881754"/>
            <a:ext cx="8613446" cy="25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fontAlgn="t" latinLnBrk="0" hangingPunct="1">
              <a:lnSpc>
                <a:spcPct val="130000"/>
              </a:lnSpc>
              <a:buFont typeface="Symbol" pitchFamily="18" charset="2"/>
              <a:buNone/>
            </a:pPr>
            <a:r>
              <a:rPr lang="en-US" altLang="ko-KR" sz="1292" dirty="0"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sz="1292" dirty="0" err="1">
                <a:latin typeface="나눔고딕 ExtraBold" pitchFamily="50" charset="-127"/>
                <a:ea typeface="나눔고딕 ExtraBold" pitchFamily="50" charset="-127"/>
              </a:rPr>
              <a:t>참여인력</a:t>
            </a:r>
            <a:endParaRPr lang="ko-KR" altLang="en-US" sz="1292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AutoShape 155"/>
          <p:cNvSpPr>
            <a:spLocks noChangeArrowheads="1"/>
          </p:cNvSpPr>
          <p:nvPr/>
        </p:nvSpPr>
        <p:spPr bwMode="auto">
          <a:xfrm>
            <a:off x="383698" y="1307893"/>
            <a:ext cx="8306799" cy="4816547"/>
          </a:xfrm>
          <a:prstGeom prst="roundRect">
            <a:avLst>
              <a:gd name="adj" fmla="val 2768"/>
            </a:avLst>
          </a:prstGeom>
          <a:solidFill>
            <a:schemeClr val="bg1"/>
          </a:solidFill>
          <a:ln w="25400" algn="ctr">
            <a:solidFill>
              <a:srgbClr val="C0C0C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62"/>
          </a:p>
        </p:txBody>
      </p:sp>
      <p:graphicFrame>
        <p:nvGraphicFramePr>
          <p:cNvPr id="4" name="Group 1958"/>
          <p:cNvGraphicFramePr>
            <a:graphicFrameLocks noGrp="1"/>
          </p:cNvGraphicFramePr>
          <p:nvPr/>
        </p:nvGraphicFramePr>
        <p:xfrm>
          <a:off x="732721" y="1483082"/>
          <a:ext cx="7713457" cy="2128376"/>
        </p:xfrm>
        <a:graphic>
          <a:graphicData uri="http://schemas.openxmlformats.org/drawingml/2006/table">
            <a:tbl>
              <a:tblPr/>
              <a:tblGrid>
                <a:gridCol w="12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9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34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 분야별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성명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직위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담당업무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실무경력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등급</a:t>
                      </a:r>
                      <a:endParaRPr kumimoji="1" lang="de-DE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ExtraBold" pitchFamily="50" charset="-127"/>
                          <a:ea typeface="나눔고딕 ExtraBold" pitchFamily="50" charset="-127"/>
                        </a:rPr>
                        <a:t>비고</a:t>
                      </a: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PM/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분석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기획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김영균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이사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de-DE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Project Management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13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고급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QM/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분석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/DB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성소영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차장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Quality Management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17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11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고급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구자룡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과장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</a:t>
                      </a:r>
                      <a:r>
                        <a:rPr kumimoji="1" lang="de-DE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Programming(PL)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중급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김태식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과장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Programming(DB)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중급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김대규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대리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Programming(DB/Coding)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중급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41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개발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오승인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주임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Programming(Coding)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초급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디자인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서의화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과장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Graphic Design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5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중급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89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de-DE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디자인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하정희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과장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 HTML-Script Coding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10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개월</a:t>
                      </a:r>
                      <a:endParaRPr kumimoji="1" lang="ko-KR" altLang="de-DE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 Bold" pitchFamily="50" charset="-127"/>
                          <a:ea typeface="나눔고딕 Bold" pitchFamily="50" charset="-127"/>
                        </a:rPr>
                        <a:t>중급</a:t>
                      </a:r>
                      <a:endParaRPr kumimoji="1" lang="de-DE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de-DE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32705" y="3716175"/>
          <a:ext cx="7713476" cy="2403374"/>
        </p:xfrm>
        <a:graphic>
          <a:graphicData uri="http://schemas.openxmlformats.org/drawingml/2006/table">
            <a:tbl>
              <a:tblPr/>
              <a:tblGrid>
                <a:gridCol w="62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349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6969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3727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08472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0847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36771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74513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55126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59007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</a:tblGrid>
              <a:tr h="23803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성명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투입공수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(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M/M)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gridSpan="3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2012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년 </a:t>
                      </a: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12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월 </a:t>
                      </a: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28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일 </a:t>
                      </a: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~ 2013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년 </a:t>
                      </a: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08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월 </a:t>
                      </a: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31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일</a:t>
                      </a:r>
                      <a:endParaRPr lang="ko-KR" alt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52094" marR="52094" marT="26047" marB="26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4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M+1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M+2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M+3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M+4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M+5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M+6</a:t>
                      </a: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M+7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52094" marR="52094" marT="26047" marB="26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52094" marR="52094" marT="26047" marB="26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52094" marR="52094" marT="26047" marB="26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김영균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7.5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성소영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5.0 </a:t>
                      </a:r>
                      <a:endParaRPr lang="en-US" sz="800" b="1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구자룡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6.0 </a:t>
                      </a:r>
                      <a:endParaRPr lang="en-US" sz="800" b="1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김태식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3.5</a:t>
                      </a:r>
                      <a:endParaRPr lang="en-US" sz="800" b="1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김대규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7.0</a:t>
                      </a:r>
                      <a:endParaRPr lang="en-US" sz="800" b="1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오승인</a:t>
                      </a: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5.0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서의화</a:t>
                      </a:r>
                      <a:endParaRPr lang="ko-KR" alt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2.5</a:t>
                      </a:r>
                      <a:endParaRPr lang="en-US" sz="800" b="1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76200" marR="7620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하정희</a:t>
                      </a:r>
                      <a:endParaRPr lang="ko-KR" alt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solidFill>
                            <a:srgbClr val="000000"/>
                          </a:solidFill>
                          <a:latin typeface="나눔고딕 Bold" pitchFamily="50" charset="-127"/>
                          <a:ea typeface="나눔고딕 Bold" pitchFamily="50" charset="-127"/>
                        </a:rPr>
                        <a:t>1.5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나눔고딕 Bold" pitchFamily="50" charset="-127"/>
                        <a:ea typeface="나눔고딕 Bold" pitchFamily="50" charset="-127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" dirty="0">
                        <a:solidFill>
                          <a:srgbClr val="000000"/>
                        </a:solidFill>
                        <a:latin typeface="한양신명조"/>
                      </a:endParaRPr>
                    </a:p>
                  </a:txBody>
                  <a:tcPr marL="48094" marR="48094" marT="24047" marB="2404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1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팀별발표</a:t>
            </a:r>
            <a:r>
              <a:rPr lang="en-US" altLang="ko-KR" dirty="0" smtClean="0"/>
              <a:t>-2</a:t>
            </a: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화면구성</a:t>
            </a:r>
            <a:r>
              <a:rPr lang="en-US" altLang="ko-KR" dirty="0" smtClean="0"/>
              <a:t>(Web Front End)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0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23938" y="176213"/>
            <a:ext cx="6788150" cy="476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mtClean="0"/>
              <a:t>3. LOGIN</a:t>
            </a:r>
            <a:r>
              <a:rPr lang="ko-KR" altLang="en-US" smtClean="0"/>
              <a:t> </a:t>
            </a:r>
            <a:r>
              <a:rPr lang="en-US" altLang="ko-KR" smtClean="0"/>
              <a:t>_</a:t>
            </a:r>
            <a:r>
              <a:rPr lang="ko-KR" altLang="en-US" smtClean="0"/>
              <a:t> 시안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23528" y="764704"/>
            <a:ext cx="8424936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학사행정시스템 프로그램의 사용자와 암호로 로그인 한다</a:t>
            </a:r>
            <a:r>
              <a:rPr lang="en-US" altLang="ko-KR" sz="800" smtClean="0">
                <a:latin typeface="+mn-ea"/>
                <a:ea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사용자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학생</a:t>
            </a:r>
            <a:r>
              <a:rPr lang="en-US" altLang="ko-KR" sz="800" smtClean="0">
                <a:latin typeface="+mn-ea"/>
                <a:ea typeface="+mn-ea"/>
              </a:rPr>
              <a:t>(</a:t>
            </a:r>
            <a:r>
              <a:rPr lang="ko-KR" altLang="en-US" sz="800" smtClean="0">
                <a:latin typeface="+mn-ea"/>
                <a:ea typeface="+mn-ea"/>
              </a:rPr>
              <a:t>재학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졸업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휴학</a:t>
            </a:r>
            <a:r>
              <a:rPr lang="en-US" altLang="ko-KR" sz="800" smtClean="0">
                <a:latin typeface="+mn-ea"/>
                <a:ea typeface="+mn-ea"/>
              </a:rPr>
              <a:t>), </a:t>
            </a:r>
            <a:r>
              <a:rPr lang="ko-KR" altLang="en-US" sz="800" smtClean="0">
                <a:latin typeface="+mn-ea"/>
                <a:ea typeface="+mn-ea"/>
              </a:rPr>
              <a:t>교수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조교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직원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관리자 사용 가능 기간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상시</a:t>
            </a:r>
            <a:r>
              <a:rPr lang="en-US" altLang="ko-KR" sz="800" smtClean="0">
                <a:latin typeface="+mn-ea"/>
                <a:ea typeface="+mn-ea"/>
              </a:rPr>
              <a:t>(</a:t>
            </a:r>
            <a:r>
              <a:rPr lang="ko-KR" altLang="en-US" sz="800" smtClean="0">
                <a:latin typeface="+mn-ea"/>
                <a:ea typeface="+mn-ea"/>
              </a:rPr>
              <a:t>행정처에서 인증한 기간</a:t>
            </a:r>
            <a:r>
              <a:rPr lang="en-US" altLang="ko-KR" sz="800" smtClean="0">
                <a:latin typeface="+mn-ea"/>
                <a:ea typeface="+mn-ea"/>
              </a:rPr>
              <a:t>)</a:t>
            </a:r>
            <a:endParaRPr lang="en-US" altLang="ko-KR" sz="800">
              <a:latin typeface="+mn-ea"/>
              <a:ea typeface="+mn-ea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449" y="1412776"/>
            <a:ext cx="8836667" cy="501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674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1023938" y="176213"/>
            <a:ext cx="6788150" cy="4762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smtClean="0"/>
              <a:t>4. MAIN</a:t>
            </a:r>
            <a:r>
              <a:rPr lang="ko-KR" altLang="en-US" smtClean="0"/>
              <a:t> </a:t>
            </a:r>
            <a:r>
              <a:rPr lang="en-US" altLang="ko-KR" smtClean="0"/>
              <a:t>_</a:t>
            </a:r>
            <a:r>
              <a:rPr lang="ko-KR" altLang="en-US" smtClean="0"/>
              <a:t> 시안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323528" y="640154"/>
            <a:ext cx="8424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업무선택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학사관리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행정관리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부속기관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경영정보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시스템관리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800" smtClean="0">
                <a:latin typeface="+mn-ea"/>
                <a:ea typeface="+mn-ea"/>
              </a:rPr>
              <a:t>Menu : </a:t>
            </a:r>
            <a:r>
              <a:rPr lang="ko-KR" altLang="en-US" sz="800" smtClean="0">
                <a:latin typeface="+mn-ea"/>
                <a:ea typeface="+mn-ea"/>
              </a:rPr>
              <a:t>선택된 업무애 해당하는 </a:t>
            </a:r>
            <a:r>
              <a:rPr lang="en-US" altLang="ko-KR" sz="800" smtClean="0">
                <a:latin typeface="+mn-ea"/>
                <a:ea typeface="+mn-ea"/>
              </a:rPr>
              <a:t>1</a:t>
            </a:r>
            <a:r>
              <a:rPr lang="ko-KR" altLang="en-US" sz="800" smtClean="0">
                <a:latin typeface="+mn-ea"/>
                <a:ea typeface="+mn-ea"/>
              </a:rPr>
              <a:t>차 분류 메뉴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접속정보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접속 </a:t>
            </a:r>
            <a:r>
              <a:rPr lang="en-US" altLang="ko-KR" sz="800" smtClean="0">
                <a:latin typeface="+mn-ea"/>
                <a:ea typeface="+mn-ea"/>
              </a:rPr>
              <a:t>IP, </a:t>
            </a:r>
            <a:r>
              <a:rPr lang="ko-KR" altLang="en-US" sz="800" smtClean="0">
                <a:latin typeface="+mn-ea"/>
                <a:ea typeface="+mn-ea"/>
              </a:rPr>
              <a:t>최근 접속 시간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접속게정 권한 정보 등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800" smtClean="0">
                <a:latin typeface="+mn-ea"/>
                <a:ea typeface="+mn-ea"/>
              </a:rPr>
              <a:t>Memo : </a:t>
            </a:r>
            <a:r>
              <a:rPr lang="ko-KR" altLang="en-US" sz="800" smtClean="0">
                <a:latin typeface="+mn-ea"/>
                <a:ea typeface="+mn-ea"/>
              </a:rPr>
              <a:t>사용자별로 별도 메모장 등록 관리</a:t>
            </a:r>
          </a:p>
          <a:p>
            <a:pPr>
              <a:buFont typeface="Arial" pitchFamily="34" charset="0"/>
              <a:buChar char="•"/>
            </a:pPr>
            <a:r>
              <a:rPr lang="ko-KR" altLang="en-US" sz="800" smtClean="0">
                <a:latin typeface="+mn-ea"/>
                <a:ea typeface="+mn-ea"/>
              </a:rPr>
              <a:t>주요공지영역 </a:t>
            </a:r>
            <a:r>
              <a:rPr lang="en-US" altLang="ko-KR" sz="800" smtClean="0">
                <a:latin typeface="+mn-ea"/>
                <a:ea typeface="+mn-ea"/>
              </a:rPr>
              <a:t>: </a:t>
            </a:r>
            <a:r>
              <a:rPr lang="ko-KR" altLang="en-US" sz="800" smtClean="0">
                <a:latin typeface="+mn-ea"/>
                <a:ea typeface="+mn-ea"/>
              </a:rPr>
              <a:t>알림글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일정</a:t>
            </a:r>
            <a:r>
              <a:rPr lang="en-US" altLang="ko-KR" sz="800" smtClean="0">
                <a:latin typeface="+mn-ea"/>
                <a:ea typeface="+mn-ea"/>
              </a:rPr>
              <a:t>, </a:t>
            </a:r>
            <a:r>
              <a:rPr lang="ko-KR" altLang="en-US" sz="800" smtClean="0">
                <a:latin typeface="+mn-ea"/>
                <a:ea typeface="+mn-ea"/>
              </a:rPr>
              <a:t>최근 작성 게시글 정보 확인</a:t>
            </a:r>
            <a:endParaRPr lang="en-US" altLang="ko-KR" sz="80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06477"/>
            <a:ext cx="8841906" cy="500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6069</TotalTime>
  <Words>1623</Words>
  <Application>Microsoft Office PowerPoint</Application>
  <PresentationFormat>화면 슬라이드 쇼(4:3)</PresentationFormat>
  <Paragraphs>487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2" baseType="lpstr">
      <vt:lpstr>HY견고딕</vt:lpstr>
      <vt:lpstr>굴림</vt:lpstr>
      <vt:lpstr>굴림체</vt:lpstr>
      <vt:lpstr>나눔고딕 Bold</vt:lpstr>
      <vt:lpstr>나눔고딕 ExtraBold</vt:lpstr>
      <vt:lpstr>맑은 고딕</vt:lpstr>
      <vt:lpstr>한양신명조</vt:lpstr>
      <vt:lpstr>휴먼편지체</vt:lpstr>
      <vt:lpstr>Arial</vt:lpstr>
      <vt:lpstr>Symbol</vt:lpstr>
      <vt:lpstr>Times New Roman</vt:lpstr>
      <vt:lpstr>Wingdings</vt:lpstr>
      <vt:lpstr>Wingdings 2</vt:lpstr>
      <vt:lpstr>가을</vt:lpstr>
      <vt:lpstr>포트폴리오 팀별발표</vt:lpstr>
      <vt:lpstr>팀별발표-1단계</vt:lpstr>
      <vt:lpstr>PowerPoint 프레젠테이션</vt:lpstr>
      <vt:lpstr>PowerPoint 프레젠테이션</vt:lpstr>
      <vt:lpstr>PowerPoint 프레젠테이션</vt:lpstr>
      <vt:lpstr>PowerPoint 프레젠테이션</vt:lpstr>
      <vt:lpstr>팀별발표-2단계</vt:lpstr>
      <vt:lpstr>PowerPoint 프레젠테이션</vt:lpstr>
      <vt:lpstr>PowerPoint 프레젠테이션</vt:lpstr>
      <vt:lpstr>PowerPoint 프레젠테이션</vt:lpstr>
      <vt:lpstr>PowerPoint 프레젠테이션</vt:lpstr>
      <vt:lpstr>팀별발표-3단계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팀별발표-4단계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Administrator</cp:lastModifiedBy>
  <cp:revision>533</cp:revision>
  <dcterms:created xsi:type="dcterms:W3CDTF">2011-08-27T14:53:28Z</dcterms:created>
  <dcterms:modified xsi:type="dcterms:W3CDTF">2021-09-24T08:28:22Z</dcterms:modified>
</cp:coreProperties>
</file>