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7"/>
  </p:notesMasterIdLst>
  <p:handoutMasterIdLst>
    <p:handoutMasterId r:id="rId98"/>
  </p:handoutMasterIdLst>
  <p:sldIdLst>
    <p:sldId id="256" r:id="rId2"/>
    <p:sldId id="500" r:id="rId3"/>
    <p:sldId id="501" r:id="rId4"/>
    <p:sldId id="502" r:id="rId5"/>
    <p:sldId id="504" r:id="rId6"/>
    <p:sldId id="505" r:id="rId7"/>
    <p:sldId id="506" r:id="rId8"/>
    <p:sldId id="508" r:id="rId9"/>
    <p:sldId id="509" r:id="rId10"/>
    <p:sldId id="371" r:id="rId11"/>
    <p:sldId id="372" r:id="rId12"/>
    <p:sldId id="370" r:id="rId13"/>
    <p:sldId id="387" r:id="rId14"/>
    <p:sldId id="395" r:id="rId15"/>
    <p:sldId id="412" r:id="rId16"/>
    <p:sldId id="481" r:id="rId17"/>
    <p:sldId id="413" r:id="rId18"/>
    <p:sldId id="507" r:id="rId19"/>
    <p:sldId id="389" r:id="rId20"/>
    <p:sldId id="398" r:id="rId21"/>
    <p:sldId id="399" r:id="rId22"/>
    <p:sldId id="390" r:id="rId23"/>
    <p:sldId id="460" r:id="rId24"/>
    <p:sldId id="400" r:id="rId25"/>
    <p:sldId id="401" r:id="rId26"/>
    <p:sldId id="402" r:id="rId27"/>
    <p:sldId id="462" r:id="rId28"/>
    <p:sldId id="487" r:id="rId29"/>
    <p:sldId id="488" r:id="rId30"/>
    <p:sldId id="489" r:id="rId31"/>
    <p:sldId id="407" r:id="rId32"/>
    <p:sldId id="490" r:id="rId33"/>
    <p:sldId id="491" r:id="rId34"/>
    <p:sldId id="494" r:id="rId35"/>
    <p:sldId id="493" r:id="rId36"/>
    <p:sldId id="408" r:id="rId37"/>
    <p:sldId id="417" r:id="rId38"/>
    <p:sldId id="418" r:id="rId39"/>
    <p:sldId id="467" r:id="rId40"/>
    <p:sldId id="468" r:id="rId41"/>
    <p:sldId id="469" r:id="rId42"/>
    <p:sldId id="495" r:id="rId43"/>
    <p:sldId id="470" r:id="rId44"/>
    <p:sldId id="471" r:id="rId45"/>
    <p:sldId id="472" r:id="rId46"/>
    <p:sldId id="482" r:id="rId47"/>
    <p:sldId id="419" r:id="rId48"/>
    <p:sldId id="428" r:id="rId49"/>
    <p:sldId id="421" r:id="rId50"/>
    <p:sldId id="429" r:id="rId51"/>
    <p:sldId id="422" r:id="rId52"/>
    <p:sldId id="430" r:id="rId53"/>
    <p:sldId id="424" r:id="rId54"/>
    <p:sldId id="431" r:id="rId55"/>
    <p:sldId id="432" r:id="rId56"/>
    <p:sldId id="425" r:id="rId57"/>
    <p:sldId id="427" r:id="rId58"/>
    <p:sldId id="433" r:id="rId59"/>
    <p:sldId id="434" r:id="rId60"/>
    <p:sldId id="435" r:id="rId61"/>
    <p:sldId id="510" r:id="rId62"/>
    <p:sldId id="483" r:id="rId63"/>
    <p:sldId id="464" r:id="rId64"/>
    <p:sldId id="484" r:id="rId65"/>
    <p:sldId id="465" r:id="rId66"/>
    <p:sldId id="485" r:id="rId67"/>
    <p:sldId id="486" r:id="rId68"/>
    <p:sldId id="383" r:id="rId69"/>
    <p:sldId id="454" r:id="rId70"/>
    <p:sldId id="384" r:id="rId71"/>
    <p:sldId id="438" r:id="rId72"/>
    <p:sldId id="499" r:id="rId73"/>
    <p:sldId id="444" r:id="rId74"/>
    <p:sldId id="437" r:id="rId75"/>
    <p:sldId id="441" r:id="rId76"/>
    <p:sldId id="442" r:id="rId77"/>
    <p:sldId id="443" r:id="rId78"/>
    <p:sldId id="445" r:id="rId79"/>
    <p:sldId id="440" r:id="rId80"/>
    <p:sldId id="446" r:id="rId81"/>
    <p:sldId id="448" r:id="rId82"/>
    <p:sldId id="447" r:id="rId83"/>
    <p:sldId id="449" r:id="rId84"/>
    <p:sldId id="450" r:id="rId85"/>
    <p:sldId id="451" r:id="rId86"/>
    <p:sldId id="452" r:id="rId87"/>
    <p:sldId id="453" r:id="rId88"/>
    <p:sldId id="456" r:id="rId89"/>
    <p:sldId id="457" r:id="rId90"/>
    <p:sldId id="439" r:id="rId91"/>
    <p:sldId id="459" r:id="rId92"/>
    <p:sldId id="511" r:id="rId93"/>
    <p:sldId id="512" r:id="rId94"/>
    <p:sldId id="513" r:id="rId95"/>
    <p:sldId id="458" r:id="rId96"/>
  </p:sldIdLst>
  <p:sldSz cx="6858000" cy="51435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7" autoAdjust="0"/>
    <p:restoredTop sz="85116" autoAdjust="0"/>
  </p:normalViewPr>
  <p:slideViewPr>
    <p:cSldViewPr snapToGrid="0">
      <p:cViewPr varScale="1">
        <p:scale>
          <a:sx n="82" d="100"/>
          <a:sy n="82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27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615F7-7A79-4E5E-853B-CCA9BDFDCBDA}" type="datetimeFigureOut">
              <a:rPr lang="en-US" smtClean="0"/>
              <a:t>9/17/2015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1A5A2-9EEF-4BAA-81EB-34A569F7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019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.org/depts/DGACM/sts.shtml" TargetMode="External"/><Relationship Id="rId3" Type="http://schemas.openxmlformats.org/officeDocument/2006/relationships/hyperlink" Target="http://www.un.org/depts/DGACM/ats.shtml" TargetMode="External"/><Relationship Id="rId7" Type="http://schemas.openxmlformats.org/officeDocument/2006/relationships/hyperlink" Target="http://www.un.org/depts/DGACM/rts.s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un.org/depts/DGACM/fts.shtml" TargetMode="External"/><Relationship Id="rId5" Type="http://schemas.openxmlformats.org/officeDocument/2006/relationships/hyperlink" Target="http://www.un.org/depts/DGACM/ets.shtml" TargetMode="External"/><Relationship Id="rId4" Type="http://schemas.openxmlformats.org/officeDocument/2006/relationships/hyperlink" Target="http://www.un.org/depts/DGACM/cts.shtml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2758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So.</a:t>
            </a:r>
            <a:r>
              <a:rPr lang="en-US" baseline="0" dirty="0" smtClean="0"/>
              <a:t> Why is it so important to develop semi-supervised learning algorithms for NLP?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for MT: 400M words: http://www.un.org/depts/DGACM/Translation.shtml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Arabic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Chinese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English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French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Russian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Spanish</a:t>
            </a:r>
            <a:endParaRPr lang="en-US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end-to-end training difficult,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especially for 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30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presentation will be in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first give an overview of semi-supervised paradigms which have been used in recent NLP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of these works can broadly be split according to whether the semi-supervision has to do with the label space or with the feature space, and I will use this distinction to organize the first part of the talk.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then go over some of my on-going work. I will start by presenting a paper which was published at ICML 2015 about Markov Random Fields language models, after which I will present my current efforts in medical concept extraction, with a system that builds upon my ICML work in an semi-supervised manner.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64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48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High precision, low recall annotation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09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High precision, low recall annotation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262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84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652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41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High precision, low recall annotation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59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relation Extraction work has a somewhat more evolved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344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566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Explicitly models</a:t>
            </a:r>
            <a:r>
              <a:rPr lang="en-US" baseline="0" dirty="0" smtClean="0"/>
              <a:t> the low recall we mentioned previously.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 true label is a latent variable, which allows to account for the missed pairs.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016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MIML: same without noise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MultiR</a:t>
            </a:r>
            <a:r>
              <a:rPr lang="en-US" dirty="0" smtClean="0"/>
              <a:t>: Hoffmann et al., 2011: supports overlapping</a:t>
            </a:r>
            <a:r>
              <a:rPr lang="en-US" baseline="0" dirty="0" smtClean="0"/>
              <a:t> relations differently than multi-label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err="1" smtClean="0"/>
              <a:t>Mintz</a:t>
            </a:r>
            <a:r>
              <a:rPr lang="en-US" baseline="0" dirty="0" smtClean="0"/>
              <a:t>++: looks as at sentences that contain a pair in unlabeled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687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Slowly move from source-domain to target-domain features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057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974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688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884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681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94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High precision, low recall annotation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461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729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220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292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1796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paper we are talking about now</a:t>
            </a:r>
            <a:r>
              <a:rPr lang="en-US" baseline="0" dirty="0" smtClean="0"/>
              <a:t> implements this idea as a constrained optimization problem for cross-domain training.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They use an L1 regularization for feature selection, and you can see that as data from the target domain is added, it learns to use target domain features.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311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Most prominently, </a:t>
            </a:r>
            <a:r>
              <a:rPr lang="en-US" dirty="0" err="1" smtClean="0"/>
              <a:t>Daume</a:t>
            </a:r>
            <a:r>
              <a:rPr lang="en-US" dirty="0" smtClean="0"/>
              <a:t> [11] trains separate source and target ´ models, but regularizes these models to be close to one another. The </a:t>
            </a:r>
            <a:r>
              <a:rPr lang="en-US" dirty="0" err="1" smtClean="0"/>
              <a:t>EasyAdapt</a:t>
            </a:r>
            <a:r>
              <a:rPr lang="en-US" dirty="0" smtClean="0"/>
              <a:t>++ variant of this algorithm, which we compared against, generalizes this to the semi-supervised setting by making the assumption that for unlabeled target instances, the tasks should be similar.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204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Ok. So now let’s talk about the last paper on the “label” side of semi-supervised learning.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175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role of FSP is to find the arguments of a semantic unit.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78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Green targets are observed in the </a:t>
            </a:r>
            <a:r>
              <a:rPr lang="en-US" dirty="0" err="1" smtClean="0"/>
              <a:t>FrameNet</a:t>
            </a:r>
            <a:r>
              <a:rPr lang="en-US" dirty="0" smtClean="0"/>
              <a:t> data. Above/below them are shown the most frequently observed frame that these targets evoke. The black targets are unobserved and label propagation produces a distribution over most likely frames that they could evoke.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880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Green targets are observed in the </a:t>
            </a:r>
            <a:r>
              <a:rPr lang="en-US" dirty="0" err="1" smtClean="0"/>
              <a:t>FrameNet</a:t>
            </a:r>
            <a:r>
              <a:rPr lang="en-US" dirty="0" smtClean="0"/>
              <a:t> data. Above/below them are shown the most frequently observed frame that these targets evoke. The black targets are unobserved and label propagation produces a distribution over most likely frames that they could evoke.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918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77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Label</a:t>
            </a:r>
            <a:r>
              <a:rPr lang="en-US" baseline="0" dirty="0" smtClean="0"/>
              <a:t> propagation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274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Similarity</a:t>
            </a:r>
            <a:r>
              <a:rPr lang="en-US" baseline="0" dirty="0" smtClean="0"/>
              <a:t> between argument 1 and argument two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Give amount from so to 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054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Predict among most likely frames, beats baseline.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90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Similar tokens should have similar labels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9921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6216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5405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3557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Learns a linear transformation from source to target domain using common features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356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3101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21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6170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937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ASO: different tasks (called structural learning):</a:t>
            </a:r>
            <a:r>
              <a:rPr lang="en-US" baseline="0" dirty="0" smtClean="0"/>
              <a:t> predict words / predict top-k choices of the classifier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7873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Sharing word representations across NLP tasks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2524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8804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5757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3327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8071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5932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4981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Sharing word representations across NLP tasks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5343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Sharing word representations across NLP tasks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2329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Sharing word representations across NLP tasks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8642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Sharing word representations across NLP tasks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357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Sharing word representations across NLP tasks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9127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Hello!</a:t>
            </a:r>
            <a:r>
              <a:rPr lang="en-US" baseline="0" dirty="0" smtClean="0"/>
              <a:t> Today, I am presenting work done with Alexander Rush and David Sontag on a fast learning algorithm for a new family of Markov Random Fields language models.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300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i="1" dirty="0" smtClean="0"/>
              <a:t>High level idea</a:t>
            </a:r>
            <a:r>
              <a:rPr lang="en" sz="1100" dirty="0" smtClean="0"/>
              <a:t>: Learn correlation between entities using unlabeled data.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522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7425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39834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9166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054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70327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1701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Non-separable. BUT, only</a:t>
            </a:r>
            <a:r>
              <a:rPr lang="en-US" baseline="0" dirty="0" smtClean="0"/>
              <a:t> problem with MAP usage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4234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Non-separable. BUT, only</a:t>
            </a:r>
            <a:r>
              <a:rPr lang="en-US" baseline="0" dirty="0" smtClean="0"/>
              <a:t> problem with MAP usage.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9448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High recall: </a:t>
            </a:r>
            <a:r>
              <a:rPr lang="en-US" baseline="0" dirty="0" smtClean="0"/>
              <a:t>another chance to deal with mistakes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3486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Non-separable. BUT, only</a:t>
            </a:r>
            <a:r>
              <a:rPr lang="en-US" baseline="0" dirty="0" smtClean="0"/>
              <a:t> problem with MAP usage.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4087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9968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6068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6553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00146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51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High precision, low recall annotation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5670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0444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834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9117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13540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242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4037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4472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3040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542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78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High precision, low recall annotation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3800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50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514350" y="1583342"/>
            <a:ext cx="58293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514350" y="2840054"/>
            <a:ext cx="58293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2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417594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417594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94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3519205" y="1200150"/>
            <a:ext cx="2995894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17594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417594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270"/>
              </a:spcBef>
              <a:buSzPct val="100000"/>
              <a:buNone/>
              <a:defRPr sz="135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17594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17594" y="4749850"/>
            <a:ext cx="411524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6417594" y="4749850"/>
            <a:ext cx="411524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975">
                <a:solidFill>
                  <a:schemeClr val="dk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old_Blo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ihilis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old_Blo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ihilis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514350" y="916045"/>
            <a:ext cx="5829300" cy="869849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solidFill>
                  <a:srgbClr val="7030A0"/>
                </a:solidFill>
              </a:rPr>
              <a:t>Semi-supervised methods of text processing, and an application to medical concept extraction</a:t>
            </a:r>
            <a:endParaRPr lang="en" sz="2800" dirty="0">
              <a:solidFill>
                <a:srgbClr val="7030A0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14350" y="2168458"/>
            <a:ext cx="5829300" cy="58855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800" dirty="0"/>
              <a:t>Yacine </a:t>
            </a:r>
            <a:r>
              <a:rPr lang="en" sz="1800" dirty="0" smtClean="0"/>
              <a:t>Jernite</a:t>
            </a:r>
          </a:p>
          <a:p>
            <a:r>
              <a:rPr lang="en" sz="1800" dirty="0" smtClean="0"/>
              <a:t>Text-as-Data series</a:t>
            </a:r>
          </a:p>
          <a:p>
            <a:r>
              <a:rPr lang="en" sz="1800" dirty="0" smtClean="0"/>
              <a:t>September 17. 2015</a:t>
            </a:r>
            <a:endParaRPr lang="en" sz="1800" dirty="0"/>
          </a:p>
        </p:txBody>
      </p:sp>
      <p:pic>
        <p:nvPicPr>
          <p:cNvPr id="4" name="Picture 2" descr="imgres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2631" y="3728130"/>
            <a:ext cx="1072738" cy="12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much text, so few labels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5M English Wikipedia articles (3G words)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54M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1G Words in </a:t>
            </a:r>
            <a:r>
              <a:rPr lang="en-US" sz="2400" dirty="0" err="1" smtClean="0"/>
              <a:t>Gigaword</a:t>
            </a:r>
            <a:r>
              <a:rPr lang="en-US" sz="2400" dirty="0" smtClean="0"/>
              <a:t> dataset (newswire text)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5</a:t>
            </a:r>
            <a:r>
              <a:rPr lang="en-US" sz="2400" dirty="0" smtClean="0"/>
              <a:t>-grams from 1T words</a:t>
            </a:r>
          </a:p>
        </p:txBody>
      </p:sp>
    </p:spTree>
    <p:extLst>
      <p:ext uri="{BB962C8B-B14F-4D97-AF65-F5344CB8AC3E}">
        <p14:creationId xmlns:p14="http://schemas.microsoft.com/office/powerpoint/2010/main" val="4258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much text, so few labels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1M words in Penn </a:t>
            </a:r>
            <a:r>
              <a:rPr lang="en-US" sz="2400" dirty="0" err="1" smtClean="0"/>
              <a:t>TreeBank</a:t>
            </a:r>
            <a:r>
              <a:rPr lang="en-US" sz="2400" dirty="0" smtClean="0"/>
              <a:t> (parsing)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Machine translation: highly language (and domain)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 few thousand to few hundred thousand sentence…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And so many other custom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19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review on semi-supervised paradigms</a:t>
            </a:r>
          </a:p>
          <a:p>
            <a:pPr marL="914400" lvl="2" indent="-514350">
              <a:buFont typeface="+mj-lt"/>
              <a:buAutoNum type="alphaLcPeriod"/>
            </a:pPr>
            <a:r>
              <a:rPr lang="en-US" sz="2200" dirty="0" smtClean="0"/>
              <a:t>Label induction</a:t>
            </a:r>
          </a:p>
          <a:p>
            <a:pPr marL="914400" lvl="2" indent="-514350">
              <a:buFont typeface="+mj-lt"/>
              <a:buAutoNum type="alphaLcPeriod"/>
            </a:pPr>
            <a:r>
              <a:rPr lang="en-US" sz="2200" dirty="0" smtClean="0"/>
              <a:t>Feature learning</a:t>
            </a:r>
          </a:p>
          <a:p>
            <a:pPr marL="400050" lvl="2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Current work: Semi-Supervised Medical Entity 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75656"/>
            <a:ext cx="3439886" cy="39678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9886" y="1175656"/>
            <a:ext cx="3418114" cy="3967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75655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Label induction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98875"/>
            <a:ext cx="34398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Labeling data is costly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Automatically obtain approximate labeling on larger dataset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Train using pseudo-labels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39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75656"/>
            <a:ext cx="3439886" cy="39678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9886" y="1175656"/>
            <a:ext cx="3418114" cy="3967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39887" y="1175655"/>
            <a:ext cx="341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Feature learning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9886" y="1698875"/>
            <a:ext cx="34398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Feature quality affects accuracy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Learn features using other </a:t>
            </a:r>
            <a:r>
              <a:rPr lang="en-US" sz="2200" dirty="0" smtClean="0"/>
              <a:t>sources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Train</a:t>
            </a:r>
            <a:r>
              <a:rPr lang="en-US" sz="2200" dirty="0"/>
              <a:t> with</a:t>
            </a:r>
            <a:r>
              <a:rPr lang="en-US" sz="2200" dirty="0" smtClean="0"/>
              <a:t> features on </a:t>
            </a:r>
            <a:r>
              <a:rPr lang="en-US" sz="2200" dirty="0"/>
              <a:t>small labeled </a:t>
            </a:r>
            <a:r>
              <a:rPr lang="en-US" sz="2200" dirty="0" smtClean="0"/>
              <a:t>dataset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51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much text, so few labels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 smtClean="0"/>
              <a:t>Label induction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 smtClean="0"/>
              <a:t>Feature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Domain adaptation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Multi-view learning</a:t>
            </a:r>
          </a:p>
        </p:txBody>
      </p:sp>
    </p:spTree>
    <p:extLst>
      <p:ext uri="{BB962C8B-B14F-4D97-AF65-F5344CB8AC3E}">
        <p14:creationId xmlns:p14="http://schemas.microsoft.com/office/powerpoint/2010/main" val="25251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75656"/>
            <a:ext cx="3439886" cy="39678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9886" y="1175657"/>
            <a:ext cx="3418114" cy="3967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7565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Labels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98875"/>
            <a:ext cx="34398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Fine Grained Entity Recognition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Ling and Weld,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Distant Supervision for RE with an incomplete KB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Min et al.,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Co-Training for DA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Chen et al. </a:t>
            </a:r>
            <a:r>
              <a:rPr lang="en-US" sz="1600" i="1" dirty="0" smtClean="0"/>
              <a:t>2011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Semi-Supervised FSP for Unknown Predicates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Das and Smith, 2011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1698875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38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Fine Grained Entity Recognition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i="1" dirty="0" smtClean="0"/>
              <a:t>Method type</a:t>
            </a:r>
            <a:r>
              <a:rPr lang="en" sz="2400" dirty="0" smtClean="0"/>
              <a:t>: </a:t>
            </a:r>
            <a:r>
              <a:rPr lang="en" sz="2400" u="sng" dirty="0" smtClean="0"/>
              <a:t>Automatic labeling</a:t>
            </a:r>
          </a:p>
          <a:p>
            <a:pPr marL="342900" indent="-314325">
              <a:buFont typeface="Arial"/>
              <a:buChar char="●"/>
            </a:pPr>
            <a:endParaRPr lang="en" sz="2400" u="sng" dirty="0" smtClean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Task</a:t>
            </a:r>
            <a:r>
              <a:rPr lang="en" sz="2400" dirty="0"/>
              <a:t>: Identify entities in text, and tag them with one of 112 </a:t>
            </a:r>
            <a:r>
              <a:rPr lang="en" sz="2400" dirty="0" smtClean="0"/>
              <a:t>types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Labeled </a:t>
            </a:r>
            <a:r>
              <a:rPr lang="en" sz="2400" i="1" dirty="0"/>
              <a:t>data</a:t>
            </a:r>
            <a:r>
              <a:rPr lang="en" sz="2400" dirty="0"/>
              <a:t>: Hand-labelled news </a:t>
            </a:r>
            <a:r>
              <a:rPr lang="en" sz="2400" dirty="0" smtClean="0"/>
              <a:t>reports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Auxiliary </a:t>
            </a:r>
            <a:r>
              <a:rPr lang="en" sz="2400" i="1" dirty="0"/>
              <a:t>data</a:t>
            </a:r>
            <a:r>
              <a:rPr lang="en" sz="2400" dirty="0"/>
              <a:t>: Wikipedia, </a:t>
            </a:r>
            <a:r>
              <a:rPr lang="en" sz="2400" dirty="0" smtClean="0"/>
              <a:t>Freebase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3472957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Fine Grained Entity Recognition</a:t>
            </a:r>
            <a:endParaRPr lang="en" i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7860"/>
            <a:ext cx="6858000" cy="3165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0" y="1478333"/>
            <a:ext cx="228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Freebase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6966527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Fine Grained Entity Recognition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Automatically label entity spans in Wikipedia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" y="2828462"/>
            <a:ext cx="6172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Don Quixote</a:t>
            </a:r>
          </a:p>
          <a:p>
            <a:r>
              <a:rPr lang="en-US" dirty="0" smtClean="0"/>
              <a:t>…</a:t>
            </a:r>
          </a:p>
          <a:p>
            <a:r>
              <a:rPr lang="en-US" b="1" u="sng" dirty="0" smtClean="0"/>
              <a:t>Meaning</a:t>
            </a:r>
          </a:p>
          <a:p>
            <a:r>
              <a:rPr lang="en-US" dirty="0">
                <a:hlinkClick r:id="rId3" tooltip="Harold Bloom"/>
              </a:rPr>
              <a:t>Harold Bloom</a:t>
            </a:r>
            <a:r>
              <a:rPr lang="en-US" dirty="0"/>
              <a:t> says that </a:t>
            </a:r>
            <a:r>
              <a:rPr lang="en-US" i="1" dirty="0"/>
              <a:t>Don Quixote</a:t>
            </a:r>
            <a:r>
              <a:rPr lang="en-US" dirty="0"/>
              <a:t> is the writing of radical </a:t>
            </a:r>
            <a:r>
              <a:rPr lang="en-US" dirty="0">
                <a:hlinkClick r:id="rId4" tooltip="Nihilism"/>
              </a:rPr>
              <a:t>nihilism</a:t>
            </a:r>
            <a:r>
              <a:rPr lang="en-US" dirty="0"/>
              <a:t> and anarchy,…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35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What do we want from text?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542925" indent="-514350">
              <a:buFont typeface="+mj-lt"/>
              <a:buAutoNum type="arabicPeriod"/>
            </a:pPr>
            <a:endParaRPr lang="en" sz="2800" dirty="0" smtClean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Extract information</a:t>
            </a:r>
          </a:p>
          <a:p>
            <a:pPr marL="542925" indent="-514350">
              <a:buFont typeface="+mj-lt"/>
              <a:buAutoNum type="arabicPeriod"/>
            </a:pPr>
            <a:endParaRPr lang="en" sz="2800" dirty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Link to other knowledge sources</a:t>
            </a:r>
          </a:p>
          <a:p>
            <a:pPr marL="542925" indent="-514350">
              <a:buFont typeface="+mj-lt"/>
              <a:buAutoNum type="arabicPeriod"/>
            </a:pPr>
            <a:endParaRPr lang="en" sz="2800" dirty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Use knowledge (Wikipedia, </a:t>
            </a:r>
            <a:r>
              <a:rPr lang="en" sz="2800" dirty="0" smtClean="0"/>
              <a:t>UpToDate,…)</a:t>
            </a: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945124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Fine Grained Entity Recognition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Automatically label Wikipedia text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Spans are obtained from hyperlinks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Types are obtained from Freebase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2901" y="2828462"/>
            <a:ext cx="5853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Don Quixote</a:t>
            </a:r>
          </a:p>
          <a:p>
            <a:r>
              <a:rPr lang="en-US" dirty="0" smtClean="0"/>
              <a:t>…</a:t>
            </a:r>
          </a:p>
          <a:p>
            <a:r>
              <a:rPr lang="en-US" b="1" u="sng" dirty="0" smtClean="0"/>
              <a:t>Meaning</a:t>
            </a:r>
          </a:p>
          <a:p>
            <a:r>
              <a:rPr lang="en-US" dirty="0">
                <a:hlinkClick r:id="rId3" tooltip="Harold Bloom"/>
              </a:rPr>
              <a:t>Harold Bloom</a:t>
            </a:r>
            <a:r>
              <a:rPr lang="en-US" dirty="0"/>
              <a:t> says that </a:t>
            </a:r>
            <a:r>
              <a:rPr lang="en-US" i="1" dirty="0"/>
              <a:t>Don Quixote</a:t>
            </a:r>
            <a:r>
              <a:rPr lang="en-US" dirty="0"/>
              <a:t> is the writing </a:t>
            </a:r>
            <a:r>
              <a:rPr lang="en-US" dirty="0" smtClean="0"/>
              <a:t>of radical</a:t>
            </a:r>
            <a:r>
              <a:rPr lang="en-US" dirty="0"/>
              <a:t> </a:t>
            </a:r>
            <a:r>
              <a:rPr lang="en-US" dirty="0">
                <a:hlinkClick r:id="rId4" tooltip="Nihilism"/>
              </a:rPr>
              <a:t>nihilism</a:t>
            </a:r>
            <a:r>
              <a:rPr lang="en-US" dirty="0"/>
              <a:t> and anarchy,…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899" y="4275012"/>
            <a:ext cx="28956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Harold Bloom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Topic, Academic, </a:t>
            </a:r>
            <a:r>
              <a:rPr lang="en-US" u="sng" dirty="0" smtClean="0"/>
              <a:t>Person</a:t>
            </a:r>
            <a:r>
              <a:rPr lang="en-US" dirty="0" smtClean="0"/>
              <a:t>, </a:t>
            </a:r>
            <a:r>
              <a:rPr lang="en-US" u="sng" dirty="0" smtClean="0"/>
              <a:t>Author</a:t>
            </a:r>
            <a:r>
              <a:rPr lang="en-US" dirty="0" smtClean="0"/>
              <a:t>, Award winner, Influence 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1092" y="4275012"/>
            <a:ext cx="28956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Nihilism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Topic, Field of study, Literature subject, </a:t>
            </a:r>
            <a:r>
              <a:rPr lang="en-US" u="sng" dirty="0" smtClean="0"/>
              <a:t>Religion</a:t>
            </a:r>
            <a:endParaRPr lang="en-US" u="sng" dirty="0"/>
          </a:p>
        </p:txBody>
      </p:sp>
      <p:cxnSp>
        <p:nvCxnSpPr>
          <p:cNvPr id="5" name="Elbow Connector 4"/>
          <p:cNvCxnSpPr>
            <a:stCxn id="2" idx="1"/>
            <a:endCxn id="4" idx="1"/>
          </p:cNvCxnSpPr>
          <p:nvPr/>
        </p:nvCxnSpPr>
        <p:spPr>
          <a:xfrm rot="10800000" flipH="1">
            <a:off x="342899" y="3551738"/>
            <a:ext cx="2" cy="1092607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4" idx="3"/>
          </p:cNvCxnSpPr>
          <p:nvPr/>
        </p:nvCxnSpPr>
        <p:spPr>
          <a:xfrm flipV="1">
            <a:off x="6196692" y="3551737"/>
            <a:ext cx="1" cy="1092607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08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Fine Grained Entity Recognition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542925" indent="-514350">
              <a:buFont typeface="+mj-lt"/>
              <a:buAutoNum type="arabicPeriod"/>
            </a:pPr>
            <a:r>
              <a:rPr lang="en-US" sz="2800" dirty="0"/>
              <a:t>Train CRF and perceptron on pseudo-labeled data</a:t>
            </a:r>
          </a:p>
          <a:p>
            <a:pPr marL="542925" indent="-514350">
              <a:buFont typeface="+mj-lt"/>
              <a:buAutoNum type="arabicPeriod"/>
            </a:pPr>
            <a:endParaRPr lang="en-US" sz="2800" dirty="0" smtClean="0"/>
          </a:p>
          <a:p>
            <a:pPr marL="542925" indent="-514350">
              <a:buFont typeface="+mj-lt"/>
              <a:buAutoNum type="arabicPeriod"/>
            </a:pPr>
            <a:endParaRPr lang="en-US" sz="2800" dirty="0" smtClean="0"/>
          </a:p>
          <a:p>
            <a:pPr marL="542925" indent="-514350">
              <a:buFont typeface="+mj-lt"/>
              <a:buAutoNum type="arabicPeriod"/>
            </a:pPr>
            <a:endParaRPr lang="en-US" sz="2800" dirty="0" smtClean="0"/>
          </a:p>
          <a:p>
            <a:pPr marL="542925" indent="-514350">
              <a:buFont typeface="+mj-lt"/>
              <a:buAutoNum type="arabicPeriod"/>
            </a:pPr>
            <a:endParaRPr lang="en-US" sz="2800" dirty="0" smtClean="0"/>
          </a:p>
          <a:p>
            <a:pPr marL="28575"/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554774" y="2571436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3231577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 smtClean="0">
                <a:solidFill>
                  <a:srgbClr val="0070C0"/>
                </a:solidFill>
              </a:rPr>
              <a:t>Harold</a:t>
            </a:r>
            <a:endParaRPr lang="en-US" sz="1800" u="sng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31537" y="2571436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663" y="3231577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 smtClean="0">
                <a:solidFill>
                  <a:srgbClr val="0070C0"/>
                </a:solidFill>
              </a:rPr>
              <a:t>Bloom</a:t>
            </a:r>
            <a:endParaRPr lang="en-US" sz="1800" u="sng" dirty="0">
              <a:solidFill>
                <a:srgbClr val="0070C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31997" y="2571436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0195" y="3231577"/>
            <a:ext cx="110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says</a:t>
            </a:r>
            <a:endParaRPr lang="en-US" sz="1800" dirty="0"/>
          </a:p>
        </p:txBody>
      </p:sp>
      <p:sp>
        <p:nvSpPr>
          <p:cNvPr id="10" name="Oval 9"/>
          <p:cNvSpPr/>
          <p:nvPr/>
        </p:nvSpPr>
        <p:spPr>
          <a:xfrm>
            <a:off x="3232457" y="2571436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0583" y="3231577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that</a:t>
            </a:r>
            <a:endParaRPr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4132917" y="2571436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7346" y="3231577"/>
            <a:ext cx="1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 smtClean="0">
                <a:solidFill>
                  <a:srgbClr val="0070C0"/>
                </a:solidFill>
              </a:rPr>
              <a:t>Don</a:t>
            </a:r>
            <a:endParaRPr lang="en-US" sz="1800" b="1" u="sng" dirty="0">
              <a:solidFill>
                <a:srgbClr val="0070C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09680" y="2571436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842" y="3231577"/>
            <a:ext cx="1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 smtClean="0">
                <a:solidFill>
                  <a:srgbClr val="0070C0"/>
                </a:solidFill>
              </a:rPr>
              <a:t>Quixote</a:t>
            </a:r>
            <a:endParaRPr lang="en-US" sz="1800" b="1" u="sng" dirty="0">
              <a:solidFill>
                <a:srgbClr val="0070C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10140" y="2571436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8266" y="3231577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is</a:t>
            </a:r>
            <a:endParaRPr lang="en-US" sz="1800" dirty="0"/>
          </a:p>
        </p:txBody>
      </p:sp>
      <p:cxnSp>
        <p:nvCxnSpPr>
          <p:cNvPr id="18" name="Straight Connector 17"/>
          <p:cNvCxnSpPr>
            <a:stCxn id="4" idx="6"/>
            <a:endCxn id="6" idx="2"/>
          </p:cNvCxnSpPr>
          <p:nvPr/>
        </p:nvCxnSpPr>
        <p:spPr>
          <a:xfrm>
            <a:off x="1112335" y="2850217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8" idx="2"/>
          </p:cNvCxnSpPr>
          <p:nvPr/>
        </p:nvCxnSpPr>
        <p:spPr>
          <a:xfrm>
            <a:off x="1989098" y="2850217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10" idx="2"/>
          </p:cNvCxnSpPr>
          <p:nvPr/>
        </p:nvCxnSpPr>
        <p:spPr>
          <a:xfrm>
            <a:off x="2889558" y="2850217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2" idx="2"/>
          </p:cNvCxnSpPr>
          <p:nvPr/>
        </p:nvCxnSpPr>
        <p:spPr>
          <a:xfrm>
            <a:off x="3790018" y="2850217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6"/>
            <a:endCxn id="14" idx="2"/>
          </p:cNvCxnSpPr>
          <p:nvPr/>
        </p:nvCxnSpPr>
        <p:spPr>
          <a:xfrm>
            <a:off x="4690478" y="2850217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6"/>
            <a:endCxn id="16" idx="2"/>
          </p:cNvCxnSpPr>
          <p:nvPr/>
        </p:nvCxnSpPr>
        <p:spPr>
          <a:xfrm>
            <a:off x="5567241" y="2850217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53140" y="3982268"/>
            <a:ext cx="1037591" cy="33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" idx="2"/>
            <a:endCxn id="2" idx="0"/>
          </p:cNvCxnSpPr>
          <p:nvPr/>
        </p:nvCxnSpPr>
        <p:spPr>
          <a:xfrm>
            <a:off x="833554" y="3600909"/>
            <a:ext cx="438382" cy="381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" idx="0"/>
          </p:cNvCxnSpPr>
          <p:nvPr/>
        </p:nvCxnSpPr>
        <p:spPr>
          <a:xfrm flipH="1">
            <a:off x="1271936" y="3600909"/>
            <a:ext cx="438381" cy="381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3140" y="4632781"/>
            <a:ext cx="103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person</a:t>
            </a:r>
            <a:endParaRPr lang="en-US" sz="1800" i="1" dirty="0"/>
          </a:p>
        </p:txBody>
      </p:sp>
      <p:cxnSp>
        <p:nvCxnSpPr>
          <p:cNvPr id="30" name="Straight Arrow Connector 29"/>
          <p:cNvCxnSpPr>
            <a:stCxn id="2" idx="2"/>
            <a:endCxn id="29" idx="0"/>
          </p:cNvCxnSpPr>
          <p:nvPr/>
        </p:nvCxnSpPr>
        <p:spPr>
          <a:xfrm>
            <a:off x="1271936" y="4312693"/>
            <a:ext cx="0" cy="320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44776" y="3992169"/>
            <a:ext cx="1037591" cy="33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4425190" y="3610810"/>
            <a:ext cx="438382" cy="381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0"/>
          </p:cNvCxnSpPr>
          <p:nvPr/>
        </p:nvCxnSpPr>
        <p:spPr>
          <a:xfrm flipH="1">
            <a:off x="4863572" y="3610810"/>
            <a:ext cx="438381" cy="381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44776" y="4642682"/>
            <a:ext cx="103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book</a:t>
            </a:r>
            <a:endParaRPr lang="en-US" sz="1800" i="1" dirty="0"/>
          </a:p>
        </p:txBody>
      </p:sp>
      <p:cxnSp>
        <p:nvCxnSpPr>
          <p:cNvPr id="41" name="Straight Arrow Connector 40"/>
          <p:cNvCxnSpPr>
            <a:stCxn id="35" idx="2"/>
            <a:endCxn id="40" idx="0"/>
          </p:cNvCxnSpPr>
          <p:nvPr/>
        </p:nvCxnSpPr>
        <p:spPr>
          <a:xfrm>
            <a:off x="4863572" y="4322594"/>
            <a:ext cx="0" cy="320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20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Fine Grained Entity Recognition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Compares to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Stanford NER: 4 most common classes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Ratinov et al. Named Entity Linking</a:t>
            </a:r>
          </a:p>
          <a:p>
            <a:pPr marL="342900" lvl="1" indent="-314325">
              <a:buFont typeface="Arial"/>
              <a:buChar char="●"/>
            </a:pPr>
            <a:endParaRPr lang="en" sz="22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Results: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07" y="3532578"/>
            <a:ext cx="4620985" cy="16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47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Distant Supervision for Relation Extraction with an incomplete Knowledge Base</a:t>
            </a:r>
            <a:endParaRPr lang="en" sz="2800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i="1" dirty="0" smtClean="0"/>
              <a:t>Method type</a:t>
            </a:r>
            <a:r>
              <a:rPr lang="en" sz="2400" dirty="0" smtClean="0"/>
              <a:t>: </a:t>
            </a:r>
            <a:r>
              <a:rPr lang="en" sz="2400" u="sng" dirty="0"/>
              <a:t>Automatic labeling</a:t>
            </a:r>
            <a:r>
              <a:rPr lang="en" sz="2400" dirty="0"/>
              <a:t>, </a:t>
            </a:r>
            <a:r>
              <a:rPr lang="en" sz="2400" u="sng" dirty="0"/>
              <a:t>Label inference</a:t>
            </a:r>
            <a:endParaRPr lang="en" sz="2400" u="sng" dirty="0" smtClean="0"/>
          </a:p>
          <a:p>
            <a:pPr marL="342900" indent="-314325">
              <a:buFont typeface="Arial"/>
              <a:buChar char="●"/>
            </a:pPr>
            <a:endParaRPr lang="en" sz="2400" u="sng" dirty="0" smtClean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Task</a:t>
            </a:r>
            <a:r>
              <a:rPr lang="en" sz="2400" dirty="0"/>
              <a:t>: Relation extraction</a:t>
            </a:r>
            <a:endParaRPr lang="en" sz="2400" dirty="0" smtClean="0"/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Labeled </a:t>
            </a:r>
            <a:r>
              <a:rPr lang="en" sz="2400" i="1" dirty="0"/>
              <a:t>data</a:t>
            </a:r>
            <a:r>
              <a:rPr lang="en" sz="2400" dirty="0"/>
              <a:t>: TAC 2011 KBP </a:t>
            </a:r>
            <a:r>
              <a:rPr lang="en" sz="2400" dirty="0" smtClean="0"/>
              <a:t>dataset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Auxiliary </a:t>
            </a:r>
            <a:r>
              <a:rPr lang="en" sz="2400" i="1" dirty="0"/>
              <a:t>data</a:t>
            </a:r>
            <a:r>
              <a:rPr lang="en" sz="2400" dirty="0"/>
              <a:t>: </a:t>
            </a:r>
            <a:r>
              <a:rPr lang="en" sz="2400" dirty="0" smtClean="0"/>
              <a:t>Wikipedia infoboxes, Freebase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018908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Distant </a:t>
            </a:r>
            <a:r>
              <a:rPr lang="en-US" sz="2800" i="1" dirty="0">
                <a:solidFill>
                  <a:srgbClr val="002060"/>
                </a:solidFill>
              </a:rPr>
              <a:t>Supervision for Relation Extraction with an incomplete Knowledge Base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4435929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Entity pairs extracted from Wikipedia infoboxes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Labeled with FreeBase relations: </a:t>
            </a:r>
            <a:r>
              <a:rPr lang="en" sz="2800" b="1" dirty="0" smtClean="0">
                <a:solidFill>
                  <a:srgbClr val="C00000"/>
                </a:solidFill>
              </a:rPr>
              <a:t>origin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6" y="946408"/>
            <a:ext cx="2177143" cy="4197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46914" y="946408"/>
            <a:ext cx="1045029" cy="32722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95899" y="3951515"/>
            <a:ext cx="1322615" cy="2394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6" idx="0"/>
          </p:cNvCxnSpPr>
          <p:nvPr/>
        </p:nvCxnSpPr>
        <p:spPr>
          <a:xfrm>
            <a:off x="5769429" y="1273629"/>
            <a:ext cx="187778" cy="267788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771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Distant </a:t>
            </a:r>
            <a:r>
              <a:rPr lang="en-US" sz="2800" i="1" dirty="0">
                <a:solidFill>
                  <a:srgbClr val="002060"/>
                </a:solidFill>
              </a:rPr>
              <a:t>Supervision for Relation Extraction with an incomplete Knowledge Base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Latent variable algorithm to learn from positive-only labels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310" y="2413617"/>
            <a:ext cx="1902790" cy="26397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169" y="3077646"/>
            <a:ext cx="3310873" cy="147732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X: </a:t>
            </a:r>
            <a:r>
              <a:rPr lang="en-US" sz="1800" dirty="0" smtClean="0"/>
              <a:t>entity pair mention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Z:</a:t>
            </a:r>
            <a:r>
              <a:rPr lang="en-US" sz="1800" dirty="0" smtClean="0"/>
              <a:t> mention level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l: </a:t>
            </a:r>
            <a:r>
              <a:rPr lang="en-US" sz="1800" dirty="0" smtClean="0"/>
              <a:t>bag </a:t>
            </a:r>
            <a:r>
              <a:rPr lang="en-US" sz="1800" dirty="0"/>
              <a:t>level </a:t>
            </a:r>
            <a:r>
              <a:rPr lang="en-US" sz="1800" dirty="0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Y: </a:t>
            </a:r>
            <a:r>
              <a:rPr lang="en-US" sz="1800" dirty="0" smtClean="0"/>
              <a:t>KB entity pair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b="1" dirty="0" smtClean="0"/>
              <a:t>θ</a:t>
            </a:r>
            <a:r>
              <a:rPr lang="en-US" sz="1800" b="1" dirty="0" smtClean="0"/>
              <a:t>:</a:t>
            </a:r>
            <a:r>
              <a:rPr lang="en-US" sz="1800" dirty="0" smtClean="0"/>
              <a:t> Number of positive labels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22523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Distant </a:t>
            </a:r>
            <a:r>
              <a:rPr lang="en-US" sz="2800" i="1" dirty="0">
                <a:solidFill>
                  <a:srgbClr val="002060"/>
                </a:solidFill>
              </a:rPr>
              <a:t>Supervision for Relation Extraction with an incomplete Knowledge Base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Learns with EM, compares to </a:t>
            </a:r>
            <a:r>
              <a:rPr lang="en" sz="2800" i="1" dirty="0" smtClean="0"/>
              <a:t>(y = 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0238"/>
            <a:ext cx="6858000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84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Co-Training for Domain Adaptation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i="1" dirty="0" smtClean="0"/>
              <a:t>Method type</a:t>
            </a:r>
            <a:r>
              <a:rPr lang="en" sz="2400" dirty="0" smtClean="0"/>
              <a:t>: </a:t>
            </a:r>
            <a:r>
              <a:rPr lang="en" sz="2400" u="sng" dirty="0"/>
              <a:t>Automatic labeling</a:t>
            </a:r>
            <a:r>
              <a:rPr lang="en" sz="2400" dirty="0"/>
              <a:t>, </a:t>
            </a:r>
            <a:r>
              <a:rPr lang="en" sz="2400" u="sng" dirty="0" smtClean="0"/>
              <a:t>Domain adaptation</a:t>
            </a:r>
          </a:p>
          <a:p>
            <a:pPr marL="342900" indent="-314325">
              <a:buFont typeface="Arial"/>
              <a:buChar char="●"/>
            </a:pPr>
            <a:endParaRPr lang="en" sz="2400" u="sng" dirty="0" smtClean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Task</a:t>
            </a:r>
            <a:r>
              <a:rPr lang="en" sz="2400" dirty="0"/>
              <a:t>: </a:t>
            </a:r>
            <a:r>
              <a:rPr lang="en" sz="2400" dirty="0" smtClean="0"/>
              <a:t>Text </a:t>
            </a:r>
            <a:r>
              <a:rPr lang="en" sz="2400" dirty="0" smtClean="0"/>
              <a:t>classification - review polarity</a:t>
            </a:r>
            <a:endParaRPr lang="en" sz="2400" dirty="0" smtClean="0"/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Labeled </a:t>
            </a:r>
            <a:r>
              <a:rPr lang="en" sz="2400" i="1" dirty="0"/>
              <a:t>data</a:t>
            </a:r>
            <a:r>
              <a:rPr lang="en" sz="2400" dirty="0"/>
              <a:t>: Amazon reviews for books, DVD, electronics, </a:t>
            </a:r>
            <a:r>
              <a:rPr lang="en" sz="2400" dirty="0" smtClean="0"/>
              <a:t>kitchen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Auxiliary </a:t>
            </a:r>
            <a:r>
              <a:rPr lang="en" sz="2400" i="1" dirty="0"/>
              <a:t>data</a:t>
            </a:r>
            <a:r>
              <a:rPr lang="en" sz="2400" dirty="0"/>
              <a:t>: </a:t>
            </a:r>
            <a:r>
              <a:rPr lang="en" sz="2400" dirty="0" smtClean="0"/>
              <a:t>Cross-domain training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724184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Self-Training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18615" y="2429301"/>
            <a:ext cx="1282890" cy="655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05283" y="1569492"/>
            <a:ext cx="1908412" cy="12965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948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Self-Training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18615" y="2429301"/>
            <a:ext cx="1282890" cy="655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05283" y="1569492"/>
            <a:ext cx="1908412" cy="12965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4779" y="2866029"/>
            <a:ext cx="1037230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 1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2" idx="5"/>
            <a:endCxn id="3" idx="1"/>
          </p:cNvCxnSpPr>
          <p:nvPr/>
        </p:nvCxnSpPr>
        <p:spPr>
          <a:xfrm>
            <a:off x="1613630" y="2988457"/>
            <a:ext cx="571149" cy="136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05283" y="3384644"/>
            <a:ext cx="1908412" cy="1296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Pseudo-labeled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4"/>
            <a:endCxn id="9" idx="0"/>
          </p:cNvCxnSpPr>
          <p:nvPr/>
        </p:nvCxnSpPr>
        <p:spPr>
          <a:xfrm>
            <a:off x="4559489" y="2866029"/>
            <a:ext cx="0" cy="51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3222009" y="3125336"/>
            <a:ext cx="133748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60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How do we answer those questions?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542925" indent="-514350">
              <a:buFont typeface="+mj-lt"/>
              <a:buAutoNum type="arabicPeriod"/>
            </a:pPr>
            <a:endParaRPr lang="en" sz="2400" dirty="0" smtClean="0"/>
          </a:p>
          <a:p>
            <a:pPr marL="542925" indent="-514350">
              <a:buFont typeface="+mj-lt"/>
              <a:buAutoNum type="arabicPeriod"/>
            </a:pPr>
            <a:r>
              <a:rPr lang="en" sz="2400" dirty="0" smtClean="0"/>
              <a:t>What do people talk about on social media, and how? (Sentiment </a:t>
            </a:r>
            <a:r>
              <a:rPr lang="en" sz="2400" dirty="0" smtClean="0"/>
              <a:t>analysis)</a:t>
            </a:r>
            <a:endParaRPr lang="en" sz="2400" dirty="0" smtClean="0"/>
          </a:p>
          <a:p>
            <a:pPr marL="542925" indent="-514350">
              <a:buFont typeface="+mj-lt"/>
              <a:buAutoNum type="arabicPeriod"/>
            </a:pPr>
            <a:endParaRPr lang="en" sz="2400" dirty="0"/>
          </a:p>
          <a:p>
            <a:pPr marL="542925" indent="-514350">
              <a:buFont typeface="+mj-lt"/>
              <a:buAutoNum type="arabicPeriod"/>
            </a:pPr>
            <a:r>
              <a:rPr lang="en" sz="2400" dirty="0" smtClean="0"/>
              <a:t>What actions are described in a </a:t>
            </a:r>
            <a:r>
              <a:rPr lang="en" sz="2400" dirty="0" smtClean="0"/>
              <a:t>news </a:t>
            </a:r>
            <a:r>
              <a:rPr lang="en" sz="2400" dirty="0" smtClean="0"/>
              <a:t>article? (Semantic parsing)</a:t>
            </a:r>
          </a:p>
          <a:p>
            <a:pPr marL="542925" indent="-514350">
              <a:buFont typeface="+mj-lt"/>
              <a:buAutoNum type="arabicPeriod"/>
            </a:pPr>
            <a:endParaRPr lang="en" sz="2400" dirty="0"/>
          </a:p>
          <a:p>
            <a:pPr marL="542925" indent="-514350">
              <a:buFont typeface="+mj-lt"/>
              <a:buAutoNum type="arabicPeriod"/>
            </a:pPr>
            <a:r>
              <a:rPr lang="en" sz="2400" dirty="0" smtClean="0"/>
              <a:t>In a medical setting: what symptoms does a patient exhibit?</a:t>
            </a:r>
          </a:p>
        </p:txBody>
      </p:sp>
    </p:spTree>
    <p:extLst>
      <p:ext uri="{BB962C8B-B14F-4D97-AF65-F5344CB8AC3E}">
        <p14:creationId xmlns:p14="http://schemas.microsoft.com/office/powerpoint/2010/main" val="21821854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Self-Training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18615" y="2429301"/>
            <a:ext cx="1282890" cy="655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05283" y="1569492"/>
            <a:ext cx="1908412" cy="12965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4779" y="2866029"/>
            <a:ext cx="1037230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 1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2" idx="5"/>
            <a:endCxn id="3" idx="1"/>
          </p:cNvCxnSpPr>
          <p:nvPr/>
        </p:nvCxnSpPr>
        <p:spPr>
          <a:xfrm>
            <a:off x="1613630" y="2988457"/>
            <a:ext cx="571149" cy="136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05283" y="3384644"/>
            <a:ext cx="1908412" cy="1296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Pseudo-labeled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4"/>
            <a:endCxn id="9" idx="0"/>
          </p:cNvCxnSpPr>
          <p:nvPr/>
        </p:nvCxnSpPr>
        <p:spPr>
          <a:xfrm>
            <a:off x="4559489" y="2866029"/>
            <a:ext cx="0" cy="51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3222009" y="3125336"/>
            <a:ext cx="133748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95015" y="4032912"/>
            <a:ext cx="1037230" cy="518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 2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2" idx="4"/>
            <a:endCxn id="11" idx="0"/>
          </p:cNvCxnSpPr>
          <p:nvPr/>
        </p:nvCxnSpPr>
        <p:spPr>
          <a:xfrm>
            <a:off x="1160060" y="3084393"/>
            <a:ext cx="453570" cy="9485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3"/>
          </p:cNvCxnSpPr>
          <p:nvPr/>
        </p:nvCxnSpPr>
        <p:spPr>
          <a:xfrm flipH="1">
            <a:off x="2132245" y="4032913"/>
            <a:ext cx="1473038" cy="2593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72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Self-Training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Algorithm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Train System-1 on labeled data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Label some data with System-1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Train System-2 on combined data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Not much improvement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Less than 1% parsing accuracy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Somewhat better “portability”</a:t>
            </a:r>
          </a:p>
        </p:txBody>
      </p:sp>
    </p:spTree>
    <p:extLst>
      <p:ext uri="{BB962C8B-B14F-4D97-AF65-F5344CB8AC3E}">
        <p14:creationId xmlns:p14="http://schemas.microsoft.com/office/powerpoint/2010/main" val="15702348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Co-Training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6854" y="2934584"/>
            <a:ext cx="1282890" cy="655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91887" y="1569807"/>
            <a:ext cx="1908412" cy="12965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15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Co-Training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6854" y="2934584"/>
            <a:ext cx="1282890" cy="655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91887" y="1569807"/>
            <a:ext cx="1908412" cy="12965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9673" y="2010421"/>
            <a:ext cx="1037230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 1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0"/>
            <a:endCxn id="7" idx="1"/>
          </p:cNvCxnSpPr>
          <p:nvPr/>
        </p:nvCxnSpPr>
        <p:spPr>
          <a:xfrm flipV="1">
            <a:off x="1228299" y="2269729"/>
            <a:ext cx="1021374" cy="664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91887" y="3753130"/>
            <a:ext cx="1908412" cy="1296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Pseudo-labeled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49673" y="3002822"/>
            <a:ext cx="1037230" cy="518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 2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5" idx="6"/>
            <a:endCxn id="12" idx="1"/>
          </p:cNvCxnSpPr>
          <p:nvPr/>
        </p:nvCxnSpPr>
        <p:spPr>
          <a:xfrm>
            <a:off x="1869744" y="3262130"/>
            <a:ext cx="37992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111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Co-Training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6854" y="2934584"/>
            <a:ext cx="1282890" cy="655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91887" y="1569807"/>
            <a:ext cx="1908412" cy="12965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9673" y="2010421"/>
            <a:ext cx="1037230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 1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0"/>
            <a:endCxn id="7" idx="1"/>
          </p:cNvCxnSpPr>
          <p:nvPr/>
        </p:nvCxnSpPr>
        <p:spPr>
          <a:xfrm flipV="1">
            <a:off x="1228299" y="2269729"/>
            <a:ext cx="1021374" cy="664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91887" y="3753130"/>
            <a:ext cx="1908412" cy="1296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Pseudo-labeled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4"/>
            <a:endCxn id="28" idx="0"/>
          </p:cNvCxnSpPr>
          <p:nvPr/>
        </p:nvCxnSpPr>
        <p:spPr>
          <a:xfrm>
            <a:off x="4846093" y="2866344"/>
            <a:ext cx="0" cy="21820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28" idx="1"/>
          </p:cNvCxnSpPr>
          <p:nvPr/>
        </p:nvCxnSpPr>
        <p:spPr>
          <a:xfrm>
            <a:off x="3286903" y="2269729"/>
            <a:ext cx="1433734" cy="86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49673" y="3002822"/>
            <a:ext cx="1037230" cy="518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 2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5" idx="6"/>
            <a:endCxn id="12" idx="1"/>
          </p:cNvCxnSpPr>
          <p:nvPr/>
        </p:nvCxnSpPr>
        <p:spPr>
          <a:xfrm>
            <a:off x="1869744" y="3262130"/>
            <a:ext cx="37992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28" idx="2"/>
          </p:cNvCxnSpPr>
          <p:nvPr/>
        </p:nvCxnSpPr>
        <p:spPr>
          <a:xfrm flipV="1">
            <a:off x="3286903" y="3262129"/>
            <a:ext cx="138176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8672" y="3084551"/>
            <a:ext cx="354842" cy="355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4"/>
            <a:endCxn id="9" idx="0"/>
          </p:cNvCxnSpPr>
          <p:nvPr/>
        </p:nvCxnSpPr>
        <p:spPr>
          <a:xfrm>
            <a:off x="4846093" y="3439707"/>
            <a:ext cx="0" cy="313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22878" y="3002822"/>
            <a:ext cx="1037230" cy="518615"/>
          </a:xfrm>
          <a:prstGeom prst="rect">
            <a:avLst/>
          </a:prstGeom>
          <a:solidFill>
            <a:srgbClr val="0070C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Selection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6" idx="1"/>
            <a:endCxn id="28" idx="6"/>
          </p:cNvCxnSpPr>
          <p:nvPr/>
        </p:nvCxnSpPr>
        <p:spPr>
          <a:xfrm flipH="1" flipV="1">
            <a:off x="5023514" y="3262129"/>
            <a:ext cx="599364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7810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Co-Training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6854" y="2934584"/>
            <a:ext cx="1282890" cy="655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91887" y="1569807"/>
            <a:ext cx="1908412" cy="12965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9673" y="2010421"/>
            <a:ext cx="1037230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 1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0"/>
            <a:endCxn id="7" idx="1"/>
          </p:cNvCxnSpPr>
          <p:nvPr/>
        </p:nvCxnSpPr>
        <p:spPr>
          <a:xfrm flipV="1">
            <a:off x="1228299" y="2269729"/>
            <a:ext cx="1021374" cy="664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891887" y="3753130"/>
            <a:ext cx="1908412" cy="1296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Pseudo-labeled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4"/>
            <a:endCxn id="28" idx="0"/>
          </p:cNvCxnSpPr>
          <p:nvPr/>
        </p:nvCxnSpPr>
        <p:spPr>
          <a:xfrm>
            <a:off x="4846093" y="2866344"/>
            <a:ext cx="0" cy="21820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28" idx="1"/>
          </p:cNvCxnSpPr>
          <p:nvPr/>
        </p:nvCxnSpPr>
        <p:spPr>
          <a:xfrm>
            <a:off x="3286903" y="2269729"/>
            <a:ext cx="1433734" cy="86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49673" y="3002822"/>
            <a:ext cx="1037230" cy="518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Classifier 2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5" idx="6"/>
            <a:endCxn id="12" idx="1"/>
          </p:cNvCxnSpPr>
          <p:nvPr/>
        </p:nvCxnSpPr>
        <p:spPr>
          <a:xfrm>
            <a:off x="1869744" y="3262130"/>
            <a:ext cx="37992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28" idx="2"/>
          </p:cNvCxnSpPr>
          <p:nvPr/>
        </p:nvCxnSpPr>
        <p:spPr>
          <a:xfrm flipV="1">
            <a:off x="3286903" y="3262129"/>
            <a:ext cx="138176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68672" y="3084551"/>
            <a:ext cx="354842" cy="355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8" idx="4"/>
            <a:endCxn id="9" idx="0"/>
          </p:cNvCxnSpPr>
          <p:nvPr/>
        </p:nvCxnSpPr>
        <p:spPr>
          <a:xfrm>
            <a:off x="4846093" y="3439707"/>
            <a:ext cx="0" cy="313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2"/>
            <a:endCxn id="5" idx="4"/>
          </p:cNvCxnSpPr>
          <p:nvPr/>
        </p:nvCxnSpPr>
        <p:spPr>
          <a:xfrm rot="10800000">
            <a:off x="1228299" y="3589677"/>
            <a:ext cx="2663588" cy="81172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22878" y="3002822"/>
            <a:ext cx="1037230" cy="518615"/>
          </a:xfrm>
          <a:prstGeom prst="rect">
            <a:avLst/>
          </a:prstGeom>
          <a:solidFill>
            <a:srgbClr val="0070C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Selection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6" idx="1"/>
            <a:endCxn id="28" idx="6"/>
          </p:cNvCxnSpPr>
          <p:nvPr/>
        </p:nvCxnSpPr>
        <p:spPr>
          <a:xfrm flipH="1" flipV="1">
            <a:off x="5023514" y="3262129"/>
            <a:ext cx="599364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0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Co-Training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/>
              <a:t>Algorithm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/>
              <a:t>Train </a:t>
            </a:r>
            <a:r>
              <a:rPr lang="en" sz="2200" dirty="0" smtClean="0"/>
              <a:t>System-1 and System-2 </a:t>
            </a:r>
            <a:r>
              <a:rPr lang="en" sz="2200" dirty="0"/>
              <a:t>on labeled </a:t>
            </a:r>
            <a:r>
              <a:rPr lang="en" sz="2200" dirty="0" smtClean="0"/>
              <a:t>data with disjoint feature sets</a:t>
            </a:r>
            <a:endParaRPr lang="en" sz="2200" dirty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Add data which is confidently labeled by exactly one system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Re-train, iterate</a:t>
            </a:r>
          </a:p>
          <a:p>
            <a:pPr marL="914400" lvl="1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Theoretical guarantees for “independ</a:t>
            </a:r>
            <a:r>
              <a:rPr lang="en-US" sz="2800" dirty="0" smtClean="0"/>
              <a:t>e</a:t>
            </a:r>
            <a:r>
              <a:rPr lang="en" sz="2800" dirty="0" smtClean="0"/>
              <a:t>nt” feature sets</a:t>
            </a:r>
            <a:endParaRPr lang="en" sz="22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62346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Co-Training for Domain Adaptation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L1 regularization: starts using more target-domain features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9875"/>
            <a:ext cx="6858000" cy="20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39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Co-Training for Domain Adaptation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3238"/>
            <a:ext cx="6858000" cy="2600262"/>
          </a:xfrm>
          <a:prstGeom prst="rect">
            <a:avLst/>
          </a:prstGeom>
        </p:spPr>
      </p:pic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Best improvement adding a limited number of examples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27383263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Semi-Supervised Frame-Semantic Parsing for Unknown Predicates</a:t>
            </a:r>
            <a:endParaRPr lang="en" sz="2800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i="1" dirty="0" smtClean="0"/>
              <a:t>Method type</a:t>
            </a:r>
            <a:r>
              <a:rPr lang="en" sz="2400" dirty="0" smtClean="0"/>
              <a:t>: </a:t>
            </a:r>
            <a:r>
              <a:rPr lang="en" sz="2400" u="sng" dirty="0"/>
              <a:t>Label pre-selection </a:t>
            </a:r>
            <a:endParaRPr lang="en" sz="2400" u="sng" dirty="0" smtClean="0"/>
          </a:p>
          <a:p>
            <a:pPr marL="342900" indent="-314325">
              <a:buFont typeface="Arial"/>
              <a:buChar char="●"/>
            </a:pPr>
            <a:endParaRPr lang="en" sz="2400" u="sng" dirty="0" smtClean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Task</a:t>
            </a:r>
            <a:r>
              <a:rPr lang="en" sz="2400" dirty="0"/>
              <a:t>: Frame-semantic parsing</a:t>
            </a:r>
            <a:endParaRPr lang="en" sz="2400" dirty="0" smtClean="0"/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Labeled </a:t>
            </a:r>
            <a:r>
              <a:rPr lang="en" sz="2400" i="1" dirty="0"/>
              <a:t>data</a:t>
            </a:r>
            <a:r>
              <a:rPr lang="en" sz="2400" dirty="0"/>
              <a:t>: SemEval 2007</a:t>
            </a:r>
            <a:endParaRPr lang="en" sz="2400" dirty="0" smtClean="0"/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 smtClean="0"/>
              <a:t>Auxiliary data</a:t>
            </a:r>
            <a:r>
              <a:rPr lang="en" sz="2400" dirty="0" smtClean="0"/>
              <a:t>: </a:t>
            </a:r>
            <a:r>
              <a:rPr lang="en" sz="2400" dirty="0"/>
              <a:t>Gigaword corpus, </a:t>
            </a:r>
            <a:r>
              <a:rPr lang="en" sz="2400" dirty="0" smtClean="0"/>
              <a:t>FrameNe</a:t>
            </a:r>
            <a:r>
              <a:rPr lang="en" sz="2400" dirty="0"/>
              <a:t>t</a:t>
            </a:r>
            <a:endParaRPr lang="en" sz="2400" dirty="0" smtClean="0"/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331329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Pipeline</a:t>
            </a:r>
            <a:endParaRPr lang="en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25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Semi-Supervised Frame-Semantic Parsing for Unknown Predicates</a:t>
            </a:r>
            <a:endParaRPr lang="en-US" sz="2800" i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3361"/>
            <a:ext cx="12187776" cy="70839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4510" y="2015475"/>
            <a:ext cx="530897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Ted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really </a:t>
            </a:r>
            <a:r>
              <a:rPr lang="en-US" sz="2000" b="1" dirty="0" smtClean="0">
                <a:solidFill>
                  <a:srgbClr val="C00000"/>
                </a:solidFill>
              </a:rPr>
              <a:t>tried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to </a:t>
            </a:r>
            <a:r>
              <a:rPr lang="en-US" sz="2000" b="1" dirty="0" smtClean="0">
                <a:solidFill>
                  <a:srgbClr val="00B050"/>
                </a:solidFill>
              </a:rPr>
              <a:t>read Infinite Jest</a:t>
            </a:r>
            <a:r>
              <a:rPr lang="en-US" sz="2000" dirty="0" smtClean="0"/>
              <a:t>, but </a:t>
            </a:r>
            <a:r>
              <a:rPr lang="en-US" sz="2000" b="1" dirty="0" smtClean="0">
                <a:solidFill>
                  <a:srgbClr val="00B050"/>
                </a:solidFill>
              </a:rPr>
              <a:t>was discouraged </a:t>
            </a:r>
            <a:r>
              <a:rPr lang="en-US" sz="2000" dirty="0" smtClean="0"/>
              <a:t>by the </a:t>
            </a:r>
            <a:r>
              <a:rPr lang="en-US" sz="2000" dirty="0" smtClean="0"/>
              <a:t>size of the book.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0114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Semi-Supervised Frame-Semantic Parsing for Unknown Predicates</a:t>
            </a:r>
            <a:endParaRPr lang="en-US" sz="2800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Extracts possible frame targets from unlabeled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" y="2593075"/>
            <a:ext cx="6822074" cy="25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914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Semi-Supervised Frame-Semantic Parsing for Unknown Predicates</a:t>
            </a:r>
            <a:endParaRPr lang="en-US" sz="2800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Extracts possible frame targets from unlabeled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" y="2593075"/>
            <a:ext cx="6822074" cy="2550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08979" y="3835021"/>
            <a:ext cx="1446663" cy="1218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358" y="3925118"/>
            <a:ext cx="1794681" cy="1218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52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Semi-Supervised Frame-Semantic Parsing for Unknown Predicates</a:t>
            </a:r>
            <a:endParaRPr lang="en-US" sz="2800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Graph construction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Distance from dependency parsed text</a:t>
            </a:r>
          </a:p>
          <a:p>
            <a:pPr marL="914400" lvl="1" indent="-314325">
              <a:buFont typeface="Arial"/>
              <a:buChar char="●"/>
            </a:pPr>
            <a:endParaRPr lang="en" sz="2200" dirty="0"/>
          </a:p>
          <a:p>
            <a:pPr marL="914400" lvl="1" indent="-314325">
              <a:buFont typeface="Arial"/>
              <a:buChar char="●"/>
            </a:pPr>
            <a:r>
              <a:rPr lang="en-US" sz="2200" dirty="0" smtClean="0"/>
              <a:t>A</a:t>
            </a:r>
            <a:r>
              <a:rPr lang="en" sz="2200" dirty="0" smtClean="0"/>
              <a:t>bout 60,000 targets (about 10,000 in FrameNet)</a:t>
            </a:r>
          </a:p>
          <a:p>
            <a:pPr marL="914400" lvl="1" indent="-314325">
              <a:buFont typeface="Arial"/>
              <a:buChar char="●"/>
            </a:pPr>
            <a:endParaRPr lang="en" sz="2200" dirty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Convex quadratic optimization problem</a:t>
            </a: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4331730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Semi-Supervised Frame-Semantic Parsing for Unknown Predicates</a:t>
            </a:r>
            <a:endParaRPr lang="en-US" sz="2800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485775" indent="-457200">
              <a:buFont typeface="Arial" panose="020B0604020202020204" pitchFamily="34" charset="0"/>
              <a:buChar char="•"/>
            </a:pPr>
            <a:endParaRPr lang="en" sz="2800" dirty="0" smtClean="0"/>
          </a:p>
          <a:p>
            <a:pPr marL="485775" indent="-457200">
              <a:buFont typeface="Arial" panose="020B0604020202020204" pitchFamily="34" charset="0"/>
              <a:buChar char="•"/>
            </a:pPr>
            <a:r>
              <a:rPr lang="en" sz="2800" dirty="0" smtClean="0"/>
              <a:t>L</a:t>
            </a:r>
            <a:r>
              <a:rPr lang="en-US" sz="2800" dirty="0" smtClean="0"/>
              <a:t>e</a:t>
            </a:r>
            <a:r>
              <a:rPr lang="en" sz="2800" dirty="0" smtClean="0"/>
              <a:t>arned neighbor frame distribution</a:t>
            </a:r>
            <a:endParaRPr lang="e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7473"/>
            <a:ext cx="685800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06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Semi-Supervised Frame-Semantic Parsing for Unknown Predicates</a:t>
            </a:r>
            <a:endParaRPr lang="en-US" sz="2800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485775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Parsing results</a:t>
            </a: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0726"/>
            <a:ext cx="6858000" cy="13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8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75656"/>
            <a:ext cx="3439886" cy="39678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9886" y="1175657"/>
            <a:ext cx="3418114" cy="39678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51549" y="1175655"/>
            <a:ext cx="170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Features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000" y="1698875"/>
            <a:ext cx="3429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Prototype-Driven </a:t>
            </a:r>
            <a:r>
              <a:rPr lang="en-US" sz="1800" b="1" dirty="0"/>
              <a:t>Learning for Sequence </a:t>
            </a:r>
            <a:r>
              <a:rPr lang="en-US" sz="1800" b="1" dirty="0" smtClean="0"/>
              <a:t>Models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Haghighi</a:t>
            </a:r>
            <a:r>
              <a:rPr lang="en-US" sz="1600" i="1" dirty="0" smtClean="0"/>
              <a:t> and Klein,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DA with </a:t>
            </a:r>
            <a:r>
              <a:rPr lang="en-US" sz="1800" b="1" dirty="0"/>
              <a:t>Structural Correspondence </a:t>
            </a:r>
            <a:r>
              <a:rPr lang="en-US" sz="1800" b="1" dirty="0" smtClean="0"/>
              <a:t>Learning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Blitzer et al., 2006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NLP (almost) from scratch</a:t>
            </a: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tx1"/>
                </a:solidFill>
              </a:rPr>
              <a:t>Collobert</a:t>
            </a:r>
            <a:r>
              <a:rPr lang="en-US" sz="1600" i="1" dirty="0">
                <a:solidFill>
                  <a:schemeClr val="tx1"/>
                </a:solidFill>
              </a:rPr>
              <a:t> et al., </a:t>
            </a:r>
            <a:r>
              <a:rPr lang="en-US" sz="1600" i="1" dirty="0" smtClean="0">
                <a:solidFill>
                  <a:schemeClr val="tx1"/>
                </a:solidFill>
              </a:rPr>
              <a:t>2011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</a:rPr>
              <a:t>On Using Monolingual Corpora in NMT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463550" lvl="1" indent="-285750">
              <a:buFont typeface="Arial" panose="020B0604020202020204" pitchFamily="34" charset="0"/>
              <a:buChar char="•"/>
            </a:pPr>
            <a:r>
              <a:rPr lang="en-US" sz="1600" i="1" dirty="0" err="1" smtClean="0">
                <a:solidFill>
                  <a:schemeClr val="tx1"/>
                </a:solidFill>
              </a:rPr>
              <a:t>Gulcehere</a:t>
            </a:r>
            <a:r>
              <a:rPr lang="en-US" sz="1600" i="1" dirty="0" smtClean="0">
                <a:solidFill>
                  <a:schemeClr val="tx1"/>
                </a:solidFill>
              </a:rPr>
              <a:t> et al., 2015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81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Prototype-Driven Learning for Sequence Models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i="1" dirty="0" smtClean="0"/>
              <a:t>Method type</a:t>
            </a:r>
            <a:r>
              <a:rPr lang="en" sz="2400" dirty="0" smtClean="0"/>
              <a:t>: </a:t>
            </a:r>
            <a:r>
              <a:rPr lang="en" sz="2400" u="sng" dirty="0" smtClean="0"/>
              <a:t>Feature learning</a:t>
            </a:r>
            <a:r>
              <a:rPr lang="en" sz="2400" dirty="0" smtClean="0"/>
              <a:t> </a:t>
            </a:r>
          </a:p>
          <a:p>
            <a:pPr marL="342900" indent="-314325">
              <a:buFont typeface="Arial"/>
              <a:buChar char="●"/>
            </a:pPr>
            <a:endParaRPr lang="en" sz="2400" dirty="0" smtClean="0"/>
          </a:p>
          <a:p>
            <a:pPr marL="342900" indent="-314325">
              <a:buFont typeface="Arial"/>
              <a:buChar char="●"/>
            </a:pPr>
            <a:r>
              <a:rPr lang="en" sz="2400" i="1" dirty="0"/>
              <a:t>Task</a:t>
            </a:r>
            <a:r>
              <a:rPr lang="en" sz="2400" dirty="0"/>
              <a:t>: POS tagging, Classified ads segmentation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/>
              <a:t>Labeled data</a:t>
            </a:r>
            <a:r>
              <a:rPr lang="en" sz="2400" dirty="0"/>
              <a:t>: PTB/CTB, Classifieds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/>
              <a:t>Auxiliary data</a:t>
            </a:r>
            <a:r>
              <a:rPr lang="en" sz="2400" dirty="0"/>
              <a:t>: </a:t>
            </a:r>
            <a:r>
              <a:rPr lang="en" sz="2400" dirty="0" smtClean="0"/>
              <a:t>Prototypes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5326280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Prototype-Driven Learning for Sequence Models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Example prototypes: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863" y="2108817"/>
            <a:ext cx="3351137" cy="2944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9874"/>
            <a:ext cx="3292469" cy="22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944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Prototype-Driven Learning for Sequence Models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Gives prototypes of tag-token pairs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Compute a similarity measure on tokens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Adds similarity to the prototypes as a feature</a:t>
            </a:r>
          </a:p>
        </p:txBody>
      </p:sp>
    </p:spTree>
    <p:extLst>
      <p:ext uri="{BB962C8B-B14F-4D97-AF65-F5344CB8AC3E}">
        <p14:creationId xmlns:p14="http://schemas.microsoft.com/office/powerpoint/2010/main" val="4611507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Pipeline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3778" y="407342"/>
            <a:ext cx="2957689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Text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3778" y="4081876"/>
            <a:ext cx="2957689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Information, Features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6722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Prototype-Driven Learning for Sequence Models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Results: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8262"/>
            <a:ext cx="3167743" cy="1647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029" y="3483816"/>
            <a:ext cx="3801971" cy="1659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695700"/>
            <a:ext cx="20682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POS tagging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744686" y="3072820"/>
            <a:ext cx="31022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Classifieds segmentation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167743" y="4481689"/>
            <a:ext cx="3142746" cy="2935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38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  <a:solidFill>
            <a:schemeClr val="bg1"/>
          </a:solidFill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Domain Adaptation with Structural Correspondence Learning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i="1" dirty="0" smtClean="0"/>
              <a:t>Method type</a:t>
            </a:r>
            <a:r>
              <a:rPr lang="en" sz="2400" dirty="0" smtClean="0"/>
              <a:t>: </a:t>
            </a:r>
            <a:r>
              <a:rPr lang="en" sz="2400" u="sng" dirty="0"/>
              <a:t>Feature learning</a:t>
            </a:r>
            <a:r>
              <a:rPr lang="en" sz="2400" dirty="0"/>
              <a:t>, </a:t>
            </a:r>
            <a:r>
              <a:rPr lang="en" sz="2400" u="sng" dirty="0"/>
              <a:t>Multi-view </a:t>
            </a:r>
            <a:r>
              <a:rPr lang="en" sz="2400" u="sng" dirty="0" smtClean="0"/>
              <a:t>learning</a:t>
            </a:r>
            <a:r>
              <a:rPr lang="en" sz="2400" dirty="0" smtClean="0"/>
              <a:t>, </a:t>
            </a:r>
            <a:r>
              <a:rPr lang="en" sz="2400" u="sng" dirty="0" smtClean="0"/>
              <a:t>Domain adaptation</a:t>
            </a:r>
          </a:p>
          <a:p>
            <a:pPr marL="342900" indent="-314325">
              <a:buFont typeface="Arial"/>
              <a:buChar char="●"/>
            </a:pPr>
            <a:endParaRPr lang="en" sz="2400" u="sng" dirty="0" smtClean="0"/>
          </a:p>
          <a:p>
            <a:pPr marL="342900" indent="-314325">
              <a:buFont typeface="Arial"/>
              <a:buChar char="●"/>
            </a:pPr>
            <a:r>
              <a:rPr lang="en" sz="2400" i="1" dirty="0"/>
              <a:t>Task</a:t>
            </a:r>
            <a:r>
              <a:rPr lang="en" sz="2400" dirty="0"/>
              <a:t> : POS tagging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/>
              <a:t>Labeled data</a:t>
            </a:r>
            <a:r>
              <a:rPr lang="en" sz="2400" dirty="0"/>
              <a:t>: MEDLINE (target domain)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/>
              <a:t>Auxiliary data</a:t>
            </a:r>
            <a:r>
              <a:rPr lang="en" sz="2400" dirty="0"/>
              <a:t>: WSJ (source domain)</a:t>
            </a:r>
          </a:p>
          <a:p>
            <a:pPr marL="28575"/>
            <a:r>
              <a:rPr lang="en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00019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Domain Adaptation with Structural Correspondence Learning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Example: pivot features </a:t>
            </a:r>
            <a:r>
              <a:rPr lang="en" sz="2800" i="1" dirty="0" smtClean="0"/>
              <a:t>required</a:t>
            </a:r>
            <a:r>
              <a:rPr lang="en" sz="2800" dirty="0" smtClean="0"/>
              <a:t>, </a:t>
            </a:r>
            <a:r>
              <a:rPr lang="en" sz="2800" i="1" dirty="0" smtClean="0"/>
              <a:t>from</a:t>
            </a:r>
            <a:r>
              <a:rPr lang="en" sz="2800" dirty="0" smtClean="0"/>
              <a:t>, </a:t>
            </a:r>
            <a:r>
              <a:rPr lang="en" sz="2800" i="1" dirty="0" smtClean="0"/>
              <a:t>for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2540075"/>
            <a:ext cx="5019675" cy="26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90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Domain Adaptation with Structural Correspondence Learning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Defines a set of pivot features, present in both source and target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Sets up a set of mini-tasks: “predict the presence of pivot feature f”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Runs SVD on the learned weights w</a:t>
            </a:r>
            <a:r>
              <a:rPr lang="en" sz="2800" baseline="-25000" dirty="0" smtClean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933872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Domain Adaptation with Structural Correspondence Learning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Projection on first singular vector: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470"/>
            <a:ext cx="6858000" cy="16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42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Domain Adaptation with Structural Correspondence Learning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Results: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35" y="2095736"/>
            <a:ext cx="6371529" cy="29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757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NLP (almost) from Scratch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i="1" dirty="0" smtClean="0"/>
              <a:t>Method type</a:t>
            </a:r>
            <a:r>
              <a:rPr lang="en" sz="2400" dirty="0" smtClean="0"/>
              <a:t>: </a:t>
            </a:r>
            <a:r>
              <a:rPr lang="en" sz="2400" u="sng" dirty="0" smtClean="0"/>
              <a:t>Feature learning</a:t>
            </a:r>
            <a:r>
              <a:rPr lang="en" sz="2400" dirty="0" smtClean="0"/>
              <a:t>, </a:t>
            </a:r>
            <a:r>
              <a:rPr lang="en" sz="2400" u="sng" dirty="0" smtClean="0"/>
              <a:t>Multi-view learning</a:t>
            </a:r>
            <a:endParaRPr lang="en" sz="2400" u="sng" dirty="0"/>
          </a:p>
          <a:p>
            <a:pPr marL="342900" indent="-314325">
              <a:buFont typeface="Arial"/>
              <a:buChar char="●"/>
            </a:pPr>
            <a:endParaRPr lang="en" sz="2400" dirty="0" smtClean="0"/>
          </a:p>
          <a:p>
            <a:pPr marL="342900" indent="-314325">
              <a:buFont typeface="Arial"/>
              <a:buChar char="●"/>
            </a:pPr>
            <a:r>
              <a:rPr lang="en" sz="2400" dirty="0"/>
              <a:t>Task : POS, chunking, NER, SRL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dirty="0"/>
              <a:t>Labeled data: PTB, </a:t>
            </a:r>
            <a:r>
              <a:rPr lang="en" sz="2400" dirty="0" smtClean="0"/>
              <a:t>CoNLL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dirty="0"/>
              <a:t>Auxiliary data: 852M words from Wikipedia + </a:t>
            </a:r>
            <a:r>
              <a:rPr lang="en" sz="2400" dirty="0" smtClean="0"/>
              <a:t>Reuters</a:t>
            </a:r>
            <a:endParaRPr lang="en" sz="2400" dirty="0"/>
          </a:p>
          <a:p>
            <a:pPr marL="342900" indent="-314325">
              <a:buFont typeface="Arial"/>
              <a:buChar char="●"/>
            </a:pPr>
            <a:endParaRPr lang="en" sz="2400" dirty="0" smtClean="0"/>
          </a:p>
          <a:p>
            <a:pPr marL="342900" indent="-314325"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327784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NLP (almost) from Scratch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2969012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Neural network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210" y="1330927"/>
            <a:ext cx="2425390" cy="38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28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NLP (almost) from Scratch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First approach: supervised training of neural networks for tasks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962739"/>
            <a:ext cx="5314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058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NLP (almost) from Scratch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Second </a:t>
            </a:r>
            <a:r>
              <a:rPr lang="en" sz="2800" dirty="0"/>
              <a:t>approach: </a:t>
            </a:r>
            <a:r>
              <a:rPr lang="en" sz="2800" dirty="0" smtClean="0"/>
              <a:t>initialize with word representations from LM</a:t>
            </a:r>
            <a:endParaRPr lang="en" sz="28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6" y="2563273"/>
            <a:ext cx="5403927" cy="24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9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Pipeline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3778" y="407342"/>
            <a:ext cx="2957689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Text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3" y="2492615"/>
            <a:ext cx="2292173" cy="117929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5733" y="1612600"/>
            <a:ext cx="229217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  <a:p>
            <a:pPr algn="ctr"/>
            <a:r>
              <a:rPr lang="en-US" sz="2400" i="1" dirty="0" smtClean="0"/>
              <a:t>Low level NLP</a:t>
            </a:r>
          </a:p>
          <a:p>
            <a:pPr algn="ctr"/>
            <a:endParaRPr lang="en-US" sz="800" dirty="0"/>
          </a:p>
        </p:txBody>
      </p:sp>
      <p:cxnSp>
        <p:nvCxnSpPr>
          <p:cNvPr id="6" name="Straight Arrow Connector 5"/>
          <p:cNvCxnSpPr>
            <a:stCxn id="3" idx="1"/>
            <a:endCxn id="7" idx="0"/>
          </p:cNvCxnSpPr>
          <p:nvPr/>
        </p:nvCxnSpPr>
        <p:spPr>
          <a:xfrm flipH="1">
            <a:off x="1721820" y="884396"/>
            <a:ext cx="1551958" cy="72820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1721820" y="2320486"/>
            <a:ext cx="0" cy="17212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3778" y="4081876"/>
            <a:ext cx="2957689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Information, Features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75733" y="4204986"/>
            <a:ext cx="229217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  <a:p>
            <a:pPr algn="ctr"/>
            <a:r>
              <a:rPr lang="en-US" sz="2400" i="1" dirty="0" smtClean="0"/>
              <a:t>IE algorithms</a:t>
            </a:r>
          </a:p>
          <a:p>
            <a:pPr algn="ctr"/>
            <a:endParaRPr lang="en-US" sz="800" dirty="0"/>
          </a:p>
        </p:txBody>
      </p:sp>
      <p:cxnSp>
        <p:nvCxnSpPr>
          <p:cNvPr id="16" name="Straight Arrow Connector 15"/>
          <p:cNvCxnSpPr>
            <a:stCxn id="4" idx="2"/>
            <a:endCxn id="18" idx="0"/>
          </p:cNvCxnSpPr>
          <p:nvPr/>
        </p:nvCxnSpPr>
        <p:spPr>
          <a:xfrm>
            <a:off x="1721820" y="3671905"/>
            <a:ext cx="0" cy="5330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3" idx="1"/>
          </p:cNvCxnSpPr>
          <p:nvPr/>
        </p:nvCxnSpPr>
        <p:spPr>
          <a:xfrm>
            <a:off x="2867906" y="4558929"/>
            <a:ext cx="405872" cy="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798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NLP (almost) from Scratch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Finally: joint training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2198098"/>
            <a:ext cx="6029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3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Recursive Deep Models for Semantic Compositionality Over a Sentiment </a:t>
            </a:r>
            <a:r>
              <a:rPr lang="en-US" sz="2800" i="1" dirty="0" smtClean="0">
                <a:solidFill>
                  <a:srgbClr val="002060"/>
                </a:solidFill>
              </a:rPr>
              <a:t>Treebank</a:t>
            </a:r>
            <a:endParaRPr lang="en-US" sz="2800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Sentiment analysis using word embeddings and syntactic parses</a:t>
            </a:r>
            <a:endParaRPr lang="en" sz="2800" dirty="0" smtClean="0"/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77" y="2512283"/>
            <a:ext cx="4290646" cy="26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68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Skip-Thoughts Vectors </a:t>
            </a:r>
            <a:br>
              <a:rPr lang="en-US" i="1" dirty="0" smtClean="0">
                <a:solidFill>
                  <a:srgbClr val="002060"/>
                </a:solidFill>
              </a:rPr>
            </a:br>
            <a:r>
              <a:rPr lang="en-US" i="1" dirty="0" smtClean="0">
                <a:solidFill>
                  <a:srgbClr val="002060"/>
                </a:solidFill>
              </a:rPr>
              <a:t>(</a:t>
            </a:r>
            <a:r>
              <a:rPr lang="en-US" i="1" dirty="0" err="1" smtClean="0">
                <a:solidFill>
                  <a:srgbClr val="002060"/>
                </a:solidFill>
              </a:rPr>
              <a:t>Kiros</a:t>
            </a:r>
            <a:r>
              <a:rPr lang="en-US" i="1" dirty="0" smtClean="0">
                <a:solidFill>
                  <a:srgbClr val="002060"/>
                </a:solidFill>
              </a:rPr>
              <a:t> et al., NIPS 2015)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Encodes sentences directly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Improves sentence-level tasks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Classification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Paraphrase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Image-sentence ranking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127"/>
            <a:ext cx="6965031" cy="9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128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On Using Monolingual Corpora in NMT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i="1" dirty="0" smtClean="0"/>
              <a:t>Method type</a:t>
            </a:r>
            <a:r>
              <a:rPr lang="en" sz="2400" dirty="0" smtClean="0"/>
              <a:t>: </a:t>
            </a:r>
            <a:r>
              <a:rPr lang="en" sz="2400" u="sng" dirty="0" smtClean="0"/>
              <a:t>Feature learning</a:t>
            </a:r>
            <a:r>
              <a:rPr lang="en" sz="2400" dirty="0" smtClean="0"/>
              <a:t>, </a:t>
            </a:r>
            <a:r>
              <a:rPr lang="en" sz="2400" u="sng" dirty="0" smtClean="0"/>
              <a:t>Target distribution</a:t>
            </a:r>
            <a:endParaRPr lang="en" sz="2400" dirty="0" smtClean="0"/>
          </a:p>
          <a:p>
            <a:pPr marL="342900" indent="-314325">
              <a:buFont typeface="Arial"/>
              <a:buChar char="●"/>
            </a:pPr>
            <a:endParaRPr lang="en" sz="2400" dirty="0" smtClean="0"/>
          </a:p>
          <a:p>
            <a:pPr marL="342900" indent="-314325">
              <a:buFont typeface="Arial"/>
              <a:buChar char="●"/>
            </a:pPr>
            <a:r>
              <a:rPr lang="en" sz="2400" dirty="0"/>
              <a:t>Task : </a:t>
            </a:r>
            <a:r>
              <a:rPr lang="en" sz="2400" dirty="0" smtClean="0"/>
              <a:t>Machine Translation</a:t>
            </a:r>
            <a:endParaRPr lang="en" sz="2400" dirty="0"/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dirty="0"/>
              <a:t>Labeled data: </a:t>
            </a:r>
            <a:r>
              <a:rPr lang="en" sz="2400" dirty="0" smtClean="0"/>
              <a:t>Aligned text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dirty="0"/>
              <a:t>Auxiliary data: </a:t>
            </a:r>
            <a:r>
              <a:rPr lang="en" sz="2400" dirty="0" smtClean="0"/>
              <a:t>Monolingual corpora</a:t>
            </a:r>
            <a:endParaRPr lang="en" sz="2400" dirty="0"/>
          </a:p>
          <a:p>
            <a:pPr marL="342900" indent="-314325">
              <a:buFont typeface="Arial"/>
              <a:buChar char="●"/>
            </a:pPr>
            <a:endParaRPr lang="en" sz="2400" dirty="0" smtClean="0"/>
          </a:p>
          <a:p>
            <a:pPr marL="342900" indent="-314325"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27269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On Using Monolingual Corpora in NMT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400" dirty="0" smtClean="0"/>
          </a:p>
          <a:p>
            <a:pPr marL="342900" indent="-314325">
              <a:buFont typeface="Arial"/>
              <a:buChar char="●"/>
            </a:pPr>
            <a:r>
              <a:rPr lang="en" sz="2400" dirty="0" smtClean="0"/>
              <a:t>Neural Machine Translation as sequence to squence modeling</a:t>
            </a:r>
          </a:p>
          <a:p>
            <a:pPr marL="342900" indent="-314325">
              <a:buFont typeface="Arial"/>
              <a:buChar char="●"/>
            </a:pPr>
            <a:endParaRPr lang="en" sz="2400" dirty="0" smtClean="0"/>
          </a:p>
          <a:p>
            <a:pPr marL="342900" indent="-314325">
              <a:buFont typeface="Arial"/>
              <a:buChar char="●"/>
            </a:pPr>
            <a:r>
              <a:rPr lang="en" sz="2400" dirty="0" smtClean="0"/>
              <a:t>RNN ancoder and decoder:</a:t>
            </a:r>
            <a:endParaRPr lang="e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3390900"/>
            <a:ext cx="58483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399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On Using Monolingual Corpora in NMT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dirty="0" smtClean="0"/>
              <a:t>Train Neural M</a:t>
            </a:r>
            <a:r>
              <a:rPr lang="en-US" sz="2400" dirty="0" smtClean="0"/>
              <a:t>a</a:t>
            </a:r>
            <a:r>
              <a:rPr lang="en" sz="2400" dirty="0" smtClean="0"/>
              <a:t>chine Translation system</a:t>
            </a:r>
          </a:p>
          <a:p>
            <a:pPr marL="342900" indent="-314325">
              <a:buFont typeface="Arial"/>
              <a:buChar char="●"/>
            </a:pPr>
            <a:endParaRPr lang="en" sz="2400" dirty="0" smtClean="0"/>
          </a:p>
          <a:p>
            <a:pPr marL="342900" indent="-314325">
              <a:buFont typeface="Arial"/>
              <a:buChar char="●"/>
            </a:pPr>
            <a:r>
              <a:rPr lang="en" sz="2400" dirty="0" smtClean="0"/>
              <a:t>Train target language model: RNN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dirty="0" smtClean="0"/>
              <a:t>Shallow fusion: beam search on combined scores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dirty="0" smtClean="0"/>
              <a:t>Deep fusion: add language model hidden state as input to decoder (+controller)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245193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On Using Monolingual Corpora in NMT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35" y="2209947"/>
            <a:ext cx="2095500" cy="1581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935" y="2176494"/>
            <a:ext cx="3057525" cy="1666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9434" y="3824550"/>
            <a:ext cx="51530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Turkish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277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On Using Monolingual Corpora in NMT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1" y="1885829"/>
            <a:ext cx="3388447" cy="2200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79" y="4153135"/>
            <a:ext cx="34011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Chinese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288" y="2453269"/>
            <a:ext cx="3431712" cy="10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8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514350" y="1830445"/>
            <a:ext cx="5829300" cy="869849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800" dirty="0" smtClean="0">
                <a:solidFill>
                  <a:srgbClr val="002060"/>
                </a:solidFill>
              </a:rPr>
              <a:t>Semi-Supervised Learning for Entity Linkage using Variational Inference</a:t>
            </a:r>
            <a:endParaRPr lang="en" sz="2800" dirty="0">
              <a:solidFill>
                <a:srgbClr val="002060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14350" y="2772978"/>
            <a:ext cx="5829300" cy="58855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800" u="sng" dirty="0"/>
              <a:t>Yacine Jernite</a:t>
            </a:r>
            <a:r>
              <a:rPr lang="en" sz="1800" dirty="0"/>
              <a:t>, Alexander Rush and David Sontag</a:t>
            </a:r>
          </a:p>
        </p:txBody>
      </p:sp>
      <p:pic>
        <p:nvPicPr>
          <p:cNvPr id="4" name="Picture 2" descr="imgres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1" y="3631473"/>
            <a:ext cx="1072738" cy="12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75" y="3631473"/>
            <a:ext cx="1093375" cy="12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80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sz="2800" dirty="0">
                <a:solidFill>
                  <a:srgbClr val="002060"/>
                </a:solidFill>
              </a:rPr>
              <a:t>Semi-Supervised Learning for Entity Linkage using Variational Inference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400" i="1" dirty="0" smtClean="0"/>
              <a:t>Method type</a:t>
            </a:r>
            <a:r>
              <a:rPr lang="en" sz="2400" dirty="0" smtClean="0"/>
              <a:t>: </a:t>
            </a:r>
            <a:r>
              <a:rPr lang="en" sz="2400" u="sng" dirty="0" smtClean="0"/>
              <a:t>Feature learning</a:t>
            </a:r>
            <a:r>
              <a:rPr lang="en" sz="2400" dirty="0" smtClean="0"/>
              <a:t>, </a:t>
            </a:r>
            <a:r>
              <a:rPr lang="en" sz="2400" u="sng" dirty="0" smtClean="0"/>
              <a:t>Label inference</a:t>
            </a:r>
            <a:endParaRPr lang="en" sz="2400" dirty="0" smtClean="0"/>
          </a:p>
          <a:p>
            <a:pPr marL="342900" indent="-314325">
              <a:buFont typeface="Arial"/>
              <a:buChar char="●"/>
            </a:pPr>
            <a:endParaRPr lang="en" sz="2400" dirty="0" smtClean="0"/>
          </a:p>
          <a:p>
            <a:pPr marL="342900" indent="-314325">
              <a:buFont typeface="Arial"/>
              <a:buChar char="●"/>
            </a:pPr>
            <a:r>
              <a:rPr lang="en" sz="2400" i="1" dirty="0"/>
              <a:t>Task</a:t>
            </a:r>
            <a:r>
              <a:rPr lang="en" sz="2400" dirty="0"/>
              <a:t>: Medical concept extraction 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/>
              <a:t>Labeled data</a:t>
            </a:r>
            <a:r>
              <a:rPr lang="en" sz="2400" dirty="0"/>
              <a:t>: Semeval 2015 (annotated medical notes)</a:t>
            </a:r>
          </a:p>
          <a:p>
            <a:pPr marL="342900" indent="-314325">
              <a:buFont typeface="Arial"/>
              <a:buChar char="●"/>
            </a:pPr>
            <a:endParaRPr lang="en" sz="2400" dirty="0"/>
          </a:p>
          <a:p>
            <a:pPr marL="342900" indent="-314325">
              <a:buFont typeface="Arial"/>
              <a:buChar char="●"/>
            </a:pPr>
            <a:r>
              <a:rPr lang="en" sz="2400" i="1" dirty="0"/>
              <a:t>Auxiliary data</a:t>
            </a:r>
            <a:r>
              <a:rPr lang="en" sz="2400" dirty="0"/>
              <a:t>: </a:t>
            </a:r>
            <a:r>
              <a:rPr lang="en" sz="2000" dirty="0"/>
              <a:t>MIMIC-II (medical </a:t>
            </a:r>
            <a:r>
              <a:rPr lang="en" sz="2000" dirty="0" smtClean="0"/>
              <a:t>text</a:t>
            </a:r>
            <a:r>
              <a:rPr lang="en" sz="2000" dirty="0" smtClean="0"/>
              <a:t>), UMLS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5246482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Pipeline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3778" y="407342"/>
            <a:ext cx="2957689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Text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3" y="2492615"/>
            <a:ext cx="2292173" cy="117929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5733" y="1612600"/>
            <a:ext cx="229217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  <a:p>
            <a:pPr algn="ctr"/>
            <a:r>
              <a:rPr lang="en-US" sz="2400" i="1" dirty="0" smtClean="0"/>
              <a:t>Low level NLP</a:t>
            </a:r>
          </a:p>
          <a:p>
            <a:pPr algn="ctr"/>
            <a:endParaRPr lang="en-US" sz="800" dirty="0"/>
          </a:p>
        </p:txBody>
      </p:sp>
      <p:cxnSp>
        <p:nvCxnSpPr>
          <p:cNvPr id="6" name="Straight Arrow Connector 5"/>
          <p:cNvCxnSpPr>
            <a:stCxn id="3" idx="1"/>
            <a:endCxn id="7" idx="0"/>
          </p:cNvCxnSpPr>
          <p:nvPr/>
        </p:nvCxnSpPr>
        <p:spPr>
          <a:xfrm flipH="1">
            <a:off x="1721820" y="884396"/>
            <a:ext cx="1551958" cy="72820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1721820" y="2320486"/>
            <a:ext cx="0" cy="17212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3778" y="4081876"/>
            <a:ext cx="2957689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Information, Features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stCxn id="3" idx="2"/>
            <a:endCxn id="23" idx="0"/>
          </p:cNvCxnSpPr>
          <p:nvPr/>
        </p:nvCxnSpPr>
        <p:spPr>
          <a:xfrm>
            <a:off x="4752623" y="1361449"/>
            <a:ext cx="0" cy="136686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5733" y="4204986"/>
            <a:ext cx="229217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  <a:p>
            <a:pPr algn="ctr"/>
            <a:r>
              <a:rPr lang="en-US" sz="2400" i="1" dirty="0" smtClean="0"/>
              <a:t>IE algorithms</a:t>
            </a:r>
          </a:p>
          <a:p>
            <a:pPr algn="ctr"/>
            <a:endParaRPr lang="en-US" sz="800" dirty="0"/>
          </a:p>
        </p:txBody>
      </p:sp>
      <p:cxnSp>
        <p:nvCxnSpPr>
          <p:cNvPr id="16" name="Straight Arrow Connector 15"/>
          <p:cNvCxnSpPr>
            <a:stCxn id="4" idx="2"/>
            <a:endCxn id="18" idx="0"/>
          </p:cNvCxnSpPr>
          <p:nvPr/>
        </p:nvCxnSpPr>
        <p:spPr>
          <a:xfrm>
            <a:off x="1721820" y="3671905"/>
            <a:ext cx="0" cy="5330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3" idx="1"/>
          </p:cNvCxnSpPr>
          <p:nvPr/>
        </p:nvCxnSpPr>
        <p:spPr>
          <a:xfrm>
            <a:off x="2867906" y="4558929"/>
            <a:ext cx="405872" cy="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65689" y="2728317"/>
            <a:ext cx="257386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 smtClean="0"/>
          </a:p>
          <a:p>
            <a:pPr algn="ctr"/>
            <a:r>
              <a:rPr lang="en-US" sz="2400" i="1" dirty="0" smtClean="0"/>
              <a:t>End-to-end NLP</a:t>
            </a:r>
          </a:p>
          <a:p>
            <a:pPr algn="ctr"/>
            <a:endParaRPr lang="en-US" sz="800" dirty="0"/>
          </a:p>
        </p:txBody>
      </p:sp>
      <p:cxnSp>
        <p:nvCxnSpPr>
          <p:cNvPr id="27" name="Straight Arrow Connector 26"/>
          <p:cNvCxnSpPr>
            <a:stCxn id="23" idx="2"/>
            <a:endCxn id="13" idx="0"/>
          </p:cNvCxnSpPr>
          <p:nvPr/>
        </p:nvCxnSpPr>
        <p:spPr>
          <a:xfrm>
            <a:off x="4752623" y="3436203"/>
            <a:ext cx="0" cy="64567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782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1513" y="216830"/>
            <a:ext cx="3854722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Task description</a:t>
            </a:r>
            <a:endParaRPr lang="en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00" y="116469"/>
            <a:ext cx="2931500" cy="4926671"/>
          </a:xfrm>
          <a:prstGeom prst="rect">
            <a:avLst/>
          </a:prstGeom>
        </p:spPr>
      </p:pic>
      <p:sp>
        <p:nvSpPr>
          <p:cNvPr id="5" name="Shape 37"/>
          <p:cNvSpPr txBox="1">
            <a:spLocks noGrp="1"/>
          </p:cNvSpPr>
          <p:nvPr>
            <p:ph type="body" idx="1"/>
          </p:nvPr>
        </p:nvSpPr>
        <p:spPr>
          <a:xfrm>
            <a:off x="342900" y="859882"/>
            <a:ext cx="3623334" cy="4283617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We have:</a:t>
            </a:r>
          </a:p>
          <a:p>
            <a:pPr marL="692150" lvl="1" indent="-314325">
              <a:buFont typeface="Arial"/>
              <a:buChar char="●"/>
            </a:pPr>
            <a:r>
              <a:rPr lang="en" sz="2200" dirty="0" smtClean="0"/>
              <a:t>Medical text from the MIMIC database</a:t>
            </a:r>
          </a:p>
          <a:p>
            <a:pPr marL="692150" lvl="1" indent="-314325">
              <a:buFont typeface="Arial"/>
              <a:buChar char="●"/>
            </a:pPr>
            <a:r>
              <a:rPr lang="en" sz="2200" dirty="0" smtClean="0"/>
              <a:t>Medical knowledge base UMLS with concept descriptions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We want to identify concepts in the text and link them to UMLS</a:t>
            </a:r>
          </a:p>
        </p:txBody>
      </p:sp>
    </p:spTree>
    <p:extLst>
      <p:ext uri="{BB962C8B-B14F-4D97-AF65-F5344CB8AC3E}">
        <p14:creationId xmlns:p14="http://schemas.microsoft.com/office/powerpoint/2010/main" val="19228811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UMLS samples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Ambiguous, incomplete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" y="2709746"/>
            <a:ext cx="6840914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657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UMLS samples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Ambiguous, incomplete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" y="2709746"/>
            <a:ext cx="6840914" cy="1943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26327" y="4395355"/>
            <a:ext cx="581891" cy="2574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6682" y="3913910"/>
            <a:ext cx="581891" cy="2574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779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1: Mention Detection</a:t>
            </a:r>
            <a:endParaRPr lang="en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295" y="1571396"/>
            <a:ext cx="3369410" cy="32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02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1: Mention Detection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B, I, O – ID, OD tagging with CRF</a:t>
            </a:r>
          </a:p>
        </p:txBody>
      </p:sp>
      <p:sp>
        <p:nvSpPr>
          <p:cNvPr id="2" name="Oval 1"/>
          <p:cNvSpPr/>
          <p:nvPr/>
        </p:nvSpPr>
        <p:spPr>
          <a:xfrm>
            <a:off x="554774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ordered</a:t>
            </a:r>
            <a:endParaRPr lang="en-US" sz="1800" dirty="0"/>
          </a:p>
        </p:txBody>
      </p:sp>
      <p:sp>
        <p:nvSpPr>
          <p:cNvPr id="6" name="Oval 5"/>
          <p:cNvSpPr/>
          <p:nvPr/>
        </p:nvSpPr>
        <p:spPr>
          <a:xfrm>
            <a:off x="1431537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663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for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>
            <a:off x="2331997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0123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L</a:t>
            </a:r>
            <a:endParaRPr lang="en-US" sz="1800" b="1" dirty="0"/>
          </a:p>
        </p:txBody>
      </p:sp>
      <p:sp>
        <p:nvSpPr>
          <p:cNvPr id="10" name="Oval 9"/>
          <p:cNvSpPr/>
          <p:nvPr/>
        </p:nvSpPr>
        <p:spPr>
          <a:xfrm>
            <a:off x="3232457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0583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sided</a:t>
            </a:r>
            <a:endParaRPr lang="en-US" sz="1800" b="1" dirty="0"/>
          </a:p>
        </p:txBody>
      </p:sp>
      <p:sp>
        <p:nvSpPr>
          <p:cNvPr id="12" name="Oval 11"/>
          <p:cNvSpPr/>
          <p:nvPr/>
        </p:nvSpPr>
        <p:spPr>
          <a:xfrm>
            <a:off x="4132917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7346" y="2890383"/>
            <a:ext cx="1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hearing</a:t>
            </a:r>
            <a:endParaRPr lang="en-US" sz="1800" b="1" dirty="0"/>
          </a:p>
        </p:txBody>
      </p:sp>
      <p:sp>
        <p:nvSpPr>
          <p:cNvPr id="14" name="Oval 13"/>
          <p:cNvSpPr/>
          <p:nvPr/>
        </p:nvSpPr>
        <p:spPr>
          <a:xfrm>
            <a:off x="5009680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7806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loss</a:t>
            </a:r>
            <a:endParaRPr lang="en-US" sz="1800" b="1" dirty="0"/>
          </a:p>
        </p:txBody>
      </p:sp>
      <p:sp>
        <p:nvSpPr>
          <p:cNvPr id="16" name="Oval 15"/>
          <p:cNvSpPr/>
          <p:nvPr/>
        </p:nvSpPr>
        <p:spPr>
          <a:xfrm>
            <a:off x="5910140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8266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.</a:t>
            </a:r>
            <a:endParaRPr lang="en-US" sz="1800" dirty="0"/>
          </a:p>
        </p:txBody>
      </p:sp>
      <p:cxnSp>
        <p:nvCxnSpPr>
          <p:cNvPr id="5" name="Straight Connector 4"/>
          <p:cNvCxnSpPr>
            <a:stCxn id="2" idx="6"/>
            <a:endCxn id="6" idx="2"/>
          </p:cNvCxnSpPr>
          <p:nvPr/>
        </p:nvCxnSpPr>
        <p:spPr>
          <a:xfrm>
            <a:off x="1112335" y="2509023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8" idx="2"/>
          </p:cNvCxnSpPr>
          <p:nvPr/>
        </p:nvCxnSpPr>
        <p:spPr>
          <a:xfrm>
            <a:off x="1989098" y="2509023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6"/>
            <a:endCxn id="10" idx="2"/>
          </p:cNvCxnSpPr>
          <p:nvPr/>
        </p:nvCxnSpPr>
        <p:spPr>
          <a:xfrm>
            <a:off x="2889558" y="2509023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6"/>
            <a:endCxn id="12" idx="2"/>
          </p:cNvCxnSpPr>
          <p:nvPr/>
        </p:nvCxnSpPr>
        <p:spPr>
          <a:xfrm>
            <a:off x="3790018" y="2509023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6"/>
            <a:endCxn id="14" idx="2"/>
          </p:cNvCxnSpPr>
          <p:nvPr/>
        </p:nvCxnSpPr>
        <p:spPr>
          <a:xfrm>
            <a:off x="4690478" y="2509023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6"/>
            <a:endCxn id="16" idx="2"/>
          </p:cNvCxnSpPr>
          <p:nvPr/>
        </p:nvCxnSpPr>
        <p:spPr>
          <a:xfrm>
            <a:off x="5567241" y="2509023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45014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140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neuro</a:t>
            </a:r>
            <a:endParaRPr lang="en-US" sz="1800" b="1" dirty="0"/>
          </a:p>
        </p:txBody>
      </p:sp>
      <p:sp>
        <p:nvSpPr>
          <p:cNvPr id="40" name="Oval 39"/>
          <p:cNvSpPr/>
          <p:nvPr/>
        </p:nvSpPr>
        <p:spPr>
          <a:xfrm>
            <a:off x="1421777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9903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exams</a:t>
            </a:r>
            <a:endParaRPr lang="en-US" sz="1800" dirty="0"/>
          </a:p>
        </p:txBody>
      </p:sp>
      <p:sp>
        <p:nvSpPr>
          <p:cNvPr id="42" name="Oval 41"/>
          <p:cNvSpPr/>
          <p:nvPr/>
        </p:nvSpPr>
        <p:spPr>
          <a:xfrm>
            <a:off x="2322237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10363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did</a:t>
            </a:r>
            <a:endParaRPr lang="en-US" sz="1800" dirty="0"/>
          </a:p>
        </p:txBody>
      </p:sp>
      <p:sp>
        <p:nvSpPr>
          <p:cNvPr id="44" name="Oval 43"/>
          <p:cNvSpPr/>
          <p:nvPr/>
        </p:nvSpPr>
        <p:spPr>
          <a:xfrm>
            <a:off x="3222697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10823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not</a:t>
            </a:r>
            <a:endParaRPr lang="en-US" sz="1800" dirty="0"/>
          </a:p>
        </p:txBody>
      </p:sp>
      <p:sp>
        <p:nvSpPr>
          <p:cNvPr id="46" name="Oval 45"/>
          <p:cNvSpPr/>
          <p:nvPr/>
        </p:nvSpPr>
        <p:spPr>
          <a:xfrm>
            <a:off x="4123157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7586" y="4301215"/>
            <a:ext cx="1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reveal</a:t>
            </a:r>
            <a:endParaRPr lang="en-US" sz="1800" dirty="0"/>
          </a:p>
        </p:txBody>
      </p:sp>
      <p:sp>
        <p:nvSpPr>
          <p:cNvPr id="48" name="Oval 47"/>
          <p:cNvSpPr/>
          <p:nvPr/>
        </p:nvSpPr>
        <p:spPr>
          <a:xfrm>
            <a:off x="4999920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OD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8046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any</a:t>
            </a:r>
            <a:endParaRPr lang="en-US" sz="1800" dirty="0"/>
          </a:p>
        </p:txBody>
      </p:sp>
      <p:sp>
        <p:nvSpPr>
          <p:cNvPr id="50" name="Oval 49"/>
          <p:cNvSpPr/>
          <p:nvPr/>
        </p:nvSpPr>
        <p:spPr>
          <a:xfrm>
            <a:off x="5900380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88506" y="4301215"/>
            <a:ext cx="107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deficits</a:t>
            </a:r>
            <a:endParaRPr lang="en-US" sz="1800" b="1" dirty="0"/>
          </a:p>
        </p:txBody>
      </p:sp>
      <p:cxnSp>
        <p:nvCxnSpPr>
          <p:cNvPr id="52" name="Straight Connector 51"/>
          <p:cNvCxnSpPr>
            <a:stCxn id="38" idx="6"/>
            <a:endCxn id="40" idx="2"/>
          </p:cNvCxnSpPr>
          <p:nvPr/>
        </p:nvCxnSpPr>
        <p:spPr>
          <a:xfrm>
            <a:off x="1102575" y="3919855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6"/>
            <a:endCxn id="42" idx="2"/>
          </p:cNvCxnSpPr>
          <p:nvPr/>
        </p:nvCxnSpPr>
        <p:spPr>
          <a:xfrm>
            <a:off x="1979338" y="3919855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6"/>
            <a:endCxn id="44" idx="2"/>
          </p:cNvCxnSpPr>
          <p:nvPr/>
        </p:nvCxnSpPr>
        <p:spPr>
          <a:xfrm>
            <a:off x="2879798" y="3919855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6"/>
            <a:endCxn id="46" idx="2"/>
          </p:cNvCxnSpPr>
          <p:nvPr/>
        </p:nvCxnSpPr>
        <p:spPr>
          <a:xfrm>
            <a:off x="3780258" y="3919855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6"/>
            <a:endCxn id="48" idx="2"/>
          </p:cNvCxnSpPr>
          <p:nvPr/>
        </p:nvCxnSpPr>
        <p:spPr>
          <a:xfrm>
            <a:off x="4680718" y="3919855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6"/>
            <a:endCxn id="50" idx="2"/>
          </p:cNvCxnSpPr>
          <p:nvPr/>
        </p:nvCxnSpPr>
        <p:spPr>
          <a:xfrm>
            <a:off x="5557481" y="3919855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74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1: Mention Detection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Duplicating incompatible examples</a:t>
            </a:r>
          </a:p>
        </p:txBody>
      </p:sp>
      <p:sp>
        <p:nvSpPr>
          <p:cNvPr id="2" name="Oval 1"/>
          <p:cNvSpPr/>
          <p:nvPr/>
        </p:nvSpPr>
        <p:spPr>
          <a:xfrm>
            <a:off x="554774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L</a:t>
            </a:r>
            <a:endParaRPr lang="en-US" sz="1800" dirty="0"/>
          </a:p>
        </p:txBody>
      </p:sp>
      <p:sp>
        <p:nvSpPr>
          <p:cNvPr id="6" name="Oval 5"/>
          <p:cNvSpPr/>
          <p:nvPr/>
        </p:nvSpPr>
        <p:spPr>
          <a:xfrm>
            <a:off x="1431537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663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sided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>
            <a:off x="2331997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0195" y="2890383"/>
            <a:ext cx="110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hearing</a:t>
            </a:r>
          </a:p>
        </p:txBody>
      </p:sp>
      <p:sp>
        <p:nvSpPr>
          <p:cNvPr id="10" name="Oval 9"/>
          <p:cNvSpPr/>
          <p:nvPr/>
        </p:nvSpPr>
        <p:spPr>
          <a:xfrm>
            <a:off x="3232457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0583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loss</a:t>
            </a:r>
          </a:p>
        </p:txBody>
      </p:sp>
      <p:sp>
        <p:nvSpPr>
          <p:cNvPr id="12" name="Oval 11"/>
          <p:cNvSpPr/>
          <p:nvPr/>
        </p:nvSpPr>
        <p:spPr>
          <a:xfrm>
            <a:off x="4132917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7346" y="2890383"/>
            <a:ext cx="1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</a:t>
            </a:r>
            <a:endParaRPr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5009680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7806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pain</a:t>
            </a:r>
            <a:endParaRPr lang="en-US" sz="1800" dirty="0"/>
          </a:p>
        </p:txBody>
      </p:sp>
      <p:sp>
        <p:nvSpPr>
          <p:cNvPr id="16" name="Oval 15"/>
          <p:cNvSpPr/>
          <p:nvPr/>
        </p:nvSpPr>
        <p:spPr>
          <a:xfrm>
            <a:off x="5910140" y="2230242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8266" y="2890383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.</a:t>
            </a:r>
            <a:endParaRPr lang="en-US" sz="1800" dirty="0"/>
          </a:p>
        </p:txBody>
      </p:sp>
      <p:cxnSp>
        <p:nvCxnSpPr>
          <p:cNvPr id="5" name="Straight Connector 4"/>
          <p:cNvCxnSpPr>
            <a:stCxn id="2" idx="6"/>
            <a:endCxn id="6" idx="2"/>
          </p:cNvCxnSpPr>
          <p:nvPr/>
        </p:nvCxnSpPr>
        <p:spPr>
          <a:xfrm>
            <a:off x="1112335" y="2509023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8" idx="2"/>
          </p:cNvCxnSpPr>
          <p:nvPr/>
        </p:nvCxnSpPr>
        <p:spPr>
          <a:xfrm>
            <a:off x="1989098" y="2509023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6"/>
            <a:endCxn id="10" idx="2"/>
          </p:cNvCxnSpPr>
          <p:nvPr/>
        </p:nvCxnSpPr>
        <p:spPr>
          <a:xfrm>
            <a:off x="2889558" y="2509023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6"/>
            <a:endCxn id="12" idx="2"/>
          </p:cNvCxnSpPr>
          <p:nvPr/>
        </p:nvCxnSpPr>
        <p:spPr>
          <a:xfrm>
            <a:off x="3790018" y="2509023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6"/>
            <a:endCxn id="14" idx="2"/>
          </p:cNvCxnSpPr>
          <p:nvPr/>
        </p:nvCxnSpPr>
        <p:spPr>
          <a:xfrm>
            <a:off x="4690478" y="2509023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6"/>
            <a:endCxn id="16" idx="2"/>
          </p:cNvCxnSpPr>
          <p:nvPr/>
        </p:nvCxnSpPr>
        <p:spPr>
          <a:xfrm>
            <a:off x="5567241" y="2509023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54774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2900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L</a:t>
            </a:r>
            <a:endParaRPr lang="en-US" sz="1800" dirty="0"/>
          </a:p>
        </p:txBody>
      </p:sp>
      <p:sp>
        <p:nvSpPr>
          <p:cNvPr id="60" name="Oval 59"/>
          <p:cNvSpPr/>
          <p:nvPr/>
        </p:nvSpPr>
        <p:spPr>
          <a:xfrm>
            <a:off x="1431537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19663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sided</a:t>
            </a:r>
            <a:endParaRPr lang="en-US" sz="1800" dirty="0"/>
          </a:p>
        </p:txBody>
      </p:sp>
      <p:sp>
        <p:nvSpPr>
          <p:cNvPr id="62" name="Oval 61"/>
          <p:cNvSpPr/>
          <p:nvPr/>
        </p:nvSpPr>
        <p:spPr>
          <a:xfrm>
            <a:off x="2331997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60195" y="4301215"/>
            <a:ext cx="110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hearing</a:t>
            </a:r>
          </a:p>
        </p:txBody>
      </p:sp>
      <p:sp>
        <p:nvSpPr>
          <p:cNvPr id="64" name="Oval 63"/>
          <p:cNvSpPr/>
          <p:nvPr/>
        </p:nvSpPr>
        <p:spPr>
          <a:xfrm>
            <a:off x="3232457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20583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loss</a:t>
            </a:r>
          </a:p>
        </p:txBody>
      </p:sp>
      <p:sp>
        <p:nvSpPr>
          <p:cNvPr id="66" name="Oval 65"/>
          <p:cNvSpPr/>
          <p:nvPr/>
        </p:nvSpPr>
        <p:spPr>
          <a:xfrm>
            <a:off x="4132917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OD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97346" y="4301215"/>
            <a:ext cx="1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</a:t>
            </a:r>
            <a:endParaRPr lang="en-US" sz="1800" dirty="0"/>
          </a:p>
        </p:txBody>
      </p:sp>
      <p:sp>
        <p:nvSpPr>
          <p:cNvPr id="68" name="Oval 67"/>
          <p:cNvSpPr/>
          <p:nvPr/>
        </p:nvSpPr>
        <p:spPr>
          <a:xfrm>
            <a:off x="5009680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97806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pain</a:t>
            </a:r>
            <a:endParaRPr lang="en-US" sz="1800" b="1" dirty="0"/>
          </a:p>
        </p:txBody>
      </p:sp>
      <p:sp>
        <p:nvSpPr>
          <p:cNvPr id="70" name="Oval 69"/>
          <p:cNvSpPr/>
          <p:nvPr/>
        </p:nvSpPr>
        <p:spPr>
          <a:xfrm>
            <a:off x="5910140" y="3641074"/>
            <a:ext cx="557561" cy="557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98266" y="4301215"/>
            <a:ext cx="98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.</a:t>
            </a:r>
            <a:endParaRPr lang="en-US" sz="1800" dirty="0"/>
          </a:p>
        </p:txBody>
      </p:sp>
      <p:cxnSp>
        <p:nvCxnSpPr>
          <p:cNvPr id="72" name="Straight Connector 71"/>
          <p:cNvCxnSpPr>
            <a:stCxn id="58" idx="6"/>
            <a:endCxn id="60" idx="2"/>
          </p:cNvCxnSpPr>
          <p:nvPr/>
        </p:nvCxnSpPr>
        <p:spPr>
          <a:xfrm>
            <a:off x="1112335" y="3919855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0" idx="6"/>
            <a:endCxn id="62" idx="2"/>
          </p:cNvCxnSpPr>
          <p:nvPr/>
        </p:nvCxnSpPr>
        <p:spPr>
          <a:xfrm>
            <a:off x="1989098" y="3919855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6"/>
            <a:endCxn id="64" idx="2"/>
          </p:cNvCxnSpPr>
          <p:nvPr/>
        </p:nvCxnSpPr>
        <p:spPr>
          <a:xfrm>
            <a:off x="2889558" y="3919855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6"/>
            <a:endCxn id="66" idx="2"/>
          </p:cNvCxnSpPr>
          <p:nvPr/>
        </p:nvCxnSpPr>
        <p:spPr>
          <a:xfrm>
            <a:off x="3790018" y="3919855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6" idx="6"/>
            <a:endCxn id="68" idx="2"/>
          </p:cNvCxnSpPr>
          <p:nvPr/>
        </p:nvCxnSpPr>
        <p:spPr>
          <a:xfrm>
            <a:off x="4690478" y="3919855"/>
            <a:ext cx="319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6"/>
            <a:endCxn id="70" idx="2"/>
          </p:cNvCxnSpPr>
          <p:nvPr/>
        </p:nvCxnSpPr>
        <p:spPr>
          <a:xfrm>
            <a:off x="5567241" y="3919855"/>
            <a:ext cx="342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4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1: Mention Detection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Run inference on unlabeled and test set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Approximate marginal probability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4081884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1: Mention Detection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PR curve: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02" y="1830707"/>
            <a:ext cx="4464088" cy="331279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 flipV="1">
            <a:off x="6380018" y="1830707"/>
            <a:ext cx="20782" cy="300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26327" y="3127664"/>
            <a:ext cx="3834246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705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1: Mention Detection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Other approaches:</a:t>
            </a:r>
          </a:p>
          <a:p>
            <a:pPr marL="914400" lvl="1" indent="-314325">
              <a:buFont typeface="Arial"/>
              <a:buChar char="●"/>
            </a:pPr>
            <a:endParaRPr lang="en-US" sz="2000" u="sng" dirty="0" smtClean="0"/>
          </a:p>
          <a:p>
            <a:pPr marL="914400" lvl="1" indent="-314325">
              <a:buFont typeface="Arial"/>
              <a:buChar char="●"/>
            </a:pPr>
            <a:r>
              <a:rPr lang="en-US" sz="2000" u="sng" dirty="0" err="1" smtClean="0"/>
              <a:t>ezDI</a:t>
            </a:r>
            <a:r>
              <a:rPr lang="en-US" sz="2000" u="sng" dirty="0"/>
              <a:t>: A Supervised NLP System for Clinical Narrative </a:t>
            </a:r>
            <a:r>
              <a:rPr lang="en-US" sz="2000" u="sng" dirty="0" smtClean="0"/>
              <a:t>Analysis</a:t>
            </a:r>
            <a:r>
              <a:rPr lang="en-US" sz="2000" dirty="0" smtClean="0"/>
              <a:t>, Pathak et al., 2015</a:t>
            </a:r>
          </a:p>
          <a:p>
            <a:pPr marL="914400" lvl="1" indent="-314325">
              <a:buFont typeface="Arial"/>
              <a:buChar char="●"/>
            </a:pPr>
            <a:r>
              <a:rPr lang="en-US" sz="2000" dirty="0" smtClean="0"/>
              <a:t>BIO for continuous, SVM to join</a:t>
            </a:r>
          </a:p>
          <a:p>
            <a:pPr marL="914400" lvl="1" indent="-314325">
              <a:buFont typeface="Arial"/>
              <a:buChar char="●"/>
            </a:pPr>
            <a:endParaRPr lang="en-US" sz="2000" dirty="0"/>
          </a:p>
          <a:p>
            <a:pPr marL="914400" lvl="1" indent="-314325">
              <a:buFont typeface="Arial"/>
              <a:buChar char="●"/>
            </a:pPr>
            <a:r>
              <a:rPr lang="en-US" sz="2000" u="sng" dirty="0" err="1"/>
              <a:t>ULisboa</a:t>
            </a:r>
            <a:r>
              <a:rPr lang="en-US" sz="2000" u="sng" dirty="0"/>
              <a:t>: Recognition and Normalization of Medical </a:t>
            </a:r>
            <a:r>
              <a:rPr lang="en-US" sz="2000" u="sng" dirty="0" smtClean="0"/>
              <a:t>Concepts</a:t>
            </a:r>
            <a:r>
              <a:rPr lang="en-US" sz="2000" dirty="0" smtClean="0"/>
              <a:t>, Leal et al., 2015</a:t>
            </a:r>
          </a:p>
          <a:p>
            <a:pPr marL="914400" lvl="1" indent="-314325">
              <a:buFont typeface="Arial"/>
              <a:buChar char="●"/>
            </a:pPr>
            <a:r>
              <a:rPr lang="en-US" sz="2000" dirty="0" smtClean="0"/>
              <a:t>BIOENS </a:t>
            </a:r>
            <a:r>
              <a:rPr lang="en-US" sz="2000" smtClean="0"/>
              <a:t>tagging scheme, Brown clusters, domain lexicons</a:t>
            </a:r>
            <a:endParaRPr lang="en" sz="2200" dirty="0" smtClean="0"/>
          </a:p>
        </p:txBody>
      </p:sp>
    </p:spTree>
    <p:extLst>
      <p:ext uri="{BB962C8B-B14F-4D97-AF65-F5344CB8AC3E}">
        <p14:creationId xmlns:p14="http://schemas.microsoft.com/office/powerpoint/2010/main" val="29372323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781" y="1440471"/>
            <a:ext cx="3298438" cy="36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903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Machine learning approach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542925" indent="-514350">
              <a:buFont typeface="+mj-lt"/>
              <a:buAutoNum type="arabicPeriod"/>
            </a:pPr>
            <a:endParaRPr lang="en" sz="2800" dirty="0" smtClean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Specify task</a:t>
            </a:r>
            <a:endParaRPr lang="en" sz="2800" dirty="0" smtClean="0"/>
          </a:p>
          <a:p>
            <a:pPr marL="542925" indent="-514350">
              <a:buFont typeface="+mj-lt"/>
              <a:buAutoNum type="arabicPeriod"/>
            </a:pPr>
            <a:endParaRPr lang="en" sz="2800" dirty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Specify training algorithm</a:t>
            </a:r>
            <a:endParaRPr lang="en" sz="2800" dirty="0" smtClean="0"/>
          </a:p>
          <a:p>
            <a:pPr marL="542925" indent="-514350">
              <a:buFont typeface="+mj-lt"/>
              <a:buAutoNum type="arabicPeriod"/>
            </a:pPr>
            <a:endParaRPr lang="en" sz="2800" dirty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Get data</a:t>
            </a:r>
          </a:p>
          <a:p>
            <a:pPr marL="542925" indent="-514350">
              <a:buFont typeface="+mj-lt"/>
              <a:buAutoNum type="arabicPeriod"/>
            </a:pPr>
            <a:endParaRPr lang="en" sz="2800" dirty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Train</a:t>
            </a: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28258827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Pathak et al.: </a:t>
            </a:r>
            <a:endParaRPr lang="en" sz="2800" dirty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Simple lookup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Semi-automated modified descriptions</a:t>
            </a:r>
          </a:p>
          <a:p>
            <a:pPr marL="914400" lvl="1" indent="-314325">
              <a:buFont typeface="Arial"/>
              <a:buChar char="●"/>
            </a:pPr>
            <a:endParaRPr lang="en" sz="2200" dirty="0"/>
          </a:p>
          <a:p>
            <a:pPr marL="914400" lvl="1" indent="-314325">
              <a:buFont typeface="Arial"/>
              <a:buChar char="●"/>
            </a:pPr>
            <a:endParaRPr lang="en" sz="2200" dirty="0" smtClean="0"/>
          </a:p>
          <a:p>
            <a:pPr marL="914400" lvl="1" indent="-314325">
              <a:buFont typeface="Arial"/>
              <a:buChar char="●"/>
            </a:pPr>
            <a:endParaRPr lang="en" sz="2200" dirty="0"/>
          </a:p>
          <a:p>
            <a:pPr marL="914400" lvl="1" indent="-314325">
              <a:buFont typeface="Arial"/>
              <a:buChar char="●"/>
            </a:pPr>
            <a:endParaRPr lang="en" sz="2200" dirty="0" smtClean="0"/>
          </a:p>
          <a:p>
            <a:pPr marL="914400" lvl="1" indent="-314325">
              <a:buFont typeface="Arial"/>
              <a:buChar char="●"/>
            </a:pPr>
            <a:endParaRPr lang="en" sz="2200" dirty="0" smtClean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Edit distance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51" y="2748662"/>
            <a:ext cx="2890954" cy="23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91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Leal et al.</a:t>
            </a:r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Abbreviation dictionary</a:t>
            </a:r>
          </a:p>
          <a:p>
            <a:pPr marL="914400" lvl="1" indent="-314325">
              <a:buFont typeface="Arial"/>
              <a:buChar char="●"/>
            </a:pPr>
            <a:endParaRPr lang="en" sz="2200" dirty="0" smtClean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UMLS lookup</a:t>
            </a:r>
          </a:p>
          <a:p>
            <a:pPr marL="914400" lvl="1" indent="-314325">
              <a:buFont typeface="Arial"/>
              <a:buChar char="●"/>
            </a:pPr>
            <a:endParaRPr lang="en" sz="2200" dirty="0" smtClean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Similarity: Lucene, n-gram and edit distane </a:t>
            </a:r>
          </a:p>
          <a:p>
            <a:pPr marL="914400" lvl="1" indent="-314325">
              <a:buFont typeface="Arial"/>
              <a:buChar char="●"/>
            </a:pPr>
            <a:endParaRPr lang="en" sz="2200" dirty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Lowest Information Content (specificity, using UMLS tree structure)</a:t>
            </a:r>
          </a:p>
        </p:txBody>
      </p:sp>
    </p:spTree>
    <p:extLst>
      <p:ext uri="{BB962C8B-B14F-4D97-AF65-F5344CB8AC3E}">
        <p14:creationId xmlns:p14="http://schemas.microsoft.com/office/powerpoint/2010/main" val="1219655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hape 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342900" lvl="2" indent="-314325">
                  <a:buFont typeface="Arial"/>
                  <a:buChar char="●"/>
                </a:pPr>
                <a:r>
                  <a:rPr lang="en" sz="2200" u="sng" dirty="0" smtClean="0"/>
                  <a:t>A Generative Entity-Mention Model for Linking Entities with KB</a:t>
                </a:r>
                <a:r>
                  <a:rPr lang="en" sz="2200" dirty="0" smtClean="0"/>
                  <a:t> </a:t>
                </a:r>
                <a:r>
                  <a:rPr lang="en" sz="1800" dirty="0" smtClean="0"/>
                  <a:t>(Han and Sun, ACL 2011)</a:t>
                </a:r>
              </a:p>
              <a:p>
                <a:pPr marL="342900" indent="-314325">
                  <a:buFont typeface="Arial"/>
                  <a:buChar char="●"/>
                </a:pPr>
                <a:endParaRPr lang="en" sz="2800" u="sng" dirty="0"/>
              </a:p>
              <a:p>
                <a:pPr marL="342900" lvl="1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sz="2200" dirty="0" smtClean="0"/>
              </a:p>
              <a:p>
                <a:pPr marL="342900" lvl="1" indent="-314325">
                  <a:buFont typeface="Arial"/>
                  <a:buChar char="●"/>
                </a:pPr>
                <a:endParaRPr lang="en" sz="2200" dirty="0"/>
              </a:p>
              <a:p>
                <a:pPr marL="342900" lvl="1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" sz="2200" dirty="0" smtClean="0"/>
                  <a:t>: translation model from main description</a:t>
                </a:r>
              </a:p>
              <a:p>
                <a:pPr marL="342900" lvl="1" indent="-314325">
                  <a:buFont typeface="Arial"/>
                  <a:buChar char="●"/>
                </a:pPr>
                <a:endParaRPr lang="en" sz="2200" dirty="0"/>
              </a:p>
              <a:p>
                <a:pPr marL="342900" lvl="1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" sz="2200" dirty="0"/>
                  <a:t>: </a:t>
                </a:r>
                <a:r>
                  <a:rPr lang="en" sz="2200" dirty="0" smtClean="0"/>
                  <a:t>unigram language model</a:t>
                </a:r>
                <a:endParaRPr lang="en" sz="2200" dirty="0"/>
              </a:p>
              <a:p>
                <a:pPr marL="28575" lvl="1"/>
                <a:endParaRPr lang="en" sz="2200" dirty="0" smtClean="0"/>
              </a:p>
            </p:txBody>
          </p:sp>
        </mc:Choice>
        <mc:Fallback xmlns="">
          <p:sp>
            <p:nvSpPr>
              <p:cNvPr id="37" name="Shape 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  <a:blipFill rotWithShape="0">
                <a:blip r:embed="rId3"/>
                <a:stretch>
                  <a:fillRect l="-987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59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hape 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342900" indent="-314325">
                  <a:buFont typeface="Arial"/>
                  <a:buChar char="●"/>
                </a:pPr>
                <a:r>
                  <a:rPr lang="en" sz="2800" dirty="0" smtClean="0"/>
                  <a:t>Our model:</a:t>
                </a:r>
              </a:p>
              <a:p>
                <a:pPr marL="342900" indent="-314325">
                  <a:buFont typeface="Arial"/>
                  <a:buChar char="●"/>
                </a:pPr>
                <a:endParaRPr lang="en" sz="2800" dirty="0"/>
              </a:p>
              <a:p>
                <a:pPr marL="342900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sz="2800" dirty="0" smtClean="0"/>
              </a:p>
              <a:p>
                <a:pPr marL="342900" indent="-314325">
                  <a:buFont typeface="Arial"/>
                  <a:buChar char="●"/>
                </a:pPr>
                <a:endParaRPr lang="en" sz="2800" dirty="0" smtClean="0"/>
              </a:p>
              <a:p>
                <a:pPr marL="914400" lvl="1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" sz="2200" dirty="0" smtClean="0"/>
                  <a:t>: multinomial with automatically curated support</a:t>
                </a:r>
              </a:p>
              <a:p>
                <a:pPr marL="914400" lvl="1" indent="-314325">
                  <a:buFont typeface="Arial"/>
                  <a:buChar char="●"/>
                </a:pPr>
                <a:endParaRPr lang="en" sz="2200" dirty="0"/>
              </a:p>
              <a:p>
                <a:pPr marL="914400" lvl="1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sz="2000" dirty="0" smtClean="0"/>
                  <a:t>: joint distribution on all entities in the document</a:t>
                </a:r>
                <a:endParaRPr lang="en" sz="2000" dirty="0"/>
              </a:p>
              <a:p>
                <a:pPr marL="914400" lvl="1" indent="-314325">
                  <a:buFont typeface="Arial"/>
                  <a:buChar char="●"/>
                </a:pPr>
                <a:endParaRPr lang="en" sz="2200" dirty="0"/>
              </a:p>
              <a:p>
                <a:pPr marL="28575" lvl="2"/>
                <a:endParaRPr lang="en" sz="2200" dirty="0" smtClean="0"/>
              </a:p>
              <a:p>
                <a:pPr marL="342900" indent="-314325">
                  <a:buFont typeface="Arial"/>
                  <a:buChar char="●"/>
                </a:pPr>
                <a:endParaRPr lang="en" sz="2800" dirty="0" smtClean="0"/>
              </a:p>
            </p:txBody>
          </p:sp>
        </mc:Choice>
        <mc:Fallback xmlns="">
          <p:sp>
            <p:nvSpPr>
              <p:cNvPr id="37" name="Shape 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  <a:blipFill rotWithShape="0">
                <a:blip r:embed="rId3"/>
                <a:stretch>
                  <a:fillRect l="-1678" t="-1252" b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814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hape 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342900" indent="-314325">
                  <a:buFont typeface="Arial"/>
                  <a:buChar char="●"/>
                </a:pPr>
                <a:r>
                  <a:rPr lang="en" sz="2800" dirty="0" smtClean="0"/>
                  <a:t>Our model:</a:t>
                </a:r>
              </a:p>
              <a:p>
                <a:pPr marL="342900" indent="-314325">
                  <a:buFont typeface="Arial"/>
                  <a:buChar char="●"/>
                </a:pPr>
                <a:endParaRPr lang="en" sz="2800" dirty="0"/>
              </a:p>
              <a:p>
                <a:pPr marL="342900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sz="2800" dirty="0" smtClean="0"/>
              </a:p>
              <a:p>
                <a:pPr marL="342900" indent="-314325">
                  <a:buFont typeface="Arial"/>
                  <a:buChar char="●"/>
                </a:pPr>
                <a:endParaRPr lang="en" sz="2800" dirty="0" smtClean="0"/>
              </a:p>
              <a:p>
                <a:pPr marL="914400" lvl="1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" sz="2200" dirty="0" smtClean="0"/>
                  <a:t>: multinomial with automatically curated support</a:t>
                </a:r>
              </a:p>
              <a:p>
                <a:pPr marL="914400" lvl="1" indent="-314325">
                  <a:buFont typeface="Arial"/>
                  <a:buChar char="●"/>
                </a:pPr>
                <a:endParaRPr lang="en" sz="2200" dirty="0"/>
              </a:p>
              <a:p>
                <a:pPr marL="914400" lvl="1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sz="2000" b="1" dirty="0" smtClean="0">
                    <a:solidFill>
                      <a:srgbClr val="FF0000"/>
                    </a:solidFill>
                  </a:rPr>
                  <a:t>: joint distribution on all entities in the document</a:t>
                </a:r>
                <a:endParaRPr lang="en" sz="2000" b="1" dirty="0">
                  <a:solidFill>
                    <a:srgbClr val="FF0000"/>
                  </a:solidFill>
                </a:endParaRPr>
              </a:p>
              <a:p>
                <a:pPr marL="914400" lvl="1" indent="-314325">
                  <a:buFont typeface="Arial"/>
                  <a:buChar char="●"/>
                </a:pPr>
                <a:endParaRPr lang="en" sz="2200" dirty="0"/>
              </a:p>
              <a:p>
                <a:pPr marL="28575" lvl="2"/>
                <a:endParaRPr lang="en" sz="2200" dirty="0" smtClean="0"/>
              </a:p>
              <a:p>
                <a:pPr marL="342900" indent="-314325">
                  <a:buFont typeface="Arial"/>
                  <a:buChar char="●"/>
                </a:pPr>
                <a:endParaRPr lang="en" sz="2800" dirty="0" smtClean="0"/>
              </a:p>
            </p:txBody>
          </p:sp>
        </mc:Choice>
        <mc:Fallback xmlns="">
          <p:sp>
            <p:nvSpPr>
              <p:cNvPr id="37" name="Shape 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  <a:blipFill rotWithShape="0">
                <a:blip r:embed="rId3"/>
                <a:stretch>
                  <a:fillRect l="-1678" t="-1252" r="-2073" b="-4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963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Shape 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342900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800" dirty="0" smtClean="0"/>
                  <a:t>: MRF on CUIs</a:t>
                </a:r>
              </a:p>
              <a:p>
                <a:pPr marL="342900" indent="-314325">
                  <a:buFont typeface="Arial"/>
                  <a:buChar char="●"/>
                </a:pPr>
                <a:endParaRPr lang="en" sz="2800" dirty="0" smtClean="0"/>
              </a:p>
              <a:p>
                <a:pPr marL="342900" indent="-314325">
                  <a:buFont typeface="Arial"/>
                  <a:buChar char="●"/>
                </a:pPr>
                <a:endParaRPr lang="en" sz="2800" dirty="0"/>
              </a:p>
              <a:p>
                <a:pPr marL="342900" indent="-314325">
                  <a:buFont typeface="Arial"/>
                  <a:buChar char="●"/>
                </a:pPr>
                <a:endParaRPr lang="en" sz="2800" dirty="0" smtClean="0"/>
              </a:p>
              <a:p>
                <a:pPr marL="342900" indent="-314325">
                  <a:buFont typeface="Arial"/>
                  <a:buChar char="●"/>
                </a:pPr>
                <a:endParaRPr lang="en" sz="2800" dirty="0"/>
              </a:p>
              <a:p>
                <a:pPr marL="342900" indent="-314325">
                  <a:buFont typeface="Arial"/>
                  <a:buChar char="●"/>
                </a:pPr>
                <a:endParaRPr lang="en" sz="2800" dirty="0" smtClean="0"/>
              </a:p>
              <a:p>
                <a:pPr marL="28575"/>
                <a:endParaRPr lang="en" sz="2800" dirty="0"/>
              </a:p>
            </p:txBody>
          </p:sp>
        </mc:Choice>
        <mc:Fallback>
          <p:sp>
            <p:nvSpPr>
              <p:cNvPr id="37" name="Shape 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  <a:blipFill rotWithShape="0">
                <a:blip r:embed="rId3"/>
                <a:stretch>
                  <a:fillRect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67993" y="4056152"/>
            <a:ext cx="992459" cy="760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 sided</a:t>
            </a:r>
          </a:p>
          <a:p>
            <a:pPr algn="ctr"/>
            <a:r>
              <a:rPr lang="en-US" dirty="0" smtClean="0"/>
              <a:t>hearing loss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2019" y="4056152"/>
            <a:ext cx="992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HTN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6045" y="4056152"/>
            <a:ext cx="992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Hyper-</a:t>
            </a:r>
            <a:r>
              <a:rPr lang="en-US" dirty="0" err="1" smtClean="0"/>
              <a:t>lipidemia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0071" y="4056152"/>
            <a:ext cx="992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Neuro-logical deficits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1383" y="28510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35409" y="28510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26161" y="28510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83461" y="2852934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40761" y="28510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7370" y="4056152"/>
            <a:ext cx="992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  <a:p>
            <a:pPr algn="ctr"/>
            <a:endParaRPr lang="en-US" dirty="0" smtClean="0"/>
          </a:p>
        </p:txBody>
      </p:sp>
      <p:cxnSp>
        <p:nvCxnSpPr>
          <p:cNvPr id="4" name="Straight Connector 3"/>
          <p:cNvCxnSpPr>
            <a:stCxn id="8" idx="6"/>
            <a:endCxn id="9" idx="2"/>
          </p:cNvCxnSpPr>
          <p:nvPr/>
        </p:nvCxnSpPr>
        <p:spPr>
          <a:xfrm>
            <a:off x="1267061" y="3252448"/>
            <a:ext cx="468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0" idx="2"/>
          </p:cNvCxnSpPr>
          <p:nvPr/>
        </p:nvCxnSpPr>
        <p:spPr>
          <a:xfrm>
            <a:off x="2541087" y="3252448"/>
            <a:ext cx="485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6"/>
            <a:endCxn id="11" idx="2"/>
          </p:cNvCxnSpPr>
          <p:nvPr/>
        </p:nvCxnSpPr>
        <p:spPr>
          <a:xfrm>
            <a:off x="3831839" y="3252448"/>
            <a:ext cx="451622" cy="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2" idx="2"/>
          </p:cNvCxnSpPr>
          <p:nvPr/>
        </p:nvCxnSpPr>
        <p:spPr>
          <a:xfrm flipV="1">
            <a:off x="5089139" y="3252448"/>
            <a:ext cx="451622" cy="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0"/>
            <a:endCxn id="10" idx="0"/>
          </p:cNvCxnSpPr>
          <p:nvPr/>
        </p:nvCxnSpPr>
        <p:spPr>
          <a:xfrm rot="5400000" flipH="1" flipV="1">
            <a:off x="2146611" y="1568614"/>
            <a:ext cx="12700" cy="25647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4"/>
            <a:endCxn id="11" idx="4"/>
          </p:cNvCxnSpPr>
          <p:nvPr/>
        </p:nvCxnSpPr>
        <p:spPr>
          <a:xfrm rot="16200000" flipH="1">
            <a:off x="2774296" y="1743819"/>
            <a:ext cx="1931" cy="3822078"/>
          </a:xfrm>
          <a:prstGeom prst="curvedConnector3">
            <a:avLst>
              <a:gd name="adj1" fmla="val 119384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0"/>
            <a:endCxn id="12" idx="0"/>
          </p:cNvCxnSpPr>
          <p:nvPr/>
        </p:nvCxnSpPr>
        <p:spPr>
          <a:xfrm rot="5400000" flipH="1" flipV="1">
            <a:off x="4686300" y="1593703"/>
            <a:ext cx="12700" cy="25146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0"/>
            <a:endCxn id="11" idx="0"/>
          </p:cNvCxnSpPr>
          <p:nvPr/>
        </p:nvCxnSpPr>
        <p:spPr>
          <a:xfrm rot="16200000" flipH="1">
            <a:off x="3411308" y="1577942"/>
            <a:ext cx="1931" cy="2548052"/>
          </a:xfrm>
          <a:prstGeom prst="curvedConnector3">
            <a:avLst>
              <a:gd name="adj1" fmla="val -118384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4"/>
            <a:endCxn id="12" idx="4"/>
          </p:cNvCxnSpPr>
          <p:nvPr/>
        </p:nvCxnSpPr>
        <p:spPr>
          <a:xfrm rot="16200000" flipH="1">
            <a:off x="4040924" y="1751217"/>
            <a:ext cx="12700" cy="38053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92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Problem: CUIs are latent variables on MIMIC (unlabeled)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Variational learning, following:</a:t>
            </a:r>
          </a:p>
          <a:p>
            <a:pPr marL="914400" lvl="1" indent="-314325">
              <a:buFont typeface="Arial"/>
              <a:buChar char="●"/>
            </a:pPr>
            <a:r>
              <a:rPr lang="en-US" sz="2000" u="sng" dirty="0" err="1"/>
              <a:t>Autoencoding</a:t>
            </a:r>
            <a:r>
              <a:rPr lang="en-US" sz="2000" u="sng" dirty="0"/>
              <a:t> </a:t>
            </a:r>
            <a:r>
              <a:rPr lang="en-US" sz="2000" u="sng" dirty="0" err="1" smtClean="0"/>
              <a:t>Variational</a:t>
            </a:r>
            <a:r>
              <a:rPr lang="en-US" sz="2000" u="sng" dirty="0" smtClean="0"/>
              <a:t> Bayes</a:t>
            </a:r>
            <a:r>
              <a:rPr lang="en-US" sz="2000" dirty="0" smtClean="0"/>
              <a:t>, </a:t>
            </a:r>
            <a:r>
              <a:rPr lang="en-US" sz="2000" dirty="0" err="1" smtClean="0"/>
              <a:t>Kingma</a:t>
            </a:r>
            <a:r>
              <a:rPr lang="en-US" sz="2000" dirty="0" smtClean="0"/>
              <a:t> and Welling, ICLR 2014</a:t>
            </a:r>
            <a:endParaRPr lang="en" sz="2200" dirty="0" smtClean="0"/>
          </a:p>
        </p:txBody>
      </p:sp>
    </p:spTree>
    <p:extLst>
      <p:ext uri="{BB962C8B-B14F-4D97-AF65-F5344CB8AC3E}">
        <p14:creationId xmlns:p14="http://schemas.microsoft.com/office/powerpoint/2010/main" val="19592257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hape 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342900" indent="-314325">
                  <a:buFont typeface="Arial"/>
                  <a:buChar char="●"/>
                </a:pPr>
                <a:r>
                  <a:rPr lang="en" sz="2800" dirty="0" smtClean="0"/>
                  <a:t>Objective:</a:t>
                </a:r>
                <a:endParaRPr lang="en" sz="1600" dirty="0"/>
              </a:p>
              <a:p>
                <a:pPr marL="914400" indent="-314325">
                  <a:buFont typeface="Arial"/>
                  <a:buChar char="●"/>
                </a:pPr>
                <a:r>
                  <a:rPr lang="en-US" sz="2400" dirty="0"/>
                  <a:t>M</a:t>
                </a:r>
                <a:r>
                  <a:rPr lang="en" sz="2400" dirty="0"/>
                  <a:t>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" sz="2400" dirty="0" smtClean="0"/>
              </a:p>
              <a:p>
                <a:pPr marL="342900" indent="-314325">
                  <a:buFont typeface="Arial"/>
                  <a:buChar char="●"/>
                </a:pPr>
                <a:endParaRPr lang="en" sz="1600" dirty="0"/>
              </a:p>
              <a:p>
                <a:pPr marL="342900" indent="-314325">
                  <a:buFont typeface="Arial"/>
                  <a:buChar char="●"/>
                </a:pPr>
                <a:endParaRPr lang="en" sz="2200" dirty="0"/>
              </a:p>
              <a:p>
                <a:pPr marL="342900" indent="-314325">
                  <a:buFont typeface="Arial"/>
                  <a:buChar char="●"/>
                </a:pPr>
                <a:r>
                  <a:rPr lang="en-US" sz="2800" b="0" dirty="0" smtClean="0"/>
                  <a:t>Jensen’s inequality:</a:t>
                </a:r>
              </a:p>
              <a:p>
                <a:pPr marL="914400" lvl="1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/>
              </a:p>
              <a:p>
                <a:pPr marL="342900" indent="-314325">
                  <a:buFont typeface="Arial"/>
                  <a:buChar char="●"/>
                </a:pPr>
                <a:endParaRPr lang="en-US" sz="2800" b="0" dirty="0" smtClean="0"/>
              </a:p>
              <a:p>
                <a:pPr marL="342900" indent="-314325">
                  <a:buFont typeface="Arial"/>
                  <a:buChar char="●"/>
                </a:pPr>
                <a:r>
                  <a:rPr lang="en-US" sz="2800" b="0" dirty="0" smtClean="0"/>
                  <a:t>Joint maximization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800" b="0" dirty="0" smtClean="0"/>
              </a:p>
              <a:p>
                <a:pPr marL="914400" lvl="1" indent="-314325">
                  <a:buFont typeface="Arial"/>
                  <a:buChar char="●"/>
                </a:pPr>
                <a:endParaRPr lang="en" sz="2200" dirty="0" smtClean="0"/>
              </a:p>
            </p:txBody>
          </p:sp>
        </mc:Choice>
        <mc:Fallback xmlns="">
          <p:sp>
            <p:nvSpPr>
              <p:cNvPr id="37" name="Shape 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  <a:blipFill rotWithShape="0">
                <a:blip r:embed="rId3"/>
                <a:stretch>
                  <a:fillRect l="-1678" t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1231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hape 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342900" indent="-314325">
                  <a:buFont typeface="Arial"/>
                  <a:buChar char="●"/>
                </a:pPr>
                <a:endParaRPr lang="en-US" sz="2800" dirty="0" smtClean="0"/>
              </a:p>
              <a:p>
                <a:pPr marL="342900" indent="-314325">
                  <a:buFont typeface="Arial"/>
                  <a:buChar char="●"/>
                </a:pPr>
                <a:r>
                  <a:rPr lang="en-US" sz="2800" dirty="0" smtClean="0"/>
                  <a:t>Factorized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 smtClean="0"/>
                  <a:t>:</a:t>
                </a:r>
              </a:p>
              <a:p>
                <a:pPr marL="914400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" sz="1600" dirty="0"/>
              </a:p>
              <a:p>
                <a:pPr marL="342900" indent="-314325">
                  <a:buFont typeface="Arial"/>
                  <a:buChar char="●"/>
                </a:pPr>
                <a:endParaRPr lang="en" sz="2200" dirty="0" smtClean="0"/>
              </a:p>
              <a:p>
                <a:pPr marL="342900" indent="-314325">
                  <a:buFont typeface="Arial"/>
                  <a:buChar char="●"/>
                </a:pPr>
                <a:endParaRPr lang="en" sz="2200" dirty="0"/>
              </a:p>
              <a:p>
                <a:pPr marL="914400" lvl="1" indent="-314325">
                  <a:buFont typeface="Arial"/>
                  <a:buChar char="●"/>
                </a:pPr>
                <a:endParaRPr lang="en" sz="2200" dirty="0" smtClean="0"/>
              </a:p>
            </p:txBody>
          </p:sp>
        </mc:Choice>
        <mc:Fallback xmlns="">
          <p:sp>
            <p:nvSpPr>
              <p:cNvPr id="37" name="Shape 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  <a:blipFill rotWithShape="0">
                <a:blip r:embed="rId3"/>
                <a:stretch>
                  <a:fillRect l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2900" y="4382534"/>
            <a:ext cx="992459" cy="76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 sided</a:t>
            </a:r>
          </a:p>
          <a:p>
            <a:pPr algn="ctr"/>
            <a:r>
              <a:rPr lang="en-US" dirty="0" smtClean="0"/>
              <a:t>hearing loss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6926" y="4382534"/>
            <a:ext cx="99245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HTN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7679" y="4382534"/>
            <a:ext cx="992459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Hyper-</a:t>
            </a:r>
            <a:r>
              <a:rPr lang="en-US" dirty="0" err="1" smtClean="0"/>
              <a:t>lipidemia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4978" y="4382534"/>
            <a:ext cx="99245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Neuro-logical deficits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6290" y="33474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10316" y="33474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01068" y="33474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58368" y="3349334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15668" y="33474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277" y="4382534"/>
            <a:ext cx="99245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  <a:p>
            <a:pPr algn="ctr"/>
            <a:endParaRPr lang="en-US" dirty="0" smtClean="0"/>
          </a:p>
        </p:txBody>
      </p:sp>
      <p:cxnSp>
        <p:nvCxnSpPr>
          <p:cNvPr id="3" name="Straight Arrow Connector 2"/>
          <p:cNvCxnSpPr>
            <a:stCxn id="6" idx="0"/>
            <a:endCxn id="10" idx="4"/>
          </p:cNvCxnSpPr>
          <p:nvPr/>
        </p:nvCxnSpPr>
        <p:spPr>
          <a:xfrm flipH="1" flipV="1">
            <a:off x="3403907" y="4150293"/>
            <a:ext cx="2" cy="23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3"/>
          </p:cNvCxnSpPr>
          <p:nvPr/>
        </p:nvCxnSpPr>
        <p:spPr>
          <a:xfrm flipV="1">
            <a:off x="2609385" y="4032712"/>
            <a:ext cx="509672" cy="71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  <a:endCxn id="10" idx="5"/>
          </p:cNvCxnSpPr>
          <p:nvPr/>
        </p:nvCxnSpPr>
        <p:spPr>
          <a:xfrm flipH="1" flipV="1">
            <a:off x="3688757" y="4032712"/>
            <a:ext cx="476221" cy="71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2"/>
          </p:cNvCxnSpPr>
          <p:nvPr/>
        </p:nvCxnSpPr>
        <p:spPr>
          <a:xfrm flipV="1">
            <a:off x="1335359" y="3748848"/>
            <a:ext cx="1665709" cy="1014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1"/>
            <a:endCxn id="10" idx="6"/>
          </p:cNvCxnSpPr>
          <p:nvPr/>
        </p:nvCxnSpPr>
        <p:spPr>
          <a:xfrm flipH="1" flipV="1">
            <a:off x="3806746" y="3748848"/>
            <a:ext cx="1615531" cy="100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109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Step 2: Mention Identification</a:t>
            </a:r>
            <a:endParaRPr lang="en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hape 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342900" indent="-314325">
                  <a:buFont typeface="Arial"/>
                  <a:buChar char="●"/>
                </a:pPr>
                <a:endParaRPr lang="en" sz="2800" dirty="0"/>
              </a:p>
              <a:p>
                <a:pPr marL="342900" indent="-314325">
                  <a:buFont typeface="Arial"/>
                  <a:buChar char="●"/>
                </a:pPr>
                <a:r>
                  <a:rPr lang="en" sz="2800" dirty="0" smtClean="0"/>
                  <a:t>Considers mention and neighbors:</a:t>
                </a:r>
              </a:p>
              <a:p>
                <a:pPr marL="914400" lvl="1" indent="-314325"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" sz="2200" dirty="0" smtClean="0"/>
              </a:p>
              <a:p>
                <a:pPr marL="342900" indent="-314325">
                  <a:buFont typeface="Arial"/>
                  <a:buChar char="●"/>
                </a:pPr>
                <a:endParaRPr lang="en" sz="2200" dirty="0"/>
              </a:p>
              <a:p>
                <a:pPr marL="914400" lvl="1" indent="-314325">
                  <a:buFont typeface="Arial"/>
                  <a:buChar char="●"/>
                </a:pPr>
                <a:endParaRPr lang="en" sz="2200" dirty="0" smtClean="0"/>
              </a:p>
            </p:txBody>
          </p:sp>
        </mc:Choice>
        <mc:Fallback xmlns="">
          <p:sp>
            <p:nvSpPr>
              <p:cNvPr id="37" name="Shape 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543051"/>
                <a:ext cx="6172200" cy="3407772"/>
              </a:xfrm>
              <a:prstGeom prst="rect">
                <a:avLst/>
              </a:prstGeom>
              <a:blipFill rotWithShape="0">
                <a:blip r:embed="rId3"/>
                <a:stretch>
                  <a:fillRect l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2900" y="4382534"/>
            <a:ext cx="992459" cy="76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 sided</a:t>
            </a:r>
          </a:p>
          <a:p>
            <a:pPr algn="ctr"/>
            <a:r>
              <a:rPr lang="en-US" dirty="0" smtClean="0"/>
              <a:t>hearing loss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6926" y="4382534"/>
            <a:ext cx="99245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HTN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7679" y="4382534"/>
            <a:ext cx="992459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Hyper-</a:t>
            </a:r>
            <a:r>
              <a:rPr lang="en-US" dirty="0" err="1" smtClean="0"/>
              <a:t>lipidemia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4978" y="4382534"/>
            <a:ext cx="99245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Neuro-logical deficits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6290" y="33474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10316" y="33474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01068" y="33474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58368" y="3349334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15668" y="3347403"/>
            <a:ext cx="805678" cy="8028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2277" y="4382534"/>
            <a:ext cx="99245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  <a:p>
            <a:pPr algn="ctr"/>
            <a:endParaRPr lang="en-US" dirty="0" smtClean="0"/>
          </a:p>
        </p:txBody>
      </p:sp>
      <p:cxnSp>
        <p:nvCxnSpPr>
          <p:cNvPr id="3" name="Straight Arrow Connector 2"/>
          <p:cNvCxnSpPr>
            <a:stCxn id="6" idx="0"/>
            <a:endCxn id="10" idx="4"/>
          </p:cNvCxnSpPr>
          <p:nvPr/>
        </p:nvCxnSpPr>
        <p:spPr>
          <a:xfrm flipH="1" flipV="1">
            <a:off x="3403907" y="4150293"/>
            <a:ext cx="2" cy="23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3"/>
          </p:cNvCxnSpPr>
          <p:nvPr/>
        </p:nvCxnSpPr>
        <p:spPr>
          <a:xfrm flipV="1">
            <a:off x="2609385" y="4032712"/>
            <a:ext cx="509672" cy="71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  <a:endCxn id="10" idx="5"/>
          </p:cNvCxnSpPr>
          <p:nvPr/>
        </p:nvCxnSpPr>
        <p:spPr>
          <a:xfrm flipH="1" flipV="1">
            <a:off x="3688757" y="4032712"/>
            <a:ext cx="476221" cy="71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0" idx="2"/>
          </p:cNvCxnSpPr>
          <p:nvPr/>
        </p:nvCxnSpPr>
        <p:spPr>
          <a:xfrm flipV="1">
            <a:off x="1335359" y="3748848"/>
            <a:ext cx="1665709" cy="1014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1"/>
            <a:endCxn id="10" idx="6"/>
          </p:cNvCxnSpPr>
          <p:nvPr/>
        </p:nvCxnSpPr>
        <p:spPr>
          <a:xfrm flipH="1" flipV="1">
            <a:off x="3806746" y="3748848"/>
            <a:ext cx="1615531" cy="100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885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i="1" dirty="0" smtClean="0">
                <a:solidFill>
                  <a:srgbClr val="002060"/>
                </a:solidFill>
              </a:rPr>
              <a:t>Machine learning approach</a:t>
            </a:r>
            <a:endParaRPr lang="en" i="1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542925" indent="-514350">
              <a:buFont typeface="+mj-lt"/>
              <a:buAutoNum type="arabicPeriod"/>
            </a:pPr>
            <a:endParaRPr lang="en" sz="2800" dirty="0" smtClean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Specify task</a:t>
            </a:r>
            <a:endParaRPr lang="en" sz="2800" dirty="0" smtClean="0"/>
          </a:p>
          <a:p>
            <a:pPr marL="542925" indent="-514350">
              <a:buFont typeface="+mj-lt"/>
              <a:buAutoNum type="arabicPeriod"/>
            </a:pPr>
            <a:endParaRPr lang="en" sz="2800" dirty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Specify training algorithm</a:t>
            </a:r>
            <a:endParaRPr lang="en" sz="2800" dirty="0" smtClean="0"/>
          </a:p>
          <a:p>
            <a:pPr marL="542925" indent="-514350">
              <a:buFont typeface="+mj-lt"/>
              <a:buAutoNum type="arabicPeriod"/>
            </a:pPr>
            <a:endParaRPr lang="en" sz="2800" dirty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>
                <a:solidFill>
                  <a:srgbClr val="C00000"/>
                </a:solidFill>
              </a:rPr>
              <a:t> </a:t>
            </a:r>
            <a:r>
              <a:rPr lang="en" sz="2800" b="1" u="sng" dirty="0" smtClean="0">
                <a:solidFill>
                  <a:srgbClr val="C00000"/>
                </a:solidFill>
              </a:rPr>
              <a:t>Get data</a:t>
            </a:r>
          </a:p>
          <a:p>
            <a:pPr marL="542925" indent="-514350">
              <a:buFont typeface="+mj-lt"/>
              <a:buAutoNum type="arabicPeriod"/>
            </a:pPr>
            <a:endParaRPr lang="en" sz="2800" dirty="0"/>
          </a:p>
          <a:p>
            <a:pPr marL="542925" indent="-514350">
              <a:buFont typeface="+mj-lt"/>
              <a:buAutoNum type="arabicPeriod"/>
            </a:pPr>
            <a:r>
              <a:rPr lang="en" sz="2800" dirty="0" smtClean="0"/>
              <a:t>Train</a:t>
            </a: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3564834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>
                <a:solidFill>
                  <a:srgbClr val="002060"/>
                </a:solidFill>
              </a:rPr>
              <a:t>Step 2: Mention Identification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Neural network parameterization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Semi-automated restricted support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Supervised training gives 2</a:t>
            </a:r>
            <a:r>
              <a:rPr lang="en" sz="2800" baseline="30000" dirty="0" smtClean="0"/>
              <a:t>nd</a:t>
            </a:r>
            <a:r>
              <a:rPr lang="en" sz="2800" dirty="0" smtClean="0"/>
              <a:t> best accuracy on 2014 task</a:t>
            </a:r>
            <a:endParaRPr lang="en" sz="28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33494970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>
                <a:solidFill>
                  <a:srgbClr val="002060"/>
                </a:solidFill>
              </a:rPr>
              <a:t>Step 2: Mention Identification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Next steps:</a:t>
            </a:r>
          </a:p>
          <a:p>
            <a:pPr marL="914400" lvl="1" indent="-314325">
              <a:buFont typeface="Arial"/>
              <a:buChar char="●"/>
            </a:pPr>
            <a:r>
              <a:rPr lang="en-US" sz="2200" dirty="0" smtClean="0"/>
              <a:t>P</a:t>
            </a:r>
            <a:r>
              <a:rPr lang="en" sz="2200" dirty="0" smtClean="0"/>
              <a:t>re-train parameters</a:t>
            </a:r>
          </a:p>
          <a:p>
            <a:pPr marL="914400" lvl="1" indent="-314325">
              <a:buFont typeface="Arial"/>
              <a:buChar char="●"/>
            </a:pPr>
            <a:endParaRPr lang="en" sz="2200" dirty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Use correlation model</a:t>
            </a:r>
          </a:p>
          <a:p>
            <a:pPr marL="914400" lvl="1" indent="-314325">
              <a:buFont typeface="Arial"/>
              <a:buChar char="●"/>
            </a:pPr>
            <a:endParaRPr lang="en" sz="2200" dirty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Train with variational algorithm</a:t>
            </a:r>
            <a:endParaRPr lang="en" sz="22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39772780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Review of Semi-Supervised methods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r>
              <a:rPr lang="en" sz="2800" dirty="0" smtClean="0"/>
              <a:t>Automatic labeling of data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Label pre-selection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Use prototypes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Use features learned on larger corpus</a:t>
            </a:r>
            <a:endParaRPr lang="en" sz="28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27261277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Review of Semi-Supervised methods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Domain adaptation: PubMed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Multi-view learning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1790624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42900" y="797421"/>
            <a:ext cx="6172200" cy="6430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n" dirty="0" smtClean="0">
                <a:solidFill>
                  <a:srgbClr val="002060"/>
                </a:solidFill>
              </a:rPr>
              <a:t>Review of Semi-Supervised methods</a:t>
            </a: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2900" y="1543051"/>
            <a:ext cx="6172200" cy="340777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"/>
            <a:endParaRPr lang="en" sz="2800" dirty="0" smtClean="0"/>
          </a:p>
          <a:p>
            <a:pPr marL="342900" indent="-314325">
              <a:buFont typeface="Arial"/>
              <a:buChar char="●"/>
            </a:pPr>
            <a:r>
              <a:rPr lang="en" sz="2800" dirty="0" smtClean="0"/>
              <a:t>Multi-view learning:</a:t>
            </a:r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Other information on the patient: diagnosis codes, procedures, demographics, etc…</a:t>
            </a:r>
          </a:p>
          <a:p>
            <a:pPr marL="914400" lvl="1" indent="-314325">
              <a:buFont typeface="Arial"/>
              <a:buChar char="●"/>
            </a:pPr>
            <a:endParaRPr lang="en" sz="2200" dirty="0"/>
          </a:p>
          <a:p>
            <a:pPr marL="914400" lvl="1" indent="-314325">
              <a:buFont typeface="Arial"/>
              <a:buChar char="●"/>
            </a:pPr>
            <a:r>
              <a:rPr lang="en" sz="2200" dirty="0" smtClean="0"/>
              <a:t>Jointly learn to predict those</a:t>
            </a:r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endParaRPr lang="en" sz="2800" dirty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  <a:p>
            <a:pPr marL="342900" indent="-314325">
              <a:buFont typeface="Arial"/>
              <a:buChar char="●"/>
            </a:pP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41711722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98" y="1967871"/>
            <a:ext cx="6172200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Questions?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9607</TotalTime>
  <Words>2622</Words>
  <Application>Microsoft Office PowerPoint</Application>
  <PresentationFormat>Custom</PresentationFormat>
  <Paragraphs>713</Paragraphs>
  <Slides>95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8" baseType="lpstr">
      <vt:lpstr>Arial</vt:lpstr>
      <vt:lpstr>Cambria Math</vt:lpstr>
      <vt:lpstr>simple-light</vt:lpstr>
      <vt:lpstr>Semi-supervised methods of text processing, and an application to medical concept extraction</vt:lpstr>
      <vt:lpstr>What do we want from text?</vt:lpstr>
      <vt:lpstr>How do we answer those questions?</vt:lpstr>
      <vt:lpstr>Pipeline</vt:lpstr>
      <vt:lpstr>Pipeline</vt:lpstr>
      <vt:lpstr>Pipeline</vt:lpstr>
      <vt:lpstr>Pipeline</vt:lpstr>
      <vt:lpstr>Machine learning approach</vt:lpstr>
      <vt:lpstr>Machine learning approach</vt:lpstr>
      <vt:lpstr>So much text, so few labels</vt:lpstr>
      <vt:lpstr>So much text, so few labels</vt:lpstr>
      <vt:lpstr>Presentation outline</vt:lpstr>
      <vt:lpstr>Overview</vt:lpstr>
      <vt:lpstr>Overview</vt:lpstr>
      <vt:lpstr>So much text, so few labels</vt:lpstr>
      <vt:lpstr>Overview</vt:lpstr>
      <vt:lpstr>Fine Grained Entity Recognition</vt:lpstr>
      <vt:lpstr>Fine Grained Entity Recognition</vt:lpstr>
      <vt:lpstr>Fine Grained Entity Recognition</vt:lpstr>
      <vt:lpstr>Fine Grained Entity Recognition</vt:lpstr>
      <vt:lpstr>Fine Grained Entity Recognition</vt:lpstr>
      <vt:lpstr>Fine Grained Entity Recognition</vt:lpstr>
      <vt:lpstr>Distant Supervision for Relation Extraction with an incomplete Knowledge Base</vt:lpstr>
      <vt:lpstr>Distant Supervision for Relation Extraction with an incomplete Knowledge Base</vt:lpstr>
      <vt:lpstr>Distant Supervision for Relation Extraction with an incomplete Knowledge Base</vt:lpstr>
      <vt:lpstr>Distant Supervision for Relation Extraction with an incomplete Knowledge Base</vt:lpstr>
      <vt:lpstr>Co-Training for Domain Adaptation</vt:lpstr>
      <vt:lpstr>Self-Training</vt:lpstr>
      <vt:lpstr>Self-Training</vt:lpstr>
      <vt:lpstr>Self-Training</vt:lpstr>
      <vt:lpstr>Self-Training</vt:lpstr>
      <vt:lpstr>Co-Training</vt:lpstr>
      <vt:lpstr>Co-Training</vt:lpstr>
      <vt:lpstr>Co-Training</vt:lpstr>
      <vt:lpstr>Co-Training</vt:lpstr>
      <vt:lpstr>Co-Training</vt:lpstr>
      <vt:lpstr>Co-Training for Domain Adaptation</vt:lpstr>
      <vt:lpstr>Co-Training for Domain Adaptation</vt:lpstr>
      <vt:lpstr>Semi-Supervised Frame-Semantic Parsing for Unknown Predicates</vt:lpstr>
      <vt:lpstr>Semi-Supervised Frame-Semantic Parsing for Unknown Predicates</vt:lpstr>
      <vt:lpstr>Semi-Supervised Frame-Semantic Parsing for Unknown Predicates</vt:lpstr>
      <vt:lpstr>Semi-Supervised Frame-Semantic Parsing for Unknown Predicates</vt:lpstr>
      <vt:lpstr>Semi-Supervised Frame-Semantic Parsing for Unknown Predicates</vt:lpstr>
      <vt:lpstr>Semi-Supervised Frame-Semantic Parsing for Unknown Predicates</vt:lpstr>
      <vt:lpstr>Semi-Supervised Frame-Semantic Parsing for Unknown Predicates</vt:lpstr>
      <vt:lpstr>Overview</vt:lpstr>
      <vt:lpstr>Prototype-Driven Learning for Sequence Models</vt:lpstr>
      <vt:lpstr>Prototype-Driven Learning for Sequence Models</vt:lpstr>
      <vt:lpstr>Prototype-Driven Learning for Sequence Models</vt:lpstr>
      <vt:lpstr>Prototype-Driven Learning for Sequence Models</vt:lpstr>
      <vt:lpstr>Domain Adaptation with Structural Correspondence Learning</vt:lpstr>
      <vt:lpstr>Domain Adaptation with Structural Correspondence Learning</vt:lpstr>
      <vt:lpstr>Domain Adaptation with Structural Correspondence Learning</vt:lpstr>
      <vt:lpstr>Domain Adaptation with Structural Correspondence Learning</vt:lpstr>
      <vt:lpstr>Domain Adaptation with Structural Correspondence Learning</vt:lpstr>
      <vt:lpstr>NLP (almost) from Scratch</vt:lpstr>
      <vt:lpstr>NLP (almost) from Scratch</vt:lpstr>
      <vt:lpstr>NLP (almost) from Scratch</vt:lpstr>
      <vt:lpstr>NLP (almost) from Scratch</vt:lpstr>
      <vt:lpstr>NLP (almost) from Scratch</vt:lpstr>
      <vt:lpstr>Recursive Deep Models for Semantic Compositionality Over a Sentiment Treebank</vt:lpstr>
      <vt:lpstr>Skip-Thoughts Vectors  (Kiros et al., NIPS 2015)</vt:lpstr>
      <vt:lpstr>On Using Monolingual Corpora in NMT</vt:lpstr>
      <vt:lpstr>On Using Monolingual Corpora in NMT</vt:lpstr>
      <vt:lpstr>On Using Monolingual Corpora in NMT</vt:lpstr>
      <vt:lpstr>On Using Monolingual Corpora in NMT</vt:lpstr>
      <vt:lpstr>On Using Monolingual Corpora in NMT</vt:lpstr>
      <vt:lpstr>Semi-Supervised Learning for Entity Linkage using Variational Inference</vt:lpstr>
      <vt:lpstr>Semi-Supervised Learning for Entity Linkage using Variational Inference</vt:lpstr>
      <vt:lpstr>Task description</vt:lpstr>
      <vt:lpstr>UMLS samples</vt:lpstr>
      <vt:lpstr>UMLS samples</vt:lpstr>
      <vt:lpstr>Step 1: Mention Detection</vt:lpstr>
      <vt:lpstr>Step 1: Mention Detection</vt:lpstr>
      <vt:lpstr>Step 1: Mention Detection</vt:lpstr>
      <vt:lpstr>Step 1: Mention Detection</vt:lpstr>
      <vt:lpstr>Step 1: Mention Detection</vt:lpstr>
      <vt:lpstr>Step 1: Mention Detection</vt:lpstr>
      <vt:lpstr>Step 2: Mention Identification</vt:lpstr>
      <vt:lpstr>Step 2: Mention Identification</vt:lpstr>
      <vt:lpstr>Step 2: Mention Identification</vt:lpstr>
      <vt:lpstr>Step 2: Mention Identification</vt:lpstr>
      <vt:lpstr>Step 2: Mention Identification</vt:lpstr>
      <vt:lpstr>Step 2: Mention Identification</vt:lpstr>
      <vt:lpstr>Step 2: Mention Identification</vt:lpstr>
      <vt:lpstr>Step 2: Mention Identification</vt:lpstr>
      <vt:lpstr>Step 2: Mention Identification</vt:lpstr>
      <vt:lpstr>Step 2: Mention Identification</vt:lpstr>
      <vt:lpstr>Step 2: Mention Identification</vt:lpstr>
      <vt:lpstr>Step 2: Mention Identification</vt:lpstr>
      <vt:lpstr>Step 2: Mention Identification</vt:lpstr>
      <vt:lpstr>Review of Semi-Supervised methods</vt:lpstr>
      <vt:lpstr>Review of Semi-Supervised methods</vt:lpstr>
      <vt:lpstr>Review of Semi-Supervised methods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Fast Variational Approach for Learning Markov Random Field Language Models</dc:title>
  <dc:creator>Yacine</dc:creator>
  <cp:lastModifiedBy>Yacine Jernite</cp:lastModifiedBy>
  <cp:revision>371</cp:revision>
  <dcterms:modified xsi:type="dcterms:W3CDTF">2015-09-17T16:30:07Z</dcterms:modified>
</cp:coreProperties>
</file>