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  <a:srgbClr val="F4B183"/>
    <a:srgbClr val="C00000"/>
    <a:srgbClr val="FFD966"/>
    <a:srgbClr val="70AD47"/>
    <a:srgbClr val="BF9000"/>
    <a:srgbClr val="ADB9CA"/>
    <a:srgbClr val="5B9BD5"/>
    <a:srgbClr val="2394BC"/>
    <a:srgbClr val="236B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04D4-3775-460C-BA58-7B3B1EE19F74}" type="datetimeFigureOut">
              <a:rPr lang="zh-CN" altLang="en-US" smtClean="0"/>
              <a:t>2013/12/13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4FDE-9E0B-412C-95FF-C960666B9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21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04D4-3775-460C-BA58-7B3B1EE19F74}" type="datetimeFigureOut">
              <a:rPr lang="zh-CN" altLang="en-US" smtClean="0"/>
              <a:t>2013/12/13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4FDE-9E0B-412C-95FF-C960666B9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636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04D4-3775-460C-BA58-7B3B1EE19F74}" type="datetimeFigureOut">
              <a:rPr lang="zh-CN" altLang="en-US" smtClean="0"/>
              <a:t>2013/12/13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4FDE-9E0B-412C-95FF-C960666B9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56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04D4-3775-460C-BA58-7B3B1EE19F74}" type="datetimeFigureOut">
              <a:rPr lang="zh-CN" altLang="en-US" smtClean="0"/>
              <a:t>2013/12/13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4FDE-9E0B-412C-95FF-C960666B9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728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04D4-3775-460C-BA58-7B3B1EE19F74}" type="datetimeFigureOut">
              <a:rPr lang="zh-CN" altLang="en-US" smtClean="0"/>
              <a:t>2013/12/13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4FDE-9E0B-412C-95FF-C960666B9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3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04D4-3775-460C-BA58-7B3B1EE19F74}" type="datetimeFigureOut">
              <a:rPr lang="zh-CN" altLang="en-US" smtClean="0"/>
              <a:t>2013/12/13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4FDE-9E0B-412C-95FF-C960666B9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271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04D4-3775-460C-BA58-7B3B1EE19F74}" type="datetimeFigureOut">
              <a:rPr lang="zh-CN" altLang="en-US" smtClean="0"/>
              <a:t>2013/12/13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4FDE-9E0B-412C-95FF-C960666B9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703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04D4-3775-460C-BA58-7B3B1EE19F74}" type="datetimeFigureOut">
              <a:rPr lang="zh-CN" altLang="en-US" smtClean="0"/>
              <a:t>2013/12/13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4FDE-9E0B-412C-95FF-C960666B9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99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04D4-3775-460C-BA58-7B3B1EE19F74}" type="datetimeFigureOut">
              <a:rPr lang="zh-CN" altLang="en-US" smtClean="0"/>
              <a:t>2013/12/13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4FDE-9E0B-412C-95FF-C960666B9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388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04D4-3775-460C-BA58-7B3B1EE19F74}" type="datetimeFigureOut">
              <a:rPr lang="zh-CN" altLang="en-US" smtClean="0"/>
              <a:t>2013/12/13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4FDE-9E0B-412C-95FF-C960666B9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024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04D4-3775-460C-BA58-7B3B1EE19F74}" type="datetimeFigureOut">
              <a:rPr lang="zh-CN" altLang="en-US" smtClean="0"/>
              <a:t>2013/12/13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4FDE-9E0B-412C-95FF-C960666B9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7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104D4-3775-460C-BA58-7B3B1EE19F74}" type="datetimeFigureOut">
              <a:rPr lang="zh-CN" altLang="en-US" smtClean="0"/>
              <a:t>2013/12/13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D4FDE-9E0B-412C-95FF-C960666B9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69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691638"/>
              </p:ext>
            </p:extLst>
          </p:nvPr>
        </p:nvGraphicFramePr>
        <p:xfrm>
          <a:off x="3601406" y="250326"/>
          <a:ext cx="3195456" cy="421313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99432"/>
                <a:gridCol w="399432"/>
                <a:gridCol w="399432"/>
                <a:gridCol w="399432"/>
                <a:gridCol w="399432"/>
                <a:gridCol w="399432"/>
                <a:gridCol w="399432"/>
                <a:gridCol w="399432"/>
              </a:tblGrid>
              <a:tr h="42131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189352"/>
              </p:ext>
            </p:extLst>
          </p:nvPr>
        </p:nvGraphicFramePr>
        <p:xfrm>
          <a:off x="428883" y="1731171"/>
          <a:ext cx="11142730" cy="6414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4273"/>
                <a:gridCol w="1114273"/>
                <a:gridCol w="1114273"/>
                <a:gridCol w="1114273"/>
                <a:gridCol w="1114273"/>
                <a:gridCol w="1114273"/>
                <a:gridCol w="1114273"/>
                <a:gridCol w="1114273"/>
                <a:gridCol w="1114273"/>
                <a:gridCol w="1114273"/>
              </a:tblGrid>
              <a:tr h="275654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65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上箭头 7"/>
          <p:cNvSpPr/>
          <p:nvPr/>
        </p:nvSpPr>
        <p:spPr>
          <a:xfrm>
            <a:off x="4911866" y="790117"/>
            <a:ext cx="534073" cy="83348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959151" y="283221"/>
            <a:ext cx="2969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(byte)8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个位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(bit)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31774" y="1254266"/>
            <a:ext cx="4272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字节连续排列构成内存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(memory)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59151" y="898216"/>
            <a:ext cx="449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(address)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号的内存单元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8537097" y="1267548"/>
            <a:ext cx="226578" cy="4167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753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438310"/>
              </p:ext>
            </p:extLst>
          </p:nvPr>
        </p:nvGraphicFramePr>
        <p:xfrm>
          <a:off x="276028" y="258420"/>
          <a:ext cx="121290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9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指针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054406"/>
              </p:ext>
            </p:extLst>
          </p:nvPr>
        </p:nvGraphicFramePr>
        <p:xfrm>
          <a:off x="2727915" y="282696"/>
          <a:ext cx="2718026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013"/>
                <a:gridCol w="1359013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char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//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body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返回值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指针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411369"/>
              </p:ext>
            </p:extLst>
          </p:nvPr>
        </p:nvGraphicFramePr>
        <p:xfrm>
          <a:off x="7728793" y="306972"/>
          <a:ext cx="2718026" cy="2270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59013"/>
                <a:gridCol w="1359013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char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// </a:t>
                      </a:r>
                      <a:r>
                        <a:rPr lang="en-US" altLang="zh-CN" sz="1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balabala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返回值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指针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4" name="直接箭头连接符 13"/>
          <p:cNvCxnSpPr/>
          <p:nvPr/>
        </p:nvCxnSpPr>
        <p:spPr>
          <a:xfrm>
            <a:off x="1480842" y="445062"/>
            <a:ext cx="1221898" cy="1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/>
          <p:nvPr/>
        </p:nvCxnSpPr>
        <p:spPr>
          <a:xfrm flipV="1">
            <a:off x="5454032" y="461246"/>
            <a:ext cx="2241494" cy="19259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02301" y="1239532"/>
            <a:ext cx="199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第四题图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027298"/>
              </p:ext>
            </p:extLst>
          </p:nvPr>
        </p:nvGraphicFramePr>
        <p:xfrm>
          <a:off x="2611742" y="3675015"/>
          <a:ext cx="2718026" cy="2286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013"/>
                <a:gridCol w="1359013"/>
              </a:tblGrid>
              <a:tr h="386498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double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、指针</a:t>
                      </a:r>
                    </a:p>
                  </a:txBody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//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body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返回值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0" name="直接连接符 19"/>
          <p:cNvCxnSpPr/>
          <p:nvPr/>
        </p:nvCxnSpPr>
        <p:spPr>
          <a:xfrm>
            <a:off x="113288" y="2880765"/>
            <a:ext cx="119438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02301" y="3005049"/>
            <a:ext cx="199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第五题图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134495"/>
              </p:ext>
            </p:extLst>
          </p:nvPr>
        </p:nvGraphicFramePr>
        <p:xfrm>
          <a:off x="267936" y="3677711"/>
          <a:ext cx="121290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9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指针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" name="直接箭头连接符 2"/>
          <p:cNvCxnSpPr/>
          <p:nvPr/>
        </p:nvCxnSpPr>
        <p:spPr>
          <a:xfrm>
            <a:off x="1480842" y="3899338"/>
            <a:ext cx="11362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439000"/>
              </p:ext>
            </p:extLst>
          </p:nvPr>
        </p:nvGraphicFramePr>
        <p:xfrm>
          <a:off x="6482620" y="4071269"/>
          <a:ext cx="121290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9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指针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734435"/>
              </p:ext>
            </p:extLst>
          </p:nvPr>
        </p:nvGraphicFramePr>
        <p:xfrm>
          <a:off x="8990035" y="3712323"/>
          <a:ext cx="2718026" cy="2270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59013"/>
                <a:gridCol w="1359013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char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// </a:t>
                      </a:r>
                      <a:r>
                        <a:rPr lang="en-US" altLang="zh-CN" sz="1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balabala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返回值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直接箭头连接符 4"/>
          <p:cNvCxnSpPr/>
          <p:nvPr/>
        </p:nvCxnSpPr>
        <p:spPr>
          <a:xfrm flipH="1">
            <a:off x="5244662" y="4267200"/>
            <a:ext cx="1250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454032" y="3899338"/>
            <a:ext cx="925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作为参数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肘形连接符 11"/>
          <p:cNvCxnSpPr/>
          <p:nvPr/>
        </p:nvCxnSpPr>
        <p:spPr>
          <a:xfrm flipV="1">
            <a:off x="7695526" y="3899338"/>
            <a:ext cx="1280308" cy="3678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7797839" y="3591561"/>
            <a:ext cx="925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指向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42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503280"/>
              </p:ext>
            </p:extLst>
          </p:nvPr>
        </p:nvGraphicFramePr>
        <p:xfrm>
          <a:off x="284120" y="0"/>
          <a:ext cx="121290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9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指针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097135"/>
              </p:ext>
            </p:extLst>
          </p:nvPr>
        </p:nvGraphicFramePr>
        <p:xfrm>
          <a:off x="2509430" y="32368"/>
          <a:ext cx="2718026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013"/>
                <a:gridCol w="1359013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指针、指针</a:t>
                      </a:r>
                    </a:p>
                  </a:txBody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//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body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返回值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指针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470436"/>
              </p:ext>
            </p:extLst>
          </p:nvPr>
        </p:nvGraphicFramePr>
        <p:xfrm>
          <a:off x="2533706" y="3455299"/>
          <a:ext cx="2718026" cy="2270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59013"/>
                <a:gridCol w="1359013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double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char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// </a:t>
                      </a:r>
                      <a:r>
                        <a:rPr lang="en-US" altLang="zh-CN" sz="1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balabala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返回值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指针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112819"/>
              </p:ext>
            </p:extLst>
          </p:nvPr>
        </p:nvGraphicFramePr>
        <p:xfrm>
          <a:off x="6919590" y="3463391"/>
          <a:ext cx="2718026" cy="2270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59013"/>
                <a:gridCol w="1359013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float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、指针</a:t>
                      </a:r>
                    </a:p>
                  </a:txBody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// </a:t>
                      </a:r>
                      <a:r>
                        <a:rPr lang="en-US" altLang="zh-CN" sz="1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balabala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返回值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指针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1" name="直接箭头连接符 10"/>
          <p:cNvCxnSpPr/>
          <p:nvPr/>
        </p:nvCxnSpPr>
        <p:spPr>
          <a:xfrm>
            <a:off x="1505119" y="170458"/>
            <a:ext cx="1019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endCxn id="35" idx="0"/>
          </p:cNvCxnSpPr>
          <p:nvPr/>
        </p:nvCxnSpPr>
        <p:spPr>
          <a:xfrm rot="5400000">
            <a:off x="3682364" y="2533295"/>
            <a:ext cx="1132360" cy="7116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endCxn id="37" idx="0"/>
          </p:cNvCxnSpPr>
          <p:nvPr/>
        </p:nvCxnSpPr>
        <p:spPr>
          <a:xfrm flipV="1">
            <a:off x="5219362" y="3463391"/>
            <a:ext cx="3059241" cy="2072087"/>
          </a:xfrm>
          <a:prstGeom prst="bentConnector4">
            <a:avLst>
              <a:gd name="adj1" fmla="val 27788"/>
              <a:gd name="adj2" fmla="val 1110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575412" y="2165425"/>
            <a:ext cx="1545579" cy="30777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指向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long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5575412" y="1295251"/>
            <a:ext cx="2184850" cy="30777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指向整型指针或整型数组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575413" y="425077"/>
            <a:ext cx="962952" cy="30777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指向整型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箭头连接符 26"/>
          <p:cNvCxnSpPr>
            <a:endCxn id="52" idx="1"/>
          </p:cNvCxnSpPr>
          <p:nvPr/>
        </p:nvCxnSpPr>
        <p:spPr>
          <a:xfrm>
            <a:off x="5008970" y="575060"/>
            <a:ext cx="566443" cy="3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endCxn id="51" idx="1"/>
          </p:cNvCxnSpPr>
          <p:nvPr/>
        </p:nvCxnSpPr>
        <p:spPr>
          <a:xfrm>
            <a:off x="4264503" y="732854"/>
            <a:ext cx="1310909" cy="7162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endCxn id="24" idx="3"/>
          </p:cNvCxnSpPr>
          <p:nvPr/>
        </p:nvCxnSpPr>
        <p:spPr>
          <a:xfrm rot="10800000">
            <a:off x="7120992" y="2319314"/>
            <a:ext cx="2144389" cy="1646308"/>
          </a:xfrm>
          <a:prstGeom prst="bentConnector3">
            <a:avLst>
              <a:gd name="adj1" fmla="val 16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9831824" y="5381589"/>
            <a:ext cx="962952" cy="30777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指向整型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1" name="直接箭头连接符 60"/>
          <p:cNvCxnSpPr/>
          <p:nvPr/>
        </p:nvCxnSpPr>
        <p:spPr>
          <a:xfrm>
            <a:off x="9160184" y="5535477"/>
            <a:ext cx="671640" cy="3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7193820" y="595569"/>
            <a:ext cx="4741932" cy="307777"/>
          </a:xfrm>
          <a:prstGeom prst="rect">
            <a:avLst/>
          </a:prstGeom>
          <a:solidFill>
            <a:srgbClr val="A9D18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(*(*(*p)(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**,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*))(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double,char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))(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float,long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long*);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4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924925" cy="34956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87248"/>
            <a:ext cx="9144000" cy="19145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0" y="3687573"/>
            <a:ext cx="4369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33168" y="0"/>
            <a:ext cx="2491757" cy="3722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433168" y="4410159"/>
            <a:ext cx="2491757" cy="3722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165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"/>
            <a:ext cx="4215950" cy="3487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740665" y="0"/>
            <a:ext cx="4215950" cy="3487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4215950" y="0"/>
            <a:ext cx="2524715" cy="3487667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7030A0"/>
                </a:solidFill>
              </a:rPr>
              <a:t>函数调用</a:t>
            </a:r>
            <a:endParaRPr lang="zh-CN" altLang="en-US" dirty="0">
              <a:solidFill>
                <a:srgbClr val="7030A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941166"/>
              </p:ext>
            </p:extLst>
          </p:nvPr>
        </p:nvGraphicFramePr>
        <p:xfrm>
          <a:off x="1651674" y="752034"/>
          <a:ext cx="2256780" cy="914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19292"/>
                <a:gridCol w="1537488"/>
              </a:tblGrid>
              <a:tr h="1755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变量名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1755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1755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地址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effectLst/>
                        </a:rPr>
                        <a:t>0x0022 f7dc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402753"/>
              </p:ext>
            </p:extLst>
          </p:nvPr>
        </p:nvGraphicFramePr>
        <p:xfrm>
          <a:off x="1643582" y="1876827"/>
          <a:ext cx="2256780" cy="914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19292"/>
                <a:gridCol w="1537488"/>
              </a:tblGrid>
              <a:tr h="1755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变量名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1755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1755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地址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effectLst/>
                        </a:rPr>
                        <a:t>0x0022 f7d0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69932" y="161842"/>
            <a:ext cx="1683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ain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165497" y="161842"/>
            <a:ext cx="1683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swap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754833"/>
              </p:ext>
            </p:extLst>
          </p:nvPr>
        </p:nvGraphicFramePr>
        <p:xfrm>
          <a:off x="7083002" y="784482"/>
          <a:ext cx="2256780" cy="914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19292"/>
                <a:gridCol w="1537488"/>
              </a:tblGrid>
              <a:tr h="1755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变量名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1755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1755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地址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effectLst/>
                        </a:rPr>
                        <a:t>0x0022 fa0c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837050"/>
              </p:ext>
            </p:extLst>
          </p:nvPr>
        </p:nvGraphicFramePr>
        <p:xfrm>
          <a:off x="7105706" y="1876827"/>
          <a:ext cx="2256780" cy="914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19292"/>
                <a:gridCol w="1537488"/>
              </a:tblGrid>
              <a:tr h="1755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变量名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1755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1755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地址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effectLst/>
                        </a:rPr>
                        <a:t>0x0022 fa10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4" name="直接箭头连接符 13"/>
          <p:cNvCxnSpPr>
            <a:endCxn id="11" idx="1"/>
          </p:cNvCxnSpPr>
          <p:nvPr/>
        </p:nvCxnSpPr>
        <p:spPr>
          <a:xfrm flipV="1">
            <a:off x="3908453" y="1241682"/>
            <a:ext cx="3174549" cy="44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3908453" y="2364674"/>
            <a:ext cx="3174549" cy="44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941591" y="933905"/>
            <a:ext cx="1073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复制一份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941590" y="2056897"/>
            <a:ext cx="1073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复制一份</a:t>
            </a: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9880376" y="825389"/>
            <a:ext cx="0" cy="198254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9850699" y="1107639"/>
            <a:ext cx="400110" cy="12723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发生交换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971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4215950" cy="3487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740665" y="0"/>
            <a:ext cx="4215950" cy="3487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>
            <a:off x="4215950" y="0"/>
            <a:ext cx="2524715" cy="3487667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7030A0"/>
                </a:solidFill>
              </a:rPr>
              <a:t>函数调用</a:t>
            </a:r>
            <a:endParaRPr lang="zh-CN" altLang="en-US" dirty="0">
              <a:solidFill>
                <a:srgbClr val="7030A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404360"/>
              </p:ext>
            </p:extLst>
          </p:nvPr>
        </p:nvGraphicFramePr>
        <p:xfrm>
          <a:off x="1651674" y="752034"/>
          <a:ext cx="2256780" cy="914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19292"/>
                <a:gridCol w="1537488"/>
              </a:tblGrid>
              <a:tr h="1755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变量名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1755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1755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地址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effectLst/>
                        </a:rPr>
                        <a:t>0x0022 f7dc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292330"/>
              </p:ext>
            </p:extLst>
          </p:nvPr>
        </p:nvGraphicFramePr>
        <p:xfrm>
          <a:off x="1643582" y="1876827"/>
          <a:ext cx="2256780" cy="914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19292"/>
                <a:gridCol w="1537488"/>
              </a:tblGrid>
              <a:tr h="1755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变量名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1755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1755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地址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effectLst/>
                        </a:rPr>
                        <a:t>0x0022 f7d0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69932" y="161842"/>
            <a:ext cx="1683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ain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165497" y="161842"/>
            <a:ext cx="1683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swap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966289"/>
              </p:ext>
            </p:extLst>
          </p:nvPr>
        </p:nvGraphicFramePr>
        <p:xfrm>
          <a:off x="7083002" y="784482"/>
          <a:ext cx="2256780" cy="914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19292"/>
                <a:gridCol w="1537488"/>
              </a:tblGrid>
              <a:tr h="1755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变量名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1755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effectLst/>
                        </a:rPr>
                        <a:t>0x0022 f7dc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1755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地址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effectLst/>
                        </a:rPr>
                        <a:t>0x0022 fa0c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116246"/>
              </p:ext>
            </p:extLst>
          </p:nvPr>
        </p:nvGraphicFramePr>
        <p:xfrm>
          <a:off x="7105706" y="1876827"/>
          <a:ext cx="2256780" cy="914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19292"/>
                <a:gridCol w="1537488"/>
              </a:tblGrid>
              <a:tr h="1755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变量名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1755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effectLst/>
                        </a:rPr>
                        <a:t>0x0022 f7d0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1755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地址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effectLst/>
                        </a:rPr>
                        <a:t>0x0022 fa10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1" name="直接箭头连接符 10"/>
          <p:cNvCxnSpPr>
            <a:endCxn id="9" idx="1"/>
          </p:cNvCxnSpPr>
          <p:nvPr/>
        </p:nvCxnSpPr>
        <p:spPr>
          <a:xfrm flipV="1">
            <a:off x="3908453" y="1241682"/>
            <a:ext cx="3174549" cy="44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3908453" y="2364674"/>
            <a:ext cx="3174549" cy="44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705432" y="953750"/>
            <a:ext cx="1580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取地址并复制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9880376" y="825389"/>
            <a:ext cx="0" cy="198254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9850699" y="1107639"/>
            <a:ext cx="400110" cy="12723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解地址交换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705432" y="2041545"/>
            <a:ext cx="1580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取地址并复制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3508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4215950" cy="3487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740665" y="0"/>
            <a:ext cx="4215950" cy="3487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>
            <a:off x="4215950" y="0"/>
            <a:ext cx="2524715" cy="3487667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7030A0"/>
                </a:solidFill>
              </a:rPr>
              <a:t>函数调用</a:t>
            </a:r>
            <a:endParaRPr lang="zh-CN" altLang="en-US" dirty="0">
              <a:solidFill>
                <a:srgbClr val="7030A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896836"/>
              </p:ext>
            </p:extLst>
          </p:nvPr>
        </p:nvGraphicFramePr>
        <p:xfrm>
          <a:off x="1651674" y="752034"/>
          <a:ext cx="2256780" cy="914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19292"/>
                <a:gridCol w="1537488"/>
              </a:tblGrid>
              <a:tr h="1755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变量名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1755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1755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地址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effectLst/>
                        </a:rPr>
                        <a:t>0x0022 f7dc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16494"/>
              </p:ext>
            </p:extLst>
          </p:nvPr>
        </p:nvGraphicFramePr>
        <p:xfrm>
          <a:off x="1643582" y="1876827"/>
          <a:ext cx="2256780" cy="914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19292"/>
                <a:gridCol w="1537488"/>
              </a:tblGrid>
              <a:tr h="1755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变量名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1755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1755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地址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effectLst/>
                        </a:rPr>
                        <a:t>0x0022 f7d0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69932" y="161842"/>
            <a:ext cx="1683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ain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165497" y="161842"/>
            <a:ext cx="1683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swap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77186"/>
              </p:ext>
            </p:extLst>
          </p:nvPr>
        </p:nvGraphicFramePr>
        <p:xfrm>
          <a:off x="7083002" y="784482"/>
          <a:ext cx="2256780" cy="914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19292"/>
                <a:gridCol w="1537488"/>
              </a:tblGrid>
              <a:tr h="1755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变量名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1755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1755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地址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effectLst/>
                        </a:rPr>
                        <a:t>0x0022 f7dc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030051"/>
              </p:ext>
            </p:extLst>
          </p:nvPr>
        </p:nvGraphicFramePr>
        <p:xfrm>
          <a:off x="7105706" y="1876827"/>
          <a:ext cx="2256780" cy="914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19292"/>
                <a:gridCol w="1537488"/>
              </a:tblGrid>
              <a:tr h="1755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变量名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1755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1755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地址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effectLst/>
                        </a:rPr>
                        <a:t>0x0022 f7d0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5" name="直接箭头连接符 14"/>
          <p:cNvCxnSpPr/>
          <p:nvPr/>
        </p:nvCxnSpPr>
        <p:spPr>
          <a:xfrm>
            <a:off x="9880376" y="825389"/>
            <a:ext cx="0" cy="198254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9850699" y="1107639"/>
            <a:ext cx="400110" cy="12723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发生交换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1543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006825" y="1123600"/>
            <a:ext cx="1189529" cy="76065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预处理器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cpp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329239" y="1123600"/>
            <a:ext cx="1189529" cy="76065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编译器</a:t>
            </a:r>
            <a:endParaRPr lang="en-US" altLang="zh-CN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(cl</a:t>
            </a:r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651653" y="1123600"/>
            <a:ext cx="1189529" cy="76065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汇编器</a:t>
            </a:r>
            <a:endParaRPr lang="en-US" altLang="zh-CN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(as)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8974067" y="1123599"/>
            <a:ext cx="1189529" cy="76065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链接器</a:t>
            </a:r>
            <a:endParaRPr lang="en-US" altLang="zh-CN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ld</a:t>
            </a:r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/>
          <p:cNvCxnSpPr>
            <a:endCxn id="2" idx="1"/>
          </p:cNvCxnSpPr>
          <p:nvPr/>
        </p:nvCxnSpPr>
        <p:spPr>
          <a:xfrm>
            <a:off x="323682" y="1479649"/>
            <a:ext cx="1683143" cy="24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2" idx="3"/>
            <a:endCxn id="3" idx="1"/>
          </p:cNvCxnSpPr>
          <p:nvPr/>
        </p:nvCxnSpPr>
        <p:spPr>
          <a:xfrm>
            <a:off x="3196354" y="1503926"/>
            <a:ext cx="11328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3" idx="3"/>
            <a:endCxn id="4" idx="1"/>
          </p:cNvCxnSpPr>
          <p:nvPr/>
        </p:nvCxnSpPr>
        <p:spPr>
          <a:xfrm>
            <a:off x="5518768" y="1503926"/>
            <a:ext cx="11328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3"/>
            <a:endCxn id="5" idx="1"/>
          </p:cNvCxnSpPr>
          <p:nvPr/>
        </p:nvCxnSpPr>
        <p:spPr>
          <a:xfrm flipV="1">
            <a:off x="7841182" y="1503925"/>
            <a:ext cx="11328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3"/>
          </p:cNvCxnSpPr>
          <p:nvPr/>
        </p:nvCxnSpPr>
        <p:spPr>
          <a:xfrm>
            <a:off x="10163596" y="1503925"/>
            <a:ext cx="12057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85522" y="1607251"/>
            <a:ext cx="1359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源文件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文本格式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85522" y="1099324"/>
            <a:ext cx="1359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Hello.c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83066" y="1123599"/>
            <a:ext cx="1359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Hello.i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405479" y="1121731"/>
            <a:ext cx="1359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Hello.asm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727893" y="1099323"/>
            <a:ext cx="1359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Hello.obj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086722" y="1099323"/>
            <a:ext cx="1359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Hello.exe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083066" y="1640862"/>
            <a:ext cx="1359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被修改的源程序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405479" y="1607251"/>
            <a:ext cx="1359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汇编程序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727892" y="1653417"/>
            <a:ext cx="1359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可重定位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目标程序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二进制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050305" y="1653417"/>
            <a:ext cx="1488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可执行的目标程序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二进制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7355658" y="403408"/>
            <a:ext cx="2213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endCxn id="5" idx="0"/>
          </p:cNvCxnSpPr>
          <p:nvPr/>
        </p:nvCxnSpPr>
        <p:spPr>
          <a:xfrm>
            <a:off x="9568831" y="403408"/>
            <a:ext cx="1" cy="720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7614605" y="126409"/>
            <a:ext cx="1359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msvcrt.lib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85522" y="0"/>
            <a:ext cx="364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HelloWorld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程序为例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0426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乘号 13"/>
          <p:cNvSpPr/>
          <p:nvPr/>
        </p:nvSpPr>
        <p:spPr>
          <a:xfrm>
            <a:off x="3162639" y="410604"/>
            <a:ext cx="2281954" cy="2164702"/>
          </a:xfrm>
          <a:prstGeom prst="mathMultiply">
            <a:avLst/>
          </a:prstGeom>
          <a:solidFill>
            <a:srgbClr val="C00000">
              <a:alpha val="60000"/>
            </a:srgbClr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68618"/>
              </p:ext>
            </p:extLst>
          </p:nvPr>
        </p:nvGraphicFramePr>
        <p:xfrm>
          <a:off x="0" y="1121367"/>
          <a:ext cx="2588552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569"/>
                <a:gridCol w="323569"/>
                <a:gridCol w="323569"/>
                <a:gridCol w="323569"/>
                <a:gridCol w="323569"/>
                <a:gridCol w="323569"/>
                <a:gridCol w="323569"/>
                <a:gridCol w="323569"/>
              </a:tblGrid>
              <a:tr h="30802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02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493886"/>
              </p:ext>
            </p:extLst>
          </p:nvPr>
        </p:nvGraphicFramePr>
        <p:xfrm>
          <a:off x="3179721" y="1113027"/>
          <a:ext cx="2588552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569"/>
                <a:gridCol w="323569"/>
                <a:gridCol w="323569"/>
                <a:gridCol w="323569"/>
                <a:gridCol w="323569"/>
                <a:gridCol w="323569"/>
                <a:gridCol w="323569"/>
                <a:gridCol w="323569"/>
              </a:tblGrid>
              <a:tr h="30802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02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63692" y="2068661"/>
            <a:ext cx="186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38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号内存单元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75331" y="2084596"/>
            <a:ext cx="186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38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号内存单元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112840" y="361241"/>
            <a:ext cx="0" cy="6959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12840" y="361241"/>
            <a:ext cx="3066881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303616" y="385267"/>
            <a:ext cx="0" cy="6959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303616" y="385267"/>
            <a:ext cx="3066881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63692" y="0"/>
            <a:ext cx="3827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从第一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个位开始依次安排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个位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926701" y="7844"/>
            <a:ext cx="3827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第中间位开始依次安排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个位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2381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6271"/>
            <a:ext cx="2981325" cy="3467100"/>
          </a:xfrm>
          <a:prstGeom prst="rect">
            <a:avLst/>
          </a:prstGeom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866051"/>
              </p:ext>
            </p:extLst>
          </p:nvPr>
        </p:nvGraphicFramePr>
        <p:xfrm>
          <a:off x="3054153" y="2756545"/>
          <a:ext cx="8876970" cy="510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7697"/>
                <a:gridCol w="887697"/>
                <a:gridCol w="887697"/>
                <a:gridCol w="887697"/>
                <a:gridCol w="887697"/>
                <a:gridCol w="887697"/>
                <a:gridCol w="887697"/>
                <a:gridCol w="887697"/>
                <a:gridCol w="887697"/>
                <a:gridCol w="887697"/>
              </a:tblGrid>
              <a:tr h="194734"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734"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0x00000039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smtClean="0"/>
                        <a:t>0x0000003A</a:t>
                      </a:r>
                      <a:endParaRPr lang="zh-CN" altLang="en-US" sz="105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smtClean="0"/>
                        <a:t>0x0000003B</a:t>
                      </a:r>
                      <a:endParaRPr lang="zh-CN" altLang="en-US" sz="105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smtClean="0"/>
                        <a:t>0x0000003C</a:t>
                      </a:r>
                      <a:endParaRPr lang="zh-CN" altLang="en-US" sz="105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smtClean="0"/>
                        <a:t>0x0000003D</a:t>
                      </a:r>
                      <a:endParaRPr lang="zh-CN" altLang="en-US" sz="105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smtClean="0"/>
                        <a:t>0x0000003E</a:t>
                      </a:r>
                      <a:endParaRPr lang="zh-CN" altLang="en-US" sz="105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smtClean="0"/>
                        <a:t>0x0000003F</a:t>
                      </a:r>
                      <a:endParaRPr lang="zh-CN" altLang="en-US" sz="105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smtClean="0"/>
                        <a:t>0x00000040</a:t>
                      </a:r>
                      <a:endParaRPr lang="zh-CN" altLang="en-US" sz="105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05227"/>
              </p:ext>
            </p:extLst>
          </p:nvPr>
        </p:nvGraphicFramePr>
        <p:xfrm>
          <a:off x="2673276" y="532556"/>
          <a:ext cx="8763680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6368"/>
                <a:gridCol w="876368"/>
                <a:gridCol w="876368"/>
                <a:gridCol w="876368"/>
                <a:gridCol w="876368"/>
                <a:gridCol w="876368"/>
                <a:gridCol w="876368"/>
                <a:gridCol w="876368"/>
                <a:gridCol w="876368"/>
                <a:gridCol w="876368"/>
              </a:tblGrid>
              <a:tr h="194734"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0x00000021</a:t>
                      </a:r>
                      <a:endParaRPr lang="zh-CN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0x00000022</a:t>
                      </a:r>
                      <a:endParaRPr lang="zh-CN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0x00000023</a:t>
                      </a:r>
                      <a:endParaRPr lang="zh-CN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0x00000024</a:t>
                      </a:r>
                      <a:endParaRPr lang="zh-CN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0x00000025</a:t>
                      </a:r>
                      <a:endParaRPr lang="zh-CN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0x00000026</a:t>
                      </a:r>
                      <a:endParaRPr lang="zh-CN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0x00000027</a:t>
                      </a:r>
                      <a:endParaRPr lang="zh-CN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0x00000028</a:t>
                      </a:r>
                      <a:endParaRPr lang="zh-CN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0x00000029</a:t>
                      </a:r>
                      <a:endParaRPr lang="zh-CN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734"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143166" y="1128559"/>
            <a:ext cx="3292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蓝色的几个字节代表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的比较的指令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02522" y="202301"/>
            <a:ext cx="3795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红色的几个字节代条件成立发生跳转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84709" y="3365448"/>
            <a:ext cx="43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绿色字节代表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loop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标签开始的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balabala_B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条指令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流程图: 决策 8"/>
          <p:cNvSpPr/>
          <p:nvPr/>
        </p:nvSpPr>
        <p:spPr>
          <a:xfrm>
            <a:off x="7625608" y="1351370"/>
            <a:ext cx="1367554" cy="67845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满足条件？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/>
          <p:cNvCxnSpPr>
            <a:endCxn id="9" idx="0"/>
          </p:cNvCxnSpPr>
          <p:nvPr/>
        </p:nvCxnSpPr>
        <p:spPr>
          <a:xfrm>
            <a:off x="8309385" y="1060057"/>
            <a:ext cx="0" cy="291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9" idx="1"/>
          </p:cNvCxnSpPr>
          <p:nvPr/>
        </p:nvCxnSpPr>
        <p:spPr>
          <a:xfrm flipH="1" flipV="1">
            <a:off x="5189906" y="1690595"/>
            <a:ext cx="243570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5189906" y="1690595"/>
            <a:ext cx="0" cy="105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9" idx="3"/>
          </p:cNvCxnSpPr>
          <p:nvPr/>
        </p:nvCxnSpPr>
        <p:spPr>
          <a:xfrm flipV="1">
            <a:off x="8993162" y="1690595"/>
            <a:ext cx="118953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10182692" y="1060057"/>
            <a:ext cx="0" cy="630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149445" y="1739262"/>
            <a:ext cx="25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否，跳到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0x0000003A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的位置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开始执行这的指令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101858" y="1739262"/>
            <a:ext cx="2516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是，继续执行后面的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</a:p>
        </p:txBody>
      </p:sp>
    </p:spTree>
    <p:extLst>
      <p:ext uri="{BB962C8B-B14F-4D97-AF65-F5344CB8AC3E}">
        <p14:creationId xmlns:p14="http://schemas.microsoft.com/office/powerpoint/2010/main" val="202309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52" y="630553"/>
            <a:ext cx="2181225" cy="2162175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826982"/>
              </p:ext>
            </p:extLst>
          </p:nvPr>
        </p:nvGraphicFramePr>
        <p:xfrm>
          <a:off x="2670370" y="559572"/>
          <a:ext cx="8812230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223"/>
                <a:gridCol w="881223"/>
                <a:gridCol w="881223"/>
                <a:gridCol w="881223"/>
                <a:gridCol w="881223"/>
                <a:gridCol w="881223"/>
                <a:gridCol w="881223"/>
                <a:gridCol w="881223"/>
                <a:gridCol w="881223"/>
                <a:gridCol w="881223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0x00138130</a:t>
                      </a:r>
                      <a:endParaRPr lang="zh-CN" altLang="en-US" sz="105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smtClean="0"/>
                        <a:t>0x00138131</a:t>
                      </a:r>
                      <a:endParaRPr lang="zh-CN" altLang="en-US" sz="1050" dirty="0" smtClean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smtClean="0"/>
                        <a:t>0x00138132</a:t>
                      </a:r>
                      <a:endParaRPr lang="zh-CN" altLang="en-US" sz="1050" dirty="0" smtClean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smtClean="0"/>
                        <a:t>0x00138133</a:t>
                      </a:r>
                      <a:endParaRPr lang="zh-CN" altLang="en-US" sz="1050" dirty="0" smtClean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smtClean="0"/>
                        <a:t>0x00138134</a:t>
                      </a:r>
                      <a:endParaRPr lang="zh-CN" altLang="en-US" sz="1050" dirty="0" smtClean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smtClean="0"/>
                        <a:t>0x00138135</a:t>
                      </a:r>
                      <a:endParaRPr lang="zh-CN" altLang="en-US" sz="1050" dirty="0" smtClean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smtClean="0"/>
                        <a:t>0x00138136</a:t>
                      </a:r>
                      <a:endParaRPr lang="zh-CN" altLang="en-US" sz="1050" dirty="0" smtClean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smtClean="0"/>
                        <a:t>0x00138137</a:t>
                      </a:r>
                      <a:endParaRPr lang="zh-CN" altLang="en-US" sz="1050" dirty="0" smtClean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smtClean="0"/>
                        <a:t>0x00138138</a:t>
                      </a:r>
                      <a:endParaRPr lang="zh-CN" altLang="en-US" sz="1050" dirty="0" smtClean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smtClean="0"/>
                        <a:t>0x00138139</a:t>
                      </a:r>
                      <a:endParaRPr lang="zh-CN" altLang="en-US" sz="1050" dirty="0" smtClean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smtClean="0"/>
                        <a:t>0x0013813A</a:t>
                      </a:r>
                      <a:endParaRPr lang="zh-CN" altLang="en-US" sz="1050" dirty="0" smtClean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smtClean="0"/>
                        <a:t>0x0013813B</a:t>
                      </a:r>
                      <a:endParaRPr lang="zh-CN" altLang="en-US" sz="1050" dirty="0" smtClean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smtClean="0"/>
                        <a:t>0x0013813C</a:t>
                      </a:r>
                      <a:endParaRPr lang="zh-CN" altLang="en-US" sz="1050" dirty="0" smtClean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smtClean="0"/>
                        <a:t>0x0013813D</a:t>
                      </a:r>
                      <a:endParaRPr lang="zh-CN" altLang="en-US" sz="1050" dirty="0" smtClean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smtClean="0"/>
                        <a:t>0x0013813E</a:t>
                      </a:r>
                      <a:endParaRPr lang="zh-CN" altLang="en-US" sz="1050" dirty="0" smtClean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smtClean="0"/>
                        <a:t>0x0013813F</a:t>
                      </a:r>
                      <a:endParaRPr lang="zh-CN" altLang="en-US" sz="1050" dirty="0" smtClean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smtClean="0"/>
                        <a:t>0x00138140</a:t>
                      </a:r>
                      <a:endParaRPr lang="zh-CN" altLang="en-US" sz="1050" dirty="0" smtClean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0x00138141</a:t>
                      </a:r>
                      <a:endParaRPr lang="zh-CN" altLang="en-US" sz="105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0x00138142</a:t>
                      </a:r>
                      <a:endParaRPr lang="zh-CN" altLang="en-US" sz="105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0x00138143</a:t>
                      </a:r>
                      <a:endParaRPr lang="zh-CN" altLang="en-US" sz="105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3350104" y="1738593"/>
            <a:ext cx="4135030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结构体中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long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占用的字节数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5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结构体中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char 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占用的字节数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5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结构体中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占用的字节数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075636"/>
              </p:ext>
            </p:extLst>
          </p:nvPr>
        </p:nvGraphicFramePr>
        <p:xfrm>
          <a:off x="3059688" y="1798417"/>
          <a:ext cx="29850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507"/>
              </a:tblGrid>
              <a:tr h="277165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277165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277165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C55A1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3779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236730"/>
              </p:ext>
            </p:extLst>
          </p:nvPr>
        </p:nvGraphicFramePr>
        <p:xfrm>
          <a:off x="315588" y="96580"/>
          <a:ext cx="8970472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1309"/>
                <a:gridCol w="1121309"/>
                <a:gridCol w="1121309"/>
                <a:gridCol w="1121309"/>
                <a:gridCol w="1121309"/>
                <a:gridCol w="1121309"/>
                <a:gridCol w="1121309"/>
                <a:gridCol w="1121309"/>
              </a:tblGrid>
              <a:tr h="2308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0x00001234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0x00001235</a:t>
                      </a:r>
                      <a:endParaRPr lang="zh-CN" altLang="en-US" sz="105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0x00001236</a:t>
                      </a:r>
                      <a:endParaRPr lang="zh-CN" altLang="en-US" sz="105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0x00001237</a:t>
                      </a:r>
                      <a:endParaRPr lang="zh-CN" altLang="en-US" sz="105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0x00001238</a:t>
                      </a:r>
                      <a:endParaRPr lang="zh-CN" altLang="en-US" sz="105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0x00001239</a:t>
                      </a:r>
                      <a:endParaRPr lang="zh-CN" altLang="en-US" sz="105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0x0000123A</a:t>
                      </a:r>
                      <a:endParaRPr lang="zh-CN" altLang="en-US" sz="105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0x0000123B</a:t>
                      </a:r>
                      <a:endParaRPr lang="zh-CN" altLang="en-US" sz="105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886"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0111 1000</a:t>
                      </a:r>
                      <a:endParaRPr lang="zh-CN" altLang="en-US" sz="105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0101 0110</a:t>
                      </a:r>
                      <a:endParaRPr lang="zh-CN" altLang="en-US" sz="105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0000 0000</a:t>
                      </a:r>
                      <a:endParaRPr lang="zh-CN" altLang="en-US" sz="105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0000 0000</a:t>
                      </a:r>
                      <a:endParaRPr lang="zh-CN" altLang="en-US" sz="105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031622"/>
              </p:ext>
            </p:extLst>
          </p:nvPr>
        </p:nvGraphicFramePr>
        <p:xfrm>
          <a:off x="1732595" y="1577422"/>
          <a:ext cx="9442503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9167"/>
                <a:gridCol w="1049167"/>
                <a:gridCol w="1049167"/>
                <a:gridCol w="1049167"/>
                <a:gridCol w="1049167"/>
                <a:gridCol w="1049167"/>
                <a:gridCol w="1049167"/>
                <a:gridCol w="1049167"/>
                <a:gridCol w="1049167"/>
              </a:tblGrid>
              <a:tr h="125689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6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0x00005678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0x00005679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0x0000567A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0x0000567B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0x0000567C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0x0000567D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0x0000567E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0x0000567F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0x00005680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8" name="直接连接符 7"/>
          <p:cNvCxnSpPr/>
          <p:nvPr/>
        </p:nvCxnSpPr>
        <p:spPr>
          <a:xfrm>
            <a:off x="2548991" y="687823"/>
            <a:ext cx="4491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806669" y="687823"/>
            <a:ext cx="0" cy="331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3277274" y="1019597"/>
            <a:ext cx="15293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277274" y="1019597"/>
            <a:ext cx="0" cy="558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55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824438"/>
              </p:ext>
            </p:extLst>
          </p:nvPr>
        </p:nvGraphicFramePr>
        <p:xfrm>
          <a:off x="294567" y="-21021"/>
          <a:ext cx="8970472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1309"/>
                <a:gridCol w="1121309"/>
                <a:gridCol w="1121309"/>
                <a:gridCol w="1121309"/>
                <a:gridCol w="1121309"/>
                <a:gridCol w="1121309"/>
                <a:gridCol w="1121309"/>
                <a:gridCol w="1121309"/>
              </a:tblGrid>
              <a:tr h="2308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0x00001234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0x00001235</a:t>
                      </a:r>
                      <a:endParaRPr lang="zh-CN" altLang="en-US" sz="105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0x00001236</a:t>
                      </a:r>
                      <a:endParaRPr lang="zh-CN" altLang="en-US" sz="105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0x00001237</a:t>
                      </a:r>
                      <a:endParaRPr lang="zh-CN" altLang="en-US" sz="105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0x00001238</a:t>
                      </a:r>
                      <a:endParaRPr lang="zh-CN" altLang="en-US" sz="105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0x00001239</a:t>
                      </a:r>
                      <a:endParaRPr lang="zh-CN" altLang="en-US" sz="105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0x0000123A</a:t>
                      </a:r>
                      <a:endParaRPr lang="zh-CN" altLang="en-US" sz="105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0x0000123B</a:t>
                      </a:r>
                      <a:endParaRPr lang="zh-CN" altLang="en-US" sz="105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886"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0111 1000</a:t>
                      </a:r>
                      <a:endParaRPr lang="zh-CN" altLang="en-US" sz="105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0101 0110</a:t>
                      </a:r>
                      <a:endParaRPr lang="zh-CN" altLang="en-US" sz="105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0000 0000</a:t>
                      </a:r>
                      <a:endParaRPr lang="zh-CN" altLang="en-US" sz="105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0000 0000</a:t>
                      </a:r>
                      <a:endParaRPr lang="zh-CN" altLang="en-US" sz="105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783893"/>
              </p:ext>
            </p:extLst>
          </p:nvPr>
        </p:nvGraphicFramePr>
        <p:xfrm>
          <a:off x="2014514" y="1369134"/>
          <a:ext cx="9442503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9167"/>
                <a:gridCol w="1049167"/>
                <a:gridCol w="1049167"/>
                <a:gridCol w="1049167"/>
                <a:gridCol w="1049167"/>
                <a:gridCol w="1049167"/>
                <a:gridCol w="1049167"/>
                <a:gridCol w="1049167"/>
                <a:gridCol w="1049167"/>
              </a:tblGrid>
              <a:tr h="125689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0111 1001</a:t>
                      </a:r>
                      <a:endParaRPr lang="zh-CN" altLang="en-US" sz="105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0101 0110</a:t>
                      </a:r>
                      <a:endParaRPr lang="zh-CN" altLang="en-US" sz="105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0011 0100</a:t>
                      </a:r>
                      <a:endParaRPr lang="zh-CN" altLang="en-US" sz="105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0001 0010</a:t>
                      </a:r>
                      <a:endParaRPr lang="zh-CN" altLang="en-US" sz="105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6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0x00005678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0x00005679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0x0000567A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0x0000567B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0x0000567C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0x0000567D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0x0000567E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0x0000567F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0x00005680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949835"/>
              </p:ext>
            </p:extLst>
          </p:nvPr>
        </p:nvGraphicFramePr>
        <p:xfrm>
          <a:off x="39933" y="2699170"/>
          <a:ext cx="9442503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9167"/>
                <a:gridCol w="1049167"/>
                <a:gridCol w="1049167"/>
                <a:gridCol w="1049167"/>
                <a:gridCol w="1049167"/>
                <a:gridCol w="1049167"/>
                <a:gridCol w="1049167"/>
                <a:gridCol w="1049167"/>
                <a:gridCol w="1049167"/>
              </a:tblGrid>
              <a:tr h="125689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6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0x12345678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0x12345679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0x1234567A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0x1234567B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0x1234567C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0x1234567D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0x1234567E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0x1234567F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0x12345680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2522482" y="534040"/>
            <a:ext cx="44774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761185" y="534040"/>
            <a:ext cx="0" cy="283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3531476" y="817820"/>
            <a:ext cx="1229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531476" y="817820"/>
            <a:ext cx="0" cy="567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2963917" y="1847833"/>
            <a:ext cx="44774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5202620" y="1847833"/>
            <a:ext cx="0" cy="283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1660636" y="2131613"/>
            <a:ext cx="35419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1660636" y="2131613"/>
            <a:ext cx="0" cy="567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530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724465"/>
              </p:ext>
            </p:extLst>
          </p:nvPr>
        </p:nvGraphicFramePr>
        <p:xfrm>
          <a:off x="315588" y="96580"/>
          <a:ext cx="8970472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1309"/>
                <a:gridCol w="1121309"/>
                <a:gridCol w="1121309"/>
                <a:gridCol w="1121309"/>
                <a:gridCol w="1121309"/>
                <a:gridCol w="1121309"/>
                <a:gridCol w="1121309"/>
                <a:gridCol w="1121309"/>
              </a:tblGrid>
              <a:tr h="2308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0x00001234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0x00001235</a:t>
                      </a:r>
                      <a:endParaRPr lang="zh-CN" altLang="en-US" sz="105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0x00001236</a:t>
                      </a:r>
                      <a:endParaRPr lang="zh-CN" altLang="en-US" sz="105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0x00001237</a:t>
                      </a:r>
                      <a:endParaRPr lang="zh-CN" altLang="en-US" sz="105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0x00001238</a:t>
                      </a:r>
                      <a:endParaRPr lang="zh-CN" altLang="en-US" sz="105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0x00001239</a:t>
                      </a:r>
                      <a:endParaRPr lang="zh-CN" altLang="en-US" sz="105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0x0000123A</a:t>
                      </a:r>
                      <a:endParaRPr lang="zh-CN" altLang="en-US" sz="105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0x0000123B</a:t>
                      </a:r>
                      <a:endParaRPr lang="zh-CN" altLang="en-US" sz="105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886"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53369"/>
              </p:ext>
            </p:extLst>
          </p:nvPr>
        </p:nvGraphicFramePr>
        <p:xfrm>
          <a:off x="1457466" y="3252473"/>
          <a:ext cx="9442503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9167"/>
                <a:gridCol w="1049167"/>
                <a:gridCol w="1049167"/>
                <a:gridCol w="1049167"/>
                <a:gridCol w="1049167"/>
                <a:gridCol w="1049167"/>
                <a:gridCol w="1049167"/>
                <a:gridCol w="1049167"/>
                <a:gridCol w="1049167"/>
              </a:tblGrid>
              <a:tr h="125689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6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0x00005678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0x00005679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0x0000567A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0x0000567B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0x0000567C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0x0000567D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0x0000567E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0x0000567F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0x00005680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4" name="直接连接符 3"/>
          <p:cNvCxnSpPr/>
          <p:nvPr/>
        </p:nvCxnSpPr>
        <p:spPr>
          <a:xfrm>
            <a:off x="2548991" y="687823"/>
            <a:ext cx="4491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4794531" y="687823"/>
            <a:ext cx="12138" cy="995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2727016" y="1683144"/>
            <a:ext cx="37142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2710832" y="1683144"/>
            <a:ext cx="16184" cy="154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219563"/>
              </p:ext>
            </p:extLst>
          </p:nvPr>
        </p:nvGraphicFramePr>
        <p:xfrm>
          <a:off x="154200" y="5630182"/>
          <a:ext cx="9442503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9167"/>
                <a:gridCol w="1049167"/>
                <a:gridCol w="1049167"/>
                <a:gridCol w="1049167"/>
                <a:gridCol w="1049167"/>
                <a:gridCol w="1049167"/>
                <a:gridCol w="1049167"/>
                <a:gridCol w="1049167"/>
                <a:gridCol w="1049167"/>
              </a:tblGrid>
              <a:tr h="125689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1256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0x12345678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0x12345679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0x1234567A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0x1234567B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0x1234567C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0x1234567D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0x1234567E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0x1234567F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0x12345680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2354783" y="3552403"/>
            <a:ext cx="4491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4600323" y="3552403"/>
            <a:ext cx="12138" cy="1416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 flipV="1">
            <a:off x="1484889" y="4952952"/>
            <a:ext cx="4422297" cy="15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1497027" y="4960835"/>
            <a:ext cx="0" cy="64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732574" y="687823"/>
            <a:ext cx="2565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最外层的指向指针的指针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-16184" y="2544352"/>
            <a:ext cx="2565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次外层要求是指向整型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5907186" y="4968927"/>
            <a:ext cx="0" cy="64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841468"/>
              </p:ext>
            </p:extLst>
          </p:nvPr>
        </p:nvGraphicFramePr>
        <p:xfrm>
          <a:off x="4960418" y="2088372"/>
          <a:ext cx="6295002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9167"/>
                <a:gridCol w="1049167"/>
                <a:gridCol w="1049167"/>
                <a:gridCol w="1049167"/>
                <a:gridCol w="1049167"/>
                <a:gridCol w="1049167"/>
              </a:tblGrid>
              <a:tr h="125689">
                <a:tc>
                  <a:txBody>
                    <a:bodyPr/>
                    <a:lstStyle/>
                    <a:p>
                      <a:pPr algn="ctr"/>
                      <a:endParaRPr lang="zh-CN" altLang="en-US" sz="105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6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0x87654321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0x87654322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0x87654323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0x87654324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0x87654325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0x87654326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26" name="直接箭头连接符 25"/>
          <p:cNvCxnSpPr/>
          <p:nvPr/>
        </p:nvCxnSpPr>
        <p:spPr>
          <a:xfrm>
            <a:off x="6441262" y="1683144"/>
            <a:ext cx="16182" cy="356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3301551" y="2884635"/>
            <a:ext cx="2565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蓝色的指针 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732574" y="1683144"/>
            <a:ext cx="2565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黄色的指针 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130862" y="6215586"/>
            <a:ext cx="2565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绿色的整型 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050819" y="6215586"/>
            <a:ext cx="2565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橙色的整型 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484072" y="1144569"/>
            <a:ext cx="8771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？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288261" y="4470813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？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356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931231"/>
              </p:ext>
            </p:extLst>
          </p:nvPr>
        </p:nvGraphicFramePr>
        <p:xfrm>
          <a:off x="622809" y="307777"/>
          <a:ext cx="8147784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964"/>
                <a:gridCol w="1357964"/>
                <a:gridCol w="1357964"/>
                <a:gridCol w="1357964"/>
                <a:gridCol w="1357964"/>
                <a:gridCol w="1357964"/>
              </a:tblGrid>
              <a:tr h="0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 …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337425" y="0"/>
            <a:ext cx="4402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一个整型数组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775728"/>
              </p:ext>
            </p:extLst>
          </p:nvPr>
        </p:nvGraphicFramePr>
        <p:xfrm>
          <a:off x="605869" y="1693932"/>
          <a:ext cx="812800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194734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左大括号 16"/>
          <p:cNvSpPr/>
          <p:nvPr/>
        </p:nvSpPr>
        <p:spPr>
          <a:xfrm rot="16200000">
            <a:off x="5100925" y="-3838871"/>
            <a:ext cx="275129" cy="9265240"/>
          </a:xfrm>
          <a:prstGeom prst="leftBrace">
            <a:avLst>
              <a:gd name="adj1" fmla="val 8333"/>
              <a:gd name="adj2" fmla="val 6943"/>
            </a:avLst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135897" y="1081256"/>
            <a:ext cx="1642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作为一个元素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箭头连接符 26"/>
          <p:cNvCxnSpPr>
            <a:stCxn id="28" idx="0"/>
          </p:cNvCxnSpPr>
          <p:nvPr/>
        </p:nvCxnSpPr>
        <p:spPr>
          <a:xfrm flipV="1">
            <a:off x="605869" y="1990640"/>
            <a:ext cx="0" cy="980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0" y="2970816"/>
            <a:ext cx="1211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flipV="1">
            <a:off x="1957239" y="1990641"/>
            <a:ext cx="0" cy="980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1351370" y="2970817"/>
            <a:ext cx="1211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05869" y="2294472"/>
            <a:ext cx="1449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偏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多少个字节？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箭头连接符 40"/>
          <p:cNvCxnSpPr>
            <a:stCxn id="17" idx="1"/>
          </p:cNvCxnSpPr>
          <p:nvPr/>
        </p:nvCxnSpPr>
        <p:spPr>
          <a:xfrm flipH="1">
            <a:off x="1242167" y="931314"/>
            <a:ext cx="6989" cy="7275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47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3143</TotalTime>
  <Words>669</Words>
  <Application>Microsoft Office PowerPoint</Application>
  <PresentationFormat>宽屏</PresentationFormat>
  <Paragraphs>372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LazyCat</dc:creator>
  <cp:lastModifiedBy>LazyCat</cp:lastModifiedBy>
  <cp:revision>85</cp:revision>
  <dcterms:created xsi:type="dcterms:W3CDTF">2013-10-28T03:37:50Z</dcterms:created>
  <dcterms:modified xsi:type="dcterms:W3CDTF">2013-12-13T11:30:30Z</dcterms:modified>
</cp:coreProperties>
</file>