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68" r:id="rId3"/>
    <p:sldId id="283" r:id="rId4"/>
    <p:sldId id="292" r:id="rId5"/>
    <p:sldId id="284" r:id="rId6"/>
    <p:sldId id="281" r:id="rId7"/>
    <p:sldId id="282" r:id="rId8"/>
    <p:sldId id="287" r:id="rId9"/>
    <p:sldId id="293" r:id="rId10"/>
    <p:sldId id="290" r:id="rId11"/>
    <p:sldId id="291" r:id="rId12"/>
    <p:sldId id="294" r:id="rId13"/>
    <p:sldId id="289" r:id="rId14"/>
    <p:sldId id="270" r:id="rId15"/>
  </p:sldIdLst>
  <p:sldSz cx="9144000" cy="5143500" type="screen16x9"/>
  <p:notesSz cx="6858000" cy="9144000"/>
  <p:embeddedFontLst>
    <p:embeddedFont>
      <p:font typeface="Assistant ExtraLight" pitchFamily="2" charset="-79"/>
      <p:regular r:id="rId17"/>
      <p:bold r:id="rId18"/>
    </p:embeddedFont>
    <p:embeddedFont>
      <p:font typeface="Marvel" panose="020B0600000101010101" charset="0"/>
      <p:regular r:id="rId19"/>
      <p:bold r:id="rId20"/>
      <p:italic r:id="rId21"/>
      <p:boldItalic r:id="rId22"/>
    </p:embeddedFont>
    <p:embeddedFont>
      <p:font typeface="PT Serif" panose="020B0600000101010101" charset="0"/>
      <p:regular r:id="rId23"/>
      <p:bold r:id="rId24"/>
      <p:italic r:id="rId25"/>
      <p:boldItalic r:id="rId26"/>
    </p:embeddedFont>
    <p:embeddedFont>
      <p:font typeface="Thasadith" panose="020B0600000101010101" charset="-34"/>
      <p:regular r:id="rId27"/>
      <p:bold r:id="rId28"/>
      <p:italic r:id="rId29"/>
      <p:boldItalic r:id="rId30"/>
    </p:embeddedFont>
    <p:embeddedFont>
      <p:font typeface="나눔스퀘어_ac" panose="020B0600000101010101" pitchFamily="50" charset="-127"/>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FEB"/>
    <a:srgbClr val="F0B5B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323B40-B01F-46FD-96CD-EE69B9980928}">
  <a:tblStyle styleId="{F0323B40-B01F-46FD-96CD-EE69B99809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13" autoAdjust="0"/>
  </p:normalViewPr>
  <p:slideViewPr>
    <p:cSldViewPr snapToGrid="0">
      <p:cViewPr varScale="1">
        <p:scale>
          <a:sx n="75" d="100"/>
          <a:sy n="75" d="100"/>
        </p:scale>
        <p:origin x="56"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07c3e161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07c3e16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0a131ff5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0a131ff5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ko-KR" altLang="en-US" dirty="0"/>
              <a:t>이미지의 윤곽선을 찾아주는 파이썬 라이브러리들은 </a:t>
            </a:r>
            <a:r>
              <a:rPr lang="en-US" altLang="ko-KR" dirty="0"/>
              <a:t>gaussian </a:t>
            </a:r>
            <a:r>
              <a:rPr lang="ko-KR" altLang="en-US" dirty="0"/>
              <a:t>및 </a:t>
            </a:r>
            <a:r>
              <a:rPr lang="en-US" altLang="ko-KR" dirty="0" err="1"/>
              <a:t>sobel</a:t>
            </a:r>
            <a:r>
              <a:rPr lang="ko-KR" altLang="en-US" dirty="0"/>
              <a:t>을 쓰는 </a:t>
            </a:r>
            <a:r>
              <a:rPr lang="en-US" altLang="ko-KR" dirty="0"/>
              <a:t>canny </a:t>
            </a:r>
            <a:r>
              <a:rPr lang="ko-KR" altLang="en-US" dirty="0"/>
              <a:t>를 비롯하여 전부 </a:t>
            </a:r>
            <a:r>
              <a:rPr lang="en-US" altLang="ko-KR" dirty="0"/>
              <a:t>3*3</a:t>
            </a:r>
            <a:r>
              <a:rPr lang="ko-KR" altLang="en-US" dirty="0"/>
              <a:t>이상의 검사 필터를 사용하게 된다</a:t>
            </a:r>
            <a:r>
              <a:rPr lang="en-US" altLang="ko-KR" dirty="0"/>
              <a:t>. </a:t>
            </a:r>
            <a:r>
              <a:rPr lang="ko-KR" altLang="en-US" dirty="0"/>
              <a:t>이는 영상 처리시 </a:t>
            </a:r>
            <a:r>
              <a:rPr lang="ko-KR" altLang="en-US" dirty="0" err="1"/>
              <a:t>전처리</a:t>
            </a:r>
            <a:r>
              <a:rPr lang="ko-KR" altLang="en-US" dirty="0"/>
              <a:t> 혹은 후처리로 </a:t>
            </a:r>
            <a:r>
              <a:rPr lang="en-US" altLang="ko-KR" dirty="0"/>
              <a:t>noise </a:t>
            </a:r>
            <a:r>
              <a:rPr lang="ko-KR" altLang="en-US" dirty="0"/>
              <a:t>제거와 </a:t>
            </a:r>
            <a:r>
              <a:rPr lang="en-US" altLang="ko-KR" dirty="0"/>
              <a:t>edge detecting</a:t>
            </a:r>
            <a:r>
              <a:rPr lang="ko-KR" altLang="en-US" dirty="0"/>
              <a:t>할 때 </a:t>
            </a:r>
            <a:r>
              <a:rPr lang="ko-KR" altLang="en-US" dirty="0" err="1"/>
              <a:t>임계값</a:t>
            </a:r>
            <a:r>
              <a:rPr lang="ko-KR" altLang="en-US" dirty="0"/>
              <a:t> 연산에 이용된다</a:t>
            </a:r>
            <a:r>
              <a:rPr lang="en-US" altLang="ko-KR" dirty="0"/>
              <a:t>. </a:t>
            </a:r>
            <a:r>
              <a:rPr lang="ko-KR" altLang="en-US" dirty="0"/>
              <a:t>하지만 </a:t>
            </a:r>
            <a:r>
              <a:rPr lang="en-US" altLang="ko-KR" dirty="0"/>
              <a:t>html </a:t>
            </a:r>
            <a:r>
              <a:rPr lang="ko-KR" altLang="en-US" dirty="0"/>
              <a:t>코드 생성과정에 필요한 </a:t>
            </a:r>
            <a:r>
              <a:rPr lang="en-US" altLang="ko-KR" dirty="0"/>
              <a:t>edge detection</a:t>
            </a:r>
            <a:r>
              <a:rPr lang="ko-KR" altLang="en-US" dirty="0"/>
              <a:t>은 희미한 선 같은 </a:t>
            </a:r>
            <a:r>
              <a:rPr lang="en-US" altLang="ko-KR" dirty="0"/>
              <a:t>edge</a:t>
            </a:r>
            <a:r>
              <a:rPr lang="ko-KR" altLang="en-US" dirty="0"/>
              <a:t>와 </a:t>
            </a:r>
            <a:r>
              <a:rPr lang="en-US" altLang="ko-KR" dirty="0"/>
              <a:t>RGB</a:t>
            </a:r>
            <a:r>
              <a:rPr lang="ko-KR" altLang="en-US" dirty="0"/>
              <a:t>값의 변화가 크지않은 </a:t>
            </a:r>
            <a:r>
              <a:rPr lang="en-US" altLang="ko-KR" dirty="0"/>
              <a:t>layer</a:t>
            </a:r>
            <a:r>
              <a:rPr lang="ko-KR" altLang="en-US" dirty="0"/>
              <a:t>를 모두 검출해야 하며</a:t>
            </a:r>
            <a:r>
              <a:rPr lang="en-US" altLang="ko-KR" dirty="0"/>
              <a:t>, </a:t>
            </a:r>
            <a:r>
              <a:rPr lang="ko-KR" altLang="en-US" dirty="0"/>
              <a:t>디자인 초안은 카메라로 촬영한 사진이 아닌 컴퓨터로 작업한 이미지 이므로 </a:t>
            </a:r>
            <a:r>
              <a:rPr lang="en-US" altLang="ko-KR" dirty="0"/>
              <a:t>noise</a:t>
            </a:r>
            <a:r>
              <a:rPr lang="ko-KR" altLang="en-US" dirty="0"/>
              <a:t>가 발생하지 않는다</a:t>
            </a:r>
            <a:r>
              <a:rPr lang="en-US" altLang="ko-KR" dirty="0"/>
              <a:t>. </a:t>
            </a:r>
            <a:r>
              <a:rPr lang="ko-KR" altLang="en-US" dirty="0"/>
              <a:t>따라서 </a:t>
            </a:r>
            <a:r>
              <a:rPr lang="en-US" altLang="ko-KR" dirty="0"/>
              <a:t>edge detecting</a:t>
            </a:r>
            <a:r>
              <a:rPr lang="ko-KR" altLang="en-US" dirty="0"/>
              <a:t>작업을 하기 전에 전처리로서 이미지 </a:t>
            </a:r>
            <a:r>
              <a:rPr lang="en-US" altLang="ko-KR" dirty="0"/>
              <a:t>RGB</a:t>
            </a:r>
            <a:r>
              <a:rPr lang="ko-KR" altLang="en-US" dirty="0"/>
              <a:t>값의 변화량을 </a:t>
            </a:r>
            <a:r>
              <a:rPr lang="en-US" altLang="ko-KR" dirty="0"/>
              <a:t>X,Y</a:t>
            </a:r>
            <a:r>
              <a:rPr lang="ko-KR" altLang="en-US" dirty="0"/>
              <a:t>축으로 확인하고</a:t>
            </a:r>
            <a:r>
              <a:rPr lang="en-US" altLang="ko-KR" dirty="0"/>
              <a:t>, </a:t>
            </a:r>
            <a:r>
              <a:rPr lang="ko-KR" altLang="en-US" dirty="0"/>
              <a:t>변화가 있는 경우를 </a:t>
            </a:r>
            <a:r>
              <a:rPr lang="en-US" altLang="ko-KR" dirty="0"/>
              <a:t>1 </a:t>
            </a:r>
            <a:r>
              <a:rPr lang="ko-KR" altLang="en-US" dirty="0"/>
              <a:t>없는 경우를 </a:t>
            </a:r>
            <a:r>
              <a:rPr lang="en-US" altLang="ko-KR" dirty="0"/>
              <a:t>0</a:t>
            </a:r>
            <a:r>
              <a:rPr lang="ko-KR" altLang="en-US" dirty="0"/>
              <a:t>으로 구분한 후 단색 이미지</a:t>
            </a:r>
            <a:r>
              <a:rPr lang="en-US" altLang="ko-KR" dirty="0"/>
              <a:t>(</a:t>
            </a:r>
            <a:r>
              <a:rPr lang="ko-KR" altLang="en-US" dirty="0" err="1"/>
              <a:t>변화량벡터</a:t>
            </a:r>
            <a:r>
              <a:rPr lang="en-US" altLang="ko-KR" dirty="0"/>
              <a:t>)</a:t>
            </a:r>
            <a:r>
              <a:rPr lang="ko-KR" altLang="en-US" dirty="0"/>
              <a:t>를 생성한다</a:t>
            </a:r>
            <a:r>
              <a:rPr lang="en-US" altLang="ko-KR" dirty="0"/>
              <a:t>. </a:t>
            </a:r>
            <a:r>
              <a:rPr lang="ko-KR" altLang="en-US" dirty="0"/>
              <a:t>이렇게 생성된 이미지를 </a:t>
            </a:r>
            <a:r>
              <a:rPr lang="ko-KR" altLang="en-US" dirty="0" err="1"/>
              <a:t>사용함으로서</a:t>
            </a:r>
            <a:r>
              <a:rPr lang="ko-KR" altLang="en-US" dirty="0"/>
              <a:t> </a:t>
            </a:r>
            <a:r>
              <a:rPr lang="en-US" altLang="ko-KR" dirty="0"/>
              <a:t>edge detection</a:t>
            </a:r>
            <a:r>
              <a:rPr lang="ko-KR" altLang="en-US" dirty="0"/>
              <a:t>류 함수들</a:t>
            </a:r>
            <a:r>
              <a:rPr lang="en-US" altLang="ko-KR" dirty="0"/>
              <a:t>(canny, box detect, OCR)</a:t>
            </a:r>
            <a:r>
              <a:rPr lang="ko-KR" altLang="en-US" dirty="0"/>
              <a:t>이 의도와 맞게 작동함을 </a:t>
            </a:r>
            <a:r>
              <a:rPr lang="ko-KR" altLang="en-US" dirty="0" err="1"/>
              <a:t>확인할수</a:t>
            </a:r>
            <a:r>
              <a:rPr lang="ko-KR" altLang="en-US" dirty="0"/>
              <a:t> 있다</a:t>
            </a:r>
            <a:r>
              <a:rPr lang="en-US" altLang="ko-KR" dirty="0"/>
              <a:t>.</a:t>
            </a:r>
            <a:endParaRPr lang="ko-KR" alt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104970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0a131ff5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0a131ff5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ko-KR" altLang="en-US" dirty="0"/>
              <a:t>이미지의 윤곽선을 찾아주는 파이썬 라이브러리들은 </a:t>
            </a:r>
            <a:r>
              <a:rPr lang="en-US" altLang="ko-KR" dirty="0"/>
              <a:t>gaussian </a:t>
            </a:r>
            <a:r>
              <a:rPr lang="ko-KR" altLang="en-US" dirty="0"/>
              <a:t>및 </a:t>
            </a:r>
            <a:r>
              <a:rPr lang="en-US" altLang="ko-KR" dirty="0" err="1"/>
              <a:t>sobel</a:t>
            </a:r>
            <a:r>
              <a:rPr lang="ko-KR" altLang="en-US" dirty="0"/>
              <a:t>을 쓰는 </a:t>
            </a:r>
            <a:r>
              <a:rPr lang="en-US" altLang="ko-KR" dirty="0"/>
              <a:t>canny </a:t>
            </a:r>
            <a:r>
              <a:rPr lang="ko-KR" altLang="en-US" dirty="0"/>
              <a:t>를 비롯하여 전부 </a:t>
            </a:r>
            <a:r>
              <a:rPr lang="en-US" altLang="ko-KR" dirty="0"/>
              <a:t>3*3</a:t>
            </a:r>
            <a:r>
              <a:rPr lang="ko-KR" altLang="en-US" dirty="0"/>
              <a:t>이상의 검사 필터를 사용하게 된다</a:t>
            </a:r>
            <a:r>
              <a:rPr lang="en-US" altLang="ko-KR" dirty="0"/>
              <a:t>. </a:t>
            </a:r>
            <a:r>
              <a:rPr lang="ko-KR" altLang="en-US" dirty="0"/>
              <a:t>이는 영상 처리시 </a:t>
            </a:r>
            <a:r>
              <a:rPr lang="ko-KR" altLang="en-US" dirty="0" err="1"/>
              <a:t>전처리</a:t>
            </a:r>
            <a:r>
              <a:rPr lang="ko-KR" altLang="en-US" dirty="0"/>
              <a:t> 혹은 후처리로 </a:t>
            </a:r>
            <a:r>
              <a:rPr lang="en-US" altLang="ko-KR" dirty="0"/>
              <a:t>noise </a:t>
            </a:r>
            <a:r>
              <a:rPr lang="ko-KR" altLang="en-US" dirty="0"/>
              <a:t>제거와 </a:t>
            </a:r>
            <a:r>
              <a:rPr lang="en-US" altLang="ko-KR" dirty="0"/>
              <a:t>edge detecting</a:t>
            </a:r>
            <a:r>
              <a:rPr lang="ko-KR" altLang="en-US" dirty="0"/>
              <a:t>할 때 </a:t>
            </a:r>
            <a:r>
              <a:rPr lang="ko-KR" altLang="en-US" dirty="0" err="1"/>
              <a:t>임계값</a:t>
            </a:r>
            <a:r>
              <a:rPr lang="ko-KR" altLang="en-US" dirty="0"/>
              <a:t> 연산에 이용된다</a:t>
            </a:r>
            <a:r>
              <a:rPr lang="en-US" altLang="ko-KR" dirty="0"/>
              <a:t>. </a:t>
            </a:r>
            <a:r>
              <a:rPr lang="ko-KR" altLang="en-US" dirty="0"/>
              <a:t>하지만 </a:t>
            </a:r>
            <a:r>
              <a:rPr lang="en-US" altLang="ko-KR" dirty="0"/>
              <a:t>html </a:t>
            </a:r>
            <a:r>
              <a:rPr lang="ko-KR" altLang="en-US" dirty="0"/>
              <a:t>코드 생성과정에 필요한 </a:t>
            </a:r>
            <a:r>
              <a:rPr lang="en-US" altLang="ko-KR" dirty="0"/>
              <a:t>edge detection</a:t>
            </a:r>
            <a:r>
              <a:rPr lang="ko-KR" altLang="en-US" dirty="0"/>
              <a:t>은 희미한 선 같은 </a:t>
            </a:r>
            <a:r>
              <a:rPr lang="en-US" altLang="ko-KR" dirty="0"/>
              <a:t>edge</a:t>
            </a:r>
            <a:r>
              <a:rPr lang="ko-KR" altLang="en-US" dirty="0"/>
              <a:t>와 </a:t>
            </a:r>
            <a:r>
              <a:rPr lang="en-US" altLang="ko-KR" dirty="0"/>
              <a:t>RGB</a:t>
            </a:r>
            <a:r>
              <a:rPr lang="ko-KR" altLang="en-US" dirty="0"/>
              <a:t>값의 변화가 크지않은 </a:t>
            </a:r>
            <a:r>
              <a:rPr lang="en-US" altLang="ko-KR" dirty="0"/>
              <a:t>layer</a:t>
            </a:r>
            <a:r>
              <a:rPr lang="ko-KR" altLang="en-US" dirty="0"/>
              <a:t>를 모두 검출해야 하며</a:t>
            </a:r>
            <a:r>
              <a:rPr lang="en-US" altLang="ko-KR" dirty="0"/>
              <a:t>, </a:t>
            </a:r>
            <a:r>
              <a:rPr lang="ko-KR" altLang="en-US" dirty="0"/>
              <a:t>디자인 초안은 카메라로 촬영한 사진이 아닌 컴퓨터로 작업한 이미지 이므로 </a:t>
            </a:r>
            <a:r>
              <a:rPr lang="en-US" altLang="ko-KR" dirty="0"/>
              <a:t>noise</a:t>
            </a:r>
            <a:r>
              <a:rPr lang="ko-KR" altLang="en-US" dirty="0"/>
              <a:t>가 발생하지 않는다</a:t>
            </a:r>
            <a:r>
              <a:rPr lang="en-US" altLang="ko-KR" dirty="0"/>
              <a:t>. </a:t>
            </a:r>
            <a:r>
              <a:rPr lang="ko-KR" altLang="en-US" dirty="0"/>
              <a:t>따라서 </a:t>
            </a:r>
            <a:r>
              <a:rPr lang="en-US" altLang="ko-KR" dirty="0"/>
              <a:t>edge detecting</a:t>
            </a:r>
            <a:r>
              <a:rPr lang="ko-KR" altLang="en-US" dirty="0"/>
              <a:t>작업을 하기 전에 전처리로서 이미지 </a:t>
            </a:r>
            <a:r>
              <a:rPr lang="en-US" altLang="ko-KR" dirty="0"/>
              <a:t>RGB</a:t>
            </a:r>
            <a:r>
              <a:rPr lang="ko-KR" altLang="en-US" dirty="0"/>
              <a:t>값의 변화량을 </a:t>
            </a:r>
            <a:r>
              <a:rPr lang="en-US" altLang="ko-KR" dirty="0"/>
              <a:t>X,Y</a:t>
            </a:r>
            <a:r>
              <a:rPr lang="ko-KR" altLang="en-US" dirty="0"/>
              <a:t>축으로 확인하고</a:t>
            </a:r>
            <a:r>
              <a:rPr lang="en-US" altLang="ko-KR" dirty="0"/>
              <a:t>, </a:t>
            </a:r>
            <a:r>
              <a:rPr lang="ko-KR" altLang="en-US" dirty="0"/>
              <a:t>변화가 있는 경우를 </a:t>
            </a:r>
            <a:r>
              <a:rPr lang="en-US" altLang="ko-KR" dirty="0"/>
              <a:t>1 </a:t>
            </a:r>
            <a:r>
              <a:rPr lang="ko-KR" altLang="en-US" dirty="0"/>
              <a:t>없는 경우를 </a:t>
            </a:r>
            <a:r>
              <a:rPr lang="en-US" altLang="ko-KR" dirty="0"/>
              <a:t>0</a:t>
            </a:r>
            <a:r>
              <a:rPr lang="ko-KR" altLang="en-US" dirty="0"/>
              <a:t>으로 구분한 후 단색 이미지</a:t>
            </a:r>
            <a:r>
              <a:rPr lang="en-US" altLang="ko-KR" dirty="0"/>
              <a:t>(</a:t>
            </a:r>
            <a:r>
              <a:rPr lang="ko-KR" altLang="en-US" dirty="0" err="1"/>
              <a:t>변화량벡터</a:t>
            </a:r>
            <a:r>
              <a:rPr lang="en-US" altLang="ko-KR" dirty="0"/>
              <a:t>)</a:t>
            </a:r>
            <a:r>
              <a:rPr lang="ko-KR" altLang="en-US" dirty="0"/>
              <a:t>를 생성한다</a:t>
            </a:r>
            <a:r>
              <a:rPr lang="en-US" altLang="ko-KR" dirty="0"/>
              <a:t>. </a:t>
            </a:r>
            <a:r>
              <a:rPr lang="ko-KR" altLang="en-US" dirty="0"/>
              <a:t>이렇게 생성된 이미지를 </a:t>
            </a:r>
            <a:r>
              <a:rPr lang="ko-KR" altLang="en-US" dirty="0" err="1"/>
              <a:t>사용함으로서</a:t>
            </a:r>
            <a:r>
              <a:rPr lang="ko-KR" altLang="en-US" dirty="0"/>
              <a:t> </a:t>
            </a:r>
            <a:r>
              <a:rPr lang="en-US" altLang="ko-KR" dirty="0"/>
              <a:t>edge detection</a:t>
            </a:r>
            <a:r>
              <a:rPr lang="ko-KR" altLang="en-US" dirty="0"/>
              <a:t>류 함수들</a:t>
            </a:r>
            <a:r>
              <a:rPr lang="en-US" altLang="ko-KR" dirty="0"/>
              <a:t>(canny, box detect, OCR)</a:t>
            </a:r>
            <a:r>
              <a:rPr lang="ko-KR" altLang="en-US" dirty="0"/>
              <a:t>이 의도와 맞게 작동함을 </a:t>
            </a:r>
            <a:r>
              <a:rPr lang="ko-KR" altLang="en-US" dirty="0" err="1"/>
              <a:t>확인할수</a:t>
            </a:r>
            <a:r>
              <a:rPr lang="ko-KR" altLang="en-US" dirty="0"/>
              <a:t> 있다</a:t>
            </a:r>
            <a:r>
              <a:rPr lang="en-US" altLang="ko-KR" dirty="0"/>
              <a:t>.</a:t>
            </a:r>
            <a:endParaRPr lang="ko-KR" alt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8180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0b2335a71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0b2335a7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284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0a131ff5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0a131ff5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프로토타입의 완성도</a:t>
            </a:r>
            <a:endParaRPr dirty="0"/>
          </a:p>
        </p:txBody>
      </p:sp>
    </p:spTree>
    <p:extLst>
      <p:ext uri="{BB962C8B-B14F-4D97-AF65-F5344CB8AC3E}">
        <p14:creationId xmlns:p14="http://schemas.microsoft.com/office/powerpoint/2010/main" val="49591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0a131ff5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0a131ff5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0b2335a71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0b2335a7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0a131ff5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0a131ff5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0b2335a71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0b2335a7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466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0a131ff5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0a131ff5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851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0a131ff5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0a131ff5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996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0a131ff5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0a131ff5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err="1">
                <a:latin typeface="나눔스퀘어_ac" panose="020B0600000101010101" pitchFamily="50" charset="-127"/>
                <a:ea typeface="나눔스퀘어_ac" panose="020B0600000101010101" pitchFamily="50" charset="-127"/>
              </a:rPr>
              <a:t>노이즈제거</a:t>
            </a:r>
            <a:r>
              <a:rPr lang="ko-KR" altLang="en-US" dirty="0">
                <a:latin typeface="나눔스퀘어_ac" panose="020B0600000101010101" pitchFamily="50" charset="-127"/>
                <a:ea typeface="나눔스퀘어_ac" panose="020B0600000101010101" pitchFamily="50" charset="-127"/>
              </a:rPr>
              <a:t> </a:t>
            </a:r>
            <a:r>
              <a:rPr lang="ko-KR" altLang="en-US" dirty="0" err="1">
                <a:latin typeface="나눔스퀘어_ac" panose="020B0600000101010101" pitchFamily="50" charset="-127"/>
                <a:ea typeface="나눔스퀘어_ac" panose="020B0600000101010101" pitchFamily="50" charset="-127"/>
              </a:rPr>
              <a:t>연산중</a:t>
            </a:r>
            <a:r>
              <a:rPr lang="ko-KR" altLang="en-US" dirty="0">
                <a:latin typeface="나눔스퀘어_ac" panose="020B0600000101010101" pitchFamily="50" charset="-127"/>
                <a:ea typeface="나눔스퀘어_ac" panose="020B0600000101010101" pitchFamily="50" charset="-127"/>
              </a:rPr>
              <a:t> 침식연산과 팽창연산이 존재함</a:t>
            </a:r>
            <a:r>
              <a:rPr lang="en-US" altLang="ko-KR" dirty="0">
                <a:latin typeface="나눔스퀘어_ac" panose="020B0600000101010101" pitchFamily="50" charset="-127"/>
                <a:ea typeface="나눔스퀘어_ac" panose="020B0600000101010101" pitchFamily="50" charset="-127"/>
              </a:rPr>
              <a:t>.</a:t>
            </a:r>
          </a:p>
          <a:p>
            <a:pPr marL="0" lvl="0" indent="0" algn="l" rtl="0">
              <a:spcBef>
                <a:spcPts val="0"/>
              </a:spcBef>
              <a:spcAft>
                <a:spcPts val="0"/>
              </a:spcAft>
              <a:buNone/>
            </a:pPr>
            <a:r>
              <a:rPr lang="ko-KR" altLang="en-US" dirty="0">
                <a:latin typeface="나눔스퀘어_ac" panose="020B0600000101010101" pitchFamily="50" charset="-127"/>
                <a:ea typeface="나눔스퀘어_ac" panose="020B0600000101010101" pitchFamily="50" charset="-127"/>
              </a:rPr>
              <a:t>침식연산은 </a:t>
            </a:r>
            <a:r>
              <a:rPr lang="en-US" altLang="ko-KR" dirty="0">
                <a:latin typeface="나눔스퀘어_ac" panose="020B0600000101010101" pitchFamily="50" charset="-127"/>
                <a:ea typeface="나눔스퀘어_ac" panose="020B0600000101010101" pitchFamily="50" charset="-127"/>
              </a:rPr>
              <a:t>1</a:t>
            </a:r>
            <a:r>
              <a:rPr lang="ko-KR" altLang="en-US" dirty="0" err="1">
                <a:latin typeface="나눔스퀘어_ac" panose="020B0600000101010101" pitchFamily="50" charset="-127"/>
                <a:ea typeface="나눔스퀘어_ac" panose="020B0600000101010101" pitchFamily="50" charset="-127"/>
              </a:rPr>
              <a:t>픽셀씩</a:t>
            </a:r>
            <a:r>
              <a:rPr lang="ko-KR" altLang="en-US" dirty="0">
                <a:latin typeface="나눔스퀘어_ac" panose="020B0600000101010101" pitchFamily="50" charset="-127"/>
                <a:ea typeface="나눔스퀘어_ac" panose="020B0600000101010101" pitchFamily="50" charset="-127"/>
              </a:rPr>
              <a:t> </a:t>
            </a:r>
            <a:r>
              <a:rPr lang="ko-KR" altLang="en-US" dirty="0" err="1">
                <a:latin typeface="나눔스퀘어_ac" panose="020B0600000101010101" pitchFamily="50" charset="-127"/>
                <a:ea typeface="나눔스퀘어_ac" panose="020B0600000101010101" pitchFamily="50" charset="-127"/>
              </a:rPr>
              <a:t>줄이는것</a:t>
            </a:r>
            <a:r>
              <a:rPr lang="en-US" altLang="ko-KR" dirty="0">
                <a:latin typeface="나눔스퀘어_ac" panose="020B0600000101010101" pitchFamily="50" charset="-127"/>
                <a:ea typeface="나눔스퀘어_ac" panose="020B0600000101010101" pitchFamily="50" charset="-127"/>
              </a:rPr>
              <a:t>, </a:t>
            </a:r>
            <a:r>
              <a:rPr lang="ko-KR" altLang="en-US" dirty="0">
                <a:latin typeface="나눔스퀘어_ac" panose="020B0600000101010101" pitchFamily="50" charset="-127"/>
                <a:ea typeface="나눔스퀘어_ac" panose="020B0600000101010101" pitchFamily="50" charset="-127"/>
              </a:rPr>
              <a:t>팽창연산은 </a:t>
            </a:r>
            <a:r>
              <a:rPr lang="en-US" altLang="ko-KR" dirty="0">
                <a:latin typeface="나눔스퀘어_ac" panose="020B0600000101010101" pitchFamily="50" charset="-127"/>
                <a:ea typeface="나눔스퀘어_ac" panose="020B0600000101010101" pitchFamily="50" charset="-127"/>
              </a:rPr>
              <a:t>1</a:t>
            </a:r>
            <a:r>
              <a:rPr lang="ko-KR" altLang="en-US" dirty="0" err="1">
                <a:latin typeface="나눔스퀘어_ac" panose="020B0600000101010101" pitchFamily="50" charset="-127"/>
                <a:ea typeface="나눔스퀘어_ac" panose="020B0600000101010101" pitchFamily="50" charset="-127"/>
              </a:rPr>
              <a:t>픽셀씩</a:t>
            </a:r>
            <a:r>
              <a:rPr lang="ko-KR" altLang="en-US" dirty="0">
                <a:latin typeface="나눔스퀘어_ac" panose="020B0600000101010101" pitchFamily="50" charset="-127"/>
                <a:ea typeface="나눔스퀘어_ac" panose="020B0600000101010101" pitchFamily="50" charset="-127"/>
              </a:rPr>
              <a:t> 부풀리는 것임</a:t>
            </a:r>
            <a:r>
              <a:rPr lang="en-US" altLang="ko-KR" dirty="0">
                <a:latin typeface="나눔스퀘어_ac" panose="020B0600000101010101" pitchFamily="50" charset="-127"/>
                <a:ea typeface="나눔스퀘어_ac" panose="020B0600000101010101" pitchFamily="50" charset="-127"/>
              </a:rPr>
              <a:t>.</a:t>
            </a:r>
          </a:p>
          <a:p>
            <a:pPr marL="0" lvl="0" indent="0" algn="l" rtl="0">
              <a:spcBef>
                <a:spcPts val="0"/>
              </a:spcBef>
              <a:spcAft>
                <a:spcPts val="0"/>
              </a:spcAft>
              <a:buNone/>
            </a:pPr>
            <a:r>
              <a:rPr lang="ko-KR" altLang="en-US" dirty="0">
                <a:latin typeface="나눔스퀘어_ac" panose="020B0600000101010101" pitchFamily="50" charset="-127"/>
                <a:ea typeface="나눔스퀘어_ac" panose="020B0600000101010101" pitchFamily="50" charset="-127"/>
              </a:rPr>
              <a:t>간단히 말하면 테두리 부분을 </a:t>
            </a:r>
            <a:r>
              <a:rPr lang="en-US" altLang="ko-KR" dirty="0">
                <a:latin typeface="나눔스퀘어_ac" panose="020B0600000101010101" pitchFamily="50" charset="-127"/>
                <a:ea typeface="나눔스퀘어_ac" panose="020B0600000101010101" pitchFamily="50" charset="-127"/>
              </a:rPr>
              <a:t>1</a:t>
            </a:r>
            <a:r>
              <a:rPr lang="ko-KR" altLang="en-US" dirty="0">
                <a:latin typeface="나눔스퀘어_ac" panose="020B0600000101010101" pitchFamily="50" charset="-127"/>
                <a:ea typeface="나눔스퀘어_ac" panose="020B0600000101010101" pitchFamily="50" charset="-127"/>
              </a:rPr>
              <a:t>픽셀을 </a:t>
            </a:r>
            <a:r>
              <a:rPr lang="en-US" altLang="ko-KR" dirty="0">
                <a:latin typeface="나눔스퀘어_ac" panose="020B0600000101010101" pitchFamily="50" charset="-127"/>
                <a:ea typeface="나눔스퀘어_ac" panose="020B0600000101010101" pitchFamily="50" charset="-127"/>
              </a:rPr>
              <a:t>9</a:t>
            </a:r>
            <a:r>
              <a:rPr lang="ko-KR" altLang="en-US" dirty="0">
                <a:latin typeface="나눔스퀘어_ac" panose="020B0600000101010101" pitchFamily="50" charset="-127"/>
                <a:ea typeface="나눔스퀘어_ac" panose="020B0600000101010101" pitchFamily="50" charset="-127"/>
              </a:rPr>
              <a:t>픽셀로 늘리는 것임</a:t>
            </a:r>
            <a:endParaRPr lang="en-US" altLang="ko-KR" dirty="0">
              <a:latin typeface="나눔스퀘어_ac" panose="020B0600000101010101" pitchFamily="50" charset="-127"/>
              <a:ea typeface="나눔스퀘어_ac" panose="020B0600000101010101" pitchFamily="50" charset="-127"/>
            </a:endParaRPr>
          </a:p>
          <a:p>
            <a:pPr marL="0" lvl="0" indent="0" algn="l" rtl="0">
              <a:spcBef>
                <a:spcPts val="0"/>
              </a:spcBef>
              <a:spcAft>
                <a:spcPts val="0"/>
              </a:spcAft>
              <a:buNone/>
            </a:pPr>
            <a:endParaRPr lang="en-US" altLang="ko-KR" dirty="0">
              <a:latin typeface="나눔스퀘어_ac" panose="020B0600000101010101" pitchFamily="50" charset="-127"/>
              <a:ea typeface="나눔스퀘어_ac" panose="020B0600000101010101" pitchFamily="50" charset="-127"/>
            </a:endParaRPr>
          </a:p>
          <a:p>
            <a:pPr marL="0" lvl="0" indent="0" algn="l" rtl="0">
              <a:spcBef>
                <a:spcPts val="0"/>
              </a:spcBef>
              <a:spcAft>
                <a:spcPts val="0"/>
              </a:spcAft>
              <a:buNone/>
            </a:pPr>
            <a:endParaRPr lang="en-US" altLang="ko-KR" dirty="0">
              <a:latin typeface="나눔스퀘어_ac" panose="020B0600000101010101" pitchFamily="50" charset="-127"/>
              <a:ea typeface="나눔스퀘어_ac" panose="020B0600000101010101" pitchFamily="50" charset="-127"/>
            </a:endParaRPr>
          </a:p>
          <a:p>
            <a:pPr marL="0" lvl="0" indent="0" algn="l" rtl="0">
              <a:spcBef>
                <a:spcPts val="0"/>
              </a:spcBef>
              <a:spcAft>
                <a:spcPts val="0"/>
              </a:spcAft>
              <a:buNone/>
            </a:pPr>
            <a:r>
              <a:rPr lang="ko-KR" altLang="en-US" dirty="0">
                <a:latin typeface="나눔스퀘어_ac" panose="020B0600000101010101" pitchFamily="50" charset="-127"/>
                <a:ea typeface="나눔스퀘어_ac" panose="020B0600000101010101" pitchFamily="50" charset="-127"/>
              </a:rPr>
              <a:t>추후 이를 </a:t>
            </a:r>
            <a:r>
              <a:rPr lang="en-US" altLang="ko-KR" dirty="0">
                <a:latin typeface="나눔스퀘어_ac" panose="020B0600000101010101" pitchFamily="50" charset="-127"/>
                <a:ea typeface="나눔스퀘어_ac" panose="020B0600000101010101" pitchFamily="50" charset="-127"/>
              </a:rPr>
              <a:t>n</a:t>
            </a:r>
            <a:r>
              <a:rPr lang="ko-KR" altLang="en-US" dirty="0">
                <a:latin typeface="나눔스퀘어_ac" panose="020B0600000101010101" pitchFamily="50" charset="-127"/>
                <a:ea typeface="나눔스퀘어_ac" panose="020B0600000101010101" pitchFamily="50" charset="-127"/>
              </a:rPr>
              <a:t>회 반복하면 더욱 정밀한 박스를 검출할 것으로 예상된다</a:t>
            </a:r>
            <a:r>
              <a:rPr lang="en-US" altLang="ko-KR" dirty="0">
                <a:latin typeface="나눔스퀘어_ac" panose="020B0600000101010101" pitchFamily="50" charset="-127"/>
                <a:ea typeface="나눔스퀘어_ac" panose="020B0600000101010101" pitchFamily="50" charset="-127"/>
              </a:rPr>
              <a:t>. </a:t>
            </a:r>
            <a:endParaRPr dirty="0"/>
          </a:p>
        </p:txBody>
      </p:sp>
    </p:spTree>
    <p:extLst>
      <p:ext uri="{BB962C8B-B14F-4D97-AF65-F5344CB8AC3E}">
        <p14:creationId xmlns:p14="http://schemas.microsoft.com/office/powerpoint/2010/main" val="1649436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0a131ff5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0a131ff5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180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0b2335a71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0b2335a7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916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04675" y="-232625"/>
            <a:ext cx="7994100" cy="4113900"/>
          </a:xfrm>
          <a:prstGeom prst="roundRect">
            <a:avLst>
              <a:gd name="adj" fmla="val 16667"/>
            </a:avLst>
          </a:prstGeom>
          <a:solidFill>
            <a:srgbClr val="EE8C94">
              <a:alpha val="6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413900" y="2822600"/>
            <a:ext cx="2913300" cy="2610000"/>
          </a:xfrm>
          <a:prstGeom prst="roundRect">
            <a:avLst>
              <a:gd name="adj" fmla="val 16667"/>
            </a:avLst>
          </a:prstGeom>
          <a:solidFill>
            <a:srgbClr val="AED7E8">
              <a:alpha val="52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898825" y="407700"/>
            <a:ext cx="2111400" cy="1952400"/>
          </a:xfrm>
          <a:prstGeom prst="roundRect">
            <a:avLst>
              <a:gd name="adj" fmla="val 16667"/>
            </a:avLst>
          </a:prstGeom>
          <a:solidFill>
            <a:srgbClr val="AED7E8">
              <a:alpha val="52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rot="896">
            <a:off x="1043701" y="907800"/>
            <a:ext cx="6904200" cy="20526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6000">
                <a:solidFill>
                  <a:schemeClr val="lt1"/>
                </a:solidFill>
              </a:defRPr>
            </a:lvl1pPr>
            <a:lvl2pPr lvl="1" algn="ctr">
              <a:spcBef>
                <a:spcPts val="0"/>
              </a:spcBef>
              <a:spcAft>
                <a:spcPts val="0"/>
              </a:spcAft>
              <a:buSzPts val="5200"/>
              <a:buFont typeface="Thasadith"/>
              <a:buNone/>
              <a:defRPr sz="5200">
                <a:latin typeface="Thasadith"/>
                <a:ea typeface="Thasadith"/>
                <a:cs typeface="Thasadith"/>
                <a:sym typeface="Thasadith"/>
              </a:defRPr>
            </a:lvl2pPr>
            <a:lvl3pPr lvl="2" algn="ctr">
              <a:spcBef>
                <a:spcPts val="0"/>
              </a:spcBef>
              <a:spcAft>
                <a:spcPts val="0"/>
              </a:spcAft>
              <a:buSzPts val="5200"/>
              <a:buFont typeface="Thasadith"/>
              <a:buNone/>
              <a:defRPr sz="5200">
                <a:latin typeface="Thasadith"/>
                <a:ea typeface="Thasadith"/>
                <a:cs typeface="Thasadith"/>
                <a:sym typeface="Thasadith"/>
              </a:defRPr>
            </a:lvl3pPr>
            <a:lvl4pPr lvl="3" algn="ctr">
              <a:spcBef>
                <a:spcPts val="0"/>
              </a:spcBef>
              <a:spcAft>
                <a:spcPts val="0"/>
              </a:spcAft>
              <a:buSzPts val="5200"/>
              <a:buFont typeface="Thasadith"/>
              <a:buNone/>
              <a:defRPr sz="5200">
                <a:latin typeface="Thasadith"/>
                <a:ea typeface="Thasadith"/>
                <a:cs typeface="Thasadith"/>
                <a:sym typeface="Thasadith"/>
              </a:defRPr>
            </a:lvl4pPr>
            <a:lvl5pPr lvl="4" algn="ctr">
              <a:spcBef>
                <a:spcPts val="0"/>
              </a:spcBef>
              <a:spcAft>
                <a:spcPts val="0"/>
              </a:spcAft>
              <a:buSzPts val="5200"/>
              <a:buFont typeface="Thasadith"/>
              <a:buNone/>
              <a:defRPr sz="5200">
                <a:latin typeface="Thasadith"/>
                <a:ea typeface="Thasadith"/>
                <a:cs typeface="Thasadith"/>
                <a:sym typeface="Thasadith"/>
              </a:defRPr>
            </a:lvl5pPr>
            <a:lvl6pPr lvl="5" algn="ctr">
              <a:spcBef>
                <a:spcPts val="0"/>
              </a:spcBef>
              <a:spcAft>
                <a:spcPts val="0"/>
              </a:spcAft>
              <a:buSzPts val="5200"/>
              <a:buFont typeface="Thasadith"/>
              <a:buNone/>
              <a:defRPr sz="5200">
                <a:latin typeface="Thasadith"/>
                <a:ea typeface="Thasadith"/>
                <a:cs typeface="Thasadith"/>
                <a:sym typeface="Thasadith"/>
              </a:defRPr>
            </a:lvl6pPr>
            <a:lvl7pPr lvl="6" algn="ctr">
              <a:spcBef>
                <a:spcPts val="0"/>
              </a:spcBef>
              <a:spcAft>
                <a:spcPts val="0"/>
              </a:spcAft>
              <a:buSzPts val="5200"/>
              <a:buFont typeface="Thasadith"/>
              <a:buNone/>
              <a:defRPr sz="5200">
                <a:latin typeface="Thasadith"/>
                <a:ea typeface="Thasadith"/>
                <a:cs typeface="Thasadith"/>
                <a:sym typeface="Thasadith"/>
              </a:defRPr>
            </a:lvl7pPr>
            <a:lvl8pPr lvl="7" algn="ctr">
              <a:spcBef>
                <a:spcPts val="0"/>
              </a:spcBef>
              <a:spcAft>
                <a:spcPts val="0"/>
              </a:spcAft>
              <a:buSzPts val="5200"/>
              <a:buFont typeface="Thasadith"/>
              <a:buNone/>
              <a:defRPr sz="5200">
                <a:latin typeface="Thasadith"/>
                <a:ea typeface="Thasadith"/>
                <a:cs typeface="Thasadith"/>
                <a:sym typeface="Thasadith"/>
              </a:defRPr>
            </a:lvl8pPr>
            <a:lvl9pPr lvl="8" algn="ctr">
              <a:spcBef>
                <a:spcPts val="0"/>
              </a:spcBef>
              <a:spcAft>
                <a:spcPts val="0"/>
              </a:spcAft>
              <a:buSzPts val="5200"/>
              <a:buFont typeface="Thasadith"/>
              <a:buNone/>
              <a:defRPr sz="5200">
                <a:latin typeface="Thasadith"/>
                <a:ea typeface="Thasadith"/>
                <a:cs typeface="Thasadith"/>
                <a:sym typeface="Thasadith"/>
              </a:defRPr>
            </a:lvl9pPr>
          </a:lstStyle>
          <a:p>
            <a:endParaRPr/>
          </a:p>
        </p:txBody>
      </p:sp>
      <p:sp>
        <p:nvSpPr>
          <p:cNvPr id="13" name="Google Shape;13;p2"/>
          <p:cNvSpPr txBox="1">
            <a:spLocks noGrp="1"/>
          </p:cNvSpPr>
          <p:nvPr>
            <p:ph type="subTitle" idx="1"/>
          </p:nvPr>
        </p:nvSpPr>
        <p:spPr>
          <a:xfrm rot="1416">
            <a:off x="5456962" y="3940825"/>
            <a:ext cx="29133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a:off x="780750" y="-221900"/>
            <a:ext cx="1514400" cy="19797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5124450" y="4016925"/>
            <a:ext cx="4476000" cy="149100"/>
          </a:xfrm>
          <a:prstGeom prst="roundRect">
            <a:avLst>
              <a:gd name="adj" fmla="val 50000"/>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808100" y="2227200"/>
            <a:ext cx="3615900" cy="841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flipH="1">
            <a:off x="5803800" y="3069000"/>
            <a:ext cx="2620200" cy="153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9" name="Google Shape;19;p3"/>
          <p:cNvSpPr txBox="1">
            <a:spLocks noGrp="1"/>
          </p:cNvSpPr>
          <p:nvPr>
            <p:ph type="title" idx="2" hasCustomPrompt="1"/>
          </p:nvPr>
        </p:nvSpPr>
        <p:spPr>
          <a:xfrm>
            <a:off x="-77106" y="440775"/>
            <a:ext cx="3230100" cy="12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252196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ctrTitle"/>
          </p:nvPr>
        </p:nvSpPr>
        <p:spPr>
          <a:xfrm flipH="1">
            <a:off x="5623705" y="1995919"/>
            <a:ext cx="15606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 name="Google Shape;27;p5"/>
          <p:cNvSpPr txBox="1">
            <a:spLocks noGrp="1"/>
          </p:cNvSpPr>
          <p:nvPr>
            <p:ph type="subTitle" idx="1"/>
          </p:nvPr>
        </p:nvSpPr>
        <p:spPr>
          <a:xfrm flipH="1">
            <a:off x="5623768" y="2402167"/>
            <a:ext cx="2516100" cy="17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8" name="Google Shape;28;p5"/>
          <p:cNvSpPr txBox="1">
            <a:spLocks noGrp="1"/>
          </p:cNvSpPr>
          <p:nvPr>
            <p:ph type="ctrTitle" idx="2"/>
          </p:nvPr>
        </p:nvSpPr>
        <p:spPr>
          <a:xfrm flipH="1">
            <a:off x="1702544" y="1995914"/>
            <a:ext cx="1817700" cy="45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 name="Google Shape;29;p5"/>
          <p:cNvSpPr txBox="1">
            <a:spLocks noGrp="1"/>
          </p:cNvSpPr>
          <p:nvPr>
            <p:ph type="subTitle" idx="3"/>
          </p:nvPr>
        </p:nvSpPr>
        <p:spPr>
          <a:xfrm flipH="1">
            <a:off x="1004132" y="2402167"/>
            <a:ext cx="2516100" cy="17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0" name="Google Shape;30;p5"/>
          <p:cNvSpPr txBox="1">
            <a:spLocks noGrp="1"/>
          </p:cNvSpPr>
          <p:nvPr>
            <p:ph type="title" idx="4"/>
          </p:nvPr>
        </p:nvSpPr>
        <p:spPr>
          <a:xfrm>
            <a:off x="5427350" y="356124"/>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subTitle" idx="1"/>
          </p:nvPr>
        </p:nvSpPr>
        <p:spPr>
          <a:xfrm>
            <a:off x="614730" y="2131575"/>
            <a:ext cx="25059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title"/>
          </p:nvPr>
        </p:nvSpPr>
        <p:spPr>
          <a:xfrm>
            <a:off x="5420751" y="422799"/>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7200">
                <a:solidFill>
                  <a:schemeClr val="lt1"/>
                </a:solidFill>
              </a:defRPr>
            </a:lvl1pPr>
            <a:lvl2pPr lvl="1" algn="r" rtl="0">
              <a:spcBef>
                <a:spcPts val="0"/>
              </a:spcBef>
              <a:spcAft>
                <a:spcPts val="0"/>
              </a:spcAft>
              <a:buNone/>
              <a:defRPr sz="7200">
                <a:solidFill>
                  <a:schemeClr val="lt1"/>
                </a:solidFill>
              </a:defRPr>
            </a:lvl2pPr>
            <a:lvl3pPr lvl="2" algn="r" rtl="0">
              <a:spcBef>
                <a:spcPts val="0"/>
              </a:spcBef>
              <a:spcAft>
                <a:spcPts val="0"/>
              </a:spcAft>
              <a:buNone/>
              <a:defRPr sz="7200">
                <a:solidFill>
                  <a:schemeClr val="lt1"/>
                </a:solidFill>
              </a:defRPr>
            </a:lvl3pPr>
            <a:lvl4pPr lvl="3" algn="r" rtl="0">
              <a:spcBef>
                <a:spcPts val="0"/>
              </a:spcBef>
              <a:spcAft>
                <a:spcPts val="0"/>
              </a:spcAft>
              <a:buNone/>
              <a:defRPr sz="7200">
                <a:solidFill>
                  <a:schemeClr val="lt1"/>
                </a:solidFill>
              </a:defRPr>
            </a:lvl4pPr>
            <a:lvl5pPr lvl="4" algn="r" rtl="0">
              <a:spcBef>
                <a:spcPts val="0"/>
              </a:spcBef>
              <a:spcAft>
                <a:spcPts val="0"/>
              </a:spcAft>
              <a:buNone/>
              <a:defRPr sz="7200">
                <a:solidFill>
                  <a:schemeClr val="lt1"/>
                </a:solidFill>
              </a:defRPr>
            </a:lvl5pPr>
            <a:lvl6pPr lvl="5" algn="r" rtl="0">
              <a:spcBef>
                <a:spcPts val="0"/>
              </a:spcBef>
              <a:spcAft>
                <a:spcPts val="0"/>
              </a:spcAft>
              <a:buNone/>
              <a:defRPr sz="7200">
                <a:solidFill>
                  <a:schemeClr val="lt1"/>
                </a:solidFill>
              </a:defRPr>
            </a:lvl6pPr>
            <a:lvl7pPr lvl="6" algn="r" rtl="0">
              <a:spcBef>
                <a:spcPts val="0"/>
              </a:spcBef>
              <a:spcAft>
                <a:spcPts val="0"/>
              </a:spcAft>
              <a:buNone/>
              <a:defRPr sz="7200">
                <a:solidFill>
                  <a:schemeClr val="lt1"/>
                </a:solidFill>
              </a:defRPr>
            </a:lvl7pPr>
            <a:lvl8pPr lvl="7" algn="r" rtl="0">
              <a:spcBef>
                <a:spcPts val="0"/>
              </a:spcBef>
              <a:spcAft>
                <a:spcPts val="0"/>
              </a:spcAft>
              <a:buNone/>
              <a:defRPr sz="7200">
                <a:solidFill>
                  <a:schemeClr val="lt1"/>
                </a:solidFill>
              </a:defRPr>
            </a:lvl8pPr>
            <a:lvl9pPr lvl="8" algn="r" rtl="0">
              <a:spcBef>
                <a:spcPts val="0"/>
              </a:spcBef>
              <a:spcAft>
                <a:spcPts val="0"/>
              </a:spcAft>
              <a:buNone/>
              <a:defRPr sz="72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2"/>
          <p:cNvSpPr txBox="1">
            <a:spLocks noGrp="1"/>
          </p:cNvSpPr>
          <p:nvPr>
            <p:ph type="title" hasCustomPrompt="1"/>
          </p:nvPr>
        </p:nvSpPr>
        <p:spPr>
          <a:xfrm rot="121">
            <a:off x="345816" y="2356616"/>
            <a:ext cx="8520600" cy="123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a:spLocks noGrp="1"/>
          </p:cNvSpPr>
          <p:nvPr>
            <p:ph type="subTitle" idx="1"/>
          </p:nvPr>
        </p:nvSpPr>
        <p:spPr>
          <a:xfrm flipH="1">
            <a:off x="3482150" y="1567376"/>
            <a:ext cx="21798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CUSTOM_1_1">
    <p:spTree>
      <p:nvGrpSpPr>
        <p:cNvPr id="1" name="Shape 83"/>
        <p:cNvGrpSpPr/>
        <p:nvPr/>
      </p:nvGrpSpPr>
      <p:grpSpPr>
        <a:xfrm>
          <a:off x="0" y="0"/>
          <a:ext cx="0" cy="0"/>
          <a:chOff x="0" y="0"/>
          <a:chExt cx="0" cy="0"/>
        </a:xfrm>
      </p:grpSpPr>
      <p:sp>
        <p:nvSpPr>
          <p:cNvPr id="84" name="Google Shape;84;p15"/>
          <p:cNvSpPr/>
          <p:nvPr/>
        </p:nvSpPr>
        <p:spPr>
          <a:xfrm>
            <a:off x="774390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subTitle" idx="1"/>
          </p:nvPr>
        </p:nvSpPr>
        <p:spPr>
          <a:xfrm flipH="1">
            <a:off x="5108325" y="2292100"/>
            <a:ext cx="30417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6" name="Google Shape;86;p15"/>
          <p:cNvSpPr txBox="1">
            <a:spLocks noGrp="1"/>
          </p:cNvSpPr>
          <p:nvPr>
            <p:ph type="subTitle" idx="2"/>
          </p:nvPr>
        </p:nvSpPr>
        <p:spPr>
          <a:xfrm flipH="1">
            <a:off x="872325" y="2286475"/>
            <a:ext cx="3101100" cy="105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7" name="Google Shape;87;p15"/>
          <p:cNvSpPr txBox="1">
            <a:spLocks noGrp="1"/>
          </p:cNvSpPr>
          <p:nvPr>
            <p:ph type="title"/>
          </p:nvPr>
        </p:nvSpPr>
        <p:spPr>
          <a:xfrm>
            <a:off x="3842525" y="354225"/>
            <a:ext cx="4674900" cy="634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88" name="Google Shape;88;p15"/>
          <p:cNvSpPr txBox="1">
            <a:spLocks noGrp="1"/>
          </p:cNvSpPr>
          <p:nvPr>
            <p:ph type="subTitle" idx="3"/>
          </p:nvPr>
        </p:nvSpPr>
        <p:spPr>
          <a:xfrm flipH="1">
            <a:off x="5170232" y="3921525"/>
            <a:ext cx="1649700" cy="63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Font typeface="Thasadith"/>
              <a:buNone/>
              <a:defRPr sz="2400">
                <a:latin typeface="Marvel"/>
                <a:ea typeface="Marvel"/>
                <a:cs typeface="Marvel"/>
                <a:sym typeface="Marvel"/>
              </a:defRPr>
            </a:lvl1pPr>
            <a:lvl2pPr lvl="1" algn="ctr" rtl="0">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algn="ctr" rtl="0">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algn="ctr" rtl="0">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algn="ctr" rtl="0">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algn="ctr" rtl="0">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algn="ctr" rtl="0">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algn="ctr" rtl="0">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algn="ctr" rtl="0">
              <a:lnSpc>
                <a:spcPct val="100000"/>
              </a:lnSpc>
              <a:spcBef>
                <a:spcPts val="0"/>
              </a:spcBef>
              <a:spcAft>
                <a:spcPts val="0"/>
              </a:spcAft>
              <a:buSzPts val="3000"/>
              <a:buFont typeface="Thasadith"/>
              <a:buNone/>
              <a:defRPr sz="3000">
                <a:latin typeface="Thasadith"/>
                <a:ea typeface="Thasadith"/>
                <a:cs typeface="Thasadith"/>
                <a:sym typeface="Thasadith"/>
              </a:defRPr>
            </a:lvl9pPr>
          </a:lstStyle>
          <a:p>
            <a:endParaRPr/>
          </a:p>
        </p:txBody>
      </p:sp>
      <p:sp>
        <p:nvSpPr>
          <p:cNvPr id="89" name="Google Shape;89;p15"/>
          <p:cNvSpPr txBox="1">
            <a:spLocks noGrp="1"/>
          </p:cNvSpPr>
          <p:nvPr>
            <p:ph type="subTitle" idx="4"/>
          </p:nvPr>
        </p:nvSpPr>
        <p:spPr>
          <a:xfrm flipH="1">
            <a:off x="2291625" y="3921514"/>
            <a:ext cx="1681800" cy="634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Font typeface="Thasadith"/>
              <a:buNone/>
              <a:defRPr sz="2400">
                <a:latin typeface="Marvel"/>
                <a:ea typeface="Marvel"/>
                <a:cs typeface="Marvel"/>
                <a:sym typeface="Marvel"/>
              </a:defRPr>
            </a:lvl1pPr>
            <a:lvl2pPr lvl="1" algn="ctr" rtl="0">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algn="ctr" rtl="0">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algn="ctr" rtl="0">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algn="ctr" rtl="0">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algn="ctr" rtl="0">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algn="ctr" rtl="0">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algn="ctr" rtl="0">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algn="ctr" rtl="0">
              <a:lnSpc>
                <a:spcPct val="100000"/>
              </a:lnSpc>
              <a:spcBef>
                <a:spcPts val="0"/>
              </a:spcBef>
              <a:spcAft>
                <a:spcPts val="0"/>
              </a:spcAft>
              <a:buSzPts val="3000"/>
              <a:buFont typeface="Thasadith"/>
              <a:buNone/>
              <a:defRPr sz="3000">
                <a:latin typeface="Thasadith"/>
                <a:ea typeface="Thasadith"/>
                <a:cs typeface="Thasadith"/>
                <a:sym typeface="Thasadith"/>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
  <p:cSld name="CUSTOM_2">
    <p:spTree>
      <p:nvGrpSpPr>
        <p:cNvPr id="1" name="Shape 90"/>
        <p:cNvGrpSpPr/>
        <p:nvPr/>
      </p:nvGrpSpPr>
      <p:grpSpPr>
        <a:xfrm>
          <a:off x="0" y="0"/>
          <a:ext cx="0" cy="0"/>
          <a:chOff x="0" y="0"/>
          <a:chExt cx="0" cy="0"/>
        </a:xfrm>
      </p:grpSpPr>
      <p:sp>
        <p:nvSpPr>
          <p:cNvPr id="91" name="Google Shape;91;p16"/>
          <p:cNvSpPr/>
          <p:nvPr/>
        </p:nvSpPr>
        <p:spPr>
          <a:xfrm>
            <a:off x="-12375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a:spLocks noGrp="1"/>
          </p:cNvSpPr>
          <p:nvPr>
            <p:ph type="ctrTitle"/>
          </p:nvPr>
        </p:nvSpPr>
        <p:spPr>
          <a:xfrm flipH="1">
            <a:off x="6605688" y="2489339"/>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3" name="Google Shape;93;p16"/>
          <p:cNvSpPr txBox="1">
            <a:spLocks noGrp="1"/>
          </p:cNvSpPr>
          <p:nvPr>
            <p:ph type="subTitle" idx="1"/>
          </p:nvPr>
        </p:nvSpPr>
        <p:spPr>
          <a:xfrm flipH="1">
            <a:off x="6404388" y="2911450"/>
            <a:ext cx="19632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4" name="Google Shape;94;p16"/>
          <p:cNvSpPr txBox="1">
            <a:spLocks noGrp="1"/>
          </p:cNvSpPr>
          <p:nvPr>
            <p:ph type="ctrTitle" idx="2"/>
          </p:nvPr>
        </p:nvSpPr>
        <p:spPr>
          <a:xfrm flipH="1">
            <a:off x="977706" y="2489339"/>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5" name="Google Shape;95;p16"/>
          <p:cNvSpPr txBox="1">
            <a:spLocks noGrp="1"/>
          </p:cNvSpPr>
          <p:nvPr>
            <p:ph type="subTitle" idx="3"/>
          </p:nvPr>
        </p:nvSpPr>
        <p:spPr>
          <a:xfrm flipH="1">
            <a:off x="877501" y="2911450"/>
            <a:ext cx="17610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6" name="Google Shape;96;p16"/>
          <p:cNvSpPr txBox="1">
            <a:spLocks noGrp="1"/>
          </p:cNvSpPr>
          <p:nvPr>
            <p:ph type="ctrTitle" idx="4"/>
          </p:nvPr>
        </p:nvSpPr>
        <p:spPr>
          <a:xfrm flipH="1">
            <a:off x="3664356" y="2489339"/>
            <a:ext cx="1815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 name="Google Shape;97;p16"/>
          <p:cNvSpPr txBox="1">
            <a:spLocks noGrp="1"/>
          </p:cNvSpPr>
          <p:nvPr>
            <p:ph type="subTitle" idx="5"/>
          </p:nvPr>
        </p:nvSpPr>
        <p:spPr>
          <a:xfrm flipH="1">
            <a:off x="3664351" y="2911450"/>
            <a:ext cx="1815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8" name="Google Shape;98;p16"/>
          <p:cNvSpPr txBox="1">
            <a:spLocks noGrp="1"/>
          </p:cNvSpPr>
          <p:nvPr>
            <p:ph type="title" idx="6"/>
          </p:nvPr>
        </p:nvSpPr>
        <p:spPr>
          <a:xfrm>
            <a:off x="603525" y="355646"/>
            <a:ext cx="3393600" cy="75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7">
    <p:spTree>
      <p:nvGrpSpPr>
        <p:cNvPr id="1" name="Shape 142"/>
        <p:cNvGrpSpPr/>
        <p:nvPr/>
      </p:nvGrpSpPr>
      <p:grpSpPr>
        <a:xfrm>
          <a:off x="0" y="0"/>
          <a:ext cx="0" cy="0"/>
          <a:chOff x="0" y="0"/>
          <a:chExt cx="0" cy="0"/>
        </a:xfrm>
      </p:grpSpPr>
      <p:sp>
        <p:nvSpPr>
          <p:cNvPr id="143" name="Google Shape;143;p23"/>
          <p:cNvSpPr/>
          <p:nvPr/>
        </p:nvSpPr>
        <p:spPr>
          <a:xfrm>
            <a:off x="774390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txBox="1">
            <a:spLocks noGrp="1"/>
          </p:cNvSpPr>
          <p:nvPr>
            <p:ph type="title"/>
          </p:nvPr>
        </p:nvSpPr>
        <p:spPr>
          <a:xfrm>
            <a:off x="4171050" y="344700"/>
            <a:ext cx="4345200" cy="745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14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1pPr>
            <a:lvl2pPr lvl="1">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2pPr>
            <a:lvl3pPr lvl="2">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3pPr>
            <a:lvl4pPr lvl="3">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4pPr>
            <a:lvl5pPr lvl="4">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5pPr>
            <a:lvl6pPr lvl="5">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6pPr>
            <a:lvl7pPr lvl="6">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7pPr>
            <a:lvl8pPr lvl="7">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8pPr>
            <a:lvl9pPr lvl="8">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ExtraLight"/>
              <a:buChar char="●"/>
              <a:defRPr sz="1800">
                <a:solidFill>
                  <a:schemeClr val="dk1"/>
                </a:solidFill>
                <a:latin typeface="Assistant ExtraLight"/>
                <a:ea typeface="Assistant ExtraLight"/>
                <a:cs typeface="Assistant ExtraLight"/>
                <a:sym typeface="Assistant ExtraLight"/>
              </a:defRPr>
            </a:lvl1pPr>
            <a:lvl2pPr marL="914400" lvl="1" indent="-317500">
              <a:lnSpc>
                <a:spcPct val="115000"/>
              </a:lnSpc>
              <a:spcBef>
                <a:spcPts val="1600"/>
              </a:spcBef>
              <a:spcAft>
                <a:spcPts val="0"/>
              </a:spcAft>
              <a:buClr>
                <a:schemeClr val="dk1"/>
              </a:buClr>
              <a:buSzPts val="1400"/>
              <a:buFont typeface="Assistant ExtraLight"/>
              <a:buChar char="○"/>
              <a:defRPr>
                <a:solidFill>
                  <a:schemeClr val="dk1"/>
                </a:solidFill>
                <a:latin typeface="Assistant ExtraLight"/>
                <a:ea typeface="Assistant ExtraLight"/>
                <a:cs typeface="Assistant ExtraLight"/>
                <a:sym typeface="Assistant ExtraLight"/>
              </a:defRPr>
            </a:lvl2pPr>
            <a:lvl3pPr marL="1371600" lvl="2"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3pPr>
            <a:lvl4pPr marL="1828800" lvl="3"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4pPr>
            <a:lvl5pPr marL="2286000" lvl="4"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5pPr>
            <a:lvl6pPr marL="2743200" lvl="5"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6pPr>
            <a:lvl7pPr marL="3200400" lvl="6"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7pPr>
            <a:lvl8pPr marL="3657600" lvl="7"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8pPr>
            <a:lvl9pPr marL="4114800" lvl="8" indent="-304800">
              <a:lnSpc>
                <a:spcPct val="115000"/>
              </a:lnSpc>
              <a:spcBef>
                <a:spcPts val="1600"/>
              </a:spcBef>
              <a:spcAft>
                <a:spcPts val="160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1" r:id="rId5"/>
    <p:sldLayoutId id="2147483662" r:id="rId6"/>
    <p:sldLayoutId id="2147483669" r:id="rId7"/>
    <p:sldLayoutId id="2147483670" r:id="rId8"/>
    <p:sldLayoutId id="2147483671"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subTitle" idx="1"/>
          </p:nvPr>
        </p:nvSpPr>
        <p:spPr>
          <a:xfrm rot="1416">
            <a:off x="5456962" y="3940825"/>
            <a:ext cx="29133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나눔스퀘어_ac" panose="020B0600000101010101" pitchFamily="50" charset="-127"/>
                <a:ea typeface="나눔스퀘어_ac" panose="020B0600000101010101" pitchFamily="50" charset="-127"/>
              </a:rPr>
              <a:t>201611223 </a:t>
            </a:r>
            <a:r>
              <a:rPr lang="ko-KR" altLang="en-US" dirty="0">
                <a:latin typeface="나눔스퀘어_ac" panose="020B0600000101010101" pitchFamily="50" charset="-127"/>
                <a:ea typeface="나눔스퀘어_ac" panose="020B0600000101010101" pitchFamily="50" charset="-127"/>
              </a:rPr>
              <a:t>이주형</a:t>
            </a:r>
            <a:endParaRPr lang="en-US" altLang="ko-KR" dirty="0">
              <a:latin typeface="나눔스퀘어_ac" panose="020B0600000101010101" pitchFamily="50" charset="-127"/>
              <a:ea typeface="나눔스퀘어_ac" panose="020B0600000101010101" pitchFamily="50" charset="-127"/>
            </a:endParaRPr>
          </a:p>
          <a:p>
            <a:pPr marL="0" indent="0"/>
            <a:r>
              <a:rPr lang="en-US" altLang="ko-KR" dirty="0">
                <a:latin typeface="나눔스퀘어_ac" panose="020B0600000101010101" pitchFamily="50" charset="-127"/>
                <a:ea typeface="나눔스퀘어_ac" panose="020B0600000101010101" pitchFamily="50" charset="-127"/>
              </a:rPr>
              <a:t>201611189 </a:t>
            </a:r>
            <a:r>
              <a:rPr lang="ko-KR" altLang="en-US" dirty="0">
                <a:latin typeface="나눔스퀘어_ac" panose="020B0600000101010101" pitchFamily="50" charset="-127"/>
                <a:ea typeface="나눔스퀘어_ac" panose="020B0600000101010101" pitchFamily="50" charset="-127"/>
              </a:rPr>
              <a:t>김민성</a:t>
            </a:r>
            <a:endParaRPr lang="en-US" altLang="ko-KR" dirty="0">
              <a:latin typeface="나눔스퀘어_ac" panose="020B0600000101010101" pitchFamily="50" charset="-127"/>
              <a:ea typeface="나눔스퀘어_ac" panose="020B0600000101010101" pitchFamily="50" charset="-127"/>
            </a:endParaRPr>
          </a:p>
          <a:p>
            <a:pPr marL="0" lvl="0" indent="0" algn="ctr" rtl="0">
              <a:spcBef>
                <a:spcPts val="0"/>
              </a:spcBef>
              <a:spcAft>
                <a:spcPts val="0"/>
              </a:spcAft>
              <a:buNone/>
            </a:pPr>
            <a:r>
              <a:rPr lang="en-US" dirty="0">
                <a:latin typeface="나눔스퀘어_ac" panose="020B0600000101010101" pitchFamily="50" charset="-127"/>
                <a:ea typeface="나눔스퀘어_ac" panose="020B0600000101010101" pitchFamily="50" charset="-127"/>
              </a:rPr>
              <a:t>201611206 </a:t>
            </a:r>
            <a:r>
              <a:rPr lang="ko-KR" altLang="en-US" dirty="0">
                <a:latin typeface="나눔스퀘어_ac" panose="020B0600000101010101" pitchFamily="50" charset="-127"/>
                <a:ea typeface="나눔스퀘어_ac" panose="020B0600000101010101" pitchFamily="50" charset="-127"/>
              </a:rPr>
              <a:t>배창호</a:t>
            </a:r>
            <a:endParaRPr lang="en-US" altLang="ko-KR" dirty="0">
              <a:latin typeface="나눔스퀘어_ac" panose="020B0600000101010101" pitchFamily="50" charset="-127"/>
              <a:ea typeface="나눔스퀘어_ac" panose="020B0600000101010101" pitchFamily="50" charset="-127"/>
            </a:endParaRPr>
          </a:p>
        </p:txBody>
      </p:sp>
      <p:sp>
        <p:nvSpPr>
          <p:cNvPr id="156" name="Google Shape;156;p28"/>
          <p:cNvSpPr txBox="1">
            <a:spLocks noGrp="1"/>
          </p:cNvSpPr>
          <p:nvPr>
            <p:ph type="ctrTitle"/>
          </p:nvPr>
        </p:nvSpPr>
        <p:spPr>
          <a:xfrm rot="896">
            <a:off x="1043701" y="907800"/>
            <a:ext cx="69042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나눔스퀘어_ac" panose="020B0600000101010101" pitchFamily="50" charset="-127"/>
                <a:ea typeface="나눔스퀘어_ac" panose="020B0600000101010101" pitchFamily="50" charset="-127"/>
              </a:rPr>
              <a:t>Img2Code</a:t>
            </a:r>
            <a:br>
              <a:rPr lang="en-US" dirty="0">
                <a:latin typeface="나눔스퀘어_ac" panose="020B0600000101010101" pitchFamily="50" charset="-127"/>
                <a:ea typeface="나눔스퀘어_ac" panose="020B0600000101010101" pitchFamily="50" charset="-127"/>
              </a:rPr>
            </a:br>
            <a:r>
              <a:rPr lang="en-US" dirty="0">
                <a:latin typeface="나눔스퀘어_ac" panose="020B0600000101010101" pitchFamily="50" charset="-127"/>
                <a:ea typeface="나눔스퀘어_ac" panose="020B0600000101010101" pitchFamily="50" charset="-127"/>
              </a:rPr>
              <a:t>	</a:t>
            </a:r>
            <a:r>
              <a:rPr lang="en-US">
                <a:latin typeface="나눔스퀘어_ac" panose="020B0600000101010101" pitchFamily="50" charset="-127"/>
                <a:ea typeface="나눔스퀘어_ac" panose="020B0600000101010101" pitchFamily="50" charset="-127"/>
              </a:rPr>
              <a:t>- </a:t>
            </a:r>
            <a:r>
              <a:rPr lang="en-US" altLang="ko-KR">
                <a:latin typeface="나눔스퀘어_ac" panose="020B0600000101010101" pitchFamily="50" charset="-127"/>
                <a:ea typeface="나눔스퀘어_ac" panose="020B0600000101010101" pitchFamily="50" charset="-127"/>
              </a:rPr>
              <a:t>Demonstration</a:t>
            </a:r>
            <a:endParaRPr dirty="0">
              <a:latin typeface="나눔스퀘어_ac" panose="020B0600000101010101" pitchFamily="50" charset="-127"/>
              <a:ea typeface="나눔스퀘어_ac" panose="020B0600000101010101"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35"/>
          <p:cNvSpPr txBox="1">
            <a:spLocks noGrp="1"/>
          </p:cNvSpPr>
          <p:nvPr>
            <p:ph type="title"/>
          </p:nvPr>
        </p:nvSpPr>
        <p:spPr>
          <a:xfrm>
            <a:off x="3842525" y="354225"/>
            <a:ext cx="467490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나눔스퀘어_ac" panose="020B0600000101010101" pitchFamily="50" charset="-127"/>
                <a:ea typeface="나눔스퀘어_ac" panose="020B0600000101010101" pitchFamily="50" charset="-127"/>
              </a:rPr>
              <a:t>Devising point</a:t>
            </a:r>
            <a:endParaRPr dirty="0">
              <a:latin typeface="나눔스퀘어_ac" panose="020B0600000101010101" pitchFamily="50" charset="-127"/>
              <a:ea typeface="나눔스퀘어_ac" panose="020B0600000101010101" pitchFamily="50" charset="-127"/>
            </a:endParaRPr>
          </a:p>
        </p:txBody>
      </p:sp>
      <p:sp>
        <p:nvSpPr>
          <p:cNvPr id="20" name="Google Shape;256;p35">
            <a:extLst>
              <a:ext uri="{FF2B5EF4-FFF2-40B4-BE49-F238E27FC236}">
                <a16:creationId xmlns:a16="http://schemas.microsoft.com/office/drawing/2014/main" id="{8814331C-B45F-47CA-836B-3EA9B7AF1C1C}"/>
              </a:ext>
            </a:extLst>
          </p:cNvPr>
          <p:cNvSpPr txBox="1">
            <a:spLocks/>
          </p:cNvSpPr>
          <p:nvPr/>
        </p:nvSpPr>
        <p:spPr>
          <a:xfrm flipH="1">
            <a:off x="903112" y="1870839"/>
            <a:ext cx="3101100" cy="105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200"/>
              <a:buFont typeface="Assistant ExtraLight"/>
              <a:buNone/>
              <a:defRPr sz="1800" b="0" i="0" u="none" strike="noStrike" cap="none">
                <a:solidFill>
                  <a:schemeClr val="dk1"/>
                </a:solidFill>
                <a:latin typeface="Assistant ExtraLight"/>
                <a:ea typeface="Assistant ExtraLight"/>
                <a:cs typeface="Assistant ExtraLight"/>
                <a:sym typeface="Assistant ExtraLight"/>
              </a:defRPr>
            </a:lvl1pPr>
            <a:lvl2pPr marL="914400" marR="0" lvl="1" indent="-3175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2pPr>
            <a:lvl3pPr marL="1371600" marR="0" lvl="2"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3pPr>
            <a:lvl4pPr marL="1828800" marR="0" lvl="3"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4pPr>
            <a:lvl5pPr marL="2286000" marR="0" lvl="4"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5pPr>
            <a:lvl6pPr marL="2743200" marR="0" lvl="5"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6pPr>
            <a:lvl7pPr marL="3200400" marR="0" lvl="6"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7pPr>
            <a:lvl8pPr marL="3657600" marR="0" lvl="7"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8pPr>
            <a:lvl9pPr marL="4114800" marR="0" lvl="8"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9pPr>
          </a:lstStyle>
          <a:p>
            <a:pPr marL="0" lvl="0" indent="0" algn="l" rtl="0">
              <a:spcBef>
                <a:spcPts val="0"/>
              </a:spcBef>
              <a:spcAft>
                <a:spcPts val="0"/>
              </a:spcAft>
              <a:buNone/>
            </a:pPr>
            <a:r>
              <a:rPr lang="en-US" altLang="ko-KR">
                <a:latin typeface="나눔스퀘어_ac" panose="020B0600000101010101" pitchFamily="50" charset="-127"/>
                <a:ea typeface="나눔스퀘어_ac" panose="020B0600000101010101" pitchFamily="50" charset="-127"/>
              </a:rPr>
              <a:t>The use of Gaucian and Sobel is enforced when utilizing existing libraries such as openCV.</a:t>
            </a:r>
          </a:p>
          <a:p>
            <a:pPr marL="0" lvl="0" indent="0" algn="l" rtl="0">
              <a:spcBef>
                <a:spcPts val="0"/>
              </a:spcBef>
              <a:spcAft>
                <a:spcPts val="0"/>
              </a:spcAft>
              <a:buNone/>
            </a:pPr>
            <a:r>
              <a:rPr lang="en-US" altLang="ko-KR">
                <a:latin typeface="나눔스퀘어_ac" panose="020B0600000101010101" pitchFamily="50" charset="-127"/>
                <a:ea typeface="나눔스퀘어_ac" panose="020B0600000101010101" pitchFamily="50" charset="-127"/>
              </a:rPr>
              <a:t>In this case, subtle color variations cannot be detected during Closed Object Detection.</a:t>
            </a:r>
            <a:endParaRPr lang="ko-KR" altLang="en-US" dirty="0">
              <a:latin typeface="나눔스퀘어_ac" panose="020B0600000101010101" pitchFamily="50" charset="-127"/>
              <a:ea typeface="나눔스퀘어_ac" panose="020B0600000101010101" pitchFamily="50" charset="-127"/>
            </a:endParaRPr>
          </a:p>
        </p:txBody>
      </p:sp>
      <p:sp>
        <p:nvSpPr>
          <p:cNvPr id="22" name="Google Shape;261;p35">
            <a:extLst>
              <a:ext uri="{FF2B5EF4-FFF2-40B4-BE49-F238E27FC236}">
                <a16:creationId xmlns:a16="http://schemas.microsoft.com/office/drawing/2014/main" id="{4865EF79-792B-40FA-BD87-1A8A84A573EC}"/>
              </a:ext>
            </a:extLst>
          </p:cNvPr>
          <p:cNvSpPr/>
          <p:nvPr/>
        </p:nvSpPr>
        <p:spPr>
          <a:xfrm>
            <a:off x="903188" y="3902626"/>
            <a:ext cx="3223500" cy="96600"/>
          </a:xfrm>
          <a:prstGeom prst="roundRect">
            <a:avLst>
              <a:gd name="adj" fmla="val 50000"/>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p35">
            <a:extLst>
              <a:ext uri="{FF2B5EF4-FFF2-40B4-BE49-F238E27FC236}">
                <a16:creationId xmlns:a16="http://schemas.microsoft.com/office/drawing/2014/main" id="{64C2BE3F-867D-4F88-8605-2DABD76E32B5}"/>
              </a:ext>
            </a:extLst>
          </p:cNvPr>
          <p:cNvSpPr/>
          <p:nvPr/>
        </p:nvSpPr>
        <p:spPr>
          <a:xfrm>
            <a:off x="903188" y="1134039"/>
            <a:ext cx="778800" cy="586200"/>
          </a:xfrm>
          <a:prstGeom prst="roundRect">
            <a:avLst>
              <a:gd name="adj" fmla="val 21234"/>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4;p35">
            <a:extLst>
              <a:ext uri="{FF2B5EF4-FFF2-40B4-BE49-F238E27FC236}">
                <a16:creationId xmlns:a16="http://schemas.microsoft.com/office/drawing/2014/main" id="{3330C7AD-3ADF-4F71-AB44-5727A8379702}"/>
              </a:ext>
            </a:extLst>
          </p:cNvPr>
          <p:cNvSpPr txBox="1">
            <a:spLocks/>
          </p:cNvSpPr>
          <p:nvPr/>
        </p:nvSpPr>
        <p:spPr>
          <a:xfrm flipH="1">
            <a:off x="966414" y="1093639"/>
            <a:ext cx="633000" cy="63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3000"/>
              <a:buFont typeface="Thasadith"/>
              <a:buNone/>
              <a:defRPr sz="2400" b="0" i="0" u="none" strike="noStrike" cap="none">
                <a:solidFill>
                  <a:schemeClr val="dk1"/>
                </a:solidFill>
                <a:latin typeface="Marvel"/>
                <a:ea typeface="Marvel"/>
                <a:cs typeface="Marvel"/>
                <a:sym typeface="Marvel"/>
              </a:defRPr>
            </a:lvl1pPr>
            <a:lvl2pPr marL="914400" marR="0" lvl="1" indent="-3175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2pPr>
            <a:lvl3pPr marL="1371600" marR="0" lvl="2"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3pPr>
            <a:lvl4pPr marL="1828800" marR="0" lvl="3"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4pPr>
            <a:lvl5pPr marL="2286000" marR="0" lvl="4"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5pPr>
            <a:lvl6pPr marL="2743200" marR="0" lvl="5"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6pPr>
            <a:lvl7pPr marL="3200400" marR="0" lvl="6"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7pPr>
            <a:lvl8pPr marL="3657600" marR="0" lvl="7"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8pPr>
            <a:lvl9pPr marL="4114800" marR="0" lvl="8"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9pPr>
          </a:lstStyle>
          <a:p>
            <a:pPr marL="0" indent="0"/>
            <a:r>
              <a:rPr lang="en" sz="3000" dirty="0">
                <a:solidFill>
                  <a:schemeClr val="lt1"/>
                </a:solidFill>
              </a:rPr>
              <a:t>1</a:t>
            </a:r>
          </a:p>
        </p:txBody>
      </p:sp>
      <p:sp>
        <p:nvSpPr>
          <p:cNvPr id="25" name="Google Shape;258;p35">
            <a:extLst>
              <a:ext uri="{FF2B5EF4-FFF2-40B4-BE49-F238E27FC236}">
                <a16:creationId xmlns:a16="http://schemas.microsoft.com/office/drawing/2014/main" id="{962AF3EA-F75D-456D-88DA-1E7962B0E816}"/>
              </a:ext>
            </a:extLst>
          </p:cNvPr>
          <p:cNvSpPr txBox="1">
            <a:spLocks/>
          </p:cNvSpPr>
          <p:nvPr/>
        </p:nvSpPr>
        <p:spPr>
          <a:xfrm flipH="1">
            <a:off x="1833040" y="1121847"/>
            <a:ext cx="2171172" cy="63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3000"/>
              <a:buFont typeface="Thasadith"/>
              <a:buNone/>
              <a:defRPr sz="2400" b="0" i="0" u="none" strike="noStrike" cap="none">
                <a:solidFill>
                  <a:schemeClr val="dk1"/>
                </a:solidFill>
                <a:latin typeface="Marvel"/>
                <a:ea typeface="Marvel"/>
                <a:cs typeface="Marvel"/>
                <a:sym typeface="Marvel"/>
              </a:defRPr>
            </a:lvl1pPr>
            <a:lvl2pPr marL="914400" marR="0" lvl="1" indent="-3175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2pPr>
            <a:lvl3pPr marL="1371600" marR="0" lvl="2"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3pPr>
            <a:lvl4pPr marL="1828800" marR="0" lvl="3"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4pPr>
            <a:lvl5pPr marL="2286000" marR="0" lvl="4"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5pPr>
            <a:lvl6pPr marL="2743200" marR="0" lvl="5"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6pPr>
            <a:lvl7pPr marL="3200400" marR="0" lvl="6"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7pPr>
            <a:lvl8pPr marL="3657600" marR="0" lvl="7"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8pPr>
            <a:lvl9pPr marL="4114800" marR="0" lvl="8"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9pPr>
          </a:lstStyle>
          <a:p>
            <a:pPr marL="0" indent="0"/>
            <a:r>
              <a:rPr lang="en-US">
                <a:latin typeface="나눔스퀘어_ac" panose="020B0600000101010101" pitchFamily="50" charset="-127"/>
                <a:ea typeface="나눔스퀘어_ac" panose="020B0600000101010101" pitchFamily="50" charset="-127"/>
              </a:rPr>
              <a:t>Open CV</a:t>
            </a:r>
            <a:endParaRPr lang="en-US" dirty="0">
              <a:latin typeface="나눔스퀘어_ac" panose="020B0600000101010101" pitchFamily="50" charset="-127"/>
              <a:ea typeface="나눔스퀘어_ac" panose="020B0600000101010101" pitchFamily="50" charset="-127"/>
            </a:endParaRPr>
          </a:p>
        </p:txBody>
      </p:sp>
      <p:pic>
        <p:nvPicPr>
          <p:cNvPr id="4" name="그림 3">
            <a:extLst>
              <a:ext uri="{FF2B5EF4-FFF2-40B4-BE49-F238E27FC236}">
                <a16:creationId xmlns:a16="http://schemas.microsoft.com/office/drawing/2014/main" id="{99E80777-C5F0-4740-A821-FBD03C57038A}"/>
              </a:ext>
            </a:extLst>
          </p:cNvPr>
          <p:cNvPicPr>
            <a:picLocks noChangeAspect="1"/>
          </p:cNvPicPr>
          <p:nvPr/>
        </p:nvPicPr>
        <p:blipFill>
          <a:blip r:embed="rId3"/>
          <a:stretch>
            <a:fillRect/>
          </a:stretch>
        </p:blipFill>
        <p:spPr>
          <a:xfrm>
            <a:off x="4237838" y="1252304"/>
            <a:ext cx="2252850" cy="3138328"/>
          </a:xfrm>
          <a:prstGeom prst="rect">
            <a:avLst/>
          </a:prstGeom>
        </p:spPr>
      </p:pic>
      <p:pic>
        <p:nvPicPr>
          <p:cNvPr id="6" name="그림 5">
            <a:extLst>
              <a:ext uri="{FF2B5EF4-FFF2-40B4-BE49-F238E27FC236}">
                <a16:creationId xmlns:a16="http://schemas.microsoft.com/office/drawing/2014/main" id="{7C827AF0-52A8-4AA6-BF6A-082C1C2DD84B}"/>
              </a:ext>
            </a:extLst>
          </p:cNvPr>
          <p:cNvPicPr>
            <a:picLocks noChangeAspect="1"/>
          </p:cNvPicPr>
          <p:nvPr/>
        </p:nvPicPr>
        <p:blipFill>
          <a:blip r:embed="rId4"/>
          <a:stretch>
            <a:fillRect/>
          </a:stretch>
        </p:blipFill>
        <p:spPr>
          <a:xfrm>
            <a:off x="6736854" y="1252304"/>
            <a:ext cx="2252850" cy="3138328"/>
          </a:xfrm>
          <a:prstGeom prst="rect">
            <a:avLst/>
          </a:prstGeom>
        </p:spPr>
      </p:pic>
    </p:spTree>
    <p:extLst>
      <p:ext uri="{BB962C8B-B14F-4D97-AF65-F5344CB8AC3E}">
        <p14:creationId xmlns:p14="http://schemas.microsoft.com/office/powerpoint/2010/main" val="205664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35"/>
          <p:cNvSpPr txBox="1">
            <a:spLocks noGrp="1"/>
          </p:cNvSpPr>
          <p:nvPr>
            <p:ph type="title"/>
          </p:nvPr>
        </p:nvSpPr>
        <p:spPr>
          <a:xfrm>
            <a:off x="3842525" y="354225"/>
            <a:ext cx="467490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나눔스퀘어_ac" panose="020B0600000101010101" pitchFamily="50" charset="-127"/>
                <a:ea typeface="나눔스퀘어_ac" panose="020B0600000101010101" pitchFamily="50" charset="-127"/>
              </a:rPr>
              <a:t>Devising point</a:t>
            </a:r>
            <a:endParaRPr dirty="0">
              <a:latin typeface="나눔스퀘어_ac" panose="020B0600000101010101" pitchFamily="50" charset="-127"/>
              <a:ea typeface="나눔스퀘어_ac" panose="020B0600000101010101" pitchFamily="50" charset="-127"/>
            </a:endParaRPr>
          </a:p>
        </p:txBody>
      </p:sp>
      <p:sp>
        <p:nvSpPr>
          <p:cNvPr id="20" name="Google Shape;256;p35">
            <a:extLst>
              <a:ext uri="{FF2B5EF4-FFF2-40B4-BE49-F238E27FC236}">
                <a16:creationId xmlns:a16="http://schemas.microsoft.com/office/drawing/2014/main" id="{8814331C-B45F-47CA-836B-3EA9B7AF1C1C}"/>
              </a:ext>
            </a:extLst>
          </p:cNvPr>
          <p:cNvSpPr txBox="1">
            <a:spLocks/>
          </p:cNvSpPr>
          <p:nvPr/>
        </p:nvSpPr>
        <p:spPr>
          <a:xfrm flipH="1">
            <a:off x="903112" y="1765625"/>
            <a:ext cx="3101100" cy="105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200"/>
              <a:buFont typeface="Assistant ExtraLight"/>
              <a:buNone/>
              <a:defRPr sz="1800" b="0" i="0" u="none" strike="noStrike" cap="none">
                <a:solidFill>
                  <a:schemeClr val="dk1"/>
                </a:solidFill>
                <a:latin typeface="Assistant ExtraLight"/>
                <a:ea typeface="Assistant ExtraLight"/>
                <a:cs typeface="Assistant ExtraLight"/>
                <a:sym typeface="Assistant ExtraLight"/>
              </a:defRPr>
            </a:lvl1pPr>
            <a:lvl2pPr marL="914400" marR="0" lvl="1" indent="-3175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2pPr>
            <a:lvl3pPr marL="1371600" marR="0" lvl="2"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3pPr>
            <a:lvl4pPr marL="1828800" marR="0" lvl="3"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4pPr>
            <a:lvl5pPr marL="2286000" marR="0" lvl="4"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5pPr>
            <a:lvl6pPr marL="2743200" marR="0" lvl="5"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6pPr>
            <a:lvl7pPr marL="3200400" marR="0" lvl="6"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7pPr>
            <a:lvl8pPr marL="3657600" marR="0" lvl="7"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8pPr>
            <a:lvl9pPr marL="4114800" marR="0" lvl="8" indent="-304800" algn="ctr" rtl="0">
              <a:lnSpc>
                <a:spcPct val="100000"/>
              </a:lnSpc>
              <a:spcBef>
                <a:spcPts val="0"/>
              </a:spcBef>
              <a:spcAft>
                <a:spcPts val="0"/>
              </a:spcAft>
              <a:buClr>
                <a:schemeClr val="dk1"/>
              </a:buClr>
              <a:buSzPts val="1200"/>
              <a:buFont typeface="Assistant ExtraLight"/>
              <a:buNone/>
              <a:defRPr sz="1200" b="0" i="0" u="none" strike="noStrike" cap="none">
                <a:solidFill>
                  <a:schemeClr val="dk1"/>
                </a:solidFill>
                <a:latin typeface="Assistant ExtraLight"/>
                <a:ea typeface="Assistant ExtraLight"/>
                <a:cs typeface="Assistant ExtraLight"/>
                <a:sym typeface="Assistant ExtraLight"/>
              </a:defRPr>
            </a:lvl9pPr>
          </a:lstStyle>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Create each closed object as a node, and create a tree according to the rules below to maintain their interrelationship</a:t>
            </a:r>
            <a:endParaRPr lang="ko-KR" altLang="en-US" dirty="0">
              <a:latin typeface="나눔스퀘어_ac" panose="020B0600000101010101" pitchFamily="50" charset="-127"/>
              <a:ea typeface="나눔스퀘어_ac" panose="020B0600000101010101" pitchFamily="50" charset="-127"/>
            </a:endParaRPr>
          </a:p>
        </p:txBody>
      </p:sp>
      <p:sp>
        <p:nvSpPr>
          <p:cNvPr id="23" name="Google Shape;263;p35">
            <a:extLst>
              <a:ext uri="{FF2B5EF4-FFF2-40B4-BE49-F238E27FC236}">
                <a16:creationId xmlns:a16="http://schemas.microsoft.com/office/drawing/2014/main" id="{64C2BE3F-867D-4F88-8605-2DABD76E32B5}"/>
              </a:ext>
            </a:extLst>
          </p:cNvPr>
          <p:cNvSpPr/>
          <p:nvPr/>
        </p:nvSpPr>
        <p:spPr>
          <a:xfrm>
            <a:off x="903188" y="1028825"/>
            <a:ext cx="778800" cy="586200"/>
          </a:xfrm>
          <a:prstGeom prst="roundRect">
            <a:avLst>
              <a:gd name="adj" fmla="val 21234"/>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4;p35">
            <a:extLst>
              <a:ext uri="{FF2B5EF4-FFF2-40B4-BE49-F238E27FC236}">
                <a16:creationId xmlns:a16="http://schemas.microsoft.com/office/drawing/2014/main" id="{3330C7AD-3ADF-4F71-AB44-5727A8379702}"/>
              </a:ext>
            </a:extLst>
          </p:cNvPr>
          <p:cNvSpPr txBox="1">
            <a:spLocks/>
          </p:cNvSpPr>
          <p:nvPr/>
        </p:nvSpPr>
        <p:spPr>
          <a:xfrm flipH="1">
            <a:off x="966414" y="988425"/>
            <a:ext cx="633000" cy="63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3000"/>
              <a:buFont typeface="Thasadith"/>
              <a:buNone/>
              <a:defRPr sz="2400" b="0" i="0" u="none" strike="noStrike" cap="none">
                <a:solidFill>
                  <a:schemeClr val="dk1"/>
                </a:solidFill>
                <a:latin typeface="Marvel"/>
                <a:ea typeface="Marvel"/>
                <a:cs typeface="Marvel"/>
                <a:sym typeface="Marvel"/>
              </a:defRPr>
            </a:lvl1pPr>
            <a:lvl2pPr marL="914400" marR="0" lvl="1" indent="-3175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2pPr>
            <a:lvl3pPr marL="1371600" marR="0" lvl="2"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3pPr>
            <a:lvl4pPr marL="1828800" marR="0" lvl="3"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4pPr>
            <a:lvl5pPr marL="2286000" marR="0" lvl="4"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5pPr>
            <a:lvl6pPr marL="2743200" marR="0" lvl="5"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6pPr>
            <a:lvl7pPr marL="3200400" marR="0" lvl="6"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7pPr>
            <a:lvl8pPr marL="3657600" marR="0" lvl="7"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8pPr>
            <a:lvl9pPr marL="4114800" marR="0" lvl="8"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9pPr>
          </a:lstStyle>
          <a:p>
            <a:pPr marL="0" indent="0"/>
            <a:r>
              <a:rPr lang="en" sz="3000" dirty="0">
                <a:solidFill>
                  <a:schemeClr val="lt1"/>
                </a:solidFill>
              </a:rPr>
              <a:t>1</a:t>
            </a:r>
          </a:p>
        </p:txBody>
      </p:sp>
      <p:sp>
        <p:nvSpPr>
          <p:cNvPr id="25" name="Google Shape;258;p35">
            <a:extLst>
              <a:ext uri="{FF2B5EF4-FFF2-40B4-BE49-F238E27FC236}">
                <a16:creationId xmlns:a16="http://schemas.microsoft.com/office/drawing/2014/main" id="{962AF3EA-F75D-456D-88DA-1E7962B0E816}"/>
              </a:ext>
            </a:extLst>
          </p:cNvPr>
          <p:cNvSpPr txBox="1">
            <a:spLocks/>
          </p:cNvSpPr>
          <p:nvPr/>
        </p:nvSpPr>
        <p:spPr>
          <a:xfrm flipH="1">
            <a:off x="1833039" y="1016633"/>
            <a:ext cx="2453203" cy="63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3000"/>
              <a:buFont typeface="Thasadith"/>
              <a:buNone/>
              <a:defRPr sz="2400" b="0" i="0" u="none" strike="noStrike" cap="none">
                <a:solidFill>
                  <a:schemeClr val="dk1"/>
                </a:solidFill>
                <a:latin typeface="Marvel"/>
                <a:ea typeface="Marvel"/>
                <a:cs typeface="Marvel"/>
                <a:sym typeface="Marvel"/>
              </a:defRPr>
            </a:lvl1pPr>
            <a:lvl2pPr marL="914400" marR="0" lvl="1" indent="-3175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2pPr>
            <a:lvl3pPr marL="1371600" marR="0" lvl="2"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3pPr>
            <a:lvl4pPr marL="1828800" marR="0" lvl="3"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4pPr>
            <a:lvl5pPr marL="2286000" marR="0" lvl="4"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5pPr>
            <a:lvl6pPr marL="2743200" marR="0" lvl="5"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6pPr>
            <a:lvl7pPr marL="3200400" marR="0" lvl="6"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7pPr>
            <a:lvl8pPr marL="3657600" marR="0" lvl="7"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8pPr>
            <a:lvl9pPr marL="4114800" marR="0" lvl="8" indent="-304800" algn="ctr" rtl="0">
              <a:lnSpc>
                <a:spcPct val="100000"/>
              </a:lnSpc>
              <a:spcBef>
                <a:spcPts val="0"/>
              </a:spcBef>
              <a:spcAft>
                <a:spcPts val="0"/>
              </a:spcAft>
              <a:buClr>
                <a:schemeClr val="dk1"/>
              </a:buClr>
              <a:buSzPts val="3000"/>
              <a:buFont typeface="Thasadith"/>
              <a:buNone/>
              <a:defRPr sz="3000" b="0" i="0" u="none" strike="noStrike" cap="none">
                <a:solidFill>
                  <a:schemeClr val="dk1"/>
                </a:solidFill>
                <a:latin typeface="Thasadith"/>
                <a:ea typeface="Thasadith"/>
                <a:cs typeface="Thasadith"/>
                <a:sym typeface="Thasadith"/>
              </a:defRPr>
            </a:lvl9pPr>
          </a:lstStyle>
          <a:p>
            <a:pPr marL="0" indent="0"/>
            <a:r>
              <a:rPr lang="en-US" altLang="ko-KR" dirty="0">
                <a:latin typeface="나눔스퀘어_ac" panose="020B0600000101010101" pitchFamily="50" charset="-127"/>
                <a:ea typeface="나눔스퀘어_ac" panose="020B0600000101010101" pitchFamily="50" charset="-127"/>
              </a:rPr>
              <a:t>Tree Structure</a:t>
            </a:r>
            <a:endParaRPr lang="en-US" dirty="0">
              <a:latin typeface="나눔스퀘어_ac" panose="020B0600000101010101" pitchFamily="50" charset="-127"/>
              <a:ea typeface="나눔스퀘어_ac" panose="020B0600000101010101" pitchFamily="50" charset="-127"/>
            </a:endParaRPr>
          </a:p>
        </p:txBody>
      </p:sp>
      <p:sp>
        <p:nvSpPr>
          <p:cNvPr id="9" name="TextBox 8">
            <a:extLst>
              <a:ext uri="{FF2B5EF4-FFF2-40B4-BE49-F238E27FC236}">
                <a16:creationId xmlns:a16="http://schemas.microsoft.com/office/drawing/2014/main" id="{83A1B10E-CEFA-4B1D-9F39-A1D21D1AF456}"/>
              </a:ext>
            </a:extLst>
          </p:cNvPr>
          <p:cNvSpPr txBox="1"/>
          <p:nvPr/>
        </p:nvSpPr>
        <p:spPr>
          <a:xfrm>
            <a:off x="274337" y="2974325"/>
            <a:ext cx="4626864" cy="1815882"/>
          </a:xfrm>
          <a:prstGeom prst="rect">
            <a:avLst/>
          </a:prstGeom>
          <a:noFill/>
        </p:spPr>
        <p:txBody>
          <a:bodyPr wrap="square">
            <a:spAutoFit/>
          </a:bodyPr>
          <a:lstStyle/>
          <a:p>
            <a:pPr marL="342900" indent="-342900">
              <a:buAutoNum type="arabicPeriod"/>
            </a:pPr>
            <a:r>
              <a:rPr lang="en-US" altLang="ko-KR" dirty="0">
                <a:latin typeface="나눔스퀘어_ac" panose="020B0600000101010101" pitchFamily="50" charset="-127"/>
                <a:ea typeface="나눔스퀘어_ac" panose="020B0600000101010101" pitchFamily="50" charset="-127"/>
              </a:rPr>
              <a:t>If it is a closed object within its range, add it as its left child</a:t>
            </a:r>
          </a:p>
          <a:p>
            <a:pPr marL="342900" indent="-342900">
              <a:buAutoNum type="arabicPeriod"/>
            </a:pPr>
            <a:r>
              <a:rPr lang="en-US" altLang="ko-KR" dirty="0">
                <a:latin typeface="나눔스퀘어_ac" panose="020B0600000101010101" pitchFamily="50" charset="-127"/>
                <a:ea typeface="나눔스퀘어_ac" panose="020B0600000101010101" pitchFamily="50" charset="-127"/>
              </a:rPr>
              <a:t>If the node you want to add is a closed object that is completely contained in the current node, add the node as the left child of the node you want to add, and associate it with the existing tree</a:t>
            </a:r>
          </a:p>
          <a:p>
            <a:pPr marL="342900" indent="-342900">
              <a:buAutoNum type="arabicPeriod"/>
            </a:pPr>
            <a:r>
              <a:rPr lang="en-US" altLang="ko-KR" dirty="0">
                <a:latin typeface="나눔스퀘어_ac" panose="020B0600000101010101" pitchFamily="50" charset="-127"/>
                <a:ea typeface="나눔스퀘어_ac" panose="020B0600000101010101" pitchFamily="50" charset="-127"/>
              </a:rPr>
              <a:t>If it is a closed object outside your scope, add it as your right child</a:t>
            </a:r>
          </a:p>
        </p:txBody>
      </p:sp>
      <p:pic>
        <p:nvPicPr>
          <p:cNvPr id="10" name="그림 9">
            <a:extLst>
              <a:ext uri="{FF2B5EF4-FFF2-40B4-BE49-F238E27FC236}">
                <a16:creationId xmlns:a16="http://schemas.microsoft.com/office/drawing/2014/main" id="{BB0DE978-FFCA-459A-A5A0-3897918CAAA4}"/>
              </a:ext>
            </a:extLst>
          </p:cNvPr>
          <p:cNvPicPr>
            <a:picLocks noChangeAspect="1"/>
          </p:cNvPicPr>
          <p:nvPr/>
        </p:nvPicPr>
        <p:blipFill>
          <a:blip r:embed="rId3"/>
          <a:stretch>
            <a:fillRect/>
          </a:stretch>
        </p:blipFill>
        <p:spPr>
          <a:xfrm>
            <a:off x="5072832" y="888894"/>
            <a:ext cx="2658004" cy="4030819"/>
          </a:xfrm>
          <a:prstGeom prst="rect">
            <a:avLst/>
          </a:prstGeom>
        </p:spPr>
      </p:pic>
    </p:spTree>
    <p:extLst>
      <p:ext uri="{BB962C8B-B14F-4D97-AF65-F5344CB8AC3E}">
        <p14:creationId xmlns:p14="http://schemas.microsoft.com/office/powerpoint/2010/main" val="260190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0"/>
          <p:cNvSpPr txBox="1">
            <a:spLocks noGrp="1"/>
          </p:cNvSpPr>
          <p:nvPr>
            <p:ph type="title"/>
          </p:nvPr>
        </p:nvSpPr>
        <p:spPr>
          <a:xfrm>
            <a:off x="1473200" y="3048826"/>
            <a:ext cx="6950800"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Prototype &amp; Development Schedule</a:t>
            </a:r>
            <a:endParaRPr dirty="0">
              <a:latin typeface="나눔스퀘어_ac" panose="020B0600000101010101" pitchFamily="50" charset="-127"/>
              <a:ea typeface="나눔스퀘어_ac" panose="020B0600000101010101" pitchFamily="50" charset="-127"/>
            </a:endParaRPr>
          </a:p>
        </p:txBody>
      </p:sp>
      <p:sp>
        <p:nvSpPr>
          <p:cNvPr id="554" name="Google Shape;554;p40"/>
          <p:cNvSpPr txBox="1">
            <a:spLocks noGrp="1"/>
          </p:cNvSpPr>
          <p:nvPr>
            <p:ph type="title" idx="2"/>
          </p:nvPr>
        </p:nvSpPr>
        <p:spPr>
          <a:xfrm>
            <a:off x="-77106" y="440775"/>
            <a:ext cx="3230100" cy="12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나눔스퀘어_ac" panose="020B0600000101010101" pitchFamily="50" charset="-127"/>
                <a:ea typeface="나눔스퀘어_ac" panose="020B0600000101010101" pitchFamily="50" charset="-127"/>
              </a:rPr>
              <a:t>04</a:t>
            </a:r>
            <a:endParaRPr dirty="0">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160258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35"/>
          <p:cNvSpPr txBox="1">
            <a:spLocks noGrp="1"/>
          </p:cNvSpPr>
          <p:nvPr>
            <p:ph type="title"/>
          </p:nvPr>
        </p:nvSpPr>
        <p:spPr>
          <a:xfrm>
            <a:off x="3842525" y="354225"/>
            <a:ext cx="467490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Prototype</a:t>
            </a:r>
            <a:endParaRPr dirty="0">
              <a:latin typeface="나눔스퀘어_ac" panose="020B0600000101010101" pitchFamily="50" charset="-127"/>
              <a:ea typeface="나눔스퀘어_ac" panose="020B0600000101010101" pitchFamily="50" charset="-127"/>
            </a:endParaRPr>
          </a:p>
        </p:txBody>
      </p:sp>
      <p:sp>
        <p:nvSpPr>
          <p:cNvPr id="258" name="Google Shape;258;p35"/>
          <p:cNvSpPr txBox="1">
            <a:spLocks noGrp="1"/>
          </p:cNvSpPr>
          <p:nvPr>
            <p:ph type="subTitle" idx="3"/>
          </p:nvPr>
        </p:nvSpPr>
        <p:spPr>
          <a:xfrm flipH="1">
            <a:off x="5851164" y="1537483"/>
            <a:ext cx="2439396"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Level of HTML</a:t>
            </a:r>
            <a:endParaRPr dirty="0">
              <a:latin typeface="나눔스퀘어_ac" panose="020B0600000101010101" pitchFamily="50" charset="-127"/>
              <a:ea typeface="나눔스퀘어_ac" panose="020B0600000101010101" pitchFamily="50" charset="-127"/>
            </a:endParaRPr>
          </a:p>
        </p:txBody>
      </p:sp>
      <p:sp>
        <p:nvSpPr>
          <p:cNvPr id="259" name="Google Shape;259;p35"/>
          <p:cNvSpPr txBox="1">
            <a:spLocks noGrp="1"/>
          </p:cNvSpPr>
          <p:nvPr>
            <p:ph type="subTitle" idx="1"/>
          </p:nvPr>
        </p:nvSpPr>
        <p:spPr>
          <a:xfrm flipH="1">
            <a:off x="5139113" y="2292100"/>
            <a:ext cx="3378312" cy="1510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HTML</a:t>
            </a:r>
          </a:p>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Size detection complete,</a:t>
            </a:r>
          </a:p>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Position is absolute</a:t>
            </a:r>
            <a:endParaRPr dirty="0">
              <a:latin typeface="나눔스퀘어_ac" panose="020B0600000101010101" pitchFamily="50" charset="-127"/>
              <a:ea typeface="나눔스퀘어_ac" panose="020B0600000101010101" pitchFamily="50" charset="-127"/>
            </a:endParaRPr>
          </a:p>
        </p:txBody>
      </p:sp>
      <p:sp>
        <p:nvSpPr>
          <p:cNvPr id="262" name="Google Shape;262;p35"/>
          <p:cNvSpPr/>
          <p:nvPr/>
        </p:nvSpPr>
        <p:spPr>
          <a:xfrm>
            <a:off x="5078887" y="3922825"/>
            <a:ext cx="3438537" cy="71488"/>
          </a:xfrm>
          <a:prstGeom prst="roundRect">
            <a:avLst>
              <a:gd name="adj" fmla="val 50000"/>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65" name="Google Shape;265;p35"/>
          <p:cNvSpPr/>
          <p:nvPr/>
        </p:nvSpPr>
        <p:spPr>
          <a:xfrm>
            <a:off x="5078888" y="1585483"/>
            <a:ext cx="778800" cy="586200"/>
          </a:xfrm>
          <a:prstGeom prst="roundRect">
            <a:avLst>
              <a:gd name="adj" fmla="val 21234"/>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66" name="Google Shape;266;p35"/>
          <p:cNvSpPr txBox="1">
            <a:spLocks noGrp="1"/>
          </p:cNvSpPr>
          <p:nvPr>
            <p:ph type="subTitle" idx="4"/>
          </p:nvPr>
        </p:nvSpPr>
        <p:spPr>
          <a:xfrm flipH="1">
            <a:off x="5165388" y="1545083"/>
            <a:ext cx="633000"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lt1"/>
                </a:solidFill>
                <a:latin typeface="나눔스퀘어_ac" panose="020B0600000101010101" pitchFamily="50" charset="-127"/>
                <a:ea typeface="나눔스퀘어_ac" panose="020B0600000101010101" pitchFamily="50" charset="-127"/>
                <a:sym typeface="Marvel"/>
              </a:rPr>
              <a:t>01</a:t>
            </a:r>
            <a:endParaRPr sz="3000" dirty="0">
              <a:solidFill>
                <a:schemeClr val="lt1"/>
              </a:solidFill>
              <a:latin typeface="나눔스퀘어_ac" panose="020B0600000101010101" pitchFamily="50" charset="-127"/>
              <a:ea typeface="나눔스퀘어_ac" panose="020B0600000101010101" pitchFamily="50" charset="-127"/>
              <a:sym typeface="Marvel"/>
            </a:endParaRPr>
          </a:p>
        </p:txBody>
      </p:sp>
      <p:pic>
        <p:nvPicPr>
          <p:cNvPr id="3" name="그림 2">
            <a:extLst>
              <a:ext uri="{FF2B5EF4-FFF2-40B4-BE49-F238E27FC236}">
                <a16:creationId xmlns:a16="http://schemas.microsoft.com/office/drawing/2014/main" id="{76B77D6B-8275-44A6-8D58-79E565D12933}"/>
              </a:ext>
            </a:extLst>
          </p:cNvPr>
          <p:cNvPicPr>
            <a:picLocks noChangeAspect="1"/>
          </p:cNvPicPr>
          <p:nvPr/>
        </p:nvPicPr>
        <p:blipFill>
          <a:blip r:embed="rId3"/>
          <a:stretch>
            <a:fillRect/>
          </a:stretch>
        </p:blipFill>
        <p:spPr>
          <a:xfrm>
            <a:off x="2566877" y="967446"/>
            <a:ext cx="2281870" cy="3208607"/>
          </a:xfrm>
          <a:prstGeom prst="rect">
            <a:avLst/>
          </a:prstGeom>
        </p:spPr>
      </p:pic>
      <p:pic>
        <p:nvPicPr>
          <p:cNvPr id="10" name="그림 9">
            <a:extLst>
              <a:ext uri="{FF2B5EF4-FFF2-40B4-BE49-F238E27FC236}">
                <a16:creationId xmlns:a16="http://schemas.microsoft.com/office/drawing/2014/main" id="{57DDE670-4578-46EA-8558-42D497612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02" y="967445"/>
            <a:ext cx="2304775" cy="3208607"/>
          </a:xfrm>
          <a:prstGeom prst="rect">
            <a:avLst/>
          </a:prstGeom>
        </p:spPr>
      </p:pic>
    </p:spTree>
    <p:extLst>
      <p:ext uri="{BB962C8B-B14F-4D97-AF65-F5344CB8AC3E}">
        <p14:creationId xmlns:p14="http://schemas.microsoft.com/office/powerpoint/2010/main" val="2097192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41" name="Google Shape;564;p42">
            <a:extLst>
              <a:ext uri="{FF2B5EF4-FFF2-40B4-BE49-F238E27FC236}">
                <a16:creationId xmlns:a16="http://schemas.microsoft.com/office/drawing/2014/main" id="{11566E61-33EE-4B11-8259-72DEDD61CF5A}"/>
              </a:ext>
            </a:extLst>
          </p:cNvPr>
          <p:cNvSpPr/>
          <p:nvPr/>
        </p:nvSpPr>
        <p:spPr>
          <a:xfrm rot="-5400000">
            <a:off x="950820" y="1987014"/>
            <a:ext cx="696000" cy="1682700"/>
          </a:xfrm>
          <a:prstGeom prst="round2SameRect">
            <a:avLst>
              <a:gd name="adj1" fmla="val 48204"/>
              <a:gd name="adj2" fmla="val 14845"/>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42" name="Google Shape;566;p42">
            <a:extLst>
              <a:ext uri="{FF2B5EF4-FFF2-40B4-BE49-F238E27FC236}">
                <a16:creationId xmlns:a16="http://schemas.microsoft.com/office/drawing/2014/main" id="{3BDCA04D-AD7F-42A5-9656-627C35EB401B}"/>
              </a:ext>
            </a:extLst>
          </p:cNvPr>
          <p:cNvSpPr txBox="1"/>
          <p:nvPr/>
        </p:nvSpPr>
        <p:spPr>
          <a:xfrm>
            <a:off x="511315" y="3615074"/>
            <a:ext cx="1933500" cy="5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altLang="ko-KR" dirty="0">
                <a:solidFill>
                  <a:schemeClr val="dk1"/>
                </a:solidFill>
                <a:latin typeface="나눔스퀘어_ac" panose="020B0600000101010101" pitchFamily="50" charset="-127"/>
                <a:ea typeface="나눔스퀘어_ac" panose="020B0600000101010101" pitchFamily="50" charset="-127"/>
                <a:cs typeface="Assistant ExtraLight"/>
                <a:sym typeface="Assistant ExtraLight"/>
              </a:rPr>
              <a:t>Advanced closed object detection by iterating expansion operations</a:t>
            </a:r>
            <a:endParaRPr dirty="0">
              <a:solidFill>
                <a:schemeClr val="dk1"/>
              </a:solidFill>
              <a:latin typeface="나눔스퀘어_ac" panose="020B0600000101010101" pitchFamily="50" charset="-127"/>
              <a:ea typeface="나눔스퀘어_ac" panose="020B0600000101010101" pitchFamily="50" charset="-127"/>
              <a:cs typeface="Assistant ExtraLight"/>
              <a:sym typeface="Assistant ExtraLight"/>
            </a:endParaRPr>
          </a:p>
        </p:txBody>
      </p:sp>
      <p:sp>
        <p:nvSpPr>
          <p:cNvPr id="43" name="Google Shape;567;p42">
            <a:extLst>
              <a:ext uri="{FF2B5EF4-FFF2-40B4-BE49-F238E27FC236}">
                <a16:creationId xmlns:a16="http://schemas.microsoft.com/office/drawing/2014/main" id="{07805989-E299-4C70-B3D2-DE43C37485B9}"/>
              </a:ext>
            </a:extLst>
          </p:cNvPr>
          <p:cNvSpPr txBox="1"/>
          <p:nvPr/>
        </p:nvSpPr>
        <p:spPr>
          <a:xfrm>
            <a:off x="669109" y="3295209"/>
            <a:ext cx="1380569" cy="38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b="1" dirty="0">
                <a:solidFill>
                  <a:schemeClr val="dk1"/>
                </a:solidFill>
                <a:latin typeface="나눔스퀘어_ac" panose="020B0600000101010101" pitchFamily="50" charset="-127"/>
                <a:ea typeface="나눔스퀘어_ac" panose="020B0600000101010101" pitchFamily="50" charset="-127"/>
                <a:cs typeface="Marvel"/>
                <a:sym typeface="Marvel"/>
              </a:rPr>
              <a:t>Compensate closed object detection</a:t>
            </a:r>
            <a:endParaRPr b="1" dirty="0">
              <a:solidFill>
                <a:schemeClr val="dk1"/>
              </a:solidFill>
              <a:latin typeface="나눔스퀘어_ac" panose="020B0600000101010101" pitchFamily="50" charset="-127"/>
              <a:ea typeface="나눔스퀘어_ac" panose="020B0600000101010101" pitchFamily="50" charset="-127"/>
              <a:cs typeface="Marvel"/>
              <a:sym typeface="Marvel"/>
            </a:endParaRPr>
          </a:p>
        </p:txBody>
      </p:sp>
      <p:sp>
        <p:nvSpPr>
          <p:cNvPr id="44" name="Google Shape;568;p42">
            <a:extLst>
              <a:ext uri="{FF2B5EF4-FFF2-40B4-BE49-F238E27FC236}">
                <a16:creationId xmlns:a16="http://schemas.microsoft.com/office/drawing/2014/main" id="{CD9CFE23-DF37-4F85-8632-A6D5CBA9AC0B}"/>
              </a:ext>
            </a:extLst>
          </p:cNvPr>
          <p:cNvSpPr txBox="1"/>
          <p:nvPr/>
        </p:nvSpPr>
        <p:spPr>
          <a:xfrm>
            <a:off x="5664390" y="2936508"/>
            <a:ext cx="3150694" cy="1374179"/>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1600"/>
              </a:spcAft>
              <a:buAutoNum type="arabicPeriod"/>
            </a:pPr>
            <a:r>
              <a:rPr lang="en-US" altLang="ko-KR" dirty="0">
                <a:solidFill>
                  <a:schemeClr val="dk1"/>
                </a:solidFill>
                <a:latin typeface="나눔스퀘어_ac" panose="020B0600000101010101" pitchFamily="50" charset="-127"/>
                <a:ea typeface="나눔스퀘어_ac" panose="020B0600000101010101" pitchFamily="50" charset="-127"/>
                <a:cs typeface="Assistant ExtraLight"/>
                <a:sym typeface="Assistant ExtraLight"/>
              </a:rPr>
              <a:t>Predict processed div tags to different tags</a:t>
            </a:r>
          </a:p>
          <a:p>
            <a:pPr marL="342900" lvl="0" indent="-342900" algn="l" rtl="0">
              <a:spcBef>
                <a:spcPts val="0"/>
              </a:spcBef>
              <a:spcAft>
                <a:spcPts val="1600"/>
              </a:spcAft>
              <a:buAutoNum type="arabicPeriod"/>
            </a:pPr>
            <a:r>
              <a:rPr lang="en-US" altLang="ko-KR" dirty="0">
                <a:solidFill>
                  <a:schemeClr val="dk1"/>
                </a:solidFill>
                <a:latin typeface="나눔스퀘어_ac" panose="020B0600000101010101" pitchFamily="50" charset="-127"/>
                <a:ea typeface="나눔스퀘어_ac" panose="020B0600000101010101" pitchFamily="50" charset="-127"/>
                <a:cs typeface="Assistant ExtraLight"/>
                <a:sym typeface="Assistant ExtraLight"/>
              </a:rPr>
              <a:t>Images are categorized or processed separately</a:t>
            </a:r>
          </a:p>
          <a:p>
            <a:pPr marL="342900" lvl="0" indent="-342900" algn="l" rtl="0">
              <a:spcBef>
                <a:spcPts val="0"/>
              </a:spcBef>
              <a:spcAft>
                <a:spcPts val="1600"/>
              </a:spcAft>
              <a:buAutoNum type="arabicPeriod"/>
            </a:pPr>
            <a:r>
              <a:rPr lang="en-US" altLang="ko-KR" dirty="0">
                <a:solidFill>
                  <a:schemeClr val="dk1"/>
                </a:solidFill>
                <a:latin typeface="나눔스퀘어_ac" panose="020B0600000101010101" pitchFamily="50" charset="-127"/>
                <a:ea typeface="나눔스퀘어_ac" panose="020B0600000101010101" pitchFamily="50" charset="-127"/>
                <a:cs typeface="Assistant ExtraLight"/>
                <a:sym typeface="Assistant ExtraLight"/>
              </a:rPr>
              <a:t>Client Service</a:t>
            </a:r>
            <a:endParaRPr lang="ko-KR" altLang="en-US" dirty="0">
              <a:solidFill>
                <a:schemeClr val="dk1"/>
              </a:solidFill>
              <a:latin typeface="나눔스퀘어_ac" panose="020B0600000101010101" pitchFamily="50" charset="-127"/>
              <a:ea typeface="나눔스퀘어_ac" panose="020B0600000101010101" pitchFamily="50" charset="-127"/>
              <a:cs typeface="Assistant ExtraLight"/>
              <a:sym typeface="Assistant ExtraLight"/>
            </a:endParaRPr>
          </a:p>
        </p:txBody>
      </p:sp>
      <p:sp>
        <p:nvSpPr>
          <p:cNvPr id="45" name="Google Shape;569;p42">
            <a:extLst>
              <a:ext uri="{FF2B5EF4-FFF2-40B4-BE49-F238E27FC236}">
                <a16:creationId xmlns:a16="http://schemas.microsoft.com/office/drawing/2014/main" id="{386B47DE-D9DC-438F-9548-BEE9148AD6EB}"/>
              </a:ext>
            </a:extLst>
          </p:cNvPr>
          <p:cNvSpPr txBox="1"/>
          <p:nvPr/>
        </p:nvSpPr>
        <p:spPr>
          <a:xfrm>
            <a:off x="5552557" y="2539835"/>
            <a:ext cx="1750800" cy="38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sz="1800" b="1" dirty="0">
                <a:solidFill>
                  <a:schemeClr val="dk1"/>
                </a:solidFill>
                <a:latin typeface="나눔스퀘어_ac" panose="020B0600000101010101" pitchFamily="50" charset="-127"/>
                <a:ea typeface="나눔스퀘어_ac" panose="020B0600000101010101" pitchFamily="50" charset="-127"/>
                <a:cs typeface="Marvel"/>
                <a:sym typeface="Marvel"/>
              </a:rPr>
              <a:t>The final goal</a:t>
            </a:r>
            <a:endParaRPr sz="1800" b="1" dirty="0">
              <a:solidFill>
                <a:schemeClr val="dk1"/>
              </a:solidFill>
              <a:latin typeface="나눔스퀘어_ac" panose="020B0600000101010101" pitchFamily="50" charset="-127"/>
              <a:ea typeface="나눔스퀘어_ac" panose="020B0600000101010101" pitchFamily="50" charset="-127"/>
              <a:cs typeface="Marvel"/>
              <a:sym typeface="Marvel"/>
            </a:endParaRPr>
          </a:p>
        </p:txBody>
      </p:sp>
      <p:sp>
        <p:nvSpPr>
          <p:cNvPr id="46" name="Google Shape;570;p42">
            <a:extLst>
              <a:ext uri="{FF2B5EF4-FFF2-40B4-BE49-F238E27FC236}">
                <a16:creationId xmlns:a16="http://schemas.microsoft.com/office/drawing/2014/main" id="{8BD1D719-8907-40E4-A5AC-63A55A753D68}"/>
              </a:ext>
            </a:extLst>
          </p:cNvPr>
          <p:cNvSpPr txBox="1"/>
          <p:nvPr/>
        </p:nvSpPr>
        <p:spPr>
          <a:xfrm>
            <a:off x="1985456" y="1540595"/>
            <a:ext cx="1411386" cy="5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US" altLang="ko-KR" dirty="0">
                <a:solidFill>
                  <a:schemeClr val="dk1"/>
                </a:solidFill>
                <a:latin typeface="나눔스퀘어_ac" panose="020B0600000101010101" pitchFamily="50" charset="-127"/>
                <a:ea typeface="나눔스퀘어_ac" panose="020B0600000101010101" pitchFamily="50" charset="-127"/>
                <a:cs typeface="Assistant ExtraLight"/>
                <a:sym typeface="Assistant ExtraLight"/>
              </a:rPr>
              <a:t>Use margin, padding, not </a:t>
            </a:r>
            <a:r>
              <a:rPr lang="en-US" altLang="ko-KR" dirty="0">
                <a:latin typeface="나눔스퀘어_ac" panose="020B0600000101010101" pitchFamily="50" charset="-127"/>
                <a:ea typeface="나눔스퀘어_ac" panose="020B0600000101010101" pitchFamily="50" charset="-127"/>
              </a:rPr>
              <a:t>absolute</a:t>
            </a:r>
            <a:endParaRPr dirty="0">
              <a:solidFill>
                <a:schemeClr val="dk1"/>
              </a:solidFill>
              <a:latin typeface="나눔스퀘어_ac" panose="020B0600000101010101" pitchFamily="50" charset="-127"/>
              <a:ea typeface="나눔스퀘어_ac" panose="020B0600000101010101" pitchFamily="50" charset="-127"/>
              <a:cs typeface="Assistant ExtraLight"/>
              <a:sym typeface="Assistant ExtraLight"/>
            </a:endParaRPr>
          </a:p>
        </p:txBody>
      </p:sp>
      <p:sp>
        <p:nvSpPr>
          <p:cNvPr id="47" name="Google Shape;571;p42">
            <a:extLst>
              <a:ext uri="{FF2B5EF4-FFF2-40B4-BE49-F238E27FC236}">
                <a16:creationId xmlns:a16="http://schemas.microsoft.com/office/drawing/2014/main" id="{A2347D8C-86B2-49BF-9A9D-DFFA05B0FD06}"/>
              </a:ext>
            </a:extLst>
          </p:cNvPr>
          <p:cNvSpPr txBox="1"/>
          <p:nvPr/>
        </p:nvSpPr>
        <p:spPr>
          <a:xfrm>
            <a:off x="1793065" y="1274694"/>
            <a:ext cx="1640020" cy="38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dirty="0">
                <a:solidFill>
                  <a:schemeClr val="dk1"/>
                </a:solidFill>
                <a:latin typeface="나눔스퀘어_ac" panose="020B0600000101010101" pitchFamily="50" charset="-127"/>
                <a:ea typeface="나눔스퀘어_ac" panose="020B0600000101010101" pitchFamily="50" charset="-127"/>
                <a:cs typeface="Marvel"/>
                <a:sym typeface="Marvel"/>
              </a:rPr>
              <a:t>Create </a:t>
            </a:r>
            <a:r>
              <a:rPr lang="en-US" sz="1800" b="1" dirty="0" err="1">
                <a:solidFill>
                  <a:schemeClr val="dk1"/>
                </a:solidFill>
                <a:latin typeface="나눔스퀘어_ac" panose="020B0600000101010101" pitchFamily="50" charset="-127"/>
                <a:ea typeface="나눔스퀘어_ac" panose="020B0600000101010101" pitchFamily="50" charset="-127"/>
                <a:cs typeface="Marvel"/>
                <a:sym typeface="Marvel"/>
              </a:rPr>
              <a:t>css</a:t>
            </a:r>
            <a:r>
              <a:rPr lang="en-US" sz="1800" b="1" dirty="0">
                <a:solidFill>
                  <a:schemeClr val="dk1"/>
                </a:solidFill>
                <a:latin typeface="나눔스퀘어_ac" panose="020B0600000101010101" pitchFamily="50" charset="-127"/>
                <a:ea typeface="나눔스퀘어_ac" panose="020B0600000101010101" pitchFamily="50" charset="-127"/>
                <a:cs typeface="Marvel"/>
                <a:sym typeface="Marvel"/>
              </a:rPr>
              <a:t> file</a:t>
            </a:r>
            <a:endParaRPr sz="1800" b="1" dirty="0">
              <a:solidFill>
                <a:schemeClr val="dk1"/>
              </a:solidFill>
              <a:latin typeface="나눔스퀘어_ac" panose="020B0600000101010101" pitchFamily="50" charset="-127"/>
              <a:ea typeface="나눔스퀘어_ac" panose="020B0600000101010101" pitchFamily="50" charset="-127"/>
              <a:cs typeface="Marvel"/>
              <a:sym typeface="Marvel"/>
            </a:endParaRPr>
          </a:p>
        </p:txBody>
      </p:sp>
      <p:sp>
        <p:nvSpPr>
          <p:cNvPr id="50" name="Google Shape;576;p42">
            <a:extLst>
              <a:ext uri="{FF2B5EF4-FFF2-40B4-BE49-F238E27FC236}">
                <a16:creationId xmlns:a16="http://schemas.microsoft.com/office/drawing/2014/main" id="{2CAC8C5C-029D-4455-A971-8B7EF68D4341}"/>
              </a:ext>
            </a:extLst>
          </p:cNvPr>
          <p:cNvSpPr txBox="1"/>
          <p:nvPr/>
        </p:nvSpPr>
        <p:spPr>
          <a:xfrm>
            <a:off x="826256" y="2635914"/>
            <a:ext cx="10716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나눔스퀘어_ac" panose="020B0600000101010101" pitchFamily="50" charset="-127"/>
                <a:ea typeface="나눔스퀘어_ac" panose="020B0600000101010101" pitchFamily="50" charset="-127"/>
                <a:cs typeface="Marvel"/>
                <a:sym typeface="Marvel"/>
              </a:rPr>
              <a:t>01</a:t>
            </a:r>
            <a:endParaRPr sz="3000" b="1">
              <a:solidFill>
                <a:schemeClr val="lt1"/>
              </a:solidFill>
              <a:latin typeface="나눔스퀘어_ac" panose="020B0600000101010101" pitchFamily="50" charset="-127"/>
              <a:ea typeface="나눔스퀘어_ac" panose="020B0600000101010101" pitchFamily="50" charset="-127"/>
              <a:cs typeface="Marvel"/>
              <a:sym typeface="Marvel"/>
            </a:endParaRPr>
          </a:p>
        </p:txBody>
      </p:sp>
      <p:sp>
        <p:nvSpPr>
          <p:cNvPr id="51" name="Google Shape;577;p42">
            <a:extLst>
              <a:ext uri="{FF2B5EF4-FFF2-40B4-BE49-F238E27FC236}">
                <a16:creationId xmlns:a16="http://schemas.microsoft.com/office/drawing/2014/main" id="{33307813-3AAB-4D17-A014-42803D9B6F40}"/>
              </a:ext>
            </a:extLst>
          </p:cNvPr>
          <p:cNvSpPr/>
          <p:nvPr/>
        </p:nvSpPr>
        <p:spPr>
          <a:xfrm>
            <a:off x="1985456" y="2293464"/>
            <a:ext cx="1700700" cy="696000"/>
          </a:xfrm>
          <a:prstGeom prst="roundRect">
            <a:avLst>
              <a:gd name="adj" fmla="val 16667"/>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52" name="Google Shape;578;p42">
            <a:extLst>
              <a:ext uri="{FF2B5EF4-FFF2-40B4-BE49-F238E27FC236}">
                <a16:creationId xmlns:a16="http://schemas.microsoft.com/office/drawing/2014/main" id="{28B4967C-2719-4E2C-BA2A-09F568FA617F}"/>
              </a:ext>
            </a:extLst>
          </p:cNvPr>
          <p:cNvSpPr txBox="1"/>
          <p:nvPr/>
        </p:nvSpPr>
        <p:spPr>
          <a:xfrm>
            <a:off x="2300006" y="2449014"/>
            <a:ext cx="10716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나눔스퀘어_ac" panose="020B0600000101010101" pitchFamily="50" charset="-127"/>
                <a:ea typeface="나눔스퀘어_ac" panose="020B0600000101010101" pitchFamily="50" charset="-127"/>
                <a:cs typeface="Marvel"/>
                <a:sym typeface="Marvel"/>
              </a:rPr>
              <a:t>02</a:t>
            </a:r>
            <a:endParaRPr sz="3000" b="1" dirty="0">
              <a:solidFill>
                <a:schemeClr val="lt1"/>
              </a:solidFill>
              <a:latin typeface="나눔스퀘어_ac" panose="020B0600000101010101" pitchFamily="50" charset="-127"/>
              <a:ea typeface="나눔스퀘어_ac" panose="020B0600000101010101" pitchFamily="50" charset="-127"/>
              <a:cs typeface="Marvel"/>
              <a:sym typeface="Marvel"/>
            </a:endParaRPr>
          </a:p>
        </p:txBody>
      </p:sp>
      <p:sp>
        <p:nvSpPr>
          <p:cNvPr id="55" name="Google Shape;582;p42">
            <a:extLst>
              <a:ext uri="{FF2B5EF4-FFF2-40B4-BE49-F238E27FC236}">
                <a16:creationId xmlns:a16="http://schemas.microsoft.com/office/drawing/2014/main" id="{FA407579-3C47-4814-A6BF-EF20BDC439AF}"/>
              </a:ext>
            </a:extLst>
          </p:cNvPr>
          <p:cNvSpPr txBox="1"/>
          <p:nvPr/>
        </p:nvSpPr>
        <p:spPr>
          <a:xfrm>
            <a:off x="3835131" y="2209114"/>
            <a:ext cx="10716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나눔스퀘어_ac" panose="020B0600000101010101" pitchFamily="50" charset="-127"/>
                <a:ea typeface="나눔스퀘어_ac" panose="020B0600000101010101" pitchFamily="50" charset="-127"/>
                <a:cs typeface="Marvel"/>
                <a:sym typeface="Marvel"/>
              </a:rPr>
              <a:t>03</a:t>
            </a:r>
            <a:endParaRPr sz="3000" b="1">
              <a:solidFill>
                <a:schemeClr val="lt1"/>
              </a:solidFill>
              <a:latin typeface="나눔스퀘어_ac" panose="020B0600000101010101" pitchFamily="50" charset="-127"/>
              <a:ea typeface="나눔스퀘어_ac" panose="020B0600000101010101" pitchFamily="50" charset="-127"/>
              <a:cs typeface="Marvel"/>
              <a:sym typeface="Marvel"/>
            </a:endParaRPr>
          </a:p>
        </p:txBody>
      </p:sp>
      <p:sp>
        <p:nvSpPr>
          <p:cNvPr id="57" name="Google Shape;565;p42">
            <a:extLst>
              <a:ext uri="{FF2B5EF4-FFF2-40B4-BE49-F238E27FC236}">
                <a16:creationId xmlns:a16="http://schemas.microsoft.com/office/drawing/2014/main" id="{8A7567FC-F199-4043-AA58-867A7372284A}"/>
              </a:ext>
            </a:extLst>
          </p:cNvPr>
          <p:cNvSpPr txBox="1">
            <a:spLocks noGrp="1"/>
          </p:cNvSpPr>
          <p:nvPr>
            <p:ph type="title"/>
          </p:nvPr>
        </p:nvSpPr>
        <p:spPr>
          <a:xfrm>
            <a:off x="4038600" y="344700"/>
            <a:ext cx="4477650" cy="74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Development timelines and </a:t>
            </a:r>
            <a:r>
              <a:rPr lang="en-US" altLang="ko-KR" sz="3200" b="1" dirty="0">
                <a:solidFill>
                  <a:schemeClr val="dk1"/>
                </a:solidFill>
                <a:latin typeface="나눔스퀘어_ac" panose="020B0600000101010101" pitchFamily="50" charset="-127"/>
                <a:ea typeface="나눔스퀘어_ac" panose="020B0600000101010101" pitchFamily="50" charset="-127"/>
                <a:cs typeface="Marvel"/>
                <a:sym typeface="Marvel"/>
              </a:rPr>
              <a:t>goal</a:t>
            </a:r>
            <a:endParaRPr dirty="0">
              <a:latin typeface="나눔스퀘어_ac" panose="020B0600000101010101" pitchFamily="50" charset="-127"/>
              <a:ea typeface="나눔스퀘어_ac" panose="020B0600000101010101" pitchFamily="50" charset="-127"/>
            </a:endParaRPr>
          </a:p>
        </p:txBody>
      </p:sp>
      <p:sp>
        <p:nvSpPr>
          <p:cNvPr id="59" name="Google Shape;579;p42">
            <a:extLst>
              <a:ext uri="{FF2B5EF4-FFF2-40B4-BE49-F238E27FC236}">
                <a16:creationId xmlns:a16="http://schemas.microsoft.com/office/drawing/2014/main" id="{C94A0895-E59C-40E1-B13F-FAFB2C36B173}"/>
              </a:ext>
            </a:extLst>
          </p:cNvPr>
          <p:cNvSpPr/>
          <p:nvPr/>
        </p:nvSpPr>
        <p:spPr>
          <a:xfrm>
            <a:off x="3513442" y="2077879"/>
            <a:ext cx="1700700" cy="696000"/>
          </a:xfrm>
          <a:prstGeom prst="roundRect">
            <a:avLst>
              <a:gd name="adj" fmla="val 16667"/>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ko-KR" altLang="en-US"/>
          </a:p>
        </p:txBody>
      </p:sp>
      <p:sp>
        <p:nvSpPr>
          <p:cNvPr id="60" name="Google Shape;578;p42">
            <a:extLst>
              <a:ext uri="{FF2B5EF4-FFF2-40B4-BE49-F238E27FC236}">
                <a16:creationId xmlns:a16="http://schemas.microsoft.com/office/drawing/2014/main" id="{EA7BE709-4522-4027-9FC3-1CAD70D1E645}"/>
              </a:ext>
            </a:extLst>
          </p:cNvPr>
          <p:cNvSpPr txBox="1"/>
          <p:nvPr/>
        </p:nvSpPr>
        <p:spPr>
          <a:xfrm>
            <a:off x="3827992" y="2225541"/>
            <a:ext cx="10716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나눔스퀘어_ac" panose="020B0600000101010101" pitchFamily="50" charset="-127"/>
                <a:ea typeface="나눔스퀘어_ac" panose="020B0600000101010101" pitchFamily="50" charset="-127"/>
                <a:cs typeface="Marvel"/>
                <a:sym typeface="Marvel"/>
              </a:rPr>
              <a:t>03</a:t>
            </a:r>
            <a:endParaRPr sz="3000" b="1" dirty="0">
              <a:solidFill>
                <a:schemeClr val="lt1"/>
              </a:solidFill>
              <a:latin typeface="나눔스퀘어_ac" panose="020B0600000101010101" pitchFamily="50" charset="-127"/>
              <a:ea typeface="나눔스퀘어_ac" panose="020B0600000101010101" pitchFamily="50" charset="-127"/>
              <a:cs typeface="Marvel"/>
              <a:sym typeface="Marvel"/>
            </a:endParaRPr>
          </a:p>
        </p:txBody>
      </p:sp>
      <p:sp>
        <p:nvSpPr>
          <p:cNvPr id="61" name="Google Shape;581;p42">
            <a:extLst>
              <a:ext uri="{FF2B5EF4-FFF2-40B4-BE49-F238E27FC236}">
                <a16:creationId xmlns:a16="http://schemas.microsoft.com/office/drawing/2014/main" id="{8C3501DE-7D94-44DB-9CFA-894D3A79964F}"/>
              </a:ext>
            </a:extLst>
          </p:cNvPr>
          <p:cNvSpPr/>
          <p:nvPr/>
        </p:nvSpPr>
        <p:spPr>
          <a:xfrm rot="5400000" flipH="1">
            <a:off x="5401792" y="1229663"/>
            <a:ext cx="696000" cy="1700400"/>
          </a:xfrm>
          <a:prstGeom prst="round2SameRect">
            <a:avLst>
              <a:gd name="adj1" fmla="val 48204"/>
              <a:gd name="adj2" fmla="val 14845"/>
            </a:avLst>
          </a:prstGeom>
          <a:solidFill>
            <a:srgbClr val="C0D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78;p42">
            <a:extLst>
              <a:ext uri="{FF2B5EF4-FFF2-40B4-BE49-F238E27FC236}">
                <a16:creationId xmlns:a16="http://schemas.microsoft.com/office/drawing/2014/main" id="{CD3B4206-8969-4599-BD75-9812C58EF6B0}"/>
              </a:ext>
            </a:extLst>
          </p:cNvPr>
          <p:cNvSpPr txBox="1"/>
          <p:nvPr/>
        </p:nvSpPr>
        <p:spPr>
          <a:xfrm>
            <a:off x="5213992" y="1933368"/>
            <a:ext cx="10716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나눔스퀘어_ac" panose="020B0600000101010101" pitchFamily="50" charset="-127"/>
                <a:ea typeface="나눔스퀘어_ac" panose="020B0600000101010101" pitchFamily="50" charset="-127"/>
                <a:cs typeface="Marvel"/>
                <a:sym typeface="Marvel"/>
              </a:rPr>
              <a:t>04</a:t>
            </a:r>
            <a:endParaRPr sz="3000" b="1" dirty="0">
              <a:solidFill>
                <a:schemeClr val="lt1"/>
              </a:solidFill>
              <a:latin typeface="나눔스퀘어_ac" panose="020B0600000101010101" pitchFamily="50" charset="-127"/>
              <a:ea typeface="나눔스퀘어_ac" panose="020B0600000101010101" pitchFamily="50" charset="-127"/>
              <a:cs typeface="Marvel"/>
              <a:sym typeface="Marvel"/>
            </a:endParaRPr>
          </a:p>
        </p:txBody>
      </p:sp>
      <p:sp>
        <p:nvSpPr>
          <p:cNvPr id="63" name="Google Shape;570;p42">
            <a:extLst>
              <a:ext uri="{FF2B5EF4-FFF2-40B4-BE49-F238E27FC236}">
                <a16:creationId xmlns:a16="http://schemas.microsoft.com/office/drawing/2014/main" id="{30F2E1BC-2ACA-475D-8630-D4973065F5D9}"/>
              </a:ext>
            </a:extLst>
          </p:cNvPr>
          <p:cNvSpPr txBox="1"/>
          <p:nvPr/>
        </p:nvSpPr>
        <p:spPr>
          <a:xfrm>
            <a:off x="3570437" y="3277842"/>
            <a:ext cx="1640020" cy="5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US" altLang="ko-KR" sz="1200" dirty="0">
                <a:solidFill>
                  <a:schemeClr val="dk1"/>
                </a:solidFill>
                <a:latin typeface="나눔스퀘어_ac" panose="020B0600000101010101" pitchFamily="50" charset="-127"/>
                <a:ea typeface="나눔스퀘어_ac" panose="020B0600000101010101" pitchFamily="50" charset="-127"/>
                <a:cs typeface="Assistant ExtraLight"/>
                <a:sym typeface="Assistant ExtraLight"/>
              </a:rPr>
              <a:t>Color detection and apply</a:t>
            </a:r>
            <a:endParaRPr sz="1200" dirty="0">
              <a:solidFill>
                <a:schemeClr val="dk1"/>
              </a:solidFill>
              <a:latin typeface="나눔스퀘어_ac" panose="020B0600000101010101" pitchFamily="50" charset="-127"/>
              <a:ea typeface="나눔스퀘어_ac" panose="020B0600000101010101" pitchFamily="50" charset="-127"/>
              <a:cs typeface="Assistant ExtraLight"/>
              <a:sym typeface="Assistant ExtraLight"/>
            </a:endParaRPr>
          </a:p>
        </p:txBody>
      </p:sp>
      <p:sp>
        <p:nvSpPr>
          <p:cNvPr id="64" name="Google Shape;571;p42">
            <a:extLst>
              <a:ext uri="{FF2B5EF4-FFF2-40B4-BE49-F238E27FC236}">
                <a16:creationId xmlns:a16="http://schemas.microsoft.com/office/drawing/2014/main" id="{95DB3834-F21C-45A3-A6E4-4E0E107BB966}"/>
              </a:ext>
            </a:extLst>
          </p:cNvPr>
          <p:cNvSpPr txBox="1"/>
          <p:nvPr/>
        </p:nvSpPr>
        <p:spPr>
          <a:xfrm>
            <a:off x="3641099" y="2892942"/>
            <a:ext cx="1640020" cy="38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ltLang="ko-KR" sz="1800" b="1" dirty="0">
                <a:solidFill>
                  <a:schemeClr val="dk1"/>
                </a:solidFill>
                <a:latin typeface="나눔스퀘어_ac" panose="020B0600000101010101" pitchFamily="50" charset="-127"/>
                <a:ea typeface="나눔스퀘어_ac" panose="020B0600000101010101" pitchFamily="50" charset="-127"/>
                <a:cs typeface="Marvel"/>
                <a:sym typeface="Marvel"/>
              </a:rPr>
              <a:t>Color Detection</a:t>
            </a:r>
            <a:endParaRPr sz="1800" b="1" dirty="0">
              <a:solidFill>
                <a:schemeClr val="dk1"/>
              </a:solidFill>
              <a:latin typeface="나눔스퀘어_ac" panose="020B0600000101010101" pitchFamily="50" charset="-127"/>
              <a:ea typeface="나눔스퀘어_ac" panose="020B0600000101010101" pitchFamily="50" charset="-127"/>
              <a:cs typeface="Marvel"/>
              <a:sym typeface="Marv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0"/>
          <p:cNvSpPr txBox="1">
            <a:spLocks noGrp="1"/>
          </p:cNvSpPr>
          <p:nvPr>
            <p:ph type="title"/>
          </p:nvPr>
        </p:nvSpPr>
        <p:spPr>
          <a:xfrm>
            <a:off x="4038600" y="2227200"/>
            <a:ext cx="4385400"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Progress Flow</a:t>
            </a:r>
            <a:endParaRPr dirty="0">
              <a:latin typeface="나눔스퀘어_ac" panose="020B0600000101010101" pitchFamily="50" charset="-127"/>
              <a:ea typeface="나눔스퀘어_ac" panose="020B0600000101010101" pitchFamily="50" charset="-127"/>
            </a:endParaRPr>
          </a:p>
        </p:txBody>
      </p:sp>
      <p:sp>
        <p:nvSpPr>
          <p:cNvPr id="553" name="Google Shape;553;p40"/>
          <p:cNvSpPr txBox="1">
            <a:spLocks noGrp="1"/>
          </p:cNvSpPr>
          <p:nvPr>
            <p:ph type="subTitle" idx="1"/>
          </p:nvPr>
        </p:nvSpPr>
        <p:spPr>
          <a:xfrm flipH="1">
            <a:off x="3742267" y="3069000"/>
            <a:ext cx="4681733" cy="153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Prototype Progress Flow Description</a:t>
            </a:r>
            <a:endParaRPr dirty="0">
              <a:latin typeface="나눔스퀘어_ac" panose="020B0600000101010101" pitchFamily="50" charset="-127"/>
              <a:ea typeface="나눔스퀘어_ac" panose="020B0600000101010101" pitchFamily="50" charset="-127"/>
            </a:endParaRPr>
          </a:p>
        </p:txBody>
      </p:sp>
      <p:sp>
        <p:nvSpPr>
          <p:cNvPr id="554" name="Google Shape;554;p40"/>
          <p:cNvSpPr txBox="1">
            <a:spLocks noGrp="1"/>
          </p:cNvSpPr>
          <p:nvPr>
            <p:ph type="title" idx="2"/>
          </p:nvPr>
        </p:nvSpPr>
        <p:spPr>
          <a:xfrm>
            <a:off x="-77106" y="440775"/>
            <a:ext cx="3230100" cy="12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나눔스퀘어_ac" panose="020B0600000101010101" pitchFamily="50" charset="-127"/>
                <a:ea typeface="나눔스퀘어_ac" panose="020B0600000101010101" pitchFamily="50" charset="-127"/>
              </a:rPr>
              <a:t>01</a:t>
            </a:r>
            <a:endParaRPr>
              <a:latin typeface="나눔스퀘어_ac" panose="020B0600000101010101" pitchFamily="50" charset="-127"/>
              <a:ea typeface="나눔스퀘어_ac" panose="020B0600000101010101" pitchFamily="50"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idx="6"/>
          </p:nvPr>
        </p:nvSpPr>
        <p:spPr>
          <a:xfrm>
            <a:off x="603525" y="355646"/>
            <a:ext cx="3393600" cy="7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Progress Flow</a:t>
            </a:r>
            <a:endParaRPr dirty="0">
              <a:latin typeface="나눔스퀘어_ac" panose="020B0600000101010101" pitchFamily="50" charset="-127"/>
              <a:ea typeface="나눔스퀘어_ac" panose="020B0600000101010101" pitchFamily="50" charset="-127"/>
            </a:endParaRPr>
          </a:p>
        </p:txBody>
      </p:sp>
      <p:grpSp>
        <p:nvGrpSpPr>
          <p:cNvPr id="191" name="Google Shape;191;p32"/>
          <p:cNvGrpSpPr/>
          <p:nvPr/>
        </p:nvGrpSpPr>
        <p:grpSpPr>
          <a:xfrm rot="10800000">
            <a:off x="4308550" y="2000321"/>
            <a:ext cx="3393600" cy="2626225"/>
            <a:chOff x="1528725" y="1395875"/>
            <a:chExt cx="3393600" cy="2626225"/>
          </a:xfrm>
        </p:grpSpPr>
        <p:sp>
          <p:nvSpPr>
            <p:cNvPr id="192" name="Google Shape;192;p32"/>
            <p:cNvSpPr/>
            <p:nvPr/>
          </p:nvSpPr>
          <p:spPr>
            <a:xfrm>
              <a:off x="1750000" y="1395875"/>
              <a:ext cx="2875500" cy="2438100"/>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193" name="Google Shape;193;p32"/>
            <p:cNvSpPr/>
            <p:nvPr/>
          </p:nvSpPr>
          <p:spPr>
            <a:xfrm>
              <a:off x="1528725" y="1800300"/>
              <a:ext cx="3393600" cy="222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grpSp>
      <p:grpSp>
        <p:nvGrpSpPr>
          <p:cNvPr id="194" name="Google Shape;194;p32"/>
          <p:cNvGrpSpPr/>
          <p:nvPr/>
        </p:nvGrpSpPr>
        <p:grpSpPr>
          <a:xfrm>
            <a:off x="1528725" y="1395875"/>
            <a:ext cx="3393600" cy="2626225"/>
            <a:chOff x="1528725" y="1395875"/>
            <a:chExt cx="3393600" cy="2626225"/>
          </a:xfrm>
        </p:grpSpPr>
        <p:sp>
          <p:nvSpPr>
            <p:cNvPr id="195" name="Google Shape;195;p32"/>
            <p:cNvSpPr/>
            <p:nvPr/>
          </p:nvSpPr>
          <p:spPr>
            <a:xfrm>
              <a:off x="1750000" y="1395875"/>
              <a:ext cx="2875500" cy="2438100"/>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196" name="Google Shape;196;p32"/>
            <p:cNvSpPr/>
            <p:nvPr/>
          </p:nvSpPr>
          <p:spPr>
            <a:xfrm>
              <a:off x="1528725" y="1800300"/>
              <a:ext cx="3393600" cy="222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grpSp>
      <p:sp>
        <p:nvSpPr>
          <p:cNvPr id="197" name="Google Shape;197;p32"/>
          <p:cNvSpPr/>
          <p:nvPr/>
        </p:nvSpPr>
        <p:spPr>
          <a:xfrm>
            <a:off x="6343200" y="1791525"/>
            <a:ext cx="2085600" cy="2438100"/>
          </a:xfrm>
          <a:prstGeom prst="roundRect">
            <a:avLst>
              <a:gd name="adj" fmla="val 16667"/>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198" name="Google Shape;198;p32"/>
          <p:cNvSpPr/>
          <p:nvPr/>
        </p:nvSpPr>
        <p:spPr>
          <a:xfrm>
            <a:off x="3529200" y="1791525"/>
            <a:ext cx="2085600" cy="2438100"/>
          </a:xfrm>
          <a:prstGeom prst="roundRect">
            <a:avLst>
              <a:gd name="adj" fmla="val 16667"/>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199" name="Google Shape;199;p32"/>
          <p:cNvSpPr/>
          <p:nvPr/>
        </p:nvSpPr>
        <p:spPr>
          <a:xfrm>
            <a:off x="715200" y="1791525"/>
            <a:ext cx="2085600" cy="2438100"/>
          </a:xfrm>
          <a:prstGeom prst="roundRect">
            <a:avLst>
              <a:gd name="adj" fmla="val 16667"/>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00" name="Google Shape;200;p32"/>
          <p:cNvSpPr txBox="1">
            <a:spLocks noGrp="1"/>
          </p:cNvSpPr>
          <p:nvPr>
            <p:ph type="ctrTitle" idx="2"/>
          </p:nvPr>
        </p:nvSpPr>
        <p:spPr>
          <a:xfrm flipH="1">
            <a:off x="816288" y="2624808"/>
            <a:ext cx="1764985" cy="4221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ko-KR" sz="1800" dirty="0">
                <a:latin typeface="나눔스퀘어_ac" panose="020B0600000101010101" pitchFamily="50" charset="-127"/>
                <a:ea typeface="나눔스퀘어_ac" panose="020B0600000101010101" pitchFamily="50" charset="-127"/>
              </a:rPr>
              <a:t>Image preprocessing</a:t>
            </a:r>
            <a:endParaRPr sz="1800" dirty="0">
              <a:latin typeface="나눔스퀘어_ac" panose="020B0600000101010101" pitchFamily="50" charset="-127"/>
              <a:ea typeface="나눔스퀘어_ac" panose="020B0600000101010101" pitchFamily="50" charset="-127"/>
            </a:endParaRPr>
          </a:p>
        </p:txBody>
      </p:sp>
      <p:sp>
        <p:nvSpPr>
          <p:cNvPr id="201" name="Google Shape;201;p32"/>
          <p:cNvSpPr txBox="1">
            <a:spLocks noGrp="1"/>
          </p:cNvSpPr>
          <p:nvPr>
            <p:ph type="subTitle" idx="3"/>
          </p:nvPr>
        </p:nvSpPr>
        <p:spPr>
          <a:xfrm flipH="1">
            <a:off x="877501" y="2911450"/>
            <a:ext cx="17610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To accurately recognize the closed object,  proceed with the processing of binarizing the image and removing the texts.</a:t>
            </a:r>
            <a:endParaRPr dirty="0">
              <a:latin typeface="나눔스퀘어_ac" panose="020B0600000101010101" pitchFamily="50" charset="-127"/>
              <a:ea typeface="나눔스퀘어_ac" panose="020B0600000101010101" pitchFamily="50" charset="-127"/>
            </a:endParaRPr>
          </a:p>
        </p:txBody>
      </p:sp>
      <p:sp>
        <p:nvSpPr>
          <p:cNvPr id="202" name="Google Shape;202;p32"/>
          <p:cNvSpPr txBox="1">
            <a:spLocks noGrp="1"/>
          </p:cNvSpPr>
          <p:nvPr>
            <p:ph type="subTitle" idx="1"/>
          </p:nvPr>
        </p:nvSpPr>
        <p:spPr>
          <a:xfrm flipH="1">
            <a:off x="6404388" y="2911450"/>
            <a:ext cx="19632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Create a tree with the closed object created in the previous step as nodes.</a:t>
            </a:r>
          </a:p>
          <a:p>
            <a:pPr marL="0" lvl="0" indent="0" algn="ct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After that, generate html code.</a:t>
            </a:r>
            <a:endParaRPr dirty="0">
              <a:latin typeface="나눔스퀘어_ac" panose="020B0600000101010101" pitchFamily="50" charset="-127"/>
              <a:ea typeface="나눔스퀘어_ac" panose="020B0600000101010101" pitchFamily="50" charset="-127"/>
            </a:endParaRPr>
          </a:p>
        </p:txBody>
      </p:sp>
      <p:sp>
        <p:nvSpPr>
          <p:cNvPr id="203" name="Google Shape;203;p32"/>
          <p:cNvSpPr txBox="1">
            <a:spLocks noGrp="1"/>
          </p:cNvSpPr>
          <p:nvPr>
            <p:ph type="subTitle" idx="5"/>
          </p:nvPr>
        </p:nvSpPr>
        <p:spPr>
          <a:xfrm flipH="1">
            <a:off x="3664351" y="2911449"/>
            <a:ext cx="1815300" cy="10885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Denoise binary images and detect closed object</a:t>
            </a:r>
            <a:endParaRPr dirty="0">
              <a:latin typeface="나눔스퀘어_ac" panose="020B0600000101010101" pitchFamily="50" charset="-127"/>
              <a:ea typeface="나눔스퀘어_ac" panose="020B0600000101010101" pitchFamily="50" charset="-127"/>
            </a:endParaRPr>
          </a:p>
        </p:txBody>
      </p:sp>
      <p:sp>
        <p:nvSpPr>
          <p:cNvPr id="204" name="Google Shape;204;p32"/>
          <p:cNvSpPr txBox="1">
            <a:spLocks noGrp="1"/>
          </p:cNvSpPr>
          <p:nvPr>
            <p:ph type="ctrTitle"/>
          </p:nvPr>
        </p:nvSpPr>
        <p:spPr>
          <a:xfrm flipH="1">
            <a:off x="6636312" y="2577271"/>
            <a:ext cx="1560600" cy="5241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Generate</a:t>
            </a:r>
            <a:br>
              <a:rPr lang="en-US" altLang="ko-KR" dirty="0">
                <a:latin typeface="나눔스퀘어_ac" panose="020B0600000101010101" pitchFamily="50" charset="-127"/>
                <a:ea typeface="나눔스퀘어_ac" panose="020B0600000101010101" pitchFamily="50" charset="-127"/>
              </a:rPr>
            </a:br>
            <a:r>
              <a:rPr lang="en-US" altLang="ko-KR" dirty="0">
                <a:latin typeface="나눔스퀘어_ac" panose="020B0600000101010101" pitchFamily="50" charset="-127"/>
                <a:ea typeface="나눔스퀘어_ac" panose="020B0600000101010101" pitchFamily="50" charset="-127"/>
              </a:rPr>
              <a:t>HTML</a:t>
            </a:r>
            <a:endParaRPr dirty="0">
              <a:latin typeface="나눔스퀘어_ac" panose="020B0600000101010101" pitchFamily="50" charset="-127"/>
              <a:ea typeface="나눔스퀘어_ac" panose="020B0600000101010101" pitchFamily="50" charset="-127"/>
            </a:endParaRPr>
          </a:p>
        </p:txBody>
      </p:sp>
      <p:sp>
        <p:nvSpPr>
          <p:cNvPr id="205" name="Google Shape;205;p32"/>
          <p:cNvSpPr txBox="1">
            <a:spLocks noGrp="1"/>
          </p:cNvSpPr>
          <p:nvPr>
            <p:ph type="ctrTitle" idx="4"/>
          </p:nvPr>
        </p:nvSpPr>
        <p:spPr>
          <a:xfrm flipH="1">
            <a:off x="3664350" y="2568643"/>
            <a:ext cx="1815300" cy="5241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Closed Object Detection</a:t>
            </a:r>
            <a:endParaRPr dirty="0">
              <a:latin typeface="나눔스퀘어_ac" panose="020B0600000101010101" pitchFamily="50" charset="-127"/>
              <a:ea typeface="나눔스퀘어_ac" panose="020B0600000101010101" pitchFamily="50" charset="-127"/>
            </a:endParaRPr>
          </a:p>
        </p:txBody>
      </p:sp>
      <p:sp>
        <p:nvSpPr>
          <p:cNvPr id="206" name="Google Shape;206;p32"/>
          <p:cNvSpPr txBox="1">
            <a:spLocks noGrp="1"/>
          </p:cNvSpPr>
          <p:nvPr>
            <p:ph type="ctrTitle" idx="2"/>
          </p:nvPr>
        </p:nvSpPr>
        <p:spPr>
          <a:xfrm flipH="1">
            <a:off x="977706" y="2022458"/>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lt1"/>
                </a:solidFill>
                <a:latin typeface="나눔스퀘어_ac" panose="020B0600000101010101" pitchFamily="50" charset="-127"/>
                <a:ea typeface="나눔스퀘어_ac" panose="020B0600000101010101" pitchFamily="50" charset="-127"/>
              </a:rPr>
              <a:t>01</a:t>
            </a:r>
            <a:endParaRPr sz="4800" dirty="0">
              <a:solidFill>
                <a:schemeClr val="lt1"/>
              </a:solidFill>
              <a:latin typeface="나눔스퀘어_ac" panose="020B0600000101010101" pitchFamily="50" charset="-127"/>
              <a:ea typeface="나눔스퀘어_ac" panose="020B0600000101010101" pitchFamily="50" charset="-127"/>
            </a:endParaRPr>
          </a:p>
        </p:txBody>
      </p:sp>
      <p:sp>
        <p:nvSpPr>
          <p:cNvPr id="207" name="Google Shape;207;p32"/>
          <p:cNvSpPr txBox="1">
            <a:spLocks noGrp="1"/>
          </p:cNvSpPr>
          <p:nvPr>
            <p:ph type="ctrTitle" idx="2"/>
          </p:nvPr>
        </p:nvSpPr>
        <p:spPr>
          <a:xfrm flipH="1">
            <a:off x="3791706" y="2022458"/>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lt1"/>
                </a:solidFill>
                <a:latin typeface="나눔스퀘어_ac" panose="020B0600000101010101" pitchFamily="50" charset="-127"/>
                <a:ea typeface="나눔스퀘어_ac" panose="020B0600000101010101" pitchFamily="50" charset="-127"/>
              </a:rPr>
              <a:t>02</a:t>
            </a:r>
            <a:endParaRPr sz="4800" dirty="0">
              <a:solidFill>
                <a:schemeClr val="lt1"/>
              </a:solidFill>
              <a:latin typeface="나눔스퀘어_ac" panose="020B0600000101010101" pitchFamily="50" charset="-127"/>
              <a:ea typeface="나눔스퀘어_ac" panose="020B0600000101010101" pitchFamily="50" charset="-127"/>
            </a:endParaRPr>
          </a:p>
        </p:txBody>
      </p:sp>
      <p:sp>
        <p:nvSpPr>
          <p:cNvPr id="208" name="Google Shape;208;p32"/>
          <p:cNvSpPr txBox="1">
            <a:spLocks noGrp="1"/>
          </p:cNvSpPr>
          <p:nvPr>
            <p:ph type="ctrTitle" idx="2"/>
          </p:nvPr>
        </p:nvSpPr>
        <p:spPr>
          <a:xfrm flipH="1">
            <a:off x="6605706" y="2022458"/>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lt1"/>
                </a:solidFill>
                <a:latin typeface="나눔스퀘어_ac" panose="020B0600000101010101" pitchFamily="50" charset="-127"/>
                <a:ea typeface="나눔스퀘어_ac" panose="020B0600000101010101" pitchFamily="50" charset="-127"/>
              </a:rPr>
              <a:t>03</a:t>
            </a:r>
            <a:endParaRPr sz="4800" dirty="0">
              <a:solidFill>
                <a:schemeClr val="lt1"/>
              </a:solidFill>
              <a:latin typeface="나눔스퀘어_ac" panose="020B0600000101010101" pitchFamily="50" charset="-127"/>
              <a:ea typeface="나눔스퀘어_ac" panose="020B0600000101010101" pitchFamily="50"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0"/>
          <p:cNvSpPr txBox="1">
            <a:spLocks noGrp="1"/>
          </p:cNvSpPr>
          <p:nvPr>
            <p:ph type="title"/>
          </p:nvPr>
        </p:nvSpPr>
        <p:spPr>
          <a:xfrm>
            <a:off x="1566333" y="2227200"/>
            <a:ext cx="6857667"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Implementation Method</a:t>
            </a:r>
            <a:endParaRPr dirty="0">
              <a:latin typeface="나눔스퀘어_ac" panose="020B0600000101010101" pitchFamily="50" charset="-127"/>
              <a:ea typeface="나눔스퀘어_ac" panose="020B0600000101010101" pitchFamily="50" charset="-127"/>
            </a:endParaRPr>
          </a:p>
        </p:txBody>
      </p:sp>
      <p:sp>
        <p:nvSpPr>
          <p:cNvPr id="553" name="Google Shape;553;p40"/>
          <p:cNvSpPr txBox="1">
            <a:spLocks noGrp="1"/>
          </p:cNvSpPr>
          <p:nvPr>
            <p:ph type="subTitle" idx="1"/>
          </p:nvPr>
        </p:nvSpPr>
        <p:spPr>
          <a:xfrm flipH="1">
            <a:off x="5803800" y="3069000"/>
            <a:ext cx="2620200" cy="153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Detailed Description for Each Part</a:t>
            </a:r>
            <a:endParaRPr dirty="0">
              <a:latin typeface="나눔스퀘어_ac" panose="020B0600000101010101" pitchFamily="50" charset="-127"/>
              <a:ea typeface="나눔스퀘어_ac" panose="020B0600000101010101" pitchFamily="50" charset="-127"/>
            </a:endParaRPr>
          </a:p>
        </p:txBody>
      </p:sp>
      <p:sp>
        <p:nvSpPr>
          <p:cNvPr id="554" name="Google Shape;554;p40"/>
          <p:cNvSpPr txBox="1">
            <a:spLocks noGrp="1"/>
          </p:cNvSpPr>
          <p:nvPr>
            <p:ph type="title" idx="2"/>
          </p:nvPr>
        </p:nvSpPr>
        <p:spPr>
          <a:xfrm>
            <a:off x="-77106" y="440775"/>
            <a:ext cx="3230100" cy="12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나눔스퀘어_ac" panose="020B0600000101010101" pitchFamily="50" charset="-127"/>
                <a:ea typeface="나눔스퀘어_ac" panose="020B0600000101010101" pitchFamily="50" charset="-127"/>
              </a:rPr>
              <a:t>02</a:t>
            </a:r>
            <a:endParaRPr dirty="0">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389125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35"/>
          <p:cNvSpPr txBox="1">
            <a:spLocks noGrp="1"/>
          </p:cNvSpPr>
          <p:nvPr>
            <p:ph type="title"/>
          </p:nvPr>
        </p:nvSpPr>
        <p:spPr>
          <a:xfrm>
            <a:off x="3842525" y="354225"/>
            <a:ext cx="467490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Image preprocessing</a:t>
            </a:r>
            <a:endParaRPr dirty="0">
              <a:latin typeface="나눔스퀘어_ac" panose="020B0600000101010101" pitchFamily="50" charset="-127"/>
              <a:ea typeface="나눔스퀘어_ac" panose="020B0600000101010101" pitchFamily="50" charset="-127"/>
            </a:endParaRPr>
          </a:p>
        </p:txBody>
      </p:sp>
      <p:sp>
        <p:nvSpPr>
          <p:cNvPr id="258" name="Google Shape;258;p35"/>
          <p:cNvSpPr txBox="1">
            <a:spLocks noGrp="1"/>
          </p:cNvSpPr>
          <p:nvPr>
            <p:ph type="subTitle" idx="3"/>
          </p:nvPr>
        </p:nvSpPr>
        <p:spPr>
          <a:xfrm flipH="1">
            <a:off x="5851164" y="1537483"/>
            <a:ext cx="2171172"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나눔스퀘어_ac" panose="020B0600000101010101" pitchFamily="50" charset="-127"/>
                <a:ea typeface="나눔스퀘어_ac" panose="020B0600000101010101" pitchFamily="50" charset="-127"/>
              </a:rPr>
              <a:t>OCR</a:t>
            </a:r>
            <a:endParaRPr dirty="0">
              <a:latin typeface="나눔스퀘어_ac" panose="020B0600000101010101" pitchFamily="50" charset="-127"/>
              <a:ea typeface="나눔스퀘어_ac" panose="020B0600000101010101" pitchFamily="50" charset="-127"/>
            </a:endParaRPr>
          </a:p>
        </p:txBody>
      </p:sp>
      <p:sp>
        <p:nvSpPr>
          <p:cNvPr id="259" name="Google Shape;259;p35"/>
          <p:cNvSpPr txBox="1">
            <a:spLocks noGrp="1"/>
          </p:cNvSpPr>
          <p:nvPr>
            <p:ph type="subTitle" idx="1"/>
          </p:nvPr>
        </p:nvSpPr>
        <p:spPr>
          <a:xfrm flipH="1">
            <a:off x="5139113" y="2292100"/>
            <a:ext cx="3378312" cy="1510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나눔스퀘어_ac" panose="020B0600000101010101" pitchFamily="50" charset="-127"/>
                <a:ea typeface="나눔스퀘어_ac" panose="020B0600000101010101" pitchFamily="50" charset="-127"/>
              </a:rPr>
              <a:t>Detects text within images using the Google Vision API.</a:t>
            </a:r>
          </a:p>
          <a:p>
            <a:pPr marL="0" lvl="0" indent="0" algn="l" rtl="0">
              <a:spcBef>
                <a:spcPts val="0"/>
              </a:spcBef>
              <a:spcAft>
                <a:spcPts val="0"/>
              </a:spcAft>
              <a:buNone/>
            </a:pPr>
            <a:r>
              <a:rPr lang="en-US" dirty="0">
                <a:latin typeface="나눔스퀘어_ac" panose="020B0600000101010101" pitchFamily="50" charset="-127"/>
                <a:ea typeface="나눔스퀘어_ac" panose="020B0600000101010101" pitchFamily="50" charset="-127"/>
              </a:rPr>
              <a:t>Subsequently, save the contents and coordinates of the text</a:t>
            </a:r>
            <a:endParaRPr dirty="0">
              <a:latin typeface="나눔스퀘어_ac" panose="020B0600000101010101" pitchFamily="50" charset="-127"/>
              <a:ea typeface="나눔스퀘어_ac" panose="020B0600000101010101" pitchFamily="50" charset="-127"/>
            </a:endParaRPr>
          </a:p>
        </p:txBody>
      </p:sp>
      <p:sp>
        <p:nvSpPr>
          <p:cNvPr id="262" name="Google Shape;262;p35"/>
          <p:cNvSpPr/>
          <p:nvPr/>
        </p:nvSpPr>
        <p:spPr>
          <a:xfrm>
            <a:off x="5078887" y="4276393"/>
            <a:ext cx="3438537" cy="71488"/>
          </a:xfrm>
          <a:prstGeom prst="roundRect">
            <a:avLst>
              <a:gd name="adj" fmla="val 50000"/>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65" name="Google Shape;265;p35"/>
          <p:cNvSpPr/>
          <p:nvPr/>
        </p:nvSpPr>
        <p:spPr>
          <a:xfrm>
            <a:off x="5078888" y="1585483"/>
            <a:ext cx="778800" cy="586200"/>
          </a:xfrm>
          <a:prstGeom prst="roundRect">
            <a:avLst>
              <a:gd name="adj" fmla="val 21234"/>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66" name="Google Shape;266;p35"/>
          <p:cNvSpPr txBox="1">
            <a:spLocks noGrp="1"/>
          </p:cNvSpPr>
          <p:nvPr>
            <p:ph type="subTitle" idx="4"/>
          </p:nvPr>
        </p:nvSpPr>
        <p:spPr>
          <a:xfrm flipH="1">
            <a:off x="5165388" y="1545083"/>
            <a:ext cx="633000"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lt1"/>
                </a:solidFill>
                <a:latin typeface="나눔스퀘어_ac" panose="020B0600000101010101" pitchFamily="50" charset="-127"/>
                <a:ea typeface="나눔스퀘어_ac" panose="020B0600000101010101" pitchFamily="50" charset="-127"/>
                <a:sym typeface="Marvel"/>
              </a:rPr>
              <a:t>01</a:t>
            </a:r>
            <a:endParaRPr sz="3000" dirty="0">
              <a:solidFill>
                <a:schemeClr val="lt1"/>
              </a:solidFill>
              <a:latin typeface="나눔스퀘어_ac" panose="020B0600000101010101" pitchFamily="50" charset="-127"/>
              <a:ea typeface="나눔스퀘어_ac" panose="020B0600000101010101" pitchFamily="50" charset="-127"/>
              <a:sym typeface="Marvel"/>
            </a:endParaRPr>
          </a:p>
        </p:txBody>
      </p:sp>
      <p:pic>
        <p:nvPicPr>
          <p:cNvPr id="8" name="그림 7">
            <a:extLst>
              <a:ext uri="{FF2B5EF4-FFF2-40B4-BE49-F238E27FC236}">
                <a16:creationId xmlns:a16="http://schemas.microsoft.com/office/drawing/2014/main" id="{4F7B881F-0291-4C0D-8F0F-A037478B6037}"/>
              </a:ext>
            </a:extLst>
          </p:cNvPr>
          <p:cNvPicPr>
            <a:picLocks noChangeAspect="1"/>
          </p:cNvPicPr>
          <p:nvPr/>
        </p:nvPicPr>
        <p:blipFill>
          <a:blip r:embed="rId3"/>
          <a:stretch>
            <a:fillRect/>
          </a:stretch>
        </p:blipFill>
        <p:spPr>
          <a:xfrm>
            <a:off x="3430456" y="830312"/>
            <a:ext cx="1269313" cy="3482871"/>
          </a:xfrm>
          <a:prstGeom prst="rect">
            <a:avLst/>
          </a:prstGeom>
        </p:spPr>
      </p:pic>
      <p:pic>
        <p:nvPicPr>
          <p:cNvPr id="9" name="그림 8">
            <a:extLst>
              <a:ext uri="{FF2B5EF4-FFF2-40B4-BE49-F238E27FC236}">
                <a16:creationId xmlns:a16="http://schemas.microsoft.com/office/drawing/2014/main" id="{7F177685-39F1-4634-9FC3-58CB0FCCCC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13" y="489560"/>
            <a:ext cx="2991313" cy="4164376"/>
          </a:xfrm>
          <a:prstGeom prst="rect">
            <a:avLst/>
          </a:prstGeom>
          <a:ln>
            <a:solidFill>
              <a:schemeClr val="bg1">
                <a:lumMod val="10000"/>
              </a:schemeClr>
            </a:solidFill>
          </a:ln>
        </p:spPr>
      </p:pic>
    </p:spTree>
    <p:extLst>
      <p:ext uri="{BB962C8B-B14F-4D97-AF65-F5344CB8AC3E}">
        <p14:creationId xmlns:p14="http://schemas.microsoft.com/office/powerpoint/2010/main" val="168638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35"/>
          <p:cNvSpPr txBox="1">
            <a:spLocks noGrp="1"/>
          </p:cNvSpPr>
          <p:nvPr>
            <p:ph type="title"/>
          </p:nvPr>
        </p:nvSpPr>
        <p:spPr>
          <a:xfrm>
            <a:off x="3842525" y="354225"/>
            <a:ext cx="467490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Image preprocessing</a:t>
            </a:r>
          </a:p>
        </p:txBody>
      </p:sp>
      <p:sp>
        <p:nvSpPr>
          <p:cNvPr id="258" name="Google Shape;258;p35"/>
          <p:cNvSpPr txBox="1">
            <a:spLocks noGrp="1"/>
          </p:cNvSpPr>
          <p:nvPr>
            <p:ph type="subTitle" idx="3"/>
          </p:nvPr>
        </p:nvSpPr>
        <p:spPr>
          <a:xfrm flipH="1">
            <a:off x="5851163" y="1537483"/>
            <a:ext cx="3034149"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Image </a:t>
            </a:r>
            <a:r>
              <a:rPr lang="en-US" altLang="ko-KR" dirty="0" err="1">
                <a:latin typeface="나눔스퀘어_ac" panose="020B0600000101010101" pitchFamily="50" charset="-127"/>
                <a:ea typeface="나눔스퀘어_ac" panose="020B0600000101010101" pitchFamily="50" charset="-127"/>
              </a:rPr>
              <a:t>Binaryization</a:t>
            </a:r>
            <a:endParaRPr dirty="0">
              <a:latin typeface="나눔스퀘어_ac" panose="020B0600000101010101" pitchFamily="50" charset="-127"/>
              <a:ea typeface="나눔스퀘어_ac" panose="020B0600000101010101" pitchFamily="50" charset="-127"/>
            </a:endParaRPr>
          </a:p>
        </p:txBody>
      </p:sp>
      <p:sp>
        <p:nvSpPr>
          <p:cNvPr id="259" name="Google Shape;259;p35"/>
          <p:cNvSpPr txBox="1">
            <a:spLocks noGrp="1"/>
          </p:cNvSpPr>
          <p:nvPr>
            <p:ph type="subTitle" idx="1"/>
          </p:nvPr>
        </p:nvSpPr>
        <p:spPr>
          <a:xfrm flipH="1">
            <a:off x="5139113" y="2292100"/>
            <a:ext cx="3378312" cy="1510308"/>
          </a:xfrm>
          <a:prstGeom prst="rect">
            <a:avLst/>
          </a:prstGeom>
        </p:spPr>
        <p:txBody>
          <a:bodyPr spcFirstLastPara="1" wrap="square" lIns="91425" tIns="91425" rIns="91425" bIns="91425" anchor="t" anchorCtr="0">
            <a:noAutofit/>
          </a:bodyPr>
          <a:lstStyle/>
          <a:p>
            <a:pPr marL="0" lvl="0" indent="0"/>
            <a:r>
              <a:rPr lang="en-US" altLang="ko-KR" dirty="0">
                <a:latin typeface="나눔스퀘어_ac" panose="020B0600000101010101" pitchFamily="50" charset="-127"/>
                <a:ea typeface="나눔스퀘어_ac" panose="020B0600000101010101" pitchFamily="50" charset="-127"/>
              </a:rPr>
              <a:t>Prior to closed object detection, the change in image RGB values is determined by the X and Y axes, and monochromatic images (vector of change) are generated after separating the case with 1 where no change exists no change</a:t>
            </a:r>
            <a:endParaRPr dirty="0">
              <a:latin typeface="나눔스퀘어_ac" panose="020B0600000101010101" pitchFamily="50" charset="-127"/>
              <a:ea typeface="나눔스퀘어_ac" panose="020B0600000101010101" pitchFamily="50" charset="-127"/>
            </a:endParaRPr>
          </a:p>
        </p:txBody>
      </p:sp>
      <p:sp>
        <p:nvSpPr>
          <p:cNvPr id="262" name="Google Shape;262;p35"/>
          <p:cNvSpPr/>
          <p:nvPr/>
        </p:nvSpPr>
        <p:spPr>
          <a:xfrm>
            <a:off x="5078887" y="4276393"/>
            <a:ext cx="3438537" cy="71488"/>
          </a:xfrm>
          <a:prstGeom prst="roundRect">
            <a:avLst>
              <a:gd name="adj" fmla="val 50000"/>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65" name="Google Shape;265;p35"/>
          <p:cNvSpPr/>
          <p:nvPr/>
        </p:nvSpPr>
        <p:spPr>
          <a:xfrm>
            <a:off x="5078888" y="1585483"/>
            <a:ext cx="778800" cy="586200"/>
          </a:xfrm>
          <a:prstGeom prst="roundRect">
            <a:avLst>
              <a:gd name="adj" fmla="val 21234"/>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66" name="Google Shape;266;p35"/>
          <p:cNvSpPr txBox="1">
            <a:spLocks noGrp="1"/>
          </p:cNvSpPr>
          <p:nvPr>
            <p:ph type="subTitle" idx="4"/>
          </p:nvPr>
        </p:nvSpPr>
        <p:spPr>
          <a:xfrm flipH="1">
            <a:off x="5165388" y="1545083"/>
            <a:ext cx="633000"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lt1"/>
                </a:solidFill>
                <a:latin typeface="나눔스퀘어_ac" panose="020B0600000101010101" pitchFamily="50" charset="-127"/>
                <a:ea typeface="나눔스퀘어_ac" panose="020B0600000101010101" pitchFamily="50" charset="-127"/>
                <a:sym typeface="Marvel"/>
              </a:rPr>
              <a:t>02</a:t>
            </a:r>
            <a:endParaRPr sz="3000" dirty="0">
              <a:solidFill>
                <a:schemeClr val="lt1"/>
              </a:solidFill>
              <a:latin typeface="나눔스퀘어_ac" panose="020B0600000101010101" pitchFamily="50" charset="-127"/>
              <a:ea typeface="나눔스퀘어_ac" panose="020B0600000101010101" pitchFamily="50" charset="-127"/>
              <a:sym typeface="Marvel"/>
            </a:endParaRPr>
          </a:p>
        </p:txBody>
      </p:sp>
      <p:pic>
        <p:nvPicPr>
          <p:cNvPr id="8" name="그림 7">
            <a:extLst>
              <a:ext uri="{FF2B5EF4-FFF2-40B4-BE49-F238E27FC236}">
                <a16:creationId xmlns:a16="http://schemas.microsoft.com/office/drawing/2014/main" id="{3C8F1A5A-62E2-4D18-A79F-639ABB3E5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464" y="456869"/>
            <a:ext cx="3034149" cy="4229761"/>
          </a:xfrm>
          <a:prstGeom prst="rect">
            <a:avLst/>
          </a:prstGeom>
        </p:spPr>
      </p:pic>
    </p:spTree>
    <p:extLst>
      <p:ext uri="{BB962C8B-B14F-4D97-AF65-F5344CB8AC3E}">
        <p14:creationId xmlns:p14="http://schemas.microsoft.com/office/powerpoint/2010/main" val="393033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35"/>
          <p:cNvSpPr txBox="1">
            <a:spLocks noGrp="1"/>
          </p:cNvSpPr>
          <p:nvPr>
            <p:ph type="title"/>
          </p:nvPr>
        </p:nvSpPr>
        <p:spPr>
          <a:xfrm>
            <a:off x="3842525" y="354225"/>
            <a:ext cx="467490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Closed Object Detection</a:t>
            </a:r>
          </a:p>
        </p:txBody>
      </p:sp>
      <p:sp>
        <p:nvSpPr>
          <p:cNvPr id="258" name="Google Shape;258;p35"/>
          <p:cNvSpPr txBox="1">
            <a:spLocks noGrp="1"/>
          </p:cNvSpPr>
          <p:nvPr>
            <p:ph type="subTitle" idx="3"/>
          </p:nvPr>
        </p:nvSpPr>
        <p:spPr>
          <a:xfrm flipH="1">
            <a:off x="5851163" y="1537483"/>
            <a:ext cx="3036507"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Expansion operation</a:t>
            </a:r>
            <a:endParaRPr dirty="0">
              <a:latin typeface="나눔스퀘어_ac" panose="020B0600000101010101" pitchFamily="50" charset="-127"/>
              <a:ea typeface="나눔스퀘어_ac" panose="020B0600000101010101" pitchFamily="50" charset="-127"/>
            </a:endParaRPr>
          </a:p>
        </p:txBody>
      </p:sp>
      <p:sp>
        <p:nvSpPr>
          <p:cNvPr id="259" name="Google Shape;259;p35"/>
          <p:cNvSpPr txBox="1">
            <a:spLocks noGrp="1"/>
          </p:cNvSpPr>
          <p:nvPr>
            <p:ph type="subTitle" idx="1"/>
          </p:nvPr>
        </p:nvSpPr>
        <p:spPr>
          <a:xfrm flipH="1">
            <a:off x="5139113" y="2292100"/>
            <a:ext cx="3378312" cy="1510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Proceed with the expansion operation to remove noise and overlay boxes.</a:t>
            </a:r>
          </a:p>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Subsequently, the minimum size limit of the box is placed, and the coordinate value of the detected box is passed.</a:t>
            </a:r>
            <a:endParaRPr dirty="0">
              <a:latin typeface="나눔스퀘어_ac" panose="020B0600000101010101" pitchFamily="50" charset="-127"/>
              <a:ea typeface="나눔스퀘어_ac" panose="020B0600000101010101" pitchFamily="50" charset="-127"/>
            </a:endParaRPr>
          </a:p>
        </p:txBody>
      </p:sp>
      <p:sp>
        <p:nvSpPr>
          <p:cNvPr id="262" name="Google Shape;262;p35"/>
          <p:cNvSpPr/>
          <p:nvPr/>
        </p:nvSpPr>
        <p:spPr>
          <a:xfrm>
            <a:off x="5078887" y="3922825"/>
            <a:ext cx="3438537" cy="71488"/>
          </a:xfrm>
          <a:prstGeom prst="roundRect">
            <a:avLst>
              <a:gd name="adj" fmla="val 50000"/>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65" name="Google Shape;265;p35"/>
          <p:cNvSpPr/>
          <p:nvPr/>
        </p:nvSpPr>
        <p:spPr>
          <a:xfrm>
            <a:off x="5078888" y="1585483"/>
            <a:ext cx="778800" cy="586200"/>
          </a:xfrm>
          <a:prstGeom prst="roundRect">
            <a:avLst>
              <a:gd name="adj" fmla="val 21234"/>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66" name="Google Shape;266;p35"/>
          <p:cNvSpPr txBox="1">
            <a:spLocks noGrp="1"/>
          </p:cNvSpPr>
          <p:nvPr>
            <p:ph type="subTitle" idx="4"/>
          </p:nvPr>
        </p:nvSpPr>
        <p:spPr>
          <a:xfrm flipH="1">
            <a:off x="5165388" y="1545083"/>
            <a:ext cx="633000"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lt1"/>
                </a:solidFill>
                <a:latin typeface="나눔스퀘어_ac" panose="020B0600000101010101" pitchFamily="50" charset="-127"/>
                <a:ea typeface="나눔스퀘어_ac" panose="020B0600000101010101" pitchFamily="50" charset="-127"/>
                <a:sym typeface="Marvel"/>
              </a:rPr>
              <a:t>01</a:t>
            </a:r>
            <a:endParaRPr sz="3000" dirty="0">
              <a:solidFill>
                <a:schemeClr val="lt1"/>
              </a:solidFill>
              <a:latin typeface="나눔스퀘어_ac" panose="020B0600000101010101" pitchFamily="50" charset="-127"/>
              <a:ea typeface="나눔스퀘어_ac" panose="020B0600000101010101" pitchFamily="50" charset="-127"/>
              <a:sym typeface="Marvel"/>
            </a:endParaRPr>
          </a:p>
        </p:txBody>
      </p:sp>
      <p:pic>
        <p:nvPicPr>
          <p:cNvPr id="3" name="그림 2">
            <a:extLst>
              <a:ext uri="{FF2B5EF4-FFF2-40B4-BE49-F238E27FC236}">
                <a16:creationId xmlns:a16="http://schemas.microsoft.com/office/drawing/2014/main" id="{E7F3CFD1-3F1A-4774-A099-94912B583526}"/>
              </a:ext>
            </a:extLst>
          </p:cNvPr>
          <p:cNvPicPr>
            <a:picLocks noChangeAspect="1"/>
          </p:cNvPicPr>
          <p:nvPr/>
        </p:nvPicPr>
        <p:blipFill>
          <a:blip r:embed="rId3"/>
          <a:stretch>
            <a:fillRect/>
          </a:stretch>
        </p:blipFill>
        <p:spPr>
          <a:xfrm>
            <a:off x="968381" y="456750"/>
            <a:ext cx="3036507" cy="4230000"/>
          </a:xfrm>
          <a:prstGeom prst="rect">
            <a:avLst/>
          </a:prstGeom>
        </p:spPr>
      </p:pic>
    </p:spTree>
    <p:extLst>
      <p:ext uri="{BB962C8B-B14F-4D97-AF65-F5344CB8AC3E}">
        <p14:creationId xmlns:p14="http://schemas.microsoft.com/office/powerpoint/2010/main" val="283924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35"/>
          <p:cNvSpPr txBox="1">
            <a:spLocks noGrp="1"/>
          </p:cNvSpPr>
          <p:nvPr>
            <p:ph type="title"/>
          </p:nvPr>
        </p:nvSpPr>
        <p:spPr>
          <a:xfrm>
            <a:off x="3842525" y="354225"/>
            <a:ext cx="467490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Generate HTML</a:t>
            </a:r>
          </a:p>
        </p:txBody>
      </p:sp>
      <p:sp>
        <p:nvSpPr>
          <p:cNvPr id="258" name="Google Shape;258;p35"/>
          <p:cNvSpPr txBox="1">
            <a:spLocks noGrp="1"/>
          </p:cNvSpPr>
          <p:nvPr>
            <p:ph type="subTitle" idx="3"/>
          </p:nvPr>
        </p:nvSpPr>
        <p:spPr>
          <a:xfrm flipH="1">
            <a:off x="5851164" y="1537483"/>
            <a:ext cx="2439396"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HTML in the tree structure</a:t>
            </a:r>
            <a:endParaRPr lang="ko-KR" altLang="en-US" dirty="0">
              <a:latin typeface="나눔스퀘어_ac" panose="020B0600000101010101" pitchFamily="50" charset="-127"/>
              <a:ea typeface="나눔스퀘어_ac" panose="020B0600000101010101" pitchFamily="50" charset="-127"/>
            </a:endParaRPr>
          </a:p>
        </p:txBody>
      </p:sp>
      <p:sp>
        <p:nvSpPr>
          <p:cNvPr id="259" name="Google Shape;259;p35"/>
          <p:cNvSpPr txBox="1">
            <a:spLocks noGrp="1"/>
          </p:cNvSpPr>
          <p:nvPr>
            <p:ph type="subTitle" idx="1"/>
          </p:nvPr>
        </p:nvSpPr>
        <p:spPr>
          <a:xfrm flipH="1">
            <a:off x="5139113" y="2292100"/>
            <a:ext cx="3378312" cy="1510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Each closed object generates html code by exploring the tree so that it has a parent-child relationship with top-down structures, or independent div structures, depending on its location</a:t>
            </a:r>
            <a:endParaRPr lang="ko-KR" altLang="en-US" dirty="0">
              <a:latin typeface="나눔스퀘어_ac" panose="020B0600000101010101" pitchFamily="50" charset="-127"/>
              <a:ea typeface="나눔스퀘어_ac" panose="020B0600000101010101" pitchFamily="50" charset="-127"/>
            </a:endParaRPr>
          </a:p>
        </p:txBody>
      </p:sp>
      <p:sp>
        <p:nvSpPr>
          <p:cNvPr id="262" name="Google Shape;262;p35"/>
          <p:cNvSpPr/>
          <p:nvPr/>
        </p:nvSpPr>
        <p:spPr>
          <a:xfrm>
            <a:off x="5078887" y="3922825"/>
            <a:ext cx="3438537" cy="71488"/>
          </a:xfrm>
          <a:prstGeom prst="roundRect">
            <a:avLst>
              <a:gd name="adj" fmla="val 50000"/>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65" name="Google Shape;265;p35"/>
          <p:cNvSpPr/>
          <p:nvPr/>
        </p:nvSpPr>
        <p:spPr>
          <a:xfrm>
            <a:off x="5078888" y="1585483"/>
            <a:ext cx="778800" cy="586200"/>
          </a:xfrm>
          <a:prstGeom prst="roundRect">
            <a:avLst>
              <a:gd name="adj" fmla="val 21234"/>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나눔스퀘어_ac" panose="020B0600000101010101" pitchFamily="50" charset="-127"/>
              <a:ea typeface="나눔스퀘어_ac" panose="020B0600000101010101" pitchFamily="50" charset="-127"/>
            </a:endParaRPr>
          </a:p>
        </p:txBody>
      </p:sp>
      <p:sp>
        <p:nvSpPr>
          <p:cNvPr id="266" name="Google Shape;266;p35"/>
          <p:cNvSpPr txBox="1">
            <a:spLocks noGrp="1"/>
          </p:cNvSpPr>
          <p:nvPr>
            <p:ph type="subTitle" idx="4"/>
          </p:nvPr>
        </p:nvSpPr>
        <p:spPr>
          <a:xfrm flipH="1">
            <a:off x="5165388" y="1545083"/>
            <a:ext cx="633000"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lt1"/>
                </a:solidFill>
                <a:latin typeface="나눔스퀘어_ac" panose="020B0600000101010101" pitchFamily="50" charset="-127"/>
                <a:ea typeface="나눔스퀘어_ac" panose="020B0600000101010101" pitchFamily="50" charset="-127"/>
                <a:sym typeface="Marvel"/>
              </a:rPr>
              <a:t>01</a:t>
            </a:r>
            <a:endParaRPr sz="3000" dirty="0">
              <a:solidFill>
                <a:schemeClr val="lt1"/>
              </a:solidFill>
              <a:latin typeface="나눔스퀘어_ac" panose="020B0600000101010101" pitchFamily="50" charset="-127"/>
              <a:ea typeface="나눔스퀘어_ac" panose="020B0600000101010101" pitchFamily="50" charset="-127"/>
              <a:sym typeface="Marvel"/>
            </a:endParaRPr>
          </a:p>
        </p:txBody>
      </p:sp>
      <p:pic>
        <p:nvPicPr>
          <p:cNvPr id="8" name="그림 7">
            <a:extLst>
              <a:ext uri="{FF2B5EF4-FFF2-40B4-BE49-F238E27FC236}">
                <a16:creationId xmlns:a16="http://schemas.microsoft.com/office/drawing/2014/main" id="{848154F8-0FC7-4CB8-8799-56A74CE1605F}"/>
              </a:ext>
            </a:extLst>
          </p:cNvPr>
          <p:cNvPicPr>
            <a:picLocks noChangeAspect="1"/>
          </p:cNvPicPr>
          <p:nvPr/>
        </p:nvPicPr>
        <p:blipFill rotWithShape="1">
          <a:blip r:embed="rId3"/>
          <a:srcRect t="9424" b="37485"/>
          <a:stretch/>
        </p:blipFill>
        <p:spPr>
          <a:xfrm>
            <a:off x="263854" y="1717500"/>
            <a:ext cx="4579256" cy="2130957"/>
          </a:xfrm>
          <a:prstGeom prst="rect">
            <a:avLst/>
          </a:prstGeom>
        </p:spPr>
      </p:pic>
    </p:spTree>
    <p:extLst>
      <p:ext uri="{BB962C8B-B14F-4D97-AF65-F5344CB8AC3E}">
        <p14:creationId xmlns:p14="http://schemas.microsoft.com/office/powerpoint/2010/main" val="152717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0"/>
          <p:cNvSpPr txBox="1">
            <a:spLocks noGrp="1"/>
          </p:cNvSpPr>
          <p:nvPr>
            <p:ph type="title"/>
          </p:nvPr>
        </p:nvSpPr>
        <p:spPr>
          <a:xfrm>
            <a:off x="3340201" y="2227200"/>
            <a:ext cx="5083799"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나눔스퀘어_ac" panose="020B0600000101010101" pitchFamily="50" charset="-127"/>
                <a:ea typeface="나눔스퀘어_ac" panose="020B0600000101010101" pitchFamily="50" charset="-127"/>
              </a:rPr>
              <a:t>Devising point</a:t>
            </a:r>
            <a:endParaRPr dirty="0">
              <a:latin typeface="나눔스퀘어_ac" panose="020B0600000101010101" pitchFamily="50" charset="-127"/>
              <a:ea typeface="나눔스퀘어_ac" panose="020B0600000101010101" pitchFamily="50" charset="-127"/>
            </a:endParaRPr>
          </a:p>
        </p:txBody>
      </p:sp>
      <p:sp>
        <p:nvSpPr>
          <p:cNvPr id="553" name="Google Shape;553;p40"/>
          <p:cNvSpPr txBox="1">
            <a:spLocks noGrp="1"/>
          </p:cNvSpPr>
          <p:nvPr>
            <p:ph type="subTitle" idx="1"/>
          </p:nvPr>
        </p:nvSpPr>
        <p:spPr>
          <a:xfrm flipH="1">
            <a:off x="5803800" y="3069000"/>
            <a:ext cx="2620200" cy="153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ko-KR" dirty="0">
                <a:latin typeface="나눔스퀘어_ac" panose="020B0600000101010101" pitchFamily="50" charset="-127"/>
                <a:ea typeface="나눔스퀘어_ac" panose="020B0600000101010101" pitchFamily="50" charset="-127"/>
              </a:rPr>
              <a:t>Problems and solutions that arose during the development process</a:t>
            </a:r>
            <a:endParaRPr dirty="0">
              <a:latin typeface="나눔스퀘어_ac" panose="020B0600000101010101" pitchFamily="50" charset="-127"/>
              <a:ea typeface="나눔스퀘어_ac" panose="020B0600000101010101" pitchFamily="50" charset="-127"/>
            </a:endParaRPr>
          </a:p>
        </p:txBody>
      </p:sp>
      <p:sp>
        <p:nvSpPr>
          <p:cNvPr id="554" name="Google Shape;554;p40"/>
          <p:cNvSpPr txBox="1">
            <a:spLocks noGrp="1"/>
          </p:cNvSpPr>
          <p:nvPr>
            <p:ph type="title" idx="2"/>
          </p:nvPr>
        </p:nvSpPr>
        <p:spPr>
          <a:xfrm>
            <a:off x="-77106" y="440775"/>
            <a:ext cx="3230100" cy="12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나눔스퀘어_ac" panose="020B0600000101010101" pitchFamily="50" charset="-127"/>
                <a:ea typeface="나눔스퀘어_ac" panose="020B0600000101010101" pitchFamily="50" charset="-127"/>
              </a:rPr>
              <a:t>03</a:t>
            </a:r>
            <a:endParaRPr dirty="0">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3918216365"/>
      </p:ext>
    </p:extLst>
  </p:cSld>
  <p:clrMapOvr>
    <a:masterClrMapping/>
  </p:clrMapOvr>
</p:sld>
</file>

<file path=ppt/theme/theme1.xml><?xml version="1.0" encoding="utf-8"?>
<a:theme xmlns:a="http://schemas.openxmlformats.org/drawingml/2006/main" name="Pregnancy Breakthrough by Slidesgo">
  <a:themeElements>
    <a:clrScheme name="Simple Light">
      <a:dk1>
        <a:srgbClr val="434343"/>
      </a:dk1>
      <a:lt1>
        <a:srgbClr val="F2F2F2"/>
      </a:lt1>
      <a:dk2>
        <a:srgbClr val="595959"/>
      </a:dk2>
      <a:lt2>
        <a:srgbClr val="EE8C94"/>
      </a:lt2>
      <a:accent1>
        <a:srgbClr val="F2F2F2"/>
      </a:accent1>
      <a:accent2>
        <a:srgbClr val="EE8C94"/>
      </a:accent2>
      <a:accent3>
        <a:srgbClr val="AED7E8"/>
      </a:accent3>
      <a:accent4>
        <a:srgbClr val="F2D9CF"/>
      </a:accent4>
      <a:accent5>
        <a:srgbClr val="EE8C94"/>
      </a:accent5>
      <a:accent6>
        <a:srgbClr val="AED7E8"/>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767</Words>
  <Application>Microsoft Office PowerPoint</Application>
  <PresentationFormat>화면 슬라이드 쇼(16:9)</PresentationFormat>
  <Paragraphs>87</Paragraphs>
  <Slides>14</Slides>
  <Notes>14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14</vt:i4>
      </vt:variant>
    </vt:vector>
  </HeadingPairs>
  <TitlesOfParts>
    <vt:vector size="21" baseType="lpstr">
      <vt:lpstr>PT Serif</vt:lpstr>
      <vt:lpstr>Assistant ExtraLight</vt:lpstr>
      <vt:lpstr>나눔스퀘어_ac</vt:lpstr>
      <vt:lpstr>Thasadith</vt:lpstr>
      <vt:lpstr>Marvel</vt:lpstr>
      <vt:lpstr>Arial</vt:lpstr>
      <vt:lpstr>Pregnancy Breakthrough by Slidesgo</vt:lpstr>
      <vt:lpstr>Img2Code  - Demonstration</vt:lpstr>
      <vt:lpstr>Progress Flow</vt:lpstr>
      <vt:lpstr>Progress Flow</vt:lpstr>
      <vt:lpstr>Implementation Method</vt:lpstr>
      <vt:lpstr>Image preprocessing</vt:lpstr>
      <vt:lpstr>Image preprocessing</vt:lpstr>
      <vt:lpstr>Closed Object Detection</vt:lpstr>
      <vt:lpstr>Generate HTML</vt:lpstr>
      <vt:lpstr>Devising point</vt:lpstr>
      <vt:lpstr>Devising point</vt:lpstr>
      <vt:lpstr>Devising point</vt:lpstr>
      <vt:lpstr>Prototype &amp; Development Schedule</vt:lpstr>
      <vt:lpstr>Prototype</vt:lpstr>
      <vt:lpstr>Development timelines and goal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Img2Code  - 최종발표</dc:title>
  <cp:lastModifiedBy>이주형</cp:lastModifiedBy>
  <cp:revision>171</cp:revision>
  <dcterms:modified xsi:type="dcterms:W3CDTF">2021-06-09T20:08:04Z</dcterms:modified>
</cp:coreProperties>
</file>