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68" r:id="rId3"/>
    <p:sldId id="283" r:id="rId4"/>
    <p:sldId id="284" r:id="rId5"/>
    <p:sldId id="281" r:id="rId6"/>
    <p:sldId id="282" r:id="rId7"/>
    <p:sldId id="287" r:id="rId8"/>
    <p:sldId id="293" r:id="rId9"/>
    <p:sldId id="290" r:id="rId10"/>
    <p:sldId id="291" r:id="rId11"/>
    <p:sldId id="294" r:id="rId12"/>
    <p:sldId id="289" r:id="rId13"/>
    <p:sldId id="270" r:id="rId14"/>
  </p:sldIdLst>
  <p:sldSz cx="9144000" cy="5143500" type="screen16x9"/>
  <p:notesSz cx="6858000" cy="9144000"/>
  <p:embeddedFontLst>
    <p:embeddedFont>
      <p:font typeface="Assistant ExtraLight" pitchFamily="2" charset="-79"/>
      <p:regular r:id="rId16"/>
      <p:bold r:id="rId17"/>
    </p:embeddedFont>
    <p:embeddedFont>
      <p:font typeface="Marvel" panose="020B0600000101010101" charset="0"/>
      <p:regular r:id="rId18"/>
      <p:bold r:id="rId19"/>
      <p:italic r:id="rId20"/>
      <p:boldItalic r:id="rId21"/>
    </p:embeddedFont>
    <p:embeddedFont>
      <p:font typeface="PT Serif" panose="020B0600000101010101" charset="0"/>
      <p:regular r:id="rId22"/>
      <p:bold r:id="rId23"/>
      <p:italic r:id="rId24"/>
      <p:boldItalic r:id="rId25"/>
    </p:embeddedFont>
    <p:embeddedFont>
      <p:font typeface="Thasadith" panose="020B0600000101010101" charset="-34"/>
      <p:regular r:id="rId26"/>
      <p:bold r:id="rId27"/>
      <p:italic r:id="rId28"/>
      <p:boldItalic r:id="rId29"/>
    </p:embeddedFont>
    <p:embeddedFont>
      <p:font typeface="나눔스퀘어_ac" panose="020B0600000101010101" pitchFamily="50" charset="-127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DFEB"/>
    <a:srgbClr val="F0B5B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323B40-B01F-46FD-96CD-EE69B9980928}">
  <a:tblStyle styleId="{F0323B40-B01F-46FD-96CD-EE69B99809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13" autoAdjust="0"/>
  </p:normalViewPr>
  <p:slideViewPr>
    <p:cSldViewPr snapToGrid="0">
      <p:cViewPr varScale="1">
        <p:scale>
          <a:sx n="127" d="100"/>
          <a:sy n="127" d="100"/>
        </p:scale>
        <p:origin x="11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7c3e161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7c3e161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안녕하십니까 </a:t>
            </a:r>
            <a:r>
              <a:rPr lang="ko-KR" altLang="en-US" dirty="0" err="1"/>
              <a:t>이미지투코드팀</a:t>
            </a:r>
            <a:r>
              <a:rPr lang="ko-KR" altLang="en-US" dirty="0"/>
              <a:t> 시연발표 시작하겠습니다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a131ff5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a131ff5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폐구간들을 </a:t>
            </a:r>
            <a:r>
              <a:rPr lang="en-US" altLang="ko-KR" dirty="0"/>
              <a:t>html</a:t>
            </a:r>
            <a:r>
              <a:rPr lang="ko-KR" altLang="en-US" dirty="0"/>
              <a:t>로 폐구간들을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180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70b2335a71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70b2335a71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프로토타입 및 개발 일정입니다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284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a131ff5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a131ff5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프로토타입의 완성도는 </a:t>
            </a:r>
            <a:r>
              <a:rPr lang="ko-KR" altLang="en-US" dirty="0" err="1"/>
              <a:t>보시는바와</a:t>
            </a:r>
            <a:r>
              <a:rPr lang="ko-KR" altLang="en-US" dirty="0"/>
              <a:t> 같으며 어떠한 이미지도 사용이 가능합니다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</a:t>
            </a:r>
            <a:r>
              <a:rPr lang="ko-KR" altLang="en-US" dirty="0"/>
              <a:t>코드는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는 정확하게 인식하며</a:t>
            </a:r>
            <a:r>
              <a:rPr lang="en-US" altLang="ko-KR" dirty="0"/>
              <a:t>, </a:t>
            </a:r>
            <a:r>
              <a:rPr lang="ko-KR" altLang="en-US" dirty="0"/>
              <a:t>위치의 경우 현재는 임시로 절대좌표로 두었습니다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91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0a131ff5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0a131ff5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 팽창연산을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반복하면 더욱 정밀한 박스를 검출할 것으로 예상된다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절대 좌표가 아닌 마진과 </a:t>
            </a:r>
            <a:r>
              <a:rPr lang="ko-KR" altLang="en-US" dirty="0" err="1"/>
              <a:t>패딩값을</a:t>
            </a:r>
            <a:r>
              <a:rPr lang="ko-KR" altLang="en-US" dirty="0"/>
              <a:t> 이용하여 정밀한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디자인이 </a:t>
            </a:r>
            <a:r>
              <a:rPr lang="ko-KR" altLang="en-US" dirty="0" err="1"/>
              <a:t>나올것이고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색상 또한 적용할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이상으로 </a:t>
            </a:r>
            <a:r>
              <a:rPr lang="ko-KR" altLang="en-US" dirty="0" err="1"/>
              <a:t>발표마치겠습니다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70b2335a71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70b2335a71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</a:t>
            </a:r>
            <a:r>
              <a:rPr lang="ko-KR" altLang="en-US" dirty="0" err="1"/>
              <a:t>진행흐름입니다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a131ff5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0a131ff5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첫번째로 이미지내의 폐구간 즉 객체를 정확하게 인식하기 위해 이미지 전처리를 먼저 진행하고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두번째로 폐구간을 검출합니다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검출된 폐구간을 트리구조로 배치하여 </a:t>
            </a:r>
            <a:r>
              <a:rPr lang="en-US" altLang="ko-KR" dirty="0"/>
              <a:t>html</a:t>
            </a:r>
            <a:r>
              <a:rPr lang="ko-KR" altLang="en-US" dirty="0"/>
              <a:t>코드를 생성합니다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a131ff5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a131ff5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이미지에서 텍스트를 검출합니다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51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a131ff5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a131ff5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이미지 </a:t>
            </a:r>
            <a:r>
              <a:rPr lang="en-US" altLang="ko-KR" dirty="0"/>
              <a:t>1</a:t>
            </a:r>
            <a:r>
              <a:rPr lang="ko-KR" altLang="en-US" dirty="0"/>
              <a:t>픽셀단위로 </a:t>
            </a:r>
            <a:r>
              <a:rPr lang="ko-KR" altLang="en-US" dirty="0" err="1"/>
              <a:t>주변픽셀의</a:t>
            </a:r>
            <a:r>
              <a:rPr lang="ko-KR" altLang="en-US" dirty="0"/>
              <a:t> </a:t>
            </a:r>
            <a:r>
              <a:rPr lang="en-US" altLang="ko-KR" dirty="0"/>
              <a:t>RGB</a:t>
            </a:r>
            <a:r>
              <a:rPr lang="ko-KR" altLang="en-US" dirty="0"/>
              <a:t>변화량을 확인하여 변화가 있으면 </a:t>
            </a:r>
            <a:r>
              <a:rPr lang="en-US" altLang="ko-KR" dirty="0"/>
              <a:t>1 </a:t>
            </a:r>
            <a:r>
              <a:rPr lang="ko-KR" altLang="en-US" dirty="0"/>
              <a:t>없으면 </a:t>
            </a:r>
            <a:r>
              <a:rPr lang="en-US" altLang="ko-KR" dirty="0"/>
              <a:t>0</a:t>
            </a:r>
            <a:r>
              <a:rPr lang="ko-KR" altLang="en-US" dirty="0"/>
              <a:t>으로 바이너리화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499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a131ff5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a131ff5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팽창연산을 사용하여 노이즈를 제거하고 폐구간을 검출합니다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팽창연산은 인식된 테두리를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픽셀씩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부풀리는 연산입니다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436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a131ff5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a131ff5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검출된 폐구간을 트리구조로 배치하여 </a:t>
            </a:r>
            <a:r>
              <a:rPr lang="en-US" altLang="ko-KR" dirty="0"/>
              <a:t>html</a:t>
            </a:r>
            <a:r>
              <a:rPr lang="ko-KR" altLang="en-US" dirty="0"/>
              <a:t>코드를 생성합니다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18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70b2335a71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70b2335a71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개발과정에서 주요 </a:t>
            </a:r>
            <a:r>
              <a:rPr lang="ko-KR" altLang="en-US" dirty="0" err="1"/>
              <a:t>고안점</a:t>
            </a:r>
            <a:r>
              <a:rPr lang="ko-KR" altLang="en-US" dirty="0"/>
              <a:t> 두가지를 </a:t>
            </a:r>
            <a:r>
              <a:rPr lang="ko-KR" altLang="en-US" dirty="0" err="1"/>
              <a:t>설명드리겠습니다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1916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a131ff5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a131ff5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이미지의 윤곽선을 찾아주는 파이썬 라이브러리들은 </a:t>
            </a:r>
            <a:r>
              <a:rPr lang="en-US" altLang="ko-KR" dirty="0"/>
              <a:t>gaussian </a:t>
            </a:r>
            <a:r>
              <a:rPr lang="ko-KR" altLang="en-US" dirty="0"/>
              <a:t>및 </a:t>
            </a:r>
            <a:r>
              <a:rPr lang="en-US" altLang="ko-KR" dirty="0" err="1"/>
              <a:t>sobel</a:t>
            </a:r>
            <a:r>
              <a:rPr lang="ko-KR" altLang="en-US" dirty="0"/>
              <a:t>을 쓰는 </a:t>
            </a:r>
            <a:r>
              <a:rPr lang="en-US" altLang="ko-KR" dirty="0"/>
              <a:t>canny </a:t>
            </a:r>
            <a:r>
              <a:rPr lang="ko-KR" altLang="en-US" dirty="0"/>
              <a:t>를 비롯하여 전부 </a:t>
            </a:r>
            <a:r>
              <a:rPr lang="en-US" altLang="ko-KR" dirty="0"/>
              <a:t>3*3</a:t>
            </a:r>
            <a:r>
              <a:rPr lang="ko-KR" altLang="en-US" dirty="0"/>
              <a:t>이상의 검사 필터를 사용하게 된다</a:t>
            </a:r>
            <a:r>
              <a:rPr lang="en-US" altLang="ko-KR" dirty="0"/>
              <a:t>. </a:t>
            </a:r>
            <a:r>
              <a:rPr lang="ko-KR" altLang="en-US" dirty="0"/>
              <a:t>이는 영상 처리시 </a:t>
            </a:r>
            <a:r>
              <a:rPr lang="ko-KR" altLang="en-US" dirty="0" err="1"/>
              <a:t>전처리</a:t>
            </a:r>
            <a:r>
              <a:rPr lang="ko-KR" altLang="en-US" dirty="0"/>
              <a:t> 혹은 후처리로 </a:t>
            </a:r>
            <a:r>
              <a:rPr lang="en-US" altLang="ko-KR" dirty="0"/>
              <a:t>noise </a:t>
            </a:r>
            <a:r>
              <a:rPr lang="ko-KR" altLang="en-US" dirty="0"/>
              <a:t>제거와 </a:t>
            </a:r>
            <a:r>
              <a:rPr lang="en-US" altLang="ko-KR" dirty="0"/>
              <a:t>edge detecting</a:t>
            </a:r>
            <a:r>
              <a:rPr lang="ko-KR" altLang="en-US" dirty="0"/>
              <a:t>할 때 </a:t>
            </a:r>
            <a:r>
              <a:rPr lang="ko-KR" altLang="en-US" dirty="0" err="1"/>
              <a:t>임계값</a:t>
            </a:r>
            <a:r>
              <a:rPr lang="ko-KR" altLang="en-US" dirty="0"/>
              <a:t> 연산에 이용된다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html </a:t>
            </a:r>
            <a:r>
              <a:rPr lang="ko-KR" altLang="en-US" dirty="0"/>
              <a:t>코드 생성과정에 필요한 </a:t>
            </a:r>
            <a:r>
              <a:rPr lang="en-US" altLang="ko-KR" dirty="0"/>
              <a:t>edge detection</a:t>
            </a:r>
            <a:r>
              <a:rPr lang="ko-KR" altLang="en-US" dirty="0"/>
              <a:t>은 희미한 선 같은 </a:t>
            </a:r>
            <a:r>
              <a:rPr lang="en-US" altLang="ko-KR" dirty="0"/>
              <a:t>edge</a:t>
            </a:r>
            <a:r>
              <a:rPr lang="ko-KR" altLang="en-US" dirty="0"/>
              <a:t>와 </a:t>
            </a:r>
            <a:r>
              <a:rPr lang="en-US" altLang="ko-KR" dirty="0"/>
              <a:t>RGB</a:t>
            </a:r>
            <a:r>
              <a:rPr lang="ko-KR" altLang="en-US" dirty="0"/>
              <a:t>값의 변화가 크지않은 </a:t>
            </a:r>
            <a:r>
              <a:rPr lang="en-US" altLang="ko-KR" dirty="0"/>
              <a:t>layer</a:t>
            </a:r>
            <a:r>
              <a:rPr lang="ko-KR" altLang="en-US" dirty="0"/>
              <a:t>를 모두 검출해야 하며</a:t>
            </a:r>
            <a:r>
              <a:rPr lang="en-US" altLang="ko-KR" dirty="0"/>
              <a:t>, </a:t>
            </a:r>
            <a:r>
              <a:rPr lang="ko-KR" altLang="en-US" dirty="0"/>
              <a:t>디자인 초안은 카메라로 촬영한 사진이 아닌 컴퓨터로 작업한 이미지 이므로 </a:t>
            </a:r>
            <a:r>
              <a:rPr lang="en-US" altLang="ko-KR" dirty="0"/>
              <a:t>noise</a:t>
            </a:r>
            <a:r>
              <a:rPr lang="ko-KR" altLang="en-US" dirty="0"/>
              <a:t>가 발생하지 않는다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edge detecting</a:t>
            </a:r>
            <a:r>
              <a:rPr lang="ko-KR" altLang="en-US" dirty="0"/>
              <a:t>작업을 하기 전에 전처리로서 이미지 </a:t>
            </a:r>
            <a:r>
              <a:rPr lang="en-US" altLang="ko-KR" dirty="0"/>
              <a:t>RGB</a:t>
            </a:r>
            <a:r>
              <a:rPr lang="ko-KR" altLang="en-US" dirty="0"/>
              <a:t>값의 변화량을 </a:t>
            </a:r>
            <a:r>
              <a:rPr lang="en-US" altLang="ko-KR" dirty="0"/>
              <a:t>X,Y</a:t>
            </a:r>
            <a:r>
              <a:rPr lang="ko-KR" altLang="en-US" dirty="0"/>
              <a:t>축으로 확인하고</a:t>
            </a:r>
            <a:r>
              <a:rPr lang="en-US" altLang="ko-KR" dirty="0"/>
              <a:t>, </a:t>
            </a:r>
            <a:r>
              <a:rPr lang="ko-KR" altLang="en-US" dirty="0"/>
              <a:t>변화가 있는 경우를 </a:t>
            </a:r>
            <a:r>
              <a:rPr lang="en-US" altLang="ko-KR" dirty="0"/>
              <a:t>1 </a:t>
            </a:r>
            <a:r>
              <a:rPr lang="ko-KR" altLang="en-US" dirty="0"/>
              <a:t>없는 경우를 </a:t>
            </a:r>
            <a:r>
              <a:rPr lang="en-US" altLang="ko-KR" dirty="0"/>
              <a:t>0</a:t>
            </a:r>
            <a:r>
              <a:rPr lang="ko-KR" altLang="en-US" dirty="0"/>
              <a:t>으로 구분한 후 단색 이미지</a:t>
            </a:r>
            <a:r>
              <a:rPr lang="en-US" altLang="ko-KR" dirty="0"/>
              <a:t>(</a:t>
            </a:r>
            <a:r>
              <a:rPr lang="ko-KR" altLang="en-US" dirty="0" err="1"/>
              <a:t>변화량벡터</a:t>
            </a:r>
            <a:r>
              <a:rPr lang="en-US" altLang="ko-KR" dirty="0"/>
              <a:t>)</a:t>
            </a:r>
            <a:r>
              <a:rPr lang="ko-KR" altLang="en-US" dirty="0"/>
              <a:t>를 생성한다</a:t>
            </a:r>
            <a:r>
              <a:rPr lang="en-US" altLang="ko-KR" dirty="0"/>
              <a:t>. </a:t>
            </a:r>
            <a:r>
              <a:rPr lang="ko-KR" altLang="en-US" dirty="0"/>
              <a:t>이렇게 생성된 이미지를 </a:t>
            </a:r>
            <a:r>
              <a:rPr lang="ko-KR" altLang="en-US" dirty="0" err="1"/>
              <a:t>사용함으로서</a:t>
            </a:r>
            <a:r>
              <a:rPr lang="ko-KR" altLang="en-US" dirty="0"/>
              <a:t> </a:t>
            </a:r>
            <a:r>
              <a:rPr lang="en-US" altLang="ko-KR" dirty="0"/>
              <a:t>edge detection</a:t>
            </a:r>
            <a:r>
              <a:rPr lang="ko-KR" altLang="en-US" dirty="0"/>
              <a:t>류 함수들</a:t>
            </a:r>
            <a:r>
              <a:rPr lang="en-US" altLang="ko-KR" dirty="0"/>
              <a:t>(canny, box detect, OCR)</a:t>
            </a:r>
            <a:r>
              <a:rPr lang="ko-KR" altLang="en-US" dirty="0"/>
              <a:t>이 의도와 맞게 작동함을 </a:t>
            </a:r>
            <a:r>
              <a:rPr lang="ko-KR" altLang="en-US" dirty="0" err="1"/>
              <a:t>확인할수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497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04675" y="-232625"/>
            <a:ext cx="7994100" cy="41139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413900" y="2822600"/>
            <a:ext cx="2913300" cy="26100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898825" y="407700"/>
            <a:ext cx="2111400" cy="19524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 rot="896">
            <a:off x="1043701" y="907800"/>
            <a:ext cx="69042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1416">
            <a:off x="5456962" y="3940825"/>
            <a:ext cx="291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80750" y="-221900"/>
            <a:ext cx="1514400" cy="19797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5124450" y="4016925"/>
            <a:ext cx="4476000" cy="149100"/>
          </a:xfrm>
          <a:prstGeom prst="roundRect">
            <a:avLst>
              <a:gd name="adj" fmla="val 50000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808100" y="2227200"/>
            <a:ext cx="361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803800" y="3069000"/>
            <a:ext cx="2620200" cy="15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-77106" y="440775"/>
            <a:ext cx="3230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2196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 flipH="1">
            <a:off x="5623705" y="1995919"/>
            <a:ext cx="156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 flipH="1">
            <a:off x="5623768" y="2402167"/>
            <a:ext cx="2516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 idx="2"/>
          </p:nvPr>
        </p:nvSpPr>
        <p:spPr>
          <a:xfrm flipH="1">
            <a:off x="1702544" y="1995914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 flipH="1">
            <a:off x="1004132" y="2402167"/>
            <a:ext cx="2516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4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 hasCustomPrompt="1"/>
          </p:nvPr>
        </p:nvSpPr>
        <p:spPr>
          <a:xfrm rot="121">
            <a:off x="345816" y="2356616"/>
            <a:ext cx="85206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 flipH="1">
            <a:off x="3482150" y="1567376"/>
            <a:ext cx="217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 flipH="1">
            <a:off x="5108325" y="2292100"/>
            <a:ext cx="3041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2"/>
          </p:nvPr>
        </p:nvSpPr>
        <p:spPr>
          <a:xfrm flipH="1">
            <a:off x="872325" y="2286475"/>
            <a:ext cx="31011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842525" y="354225"/>
            <a:ext cx="4674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 flipH="1">
            <a:off x="5170232" y="3921525"/>
            <a:ext cx="16497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24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4"/>
          </p:nvPr>
        </p:nvSpPr>
        <p:spPr>
          <a:xfrm flipH="1">
            <a:off x="2291625" y="3921514"/>
            <a:ext cx="16818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24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 flipH="1">
            <a:off x="6605688" y="248933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 flipH="1">
            <a:off x="6404388" y="2911450"/>
            <a:ext cx="1963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ctrTitle" idx="2"/>
          </p:nvPr>
        </p:nvSpPr>
        <p:spPr>
          <a:xfrm flipH="1">
            <a:off x="977706" y="248933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 flipH="1">
            <a:off x="877501" y="2911450"/>
            <a:ext cx="1761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4"/>
          </p:nvPr>
        </p:nvSpPr>
        <p:spPr>
          <a:xfrm flipH="1">
            <a:off x="3664356" y="2489339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 flipH="1">
            <a:off x="3664351" y="2911450"/>
            <a:ext cx="1815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6"/>
          </p:nvPr>
        </p:nvSpPr>
        <p:spPr>
          <a:xfrm>
            <a:off x="603525" y="355646"/>
            <a:ext cx="33936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7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ExtraLight"/>
              <a:buChar char="●"/>
              <a:defRPr sz="18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ExtraLight"/>
              <a:buChar char="○"/>
              <a:defRPr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1" r:id="rId5"/>
    <p:sldLayoutId id="2147483662" r:id="rId6"/>
    <p:sldLayoutId id="2147483669" r:id="rId7"/>
    <p:sldLayoutId id="2147483670" r:id="rId8"/>
    <p:sldLayoutId id="2147483671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subTitle" idx="1"/>
          </p:nvPr>
        </p:nvSpPr>
        <p:spPr>
          <a:xfrm rot="1416">
            <a:off x="5456962" y="3940825"/>
            <a:ext cx="291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201611223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이주형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201611189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김민성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201611206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배창호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ctrTitle"/>
          </p:nvPr>
        </p:nvSpPr>
        <p:spPr>
          <a:xfrm rot="896">
            <a:off x="1043701" y="907800"/>
            <a:ext cx="69042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Img2Code</a:t>
            </a:r>
            <a:b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시연발표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3842525" y="354225"/>
            <a:ext cx="4674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고안점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Google Shape;256;p35">
            <a:extLst>
              <a:ext uri="{FF2B5EF4-FFF2-40B4-BE49-F238E27FC236}">
                <a16:creationId xmlns:a16="http://schemas.microsoft.com/office/drawing/2014/main" id="{8814331C-B45F-47CA-836B-3EA9B7AF1C1C}"/>
              </a:ext>
            </a:extLst>
          </p:cNvPr>
          <p:cNvSpPr txBox="1">
            <a:spLocks/>
          </p:cNvSpPr>
          <p:nvPr/>
        </p:nvSpPr>
        <p:spPr>
          <a:xfrm flipH="1">
            <a:off x="903112" y="1765625"/>
            <a:ext cx="31011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8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폐구간들을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node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생성하고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이들의 상호관계를 유지 하도록 아래 규칙에 따라서 트리를 생성한다</a:t>
            </a:r>
          </a:p>
        </p:txBody>
      </p:sp>
      <p:sp>
        <p:nvSpPr>
          <p:cNvPr id="23" name="Google Shape;263;p35">
            <a:extLst>
              <a:ext uri="{FF2B5EF4-FFF2-40B4-BE49-F238E27FC236}">
                <a16:creationId xmlns:a16="http://schemas.microsoft.com/office/drawing/2014/main" id="{64C2BE3F-867D-4F88-8605-2DABD76E32B5}"/>
              </a:ext>
            </a:extLst>
          </p:cNvPr>
          <p:cNvSpPr/>
          <p:nvPr/>
        </p:nvSpPr>
        <p:spPr>
          <a:xfrm>
            <a:off x="903188" y="1028825"/>
            <a:ext cx="778800" cy="586200"/>
          </a:xfrm>
          <a:prstGeom prst="roundRect">
            <a:avLst>
              <a:gd name="adj" fmla="val 21234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64;p35">
            <a:extLst>
              <a:ext uri="{FF2B5EF4-FFF2-40B4-BE49-F238E27FC236}">
                <a16:creationId xmlns:a16="http://schemas.microsoft.com/office/drawing/2014/main" id="{3330C7AD-3ADF-4F71-AB44-5727A8379702}"/>
              </a:ext>
            </a:extLst>
          </p:cNvPr>
          <p:cNvSpPr txBox="1">
            <a:spLocks/>
          </p:cNvSpPr>
          <p:nvPr/>
        </p:nvSpPr>
        <p:spPr>
          <a:xfrm flipH="1">
            <a:off x="966414" y="988425"/>
            <a:ext cx="6330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24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pPr marL="0" indent="0"/>
            <a:r>
              <a:rPr lang="en" sz="3000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25" name="Google Shape;258;p35">
            <a:extLst>
              <a:ext uri="{FF2B5EF4-FFF2-40B4-BE49-F238E27FC236}">
                <a16:creationId xmlns:a16="http://schemas.microsoft.com/office/drawing/2014/main" id="{962AF3EA-F75D-456D-88DA-1E7962B0E816}"/>
              </a:ext>
            </a:extLst>
          </p:cNvPr>
          <p:cNvSpPr txBox="1">
            <a:spLocks/>
          </p:cNvSpPr>
          <p:nvPr/>
        </p:nvSpPr>
        <p:spPr>
          <a:xfrm flipH="1">
            <a:off x="1833040" y="1016633"/>
            <a:ext cx="2171172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24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pPr marL="0" indent="0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트리생성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1B10E-CEFA-4B1D-9F39-A1D21D1AF456}"/>
              </a:ext>
            </a:extLst>
          </p:cNvPr>
          <p:cNvSpPr txBox="1"/>
          <p:nvPr/>
        </p:nvSpPr>
        <p:spPr>
          <a:xfrm>
            <a:off x="274337" y="2974325"/>
            <a:ext cx="46268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범위 내의 폐구간인 경우 자신의 왼쪽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child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추가한다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추가하려는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node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현재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node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폐구간을 완전히 포함되는 폐구간인 경우 현재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node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추가하려는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node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왼쪽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child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추가하며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이를 기존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tree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연결한다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범위 바깥의 폐구간인 경우 자신의 오른쪽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child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추가한다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0DE978-FFCA-459A-A5A0-3897918C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832" y="888894"/>
            <a:ext cx="2658004" cy="403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0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>
            <a:spLocks noGrp="1"/>
          </p:cNvSpPr>
          <p:nvPr>
            <p:ph type="title"/>
          </p:nvPr>
        </p:nvSpPr>
        <p:spPr>
          <a:xfrm>
            <a:off x="1865376" y="3048826"/>
            <a:ext cx="6558624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프로토타입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</a:t>
            </a:r>
            <a:b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 일정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4" name="Google Shape;554;p40"/>
          <p:cNvSpPr txBox="1">
            <a:spLocks noGrp="1"/>
          </p:cNvSpPr>
          <p:nvPr>
            <p:ph type="title" idx="2"/>
          </p:nvPr>
        </p:nvSpPr>
        <p:spPr>
          <a:xfrm>
            <a:off x="-77106" y="440775"/>
            <a:ext cx="3230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58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3842525" y="354225"/>
            <a:ext cx="4674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프로토타입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3"/>
          </p:nvPr>
        </p:nvSpPr>
        <p:spPr>
          <a:xfrm flipH="1">
            <a:off x="5851164" y="1537483"/>
            <a:ext cx="2439396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HTML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수준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1"/>
          </p:nvPr>
        </p:nvSpPr>
        <p:spPr>
          <a:xfrm flipH="1">
            <a:off x="5139113" y="2292100"/>
            <a:ext cx="3378312" cy="1510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사이즈 검출 완료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위치는 절대좌표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2" name="Google Shape;262;p35"/>
          <p:cNvSpPr/>
          <p:nvPr/>
        </p:nvSpPr>
        <p:spPr>
          <a:xfrm>
            <a:off x="5078887" y="3922825"/>
            <a:ext cx="3438537" cy="71488"/>
          </a:xfrm>
          <a:prstGeom prst="roundRect">
            <a:avLst>
              <a:gd name="adj" fmla="val 50000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5078888" y="1585483"/>
            <a:ext cx="778800" cy="586200"/>
          </a:xfrm>
          <a:prstGeom prst="roundRect">
            <a:avLst>
              <a:gd name="adj" fmla="val 21234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4"/>
          </p:nvPr>
        </p:nvSpPr>
        <p:spPr>
          <a:xfrm flipH="1">
            <a:off x="5165388" y="1545083"/>
            <a:ext cx="6330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Marvel"/>
              </a:rPr>
              <a:t>01</a:t>
            </a:r>
            <a:endParaRPr sz="30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Marve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B77D6B-8275-44A6-8D58-79E565D12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877" y="967446"/>
            <a:ext cx="2281870" cy="32086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DDE670-4578-46EA-8558-42D497612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2" y="967445"/>
            <a:ext cx="2304775" cy="32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9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564;p42">
            <a:extLst>
              <a:ext uri="{FF2B5EF4-FFF2-40B4-BE49-F238E27FC236}">
                <a16:creationId xmlns:a16="http://schemas.microsoft.com/office/drawing/2014/main" id="{11566E61-33EE-4B11-8259-72DEDD61CF5A}"/>
              </a:ext>
            </a:extLst>
          </p:cNvPr>
          <p:cNvSpPr/>
          <p:nvPr/>
        </p:nvSpPr>
        <p:spPr>
          <a:xfrm rot="-5400000">
            <a:off x="950820" y="1987014"/>
            <a:ext cx="696000" cy="1682700"/>
          </a:xfrm>
          <a:prstGeom prst="round2SameRect">
            <a:avLst>
              <a:gd name="adj1" fmla="val 48204"/>
              <a:gd name="adj2" fmla="val 14845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Google Shape;566;p42">
            <a:extLst>
              <a:ext uri="{FF2B5EF4-FFF2-40B4-BE49-F238E27FC236}">
                <a16:creationId xmlns:a16="http://schemas.microsoft.com/office/drawing/2014/main" id="{3BDCA04D-AD7F-42A5-9656-627C35EB401B}"/>
              </a:ext>
            </a:extLst>
          </p:cNvPr>
          <p:cNvSpPr txBox="1"/>
          <p:nvPr/>
        </p:nvSpPr>
        <p:spPr>
          <a:xfrm>
            <a:off x="511315" y="3615074"/>
            <a:ext cx="19335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ssistant ExtraLight"/>
                <a:sym typeface="Assistant ExtraLight"/>
              </a:rPr>
              <a:t>팽창연산의 반복을 통해 폐구간 검출 고도화</a:t>
            </a:r>
            <a:endParaRPr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ssistant ExtraLight"/>
              <a:sym typeface="Assistant ExtraLight"/>
            </a:endParaRPr>
          </a:p>
        </p:txBody>
      </p:sp>
      <p:sp>
        <p:nvSpPr>
          <p:cNvPr id="43" name="Google Shape;567;p42">
            <a:extLst>
              <a:ext uri="{FF2B5EF4-FFF2-40B4-BE49-F238E27FC236}">
                <a16:creationId xmlns:a16="http://schemas.microsoft.com/office/drawing/2014/main" id="{07805989-E299-4C70-B3D2-DE43C37485B9}"/>
              </a:ext>
            </a:extLst>
          </p:cNvPr>
          <p:cNvSpPr txBox="1"/>
          <p:nvPr/>
        </p:nvSpPr>
        <p:spPr>
          <a:xfrm>
            <a:off x="669109" y="3295209"/>
            <a:ext cx="138056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rvel"/>
                <a:sym typeface="Marvel"/>
              </a:rPr>
              <a:t>폐구간 검출 보완</a:t>
            </a:r>
            <a:endParaRPr b="1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rvel"/>
              <a:sym typeface="Marvel"/>
            </a:endParaRPr>
          </a:p>
        </p:txBody>
      </p:sp>
      <p:sp>
        <p:nvSpPr>
          <p:cNvPr id="44" name="Google Shape;568;p42">
            <a:extLst>
              <a:ext uri="{FF2B5EF4-FFF2-40B4-BE49-F238E27FC236}">
                <a16:creationId xmlns:a16="http://schemas.microsoft.com/office/drawing/2014/main" id="{CD9CFE23-DF37-4F85-8632-A6D5CBA9AC0B}"/>
              </a:ext>
            </a:extLst>
          </p:cNvPr>
          <p:cNvSpPr txBox="1"/>
          <p:nvPr/>
        </p:nvSpPr>
        <p:spPr>
          <a:xfrm>
            <a:off x="5664390" y="2936508"/>
            <a:ext cx="3150694" cy="1374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altLang="ko-KR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ssistant ExtraLight"/>
                <a:sym typeface="Assistant ExtraLight"/>
              </a:rPr>
              <a:t>div </a:t>
            </a:r>
            <a:r>
              <a:rPr lang="ko-KR" altLang="en-US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ssistant ExtraLight"/>
                <a:sym typeface="Assistant ExtraLight"/>
              </a:rPr>
              <a:t>처리된 태그들을 다른 태그로 예측</a:t>
            </a:r>
            <a:endParaRPr lang="en-US" altLang="ko-KR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ssistant ExtraLight"/>
              <a:sym typeface="Assistant ExtraLigh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ssistant ExtraLight"/>
                <a:sym typeface="Assistant ExtraLight"/>
              </a:rPr>
              <a:t>이미지는 따로 분류 혹은 처리</a:t>
            </a:r>
            <a:endParaRPr lang="en-US" altLang="ko-KR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ssistant ExtraLight"/>
              <a:sym typeface="Assistant ExtraLigh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ssistant ExtraLight"/>
                <a:sym typeface="Assistant ExtraLight"/>
              </a:rPr>
              <a:t>클라이언트 서비스 제공</a:t>
            </a:r>
          </a:p>
        </p:txBody>
      </p:sp>
      <p:sp>
        <p:nvSpPr>
          <p:cNvPr id="45" name="Google Shape;569;p42">
            <a:extLst>
              <a:ext uri="{FF2B5EF4-FFF2-40B4-BE49-F238E27FC236}">
                <a16:creationId xmlns:a16="http://schemas.microsoft.com/office/drawing/2014/main" id="{386B47DE-D9DC-438F-9548-BEE9148AD6EB}"/>
              </a:ext>
            </a:extLst>
          </p:cNvPr>
          <p:cNvSpPr txBox="1"/>
          <p:nvPr/>
        </p:nvSpPr>
        <p:spPr>
          <a:xfrm>
            <a:off x="5552557" y="2539835"/>
            <a:ext cx="1750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rvel"/>
                <a:sym typeface="Marvel"/>
              </a:rPr>
              <a:t>최종 목표</a:t>
            </a:r>
            <a:endParaRPr sz="1800" b="1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rvel"/>
              <a:sym typeface="Marvel"/>
            </a:endParaRPr>
          </a:p>
        </p:txBody>
      </p:sp>
      <p:sp>
        <p:nvSpPr>
          <p:cNvPr id="46" name="Google Shape;570;p42">
            <a:extLst>
              <a:ext uri="{FF2B5EF4-FFF2-40B4-BE49-F238E27FC236}">
                <a16:creationId xmlns:a16="http://schemas.microsoft.com/office/drawing/2014/main" id="{8BD1D719-8907-40E4-A5AC-63A55A753D68}"/>
              </a:ext>
            </a:extLst>
          </p:cNvPr>
          <p:cNvSpPr txBox="1"/>
          <p:nvPr/>
        </p:nvSpPr>
        <p:spPr>
          <a:xfrm>
            <a:off x="1985456" y="1540595"/>
            <a:ext cx="1411386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ssistant ExtraLight"/>
                <a:sym typeface="Assistant ExtraLight"/>
              </a:rPr>
              <a:t>절대 좌표가 아닌 마진</a:t>
            </a:r>
            <a:r>
              <a:rPr lang="en-US" altLang="ko-KR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ssistant ExtraLight"/>
                <a:sym typeface="Assistant ExtraLight"/>
              </a:rPr>
              <a:t>,</a:t>
            </a:r>
            <a:r>
              <a:rPr lang="ko-KR" altLang="en-US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ssistant ExtraLight"/>
                <a:sym typeface="Assistant ExtraLight"/>
              </a:rPr>
              <a:t>패딩을 이용</a:t>
            </a:r>
            <a:endParaRPr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ssistant ExtraLight"/>
              <a:sym typeface="Assistant ExtraLight"/>
            </a:endParaRPr>
          </a:p>
        </p:txBody>
      </p:sp>
      <p:sp>
        <p:nvSpPr>
          <p:cNvPr id="47" name="Google Shape;571;p42">
            <a:extLst>
              <a:ext uri="{FF2B5EF4-FFF2-40B4-BE49-F238E27FC236}">
                <a16:creationId xmlns:a16="http://schemas.microsoft.com/office/drawing/2014/main" id="{A2347D8C-86B2-49BF-9A9D-DFFA05B0FD06}"/>
              </a:ext>
            </a:extLst>
          </p:cNvPr>
          <p:cNvSpPr txBox="1"/>
          <p:nvPr/>
        </p:nvSpPr>
        <p:spPr>
          <a:xfrm>
            <a:off x="1793065" y="1274694"/>
            <a:ext cx="164002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rvel"/>
                <a:sym typeface="Marvel"/>
              </a:rPr>
              <a:t>css</a:t>
            </a:r>
            <a:r>
              <a:rPr lang="en-US" sz="1800" b="1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rvel"/>
                <a:sym typeface="Marvel"/>
              </a:rPr>
              <a:t> </a:t>
            </a:r>
            <a:r>
              <a:rPr lang="ko-KR" altLang="en-US" sz="1800" b="1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rvel"/>
                <a:sym typeface="Marvel"/>
              </a:rPr>
              <a:t>파일 생성</a:t>
            </a:r>
            <a:endParaRPr sz="1800" b="1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rvel"/>
              <a:sym typeface="Marvel"/>
            </a:endParaRPr>
          </a:p>
        </p:txBody>
      </p:sp>
      <p:sp>
        <p:nvSpPr>
          <p:cNvPr id="50" name="Google Shape;576;p42">
            <a:extLst>
              <a:ext uri="{FF2B5EF4-FFF2-40B4-BE49-F238E27FC236}">
                <a16:creationId xmlns:a16="http://schemas.microsoft.com/office/drawing/2014/main" id="{2CAC8C5C-029D-4455-A971-8B7EF68D4341}"/>
              </a:ext>
            </a:extLst>
          </p:cNvPr>
          <p:cNvSpPr txBox="1"/>
          <p:nvPr/>
        </p:nvSpPr>
        <p:spPr>
          <a:xfrm>
            <a:off x="826256" y="2635914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rvel"/>
                <a:sym typeface="Marvel"/>
              </a:rPr>
              <a:t>01</a:t>
            </a:r>
            <a:endParaRPr sz="3000" b="1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rvel"/>
              <a:sym typeface="Marvel"/>
            </a:endParaRPr>
          </a:p>
        </p:txBody>
      </p:sp>
      <p:sp>
        <p:nvSpPr>
          <p:cNvPr id="51" name="Google Shape;577;p42">
            <a:extLst>
              <a:ext uri="{FF2B5EF4-FFF2-40B4-BE49-F238E27FC236}">
                <a16:creationId xmlns:a16="http://schemas.microsoft.com/office/drawing/2014/main" id="{33307813-3AAB-4D17-A014-42803D9B6F40}"/>
              </a:ext>
            </a:extLst>
          </p:cNvPr>
          <p:cNvSpPr/>
          <p:nvPr/>
        </p:nvSpPr>
        <p:spPr>
          <a:xfrm>
            <a:off x="1985456" y="2293464"/>
            <a:ext cx="1700700" cy="6960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2" name="Google Shape;578;p42">
            <a:extLst>
              <a:ext uri="{FF2B5EF4-FFF2-40B4-BE49-F238E27FC236}">
                <a16:creationId xmlns:a16="http://schemas.microsoft.com/office/drawing/2014/main" id="{28B4967C-2719-4E2C-BA2A-09F568FA617F}"/>
              </a:ext>
            </a:extLst>
          </p:cNvPr>
          <p:cNvSpPr txBox="1"/>
          <p:nvPr/>
        </p:nvSpPr>
        <p:spPr>
          <a:xfrm>
            <a:off x="2300006" y="2449014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rvel"/>
                <a:sym typeface="Marvel"/>
              </a:rPr>
              <a:t>02</a:t>
            </a:r>
            <a:endParaRPr sz="3000" b="1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rvel"/>
              <a:sym typeface="Marvel"/>
            </a:endParaRPr>
          </a:p>
        </p:txBody>
      </p:sp>
      <p:sp>
        <p:nvSpPr>
          <p:cNvPr id="55" name="Google Shape;582;p42">
            <a:extLst>
              <a:ext uri="{FF2B5EF4-FFF2-40B4-BE49-F238E27FC236}">
                <a16:creationId xmlns:a16="http://schemas.microsoft.com/office/drawing/2014/main" id="{FA407579-3C47-4814-A6BF-EF20BDC439AF}"/>
              </a:ext>
            </a:extLst>
          </p:cNvPr>
          <p:cNvSpPr txBox="1"/>
          <p:nvPr/>
        </p:nvSpPr>
        <p:spPr>
          <a:xfrm>
            <a:off x="3835131" y="2209114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rvel"/>
                <a:sym typeface="Marvel"/>
              </a:rPr>
              <a:t>03</a:t>
            </a:r>
            <a:endParaRPr sz="3000" b="1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rvel"/>
              <a:sym typeface="Marvel"/>
            </a:endParaRPr>
          </a:p>
        </p:txBody>
      </p:sp>
      <p:sp>
        <p:nvSpPr>
          <p:cNvPr id="57" name="Google Shape;565;p42">
            <a:extLst>
              <a:ext uri="{FF2B5EF4-FFF2-40B4-BE49-F238E27FC236}">
                <a16:creationId xmlns:a16="http://schemas.microsoft.com/office/drawing/2014/main" id="{8A7567FC-F199-4043-AA58-867A737228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 일정 및 목표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9" name="Google Shape;579;p42">
            <a:extLst>
              <a:ext uri="{FF2B5EF4-FFF2-40B4-BE49-F238E27FC236}">
                <a16:creationId xmlns:a16="http://schemas.microsoft.com/office/drawing/2014/main" id="{C94A0895-E59C-40E1-B13F-FAFB2C36B173}"/>
              </a:ext>
            </a:extLst>
          </p:cNvPr>
          <p:cNvSpPr/>
          <p:nvPr/>
        </p:nvSpPr>
        <p:spPr>
          <a:xfrm>
            <a:off x="3513442" y="2077879"/>
            <a:ext cx="1700700" cy="696000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60" name="Google Shape;578;p42">
            <a:extLst>
              <a:ext uri="{FF2B5EF4-FFF2-40B4-BE49-F238E27FC236}">
                <a16:creationId xmlns:a16="http://schemas.microsoft.com/office/drawing/2014/main" id="{EA7BE709-4522-4027-9FC3-1CAD70D1E645}"/>
              </a:ext>
            </a:extLst>
          </p:cNvPr>
          <p:cNvSpPr txBox="1"/>
          <p:nvPr/>
        </p:nvSpPr>
        <p:spPr>
          <a:xfrm>
            <a:off x="3827992" y="2225541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rvel"/>
                <a:sym typeface="Marvel"/>
              </a:rPr>
              <a:t>03</a:t>
            </a:r>
            <a:endParaRPr sz="3000" b="1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rvel"/>
              <a:sym typeface="Marvel"/>
            </a:endParaRPr>
          </a:p>
        </p:txBody>
      </p:sp>
      <p:sp>
        <p:nvSpPr>
          <p:cNvPr id="61" name="Google Shape;581;p42">
            <a:extLst>
              <a:ext uri="{FF2B5EF4-FFF2-40B4-BE49-F238E27FC236}">
                <a16:creationId xmlns:a16="http://schemas.microsoft.com/office/drawing/2014/main" id="{8C3501DE-7D94-44DB-9CFA-894D3A79964F}"/>
              </a:ext>
            </a:extLst>
          </p:cNvPr>
          <p:cNvSpPr/>
          <p:nvPr/>
        </p:nvSpPr>
        <p:spPr>
          <a:xfrm rot="5400000" flipH="1">
            <a:off x="5401792" y="1229663"/>
            <a:ext cx="696000" cy="1700400"/>
          </a:xfrm>
          <a:prstGeom prst="round2SameRect">
            <a:avLst>
              <a:gd name="adj1" fmla="val 48204"/>
              <a:gd name="adj2" fmla="val 14845"/>
            </a:avLst>
          </a:prstGeom>
          <a:solidFill>
            <a:srgbClr val="C0DF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78;p42">
            <a:extLst>
              <a:ext uri="{FF2B5EF4-FFF2-40B4-BE49-F238E27FC236}">
                <a16:creationId xmlns:a16="http://schemas.microsoft.com/office/drawing/2014/main" id="{CD3B4206-8969-4599-BD75-9812C58EF6B0}"/>
              </a:ext>
            </a:extLst>
          </p:cNvPr>
          <p:cNvSpPr txBox="1"/>
          <p:nvPr/>
        </p:nvSpPr>
        <p:spPr>
          <a:xfrm>
            <a:off x="5213992" y="1933368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rvel"/>
                <a:sym typeface="Marvel"/>
              </a:rPr>
              <a:t>04</a:t>
            </a:r>
            <a:endParaRPr sz="3000" b="1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rvel"/>
              <a:sym typeface="Marvel"/>
            </a:endParaRPr>
          </a:p>
        </p:txBody>
      </p:sp>
      <p:sp>
        <p:nvSpPr>
          <p:cNvPr id="63" name="Google Shape;570;p42">
            <a:extLst>
              <a:ext uri="{FF2B5EF4-FFF2-40B4-BE49-F238E27FC236}">
                <a16:creationId xmlns:a16="http://schemas.microsoft.com/office/drawing/2014/main" id="{30F2E1BC-2ACA-475D-8630-D4973065F5D9}"/>
              </a:ext>
            </a:extLst>
          </p:cNvPr>
          <p:cNvSpPr txBox="1"/>
          <p:nvPr/>
        </p:nvSpPr>
        <p:spPr>
          <a:xfrm>
            <a:off x="3570437" y="3277842"/>
            <a:ext cx="164002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ssistant ExtraLight"/>
                <a:sym typeface="Assistant ExtraLight"/>
              </a:rPr>
              <a:t>색상 검출 및 적용</a:t>
            </a:r>
            <a:endParaRPr sz="12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ssistant ExtraLight"/>
              <a:sym typeface="Assistant ExtraLight"/>
            </a:endParaRPr>
          </a:p>
        </p:txBody>
      </p:sp>
      <p:sp>
        <p:nvSpPr>
          <p:cNvPr id="64" name="Google Shape;571;p42">
            <a:extLst>
              <a:ext uri="{FF2B5EF4-FFF2-40B4-BE49-F238E27FC236}">
                <a16:creationId xmlns:a16="http://schemas.microsoft.com/office/drawing/2014/main" id="{95DB3834-F21C-45A3-A6E4-4E0E107BB966}"/>
              </a:ext>
            </a:extLst>
          </p:cNvPr>
          <p:cNvSpPr txBox="1"/>
          <p:nvPr/>
        </p:nvSpPr>
        <p:spPr>
          <a:xfrm>
            <a:off x="3641099" y="2892942"/>
            <a:ext cx="164002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rvel"/>
                <a:sym typeface="Marvel"/>
              </a:rPr>
              <a:t>색상 검출</a:t>
            </a:r>
            <a:endParaRPr sz="1800" b="1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rvel"/>
              <a:sym typeface="Marv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>
            <a:spLocks noGrp="1"/>
          </p:cNvSpPr>
          <p:nvPr>
            <p:ph type="title"/>
          </p:nvPr>
        </p:nvSpPr>
        <p:spPr>
          <a:xfrm>
            <a:off x="4808100" y="2227200"/>
            <a:ext cx="361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진행흐름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3" name="Google Shape;553;p40"/>
          <p:cNvSpPr txBox="1">
            <a:spLocks noGrp="1"/>
          </p:cNvSpPr>
          <p:nvPr>
            <p:ph type="subTitle" idx="1"/>
          </p:nvPr>
        </p:nvSpPr>
        <p:spPr>
          <a:xfrm flipH="1">
            <a:off x="5803800" y="3069000"/>
            <a:ext cx="2620200" cy="15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프로토타입 진행 흐름 설명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4" name="Google Shape;554;p40"/>
          <p:cNvSpPr txBox="1">
            <a:spLocks noGrp="1"/>
          </p:cNvSpPr>
          <p:nvPr>
            <p:ph type="title" idx="2"/>
          </p:nvPr>
        </p:nvSpPr>
        <p:spPr>
          <a:xfrm>
            <a:off x="-77106" y="440775"/>
            <a:ext cx="3230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 idx="6"/>
          </p:nvPr>
        </p:nvSpPr>
        <p:spPr>
          <a:xfrm>
            <a:off x="603525" y="355646"/>
            <a:ext cx="33936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진행흐름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91" name="Google Shape;191;p32"/>
          <p:cNvGrpSpPr/>
          <p:nvPr/>
        </p:nvGrpSpPr>
        <p:grpSpPr>
          <a:xfrm rot="10800000">
            <a:off x="4308550" y="2000321"/>
            <a:ext cx="3393600" cy="2626225"/>
            <a:chOff x="1528725" y="1395875"/>
            <a:chExt cx="3393600" cy="2626225"/>
          </a:xfrm>
        </p:grpSpPr>
        <p:sp>
          <p:nvSpPr>
            <p:cNvPr id="192" name="Google Shape;192;p32"/>
            <p:cNvSpPr/>
            <p:nvPr/>
          </p:nvSpPr>
          <p:spPr>
            <a:xfrm>
              <a:off x="1750000" y="1395875"/>
              <a:ext cx="2875500" cy="2438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1528725" y="1800300"/>
              <a:ext cx="3393600" cy="222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94" name="Google Shape;194;p32"/>
          <p:cNvGrpSpPr/>
          <p:nvPr/>
        </p:nvGrpSpPr>
        <p:grpSpPr>
          <a:xfrm>
            <a:off x="1528725" y="1395875"/>
            <a:ext cx="3393600" cy="2626225"/>
            <a:chOff x="1528725" y="1395875"/>
            <a:chExt cx="3393600" cy="2626225"/>
          </a:xfrm>
        </p:grpSpPr>
        <p:sp>
          <p:nvSpPr>
            <p:cNvPr id="195" name="Google Shape;195;p32"/>
            <p:cNvSpPr/>
            <p:nvPr/>
          </p:nvSpPr>
          <p:spPr>
            <a:xfrm>
              <a:off x="1750000" y="1395875"/>
              <a:ext cx="2875500" cy="2438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1528725" y="1800300"/>
              <a:ext cx="3393600" cy="222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97" name="Google Shape;197;p32"/>
          <p:cNvSpPr/>
          <p:nvPr/>
        </p:nvSpPr>
        <p:spPr>
          <a:xfrm>
            <a:off x="6343200" y="1791525"/>
            <a:ext cx="2085600" cy="24381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3529200" y="1791525"/>
            <a:ext cx="2085600" cy="24381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715200" y="1791525"/>
            <a:ext cx="2085600" cy="24381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ctrTitle" idx="2"/>
          </p:nvPr>
        </p:nvSpPr>
        <p:spPr>
          <a:xfrm flipH="1">
            <a:off x="977706" y="2489339"/>
            <a:ext cx="1560600" cy="422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subTitle" idx="3"/>
          </p:nvPr>
        </p:nvSpPr>
        <p:spPr>
          <a:xfrm flipH="1">
            <a:off x="877501" y="2911450"/>
            <a:ext cx="1761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폐구간을 정확하게 인식하기 위해 이미지를 바이너리화 하고 글자를 제거하는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작업을 진행한다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2" name="Google Shape;202;p32"/>
          <p:cNvSpPr txBox="1">
            <a:spLocks noGrp="1"/>
          </p:cNvSpPr>
          <p:nvPr>
            <p:ph type="subTitle" idx="1"/>
          </p:nvPr>
        </p:nvSpPr>
        <p:spPr>
          <a:xfrm flipH="1">
            <a:off x="6404388" y="2911450"/>
            <a:ext cx="1963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 단계에서 생성된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폐구간들을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node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가지는 트리를 생성한다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html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코드를 생성한다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5"/>
          </p:nvPr>
        </p:nvSpPr>
        <p:spPr>
          <a:xfrm flipH="1">
            <a:off x="3664351" y="2911449"/>
            <a:ext cx="1815300" cy="1088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바이너리 이미지의 노이즈를 제거하고 폐구간을 검출한다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/>
          </p:nvPr>
        </p:nvSpPr>
        <p:spPr>
          <a:xfrm flipH="1">
            <a:off x="6605688" y="2387300"/>
            <a:ext cx="1560600" cy="524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HTML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5" name="Google Shape;205;p32"/>
          <p:cNvSpPr txBox="1">
            <a:spLocks noGrp="1"/>
          </p:cNvSpPr>
          <p:nvPr>
            <p:ph type="ctrTitle" idx="4"/>
          </p:nvPr>
        </p:nvSpPr>
        <p:spPr>
          <a:xfrm flipH="1">
            <a:off x="3664356" y="2387300"/>
            <a:ext cx="1815300" cy="524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폐구간 검출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ctrTitle" idx="2"/>
          </p:nvPr>
        </p:nvSpPr>
        <p:spPr>
          <a:xfrm flipH="1">
            <a:off x="977706" y="202245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</a:t>
            </a:r>
            <a:endParaRPr sz="48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2"/>
          </p:nvPr>
        </p:nvSpPr>
        <p:spPr>
          <a:xfrm flipH="1">
            <a:off x="3791706" y="202245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</a:t>
            </a:r>
            <a:endParaRPr sz="4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ctrTitle" idx="2"/>
          </p:nvPr>
        </p:nvSpPr>
        <p:spPr>
          <a:xfrm flipH="1">
            <a:off x="6605706" y="202245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</a:t>
            </a:r>
            <a:endParaRPr sz="4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3842525" y="354225"/>
            <a:ext cx="4674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이미지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3"/>
          </p:nvPr>
        </p:nvSpPr>
        <p:spPr>
          <a:xfrm flipH="1">
            <a:off x="5851164" y="1537483"/>
            <a:ext cx="2171172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OCR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1"/>
          </p:nvPr>
        </p:nvSpPr>
        <p:spPr>
          <a:xfrm flipH="1">
            <a:off x="5139113" y="2292100"/>
            <a:ext cx="3378312" cy="1510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Google Vision API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 이미지 내의 텍스트를 검출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텍스트의 내용 및 좌표를 저장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2" name="Google Shape;262;p35"/>
          <p:cNvSpPr/>
          <p:nvPr/>
        </p:nvSpPr>
        <p:spPr>
          <a:xfrm>
            <a:off x="5078887" y="4276393"/>
            <a:ext cx="3438537" cy="71488"/>
          </a:xfrm>
          <a:prstGeom prst="roundRect">
            <a:avLst>
              <a:gd name="adj" fmla="val 50000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5078888" y="1585483"/>
            <a:ext cx="778800" cy="586200"/>
          </a:xfrm>
          <a:prstGeom prst="roundRect">
            <a:avLst>
              <a:gd name="adj" fmla="val 21234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4"/>
          </p:nvPr>
        </p:nvSpPr>
        <p:spPr>
          <a:xfrm flipH="1">
            <a:off x="5165388" y="1545083"/>
            <a:ext cx="6330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Marvel"/>
              </a:rPr>
              <a:t>01</a:t>
            </a:r>
            <a:endParaRPr sz="30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Marve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7B881F-0291-4C0D-8F0F-A037478B6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56" y="830312"/>
            <a:ext cx="1269313" cy="34828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177685-39F1-4634-9FC3-58CB0FCCC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3" y="489560"/>
            <a:ext cx="2991313" cy="4164376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638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3842525" y="354225"/>
            <a:ext cx="4674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이미지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3"/>
          </p:nvPr>
        </p:nvSpPr>
        <p:spPr>
          <a:xfrm flipH="1">
            <a:off x="5851164" y="1537483"/>
            <a:ext cx="2171172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 이진화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1"/>
          </p:nvPr>
        </p:nvSpPr>
        <p:spPr>
          <a:xfrm flipH="1">
            <a:off x="5139113" y="2292100"/>
            <a:ext cx="3378312" cy="1510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폐구간 검출을 하기 전에 전처리로서 이미지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RGB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값의 변화량을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X,Y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축으로 확인하고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변화가 있는 경우를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없는 경우를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구분한 후 단색 이미지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변화량벡터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생성한다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2" name="Google Shape;262;p35"/>
          <p:cNvSpPr/>
          <p:nvPr/>
        </p:nvSpPr>
        <p:spPr>
          <a:xfrm>
            <a:off x="5078887" y="4276393"/>
            <a:ext cx="3438537" cy="71488"/>
          </a:xfrm>
          <a:prstGeom prst="roundRect">
            <a:avLst>
              <a:gd name="adj" fmla="val 50000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5078888" y="1585483"/>
            <a:ext cx="778800" cy="586200"/>
          </a:xfrm>
          <a:prstGeom prst="roundRect">
            <a:avLst>
              <a:gd name="adj" fmla="val 21234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4"/>
          </p:nvPr>
        </p:nvSpPr>
        <p:spPr>
          <a:xfrm flipH="1">
            <a:off x="5165388" y="1545083"/>
            <a:ext cx="6330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Marvel"/>
              </a:rPr>
              <a:t>02</a:t>
            </a:r>
            <a:endParaRPr sz="30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Marve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8F1A5A-62E2-4D18-A79F-639ABB3E5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64" y="456869"/>
            <a:ext cx="3034149" cy="422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3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3842525" y="354225"/>
            <a:ext cx="4674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폐구간 검출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3"/>
          </p:nvPr>
        </p:nvSpPr>
        <p:spPr>
          <a:xfrm flipH="1">
            <a:off x="5851164" y="1537483"/>
            <a:ext cx="2439396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팽창연산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1"/>
          </p:nvPr>
        </p:nvSpPr>
        <p:spPr>
          <a:xfrm flipH="1">
            <a:off x="5139113" y="2292100"/>
            <a:ext cx="3378312" cy="1510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팽창연산을 진행하여 노이즈 및 중첩 폐구간을 제거하고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 폐구간의 최소사이즈를 제한두고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검출된 폐구간의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좌표값을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전달한다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2" name="Google Shape;262;p35"/>
          <p:cNvSpPr/>
          <p:nvPr/>
        </p:nvSpPr>
        <p:spPr>
          <a:xfrm>
            <a:off x="5078887" y="3922825"/>
            <a:ext cx="3438537" cy="71488"/>
          </a:xfrm>
          <a:prstGeom prst="roundRect">
            <a:avLst>
              <a:gd name="adj" fmla="val 50000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5078888" y="1585483"/>
            <a:ext cx="778800" cy="586200"/>
          </a:xfrm>
          <a:prstGeom prst="roundRect">
            <a:avLst>
              <a:gd name="adj" fmla="val 21234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4"/>
          </p:nvPr>
        </p:nvSpPr>
        <p:spPr>
          <a:xfrm flipH="1">
            <a:off x="5165388" y="1545083"/>
            <a:ext cx="6330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Marvel"/>
              </a:rPr>
              <a:t>01</a:t>
            </a:r>
            <a:endParaRPr sz="30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Marve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F3CFD1-3F1A-4774-A099-94912B58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81" y="456750"/>
            <a:ext cx="3036507" cy="42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4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3842525" y="354225"/>
            <a:ext cx="4674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HTML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3"/>
          </p:nvPr>
        </p:nvSpPr>
        <p:spPr>
          <a:xfrm flipH="1">
            <a:off x="5851164" y="1537483"/>
            <a:ext cx="2439396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트리구조의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HTML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1"/>
          </p:nvPr>
        </p:nvSpPr>
        <p:spPr>
          <a:xfrm flipH="1">
            <a:off x="5139113" y="2292100"/>
            <a:ext cx="3378312" cy="1510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폐구간들은 각자의 위치에 따라서 상하 구조를 가지는 부모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자식 관계이거나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독립적인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div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구조를 가지도록 트리를 탐색해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html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코드를 생성한다</a:t>
            </a:r>
          </a:p>
        </p:txBody>
      </p:sp>
      <p:sp>
        <p:nvSpPr>
          <p:cNvPr id="262" name="Google Shape;262;p35"/>
          <p:cNvSpPr/>
          <p:nvPr/>
        </p:nvSpPr>
        <p:spPr>
          <a:xfrm>
            <a:off x="5078887" y="3922825"/>
            <a:ext cx="3438537" cy="71488"/>
          </a:xfrm>
          <a:prstGeom prst="roundRect">
            <a:avLst>
              <a:gd name="adj" fmla="val 50000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5078888" y="1585483"/>
            <a:ext cx="778800" cy="586200"/>
          </a:xfrm>
          <a:prstGeom prst="roundRect">
            <a:avLst>
              <a:gd name="adj" fmla="val 21234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4"/>
          </p:nvPr>
        </p:nvSpPr>
        <p:spPr>
          <a:xfrm flipH="1">
            <a:off x="5165388" y="1545083"/>
            <a:ext cx="6330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Marvel"/>
              </a:rPr>
              <a:t>01</a:t>
            </a:r>
            <a:endParaRPr sz="30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Marve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8154F8-0FC7-4CB8-8799-56A74CE160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24" b="37485"/>
          <a:stretch/>
        </p:blipFill>
        <p:spPr>
          <a:xfrm>
            <a:off x="263854" y="1717500"/>
            <a:ext cx="4579256" cy="213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7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>
            <a:spLocks noGrp="1"/>
          </p:cNvSpPr>
          <p:nvPr>
            <p:ph type="title"/>
          </p:nvPr>
        </p:nvSpPr>
        <p:spPr>
          <a:xfrm>
            <a:off x="4808100" y="2227200"/>
            <a:ext cx="361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고안점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3" name="Google Shape;553;p40"/>
          <p:cNvSpPr txBox="1">
            <a:spLocks noGrp="1"/>
          </p:cNvSpPr>
          <p:nvPr>
            <p:ph type="subTitle" idx="1"/>
          </p:nvPr>
        </p:nvSpPr>
        <p:spPr>
          <a:xfrm flipH="1">
            <a:off x="5803800" y="3069000"/>
            <a:ext cx="2620200" cy="15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 과정에서 발생했던 문제점들과 해결방법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4" name="Google Shape;554;p40"/>
          <p:cNvSpPr txBox="1">
            <a:spLocks noGrp="1"/>
          </p:cNvSpPr>
          <p:nvPr>
            <p:ph type="title" idx="2"/>
          </p:nvPr>
        </p:nvSpPr>
        <p:spPr>
          <a:xfrm>
            <a:off x="-77106" y="440775"/>
            <a:ext cx="3230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21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3842525" y="354225"/>
            <a:ext cx="4674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고안점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Google Shape;256;p35">
            <a:extLst>
              <a:ext uri="{FF2B5EF4-FFF2-40B4-BE49-F238E27FC236}">
                <a16:creationId xmlns:a16="http://schemas.microsoft.com/office/drawing/2014/main" id="{8814331C-B45F-47CA-836B-3EA9B7AF1C1C}"/>
              </a:ext>
            </a:extLst>
          </p:cNvPr>
          <p:cNvSpPr txBox="1">
            <a:spLocks/>
          </p:cNvSpPr>
          <p:nvPr/>
        </p:nvSpPr>
        <p:spPr>
          <a:xfrm flipH="1">
            <a:off x="903112" y="1870839"/>
            <a:ext cx="31011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8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openCV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 기존 라이브러리를 활용하는 경우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Gaucian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및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Sobel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사용이 강제된다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경우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Edge Detecting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 미묘한 색상 변화를 감지 할 수 없다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Google Shape;261;p35">
            <a:extLst>
              <a:ext uri="{FF2B5EF4-FFF2-40B4-BE49-F238E27FC236}">
                <a16:creationId xmlns:a16="http://schemas.microsoft.com/office/drawing/2014/main" id="{4865EF79-792B-40FA-BD87-1A8A84A573EC}"/>
              </a:ext>
            </a:extLst>
          </p:cNvPr>
          <p:cNvSpPr/>
          <p:nvPr/>
        </p:nvSpPr>
        <p:spPr>
          <a:xfrm>
            <a:off x="903188" y="3902626"/>
            <a:ext cx="3223500" cy="96600"/>
          </a:xfrm>
          <a:prstGeom prst="roundRect">
            <a:avLst>
              <a:gd name="adj" fmla="val 50000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63;p35">
            <a:extLst>
              <a:ext uri="{FF2B5EF4-FFF2-40B4-BE49-F238E27FC236}">
                <a16:creationId xmlns:a16="http://schemas.microsoft.com/office/drawing/2014/main" id="{64C2BE3F-867D-4F88-8605-2DABD76E32B5}"/>
              </a:ext>
            </a:extLst>
          </p:cNvPr>
          <p:cNvSpPr/>
          <p:nvPr/>
        </p:nvSpPr>
        <p:spPr>
          <a:xfrm>
            <a:off x="903188" y="1134039"/>
            <a:ext cx="778800" cy="586200"/>
          </a:xfrm>
          <a:prstGeom prst="roundRect">
            <a:avLst>
              <a:gd name="adj" fmla="val 21234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64;p35">
            <a:extLst>
              <a:ext uri="{FF2B5EF4-FFF2-40B4-BE49-F238E27FC236}">
                <a16:creationId xmlns:a16="http://schemas.microsoft.com/office/drawing/2014/main" id="{3330C7AD-3ADF-4F71-AB44-5727A8379702}"/>
              </a:ext>
            </a:extLst>
          </p:cNvPr>
          <p:cNvSpPr txBox="1">
            <a:spLocks/>
          </p:cNvSpPr>
          <p:nvPr/>
        </p:nvSpPr>
        <p:spPr>
          <a:xfrm flipH="1">
            <a:off x="966414" y="1093639"/>
            <a:ext cx="6330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24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pPr marL="0" indent="0"/>
            <a:r>
              <a:rPr lang="en" sz="3000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25" name="Google Shape;258;p35">
            <a:extLst>
              <a:ext uri="{FF2B5EF4-FFF2-40B4-BE49-F238E27FC236}">
                <a16:creationId xmlns:a16="http://schemas.microsoft.com/office/drawing/2014/main" id="{962AF3EA-F75D-456D-88DA-1E7962B0E816}"/>
              </a:ext>
            </a:extLst>
          </p:cNvPr>
          <p:cNvSpPr txBox="1">
            <a:spLocks/>
          </p:cNvSpPr>
          <p:nvPr/>
        </p:nvSpPr>
        <p:spPr>
          <a:xfrm flipH="1">
            <a:off x="1833040" y="1121847"/>
            <a:ext cx="2171172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24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asadith"/>
              <a:buNone/>
              <a:defRPr sz="3000" b="0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pPr marL="0" indent="0"/>
            <a:r>
              <a:rPr 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 CV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E80777-C5F0-4740-A821-FBD03C570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838" y="1252304"/>
            <a:ext cx="2252850" cy="3138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827AF0-52A8-4AA6-BF6A-082C1C2DD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854" y="1252304"/>
            <a:ext cx="2252850" cy="31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46715"/>
      </p:ext>
    </p:extLst>
  </p:cSld>
  <p:clrMapOvr>
    <a:masterClrMapping/>
  </p:clrMapOvr>
</p:sld>
</file>

<file path=ppt/theme/theme1.xml><?xml version="1.0" encoding="utf-8"?>
<a:theme xmlns:a="http://schemas.openxmlformats.org/drawingml/2006/main" name="Pregnancy Breakthrough by Slidesgo">
  <a:themeElements>
    <a:clrScheme name="Simple Light">
      <a:dk1>
        <a:srgbClr val="434343"/>
      </a:dk1>
      <a:lt1>
        <a:srgbClr val="F2F2F2"/>
      </a:lt1>
      <a:dk2>
        <a:srgbClr val="595959"/>
      </a:dk2>
      <a:lt2>
        <a:srgbClr val="EE8C94"/>
      </a:lt2>
      <a:accent1>
        <a:srgbClr val="F2F2F2"/>
      </a:accent1>
      <a:accent2>
        <a:srgbClr val="EE8C94"/>
      </a:accent2>
      <a:accent3>
        <a:srgbClr val="AED7E8"/>
      </a:accent3>
      <a:accent4>
        <a:srgbClr val="F2D9CF"/>
      </a:accent4>
      <a:accent5>
        <a:srgbClr val="EE8C94"/>
      </a:accent5>
      <a:accent6>
        <a:srgbClr val="AED7E8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620</Words>
  <Application>Microsoft Office PowerPoint</Application>
  <PresentationFormat>화면 슬라이드 쇼(16:9)</PresentationFormat>
  <Paragraphs>99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나눔스퀘어_ac</vt:lpstr>
      <vt:lpstr>Thasadith</vt:lpstr>
      <vt:lpstr>Assistant ExtraLight</vt:lpstr>
      <vt:lpstr>Marvel</vt:lpstr>
      <vt:lpstr>PT Serif</vt:lpstr>
      <vt:lpstr>Arial</vt:lpstr>
      <vt:lpstr>Pregnancy Breakthrough by Slidesgo</vt:lpstr>
      <vt:lpstr>Img2Code  - 시연발표</vt:lpstr>
      <vt:lpstr>진행흐름</vt:lpstr>
      <vt:lpstr>진행흐름</vt:lpstr>
      <vt:lpstr> 이미지 전처리</vt:lpstr>
      <vt:lpstr> 이미지 전처리</vt:lpstr>
      <vt:lpstr>폐구간 검출</vt:lpstr>
      <vt:lpstr>HTML 생성</vt:lpstr>
      <vt:lpstr>고안점</vt:lpstr>
      <vt:lpstr>고안점</vt:lpstr>
      <vt:lpstr>고안점</vt:lpstr>
      <vt:lpstr>프로토타입 &amp; 개발 일정 </vt:lpstr>
      <vt:lpstr>프로토타입</vt:lpstr>
      <vt:lpstr>개발 일정 및 목표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Img2Code  - 최종발표</dc:title>
  <cp:lastModifiedBy>김민성</cp:lastModifiedBy>
  <cp:revision>146</cp:revision>
  <dcterms:modified xsi:type="dcterms:W3CDTF">2021-06-10T06:24:27Z</dcterms:modified>
</cp:coreProperties>
</file>