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2" r:id="rId3"/>
    <p:sldId id="296" r:id="rId4"/>
    <p:sldId id="295" r:id="rId5"/>
    <p:sldId id="263" r:id="rId6"/>
    <p:sldId id="264" r:id="rId7"/>
    <p:sldId id="293" r:id="rId8"/>
    <p:sldId id="287" r:id="rId9"/>
    <p:sldId id="268" r:id="rId10"/>
    <p:sldId id="269" r:id="rId11"/>
    <p:sldId id="270" r:id="rId12"/>
    <p:sldId id="294" r:id="rId13"/>
    <p:sldId id="297" r:id="rId14"/>
    <p:sldId id="298" r:id="rId15"/>
    <p:sldId id="286" r:id="rId16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B8C1A4-0FDB-40AE-A394-CB0220D13944}">
          <p14:sldIdLst>
            <p14:sldId id="257"/>
            <p14:sldId id="262"/>
            <p14:sldId id="296"/>
            <p14:sldId id="295"/>
            <p14:sldId id="263"/>
            <p14:sldId id="264"/>
            <p14:sldId id="293"/>
            <p14:sldId id="287"/>
            <p14:sldId id="268"/>
            <p14:sldId id="269"/>
            <p14:sldId id="270"/>
            <p14:sldId id="294"/>
            <p14:sldId id="297"/>
            <p14:sldId id="298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48" y="7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F780098-E5DC-4816-AEEF-832BC4707033}" type="datetimeFigureOut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67F1A05-06D9-45E5-A566-DCE3388D6A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2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0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5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3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4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9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8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3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7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6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6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>
                <a:ea typeface="微软雅黑" panose="020B0503020204020204" pitchFamily="34" charset="-122"/>
              </a:defRPr>
            </a:lvl1pPr>
            <a:lvl2pPr>
              <a:defRPr sz="3600">
                <a:ea typeface="微软雅黑" panose="020B0503020204020204" pitchFamily="34" charset="-122"/>
              </a:defRPr>
            </a:lvl2pPr>
            <a:lvl3pPr>
              <a:defRPr sz="3100">
                <a:ea typeface="微软雅黑" panose="020B0503020204020204" pitchFamily="34" charset="-122"/>
              </a:defRPr>
            </a:lvl3pPr>
            <a:lvl4pPr>
              <a:defRPr sz="2600">
                <a:ea typeface="微软雅黑" panose="020B0503020204020204" pitchFamily="34" charset="-122"/>
              </a:defRPr>
            </a:lvl4pPr>
            <a:lvl5pPr>
              <a:defRPr sz="2600">
                <a:ea typeface="微软雅黑" panose="020B0503020204020204" pitchFamily="34" charset="-122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>
                <a:ea typeface="微软雅黑" panose="020B0503020204020204" pitchFamily="34" charset="-122"/>
              </a:defRPr>
            </a:lvl1pPr>
            <a:lvl2pPr marL="588462" indent="0">
              <a:buNone/>
              <a:defRPr sz="3600"/>
            </a:lvl2pPr>
            <a:lvl3pPr marL="1176924" indent="0">
              <a:buNone/>
              <a:defRPr sz="3100"/>
            </a:lvl3pPr>
            <a:lvl4pPr marL="1765386" indent="0">
              <a:buNone/>
              <a:defRPr sz="2600"/>
            </a:lvl4pPr>
            <a:lvl5pPr marL="2353848" indent="0">
              <a:buNone/>
              <a:defRPr sz="2600"/>
            </a:lvl5pPr>
            <a:lvl6pPr marL="2942311" indent="0">
              <a:buNone/>
              <a:defRPr sz="2600"/>
            </a:lvl6pPr>
            <a:lvl7pPr marL="3530773" indent="0">
              <a:buNone/>
              <a:defRPr sz="2600"/>
            </a:lvl7pPr>
            <a:lvl8pPr marL="4119235" indent="0">
              <a:buNone/>
              <a:defRPr sz="2600"/>
            </a:lvl8pPr>
            <a:lvl9pPr marL="4707697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  <a:pPr defTabSz="1176924"/>
              <a:t>2018/6/27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924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  <a:pPr defTabSz="1176924"/>
              <a:t>‹#›</a:t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7692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47" indent="-441347" algn="l" defTabSz="117692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251" indent="-367789" algn="l" defTabSz="117692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155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617" indent="-294231" algn="l" defTabSz="117692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8080" indent="-294231" algn="l" defTabSz="117692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42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004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466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928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462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924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86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848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311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773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35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697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grpSp>
        <p:nvGrpSpPr>
          <p:cNvPr id="300" name="组合 299"/>
          <p:cNvGrpSpPr/>
          <p:nvPr/>
        </p:nvGrpSpPr>
        <p:grpSpPr>
          <a:xfrm>
            <a:off x="2729137" y="2587351"/>
            <a:ext cx="6632300" cy="3175647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02983" y="1808543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23718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dirty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dirty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>
                  <a:spLocks/>
                </p:cNvSpPr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>
                    <a:solidFill>
                      <a:srgbClr val="000000"/>
                    </a:solidFill>
                    <a:latin typeface="微软雅黑"/>
                    <a:ea typeface="微软雅黑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>
                  <a:spLocks/>
                </p:cNvSpPr>
                <p:nvPr/>
              </p:nvSpPr>
              <p:spPr bwMode="auto">
                <a:xfrm>
                  <a:off x="4462463" y="407989"/>
                  <a:ext cx="2303463" cy="4586286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dirty="0">
                    <a:solidFill>
                      <a:srgbClr val="000000"/>
                    </a:solidFill>
                    <a:latin typeface="微软雅黑"/>
                    <a:ea typeface="微软雅黑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923867" y="2844677"/>
              <a:ext cx="1404156" cy="604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924"/>
              <a:endPara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9877">
            <a:off x="3048717" y="5233407"/>
            <a:ext cx="5252786" cy="4271116"/>
          </a:xfrm>
          <a:prstGeom prst="rect">
            <a:avLst/>
          </a:prstGeom>
        </p:spPr>
      </p:pic>
      <p:sp>
        <p:nvSpPr>
          <p:cNvPr id="31" name="Rectangle 7">
            <a:extLst>
              <a:ext uri="{FF2B5EF4-FFF2-40B4-BE49-F238E27FC236}">
                <a16:creationId xmlns="" xmlns:a16="http://schemas.microsoft.com/office/drawing/2014/main" id="{3B1E33D5-5CF6-4EC9-916F-F7860B66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35" y="-98026"/>
            <a:ext cx="11507776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="" xmlns:a16="http://schemas.microsoft.com/office/drawing/2014/main" id="{3B71AF0F-9A5F-4795-9D3B-98EC394F7339}"/>
              </a:ext>
            </a:extLst>
          </p:cNvPr>
          <p:cNvSpPr/>
          <p:nvPr/>
        </p:nvSpPr>
        <p:spPr>
          <a:xfrm>
            <a:off x="2837065" y="659021"/>
            <a:ext cx="5782480" cy="83099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5400" b="1" dirty="0">
                <a:ea typeface="微软雅黑" panose="020B0503020204020204" pitchFamily="34" charset="-122"/>
              </a:rPr>
              <a:t>课程设计</a:t>
            </a:r>
            <a:r>
              <a:rPr lang="en-US" altLang="zh-CN" sz="5400" b="1" dirty="0">
                <a:ea typeface="微软雅黑" panose="020B0503020204020204" pitchFamily="34" charset="-122"/>
              </a:rPr>
              <a:t>TTMS</a:t>
            </a:r>
            <a:r>
              <a:rPr lang="zh-CN" altLang="en-US" sz="5400" b="1" dirty="0">
                <a:ea typeface="微软雅黑" panose="020B0503020204020204" pitchFamily="34" charset="-122"/>
              </a:rPr>
              <a:t>汇报</a:t>
            </a:r>
            <a:endParaRPr lang="zh-CN" altLang="zh-CN" sz="5400" dirty="0">
              <a:ea typeface="微软雅黑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47098E75-84FD-47D4-8858-F9FFB02B6BE2}"/>
              </a:ext>
            </a:extLst>
          </p:cNvPr>
          <p:cNvSpPr/>
          <p:nvPr/>
        </p:nvSpPr>
        <p:spPr>
          <a:xfrm>
            <a:off x="3307642" y="1577496"/>
            <a:ext cx="4802598" cy="34900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2268" dirty="0">
                <a:ea typeface="微软雅黑" panose="020B0503020204020204" pitchFamily="34" charset="-122"/>
              </a:rPr>
              <a:t>汇报人：杨佳豪  </a:t>
            </a:r>
            <a:r>
              <a:rPr lang="en-US" altLang="zh-CN" sz="2268" dirty="0">
                <a:ea typeface="微软雅黑" panose="020B0503020204020204" pitchFamily="34" charset="-122"/>
              </a:rPr>
              <a:t>		</a:t>
            </a:r>
            <a:r>
              <a:rPr lang="zh-CN" altLang="en-US" sz="2268" dirty="0">
                <a:ea typeface="微软雅黑" panose="020B0503020204020204" pitchFamily="34" charset="-122"/>
              </a:rPr>
              <a:t> 汇报时间：</a:t>
            </a:r>
            <a:r>
              <a:rPr lang="en-US" altLang="zh-CN" sz="2268" dirty="0">
                <a:ea typeface="微软雅黑" panose="020B0503020204020204" pitchFamily="34" charset="-122"/>
              </a:rPr>
              <a:t>6.27</a:t>
            </a:r>
            <a:endParaRPr lang="zh-CN" altLang="zh-CN" sz="2268" dirty="0">
              <a:ea typeface="微软雅黑" panose="020B0503020204020204" pitchFamily="34" charset="-122"/>
            </a:endParaRPr>
          </a:p>
        </p:txBody>
      </p:sp>
      <p:grpSp>
        <p:nvGrpSpPr>
          <p:cNvPr id="34" name="Group 10">
            <a:extLst>
              <a:ext uri="{FF2B5EF4-FFF2-40B4-BE49-F238E27FC236}">
                <a16:creationId xmlns="" xmlns:a16="http://schemas.microsoft.com/office/drawing/2014/main" id="{67746CE3-3B20-49C4-A065-5A09E76FDDDE}"/>
              </a:ext>
            </a:extLst>
          </p:cNvPr>
          <p:cNvGrpSpPr/>
          <p:nvPr/>
        </p:nvGrpSpPr>
        <p:grpSpPr>
          <a:xfrm>
            <a:off x="2656751" y="1989260"/>
            <a:ext cx="6145107" cy="0"/>
            <a:chOff x="0" y="0"/>
            <a:chExt cx="3072" cy="0"/>
          </a:xfrm>
        </p:grpSpPr>
        <p:sp>
          <p:nvSpPr>
            <p:cNvPr id="35" name="Line 11">
              <a:extLst>
                <a:ext uri="{FF2B5EF4-FFF2-40B4-BE49-F238E27FC236}">
                  <a16:creationId xmlns="" xmlns:a16="http://schemas.microsoft.com/office/drawing/2014/main" id="{4A845E08-B172-4D6E-8DE1-5838AC3911AE}"/>
                </a:ext>
              </a:extLst>
            </p:cNvPr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Line 12">
              <a:extLst>
                <a:ext uri="{FF2B5EF4-FFF2-40B4-BE49-F238E27FC236}">
                  <a16:creationId xmlns="" xmlns:a16="http://schemas.microsoft.com/office/drawing/2014/main" id="{135ABCEC-A35D-486F-B2C5-1B53476FFF9B}"/>
                </a:ext>
              </a:extLst>
            </p:cNvPr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E906495-D92E-4552-B410-8D29B48E0F4E}"/>
              </a:ext>
            </a:extLst>
          </p:cNvPr>
          <p:cNvSpPr/>
          <p:nvPr/>
        </p:nvSpPr>
        <p:spPr>
          <a:xfrm>
            <a:off x="2729137" y="1021837"/>
            <a:ext cx="57594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5A54B0C-09D0-4F1C-821F-3A1CCB6B9D4D}"/>
              </a:ext>
            </a:extLst>
          </p:cNvPr>
          <p:cNvSpPr/>
          <p:nvPr/>
        </p:nvSpPr>
        <p:spPr>
          <a:xfrm>
            <a:off x="5585475" y="3676776"/>
            <a:ext cx="57594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310DBD7-4513-4E1D-BD7C-307E62726FF0}"/>
              </a:ext>
            </a:extLst>
          </p:cNvPr>
          <p:cNvSpPr/>
          <p:nvPr/>
        </p:nvSpPr>
        <p:spPr>
          <a:xfrm>
            <a:off x="3952996" y="3723173"/>
            <a:ext cx="4391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项目组长：杨佳豪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项目人员：杨佳豪，赵胜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     </a:t>
            </a:r>
            <a:r>
              <a:rPr lang="zh-CN" altLang="en-US" dirty="0">
                <a:solidFill>
                  <a:schemeClr val="bg1"/>
                </a:solidFill>
              </a:rPr>
              <a:t>刘和馨，张家其</a:t>
            </a:r>
          </a:p>
        </p:txBody>
      </p:sp>
    </p:spTree>
    <p:extLst>
      <p:ext uri="{BB962C8B-B14F-4D97-AF65-F5344CB8AC3E}">
        <p14:creationId xmlns:p14="http://schemas.microsoft.com/office/powerpoint/2010/main" val="155181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2" grpId="0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4F2A527-DEE6-495E-B920-7787F6825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5" y="1154805"/>
            <a:ext cx="9723404" cy="5080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277F71-2683-4896-B215-BACA0A2BE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4" y="1146050"/>
            <a:ext cx="9723401" cy="5080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94E2984-6DB7-42D5-B6C4-386BD21B1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6" y="1123305"/>
            <a:ext cx="9723402" cy="5080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FED3E33-F97F-4C96-B90B-BDF46885E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7" y="1161440"/>
            <a:ext cx="9713797" cy="50753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209148D-8055-4655-8646-4E3416595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24" y="1156254"/>
            <a:ext cx="9713796" cy="50753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47CBF3AF-E6D4-4153-8CF0-D7196264E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3" y="1156651"/>
            <a:ext cx="9723402" cy="50803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F1EBA99-CBF3-4186-A48F-80EEE23A99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8" y="1113348"/>
            <a:ext cx="9575008" cy="50028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FB60006-DD10-4358-B4D6-3FF7C92FD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6" y="1171854"/>
            <a:ext cx="9665206" cy="50499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7CF8541-767A-40E1-9DCF-7C3B5A4235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7" y="1197395"/>
            <a:ext cx="9575008" cy="5002805"/>
          </a:xfrm>
          <a:prstGeom prst="rect">
            <a:avLst/>
          </a:prstGeom>
        </p:spPr>
      </p:pic>
      <p:sp>
        <p:nvSpPr>
          <p:cNvPr id="48" name="Rectangle 45"/>
          <p:cNvSpPr>
            <a:spLocks/>
          </p:cNvSpPr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600" b="1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51D4287F-C981-4B01-AB21-A2E0EA84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8" y="1182346"/>
            <a:ext cx="9603811" cy="501785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E2CFF474-B868-4260-9DE4-7523C5B79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2" y="1218812"/>
            <a:ext cx="9433445" cy="49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>
            <a:spLocks/>
          </p:cNvSpPr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600" b="1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56C6CFF-C746-4E24-8AE4-01E321F1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" y="1295871"/>
            <a:ext cx="9577064" cy="5003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85CA686-EDCA-448D-B6B5-AA3129C93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1262319"/>
            <a:ext cx="9577065" cy="50038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5000482-70ED-460E-A8C7-C2137D60A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" y="1277163"/>
            <a:ext cx="9469052" cy="49474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DBA5131-4986-4375-95B1-F20432C60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7" y="1249231"/>
            <a:ext cx="9566809" cy="49985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9FE94184-F4C0-4911-84C2-2FAA0737D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" y="1239539"/>
            <a:ext cx="9541061" cy="498506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5A5783A6-66CB-497B-95D0-951E0054C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8" y="1253095"/>
            <a:ext cx="9577064" cy="500387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D0133CAD-FA15-4DD7-8E19-611C1120D5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4" y="1277164"/>
            <a:ext cx="9546153" cy="50418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577298BD-845B-46A8-BE54-389946300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4" y="1295871"/>
            <a:ext cx="9583306" cy="500714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E6727AA9-764F-4333-82E5-D226A77AD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1" y="1291533"/>
            <a:ext cx="9575008" cy="5002804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5F801AC9-485C-4664-8CEB-ECDC6AAAAD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5" y="1253095"/>
            <a:ext cx="9579329" cy="5005062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B3A61FBF-8C23-4EEB-9C17-1FE105962C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" y="1282858"/>
            <a:ext cx="9537753" cy="4983339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C0D5AB7-7588-45BA-BAE9-3A321CA4CF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2" y="1282310"/>
            <a:ext cx="9537753" cy="4983339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="" xmlns:a16="http://schemas.microsoft.com/office/drawing/2014/main" id="{0D2551FA-C0F6-4687-B737-E34A61ED6D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8" y="1316261"/>
            <a:ext cx="9575008" cy="5002804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="" xmlns:a16="http://schemas.microsoft.com/office/drawing/2014/main" id="{F50E58F8-969A-441D-85D3-85BFC19761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8" y="1327026"/>
            <a:ext cx="9538809" cy="498389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="" xmlns:a16="http://schemas.microsoft.com/office/drawing/2014/main" id="{23C69946-D371-4915-A9C5-058531692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6" y="1329493"/>
            <a:ext cx="9537754" cy="498334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="" xmlns:a16="http://schemas.microsoft.com/office/drawing/2014/main" id="{AA5CACD3-4E4F-4220-A97A-6B371E6D2C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" y="1360032"/>
            <a:ext cx="9537754" cy="498334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F7A400E9-7E80-42C1-A746-75132851C8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3" y="1372743"/>
            <a:ext cx="9537754" cy="498334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="" xmlns:a16="http://schemas.microsoft.com/office/drawing/2014/main" id="{43447A9D-6ABB-42A1-84A5-26A4CB880A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3" y="1409761"/>
            <a:ext cx="9575008" cy="5002804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="" xmlns:a16="http://schemas.microsoft.com/office/drawing/2014/main" id="{D2394347-494B-4D6A-8ABB-09DCECDF9A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4" y="1327697"/>
            <a:ext cx="9537753" cy="4983339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2ADAF34F-2D04-49CF-B066-3C93E5FC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8" y="1420477"/>
            <a:ext cx="9361437" cy="48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5F7F75-E8B9-40FB-A2F1-E4F439AA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r>
              <a:rPr lang="en-US" altLang="zh-CN" sz="60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/>
            </a:r>
            <a:br>
              <a:rPr lang="en-US" altLang="zh-CN" sz="60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2966760-4868-4BDA-A836-810C4AF0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1058314"/>
            <a:ext cx="9649072" cy="5404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328778B-DB3D-441F-8E8D-B172D3478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0" y="1058314"/>
            <a:ext cx="9649073" cy="5404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6C05ECB-A414-4176-BE44-64D317EC9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9" y="1058315"/>
            <a:ext cx="9649072" cy="5404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98A580B-C60D-41FC-811B-9A3965097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0" y="1075747"/>
            <a:ext cx="9649072" cy="54044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C5F0FBB-9086-4F03-A8F7-81CB53098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7" y="1093179"/>
            <a:ext cx="9649072" cy="540442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FF326B50-B180-41B6-A706-802EF3A0A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3" y="1025951"/>
            <a:ext cx="9649071" cy="545013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AF23D9C-40DE-4110-AA3B-5B063381D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1043910"/>
            <a:ext cx="9689540" cy="540442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71B28AFE-29F2-4E4A-B7B0-956C68C55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3" y="1093179"/>
            <a:ext cx="9803412" cy="541777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BB31916E-91D2-4665-A3A6-8A77A9777F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2" y="1136084"/>
            <a:ext cx="9810392" cy="540701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1011893F-1C82-41D0-B4B7-D7405E7BF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7" y="1122029"/>
            <a:ext cx="9838036" cy="540701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A7CE10C7-26CE-4244-A1E2-43440AF905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8" y="1089733"/>
            <a:ext cx="9792855" cy="5365277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3F02950A-74CD-41F7-A50B-A44FDBA7A6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4" y="1136084"/>
            <a:ext cx="9937501" cy="535313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AFDF404F-CF4C-4170-AADA-97B907CAA6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4" y="1122493"/>
            <a:ext cx="9937501" cy="538031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260B09EF-2523-4CC8-A57E-430DD48F90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0" y="1089734"/>
            <a:ext cx="10009509" cy="545290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="" xmlns:a16="http://schemas.microsoft.com/office/drawing/2014/main" id="{AD138EFE-3BC9-4762-A6AB-4A62BB17C3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6" y="1149907"/>
            <a:ext cx="9937501" cy="535313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22E89F17-8D3C-41D7-A232-17E96E218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2" y="1182704"/>
            <a:ext cx="9792856" cy="5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76077" y="3528119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DFDFD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亮点</a:t>
            </a:r>
            <a:endParaRPr lang="en-US" altLang="zh-CN" sz="4000" b="1" dirty="0" smtClean="0">
              <a:solidFill>
                <a:srgbClr val="FDFDFD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FDFDFD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02" y="3487626"/>
            <a:ext cx="2910972" cy="3573385"/>
          </a:xfrm>
          <a:prstGeom prst="rect">
            <a:avLst/>
          </a:prstGeom>
        </p:spPr>
      </p:pic>
      <p:sp>
        <p:nvSpPr>
          <p:cNvPr id="9" name="Freeform 15">
            <a:extLst>
              <a:ext uri="{FF2B5EF4-FFF2-40B4-BE49-F238E27FC236}">
                <a16:creationId xmlns="" xmlns:a16="http://schemas.microsoft.com/office/drawing/2014/main" id="{B835F662-A578-457A-A621-41D61D498193}"/>
              </a:ext>
            </a:extLst>
          </p:cNvPr>
          <p:cNvSpPr>
            <a:spLocks/>
          </p:cNvSpPr>
          <p:nvPr/>
        </p:nvSpPr>
        <p:spPr bwMode="auto">
          <a:xfrm>
            <a:off x="4711569" y="1459468"/>
            <a:ext cx="2000086" cy="1744332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5715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8344" dirty="0">
              <a:solidFill>
                <a:srgbClr val="AE002B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D813B6D-4174-44EA-B922-C761B898EF7E}"/>
              </a:ext>
            </a:extLst>
          </p:cNvPr>
          <p:cNvSpPr txBox="1"/>
          <p:nvPr/>
        </p:nvSpPr>
        <p:spPr>
          <a:xfrm>
            <a:off x="4976321" y="1592184"/>
            <a:ext cx="1432787" cy="289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103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  <a:p>
            <a:pPr algn="ctr"/>
            <a:endParaRPr lang="zh-CN" altLang="en-US" sz="9103" dirty="0">
              <a:solidFill>
                <a:srgbClr val="000000">
                  <a:lumMod val="65000"/>
                  <a:lumOff val="35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65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功能全部完成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4773" y="2898188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924"/>
            <a:r>
              <a:rPr lang="en-US" altLang="zh-CN" sz="7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268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71438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76077" y="3770727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概述</a:t>
            </a:r>
            <a:endParaRPr lang="en-US" sz="4000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440557" y="4104183"/>
            <a:ext cx="8413093" cy="4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Freeform 15">
            <a:extLst>
              <a:ext uri="{FF2B5EF4-FFF2-40B4-BE49-F238E27FC236}">
                <a16:creationId xmlns="" xmlns:a16="http://schemas.microsoft.com/office/drawing/2014/main" id="{B835F662-A578-457A-A621-41D61D498193}"/>
              </a:ext>
            </a:extLst>
          </p:cNvPr>
          <p:cNvSpPr>
            <a:spLocks/>
          </p:cNvSpPr>
          <p:nvPr/>
        </p:nvSpPr>
        <p:spPr bwMode="auto">
          <a:xfrm>
            <a:off x="4760994" y="1466601"/>
            <a:ext cx="2000086" cy="1744332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5715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8344" dirty="0">
              <a:solidFill>
                <a:srgbClr val="AE002B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D813B6D-4174-44EA-B922-C761B898EF7E}"/>
              </a:ext>
            </a:extLst>
          </p:cNvPr>
          <p:cNvSpPr txBox="1"/>
          <p:nvPr/>
        </p:nvSpPr>
        <p:spPr>
          <a:xfrm>
            <a:off x="4976321" y="1592184"/>
            <a:ext cx="1504796" cy="149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103" dirty="0">
                <a:solidFill>
                  <a:schemeClr val="bg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9103" dirty="0">
              <a:solidFill>
                <a:schemeClr val="bg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09" y="3744143"/>
            <a:ext cx="2877985" cy="35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2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0477" y="1439887"/>
            <a:ext cx="10225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本项目名称为“剧院票务管理系统”，是一个为中小规模剧院开发的通用票务软件，能够对剧院的演出厅、剧目、演出计划、售票、销售统计等业务实现全程计算机管理。</a:t>
            </a:r>
            <a:r>
              <a:rPr lang="en-US" altLang="zh-CN" sz="4000" dirty="0" smtClean="0">
                <a:solidFill>
                  <a:srgbClr val="002060"/>
                </a:solidFill>
              </a:rPr>
              <a:t>TTMS</a:t>
            </a:r>
            <a:r>
              <a:rPr lang="zh-CN" altLang="en-US" sz="4000" dirty="0" smtClean="0">
                <a:solidFill>
                  <a:srgbClr val="002060"/>
                </a:solidFill>
              </a:rPr>
              <a:t>使用</a:t>
            </a:r>
            <a:r>
              <a:rPr lang="en-US" altLang="zh-CN" sz="4000" dirty="0" smtClean="0">
                <a:solidFill>
                  <a:srgbClr val="002060"/>
                </a:solidFill>
              </a:rPr>
              <a:t>C</a:t>
            </a:r>
            <a:r>
              <a:rPr lang="zh-CN" altLang="en-US" sz="4000" dirty="0" smtClean="0">
                <a:solidFill>
                  <a:srgbClr val="002060"/>
                </a:solidFill>
              </a:rPr>
              <a:t>语言开发，利用文件存储业务数据，为字符界面单机版。</a:t>
            </a:r>
            <a:endParaRPr lang="zh-CN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TTMS</a:t>
            </a:r>
            <a:r>
              <a:rPr lang="zh-CN" altLang="en-US" dirty="0" smtClean="0"/>
              <a:t>为字符界面单机版系统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环境：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操作系统：</a:t>
            </a:r>
            <a:r>
              <a:rPr lang="en-US" altLang="zh-CN" dirty="0" smtClean="0"/>
              <a:t>Windows10</a:t>
            </a:r>
            <a:endParaRPr lang="en-US" altLang="zh-CN" dirty="0"/>
          </a:p>
          <a:p>
            <a:pPr lvl="1"/>
            <a:r>
              <a:rPr lang="zh-CN" altLang="en-US" dirty="0" smtClean="0"/>
              <a:t>软件开发环境：</a:t>
            </a:r>
            <a:r>
              <a:rPr lang="en-US" altLang="zh-CN" dirty="0" err="1" smtClean="0"/>
              <a:t>codeblocks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9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26"/>
          <p:cNvSpPr>
            <a:spLocks/>
          </p:cNvSpPr>
          <p:nvPr/>
        </p:nvSpPr>
        <p:spPr bwMode="auto">
          <a:xfrm>
            <a:off x="1781080" y="4533087"/>
            <a:ext cx="2122280" cy="586140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40" name="Freeform 5"/>
          <p:cNvSpPr/>
          <p:nvPr/>
        </p:nvSpPr>
        <p:spPr>
          <a:xfrm>
            <a:off x="3676570" y="4020527"/>
            <a:ext cx="1799794" cy="1654415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刘和馨</a:t>
            </a:r>
            <a:endParaRPr lang="en-US" sz="1600" b="1" kern="0" dirty="0">
              <a:solidFill>
                <a:schemeClr val="bg1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43" name="Rectangle 23"/>
          <p:cNvSpPr>
            <a:spLocks/>
          </p:cNvSpPr>
          <p:nvPr/>
        </p:nvSpPr>
        <p:spPr bwMode="auto">
          <a:xfrm>
            <a:off x="539353" y="2138409"/>
            <a:ext cx="1710677" cy="12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统计销售额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统计票房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查看演出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查看演出票</a:t>
            </a:r>
            <a:endParaRPr lang="en-US" sz="22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45" name="Freeform 25"/>
          <p:cNvSpPr>
            <a:spLocks/>
          </p:cNvSpPr>
          <p:nvPr/>
        </p:nvSpPr>
        <p:spPr bwMode="auto">
          <a:xfrm>
            <a:off x="2044994" y="2552618"/>
            <a:ext cx="2079476" cy="472888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50" name="Rectangle 45"/>
          <p:cNvSpPr>
            <a:spLocks/>
          </p:cNvSpPr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小组分工</a:t>
            </a:r>
            <a:endParaRPr lang="en-US" altLang="zh-CN" sz="3600" b="1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52" name="Freeform 30"/>
          <p:cNvSpPr>
            <a:spLocks/>
          </p:cNvSpPr>
          <p:nvPr/>
        </p:nvSpPr>
        <p:spPr bwMode="auto">
          <a:xfrm>
            <a:off x="6885672" y="2662216"/>
            <a:ext cx="2027007" cy="109503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53" name="Freeform 31"/>
          <p:cNvSpPr>
            <a:spLocks/>
          </p:cNvSpPr>
          <p:nvPr/>
        </p:nvSpPr>
        <p:spPr bwMode="auto">
          <a:xfrm>
            <a:off x="6864091" y="4238085"/>
            <a:ext cx="2033910" cy="378011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55" name="Rectangle 23"/>
          <p:cNvSpPr>
            <a:spLocks/>
          </p:cNvSpPr>
          <p:nvPr/>
        </p:nvSpPr>
        <p:spPr bwMode="auto">
          <a:xfrm>
            <a:off x="459756" y="4390229"/>
            <a:ext cx="1673570" cy="12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生成演出票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管理剧目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安排演出</a:t>
            </a:r>
            <a:endParaRPr lang="en-US" altLang="zh-CN" sz="22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58" name="Rectangle 23"/>
          <p:cNvSpPr>
            <a:spLocks/>
          </p:cNvSpPr>
          <p:nvPr/>
        </p:nvSpPr>
        <p:spPr bwMode="auto">
          <a:xfrm>
            <a:off x="8734906" y="2353860"/>
            <a:ext cx="2153015" cy="105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管理演出厅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设置座位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管理系统用户</a:t>
            </a:r>
            <a:endParaRPr lang="en-US" sz="22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62" name="Rectangle 24"/>
          <p:cNvSpPr>
            <a:spLocks/>
          </p:cNvSpPr>
          <p:nvPr/>
        </p:nvSpPr>
        <p:spPr bwMode="auto">
          <a:xfrm>
            <a:off x="8763529" y="3983278"/>
            <a:ext cx="2153015" cy="13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售票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退票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维护个人资料</a:t>
            </a:r>
            <a:endParaRPr lang="en-US" sz="24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64" name="Rectangle 14"/>
          <p:cNvSpPr>
            <a:spLocks/>
          </p:cNvSpPr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F3AA590B-69C0-4088-95A1-E6E349BBBE9C}"/>
              </a:ext>
            </a:extLst>
          </p:cNvPr>
          <p:cNvSpPr/>
          <p:nvPr/>
        </p:nvSpPr>
        <p:spPr>
          <a:xfrm>
            <a:off x="3690122" y="2365650"/>
            <a:ext cx="1790867" cy="1654877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杨佳豪</a:t>
            </a:r>
            <a:endParaRPr lang="en-US" sz="1600" b="1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="" xmlns:a16="http://schemas.microsoft.com/office/drawing/2014/main" id="{D2256EBF-AD33-4F06-BF45-4F4ED78FBD36}"/>
              </a:ext>
            </a:extLst>
          </p:cNvPr>
          <p:cNvSpPr/>
          <p:nvPr/>
        </p:nvSpPr>
        <p:spPr>
          <a:xfrm>
            <a:off x="5494542" y="2311788"/>
            <a:ext cx="1799243" cy="1654877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赵胜</a:t>
            </a:r>
            <a:endParaRPr lang="en-US" sz="1600" b="1" kern="0" dirty="0">
              <a:solidFill>
                <a:schemeClr val="bg1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="" xmlns:a16="http://schemas.microsoft.com/office/drawing/2014/main" id="{FBE7CBC5-DB2F-4422-9B0D-0B4B140802BF}"/>
              </a:ext>
            </a:extLst>
          </p:cNvPr>
          <p:cNvSpPr/>
          <p:nvPr/>
        </p:nvSpPr>
        <p:spPr>
          <a:xfrm>
            <a:off x="5494542" y="3983278"/>
            <a:ext cx="1825644" cy="1654877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zh-CN" sz="1600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  <a:p>
            <a:pPr algn="ctr" defTabSz="72169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张家其</a:t>
            </a:r>
            <a:endParaRPr lang="en-US" sz="1600" b="1" kern="0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34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40" grpId="0" animBg="1"/>
      <p:bldP spid="145" grpId="0" animBg="1"/>
      <p:bldP spid="150" grpId="0"/>
      <p:bldP spid="152" grpId="0" animBg="1"/>
      <p:bldP spid="153" grpId="0" animBg="1"/>
      <p:bldP spid="164" grpId="0"/>
      <p:bldP spid="29" grpId="0" animBg="1"/>
      <p:bldP spid="30" grpId="0" animBg="1"/>
      <p:bldP spid="3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/>
          <p:cNvSpPr>
            <a:spLocks/>
          </p:cNvSpPr>
          <p:nvPr/>
        </p:nvSpPr>
        <p:spPr bwMode="auto">
          <a:xfrm>
            <a:off x="2405564" y="1732404"/>
            <a:ext cx="671094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系统管理员：管理演出厅 管理系统用户 设置座位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6" name="Rectangle 23"/>
          <p:cNvSpPr>
            <a:spLocks/>
          </p:cNvSpPr>
          <p:nvPr/>
        </p:nvSpPr>
        <p:spPr bwMode="auto">
          <a:xfrm>
            <a:off x="2422400" y="2974690"/>
            <a:ext cx="6883865" cy="105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剧院经理：管理剧目 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安排演出 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查询演出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       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查询演出票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统计销售额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统计票房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Rectangle 25"/>
          <p:cNvSpPr>
            <a:spLocks/>
          </p:cNvSpPr>
          <p:nvPr/>
        </p:nvSpPr>
        <p:spPr bwMode="auto">
          <a:xfrm>
            <a:off x="2463120" y="4032175"/>
            <a:ext cx="665338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售票员：查询演出 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查询演出票 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售票 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退票 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	    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统计销售额 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54" name="Rectangle 45"/>
          <p:cNvSpPr>
            <a:spLocks/>
          </p:cNvSpPr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完成的系统功能</a:t>
            </a:r>
            <a:endParaRPr lang="en-US" altLang="zh-CN" sz="3600" b="1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0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37" grpId="0" autoUpdateAnimBg="0"/>
      <p:bldP spid="54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DEF61B-E545-4BCC-80B0-14A5C704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627" y="0"/>
            <a:ext cx="10369868" cy="108002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思维导</a:t>
            </a:r>
            <a:r>
              <a:rPr lang="zh-CN" altLang="en-US" dirty="0" smtClean="0">
                <a:solidFill>
                  <a:schemeClr val="bg1"/>
                </a:solidFill>
              </a:rPr>
              <a:t>图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3718" tIns="61859" rIns="123718" bIns="61859" numCol="1" rtlCol="0" anchor="t" anchorCtr="0" compatLnSpc="1">
            <a:prstTxWarp prst="textNoShape">
              <a:avLst/>
            </a:prstTxWarp>
          </a:bodyPr>
          <a:lstStyle/>
          <a:p>
            <a:pPr algn="ctr" defTabSz="123718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76077" y="3528119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DFDFD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sz="4000" b="1" dirty="0">
              <a:solidFill>
                <a:srgbClr val="FDFDFD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8" y="3528119"/>
            <a:ext cx="2877985" cy="3532892"/>
          </a:xfrm>
          <a:prstGeom prst="rect">
            <a:avLst/>
          </a:prstGeom>
        </p:spPr>
      </p:pic>
      <p:sp>
        <p:nvSpPr>
          <p:cNvPr id="9" name="Freeform 15">
            <a:extLst>
              <a:ext uri="{FF2B5EF4-FFF2-40B4-BE49-F238E27FC236}">
                <a16:creationId xmlns="" xmlns:a16="http://schemas.microsoft.com/office/drawing/2014/main" id="{B835F662-A578-457A-A621-41D61D498193}"/>
              </a:ext>
            </a:extLst>
          </p:cNvPr>
          <p:cNvSpPr>
            <a:spLocks/>
          </p:cNvSpPr>
          <p:nvPr/>
        </p:nvSpPr>
        <p:spPr bwMode="auto">
          <a:xfrm>
            <a:off x="4711569" y="1459468"/>
            <a:ext cx="2000086" cy="1744332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5715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8344" dirty="0">
              <a:solidFill>
                <a:srgbClr val="AE002B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D813B6D-4174-44EA-B922-C761B898EF7E}"/>
              </a:ext>
            </a:extLst>
          </p:cNvPr>
          <p:cNvSpPr txBox="1"/>
          <p:nvPr/>
        </p:nvSpPr>
        <p:spPr>
          <a:xfrm>
            <a:off x="4976321" y="1592184"/>
            <a:ext cx="1432787" cy="149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103" dirty="0">
                <a:solidFill>
                  <a:schemeClr val="bg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9103" dirty="0">
              <a:solidFill>
                <a:schemeClr val="bg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525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569A0F2E-067B-4E20-85FB-97607796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86" y="1458987"/>
            <a:ext cx="9263814" cy="4840210"/>
          </a:xfrm>
          <a:prstGeom prst="rect">
            <a:avLst/>
          </a:prstGeom>
        </p:spPr>
      </p:pic>
      <p:sp>
        <p:nvSpPr>
          <p:cNvPr id="67" name="Freeform 6"/>
          <p:cNvSpPr>
            <a:spLocks/>
          </p:cNvSpPr>
          <p:nvPr/>
        </p:nvSpPr>
        <p:spPr bwMode="auto">
          <a:xfrm>
            <a:off x="5800142" y="5113356"/>
            <a:ext cx="4050" cy="2001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8" name="Rectangle 45"/>
          <p:cNvSpPr>
            <a:spLocks/>
          </p:cNvSpPr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600" b="1" dirty="0">
              <a:solidFill>
                <a:srgbClr val="0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963600C-DE15-4134-9C2D-FF839CE22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1" y="1498469"/>
            <a:ext cx="9274464" cy="48457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DE17CD5-2C2B-4F0F-9302-58D1793A5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37" y="1498469"/>
            <a:ext cx="9217420" cy="48912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3B97462-C878-4D16-A7BA-B30D1BAD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37" y="1483227"/>
            <a:ext cx="9217420" cy="4815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166FD28-8290-4E34-AC6D-7E038FB09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73" y="1483227"/>
            <a:ext cx="9217421" cy="48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7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  <p:extLst mod="1"/>
</p:sld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203</Words>
  <Application>Microsoft Office PowerPoint</Application>
  <PresentationFormat>自定义</PresentationFormat>
  <Paragraphs>76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Bebas Neue</vt:lpstr>
      <vt:lpstr>Gill Sans</vt:lpstr>
      <vt:lpstr>Lato Light</vt:lpstr>
      <vt:lpstr>宋体</vt:lpstr>
      <vt:lpstr>微软雅黑</vt:lpstr>
      <vt:lpstr>Arial</vt:lpstr>
      <vt:lpstr>Calibri</vt:lpstr>
      <vt:lpstr>Impact</vt:lpstr>
      <vt:lpstr>1_Office 主题​​</vt:lpstr>
      <vt:lpstr>PowerPoint 演示文稿</vt:lpstr>
      <vt:lpstr>PowerPoint 演示文稿</vt:lpstr>
      <vt:lpstr>项目背景</vt:lpstr>
      <vt:lpstr>应用环境</vt:lpstr>
      <vt:lpstr>PowerPoint 演示文稿</vt:lpstr>
      <vt:lpstr>PowerPoint 演示文稿</vt:lpstr>
      <vt:lpstr>思维导图 </vt:lpstr>
      <vt:lpstr>PowerPoint 演示文稿</vt:lpstr>
      <vt:lpstr>PowerPoint 演示文稿</vt:lpstr>
      <vt:lpstr>PowerPoint 演示文稿</vt:lpstr>
      <vt:lpstr>PowerPoint 演示文稿</vt:lpstr>
      <vt:lpstr>工作完成情况 </vt:lpstr>
      <vt:lpstr>PowerPoint 演示文稿</vt:lpstr>
      <vt:lpstr>亮点 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赵胜</dc:creator>
  <cp:keywords>http:/www.ypppt.com</cp:keywords>
  <dc:description/>
  <cp:lastModifiedBy>1398876521@qq.com</cp:lastModifiedBy>
  <cp:revision>26</cp:revision>
  <dcterms:created xsi:type="dcterms:W3CDTF">2015-05-08T06:16:26Z</dcterms:created>
  <dcterms:modified xsi:type="dcterms:W3CDTF">2018-06-27T05:27:46Z</dcterms:modified>
  <cp:category/>
  <cp:version>0</cp:version>
</cp:coreProperties>
</file>