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58" r:id="rId3"/>
    <p:sldId id="371" r:id="rId4"/>
    <p:sldId id="363" r:id="rId5"/>
    <p:sldId id="375" r:id="rId6"/>
    <p:sldId id="373" r:id="rId7"/>
    <p:sldId id="374" r:id="rId8"/>
    <p:sldId id="364" r:id="rId9"/>
    <p:sldId id="359" r:id="rId10"/>
    <p:sldId id="360" r:id="rId11"/>
    <p:sldId id="361" r:id="rId12"/>
    <p:sldId id="368" r:id="rId13"/>
    <p:sldId id="362" r:id="rId14"/>
    <p:sldId id="376" r:id="rId15"/>
    <p:sldId id="366" r:id="rId16"/>
    <p:sldId id="367" r:id="rId17"/>
    <p:sldId id="369" r:id="rId18"/>
    <p:sldId id="356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94652" autoAdjust="0"/>
  </p:normalViewPr>
  <p:slideViewPr>
    <p:cSldViewPr>
      <p:cViewPr>
        <p:scale>
          <a:sx n="100" d="100"/>
          <a:sy n="100" d="100"/>
        </p:scale>
        <p:origin x="-37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5B679-1F6E-4CC1-9F29-7F5EE4579797}" type="datetimeFigureOut">
              <a:rPr lang="zh-CN" altLang="en-US" smtClean="0"/>
              <a:pPr/>
              <a:t>2011-8-22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B0EDA-11F1-48CA-955F-035E19C27E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B0EDA-11F1-48CA-955F-035E19C27EA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2663-C526-4B85-AAB1-C56C14338D29}" type="datetimeFigureOut">
              <a:rPr lang="zh-CN" altLang="en-US" smtClean="0"/>
              <a:pPr/>
              <a:t>2011-8-22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284B-A4AC-485D-97B4-0B71FBFFD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2663-C526-4B85-AAB1-C56C14338D29}" type="datetimeFigureOut">
              <a:rPr lang="zh-CN" altLang="en-US" smtClean="0"/>
              <a:pPr/>
              <a:t>2011-8-22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284B-A4AC-485D-97B4-0B71FBFFD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2663-C526-4B85-AAB1-C56C14338D29}" type="datetimeFigureOut">
              <a:rPr lang="zh-CN" altLang="en-US" smtClean="0"/>
              <a:pPr/>
              <a:t>2011-8-22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284B-A4AC-485D-97B4-0B71FBFFD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2663-C526-4B85-AAB1-C56C14338D29}" type="datetimeFigureOut">
              <a:rPr lang="zh-CN" altLang="en-US" smtClean="0"/>
              <a:pPr/>
              <a:t>2011-8-22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284B-A4AC-485D-97B4-0B71FBFFD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2663-C526-4B85-AAB1-C56C14338D29}" type="datetimeFigureOut">
              <a:rPr lang="zh-CN" altLang="en-US" smtClean="0"/>
              <a:pPr/>
              <a:t>2011-8-22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284B-A4AC-485D-97B4-0B71FBFFD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2663-C526-4B85-AAB1-C56C14338D29}" type="datetimeFigureOut">
              <a:rPr lang="zh-CN" altLang="en-US" smtClean="0"/>
              <a:pPr/>
              <a:t>2011-8-22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284B-A4AC-485D-97B4-0B71FBFFD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2663-C526-4B85-AAB1-C56C14338D29}" type="datetimeFigureOut">
              <a:rPr lang="zh-CN" altLang="en-US" smtClean="0"/>
              <a:pPr/>
              <a:t>2011-8-22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284B-A4AC-485D-97B4-0B71FBFFD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2663-C526-4B85-AAB1-C56C14338D29}" type="datetimeFigureOut">
              <a:rPr lang="zh-CN" altLang="en-US" smtClean="0"/>
              <a:pPr/>
              <a:t>2011-8-22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284B-A4AC-485D-97B4-0B71FBFFD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2663-C526-4B85-AAB1-C56C14338D29}" type="datetimeFigureOut">
              <a:rPr lang="zh-CN" altLang="en-US" smtClean="0"/>
              <a:pPr/>
              <a:t>2011-8-22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284B-A4AC-485D-97B4-0B71FBFFD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2663-C526-4B85-AAB1-C56C14338D29}" type="datetimeFigureOut">
              <a:rPr lang="zh-CN" altLang="en-US" smtClean="0"/>
              <a:pPr/>
              <a:t>2011-8-22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284B-A4AC-485D-97B4-0B71FBFFD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2663-C526-4B85-AAB1-C56C14338D29}" type="datetimeFigureOut">
              <a:rPr lang="zh-CN" altLang="en-US" smtClean="0"/>
              <a:pPr/>
              <a:t>2011-8-22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284B-A4AC-485D-97B4-0B71FBFFD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2663-C526-4B85-AAB1-C56C14338D29}" type="datetimeFigureOut">
              <a:rPr lang="zh-CN" altLang="en-US" smtClean="0"/>
              <a:pPr/>
              <a:t>2011-8-22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F284B-A4AC-485D-97B4-0B71FBFFD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arnBoost/socket.i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developerworks/cn/web/wa-lo-com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/HTTP_access_control" TargetMode="External"/><Relationship Id="rId2" Type="http://schemas.openxmlformats.org/officeDocument/2006/relationships/hyperlink" Target="http://dvcs.w3.org/hg/cors/raw-file/tip/Overview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0.9.10.13:8080/comet_demo/multipart2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endi.koubei.com/local/storeOfferLi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470025"/>
          </a:xfrm>
        </p:spPr>
        <p:txBody>
          <a:bodyPr/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nodejs</a:t>
            </a:r>
            <a:r>
              <a:rPr lang="zh-CN" altLang="en-US" b="1" dirty="0" smtClean="0"/>
              <a:t>打造</a:t>
            </a:r>
            <a:r>
              <a:rPr lang="en-US" altLang="zh-CN" b="1" dirty="0" smtClean="0"/>
              <a:t>comet</a:t>
            </a:r>
            <a:r>
              <a:rPr lang="zh-CN" altLang="en-US" b="1" dirty="0" smtClean="0"/>
              <a:t>系统</a:t>
            </a:r>
            <a:endParaRPr lang="zh-CN" altLang="en-US" b="1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57290" y="3143248"/>
            <a:ext cx="6400800" cy="1752600"/>
          </a:xfrm>
        </p:spPr>
        <p:txBody>
          <a:bodyPr/>
          <a:lstStyle/>
          <a:p>
            <a:r>
              <a:rPr lang="en-US" altLang="zh-CN" dirty="0" err="1" smtClean="0"/>
              <a:t>Keyword:nodejs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socketIO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gggku.com/bizhi/UploadPic/2011349/2011349505399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2143116"/>
            <a:ext cx="2286000" cy="3048001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000100" y="2500306"/>
            <a:ext cx="6622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平稳退化 </a:t>
            </a:r>
            <a:r>
              <a:rPr lang="en-US" altLang="zh-CN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&amp; </a:t>
            </a:r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渐进增强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socketIO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支持多种连接方式，兼容多浏览器</a:t>
            </a:r>
            <a:endParaRPr lang="en-US" altLang="zh-CN" dirty="0" smtClean="0"/>
          </a:p>
          <a:p>
            <a:r>
              <a:rPr lang="zh-CN" altLang="en-US" dirty="0" smtClean="0"/>
              <a:t>精力可以更多放在业务逻辑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基于</a:t>
            </a:r>
            <a:r>
              <a:rPr lang="en-US" altLang="zh-CN" dirty="0" err="1" smtClean="0">
                <a:solidFill>
                  <a:srgbClr val="FF0000"/>
                </a:solidFill>
              </a:rPr>
              <a:t>nodejs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hlinkClick r:id="rId2"/>
              </a:rPr>
              <a:t>https://github.com/LearnBoost/socket.io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436096" y="1052736"/>
            <a:ext cx="2160240" cy="4536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15616" y="980728"/>
            <a:ext cx="2160240" cy="4536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12687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6136" y="14127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1547664" y="1844824"/>
            <a:ext cx="1080120" cy="136815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2204864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是否支持</a:t>
            </a:r>
            <a:r>
              <a:rPr lang="en-US" altLang="zh-CN" sz="1000" dirty="0" err="1" smtClean="0"/>
              <a:t>websocket</a:t>
            </a:r>
            <a:endParaRPr lang="zh-CN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2452826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是否支持</a:t>
            </a:r>
            <a:r>
              <a:rPr lang="en-US" altLang="zh-CN" sz="1000" dirty="0" smtClean="0"/>
              <a:t>flash</a:t>
            </a:r>
            <a:endParaRPr lang="zh-CN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475656" y="274085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是否跨域是否支持</a:t>
            </a:r>
            <a:r>
              <a:rPr lang="en-US" altLang="zh-CN" sz="1000" dirty="0" err="1" smtClean="0"/>
              <a:t>xhr</a:t>
            </a:r>
            <a:r>
              <a:rPr lang="zh-CN" altLang="en-US" sz="1000" dirty="0" smtClean="0"/>
              <a:t>跨域</a:t>
            </a:r>
            <a:endParaRPr lang="zh-CN" altLang="en-US" sz="1000" dirty="0"/>
          </a:p>
        </p:txBody>
      </p:sp>
      <p:sp>
        <p:nvSpPr>
          <p:cNvPr id="11" name="流程图: 过程 10"/>
          <p:cNvSpPr/>
          <p:nvPr/>
        </p:nvSpPr>
        <p:spPr>
          <a:xfrm>
            <a:off x="5652120" y="1844824"/>
            <a:ext cx="1728192" cy="504056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275856" y="2420888"/>
            <a:ext cx="2160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47864" y="2132856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http</a:t>
            </a:r>
            <a:endParaRPr lang="zh-CN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3707904" y="2132856"/>
            <a:ext cx="864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websocket</a:t>
            </a:r>
            <a:endParaRPr lang="zh-CN" alt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4427984" y="2132856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flashsocket</a:t>
            </a:r>
            <a:endParaRPr lang="zh-CN" altLang="en-US" sz="1050" dirty="0"/>
          </a:p>
        </p:txBody>
      </p:sp>
      <p:sp>
        <p:nvSpPr>
          <p:cNvPr id="20" name="矩形 19"/>
          <p:cNvSpPr/>
          <p:nvPr/>
        </p:nvSpPr>
        <p:spPr>
          <a:xfrm rot="5400000">
            <a:off x="738719" y="2293728"/>
            <a:ext cx="12979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check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 rot="5400000">
            <a:off x="2210817" y="2293729"/>
            <a:ext cx="12979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cookie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10800000" flipV="1">
            <a:off x="3275856" y="4221088"/>
            <a:ext cx="2160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过程 25"/>
          <p:cNvSpPr/>
          <p:nvPr/>
        </p:nvSpPr>
        <p:spPr>
          <a:xfrm>
            <a:off x="1547664" y="3645024"/>
            <a:ext cx="1080120" cy="136815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395536" y="3429000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24128" y="1988840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Websocket</a:t>
            </a:r>
            <a:r>
              <a:rPr lang="zh-CN" altLang="en-US" sz="1000" dirty="0" smtClean="0"/>
              <a:t>、</a:t>
            </a:r>
            <a:r>
              <a:rPr lang="en-US" altLang="zh-CN" sz="1000" dirty="0" err="1" smtClean="0"/>
              <a:t>flashsocket</a:t>
            </a:r>
            <a:endParaRPr lang="zh-CN" altLang="en-US" sz="1000" dirty="0"/>
          </a:p>
        </p:txBody>
      </p:sp>
      <p:sp>
        <p:nvSpPr>
          <p:cNvPr id="30" name="流程图: 过程 29"/>
          <p:cNvSpPr/>
          <p:nvPr/>
        </p:nvSpPr>
        <p:spPr>
          <a:xfrm>
            <a:off x="5652120" y="2492896"/>
            <a:ext cx="1728192" cy="79208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96136" y="2564904"/>
            <a:ext cx="14401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监听</a:t>
            </a:r>
            <a:r>
              <a:rPr lang="en-US" altLang="zh-CN" sz="1050" dirty="0" smtClean="0"/>
              <a:t>server</a:t>
            </a:r>
            <a:r>
              <a:rPr lang="zh-CN" altLang="en-US" sz="1050" dirty="0" smtClean="0"/>
              <a:t>的</a:t>
            </a:r>
            <a:r>
              <a:rPr lang="en-US" altLang="zh-CN" sz="1050" dirty="0" smtClean="0"/>
              <a:t>request</a:t>
            </a:r>
            <a:r>
              <a:rPr lang="zh-CN" altLang="en-US" sz="1050" dirty="0" smtClean="0"/>
              <a:t>事件</a:t>
            </a:r>
            <a:r>
              <a:rPr lang="en-US" altLang="zh-CN" sz="1050" dirty="0" smtClean="0"/>
              <a:t>..</a:t>
            </a:r>
            <a:r>
              <a:rPr lang="zh-CN" altLang="en-US" sz="1050" dirty="0" smtClean="0"/>
              <a:t>初始化对应的连接方式的</a:t>
            </a:r>
            <a:r>
              <a:rPr lang="en-US" altLang="zh-CN" sz="1050" dirty="0" smtClean="0"/>
              <a:t>server</a:t>
            </a:r>
            <a:r>
              <a:rPr lang="zh-CN" altLang="en-US" sz="1050" dirty="0" smtClean="0"/>
              <a:t>端</a:t>
            </a:r>
            <a:endParaRPr lang="zh-CN" altLang="en-US" sz="1050" dirty="0"/>
          </a:p>
        </p:txBody>
      </p:sp>
      <p:sp>
        <p:nvSpPr>
          <p:cNvPr id="32" name="流程图: 过程 31"/>
          <p:cNvSpPr/>
          <p:nvPr/>
        </p:nvSpPr>
        <p:spPr>
          <a:xfrm>
            <a:off x="5652120" y="3861048"/>
            <a:ext cx="1728192" cy="115212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96136" y="40050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Request.end</a:t>
            </a:r>
            <a:r>
              <a:rPr lang="en-US" altLang="zh-CN" sz="1000" dirty="0" smtClean="0"/>
              <a:t>();</a:t>
            </a:r>
          </a:p>
          <a:p>
            <a:r>
              <a:rPr lang="en-US" altLang="zh-CN" sz="1000" dirty="0" err="1" smtClean="0"/>
              <a:t>Response.write</a:t>
            </a:r>
            <a:r>
              <a:rPr lang="en-US" altLang="zh-CN" sz="1000" dirty="0" smtClean="0"/>
              <a:t>(data);</a:t>
            </a:r>
            <a:endParaRPr lang="zh-CN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691680" y="393305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接受数据并处理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需要注意的问题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保持与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数据源的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保证单线程语言的稳定运行</a:t>
            </a:r>
            <a:endParaRPr lang="en-US" altLang="zh-CN" dirty="0" smtClean="0"/>
          </a:p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buffer 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r>
              <a:rPr lang="zh-CN" altLang="en-US" dirty="0" smtClean="0"/>
              <a:t>减小对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的压力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 upstream </a:t>
            </a:r>
            <a:r>
              <a:rPr lang="en-US" altLang="zh-CN" dirty="0" err="1" smtClean="0"/>
              <a:t>proxy_pass</a:t>
            </a:r>
            <a:endParaRPr lang="en-US" altLang="zh-CN" dirty="0" smtClean="0"/>
          </a:p>
          <a:p>
            <a:r>
              <a:rPr lang="en-US" altLang="zh-CN" dirty="0" smtClean="0"/>
              <a:t>http </a:t>
            </a:r>
            <a:r>
              <a:rPr lang="zh-CN" altLang="en-US" dirty="0" smtClean="0"/>
              <a:t>反向代理是原生支持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tcp_proxy_module</a:t>
            </a:r>
            <a:r>
              <a:rPr lang="en-US" altLang="zh-CN" dirty="0" smtClean="0"/>
              <a:t> </a:t>
            </a:r>
            <a:r>
              <a:rPr lang="zh-CN" altLang="en-US" dirty="0" smtClean="0"/>
              <a:t>第三方扩展支持</a:t>
            </a:r>
            <a:r>
              <a:rPr lang="en-US" altLang="zh-CN" dirty="0" err="1" smtClean="0"/>
              <a:t>websocket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不能</a:t>
            </a:r>
            <a:r>
              <a:rPr lang="en-US" altLang="zh-CN" dirty="0" smtClean="0"/>
              <a:t>listen</a:t>
            </a:r>
            <a:r>
              <a:rPr lang="zh-CN" altLang="en-US" dirty="0" smtClean="0"/>
              <a:t>同一个端口</a:t>
            </a:r>
            <a:endParaRPr lang="en-US" altLang="zh-CN" dirty="0" smtClean="0"/>
          </a:p>
          <a:p>
            <a:r>
              <a:rPr lang="en-US" altLang="zh-CN" dirty="0" err="1" smtClean="0"/>
              <a:t>HAProxy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Nginx</a:t>
            </a:r>
            <a:r>
              <a:rPr lang="zh-CN" altLang="en-US" b="1" dirty="0" smtClean="0"/>
              <a:t>的优化：反向代理 时，数据量小的连接被</a:t>
            </a:r>
            <a:r>
              <a:rPr lang="en-US" altLang="zh-CN" b="1" dirty="0" smtClean="0"/>
              <a:t>buffer.</a:t>
            </a:r>
          </a:p>
          <a:p>
            <a:r>
              <a:rPr lang="en-US" altLang="zh-CN" b="1" dirty="0" err="1" smtClean="0"/>
              <a:t>proxy_buffering</a:t>
            </a:r>
            <a:r>
              <a:rPr lang="en-US" altLang="zh-CN" b="1" dirty="0" smtClean="0"/>
              <a:t> 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减少对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压力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一个用户获取实时信息需进行多次请求，一次请求的成本</a:t>
            </a:r>
            <a:r>
              <a:rPr lang="en-US" altLang="zh-CN" dirty="0" smtClean="0"/>
              <a:t>=socket</a:t>
            </a:r>
            <a:r>
              <a:rPr lang="zh-CN" altLang="en-US" dirty="0" smtClean="0"/>
              <a:t>传输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zh-CN" altLang="en-US" dirty="0" smtClean="0"/>
              <a:t>高并发时避免重复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en-US" altLang="zh-CN" dirty="0" smtClean="0"/>
              <a:t>(K,V)</a:t>
            </a:r>
            <a:r>
              <a:rPr lang="zh-CN" altLang="en-US" dirty="0" smtClean="0"/>
              <a:t>缓存查询条件对应的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查询结果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、大型应用可使用专业的</a:t>
            </a: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原生实现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19672" y="3861048"/>
            <a:ext cx="1872208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499992" y="3861048"/>
            <a:ext cx="201622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 rot="19279209">
            <a:off x="4272498" y="5646546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6200000">
            <a:off x="5247741" y="5705587"/>
            <a:ext cx="720080" cy="199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3647387">
            <a:off x="6113016" y="5678208"/>
            <a:ext cx="720080" cy="199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rot="10800000">
            <a:off x="3635896" y="5805264"/>
            <a:ext cx="7920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11760" y="55892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Notify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0" name="流程图: 过程 9"/>
          <p:cNvSpPr/>
          <p:nvPr/>
        </p:nvSpPr>
        <p:spPr>
          <a:xfrm>
            <a:off x="4499992" y="5013176"/>
            <a:ext cx="1728192" cy="432048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消息收集</a:t>
            </a:r>
            <a:endParaRPr lang="zh-CN" altLang="en-US" dirty="0"/>
          </a:p>
        </p:txBody>
      </p:sp>
      <p:sp>
        <p:nvSpPr>
          <p:cNvPr id="11" name="上箭头 10"/>
          <p:cNvSpPr/>
          <p:nvPr/>
        </p:nvSpPr>
        <p:spPr>
          <a:xfrm>
            <a:off x="5340085" y="4509120"/>
            <a:ext cx="168019" cy="5040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619672" y="2924944"/>
            <a:ext cx="5040560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Nodejs</a:t>
            </a:r>
            <a:r>
              <a:rPr lang="en-US" altLang="zh-CN" dirty="0" smtClean="0"/>
              <a:t>  Comet Server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220072" y="3068960"/>
            <a:ext cx="1224136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内存</a:t>
            </a:r>
            <a:r>
              <a:rPr lang="en-US" altLang="zh-CN" sz="1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cache</a:t>
            </a:r>
            <a:endParaRPr lang="zh-CN" altLang="en-US" sz="13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619672" y="1556792"/>
            <a:ext cx="5040560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07704" y="1700808"/>
            <a:ext cx="273630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Nginx</a:t>
            </a:r>
            <a:r>
              <a:rPr lang="en-US" altLang="zh-CN" dirty="0" smtClean="0"/>
              <a:t> with </a:t>
            </a:r>
            <a:r>
              <a:rPr lang="en-US" altLang="zh-CN" dirty="0" err="1" smtClean="0"/>
              <a:t>tcp_proxy_module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60032" y="1700808"/>
            <a:ext cx="122413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HAProxy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95536" y="476672"/>
            <a:ext cx="1080120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39552" y="1556792"/>
            <a:ext cx="720080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负载均衡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539552" y="2852936"/>
            <a:ext cx="720080" cy="57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业务逻辑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467544" y="3861048"/>
            <a:ext cx="936104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源数据</a:t>
            </a:r>
            <a:r>
              <a:rPr lang="en-US" altLang="zh-CN" sz="1400" dirty="0" smtClean="0"/>
              <a:t>&amp;KV</a:t>
            </a:r>
            <a:r>
              <a:rPr lang="zh-CN" altLang="en-US" sz="1400" dirty="0" smtClean="0"/>
              <a:t>存储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467544" y="5085184"/>
            <a:ext cx="936104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业务数据收集</a:t>
            </a:r>
            <a:endParaRPr lang="zh-CN" altLang="en-US" sz="1400" dirty="0"/>
          </a:p>
        </p:txBody>
      </p:sp>
      <p:sp>
        <p:nvSpPr>
          <p:cNvPr id="23" name="圆角矩形 22"/>
          <p:cNvSpPr/>
          <p:nvPr/>
        </p:nvSpPr>
        <p:spPr>
          <a:xfrm>
            <a:off x="3347864" y="548680"/>
            <a:ext cx="1800200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Comet client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508104" y="4787860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56176" y="46438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写入</a:t>
            </a:r>
            <a:endParaRPr lang="zh-CN" altLang="en-US" dirty="0"/>
          </a:p>
        </p:txBody>
      </p:sp>
      <p:sp>
        <p:nvSpPr>
          <p:cNvPr id="28" name="流程图: 资料带 27"/>
          <p:cNvSpPr/>
          <p:nvPr/>
        </p:nvSpPr>
        <p:spPr>
          <a:xfrm>
            <a:off x="1691680" y="2492896"/>
            <a:ext cx="792088" cy="288032"/>
          </a:xfrm>
          <a:prstGeom prst="flowChartPunchedTap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websocket</a:t>
            </a:r>
            <a:endParaRPr lang="zh-CN" altLang="en-US" sz="1000" dirty="0"/>
          </a:p>
        </p:txBody>
      </p:sp>
      <p:sp>
        <p:nvSpPr>
          <p:cNvPr id="29" name="流程图: 资料带 28"/>
          <p:cNvSpPr/>
          <p:nvPr/>
        </p:nvSpPr>
        <p:spPr>
          <a:xfrm>
            <a:off x="2555776" y="2492896"/>
            <a:ext cx="792088" cy="288032"/>
          </a:xfrm>
          <a:prstGeom prst="flowChartPunchedTap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Xhr</a:t>
            </a:r>
            <a:r>
              <a:rPr lang="en-US" altLang="zh-CN" sz="1000" dirty="0" smtClean="0"/>
              <a:t>-polling</a:t>
            </a:r>
            <a:endParaRPr lang="zh-CN" altLang="en-US" sz="1000" dirty="0"/>
          </a:p>
        </p:txBody>
      </p:sp>
      <p:sp>
        <p:nvSpPr>
          <p:cNvPr id="30" name="流程图: 资料带 29"/>
          <p:cNvSpPr/>
          <p:nvPr/>
        </p:nvSpPr>
        <p:spPr>
          <a:xfrm>
            <a:off x="3491880" y="2492896"/>
            <a:ext cx="936104" cy="288032"/>
          </a:xfrm>
          <a:prstGeom prst="flowChartPunchedTap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Xhr</a:t>
            </a:r>
            <a:r>
              <a:rPr lang="en-US" altLang="zh-CN" sz="1000" dirty="0" smtClean="0"/>
              <a:t>-multipart</a:t>
            </a:r>
            <a:endParaRPr lang="zh-CN" altLang="en-US" sz="1000" dirty="0"/>
          </a:p>
        </p:txBody>
      </p:sp>
      <p:sp>
        <p:nvSpPr>
          <p:cNvPr id="31" name="流程图: 资料带 30"/>
          <p:cNvSpPr/>
          <p:nvPr/>
        </p:nvSpPr>
        <p:spPr>
          <a:xfrm>
            <a:off x="4644008" y="2492896"/>
            <a:ext cx="936104" cy="288032"/>
          </a:xfrm>
          <a:prstGeom prst="flowChartPunchedTap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Jsonp</a:t>
            </a:r>
            <a:r>
              <a:rPr lang="en-US" altLang="zh-CN" sz="1000" dirty="0" smtClean="0"/>
              <a:t>-polling</a:t>
            </a:r>
            <a:endParaRPr lang="zh-CN" altLang="en-US" sz="1000" dirty="0"/>
          </a:p>
        </p:txBody>
      </p:sp>
      <p:sp>
        <p:nvSpPr>
          <p:cNvPr id="32" name="流程图: 资料带 31"/>
          <p:cNvSpPr/>
          <p:nvPr/>
        </p:nvSpPr>
        <p:spPr>
          <a:xfrm>
            <a:off x="5796136" y="2492896"/>
            <a:ext cx="792088" cy="288032"/>
          </a:xfrm>
          <a:prstGeom prst="flowChartPunchedTap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others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</a:p>
          <a:p>
            <a:r>
              <a:rPr lang="en-US" altLang="zh-CN" dirty="0" smtClean="0"/>
              <a:t>@</a:t>
            </a:r>
            <a:r>
              <a:rPr lang="zh-CN" altLang="en-US" dirty="0" smtClean="0"/>
              <a:t>牛小腩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服务器端推（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）或者浏览器端拉（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），无需用户的显示操作</a:t>
            </a:r>
            <a:endParaRPr lang="en-US" altLang="zh-CN" dirty="0" smtClean="0"/>
          </a:p>
          <a:p>
            <a:r>
              <a:rPr lang="zh-CN" altLang="en-US" dirty="0" smtClean="0"/>
              <a:t>获取实时信息</a:t>
            </a:r>
            <a:endParaRPr lang="en-US" altLang="zh-CN" dirty="0" smtClean="0"/>
          </a:p>
          <a:p>
            <a:r>
              <a:rPr lang="zh-CN" altLang="en-US" dirty="0" smtClean="0"/>
              <a:t>浏览器端获取信息的成本控制</a:t>
            </a:r>
            <a:endParaRPr lang="en-US" altLang="zh-CN" dirty="0" smtClean="0"/>
          </a:p>
          <a:p>
            <a:r>
              <a:rPr lang="zh-CN" altLang="en-US" dirty="0" smtClean="0"/>
              <a:t>兼容多浏览器</a:t>
            </a:r>
            <a:endParaRPr lang="en-US" altLang="zh-CN" dirty="0" smtClean="0"/>
          </a:p>
          <a:p>
            <a:r>
              <a:rPr lang="zh-CN" altLang="en-US" dirty="0" smtClean="0"/>
              <a:t>应用于微博、聊天系统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webIM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799530" y="3417600"/>
            <a:ext cx="4143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57858" y="91727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2304" y="91727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486354" y="3417600"/>
            <a:ext cx="4143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272172" y="1560212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57924" y="127446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open</a:t>
            </a:r>
            <a:endParaRPr lang="zh-CN" altLang="en-US" sz="1200" dirty="0"/>
          </a:p>
        </p:txBody>
      </p:sp>
      <p:cxnSp>
        <p:nvCxnSpPr>
          <p:cNvPr id="10" name="直接箭头连接符 9"/>
          <p:cNvCxnSpPr/>
          <p:nvPr/>
        </p:nvCxnSpPr>
        <p:spPr>
          <a:xfrm rot="10800000">
            <a:off x="1272172" y="1917402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7924" y="1917402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close</a:t>
            </a:r>
            <a:endParaRPr lang="zh-CN" altLang="en-US" sz="10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272172" y="2988972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0800000">
            <a:off x="1272172" y="3354915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57924" y="3378069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close</a:t>
            </a:r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86486" y="270322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open</a:t>
            </a:r>
            <a:endParaRPr lang="zh-CN" altLang="en-US" sz="1200" dirty="0"/>
          </a:p>
        </p:txBody>
      </p:sp>
      <p:sp>
        <p:nvSpPr>
          <p:cNvPr id="16" name="右箭头 15"/>
          <p:cNvSpPr/>
          <p:nvPr/>
        </p:nvSpPr>
        <p:spPr>
          <a:xfrm rot="10800000">
            <a:off x="2629494" y="3060410"/>
            <a:ext cx="759105" cy="202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72370" y="284609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New  data</a:t>
            </a:r>
            <a:endParaRPr lang="zh-CN" altLang="en-US" sz="1000" dirty="0"/>
          </a:p>
        </p:txBody>
      </p:sp>
      <p:sp>
        <p:nvSpPr>
          <p:cNvPr id="18" name="右箭头 17"/>
          <p:cNvSpPr/>
          <p:nvPr/>
        </p:nvSpPr>
        <p:spPr>
          <a:xfrm rot="10800000">
            <a:off x="2629494" y="1631650"/>
            <a:ext cx="759105" cy="202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72370" y="141733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New  data</a:t>
            </a:r>
            <a:endParaRPr lang="zh-CN" altLang="en-US" sz="1000" dirty="0"/>
          </a:p>
        </p:txBody>
      </p:sp>
      <p:cxnSp>
        <p:nvCxnSpPr>
          <p:cNvPr id="20" name="直接连接符 19"/>
          <p:cNvCxnSpPr/>
          <p:nvPr/>
        </p:nvCxnSpPr>
        <p:spPr>
          <a:xfrm rot="5400000">
            <a:off x="2806000" y="3346162"/>
            <a:ext cx="4000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4127603" y="3310443"/>
            <a:ext cx="39290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806264" y="1560212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92016" y="127446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open</a:t>
            </a:r>
            <a:endParaRPr lang="zh-CN" altLang="en-US" sz="1200" dirty="0"/>
          </a:p>
        </p:txBody>
      </p:sp>
      <p:cxnSp>
        <p:nvCxnSpPr>
          <p:cNvPr id="24" name="直接箭头连接符 23"/>
          <p:cNvCxnSpPr/>
          <p:nvPr/>
        </p:nvCxnSpPr>
        <p:spPr>
          <a:xfrm rot="10800000">
            <a:off x="4806264" y="1917402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92016" y="1917402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close</a:t>
            </a:r>
            <a:endParaRPr lang="zh-CN" altLang="en-US" sz="1000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806264" y="2987384"/>
            <a:ext cx="1285884" cy="7302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 rot="10800000">
            <a:off x="6163586" y="1631650"/>
            <a:ext cx="759105" cy="202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306462" y="141733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New  data</a:t>
            </a:r>
            <a:endParaRPr lang="zh-CN" altLang="en-US" sz="1000" dirty="0"/>
          </a:p>
        </p:txBody>
      </p:sp>
      <p:cxnSp>
        <p:nvCxnSpPr>
          <p:cNvPr id="29" name="直接箭头连接符 28"/>
          <p:cNvCxnSpPr/>
          <p:nvPr/>
        </p:nvCxnSpPr>
        <p:spPr>
          <a:xfrm rot="10800000">
            <a:off x="4806264" y="3846228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92016" y="391766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close</a:t>
            </a:r>
            <a:endParaRPr lang="zh-CN" altLang="en-US" sz="1000" dirty="0"/>
          </a:p>
        </p:txBody>
      </p:sp>
      <p:sp>
        <p:nvSpPr>
          <p:cNvPr id="31" name="右箭头 30"/>
          <p:cNvSpPr/>
          <p:nvPr/>
        </p:nvSpPr>
        <p:spPr>
          <a:xfrm rot="10800000">
            <a:off x="6163586" y="3560476"/>
            <a:ext cx="759105" cy="202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306462" y="3346162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New  data</a:t>
            </a:r>
            <a:endParaRPr lang="zh-CN" altLang="en-US" sz="1000" dirty="0"/>
          </a:p>
        </p:txBody>
      </p:sp>
      <p:sp>
        <p:nvSpPr>
          <p:cNvPr id="33" name="右大括号 32"/>
          <p:cNvSpPr/>
          <p:nvPr/>
        </p:nvSpPr>
        <p:spPr>
          <a:xfrm>
            <a:off x="2629494" y="2060278"/>
            <a:ext cx="142876" cy="714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843808" y="1988840"/>
            <a:ext cx="714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没有新的数据，则阻塞请求</a:t>
            </a:r>
            <a:endParaRPr lang="zh-CN" altLang="en-US" sz="1000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272172" y="227459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号 35"/>
          <p:cNvSpPr/>
          <p:nvPr/>
        </p:nvSpPr>
        <p:spPr>
          <a:xfrm>
            <a:off x="1700800" y="2131716"/>
            <a:ext cx="357190" cy="28575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343610" y="3029632"/>
            <a:ext cx="1143008" cy="214314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877702" y="1631650"/>
            <a:ext cx="1143008" cy="214314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大括号 38"/>
          <p:cNvSpPr/>
          <p:nvPr/>
        </p:nvSpPr>
        <p:spPr>
          <a:xfrm>
            <a:off x="2629494" y="3378069"/>
            <a:ext cx="142876" cy="1285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772370" y="3306631"/>
            <a:ext cx="5715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Client</a:t>
            </a:r>
            <a:r>
              <a:rPr lang="zh-CN" altLang="en-US" sz="1000" dirty="0" smtClean="0"/>
              <a:t>处理时</a:t>
            </a:r>
            <a:r>
              <a:rPr lang="en-US" altLang="zh-CN" sz="1000" dirty="0" smtClean="0"/>
              <a:t>server</a:t>
            </a:r>
            <a:r>
              <a:rPr lang="zh-CN" altLang="en-US" sz="1000" dirty="0" smtClean="0"/>
              <a:t>端有数据到达</a:t>
            </a:r>
            <a:endParaRPr lang="zh-CN" altLang="en-US" sz="1000" dirty="0"/>
          </a:p>
        </p:txBody>
      </p:sp>
      <p:sp>
        <p:nvSpPr>
          <p:cNvPr id="41" name="右箭头 40"/>
          <p:cNvSpPr/>
          <p:nvPr/>
        </p:nvSpPr>
        <p:spPr>
          <a:xfrm rot="10800000">
            <a:off x="2772370" y="4163887"/>
            <a:ext cx="759105" cy="202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843808" y="4417732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data0</a:t>
            </a:r>
            <a:endParaRPr lang="zh-CN" altLang="en-US" sz="1000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1272173" y="4782546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10800000">
            <a:off x="1272173" y="5148489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57925" y="5171643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close</a:t>
            </a:r>
            <a:endParaRPr lang="zh-CN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486487" y="4496794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open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1343611" y="4823206"/>
            <a:ext cx="1143008" cy="214314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0800000">
            <a:off x="2629495" y="4857989"/>
            <a:ext cx="759105" cy="202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772370" y="5060674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data1</a:t>
            </a:r>
            <a:endParaRPr lang="zh-CN" altLang="en-US" sz="1000" dirty="0"/>
          </a:p>
        </p:txBody>
      </p:sp>
      <p:cxnSp>
        <p:nvCxnSpPr>
          <p:cNvPr id="50" name="直接箭头连接符 49"/>
          <p:cNvCxnSpPr/>
          <p:nvPr/>
        </p:nvCxnSpPr>
        <p:spPr>
          <a:xfrm rot="5400000" flipH="1" flipV="1">
            <a:off x="1558718" y="463125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15048" y="4131980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data0+data1</a:t>
            </a:r>
            <a:endParaRPr lang="zh-CN" altLang="en-US" sz="1000" dirty="0"/>
          </a:p>
        </p:txBody>
      </p:sp>
      <p:cxnSp>
        <p:nvCxnSpPr>
          <p:cNvPr id="52" name="直接箭头连接符 51"/>
          <p:cNvCxnSpPr/>
          <p:nvPr/>
        </p:nvCxnSpPr>
        <p:spPr>
          <a:xfrm rot="10800000" flipV="1">
            <a:off x="4806264" y="2773070"/>
            <a:ext cx="1285884" cy="7143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20578" y="2988972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Re-open</a:t>
            </a:r>
            <a:endParaRPr lang="zh-CN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020578" y="2560344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close</a:t>
            </a:r>
            <a:endParaRPr lang="zh-CN" altLang="en-US" sz="1000" dirty="0"/>
          </a:p>
        </p:txBody>
      </p:sp>
      <p:sp>
        <p:nvSpPr>
          <p:cNvPr id="55" name="左大括号 54"/>
          <p:cNvSpPr/>
          <p:nvPr/>
        </p:nvSpPr>
        <p:spPr>
          <a:xfrm flipH="1">
            <a:off x="6092148" y="2774658"/>
            <a:ext cx="214314" cy="2143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306462" y="2631782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连接超时重连</a:t>
            </a:r>
            <a:endParaRPr lang="zh-CN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527922" y="90872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42368" y="90872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547664" y="47667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pull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085176" y="46738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Comet</a:t>
            </a:r>
            <a:r>
              <a:rPr lang="zh-CN" altLang="en-US" dirty="0" smtClean="0"/>
              <a:t>连接方式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92D050"/>
                </a:solidFill>
              </a:rPr>
              <a:t>Websocket</a:t>
            </a:r>
            <a:r>
              <a:rPr lang="en-US" altLang="zh-CN" dirty="0" smtClean="0">
                <a:solidFill>
                  <a:srgbClr val="92D050"/>
                </a:solidFill>
              </a:rPr>
              <a:t>  &amp; </a:t>
            </a:r>
            <a:r>
              <a:rPr lang="en-US" altLang="zh-CN" dirty="0" err="1" smtClean="0">
                <a:solidFill>
                  <a:srgbClr val="92D050"/>
                </a:solidFill>
              </a:rPr>
              <a:t>flashsocket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Xhr</a:t>
            </a:r>
            <a:r>
              <a:rPr lang="en-US" altLang="zh-CN" dirty="0" smtClean="0">
                <a:solidFill>
                  <a:srgbClr val="FF0000"/>
                </a:solidFill>
              </a:rPr>
              <a:t>-polling  &amp;  </a:t>
            </a:r>
            <a:r>
              <a:rPr lang="en-US" altLang="zh-CN" dirty="0" err="1" smtClean="0">
                <a:solidFill>
                  <a:srgbClr val="FF0000"/>
                </a:solidFill>
              </a:rPr>
              <a:t>xhr</a:t>
            </a:r>
            <a:r>
              <a:rPr lang="en-US" altLang="zh-CN" dirty="0" smtClean="0">
                <a:solidFill>
                  <a:srgbClr val="FF0000"/>
                </a:solidFill>
              </a:rPr>
              <a:t>-multipart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Streaming [</a:t>
            </a:r>
            <a:r>
              <a:rPr lang="en-US" altLang="zh-CN" dirty="0" err="1" smtClean="0">
                <a:solidFill>
                  <a:srgbClr val="00B0F0"/>
                </a:solidFill>
              </a:rPr>
              <a:t>readytstate</a:t>
            </a:r>
            <a:r>
              <a:rPr lang="en-US" altLang="zh-CN" dirty="0" smtClean="0">
                <a:solidFill>
                  <a:srgbClr val="00B0F0"/>
                </a:solidFill>
              </a:rPr>
              <a:t>=3 &amp; </a:t>
            </a:r>
            <a:r>
              <a:rPr lang="en-US" altLang="zh-CN" dirty="0" err="1" smtClean="0">
                <a:solidFill>
                  <a:srgbClr val="00B0F0"/>
                </a:solidFill>
              </a:rPr>
              <a:t>Iframe</a:t>
            </a:r>
            <a:r>
              <a:rPr lang="en-US" altLang="zh-CN" dirty="0" smtClean="0">
                <a:solidFill>
                  <a:srgbClr val="00B0F0"/>
                </a:solidFill>
              </a:rPr>
              <a:t>]</a:t>
            </a:r>
          </a:p>
          <a:p>
            <a:r>
              <a:rPr lang="en-US" altLang="zh-CN" dirty="0" err="1" smtClean="0">
                <a:solidFill>
                  <a:srgbClr val="7030A0"/>
                </a:solidFill>
              </a:rPr>
              <a:t>Jsonp</a:t>
            </a:r>
            <a:r>
              <a:rPr lang="en-US" altLang="zh-CN" dirty="0" smtClean="0">
                <a:solidFill>
                  <a:srgbClr val="7030A0"/>
                </a:solidFill>
              </a:rPr>
              <a:t>-polling</a:t>
            </a:r>
          </a:p>
          <a:p>
            <a:endParaRPr lang="zh-CN" altLang="en-US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Flashsocket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Flash </a:t>
            </a:r>
            <a:r>
              <a:rPr lang="zh-CN" altLang="en-US" dirty="0" smtClean="0"/>
              <a:t>提供了 </a:t>
            </a:r>
            <a:r>
              <a:rPr lang="en-US" altLang="zh-CN" dirty="0" err="1" smtClean="0"/>
              <a:t>XMLSocket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类。</a:t>
            </a:r>
            <a:endParaRPr lang="en-US" altLang="zh-CN" dirty="0" smtClean="0"/>
          </a:p>
          <a:p>
            <a:r>
              <a:rPr lang="en-US" altLang="zh-CN" dirty="0" smtClean="0"/>
              <a:t>JavaScript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Flash </a:t>
            </a:r>
            <a:r>
              <a:rPr lang="zh-CN" altLang="en-US" dirty="0" smtClean="0"/>
              <a:t>的紧密结合：在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可以直接调用 </a:t>
            </a:r>
            <a:r>
              <a:rPr lang="en-US" altLang="zh-CN" dirty="0" smtClean="0"/>
              <a:t>Flash </a:t>
            </a:r>
            <a:r>
              <a:rPr lang="zh-CN" altLang="en-US" dirty="0" smtClean="0"/>
              <a:t>程序提供的接口。</a:t>
            </a:r>
            <a:endParaRPr lang="en-US" altLang="zh-CN" dirty="0" smtClean="0"/>
          </a:p>
          <a:p>
            <a:r>
              <a:rPr lang="zh-CN" altLang="en-US" dirty="0" smtClean="0"/>
              <a:t>客户端必须安装 </a:t>
            </a:r>
            <a:r>
              <a:rPr lang="en-US" altLang="zh-CN" dirty="0" smtClean="0"/>
              <a:t>Flash </a:t>
            </a:r>
            <a:r>
              <a:rPr lang="zh-CN" altLang="en-US" dirty="0" smtClean="0"/>
              <a:t>播放器；</a:t>
            </a:r>
          </a:p>
          <a:p>
            <a:r>
              <a:rPr lang="zh-CN" altLang="en-US" dirty="0" smtClean="0"/>
              <a:t>因为 </a:t>
            </a:r>
            <a:r>
              <a:rPr lang="en-US" altLang="zh-CN" dirty="0" err="1" smtClean="0"/>
              <a:t>XMLSocket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没有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隧道功能，</a:t>
            </a:r>
            <a:r>
              <a:rPr lang="en-US" altLang="zh-CN" dirty="0" err="1" smtClean="0"/>
              <a:t>XMLSocket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类不能自动穿过防火墙；</a:t>
            </a:r>
          </a:p>
          <a:p>
            <a:r>
              <a:rPr lang="zh-CN" altLang="en-US" dirty="0" smtClean="0"/>
              <a:t>因为是使用套接口，需要设置一个通信端口，防火墙、代理服务器也可能对非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通道端口进行限制；</a:t>
            </a:r>
            <a:endParaRPr lang="en-US" altLang="zh-CN" dirty="0" smtClean="0"/>
          </a:p>
          <a:p>
            <a:r>
              <a:rPr lang="zh-CN" altLang="en-US" dirty="0" smtClean="0"/>
              <a:t>参考资料：</a:t>
            </a:r>
            <a:r>
              <a:rPr lang="en-US" altLang="zh-CN" dirty="0" smtClean="0">
                <a:hlinkClick r:id="rId2"/>
              </a:rPr>
              <a:t> http://www.ibm.com/developerworks/cn/web/wa-lo-comet/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Xhr</a:t>
            </a:r>
            <a:r>
              <a:rPr lang="zh-CN" altLang="en-US" dirty="0" smtClean="0"/>
              <a:t>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Access-Control-Allow-Origin</a:t>
            </a:r>
          </a:p>
          <a:p>
            <a:r>
              <a:rPr lang="en-US" altLang="zh-CN" dirty="0" smtClean="0"/>
              <a:t>Access-Control-Allow-Credentials</a:t>
            </a:r>
          </a:p>
          <a:p>
            <a:r>
              <a:rPr lang="en-US" altLang="zh-CN" dirty="0" smtClean="0"/>
              <a:t>IE8+(</a:t>
            </a:r>
            <a:r>
              <a:rPr lang="en-US" altLang="zh-CN" dirty="0" err="1" smtClean="0"/>
              <a:t>XDomainRequest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ff3+</a:t>
            </a:r>
            <a:r>
              <a:rPr lang="zh-CN" altLang="en-US" dirty="0" smtClean="0"/>
              <a:t>都已支持</a:t>
            </a:r>
            <a:endParaRPr lang="en-US" altLang="zh-CN" dirty="0" smtClean="0"/>
          </a:p>
          <a:p>
            <a:r>
              <a:rPr lang="zh-CN" altLang="en-US" dirty="0" smtClean="0"/>
              <a:t>参考资料：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hlinkClick r:id="rId2"/>
              </a:rPr>
              <a:t> http://dvcs.w3.org/hg/cors/raw-file/tip/Overview.html#syntax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hlinkClick r:id="rId3"/>
              </a:rPr>
              <a:t> https://developer.mozilla.org/En/HTTP_access_control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Xhr</a:t>
            </a:r>
            <a:r>
              <a:rPr lang="en-US" altLang="zh-CN" dirty="0" smtClean="0"/>
              <a:t>-multipart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ContentType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multipart/x-mixed-replace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Gecko</a:t>
            </a:r>
            <a:r>
              <a:rPr lang="zh-CN" altLang="en-US" dirty="0" smtClean="0"/>
              <a:t>内核的浏览器中支持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firefox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>
                <a:hlinkClick r:id="rId2"/>
              </a:rPr>
              <a:t>demo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7" descr="3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19872" y="1196752"/>
            <a:ext cx="3069554" cy="3643338"/>
          </a:xfrm>
        </p:spPr>
      </p:pic>
      <p:sp>
        <p:nvSpPr>
          <p:cNvPr id="6" name="流程图: 顺序访问存储器 5"/>
          <p:cNvSpPr/>
          <p:nvPr/>
        </p:nvSpPr>
        <p:spPr>
          <a:xfrm>
            <a:off x="1835696" y="1700808"/>
            <a:ext cx="2286016" cy="1643074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都是已经比较成熟的方案！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该选用哪种方式好呢？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口碑网的需求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生活圈概念</a:t>
            </a:r>
            <a:endParaRPr lang="en-US" altLang="zh-CN" dirty="0" smtClean="0"/>
          </a:p>
          <a:p>
            <a:r>
              <a:rPr lang="zh-CN" altLang="en-US" dirty="0" smtClean="0"/>
              <a:t>展示生活圈内店铺的优惠卷、团购、外卖信息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实时展现最新的动态信息（</a:t>
            </a:r>
            <a:r>
              <a:rPr lang="en-US" altLang="zh-CN" dirty="0" smtClean="0">
                <a:solidFill>
                  <a:srgbClr val="FF0000"/>
                </a:solidFill>
              </a:rPr>
              <a:t>Comet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演示地址：</a:t>
            </a:r>
            <a:r>
              <a:rPr lang="en-US" altLang="zh-CN" dirty="0" smtClean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bendi.koubei.com/local/storeOfferList.html</a:t>
            </a:r>
            <a:r>
              <a:rPr lang="en-US" altLang="zh-CN" dirty="0" smtClean="0"/>
              <a:t>(</a:t>
            </a:r>
            <a:r>
              <a:rPr lang="zh-CN" altLang="en-US" dirty="0" smtClean="0"/>
              <a:t>外网</a:t>
            </a:r>
            <a:r>
              <a:rPr lang="en-US" altLang="zh-CN" smtClean="0"/>
              <a:t>comet</a:t>
            </a:r>
            <a:r>
              <a:rPr lang="zh-CN" altLang="en-US" smtClean="0"/>
              <a:t>暂无开放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544</Words>
  <Application>Microsoft Office PowerPoint</Application>
  <PresentationFormat>全屏显示(4:3)</PresentationFormat>
  <Paragraphs>130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使用nodejs打造comet系统</vt:lpstr>
      <vt:lpstr>Comet</vt:lpstr>
      <vt:lpstr>幻灯片 3</vt:lpstr>
      <vt:lpstr>Comet连接方式</vt:lpstr>
      <vt:lpstr>Flashsocket</vt:lpstr>
      <vt:lpstr>Xhr跨域</vt:lpstr>
      <vt:lpstr>Xhr-multipart</vt:lpstr>
      <vt:lpstr>幻灯片 8</vt:lpstr>
      <vt:lpstr>口碑网的需求</vt:lpstr>
      <vt:lpstr>幻灯片 10</vt:lpstr>
      <vt:lpstr>socketIO</vt:lpstr>
      <vt:lpstr>幻灯片 12</vt:lpstr>
      <vt:lpstr>需要注意的问题</vt:lpstr>
      <vt:lpstr>负载均衡</vt:lpstr>
      <vt:lpstr>Nginx buffer</vt:lpstr>
      <vt:lpstr>Cache减少对mysql压力</vt:lpstr>
      <vt:lpstr>幻灯片 17</vt:lpstr>
      <vt:lpstr>THE END</vt:lpstr>
    </vt:vector>
  </TitlesOfParts>
  <Company>koubei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wutingcong.tw</dc:creator>
  <cp:lastModifiedBy>wufang</cp:lastModifiedBy>
  <cp:revision>1113</cp:revision>
  <dcterms:created xsi:type="dcterms:W3CDTF">2010-09-03T02:24:46Z</dcterms:created>
  <dcterms:modified xsi:type="dcterms:W3CDTF">2011-08-22T03:24:15Z</dcterms:modified>
</cp:coreProperties>
</file>