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1" r:id="rId1"/>
  </p:sldMasterIdLst>
  <p:sldIdLst>
    <p:sldId id="256" r:id="rId2"/>
    <p:sldId id="258" r:id="rId3"/>
    <p:sldId id="257" r:id="rId4"/>
    <p:sldId id="266" r:id="rId5"/>
    <p:sldId id="267" r:id="rId6"/>
    <p:sldId id="262" r:id="rId7"/>
    <p:sldId id="260" r:id="rId8"/>
    <p:sldId id="283" r:id="rId9"/>
    <p:sldId id="303" r:id="rId10"/>
    <p:sldId id="297" r:id="rId11"/>
    <p:sldId id="259" r:id="rId12"/>
    <p:sldId id="299" r:id="rId13"/>
    <p:sldId id="293" r:id="rId14"/>
    <p:sldId id="285" r:id="rId15"/>
    <p:sldId id="269" r:id="rId16"/>
    <p:sldId id="286" r:id="rId17"/>
    <p:sldId id="288" r:id="rId18"/>
    <p:sldId id="287" r:id="rId19"/>
    <p:sldId id="276" r:id="rId20"/>
    <p:sldId id="291" r:id="rId21"/>
    <p:sldId id="277" r:id="rId22"/>
    <p:sldId id="278" r:id="rId23"/>
    <p:sldId id="279" r:id="rId24"/>
    <p:sldId id="304" r:id="rId25"/>
    <p:sldId id="289" r:id="rId26"/>
    <p:sldId id="280" r:id="rId27"/>
    <p:sldId id="290" r:id="rId28"/>
    <p:sldId id="281" r:id="rId29"/>
    <p:sldId id="300" r:id="rId30"/>
    <p:sldId id="282" r:id="rId31"/>
    <p:sldId id="302" r:id="rId32"/>
    <p:sldId id="292" r:id="rId33"/>
    <p:sldId id="295" r:id="rId34"/>
    <p:sldId id="296" r:id="rId35"/>
    <p:sldId id="306" r:id="rId36"/>
    <p:sldId id="264" r:id="rId37"/>
    <p:sldId id="294" r:id="rId38"/>
    <p:sldId id="263" r:id="rId39"/>
    <p:sldId id="271" r:id="rId40"/>
    <p:sldId id="284" r:id="rId41"/>
    <p:sldId id="305" r:id="rId42"/>
    <p:sldId id="265" r:id="rId43"/>
    <p:sldId id="272" r:id="rId44"/>
    <p:sldId id="273" r:id="rId45"/>
    <p:sldId id="275" r:id="rId46"/>
    <p:sldId id="274" r:id="rId4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17C0757-AFA5-4E62-96AD-D4DF09E52126}">
          <p14:sldIdLst>
            <p14:sldId id="256"/>
            <p14:sldId id="258"/>
          </p14:sldIdLst>
        </p14:section>
        <p14:section name="nodejs introduction" id="{AC118B9D-4787-4B7B-9B8B-0C21A3817BCB}">
          <p14:sldIdLst>
            <p14:sldId id="257"/>
            <p14:sldId id="266"/>
            <p14:sldId id="267"/>
            <p14:sldId id="262"/>
          </p14:sldIdLst>
        </p14:section>
        <p14:section name="nodejs features" id="{F948B123-B761-46FF-B222-8F4063D1974D}">
          <p14:sldIdLst>
            <p14:sldId id="260"/>
            <p14:sldId id="283"/>
            <p14:sldId id="303"/>
            <p14:sldId id="297"/>
          </p14:sldIdLst>
        </p14:section>
        <p14:section name="nodejs modules" id="{ECD057B5-6093-4CEF-A26F-B340FD228A90}">
          <p14:sldIdLst>
            <p14:sldId id="259"/>
            <p14:sldId id="299"/>
            <p14:sldId id="293"/>
            <p14:sldId id="285"/>
            <p14:sldId id="269"/>
            <p14:sldId id="286"/>
            <p14:sldId id="288"/>
            <p14:sldId id="287"/>
            <p14:sldId id="276"/>
            <p14:sldId id="291"/>
            <p14:sldId id="277"/>
            <p14:sldId id="278"/>
            <p14:sldId id="279"/>
            <p14:sldId id="304"/>
            <p14:sldId id="289"/>
            <p14:sldId id="280"/>
            <p14:sldId id="290"/>
            <p14:sldId id="281"/>
            <p14:sldId id="300"/>
            <p14:sldId id="282"/>
            <p14:sldId id="302"/>
            <p14:sldId id="292"/>
            <p14:sldId id="295"/>
            <p14:sldId id="296"/>
            <p14:sldId id="306"/>
          </p14:sldIdLst>
        </p14:section>
        <p14:section name="debug nodejs" id="{46B7B480-8834-49A3-B901-A6D41950F6AB}">
          <p14:sldIdLst>
            <p14:sldId id="264"/>
            <p14:sldId id="294"/>
          </p14:sldIdLst>
        </p14:section>
        <p14:section name="nodejs project examples" id="{271E48CD-023C-48FB-A08C-6975B9932E4F}">
          <p14:sldIdLst>
            <p14:sldId id="263"/>
            <p14:sldId id="271"/>
            <p14:sldId id="284"/>
            <p14:sldId id="305"/>
          </p14:sldIdLst>
        </p14:section>
        <p14:section name="js tests" id="{3CB1DE23-F716-4514-9EA9-5AB8DABD0CD4}">
          <p14:sldIdLst>
            <p14:sldId id="265"/>
            <p14:sldId id="272"/>
            <p14:sldId id="273"/>
            <p14:sldId id="275"/>
          </p14:sldIdLst>
        </p14:section>
        <p14:section name="js minify" id="{FCC31B87-22E0-4562-929E-198FB9B16B2B}">
          <p14:sldIdLst>
            <p14:sldId id="274"/>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p:scale>
          <a:sx n="80" d="100"/>
          <a:sy n="80" d="100"/>
        </p:scale>
        <p:origin x="-1522" y="-28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hyperlink" Target="http://www.sap.com/corporate-en/legal/copyright/index.epx" TargetMode="External"/><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hyperlink" Target="http://www.sap.com/corporate-en/legal/copyright/index.epx" TargetMode="External"/><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with picture - short">
    <p:bg>
      <p:bgPr>
        <a:solidFill>
          <a:schemeClr val="accent1"/>
        </a:solidFill>
        <a:effectLst/>
      </p:bgPr>
    </p:bg>
    <p:spTree>
      <p:nvGrpSpPr>
        <p:cNvPr id="1" name=""/>
        <p:cNvGrpSpPr/>
        <p:nvPr/>
      </p:nvGrpSpPr>
      <p:grpSpPr>
        <a:xfrm>
          <a:off x="0" y="0"/>
          <a:ext cx="0" cy="0"/>
          <a:chOff x="0" y="0"/>
          <a:chExt cx="0" cy="0"/>
        </a:xfrm>
      </p:grpSpPr>
      <p:sp>
        <p:nvSpPr>
          <p:cNvPr id="3" name="Rectangle 2"/>
          <p:cNvSpPr/>
          <p:nvPr/>
        </p:nvSpPr>
        <p:spPr bwMode="gray">
          <a:xfrm>
            <a:off x="324000" y="-1"/>
            <a:ext cx="8496000" cy="2143126"/>
          </a:xfrm>
          <a:prstGeom prst="rect">
            <a:avLst/>
          </a:prstGeom>
          <a:solidFill>
            <a:schemeClr val="bg1">
              <a:alpha val="75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2" name="Title 1"/>
          <p:cNvSpPr>
            <a:spLocks noGrp="1"/>
          </p:cNvSpPr>
          <p:nvPr>
            <p:ph type="title" hasCustomPrompt="1"/>
          </p:nvPr>
        </p:nvSpPr>
        <p:spPr>
          <a:xfrm>
            <a:off x="414000" y="324000"/>
            <a:ext cx="8280000" cy="738000"/>
          </a:xfrm>
        </p:spPr>
        <p:txBody>
          <a:bodyPr anchor="t" anchorCtr="0">
            <a:noAutofit/>
          </a:bodyPr>
          <a:lstStyle>
            <a:lvl1pPr>
              <a:defRPr sz="4800">
                <a:solidFill>
                  <a:schemeClr val="tx1"/>
                </a:solidFill>
              </a:defRPr>
            </a:lvl1pPr>
          </a:lstStyle>
          <a:p>
            <a:r>
              <a:rPr lang="en-US" dirty="0" smtClean="0"/>
              <a:t>Short Presentation Title</a:t>
            </a:r>
            <a:endParaRPr lang="en-US" dirty="0"/>
          </a:p>
        </p:txBody>
      </p:sp>
      <p:pic>
        <p:nvPicPr>
          <p:cNvPr id="4" name="Picture 3" descr="SAP_grad_R_pref.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8613" y="6081713"/>
            <a:ext cx="916953" cy="454025"/>
          </a:xfrm>
          <a:prstGeom prst="rect">
            <a:avLst/>
          </a:prstGeom>
        </p:spPr>
      </p:pic>
      <p:sp>
        <p:nvSpPr>
          <p:cNvPr id="5" name="Rectangle 4"/>
          <p:cNvSpPr/>
          <p:nvPr/>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14000" y="1499870"/>
            <a:ext cx="6840000" cy="492443"/>
          </a:xfrm>
        </p:spPr>
        <p:txBody>
          <a:bodyPr anchor="t" anchorCtr="0">
            <a:noAutofit/>
          </a:bodyPr>
          <a:lstStyle>
            <a:lvl1pPr marL="0" marR="0" indent="0" algn="l" defTabSz="914400" rtl="0" eaLnBrk="1" fontAlgn="auto" latinLnBrk="0" hangingPunct="1">
              <a:lnSpc>
                <a:spcPct val="100000"/>
              </a:lnSpc>
              <a:spcBef>
                <a:spcPts val="0"/>
              </a:spcBef>
              <a:spcAft>
                <a:spcPts val="0"/>
              </a:spcAft>
              <a:buClr>
                <a:schemeClr val="accent1"/>
              </a:buClr>
              <a:buSzPct val="80000"/>
              <a:buFontTx/>
              <a:buNone/>
              <a:tabLst/>
              <a:defRPr sz="1600" b="0">
                <a:solidFill>
                  <a:sysClr val="windowText" lastClr="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2013</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0687"/>
            <a:ext cx="8494713" cy="4391026"/>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Text: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1999"/>
            <a:ext cx="41652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hasCustomPrompt="1"/>
          </p:nvPr>
        </p:nvSpPr>
        <p:spPr>
          <a:xfrm>
            <a:off x="4654800" y="1691999"/>
            <a:ext cx="41652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and Text: 3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4000" y="324000"/>
            <a:ext cx="8496000" cy="756000"/>
          </a:xfrm>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1999"/>
            <a:ext cx="27216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hasCustomPrompt="1"/>
          </p:nvPr>
        </p:nvSpPr>
        <p:spPr>
          <a:xfrm>
            <a:off x="6098400" y="1691999"/>
            <a:ext cx="27216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Placeholder 3"/>
          <p:cNvSpPr>
            <a:spLocks noGrp="1"/>
          </p:cNvSpPr>
          <p:nvPr>
            <p:ph type="body" sz="quarter" idx="12" hasCustomPrompt="1"/>
          </p:nvPr>
        </p:nvSpPr>
        <p:spPr>
          <a:xfrm>
            <a:off x="3220725" y="1691999"/>
            <a:ext cx="27216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nd Text with picture right 1">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de-DE" dirty="0"/>
          </a:p>
        </p:txBody>
      </p:sp>
      <p:sp>
        <p:nvSpPr>
          <p:cNvPr id="5" name="Picture Placeholder 4"/>
          <p:cNvSpPr>
            <a:spLocks noGrp="1"/>
          </p:cNvSpPr>
          <p:nvPr>
            <p:ph type="pic" sz="quarter" idx="10"/>
          </p:nvPr>
        </p:nvSpPr>
        <p:spPr bwMode="gray">
          <a:xfrm>
            <a:off x="5745600" y="1690687"/>
            <a:ext cx="3078000" cy="4391025"/>
          </a:xfrm>
          <a:solidFill>
            <a:schemeClr val="bg1">
              <a:lumMod val="95000"/>
            </a:schemeClr>
          </a:solidFill>
        </p:spPr>
        <p:txBody>
          <a:bodyPr tIns="1296000" anchor="t" anchorCtr="0"/>
          <a:lstStyle>
            <a:lvl1pPr algn="ctr">
              <a:defRPr b="0"/>
            </a:lvl1pPr>
          </a:lstStyle>
          <a:p>
            <a:r>
              <a:rPr lang="en-US" smtClean="0"/>
              <a:t>Click icon to add picture</a:t>
            </a:r>
            <a:endParaRPr lang="de-DE" dirty="0"/>
          </a:p>
        </p:txBody>
      </p:sp>
      <p:sp>
        <p:nvSpPr>
          <p:cNvPr id="7" name="Text Placeholder 6"/>
          <p:cNvSpPr>
            <a:spLocks noGrp="1"/>
          </p:cNvSpPr>
          <p:nvPr>
            <p:ph type="body" sz="quarter" idx="11" hasCustomPrompt="1"/>
          </p:nvPr>
        </p:nvSpPr>
        <p:spPr bwMode="gray">
          <a:xfrm>
            <a:off x="324000" y="1690687"/>
            <a:ext cx="5238000" cy="4391025"/>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de-DE"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and Text with picture right 2">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de-DE" dirty="0"/>
          </a:p>
        </p:txBody>
      </p:sp>
      <p:sp>
        <p:nvSpPr>
          <p:cNvPr id="5" name="Picture Placeholder 4"/>
          <p:cNvSpPr>
            <a:spLocks noGrp="1"/>
          </p:cNvSpPr>
          <p:nvPr>
            <p:ph type="pic" sz="quarter" idx="10"/>
          </p:nvPr>
        </p:nvSpPr>
        <p:spPr bwMode="gray">
          <a:xfrm>
            <a:off x="4654800" y="1692000"/>
            <a:ext cx="4165200" cy="4392000"/>
          </a:xfrm>
          <a:solidFill>
            <a:schemeClr val="bg1">
              <a:lumMod val="95000"/>
            </a:schemeClr>
          </a:solidFill>
        </p:spPr>
        <p:txBody>
          <a:bodyPr vert="horz" lIns="0" tIns="1296000" rIns="0" bIns="0" rtlCol="0" anchor="t" anchorCtr="0">
            <a:noAutofit/>
          </a:bodyPr>
          <a:lstStyle>
            <a:lvl1pPr marL="0" indent="0" algn="ctr" defTabSz="914400" rtl="0" eaLnBrk="1" latinLnBrk="0" hangingPunct="1">
              <a:spcBef>
                <a:spcPts val="1620"/>
              </a:spcBef>
              <a:buClr>
                <a:schemeClr val="accent1"/>
              </a:buClr>
              <a:buSzPct val="80000"/>
              <a:buFontTx/>
              <a:buNone/>
              <a:defRPr lang="de-DE" sz="1800" b="0" kern="1200" dirty="0">
                <a:solidFill>
                  <a:schemeClr val="tx1"/>
                </a:solidFill>
                <a:latin typeface="+mn-lt"/>
                <a:ea typeface="+mn-ea"/>
                <a:cs typeface="+mn-cs"/>
              </a:defRPr>
            </a:lvl1pPr>
          </a:lstStyle>
          <a:p>
            <a:r>
              <a:rPr lang="en-US" smtClean="0"/>
              <a:t>Click icon to add picture</a:t>
            </a:r>
            <a:endParaRPr lang="de-DE" dirty="0"/>
          </a:p>
        </p:txBody>
      </p:sp>
      <p:sp>
        <p:nvSpPr>
          <p:cNvPr id="7" name="Text Placeholder 6"/>
          <p:cNvSpPr>
            <a:spLocks noGrp="1"/>
          </p:cNvSpPr>
          <p:nvPr>
            <p:ph type="body" sz="quarter" idx="11" hasCustomPrompt="1"/>
          </p:nvPr>
        </p:nvSpPr>
        <p:spPr bwMode="gray">
          <a:xfrm>
            <a:off x="324000" y="1692000"/>
            <a:ext cx="41652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de-DE"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and Text with picture right 3">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de-DE" dirty="0"/>
          </a:p>
        </p:txBody>
      </p:sp>
      <p:sp>
        <p:nvSpPr>
          <p:cNvPr id="5" name="Picture Placeholder 4"/>
          <p:cNvSpPr>
            <a:spLocks noGrp="1"/>
          </p:cNvSpPr>
          <p:nvPr>
            <p:ph type="pic" sz="quarter" idx="10"/>
          </p:nvPr>
        </p:nvSpPr>
        <p:spPr bwMode="gray">
          <a:xfrm>
            <a:off x="3575304" y="1692000"/>
            <a:ext cx="5238000" cy="4392000"/>
          </a:xfrm>
          <a:solidFill>
            <a:schemeClr val="bg1">
              <a:lumMod val="95000"/>
            </a:schemeClr>
          </a:solidFill>
        </p:spPr>
        <p:txBody>
          <a:bodyPr vert="horz" lIns="0" tIns="1296000" rIns="0" bIns="0" rtlCol="0" anchor="t" anchorCtr="0">
            <a:noAutofit/>
          </a:bodyPr>
          <a:lstStyle>
            <a:lvl1pPr marL="0" indent="0" algn="ctr" defTabSz="914400" rtl="0" eaLnBrk="1" latinLnBrk="0" hangingPunct="1">
              <a:spcBef>
                <a:spcPts val="1620"/>
              </a:spcBef>
              <a:buClr>
                <a:schemeClr val="accent1"/>
              </a:buClr>
              <a:buSzPct val="80000"/>
              <a:buFontTx/>
              <a:buNone/>
              <a:defRPr lang="de-DE" sz="1800" b="0" kern="1200" dirty="0">
                <a:solidFill>
                  <a:schemeClr val="tx1"/>
                </a:solidFill>
                <a:latin typeface="+mn-lt"/>
                <a:ea typeface="+mn-ea"/>
                <a:cs typeface="+mn-cs"/>
              </a:defRPr>
            </a:lvl1pPr>
          </a:lstStyle>
          <a:p>
            <a:r>
              <a:rPr lang="en-US" smtClean="0"/>
              <a:t>Click icon to add picture</a:t>
            </a:r>
            <a:endParaRPr lang="de-DE" dirty="0"/>
          </a:p>
        </p:txBody>
      </p:sp>
      <p:sp>
        <p:nvSpPr>
          <p:cNvPr id="7" name="Text Placeholder 6"/>
          <p:cNvSpPr>
            <a:spLocks noGrp="1"/>
          </p:cNvSpPr>
          <p:nvPr>
            <p:ph type="body" sz="quarter" idx="11" hasCustomPrompt="1"/>
          </p:nvPr>
        </p:nvSpPr>
        <p:spPr bwMode="gray">
          <a:xfrm>
            <a:off x="324000" y="1692000"/>
            <a:ext cx="30780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de-DE"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and Text with picture: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0688"/>
            <a:ext cx="4165200" cy="1720800"/>
          </a:xfrm>
        </p:spPr>
        <p:txBody>
          <a:bodyPr/>
          <a:lstStyle>
            <a:lvl1pPr>
              <a:defRPr/>
            </a:lvl1pPr>
          </a:lstStyle>
          <a:p>
            <a:pPr lvl="0"/>
            <a:r>
              <a:rPr lang="en-US" noProof="0" dirty="0" smtClean="0"/>
              <a:t>First level</a:t>
            </a:r>
          </a:p>
          <a:p>
            <a:pPr lvl="1"/>
            <a:r>
              <a:rPr lang="en-US" dirty="0" smtClean="0"/>
              <a:t>Second level</a:t>
            </a:r>
          </a:p>
        </p:txBody>
      </p:sp>
      <p:sp>
        <p:nvSpPr>
          <p:cNvPr id="13" name="Text Placeholder 3"/>
          <p:cNvSpPr>
            <a:spLocks noGrp="1"/>
          </p:cNvSpPr>
          <p:nvPr>
            <p:ph type="body" sz="quarter" idx="14" hasCustomPrompt="1"/>
          </p:nvPr>
        </p:nvSpPr>
        <p:spPr>
          <a:xfrm>
            <a:off x="4654800" y="1690688"/>
            <a:ext cx="4165200" cy="1720800"/>
          </a:xfrm>
        </p:spPr>
        <p:txBody>
          <a:bodyPr/>
          <a:lstStyle>
            <a:lvl1pPr>
              <a:defRPr/>
            </a:lvl1pPr>
          </a:lstStyle>
          <a:p>
            <a:pPr lvl="0"/>
            <a:r>
              <a:rPr lang="en-US" noProof="0" dirty="0" smtClean="0"/>
              <a:t>First level</a:t>
            </a:r>
          </a:p>
          <a:p>
            <a:pPr lvl="1"/>
            <a:r>
              <a:rPr lang="en-US" dirty="0" smtClean="0"/>
              <a:t>Second level</a:t>
            </a:r>
          </a:p>
        </p:txBody>
      </p:sp>
      <p:sp>
        <p:nvSpPr>
          <p:cNvPr id="9" name="Picture Placeholder 4"/>
          <p:cNvSpPr>
            <a:spLocks noGrp="1"/>
          </p:cNvSpPr>
          <p:nvPr>
            <p:ph type="pic" sz="quarter" idx="15"/>
          </p:nvPr>
        </p:nvSpPr>
        <p:spPr bwMode="gray">
          <a:xfrm>
            <a:off x="324000" y="3573490"/>
            <a:ext cx="4165200" cy="2508223"/>
          </a:xfrm>
          <a:solidFill>
            <a:schemeClr val="bg1">
              <a:lumMod val="95000"/>
            </a:schemeClr>
          </a:solidFill>
        </p:spPr>
        <p:txBody>
          <a:bodyPr tIns="504000" anchor="t" anchorCtr="0"/>
          <a:lstStyle>
            <a:lvl1pPr algn="ctr">
              <a:defRPr b="0"/>
            </a:lvl1pPr>
          </a:lstStyle>
          <a:p>
            <a:r>
              <a:rPr lang="en-US" smtClean="0"/>
              <a:t>Click icon to add picture</a:t>
            </a:r>
            <a:endParaRPr lang="de-DE" dirty="0"/>
          </a:p>
        </p:txBody>
      </p:sp>
      <p:sp>
        <p:nvSpPr>
          <p:cNvPr id="11" name="Picture Placeholder 4"/>
          <p:cNvSpPr>
            <a:spLocks noGrp="1"/>
          </p:cNvSpPr>
          <p:nvPr>
            <p:ph type="pic" sz="quarter" idx="16"/>
          </p:nvPr>
        </p:nvSpPr>
        <p:spPr bwMode="gray">
          <a:xfrm>
            <a:off x="4654800" y="3573490"/>
            <a:ext cx="4165200" cy="2508223"/>
          </a:xfrm>
          <a:solidFill>
            <a:schemeClr val="bg1">
              <a:lumMod val="95000"/>
            </a:schemeClr>
          </a:solidFill>
        </p:spPr>
        <p:txBody>
          <a:bodyPr tIns="504000" anchor="t" anchorCtr="0"/>
          <a:lstStyle>
            <a:lvl1pPr algn="ctr">
              <a:defRPr b="0"/>
            </a:lvl1pPr>
          </a:lstStyle>
          <a:p>
            <a:r>
              <a:rPr lang="en-US" smtClean="0"/>
              <a:t>Click icon to add picture</a:t>
            </a:r>
            <a:endParaRPr lang="de-DE"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5" name="Content Placeholder 4"/>
          <p:cNvSpPr>
            <a:spLocks noGrp="1"/>
          </p:cNvSpPr>
          <p:nvPr>
            <p:ph sz="quarter" idx="10" hasCustomPrompt="1"/>
          </p:nvPr>
        </p:nvSpPr>
        <p:spPr>
          <a:xfrm>
            <a:off x="327024" y="1690688"/>
            <a:ext cx="8493125" cy="4395787"/>
          </a:xfrm>
        </p:spPr>
        <p:txBody>
          <a:bodyPr/>
          <a:lstStyle>
            <a:lvl1pPr>
              <a:defRPr/>
            </a:lvl1pPr>
          </a:lstStyle>
          <a:p>
            <a:pPr lvl="0"/>
            <a:r>
              <a:rPr lang="en-US" noProof="0" dirty="0" smtClean="0"/>
              <a:t>Click to add content</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2" name="Title 1"/>
          <p:cNvSpPr>
            <a:spLocks noGrp="1"/>
          </p:cNvSpPr>
          <p:nvPr>
            <p:ph type="title" hasCustomPrompt="1"/>
          </p:nvPr>
        </p:nvSpPr>
        <p:spPr/>
        <p:txBody>
          <a:bodyPr/>
          <a:lstStyle/>
          <a:p>
            <a:r>
              <a:rPr lang="en-US" noProof="0" dirty="0" smtClean="0"/>
              <a:t>Insert page title</a:t>
            </a:r>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Discussion Pane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Discussion panel</a:t>
            </a:r>
            <a:endParaRPr lang="en-US" dirty="0"/>
          </a:p>
        </p:txBody>
      </p:sp>
      <p:sp>
        <p:nvSpPr>
          <p:cNvPr id="5" name="Text Placeholder 4"/>
          <p:cNvSpPr>
            <a:spLocks noGrp="1"/>
          </p:cNvSpPr>
          <p:nvPr>
            <p:ph type="body" sz="quarter" idx="10" hasCustomPrompt="1"/>
          </p:nvPr>
        </p:nvSpPr>
        <p:spPr>
          <a:xfrm>
            <a:off x="324000" y="1692000"/>
            <a:ext cx="8494713" cy="2816156"/>
          </a:xfrm>
        </p:spPr>
        <p:txBody>
          <a:bodyPr>
            <a:noAutofit/>
          </a:bodyPr>
          <a:lstStyle>
            <a:lvl1pPr>
              <a:spcBef>
                <a:spcPts val="1800"/>
              </a:spcBef>
              <a:defRPr/>
            </a:lvl1pPr>
          </a:lstStyle>
          <a:p>
            <a:r>
              <a:rPr lang="en-US" dirty="0" smtClean="0"/>
              <a:t>Title of discussion panel</a:t>
            </a:r>
          </a:p>
          <a:p>
            <a:r>
              <a:rPr lang="en-US" b="0" dirty="0" smtClean="0"/>
              <a:t>Speaker Name, Company 1</a:t>
            </a:r>
          </a:p>
          <a:p>
            <a:r>
              <a:rPr lang="en-US" b="0" dirty="0" smtClean="0"/>
              <a:t>Speaker Name, Company 2</a:t>
            </a:r>
          </a:p>
          <a:p>
            <a:r>
              <a:rPr lang="en-US" b="0" dirty="0" smtClean="0"/>
              <a:t>Speaker Name, Company 3</a:t>
            </a:r>
          </a:p>
          <a:p>
            <a:r>
              <a:rPr lang="en-US" b="0" dirty="0" smtClean="0"/>
              <a:t>Speaker Name, Company 4</a:t>
            </a:r>
          </a:p>
          <a:p>
            <a:r>
              <a:rPr lang="en-US" b="0" dirty="0" smtClean="0"/>
              <a:t>Speaker Name, Company 5</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
        <p:nvSpPr>
          <p:cNvPr id="2" name="TextBox 1"/>
          <p:cNvSpPr txBox="1"/>
          <p:nvPr/>
        </p:nvSpPr>
        <p:spPr bwMode="black">
          <a:xfrm>
            <a:off x="324000" y="6636183"/>
            <a:ext cx="1689565" cy="123111"/>
          </a:xfrm>
          <a:prstGeom prst="rect">
            <a:avLst/>
          </a:prstGeom>
          <a:noFill/>
        </p:spPr>
        <p:txBody>
          <a:bodyPr wrap="none" lIns="0" tIns="0" rIns="0" bIns="0" rtlCol="0">
            <a:spAutoFit/>
          </a:bodyPr>
          <a:lstStyle/>
          <a:p>
            <a:pPr marL="133350" indent="-133350" algn="l">
              <a:buClr>
                <a:schemeClr val="tx1"/>
              </a:buClr>
              <a:buFont typeface="Arial" pitchFamily="34" charset="0"/>
              <a:buChar char="©"/>
              <a:tabLst/>
            </a:pPr>
            <a:r>
              <a:rPr lang="en-US" sz="800" noProof="0" dirty="0" smtClean="0">
                <a:solidFill>
                  <a:sysClr val="windowText" lastClr="000000"/>
                </a:solidFill>
              </a:rPr>
              <a:t>2013 SAP AG. All rights reserved.</a:t>
            </a:r>
          </a:p>
        </p:txBody>
      </p:sp>
      <p:sp>
        <p:nvSpPr>
          <p:cNvPr id="3" name="TextBox 2"/>
          <p:cNvSpPr txBox="1"/>
          <p:nvPr/>
        </p:nvSpPr>
        <p:spPr bwMode="black">
          <a:xfrm>
            <a:off x="8698291" y="6636183"/>
            <a:ext cx="125034" cy="123111"/>
          </a:xfrm>
          <a:prstGeom prst="rect">
            <a:avLst/>
          </a:prstGeom>
          <a:noFill/>
        </p:spPr>
        <p:txBody>
          <a:bodyPr wrap="none" lIns="0" tIns="0" rIns="0" bIns="0" rtlCol="0">
            <a:spAutoFit/>
          </a:bodyPr>
          <a:lstStyle/>
          <a:p>
            <a:pPr marL="93663" indent="-93663" algn="r">
              <a:buClr>
                <a:schemeClr val="accent2"/>
              </a:buClr>
              <a:buFont typeface="Arial" pitchFamily="34" charset="0"/>
              <a:buNone/>
            </a:pPr>
            <a:fld id="{0BDC132A-5C91-4078-9777-31DA19A62E0A}" type="slidenum">
              <a:rPr lang="en-US" sz="800" baseline="0" noProof="0" smtClean="0">
                <a:solidFill>
                  <a:schemeClr val="tx1"/>
                </a:solidFill>
              </a:rPr>
              <a:pPr marL="93663" indent="-93663" algn="r">
                <a:buClr>
                  <a:schemeClr val="accent2"/>
                </a:buClr>
                <a:buFont typeface="Arial" pitchFamily="34" charset="0"/>
                <a:buNone/>
              </a:pPr>
              <a:t>‹#›</a:t>
            </a:fld>
            <a:endParaRPr lang="en-US" sz="800" noProof="0" dirty="0" smtClean="0">
              <a:solidFill>
                <a:schemeClr val="tx1"/>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with picture - two lines">
    <p:bg>
      <p:bgPr>
        <a:solidFill>
          <a:schemeClr val="accent1"/>
        </a:solidFill>
        <a:effectLst/>
      </p:bgPr>
    </p:bg>
    <p:spTree>
      <p:nvGrpSpPr>
        <p:cNvPr id="1" name=""/>
        <p:cNvGrpSpPr/>
        <p:nvPr/>
      </p:nvGrpSpPr>
      <p:grpSpPr>
        <a:xfrm>
          <a:off x="0" y="0"/>
          <a:ext cx="0" cy="0"/>
          <a:chOff x="0" y="0"/>
          <a:chExt cx="0" cy="0"/>
        </a:xfrm>
      </p:grpSpPr>
      <p:sp>
        <p:nvSpPr>
          <p:cNvPr id="3" name="Rectangle 2"/>
          <p:cNvSpPr/>
          <p:nvPr/>
        </p:nvSpPr>
        <p:spPr bwMode="gray">
          <a:xfrm>
            <a:off x="324000" y="-1"/>
            <a:ext cx="8496000" cy="2143126"/>
          </a:xfrm>
          <a:prstGeom prst="rect">
            <a:avLst/>
          </a:prstGeom>
          <a:solidFill>
            <a:schemeClr val="bg1">
              <a:alpha val="75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pic>
        <p:nvPicPr>
          <p:cNvPr id="4" name="Picture 3" descr="SAP_grad_R_pref.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8613" y="6081713"/>
            <a:ext cx="916953" cy="454025"/>
          </a:xfrm>
          <a:prstGeom prst="rect">
            <a:avLst/>
          </a:prstGeom>
        </p:spPr>
      </p:pic>
      <p:sp>
        <p:nvSpPr>
          <p:cNvPr id="5" name="Rectangle 4"/>
          <p:cNvSpPr/>
          <p:nvPr/>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14000" y="1499870"/>
            <a:ext cx="6840000" cy="492443"/>
          </a:xfrm>
        </p:spPr>
        <p:txBody>
          <a:bodyPr anchor="t" anchorCtr="0">
            <a:noAutofit/>
          </a:bodyPr>
          <a:lstStyle>
            <a:lvl1pPr marL="0" marR="0" indent="0" algn="l" defTabSz="914400" rtl="0" eaLnBrk="1" fontAlgn="auto" latinLnBrk="0" hangingPunct="1">
              <a:lnSpc>
                <a:spcPct val="100000"/>
              </a:lnSpc>
              <a:spcBef>
                <a:spcPts val="0"/>
              </a:spcBef>
              <a:spcAft>
                <a:spcPts val="0"/>
              </a:spcAft>
              <a:buClr>
                <a:schemeClr val="accent1"/>
              </a:buClr>
              <a:buSzPct val="80000"/>
              <a:buFontTx/>
              <a:buNone/>
              <a:tabLst/>
              <a:defRPr sz="1600" b="0">
                <a:solidFill>
                  <a:sysClr val="windowText" lastClr="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2013</a:t>
            </a:r>
          </a:p>
        </p:txBody>
      </p:sp>
      <p:sp>
        <p:nvSpPr>
          <p:cNvPr id="9" name="Title 1"/>
          <p:cNvSpPr>
            <a:spLocks noGrp="1"/>
          </p:cNvSpPr>
          <p:nvPr>
            <p:ph type="ctrTitle" hasCustomPrompt="1"/>
          </p:nvPr>
        </p:nvSpPr>
        <p:spPr bwMode="gray">
          <a:xfrm>
            <a:off x="414000" y="324000"/>
            <a:ext cx="8280000" cy="923330"/>
          </a:xfrm>
        </p:spPr>
        <p:txBody>
          <a:bodyPr anchor="t" anchorCtr="0">
            <a:noAutofit/>
          </a:bodyPr>
          <a:lstStyle>
            <a:lvl1pPr>
              <a:defRPr sz="3000">
                <a:solidFill>
                  <a:sysClr val="windowText" lastClr="000000"/>
                </a:solidFill>
                <a:latin typeface="+mj-lt"/>
              </a:defRPr>
            </a:lvl1pPr>
          </a:lstStyle>
          <a:p>
            <a:r>
              <a:rPr lang="en-US" sz="3000" dirty="0" smtClean="0"/>
              <a:t>Alternate Presentation Title</a:t>
            </a:r>
            <a:br>
              <a:rPr lang="en-US" sz="3000" dirty="0" smtClean="0"/>
            </a:br>
            <a:r>
              <a:rPr lang="en-US" sz="3000" dirty="0" smtClean="0"/>
              <a:t>Breaks to Two Lines</a:t>
            </a:r>
            <a:endParaRPr lang="de-DE"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Copyright">
    <p:bg bwMode="gray">
      <p:bgRef idx="1001">
        <a:schemeClr val="bg1"/>
      </p:bgRef>
    </p:bg>
    <p:spTree>
      <p:nvGrpSpPr>
        <p:cNvPr id="1" name=""/>
        <p:cNvGrpSpPr/>
        <p:nvPr/>
      </p:nvGrpSpPr>
      <p:grpSpPr>
        <a:xfrm>
          <a:off x="0" y="0"/>
          <a:ext cx="0" cy="0"/>
          <a:chOff x="0" y="0"/>
          <a:chExt cx="0" cy="0"/>
        </a:xfrm>
      </p:grpSpPr>
      <p:sp>
        <p:nvSpPr>
          <p:cNvPr id="11" name="TextBox 10"/>
          <p:cNvSpPr txBox="1"/>
          <p:nvPr/>
        </p:nvSpPr>
        <p:spPr bwMode="gray">
          <a:xfrm>
            <a:off x="324000" y="324000"/>
            <a:ext cx="5311198" cy="756000"/>
          </a:xfrm>
          <a:prstGeom prst="rect">
            <a:avLst/>
          </a:prstGeom>
        </p:spPr>
        <p:txBody>
          <a:bodyPr vert="horz" lIns="0" tIns="0" rIns="0" bIns="0" rtlCol="0" anchor="ctr" anchorCtr="0">
            <a:noAutofit/>
          </a:bodyPr>
          <a:lstStyle/>
          <a:p>
            <a:pPr algn="l" defTabSz="914400" rtl="0" eaLnBrk="1" latinLnBrk="0" hangingPunct="1">
              <a:spcBef>
                <a:spcPct val="0"/>
              </a:spcBef>
              <a:buNone/>
            </a:pPr>
            <a:r>
              <a:rPr lang="en-GB" sz="2400" b="1" kern="1200" noProof="0" dirty="0" smtClean="0">
                <a:solidFill>
                  <a:schemeClr val="accent2"/>
                </a:solidFill>
                <a:latin typeface="+mj-lt"/>
                <a:ea typeface="+mj-ea"/>
                <a:cs typeface="+mj-cs"/>
              </a:rPr>
              <a:t>© </a:t>
            </a:r>
            <a:r>
              <a:rPr lang="de-DE" sz="2400" b="1" kern="1200" noProof="0" dirty="0" smtClean="0">
                <a:solidFill>
                  <a:schemeClr val="accent2"/>
                </a:solidFill>
                <a:latin typeface="+mj-lt"/>
                <a:ea typeface="+mj-ea"/>
                <a:cs typeface="+mj-cs"/>
              </a:rPr>
              <a:t>2013 SAP AG. All rights reserved.</a:t>
            </a:r>
          </a:p>
        </p:txBody>
      </p:sp>
      <p:sp>
        <p:nvSpPr>
          <p:cNvPr id="5" name="TextBox 4"/>
          <p:cNvSpPr txBox="1"/>
          <p:nvPr/>
        </p:nvSpPr>
        <p:spPr bwMode="gray">
          <a:xfrm>
            <a:off x="324000" y="1692000"/>
            <a:ext cx="8404364" cy="2308324"/>
          </a:xfrm>
          <a:prstGeom prst="rect">
            <a:avLst/>
          </a:prstGeom>
          <a:noFill/>
        </p:spPr>
        <p:txBody>
          <a:bodyPr wrap="square" lIns="0" tIns="0" rIns="0" bIns="0" rtlCol="0">
            <a:spAutoFit/>
          </a:bodyPr>
          <a:lstStyle/>
          <a:p>
            <a:pPr marL="0" indent="0" algn="l" defTabSz="914400" rtl="0" eaLnBrk="1" latinLnBrk="0" hangingPunct="1">
              <a:lnSpc>
                <a:spcPct val="100000"/>
              </a:lnSpc>
              <a:spcBef>
                <a:spcPts val="1200"/>
              </a:spcBef>
            </a:pPr>
            <a:r>
              <a:rPr lang="en-US" sz="1000" kern="1200" noProof="1" smtClean="0">
                <a:solidFill>
                  <a:schemeClr val="tx1"/>
                </a:solidFill>
                <a:latin typeface="Arial"/>
                <a:ea typeface="MS PGothic" pitchFamily="34" charset="-128"/>
                <a:cs typeface="+mn-cs"/>
              </a:rPr>
              <a:t>No part of this publication may be reproduced or transmitted in any form or for any purpose without the express permission of SAP AG. </a:t>
            </a:r>
            <a:br>
              <a:rPr lang="en-US" sz="1000" kern="1200" noProof="1" smtClean="0">
                <a:solidFill>
                  <a:schemeClr val="tx1"/>
                </a:solidFill>
                <a:latin typeface="Arial"/>
                <a:ea typeface="MS PGothic" pitchFamily="34" charset="-128"/>
                <a:cs typeface="+mn-cs"/>
              </a:rPr>
            </a:br>
            <a:r>
              <a:rPr lang="en-US" sz="1000" kern="1200" noProof="1" smtClean="0">
                <a:solidFill>
                  <a:schemeClr val="tx1"/>
                </a:solidFill>
                <a:latin typeface="Arial"/>
                <a:ea typeface="MS PGothic" pitchFamily="34" charset="-128"/>
                <a:cs typeface="+mn-cs"/>
              </a:rPr>
              <a:t>The information contained herein may be changed without prior notice.</a:t>
            </a:r>
          </a:p>
          <a:p>
            <a:pPr marL="0" indent="0" algn="l" defTabSz="914400" rtl="0" eaLnBrk="1" latinLnBrk="0" hangingPunct="1">
              <a:lnSpc>
                <a:spcPct val="100000"/>
              </a:lnSpc>
              <a:spcBef>
                <a:spcPts val="1200"/>
              </a:spcBef>
            </a:pPr>
            <a:r>
              <a:rPr lang="en-US" sz="1000" kern="1200" noProof="1" smtClean="0">
                <a:solidFill>
                  <a:schemeClr val="tx1"/>
                </a:solidFill>
                <a:latin typeface="Arial"/>
                <a:ea typeface="MS PGothic" pitchFamily="34" charset="-128"/>
                <a:cs typeface="+mn-cs"/>
              </a:rPr>
              <a:t>Some software products marketed by SAP AG and its distributors contain proprietary software components of other software vendors.</a:t>
            </a:r>
          </a:p>
          <a:p>
            <a:pPr marL="0" indent="0" algn="l" defTabSz="914400" rtl="0" eaLnBrk="1" latinLnBrk="0" hangingPunct="1">
              <a:lnSpc>
                <a:spcPct val="100000"/>
              </a:lnSpc>
              <a:spcBef>
                <a:spcPts val="1200"/>
              </a:spcBef>
            </a:pPr>
            <a:r>
              <a:rPr lang="en-US" sz="1000" kern="1200" noProof="1" smtClean="0">
                <a:solidFill>
                  <a:schemeClr val="tx1"/>
                </a:solidFill>
                <a:latin typeface="Arial"/>
                <a:ea typeface="MS PGothic" pitchFamily="34" charset="-128"/>
                <a:cs typeface="+mn-cs"/>
              </a:rPr>
              <a:t>National product specifications may vary.</a:t>
            </a:r>
          </a:p>
          <a:p>
            <a:pPr marL="0" indent="0" algn="l" defTabSz="914400" rtl="0" eaLnBrk="1" latinLnBrk="0" hangingPunct="1">
              <a:lnSpc>
                <a:spcPct val="100000"/>
              </a:lnSpc>
              <a:spcBef>
                <a:spcPts val="1200"/>
              </a:spcBef>
            </a:pPr>
            <a:r>
              <a:rPr lang="en-US" sz="1000" kern="1200" noProof="1" smtClean="0">
                <a:solidFill>
                  <a:schemeClr val="tx1"/>
                </a:solidFill>
                <a:latin typeface="Arial"/>
                <a:ea typeface="MS PGothic" pitchFamily="34" charset="-128"/>
                <a:cs typeface="+mn-cs"/>
              </a:rPr>
              <a:t>These materials are provided by SAP AG and its affiliated companies ("SAP Group") for informational purposes only, without representation or warranty of any kind, and SAP Group shall not be liable for errors or omissions with respect to the materials. The only warranties for SAP Group products and services are those that are set forth in the express warranty statements accompanying such products and services, if any. Nothing herein should be construed as constituting an additional warranty. </a:t>
            </a:r>
          </a:p>
          <a:p>
            <a:pPr marL="0" indent="0" algn="l" defTabSz="914400" rtl="0" eaLnBrk="1" latinLnBrk="0" hangingPunct="1">
              <a:lnSpc>
                <a:spcPct val="100000"/>
              </a:lnSpc>
              <a:spcBef>
                <a:spcPts val="1200"/>
              </a:spcBef>
            </a:pPr>
            <a:r>
              <a:rPr lang="en-US" sz="1000" kern="1200" noProof="1" smtClean="0">
                <a:solidFill>
                  <a:schemeClr val="tx1"/>
                </a:solidFill>
                <a:latin typeface="Arial"/>
                <a:ea typeface="MS PGothic" pitchFamily="34" charset="-128"/>
                <a:cs typeface="+mn-cs"/>
              </a:rPr>
              <a:t>SAP and other SAP products and services mentioned herein as well as their respective logos are trademarks or registered trademarks of SAP AG in Germany and other countries.  </a:t>
            </a:r>
            <a:br>
              <a:rPr lang="en-US" sz="1000" kern="1200" noProof="1" smtClean="0">
                <a:solidFill>
                  <a:schemeClr val="tx1"/>
                </a:solidFill>
                <a:latin typeface="Arial"/>
                <a:ea typeface="MS PGothic" pitchFamily="34" charset="-128"/>
                <a:cs typeface="+mn-cs"/>
              </a:rPr>
            </a:br>
            <a:r>
              <a:rPr lang="en-US" sz="1000" kern="1200" noProof="1" smtClean="0">
                <a:solidFill>
                  <a:schemeClr val="tx1"/>
                </a:solidFill>
                <a:latin typeface="Arial"/>
                <a:ea typeface="MS PGothic" pitchFamily="34" charset="-128"/>
                <a:cs typeface="+mn-cs"/>
              </a:rPr>
              <a:t>Please see </a:t>
            </a:r>
            <a:r>
              <a:rPr lang="en-US" sz="1000" kern="1200" noProof="1" smtClean="0">
                <a:solidFill>
                  <a:schemeClr val="tx1"/>
                </a:solidFill>
                <a:latin typeface="Arial"/>
                <a:ea typeface="MS PGothic" pitchFamily="34" charset="-128"/>
                <a:cs typeface="+mn-cs"/>
                <a:hlinkClick r:id="rId2"/>
              </a:rPr>
              <a:t>http://www.sap.com/corporate-en/legal/copyright/index.epx#trademark</a:t>
            </a:r>
            <a:r>
              <a:rPr lang="en-US" sz="1000" kern="1200" noProof="1" smtClean="0">
                <a:solidFill>
                  <a:schemeClr val="tx1"/>
                </a:solidFill>
                <a:latin typeface="Arial"/>
                <a:ea typeface="MS PGothic" pitchFamily="34" charset="-128"/>
                <a:cs typeface="+mn-cs"/>
              </a:rPr>
              <a:t> for additional trademark information and notices.</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Copyright german">
    <p:bg bwMode="gray">
      <p:bgRef idx="1001">
        <a:schemeClr val="bg1"/>
      </p:bgRef>
    </p:bg>
    <p:spTree>
      <p:nvGrpSpPr>
        <p:cNvPr id="1" name=""/>
        <p:cNvGrpSpPr/>
        <p:nvPr/>
      </p:nvGrpSpPr>
      <p:grpSpPr>
        <a:xfrm>
          <a:off x="0" y="0"/>
          <a:ext cx="0" cy="0"/>
          <a:chOff x="0" y="0"/>
          <a:chExt cx="0" cy="0"/>
        </a:xfrm>
      </p:grpSpPr>
      <p:sp>
        <p:nvSpPr>
          <p:cNvPr id="11" name="TextBox 10"/>
          <p:cNvSpPr txBox="1"/>
          <p:nvPr/>
        </p:nvSpPr>
        <p:spPr bwMode="gray">
          <a:xfrm>
            <a:off x="324000" y="324000"/>
            <a:ext cx="7359500" cy="756000"/>
          </a:xfrm>
          <a:prstGeom prst="rect">
            <a:avLst/>
          </a:prstGeom>
        </p:spPr>
        <p:txBody>
          <a:bodyPr vert="horz" lIns="0" tIns="0" rIns="0" bIns="0" rtlCol="0" anchor="ctr" anchorCtr="0">
            <a:noAutofit/>
          </a:bodyPr>
          <a:lstStyle/>
          <a:p>
            <a:pPr marL="0" marR="0" indent="0" algn="l" defTabSz="914400" rtl="0" eaLnBrk="1" fontAlgn="auto" latinLnBrk="0" hangingPunct="1">
              <a:lnSpc>
                <a:spcPct val="100000"/>
              </a:lnSpc>
              <a:spcBef>
                <a:spcPct val="0"/>
              </a:spcBef>
              <a:spcAft>
                <a:spcPts val="0"/>
              </a:spcAft>
              <a:buClrTx/>
              <a:buSzTx/>
              <a:buFontTx/>
              <a:buNone/>
              <a:tabLst/>
              <a:defRPr/>
            </a:pPr>
            <a:r>
              <a:rPr lang="en-GB" sz="2400" b="1" kern="1200" noProof="0" dirty="0" smtClean="0">
                <a:solidFill>
                  <a:schemeClr val="accent2"/>
                </a:solidFill>
                <a:latin typeface="+mj-lt"/>
                <a:ea typeface="+mj-ea"/>
                <a:cs typeface="+mj-cs"/>
              </a:rPr>
              <a:t>© </a:t>
            </a:r>
            <a:r>
              <a:rPr lang="de-DE" sz="2400" b="1" kern="1200" noProof="0" dirty="0" smtClean="0">
                <a:solidFill>
                  <a:schemeClr val="accent2"/>
                </a:solidFill>
                <a:latin typeface="+mj-lt"/>
                <a:ea typeface="+mj-ea"/>
                <a:cs typeface="+mj-cs"/>
              </a:rPr>
              <a:t>2013 SAP AG. Alle Rechte vorbehalten.</a:t>
            </a:r>
          </a:p>
        </p:txBody>
      </p:sp>
      <p:sp>
        <p:nvSpPr>
          <p:cNvPr id="6" name="TextBox 5"/>
          <p:cNvSpPr txBox="1"/>
          <p:nvPr/>
        </p:nvSpPr>
        <p:spPr bwMode="gray">
          <a:xfrm>
            <a:off x="324000" y="1692000"/>
            <a:ext cx="8404364" cy="2616101"/>
          </a:xfrm>
          <a:prstGeom prst="rect">
            <a:avLst/>
          </a:prstGeom>
          <a:noFill/>
        </p:spPr>
        <p:txBody>
          <a:bodyPr wrap="square" lIns="0" tIns="0" rIns="0" bIns="0" rtlCol="0">
            <a:spAutoFit/>
          </a:bodyPr>
          <a:lstStyle/>
          <a:p>
            <a:pPr marL="0" indent="0" algn="l" defTabSz="914400" rtl="0" eaLnBrk="1" latinLnBrk="0" hangingPunct="1">
              <a:lnSpc>
                <a:spcPct val="100000"/>
              </a:lnSpc>
              <a:spcBef>
                <a:spcPts val="1200"/>
              </a:spcBef>
            </a:pPr>
            <a:r>
              <a:rPr lang="de-DE" sz="1000" kern="1200" noProof="1" smtClean="0">
                <a:solidFill>
                  <a:schemeClr val="tx1"/>
                </a:solidFill>
                <a:latin typeface="Arial"/>
                <a:ea typeface="MS PGothic" pitchFamily="34" charset="-128"/>
                <a:cs typeface="+mn-cs"/>
              </a:rPr>
              <a:t>Weitergabe und Vervielfältigung dieser Publikation oder von Teilen daraus sind, zu welchem Zweck und in welcher Form auch immer, ohne die ausdrückliche schriftliche Genehmigung durch SAP AG nicht gestattet. In dieser Publikation enthaltene Informationen können ohne vorherige Ankündigung geändert werden.</a:t>
            </a:r>
          </a:p>
          <a:p>
            <a:pPr marL="0" indent="0" algn="l" defTabSz="914400" rtl="0" eaLnBrk="1" latinLnBrk="0" hangingPunct="1">
              <a:lnSpc>
                <a:spcPct val="100000"/>
              </a:lnSpc>
              <a:spcBef>
                <a:spcPts val="1200"/>
              </a:spcBef>
            </a:pPr>
            <a:r>
              <a:rPr lang="de-DE" sz="1000" kern="1200" noProof="1" smtClean="0">
                <a:solidFill>
                  <a:schemeClr val="tx1"/>
                </a:solidFill>
                <a:latin typeface="Arial"/>
                <a:ea typeface="MS PGothic" pitchFamily="34" charset="-128"/>
                <a:cs typeface="+mn-cs"/>
              </a:rPr>
              <a:t>Einige der von der SAP AG und ihren Distributoren vermarkteten Softwareprodukte enthalten proprietäre Softwarekomponenten anderer Softwareanbieter.</a:t>
            </a:r>
          </a:p>
          <a:p>
            <a:pPr marL="0" indent="0" algn="l" defTabSz="914400" rtl="0" eaLnBrk="1" latinLnBrk="0" hangingPunct="1">
              <a:lnSpc>
                <a:spcPct val="100000"/>
              </a:lnSpc>
              <a:spcBef>
                <a:spcPts val="1200"/>
              </a:spcBef>
            </a:pPr>
            <a:r>
              <a:rPr lang="de-DE" sz="1000" kern="1200" noProof="1" smtClean="0">
                <a:solidFill>
                  <a:schemeClr val="tx1"/>
                </a:solidFill>
                <a:latin typeface="Arial"/>
                <a:ea typeface="MS PGothic" pitchFamily="34" charset="-128"/>
                <a:cs typeface="+mn-cs"/>
              </a:rPr>
              <a:t>Produkte können länderspezifische Unterschiede aufweisen.</a:t>
            </a:r>
          </a:p>
          <a:p>
            <a:pPr marL="0" indent="0" algn="l" defTabSz="914400" rtl="0" eaLnBrk="1" latinLnBrk="0" hangingPunct="1">
              <a:lnSpc>
                <a:spcPct val="100000"/>
              </a:lnSpc>
              <a:spcBef>
                <a:spcPts val="1200"/>
              </a:spcBef>
            </a:pPr>
            <a:r>
              <a:rPr lang="de-DE" sz="1000" kern="1200" noProof="1" smtClean="0">
                <a:solidFill>
                  <a:schemeClr val="tx1"/>
                </a:solidFill>
                <a:latin typeface="Arial"/>
                <a:ea typeface="MS PGothic" pitchFamily="34" charset="-128"/>
                <a:cs typeface="+mn-cs"/>
              </a:rPr>
              <a:t>Die vorliegenden Unterlagen werden von der SAP AG und ihren Konzernunternehmen („SAP-Konzern“) bereitgestellt und dienen ausschließlich zu Informationszwecken. Der SAP-Konzern übernimmt keinerlei Haftung oder Gewährleistung für Fehler oder Unvollständigkeiten in dieser Publikation. Der SAP-Konzern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marL="0" indent="0" algn="l" defTabSz="914400" rtl="0" eaLnBrk="1" latinLnBrk="0" hangingPunct="1">
              <a:lnSpc>
                <a:spcPct val="100000"/>
              </a:lnSpc>
              <a:spcBef>
                <a:spcPts val="1200"/>
              </a:spcBef>
            </a:pPr>
            <a:r>
              <a:rPr lang="de-DE" sz="1000" kern="1200" noProof="1" smtClean="0">
                <a:solidFill>
                  <a:schemeClr val="tx1"/>
                </a:solidFill>
                <a:latin typeface="Arial"/>
                <a:ea typeface="MS PGothic" pitchFamily="34" charset="-128"/>
                <a:cs typeface="+mn-cs"/>
              </a:rPr>
              <a:t>SAP und andere in diesem Dokument erwähnte Produkte und Dienstleistungen von SAP sowie die dazugehörigen Logos sind Marken oder eingetragene Marken der SAP AG in Deutschland und verschiedenen anderen Ländern weltweit. Weitere Hinweise und Informationen zum Markenrecht finden Sie unter </a:t>
            </a:r>
            <a:r>
              <a:rPr lang="de-DE" sz="1000" kern="1200" noProof="1" smtClean="0">
                <a:solidFill>
                  <a:schemeClr val="tx1"/>
                </a:solidFill>
                <a:latin typeface="Arial"/>
                <a:ea typeface="MS PGothic" pitchFamily="34" charset="-128"/>
                <a:cs typeface="+mn-cs"/>
                <a:hlinkClick r:id="rId2"/>
              </a:rPr>
              <a:t>http://www.sap.com/corporate-en/legal/copyright/index.epx#trademark</a:t>
            </a:r>
            <a:r>
              <a:rPr lang="de-DE" sz="1000" kern="1200" noProof="1" smtClean="0">
                <a:solidFill>
                  <a:schemeClr val="tx1"/>
                </a:solidFill>
                <a:latin typeface="Arial"/>
                <a:ea typeface="MS PGothic" pitchFamily="34" charset="-128"/>
                <a:cs typeface="+mn-cs"/>
              </a:rPr>
              <a:t>.</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457200" y="18288"/>
            <a:ext cx="2895600" cy="329184"/>
          </a:xfrm>
          <a:prstGeom prst="rect">
            <a:avLst/>
          </a:prstGeom>
        </p:spPr>
        <p:txBody>
          <a:bodyPr/>
          <a:lstStyle/>
          <a:p>
            <a:fld id="{2FBFFDC2-0C34-41BE-ACA9-7D249334FCCF}" type="datetimeFigureOut">
              <a:rPr lang="en-US" smtClean="0"/>
              <a:t>11/27/2013</a:t>
            </a:fld>
            <a:endParaRPr lang="en-US"/>
          </a:p>
        </p:txBody>
      </p:sp>
      <p:sp>
        <p:nvSpPr>
          <p:cNvPr id="5" name="Footer Placeholder 4"/>
          <p:cNvSpPr>
            <a:spLocks noGrp="1"/>
          </p:cNvSpPr>
          <p:nvPr>
            <p:ph type="ftr" sz="quarter" idx="11"/>
          </p:nvPr>
        </p:nvSpPr>
        <p:spPr>
          <a:xfrm>
            <a:off x="3429000" y="18288"/>
            <a:ext cx="4114800" cy="329184"/>
          </a:xfrm>
          <a:prstGeom prst="rect">
            <a:avLst/>
          </a:prstGeom>
        </p:spPr>
        <p:txBody>
          <a:bodyPr/>
          <a:lstStyle/>
          <a:p>
            <a:endParaRPr lang="en-US"/>
          </a:p>
        </p:txBody>
      </p:sp>
      <p:sp>
        <p:nvSpPr>
          <p:cNvPr id="6" name="Slide Number Placeholder 5"/>
          <p:cNvSpPr>
            <a:spLocks noGrp="1"/>
          </p:cNvSpPr>
          <p:nvPr>
            <p:ph type="sldNum" sz="quarter" idx="12"/>
          </p:nvPr>
        </p:nvSpPr>
        <p:spPr>
          <a:xfrm>
            <a:off x="7620000" y="18288"/>
            <a:ext cx="1066800" cy="329184"/>
          </a:xfrm>
          <a:prstGeom prst="rect">
            <a:avLst/>
          </a:prstGeom>
        </p:spPr>
        <p:txBody>
          <a:bodyPr/>
          <a:lstStyle/>
          <a:p>
            <a:fld id="{7C9ECAE5-1D27-44E1-A916-B223DA5DA5F9}" type="slidenum">
              <a:rPr lang="en-US" smtClean="0"/>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_Title and Text: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1999"/>
            <a:ext cx="41652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hasCustomPrompt="1"/>
          </p:nvPr>
        </p:nvSpPr>
        <p:spPr>
          <a:xfrm>
            <a:off x="4654800" y="1691999"/>
            <a:ext cx="41652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1077103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 short">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14000" y="324000"/>
            <a:ext cx="8280000" cy="738000"/>
          </a:xfrm>
        </p:spPr>
        <p:txBody>
          <a:bodyPr anchor="t" anchorCtr="0">
            <a:noAutofit/>
          </a:bodyPr>
          <a:lstStyle>
            <a:lvl1pPr>
              <a:defRPr sz="4800">
                <a:solidFill>
                  <a:schemeClr val="tx1"/>
                </a:solidFill>
              </a:defRPr>
            </a:lvl1pPr>
          </a:lstStyle>
          <a:p>
            <a:r>
              <a:rPr lang="en-US" dirty="0" smtClean="0"/>
              <a:t>Short Presentation Title</a:t>
            </a:r>
            <a:endParaRPr lang="en-US" dirty="0"/>
          </a:p>
        </p:txBody>
      </p:sp>
      <p:pic>
        <p:nvPicPr>
          <p:cNvPr id="4" name="Picture 3" descr="SAP_grad_R_pref.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8613" y="6081713"/>
            <a:ext cx="916953" cy="454025"/>
          </a:xfrm>
          <a:prstGeom prst="rect">
            <a:avLst/>
          </a:prstGeom>
        </p:spPr>
      </p:pic>
      <p:sp>
        <p:nvSpPr>
          <p:cNvPr id="6" name="Subtitle 2"/>
          <p:cNvSpPr>
            <a:spLocks noGrp="1"/>
          </p:cNvSpPr>
          <p:nvPr>
            <p:ph type="subTitle" idx="1" hasCustomPrompt="1"/>
          </p:nvPr>
        </p:nvSpPr>
        <p:spPr bwMode="gray">
          <a:xfrm>
            <a:off x="414000" y="1499870"/>
            <a:ext cx="6840000" cy="492443"/>
          </a:xfrm>
        </p:spPr>
        <p:txBody>
          <a:bodyPr anchor="t" anchorCtr="0">
            <a:noAutofit/>
          </a:bodyPr>
          <a:lstStyle>
            <a:lvl1pPr marL="0" marR="0" indent="0" algn="l" defTabSz="914400" rtl="0" eaLnBrk="1" fontAlgn="auto" latinLnBrk="0" hangingPunct="1">
              <a:lnSpc>
                <a:spcPct val="100000"/>
              </a:lnSpc>
              <a:spcBef>
                <a:spcPts val="0"/>
              </a:spcBef>
              <a:spcAft>
                <a:spcPts val="0"/>
              </a:spcAft>
              <a:buClr>
                <a:schemeClr val="accent1"/>
              </a:buClr>
              <a:buSzPct val="80000"/>
              <a:buFontTx/>
              <a:buNone/>
              <a:tabLst/>
              <a:defRPr sz="1600" b="0">
                <a:solidFill>
                  <a:sysClr val="windowText" lastClr="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2013</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Title  - two lines">
    <p:bg>
      <p:bgPr>
        <a:solidFill>
          <a:schemeClr val="accent1"/>
        </a:solidFill>
        <a:effectLst/>
      </p:bgPr>
    </p:bg>
    <p:spTree>
      <p:nvGrpSpPr>
        <p:cNvPr id="1" name=""/>
        <p:cNvGrpSpPr/>
        <p:nvPr/>
      </p:nvGrpSpPr>
      <p:grpSpPr>
        <a:xfrm>
          <a:off x="0" y="0"/>
          <a:ext cx="0" cy="0"/>
          <a:chOff x="0" y="0"/>
          <a:chExt cx="0" cy="0"/>
        </a:xfrm>
      </p:grpSpPr>
      <p:pic>
        <p:nvPicPr>
          <p:cNvPr id="4" name="Picture 3" descr="SAP_grad_R_pref.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8613" y="6081713"/>
            <a:ext cx="916953" cy="454025"/>
          </a:xfrm>
          <a:prstGeom prst="rect">
            <a:avLst/>
          </a:prstGeom>
        </p:spPr>
      </p:pic>
      <p:sp>
        <p:nvSpPr>
          <p:cNvPr id="6" name="Subtitle 2"/>
          <p:cNvSpPr>
            <a:spLocks noGrp="1"/>
          </p:cNvSpPr>
          <p:nvPr>
            <p:ph type="subTitle" idx="1" hasCustomPrompt="1"/>
          </p:nvPr>
        </p:nvSpPr>
        <p:spPr bwMode="gray">
          <a:xfrm>
            <a:off x="414000" y="1499870"/>
            <a:ext cx="6840000" cy="492443"/>
          </a:xfrm>
        </p:spPr>
        <p:txBody>
          <a:bodyPr anchor="t" anchorCtr="0">
            <a:noAutofit/>
          </a:bodyPr>
          <a:lstStyle>
            <a:lvl1pPr marL="0" marR="0" indent="0" algn="l" defTabSz="914400" rtl="0" eaLnBrk="1" fontAlgn="auto" latinLnBrk="0" hangingPunct="1">
              <a:lnSpc>
                <a:spcPct val="100000"/>
              </a:lnSpc>
              <a:spcBef>
                <a:spcPts val="0"/>
              </a:spcBef>
              <a:spcAft>
                <a:spcPts val="0"/>
              </a:spcAft>
              <a:buClr>
                <a:schemeClr val="accent1"/>
              </a:buClr>
              <a:buSzPct val="80000"/>
              <a:buFontTx/>
              <a:buNone/>
              <a:tabLst/>
              <a:defRPr sz="1600" b="0">
                <a:solidFill>
                  <a:sysClr val="windowText" lastClr="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2013</a:t>
            </a:r>
          </a:p>
        </p:txBody>
      </p:sp>
      <p:sp>
        <p:nvSpPr>
          <p:cNvPr id="9" name="Title 1"/>
          <p:cNvSpPr>
            <a:spLocks noGrp="1"/>
          </p:cNvSpPr>
          <p:nvPr>
            <p:ph type="ctrTitle" hasCustomPrompt="1"/>
          </p:nvPr>
        </p:nvSpPr>
        <p:spPr bwMode="gray">
          <a:xfrm>
            <a:off x="414000" y="324000"/>
            <a:ext cx="8280000" cy="923330"/>
          </a:xfrm>
        </p:spPr>
        <p:txBody>
          <a:bodyPr anchor="t" anchorCtr="0">
            <a:noAutofit/>
          </a:bodyPr>
          <a:lstStyle>
            <a:lvl1pPr>
              <a:defRPr sz="3000">
                <a:solidFill>
                  <a:sysClr val="windowText" lastClr="000000"/>
                </a:solidFill>
                <a:latin typeface="+mj-lt"/>
              </a:defRPr>
            </a:lvl1pPr>
          </a:lstStyle>
          <a:p>
            <a:r>
              <a:rPr lang="en-US" sz="3000" dirty="0" smtClean="0"/>
              <a:t>Alternate Presentation Title</a:t>
            </a:r>
            <a:br>
              <a:rPr lang="en-US" sz="3000" dirty="0" smtClean="0"/>
            </a:br>
            <a:r>
              <a:rPr lang="en-US" sz="3000" dirty="0" smtClean="0"/>
              <a:t>Breaks to Two Lines</a:t>
            </a:r>
            <a:endParaRPr lang="de-DE"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Divider Page">
    <p:bg bwMode="gray">
      <p:bgRef idx="1001">
        <a:schemeClr val="bg1"/>
      </p:bgRef>
    </p:bg>
    <p:spTree>
      <p:nvGrpSpPr>
        <p:cNvPr id="1" name=""/>
        <p:cNvGrpSpPr/>
        <p:nvPr/>
      </p:nvGrpSpPr>
      <p:grpSpPr>
        <a:xfrm>
          <a:off x="0" y="0"/>
          <a:ext cx="0" cy="0"/>
          <a:chOff x="0" y="0"/>
          <a:chExt cx="0" cy="0"/>
        </a:xfrm>
      </p:grpSpPr>
      <p:sp>
        <p:nvSpPr>
          <p:cNvPr id="9" name="Rectangle 8"/>
          <p:cNvSpPr/>
          <p:nvPr/>
        </p:nvSpPr>
        <p:spPr bwMode="gray">
          <a:xfrm>
            <a:off x="324150" y="0"/>
            <a:ext cx="8496000" cy="2295525"/>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2" name="Title 1"/>
          <p:cNvSpPr>
            <a:spLocks noGrp="1"/>
          </p:cNvSpPr>
          <p:nvPr>
            <p:ph type="ctrTitle" hasCustomPrompt="1"/>
          </p:nvPr>
        </p:nvSpPr>
        <p:spPr bwMode="gray">
          <a:xfrm>
            <a:off x="324000" y="2444400"/>
            <a:ext cx="8496000" cy="738664"/>
          </a:xfrm>
        </p:spPr>
        <p:txBody>
          <a:bodyPr anchor="t" anchorCtr="0">
            <a:noAutofit/>
          </a:bodyPr>
          <a:lstStyle>
            <a:lvl1pPr>
              <a:defRPr sz="4800">
                <a:solidFill>
                  <a:schemeClr val="tx1"/>
                </a:solidFill>
                <a:latin typeface="+mj-lt"/>
              </a:defRPr>
            </a:lvl1pPr>
          </a:lstStyle>
          <a:p>
            <a:r>
              <a:rPr lang="en-US" dirty="0" smtClean="0"/>
              <a:t>Divider page</a:t>
            </a:r>
            <a:endParaRPr lang="de-DE" dirty="0"/>
          </a:p>
        </p:txBody>
      </p:sp>
      <p:sp>
        <p:nvSpPr>
          <p:cNvPr id="93" name="Text Placeholder 92"/>
          <p:cNvSpPr>
            <a:spLocks noGrp="1"/>
          </p:cNvSpPr>
          <p:nvPr>
            <p:ph type="body" sz="quarter" idx="10" hasCustomPrompt="1"/>
          </p:nvPr>
        </p:nvSpPr>
        <p:spPr>
          <a:xfrm>
            <a:off x="324000" y="3506400"/>
            <a:ext cx="8496300" cy="620713"/>
          </a:xfrm>
        </p:spPr>
        <p:txBody>
          <a:bodyPr/>
          <a:lstStyle>
            <a:lvl1pPr>
              <a:spcBef>
                <a:spcPts val="1200"/>
              </a:spcBef>
              <a:defRPr sz="1600" b="0"/>
            </a:lvl1pPr>
          </a:lstStyle>
          <a:p>
            <a:r>
              <a:rPr lang="en-US" dirty="0" smtClean="0"/>
              <a:t>Subtitle if needed</a:t>
            </a:r>
          </a:p>
        </p:txBody>
      </p:sp>
      <p:pic>
        <p:nvPicPr>
          <p:cNvPr id="175" name="Picture 174" descr="SAP_grad_R_pref.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4000" y="6081713"/>
            <a:ext cx="916953" cy="454025"/>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Divider Page with picture">
    <p:bg bwMode="gray">
      <p:bgRef idx="1001">
        <a:schemeClr val="bg1"/>
      </p:bgRef>
    </p:bg>
    <p:spTree>
      <p:nvGrpSpPr>
        <p:cNvPr id="1" name=""/>
        <p:cNvGrpSpPr/>
        <p:nvPr/>
      </p:nvGrpSpPr>
      <p:grpSpPr>
        <a:xfrm>
          <a:off x="0" y="0"/>
          <a:ext cx="0" cy="0"/>
          <a:chOff x="0" y="0"/>
          <a:chExt cx="0" cy="0"/>
        </a:xfrm>
      </p:grpSpPr>
      <p:sp>
        <p:nvSpPr>
          <p:cNvPr id="8" name="Picture Placeholder 7"/>
          <p:cNvSpPr>
            <a:spLocks noGrp="1"/>
          </p:cNvSpPr>
          <p:nvPr>
            <p:ph type="pic" sz="quarter" idx="11"/>
          </p:nvPr>
        </p:nvSpPr>
        <p:spPr>
          <a:xfrm>
            <a:off x="324000" y="162000"/>
            <a:ext cx="8496000" cy="2134800"/>
          </a:xfrm>
          <a:solidFill>
            <a:schemeClr val="bg1">
              <a:lumMod val="95000"/>
            </a:schemeClr>
          </a:solidFill>
        </p:spPr>
        <p:txBody>
          <a:bodyPr tIns="504000" anchor="t" anchorCtr="0"/>
          <a:lstStyle>
            <a:lvl1pPr algn="ctr">
              <a:defRPr b="0"/>
            </a:lvl1pPr>
          </a:lstStyle>
          <a:p>
            <a:r>
              <a:rPr lang="en-US" smtClean="0"/>
              <a:t>Click icon to add picture</a:t>
            </a:r>
            <a:endParaRPr lang="en-US"/>
          </a:p>
        </p:txBody>
      </p:sp>
      <p:sp>
        <p:nvSpPr>
          <p:cNvPr id="2" name="Title 1"/>
          <p:cNvSpPr>
            <a:spLocks noGrp="1"/>
          </p:cNvSpPr>
          <p:nvPr>
            <p:ph type="ctrTitle" hasCustomPrompt="1"/>
          </p:nvPr>
        </p:nvSpPr>
        <p:spPr bwMode="gray">
          <a:xfrm>
            <a:off x="324000" y="2444400"/>
            <a:ext cx="8496000" cy="738664"/>
          </a:xfrm>
        </p:spPr>
        <p:txBody>
          <a:bodyPr anchor="t" anchorCtr="0">
            <a:noAutofit/>
          </a:bodyPr>
          <a:lstStyle>
            <a:lvl1pPr>
              <a:defRPr sz="4800">
                <a:solidFill>
                  <a:schemeClr val="tx1"/>
                </a:solidFill>
                <a:latin typeface="+mj-lt"/>
              </a:defRPr>
            </a:lvl1pPr>
          </a:lstStyle>
          <a:p>
            <a:r>
              <a:rPr lang="en-US" dirty="0" smtClean="0"/>
              <a:t>Divider page</a:t>
            </a:r>
            <a:endParaRPr lang="de-DE" dirty="0"/>
          </a:p>
        </p:txBody>
      </p:sp>
      <p:sp>
        <p:nvSpPr>
          <p:cNvPr id="12" name="Rectangle 11"/>
          <p:cNvSpPr/>
          <p:nvPr/>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3506400"/>
            <a:ext cx="8496300" cy="620713"/>
          </a:xfrm>
        </p:spPr>
        <p:txBody>
          <a:bodyPr/>
          <a:lstStyle>
            <a:lvl1pPr>
              <a:spcBef>
                <a:spcPts val="1200"/>
              </a:spcBef>
              <a:defRPr sz="1600" b="0"/>
            </a:lvl1pPr>
          </a:lstStyle>
          <a:p>
            <a:r>
              <a:rPr lang="en-US" dirty="0" smtClean="0"/>
              <a:t>Subtitle if needed</a:t>
            </a:r>
          </a:p>
        </p:txBody>
      </p:sp>
      <p:pic>
        <p:nvPicPr>
          <p:cNvPr id="175" name="Picture 174" descr="SAP_grad_R_pref.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4000" y="6081713"/>
            <a:ext cx="916953" cy="454025"/>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Contact / Thank You">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324000" y="2444400"/>
            <a:ext cx="8496000" cy="738664"/>
          </a:xfrm>
        </p:spPr>
        <p:txBody>
          <a:bodyPr anchor="t" anchorCtr="0">
            <a:noAutofit/>
          </a:bodyPr>
          <a:lstStyle>
            <a:lvl1pPr>
              <a:defRPr sz="4800">
                <a:solidFill>
                  <a:schemeClr val="tx1"/>
                </a:solidFill>
                <a:latin typeface="+mj-lt"/>
              </a:defRPr>
            </a:lvl1pPr>
          </a:lstStyle>
          <a:p>
            <a:r>
              <a:rPr lang="en-US" dirty="0" smtClean="0"/>
              <a:t>Thank you</a:t>
            </a:r>
            <a:endParaRPr lang="de-DE" dirty="0"/>
          </a:p>
        </p:txBody>
      </p:sp>
      <p:sp>
        <p:nvSpPr>
          <p:cNvPr id="12" name="Rectangle 11"/>
          <p:cNvSpPr/>
          <p:nvPr/>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4604385"/>
            <a:ext cx="8496300" cy="1477328"/>
          </a:xfrm>
        </p:spPr>
        <p:txBody>
          <a:bodyPr anchor="b" anchorCtr="0">
            <a:noAutofit/>
          </a:bodyPr>
          <a:lstStyle>
            <a:lvl1pPr>
              <a:spcBef>
                <a:spcPts val="0"/>
              </a:spcBef>
              <a:defRPr sz="1600" b="0"/>
            </a:lvl1pPr>
          </a:lstStyle>
          <a:p>
            <a:r>
              <a:rPr lang="en-US" dirty="0" smtClean="0"/>
              <a:t>Contact information:</a:t>
            </a:r>
          </a:p>
          <a:p>
            <a:endParaRPr lang="en-US" dirty="0" smtClean="0"/>
          </a:p>
          <a:p>
            <a:r>
              <a:rPr lang="en-US" dirty="0" smtClean="0"/>
              <a:t>F name MI. L name</a:t>
            </a:r>
          </a:p>
          <a:p>
            <a:r>
              <a:rPr lang="en-US" dirty="0" smtClean="0"/>
              <a:t>Title</a:t>
            </a:r>
          </a:p>
          <a:p>
            <a:r>
              <a:rPr lang="en-US" dirty="0" smtClean="0"/>
              <a:t>Address</a:t>
            </a:r>
          </a:p>
          <a:p>
            <a:r>
              <a:rPr lang="en-US" dirty="0" smtClean="0"/>
              <a:t>Phone number</a:t>
            </a:r>
          </a:p>
        </p:txBody>
      </p:sp>
      <p:pic>
        <p:nvPicPr>
          <p:cNvPr id="175" name="Picture 174" descr="SAP_grad_R_pref.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4000" y="478631"/>
            <a:ext cx="1832305" cy="907257"/>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Agenda">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&lt;Agenda&gt;</a:t>
            </a:r>
            <a:endParaRPr lang="en-US" dirty="0"/>
          </a:p>
        </p:txBody>
      </p:sp>
      <p:sp>
        <p:nvSpPr>
          <p:cNvPr id="4" name="Text Placeholder 3"/>
          <p:cNvSpPr>
            <a:spLocks noGrp="1"/>
          </p:cNvSpPr>
          <p:nvPr>
            <p:ph type="body" sz="quarter" idx="10" hasCustomPrompt="1"/>
          </p:nvPr>
        </p:nvSpPr>
        <p:spPr>
          <a:xfrm>
            <a:off x="324000" y="1692000"/>
            <a:ext cx="8494713" cy="3831818"/>
          </a:xfrm>
        </p:spPr>
        <p:txBody>
          <a:bodyPr>
            <a:noAutofit/>
          </a:bodyPr>
          <a:lstStyle>
            <a:lvl1pPr marL="0" marR="0" indent="0" algn="l" defTabSz="914400" rtl="0" eaLnBrk="1" fontAlgn="auto" latinLnBrk="0" hangingPunct="1">
              <a:lnSpc>
                <a:spcPct val="100000"/>
              </a:lnSpc>
              <a:spcBef>
                <a:spcPts val="1200"/>
              </a:spcBef>
              <a:spcAft>
                <a:spcPts val="0"/>
              </a:spcAft>
              <a:buClr>
                <a:schemeClr val="accent1"/>
              </a:buClr>
              <a:buSzPct val="80000"/>
              <a:buFontTx/>
              <a:buNone/>
              <a:tabLst/>
              <a:defRPr b="0"/>
            </a:lvl1pPr>
            <a:lvl2pPr marL="180000" marR="0" indent="-180000" algn="l" defTabSz="914400" rtl="0" eaLnBrk="1" fontAlgn="auto" latinLnBrk="0" hangingPunct="1">
              <a:lnSpc>
                <a:spcPct val="100000"/>
              </a:lnSpc>
              <a:spcBef>
                <a:spcPts val="600"/>
              </a:spcBef>
              <a:spcAft>
                <a:spcPts val="0"/>
              </a:spcAft>
              <a:buClr>
                <a:schemeClr val="accent1"/>
              </a:buClr>
              <a:buSzPct val="100000"/>
              <a:buFont typeface="Wingdings" pitchFamily="2" charset="2"/>
              <a:buChar char=""/>
              <a:tabLst/>
              <a:defRPr/>
            </a:lvl2pPr>
            <a:lvl3pPr marL="360000" marR="0" indent="-180975" algn="l" defTabSz="914400" rtl="0" eaLnBrk="1" fontAlgn="auto" latinLnBrk="0" hangingPunct="1">
              <a:lnSpc>
                <a:spcPct val="100000"/>
              </a:lnSpc>
              <a:spcBef>
                <a:spcPts val="600"/>
              </a:spcBef>
              <a:spcAft>
                <a:spcPts val="0"/>
              </a:spcAft>
              <a:buClr>
                <a:schemeClr val="accent2"/>
              </a:buClr>
              <a:buSzPct val="100000"/>
              <a:buFont typeface="Arial" pitchFamily="34" charset="0"/>
              <a:buChar char="–"/>
              <a:tabLst/>
              <a:defRPr/>
            </a:lvl3pPr>
            <a:lvl4pPr marL="533400" marR="0" indent="-177800" algn="l" defTabSz="914400" rtl="0" eaLnBrk="1" fontAlgn="auto" latinLnBrk="0" hangingPunct="1">
              <a:lnSpc>
                <a:spcPct val="100000"/>
              </a:lnSpc>
              <a:spcBef>
                <a:spcPts val="600"/>
              </a:spcBef>
              <a:spcAft>
                <a:spcPts val="0"/>
              </a:spcAft>
              <a:buClr>
                <a:schemeClr val="accent2"/>
              </a:buClr>
              <a:buSzPct val="100000"/>
              <a:buFont typeface="Arial" pitchFamily="34" charset="0"/>
              <a:buChar char="–"/>
              <a:tabLst/>
              <a:defRPr sz="1600"/>
            </a:lvl4pPr>
            <a:lvl5pPr marL="540000">
              <a:buClr>
                <a:schemeClr val="accent2"/>
              </a:buClr>
              <a:buFont typeface="Courier New" pitchFamily="49" charset="0"/>
              <a:buChar char="o"/>
              <a:defRPr/>
            </a:lvl5pPr>
          </a:lstStyle>
          <a:p>
            <a:pPr lvl="0"/>
            <a:r>
              <a:rPr lang="en-US" dirty="0" smtClean="0"/>
              <a:t>Agenda Item/Divider Headline</a:t>
            </a:r>
          </a:p>
          <a:p>
            <a:pPr lvl="1"/>
            <a:r>
              <a:rPr lang="en-US" dirty="0" smtClean="0"/>
              <a:t>Details</a:t>
            </a:r>
          </a:p>
          <a:p>
            <a:pPr lvl="2"/>
            <a:r>
              <a:rPr lang="en-US" dirty="0" smtClean="0"/>
              <a:t>Third Level</a:t>
            </a:r>
          </a:p>
          <a:p>
            <a:pPr lvl="4"/>
            <a:r>
              <a:rPr lang="en-US" dirty="0" smtClean="0"/>
              <a:t>Fourth Level</a:t>
            </a:r>
          </a:p>
          <a:p>
            <a:endParaRPr lang="en-US" dirty="0" smtClean="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de-DE"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324000" y="324000"/>
            <a:ext cx="8496000" cy="756000"/>
          </a:xfrm>
          <a:prstGeom prst="rect">
            <a:avLst/>
          </a:prstGeom>
        </p:spPr>
        <p:txBody>
          <a:bodyPr vert="horz" lIns="0" tIns="0" rIns="0" bIns="0" rtlCol="0" anchor="ctr" anchorCtr="0">
            <a:noAutofit/>
          </a:bodyPr>
          <a:lstStyle/>
          <a:p>
            <a:r>
              <a:rPr lang="en-US" noProof="0" dirty="0" smtClean="0"/>
              <a:t>Insert page title</a:t>
            </a:r>
            <a:endParaRPr lang="en-US" noProof="0" dirty="0"/>
          </a:p>
        </p:txBody>
      </p:sp>
      <p:sp>
        <p:nvSpPr>
          <p:cNvPr id="3" name="Text Placeholder 2"/>
          <p:cNvSpPr>
            <a:spLocks noGrp="1"/>
          </p:cNvSpPr>
          <p:nvPr>
            <p:ph type="body" idx="1"/>
          </p:nvPr>
        </p:nvSpPr>
        <p:spPr bwMode="gray">
          <a:xfrm>
            <a:off x="324000" y="1690687"/>
            <a:ext cx="8496000" cy="4391025"/>
          </a:xfrm>
          <a:prstGeom prst="rect">
            <a:avLst/>
          </a:prstGeom>
        </p:spPr>
        <p:txBody>
          <a:bodyPr vert="horz" lIns="0" tIns="0" rIns="0" bIns="0" rtlCol="0">
            <a:noAutofit/>
          </a:bodyPr>
          <a:lstStyle/>
          <a:p>
            <a:pPr lvl="0"/>
            <a:r>
              <a:rPr lang="en-US" noProof="0" dirty="0" smtClean="0"/>
              <a:t>First level</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33" name="Rectangle 32"/>
          <p:cNvSpPr/>
          <p:nvPr/>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cxnSp>
        <p:nvCxnSpPr>
          <p:cNvPr id="8" name="Straight Connector 7"/>
          <p:cNvCxnSpPr/>
          <p:nvPr/>
        </p:nvCxnSpPr>
        <p:spPr>
          <a:xfrm>
            <a:off x="324000" y="1231200"/>
            <a:ext cx="84963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sp>
        <p:nvSpPr>
          <p:cNvPr id="95" name="Rectangle 94"/>
          <p:cNvSpPr/>
          <p:nvPr/>
        </p:nvSpPr>
        <p:spPr bwMode="white">
          <a:xfrm>
            <a:off x="324000" y="6535738"/>
            <a:ext cx="8496000" cy="324000"/>
          </a:xfrm>
          <a:prstGeom prst="rect">
            <a:avLst/>
          </a:prstGeom>
          <a:solidFill>
            <a:schemeClr val="tx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10" name="TextBox 9"/>
          <p:cNvSpPr txBox="1"/>
          <p:nvPr/>
        </p:nvSpPr>
        <p:spPr bwMode="black">
          <a:xfrm>
            <a:off x="324000" y="6636183"/>
            <a:ext cx="1762268" cy="123111"/>
          </a:xfrm>
          <a:prstGeom prst="rect">
            <a:avLst/>
          </a:prstGeom>
          <a:noFill/>
        </p:spPr>
        <p:txBody>
          <a:bodyPr wrap="none" lIns="72000" tIns="0" rIns="0" bIns="0" rtlCol="0">
            <a:spAutoFit/>
          </a:bodyPr>
          <a:lstStyle/>
          <a:p>
            <a:pPr marL="133350" indent="-133350" algn="l">
              <a:buClr>
                <a:schemeClr val="bg1"/>
              </a:buClr>
              <a:buFont typeface="Arial" pitchFamily="34" charset="0"/>
              <a:buChar char="©"/>
              <a:tabLst/>
            </a:pPr>
            <a:r>
              <a:rPr lang="en-US" sz="800" noProof="0" dirty="0" smtClean="0">
                <a:solidFill>
                  <a:schemeClr val="bg1"/>
                </a:solidFill>
              </a:rPr>
              <a:t>2013 SAP AG. All rights reserved.</a:t>
            </a:r>
          </a:p>
        </p:txBody>
      </p:sp>
      <p:sp>
        <p:nvSpPr>
          <p:cNvPr id="34" name="TextBox 33"/>
          <p:cNvSpPr txBox="1"/>
          <p:nvPr/>
        </p:nvSpPr>
        <p:spPr bwMode="black">
          <a:xfrm>
            <a:off x="8625588" y="6636183"/>
            <a:ext cx="197737" cy="123111"/>
          </a:xfrm>
          <a:prstGeom prst="rect">
            <a:avLst/>
          </a:prstGeom>
          <a:noFill/>
        </p:spPr>
        <p:txBody>
          <a:bodyPr wrap="none" lIns="0" tIns="0" rIns="72000" bIns="0" rtlCol="0">
            <a:spAutoFit/>
          </a:bodyPr>
          <a:lstStyle/>
          <a:p>
            <a:pPr marL="93663" indent="-93663" algn="r">
              <a:buClr>
                <a:schemeClr val="accent2"/>
              </a:buClr>
              <a:buFont typeface="Arial" pitchFamily="34" charset="0"/>
              <a:buNone/>
            </a:pPr>
            <a:fld id="{0BDC132A-5C91-4078-9777-31DA19A62E0A}" type="slidenum">
              <a:rPr lang="en-US" sz="800" baseline="0" noProof="0" smtClean="0">
                <a:solidFill>
                  <a:schemeClr val="bg1"/>
                </a:solidFill>
              </a:rPr>
              <a:pPr marL="93663" indent="-93663" algn="r">
                <a:buClr>
                  <a:schemeClr val="accent2"/>
                </a:buClr>
                <a:buFont typeface="Arial" pitchFamily="34" charset="0"/>
                <a:buNone/>
              </a:pPr>
              <a:t>‹#›</a:t>
            </a:fld>
            <a:endParaRPr lang="en-US" sz="800" noProof="0" dirty="0" smtClean="0">
              <a:solidFill>
                <a:schemeClr val="bg1"/>
              </a:solidFill>
            </a:endParaRPr>
          </a:p>
        </p:txBody>
      </p:sp>
      <p:sp>
        <p:nvSpPr>
          <p:cNvPr id="4" name="Information_Classification"/>
          <p:cNvSpPr txBox="1"/>
          <p:nvPr/>
        </p:nvSpPr>
        <p:spPr>
          <a:xfrm>
            <a:off x="7670800" y="6638354"/>
            <a:ext cx="424796" cy="153888"/>
          </a:xfrm>
          <a:prstGeom prst="rect">
            <a:avLst/>
          </a:prstGeom>
          <a:noFill/>
        </p:spPr>
        <p:txBody>
          <a:bodyPr vert="horz" wrap="none" lIns="0" tIns="0" rIns="0" bIns="0" rtlCol="0">
            <a:spAutoFit/>
          </a:bodyPr>
          <a:lstStyle/>
          <a:p>
            <a:pPr algn="l" fontAlgn="base">
              <a:spcBef>
                <a:spcPct val="50000"/>
              </a:spcBef>
              <a:spcAft>
                <a:spcPct val="0"/>
              </a:spcAft>
              <a:buClr>
                <a:srgbClr val="F0AB00"/>
              </a:buClr>
              <a:buSzPct val="80000"/>
            </a:pPr>
            <a:r>
              <a:rPr kumimoji="0" lang="en-US" sz="1000" b="0" i="0" u="none" kern="0" baseline="0" dirty="0" smtClean="0">
                <a:solidFill>
                  <a:srgbClr val="FFFFFF"/>
                </a:solidFill>
                <a:latin typeface="Arial"/>
                <a:ea typeface="Arial Unicode MS"/>
                <a:cs typeface="Arial Unicode MS" pitchFamily="34" charset="-128"/>
                <a:sym typeface="Arial"/>
              </a:rPr>
              <a:t>Internal</a:t>
            </a:r>
          </a:p>
        </p:txBody>
      </p:sp>
    </p:spTree>
  </p:cSld>
  <p:clrMap bg1="lt1" tx1="dk1" bg2="lt2" tx2="dk2" accent1="accent1" accent2="accent2" accent3="accent3" accent4="accent4" accent5="accent5" accent6="accent6" hlink="hlink" folHlink="folHlink"/>
  <p:sldLayoutIdLst>
    <p:sldLayoutId id="2147483752" r:id="rId1"/>
    <p:sldLayoutId id="2147483753" r:id="rId2"/>
    <p:sldLayoutId id="2147483754" r:id="rId3"/>
    <p:sldLayoutId id="2147483755" r:id="rId4"/>
    <p:sldLayoutId id="2147483756" r:id="rId5"/>
    <p:sldLayoutId id="2147483757" r:id="rId6"/>
    <p:sldLayoutId id="2147483758" r:id="rId7"/>
    <p:sldLayoutId id="2147483759" r:id="rId8"/>
    <p:sldLayoutId id="2147483760" r:id="rId9"/>
    <p:sldLayoutId id="2147483761" r:id="rId10"/>
    <p:sldLayoutId id="2147483762" r:id="rId11"/>
    <p:sldLayoutId id="2147483763" r:id="rId12"/>
    <p:sldLayoutId id="2147483764" r:id="rId13"/>
    <p:sldLayoutId id="2147483765" r:id="rId14"/>
    <p:sldLayoutId id="2147483766" r:id="rId15"/>
    <p:sldLayoutId id="2147483767" r:id="rId16"/>
    <p:sldLayoutId id="2147483768" r:id="rId17"/>
    <p:sldLayoutId id="2147483769" r:id="rId18"/>
    <p:sldLayoutId id="2147483770" r:id="rId19"/>
    <p:sldLayoutId id="2147483771" r:id="rId20"/>
    <p:sldLayoutId id="2147483772" r:id="rId21"/>
    <p:sldLayoutId id="2147483773" r:id="rId22"/>
    <p:sldLayoutId id="2147483750" r:id="rId23"/>
  </p:sldLayoutIdLst>
  <p:txStyles>
    <p:titleStyle>
      <a:lvl1pPr algn="l" defTabSz="914400" rtl="0" eaLnBrk="1" latinLnBrk="0" hangingPunct="1">
        <a:spcBef>
          <a:spcPct val="0"/>
        </a:spcBef>
        <a:buNone/>
        <a:defRPr sz="2400" b="1" kern="1200">
          <a:solidFill>
            <a:schemeClr val="accent2"/>
          </a:solidFill>
          <a:latin typeface="+mj-lt"/>
          <a:ea typeface="+mj-ea"/>
          <a:cs typeface="+mj-cs"/>
        </a:defRPr>
      </a:lvl1pPr>
    </p:titleStyle>
    <p:bodyStyle>
      <a:lvl1pPr marL="0" indent="0" algn="l" defTabSz="914400" rtl="0" eaLnBrk="1" latinLnBrk="0" hangingPunct="1">
        <a:spcBef>
          <a:spcPts val="1620"/>
        </a:spcBef>
        <a:buClr>
          <a:schemeClr val="accent1"/>
        </a:buClr>
        <a:buSzPct val="80000"/>
        <a:buFontTx/>
        <a:buNone/>
        <a:defRPr sz="1800" b="1" kern="1200">
          <a:solidFill>
            <a:schemeClr val="tx1"/>
          </a:solidFill>
          <a:latin typeface="+mn-lt"/>
          <a:ea typeface="+mn-ea"/>
          <a:cs typeface="+mn-cs"/>
        </a:defRPr>
      </a:lvl1pPr>
      <a:lvl2pPr marL="0" indent="0" algn="l" defTabSz="914400" rtl="0" eaLnBrk="1" latinLnBrk="0" hangingPunct="1">
        <a:spcBef>
          <a:spcPts val="600"/>
        </a:spcBef>
        <a:buClr>
          <a:schemeClr val="accent1"/>
        </a:buClr>
        <a:buSzPct val="80000"/>
        <a:buFont typeface="Wingdings" pitchFamily="2" charset="2"/>
        <a:buNone/>
        <a:defRPr sz="1800" kern="1200">
          <a:solidFill>
            <a:schemeClr val="tx1"/>
          </a:solidFill>
          <a:latin typeface="+mn-lt"/>
          <a:ea typeface="+mn-ea"/>
          <a:cs typeface="+mn-cs"/>
        </a:defRPr>
      </a:lvl2pPr>
      <a:lvl3pPr marL="180000" indent="-180000" algn="l" defTabSz="914400" rtl="0" eaLnBrk="1" latinLnBrk="0" hangingPunct="1">
        <a:spcBef>
          <a:spcPts val="400"/>
        </a:spcBef>
        <a:buClr>
          <a:schemeClr val="accent1"/>
        </a:buClr>
        <a:buSzPct val="100000"/>
        <a:buFont typeface="Wingdings" pitchFamily="2" charset="2"/>
        <a:buChar char=""/>
        <a:defRPr sz="1600" kern="1200">
          <a:solidFill>
            <a:schemeClr val="tx1"/>
          </a:solidFill>
          <a:latin typeface="+mn-lt"/>
          <a:ea typeface="+mn-ea"/>
          <a:cs typeface="+mn-cs"/>
        </a:defRPr>
      </a:lvl3pPr>
      <a:lvl4pPr marL="360000" indent="-180000" algn="l" defTabSz="914400" rtl="0" eaLnBrk="1" latinLnBrk="0" hangingPunct="1">
        <a:spcBef>
          <a:spcPts val="400"/>
        </a:spcBef>
        <a:buClr>
          <a:schemeClr val="accent2"/>
        </a:buClr>
        <a:buSzPct val="100000"/>
        <a:buFont typeface="Arial" pitchFamily="34" charset="0"/>
        <a:buChar char="–"/>
        <a:defRPr sz="1400" kern="1200">
          <a:solidFill>
            <a:schemeClr val="tx1"/>
          </a:solidFill>
          <a:latin typeface="+mn-lt"/>
          <a:ea typeface="+mn-ea"/>
          <a:cs typeface="+mn-cs"/>
        </a:defRPr>
      </a:lvl4pPr>
      <a:lvl5pPr marL="541338" indent="-180000" algn="l" defTabSz="914400" rtl="0" eaLnBrk="1" latinLnBrk="0" hangingPunct="1">
        <a:spcBef>
          <a:spcPts val="250"/>
        </a:spcBef>
        <a:buClr>
          <a:schemeClr val="accent2"/>
        </a:buClr>
        <a:buSzPct val="100000"/>
        <a:buFont typeface="Courier New" pitchFamily="49" charset="0"/>
        <a:buChar char="o"/>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2.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www.nodebeginner.org/index-zh-cn.html" TargetMode="External"/><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20.jpg"/><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image" Target="../media/image22.jpg"/><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image" Target="../media/image26.jpg"/><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image" Target="../media/image29.jpg"/><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hyperlink" Target="http://www.nodebeginner.org/index-zh-cn.html" TargetMode="External"/><Relationship Id="rId1" Type="http://schemas.openxmlformats.org/officeDocument/2006/relationships/slideLayout" Target="../slideLayouts/slideLayout17.xml"/></Relationships>
</file>

<file path=ppt/slides/_rels/slide25.xml.rels><?xml version="1.0" encoding="UTF-8" standalone="yes"?>
<Relationships xmlns="http://schemas.openxmlformats.org/package/2006/relationships"><Relationship Id="rId2" Type="http://schemas.openxmlformats.org/officeDocument/2006/relationships/hyperlink" Target="http://nodejs.org/api/net.html" TargetMode="External"/><Relationship Id="rId1" Type="http://schemas.openxmlformats.org/officeDocument/2006/relationships/slideLayout" Target="../slideLayouts/slideLayout17.xml"/></Relationships>
</file>

<file path=ppt/slides/_rels/slide2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17.xml"/></Relationships>
</file>

<file path=ppt/slides/_rels/slide27.xml.rels><?xml version="1.0" encoding="UTF-8" standalone="yes"?>
<Relationships xmlns="http://schemas.openxmlformats.org/package/2006/relationships"><Relationship Id="rId2" Type="http://schemas.openxmlformats.org/officeDocument/2006/relationships/image" Target="../media/image34.jpg"/><Relationship Id="rId1" Type="http://schemas.openxmlformats.org/officeDocument/2006/relationships/slideLayout" Target="../slideLayouts/slideLayout17.xml"/></Relationships>
</file>

<file path=ppt/slides/_rels/slide2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7.xml"/></Relationships>
</file>

<file path=ppt/slides/_rels/slide2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3" Type="http://schemas.openxmlformats.org/officeDocument/2006/relationships/hyperlink" Target="Official%20Site%20http:/nodejs.org" TargetMode="External"/><Relationship Id="rId2" Type="http://schemas.openxmlformats.org/officeDocument/2006/relationships/hyperlink" Target="http://nodejs.org/dist/v0.10.20/node-v0.10.20-x86.msi" TargetMode="External"/><Relationship Id="rId1" Type="http://schemas.openxmlformats.org/officeDocument/2006/relationships/slideLayout" Target="../slideLayouts/slideLayout17.xml"/><Relationship Id="rId5" Type="http://schemas.openxmlformats.org/officeDocument/2006/relationships/image" Target="../media/image4.png"/><Relationship Id="rId4" Type="http://schemas.openxmlformats.org/officeDocument/2006/relationships/hyperlink" Target="http://www.nodebeginner.org/index-zh-cn.html" TargetMode="External"/></Relationships>
</file>

<file path=ppt/slides/_rels/slide3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jpg"/><Relationship Id="rId1" Type="http://schemas.openxmlformats.org/officeDocument/2006/relationships/slideLayout" Target="../slideLayouts/slideLayout17.xml"/></Relationships>
</file>

<file path=ppt/slides/_rels/slide3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17.xml"/></Relationships>
</file>

<file path=ppt/slides/_rels/slide32.xml.rels><?xml version="1.0" encoding="UTF-8" standalone="yes"?>
<Relationships xmlns="http://schemas.openxmlformats.org/package/2006/relationships"><Relationship Id="rId3" Type="http://schemas.openxmlformats.org/officeDocument/2006/relationships/hyperlink" Target="http://expressjs.com/" TargetMode="External"/><Relationship Id="rId2" Type="http://schemas.openxmlformats.org/officeDocument/2006/relationships/hyperlink" Target="https://github.com/LearnBoost/node-canvas" TargetMode="External"/><Relationship Id="rId1" Type="http://schemas.openxmlformats.org/officeDocument/2006/relationships/slideLayout" Target="../slideLayouts/slideLayout17.xml"/><Relationship Id="rId4" Type="http://schemas.openxmlformats.org/officeDocument/2006/relationships/hyperlink" Target="https://github.com/mde/geddy" TargetMode="External"/></Relationships>
</file>

<file path=ppt/slides/_rels/slide33.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7.xml"/></Relationships>
</file>

<file path=ppt/slides/_rels/slide34.xml.rels><?xml version="1.0" encoding="UTF-8" standalone="yes"?>
<Relationships xmlns="http://schemas.openxmlformats.org/package/2006/relationships"><Relationship Id="rId2" Type="http://schemas.openxmlformats.org/officeDocument/2006/relationships/hyperlink" Target="https://github.com/LearnBoost/socket.io" TargetMode="External"/><Relationship Id="rId1" Type="http://schemas.openxmlformats.org/officeDocument/2006/relationships/slideLayout" Target="../slideLayouts/slideLayout1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6.xml.rels><?xml version="1.0" encoding="UTF-8" standalone="yes"?>
<Relationships xmlns="http://schemas.openxmlformats.org/package/2006/relationships"><Relationship Id="rId3" Type="http://schemas.openxmlformats.org/officeDocument/2006/relationships/hyperlink" Target="http://code.google.com/p/chromedevtools/" TargetMode="External"/><Relationship Id="rId2" Type="http://schemas.openxmlformats.org/officeDocument/2006/relationships/hyperlink" Target="http://www.cnblogs.com/moonz-wu/archive/2012/01/15/2322120.html" TargetMode="External"/><Relationship Id="rId1" Type="http://schemas.openxmlformats.org/officeDocument/2006/relationships/slideLayout" Target="../slideLayouts/slideLayout17.xml"/></Relationships>
</file>

<file path=ppt/slides/_rels/slide37.xml.rels><?xml version="1.0" encoding="UTF-8" standalone="yes"?>
<Relationships xmlns="http://schemas.openxmlformats.org/package/2006/relationships"><Relationship Id="rId3" Type="http://schemas.openxmlformats.org/officeDocument/2006/relationships/image" Target="../media/image43.jpg"/><Relationship Id="rId2" Type="http://schemas.openxmlformats.org/officeDocument/2006/relationships/image" Target="../media/image42.jpg"/><Relationship Id="rId1" Type="http://schemas.openxmlformats.org/officeDocument/2006/relationships/slideLayout" Target="../slideLayouts/slideLayout17.xml"/><Relationship Id="rId5" Type="http://schemas.openxmlformats.org/officeDocument/2006/relationships/hyperlink" Target="https://github.com/node-inspector/node-inspector" TargetMode="External"/><Relationship Id="rId4" Type="http://schemas.openxmlformats.org/officeDocument/2006/relationships/image" Target="../media/image44.jpeg"/></Relationships>
</file>

<file path=ppt/slides/_rels/slide38.xml.rels><?xml version="1.0" encoding="UTF-8" standalone="yes"?>
<Relationships xmlns="http://schemas.openxmlformats.org/package/2006/relationships"><Relationship Id="rId3" Type="http://schemas.openxmlformats.org/officeDocument/2006/relationships/hyperlink" Target="https://github.com/nswbmw/N-blog" TargetMode="External"/><Relationship Id="rId2" Type="http://schemas.openxmlformats.org/officeDocument/2006/relationships/image" Target="../media/image45.png"/><Relationship Id="rId1" Type="http://schemas.openxmlformats.org/officeDocument/2006/relationships/slideLayout" Target="../slideLayouts/slideLayout17.xml"/></Relationships>
</file>

<file path=ppt/slides/_rels/slide39.xml.rels><?xml version="1.0" encoding="UTF-8" standalone="yes"?>
<Relationships xmlns="http://schemas.openxmlformats.org/package/2006/relationships"><Relationship Id="rId2" Type="http://schemas.openxmlformats.org/officeDocument/2006/relationships/image" Target="../media/image46.jpeg"/><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jpeg"/><Relationship Id="rId1" Type="http://schemas.openxmlformats.org/officeDocument/2006/relationships/slideLayout" Target="../slideLayouts/slideLayout17.xml"/><Relationship Id="rId5" Type="http://schemas.openxmlformats.org/officeDocument/2006/relationships/image" Target="../media/image7.png"/><Relationship Id="rId4" Type="http://schemas.openxmlformats.org/officeDocument/2006/relationships/image" Target="../media/image6.jpg"/></Relationships>
</file>

<file path=ppt/slides/_rels/slide40.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hyperlink" Target="https://github.com/DHTMLX/node-scheduler-demo" TargetMode="External"/><Relationship Id="rId1" Type="http://schemas.openxmlformats.org/officeDocument/2006/relationships/slideLayout" Target="../slideLayouts/slideLayout17.xml"/></Relationships>
</file>

<file path=ppt/slides/_rels/slide41.xml.rels><?xml version="1.0" encoding="UTF-8" standalone="yes"?>
<Relationships xmlns="http://schemas.openxmlformats.org/package/2006/relationships"><Relationship Id="rId2" Type="http://schemas.openxmlformats.org/officeDocument/2006/relationships/hyperlink" Target="http://bostinno.streetwise.co/2011/08/14/who-is-using-node-js-and-why-yammer-bocoup-proxlet-and-yahoo/" TargetMode="External"/><Relationship Id="rId1" Type="http://schemas.openxmlformats.org/officeDocument/2006/relationships/slideLayout" Target="../slideLayouts/slideLayout17.xml"/></Relationships>
</file>

<file path=ppt/slides/_rels/slide42.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17.xml"/></Relationships>
</file>

<file path=ppt/slides/_rels/slide43.xml.rels><?xml version="1.0" encoding="UTF-8" standalone="yes"?>
<Relationships xmlns="http://schemas.openxmlformats.org/package/2006/relationships"><Relationship Id="rId3" Type="http://schemas.openxmlformats.org/officeDocument/2006/relationships/hyperlink" Target="http://blog.fens.me/nodejs-jasmine-bdd/" TargetMode="External"/><Relationship Id="rId2" Type="http://schemas.openxmlformats.org/officeDocument/2006/relationships/image" Target="../media/image50.png"/><Relationship Id="rId1" Type="http://schemas.openxmlformats.org/officeDocument/2006/relationships/slideLayout" Target="../slideLayouts/slideLayout17.xml"/></Relationships>
</file>

<file path=ppt/slides/_rels/slide44.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hyperlink" Target="https://github.com/KDawg/JasmineTestingBackBoneModel" TargetMode="External"/><Relationship Id="rId1" Type="http://schemas.openxmlformats.org/officeDocument/2006/relationships/slideLayout" Target="../slideLayouts/slideLayout17.xml"/></Relationships>
</file>

<file path=ppt/slides/_rels/slide45.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hyperlink" Target="https://github.com/morphatic/JMURideBoard" TargetMode="External"/><Relationship Id="rId1" Type="http://schemas.openxmlformats.org/officeDocument/2006/relationships/slideLayout" Target="../slideLayouts/slideLayout17.xml"/></Relationships>
</file>

<file path=ppt/slides/_rels/slide46.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17.xml"/><Relationship Id="rId5" Type="http://schemas.openxmlformats.org/officeDocument/2006/relationships/image" Target="../media/image13.jpg"/><Relationship Id="rId4" Type="http://schemas.openxmlformats.org/officeDocument/2006/relationships/image" Target="../media/image12.jp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www.nodebeginner.org/index-zh-cn.html" TargetMode="External"/><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www.aaronstannard.com/post/2011/12/14/Intro-to-NodeJS-for-NET-Developers.aspx" TargetMode="External"/><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544" y="2276872"/>
            <a:ext cx="3799637" cy="1113922"/>
          </a:xfrm>
          <a:prstGeom prst="rect">
            <a:avLst/>
          </a:prstGeom>
        </p:spPr>
      </p:pic>
      <p:sp>
        <p:nvSpPr>
          <p:cNvPr id="2" name="TextBox 1"/>
          <p:cNvSpPr txBox="1"/>
          <p:nvPr/>
        </p:nvSpPr>
        <p:spPr>
          <a:xfrm>
            <a:off x="4355976" y="2780928"/>
            <a:ext cx="3841116" cy="461665"/>
          </a:xfrm>
          <a:prstGeom prst="rect">
            <a:avLst/>
          </a:prstGeom>
          <a:noFill/>
        </p:spPr>
        <p:txBody>
          <a:bodyPr wrap="none" rtlCol="0">
            <a:spAutoFit/>
          </a:bodyPr>
          <a:lstStyle/>
          <a:p>
            <a:r>
              <a:rPr lang="en-US" sz="2400" b="1" dirty="0" smtClean="0">
                <a:effectLst>
                  <a:outerShdw blurRad="38100" dist="38100" dir="2700000" algn="tl">
                    <a:srgbClr val="000000">
                      <a:alpha val="43137"/>
                    </a:srgbClr>
                  </a:outerShdw>
                </a:effectLst>
              </a:rPr>
              <a:t>&amp; JS TESTS &amp; JS MINIFY</a:t>
            </a:r>
            <a:endParaRPr lang="en-US" sz="2400" b="1" dirty="0">
              <a:effectLst>
                <a:outerShdw blurRad="38100" dist="38100" dir="2700000" algn="tl">
                  <a:srgbClr val="000000">
                    <a:alpha val="43137"/>
                  </a:srgbClr>
                </a:outerShdw>
              </a:effectLst>
            </a:endParaRPr>
          </a:p>
        </p:txBody>
      </p:sp>
      <p:sp>
        <p:nvSpPr>
          <p:cNvPr id="5" name="TextBox 4"/>
          <p:cNvSpPr txBox="1"/>
          <p:nvPr/>
        </p:nvSpPr>
        <p:spPr>
          <a:xfrm>
            <a:off x="5724128" y="3861048"/>
            <a:ext cx="1858201" cy="461665"/>
          </a:xfrm>
          <a:prstGeom prst="rect">
            <a:avLst/>
          </a:prstGeom>
          <a:noFill/>
        </p:spPr>
        <p:txBody>
          <a:bodyPr wrap="none" rtlCol="0">
            <a:spAutoFit/>
          </a:bodyPr>
          <a:lstStyle/>
          <a:p>
            <a:r>
              <a:rPr lang="en-US" sz="2400" i="1" dirty="0" smtClean="0">
                <a:latin typeface="Blackadder ITC" panose="04020505051007020D02" pitchFamily="82" charset="0"/>
              </a:rPr>
              <a:t>Brando I303035</a:t>
            </a:r>
            <a:endParaRPr lang="en-US" sz="2400" i="1" dirty="0">
              <a:latin typeface="Blackadder ITC" panose="04020505051007020D02" pitchFamily="82" charset="0"/>
            </a:endParaRPr>
          </a:p>
        </p:txBody>
      </p:sp>
    </p:spTree>
    <p:extLst>
      <p:ext uri="{BB962C8B-B14F-4D97-AF65-F5344CB8AC3E}">
        <p14:creationId xmlns:p14="http://schemas.microsoft.com/office/powerpoint/2010/main" val="378129589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pPr marL="285750" indent="-285750">
              <a:buFont typeface="Arial" panose="020B0604020202020204" pitchFamily="34" charset="0"/>
              <a:buChar char="•"/>
            </a:pPr>
            <a:r>
              <a:rPr lang="en-US" dirty="0" smtClean="0"/>
              <a:t>In tradition web-server, requests are handled one by one, result in much IO-waiting</a:t>
            </a:r>
          </a:p>
          <a:p>
            <a:pPr marL="285750" indent="-285750">
              <a:buFont typeface="Arial" panose="020B0604020202020204" pitchFamily="34" charset="0"/>
              <a:buChar char="•"/>
            </a:pPr>
            <a:r>
              <a:rPr lang="en-US" dirty="0" smtClean="0"/>
              <a:t>In </a:t>
            </a:r>
            <a:r>
              <a:rPr lang="en-US" dirty="0" err="1" smtClean="0"/>
              <a:t>NodeJS</a:t>
            </a:r>
            <a:r>
              <a:rPr lang="en-US" dirty="0" smtClean="0"/>
              <a:t>, Long operation can be handled as </a:t>
            </a:r>
            <a:r>
              <a:rPr lang="en-US" dirty="0" smtClean="0">
                <a:solidFill>
                  <a:srgbClr val="FF0000"/>
                </a:solidFill>
              </a:rPr>
              <a:t>asynchronous </a:t>
            </a:r>
            <a:r>
              <a:rPr lang="en-US" dirty="0" smtClean="0"/>
              <a:t>event’s callbacks </a:t>
            </a:r>
          </a:p>
          <a:p>
            <a:pPr marL="285750" indent="-285750">
              <a:buFont typeface="Arial" panose="020B0604020202020204" pitchFamily="34" charset="0"/>
              <a:buChar char="•"/>
            </a:pPr>
            <a:r>
              <a:rPr lang="en-US" dirty="0" smtClean="0"/>
              <a:t>while one request is in its event-callback, the other can be handled : </a:t>
            </a:r>
          </a:p>
          <a:p>
            <a:pPr marL="285750" indent="-285750">
              <a:buFont typeface="Arial" panose="020B0604020202020204" pitchFamily="34" charset="0"/>
              <a:buChar char="•"/>
            </a:pPr>
            <a:r>
              <a:rPr lang="en-US" dirty="0" smtClean="0"/>
              <a:t>in this way     </a:t>
            </a:r>
            <a:endParaRPr lang="en-US" dirty="0"/>
          </a:p>
          <a:p>
            <a:pPr marL="465750" lvl="2" indent="-285750">
              <a:buFont typeface="Arial" panose="020B0604020202020204" pitchFamily="34" charset="0"/>
              <a:buChar char="•"/>
            </a:pPr>
            <a:r>
              <a:rPr lang="en-US" dirty="0" smtClean="0"/>
              <a:t>Little time </a:t>
            </a:r>
            <a:r>
              <a:rPr lang="en-US" dirty="0"/>
              <a:t>waiting</a:t>
            </a:r>
          </a:p>
          <a:p>
            <a:pPr marL="465750" lvl="2" indent="-285750">
              <a:buFont typeface="Arial" panose="020B0604020202020204" pitchFamily="34" charset="0"/>
              <a:buChar char="•"/>
            </a:pPr>
            <a:r>
              <a:rPr lang="en-US" dirty="0"/>
              <a:t>high concurrency</a:t>
            </a:r>
          </a:p>
          <a:p>
            <a:pPr marL="465750" lvl="2" indent="-285750">
              <a:buFont typeface="Arial" panose="020B0604020202020204" pitchFamily="34" charset="0"/>
              <a:buChar char="•"/>
            </a:pPr>
            <a:r>
              <a:rPr lang="en-US" dirty="0"/>
              <a:t>Low Latency</a:t>
            </a:r>
          </a:p>
          <a:p>
            <a:endParaRPr lang="en-US" dirty="0" smtClean="0"/>
          </a:p>
        </p:txBody>
      </p:sp>
      <p:sp>
        <p:nvSpPr>
          <p:cNvPr id="3" name="Title 2"/>
          <p:cNvSpPr>
            <a:spLocks noGrp="1"/>
          </p:cNvSpPr>
          <p:nvPr>
            <p:ph type="title"/>
          </p:nvPr>
        </p:nvSpPr>
        <p:spPr/>
        <p:txBody>
          <a:bodyPr/>
          <a:lstStyle/>
          <a:p>
            <a:r>
              <a:rPr lang="en-US" dirty="0" err="1" smtClean="0">
                <a:hlinkClick r:id="rId2"/>
              </a:rPr>
              <a:t>NodeJS</a:t>
            </a:r>
            <a:r>
              <a:rPr lang="en-US" dirty="0" smtClean="0">
                <a:hlinkClick r:id="rId2"/>
              </a:rPr>
              <a:t> Event-driven summary</a:t>
            </a:r>
            <a:endParaRPr lang="en-US" dirty="0"/>
          </a:p>
        </p:txBody>
      </p:sp>
      <p:pic>
        <p:nvPicPr>
          <p:cNvPr id="1026" name="Picture 2" descr="C:\Users\I303035\Desktop\loo1p.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36096" y="3404809"/>
            <a:ext cx="2915816" cy="3274686"/>
          </a:xfrm>
          <a:prstGeom prst="rect">
            <a:avLst/>
          </a:prstGeom>
          <a:noFill/>
          <a:extLst>
            <a:ext uri="{909E8E84-426E-40DD-AFC4-6F175D3DCCD1}">
              <a14:hiddenFill xmlns:a14="http://schemas.microsoft.com/office/drawing/2010/main">
                <a:solidFill>
                  <a:srgbClr val="FFFFFF"/>
                </a:solidFill>
              </a14:hiddenFill>
            </a:ext>
          </a:extLst>
        </p:spPr>
      </p:pic>
      <p:sp>
        <p:nvSpPr>
          <p:cNvPr id="4" name="Right Arrow 3"/>
          <p:cNvSpPr/>
          <p:nvPr/>
        </p:nvSpPr>
        <p:spPr bwMode="gray">
          <a:xfrm>
            <a:off x="1871700" y="3763888"/>
            <a:ext cx="216024" cy="144016"/>
          </a:xfrm>
          <a:prstGeom prst="right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12781560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zh-CN" dirty="0" smtClean="0"/>
              <a:t>3 Use modules</a:t>
            </a:r>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39752" y="3284984"/>
            <a:ext cx="3301588" cy="1536508"/>
          </a:xfrm>
          <a:prstGeom prst="rect">
            <a:avLst/>
          </a:prstGeom>
        </p:spPr>
      </p:pic>
      <p:sp>
        <p:nvSpPr>
          <p:cNvPr id="4" name="TextBox 3"/>
          <p:cNvSpPr txBox="1"/>
          <p:nvPr/>
        </p:nvSpPr>
        <p:spPr>
          <a:xfrm>
            <a:off x="467544" y="1607096"/>
            <a:ext cx="7596631" cy="1107996"/>
          </a:xfrm>
          <a:prstGeom prst="rect">
            <a:avLst/>
          </a:prstGeom>
          <a:noFill/>
        </p:spPr>
        <p:txBody>
          <a:bodyPr wrap="none" lIns="0" tIns="0" rIns="0" bIns="0" rtlCol="0">
            <a:spAutoFit/>
          </a:bodyPr>
          <a:lstStyle/>
          <a:p>
            <a:pPr marL="285750" indent="-285750" fontAlgn="base">
              <a:spcBef>
                <a:spcPct val="50000"/>
              </a:spcBef>
              <a:spcAft>
                <a:spcPct val="0"/>
              </a:spcAft>
              <a:buClr>
                <a:srgbClr val="F0AB00"/>
              </a:buClr>
              <a:buSzPct val="80000"/>
              <a:buFont typeface="Arial" panose="020B0604020202020204" pitchFamily="34" charset="0"/>
              <a:buChar char="•"/>
            </a:pPr>
            <a:r>
              <a:rPr lang="en-US" sz="1800" b="1" kern="0" dirty="0" smtClean="0">
                <a:ea typeface="Arial Unicode MS" pitchFamily="34" charset="-128"/>
                <a:cs typeface="Arial Unicode MS" pitchFamily="34" charset="-128"/>
              </a:rPr>
              <a:t>With modules, we can make our code reusable, just like ‘library’</a:t>
            </a:r>
          </a:p>
          <a:p>
            <a:pPr marL="285750" indent="-285750" fontAlgn="base">
              <a:spcBef>
                <a:spcPct val="50000"/>
              </a:spcBef>
              <a:spcAft>
                <a:spcPct val="0"/>
              </a:spcAft>
              <a:buClr>
                <a:srgbClr val="F0AB00"/>
              </a:buClr>
              <a:buSzPct val="80000"/>
              <a:buFont typeface="Arial" panose="020B0604020202020204" pitchFamily="34" charset="0"/>
              <a:buChar char="•"/>
            </a:pPr>
            <a:r>
              <a:rPr lang="en-US" kern="0" dirty="0" smtClean="0">
                <a:ea typeface="Arial Unicode MS" pitchFamily="34" charset="-128"/>
                <a:cs typeface="Arial Unicode MS" pitchFamily="34" charset="-128"/>
              </a:rPr>
              <a:t>In </a:t>
            </a:r>
            <a:r>
              <a:rPr lang="en-US" kern="0" dirty="0" err="1" smtClean="0">
                <a:ea typeface="Arial Unicode MS" pitchFamily="34" charset="-128"/>
                <a:cs typeface="Arial Unicode MS" pitchFamily="34" charset="-128"/>
              </a:rPr>
              <a:t>nodejs</a:t>
            </a:r>
            <a:r>
              <a:rPr lang="en-US" kern="0" dirty="0" smtClean="0">
                <a:ea typeface="Arial Unicode MS" pitchFamily="34" charset="-128"/>
                <a:cs typeface="Arial Unicode MS" pitchFamily="34" charset="-128"/>
              </a:rPr>
              <a:t>, Every module exports some variable like ‘</a:t>
            </a:r>
            <a:r>
              <a:rPr lang="en-US" kern="0" dirty="0" err="1" smtClean="0">
                <a:ea typeface="Arial Unicode MS" pitchFamily="34" charset="-128"/>
                <a:cs typeface="Arial Unicode MS" pitchFamily="34" charset="-128"/>
              </a:rPr>
              <a:t>module.exports</a:t>
            </a:r>
            <a:r>
              <a:rPr lang="en-US" kern="0" dirty="0" smtClean="0">
                <a:ea typeface="Arial Unicode MS" pitchFamily="34" charset="-128"/>
                <a:cs typeface="Arial Unicode MS" pitchFamily="34" charset="-128"/>
              </a:rPr>
              <a:t>=…’</a:t>
            </a:r>
          </a:p>
          <a:p>
            <a:pPr marL="285750" indent="-285750" fontAlgn="base">
              <a:spcBef>
                <a:spcPct val="50000"/>
              </a:spcBef>
              <a:spcAft>
                <a:spcPct val="0"/>
              </a:spcAft>
              <a:buClr>
                <a:srgbClr val="F0AB00"/>
              </a:buClr>
              <a:buSzPct val="80000"/>
              <a:buFont typeface="Arial" panose="020B0604020202020204" pitchFamily="34" charset="0"/>
              <a:buChar char="•"/>
            </a:pPr>
            <a:r>
              <a:rPr lang="en-US" sz="1800" kern="0" dirty="0" smtClean="0">
                <a:ea typeface="Arial Unicode MS" pitchFamily="34" charset="-128"/>
                <a:cs typeface="Arial Unicode MS" pitchFamily="34" charset="-128"/>
              </a:rPr>
              <a:t>Every module can also use other modules like ‘require SOMEMOD’</a:t>
            </a:r>
          </a:p>
        </p:txBody>
      </p:sp>
    </p:spTree>
    <p:extLst>
      <p:ext uri="{BB962C8B-B14F-4D97-AF65-F5344CB8AC3E}">
        <p14:creationId xmlns:p14="http://schemas.microsoft.com/office/powerpoint/2010/main" val="161833607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zh-CN" dirty="0" smtClean="0"/>
              <a:t>3 Use modules</a:t>
            </a:r>
            <a:endParaRPr lang="en-US" dirty="0"/>
          </a:p>
        </p:txBody>
      </p:sp>
      <p:sp>
        <p:nvSpPr>
          <p:cNvPr id="13" name="TextBox 12"/>
          <p:cNvSpPr txBox="1"/>
          <p:nvPr/>
        </p:nvSpPr>
        <p:spPr>
          <a:xfrm>
            <a:off x="497630" y="1436566"/>
            <a:ext cx="6666658" cy="369332"/>
          </a:xfrm>
          <a:prstGeom prst="rect">
            <a:avLst/>
          </a:prstGeom>
          <a:noFill/>
        </p:spPr>
        <p:txBody>
          <a:bodyPr wrap="square" rtlCol="0">
            <a:spAutoFit/>
          </a:bodyPr>
          <a:lstStyle/>
          <a:p>
            <a:pPr marL="285750" indent="-285750">
              <a:buFont typeface="Arial" panose="020B0604020202020204" pitchFamily="34" charset="0"/>
              <a:buChar char="•"/>
            </a:pPr>
            <a:r>
              <a:rPr lang="en-US" b="1" dirty="0" smtClean="0">
                <a:solidFill>
                  <a:schemeClr val="tx2">
                    <a:lumMod val="75000"/>
                  </a:schemeClr>
                </a:solidFill>
                <a:latin typeface="Arial" panose="020B0604020202020204" pitchFamily="34" charset="0"/>
                <a:cs typeface="Arial" panose="020B0604020202020204" pitchFamily="34" charset="0"/>
              </a:rPr>
              <a:t>Define</a:t>
            </a:r>
            <a:r>
              <a:rPr lang="en-US" b="1" dirty="0" smtClean="0">
                <a:latin typeface="Arial" panose="020B0604020202020204" pitchFamily="34" charset="0"/>
                <a:cs typeface="Arial" panose="020B0604020202020204" pitchFamily="34" charset="0"/>
              </a:rPr>
              <a:t> a module</a:t>
            </a:r>
            <a:endParaRPr lang="en-US" dirty="0"/>
          </a:p>
        </p:txBody>
      </p:sp>
      <p:sp>
        <p:nvSpPr>
          <p:cNvPr id="16" name="object 6"/>
          <p:cNvSpPr txBox="1">
            <a:spLocks/>
          </p:cNvSpPr>
          <p:nvPr/>
        </p:nvSpPr>
        <p:spPr bwMode="gray">
          <a:xfrm>
            <a:off x="569639" y="2204864"/>
            <a:ext cx="7674769" cy="864096"/>
          </a:xfrm>
          <a:prstGeom prst="rect">
            <a:avLst/>
          </a:prstGeom>
          <a:solidFill>
            <a:schemeClr val="tx1">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Autofit/>
          </a:bodyPr>
          <a:lst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hlink"/>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Arial"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Arial" charset="0"/>
              </a:defRPr>
            </a:lvl3pPr>
            <a:lvl4pPr marL="1600200" indent="-228600" algn="l" rtl="0" eaLnBrk="1" fontAlgn="base" hangingPunct="1">
              <a:spcBef>
                <a:spcPct val="20000"/>
              </a:spcBef>
              <a:spcAft>
                <a:spcPct val="0"/>
              </a:spcAft>
              <a:buChar char="–"/>
              <a:defRPr sz="2000">
                <a:solidFill>
                  <a:schemeClr val="tx1"/>
                </a:solidFill>
                <a:latin typeface="Arial" charset="0"/>
              </a:defRPr>
            </a:lvl4pPr>
            <a:lvl5pPr marL="2057400" indent="-228600" algn="l" rtl="0" eaLnBrk="1" fontAlgn="base" hangingPunct="1">
              <a:spcBef>
                <a:spcPct val="20000"/>
              </a:spcBef>
              <a:spcAft>
                <a:spcPct val="0"/>
              </a:spcAft>
              <a:buChar char="»"/>
              <a:defRPr sz="2000">
                <a:solidFill>
                  <a:schemeClr val="tx1"/>
                </a:solidFill>
                <a:latin typeface="Arial"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r>
              <a:rPr lang="en-US" sz="1400" dirty="0" err="1" smtClean="0">
                <a:solidFill>
                  <a:schemeClr val="bg1"/>
                </a:solidFill>
                <a:latin typeface="宋体" panose="02010600030101010101" pitchFamily="2" charset="-122"/>
                <a:ea typeface="宋体" panose="02010600030101010101" pitchFamily="2" charset="-122"/>
              </a:rPr>
              <a:t>var</a:t>
            </a:r>
            <a:r>
              <a:rPr lang="en-US" sz="1400" dirty="0" smtClean="0">
                <a:solidFill>
                  <a:schemeClr val="bg1"/>
                </a:solidFill>
                <a:latin typeface="宋体" panose="02010600030101010101" pitchFamily="2" charset="-122"/>
                <a:ea typeface="宋体" panose="02010600030101010101" pitchFamily="2" charset="-122"/>
              </a:rPr>
              <a:t> PI = </a:t>
            </a:r>
            <a:r>
              <a:rPr lang="en-US" sz="1400" dirty="0" err="1" smtClean="0">
                <a:solidFill>
                  <a:schemeClr val="bg1"/>
                </a:solidFill>
                <a:latin typeface="宋体" panose="02010600030101010101" pitchFamily="2" charset="-122"/>
                <a:ea typeface="宋体" panose="02010600030101010101" pitchFamily="2" charset="-122"/>
              </a:rPr>
              <a:t>Math.PI</a:t>
            </a:r>
            <a:r>
              <a:rPr lang="en-US" sz="1400" dirty="0" smtClean="0">
                <a:solidFill>
                  <a:schemeClr val="bg1"/>
                </a:solidFill>
                <a:latin typeface="宋体" panose="02010600030101010101" pitchFamily="2" charset="-122"/>
                <a:ea typeface="宋体" panose="02010600030101010101" pitchFamily="2" charset="-122"/>
              </a:rPr>
              <a:t>; </a:t>
            </a:r>
          </a:p>
          <a:p>
            <a:r>
              <a:rPr lang="en-US" sz="1400" dirty="0" err="1" smtClean="0">
                <a:solidFill>
                  <a:schemeClr val="bg1"/>
                </a:solidFill>
                <a:latin typeface="宋体" panose="02010600030101010101" pitchFamily="2" charset="-122"/>
                <a:ea typeface="宋体" panose="02010600030101010101" pitchFamily="2" charset="-122"/>
              </a:rPr>
              <a:t>exports.area</a:t>
            </a:r>
            <a:r>
              <a:rPr lang="en-US" sz="1400" dirty="0" smtClean="0">
                <a:solidFill>
                  <a:schemeClr val="bg1"/>
                </a:solidFill>
                <a:latin typeface="宋体" panose="02010600030101010101" pitchFamily="2" charset="-122"/>
                <a:ea typeface="宋体" panose="02010600030101010101" pitchFamily="2" charset="-122"/>
              </a:rPr>
              <a:t> = function (r) { return PI * r * r; }; </a:t>
            </a:r>
          </a:p>
          <a:p>
            <a:r>
              <a:rPr lang="en-US" sz="1400" dirty="0" err="1" smtClean="0">
                <a:solidFill>
                  <a:schemeClr val="bg1"/>
                </a:solidFill>
                <a:latin typeface="宋体" panose="02010600030101010101" pitchFamily="2" charset="-122"/>
                <a:ea typeface="宋体" panose="02010600030101010101" pitchFamily="2" charset="-122"/>
              </a:rPr>
              <a:t>exports.circumference</a:t>
            </a:r>
            <a:r>
              <a:rPr lang="en-US" sz="1400" dirty="0" smtClean="0">
                <a:solidFill>
                  <a:schemeClr val="bg1"/>
                </a:solidFill>
                <a:latin typeface="宋体" panose="02010600030101010101" pitchFamily="2" charset="-122"/>
                <a:ea typeface="宋体" panose="02010600030101010101" pitchFamily="2" charset="-122"/>
              </a:rPr>
              <a:t> = function (r) { return 2 * PI * r; };</a:t>
            </a:r>
            <a:endParaRPr lang="en-US" sz="1400" dirty="0">
              <a:solidFill>
                <a:schemeClr val="bg1"/>
              </a:solidFill>
              <a:latin typeface="宋体" panose="02010600030101010101" pitchFamily="2" charset="-122"/>
              <a:ea typeface="宋体" panose="02010600030101010101" pitchFamily="2" charset="-122"/>
            </a:endParaRPr>
          </a:p>
        </p:txBody>
      </p:sp>
      <p:sp>
        <p:nvSpPr>
          <p:cNvPr id="17" name="object 6"/>
          <p:cNvSpPr/>
          <p:nvPr/>
        </p:nvSpPr>
        <p:spPr>
          <a:xfrm>
            <a:off x="589237" y="3717032"/>
            <a:ext cx="7655171" cy="900008"/>
          </a:xfrm>
          <a:prstGeom prst="rect">
            <a:avLst/>
          </a:prstGeom>
          <a:solidFill>
            <a:schemeClr val="tx1">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Autofit/>
          </a:bodyPr>
          <a:lstStyle/>
          <a:p>
            <a:pPr marL="342900" indent="-342900" fontAlgn="base">
              <a:spcBef>
                <a:spcPct val="20000"/>
              </a:spcBef>
              <a:spcAft>
                <a:spcPct val="0"/>
              </a:spcAft>
              <a:buClr>
                <a:schemeClr val="hlink"/>
              </a:buClr>
              <a:buFont typeface="Wingdings" pitchFamily="2" charset="2"/>
              <a:buChar char="v"/>
            </a:pPr>
            <a:r>
              <a:rPr lang="en-US" sz="1400" b="1" dirty="0" err="1">
                <a:solidFill>
                  <a:schemeClr val="bg1"/>
                </a:solidFill>
                <a:latin typeface="宋体" panose="02010600030101010101" pitchFamily="2" charset="-122"/>
                <a:ea typeface="宋体" panose="02010600030101010101" pitchFamily="2" charset="-122"/>
              </a:rPr>
              <a:t>var</a:t>
            </a:r>
            <a:r>
              <a:rPr lang="en-US" sz="1400" b="1" dirty="0">
                <a:solidFill>
                  <a:schemeClr val="bg1"/>
                </a:solidFill>
                <a:latin typeface="宋体" panose="02010600030101010101" pitchFamily="2" charset="-122"/>
                <a:ea typeface="宋体" panose="02010600030101010101" pitchFamily="2" charset="-122"/>
              </a:rPr>
              <a:t> circle = require('./circle.js'); </a:t>
            </a:r>
          </a:p>
          <a:p>
            <a:pPr marL="342900" indent="-342900" fontAlgn="base">
              <a:spcBef>
                <a:spcPct val="20000"/>
              </a:spcBef>
              <a:spcAft>
                <a:spcPct val="0"/>
              </a:spcAft>
              <a:buClr>
                <a:schemeClr val="hlink"/>
              </a:buClr>
              <a:buFont typeface="Wingdings" pitchFamily="2" charset="2"/>
              <a:buChar char="v"/>
            </a:pPr>
            <a:r>
              <a:rPr lang="en-US" sz="1400" b="1" dirty="0">
                <a:solidFill>
                  <a:schemeClr val="bg1"/>
                </a:solidFill>
                <a:latin typeface="宋体" panose="02010600030101010101" pitchFamily="2" charset="-122"/>
                <a:ea typeface="宋体" panose="02010600030101010101" pitchFamily="2" charset="-122"/>
              </a:rPr>
              <a:t>console.log( 'The area of a circle of radius 4 is ' +</a:t>
            </a:r>
          </a:p>
          <a:p>
            <a:pPr marL="342900" indent="-342900" fontAlgn="base">
              <a:spcBef>
                <a:spcPct val="20000"/>
              </a:spcBef>
              <a:spcAft>
                <a:spcPct val="0"/>
              </a:spcAft>
              <a:buClr>
                <a:schemeClr val="hlink"/>
              </a:buClr>
              <a:buFont typeface="Wingdings" pitchFamily="2" charset="2"/>
              <a:buChar char="v"/>
            </a:pPr>
            <a:r>
              <a:rPr lang="en-US" sz="1400" b="1" dirty="0" err="1">
                <a:solidFill>
                  <a:srgbClr val="FF0000"/>
                </a:solidFill>
                <a:latin typeface="宋体" panose="02010600030101010101" pitchFamily="2" charset="-122"/>
                <a:ea typeface="宋体" panose="02010600030101010101" pitchFamily="2" charset="-122"/>
              </a:rPr>
              <a:t>circle</a:t>
            </a:r>
            <a:r>
              <a:rPr lang="en-US" sz="1400" b="1" dirty="0" err="1">
                <a:solidFill>
                  <a:schemeClr val="bg1"/>
                </a:solidFill>
                <a:latin typeface="宋体" panose="02010600030101010101" pitchFamily="2" charset="-122"/>
                <a:ea typeface="宋体" panose="02010600030101010101" pitchFamily="2" charset="-122"/>
              </a:rPr>
              <a:t>.area</a:t>
            </a:r>
            <a:r>
              <a:rPr lang="en-US" sz="1400" b="1" dirty="0">
                <a:solidFill>
                  <a:schemeClr val="bg1"/>
                </a:solidFill>
                <a:latin typeface="宋体" panose="02010600030101010101" pitchFamily="2" charset="-122"/>
                <a:ea typeface="宋体" panose="02010600030101010101" pitchFamily="2" charset="-122"/>
              </a:rPr>
              <a:t>(4));</a:t>
            </a:r>
          </a:p>
        </p:txBody>
      </p:sp>
      <p:sp>
        <p:nvSpPr>
          <p:cNvPr id="18" name="TextBox 17"/>
          <p:cNvSpPr txBox="1"/>
          <p:nvPr/>
        </p:nvSpPr>
        <p:spPr>
          <a:xfrm>
            <a:off x="519953" y="1772816"/>
            <a:ext cx="3888432" cy="369332"/>
          </a:xfrm>
          <a:prstGeom prst="rect">
            <a:avLst/>
          </a:prstGeom>
          <a:noFill/>
        </p:spPr>
        <p:txBody>
          <a:bodyPr wrap="square" rtlCol="0">
            <a:spAutoFit/>
          </a:bodyPr>
          <a:lstStyle/>
          <a:p>
            <a:r>
              <a:rPr lang="en-US" dirty="0" smtClean="0">
                <a:cs typeface="Arial" panose="020B0604020202020204" pitchFamily="34" charset="0"/>
              </a:rPr>
              <a:t>Circle.js: define a module</a:t>
            </a:r>
            <a:endParaRPr lang="en-US" dirty="0">
              <a:cs typeface="Arial" panose="020B0604020202020204" pitchFamily="34" charset="0"/>
            </a:endParaRPr>
          </a:p>
        </p:txBody>
      </p:sp>
      <p:sp>
        <p:nvSpPr>
          <p:cNvPr id="19" name="Rectangle 18"/>
          <p:cNvSpPr/>
          <p:nvPr/>
        </p:nvSpPr>
        <p:spPr>
          <a:xfrm>
            <a:off x="476545" y="3347700"/>
            <a:ext cx="4752528" cy="369332"/>
          </a:xfrm>
          <a:prstGeom prst="rect">
            <a:avLst/>
          </a:prstGeom>
        </p:spPr>
        <p:txBody>
          <a:bodyPr wrap="square">
            <a:spAutoFit/>
          </a:bodyPr>
          <a:lstStyle/>
          <a:p>
            <a:r>
              <a:rPr lang="en-US" dirty="0"/>
              <a:t> </a:t>
            </a:r>
            <a:r>
              <a:rPr lang="en-US" dirty="0" smtClean="0"/>
              <a:t>   Index.js: call module using ‘require’</a:t>
            </a:r>
            <a:endParaRPr lang="en-US" dirty="0"/>
          </a:p>
        </p:txBody>
      </p:sp>
      <p:pic>
        <p:nvPicPr>
          <p:cNvPr id="20" name="Picture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9237" y="5208240"/>
            <a:ext cx="7655171" cy="446397"/>
          </a:xfrm>
          <a:prstGeom prst="rect">
            <a:avLst/>
          </a:prstGeom>
        </p:spPr>
      </p:pic>
      <p:sp>
        <p:nvSpPr>
          <p:cNvPr id="21" name="TextBox 20"/>
          <p:cNvSpPr txBox="1"/>
          <p:nvPr/>
        </p:nvSpPr>
        <p:spPr>
          <a:xfrm>
            <a:off x="551130" y="4802504"/>
            <a:ext cx="1985047" cy="369332"/>
          </a:xfrm>
          <a:prstGeom prst="rect">
            <a:avLst/>
          </a:prstGeom>
          <a:noFill/>
        </p:spPr>
        <p:txBody>
          <a:bodyPr wrap="square" rtlCol="0">
            <a:spAutoFit/>
          </a:bodyPr>
          <a:lstStyle/>
          <a:p>
            <a:pPr marL="285750" indent="-285750">
              <a:buFont typeface="Arial" panose="020B0604020202020204" pitchFamily="34" charset="0"/>
              <a:buChar char="•"/>
            </a:pPr>
            <a:r>
              <a:rPr lang="en-US" dirty="0" smtClean="0"/>
              <a:t>Have a </a:t>
            </a:r>
            <a:r>
              <a:rPr lang="en-US" dirty="0" smtClean="0">
                <a:solidFill>
                  <a:schemeClr val="tx2">
                    <a:lumMod val="75000"/>
                  </a:schemeClr>
                </a:solidFill>
              </a:rPr>
              <a:t>Test</a:t>
            </a:r>
            <a:endParaRPr lang="en-US" dirty="0">
              <a:solidFill>
                <a:schemeClr val="tx2">
                  <a:lumMod val="75000"/>
                </a:schemeClr>
              </a:solidFill>
            </a:endParaRPr>
          </a:p>
        </p:txBody>
      </p:sp>
      <p:sp>
        <p:nvSpPr>
          <p:cNvPr id="22" name="TextBox 21"/>
          <p:cNvSpPr txBox="1"/>
          <p:nvPr/>
        </p:nvSpPr>
        <p:spPr>
          <a:xfrm>
            <a:off x="509716" y="3062208"/>
            <a:ext cx="6666658" cy="369332"/>
          </a:xfrm>
          <a:prstGeom prst="rect">
            <a:avLst/>
          </a:prstGeom>
          <a:noFill/>
        </p:spPr>
        <p:txBody>
          <a:bodyPr wrap="square" rtlCol="0">
            <a:spAutoFit/>
          </a:bodyPr>
          <a:lstStyle/>
          <a:p>
            <a:pPr marL="285750" indent="-285750">
              <a:buFont typeface="Arial" panose="020B0604020202020204" pitchFamily="34" charset="0"/>
              <a:buChar char="•"/>
            </a:pPr>
            <a:r>
              <a:rPr lang="en-US" b="1" dirty="0" smtClean="0">
                <a:solidFill>
                  <a:schemeClr val="tx2">
                    <a:lumMod val="75000"/>
                  </a:schemeClr>
                </a:solidFill>
                <a:latin typeface="Arial" panose="020B0604020202020204" pitchFamily="34" charset="0"/>
                <a:cs typeface="Arial" panose="020B0604020202020204" pitchFamily="34" charset="0"/>
              </a:rPr>
              <a:t>Call</a:t>
            </a:r>
            <a:r>
              <a:rPr lang="en-US" b="1" dirty="0" smtClean="0">
                <a:latin typeface="Arial" panose="020B0604020202020204" pitchFamily="34" charset="0"/>
                <a:cs typeface="Arial" panose="020B0604020202020204" pitchFamily="34" charset="0"/>
              </a:rPr>
              <a:t> a module</a:t>
            </a:r>
            <a:endParaRPr lang="en-US" dirty="0"/>
          </a:p>
        </p:txBody>
      </p:sp>
    </p:spTree>
    <p:extLst>
      <p:ext uri="{BB962C8B-B14F-4D97-AF65-F5344CB8AC3E}">
        <p14:creationId xmlns:p14="http://schemas.microsoft.com/office/powerpoint/2010/main" val="132025561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sz="quarter" idx="10"/>
          </p:nvPr>
        </p:nvPicPr>
        <p:blipFill>
          <a:blip r:embed="rId2">
            <a:extLst>
              <a:ext uri="{28A0092B-C50C-407E-A947-70E740481C1C}">
                <a14:useLocalDpi xmlns:a14="http://schemas.microsoft.com/office/drawing/2010/main" val="0"/>
              </a:ext>
            </a:extLst>
          </a:blip>
          <a:stretch>
            <a:fillRect/>
          </a:stretch>
        </p:blipFill>
        <p:spPr>
          <a:xfrm>
            <a:off x="755576" y="3314104"/>
            <a:ext cx="4160520" cy="1295400"/>
          </a:xfrm>
        </p:spPr>
        <p:style>
          <a:lnRef idx="1">
            <a:schemeClr val="accent1"/>
          </a:lnRef>
          <a:fillRef idx="3">
            <a:schemeClr val="accent1"/>
          </a:fillRef>
          <a:effectRef idx="2">
            <a:schemeClr val="accent1"/>
          </a:effectRef>
          <a:fontRef idx="minor">
            <a:schemeClr val="lt1"/>
          </a:fontRef>
        </p:style>
      </p:pic>
      <p:sp>
        <p:nvSpPr>
          <p:cNvPr id="3" name="Title 2"/>
          <p:cNvSpPr>
            <a:spLocks noGrp="1"/>
          </p:cNvSpPr>
          <p:nvPr>
            <p:ph type="title"/>
          </p:nvPr>
        </p:nvSpPr>
        <p:spPr/>
        <p:txBody>
          <a:bodyPr/>
          <a:lstStyle/>
          <a:p>
            <a:r>
              <a:rPr lang="en-US" dirty="0" smtClean="0"/>
              <a:t>Module example</a:t>
            </a:r>
            <a:endParaRPr lang="en-US" dirty="0"/>
          </a:p>
        </p:txBody>
      </p:sp>
      <p:sp>
        <p:nvSpPr>
          <p:cNvPr id="5" name="TextBox 4"/>
          <p:cNvSpPr txBox="1"/>
          <p:nvPr/>
        </p:nvSpPr>
        <p:spPr>
          <a:xfrm>
            <a:off x="395536" y="1408792"/>
            <a:ext cx="4199868" cy="1523494"/>
          </a:xfrm>
          <a:prstGeom prst="rect">
            <a:avLst/>
          </a:prstGeom>
          <a:noFill/>
        </p:spPr>
        <p:txBody>
          <a:bodyPr wrap="none" lIns="0" tIns="0" rIns="0" bIns="0" rtlCol="0">
            <a:spAutoFit/>
          </a:bodyPr>
          <a:lstStyle/>
          <a:p>
            <a:pPr marL="285750" indent="-285750" fontAlgn="base">
              <a:spcBef>
                <a:spcPct val="50000"/>
              </a:spcBef>
              <a:spcAft>
                <a:spcPct val="0"/>
              </a:spcAft>
              <a:buClr>
                <a:srgbClr val="F0AB00"/>
              </a:buClr>
              <a:buSzPct val="80000"/>
              <a:buFont typeface="Arial" panose="020B0604020202020204" pitchFamily="34" charset="0"/>
              <a:buChar char="•"/>
            </a:pPr>
            <a:r>
              <a:rPr lang="en-US" sz="1800" kern="0" dirty="0" smtClean="0">
                <a:ea typeface="Arial Unicode MS" pitchFamily="34" charset="-128"/>
                <a:cs typeface="Arial Unicode MS" pitchFamily="34" charset="-128"/>
              </a:rPr>
              <a:t>In a project, we will use modules from </a:t>
            </a:r>
          </a:p>
          <a:p>
            <a:pPr marL="742950" lvl="1" indent="-285750" fontAlgn="base">
              <a:spcBef>
                <a:spcPct val="50000"/>
              </a:spcBef>
              <a:spcAft>
                <a:spcPct val="0"/>
              </a:spcAft>
              <a:buClr>
                <a:srgbClr val="F0AB00"/>
              </a:buClr>
              <a:buSzPct val="80000"/>
              <a:buFont typeface="Arial" panose="020B0604020202020204" pitchFamily="34" charset="0"/>
              <a:buChar char="•"/>
            </a:pPr>
            <a:r>
              <a:rPr lang="en-US" kern="0" dirty="0" err="1" smtClean="0">
                <a:ea typeface="Arial Unicode MS" pitchFamily="34" charset="-128"/>
                <a:cs typeface="Arial Unicode MS" pitchFamily="34" charset="-128"/>
              </a:rPr>
              <a:t>nodejs</a:t>
            </a:r>
            <a:endParaRPr lang="en-US" kern="0" dirty="0" smtClean="0">
              <a:ea typeface="Arial Unicode MS" pitchFamily="34" charset="-128"/>
              <a:cs typeface="Arial Unicode MS" pitchFamily="34" charset="-128"/>
            </a:endParaRPr>
          </a:p>
          <a:p>
            <a:pPr marL="742950" lvl="1" indent="-285750" fontAlgn="base">
              <a:spcBef>
                <a:spcPct val="50000"/>
              </a:spcBef>
              <a:spcAft>
                <a:spcPct val="0"/>
              </a:spcAft>
              <a:buClr>
                <a:srgbClr val="F0AB00"/>
              </a:buClr>
              <a:buSzPct val="80000"/>
              <a:buFont typeface="Arial" panose="020B0604020202020204" pitchFamily="34" charset="0"/>
              <a:buChar char="•"/>
            </a:pPr>
            <a:r>
              <a:rPr lang="en-US" altLang="zh-CN" kern="0" dirty="0" smtClean="0">
                <a:ea typeface="Arial Unicode MS" pitchFamily="34" charset="-128"/>
                <a:cs typeface="Arial Unicode MS" pitchFamily="34" charset="-128"/>
              </a:rPr>
              <a:t>third-party</a:t>
            </a:r>
          </a:p>
          <a:p>
            <a:pPr marL="742950" lvl="1" indent="-285750" fontAlgn="base">
              <a:spcBef>
                <a:spcPct val="50000"/>
              </a:spcBef>
              <a:spcAft>
                <a:spcPct val="0"/>
              </a:spcAft>
              <a:buClr>
                <a:srgbClr val="F0AB00"/>
              </a:buClr>
              <a:buSzPct val="80000"/>
              <a:buFont typeface="Arial" panose="020B0604020202020204" pitchFamily="34" charset="0"/>
              <a:buChar char="•"/>
            </a:pPr>
            <a:r>
              <a:rPr lang="en-US" altLang="zh-CN" kern="0" dirty="0" smtClean="0">
                <a:ea typeface="Arial Unicode MS" pitchFamily="34" charset="-128"/>
                <a:cs typeface="Arial Unicode MS" pitchFamily="34" charset="-128"/>
              </a:rPr>
              <a:t>local(our project itself)</a:t>
            </a:r>
            <a:endParaRPr lang="en-US" kern="0" dirty="0" smtClean="0">
              <a:ea typeface="Arial Unicode MS" pitchFamily="34" charset="-128"/>
              <a:cs typeface="Arial Unicode MS" pitchFamily="34" charset="-128"/>
            </a:endParaRPr>
          </a:p>
        </p:txBody>
      </p:sp>
      <p:grpSp>
        <p:nvGrpSpPr>
          <p:cNvPr id="21" name="Group 20"/>
          <p:cNvGrpSpPr/>
          <p:nvPr/>
        </p:nvGrpSpPr>
        <p:grpSpPr>
          <a:xfrm>
            <a:off x="6084167" y="2932286"/>
            <a:ext cx="2065885" cy="276999"/>
            <a:chOff x="6084168" y="2932286"/>
            <a:chExt cx="1872208" cy="276999"/>
          </a:xfrm>
        </p:grpSpPr>
        <p:sp>
          <p:nvSpPr>
            <p:cNvPr id="17" name="Rectangle 16"/>
            <p:cNvSpPr/>
            <p:nvPr/>
          </p:nvSpPr>
          <p:spPr bwMode="gray">
            <a:xfrm>
              <a:off x="6084168" y="2932286"/>
              <a:ext cx="1872208" cy="276999"/>
            </a:xfrm>
            <a:prstGeom prst="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16" name="TextBox 15"/>
            <p:cNvSpPr txBox="1"/>
            <p:nvPr/>
          </p:nvSpPr>
          <p:spPr>
            <a:xfrm>
              <a:off x="6305729" y="2932286"/>
              <a:ext cx="1499208" cy="276999"/>
            </a:xfrm>
            <a:prstGeom prst="rect">
              <a:avLst/>
            </a:prstGeom>
            <a:noFill/>
          </p:spPr>
          <p:txBody>
            <a:bodyPr wrap="none" lIns="0" tIns="0" rIns="0" bIns="0" rtlCol="0">
              <a:spAutoFit/>
            </a:bodyPr>
            <a:lstStyle/>
            <a:p>
              <a:pPr algn="ctr" fontAlgn="base">
                <a:spcBef>
                  <a:spcPct val="50000"/>
                </a:spcBef>
                <a:spcAft>
                  <a:spcPct val="0"/>
                </a:spcAft>
                <a:buClr>
                  <a:srgbClr val="F0AB00"/>
                </a:buClr>
                <a:buSzPct val="80000"/>
              </a:pPr>
              <a:r>
                <a:rPr lang="en-US" sz="1800" kern="0" dirty="0" err="1" smtClean="0">
                  <a:ea typeface="Arial Unicode MS" pitchFamily="34" charset="-128"/>
                  <a:cs typeface="Arial Unicode MS" pitchFamily="34" charset="-128"/>
                </a:rPr>
                <a:t>Nodejs</a:t>
              </a:r>
              <a:r>
                <a:rPr lang="en-US" sz="1800" kern="0" dirty="0" smtClean="0">
                  <a:ea typeface="Arial Unicode MS" pitchFamily="34" charset="-128"/>
                  <a:cs typeface="Arial Unicode MS" pitchFamily="34" charset="-128"/>
                </a:rPr>
                <a:t> modules</a:t>
              </a:r>
            </a:p>
          </p:txBody>
        </p:sp>
      </p:grpSp>
      <p:grpSp>
        <p:nvGrpSpPr>
          <p:cNvPr id="20" name="Group 19"/>
          <p:cNvGrpSpPr/>
          <p:nvPr/>
        </p:nvGrpSpPr>
        <p:grpSpPr>
          <a:xfrm>
            <a:off x="6084169" y="3429000"/>
            <a:ext cx="2065885" cy="276999"/>
            <a:chOff x="6236568" y="3084686"/>
            <a:chExt cx="1872208" cy="276999"/>
          </a:xfrm>
        </p:grpSpPr>
        <p:sp>
          <p:nvSpPr>
            <p:cNvPr id="18" name="Rectangle 17"/>
            <p:cNvSpPr/>
            <p:nvPr/>
          </p:nvSpPr>
          <p:spPr bwMode="gray">
            <a:xfrm>
              <a:off x="6236568" y="3084686"/>
              <a:ext cx="1872208" cy="276999"/>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19" name="TextBox 18"/>
            <p:cNvSpPr txBox="1"/>
            <p:nvPr/>
          </p:nvSpPr>
          <p:spPr>
            <a:xfrm>
              <a:off x="6236568" y="3084686"/>
              <a:ext cx="1872208" cy="27699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lIns="0" tIns="0" rIns="0" bIns="0" rtlCol="0">
              <a:spAutoFit/>
            </a:bodyPr>
            <a:lstStyle/>
            <a:p>
              <a:pPr algn="ctr" fontAlgn="base">
                <a:spcBef>
                  <a:spcPct val="50000"/>
                </a:spcBef>
                <a:spcAft>
                  <a:spcPct val="0"/>
                </a:spcAft>
                <a:buClr>
                  <a:srgbClr val="F0AB00"/>
                </a:buClr>
                <a:buSzPct val="80000"/>
              </a:pPr>
              <a:r>
                <a:rPr lang="en-US" sz="1800" kern="0" dirty="0" smtClean="0">
                  <a:ea typeface="Arial Unicode MS" pitchFamily="34" charset="-128"/>
                  <a:cs typeface="Arial Unicode MS" pitchFamily="34" charset="-128"/>
                </a:rPr>
                <a:t>Third-party modules</a:t>
              </a:r>
            </a:p>
          </p:txBody>
        </p:sp>
      </p:grpSp>
      <p:grpSp>
        <p:nvGrpSpPr>
          <p:cNvPr id="22" name="Group 21"/>
          <p:cNvGrpSpPr/>
          <p:nvPr/>
        </p:nvGrpSpPr>
        <p:grpSpPr>
          <a:xfrm>
            <a:off x="6084168" y="3961804"/>
            <a:ext cx="2065885" cy="276999"/>
            <a:chOff x="6236568" y="3084686"/>
            <a:chExt cx="1872208" cy="276999"/>
          </a:xfrm>
        </p:grpSpPr>
        <p:sp>
          <p:nvSpPr>
            <p:cNvPr id="23" name="Rectangle 22"/>
            <p:cNvSpPr/>
            <p:nvPr/>
          </p:nvSpPr>
          <p:spPr bwMode="gray">
            <a:xfrm>
              <a:off x="6236568" y="3084686"/>
              <a:ext cx="1872208" cy="276999"/>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24" name="TextBox 23"/>
            <p:cNvSpPr txBox="1"/>
            <p:nvPr/>
          </p:nvSpPr>
          <p:spPr>
            <a:xfrm>
              <a:off x="6236568" y="3084686"/>
              <a:ext cx="1872208" cy="27699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square" lIns="0" tIns="0" rIns="0" bIns="0" rtlCol="0">
              <a:spAutoFit/>
            </a:bodyPr>
            <a:lstStyle/>
            <a:p>
              <a:pPr algn="ctr" fontAlgn="base">
                <a:spcBef>
                  <a:spcPct val="50000"/>
                </a:spcBef>
                <a:spcAft>
                  <a:spcPct val="0"/>
                </a:spcAft>
                <a:buClr>
                  <a:srgbClr val="F0AB00"/>
                </a:buClr>
                <a:buSzPct val="80000"/>
              </a:pPr>
              <a:r>
                <a:rPr lang="en-US" sz="1800" kern="0" dirty="0" smtClean="0">
                  <a:ea typeface="Arial Unicode MS" pitchFamily="34" charset="-128"/>
                  <a:cs typeface="Arial Unicode MS" pitchFamily="34" charset="-128"/>
                </a:rPr>
                <a:t>local modules</a:t>
              </a:r>
            </a:p>
          </p:txBody>
        </p:sp>
      </p:grpSp>
      <p:cxnSp>
        <p:nvCxnSpPr>
          <p:cNvPr id="27" name="Straight Connector 26"/>
          <p:cNvCxnSpPr>
            <a:endCxn id="19" idx="1"/>
          </p:cNvCxnSpPr>
          <p:nvPr/>
        </p:nvCxnSpPr>
        <p:spPr>
          <a:xfrm flipV="1">
            <a:off x="2987824" y="3567500"/>
            <a:ext cx="3096345" cy="138499"/>
          </a:xfrm>
          <a:prstGeom prst="line">
            <a:avLst/>
          </a:prstGeom>
          <a:ln/>
        </p:spPr>
        <p:style>
          <a:lnRef idx="1">
            <a:schemeClr val="accent3"/>
          </a:lnRef>
          <a:fillRef idx="0">
            <a:schemeClr val="accent3"/>
          </a:fillRef>
          <a:effectRef idx="0">
            <a:schemeClr val="accent3"/>
          </a:effectRef>
          <a:fontRef idx="minor">
            <a:schemeClr val="tx1"/>
          </a:fontRef>
        </p:style>
      </p:cxnSp>
      <p:cxnSp>
        <p:nvCxnSpPr>
          <p:cNvPr id="28" name="Straight Connector 27"/>
          <p:cNvCxnSpPr>
            <a:endCxn id="19" idx="1"/>
          </p:cNvCxnSpPr>
          <p:nvPr/>
        </p:nvCxnSpPr>
        <p:spPr>
          <a:xfrm flipV="1">
            <a:off x="3347864" y="3567500"/>
            <a:ext cx="2736305" cy="869613"/>
          </a:xfrm>
          <a:prstGeom prst="line">
            <a:avLst/>
          </a:prstGeom>
          <a:ln/>
        </p:spPr>
        <p:style>
          <a:lnRef idx="1">
            <a:schemeClr val="accent3"/>
          </a:lnRef>
          <a:fillRef idx="0">
            <a:schemeClr val="accent3"/>
          </a:fillRef>
          <a:effectRef idx="0">
            <a:schemeClr val="accent3"/>
          </a:effectRef>
          <a:fontRef idx="minor">
            <a:schemeClr val="tx1"/>
          </a:fontRef>
        </p:style>
      </p:cxnSp>
      <p:cxnSp>
        <p:nvCxnSpPr>
          <p:cNvPr id="31" name="Straight Connector 30"/>
          <p:cNvCxnSpPr>
            <a:endCxn id="17" idx="1"/>
          </p:cNvCxnSpPr>
          <p:nvPr/>
        </p:nvCxnSpPr>
        <p:spPr>
          <a:xfrm flipV="1">
            <a:off x="2699792" y="3070786"/>
            <a:ext cx="3384375" cy="931520"/>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a:endCxn id="19" idx="1"/>
          </p:cNvCxnSpPr>
          <p:nvPr/>
        </p:nvCxnSpPr>
        <p:spPr>
          <a:xfrm flipV="1">
            <a:off x="3563888" y="3567500"/>
            <a:ext cx="2520281" cy="581581"/>
          </a:xfrm>
          <a:prstGeom prst="line">
            <a:avLst/>
          </a:prstGeom>
          <a:ln/>
        </p:spPr>
        <p:style>
          <a:lnRef idx="1">
            <a:schemeClr val="accent3"/>
          </a:lnRef>
          <a:fillRef idx="0">
            <a:schemeClr val="accent3"/>
          </a:fillRef>
          <a:effectRef idx="0">
            <a:schemeClr val="accent3"/>
          </a:effectRef>
          <a:fontRef idx="minor">
            <a:schemeClr val="tx1"/>
          </a:fontRef>
        </p:style>
      </p:cxnSp>
      <p:cxnSp>
        <p:nvCxnSpPr>
          <p:cNvPr id="37" name="Straight Connector 36"/>
          <p:cNvCxnSpPr>
            <a:endCxn id="24" idx="1"/>
          </p:cNvCxnSpPr>
          <p:nvPr/>
        </p:nvCxnSpPr>
        <p:spPr>
          <a:xfrm>
            <a:off x="2987824" y="3858290"/>
            <a:ext cx="3096344" cy="242014"/>
          </a:xfrm>
          <a:prstGeom prst="line">
            <a:avLst/>
          </a:prstGeom>
          <a:ln/>
        </p:spPr>
        <p:style>
          <a:lnRef idx="1">
            <a:schemeClr val="accent4"/>
          </a:lnRef>
          <a:fillRef idx="0">
            <a:schemeClr val="accent4"/>
          </a:fillRef>
          <a:effectRef idx="0">
            <a:schemeClr val="accent4"/>
          </a:effectRef>
          <a:fontRef idx="minor">
            <a:schemeClr val="tx1"/>
          </a:fontRef>
        </p:style>
      </p:cxnSp>
      <p:cxnSp>
        <p:nvCxnSpPr>
          <p:cNvPr id="40" name="Straight Connector 39"/>
          <p:cNvCxnSpPr>
            <a:endCxn id="17" idx="1"/>
          </p:cNvCxnSpPr>
          <p:nvPr/>
        </p:nvCxnSpPr>
        <p:spPr>
          <a:xfrm flipV="1">
            <a:off x="2339752" y="3070786"/>
            <a:ext cx="3744415" cy="1509018"/>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a:endCxn id="24" idx="1"/>
          </p:cNvCxnSpPr>
          <p:nvPr/>
        </p:nvCxnSpPr>
        <p:spPr>
          <a:xfrm flipV="1">
            <a:off x="3275856" y="4100304"/>
            <a:ext cx="2808312" cy="192792"/>
          </a:xfrm>
          <a:prstGeom prst="line">
            <a:avLst/>
          </a:prstGeom>
          <a:ln/>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377893078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3963194" y="2454133"/>
            <a:ext cx="3600077" cy="2093749"/>
          </a:xfrm>
        </p:spPr>
        <p:txBody>
          <a:bodyPr/>
          <a:lstStyle/>
          <a:p>
            <a:pPr>
              <a:spcBef>
                <a:spcPts val="600"/>
              </a:spcBef>
            </a:pPr>
            <a:r>
              <a:rPr lang="en-US" dirty="0" err="1" smtClean="0"/>
              <a:t>Package.json</a:t>
            </a:r>
            <a:endParaRPr lang="en-US" dirty="0" smtClean="0"/>
          </a:p>
          <a:p>
            <a:pPr>
              <a:spcBef>
                <a:spcPts val="600"/>
              </a:spcBef>
            </a:pPr>
            <a:r>
              <a:rPr lang="en-US" dirty="0" smtClean="0"/>
              <a:t>{ </a:t>
            </a:r>
          </a:p>
          <a:p>
            <a:pPr>
              <a:spcBef>
                <a:spcPts val="600"/>
              </a:spcBef>
            </a:pPr>
            <a:r>
              <a:rPr lang="en-US" dirty="0" smtClean="0"/>
              <a:t>  "name" : "some-library", </a:t>
            </a:r>
          </a:p>
          <a:p>
            <a:pPr>
              <a:spcBef>
                <a:spcPts val="600"/>
              </a:spcBef>
            </a:pPr>
            <a:r>
              <a:rPr lang="en-US" dirty="0" smtClean="0"/>
              <a:t>  "main"  : "./lib/some-library.js" </a:t>
            </a:r>
          </a:p>
          <a:p>
            <a:pPr>
              <a:spcBef>
                <a:spcPts val="600"/>
              </a:spcBef>
            </a:pPr>
            <a:r>
              <a:rPr lang="en-US" dirty="0" smtClean="0"/>
              <a:t>}</a:t>
            </a:r>
            <a:endParaRPr lang="en-US" dirty="0"/>
          </a:p>
        </p:txBody>
      </p:sp>
      <p:sp>
        <p:nvSpPr>
          <p:cNvPr id="3" name="Title 2"/>
          <p:cNvSpPr>
            <a:spLocks noGrp="1"/>
          </p:cNvSpPr>
          <p:nvPr>
            <p:ph type="title"/>
          </p:nvPr>
        </p:nvSpPr>
        <p:spPr/>
        <p:txBody>
          <a:bodyPr/>
          <a:lstStyle/>
          <a:p>
            <a:r>
              <a:rPr lang="en-US" dirty="0"/>
              <a:t>Folders </a:t>
            </a:r>
            <a:r>
              <a:rPr lang="en-US" dirty="0" smtClean="0"/>
              <a:t>defined as a module</a:t>
            </a:r>
            <a:endParaRPr lang="en-US" dirty="0"/>
          </a:p>
        </p:txBody>
      </p:sp>
      <p:grpSp>
        <p:nvGrpSpPr>
          <p:cNvPr id="6" name="Group 5"/>
          <p:cNvGrpSpPr/>
          <p:nvPr/>
        </p:nvGrpSpPr>
        <p:grpSpPr>
          <a:xfrm>
            <a:off x="722417" y="2315634"/>
            <a:ext cx="2448272" cy="2016224"/>
            <a:chOff x="827584" y="1776998"/>
            <a:chExt cx="2448272" cy="1796018"/>
          </a:xfrm>
        </p:grpSpPr>
        <p:sp>
          <p:nvSpPr>
            <p:cNvPr id="4" name="Rectangle 3"/>
            <p:cNvSpPr/>
            <p:nvPr/>
          </p:nvSpPr>
          <p:spPr bwMode="gray">
            <a:xfrm>
              <a:off x="827584" y="2060848"/>
              <a:ext cx="2448272" cy="1512168"/>
            </a:xfrm>
            <a:prstGeom prst="rect">
              <a:avLst/>
            </a:prstGeom>
            <a:solidFill>
              <a:schemeClr val="accent1"/>
            </a:solidFill>
            <a:ln w="6350" algn="ctr">
              <a:noFill/>
              <a:miter lim="800000"/>
              <a:headEnd/>
              <a:tailEnd/>
            </a:ln>
          </p:spPr>
          <p:txBody>
            <a:bodyPr lIns="90000" tIns="72000" rIns="90000" bIns="72000" rtlCol="0" anchor="ctr"/>
            <a:lstStyle/>
            <a:p>
              <a:pPr marR="0" defTabSz="914400" eaLnBrk="1" fontAlgn="base" latinLnBrk="0" hangingPunct="1">
                <a:lnSpc>
                  <a:spcPct val="100000"/>
                </a:lnSpc>
                <a:spcBef>
                  <a:spcPts val="600"/>
                </a:spcBef>
                <a:spcAft>
                  <a:spcPct val="0"/>
                </a:spcAft>
                <a:buClr>
                  <a:srgbClr val="F0AB00"/>
                </a:buClr>
                <a:buSzPct val="80000"/>
                <a:tabLst/>
              </a:pPr>
              <a:r>
                <a:rPr kumimoji="0" lang="en-US" altLang="zh-CN" b="0" i="0" u="none" strike="noStrike" kern="0" cap="none" spc="0" normalizeH="0" baseline="0" noProof="0" dirty="0" err="1" smtClean="0">
                  <a:ln>
                    <a:noFill/>
                  </a:ln>
                  <a:effectLst/>
                  <a:uLnTx/>
                  <a:uFillTx/>
                  <a:ea typeface="Arial Unicode MS" pitchFamily="34" charset="-128"/>
                  <a:cs typeface="Arial Unicode MS" pitchFamily="34" charset="-128"/>
                </a:rPr>
                <a:t>p</a:t>
              </a:r>
              <a:r>
                <a:rPr kumimoji="0" lang="en-US" b="0" i="0" u="none" strike="noStrike" kern="0" cap="none" spc="0" normalizeH="0" baseline="0" noProof="0" dirty="0" err="1" smtClean="0">
                  <a:ln>
                    <a:noFill/>
                  </a:ln>
                  <a:effectLst/>
                  <a:uLnTx/>
                  <a:uFillTx/>
                  <a:ea typeface="Arial Unicode MS" pitchFamily="34" charset="-128"/>
                  <a:cs typeface="Arial Unicode MS" pitchFamily="34" charset="-128"/>
                </a:rPr>
                <a:t>ackage.json</a:t>
              </a:r>
              <a:endParaRPr lang="en-US" kern="0" dirty="0">
                <a:ea typeface="Arial Unicode MS" pitchFamily="34" charset="-128"/>
                <a:cs typeface="Arial Unicode MS" pitchFamily="34" charset="-128"/>
              </a:endParaRPr>
            </a:p>
            <a:p>
              <a:pPr marR="0" defTabSz="914400" eaLnBrk="1" fontAlgn="base" latinLnBrk="0" hangingPunct="1">
                <a:lnSpc>
                  <a:spcPct val="100000"/>
                </a:lnSpc>
                <a:spcBef>
                  <a:spcPts val="600"/>
                </a:spcBef>
                <a:spcAft>
                  <a:spcPct val="0"/>
                </a:spcAft>
                <a:buClr>
                  <a:srgbClr val="F0AB00"/>
                </a:buClr>
                <a:buSzPct val="80000"/>
                <a:tabLst/>
              </a:pPr>
              <a:r>
                <a:rPr kumimoji="0" lang="en-US" b="0" i="0" u="none" strike="noStrike" kern="0" cap="none" spc="0" normalizeH="0" baseline="0" noProof="0" dirty="0" err="1" smtClean="0">
                  <a:ln>
                    <a:noFill/>
                  </a:ln>
                  <a:effectLst/>
                  <a:uLnTx/>
                  <a:uFillTx/>
                  <a:ea typeface="Arial Unicode MS" pitchFamily="34" charset="-128"/>
                  <a:cs typeface="Arial Unicode MS" pitchFamily="34" charset="-128"/>
                </a:rPr>
                <a:t>a.Js</a:t>
              </a: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a:p>
              <a:pPr marR="0" defTabSz="914400" eaLnBrk="1" fontAlgn="base" latinLnBrk="0" hangingPunct="1">
                <a:lnSpc>
                  <a:spcPct val="100000"/>
                </a:lnSpc>
                <a:spcBef>
                  <a:spcPts val="600"/>
                </a:spcBef>
                <a:spcAft>
                  <a:spcPct val="0"/>
                </a:spcAft>
                <a:buClr>
                  <a:srgbClr val="F0AB00"/>
                </a:buClr>
                <a:buSzPct val="80000"/>
                <a:tabLst/>
              </a:pPr>
              <a:r>
                <a:rPr lang="en-US" kern="0" dirty="0" err="1" smtClean="0">
                  <a:ea typeface="Arial Unicode MS" pitchFamily="34" charset="-128"/>
                  <a:cs typeface="Arial Unicode MS" pitchFamily="34" charset="-128"/>
                </a:rPr>
                <a:t>b.Js</a:t>
              </a:r>
              <a:endParaRPr lang="en-US" kern="0" dirty="0" smtClean="0">
                <a:ea typeface="Arial Unicode MS" pitchFamily="34" charset="-128"/>
                <a:cs typeface="Arial Unicode MS" pitchFamily="34" charset="-128"/>
              </a:endParaRPr>
            </a:p>
            <a:p>
              <a:pPr marR="0" defTabSz="914400" eaLnBrk="1" fontAlgn="base" latinLnBrk="0" hangingPunct="1">
                <a:lnSpc>
                  <a:spcPct val="100000"/>
                </a:lnSpc>
                <a:spcBef>
                  <a:spcPts val="600"/>
                </a:spcBef>
                <a:spcAft>
                  <a:spcPct val="0"/>
                </a:spcAft>
                <a:buClr>
                  <a:srgbClr val="F0AB00"/>
                </a:buClr>
                <a:buSzPct val="80000"/>
                <a:tabLst/>
              </a:pPr>
              <a:r>
                <a:rPr kumimoji="0" lang="en-US" b="0" i="0" u="none" strike="noStrike" kern="0" cap="none" spc="0" normalizeH="0" baseline="0" noProof="0" dirty="0" smtClean="0">
                  <a:ln>
                    <a:noFill/>
                  </a:ln>
                  <a:effectLst/>
                  <a:uLnTx/>
                  <a:uFillTx/>
                  <a:ea typeface="Arial Unicode MS" pitchFamily="34" charset="-128"/>
                  <a:cs typeface="Arial Unicode MS" pitchFamily="34" charset="-128"/>
                </a:rPr>
                <a:t>….</a:t>
              </a:r>
            </a:p>
          </p:txBody>
        </p:sp>
        <p:sp>
          <p:nvSpPr>
            <p:cNvPr id="5" name="TextBox 4"/>
            <p:cNvSpPr txBox="1"/>
            <p:nvPr/>
          </p:nvSpPr>
          <p:spPr>
            <a:xfrm flipH="1">
              <a:off x="1115616" y="1776998"/>
              <a:ext cx="2088167" cy="276999"/>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800" kern="0" dirty="0" err="1" smtClean="0">
                  <a:ea typeface="Arial Unicode MS" pitchFamily="34" charset="-128"/>
                  <a:cs typeface="Arial Unicode MS" pitchFamily="34" charset="-128"/>
                </a:rPr>
                <a:t>folderxx</a:t>
              </a:r>
              <a:endParaRPr lang="en-US" sz="1800" kern="0" dirty="0" smtClean="0">
                <a:ea typeface="Arial Unicode MS" pitchFamily="34" charset="-128"/>
                <a:cs typeface="Arial Unicode MS" pitchFamily="34" charset="-128"/>
              </a:endParaRPr>
            </a:p>
          </p:txBody>
        </p:sp>
      </p:grpSp>
      <p:sp>
        <p:nvSpPr>
          <p:cNvPr id="7" name="TextBox 6"/>
          <p:cNvSpPr txBox="1"/>
          <p:nvPr/>
        </p:nvSpPr>
        <p:spPr>
          <a:xfrm>
            <a:off x="794842" y="4619890"/>
            <a:ext cx="3384376" cy="1107996"/>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kern="0" dirty="0" smtClean="0">
                <a:ea typeface="Arial Unicode MS" pitchFamily="34" charset="-128"/>
                <a:cs typeface="Arial Unicode MS" pitchFamily="34" charset="-128"/>
              </a:rPr>
              <a:t>Caller.js:</a:t>
            </a:r>
          </a:p>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 </a:t>
            </a:r>
            <a:r>
              <a:rPr lang="en-US" sz="1800" kern="0" dirty="0" smtClean="0">
                <a:ea typeface="Arial Unicode MS" pitchFamily="34" charset="-128"/>
                <a:cs typeface="Arial Unicode MS" pitchFamily="34" charset="-128"/>
              </a:rPr>
              <a:t> </a:t>
            </a:r>
            <a:r>
              <a:rPr lang="en-US" sz="1800" kern="0" dirty="0" err="1" smtClean="0">
                <a:ea typeface="Arial Unicode MS" pitchFamily="34" charset="-128"/>
                <a:cs typeface="Arial Unicode MS" pitchFamily="34" charset="-128"/>
              </a:rPr>
              <a:t>var</a:t>
            </a:r>
            <a:r>
              <a:rPr lang="en-US" sz="1800" kern="0" dirty="0" smtClean="0">
                <a:ea typeface="Arial Unicode MS" pitchFamily="34" charset="-128"/>
                <a:cs typeface="Arial Unicode MS" pitchFamily="34" charset="-128"/>
              </a:rPr>
              <a:t> s=require(</a:t>
            </a:r>
            <a:r>
              <a:rPr lang="zh-CN" altLang="en-US" sz="1800" kern="0" dirty="0" smtClean="0">
                <a:ea typeface="Arial Unicode MS" pitchFamily="34" charset="-128"/>
                <a:cs typeface="Arial Unicode MS" pitchFamily="34" charset="-128"/>
              </a:rPr>
              <a:t>“</a:t>
            </a:r>
            <a:r>
              <a:rPr lang="en-US" altLang="zh-CN" sz="1800" kern="0" dirty="0" err="1" smtClean="0">
                <a:ea typeface="Arial Unicode MS" pitchFamily="34" charset="-128"/>
                <a:cs typeface="Arial Unicode MS" pitchFamily="34" charset="-128"/>
              </a:rPr>
              <a:t>folderxx</a:t>
            </a:r>
            <a:r>
              <a:rPr lang="en-US" altLang="zh-CN" sz="1800" kern="0" dirty="0" smtClean="0">
                <a:ea typeface="Arial Unicode MS" pitchFamily="34" charset="-128"/>
                <a:cs typeface="Arial Unicode MS" pitchFamily="34" charset="-128"/>
              </a:rPr>
              <a:t>”)</a:t>
            </a:r>
          </a:p>
          <a:p>
            <a:pPr fontAlgn="base">
              <a:spcBef>
                <a:spcPct val="50000"/>
              </a:spcBef>
              <a:spcAft>
                <a:spcPct val="0"/>
              </a:spcAft>
              <a:buClr>
                <a:srgbClr val="F0AB00"/>
              </a:buClr>
              <a:buSzPct val="80000"/>
            </a:pPr>
            <a:r>
              <a:rPr lang="en-US" kern="0" dirty="0">
                <a:ea typeface="Arial Unicode MS" pitchFamily="34" charset="-128"/>
                <a:cs typeface="Arial Unicode MS" pitchFamily="34" charset="-128"/>
              </a:rPr>
              <a:t>  </a:t>
            </a:r>
            <a:r>
              <a:rPr lang="en-US" kern="0" dirty="0" smtClean="0">
                <a:ea typeface="Arial Unicode MS" pitchFamily="34" charset="-128"/>
                <a:cs typeface="Arial Unicode MS" pitchFamily="34" charset="-128"/>
              </a:rPr>
              <a:t>…</a:t>
            </a:r>
            <a:endParaRPr lang="en-US" sz="1800" kern="0" dirty="0" smtClean="0">
              <a:ea typeface="Arial Unicode MS" pitchFamily="34" charset="-128"/>
              <a:cs typeface="Arial Unicode MS" pitchFamily="34" charset="-128"/>
            </a:endParaRPr>
          </a:p>
        </p:txBody>
      </p:sp>
      <p:sp>
        <p:nvSpPr>
          <p:cNvPr id="8" name="TextBox 7"/>
          <p:cNvSpPr txBox="1"/>
          <p:nvPr/>
        </p:nvSpPr>
        <p:spPr>
          <a:xfrm>
            <a:off x="395536" y="1484784"/>
            <a:ext cx="5959711" cy="276999"/>
          </a:xfrm>
          <a:prstGeom prst="rect">
            <a:avLst/>
          </a:prstGeom>
          <a:noFill/>
        </p:spPr>
        <p:txBody>
          <a:bodyPr wrap="square" lIns="0" tIns="0" rIns="0" bIns="0" rtlCol="0">
            <a:spAutoFit/>
          </a:bodyPr>
          <a:lstStyle/>
          <a:p>
            <a:pPr marL="285750" indent="-285750" fontAlgn="base">
              <a:spcBef>
                <a:spcPct val="50000"/>
              </a:spcBef>
              <a:spcAft>
                <a:spcPct val="0"/>
              </a:spcAft>
              <a:buClr>
                <a:srgbClr val="F0AB00"/>
              </a:buClr>
              <a:buSzPct val="80000"/>
              <a:buFont typeface="Arial" panose="020B0604020202020204" pitchFamily="34" charset="0"/>
              <a:buChar char="•"/>
            </a:pPr>
            <a:r>
              <a:rPr lang="en-US" sz="1800" kern="0" dirty="0" smtClean="0">
                <a:ea typeface="Arial Unicode MS" pitchFamily="34" charset="-128"/>
                <a:cs typeface="Arial Unicode MS" pitchFamily="34" charset="-128"/>
              </a:rPr>
              <a:t>Sometimes, a module contains many files in a folder</a:t>
            </a:r>
          </a:p>
        </p:txBody>
      </p:sp>
    </p:spTree>
    <p:extLst>
      <p:ext uri="{BB962C8B-B14F-4D97-AF65-F5344CB8AC3E}">
        <p14:creationId xmlns:p14="http://schemas.microsoft.com/office/powerpoint/2010/main" val="37164783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39552" y="1412776"/>
            <a:ext cx="8064896" cy="5386090"/>
          </a:xfrm>
          <a:prstGeom prst="rect">
            <a:avLst/>
          </a:prstGeom>
          <a:noFill/>
        </p:spPr>
        <p:txBody>
          <a:bodyPr wrap="square" rtlCol="0">
            <a:spAutoFit/>
          </a:bodyPr>
          <a:lstStyle/>
          <a:p>
            <a:pPr marL="285750" indent="-285750">
              <a:buFont typeface="Arial" panose="020B0604020202020204" pitchFamily="34" charset="0"/>
              <a:buChar char="•"/>
            </a:pPr>
            <a:r>
              <a:rPr lang="en-US" sz="2000" b="1" dirty="0">
                <a:latin typeface="Arial" panose="020B0604020202020204" pitchFamily="34" charset="0"/>
                <a:cs typeface="Arial" panose="020B0604020202020204" pitchFamily="34" charset="0"/>
              </a:rPr>
              <a:t>How to call a module</a:t>
            </a:r>
          </a:p>
          <a:p>
            <a:pPr marL="285750" indent="-285750">
              <a:buFont typeface="Arial" panose="020B0604020202020204" pitchFamily="34" charset="0"/>
              <a:buChar char="•"/>
            </a:pPr>
            <a:r>
              <a:rPr lang="en-US" sz="1400" dirty="0" smtClean="0"/>
              <a:t>Given </a:t>
            </a:r>
            <a:r>
              <a:rPr lang="en-US" sz="1400" dirty="0"/>
              <a:t>absolute or relative path of the module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sz="1400" dirty="0"/>
              <a:t>Given module name</a:t>
            </a:r>
          </a:p>
          <a:p>
            <a:endParaRPr lang="en-US" dirty="0" smtClean="0"/>
          </a:p>
          <a:p>
            <a:endParaRPr lang="en-US" dirty="0" smtClean="0"/>
          </a:p>
          <a:p>
            <a:pPr marL="285750" indent="-285750">
              <a:buFont typeface="Arial" panose="020B0604020202020204" pitchFamily="34" charset="0"/>
              <a:buChar char="•"/>
            </a:pPr>
            <a:r>
              <a:rPr lang="en-US" sz="2000" b="1" dirty="0">
                <a:latin typeface="Arial" panose="020B0604020202020204" pitchFamily="34" charset="0"/>
                <a:cs typeface="Arial" panose="020B0604020202020204" pitchFamily="34" charset="0"/>
              </a:rPr>
              <a:t>How </a:t>
            </a:r>
            <a:r>
              <a:rPr lang="en-US" sz="2000" b="1" dirty="0" smtClean="0">
                <a:latin typeface="Arial" panose="020B0604020202020204" pitchFamily="34" charset="0"/>
                <a:cs typeface="Arial" panose="020B0604020202020204" pitchFamily="34" charset="0"/>
              </a:rPr>
              <a:t>does </a:t>
            </a:r>
            <a:r>
              <a:rPr lang="en-US" sz="2000" b="1" dirty="0">
                <a:latin typeface="Arial" panose="020B0604020202020204" pitchFamily="34" charset="0"/>
                <a:cs typeface="Arial" panose="020B0604020202020204" pitchFamily="34" charset="0"/>
              </a:rPr>
              <a:t>node find a module</a:t>
            </a:r>
          </a:p>
          <a:p>
            <a:pPr marL="285750" indent="-285750">
              <a:buFont typeface="Arial" panose="020B0604020202020204" pitchFamily="34" charset="0"/>
              <a:buChar char="•"/>
            </a:pPr>
            <a:r>
              <a:rPr lang="en-US" sz="1400" dirty="0" err="1" smtClean="0"/>
              <a:t>NodeJS</a:t>
            </a:r>
            <a:r>
              <a:rPr lang="en-US" sz="1400" dirty="0" smtClean="0"/>
              <a:t> will search the “</a:t>
            </a:r>
            <a:r>
              <a:rPr lang="en-US" sz="1400" dirty="0" err="1" smtClean="0"/>
              <a:t>node_modules</a:t>
            </a:r>
            <a:r>
              <a:rPr lang="en-US" sz="1400" dirty="0" smtClean="0"/>
              <a:t>” folder in ancestor directories recursively:</a:t>
            </a:r>
          </a:p>
          <a:p>
            <a:endParaRPr lang="en-US" dirty="0" smtClean="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sz="1400" dirty="0" smtClean="0"/>
              <a:t>If not found, Node will search $HOME</a:t>
            </a:r>
            <a:r>
              <a:rPr lang="en-US" sz="1400" dirty="0"/>
              <a:t>/.</a:t>
            </a:r>
            <a:r>
              <a:rPr lang="en-US" sz="1400" dirty="0" err="1"/>
              <a:t>node_modules</a:t>
            </a:r>
            <a:r>
              <a:rPr lang="en-US" sz="1400" dirty="0"/>
              <a:t> $HOME/.</a:t>
            </a:r>
            <a:r>
              <a:rPr lang="en-US" sz="1400" dirty="0" err="1"/>
              <a:t>node_libraries</a:t>
            </a:r>
            <a:r>
              <a:rPr lang="en-US" sz="1400" dirty="0"/>
              <a:t> $</a:t>
            </a:r>
            <a:r>
              <a:rPr lang="en-US" sz="1400" dirty="0" smtClean="0"/>
              <a:t>PREFIX/lib/node if $HOME or $PREFIX is set.</a:t>
            </a:r>
            <a:endParaRPr lang="en-US" sz="1400" dirty="0"/>
          </a:p>
          <a:p>
            <a:pPr marL="285750" indent="-285750">
              <a:buFont typeface="Arial" panose="020B0604020202020204" pitchFamily="34" charset="0"/>
              <a:buChar char="•"/>
            </a:pPr>
            <a:endParaRPr lang="en-US" dirty="0"/>
          </a:p>
        </p:txBody>
      </p:sp>
      <p:sp>
        <p:nvSpPr>
          <p:cNvPr id="4" name="object 6"/>
          <p:cNvSpPr>
            <a:spLocks noGrp="1"/>
          </p:cNvSpPr>
          <p:nvPr>
            <p:ph sz="quarter" idx="10"/>
          </p:nvPr>
        </p:nvSpPr>
        <p:spPr>
          <a:xfrm>
            <a:off x="611560" y="2023864"/>
            <a:ext cx="7788368" cy="685056"/>
          </a:xfrm>
          <a:prstGeom prst="rect">
            <a:avLst/>
          </a:prstGeom>
          <a:solidFill>
            <a:schemeClr val="tx1">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Autofit/>
          </a:bodyPr>
          <a:lstStyle/>
          <a:p>
            <a:pPr marL="342900" indent="-342900" fontAlgn="base">
              <a:spcBef>
                <a:spcPct val="20000"/>
              </a:spcBef>
              <a:spcAft>
                <a:spcPct val="0"/>
              </a:spcAft>
              <a:buClr>
                <a:schemeClr val="hlink"/>
              </a:buClr>
              <a:buFont typeface="Wingdings" pitchFamily="2" charset="2"/>
              <a:buChar char="v"/>
            </a:pPr>
            <a:r>
              <a:rPr lang="en-US" sz="1400" b="1" dirty="0" err="1">
                <a:solidFill>
                  <a:schemeClr val="bg1"/>
                </a:solidFill>
                <a:latin typeface="宋体" panose="02010600030101010101" pitchFamily="2" charset="-122"/>
                <a:ea typeface="宋体" panose="02010600030101010101" pitchFamily="2" charset="-122"/>
              </a:rPr>
              <a:t>var</a:t>
            </a:r>
            <a:r>
              <a:rPr lang="en-US" sz="1400" b="1" dirty="0">
                <a:solidFill>
                  <a:schemeClr val="bg1"/>
                </a:solidFill>
                <a:latin typeface="宋体" panose="02010600030101010101" pitchFamily="2" charset="-122"/>
                <a:ea typeface="宋体" panose="02010600030101010101" pitchFamily="2" charset="-122"/>
              </a:rPr>
              <a:t> circle = </a:t>
            </a:r>
            <a:r>
              <a:rPr lang="en-US" sz="1400" b="1" dirty="0">
                <a:solidFill>
                  <a:srgbClr val="FFC000"/>
                </a:solidFill>
                <a:latin typeface="宋体" panose="02010600030101010101" pitchFamily="2" charset="-122"/>
                <a:ea typeface="宋体" panose="02010600030101010101" pitchFamily="2" charset="-122"/>
              </a:rPr>
              <a:t>require</a:t>
            </a:r>
            <a:r>
              <a:rPr lang="en-US" sz="1400" b="1" dirty="0">
                <a:solidFill>
                  <a:schemeClr val="bg1"/>
                </a:solidFill>
                <a:latin typeface="宋体" panose="02010600030101010101" pitchFamily="2" charset="-122"/>
                <a:ea typeface="宋体" panose="02010600030101010101" pitchFamily="2" charset="-122"/>
              </a:rPr>
              <a:t>('./circle.js'); </a:t>
            </a:r>
          </a:p>
          <a:p>
            <a:pPr marL="342900" indent="-342900" fontAlgn="base">
              <a:spcBef>
                <a:spcPct val="20000"/>
              </a:spcBef>
              <a:spcAft>
                <a:spcPct val="0"/>
              </a:spcAft>
              <a:buClr>
                <a:schemeClr val="hlink"/>
              </a:buClr>
              <a:buFont typeface="Wingdings" pitchFamily="2" charset="2"/>
              <a:buChar char="v"/>
            </a:pPr>
            <a:r>
              <a:rPr lang="en-US" sz="1400" b="1" dirty="0">
                <a:solidFill>
                  <a:schemeClr val="bg1"/>
                </a:solidFill>
                <a:latin typeface="宋体" panose="02010600030101010101" pitchFamily="2" charset="-122"/>
                <a:ea typeface="宋体" panose="02010600030101010101" pitchFamily="2" charset="-122"/>
              </a:rPr>
              <a:t>console.log( 'The area of a circle of radius 4 is ' </a:t>
            </a:r>
            <a:r>
              <a:rPr lang="en-US" sz="1400" b="1" dirty="0" smtClean="0">
                <a:solidFill>
                  <a:schemeClr val="bg1"/>
                </a:solidFill>
                <a:latin typeface="宋体" panose="02010600030101010101" pitchFamily="2" charset="-122"/>
                <a:ea typeface="宋体" panose="02010600030101010101" pitchFamily="2" charset="-122"/>
              </a:rPr>
              <a:t>+ </a:t>
            </a:r>
            <a:r>
              <a:rPr lang="en-US" sz="1400" b="1" dirty="0" err="1" smtClean="0">
                <a:solidFill>
                  <a:schemeClr val="bg1"/>
                </a:solidFill>
                <a:latin typeface="宋体" panose="02010600030101010101" pitchFamily="2" charset="-122"/>
                <a:ea typeface="宋体" panose="02010600030101010101" pitchFamily="2" charset="-122"/>
              </a:rPr>
              <a:t>circle.area</a:t>
            </a:r>
            <a:r>
              <a:rPr lang="en-US" sz="1400" b="1" dirty="0" smtClean="0">
                <a:solidFill>
                  <a:schemeClr val="bg1"/>
                </a:solidFill>
                <a:latin typeface="宋体" panose="02010600030101010101" pitchFamily="2" charset="-122"/>
                <a:ea typeface="宋体" panose="02010600030101010101" pitchFamily="2" charset="-122"/>
              </a:rPr>
              <a:t>(4</a:t>
            </a:r>
            <a:r>
              <a:rPr lang="en-US" sz="1400" b="1" dirty="0">
                <a:solidFill>
                  <a:schemeClr val="bg1"/>
                </a:solidFill>
                <a:latin typeface="宋体" panose="02010600030101010101" pitchFamily="2" charset="-122"/>
                <a:ea typeface="宋体" panose="02010600030101010101" pitchFamily="2" charset="-122"/>
              </a:rPr>
              <a:t>));</a:t>
            </a:r>
          </a:p>
        </p:txBody>
      </p:sp>
      <p:sp>
        <p:nvSpPr>
          <p:cNvPr id="2" name="Title 1"/>
          <p:cNvSpPr>
            <a:spLocks noGrp="1"/>
          </p:cNvSpPr>
          <p:nvPr>
            <p:ph type="title"/>
          </p:nvPr>
        </p:nvSpPr>
        <p:spPr/>
        <p:txBody>
          <a:bodyPr/>
          <a:lstStyle/>
          <a:p>
            <a:r>
              <a:rPr lang="en-US" dirty="0" smtClean="0"/>
              <a:t>More : Call &amp; </a:t>
            </a:r>
            <a:r>
              <a:rPr lang="en-US" dirty="0"/>
              <a:t>f</a:t>
            </a:r>
            <a:r>
              <a:rPr lang="en-US" dirty="0" smtClean="0"/>
              <a:t>ind module</a:t>
            </a:r>
            <a:endParaRPr lang="en-US" dirty="0"/>
          </a:p>
        </p:txBody>
      </p:sp>
      <p:sp>
        <p:nvSpPr>
          <p:cNvPr id="6" name="object 6"/>
          <p:cNvSpPr/>
          <p:nvPr/>
        </p:nvSpPr>
        <p:spPr>
          <a:xfrm>
            <a:off x="611559" y="3068960"/>
            <a:ext cx="7788369" cy="450004"/>
          </a:xfrm>
          <a:prstGeom prst="rect">
            <a:avLst/>
          </a:prstGeom>
          <a:solidFill>
            <a:schemeClr val="tx1">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Autofit/>
          </a:bodyPr>
          <a:lstStyle/>
          <a:p>
            <a:pPr marL="342900" indent="-342900" fontAlgn="base">
              <a:spcBef>
                <a:spcPct val="20000"/>
              </a:spcBef>
              <a:spcAft>
                <a:spcPct val="0"/>
              </a:spcAft>
              <a:buClr>
                <a:schemeClr val="hlink"/>
              </a:buClr>
              <a:buFont typeface="Wingdings" pitchFamily="2" charset="2"/>
              <a:buChar char="v"/>
            </a:pPr>
            <a:r>
              <a:rPr lang="en-US" sz="1400" b="1" dirty="0" err="1">
                <a:solidFill>
                  <a:schemeClr val="bg1"/>
                </a:solidFill>
                <a:latin typeface="宋体" panose="02010600030101010101" pitchFamily="2" charset="-122"/>
                <a:ea typeface="宋体" panose="02010600030101010101" pitchFamily="2" charset="-122"/>
              </a:rPr>
              <a:t>var</a:t>
            </a:r>
            <a:r>
              <a:rPr lang="en-US" sz="1400" b="1" dirty="0">
                <a:solidFill>
                  <a:schemeClr val="bg1"/>
                </a:solidFill>
                <a:latin typeface="宋体" panose="02010600030101010101" pitchFamily="2" charset="-122"/>
                <a:ea typeface="宋体" panose="02010600030101010101" pitchFamily="2" charset="-122"/>
              </a:rPr>
              <a:t> circle = </a:t>
            </a:r>
            <a:r>
              <a:rPr lang="en-US" sz="1400" b="1" dirty="0">
                <a:solidFill>
                  <a:srgbClr val="FFC000"/>
                </a:solidFill>
                <a:latin typeface="宋体" panose="02010600030101010101" pitchFamily="2" charset="-122"/>
                <a:ea typeface="宋体" panose="02010600030101010101" pitchFamily="2" charset="-122"/>
              </a:rPr>
              <a:t>require</a:t>
            </a:r>
            <a:r>
              <a:rPr lang="en-US" sz="1400" b="1" dirty="0" smtClean="0">
                <a:solidFill>
                  <a:schemeClr val="bg1"/>
                </a:solidFill>
                <a:latin typeface="宋体" panose="02010600030101010101" pitchFamily="2" charset="-122"/>
                <a:ea typeface="宋体" panose="02010600030101010101" pitchFamily="2" charset="-122"/>
              </a:rPr>
              <a:t>(‘express'); //express is the module name</a:t>
            </a:r>
            <a:endParaRPr lang="en-US" sz="1400" b="1" dirty="0">
              <a:solidFill>
                <a:schemeClr val="bg1"/>
              </a:solidFill>
              <a:latin typeface="宋体" panose="02010600030101010101" pitchFamily="2" charset="-122"/>
              <a:ea typeface="宋体" panose="02010600030101010101" pitchFamily="2" charset="-122"/>
            </a:endParaRPr>
          </a:p>
        </p:txBody>
      </p:sp>
      <p:sp>
        <p:nvSpPr>
          <p:cNvPr id="7" name="object 6"/>
          <p:cNvSpPr/>
          <p:nvPr/>
        </p:nvSpPr>
        <p:spPr>
          <a:xfrm>
            <a:off x="611558" y="4149080"/>
            <a:ext cx="7788369" cy="1656184"/>
          </a:xfrm>
          <a:prstGeom prst="rect">
            <a:avLst/>
          </a:prstGeom>
          <a:solidFill>
            <a:schemeClr val="tx1">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Autofit/>
          </a:bodyPr>
          <a:lstStyle/>
          <a:p>
            <a:pPr marL="342900" indent="-342900" fontAlgn="base">
              <a:spcBef>
                <a:spcPct val="20000"/>
              </a:spcBef>
              <a:spcAft>
                <a:spcPct val="0"/>
              </a:spcAft>
              <a:buClr>
                <a:schemeClr val="hlink"/>
              </a:buClr>
              <a:buFont typeface="Wingdings" pitchFamily="2" charset="2"/>
              <a:buChar char="v"/>
            </a:pPr>
            <a:r>
              <a:rPr lang="en-US" sz="1400" b="1" dirty="0" smtClean="0">
                <a:solidFill>
                  <a:schemeClr val="bg1"/>
                </a:solidFill>
                <a:latin typeface="宋体" panose="02010600030101010101" pitchFamily="2" charset="-122"/>
                <a:ea typeface="宋体" panose="02010600030101010101" pitchFamily="2" charset="-122"/>
              </a:rPr>
              <a:t>Find(</a:t>
            </a:r>
            <a:r>
              <a:rPr lang="en-US" sz="1400" b="1" dirty="0" err="1" smtClean="0">
                <a:solidFill>
                  <a:schemeClr val="bg1"/>
                </a:solidFill>
                <a:latin typeface="宋体" panose="02010600030101010101" pitchFamily="2" charset="-122"/>
                <a:ea typeface="宋体" panose="02010600030101010101" pitchFamily="2" charset="-122"/>
              </a:rPr>
              <a:t>moduleName</a:t>
            </a:r>
            <a:r>
              <a:rPr lang="en-US" sz="1400" b="1" dirty="0" smtClean="0">
                <a:solidFill>
                  <a:schemeClr val="bg1"/>
                </a:solidFill>
                <a:latin typeface="宋体" panose="02010600030101010101" pitchFamily="2" charset="-122"/>
                <a:ea typeface="宋体" panose="02010600030101010101" pitchFamily="2" charset="-122"/>
              </a:rPr>
              <a:t>):</a:t>
            </a:r>
          </a:p>
          <a:p>
            <a:pPr marL="342900" indent="-342900" fontAlgn="base">
              <a:spcBef>
                <a:spcPct val="20000"/>
              </a:spcBef>
              <a:spcAft>
                <a:spcPct val="0"/>
              </a:spcAft>
              <a:buClr>
                <a:schemeClr val="hlink"/>
              </a:buClr>
              <a:buFont typeface="Wingdings" pitchFamily="2" charset="2"/>
              <a:buChar char="v"/>
            </a:pPr>
            <a:r>
              <a:rPr lang="en-US" sz="1400" b="1" dirty="0" smtClean="0">
                <a:solidFill>
                  <a:schemeClr val="bg1"/>
                </a:solidFill>
                <a:latin typeface="宋体" panose="02010600030101010101" pitchFamily="2" charset="-122"/>
                <a:ea typeface="宋体" panose="02010600030101010101" pitchFamily="2" charset="-122"/>
              </a:rPr>
              <a:t>While(true)</a:t>
            </a:r>
          </a:p>
          <a:p>
            <a:pPr marL="342900" indent="-342900" fontAlgn="base">
              <a:spcBef>
                <a:spcPct val="20000"/>
              </a:spcBef>
              <a:spcAft>
                <a:spcPct val="0"/>
              </a:spcAft>
              <a:buClr>
                <a:schemeClr val="hlink"/>
              </a:buClr>
              <a:buFont typeface="Wingdings" pitchFamily="2" charset="2"/>
              <a:buChar char="v"/>
            </a:pPr>
            <a:r>
              <a:rPr lang="en-US" sz="1400" b="1" dirty="0" smtClean="0">
                <a:solidFill>
                  <a:schemeClr val="bg1"/>
                </a:solidFill>
                <a:latin typeface="宋体" panose="02010600030101010101" pitchFamily="2" charset="-122"/>
                <a:ea typeface="宋体" panose="02010600030101010101" pitchFamily="2" charset="-122"/>
              </a:rPr>
              <a:t>  If </a:t>
            </a:r>
            <a:r>
              <a:rPr lang="en-US" sz="1400" b="1" dirty="0" err="1" smtClean="0">
                <a:solidFill>
                  <a:schemeClr val="bg1"/>
                </a:solidFill>
                <a:latin typeface="宋体" panose="02010600030101010101" pitchFamily="2" charset="-122"/>
                <a:ea typeface="宋体" panose="02010600030101010101" pitchFamily="2" charset="-122"/>
              </a:rPr>
              <a:t>currentDir.hasFolder</a:t>
            </a:r>
            <a:r>
              <a:rPr lang="en-US" sz="1400" b="1" dirty="0" smtClean="0">
                <a:solidFill>
                  <a:schemeClr val="bg1"/>
                </a:solidFill>
                <a:latin typeface="宋体" panose="02010600030101010101" pitchFamily="2" charset="-122"/>
                <a:ea typeface="宋体" panose="02010600030101010101" pitchFamily="2" charset="-122"/>
              </a:rPr>
              <a:t>(“</a:t>
            </a:r>
            <a:r>
              <a:rPr lang="en-US" sz="1400" b="1" dirty="0" err="1" smtClean="0">
                <a:solidFill>
                  <a:schemeClr val="bg1"/>
                </a:solidFill>
                <a:latin typeface="宋体" panose="02010600030101010101" pitchFamily="2" charset="-122"/>
                <a:ea typeface="宋体" panose="02010600030101010101" pitchFamily="2" charset="-122"/>
              </a:rPr>
              <a:t>node_modules</a:t>
            </a:r>
            <a:r>
              <a:rPr lang="en-US" sz="1400" b="1" dirty="0" smtClean="0">
                <a:solidFill>
                  <a:schemeClr val="bg1"/>
                </a:solidFill>
                <a:latin typeface="宋体" panose="02010600030101010101" pitchFamily="2" charset="-122"/>
                <a:ea typeface="宋体" panose="02010600030101010101" pitchFamily="2" charset="-122"/>
              </a:rPr>
              <a:t>”)</a:t>
            </a:r>
          </a:p>
          <a:p>
            <a:pPr lvl="1" fontAlgn="base">
              <a:spcBef>
                <a:spcPct val="20000"/>
              </a:spcBef>
              <a:spcAft>
                <a:spcPct val="0"/>
              </a:spcAft>
              <a:buClr>
                <a:schemeClr val="hlink"/>
              </a:buClr>
            </a:pPr>
            <a:r>
              <a:rPr lang="en-US" sz="1400" b="1" dirty="0" smtClean="0">
                <a:solidFill>
                  <a:schemeClr val="bg1"/>
                </a:solidFill>
                <a:latin typeface="宋体" panose="02010600030101010101" pitchFamily="2" charset="-122"/>
                <a:ea typeface="宋体" panose="02010600030101010101" pitchFamily="2" charset="-122"/>
              </a:rPr>
              <a:t>   If Scan(“./</a:t>
            </a:r>
            <a:r>
              <a:rPr lang="en-US" sz="1400" b="1" dirty="0" err="1" smtClean="0">
                <a:solidFill>
                  <a:schemeClr val="bg1"/>
                </a:solidFill>
                <a:latin typeface="宋体" panose="02010600030101010101" pitchFamily="2" charset="-122"/>
                <a:ea typeface="宋体" panose="02010600030101010101" pitchFamily="2" charset="-122"/>
              </a:rPr>
              <a:t>node_modules</a:t>
            </a:r>
            <a:r>
              <a:rPr lang="en-US" sz="1400" b="1" dirty="0" smtClean="0">
                <a:solidFill>
                  <a:schemeClr val="bg1"/>
                </a:solidFill>
                <a:latin typeface="宋体" panose="02010600030101010101" pitchFamily="2" charset="-122"/>
                <a:ea typeface="宋体" panose="02010600030101010101" pitchFamily="2" charset="-122"/>
              </a:rPr>
              <a:t>”) return </a:t>
            </a:r>
            <a:r>
              <a:rPr lang="en-US" sz="1400" b="1" dirty="0" err="1" smtClean="0">
                <a:solidFill>
                  <a:schemeClr val="bg1"/>
                </a:solidFill>
                <a:latin typeface="宋体" panose="02010600030101010101" pitchFamily="2" charset="-122"/>
                <a:ea typeface="宋体" panose="02010600030101010101" pitchFamily="2" charset="-122"/>
              </a:rPr>
              <a:t>pwd</a:t>
            </a:r>
            <a:r>
              <a:rPr lang="en-US" sz="1400" b="1" dirty="0" smtClean="0">
                <a:solidFill>
                  <a:schemeClr val="bg1"/>
                </a:solidFill>
                <a:latin typeface="宋体" panose="02010600030101010101" pitchFamily="2" charset="-122"/>
                <a:ea typeface="宋体" panose="02010600030101010101" pitchFamily="2" charset="-122"/>
              </a:rPr>
              <a:t>()</a:t>
            </a:r>
          </a:p>
          <a:p>
            <a:pPr lvl="1" fontAlgn="base">
              <a:spcBef>
                <a:spcPct val="20000"/>
              </a:spcBef>
              <a:spcAft>
                <a:spcPct val="0"/>
              </a:spcAft>
              <a:buClr>
                <a:schemeClr val="hlink"/>
              </a:buClr>
            </a:pPr>
            <a:r>
              <a:rPr lang="en-US" sz="1400" b="1" dirty="0" smtClean="0">
                <a:solidFill>
                  <a:schemeClr val="bg1"/>
                </a:solidFill>
                <a:latin typeface="宋体" panose="02010600030101010101" pitchFamily="2" charset="-122"/>
                <a:ea typeface="宋体" panose="02010600030101010101" pitchFamily="2" charset="-122"/>
              </a:rPr>
              <a:t> If  </a:t>
            </a:r>
            <a:r>
              <a:rPr lang="en-US" sz="1400" b="1" dirty="0" err="1" smtClean="0">
                <a:solidFill>
                  <a:schemeClr val="bg1"/>
                </a:solidFill>
                <a:latin typeface="宋体" panose="02010600030101010101" pitchFamily="2" charset="-122"/>
                <a:ea typeface="宋体" panose="02010600030101010101" pitchFamily="2" charset="-122"/>
              </a:rPr>
              <a:t>currentDir</a:t>
            </a:r>
            <a:r>
              <a:rPr lang="en-US" sz="1400" b="1" dirty="0" smtClean="0">
                <a:solidFill>
                  <a:schemeClr val="bg1"/>
                </a:solidFill>
                <a:latin typeface="宋体" panose="02010600030101010101" pitchFamily="2" charset="-122"/>
                <a:ea typeface="宋体" panose="02010600030101010101" pitchFamily="2" charset="-122"/>
              </a:rPr>
              <a:t>=root  return NOT_FOUND</a:t>
            </a:r>
          </a:p>
          <a:p>
            <a:pPr lvl="1" fontAlgn="base">
              <a:spcBef>
                <a:spcPct val="20000"/>
              </a:spcBef>
              <a:spcAft>
                <a:spcPct val="0"/>
              </a:spcAft>
              <a:buClr>
                <a:schemeClr val="hlink"/>
              </a:buClr>
            </a:pPr>
            <a:r>
              <a:rPr lang="en-US" sz="1400" b="1" dirty="0">
                <a:solidFill>
                  <a:schemeClr val="bg1"/>
                </a:solidFill>
                <a:latin typeface="宋体" panose="02010600030101010101" pitchFamily="2" charset="-122"/>
                <a:ea typeface="宋体" panose="02010600030101010101" pitchFamily="2" charset="-122"/>
              </a:rPr>
              <a:t> </a:t>
            </a:r>
            <a:r>
              <a:rPr lang="en-US" sz="1400" b="1" dirty="0" err="1" smtClean="0">
                <a:solidFill>
                  <a:schemeClr val="bg1"/>
                </a:solidFill>
                <a:latin typeface="宋体" panose="02010600030101010101" pitchFamily="2" charset="-122"/>
                <a:ea typeface="宋体" panose="02010600030101010101" pitchFamily="2" charset="-122"/>
              </a:rPr>
              <a:t>currentDir</a:t>
            </a:r>
            <a:r>
              <a:rPr lang="en-US" sz="1400" b="1" dirty="0" smtClean="0">
                <a:solidFill>
                  <a:schemeClr val="bg1"/>
                </a:solidFill>
                <a:latin typeface="宋体" panose="02010600030101010101" pitchFamily="2" charset="-122"/>
                <a:ea typeface="宋体" panose="02010600030101010101" pitchFamily="2" charset="-122"/>
              </a:rPr>
              <a:t>=</a:t>
            </a:r>
            <a:r>
              <a:rPr lang="en-US" sz="1400" b="1" dirty="0" err="1" smtClean="0">
                <a:solidFill>
                  <a:schemeClr val="bg1"/>
                </a:solidFill>
                <a:latin typeface="宋体" panose="02010600030101010101" pitchFamily="2" charset="-122"/>
                <a:ea typeface="宋体" panose="02010600030101010101" pitchFamily="2" charset="-122"/>
              </a:rPr>
              <a:t>currentDir.getParentDir</a:t>
            </a:r>
            <a:r>
              <a:rPr lang="en-US" sz="1400" b="1" dirty="0" smtClean="0">
                <a:solidFill>
                  <a:schemeClr val="bg1"/>
                </a:solidFill>
                <a:latin typeface="宋体" panose="02010600030101010101" pitchFamily="2" charset="-122"/>
                <a:ea typeface="宋体" panose="02010600030101010101" pitchFamily="2" charset="-122"/>
              </a:rPr>
              <a:t>()</a:t>
            </a:r>
          </a:p>
        </p:txBody>
      </p:sp>
    </p:spTree>
    <p:extLst>
      <p:ext uri="{BB962C8B-B14F-4D97-AF65-F5344CB8AC3E}">
        <p14:creationId xmlns:p14="http://schemas.microsoft.com/office/powerpoint/2010/main" val="255818264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323528" y="1556792"/>
            <a:ext cx="8493125" cy="4395787"/>
          </a:xfrm>
        </p:spPr>
        <p:txBody>
          <a:bodyPr/>
          <a:lstStyle/>
          <a:p>
            <a:r>
              <a:rPr lang="en-US" dirty="0" smtClean="0"/>
              <a:t>When you export something in a </a:t>
            </a:r>
            <a:r>
              <a:rPr lang="en-US" dirty="0" err="1" smtClean="0"/>
              <a:t>js</a:t>
            </a:r>
            <a:r>
              <a:rPr lang="en-US" dirty="0" smtClean="0"/>
              <a:t> , you cannot do it </a:t>
            </a:r>
            <a:r>
              <a:rPr lang="en-US" dirty="0" smtClean="0">
                <a:solidFill>
                  <a:srgbClr val="FF0000"/>
                </a:solidFill>
              </a:rPr>
              <a:t>asynchronously</a:t>
            </a:r>
            <a:r>
              <a:rPr lang="en-US" dirty="0" smtClean="0"/>
              <a:t>:</a:t>
            </a:r>
          </a:p>
          <a:p>
            <a:r>
              <a:rPr lang="en-US" dirty="0"/>
              <a:t> </a:t>
            </a:r>
            <a:r>
              <a:rPr lang="en-US" dirty="0" smtClean="0"/>
              <a:t>  You can </a:t>
            </a:r>
          </a:p>
          <a:p>
            <a:r>
              <a:rPr lang="en-US" b="0" i="1" dirty="0"/>
              <a:t> </a:t>
            </a:r>
            <a:r>
              <a:rPr lang="en-US" b="0" i="1" dirty="0" smtClean="0"/>
              <a:t>      [module.]exports=…  </a:t>
            </a:r>
            <a:r>
              <a:rPr lang="en-US" dirty="0" smtClean="0"/>
              <a:t>or</a:t>
            </a:r>
            <a:r>
              <a:rPr lang="en-US" b="0" i="1" dirty="0" smtClean="0"/>
              <a:t> </a:t>
            </a:r>
            <a:r>
              <a:rPr lang="en-US" b="0" i="1" dirty="0" err="1" smtClean="0"/>
              <a:t>exports.xx</a:t>
            </a:r>
            <a:r>
              <a:rPr lang="en-US" b="0" i="1" dirty="0" smtClean="0"/>
              <a:t>=…</a:t>
            </a:r>
          </a:p>
          <a:p>
            <a:r>
              <a:rPr lang="en-US" b="0" i="1" dirty="0"/>
              <a:t> </a:t>
            </a:r>
            <a:r>
              <a:rPr lang="en-US" b="0" i="1" dirty="0" smtClean="0"/>
              <a:t>  </a:t>
            </a:r>
            <a:r>
              <a:rPr lang="en-US" dirty="0" smtClean="0"/>
              <a:t>You cannot </a:t>
            </a:r>
          </a:p>
          <a:p>
            <a:r>
              <a:rPr lang="en-US" b="0" i="1" dirty="0">
                <a:solidFill>
                  <a:srgbClr val="FF0000"/>
                </a:solidFill>
              </a:rPr>
              <a:t> </a:t>
            </a:r>
            <a:r>
              <a:rPr lang="en-US" b="0" i="1" dirty="0" smtClean="0">
                <a:solidFill>
                  <a:srgbClr val="FF0000"/>
                </a:solidFill>
              </a:rPr>
              <a:t>      </a:t>
            </a:r>
            <a:r>
              <a:rPr lang="en-US" b="0" i="1" dirty="0" err="1" smtClean="0">
                <a:solidFill>
                  <a:srgbClr val="FF0000"/>
                </a:solidFill>
              </a:rPr>
              <a:t>setTimeout</a:t>
            </a:r>
            <a:r>
              <a:rPr lang="en-US" b="0" i="1" dirty="0" smtClean="0"/>
              <a:t>(function</a:t>
            </a:r>
            <a:r>
              <a:rPr lang="en-US" b="0" i="1" dirty="0"/>
              <a:t>() { </a:t>
            </a:r>
            <a:endParaRPr lang="en-US" b="0" i="1" dirty="0" smtClean="0"/>
          </a:p>
          <a:p>
            <a:r>
              <a:rPr lang="en-US" b="0" i="1" dirty="0"/>
              <a:t> </a:t>
            </a:r>
            <a:r>
              <a:rPr lang="en-US" b="0" i="1" dirty="0" smtClean="0"/>
              <a:t>          </a:t>
            </a:r>
            <a:r>
              <a:rPr lang="en-US" b="0" i="1" dirty="0" err="1" smtClean="0"/>
              <a:t>module.exports</a:t>
            </a:r>
            <a:r>
              <a:rPr lang="en-US" b="0" i="1" dirty="0" smtClean="0"/>
              <a:t> </a:t>
            </a:r>
            <a:r>
              <a:rPr lang="en-US" b="0" i="1" dirty="0"/>
              <a:t>= { a: "hello" }; </a:t>
            </a:r>
            <a:endParaRPr lang="en-US" b="0" i="1" dirty="0" smtClean="0"/>
          </a:p>
          <a:p>
            <a:r>
              <a:rPr lang="en-US" b="0" i="1" dirty="0"/>
              <a:t> </a:t>
            </a:r>
            <a:r>
              <a:rPr lang="en-US" b="0" i="1" dirty="0" smtClean="0"/>
              <a:t>       }, xx);</a:t>
            </a:r>
          </a:p>
          <a:p>
            <a:r>
              <a:rPr lang="en-US" b="0" i="1" dirty="0"/>
              <a:t> </a:t>
            </a:r>
            <a:r>
              <a:rPr lang="en-US" b="0" i="1" dirty="0" smtClean="0"/>
              <a:t>  </a:t>
            </a:r>
            <a:r>
              <a:rPr lang="en-US" dirty="0"/>
              <a:t>Since </a:t>
            </a:r>
            <a:r>
              <a:rPr lang="en-US" dirty="0" smtClean="0"/>
              <a:t>‘require’ </a:t>
            </a:r>
            <a:r>
              <a:rPr lang="en-US" dirty="0"/>
              <a:t>will be done synchronously</a:t>
            </a:r>
            <a:r>
              <a:rPr lang="en-US" dirty="0" smtClean="0"/>
              <a:t>, You can </a:t>
            </a:r>
          </a:p>
          <a:p>
            <a:r>
              <a:rPr lang="en-US" b="0" i="1" dirty="0" smtClean="0"/>
              <a:t>       </a:t>
            </a:r>
            <a:r>
              <a:rPr lang="en-US" b="0" i="1" dirty="0" err="1" smtClean="0"/>
              <a:t>module.exports</a:t>
            </a:r>
            <a:r>
              <a:rPr lang="en-US" b="0" i="1" dirty="0" smtClean="0"/>
              <a:t>=require(‘…’)</a:t>
            </a:r>
          </a:p>
          <a:p>
            <a:r>
              <a:rPr lang="en-US" b="0" i="1" dirty="0" smtClean="0"/>
              <a:t>   </a:t>
            </a:r>
            <a:endParaRPr lang="en-US" b="0" i="1" dirty="0"/>
          </a:p>
        </p:txBody>
      </p:sp>
      <p:sp>
        <p:nvSpPr>
          <p:cNvPr id="3" name="Title 2"/>
          <p:cNvSpPr>
            <a:spLocks noGrp="1"/>
          </p:cNvSpPr>
          <p:nvPr>
            <p:ph type="title"/>
          </p:nvPr>
        </p:nvSpPr>
        <p:spPr/>
        <p:txBody>
          <a:bodyPr/>
          <a:lstStyle/>
          <a:p>
            <a:r>
              <a:rPr lang="en-US" dirty="0" smtClean="0"/>
              <a:t>Module attention</a:t>
            </a:r>
            <a:endParaRPr lang="en-US" dirty="0"/>
          </a:p>
        </p:txBody>
      </p:sp>
    </p:spTree>
    <p:extLst>
      <p:ext uri="{BB962C8B-B14F-4D97-AF65-F5344CB8AC3E}">
        <p14:creationId xmlns:p14="http://schemas.microsoft.com/office/powerpoint/2010/main" val="331633930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Further topics about module usage</a:t>
            </a:r>
            <a:endParaRPr lang="en-US" dirty="0"/>
          </a:p>
        </p:txBody>
      </p:sp>
      <p:grpSp>
        <p:nvGrpSpPr>
          <p:cNvPr id="4" name="Group 3"/>
          <p:cNvGrpSpPr/>
          <p:nvPr/>
        </p:nvGrpSpPr>
        <p:grpSpPr>
          <a:xfrm>
            <a:off x="1331640" y="2924944"/>
            <a:ext cx="4792979" cy="2639204"/>
            <a:chOff x="245840" y="1484784"/>
            <a:chExt cx="4792979" cy="2639204"/>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5840" y="1792268"/>
              <a:ext cx="4792979" cy="2331720"/>
            </a:xfrm>
            <a:prstGeom prst="rect">
              <a:avLst/>
            </a:prstGeom>
          </p:spPr>
          <p:style>
            <a:lnRef idx="1">
              <a:schemeClr val="accent1"/>
            </a:lnRef>
            <a:fillRef idx="3">
              <a:schemeClr val="accent1"/>
            </a:fillRef>
            <a:effectRef idx="2">
              <a:schemeClr val="accent1"/>
            </a:effectRef>
            <a:fontRef idx="minor">
              <a:schemeClr val="lt1"/>
            </a:fontRef>
          </p:style>
        </p:pic>
        <p:sp>
          <p:nvSpPr>
            <p:cNvPr id="6" name="TextBox 5"/>
            <p:cNvSpPr txBox="1"/>
            <p:nvPr/>
          </p:nvSpPr>
          <p:spPr>
            <a:xfrm>
              <a:off x="1782634" y="1484784"/>
              <a:ext cx="807913" cy="276999"/>
            </a:xfrm>
            <a:prstGeom prst="rect">
              <a:avLst/>
            </a:prstGeom>
          </p:spPr>
          <p:style>
            <a:lnRef idx="1">
              <a:schemeClr val="accent1"/>
            </a:lnRef>
            <a:fillRef idx="3">
              <a:schemeClr val="accent1"/>
            </a:fillRef>
            <a:effectRef idx="2">
              <a:schemeClr val="accent1"/>
            </a:effectRef>
            <a:fontRef idx="minor">
              <a:schemeClr val="lt1"/>
            </a:fontRef>
          </p:style>
          <p:txBody>
            <a:bodyPr wrap="none" lIns="0" tIns="0" rIns="0" bIns="0" rtlCol="0">
              <a:spAutoFit/>
            </a:bodyPr>
            <a:lstStyle/>
            <a:p>
              <a:pPr fontAlgn="base">
                <a:spcBef>
                  <a:spcPct val="50000"/>
                </a:spcBef>
                <a:spcAft>
                  <a:spcPct val="0"/>
                </a:spcAft>
                <a:buClr>
                  <a:srgbClr val="F0AB00"/>
                </a:buClr>
                <a:buSzPct val="80000"/>
              </a:pPr>
              <a:r>
                <a:rPr lang="en-US" sz="1800" b="1" kern="0" dirty="0" smtClean="0">
                  <a:solidFill>
                    <a:schemeClr val="bg1"/>
                  </a:solidFill>
                  <a:ea typeface="Arial Unicode MS" pitchFamily="34" charset="-128"/>
                  <a:cs typeface="Arial Unicode MS" pitchFamily="34" charset="-128"/>
                </a:rPr>
                <a:t>Module</a:t>
              </a:r>
            </a:p>
          </p:txBody>
        </p:sp>
      </p:grpSp>
      <p:grpSp>
        <p:nvGrpSpPr>
          <p:cNvPr id="7" name="Group 6"/>
          <p:cNvGrpSpPr/>
          <p:nvPr/>
        </p:nvGrpSpPr>
        <p:grpSpPr>
          <a:xfrm>
            <a:off x="2339752" y="5666228"/>
            <a:ext cx="3322320" cy="472941"/>
            <a:chOff x="3707904" y="1299875"/>
            <a:chExt cx="3322320" cy="472941"/>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07904" y="1612796"/>
              <a:ext cx="3322320" cy="160020"/>
            </a:xfrm>
            <a:prstGeom prst="rect">
              <a:avLst/>
            </a:prstGeom>
          </p:spPr>
          <p:style>
            <a:lnRef idx="1">
              <a:schemeClr val="accent1"/>
            </a:lnRef>
            <a:fillRef idx="3">
              <a:schemeClr val="accent1"/>
            </a:fillRef>
            <a:effectRef idx="2">
              <a:schemeClr val="accent1"/>
            </a:effectRef>
            <a:fontRef idx="minor">
              <a:schemeClr val="lt1"/>
            </a:fontRef>
          </p:style>
        </p:pic>
        <p:sp>
          <p:nvSpPr>
            <p:cNvPr id="9" name="TextBox 8"/>
            <p:cNvSpPr txBox="1"/>
            <p:nvPr/>
          </p:nvSpPr>
          <p:spPr>
            <a:xfrm>
              <a:off x="4572000" y="1299875"/>
              <a:ext cx="833562" cy="276999"/>
            </a:xfrm>
            <a:prstGeom prst="rect">
              <a:avLst/>
            </a:prstGeom>
          </p:spPr>
          <p:style>
            <a:lnRef idx="1">
              <a:schemeClr val="accent1"/>
            </a:lnRef>
            <a:fillRef idx="3">
              <a:schemeClr val="accent1"/>
            </a:fillRef>
            <a:effectRef idx="2">
              <a:schemeClr val="accent1"/>
            </a:effectRef>
            <a:fontRef idx="minor">
              <a:schemeClr val="lt1"/>
            </a:fontRef>
          </p:style>
          <p:txBody>
            <a:bodyPr wrap="none" lIns="0" tIns="0" rIns="0" bIns="0" rtlCol="0">
              <a:spAutoFit/>
            </a:bodyPr>
            <a:lstStyle/>
            <a:p>
              <a:pPr fontAlgn="base">
                <a:spcBef>
                  <a:spcPct val="50000"/>
                </a:spcBef>
                <a:spcAft>
                  <a:spcPct val="0"/>
                </a:spcAft>
                <a:buClr>
                  <a:srgbClr val="F0AB00"/>
                </a:buClr>
                <a:buSzPct val="80000"/>
              </a:pPr>
              <a:r>
                <a:rPr lang="en-US" sz="1800" b="1" kern="0" dirty="0" smtClean="0">
                  <a:ea typeface="Arial Unicode MS" pitchFamily="34" charset="-128"/>
                  <a:cs typeface="Arial Unicode MS" pitchFamily="34" charset="-128"/>
                </a:rPr>
                <a:t>exports</a:t>
              </a:r>
            </a:p>
          </p:txBody>
        </p:sp>
      </p:grpSp>
      <p:sp>
        <p:nvSpPr>
          <p:cNvPr id="10" name="Rectangle 9"/>
          <p:cNvSpPr/>
          <p:nvPr/>
        </p:nvSpPr>
        <p:spPr>
          <a:xfrm>
            <a:off x="323528" y="1340768"/>
            <a:ext cx="7920880" cy="1661993"/>
          </a:xfrm>
          <a:prstGeom prst="rect">
            <a:avLst/>
          </a:prstGeom>
        </p:spPr>
        <p:txBody>
          <a:bodyPr wrap="square">
            <a:spAutoFit/>
          </a:bodyPr>
          <a:lstStyle/>
          <a:p>
            <a:pPr marL="285750" indent="-285750">
              <a:buFont typeface="Arial" panose="020B0604020202020204" pitchFamily="34" charset="0"/>
              <a:buChar char="•"/>
            </a:pPr>
            <a:r>
              <a:rPr lang="en-US" dirty="0" smtClean="0"/>
              <a:t>In every JS file or module , there are two variables “module” and “exports” indicating current module and its related modules</a:t>
            </a:r>
          </a:p>
          <a:p>
            <a:pPr marL="285750" indent="-285750">
              <a:buFont typeface="Arial" panose="020B0604020202020204" pitchFamily="34" charset="0"/>
              <a:buChar char="•"/>
            </a:pPr>
            <a:r>
              <a:rPr lang="en-US" dirty="0" smtClean="0"/>
              <a:t>Example:</a:t>
            </a:r>
          </a:p>
          <a:p>
            <a:pPr marL="742950" lvl="1" indent="-285750">
              <a:buFont typeface="Arial" panose="020B0604020202020204" pitchFamily="34" charset="0"/>
              <a:buChar char="•"/>
            </a:pPr>
            <a:r>
              <a:rPr lang="en-US" sz="1600" i="1" dirty="0" err="1"/>
              <a:t>var</a:t>
            </a:r>
            <a:r>
              <a:rPr lang="en-US" sz="1600" i="1" dirty="0"/>
              <a:t> circle=require(“./</a:t>
            </a:r>
            <a:r>
              <a:rPr lang="en-US" sz="1600" i="1" dirty="0">
                <a:solidFill>
                  <a:srgbClr val="FF0000"/>
                </a:solidFill>
              </a:rPr>
              <a:t>circle.js</a:t>
            </a:r>
            <a:r>
              <a:rPr lang="en-US" sz="1600" i="1" dirty="0" smtClean="0"/>
              <a:t>”);</a:t>
            </a:r>
            <a:endParaRPr lang="en-US" sz="1600" i="1" dirty="0"/>
          </a:p>
          <a:p>
            <a:pPr marL="742950" lvl="1" indent="-285750">
              <a:buFont typeface="Arial" panose="020B0604020202020204" pitchFamily="34" charset="0"/>
              <a:buChar char="•"/>
            </a:pPr>
            <a:r>
              <a:rPr lang="en-US" sz="1600" i="1" dirty="0" smtClean="0"/>
              <a:t>console.log(module);</a:t>
            </a:r>
          </a:p>
          <a:p>
            <a:pPr marL="742950" lvl="1" indent="-285750">
              <a:buFont typeface="Arial" panose="020B0604020202020204" pitchFamily="34" charset="0"/>
              <a:buChar char="•"/>
            </a:pPr>
            <a:r>
              <a:rPr lang="en-US" sz="1600" i="1" dirty="0" smtClean="0"/>
              <a:t>console.log(exports</a:t>
            </a:r>
            <a:r>
              <a:rPr lang="en-US" sz="1600" i="1" dirty="0"/>
              <a:t>);</a:t>
            </a:r>
          </a:p>
        </p:txBody>
      </p:sp>
      <p:sp>
        <p:nvSpPr>
          <p:cNvPr id="11" name="Right Arrow 10"/>
          <p:cNvSpPr/>
          <p:nvPr/>
        </p:nvSpPr>
        <p:spPr bwMode="gray">
          <a:xfrm rot="2743698">
            <a:off x="3514399" y="2498798"/>
            <a:ext cx="720080" cy="568068"/>
          </a:xfrm>
          <a:prstGeom prst="right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265165382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smtClean="0"/>
              <a:t>NodeJS</a:t>
            </a:r>
            <a:r>
              <a:rPr lang="en-US" dirty="0" smtClean="0"/>
              <a:t> variable scope</a:t>
            </a:r>
            <a:endParaRPr lang="en-US" dirty="0"/>
          </a:p>
        </p:txBody>
      </p:sp>
      <p:grpSp>
        <p:nvGrpSpPr>
          <p:cNvPr id="7" name="Group 6"/>
          <p:cNvGrpSpPr/>
          <p:nvPr/>
        </p:nvGrpSpPr>
        <p:grpSpPr>
          <a:xfrm>
            <a:off x="6431789" y="1270446"/>
            <a:ext cx="1092539" cy="5183513"/>
            <a:chOff x="7540172" y="1215053"/>
            <a:chExt cx="1092539" cy="5183513"/>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40173" y="1484784"/>
              <a:ext cx="1092538" cy="4913782"/>
            </a:xfrm>
            <a:prstGeom prst="rect">
              <a:avLst/>
            </a:prstGeom>
          </p:spPr>
          <p:style>
            <a:lnRef idx="1">
              <a:schemeClr val="accent1"/>
            </a:lnRef>
            <a:fillRef idx="3">
              <a:schemeClr val="accent1"/>
            </a:fillRef>
            <a:effectRef idx="2">
              <a:schemeClr val="accent1"/>
            </a:effectRef>
            <a:fontRef idx="minor">
              <a:schemeClr val="lt1"/>
            </a:fontRef>
          </p:style>
        </p:pic>
        <p:sp>
          <p:nvSpPr>
            <p:cNvPr id="6" name="TextBox 5"/>
            <p:cNvSpPr txBox="1"/>
            <p:nvPr/>
          </p:nvSpPr>
          <p:spPr>
            <a:xfrm>
              <a:off x="7540172" y="1215053"/>
              <a:ext cx="807913" cy="276999"/>
            </a:xfrm>
            <a:prstGeom prst="rect">
              <a:avLst/>
            </a:prstGeom>
          </p:spPr>
          <p:style>
            <a:lnRef idx="1">
              <a:schemeClr val="accent1"/>
            </a:lnRef>
            <a:fillRef idx="3">
              <a:schemeClr val="accent1"/>
            </a:fillRef>
            <a:effectRef idx="2">
              <a:schemeClr val="accent1"/>
            </a:effectRef>
            <a:fontRef idx="minor">
              <a:schemeClr val="lt1"/>
            </a:fontRef>
          </p:style>
          <p:txBody>
            <a:bodyPr wrap="none" lIns="0" tIns="0" rIns="0" bIns="0" rtlCol="0">
              <a:spAutoFit/>
            </a:bodyPr>
            <a:lstStyle/>
            <a:p>
              <a:pPr fontAlgn="base">
                <a:spcBef>
                  <a:spcPct val="50000"/>
                </a:spcBef>
                <a:spcAft>
                  <a:spcPct val="0"/>
                </a:spcAft>
                <a:buClr>
                  <a:srgbClr val="F0AB00"/>
                </a:buClr>
                <a:buSzPct val="80000"/>
              </a:pPr>
              <a:r>
                <a:rPr lang="en-US" sz="1800" kern="0" dirty="0" smtClean="0">
                  <a:ea typeface="Arial Unicode MS" pitchFamily="34" charset="-128"/>
                  <a:cs typeface="Arial Unicode MS" pitchFamily="34" charset="-128"/>
                </a:rPr>
                <a:t>process</a:t>
              </a:r>
            </a:p>
          </p:txBody>
        </p:sp>
      </p:grpSp>
      <p:sp>
        <p:nvSpPr>
          <p:cNvPr id="16" name="Rectangle 15"/>
          <p:cNvSpPr/>
          <p:nvPr/>
        </p:nvSpPr>
        <p:spPr>
          <a:xfrm>
            <a:off x="490821" y="1271662"/>
            <a:ext cx="5809371" cy="1292662"/>
          </a:xfrm>
          <a:prstGeom prst="rect">
            <a:avLst/>
          </a:prstGeom>
        </p:spPr>
        <p:txBody>
          <a:bodyPr wrap="square">
            <a:spAutoFit/>
          </a:bodyPr>
          <a:lstStyle/>
          <a:p>
            <a:pPr marL="285750" indent="-285750">
              <a:buFont typeface="Arial" panose="020B0604020202020204" pitchFamily="34" charset="0"/>
              <a:buChar char="•"/>
            </a:pPr>
            <a:r>
              <a:rPr lang="en-US" dirty="0" smtClean="0"/>
              <a:t>Variable scope:  module-scope  </a:t>
            </a:r>
            <a:r>
              <a:rPr lang="en-US" dirty="0" err="1" smtClean="0"/>
              <a:t>vs</a:t>
            </a:r>
            <a:r>
              <a:rPr lang="en-US" dirty="0" smtClean="0"/>
              <a:t>  global-scope</a:t>
            </a:r>
          </a:p>
          <a:p>
            <a:pPr marL="285750" indent="-285750">
              <a:buFont typeface="Arial" panose="020B0604020202020204" pitchFamily="34" charset="0"/>
              <a:buChar char="•"/>
            </a:pPr>
            <a:r>
              <a:rPr lang="en-US" sz="1400" dirty="0" smtClean="0"/>
              <a:t>When you write “</a:t>
            </a:r>
            <a:r>
              <a:rPr lang="en-US" sz="1400" dirty="0" err="1" smtClean="0"/>
              <a:t>var</a:t>
            </a:r>
            <a:r>
              <a:rPr lang="en-US" sz="1400" dirty="0" smtClean="0"/>
              <a:t> xx;”, it </a:t>
            </a:r>
            <a:r>
              <a:rPr lang="en-US" sz="1400" dirty="0"/>
              <a:t>will be local to </a:t>
            </a:r>
            <a:r>
              <a:rPr lang="en-US" sz="1400" dirty="0" smtClean="0"/>
              <a:t>that module.</a:t>
            </a:r>
          </a:p>
          <a:p>
            <a:pPr marL="285750" indent="-285750">
              <a:buFont typeface="Arial" panose="020B0604020202020204" pitchFamily="34" charset="0"/>
              <a:buChar char="•"/>
            </a:pPr>
            <a:r>
              <a:rPr lang="en-US" sz="1400" dirty="0" smtClean="0"/>
              <a:t>B</a:t>
            </a:r>
            <a:r>
              <a:rPr lang="en-US" altLang="zh-CN" sz="1400" dirty="0" smtClean="0"/>
              <a:t>ut when you write “xx=…”,it will be global.</a:t>
            </a:r>
            <a:endParaRPr lang="en-US" sz="1400" dirty="0" smtClean="0"/>
          </a:p>
          <a:p>
            <a:pPr marL="285750" indent="-285750">
              <a:buFont typeface="Arial" panose="020B0604020202020204" pitchFamily="34" charset="0"/>
              <a:buChar char="•"/>
            </a:pPr>
            <a:r>
              <a:rPr lang="en-US" dirty="0">
                <a:solidFill>
                  <a:srgbClr val="FF0000"/>
                </a:solidFill>
              </a:rPr>
              <a:t>Global Variables</a:t>
            </a:r>
          </a:p>
          <a:p>
            <a:pPr marL="285750" indent="-285750">
              <a:buFont typeface="Arial" panose="020B0604020202020204" pitchFamily="34" charset="0"/>
              <a:buChar char="•"/>
            </a:pPr>
            <a:r>
              <a:rPr lang="en-US" sz="1400" dirty="0" smtClean="0"/>
              <a:t>Global variables are referenced by “global” namespace object</a:t>
            </a:r>
            <a:endParaRPr lang="en-US" sz="1400" dirty="0"/>
          </a:p>
        </p:txBody>
      </p:sp>
      <p:grpSp>
        <p:nvGrpSpPr>
          <p:cNvPr id="19" name="Group 18"/>
          <p:cNvGrpSpPr/>
          <p:nvPr/>
        </p:nvGrpSpPr>
        <p:grpSpPr>
          <a:xfrm>
            <a:off x="3707904" y="2564324"/>
            <a:ext cx="2016224" cy="3853195"/>
            <a:chOff x="354440" y="2295567"/>
            <a:chExt cx="2351031" cy="4202784"/>
          </a:xfrm>
        </p:grpSpPr>
        <p:pic>
          <p:nvPicPr>
            <p:cNvPr id="17" name="Picture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4440" y="2415370"/>
              <a:ext cx="2351031" cy="4082981"/>
            </a:xfrm>
            <a:prstGeom prst="rect">
              <a:avLst/>
            </a:prstGeom>
          </p:spPr>
          <p:style>
            <a:lnRef idx="1">
              <a:schemeClr val="accent1"/>
            </a:lnRef>
            <a:fillRef idx="3">
              <a:schemeClr val="accent1"/>
            </a:fillRef>
            <a:effectRef idx="2">
              <a:schemeClr val="accent1"/>
            </a:effectRef>
            <a:fontRef idx="minor">
              <a:schemeClr val="lt1"/>
            </a:fontRef>
          </p:style>
        </p:pic>
        <p:sp>
          <p:nvSpPr>
            <p:cNvPr id="18" name="TextBox 17"/>
            <p:cNvSpPr txBox="1"/>
            <p:nvPr/>
          </p:nvSpPr>
          <p:spPr>
            <a:xfrm>
              <a:off x="1290544" y="2295567"/>
              <a:ext cx="743204" cy="302130"/>
            </a:xfrm>
            <a:prstGeom prst="rect">
              <a:avLst/>
            </a:prstGeom>
          </p:spPr>
          <p:style>
            <a:lnRef idx="1">
              <a:schemeClr val="accent1"/>
            </a:lnRef>
            <a:fillRef idx="3">
              <a:schemeClr val="accent1"/>
            </a:fillRef>
            <a:effectRef idx="2">
              <a:schemeClr val="accent1"/>
            </a:effectRef>
            <a:fontRef idx="minor">
              <a:schemeClr val="lt1"/>
            </a:fontRef>
          </p:style>
          <p:txBody>
            <a:bodyPr wrap="square" lIns="0" tIns="0" rIns="0" bIns="0" rtlCol="0">
              <a:spAutoFit/>
            </a:bodyPr>
            <a:lstStyle/>
            <a:p>
              <a:pPr fontAlgn="base">
                <a:spcBef>
                  <a:spcPct val="50000"/>
                </a:spcBef>
                <a:spcAft>
                  <a:spcPct val="0"/>
                </a:spcAft>
                <a:buClr>
                  <a:srgbClr val="F0AB00"/>
                </a:buClr>
                <a:buSzPct val="80000"/>
              </a:pPr>
              <a:r>
                <a:rPr lang="en-US" sz="1800" kern="0" dirty="0" smtClean="0">
                  <a:ea typeface="Arial Unicode MS" pitchFamily="34" charset="-128"/>
                  <a:cs typeface="Arial Unicode MS" pitchFamily="34" charset="-128"/>
                </a:rPr>
                <a:t>global</a:t>
              </a:r>
            </a:p>
          </p:txBody>
        </p:sp>
      </p:grpSp>
      <p:grpSp>
        <p:nvGrpSpPr>
          <p:cNvPr id="22" name="Group 21"/>
          <p:cNvGrpSpPr/>
          <p:nvPr/>
        </p:nvGrpSpPr>
        <p:grpSpPr>
          <a:xfrm>
            <a:off x="783484" y="2582483"/>
            <a:ext cx="1312860" cy="2857224"/>
            <a:chOff x="539552" y="2443984"/>
            <a:chExt cx="1312860" cy="2857224"/>
          </a:xfrm>
        </p:grpSpPr>
        <p:sp>
          <p:nvSpPr>
            <p:cNvPr id="20" name="TextBox 19"/>
            <p:cNvSpPr txBox="1"/>
            <p:nvPr/>
          </p:nvSpPr>
          <p:spPr>
            <a:xfrm>
              <a:off x="539552" y="2823607"/>
              <a:ext cx="1312860" cy="2477601"/>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400" dirty="0"/>
                <a:t>for(s in global</a:t>
              </a:r>
              <a:r>
                <a:rPr lang="en-US" sz="1400" dirty="0" smtClean="0"/>
                <a:t>)</a:t>
              </a:r>
            </a:p>
            <a:p>
              <a:pPr fontAlgn="base">
                <a:spcBef>
                  <a:spcPct val="50000"/>
                </a:spcBef>
                <a:spcAft>
                  <a:spcPct val="0"/>
                </a:spcAft>
                <a:buClr>
                  <a:srgbClr val="F0AB00"/>
                </a:buClr>
                <a:buSzPct val="80000"/>
              </a:pPr>
              <a:r>
                <a:rPr lang="en-US" sz="1400" dirty="0" smtClean="0"/>
                <a:t>{  </a:t>
              </a:r>
              <a:endParaRPr lang="en-US" sz="1400" dirty="0"/>
            </a:p>
            <a:p>
              <a:pPr fontAlgn="base">
                <a:spcBef>
                  <a:spcPct val="50000"/>
                </a:spcBef>
                <a:spcAft>
                  <a:spcPct val="0"/>
                </a:spcAft>
                <a:buClr>
                  <a:srgbClr val="F0AB00"/>
                </a:buClr>
                <a:buSzPct val="80000"/>
              </a:pPr>
              <a:r>
                <a:rPr lang="en-US" sz="1400" dirty="0" smtClean="0"/>
                <a:t>   console.log(s</a:t>
              </a:r>
              <a:r>
                <a:rPr lang="en-US" sz="1400" dirty="0"/>
                <a:t>);</a:t>
              </a:r>
            </a:p>
            <a:p>
              <a:pPr fontAlgn="base">
                <a:spcBef>
                  <a:spcPct val="50000"/>
                </a:spcBef>
                <a:spcAft>
                  <a:spcPct val="0"/>
                </a:spcAft>
                <a:buClr>
                  <a:srgbClr val="F0AB00"/>
                </a:buClr>
                <a:buSzPct val="80000"/>
              </a:pPr>
              <a:r>
                <a:rPr lang="en-US" sz="1400" dirty="0" smtClean="0"/>
                <a:t>}</a:t>
              </a:r>
            </a:p>
            <a:p>
              <a:pPr fontAlgn="base">
                <a:spcBef>
                  <a:spcPct val="50000"/>
                </a:spcBef>
                <a:spcAft>
                  <a:spcPct val="0"/>
                </a:spcAft>
                <a:buClr>
                  <a:srgbClr val="F0AB00"/>
                </a:buClr>
                <a:buSzPct val="80000"/>
              </a:pPr>
              <a:r>
                <a:rPr lang="en-US" sz="1400" dirty="0"/>
                <a:t>for(s in </a:t>
              </a:r>
              <a:r>
                <a:rPr lang="en-US" sz="1400" dirty="0" smtClean="0"/>
                <a:t>process)</a:t>
              </a:r>
              <a:endParaRPr lang="en-US" sz="1400" dirty="0"/>
            </a:p>
            <a:p>
              <a:pPr fontAlgn="base">
                <a:spcBef>
                  <a:spcPct val="50000"/>
                </a:spcBef>
                <a:spcAft>
                  <a:spcPct val="0"/>
                </a:spcAft>
                <a:buClr>
                  <a:srgbClr val="F0AB00"/>
                </a:buClr>
                <a:buSzPct val="80000"/>
              </a:pPr>
              <a:r>
                <a:rPr lang="en-US" sz="1400" dirty="0"/>
                <a:t>{  </a:t>
              </a:r>
            </a:p>
            <a:p>
              <a:pPr fontAlgn="base">
                <a:spcBef>
                  <a:spcPct val="50000"/>
                </a:spcBef>
                <a:spcAft>
                  <a:spcPct val="0"/>
                </a:spcAft>
                <a:buClr>
                  <a:srgbClr val="F0AB00"/>
                </a:buClr>
                <a:buSzPct val="80000"/>
              </a:pPr>
              <a:r>
                <a:rPr lang="en-US" sz="1400" dirty="0"/>
                <a:t>   console.log(s);</a:t>
              </a:r>
            </a:p>
            <a:p>
              <a:pPr fontAlgn="base">
                <a:spcBef>
                  <a:spcPct val="50000"/>
                </a:spcBef>
                <a:spcAft>
                  <a:spcPct val="0"/>
                </a:spcAft>
                <a:buClr>
                  <a:srgbClr val="F0AB00"/>
                </a:buClr>
                <a:buSzPct val="80000"/>
              </a:pPr>
              <a:r>
                <a:rPr lang="en-US" sz="1400" dirty="0"/>
                <a:t>}</a:t>
              </a:r>
            </a:p>
          </p:txBody>
        </p:sp>
        <p:sp>
          <p:nvSpPr>
            <p:cNvPr id="21" name="TextBox 20"/>
            <p:cNvSpPr txBox="1"/>
            <p:nvPr/>
          </p:nvSpPr>
          <p:spPr>
            <a:xfrm>
              <a:off x="611560" y="2443984"/>
              <a:ext cx="1013098"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800" b="1" kern="0" dirty="0" smtClean="0">
                  <a:ea typeface="Arial Unicode MS" pitchFamily="34" charset="-128"/>
                  <a:cs typeface="Arial Unicode MS" pitchFamily="34" charset="-128"/>
                </a:rPr>
                <a:t>Example</a:t>
              </a:r>
              <a:r>
                <a:rPr lang="en-US" sz="1800" kern="0" dirty="0" smtClean="0">
                  <a:ea typeface="Arial Unicode MS" pitchFamily="34" charset="-128"/>
                  <a:cs typeface="Arial Unicode MS" pitchFamily="34" charset="-128"/>
                </a:rPr>
                <a:t>:</a:t>
              </a:r>
            </a:p>
          </p:txBody>
        </p:sp>
      </p:grpSp>
      <p:sp>
        <p:nvSpPr>
          <p:cNvPr id="23" name="Right Arrow 22"/>
          <p:cNvSpPr/>
          <p:nvPr/>
        </p:nvSpPr>
        <p:spPr bwMode="gray">
          <a:xfrm>
            <a:off x="2123728" y="3429000"/>
            <a:ext cx="720080" cy="568068"/>
          </a:xfrm>
          <a:prstGeom prst="right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114702894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a:t>
            </a:r>
            <a:r>
              <a:rPr lang="en-US" altLang="zh-CN" dirty="0" err="1" smtClean="0"/>
              <a:t>odeJS</a:t>
            </a:r>
            <a:r>
              <a:rPr lang="en-US" altLang="zh-CN" dirty="0" smtClean="0"/>
              <a:t> internal modules</a:t>
            </a:r>
            <a:endParaRPr lang="en-US" dirty="0"/>
          </a:p>
        </p:txBody>
      </p:sp>
      <p:sp>
        <p:nvSpPr>
          <p:cNvPr id="3" name="Content Placeholder 2"/>
          <p:cNvSpPr>
            <a:spLocks noGrp="1"/>
          </p:cNvSpPr>
          <p:nvPr>
            <p:ph sz="quarter" idx="10"/>
          </p:nvPr>
        </p:nvSpPr>
        <p:spPr>
          <a:xfrm>
            <a:off x="471363" y="1628800"/>
            <a:ext cx="8493125" cy="4395787"/>
          </a:xfrm>
        </p:spPr>
        <p:txBody>
          <a:bodyPr numCol="4" anchor="ctr"/>
          <a:lstStyle/>
          <a:p>
            <a:r>
              <a:rPr lang="en-US" dirty="0"/>
              <a:t>Synopsis</a:t>
            </a:r>
          </a:p>
          <a:p>
            <a:r>
              <a:rPr lang="en-US" dirty="0" smtClean="0"/>
              <a:t>Assert</a:t>
            </a:r>
          </a:p>
          <a:p>
            <a:r>
              <a:rPr lang="en-US" dirty="0" smtClean="0"/>
              <a:t>Buffer</a:t>
            </a:r>
          </a:p>
          <a:p>
            <a:r>
              <a:rPr lang="en-US" dirty="0" err="1" smtClean="0">
                <a:solidFill>
                  <a:srgbClr val="FF0000"/>
                </a:solidFill>
              </a:rPr>
              <a:t>Child_Process</a:t>
            </a:r>
            <a:endParaRPr lang="en-US" dirty="0">
              <a:solidFill>
                <a:srgbClr val="FF0000"/>
              </a:solidFill>
            </a:endParaRPr>
          </a:p>
          <a:p>
            <a:r>
              <a:rPr lang="en-US" dirty="0">
                <a:solidFill>
                  <a:srgbClr val="FF0000"/>
                </a:solidFill>
              </a:rPr>
              <a:t>Cluster</a:t>
            </a:r>
          </a:p>
          <a:p>
            <a:r>
              <a:rPr lang="en-US" dirty="0"/>
              <a:t>Console</a:t>
            </a:r>
          </a:p>
          <a:p>
            <a:r>
              <a:rPr lang="en-US" dirty="0"/>
              <a:t>Crypto</a:t>
            </a:r>
          </a:p>
          <a:p>
            <a:r>
              <a:rPr lang="en-US" dirty="0"/>
              <a:t>Debugger</a:t>
            </a:r>
          </a:p>
          <a:p>
            <a:r>
              <a:rPr lang="en-US" dirty="0">
                <a:solidFill>
                  <a:srgbClr val="FF0000"/>
                </a:solidFill>
              </a:rPr>
              <a:t>DNS</a:t>
            </a:r>
          </a:p>
          <a:p>
            <a:r>
              <a:rPr lang="en-US" dirty="0"/>
              <a:t>Domain</a:t>
            </a:r>
          </a:p>
          <a:p>
            <a:r>
              <a:rPr lang="en-US" dirty="0"/>
              <a:t>Events</a:t>
            </a:r>
          </a:p>
          <a:p>
            <a:r>
              <a:rPr lang="en-US" dirty="0"/>
              <a:t>File System</a:t>
            </a:r>
          </a:p>
          <a:p>
            <a:r>
              <a:rPr lang="en-US" dirty="0" err="1"/>
              <a:t>Globals</a:t>
            </a:r>
            <a:endParaRPr lang="en-US" dirty="0"/>
          </a:p>
          <a:p>
            <a:r>
              <a:rPr lang="en-US" dirty="0">
                <a:solidFill>
                  <a:srgbClr val="FF0000"/>
                </a:solidFill>
              </a:rPr>
              <a:t>HTTP</a:t>
            </a:r>
          </a:p>
          <a:p>
            <a:r>
              <a:rPr lang="en-US" dirty="0"/>
              <a:t>HTTPS</a:t>
            </a:r>
          </a:p>
          <a:p>
            <a:r>
              <a:rPr lang="en-US" dirty="0"/>
              <a:t>Modules</a:t>
            </a:r>
          </a:p>
          <a:p>
            <a:r>
              <a:rPr lang="en-US" dirty="0">
                <a:solidFill>
                  <a:srgbClr val="FF0000"/>
                </a:solidFill>
              </a:rPr>
              <a:t>Net</a:t>
            </a:r>
          </a:p>
          <a:p>
            <a:r>
              <a:rPr lang="en-US" dirty="0"/>
              <a:t>OS</a:t>
            </a:r>
          </a:p>
          <a:p>
            <a:r>
              <a:rPr lang="en-US" dirty="0"/>
              <a:t>Path</a:t>
            </a:r>
          </a:p>
          <a:p>
            <a:r>
              <a:rPr lang="en-US" dirty="0">
                <a:solidFill>
                  <a:srgbClr val="FF0000"/>
                </a:solidFill>
              </a:rPr>
              <a:t>Process</a:t>
            </a:r>
          </a:p>
          <a:p>
            <a:r>
              <a:rPr lang="en-US" dirty="0" err="1"/>
              <a:t>Punycode</a:t>
            </a:r>
            <a:endParaRPr lang="en-US" dirty="0"/>
          </a:p>
          <a:p>
            <a:r>
              <a:rPr lang="en-US" dirty="0"/>
              <a:t>Query Strings</a:t>
            </a:r>
          </a:p>
          <a:p>
            <a:r>
              <a:rPr lang="en-US" dirty="0" err="1"/>
              <a:t>Readline</a:t>
            </a:r>
            <a:endParaRPr lang="en-US" dirty="0"/>
          </a:p>
          <a:p>
            <a:r>
              <a:rPr lang="en-US" dirty="0"/>
              <a:t>REPL</a:t>
            </a:r>
          </a:p>
          <a:p>
            <a:r>
              <a:rPr lang="en-US" dirty="0"/>
              <a:t>Stream</a:t>
            </a:r>
          </a:p>
          <a:p>
            <a:r>
              <a:rPr lang="en-US" dirty="0"/>
              <a:t>String Decoder</a:t>
            </a:r>
          </a:p>
          <a:p>
            <a:r>
              <a:rPr lang="en-US" dirty="0"/>
              <a:t>Timers</a:t>
            </a:r>
          </a:p>
          <a:p>
            <a:r>
              <a:rPr lang="en-US" dirty="0"/>
              <a:t>TLS/SSL</a:t>
            </a:r>
          </a:p>
          <a:p>
            <a:r>
              <a:rPr lang="en-US" dirty="0"/>
              <a:t>TTY</a:t>
            </a:r>
          </a:p>
          <a:p>
            <a:r>
              <a:rPr lang="en-US" dirty="0"/>
              <a:t>UDP/Datagram</a:t>
            </a:r>
          </a:p>
          <a:p>
            <a:r>
              <a:rPr lang="en-US" dirty="0">
                <a:solidFill>
                  <a:srgbClr val="FF0000"/>
                </a:solidFill>
              </a:rPr>
              <a:t>URL</a:t>
            </a:r>
          </a:p>
          <a:p>
            <a:r>
              <a:rPr lang="en-US" dirty="0"/>
              <a:t>Utilities</a:t>
            </a:r>
          </a:p>
          <a:p>
            <a:r>
              <a:rPr lang="en-US" dirty="0"/>
              <a:t>VM</a:t>
            </a:r>
          </a:p>
          <a:p>
            <a:r>
              <a:rPr lang="en-US" dirty="0"/>
              <a:t>ZLIB</a:t>
            </a:r>
          </a:p>
        </p:txBody>
      </p:sp>
    </p:spTree>
    <p:extLst>
      <p:ext uri="{BB962C8B-B14F-4D97-AF65-F5344CB8AC3E}">
        <p14:creationId xmlns:p14="http://schemas.microsoft.com/office/powerpoint/2010/main" val="407365980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a:bodyPr>
          <a:lstStyle/>
          <a:p>
            <a:pPr lvl="0">
              <a:spcBef>
                <a:spcPts val="0"/>
              </a:spcBef>
              <a:defRPr/>
            </a:pPr>
            <a:r>
              <a:rPr lang="en-US" b="0" kern="0" dirty="0" smtClean="0">
                <a:solidFill>
                  <a:schemeClr val="tx1"/>
                </a:solidFill>
              </a:rPr>
              <a:t>OUTLINE</a:t>
            </a:r>
            <a:endParaRPr lang="en-US" dirty="0">
              <a:solidFill>
                <a:schemeClr val="tx1"/>
              </a:solidFill>
            </a:endParaRPr>
          </a:p>
        </p:txBody>
      </p:sp>
      <p:sp>
        <p:nvSpPr>
          <p:cNvPr id="9" name="Rectangle 8"/>
          <p:cNvSpPr/>
          <p:nvPr/>
        </p:nvSpPr>
        <p:spPr>
          <a:xfrm>
            <a:off x="330068" y="1988840"/>
            <a:ext cx="7050244" cy="3908762"/>
          </a:xfrm>
          <a:prstGeom prst="rect">
            <a:avLst/>
          </a:prstGeom>
        </p:spPr>
        <p:txBody>
          <a:bodyPr wrap="square">
            <a:spAutoFit/>
          </a:bodyPr>
          <a:lstStyle/>
          <a:p>
            <a:pPr marL="342900" lvl="0" indent="-342900">
              <a:spcBef>
                <a:spcPts val="1620"/>
              </a:spcBef>
              <a:buClr>
                <a:srgbClr val="F0AB00"/>
              </a:buClr>
              <a:buSzPct val="80000"/>
              <a:buFont typeface="Wingdings" panose="05000000000000000000" pitchFamily="2" charset="2"/>
              <a:buChar char="ü"/>
            </a:pPr>
            <a:r>
              <a:rPr lang="en-US" sz="2400" b="1" dirty="0" err="1">
                <a:solidFill>
                  <a:schemeClr val="tx1">
                    <a:lumMod val="85000"/>
                  </a:schemeClr>
                </a:solidFill>
                <a:latin typeface="Arial" panose="020B0604020202020204" pitchFamily="34" charset="0"/>
                <a:cs typeface="Arial" panose="020B0604020202020204" pitchFamily="34" charset="0"/>
              </a:rPr>
              <a:t>N</a:t>
            </a:r>
            <a:r>
              <a:rPr lang="en-US" altLang="zh-CN" sz="2400" b="1" dirty="0" err="1">
                <a:solidFill>
                  <a:schemeClr val="tx1">
                    <a:lumMod val="85000"/>
                  </a:schemeClr>
                </a:solidFill>
                <a:latin typeface="Arial" panose="020B0604020202020204" pitchFamily="34" charset="0"/>
                <a:cs typeface="Arial" panose="020B0604020202020204" pitchFamily="34" charset="0"/>
              </a:rPr>
              <a:t>odeJS</a:t>
            </a:r>
            <a:r>
              <a:rPr lang="en-US" sz="2400" b="1" dirty="0">
                <a:solidFill>
                  <a:schemeClr val="tx1">
                    <a:lumMod val="85000"/>
                  </a:schemeClr>
                </a:solidFill>
                <a:latin typeface="Arial" panose="020B0604020202020204" pitchFamily="34" charset="0"/>
                <a:cs typeface="Arial" panose="020B0604020202020204" pitchFamily="34" charset="0"/>
              </a:rPr>
              <a:t> </a:t>
            </a:r>
            <a:r>
              <a:rPr lang="en-US" sz="2400" b="1" dirty="0" smtClean="0">
                <a:solidFill>
                  <a:schemeClr val="tx1">
                    <a:lumMod val="85000"/>
                  </a:schemeClr>
                </a:solidFill>
                <a:latin typeface="Arial" panose="020B0604020202020204" pitchFamily="34" charset="0"/>
                <a:cs typeface="Arial" panose="020B0604020202020204" pitchFamily="34" charset="0"/>
              </a:rPr>
              <a:t>Overview</a:t>
            </a:r>
            <a:endParaRPr lang="en-US" sz="2400" b="1" dirty="0">
              <a:solidFill>
                <a:schemeClr val="tx1">
                  <a:lumMod val="85000"/>
                </a:schemeClr>
              </a:solidFill>
              <a:latin typeface="Arial" panose="020B0604020202020204" pitchFamily="34" charset="0"/>
              <a:cs typeface="Arial" panose="020B0604020202020204" pitchFamily="34" charset="0"/>
            </a:endParaRPr>
          </a:p>
          <a:p>
            <a:pPr marL="342900" lvl="0" indent="-342900">
              <a:spcBef>
                <a:spcPts val="1620"/>
              </a:spcBef>
              <a:buClr>
                <a:srgbClr val="F0AB00"/>
              </a:buClr>
              <a:buSzPct val="80000"/>
              <a:buFont typeface="Wingdings" panose="05000000000000000000" pitchFamily="2" charset="2"/>
              <a:buChar char="ü"/>
            </a:pPr>
            <a:r>
              <a:rPr lang="en-US" sz="2400" b="1" dirty="0" err="1">
                <a:solidFill>
                  <a:schemeClr val="tx1">
                    <a:lumMod val="85000"/>
                  </a:schemeClr>
                </a:solidFill>
                <a:latin typeface="Arial" panose="020B0604020202020204" pitchFamily="34" charset="0"/>
                <a:cs typeface="Arial" panose="020B0604020202020204" pitchFamily="34" charset="0"/>
              </a:rPr>
              <a:t>NodeJS</a:t>
            </a:r>
            <a:r>
              <a:rPr lang="en-US" sz="2400" b="1" dirty="0">
                <a:solidFill>
                  <a:schemeClr val="tx1">
                    <a:lumMod val="85000"/>
                  </a:schemeClr>
                </a:solidFill>
                <a:latin typeface="Arial" panose="020B0604020202020204" pitchFamily="34" charset="0"/>
                <a:cs typeface="Arial" panose="020B0604020202020204" pitchFamily="34" charset="0"/>
              </a:rPr>
              <a:t> </a:t>
            </a:r>
            <a:r>
              <a:rPr lang="en-US" sz="2400" b="1" dirty="0" smtClean="0">
                <a:solidFill>
                  <a:schemeClr val="tx1">
                    <a:lumMod val="85000"/>
                  </a:schemeClr>
                </a:solidFill>
                <a:latin typeface="Arial" panose="020B0604020202020204" pitchFamily="34" charset="0"/>
                <a:cs typeface="Arial" panose="020B0604020202020204" pitchFamily="34" charset="0"/>
              </a:rPr>
              <a:t>Features</a:t>
            </a:r>
          </a:p>
          <a:p>
            <a:pPr marL="342900" lvl="0" indent="-342900">
              <a:spcBef>
                <a:spcPts val="1620"/>
              </a:spcBef>
              <a:buClr>
                <a:srgbClr val="F0AB00"/>
              </a:buClr>
              <a:buSzPct val="80000"/>
              <a:buFont typeface="Wingdings" panose="05000000000000000000" pitchFamily="2" charset="2"/>
              <a:buChar char="ü"/>
            </a:pPr>
            <a:r>
              <a:rPr lang="en-US" sz="2400" b="1" dirty="0" err="1" smtClean="0">
                <a:solidFill>
                  <a:schemeClr val="tx1">
                    <a:lumMod val="85000"/>
                  </a:schemeClr>
                </a:solidFill>
                <a:latin typeface="Arial" panose="020B0604020202020204" pitchFamily="34" charset="0"/>
                <a:cs typeface="Arial" panose="020B0604020202020204" pitchFamily="34" charset="0"/>
              </a:rPr>
              <a:t>NodeJS</a:t>
            </a:r>
            <a:r>
              <a:rPr lang="en-US" sz="2400" b="1" dirty="0" smtClean="0">
                <a:solidFill>
                  <a:schemeClr val="tx1">
                    <a:lumMod val="85000"/>
                  </a:schemeClr>
                </a:solidFill>
                <a:latin typeface="Arial" panose="020B0604020202020204" pitchFamily="34" charset="0"/>
                <a:cs typeface="Arial" panose="020B0604020202020204" pitchFamily="34" charset="0"/>
              </a:rPr>
              <a:t> Modules</a:t>
            </a:r>
          </a:p>
          <a:p>
            <a:pPr marL="342900" lvl="0" indent="-342900">
              <a:spcBef>
                <a:spcPts val="1620"/>
              </a:spcBef>
              <a:buClr>
                <a:srgbClr val="F0AB00"/>
              </a:buClr>
              <a:buSzPct val="80000"/>
              <a:buFont typeface="Wingdings" panose="05000000000000000000" pitchFamily="2" charset="2"/>
              <a:buChar char="ü"/>
            </a:pPr>
            <a:r>
              <a:rPr lang="en-US" sz="2400" b="1" dirty="0" smtClean="0">
                <a:solidFill>
                  <a:schemeClr val="tx1">
                    <a:lumMod val="85000"/>
                  </a:schemeClr>
                </a:solidFill>
                <a:latin typeface="Arial" panose="020B0604020202020204" pitchFamily="34" charset="0"/>
                <a:cs typeface="Arial" panose="020B0604020202020204" pitchFamily="34" charset="0"/>
              </a:rPr>
              <a:t>Debug </a:t>
            </a:r>
            <a:r>
              <a:rPr lang="en-US" sz="2400" b="1" dirty="0" err="1" smtClean="0">
                <a:solidFill>
                  <a:schemeClr val="tx1">
                    <a:lumMod val="85000"/>
                  </a:schemeClr>
                </a:solidFill>
                <a:latin typeface="Arial" panose="020B0604020202020204" pitchFamily="34" charset="0"/>
                <a:cs typeface="Arial" panose="020B0604020202020204" pitchFamily="34" charset="0"/>
              </a:rPr>
              <a:t>NodeJS</a:t>
            </a:r>
            <a:endParaRPr lang="en-US" sz="2400" b="1" dirty="0" smtClean="0">
              <a:solidFill>
                <a:schemeClr val="tx1">
                  <a:lumMod val="85000"/>
                </a:schemeClr>
              </a:solidFill>
              <a:latin typeface="Arial" panose="020B0604020202020204" pitchFamily="34" charset="0"/>
              <a:cs typeface="Arial" panose="020B0604020202020204" pitchFamily="34" charset="0"/>
            </a:endParaRPr>
          </a:p>
          <a:p>
            <a:pPr marL="342900" lvl="0" indent="-342900">
              <a:spcBef>
                <a:spcPts val="1620"/>
              </a:spcBef>
              <a:buClr>
                <a:srgbClr val="F0AB00"/>
              </a:buClr>
              <a:buSzPct val="80000"/>
              <a:buFont typeface="Wingdings" panose="05000000000000000000" pitchFamily="2" charset="2"/>
              <a:buChar char="ü"/>
            </a:pPr>
            <a:r>
              <a:rPr lang="en-US" sz="2400" b="1" dirty="0" err="1" smtClean="0">
                <a:solidFill>
                  <a:schemeClr val="tx1">
                    <a:lumMod val="85000"/>
                  </a:schemeClr>
                </a:solidFill>
                <a:latin typeface="Arial" panose="020B0604020202020204" pitchFamily="34" charset="0"/>
                <a:cs typeface="Arial" panose="020B0604020202020204" pitchFamily="34" charset="0"/>
              </a:rPr>
              <a:t>NodeJS</a:t>
            </a:r>
            <a:r>
              <a:rPr lang="en-US" sz="2400" b="1" dirty="0" smtClean="0">
                <a:solidFill>
                  <a:schemeClr val="tx1">
                    <a:lumMod val="85000"/>
                  </a:schemeClr>
                </a:solidFill>
                <a:latin typeface="Arial" panose="020B0604020202020204" pitchFamily="34" charset="0"/>
                <a:cs typeface="Arial" panose="020B0604020202020204" pitchFamily="34" charset="0"/>
              </a:rPr>
              <a:t> project examples</a:t>
            </a:r>
            <a:endParaRPr lang="en-US" sz="2400" b="1" dirty="0">
              <a:solidFill>
                <a:schemeClr val="tx1">
                  <a:lumMod val="85000"/>
                </a:schemeClr>
              </a:solidFill>
              <a:latin typeface="Arial" panose="020B0604020202020204" pitchFamily="34" charset="0"/>
              <a:cs typeface="Arial" panose="020B0604020202020204" pitchFamily="34" charset="0"/>
            </a:endParaRPr>
          </a:p>
          <a:p>
            <a:pPr marL="342900" lvl="0" indent="-342900">
              <a:spcBef>
                <a:spcPts val="1620"/>
              </a:spcBef>
              <a:buClr>
                <a:srgbClr val="F0AB00"/>
              </a:buClr>
              <a:buSzPct val="80000"/>
              <a:buFont typeface="Wingdings" panose="05000000000000000000" pitchFamily="2" charset="2"/>
              <a:buChar char="ü"/>
            </a:pPr>
            <a:r>
              <a:rPr lang="en-US" altLang="zh-CN" sz="2400" b="1" dirty="0" smtClean="0">
                <a:solidFill>
                  <a:schemeClr val="tx1">
                    <a:lumMod val="85000"/>
                  </a:schemeClr>
                </a:solidFill>
                <a:latin typeface="Arial" panose="020B0604020202020204" pitchFamily="34" charset="0"/>
                <a:cs typeface="Arial" panose="020B0604020202020204" pitchFamily="34" charset="0"/>
              </a:rPr>
              <a:t>JS Tests</a:t>
            </a:r>
          </a:p>
          <a:p>
            <a:pPr marL="342900" lvl="0" indent="-342900">
              <a:spcBef>
                <a:spcPts val="1620"/>
              </a:spcBef>
              <a:buClr>
                <a:srgbClr val="F0AB00"/>
              </a:buClr>
              <a:buSzPct val="80000"/>
              <a:buFont typeface="Wingdings" panose="05000000000000000000" pitchFamily="2" charset="2"/>
              <a:buChar char="ü"/>
            </a:pPr>
            <a:r>
              <a:rPr lang="en-US" altLang="zh-CN" sz="2400" b="1" dirty="0" smtClean="0">
                <a:solidFill>
                  <a:schemeClr val="tx1">
                    <a:lumMod val="85000"/>
                  </a:schemeClr>
                </a:solidFill>
                <a:latin typeface="Arial" panose="020B0604020202020204" pitchFamily="34" charset="0"/>
                <a:cs typeface="Arial" panose="020B0604020202020204" pitchFamily="34" charset="0"/>
              </a:rPr>
              <a:t>JS Minify</a:t>
            </a:r>
            <a:endParaRPr lang="en-US" altLang="zh-CN" sz="2400" b="1" dirty="0">
              <a:solidFill>
                <a:schemeClr val="tx1">
                  <a:lumMod val="8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3713345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smtClean="0"/>
              <a:t>NodeJS</a:t>
            </a:r>
            <a:r>
              <a:rPr lang="en-US" dirty="0" smtClean="0"/>
              <a:t> HTTP module</a:t>
            </a:r>
            <a:endParaRPr lang="en-US" dirty="0"/>
          </a:p>
        </p:txBody>
      </p:sp>
      <p:pic>
        <p:nvPicPr>
          <p:cNvPr id="4" name="Content Placeholder 3"/>
          <p:cNvPicPr>
            <a:picLocks noGrp="1" noChangeAspect="1"/>
          </p:cNvPicPr>
          <p:nvPr>
            <p:ph sz="quarter" idx="10"/>
          </p:nvPr>
        </p:nvPicPr>
        <p:blipFill>
          <a:blip r:embed="rId2">
            <a:extLst>
              <a:ext uri="{28A0092B-C50C-407E-A947-70E740481C1C}">
                <a14:useLocalDpi xmlns:a14="http://schemas.microsoft.com/office/drawing/2010/main" val="0"/>
              </a:ext>
            </a:extLst>
          </a:blip>
          <a:stretch>
            <a:fillRect/>
          </a:stretch>
        </p:blipFill>
        <p:spPr>
          <a:xfrm>
            <a:off x="457089" y="2636912"/>
            <a:ext cx="8075351" cy="3769820"/>
          </a:xfrm>
        </p:spPr>
      </p:pic>
      <p:sp>
        <p:nvSpPr>
          <p:cNvPr id="6" name="TextBox 5"/>
          <p:cNvSpPr txBox="1"/>
          <p:nvPr/>
        </p:nvSpPr>
        <p:spPr>
          <a:xfrm>
            <a:off x="395536" y="1484784"/>
            <a:ext cx="5688632" cy="1107996"/>
          </a:xfrm>
          <a:prstGeom prst="rect">
            <a:avLst/>
          </a:prstGeom>
          <a:noFill/>
        </p:spPr>
        <p:txBody>
          <a:bodyPr wrap="square" lIns="0" tIns="0" rIns="0" bIns="0" rtlCol="0">
            <a:spAutoFit/>
          </a:bodyPr>
          <a:lstStyle/>
          <a:p>
            <a:pPr marL="285750" indent="-285750" fontAlgn="base">
              <a:spcBef>
                <a:spcPct val="50000"/>
              </a:spcBef>
              <a:spcAft>
                <a:spcPct val="0"/>
              </a:spcAft>
              <a:buClr>
                <a:srgbClr val="F0AB00"/>
              </a:buClr>
              <a:buSzPct val="80000"/>
              <a:buFont typeface="Arial" panose="020B0604020202020204" pitchFamily="34" charset="0"/>
              <a:buChar char="•"/>
            </a:pPr>
            <a:r>
              <a:rPr lang="en-US" sz="1800" kern="0" dirty="0" smtClean="0">
                <a:ea typeface="Arial Unicode MS" pitchFamily="34" charset="-128"/>
                <a:cs typeface="Arial Unicode MS" pitchFamily="34" charset="-128"/>
              </a:rPr>
              <a:t>HTTP is a protocol working on the TCP layer</a:t>
            </a:r>
          </a:p>
          <a:p>
            <a:pPr marL="285750" indent="-285750" fontAlgn="base">
              <a:spcBef>
                <a:spcPct val="50000"/>
              </a:spcBef>
              <a:spcAft>
                <a:spcPct val="0"/>
              </a:spcAft>
              <a:buClr>
                <a:srgbClr val="F0AB00"/>
              </a:buClr>
              <a:buSzPct val="80000"/>
              <a:buFont typeface="Arial" panose="020B0604020202020204" pitchFamily="34" charset="0"/>
              <a:buChar char="•"/>
            </a:pPr>
            <a:r>
              <a:rPr lang="en-US" kern="0" dirty="0" smtClean="0">
                <a:ea typeface="Arial Unicode MS" pitchFamily="34" charset="-128"/>
                <a:cs typeface="Arial Unicode MS" pitchFamily="34" charset="-128"/>
              </a:rPr>
              <a:t>Server / client communicate using TCP socket</a:t>
            </a:r>
          </a:p>
          <a:p>
            <a:pPr marL="285750" indent="-285750" fontAlgn="base">
              <a:spcBef>
                <a:spcPct val="50000"/>
              </a:spcBef>
              <a:spcAft>
                <a:spcPct val="0"/>
              </a:spcAft>
              <a:buClr>
                <a:srgbClr val="F0AB00"/>
              </a:buClr>
              <a:buSzPct val="80000"/>
              <a:buFont typeface="Arial" panose="020B0604020202020204" pitchFamily="34" charset="0"/>
              <a:buChar char="•"/>
            </a:pPr>
            <a:r>
              <a:rPr lang="en-US" kern="0" dirty="0" smtClean="0">
                <a:ea typeface="Arial Unicode MS" pitchFamily="34" charset="-128"/>
                <a:cs typeface="Arial Unicode MS" pitchFamily="34" charset="-128"/>
              </a:rPr>
              <a:t>Node-JS’s  </a:t>
            </a:r>
            <a:r>
              <a:rPr lang="en-US" kern="0" dirty="0">
                <a:ea typeface="Arial Unicode MS" pitchFamily="34" charset="-128"/>
                <a:cs typeface="Arial Unicode MS" pitchFamily="34" charset="-128"/>
              </a:rPr>
              <a:t>flow chart </a:t>
            </a:r>
            <a:r>
              <a:rPr lang="en-US" kern="0" dirty="0" smtClean="0">
                <a:ea typeface="Arial Unicode MS" pitchFamily="34" charset="-128"/>
                <a:cs typeface="Arial Unicode MS" pitchFamily="34" charset="-128"/>
              </a:rPr>
              <a:t>with HTTP process as below: </a:t>
            </a:r>
            <a:endParaRPr lang="en-US" sz="1800" kern="0" dirty="0" smtClean="0">
              <a:ea typeface="Arial Unicode MS" pitchFamily="34" charset="-128"/>
              <a:cs typeface="Arial Unicode MS" pitchFamily="34" charset="-128"/>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84168" y="427994"/>
            <a:ext cx="2406731" cy="2390578"/>
          </a:xfrm>
          <a:prstGeom prst="rect">
            <a:avLst/>
          </a:prstGeom>
        </p:spPr>
      </p:pic>
      <p:sp>
        <p:nvSpPr>
          <p:cNvPr id="8" name="TextBox 7"/>
          <p:cNvSpPr txBox="1"/>
          <p:nvPr/>
        </p:nvSpPr>
        <p:spPr>
          <a:xfrm>
            <a:off x="6399413" y="289494"/>
            <a:ext cx="2475037"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800" kern="0" dirty="0" smtClean="0">
                <a:solidFill>
                  <a:srgbClr val="FF0000"/>
                </a:solidFill>
                <a:ea typeface="Arial Unicode MS" pitchFamily="34" charset="-128"/>
                <a:cs typeface="Arial Unicode MS" pitchFamily="34" charset="-128"/>
              </a:rPr>
              <a:t>HTTP Protocol structure</a:t>
            </a:r>
          </a:p>
        </p:txBody>
      </p:sp>
    </p:spTree>
    <p:extLst>
      <p:ext uri="{BB962C8B-B14F-4D97-AF65-F5344CB8AC3E}">
        <p14:creationId xmlns:p14="http://schemas.microsoft.com/office/powerpoint/2010/main" val="373127917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sz="quarter" idx="10"/>
          </p:nvPr>
        </p:nvPicPr>
        <p:blipFill>
          <a:blip r:embed="rId2">
            <a:extLst>
              <a:ext uri="{28A0092B-C50C-407E-A947-70E740481C1C}">
                <a14:useLocalDpi xmlns:a14="http://schemas.microsoft.com/office/drawing/2010/main" val="0"/>
              </a:ext>
            </a:extLst>
          </a:blip>
          <a:stretch>
            <a:fillRect/>
          </a:stretch>
        </p:blipFill>
        <p:spPr>
          <a:xfrm>
            <a:off x="611560" y="3068960"/>
            <a:ext cx="7671650" cy="3029872"/>
          </a:xfrm>
        </p:spPr>
        <p:style>
          <a:lnRef idx="1">
            <a:schemeClr val="accent1"/>
          </a:lnRef>
          <a:fillRef idx="3">
            <a:schemeClr val="accent1"/>
          </a:fillRef>
          <a:effectRef idx="2">
            <a:schemeClr val="accent1"/>
          </a:effectRef>
          <a:fontRef idx="minor">
            <a:schemeClr val="lt1"/>
          </a:fontRef>
        </p:style>
      </p:pic>
      <p:sp>
        <p:nvSpPr>
          <p:cNvPr id="2" name="Title 1"/>
          <p:cNvSpPr>
            <a:spLocks noGrp="1"/>
          </p:cNvSpPr>
          <p:nvPr>
            <p:ph type="title"/>
          </p:nvPr>
        </p:nvSpPr>
        <p:spPr/>
        <p:txBody>
          <a:bodyPr/>
          <a:lstStyle/>
          <a:p>
            <a:r>
              <a:rPr lang="en-US" dirty="0" err="1"/>
              <a:t>N</a:t>
            </a:r>
            <a:r>
              <a:rPr lang="en-US" altLang="zh-CN" dirty="0" err="1"/>
              <a:t>odeJS</a:t>
            </a:r>
            <a:r>
              <a:rPr lang="en-US" altLang="zh-CN" dirty="0"/>
              <a:t> </a:t>
            </a:r>
            <a:r>
              <a:rPr lang="en-US" altLang="zh-CN" dirty="0" smtClean="0"/>
              <a:t>HTTP module</a:t>
            </a:r>
            <a:endParaRPr lang="en-US" dirty="0"/>
          </a:p>
        </p:txBody>
      </p:sp>
      <p:sp>
        <p:nvSpPr>
          <p:cNvPr id="5" name="TextBox 4"/>
          <p:cNvSpPr txBox="1"/>
          <p:nvPr/>
        </p:nvSpPr>
        <p:spPr>
          <a:xfrm>
            <a:off x="895489" y="6135548"/>
            <a:ext cx="3600400" cy="369332"/>
          </a:xfrm>
          <a:prstGeom prst="rect">
            <a:avLst/>
          </a:prstGeom>
          <a:noFill/>
        </p:spPr>
        <p:txBody>
          <a:bodyPr wrap="square" rtlCol="0">
            <a:spAutoFit/>
          </a:bodyPr>
          <a:lstStyle/>
          <a:p>
            <a:r>
              <a:rPr lang="en-US" altLang="zh-CN" b="1" dirty="0" smtClean="0"/>
              <a:t>Server.js, listen on port 8888</a:t>
            </a:r>
            <a:endParaRPr lang="en-US" b="1" dirty="0"/>
          </a:p>
        </p:txBody>
      </p:sp>
      <p:sp>
        <p:nvSpPr>
          <p:cNvPr id="7" name="TextBox 6"/>
          <p:cNvSpPr txBox="1"/>
          <p:nvPr/>
        </p:nvSpPr>
        <p:spPr>
          <a:xfrm>
            <a:off x="406604" y="1340768"/>
            <a:ext cx="6685676" cy="461665"/>
          </a:xfrm>
          <a:prstGeom prst="rect">
            <a:avLst/>
          </a:prstGeom>
          <a:noFill/>
        </p:spPr>
        <p:txBody>
          <a:bodyPr wrap="none" rtlCol="0">
            <a:spAutoFit/>
          </a:bodyPr>
          <a:lstStyle/>
          <a:p>
            <a:pPr marL="342900" indent="-342900">
              <a:buFont typeface="Arial" panose="020B0604020202020204" pitchFamily="34" charset="0"/>
              <a:buChar char="•"/>
            </a:pPr>
            <a:r>
              <a:rPr lang="en-US" sz="2400" dirty="0" smtClean="0"/>
              <a:t>Let’s monitor a http server using http module:</a:t>
            </a:r>
            <a:endParaRPr lang="en-US" sz="24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1560" y="1988840"/>
            <a:ext cx="7671650" cy="624840"/>
          </a:xfrm>
          <a:prstGeom prst="rect">
            <a:avLst/>
          </a:prstGeom>
        </p:spPr>
        <p:style>
          <a:lnRef idx="1">
            <a:schemeClr val="accent1"/>
          </a:lnRef>
          <a:fillRef idx="3">
            <a:schemeClr val="accent1"/>
          </a:fillRef>
          <a:effectRef idx="2">
            <a:schemeClr val="accent1"/>
          </a:effectRef>
          <a:fontRef idx="minor">
            <a:schemeClr val="lt1"/>
          </a:fontRef>
        </p:style>
      </p:pic>
      <p:sp>
        <p:nvSpPr>
          <p:cNvPr id="6" name="TextBox 5"/>
          <p:cNvSpPr txBox="1"/>
          <p:nvPr/>
        </p:nvSpPr>
        <p:spPr>
          <a:xfrm>
            <a:off x="827584" y="2636912"/>
            <a:ext cx="6264696" cy="369332"/>
          </a:xfrm>
          <a:prstGeom prst="rect">
            <a:avLst/>
          </a:prstGeom>
          <a:noFill/>
        </p:spPr>
        <p:txBody>
          <a:bodyPr wrap="square" rtlCol="0">
            <a:spAutoFit/>
          </a:bodyPr>
          <a:lstStyle/>
          <a:p>
            <a:r>
              <a:rPr lang="en-US" b="1" dirty="0" smtClean="0"/>
              <a:t>Index.js, calling server.js which will create a server</a:t>
            </a:r>
            <a:endParaRPr lang="en-US" b="1" dirty="0"/>
          </a:p>
        </p:txBody>
      </p:sp>
    </p:spTree>
    <p:extLst>
      <p:ext uri="{BB962C8B-B14F-4D97-AF65-F5344CB8AC3E}">
        <p14:creationId xmlns:p14="http://schemas.microsoft.com/office/powerpoint/2010/main" val="354224505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0836" y="1700808"/>
            <a:ext cx="5553332" cy="4680520"/>
          </a:xfrm>
          <a:prstGeom prst="rect">
            <a:avLst/>
          </a:prstGeom>
        </p:spPr>
        <p:style>
          <a:lnRef idx="1">
            <a:schemeClr val="accent2"/>
          </a:lnRef>
          <a:fillRef idx="3">
            <a:schemeClr val="accent2"/>
          </a:fillRef>
          <a:effectRef idx="2">
            <a:schemeClr val="accent2"/>
          </a:effectRef>
          <a:fontRef idx="minor">
            <a:schemeClr val="lt1"/>
          </a:fontRef>
        </p:style>
      </p:pic>
      <p:sp>
        <p:nvSpPr>
          <p:cNvPr id="3" name="Content Placeholder 2"/>
          <p:cNvSpPr>
            <a:spLocks noGrp="1"/>
          </p:cNvSpPr>
          <p:nvPr>
            <p:ph sz="quarter" idx="10"/>
          </p:nvPr>
        </p:nvSpPr>
        <p:spPr>
          <a:xfrm>
            <a:off x="395536" y="1340768"/>
            <a:ext cx="8229600" cy="360040"/>
          </a:xfrm>
        </p:spPr>
        <p:txBody>
          <a:bodyPr>
            <a:normAutofit fontScale="85000" lnSpcReduction="10000"/>
          </a:bodyPr>
          <a:lstStyle/>
          <a:p>
            <a:r>
              <a:rPr lang="en-US" sz="1600" dirty="0" smtClean="0"/>
              <a:t>We can monitor client which send a http request to IP:8888 and print the response from server</a:t>
            </a:r>
            <a:endParaRPr lang="en-US" sz="1600" dirty="0"/>
          </a:p>
        </p:txBody>
      </p:sp>
      <p:sp>
        <p:nvSpPr>
          <p:cNvPr id="2" name="Title 1"/>
          <p:cNvSpPr>
            <a:spLocks noGrp="1"/>
          </p:cNvSpPr>
          <p:nvPr>
            <p:ph type="title"/>
          </p:nvPr>
        </p:nvSpPr>
        <p:spPr/>
        <p:txBody>
          <a:bodyPr/>
          <a:lstStyle/>
          <a:p>
            <a:r>
              <a:rPr lang="en-US" dirty="0" err="1"/>
              <a:t>N</a:t>
            </a:r>
            <a:r>
              <a:rPr lang="en-US" altLang="zh-CN" dirty="0" err="1"/>
              <a:t>odeJS</a:t>
            </a:r>
            <a:r>
              <a:rPr lang="en-US" altLang="zh-CN" dirty="0"/>
              <a:t> </a:t>
            </a:r>
            <a:r>
              <a:rPr lang="en-US" altLang="zh-CN" dirty="0" smtClean="0"/>
              <a:t>HTTP module</a:t>
            </a:r>
            <a:endParaRPr lang="en-US" dirty="0"/>
          </a:p>
        </p:txBody>
      </p:sp>
    </p:spTree>
    <p:extLst>
      <p:ext uri="{BB962C8B-B14F-4D97-AF65-F5344CB8AC3E}">
        <p14:creationId xmlns:p14="http://schemas.microsoft.com/office/powerpoint/2010/main" val="44947071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sz="quarter" idx="10"/>
          </p:nvPr>
        </p:nvPicPr>
        <p:blipFill>
          <a:blip r:embed="rId2">
            <a:extLst>
              <a:ext uri="{28A0092B-C50C-407E-A947-70E740481C1C}">
                <a14:useLocalDpi xmlns:a14="http://schemas.microsoft.com/office/drawing/2010/main" val="0"/>
              </a:ext>
            </a:extLst>
          </a:blip>
          <a:stretch>
            <a:fillRect/>
          </a:stretch>
        </p:blipFill>
        <p:spPr>
          <a:xfrm>
            <a:off x="755576" y="2276872"/>
            <a:ext cx="3389899" cy="1296144"/>
          </a:xfrm>
        </p:spPr>
        <p:style>
          <a:lnRef idx="1">
            <a:schemeClr val="accent2"/>
          </a:lnRef>
          <a:fillRef idx="3">
            <a:schemeClr val="accent2"/>
          </a:fillRef>
          <a:effectRef idx="2">
            <a:schemeClr val="accent2"/>
          </a:effectRef>
          <a:fontRef idx="minor">
            <a:schemeClr val="lt1"/>
          </a:fontRef>
        </p:style>
      </p:pic>
      <p:sp>
        <p:nvSpPr>
          <p:cNvPr id="2" name="Title 1"/>
          <p:cNvSpPr>
            <a:spLocks noGrp="1"/>
          </p:cNvSpPr>
          <p:nvPr>
            <p:ph type="title"/>
          </p:nvPr>
        </p:nvSpPr>
        <p:spPr/>
        <p:txBody>
          <a:bodyPr/>
          <a:lstStyle/>
          <a:p>
            <a:r>
              <a:rPr lang="en-US" dirty="0" err="1"/>
              <a:t>N</a:t>
            </a:r>
            <a:r>
              <a:rPr lang="en-US" altLang="zh-CN" dirty="0" err="1"/>
              <a:t>odeJS</a:t>
            </a:r>
            <a:r>
              <a:rPr lang="en-US" altLang="zh-CN" dirty="0"/>
              <a:t> HTTP module</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5576" y="3862184"/>
            <a:ext cx="6713220" cy="655320"/>
          </a:xfrm>
          <a:prstGeom prst="rect">
            <a:avLst/>
          </a:prstGeom>
        </p:spPr>
        <p:style>
          <a:lnRef idx="1">
            <a:schemeClr val="accent2"/>
          </a:lnRef>
          <a:fillRef idx="3">
            <a:schemeClr val="accent2"/>
          </a:fillRef>
          <a:effectRef idx="2">
            <a:schemeClr val="accent2"/>
          </a:effectRef>
          <a:fontRef idx="minor">
            <a:schemeClr val="lt1"/>
          </a:fontRef>
        </p:style>
      </p:pic>
      <p:sp>
        <p:nvSpPr>
          <p:cNvPr id="6" name="Content Placeholder 2"/>
          <p:cNvSpPr txBox="1">
            <a:spLocks/>
          </p:cNvSpPr>
          <p:nvPr/>
        </p:nvSpPr>
        <p:spPr>
          <a:xfrm>
            <a:off x="424548" y="1755912"/>
            <a:ext cx="8229600" cy="815752"/>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US" sz="1600" b="1" dirty="0" smtClean="0"/>
              <a:t>Run index.js and client </a:t>
            </a:r>
            <a:r>
              <a:rPr lang="en-US" sz="1600" b="1" dirty="0" err="1" smtClean="0"/>
              <a:t>js</a:t>
            </a:r>
            <a:endParaRPr lang="en-US" sz="1600" b="1" dirty="0"/>
          </a:p>
        </p:txBody>
      </p:sp>
    </p:spTree>
    <p:extLst>
      <p:ext uri="{BB962C8B-B14F-4D97-AF65-F5344CB8AC3E}">
        <p14:creationId xmlns:p14="http://schemas.microsoft.com/office/powerpoint/2010/main" val="242335231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hlinkClick r:id="rId2"/>
              </a:rPr>
              <a:t>N</a:t>
            </a:r>
            <a:r>
              <a:rPr lang="en-US" altLang="zh-CN" dirty="0" err="1">
                <a:hlinkClick r:id="rId2"/>
              </a:rPr>
              <a:t>odeJS</a:t>
            </a:r>
            <a:r>
              <a:rPr lang="en-US" altLang="zh-CN" dirty="0">
                <a:hlinkClick r:id="rId2"/>
              </a:rPr>
              <a:t> </a:t>
            </a:r>
            <a:r>
              <a:rPr lang="en-US" altLang="zh-CN" dirty="0" err="1" smtClean="0">
                <a:hlinkClick r:id="rId2"/>
              </a:rPr>
              <a:t>url</a:t>
            </a:r>
            <a:r>
              <a:rPr lang="en-US" altLang="zh-CN" dirty="0" smtClean="0">
                <a:hlinkClick r:id="rId2"/>
              </a:rPr>
              <a:t> </a:t>
            </a:r>
            <a:r>
              <a:rPr lang="en-US" altLang="zh-CN" dirty="0">
                <a:hlinkClick r:id="rId2"/>
              </a:rPr>
              <a:t>module</a:t>
            </a:r>
            <a:endParaRPr lang="en-US" dirty="0"/>
          </a:p>
        </p:txBody>
      </p:sp>
      <p:sp>
        <p:nvSpPr>
          <p:cNvPr id="6" name="Content Placeholder 2"/>
          <p:cNvSpPr txBox="1">
            <a:spLocks/>
          </p:cNvSpPr>
          <p:nvPr/>
        </p:nvSpPr>
        <p:spPr>
          <a:xfrm>
            <a:off x="323528" y="1484784"/>
            <a:ext cx="8107892" cy="1152128"/>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US" sz="2000" b="1" dirty="0" smtClean="0"/>
              <a:t>Used in web server as an URL router</a:t>
            </a:r>
          </a:p>
          <a:p>
            <a:r>
              <a:rPr lang="en-US" sz="2000" b="1" dirty="0" smtClean="0"/>
              <a:t>‘</a:t>
            </a:r>
            <a:r>
              <a:rPr lang="en-US" sz="2000" b="1" dirty="0" err="1" smtClean="0"/>
              <a:t>url.parse</a:t>
            </a:r>
            <a:r>
              <a:rPr lang="en-US" sz="2000" b="1" dirty="0" smtClean="0"/>
              <a:t>(</a:t>
            </a:r>
            <a:r>
              <a:rPr lang="en-US" sz="2000" b="1" dirty="0" err="1" smtClean="0"/>
              <a:t>url-str</a:t>
            </a:r>
            <a:r>
              <a:rPr lang="en-US" sz="2000" b="1" dirty="0" smtClean="0"/>
              <a:t>)’  will return an object with URL’s pathname and http GET variables</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5973" y="2609022"/>
            <a:ext cx="6480720" cy="32667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Rectangle 10"/>
          <p:cNvSpPr/>
          <p:nvPr/>
        </p:nvSpPr>
        <p:spPr>
          <a:xfrm>
            <a:off x="1043607" y="5875726"/>
            <a:ext cx="6393085" cy="369332"/>
          </a:xfrm>
          <a:prstGeom prst="rect">
            <a:avLst/>
          </a:prstGeom>
        </p:spPr>
        <p:txBody>
          <a:bodyPr wrap="square">
            <a:spAutoFit/>
          </a:bodyPr>
          <a:lstStyle/>
          <a:p>
            <a:r>
              <a:rPr lang="en-US" dirty="0"/>
              <a:t> When the </a:t>
            </a:r>
            <a:r>
              <a:rPr lang="en-US" dirty="0" err="1"/>
              <a:t>url</a:t>
            </a:r>
            <a:r>
              <a:rPr lang="en-US" dirty="0"/>
              <a:t> is “http://.../</a:t>
            </a:r>
            <a:r>
              <a:rPr lang="en-US" dirty="0" err="1" smtClean="0"/>
              <a:t>start?foo</a:t>
            </a:r>
            <a:r>
              <a:rPr lang="en-US" dirty="0" smtClean="0"/>
              <a:t>=</a:t>
            </a:r>
            <a:r>
              <a:rPr lang="en-US" dirty="0" err="1" smtClean="0"/>
              <a:t>xxx&amp;hello</a:t>
            </a:r>
            <a:r>
              <a:rPr lang="en-US" dirty="0" smtClean="0"/>
              <a:t>=</a:t>
            </a:r>
            <a:r>
              <a:rPr lang="en-US" dirty="0" err="1" smtClean="0"/>
              <a:t>yyy</a:t>
            </a:r>
            <a:r>
              <a:rPr lang="en-US" dirty="0" smtClean="0"/>
              <a:t>”</a:t>
            </a:r>
            <a:endParaRPr lang="en-US" dirty="0"/>
          </a:p>
        </p:txBody>
      </p:sp>
    </p:spTree>
    <p:extLst>
      <p:ext uri="{BB962C8B-B14F-4D97-AF65-F5344CB8AC3E}">
        <p14:creationId xmlns:p14="http://schemas.microsoft.com/office/powerpoint/2010/main" val="148568787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smtClean="0"/>
              <a:t>NodeJS</a:t>
            </a:r>
            <a:r>
              <a:rPr lang="en-US" dirty="0" smtClean="0"/>
              <a:t> net module</a:t>
            </a:r>
            <a:endParaRPr lang="en-US" dirty="0"/>
          </a:p>
        </p:txBody>
      </p:sp>
      <p:sp>
        <p:nvSpPr>
          <p:cNvPr id="8" name="TextBox 7"/>
          <p:cNvSpPr txBox="1"/>
          <p:nvPr/>
        </p:nvSpPr>
        <p:spPr>
          <a:xfrm>
            <a:off x="5766493" y="2348880"/>
            <a:ext cx="1859483"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800" kern="0" dirty="0" smtClean="0">
                <a:ea typeface="Arial Unicode MS" pitchFamily="34" charset="-128"/>
                <a:cs typeface="Arial Unicode MS" pitchFamily="34" charset="-128"/>
              </a:rPr>
              <a:t>Create a </a:t>
            </a:r>
            <a:r>
              <a:rPr lang="en-US" sz="1800" kern="0" dirty="0" err="1" smtClean="0">
                <a:ea typeface="Arial Unicode MS" pitchFamily="34" charset="-128"/>
                <a:cs typeface="Arial Unicode MS" pitchFamily="34" charset="-128"/>
              </a:rPr>
              <a:t>tcp</a:t>
            </a:r>
            <a:r>
              <a:rPr lang="en-US" sz="1800" kern="0" dirty="0" smtClean="0">
                <a:ea typeface="Arial Unicode MS" pitchFamily="34" charset="-128"/>
                <a:cs typeface="Arial Unicode MS" pitchFamily="34" charset="-128"/>
              </a:rPr>
              <a:t> client</a:t>
            </a:r>
          </a:p>
        </p:txBody>
      </p:sp>
      <p:sp>
        <p:nvSpPr>
          <p:cNvPr id="10" name="TextBox 9"/>
          <p:cNvSpPr txBox="1"/>
          <p:nvPr/>
        </p:nvSpPr>
        <p:spPr>
          <a:xfrm>
            <a:off x="539552" y="6123111"/>
            <a:ext cx="4039567"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800" kern="0" dirty="0" err="1" smtClean="0">
                <a:ea typeface="Arial Unicode MS" pitchFamily="34" charset="-128"/>
                <a:cs typeface="Arial Unicode MS" pitchFamily="34" charset="-128"/>
              </a:rPr>
              <a:t>Reference:</a:t>
            </a:r>
            <a:r>
              <a:rPr lang="en-US" dirty="0" err="1" smtClean="0">
                <a:hlinkClick r:id="rId2"/>
              </a:rPr>
              <a:t>http</a:t>
            </a:r>
            <a:r>
              <a:rPr lang="en-US" dirty="0">
                <a:hlinkClick r:id="rId2"/>
              </a:rPr>
              <a:t>://nodejs.org/</a:t>
            </a:r>
            <a:r>
              <a:rPr lang="en-US" dirty="0" err="1">
                <a:hlinkClick r:id="rId2"/>
              </a:rPr>
              <a:t>api</a:t>
            </a:r>
            <a:r>
              <a:rPr lang="en-US" dirty="0">
                <a:hlinkClick r:id="rId2"/>
              </a:rPr>
              <a:t>/net.html</a:t>
            </a:r>
            <a:endParaRPr lang="en-US" sz="1800" kern="0" dirty="0" smtClean="0">
              <a:ea typeface="Arial Unicode MS" pitchFamily="34" charset="-128"/>
              <a:cs typeface="Arial Unicode MS" pitchFamily="34" charset="-128"/>
            </a:endParaRPr>
          </a:p>
        </p:txBody>
      </p:sp>
      <p:sp>
        <p:nvSpPr>
          <p:cNvPr id="11" name="TextBox 10"/>
          <p:cNvSpPr txBox="1"/>
          <p:nvPr/>
        </p:nvSpPr>
        <p:spPr>
          <a:xfrm>
            <a:off x="1394718" y="2348880"/>
            <a:ext cx="1962076"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kern="0" dirty="0">
                <a:ea typeface="Arial Unicode MS" pitchFamily="34" charset="-128"/>
                <a:cs typeface="Arial Unicode MS" pitchFamily="34" charset="-128"/>
              </a:rPr>
              <a:t>Create a </a:t>
            </a:r>
            <a:r>
              <a:rPr lang="en-US" kern="0" dirty="0" err="1">
                <a:ea typeface="Arial Unicode MS" pitchFamily="34" charset="-128"/>
                <a:cs typeface="Arial Unicode MS" pitchFamily="34" charset="-128"/>
              </a:rPr>
              <a:t>tcp</a:t>
            </a:r>
            <a:r>
              <a:rPr lang="en-US" kern="0" dirty="0">
                <a:ea typeface="Arial Unicode MS" pitchFamily="34" charset="-128"/>
                <a:cs typeface="Arial Unicode MS" pitchFamily="34" charset="-128"/>
              </a:rPr>
              <a:t> </a:t>
            </a:r>
            <a:r>
              <a:rPr lang="en-US" kern="0" dirty="0" smtClean="0">
                <a:ea typeface="Arial Unicode MS" pitchFamily="34" charset="-128"/>
                <a:cs typeface="Arial Unicode MS" pitchFamily="34" charset="-128"/>
              </a:rPr>
              <a:t>server</a:t>
            </a:r>
            <a:endParaRPr lang="en-US" kern="0" dirty="0">
              <a:ea typeface="Arial Unicode MS" pitchFamily="34" charset="-128"/>
              <a:cs typeface="Arial Unicode MS" pitchFamily="34" charset="-128"/>
            </a:endParaRPr>
          </a:p>
        </p:txBody>
      </p:sp>
      <p:sp>
        <p:nvSpPr>
          <p:cNvPr id="12" name="TextBox 11"/>
          <p:cNvSpPr txBox="1"/>
          <p:nvPr/>
        </p:nvSpPr>
        <p:spPr>
          <a:xfrm>
            <a:off x="467544" y="1503660"/>
            <a:ext cx="5879815" cy="692497"/>
          </a:xfrm>
          <a:prstGeom prst="rect">
            <a:avLst/>
          </a:prstGeom>
          <a:noFill/>
        </p:spPr>
        <p:txBody>
          <a:bodyPr wrap="none" lIns="0" tIns="0" rIns="0" bIns="0" rtlCol="0">
            <a:spAutoFit/>
          </a:bodyPr>
          <a:lstStyle/>
          <a:p>
            <a:pPr marL="285750" indent="-285750" fontAlgn="base">
              <a:spcBef>
                <a:spcPct val="50000"/>
              </a:spcBef>
              <a:spcAft>
                <a:spcPct val="0"/>
              </a:spcAft>
              <a:buClr>
                <a:srgbClr val="F0AB00"/>
              </a:buClr>
              <a:buSzPct val="80000"/>
              <a:buFont typeface="Arial" panose="020B0604020202020204" pitchFamily="34" charset="0"/>
              <a:buChar char="•"/>
            </a:pPr>
            <a:r>
              <a:rPr lang="en-US" sz="1800" kern="0" dirty="0" smtClean="0">
                <a:ea typeface="Arial Unicode MS" pitchFamily="34" charset="-128"/>
                <a:cs typeface="Arial Unicode MS" pitchFamily="34" charset="-128"/>
              </a:rPr>
              <a:t>Net contains </a:t>
            </a:r>
            <a:r>
              <a:rPr lang="en-US" sz="1800" kern="0" dirty="0" err="1" smtClean="0">
                <a:ea typeface="Arial Unicode MS" pitchFamily="34" charset="-128"/>
                <a:cs typeface="Arial Unicode MS" pitchFamily="34" charset="-128"/>
              </a:rPr>
              <a:t>net.Server</a:t>
            </a:r>
            <a:r>
              <a:rPr lang="en-US" sz="1800" kern="0" dirty="0" smtClean="0">
                <a:ea typeface="Arial Unicode MS" pitchFamily="34" charset="-128"/>
                <a:cs typeface="Arial Unicode MS" pitchFamily="34" charset="-128"/>
              </a:rPr>
              <a:t> </a:t>
            </a:r>
            <a:r>
              <a:rPr lang="en-US" sz="1800" kern="0" dirty="0" err="1" smtClean="0">
                <a:ea typeface="Arial Unicode MS" pitchFamily="34" charset="-128"/>
                <a:cs typeface="Arial Unicode MS" pitchFamily="34" charset="-128"/>
              </a:rPr>
              <a:t>net.Socket</a:t>
            </a:r>
            <a:r>
              <a:rPr lang="en-US" sz="1800" kern="0" dirty="0" smtClean="0">
                <a:ea typeface="Arial Unicode MS" pitchFamily="34" charset="-128"/>
                <a:cs typeface="Arial Unicode MS" pitchFamily="34" charset="-128"/>
              </a:rPr>
              <a:t> and other functions</a:t>
            </a:r>
          </a:p>
          <a:p>
            <a:pPr marL="285750" indent="-285750" fontAlgn="base">
              <a:spcBef>
                <a:spcPct val="50000"/>
              </a:spcBef>
              <a:spcAft>
                <a:spcPct val="0"/>
              </a:spcAft>
              <a:buClr>
                <a:srgbClr val="F0AB00"/>
              </a:buClr>
              <a:buSzPct val="80000"/>
              <a:buFont typeface="Arial" panose="020B0604020202020204" pitchFamily="34" charset="0"/>
              <a:buChar char="•"/>
            </a:pPr>
            <a:r>
              <a:rPr lang="en-US" kern="0" dirty="0" smtClean="0">
                <a:ea typeface="Arial Unicode MS" pitchFamily="34" charset="-128"/>
                <a:cs typeface="Arial Unicode MS" pitchFamily="34" charset="-128"/>
              </a:rPr>
              <a:t>You can use it to create your </a:t>
            </a:r>
            <a:r>
              <a:rPr lang="en-US" kern="0" dirty="0" err="1" smtClean="0">
                <a:ea typeface="Arial Unicode MS" pitchFamily="34" charset="-128"/>
                <a:cs typeface="Arial Unicode MS" pitchFamily="34" charset="-128"/>
              </a:rPr>
              <a:t>tcp</a:t>
            </a:r>
            <a:r>
              <a:rPr lang="en-US" kern="0" dirty="0" smtClean="0">
                <a:ea typeface="Arial Unicode MS" pitchFamily="34" charset="-128"/>
                <a:cs typeface="Arial Unicode MS" pitchFamily="34" charset="-128"/>
              </a:rPr>
              <a:t> socket connection</a:t>
            </a:r>
            <a:endParaRPr lang="en-US" sz="1800" kern="0" dirty="0" smtClean="0">
              <a:ea typeface="Arial Unicode MS" pitchFamily="34" charset="-128"/>
              <a:cs typeface="Arial Unicode MS" pitchFamily="34" charset="-128"/>
            </a:endParaRPr>
          </a:p>
        </p:txBody>
      </p:sp>
      <p:grpSp>
        <p:nvGrpSpPr>
          <p:cNvPr id="13" name="Group 12"/>
          <p:cNvGrpSpPr/>
          <p:nvPr/>
        </p:nvGrpSpPr>
        <p:grpSpPr>
          <a:xfrm>
            <a:off x="395536" y="2708920"/>
            <a:ext cx="4104456" cy="3085758"/>
            <a:chOff x="755576" y="2711961"/>
            <a:chExt cx="3724414" cy="3085758"/>
          </a:xfrm>
        </p:grpSpPr>
        <p:sp>
          <p:nvSpPr>
            <p:cNvPr id="14" name="TextBox 13"/>
            <p:cNvSpPr txBox="1"/>
            <p:nvPr/>
          </p:nvSpPr>
          <p:spPr>
            <a:xfrm>
              <a:off x="755576" y="2996952"/>
              <a:ext cx="3724414" cy="2800767"/>
            </a:xfrm>
            <a:prstGeom prst="rect">
              <a:avLst/>
            </a:prstGeom>
          </p:spPr>
          <p:style>
            <a:lnRef idx="2">
              <a:schemeClr val="accent1"/>
            </a:lnRef>
            <a:fillRef idx="1">
              <a:schemeClr val="lt1"/>
            </a:fillRef>
            <a:effectRef idx="0">
              <a:schemeClr val="accent1"/>
            </a:effectRef>
            <a:fontRef idx="minor">
              <a:schemeClr val="dk1"/>
            </a:fontRef>
          </p:style>
          <p:txBody>
            <a:bodyPr wrap="square" lIns="0" tIns="0" rIns="0" bIns="0" rtlCol="0">
              <a:spAutoFit/>
            </a:bodyPr>
            <a:lstStyle/>
            <a:p>
              <a:pPr fontAlgn="base">
                <a:spcAft>
                  <a:spcPct val="0"/>
                </a:spcAft>
                <a:buClr>
                  <a:srgbClr val="F0AB00"/>
                </a:buClr>
                <a:buSzPct val="80000"/>
              </a:pPr>
              <a:r>
                <a:rPr lang="en-US" sz="1400" dirty="0" err="1"/>
                <a:t>var</a:t>
              </a:r>
              <a:r>
                <a:rPr lang="en-US" sz="1400" dirty="0"/>
                <a:t> net = require('net');</a:t>
              </a:r>
            </a:p>
            <a:p>
              <a:pPr fontAlgn="base">
                <a:spcAft>
                  <a:spcPct val="0"/>
                </a:spcAft>
                <a:buClr>
                  <a:srgbClr val="F0AB00"/>
                </a:buClr>
                <a:buSzPct val="80000"/>
              </a:pPr>
              <a:r>
                <a:rPr lang="en-US" sz="1400" dirty="0" err="1"/>
                <a:t>var</a:t>
              </a:r>
              <a:r>
                <a:rPr lang="en-US" sz="1400" dirty="0"/>
                <a:t> server = </a:t>
              </a:r>
              <a:r>
                <a:rPr lang="en-US" sz="1400" dirty="0" err="1"/>
                <a:t>net.createServer</a:t>
              </a:r>
              <a:r>
                <a:rPr lang="en-US" sz="1400" dirty="0"/>
                <a:t>(function(c) { </a:t>
              </a:r>
              <a:r>
                <a:rPr lang="en-US" sz="1400" dirty="0" smtClean="0"/>
                <a:t>//</a:t>
              </a:r>
              <a:r>
                <a:rPr lang="en-US" sz="1400" dirty="0">
                  <a:solidFill>
                    <a:srgbClr val="FF0000"/>
                  </a:solidFill>
                </a:rPr>
                <a:t>'connection' listener</a:t>
              </a:r>
            </a:p>
            <a:p>
              <a:pPr fontAlgn="base">
                <a:spcAft>
                  <a:spcPct val="0"/>
                </a:spcAft>
                <a:buClr>
                  <a:srgbClr val="F0AB00"/>
                </a:buClr>
                <a:buSzPct val="80000"/>
              </a:pPr>
              <a:r>
                <a:rPr lang="en-US" sz="1400" dirty="0"/>
                <a:t>  console.log('server connected');</a:t>
              </a:r>
            </a:p>
            <a:p>
              <a:pPr fontAlgn="base">
                <a:spcAft>
                  <a:spcPct val="0"/>
                </a:spcAft>
                <a:buClr>
                  <a:srgbClr val="F0AB00"/>
                </a:buClr>
                <a:buSzPct val="80000"/>
              </a:pPr>
              <a:r>
                <a:rPr lang="en-US" sz="1400" dirty="0"/>
                <a:t>  </a:t>
              </a:r>
              <a:r>
                <a:rPr lang="en-US" sz="1400" dirty="0" err="1"/>
                <a:t>c.on</a:t>
              </a:r>
              <a:r>
                <a:rPr lang="en-US" sz="1400" dirty="0"/>
                <a:t>('end', function() {</a:t>
              </a:r>
            </a:p>
            <a:p>
              <a:pPr fontAlgn="base">
                <a:spcAft>
                  <a:spcPct val="0"/>
                </a:spcAft>
                <a:buClr>
                  <a:srgbClr val="F0AB00"/>
                </a:buClr>
                <a:buSzPct val="80000"/>
              </a:pPr>
              <a:r>
                <a:rPr lang="en-US" sz="1400" dirty="0"/>
                <a:t>    console.log('server disconnected');</a:t>
              </a:r>
            </a:p>
            <a:p>
              <a:pPr fontAlgn="base">
                <a:spcAft>
                  <a:spcPct val="0"/>
                </a:spcAft>
                <a:buClr>
                  <a:srgbClr val="F0AB00"/>
                </a:buClr>
                <a:buSzPct val="80000"/>
              </a:pPr>
              <a:r>
                <a:rPr lang="en-US" sz="1400" dirty="0"/>
                <a:t>  });</a:t>
              </a:r>
            </a:p>
            <a:p>
              <a:pPr fontAlgn="base">
                <a:spcAft>
                  <a:spcPct val="0"/>
                </a:spcAft>
                <a:buClr>
                  <a:srgbClr val="F0AB00"/>
                </a:buClr>
                <a:buSzPct val="80000"/>
              </a:pPr>
              <a:r>
                <a:rPr lang="en-US" sz="1400" dirty="0"/>
                <a:t>  </a:t>
              </a:r>
              <a:r>
                <a:rPr lang="en-US" sz="1400" dirty="0" err="1"/>
                <a:t>c.write</a:t>
              </a:r>
              <a:r>
                <a:rPr lang="en-US" sz="1400" dirty="0"/>
                <a:t>('hello\r\n');</a:t>
              </a:r>
            </a:p>
            <a:p>
              <a:pPr fontAlgn="base">
                <a:spcAft>
                  <a:spcPct val="0"/>
                </a:spcAft>
                <a:buClr>
                  <a:srgbClr val="F0AB00"/>
                </a:buClr>
                <a:buSzPct val="80000"/>
              </a:pPr>
              <a:r>
                <a:rPr lang="en-US" sz="1400" dirty="0"/>
                <a:t>  </a:t>
              </a:r>
              <a:r>
                <a:rPr lang="en-US" sz="1400" dirty="0" err="1"/>
                <a:t>c.pipe</a:t>
              </a:r>
              <a:r>
                <a:rPr lang="en-US" sz="1400" dirty="0"/>
                <a:t>(c);</a:t>
              </a:r>
            </a:p>
            <a:p>
              <a:pPr fontAlgn="base">
                <a:spcAft>
                  <a:spcPct val="0"/>
                </a:spcAft>
                <a:buClr>
                  <a:srgbClr val="F0AB00"/>
                </a:buClr>
                <a:buSzPct val="80000"/>
              </a:pPr>
              <a:r>
                <a:rPr lang="en-US" sz="1400" dirty="0"/>
                <a:t>});</a:t>
              </a:r>
            </a:p>
            <a:p>
              <a:pPr fontAlgn="base">
                <a:spcAft>
                  <a:spcPct val="0"/>
                </a:spcAft>
                <a:buClr>
                  <a:srgbClr val="F0AB00"/>
                </a:buClr>
                <a:buSzPct val="80000"/>
              </a:pPr>
              <a:r>
                <a:rPr lang="en-US" sz="1400" dirty="0" err="1"/>
                <a:t>server.listen</a:t>
              </a:r>
              <a:r>
                <a:rPr lang="en-US" sz="1400" dirty="0"/>
                <a:t>(8124, function() { //</a:t>
              </a:r>
              <a:r>
                <a:rPr lang="en-US" sz="1400" dirty="0">
                  <a:solidFill>
                    <a:srgbClr val="FF0000"/>
                  </a:solidFill>
                </a:rPr>
                <a:t>'listening' listener</a:t>
              </a:r>
            </a:p>
            <a:p>
              <a:pPr fontAlgn="base">
                <a:spcAft>
                  <a:spcPct val="0"/>
                </a:spcAft>
                <a:buClr>
                  <a:srgbClr val="F0AB00"/>
                </a:buClr>
                <a:buSzPct val="80000"/>
              </a:pPr>
              <a:r>
                <a:rPr lang="en-US" sz="1400" dirty="0"/>
                <a:t>  console.log('server bound');</a:t>
              </a:r>
            </a:p>
            <a:p>
              <a:pPr fontAlgn="base">
                <a:spcAft>
                  <a:spcPct val="0"/>
                </a:spcAft>
                <a:buClr>
                  <a:srgbClr val="F0AB00"/>
                </a:buClr>
                <a:buSzPct val="80000"/>
              </a:pPr>
              <a:r>
                <a:rPr lang="en-US" sz="1400" dirty="0"/>
                <a:t>});</a:t>
              </a:r>
              <a:endParaRPr lang="en-US" sz="1400" dirty="0">
                <a:solidFill>
                  <a:srgbClr val="FF0000"/>
                </a:solidFill>
              </a:endParaRPr>
            </a:p>
          </p:txBody>
        </p:sp>
        <p:sp>
          <p:nvSpPr>
            <p:cNvPr id="15" name="TextBox 14"/>
            <p:cNvSpPr txBox="1"/>
            <p:nvPr/>
          </p:nvSpPr>
          <p:spPr>
            <a:xfrm>
              <a:off x="1403688" y="2711961"/>
              <a:ext cx="1070568" cy="276999"/>
            </a:xfrm>
            <a:prstGeom prst="rect">
              <a:avLst/>
            </a:prstGeom>
          </p:spPr>
          <p:style>
            <a:lnRef idx="1">
              <a:schemeClr val="accent1"/>
            </a:lnRef>
            <a:fillRef idx="3">
              <a:schemeClr val="accent1"/>
            </a:fillRef>
            <a:effectRef idx="2">
              <a:schemeClr val="accent1"/>
            </a:effectRef>
            <a:fontRef idx="minor">
              <a:schemeClr val="lt1"/>
            </a:fontRef>
          </p:style>
          <p:txBody>
            <a:bodyPr wrap="none" lIns="0" tIns="0" rIns="0" bIns="0" rtlCol="0">
              <a:spAutoFit/>
            </a:bodyPr>
            <a:lstStyle/>
            <a:p>
              <a:pPr fontAlgn="base">
                <a:spcBef>
                  <a:spcPct val="50000"/>
                </a:spcBef>
                <a:spcAft>
                  <a:spcPct val="0"/>
                </a:spcAft>
                <a:buClr>
                  <a:srgbClr val="F0AB00"/>
                </a:buClr>
                <a:buSzPct val="80000"/>
              </a:pPr>
              <a:r>
                <a:rPr lang="en-US" sz="1800" kern="0" dirty="0" smtClean="0">
                  <a:ea typeface="Arial Unicode MS" pitchFamily="34" charset="-128"/>
                  <a:cs typeface="Arial Unicode MS" pitchFamily="34" charset="-128"/>
                </a:rPr>
                <a:t>tcpserver.js</a:t>
              </a:r>
            </a:p>
          </p:txBody>
        </p:sp>
      </p:grpSp>
      <p:grpSp>
        <p:nvGrpSpPr>
          <p:cNvPr id="19" name="Group 18"/>
          <p:cNvGrpSpPr/>
          <p:nvPr/>
        </p:nvGrpSpPr>
        <p:grpSpPr>
          <a:xfrm>
            <a:off x="4644008" y="2708920"/>
            <a:ext cx="4104456" cy="3085758"/>
            <a:chOff x="755576" y="2711961"/>
            <a:chExt cx="3724414" cy="3085758"/>
          </a:xfrm>
        </p:grpSpPr>
        <p:sp>
          <p:nvSpPr>
            <p:cNvPr id="20" name="TextBox 19"/>
            <p:cNvSpPr txBox="1"/>
            <p:nvPr/>
          </p:nvSpPr>
          <p:spPr>
            <a:xfrm>
              <a:off x="755576" y="2996952"/>
              <a:ext cx="3724414" cy="2800767"/>
            </a:xfrm>
            <a:prstGeom prst="rect">
              <a:avLst/>
            </a:prstGeom>
          </p:spPr>
          <p:style>
            <a:lnRef idx="2">
              <a:schemeClr val="accent1"/>
            </a:lnRef>
            <a:fillRef idx="1">
              <a:schemeClr val="lt1"/>
            </a:fillRef>
            <a:effectRef idx="0">
              <a:schemeClr val="accent1"/>
            </a:effectRef>
            <a:fontRef idx="minor">
              <a:schemeClr val="dk1"/>
            </a:fontRef>
          </p:style>
          <p:txBody>
            <a:bodyPr wrap="square" lIns="0" tIns="0" rIns="0" bIns="0" rtlCol="0">
              <a:spAutoFit/>
            </a:bodyPr>
            <a:lstStyle/>
            <a:p>
              <a:pPr fontAlgn="base">
                <a:spcAft>
                  <a:spcPct val="0"/>
                </a:spcAft>
                <a:buClr>
                  <a:srgbClr val="F0AB00"/>
                </a:buClr>
                <a:buSzPct val="80000"/>
              </a:pPr>
              <a:r>
                <a:rPr lang="en-US" sz="1400" dirty="0" err="1"/>
                <a:t>var</a:t>
              </a:r>
              <a:r>
                <a:rPr lang="en-US" sz="1400" dirty="0"/>
                <a:t> net = require('net');</a:t>
              </a:r>
            </a:p>
            <a:p>
              <a:pPr fontAlgn="base">
                <a:spcAft>
                  <a:spcPct val="0"/>
                </a:spcAft>
                <a:buClr>
                  <a:srgbClr val="F0AB00"/>
                </a:buClr>
                <a:buSzPct val="80000"/>
              </a:pPr>
              <a:r>
                <a:rPr lang="en-US" sz="1400" dirty="0" err="1"/>
                <a:t>var</a:t>
              </a:r>
              <a:r>
                <a:rPr lang="en-US" sz="1400" dirty="0"/>
                <a:t> client = </a:t>
              </a:r>
              <a:r>
                <a:rPr lang="en-US" sz="1400" dirty="0" err="1"/>
                <a:t>net.connect</a:t>
              </a:r>
              <a:r>
                <a:rPr lang="en-US" sz="1400" dirty="0"/>
                <a:t>({port: 8124},</a:t>
              </a:r>
            </a:p>
            <a:p>
              <a:pPr fontAlgn="base">
                <a:spcAft>
                  <a:spcPct val="0"/>
                </a:spcAft>
                <a:buClr>
                  <a:srgbClr val="F0AB00"/>
                </a:buClr>
                <a:buSzPct val="80000"/>
              </a:pPr>
              <a:r>
                <a:rPr lang="en-US" sz="1400" dirty="0" smtClean="0"/>
                <a:t>function</a:t>
              </a:r>
              <a:r>
                <a:rPr lang="en-US" sz="1400" dirty="0"/>
                <a:t>() { //</a:t>
              </a:r>
              <a:r>
                <a:rPr lang="en-US" sz="1400" dirty="0">
                  <a:solidFill>
                    <a:srgbClr val="FF0000"/>
                  </a:solidFill>
                </a:rPr>
                <a:t>'connect' listener</a:t>
              </a:r>
            </a:p>
            <a:p>
              <a:pPr fontAlgn="base">
                <a:spcAft>
                  <a:spcPct val="0"/>
                </a:spcAft>
                <a:buClr>
                  <a:srgbClr val="F0AB00"/>
                </a:buClr>
                <a:buSzPct val="80000"/>
              </a:pPr>
              <a:r>
                <a:rPr lang="en-US" sz="1400" dirty="0"/>
                <a:t>  console.log('client connected');</a:t>
              </a:r>
            </a:p>
            <a:p>
              <a:pPr fontAlgn="base">
                <a:spcAft>
                  <a:spcPct val="0"/>
                </a:spcAft>
                <a:buClr>
                  <a:srgbClr val="F0AB00"/>
                </a:buClr>
                <a:buSzPct val="80000"/>
              </a:pPr>
              <a:r>
                <a:rPr lang="en-US" sz="1400" dirty="0"/>
                <a:t>  </a:t>
              </a:r>
              <a:r>
                <a:rPr lang="en-US" sz="1400" dirty="0" err="1"/>
                <a:t>client.write</a:t>
              </a:r>
              <a:r>
                <a:rPr lang="en-US" sz="1400" dirty="0"/>
                <a:t>('world!\r\n');</a:t>
              </a:r>
            </a:p>
            <a:p>
              <a:pPr fontAlgn="base">
                <a:spcAft>
                  <a:spcPct val="0"/>
                </a:spcAft>
                <a:buClr>
                  <a:srgbClr val="F0AB00"/>
                </a:buClr>
                <a:buSzPct val="80000"/>
              </a:pPr>
              <a:r>
                <a:rPr lang="en-US" sz="1400" dirty="0"/>
                <a:t>});</a:t>
              </a:r>
            </a:p>
            <a:p>
              <a:pPr fontAlgn="base">
                <a:spcAft>
                  <a:spcPct val="0"/>
                </a:spcAft>
                <a:buClr>
                  <a:srgbClr val="F0AB00"/>
                </a:buClr>
                <a:buSzPct val="80000"/>
              </a:pPr>
              <a:r>
                <a:rPr lang="en-US" sz="1400" dirty="0" err="1"/>
                <a:t>client.on</a:t>
              </a:r>
              <a:r>
                <a:rPr lang="en-US" sz="1400" dirty="0"/>
                <a:t>('data', function(data) </a:t>
              </a:r>
              <a:r>
                <a:rPr lang="en-US" sz="1400" dirty="0" smtClean="0"/>
                <a:t>{//</a:t>
              </a:r>
              <a:r>
                <a:rPr lang="en-US" sz="1400" dirty="0" err="1" smtClean="0">
                  <a:solidFill>
                    <a:srgbClr val="FF0000"/>
                  </a:solidFill>
                </a:rPr>
                <a:t>recved</a:t>
              </a:r>
              <a:r>
                <a:rPr lang="en-US" sz="1400" dirty="0" smtClean="0">
                  <a:solidFill>
                    <a:srgbClr val="FF0000"/>
                  </a:solidFill>
                </a:rPr>
                <a:t> data</a:t>
              </a:r>
              <a:endParaRPr lang="en-US" sz="1400" dirty="0">
                <a:solidFill>
                  <a:srgbClr val="FF0000"/>
                </a:solidFill>
              </a:endParaRPr>
            </a:p>
            <a:p>
              <a:pPr fontAlgn="base">
                <a:spcAft>
                  <a:spcPct val="0"/>
                </a:spcAft>
                <a:buClr>
                  <a:srgbClr val="F0AB00"/>
                </a:buClr>
                <a:buSzPct val="80000"/>
              </a:pPr>
              <a:r>
                <a:rPr lang="en-US" sz="1400" dirty="0"/>
                <a:t>  console.log(</a:t>
              </a:r>
              <a:r>
                <a:rPr lang="en-US" sz="1400" dirty="0" err="1"/>
                <a:t>data.toString</a:t>
              </a:r>
              <a:r>
                <a:rPr lang="en-US" sz="1400" dirty="0"/>
                <a:t>());</a:t>
              </a:r>
            </a:p>
            <a:p>
              <a:pPr fontAlgn="base">
                <a:spcAft>
                  <a:spcPct val="0"/>
                </a:spcAft>
                <a:buClr>
                  <a:srgbClr val="F0AB00"/>
                </a:buClr>
                <a:buSzPct val="80000"/>
              </a:pPr>
              <a:r>
                <a:rPr lang="en-US" sz="1400" dirty="0"/>
                <a:t>  </a:t>
              </a:r>
              <a:r>
                <a:rPr lang="en-US" sz="1400" dirty="0" err="1"/>
                <a:t>client.end</a:t>
              </a:r>
              <a:r>
                <a:rPr lang="en-US" sz="1400" dirty="0"/>
                <a:t>();</a:t>
              </a:r>
            </a:p>
            <a:p>
              <a:pPr fontAlgn="base">
                <a:spcAft>
                  <a:spcPct val="0"/>
                </a:spcAft>
                <a:buClr>
                  <a:srgbClr val="F0AB00"/>
                </a:buClr>
                <a:buSzPct val="80000"/>
              </a:pPr>
              <a:r>
                <a:rPr lang="en-US" sz="1400" dirty="0"/>
                <a:t>});</a:t>
              </a:r>
            </a:p>
            <a:p>
              <a:pPr fontAlgn="base">
                <a:spcAft>
                  <a:spcPct val="0"/>
                </a:spcAft>
                <a:buClr>
                  <a:srgbClr val="F0AB00"/>
                </a:buClr>
                <a:buSzPct val="80000"/>
              </a:pPr>
              <a:r>
                <a:rPr lang="en-US" sz="1400" dirty="0" err="1"/>
                <a:t>client.on</a:t>
              </a:r>
              <a:r>
                <a:rPr lang="en-US" sz="1400" dirty="0"/>
                <a:t>('end', function() </a:t>
              </a:r>
              <a:r>
                <a:rPr lang="en-US" sz="1400" dirty="0" smtClean="0"/>
                <a:t>{//</a:t>
              </a:r>
              <a:r>
                <a:rPr lang="en-US" sz="1400" dirty="0" smtClean="0">
                  <a:solidFill>
                    <a:srgbClr val="FF0000"/>
                  </a:solidFill>
                </a:rPr>
                <a:t>end connection</a:t>
              </a:r>
              <a:endParaRPr lang="en-US" sz="1400" dirty="0">
                <a:solidFill>
                  <a:srgbClr val="FF0000"/>
                </a:solidFill>
              </a:endParaRPr>
            </a:p>
            <a:p>
              <a:pPr fontAlgn="base">
                <a:spcAft>
                  <a:spcPct val="0"/>
                </a:spcAft>
                <a:buClr>
                  <a:srgbClr val="F0AB00"/>
                </a:buClr>
                <a:buSzPct val="80000"/>
              </a:pPr>
              <a:r>
                <a:rPr lang="en-US" sz="1400" dirty="0"/>
                <a:t>  console.log('client disconnected');</a:t>
              </a:r>
            </a:p>
            <a:p>
              <a:pPr fontAlgn="base">
                <a:spcAft>
                  <a:spcPct val="0"/>
                </a:spcAft>
                <a:buClr>
                  <a:srgbClr val="F0AB00"/>
                </a:buClr>
                <a:buSzPct val="80000"/>
              </a:pPr>
              <a:r>
                <a:rPr lang="en-US" sz="1400" dirty="0"/>
                <a:t>});</a:t>
              </a:r>
            </a:p>
          </p:txBody>
        </p:sp>
        <p:sp>
          <p:nvSpPr>
            <p:cNvPr id="21" name="TextBox 20"/>
            <p:cNvSpPr txBox="1"/>
            <p:nvPr/>
          </p:nvSpPr>
          <p:spPr>
            <a:xfrm>
              <a:off x="1403688" y="2711961"/>
              <a:ext cx="977476" cy="276999"/>
            </a:xfrm>
            <a:prstGeom prst="rect">
              <a:avLst/>
            </a:prstGeom>
          </p:spPr>
          <p:style>
            <a:lnRef idx="1">
              <a:schemeClr val="accent1"/>
            </a:lnRef>
            <a:fillRef idx="3">
              <a:schemeClr val="accent1"/>
            </a:fillRef>
            <a:effectRef idx="2">
              <a:schemeClr val="accent1"/>
            </a:effectRef>
            <a:fontRef idx="minor">
              <a:schemeClr val="lt1"/>
            </a:fontRef>
          </p:style>
          <p:txBody>
            <a:bodyPr wrap="none" lIns="0" tIns="0" rIns="0" bIns="0" rtlCol="0">
              <a:spAutoFit/>
            </a:bodyPr>
            <a:lstStyle/>
            <a:p>
              <a:pPr fontAlgn="base">
                <a:spcBef>
                  <a:spcPct val="50000"/>
                </a:spcBef>
                <a:spcAft>
                  <a:spcPct val="0"/>
                </a:spcAft>
                <a:buClr>
                  <a:srgbClr val="F0AB00"/>
                </a:buClr>
                <a:buSzPct val="80000"/>
              </a:pPr>
              <a:r>
                <a:rPr lang="en-US" sz="1800" kern="0" dirty="0" smtClean="0">
                  <a:ea typeface="Arial Unicode MS" pitchFamily="34" charset="-128"/>
                  <a:cs typeface="Arial Unicode MS" pitchFamily="34" charset="-128"/>
                </a:rPr>
                <a:t>tcpclient.js</a:t>
              </a:r>
            </a:p>
          </p:txBody>
        </p:sp>
      </p:grpSp>
    </p:spTree>
    <p:extLst>
      <p:ext uri="{BB962C8B-B14F-4D97-AF65-F5344CB8AC3E}">
        <p14:creationId xmlns:p14="http://schemas.microsoft.com/office/powerpoint/2010/main" val="87613652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pPr marL="285750" indent="-285750">
              <a:buFont typeface="Arial" panose="020B0604020202020204" pitchFamily="34" charset="0"/>
              <a:buChar char="•"/>
            </a:pPr>
            <a:r>
              <a:rPr lang="en-US" dirty="0" err="1" smtClean="0"/>
              <a:t>var</a:t>
            </a:r>
            <a:r>
              <a:rPr lang="en-US" dirty="0" smtClean="0"/>
              <a:t> </a:t>
            </a:r>
            <a:r>
              <a:rPr lang="en-US" dirty="0" err="1"/>
              <a:t>dns</a:t>
            </a:r>
            <a:r>
              <a:rPr lang="en-US" dirty="0"/>
              <a:t> = require</a:t>
            </a:r>
            <a:r>
              <a:rPr lang="en-US" dirty="0" smtClean="0"/>
              <a:t>(‘</a:t>
            </a:r>
            <a:r>
              <a:rPr lang="en-US" dirty="0" err="1" smtClean="0"/>
              <a:t>dns</a:t>
            </a:r>
            <a:r>
              <a:rPr lang="en-US" dirty="0" smtClean="0"/>
              <a:t>’)</a:t>
            </a:r>
          </a:p>
          <a:p>
            <a:pPr marL="285750" indent="-285750">
              <a:buFont typeface="Arial" panose="020B0604020202020204" pitchFamily="34" charset="0"/>
              <a:buChar char="•"/>
            </a:pPr>
            <a:r>
              <a:rPr lang="en-US" dirty="0" err="1"/>
              <a:t>dns.lookup</a:t>
            </a:r>
            <a:r>
              <a:rPr lang="en-US" dirty="0"/>
              <a:t>(domain, [family], callback(</a:t>
            </a:r>
            <a:r>
              <a:rPr lang="en-US" dirty="0" err="1"/>
              <a:t>err,addrs</a:t>
            </a:r>
            <a:r>
              <a:rPr lang="en-US" dirty="0"/>
              <a:t>))</a:t>
            </a:r>
            <a:r>
              <a:rPr lang="en-US" dirty="0">
                <a:hlinkClick r:id="" action="ppaction://hlinkfile"/>
              </a:rPr>
              <a:t>#</a:t>
            </a:r>
            <a:endParaRPr lang="en-US" dirty="0"/>
          </a:p>
          <a:p>
            <a:pPr marL="285750" indent="-285750">
              <a:buFont typeface="Arial" panose="020B0604020202020204" pitchFamily="34" charset="0"/>
              <a:buChar char="•"/>
            </a:pPr>
            <a:r>
              <a:rPr lang="en-US" dirty="0" err="1"/>
              <a:t>dns.resolve</a:t>
            </a:r>
            <a:r>
              <a:rPr lang="en-US" dirty="0"/>
              <a:t>(domain, [</a:t>
            </a:r>
            <a:r>
              <a:rPr lang="en-US" dirty="0" err="1"/>
              <a:t>rrtype</a:t>
            </a:r>
            <a:r>
              <a:rPr lang="en-US" dirty="0"/>
              <a:t>], callback(</a:t>
            </a:r>
            <a:r>
              <a:rPr lang="en-US" dirty="0" err="1"/>
              <a:t>err,addrs</a:t>
            </a:r>
            <a:r>
              <a:rPr lang="en-US" dirty="0"/>
              <a:t>))</a:t>
            </a:r>
            <a:r>
              <a:rPr lang="en-US" dirty="0">
                <a:hlinkClick r:id="" action="ppaction://hlinkfile"/>
              </a:rPr>
              <a:t>#</a:t>
            </a:r>
            <a:endParaRPr lang="en-US" dirty="0"/>
          </a:p>
          <a:p>
            <a:pPr marL="0" indent="0">
              <a:buNone/>
            </a:pPr>
            <a:r>
              <a:rPr lang="en-US" sz="1600" b="1" dirty="0" smtClean="0"/>
              <a:t>      </a:t>
            </a:r>
            <a:r>
              <a:rPr lang="en-US" sz="1600" b="0" dirty="0" err="1" smtClean="0"/>
              <a:t>rrtype</a:t>
            </a:r>
            <a:r>
              <a:rPr lang="en-US" sz="1600" b="0" dirty="0" smtClean="0"/>
              <a:t> : ‘A’ </a:t>
            </a:r>
            <a:r>
              <a:rPr lang="en-US" sz="1600" b="0" dirty="0"/>
              <a:t>(</a:t>
            </a:r>
            <a:r>
              <a:rPr lang="en-US" sz="1600" b="0" dirty="0" smtClean="0"/>
              <a:t>IPV4 default), ‘AAAA’ </a:t>
            </a:r>
            <a:r>
              <a:rPr lang="en-US" sz="1600" b="0" dirty="0"/>
              <a:t>(</a:t>
            </a:r>
            <a:r>
              <a:rPr lang="en-US" sz="1600" b="0" dirty="0" smtClean="0"/>
              <a:t>IPV6), ‘MX’ </a:t>
            </a:r>
            <a:r>
              <a:rPr lang="en-US" sz="1600" b="0" dirty="0"/>
              <a:t>(mail exchange records), </a:t>
            </a:r>
            <a:r>
              <a:rPr lang="en-US" sz="1600" b="0" dirty="0" smtClean="0"/>
              <a:t>…</a:t>
            </a:r>
            <a:endParaRPr lang="en-US" sz="1600" b="0" dirty="0"/>
          </a:p>
        </p:txBody>
      </p:sp>
      <p:sp>
        <p:nvSpPr>
          <p:cNvPr id="2" name="Title 1"/>
          <p:cNvSpPr>
            <a:spLocks noGrp="1"/>
          </p:cNvSpPr>
          <p:nvPr>
            <p:ph type="title"/>
          </p:nvPr>
        </p:nvSpPr>
        <p:spPr/>
        <p:txBody>
          <a:bodyPr/>
          <a:lstStyle/>
          <a:p>
            <a:r>
              <a:rPr lang="en-US" dirty="0" err="1" smtClean="0"/>
              <a:t>NodeJS</a:t>
            </a:r>
            <a:r>
              <a:rPr lang="en-US" dirty="0" smtClean="0"/>
              <a:t> DNS </a:t>
            </a:r>
            <a:r>
              <a:rPr lang="en-US" altLang="zh-CN" dirty="0" smtClean="0"/>
              <a:t>module</a:t>
            </a:r>
            <a:r>
              <a:rPr lang="en-US" dirty="0" smtClean="0"/>
              <a:t> </a:t>
            </a:r>
            <a:endParaRPr lang="en-US" dirty="0"/>
          </a:p>
        </p:txBody>
      </p:sp>
      <p:grpSp>
        <p:nvGrpSpPr>
          <p:cNvPr id="6" name="Group 5"/>
          <p:cNvGrpSpPr/>
          <p:nvPr/>
        </p:nvGrpSpPr>
        <p:grpSpPr>
          <a:xfrm>
            <a:off x="683568" y="3837042"/>
            <a:ext cx="6120680" cy="1680190"/>
            <a:chOff x="755576" y="3200028"/>
            <a:chExt cx="5308958" cy="1367708"/>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5576" y="3200028"/>
              <a:ext cx="5308958" cy="716662"/>
            </a:xfrm>
            <a:prstGeom prst="rect">
              <a:avLst/>
            </a:prstGeom>
          </p:spPr>
          <p:style>
            <a:lnRef idx="1">
              <a:schemeClr val="accent1"/>
            </a:lnRef>
            <a:fillRef idx="3">
              <a:schemeClr val="accent1"/>
            </a:fillRef>
            <a:effectRef idx="2">
              <a:schemeClr val="accent1"/>
            </a:effectRef>
            <a:fontRef idx="minor">
              <a:schemeClr val="lt1"/>
            </a:fontRef>
          </p:style>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6004" y="3993936"/>
              <a:ext cx="4486076" cy="573800"/>
            </a:xfrm>
            <a:prstGeom prst="rect">
              <a:avLst/>
            </a:prstGeom>
          </p:spPr>
        </p:pic>
      </p:grpSp>
    </p:spTree>
    <p:extLst>
      <p:ext uri="{BB962C8B-B14F-4D97-AF65-F5344CB8AC3E}">
        <p14:creationId xmlns:p14="http://schemas.microsoft.com/office/powerpoint/2010/main" val="187876325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smtClean="0"/>
              <a:t>NodeJS</a:t>
            </a:r>
            <a:r>
              <a:rPr lang="en-US" dirty="0" smtClean="0"/>
              <a:t> </a:t>
            </a:r>
            <a:r>
              <a:rPr lang="en-US" dirty="0" err="1" smtClean="0"/>
              <a:t>child_process</a:t>
            </a:r>
            <a:r>
              <a:rPr lang="en-US" dirty="0" smtClean="0"/>
              <a:t>/process module</a:t>
            </a:r>
            <a:endParaRPr lang="en-US" dirty="0"/>
          </a:p>
        </p:txBody>
      </p:sp>
      <p:sp>
        <p:nvSpPr>
          <p:cNvPr id="5" name="TextBox 4"/>
          <p:cNvSpPr txBox="1"/>
          <p:nvPr/>
        </p:nvSpPr>
        <p:spPr>
          <a:xfrm>
            <a:off x="480552" y="1556792"/>
            <a:ext cx="6827752" cy="692497"/>
          </a:xfrm>
          <a:prstGeom prst="rect">
            <a:avLst/>
          </a:prstGeom>
          <a:noFill/>
        </p:spPr>
        <p:txBody>
          <a:bodyPr wrap="square" lIns="0" tIns="0" rIns="0" bIns="0" rtlCol="0">
            <a:spAutoFit/>
          </a:bodyPr>
          <a:lstStyle/>
          <a:p>
            <a:pPr marL="285750" indent="-285750" fontAlgn="base">
              <a:spcBef>
                <a:spcPct val="50000"/>
              </a:spcBef>
              <a:spcAft>
                <a:spcPct val="0"/>
              </a:spcAft>
              <a:buClr>
                <a:srgbClr val="F0AB00"/>
              </a:buClr>
              <a:buSzPct val="80000"/>
              <a:buFont typeface="Arial" panose="020B0604020202020204" pitchFamily="34" charset="0"/>
              <a:buChar char="•"/>
            </a:pPr>
            <a:r>
              <a:rPr lang="en-US" sz="1800" kern="0" dirty="0" smtClean="0">
                <a:ea typeface="Arial Unicode MS" pitchFamily="34" charset="-128"/>
                <a:cs typeface="Arial Unicode MS" pitchFamily="34" charset="-128"/>
              </a:rPr>
              <a:t>Similar to c language, </a:t>
            </a:r>
            <a:r>
              <a:rPr lang="en-US" kern="0" dirty="0" smtClean="0">
                <a:ea typeface="Arial Unicode MS" pitchFamily="34" charset="-128"/>
                <a:cs typeface="Arial Unicode MS" pitchFamily="34" charset="-128"/>
              </a:rPr>
              <a:t>you can use fork to create a child process</a:t>
            </a:r>
          </a:p>
          <a:p>
            <a:pPr marL="285750" indent="-285750" fontAlgn="base">
              <a:spcBef>
                <a:spcPct val="50000"/>
              </a:spcBef>
              <a:spcAft>
                <a:spcPct val="0"/>
              </a:spcAft>
              <a:buClr>
                <a:srgbClr val="F0AB00"/>
              </a:buClr>
              <a:buSzPct val="80000"/>
              <a:buFont typeface="Arial" panose="020B0604020202020204" pitchFamily="34" charset="0"/>
              <a:buChar char="•"/>
            </a:pPr>
            <a:r>
              <a:rPr lang="en-US" kern="0" dirty="0" smtClean="0">
                <a:ea typeface="Arial Unicode MS" pitchFamily="34" charset="-128"/>
                <a:cs typeface="Arial Unicode MS" pitchFamily="34" charset="-128"/>
              </a:rPr>
              <a:t>And use </a:t>
            </a:r>
            <a:r>
              <a:rPr lang="en-US" kern="0" dirty="0" err="1" smtClean="0">
                <a:ea typeface="Arial Unicode MS" pitchFamily="34" charset="-128"/>
                <a:cs typeface="Arial Unicode MS" pitchFamily="34" charset="-128"/>
              </a:rPr>
              <a:t>process.on</a:t>
            </a:r>
            <a:r>
              <a:rPr lang="en-US" kern="0" dirty="0" smtClean="0">
                <a:ea typeface="Arial Unicode MS" pitchFamily="34" charset="-128"/>
                <a:cs typeface="Arial Unicode MS" pitchFamily="34" charset="-128"/>
              </a:rPr>
              <a:t>(‘..’,callback) to do process communication</a:t>
            </a:r>
            <a:endParaRPr lang="en-US" sz="1800" kern="0" dirty="0" smtClean="0">
              <a:ea typeface="Arial Unicode MS" pitchFamily="34" charset="-128"/>
              <a:cs typeface="Arial Unicode MS" pitchFamily="34" charset="-128"/>
            </a:endParaRPr>
          </a:p>
        </p:txBody>
      </p:sp>
      <p:grpSp>
        <p:nvGrpSpPr>
          <p:cNvPr id="7" name="Group 6"/>
          <p:cNvGrpSpPr/>
          <p:nvPr/>
        </p:nvGrpSpPr>
        <p:grpSpPr>
          <a:xfrm>
            <a:off x="5004048" y="3220080"/>
            <a:ext cx="3528392" cy="1793096"/>
            <a:chOff x="755576" y="2711961"/>
            <a:chExt cx="3528392" cy="1793096"/>
          </a:xfrm>
        </p:grpSpPr>
        <p:sp>
          <p:nvSpPr>
            <p:cNvPr id="4" name="TextBox 3"/>
            <p:cNvSpPr txBox="1"/>
            <p:nvPr/>
          </p:nvSpPr>
          <p:spPr>
            <a:xfrm>
              <a:off x="755576" y="2996952"/>
              <a:ext cx="3528392" cy="1508105"/>
            </a:xfrm>
            <a:prstGeom prst="rect">
              <a:avLst/>
            </a:prstGeom>
          </p:spPr>
          <p:style>
            <a:lnRef idx="2">
              <a:schemeClr val="accent1"/>
            </a:lnRef>
            <a:fillRef idx="1">
              <a:schemeClr val="lt1"/>
            </a:fillRef>
            <a:effectRef idx="0">
              <a:schemeClr val="accent1"/>
            </a:effectRef>
            <a:fontRef idx="minor">
              <a:schemeClr val="dk1"/>
            </a:fontRef>
          </p:style>
          <p:txBody>
            <a:bodyPr wrap="square" lIns="0" tIns="0" rIns="0" bIns="0" rtlCol="0">
              <a:spAutoFit/>
            </a:bodyPr>
            <a:lstStyle/>
            <a:p>
              <a:pPr fontAlgn="base">
                <a:spcBef>
                  <a:spcPct val="50000"/>
                </a:spcBef>
                <a:spcAft>
                  <a:spcPct val="0"/>
                </a:spcAft>
                <a:buClr>
                  <a:srgbClr val="F0AB00"/>
                </a:buClr>
                <a:buSzPct val="80000"/>
              </a:pPr>
              <a:r>
                <a:rPr lang="en-US" sz="1400" dirty="0" err="1"/>
                <a:t>process.on</a:t>
              </a:r>
              <a:r>
                <a:rPr lang="en-US" sz="1400" dirty="0"/>
                <a:t>('message', function(m) {  </a:t>
              </a:r>
            </a:p>
            <a:p>
              <a:pPr fontAlgn="base">
                <a:spcBef>
                  <a:spcPct val="50000"/>
                </a:spcBef>
                <a:spcAft>
                  <a:spcPct val="0"/>
                </a:spcAft>
                <a:buClr>
                  <a:srgbClr val="F0AB00"/>
                </a:buClr>
                <a:buSzPct val="80000"/>
              </a:pPr>
              <a:r>
                <a:rPr lang="en-US" sz="1400" dirty="0"/>
                <a:t>   console.log('CHILD got message:', m);</a:t>
              </a:r>
            </a:p>
            <a:p>
              <a:pPr fontAlgn="base">
                <a:spcBef>
                  <a:spcPct val="50000"/>
                </a:spcBef>
                <a:spcAft>
                  <a:spcPct val="0"/>
                </a:spcAft>
                <a:buClr>
                  <a:srgbClr val="F0AB00"/>
                </a:buClr>
                <a:buSzPct val="80000"/>
              </a:pPr>
              <a:r>
                <a:rPr lang="en-US" sz="1400" dirty="0"/>
                <a:t>});</a:t>
              </a:r>
            </a:p>
            <a:p>
              <a:pPr fontAlgn="base">
                <a:spcBef>
                  <a:spcPct val="50000"/>
                </a:spcBef>
                <a:spcAft>
                  <a:spcPct val="0"/>
                </a:spcAft>
                <a:buClr>
                  <a:srgbClr val="F0AB00"/>
                </a:buClr>
                <a:buSzPct val="80000"/>
              </a:pPr>
              <a:r>
                <a:rPr lang="en-US" sz="1400" dirty="0" err="1"/>
                <a:t>process.send</a:t>
              </a:r>
              <a:r>
                <a:rPr lang="en-US" sz="1400" dirty="0"/>
                <a:t>({ foo: 'bar' </a:t>
              </a:r>
              <a:r>
                <a:rPr lang="en-US" sz="1400" dirty="0" smtClean="0"/>
                <a:t>});</a:t>
              </a:r>
            </a:p>
            <a:p>
              <a:pPr fontAlgn="base">
                <a:spcBef>
                  <a:spcPct val="50000"/>
                </a:spcBef>
                <a:spcAft>
                  <a:spcPct val="0"/>
                </a:spcAft>
                <a:buClr>
                  <a:srgbClr val="F0AB00"/>
                </a:buClr>
                <a:buSzPct val="80000"/>
              </a:pPr>
              <a:r>
                <a:rPr lang="en-US" sz="1400" dirty="0" smtClean="0"/>
                <a:t>//</a:t>
              </a:r>
              <a:r>
                <a:rPr lang="en-US" sz="1400" dirty="0" smtClean="0">
                  <a:solidFill>
                    <a:srgbClr val="FF0000"/>
                  </a:solidFill>
                </a:rPr>
                <a:t>send </a:t>
              </a:r>
              <a:r>
                <a:rPr lang="en-US" sz="1400" dirty="0" err="1" smtClean="0">
                  <a:solidFill>
                    <a:srgbClr val="FF0000"/>
                  </a:solidFill>
                </a:rPr>
                <a:t>msg</a:t>
              </a:r>
              <a:r>
                <a:rPr lang="en-US" sz="1400" dirty="0" smtClean="0">
                  <a:solidFill>
                    <a:srgbClr val="FF0000"/>
                  </a:solidFill>
                </a:rPr>
                <a:t> to parent process</a:t>
              </a:r>
              <a:endParaRPr lang="en-US" sz="1400" dirty="0">
                <a:solidFill>
                  <a:srgbClr val="FF0000"/>
                </a:solidFill>
              </a:endParaRPr>
            </a:p>
          </p:txBody>
        </p:sp>
        <p:sp>
          <p:nvSpPr>
            <p:cNvPr id="6" name="TextBox 5"/>
            <p:cNvSpPr txBox="1"/>
            <p:nvPr/>
          </p:nvSpPr>
          <p:spPr>
            <a:xfrm>
              <a:off x="1403688" y="2711961"/>
              <a:ext cx="705321" cy="276999"/>
            </a:xfrm>
            <a:prstGeom prst="rect">
              <a:avLst/>
            </a:prstGeom>
          </p:spPr>
          <p:style>
            <a:lnRef idx="1">
              <a:schemeClr val="accent1"/>
            </a:lnRef>
            <a:fillRef idx="3">
              <a:schemeClr val="accent1"/>
            </a:fillRef>
            <a:effectRef idx="2">
              <a:schemeClr val="accent1"/>
            </a:effectRef>
            <a:fontRef idx="minor">
              <a:schemeClr val="lt1"/>
            </a:fontRef>
          </p:style>
          <p:txBody>
            <a:bodyPr wrap="none" lIns="0" tIns="0" rIns="0" bIns="0" rtlCol="0">
              <a:spAutoFit/>
            </a:bodyPr>
            <a:lstStyle/>
            <a:p>
              <a:pPr fontAlgn="base">
                <a:spcBef>
                  <a:spcPct val="50000"/>
                </a:spcBef>
                <a:spcAft>
                  <a:spcPct val="0"/>
                </a:spcAft>
                <a:buClr>
                  <a:srgbClr val="F0AB00"/>
                </a:buClr>
                <a:buSzPct val="80000"/>
              </a:pPr>
              <a:r>
                <a:rPr lang="en-US" sz="1800" kern="0" dirty="0" smtClean="0">
                  <a:ea typeface="Arial Unicode MS" pitchFamily="34" charset="-128"/>
                  <a:cs typeface="Arial Unicode MS" pitchFamily="34" charset="-128"/>
                </a:rPr>
                <a:t>child.js</a:t>
              </a:r>
            </a:p>
          </p:txBody>
        </p:sp>
      </p:grpSp>
      <p:grpSp>
        <p:nvGrpSpPr>
          <p:cNvPr id="8" name="Group 7"/>
          <p:cNvGrpSpPr/>
          <p:nvPr/>
        </p:nvGrpSpPr>
        <p:grpSpPr>
          <a:xfrm>
            <a:off x="683568" y="2266344"/>
            <a:ext cx="4104456" cy="2223983"/>
            <a:chOff x="755576" y="2711961"/>
            <a:chExt cx="3724414" cy="2223983"/>
          </a:xfrm>
        </p:grpSpPr>
        <p:sp>
          <p:nvSpPr>
            <p:cNvPr id="9" name="TextBox 8"/>
            <p:cNvSpPr txBox="1"/>
            <p:nvPr/>
          </p:nvSpPr>
          <p:spPr>
            <a:xfrm>
              <a:off x="755576" y="2996952"/>
              <a:ext cx="3724414" cy="1938992"/>
            </a:xfrm>
            <a:prstGeom prst="rect">
              <a:avLst/>
            </a:prstGeom>
          </p:spPr>
          <p:style>
            <a:lnRef idx="2">
              <a:schemeClr val="accent1"/>
            </a:lnRef>
            <a:fillRef idx="1">
              <a:schemeClr val="lt1"/>
            </a:fillRef>
            <a:effectRef idx="0">
              <a:schemeClr val="accent1"/>
            </a:effectRef>
            <a:fontRef idx="minor">
              <a:schemeClr val="dk1"/>
            </a:fontRef>
          </p:style>
          <p:txBody>
            <a:bodyPr wrap="square" lIns="0" tIns="0" rIns="0" bIns="0" rtlCol="0">
              <a:spAutoFit/>
            </a:bodyPr>
            <a:lstStyle/>
            <a:p>
              <a:pPr fontAlgn="base">
                <a:lnSpc>
                  <a:spcPct val="150000"/>
                </a:lnSpc>
                <a:spcAft>
                  <a:spcPct val="0"/>
                </a:spcAft>
                <a:buClr>
                  <a:srgbClr val="F0AB00"/>
                </a:buClr>
                <a:buSzPct val="80000"/>
              </a:pPr>
              <a:r>
                <a:rPr lang="en-US" sz="1400" dirty="0" err="1" smtClean="0"/>
                <a:t>var</a:t>
              </a:r>
              <a:r>
                <a:rPr lang="en-US" sz="1400" dirty="0" smtClean="0"/>
                <a:t> </a:t>
              </a:r>
              <a:r>
                <a:rPr lang="en-US" sz="1400" dirty="0" err="1"/>
                <a:t>cp</a:t>
              </a:r>
              <a:r>
                <a:rPr lang="en-US" sz="1400" dirty="0"/>
                <a:t> = require('</a:t>
              </a:r>
              <a:r>
                <a:rPr lang="en-US" sz="1400" dirty="0" err="1"/>
                <a:t>child_process</a:t>
              </a:r>
              <a:r>
                <a:rPr lang="en-US" sz="1400" dirty="0" smtClean="0"/>
                <a:t>');</a:t>
              </a:r>
            </a:p>
            <a:p>
              <a:pPr fontAlgn="base">
                <a:lnSpc>
                  <a:spcPct val="150000"/>
                </a:lnSpc>
                <a:spcAft>
                  <a:spcPct val="0"/>
                </a:spcAft>
                <a:buClr>
                  <a:srgbClr val="F0AB00"/>
                </a:buClr>
                <a:buSzPct val="80000"/>
              </a:pPr>
              <a:r>
                <a:rPr lang="en-US" sz="1400" dirty="0" err="1" smtClean="0"/>
                <a:t>var</a:t>
              </a:r>
              <a:r>
                <a:rPr lang="en-US" sz="1400" dirty="0" smtClean="0"/>
                <a:t> </a:t>
              </a:r>
              <a:r>
                <a:rPr lang="en-US" sz="1400" dirty="0"/>
                <a:t>n = </a:t>
              </a:r>
              <a:r>
                <a:rPr lang="en-US" sz="1400" dirty="0" err="1"/>
                <a:t>cp.fork</a:t>
              </a:r>
              <a:r>
                <a:rPr lang="en-US" sz="1400" dirty="0"/>
                <a:t>(__</a:t>
              </a:r>
              <a:r>
                <a:rPr lang="en-US" sz="1400" dirty="0" err="1"/>
                <a:t>dirname</a:t>
              </a:r>
              <a:r>
                <a:rPr lang="en-US" sz="1400" dirty="0"/>
                <a:t> + </a:t>
              </a:r>
              <a:r>
                <a:rPr lang="en-US" sz="1400" dirty="0" smtClean="0"/>
                <a:t>'/child.js');//</a:t>
              </a:r>
              <a:r>
                <a:rPr lang="en-US" sz="1400" dirty="0" smtClean="0">
                  <a:solidFill>
                    <a:srgbClr val="FF0000"/>
                  </a:solidFill>
                </a:rPr>
                <a:t>fork child</a:t>
              </a:r>
            </a:p>
            <a:p>
              <a:pPr fontAlgn="base">
                <a:lnSpc>
                  <a:spcPct val="150000"/>
                </a:lnSpc>
                <a:spcAft>
                  <a:spcPct val="0"/>
                </a:spcAft>
                <a:buClr>
                  <a:srgbClr val="F0AB00"/>
                </a:buClr>
                <a:buSzPct val="80000"/>
              </a:pPr>
              <a:r>
                <a:rPr lang="en-US" sz="1400" dirty="0" err="1" smtClean="0"/>
                <a:t>n.on</a:t>
              </a:r>
              <a:r>
                <a:rPr lang="en-US" sz="1400" dirty="0"/>
                <a:t>('message', function(m) </a:t>
              </a:r>
              <a:r>
                <a:rPr lang="en-US" sz="1400" dirty="0" smtClean="0"/>
                <a:t>{</a:t>
              </a:r>
            </a:p>
            <a:p>
              <a:pPr fontAlgn="base">
                <a:lnSpc>
                  <a:spcPct val="150000"/>
                </a:lnSpc>
                <a:spcAft>
                  <a:spcPct val="0"/>
                </a:spcAft>
                <a:buClr>
                  <a:srgbClr val="F0AB00"/>
                </a:buClr>
                <a:buSzPct val="80000"/>
              </a:pPr>
              <a:r>
                <a:rPr lang="en-US" sz="1400" dirty="0"/>
                <a:t> </a:t>
              </a:r>
              <a:r>
                <a:rPr lang="en-US" sz="1400" dirty="0" smtClean="0"/>
                <a:t>  console.log</a:t>
              </a:r>
              <a:r>
                <a:rPr lang="en-US" sz="1400" dirty="0"/>
                <a:t>('PARENT got message:', m</a:t>
              </a:r>
              <a:r>
                <a:rPr lang="en-US" sz="1400" dirty="0" smtClean="0"/>
                <a:t>);</a:t>
              </a:r>
            </a:p>
            <a:p>
              <a:pPr fontAlgn="base">
                <a:lnSpc>
                  <a:spcPct val="150000"/>
                </a:lnSpc>
                <a:spcAft>
                  <a:spcPct val="0"/>
                </a:spcAft>
                <a:buClr>
                  <a:srgbClr val="F0AB00"/>
                </a:buClr>
                <a:buSzPct val="80000"/>
              </a:pPr>
              <a:r>
                <a:rPr lang="en-US" sz="1400" dirty="0" smtClean="0"/>
                <a:t>});</a:t>
              </a:r>
            </a:p>
            <a:p>
              <a:pPr fontAlgn="base">
                <a:lnSpc>
                  <a:spcPct val="150000"/>
                </a:lnSpc>
                <a:spcAft>
                  <a:spcPct val="0"/>
                </a:spcAft>
                <a:buClr>
                  <a:srgbClr val="F0AB00"/>
                </a:buClr>
                <a:buSzPct val="80000"/>
              </a:pPr>
              <a:r>
                <a:rPr lang="en-US" sz="1400" dirty="0" err="1" smtClean="0"/>
                <a:t>n.send</a:t>
              </a:r>
              <a:r>
                <a:rPr lang="en-US" sz="1400" dirty="0"/>
                <a:t>({ hello: 'world' </a:t>
              </a:r>
              <a:r>
                <a:rPr lang="en-US" sz="1400" dirty="0" smtClean="0"/>
                <a:t>});//</a:t>
              </a:r>
              <a:r>
                <a:rPr lang="en-US" sz="1400" dirty="0" smtClean="0">
                  <a:solidFill>
                    <a:srgbClr val="FF0000"/>
                  </a:solidFill>
                </a:rPr>
                <a:t>send </a:t>
              </a:r>
              <a:r>
                <a:rPr lang="en-US" sz="1400" dirty="0" err="1" smtClean="0">
                  <a:solidFill>
                    <a:srgbClr val="FF0000"/>
                  </a:solidFill>
                </a:rPr>
                <a:t>msg</a:t>
              </a:r>
              <a:r>
                <a:rPr lang="en-US" sz="1400" dirty="0" smtClean="0">
                  <a:solidFill>
                    <a:srgbClr val="FF0000"/>
                  </a:solidFill>
                </a:rPr>
                <a:t> to child process</a:t>
              </a:r>
              <a:endParaRPr lang="en-US" sz="1400" dirty="0">
                <a:solidFill>
                  <a:srgbClr val="FF0000"/>
                </a:solidFill>
              </a:endParaRPr>
            </a:p>
          </p:txBody>
        </p:sp>
        <p:sp>
          <p:nvSpPr>
            <p:cNvPr id="10" name="TextBox 9"/>
            <p:cNvSpPr txBox="1"/>
            <p:nvPr/>
          </p:nvSpPr>
          <p:spPr>
            <a:xfrm>
              <a:off x="1403688" y="2711961"/>
              <a:ext cx="802927" cy="276999"/>
            </a:xfrm>
            <a:prstGeom prst="rect">
              <a:avLst/>
            </a:prstGeom>
          </p:spPr>
          <p:style>
            <a:lnRef idx="1">
              <a:schemeClr val="accent1"/>
            </a:lnRef>
            <a:fillRef idx="3">
              <a:schemeClr val="accent1"/>
            </a:fillRef>
            <a:effectRef idx="2">
              <a:schemeClr val="accent1"/>
            </a:effectRef>
            <a:fontRef idx="minor">
              <a:schemeClr val="lt1"/>
            </a:fontRef>
          </p:style>
          <p:txBody>
            <a:bodyPr wrap="none" lIns="0" tIns="0" rIns="0" bIns="0" rtlCol="0">
              <a:spAutoFit/>
            </a:bodyPr>
            <a:lstStyle/>
            <a:p>
              <a:pPr fontAlgn="base">
                <a:spcBef>
                  <a:spcPct val="50000"/>
                </a:spcBef>
                <a:spcAft>
                  <a:spcPct val="0"/>
                </a:spcAft>
                <a:buClr>
                  <a:srgbClr val="F0AB00"/>
                </a:buClr>
                <a:buSzPct val="80000"/>
              </a:pPr>
              <a:r>
                <a:rPr lang="en-US" sz="1800" kern="0" dirty="0" smtClean="0">
                  <a:ea typeface="Arial Unicode MS" pitchFamily="34" charset="-128"/>
                  <a:cs typeface="Arial Unicode MS" pitchFamily="34" charset="-128"/>
                </a:rPr>
                <a:t>parent.js</a:t>
              </a:r>
            </a:p>
          </p:txBody>
        </p:sp>
      </p:gr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6860" y="5513422"/>
            <a:ext cx="2659380" cy="430419"/>
          </a:xfrm>
          <a:prstGeom prst="rect">
            <a:avLst/>
          </a:prstGeom>
        </p:spPr>
      </p:pic>
      <p:sp>
        <p:nvSpPr>
          <p:cNvPr id="12" name="Right Arrow 11"/>
          <p:cNvSpPr/>
          <p:nvPr/>
        </p:nvSpPr>
        <p:spPr bwMode="gray">
          <a:xfrm rot="5400000">
            <a:off x="2271742" y="4657134"/>
            <a:ext cx="720080" cy="568068"/>
          </a:xfrm>
          <a:prstGeom prst="right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191033043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NodeJS</a:t>
            </a:r>
            <a:r>
              <a:rPr lang="en-US" dirty="0"/>
              <a:t> </a:t>
            </a:r>
            <a:r>
              <a:rPr lang="en-US" altLang="zh-CN" dirty="0" smtClean="0"/>
              <a:t>cluster module</a:t>
            </a:r>
            <a:r>
              <a:rPr lang="en-US" dirty="0" smtClean="0"/>
              <a:t> </a:t>
            </a:r>
            <a:endParaRPr lang="en-US" dirty="0"/>
          </a:p>
        </p:txBody>
      </p:sp>
      <p:sp>
        <p:nvSpPr>
          <p:cNvPr id="5" name="TextBox 4"/>
          <p:cNvSpPr txBox="1"/>
          <p:nvPr/>
        </p:nvSpPr>
        <p:spPr>
          <a:xfrm>
            <a:off x="467544" y="1340768"/>
            <a:ext cx="5795176" cy="4031873"/>
          </a:xfrm>
          <a:prstGeom prst="rect">
            <a:avLst/>
          </a:prstGeom>
          <a:noFill/>
        </p:spPr>
        <p:txBody>
          <a:bodyPr wrap="none" rtlCol="0">
            <a:spAutoFit/>
          </a:bodyPr>
          <a:lstStyle/>
          <a:p>
            <a:pPr marL="285750" indent="-285750">
              <a:buFont typeface="Arial" panose="020B0604020202020204" pitchFamily="34" charset="0"/>
              <a:buChar char="•"/>
            </a:pPr>
            <a:r>
              <a:rPr lang="en-US" dirty="0" smtClean="0"/>
              <a:t>C</a:t>
            </a:r>
            <a:r>
              <a:rPr lang="en-US" altLang="zh-CN" dirty="0" smtClean="0"/>
              <a:t>luster module is used to realize multi-thread model</a:t>
            </a:r>
          </a:p>
          <a:p>
            <a:pPr lvl="1"/>
            <a:r>
              <a:rPr lang="en-US" altLang="zh-CN" dirty="0" smtClean="0"/>
              <a:t> in order to fully use </a:t>
            </a:r>
            <a:r>
              <a:rPr lang="en-US" altLang="zh-CN" dirty="0" smtClean="0">
                <a:solidFill>
                  <a:srgbClr val="FF0000"/>
                </a:solidFill>
              </a:rPr>
              <a:t>multi-core</a:t>
            </a:r>
          </a:p>
          <a:p>
            <a:pPr marL="285750" indent="-285750">
              <a:buFont typeface="Arial" panose="020B0604020202020204" pitchFamily="34" charset="0"/>
              <a:buChar char="•"/>
            </a:pPr>
            <a:r>
              <a:rPr lang="en-US" dirty="0" smtClean="0"/>
              <a:t>Cluster </a:t>
            </a:r>
            <a:r>
              <a:rPr lang="en-US" altLang="zh-CN" dirty="0" smtClean="0"/>
              <a:t>object</a:t>
            </a:r>
            <a:endParaRPr lang="en-US" dirty="0" smtClean="0"/>
          </a:p>
          <a:p>
            <a:pPr marL="742950" lvl="1" indent="-285750">
              <a:buFont typeface="Arial" panose="020B0604020202020204" pitchFamily="34" charset="0"/>
              <a:buChar char="•"/>
            </a:pPr>
            <a:r>
              <a:rPr lang="en-US" sz="1400" dirty="0" smtClean="0"/>
              <a:t>Workers[ ] </a:t>
            </a:r>
            <a:r>
              <a:rPr lang="en-US" sz="1200" dirty="0" smtClean="0"/>
              <a:t>workers[id] store the workers</a:t>
            </a:r>
          </a:p>
          <a:p>
            <a:pPr marL="742950" lvl="1" indent="-285750">
              <a:buFont typeface="Arial" panose="020B0604020202020204" pitchFamily="34" charset="0"/>
              <a:buChar char="•"/>
            </a:pPr>
            <a:r>
              <a:rPr lang="en-US" sz="1400" dirty="0"/>
              <a:t>Worker </a:t>
            </a:r>
            <a:r>
              <a:rPr lang="en-US" sz="1200" dirty="0"/>
              <a:t>A reference to the current worker object. </a:t>
            </a:r>
            <a:endParaRPr lang="en-US" sz="1200" dirty="0" smtClean="0"/>
          </a:p>
          <a:p>
            <a:pPr lvl="1"/>
            <a:r>
              <a:rPr lang="en-US" sz="1200" dirty="0"/>
              <a:t>	</a:t>
            </a:r>
            <a:r>
              <a:rPr lang="en-US" sz="1200" dirty="0" smtClean="0"/>
              <a:t>Not </a:t>
            </a:r>
            <a:r>
              <a:rPr lang="en-US" sz="1200" dirty="0"/>
              <a:t>available </a:t>
            </a:r>
            <a:r>
              <a:rPr lang="en-US" sz="1200" dirty="0" smtClean="0"/>
              <a:t>in master </a:t>
            </a:r>
            <a:r>
              <a:rPr lang="en-US" sz="1200" dirty="0"/>
              <a:t>process</a:t>
            </a:r>
            <a:r>
              <a:rPr lang="en-US" sz="1200" dirty="0" smtClean="0"/>
              <a:t>.</a:t>
            </a:r>
          </a:p>
          <a:p>
            <a:pPr marL="285750" indent="-285750">
              <a:buFont typeface="Arial" panose="020B0604020202020204" pitchFamily="34" charset="0"/>
              <a:buChar char="•"/>
            </a:pPr>
            <a:r>
              <a:rPr lang="en-US" dirty="0" smtClean="0"/>
              <a:t>Worker o</a:t>
            </a:r>
            <a:r>
              <a:rPr lang="en-US" altLang="zh-CN" dirty="0" smtClean="0"/>
              <a:t>bject</a:t>
            </a:r>
            <a:endParaRPr lang="en-US" sz="1200" dirty="0" smtClean="0"/>
          </a:p>
          <a:p>
            <a:pPr marL="742950" lvl="1" indent="-285750">
              <a:buFont typeface="Arial" panose="020B0604020202020204" pitchFamily="34" charset="0"/>
              <a:buChar char="•"/>
            </a:pPr>
            <a:r>
              <a:rPr lang="en-US" sz="1400" dirty="0" smtClean="0"/>
              <a:t>id </a:t>
            </a:r>
          </a:p>
          <a:p>
            <a:pPr marL="742950" lvl="1" indent="-285750">
              <a:buFont typeface="Arial" panose="020B0604020202020204" pitchFamily="34" charset="0"/>
              <a:buChar char="•"/>
            </a:pPr>
            <a:r>
              <a:rPr lang="en-US" sz="1400" dirty="0" smtClean="0"/>
              <a:t>process</a:t>
            </a:r>
          </a:p>
          <a:p>
            <a:pPr marL="742950" lvl="1" indent="-285750">
              <a:buFont typeface="Arial" panose="020B0604020202020204" pitchFamily="34" charset="0"/>
              <a:buChar char="•"/>
            </a:pPr>
            <a:r>
              <a:rPr lang="en-US" sz="1400" i="1" dirty="0"/>
              <a:t>s</a:t>
            </a:r>
            <a:r>
              <a:rPr lang="en-US" sz="1400" i="1" dirty="0" smtClean="0"/>
              <a:t>end(</a:t>
            </a:r>
            <a:r>
              <a:rPr lang="en-US" sz="1400" i="1" dirty="0" err="1" smtClean="0"/>
              <a:t>msg,sendhandle</a:t>
            </a:r>
            <a:r>
              <a:rPr lang="en-US" sz="1400" i="1" dirty="0" smtClean="0"/>
              <a:t>) disconnect()</a:t>
            </a:r>
          </a:p>
          <a:p>
            <a:pPr marL="742950" lvl="1" indent="-285750">
              <a:buFont typeface="Arial" panose="020B0604020202020204" pitchFamily="34" charset="0"/>
              <a:buChar char="•"/>
            </a:pPr>
            <a:r>
              <a:rPr lang="en-US" sz="1400" i="1" dirty="0"/>
              <a:t>o</a:t>
            </a:r>
            <a:r>
              <a:rPr lang="en-US" sz="1400" i="1" dirty="0" smtClean="0"/>
              <a:t>n(“online/listening/disconnect/exit/error</a:t>
            </a:r>
          </a:p>
          <a:p>
            <a:pPr lvl="1"/>
            <a:r>
              <a:rPr lang="en-US" sz="1400" i="1" dirty="0" smtClean="0"/>
              <a:t>               /message…”,callback)</a:t>
            </a:r>
          </a:p>
          <a:p>
            <a:pPr marL="171450" indent="-171450">
              <a:buFont typeface="Arial" panose="020B0604020202020204" pitchFamily="34" charset="0"/>
              <a:buChar char="•"/>
            </a:pPr>
            <a:r>
              <a:rPr lang="en-US" dirty="0" smtClean="0"/>
              <a:t>  E</a:t>
            </a:r>
            <a:r>
              <a:rPr lang="en-US" altLang="zh-CN" dirty="0" smtClean="0"/>
              <a:t>xample</a:t>
            </a:r>
          </a:p>
          <a:p>
            <a:pPr marL="171450" indent="-171450">
              <a:buFont typeface="Arial" panose="020B0604020202020204" pitchFamily="34" charset="0"/>
              <a:buChar char="•"/>
            </a:pPr>
            <a:r>
              <a:rPr lang="en-US" dirty="0"/>
              <a:t> </a:t>
            </a:r>
            <a:r>
              <a:rPr lang="en-US" dirty="0" smtClean="0"/>
              <a:t> </a:t>
            </a:r>
            <a:r>
              <a:rPr lang="en-US" sz="1400" dirty="0" smtClean="0"/>
              <a:t>When current process exit, call the callback </a:t>
            </a:r>
            <a:endParaRPr lang="en-US" sz="1400" dirty="0"/>
          </a:p>
          <a:p>
            <a:pPr marL="171450" indent="-171450">
              <a:buFont typeface="Arial" panose="020B0604020202020204" pitchFamily="34" charset="0"/>
              <a:buChar char="•"/>
            </a:pPr>
            <a:r>
              <a:rPr lang="en-US" sz="1200" dirty="0"/>
              <a:t> </a:t>
            </a:r>
            <a:r>
              <a:rPr lang="en-US" sz="1200" dirty="0" smtClean="0"/>
              <a:t>   </a:t>
            </a:r>
            <a:r>
              <a:rPr lang="en-US" sz="1200" dirty="0" err="1" smtClean="0"/>
              <a:t>cluster.on</a:t>
            </a:r>
            <a:r>
              <a:rPr lang="en-US" sz="1200" dirty="0"/>
              <a:t>('exit', function(worker, code, signal) {</a:t>
            </a:r>
          </a:p>
          <a:p>
            <a:r>
              <a:rPr lang="en-US" sz="1200" dirty="0"/>
              <a:t>   </a:t>
            </a:r>
            <a:r>
              <a:rPr lang="en-US" sz="1200" dirty="0" smtClean="0"/>
              <a:t>       </a:t>
            </a:r>
            <a:r>
              <a:rPr lang="en-US" sz="1200" dirty="0"/>
              <a:t>console.log('worker ' + </a:t>
            </a:r>
            <a:r>
              <a:rPr lang="en-US" sz="1200" dirty="0" err="1"/>
              <a:t>worker.process.pid</a:t>
            </a:r>
            <a:r>
              <a:rPr lang="en-US" sz="1200" dirty="0"/>
              <a:t> + ' died'); </a:t>
            </a:r>
            <a:r>
              <a:rPr lang="en-US" sz="1200" dirty="0" smtClean="0"/>
              <a:t>});</a:t>
            </a:r>
            <a:endParaRPr lang="en-US" sz="1400" i="1" dirty="0"/>
          </a:p>
          <a:p>
            <a:r>
              <a:rPr lang="en-US" sz="1400" i="1" dirty="0"/>
              <a:t> </a:t>
            </a:r>
            <a:r>
              <a:rPr lang="en-US" sz="1400" i="1" dirty="0" smtClean="0"/>
              <a:t>     // </a:t>
            </a:r>
            <a:r>
              <a:rPr lang="en-US" altLang="zh-CN" sz="1400" i="1" dirty="0" smtClean="0"/>
              <a:t>worker is current process</a:t>
            </a:r>
            <a:endParaRPr lang="en-US" sz="12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88984" y="2132856"/>
            <a:ext cx="3312368" cy="3784082"/>
          </a:xfrm>
          <a:prstGeom prst="rect">
            <a:avLst/>
          </a:prstGeom>
        </p:spPr>
        <p:style>
          <a:lnRef idx="1">
            <a:schemeClr val="accent1"/>
          </a:lnRef>
          <a:fillRef idx="3">
            <a:schemeClr val="accent1"/>
          </a:fillRef>
          <a:effectRef idx="2">
            <a:schemeClr val="accent1"/>
          </a:effectRef>
          <a:fontRef idx="minor">
            <a:schemeClr val="lt1"/>
          </a:fontRef>
        </p:style>
      </p:pic>
    </p:spTree>
    <p:extLst>
      <p:ext uri="{BB962C8B-B14F-4D97-AF65-F5344CB8AC3E}">
        <p14:creationId xmlns:p14="http://schemas.microsoft.com/office/powerpoint/2010/main" val="395956804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NodeJS</a:t>
            </a:r>
            <a:r>
              <a:rPr lang="en-US" dirty="0"/>
              <a:t> </a:t>
            </a:r>
            <a:r>
              <a:rPr lang="en-US" altLang="zh-CN" dirty="0"/>
              <a:t>cluster module</a:t>
            </a:r>
            <a:r>
              <a:rPr lang="en-US" dirty="0"/>
              <a:t> </a:t>
            </a:r>
          </a:p>
        </p:txBody>
      </p:sp>
      <p:sp>
        <p:nvSpPr>
          <p:cNvPr id="3" name="TextBox 2"/>
          <p:cNvSpPr txBox="1"/>
          <p:nvPr/>
        </p:nvSpPr>
        <p:spPr>
          <a:xfrm>
            <a:off x="395536" y="1484784"/>
            <a:ext cx="3744416" cy="692497"/>
          </a:xfrm>
          <a:prstGeom prst="rect">
            <a:avLst/>
          </a:prstGeom>
          <a:noFill/>
        </p:spPr>
        <p:txBody>
          <a:bodyPr wrap="square" lIns="0" tIns="0" rIns="0" bIns="0" rtlCol="0">
            <a:spAutoFit/>
          </a:bodyPr>
          <a:lstStyle/>
          <a:p>
            <a:pPr marL="285750" indent="-285750" fontAlgn="base">
              <a:spcBef>
                <a:spcPct val="50000"/>
              </a:spcBef>
              <a:spcAft>
                <a:spcPct val="0"/>
              </a:spcAft>
              <a:buClr>
                <a:srgbClr val="F0AB00"/>
              </a:buClr>
              <a:buSzPct val="80000"/>
              <a:buFont typeface="Arial" panose="020B0604020202020204" pitchFamily="34" charset="0"/>
              <a:buChar char="•"/>
            </a:pPr>
            <a:r>
              <a:rPr lang="en-US" sz="1800" kern="0" dirty="0" smtClean="0">
                <a:ea typeface="Arial Unicode MS" pitchFamily="34" charset="-128"/>
                <a:cs typeface="Arial Unicode MS" pitchFamily="34" charset="-128"/>
              </a:rPr>
              <a:t>Cluster principle: </a:t>
            </a:r>
          </a:p>
          <a:p>
            <a:pPr marL="742950" lvl="1" indent="-285750" fontAlgn="base">
              <a:spcBef>
                <a:spcPct val="50000"/>
              </a:spcBef>
              <a:spcAft>
                <a:spcPct val="0"/>
              </a:spcAft>
              <a:buClr>
                <a:srgbClr val="F0AB00"/>
              </a:buClr>
              <a:buSzPct val="80000"/>
              <a:buFont typeface="Arial" panose="020B0604020202020204" pitchFamily="34" charset="0"/>
              <a:buChar char="•"/>
            </a:pPr>
            <a:r>
              <a:rPr lang="en-US" kern="0" dirty="0" smtClean="0">
                <a:ea typeface="Arial Unicode MS" pitchFamily="34" charset="-128"/>
                <a:cs typeface="Arial Unicode MS" pitchFamily="34" charset="-128"/>
              </a:rPr>
              <a:t>Fully use multi-core CPU</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19619" y="2095666"/>
            <a:ext cx="5104762" cy="2666667"/>
          </a:xfrm>
          <a:prstGeom prst="rect">
            <a:avLst/>
          </a:prstGeom>
        </p:spPr>
      </p:pic>
    </p:spTree>
    <p:extLst>
      <p:ext uri="{BB962C8B-B14F-4D97-AF65-F5344CB8AC3E}">
        <p14:creationId xmlns:p14="http://schemas.microsoft.com/office/powerpoint/2010/main" val="36185661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457200" y="1772816"/>
            <a:ext cx="8291264" cy="2952328"/>
          </a:xfrm>
        </p:spPr>
        <p:txBody>
          <a:bodyPr/>
          <a:lstStyle/>
          <a:p>
            <a:pPr marL="342900" indent="-342900" algn="l">
              <a:buFont typeface="Arial" panose="020B0604020202020204" pitchFamily="34" charset="0"/>
              <a:buChar char="•"/>
            </a:pPr>
            <a:r>
              <a:rPr lang="en-US" sz="2000" dirty="0" smtClean="0">
                <a:solidFill>
                  <a:schemeClr val="tx1">
                    <a:lumMod val="85000"/>
                  </a:schemeClr>
                </a:solidFill>
                <a:latin typeface="Arial" panose="020B0604020202020204" pitchFamily="34" charset="0"/>
                <a:cs typeface="Arial" panose="020B0604020202020204" pitchFamily="34" charset="0"/>
              </a:rPr>
              <a:t>Download</a:t>
            </a:r>
            <a:r>
              <a:rPr lang="en-US" sz="2400" dirty="0" smtClean="0">
                <a:solidFill>
                  <a:schemeClr val="tx1">
                    <a:lumMod val="85000"/>
                  </a:schemeClr>
                </a:solidFill>
                <a:latin typeface="Arial" panose="020B0604020202020204" pitchFamily="34" charset="0"/>
                <a:cs typeface="Arial" panose="020B0604020202020204" pitchFamily="34" charset="0"/>
              </a:rPr>
              <a:t> </a:t>
            </a:r>
            <a:r>
              <a:rPr lang="en-US" sz="1400" i="1" dirty="0" smtClean="0">
                <a:hlinkClick r:id="rId2"/>
              </a:rPr>
              <a:t>http://nodejs.org/dist/v0.10.20/node-v0.10.20-x86.msi</a:t>
            </a:r>
            <a:endParaRPr lang="en-US" sz="2400" dirty="0" smtClean="0">
              <a:solidFill>
                <a:schemeClr val="tx1">
                  <a:lumMod val="85000"/>
                </a:schemeClr>
              </a:solidFill>
              <a:latin typeface="Arial" panose="020B0604020202020204" pitchFamily="34" charset="0"/>
              <a:cs typeface="Arial" panose="020B0604020202020204" pitchFamily="34" charset="0"/>
            </a:endParaRPr>
          </a:p>
          <a:p>
            <a:pPr marL="342900" indent="-342900" algn="l">
              <a:buFont typeface="Arial" panose="020B0604020202020204" pitchFamily="34" charset="0"/>
              <a:buChar char="•"/>
            </a:pPr>
            <a:r>
              <a:rPr lang="en-US" sz="2000" dirty="0">
                <a:solidFill>
                  <a:schemeClr val="tx1">
                    <a:lumMod val="85000"/>
                  </a:schemeClr>
                </a:solidFill>
                <a:latin typeface="Arial" panose="020B0604020202020204" pitchFamily="34" charset="0"/>
                <a:cs typeface="Arial" panose="020B0604020202020204" pitchFamily="34" charset="0"/>
              </a:rPr>
              <a:t>Official Site </a:t>
            </a:r>
            <a:r>
              <a:rPr lang="en-US" sz="1400" i="1" dirty="0">
                <a:hlinkClick r:id="rId3"/>
              </a:rPr>
              <a:t>http://nodejs.org</a:t>
            </a:r>
            <a:r>
              <a:rPr lang="en-US" altLang="zh-CN" sz="1400" i="1" dirty="0">
                <a:hlinkClick r:id="rId3"/>
              </a:rPr>
              <a:t> </a:t>
            </a:r>
            <a:endParaRPr lang="en-US" altLang="zh-CN" sz="1400" i="1" dirty="0" smtClean="0"/>
          </a:p>
          <a:p>
            <a:pPr marL="342900" indent="-342900">
              <a:buFont typeface="Arial" panose="020B0604020202020204" pitchFamily="34" charset="0"/>
              <a:buChar char="•"/>
            </a:pPr>
            <a:r>
              <a:rPr lang="en-US" altLang="zh-CN" sz="2000" dirty="0">
                <a:solidFill>
                  <a:schemeClr val="tx1">
                    <a:lumMod val="85000"/>
                  </a:schemeClr>
                </a:solidFill>
                <a:latin typeface="Arial" panose="020B0604020202020204" pitchFamily="34" charset="0"/>
                <a:cs typeface="Arial" panose="020B0604020202020204" pitchFamily="34" charset="0"/>
              </a:rPr>
              <a:t>Guide Book </a:t>
            </a:r>
            <a:r>
              <a:rPr lang="en-US" altLang="zh-CN" sz="1400" i="1" dirty="0">
                <a:hlinkClick r:id="rId4"/>
              </a:rPr>
              <a:t>http://www.nodebeginner.org/</a:t>
            </a:r>
            <a:endParaRPr lang="en-US" altLang="zh-CN" sz="1400" i="1" dirty="0"/>
          </a:p>
          <a:p>
            <a:pPr marL="342900" indent="-342900" algn="l">
              <a:buFont typeface="Arial" panose="020B0604020202020204" pitchFamily="34" charset="0"/>
              <a:buChar char="•"/>
            </a:pPr>
            <a:r>
              <a:rPr lang="en-US" sz="2400" dirty="0">
                <a:solidFill>
                  <a:schemeClr val="tx1">
                    <a:lumMod val="85000"/>
                  </a:schemeClr>
                </a:solidFill>
                <a:latin typeface="Arial" panose="020B0604020202020204" pitchFamily="34" charset="0"/>
                <a:cs typeface="Arial" panose="020B0604020202020204" pitchFamily="34" charset="0"/>
              </a:rPr>
              <a:t>What is </a:t>
            </a:r>
            <a:r>
              <a:rPr lang="en-US" sz="2400" dirty="0" err="1" smtClean="0">
                <a:solidFill>
                  <a:schemeClr val="tx1">
                    <a:lumMod val="85000"/>
                  </a:schemeClr>
                </a:solidFill>
                <a:latin typeface="Arial" panose="020B0604020202020204" pitchFamily="34" charset="0"/>
                <a:cs typeface="Arial" panose="020B0604020202020204" pitchFamily="34" charset="0"/>
              </a:rPr>
              <a:t>NodeJS</a:t>
            </a:r>
            <a:r>
              <a:rPr lang="en-US" sz="2400" dirty="0" smtClean="0">
                <a:solidFill>
                  <a:schemeClr val="tx1">
                    <a:lumMod val="85000"/>
                  </a:schemeClr>
                </a:solidFill>
                <a:latin typeface="Arial" panose="020B0604020202020204" pitchFamily="34" charset="0"/>
                <a:cs typeface="Arial" panose="020B0604020202020204" pitchFamily="34" charset="0"/>
              </a:rPr>
              <a:t>:</a:t>
            </a:r>
          </a:p>
          <a:p>
            <a:pPr marL="522900" lvl="2" indent="-342900">
              <a:buFont typeface="Arial" panose="020B0604020202020204" pitchFamily="34" charset="0"/>
              <a:buChar char="•"/>
            </a:pPr>
            <a:r>
              <a:rPr lang="en-US" sz="1800" i="1" dirty="0" smtClean="0">
                <a:solidFill>
                  <a:schemeClr val="tx1">
                    <a:lumMod val="85000"/>
                  </a:schemeClr>
                </a:solidFill>
                <a:latin typeface="Arial" panose="020B0604020202020204" pitchFamily="34" charset="0"/>
                <a:cs typeface="Arial" panose="020B0604020202020204" pitchFamily="34" charset="0"/>
              </a:rPr>
              <a:t>A </a:t>
            </a:r>
            <a:r>
              <a:rPr lang="en-US" sz="1800" i="1" dirty="0" err="1" smtClean="0">
                <a:solidFill>
                  <a:schemeClr val="tx1">
                    <a:lumMod val="85000"/>
                  </a:schemeClr>
                </a:solidFill>
                <a:latin typeface="Arial" panose="020B0604020202020204" pitchFamily="34" charset="0"/>
                <a:cs typeface="Arial" panose="020B0604020202020204" pitchFamily="34" charset="0"/>
              </a:rPr>
              <a:t>ECMAScript</a:t>
            </a:r>
            <a:r>
              <a:rPr lang="en-US" sz="1800" i="1" dirty="0" smtClean="0">
                <a:solidFill>
                  <a:schemeClr val="tx1">
                    <a:lumMod val="85000"/>
                  </a:schemeClr>
                </a:solidFill>
                <a:latin typeface="Arial" panose="020B0604020202020204" pitchFamily="34" charset="0"/>
                <a:cs typeface="Arial" panose="020B0604020202020204" pitchFamily="34" charset="0"/>
              </a:rPr>
              <a:t> </a:t>
            </a:r>
            <a:r>
              <a:rPr lang="en-US" sz="1800" i="1" dirty="0">
                <a:solidFill>
                  <a:schemeClr val="tx1">
                    <a:lumMod val="85000"/>
                  </a:schemeClr>
                </a:solidFill>
                <a:latin typeface="Arial" panose="020B0604020202020204" pitchFamily="34" charset="0"/>
                <a:cs typeface="Arial" panose="020B0604020202020204" pitchFamily="34" charset="0"/>
              </a:rPr>
              <a:t>running </a:t>
            </a:r>
            <a:r>
              <a:rPr lang="en-US" sz="1800" i="1" dirty="0" smtClean="0">
                <a:solidFill>
                  <a:schemeClr val="tx1">
                    <a:lumMod val="85000"/>
                  </a:schemeClr>
                </a:solidFill>
                <a:latin typeface="Arial" panose="020B0604020202020204" pitchFamily="34" charset="0"/>
                <a:cs typeface="Arial" panose="020B0604020202020204" pitchFamily="34" charset="0"/>
              </a:rPr>
              <a:t>environment with underlying OS related layer</a:t>
            </a:r>
            <a:endParaRPr lang="en-US" sz="1800" i="1" dirty="0">
              <a:solidFill>
                <a:schemeClr val="tx1">
                  <a:lumMod val="85000"/>
                </a:schemeClr>
              </a:solidFill>
              <a:latin typeface="Arial" panose="020B0604020202020204" pitchFamily="34" charset="0"/>
              <a:cs typeface="Arial" panose="020B0604020202020204" pitchFamily="34" charset="0"/>
            </a:endParaRPr>
          </a:p>
          <a:p>
            <a:pPr marL="522900" lvl="2" indent="-342900">
              <a:buFont typeface="Arial" panose="020B0604020202020204" pitchFamily="34" charset="0"/>
              <a:buChar char="•"/>
            </a:pPr>
            <a:r>
              <a:rPr lang="en-US" sz="1400" dirty="0">
                <a:solidFill>
                  <a:schemeClr val="tx1">
                    <a:lumMod val="85000"/>
                  </a:schemeClr>
                </a:solidFill>
                <a:latin typeface="Arial" panose="020B0604020202020204" pitchFamily="34" charset="0"/>
                <a:cs typeface="Arial" panose="020B0604020202020204" pitchFamily="34" charset="0"/>
              </a:rPr>
              <a:t>A </a:t>
            </a:r>
            <a:r>
              <a:rPr lang="en-US" sz="1400" dirty="0" err="1" smtClean="0">
                <a:solidFill>
                  <a:schemeClr val="tx1">
                    <a:lumMod val="85000"/>
                  </a:schemeClr>
                </a:solidFill>
                <a:latin typeface="Arial" panose="020B0604020202020204" pitchFamily="34" charset="0"/>
                <a:cs typeface="Arial" panose="020B0604020202020204" pitchFamily="34" charset="0"/>
              </a:rPr>
              <a:t>ECMAScript</a:t>
            </a:r>
            <a:r>
              <a:rPr lang="en-US" sz="1400" dirty="0" smtClean="0">
                <a:solidFill>
                  <a:schemeClr val="tx1">
                    <a:lumMod val="85000"/>
                  </a:schemeClr>
                </a:solidFill>
                <a:latin typeface="Arial" panose="020B0604020202020204" pitchFamily="34" charset="0"/>
                <a:cs typeface="Arial" panose="020B0604020202020204" pitchFamily="34" charset="0"/>
              </a:rPr>
              <a:t> </a:t>
            </a:r>
            <a:r>
              <a:rPr lang="en-US" sz="1400" dirty="0">
                <a:solidFill>
                  <a:schemeClr val="tx1">
                    <a:lumMod val="85000"/>
                  </a:schemeClr>
                </a:solidFill>
                <a:latin typeface="Arial" panose="020B0604020202020204" pitchFamily="34" charset="0"/>
                <a:cs typeface="Arial" panose="020B0604020202020204" pitchFamily="34" charset="0"/>
              </a:rPr>
              <a:t>which don’t </a:t>
            </a:r>
            <a:r>
              <a:rPr lang="en-US" sz="1400" dirty="0" smtClean="0">
                <a:solidFill>
                  <a:schemeClr val="tx1">
                    <a:lumMod val="85000"/>
                  </a:schemeClr>
                </a:solidFill>
                <a:latin typeface="Arial" panose="020B0604020202020204" pitchFamily="34" charset="0"/>
                <a:cs typeface="Arial" panose="020B0604020202020204" pitchFamily="34" charset="0"/>
              </a:rPr>
              <a:t>run </a:t>
            </a:r>
            <a:r>
              <a:rPr lang="en-US" sz="1400" dirty="0">
                <a:solidFill>
                  <a:schemeClr val="tx1">
                    <a:lumMod val="85000"/>
                  </a:schemeClr>
                </a:solidFill>
                <a:latin typeface="Arial" panose="020B0604020202020204" pitchFamily="34" charset="0"/>
                <a:cs typeface="Arial" panose="020B0604020202020204" pitchFamily="34" charset="0"/>
              </a:rPr>
              <a:t>on web-browser</a:t>
            </a:r>
          </a:p>
          <a:p>
            <a:pPr marL="522900" lvl="2" indent="-342900">
              <a:buFont typeface="Arial" panose="020B0604020202020204" pitchFamily="34" charset="0"/>
              <a:buChar char="•"/>
            </a:pPr>
            <a:r>
              <a:rPr lang="en-US" sz="1400" dirty="0">
                <a:solidFill>
                  <a:schemeClr val="tx1">
                    <a:lumMod val="85000"/>
                  </a:schemeClr>
                </a:solidFill>
                <a:latin typeface="Arial" panose="020B0604020202020204" pitchFamily="34" charset="0"/>
                <a:cs typeface="Arial" panose="020B0604020202020204" pitchFamily="34" charset="0"/>
              </a:rPr>
              <a:t>A </a:t>
            </a:r>
            <a:r>
              <a:rPr lang="en-US" sz="1400" dirty="0" smtClean="0">
                <a:solidFill>
                  <a:schemeClr val="tx1">
                    <a:lumMod val="85000"/>
                  </a:schemeClr>
                </a:solidFill>
                <a:latin typeface="Arial" panose="020B0604020202020204" pitchFamily="34" charset="0"/>
                <a:cs typeface="Arial" panose="020B0604020202020204" pitchFamily="34" charset="0"/>
              </a:rPr>
              <a:t>script </a:t>
            </a:r>
            <a:r>
              <a:rPr lang="en-US" sz="1400" dirty="0">
                <a:solidFill>
                  <a:schemeClr val="tx1">
                    <a:lumMod val="85000"/>
                  </a:schemeClr>
                </a:solidFill>
                <a:latin typeface="Arial" panose="020B0604020202020204" pitchFamily="34" charset="0"/>
                <a:cs typeface="Arial" panose="020B0604020202020204" pitchFamily="34" charset="0"/>
              </a:rPr>
              <a:t>which can run on </a:t>
            </a:r>
            <a:r>
              <a:rPr lang="en-US" sz="1400" dirty="0" smtClean="0">
                <a:solidFill>
                  <a:schemeClr val="tx1">
                    <a:lumMod val="85000"/>
                  </a:schemeClr>
                </a:solidFill>
                <a:latin typeface="Arial" panose="020B0604020202020204" pitchFamily="34" charset="0"/>
                <a:cs typeface="Arial" panose="020B0604020202020204" pitchFamily="34" charset="0"/>
              </a:rPr>
              <a:t>web-Server side (only if </a:t>
            </a:r>
            <a:r>
              <a:rPr lang="en-US" sz="1400" dirty="0" smtClean="0">
                <a:solidFill>
                  <a:schemeClr val="tx1">
                    <a:lumMod val="85000"/>
                  </a:schemeClr>
                </a:solidFill>
                <a:latin typeface="Arial" panose="020B0604020202020204" pitchFamily="34" charset="0"/>
                <a:cs typeface="Arial" panose="020B0604020202020204" pitchFamily="34" charset="0"/>
              </a:rPr>
              <a:t>node </a:t>
            </a:r>
            <a:r>
              <a:rPr lang="en-US" sz="1400" dirty="0" smtClean="0">
                <a:solidFill>
                  <a:schemeClr val="tx1">
                    <a:lumMod val="85000"/>
                  </a:schemeClr>
                </a:solidFill>
                <a:latin typeface="Arial" panose="020B0604020202020204" pitchFamily="34" charset="0"/>
                <a:cs typeface="Arial" panose="020B0604020202020204" pitchFamily="34" charset="0"/>
              </a:rPr>
              <a:t>is installed)</a:t>
            </a:r>
            <a:endParaRPr lang="en-US" sz="2000" dirty="0">
              <a:solidFill>
                <a:schemeClr val="tx1">
                  <a:lumMod val="85000"/>
                </a:schemeClr>
              </a:solidFill>
              <a:latin typeface="Arial" panose="020B0604020202020204" pitchFamily="34" charset="0"/>
              <a:cs typeface="Arial" panose="020B0604020202020204" pitchFamily="34" charset="0"/>
            </a:endParaRPr>
          </a:p>
        </p:txBody>
      </p:sp>
      <p:sp>
        <p:nvSpPr>
          <p:cNvPr id="2" name="Title 1"/>
          <p:cNvSpPr>
            <a:spLocks noGrp="1"/>
          </p:cNvSpPr>
          <p:nvPr>
            <p:ph type="title"/>
          </p:nvPr>
        </p:nvSpPr>
        <p:spPr/>
        <p:txBody>
          <a:bodyPr/>
          <a:lstStyle/>
          <a:p>
            <a:r>
              <a:rPr lang="en-US" dirty="0" smtClean="0"/>
              <a:t>1 </a:t>
            </a:r>
            <a:r>
              <a:rPr lang="en-US" dirty="0" err="1" smtClean="0"/>
              <a:t>N</a:t>
            </a:r>
            <a:r>
              <a:rPr lang="en-US" altLang="zh-CN" dirty="0" err="1" smtClean="0"/>
              <a:t>odeJS</a:t>
            </a:r>
            <a:r>
              <a:rPr lang="en-US" altLang="zh-CN" dirty="0" smtClean="0"/>
              <a:t> overview</a:t>
            </a:r>
            <a:endParaRPr lang="en-US" dirty="0"/>
          </a:p>
        </p:txBody>
      </p:sp>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55576" y="4725144"/>
            <a:ext cx="6184127" cy="1561904"/>
          </a:xfrm>
          <a:prstGeom prst="rect">
            <a:avLst/>
          </a:prstGeom>
        </p:spPr>
      </p:pic>
    </p:spTree>
    <p:extLst>
      <p:ext uri="{BB962C8B-B14F-4D97-AF65-F5344CB8AC3E}">
        <p14:creationId xmlns:p14="http://schemas.microsoft.com/office/powerpoint/2010/main" val="252105159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NodeJS</a:t>
            </a:r>
            <a:r>
              <a:rPr lang="en-US" dirty="0"/>
              <a:t> </a:t>
            </a:r>
            <a:r>
              <a:rPr lang="en-US" altLang="zh-CN" dirty="0"/>
              <a:t>cluster module</a:t>
            </a:r>
            <a:r>
              <a:rPr lang="en-US" dirty="0"/>
              <a:t> </a:t>
            </a:r>
          </a:p>
        </p:txBody>
      </p:sp>
      <p:grpSp>
        <p:nvGrpSpPr>
          <p:cNvPr id="9" name="Group 8"/>
          <p:cNvGrpSpPr/>
          <p:nvPr/>
        </p:nvGrpSpPr>
        <p:grpSpPr>
          <a:xfrm>
            <a:off x="179512" y="908720"/>
            <a:ext cx="4104456" cy="5663090"/>
            <a:chOff x="713396" y="2689865"/>
            <a:chExt cx="3724414" cy="5909836"/>
          </a:xfrm>
        </p:grpSpPr>
        <p:sp>
          <p:nvSpPr>
            <p:cNvPr id="10" name="TextBox 9"/>
            <p:cNvSpPr txBox="1"/>
            <p:nvPr/>
          </p:nvSpPr>
          <p:spPr>
            <a:xfrm>
              <a:off x="713396" y="2689866"/>
              <a:ext cx="3724414" cy="5909835"/>
            </a:xfrm>
            <a:prstGeom prst="rect">
              <a:avLst/>
            </a:prstGeom>
          </p:spPr>
          <p:style>
            <a:lnRef idx="2">
              <a:schemeClr val="accent1"/>
            </a:lnRef>
            <a:fillRef idx="1">
              <a:schemeClr val="lt1"/>
            </a:fillRef>
            <a:effectRef idx="0">
              <a:schemeClr val="accent1"/>
            </a:effectRef>
            <a:fontRef idx="minor">
              <a:schemeClr val="dk1"/>
            </a:fontRef>
          </p:style>
          <p:txBody>
            <a:bodyPr wrap="square" lIns="0" tIns="0" rIns="0" bIns="0" rtlCol="0">
              <a:spAutoFit/>
            </a:bodyPr>
            <a:lstStyle/>
            <a:p>
              <a:pPr fontAlgn="base">
                <a:spcAft>
                  <a:spcPct val="0"/>
                </a:spcAft>
                <a:buClr>
                  <a:srgbClr val="F0AB00"/>
                </a:buClr>
                <a:buSzPct val="80000"/>
              </a:pPr>
              <a:r>
                <a:rPr lang="en-US" sz="800" dirty="0" err="1" smtClean="0"/>
                <a:t>var</a:t>
              </a:r>
              <a:r>
                <a:rPr lang="en-US" sz="800" dirty="0" smtClean="0"/>
                <a:t> </a:t>
              </a:r>
              <a:r>
                <a:rPr lang="en-US" sz="800" dirty="0"/>
                <a:t>cluster = require('cluster');</a:t>
              </a:r>
            </a:p>
            <a:p>
              <a:pPr fontAlgn="base">
                <a:spcAft>
                  <a:spcPct val="0"/>
                </a:spcAft>
                <a:buClr>
                  <a:srgbClr val="F0AB00"/>
                </a:buClr>
                <a:buSzPct val="80000"/>
              </a:pPr>
              <a:r>
                <a:rPr lang="en-US" sz="800" dirty="0" err="1"/>
                <a:t>var</a:t>
              </a:r>
              <a:r>
                <a:rPr lang="en-US" sz="800" dirty="0"/>
                <a:t> http = require('http');</a:t>
              </a:r>
            </a:p>
            <a:p>
              <a:pPr fontAlgn="base">
                <a:spcAft>
                  <a:spcPct val="0"/>
                </a:spcAft>
                <a:buClr>
                  <a:srgbClr val="F0AB00"/>
                </a:buClr>
                <a:buSzPct val="80000"/>
              </a:pPr>
              <a:r>
                <a:rPr lang="en-US" sz="800" dirty="0" err="1"/>
                <a:t>var</a:t>
              </a:r>
              <a:r>
                <a:rPr lang="en-US" sz="800" dirty="0"/>
                <a:t> </a:t>
              </a:r>
              <a:r>
                <a:rPr lang="en-US" sz="800" dirty="0" err="1"/>
                <a:t>numCPUs</a:t>
              </a:r>
              <a:r>
                <a:rPr lang="en-US" sz="800" dirty="0"/>
                <a:t> = require('</a:t>
              </a:r>
              <a:r>
                <a:rPr lang="en-US" sz="800" dirty="0" err="1"/>
                <a:t>os</a:t>
              </a:r>
              <a:r>
                <a:rPr lang="en-US" sz="800" dirty="0"/>
                <a:t>').</a:t>
              </a:r>
              <a:r>
                <a:rPr lang="en-US" sz="800" dirty="0" err="1"/>
                <a:t>cpus</a:t>
              </a:r>
              <a:r>
                <a:rPr lang="en-US" sz="800" dirty="0"/>
                <a:t>().length;</a:t>
              </a:r>
            </a:p>
            <a:p>
              <a:pPr fontAlgn="base">
                <a:spcAft>
                  <a:spcPct val="0"/>
                </a:spcAft>
                <a:buClr>
                  <a:srgbClr val="F0AB00"/>
                </a:buClr>
                <a:buSzPct val="80000"/>
              </a:pPr>
              <a:endParaRPr lang="en-US" sz="800" dirty="0"/>
            </a:p>
            <a:p>
              <a:pPr fontAlgn="base">
                <a:spcAft>
                  <a:spcPct val="0"/>
                </a:spcAft>
                <a:buClr>
                  <a:srgbClr val="F0AB00"/>
                </a:buClr>
                <a:buSzPct val="80000"/>
              </a:pPr>
              <a:r>
                <a:rPr lang="en-US" sz="800" dirty="0"/>
                <a:t>//after process 'worker' is forked</a:t>
              </a:r>
            </a:p>
            <a:p>
              <a:pPr fontAlgn="base">
                <a:spcAft>
                  <a:spcPct val="0"/>
                </a:spcAft>
                <a:buClr>
                  <a:srgbClr val="F0AB00"/>
                </a:buClr>
                <a:buSzPct val="80000"/>
              </a:pPr>
              <a:r>
                <a:rPr lang="en-US" sz="800" dirty="0" err="1"/>
                <a:t>cluster.on</a:t>
              </a:r>
              <a:r>
                <a:rPr lang="en-US" sz="800" dirty="0"/>
                <a:t>('fork', function(worker) {</a:t>
              </a:r>
            </a:p>
            <a:p>
              <a:pPr fontAlgn="base">
                <a:spcAft>
                  <a:spcPct val="0"/>
                </a:spcAft>
                <a:buClr>
                  <a:srgbClr val="F0AB00"/>
                </a:buClr>
                <a:buSzPct val="80000"/>
              </a:pPr>
              <a:r>
                <a:rPr lang="en-US" sz="800" dirty="0"/>
                <a:t>  </a:t>
              </a:r>
              <a:r>
                <a:rPr lang="en-US" sz="800" dirty="0" err="1"/>
                <a:t>worker.send</a:t>
              </a:r>
              <a:r>
                <a:rPr lang="en-US" sz="800" dirty="0"/>
                <a:t>("</a:t>
              </a:r>
              <a:r>
                <a:rPr lang="en-US" sz="800" dirty="0" err="1"/>
                <a:t>msg</a:t>
              </a:r>
              <a:r>
                <a:rPr lang="en-US" sz="800" dirty="0"/>
                <a:t> from master process "+</a:t>
              </a:r>
              <a:r>
                <a:rPr lang="en-US" sz="800" dirty="0" err="1"/>
                <a:t>process.pid</a:t>
              </a:r>
              <a:r>
                <a:rPr lang="en-US" sz="800" dirty="0"/>
                <a:t>);</a:t>
              </a:r>
            </a:p>
            <a:p>
              <a:pPr fontAlgn="base">
                <a:spcAft>
                  <a:spcPct val="0"/>
                </a:spcAft>
                <a:buClr>
                  <a:srgbClr val="F0AB00"/>
                </a:buClr>
                <a:buSzPct val="80000"/>
              </a:pPr>
              <a:r>
                <a:rPr lang="en-US" sz="800" dirty="0"/>
                <a:t>});</a:t>
              </a:r>
            </a:p>
            <a:p>
              <a:pPr fontAlgn="base">
                <a:spcAft>
                  <a:spcPct val="0"/>
                </a:spcAft>
                <a:buClr>
                  <a:srgbClr val="F0AB00"/>
                </a:buClr>
                <a:buSzPct val="80000"/>
              </a:pPr>
              <a:r>
                <a:rPr lang="en-US" sz="800" dirty="0"/>
                <a:t>//</a:t>
              </a:r>
              <a:r>
                <a:rPr lang="en-US" sz="800" dirty="0">
                  <a:solidFill>
                    <a:srgbClr val="FF0000"/>
                  </a:solidFill>
                </a:rPr>
                <a:t>after process 'worker' is online</a:t>
              </a:r>
            </a:p>
            <a:p>
              <a:pPr fontAlgn="base">
                <a:spcAft>
                  <a:spcPct val="0"/>
                </a:spcAft>
                <a:buClr>
                  <a:srgbClr val="F0AB00"/>
                </a:buClr>
                <a:buSzPct val="80000"/>
              </a:pPr>
              <a:r>
                <a:rPr lang="en-US" sz="800" dirty="0" err="1"/>
                <a:t>cluster.on</a:t>
              </a:r>
              <a:r>
                <a:rPr lang="en-US" sz="800" dirty="0"/>
                <a:t>('online', function(worker) {</a:t>
              </a:r>
            </a:p>
            <a:p>
              <a:pPr fontAlgn="base">
                <a:spcAft>
                  <a:spcPct val="0"/>
                </a:spcAft>
                <a:buClr>
                  <a:srgbClr val="F0AB00"/>
                </a:buClr>
                <a:buSzPct val="80000"/>
              </a:pPr>
              <a:r>
                <a:rPr lang="en-US" sz="800" dirty="0"/>
                <a:t>  console.log("[online]worker "+</a:t>
              </a:r>
              <a:r>
                <a:rPr lang="en-US" sz="800" dirty="0" err="1"/>
                <a:t>worker.process.pid</a:t>
              </a:r>
              <a:r>
                <a:rPr lang="en-US" sz="800" dirty="0"/>
                <a:t>+" has become online");</a:t>
              </a:r>
            </a:p>
            <a:p>
              <a:pPr fontAlgn="base">
                <a:spcAft>
                  <a:spcPct val="0"/>
                </a:spcAft>
                <a:buClr>
                  <a:srgbClr val="F0AB00"/>
                </a:buClr>
                <a:buSzPct val="80000"/>
              </a:pPr>
              <a:r>
                <a:rPr lang="en-US" sz="800" dirty="0"/>
                <a:t>});</a:t>
              </a:r>
            </a:p>
            <a:p>
              <a:pPr fontAlgn="base">
                <a:spcAft>
                  <a:spcPct val="0"/>
                </a:spcAft>
                <a:buClr>
                  <a:srgbClr val="F0AB00"/>
                </a:buClr>
                <a:buSzPct val="80000"/>
              </a:pPr>
              <a:r>
                <a:rPr lang="en-US" sz="800" dirty="0"/>
                <a:t>//after process 'worker' is disconnected</a:t>
              </a:r>
            </a:p>
            <a:p>
              <a:pPr fontAlgn="base">
                <a:spcAft>
                  <a:spcPct val="0"/>
                </a:spcAft>
                <a:buClr>
                  <a:srgbClr val="F0AB00"/>
                </a:buClr>
                <a:buSzPct val="80000"/>
              </a:pPr>
              <a:r>
                <a:rPr lang="en-US" sz="800" dirty="0" err="1"/>
                <a:t>cluster.on</a:t>
              </a:r>
              <a:r>
                <a:rPr lang="en-US" sz="800" dirty="0"/>
                <a:t>('disconnect', function(worker) {</a:t>
              </a:r>
            </a:p>
            <a:p>
              <a:pPr fontAlgn="base">
                <a:spcAft>
                  <a:spcPct val="0"/>
                </a:spcAft>
                <a:buClr>
                  <a:srgbClr val="F0AB00"/>
                </a:buClr>
                <a:buSzPct val="80000"/>
              </a:pPr>
              <a:r>
                <a:rPr lang="en-US" sz="800" dirty="0"/>
                <a:t>  console.log('[disconnect]The worker ' + </a:t>
              </a:r>
              <a:r>
                <a:rPr lang="en-US" sz="800" dirty="0" err="1"/>
                <a:t>worker.process.pid</a:t>
              </a:r>
              <a:r>
                <a:rPr lang="en-US" sz="800" dirty="0"/>
                <a:t> + ' has disconnected');</a:t>
              </a:r>
            </a:p>
            <a:p>
              <a:pPr fontAlgn="base">
                <a:spcAft>
                  <a:spcPct val="0"/>
                </a:spcAft>
                <a:buClr>
                  <a:srgbClr val="F0AB00"/>
                </a:buClr>
                <a:buSzPct val="80000"/>
              </a:pPr>
              <a:r>
                <a:rPr lang="en-US" sz="800" dirty="0"/>
                <a:t>  //since the worker process is disconnected, clear its timeout</a:t>
              </a:r>
            </a:p>
            <a:p>
              <a:pPr fontAlgn="base">
                <a:spcAft>
                  <a:spcPct val="0"/>
                </a:spcAft>
                <a:buClr>
                  <a:srgbClr val="F0AB00"/>
                </a:buClr>
                <a:buSzPct val="80000"/>
              </a:pPr>
              <a:r>
                <a:rPr lang="en-US" sz="800" dirty="0"/>
                <a:t>  </a:t>
              </a:r>
              <a:r>
                <a:rPr lang="en-US" sz="800" dirty="0" err="1"/>
                <a:t>clearTimeout</a:t>
              </a:r>
              <a:r>
                <a:rPr lang="en-US" sz="800" dirty="0"/>
                <a:t>(timeouts[</a:t>
              </a:r>
              <a:r>
                <a:rPr lang="en-US" sz="800" dirty="0" err="1"/>
                <a:t>worker.process.pid</a:t>
              </a:r>
              <a:r>
                <a:rPr lang="en-US" sz="800" dirty="0"/>
                <a:t>]);</a:t>
              </a:r>
            </a:p>
            <a:p>
              <a:pPr fontAlgn="base">
                <a:spcAft>
                  <a:spcPct val="0"/>
                </a:spcAft>
                <a:buClr>
                  <a:srgbClr val="F0AB00"/>
                </a:buClr>
                <a:buSzPct val="80000"/>
              </a:pPr>
              <a:r>
                <a:rPr lang="en-US" sz="800" dirty="0"/>
                <a:t>});</a:t>
              </a:r>
            </a:p>
            <a:p>
              <a:pPr fontAlgn="base">
                <a:spcAft>
                  <a:spcPct val="0"/>
                </a:spcAft>
                <a:buClr>
                  <a:srgbClr val="F0AB00"/>
                </a:buClr>
                <a:buSzPct val="80000"/>
              </a:pPr>
              <a:r>
                <a:rPr lang="en-US" sz="800" dirty="0"/>
                <a:t>//</a:t>
              </a:r>
              <a:r>
                <a:rPr lang="en-US" sz="800" dirty="0">
                  <a:solidFill>
                    <a:srgbClr val="FF0000"/>
                  </a:solidFill>
                </a:rPr>
                <a:t>after process 'worker' is died</a:t>
              </a:r>
            </a:p>
            <a:p>
              <a:pPr fontAlgn="base">
                <a:spcAft>
                  <a:spcPct val="0"/>
                </a:spcAft>
                <a:buClr>
                  <a:srgbClr val="F0AB00"/>
                </a:buClr>
                <a:buSzPct val="80000"/>
              </a:pPr>
              <a:r>
                <a:rPr lang="en-US" sz="800" dirty="0" err="1"/>
                <a:t>cluster.on</a:t>
              </a:r>
              <a:r>
                <a:rPr lang="en-US" sz="800" dirty="0"/>
                <a:t>('exit', function(worker, code, signal) {</a:t>
              </a:r>
            </a:p>
            <a:p>
              <a:pPr fontAlgn="base">
                <a:spcAft>
                  <a:spcPct val="0"/>
                </a:spcAft>
                <a:buClr>
                  <a:srgbClr val="F0AB00"/>
                </a:buClr>
                <a:buSzPct val="80000"/>
              </a:pPr>
              <a:r>
                <a:rPr lang="en-US" sz="800" dirty="0"/>
                <a:t>  console.log('[died]worker ' + </a:t>
              </a:r>
              <a:r>
                <a:rPr lang="en-US" sz="800" dirty="0" err="1"/>
                <a:t>worker.process.pid</a:t>
              </a:r>
              <a:r>
                <a:rPr lang="en-US" sz="800" dirty="0"/>
                <a:t> + ' has died');</a:t>
              </a:r>
            </a:p>
            <a:p>
              <a:pPr fontAlgn="base">
                <a:spcAft>
                  <a:spcPct val="0"/>
                </a:spcAft>
                <a:buClr>
                  <a:srgbClr val="F0AB00"/>
                </a:buClr>
                <a:buSzPct val="80000"/>
              </a:pPr>
              <a:r>
                <a:rPr lang="en-US" sz="800" dirty="0"/>
                <a:t>});</a:t>
              </a:r>
            </a:p>
            <a:p>
              <a:pPr fontAlgn="base">
                <a:spcAft>
                  <a:spcPct val="0"/>
                </a:spcAft>
                <a:buClr>
                  <a:srgbClr val="F0AB00"/>
                </a:buClr>
                <a:buSzPct val="80000"/>
              </a:pPr>
              <a:r>
                <a:rPr lang="en-US" sz="800" dirty="0"/>
                <a:t>//after current process </a:t>
              </a:r>
              <a:r>
                <a:rPr lang="en-US" sz="800" dirty="0" err="1"/>
                <a:t>recved</a:t>
              </a:r>
              <a:r>
                <a:rPr lang="en-US" sz="800" dirty="0"/>
                <a:t> a </a:t>
              </a:r>
              <a:r>
                <a:rPr lang="en-US" sz="800" dirty="0" err="1"/>
                <a:t>msg</a:t>
              </a:r>
              <a:endParaRPr lang="en-US" sz="800" dirty="0"/>
            </a:p>
            <a:p>
              <a:pPr fontAlgn="base">
                <a:spcAft>
                  <a:spcPct val="0"/>
                </a:spcAft>
                <a:buClr>
                  <a:srgbClr val="F0AB00"/>
                </a:buClr>
                <a:buSzPct val="80000"/>
              </a:pPr>
              <a:r>
                <a:rPr lang="en-US" sz="800" dirty="0" err="1"/>
                <a:t>process.on</a:t>
              </a:r>
              <a:r>
                <a:rPr lang="en-US" sz="800" dirty="0"/>
                <a:t>('</a:t>
              </a:r>
              <a:r>
                <a:rPr lang="en-US" sz="800" dirty="0" err="1"/>
                <a:t>message',function</a:t>
              </a:r>
              <a:r>
                <a:rPr lang="en-US" sz="800" dirty="0"/>
                <a:t>(</a:t>
              </a:r>
              <a:r>
                <a:rPr lang="en-US" sz="800" dirty="0" err="1"/>
                <a:t>msg</a:t>
              </a:r>
              <a:r>
                <a:rPr lang="en-US" sz="800" dirty="0"/>
                <a:t>){</a:t>
              </a:r>
            </a:p>
            <a:p>
              <a:pPr fontAlgn="base">
                <a:spcAft>
                  <a:spcPct val="0"/>
                </a:spcAft>
                <a:buClr>
                  <a:srgbClr val="F0AB00"/>
                </a:buClr>
                <a:buSzPct val="80000"/>
              </a:pPr>
              <a:r>
                <a:rPr lang="en-US" sz="800" dirty="0"/>
                <a:t>  console.log("[message]I am worker "+</a:t>
              </a:r>
              <a:r>
                <a:rPr lang="en-US" sz="800" dirty="0" err="1"/>
                <a:t>process.pid</a:t>
              </a:r>
              <a:r>
                <a:rPr lang="en-US" sz="800" dirty="0"/>
                <a:t>+" received </a:t>
              </a:r>
              <a:r>
                <a:rPr lang="en-US" sz="800" dirty="0" err="1"/>
                <a:t>msg</a:t>
              </a:r>
              <a:r>
                <a:rPr lang="en-US" sz="800" dirty="0"/>
                <a:t>:"+</a:t>
              </a:r>
              <a:r>
                <a:rPr lang="en-US" sz="800" dirty="0" err="1"/>
                <a:t>msg</a:t>
              </a:r>
              <a:r>
                <a:rPr lang="en-US" sz="800" dirty="0"/>
                <a:t>);</a:t>
              </a:r>
            </a:p>
            <a:p>
              <a:pPr fontAlgn="base">
                <a:spcAft>
                  <a:spcPct val="0"/>
                </a:spcAft>
                <a:buClr>
                  <a:srgbClr val="F0AB00"/>
                </a:buClr>
                <a:buSzPct val="80000"/>
              </a:pPr>
              <a:r>
                <a:rPr lang="en-US" sz="800" dirty="0"/>
                <a:t>});</a:t>
              </a:r>
            </a:p>
            <a:p>
              <a:pPr fontAlgn="base">
                <a:spcAft>
                  <a:spcPct val="0"/>
                </a:spcAft>
                <a:buClr>
                  <a:srgbClr val="F0AB00"/>
                </a:buClr>
                <a:buSzPct val="80000"/>
              </a:pPr>
              <a:r>
                <a:rPr lang="en-US" sz="800" dirty="0"/>
                <a:t>//after current process has started for 3 seconds</a:t>
              </a:r>
            </a:p>
            <a:p>
              <a:pPr fontAlgn="base">
                <a:spcAft>
                  <a:spcPct val="0"/>
                </a:spcAft>
                <a:buClr>
                  <a:srgbClr val="F0AB00"/>
                </a:buClr>
                <a:buSzPct val="80000"/>
              </a:pPr>
              <a:r>
                <a:rPr lang="en-US" sz="800" dirty="0"/>
                <a:t>function timeout() {</a:t>
              </a:r>
            </a:p>
            <a:p>
              <a:pPr fontAlgn="base">
                <a:spcAft>
                  <a:spcPct val="0"/>
                </a:spcAft>
                <a:buClr>
                  <a:srgbClr val="F0AB00"/>
                </a:buClr>
                <a:buSzPct val="80000"/>
              </a:pPr>
              <a:r>
                <a:rPr lang="en-US" sz="800" dirty="0"/>
                <a:t>  </a:t>
              </a:r>
              <a:r>
                <a:rPr lang="en-US" sz="800" dirty="0" err="1"/>
                <a:t>console.error</a:t>
              </a:r>
              <a:r>
                <a:rPr lang="en-US" sz="800" dirty="0"/>
                <a:t>("[timeout]3 seconds after "+ </a:t>
              </a:r>
              <a:r>
                <a:rPr lang="en-US" sz="800" dirty="0" err="1"/>
                <a:t>process.pid</a:t>
              </a:r>
              <a:r>
                <a:rPr lang="en-US" sz="800" dirty="0"/>
                <a:t>+" has started ...");</a:t>
              </a:r>
            </a:p>
            <a:p>
              <a:pPr fontAlgn="base">
                <a:spcAft>
                  <a:spcPct val="0"/>
                </a:spcAft>
                <a:buClr>
                  <a:srgbClr val="F0AB00"/>
                </a:buClr>
                <a:buSzPct val="80000"/>
              </a:pPr>
              <a:r>
                <a:rPr lang="en-US" sz="800" dirty="0"/>
                <a:t>  //if current process is not master, then kill it</a:t>
              </a:r>
            </a:p>
            <a:p>
              <a:pPr fontAlgn="base">
                <a:spcAft>
                  <a:spcPct val="0"/>
                </a:spcAft>
                <a:buClr>
                  <a:srgbClr val="F0AB00"/>
                </a:buClr>
                <a:buSzPct val="80000"/>
              </a:pPr>
              <a:r>
                <a:rPr lang="en-US" sz="800" dirty="0"/>
                <a:t>  //process will first disconnect from cluster, then exit</a:t>
              </a:r>
            </a:p>
            <a:p>
              <a:pPr fontAlgn="base">
                <a:spcAft>
                  <a:spcPct val="0"/>
                </a:spcAft>
                <a:buClr>
                  <a:srgbClr val="F0AB00"/>
                </a:buClr>
                <a:buSzPct val="80000"/>
              </a:pPr>
              <a:r>
                <a:rPr lang="en-US" sz="800" dirty="0"/>
                <a:t>  if(</a:t>
              </a:r>
              <a:r>
                <a:rPr lang="en-US" sz="800" dirty="0" err="1"/>
                <a:t>cluster.isWorker</a:t>
              </a:r>
              <a:r>
                <a:rPr lang="en-US" sz="800" dirty="0"/>
                <a:t>) </a:t>
              </a:r>
              <a:r>
                <a:rPr lang="en-US" sz="800" dirty="0" err="1"/>
                <a:t>process.exit</a:t>
              </a:r>
              <a:r>
                <a:rPr lang="en-US" sz="800" dirty="0"/>
                <a:t>(0);</a:t>
              </a:r>
            </a:p>
            <a:p>
              <a:pPr fontAlgn="base">
                <a:spcAft>
                  <a:spcPct val="0"/>
                </a:spcAft>
                <a:buClr>
                  <a:srgbClr val="F0AB00"/>
                </a:buClr>
                <a:buSzPct val="80000"/>
              </a:pPr>
              <a:r>
                <a:rPr lang="en-US" sz="800" dirty="0"/>
                <a:t>}</a:t>
              </a:r>
            </a:p>
            <a:p>
              <a:pPr fontAlgn="base">
                <a:spcAft>
                  <a:spcPct val="0"/>
                </a:spcAft>
                <a:buClr>
                  <a:srgbClr val="F0AB00"/>
                </a:buClr>
                <a:buSzPct val="80000"/>
              </a:pPr>
              <a:r>
                <a:rPr lang="en-US" sz="800" dirty="0" err="1"/>
                <a:t>var</a:t>
              </a:r>
              <a:r>
                <a:rPr lang="en-US" sz="800" dirty="0"/>
                <a:t> timeouts = [];</a:t>
              </a:r>
            </a:p>
            <a:p>
              <a:pPr fontAlgn="base">
                <a:spcAft>
                  <a:spcPct val="0"/>
                </a:spcAft>
                <a:buClr>
                  <a:srgbClr val="F0AB00"/>
                </a:buClr>
                <a:buSzPct val="80000"/>
              </a:pPr>
              <a:r>
                <a:rPr lang="en-US" sz="800" dirty="0"/>
                <a:t>timeouts[</a:t>
              </a:r>
              <a:r>
                <a:rPr lang="en-US" sz="800" dirty="0" err="1"/>
                <a:t>process.pid</a:t>
              </a:r>
              <a:r>
                <a:rPr lang="en-US" sz="800" dirty="0"/>
                <a:t>]=</a:t>
              </a:r>
              <a:r>
                <a:rPr lang="en-US" sz="800" dirty="0" err="1"/>
                <a:t>setTimeout</a:t>
              </a:r>
              <a:r>
                <a:rPr lang="en-US" sz="800" dirty="0"/>
                <a:t>(timeout, 3000);</a:t>
              </a:r>
            </a:p>
            <a:p>
              <a:pPr fontAlgn="base">
                <a:spcAft>
                  <a:spcPct val="0"/>
                </a:spcAft>
                <a:buClr>
                  <a:srgbClr val="F0AB00"/>
                </a:buClr>
                <a:buSzPct val="80000"/>
              </a:pPr>
              <a:r>
                <a:rPr lang="en-US" sz="800" dirty="0"/>
                <a:t>if(</a:t>
              </a:r>
              <a:r>
                <a:rPr lang="en-US" sz="800" dirty="0" err="1"/>
                <a:t>cluster.isMaster</a:t>
              </a:r>
              <a:r>
                <a:rPr lang="en-US" sz="800" dirty="0"/>
                <a:t>) {</a:t>
              </a:r>
            </a:p>
            <a:p>
              <a:pPr fontAlgn="base">
                <a:spcAft>
                  <a:spcPct val="0"/>
                </a:spcAft>
                <a:buClr>
                  <a:srgbClr val="F0AB00"/>
                </a:buClr>
                <a:buSzPct val="80000"/>
              </a:pPr>
              <a:r>
                <a:rPr lang="en-US" sz="800" dirty="0"/>
                <a:t>  // </a:t>
              </a:r>
              <a:r>
                <a:rPr lang="en-US" sz="800" dirty="0">
                  <a:solidFill>
                    <a:srgbClr val="FF0000"/>
                  </a:solidFill>
                </a:rPr>
                <a:t>Fork worker processes.</a:t>
              </a:r>
            </a:p>
            <a:p>
              <a:pPr fontAlgn="base">
                <a:spcAft>
                  <a:spcPct val="0"/>
                </a:spcAft>
                <a:buClr>
                  <a:srgbClr val="F0AB00"/>
                </a:buClr>
                <a:buSzPct val="80000"/>
              </a:pPr>
              <a:r>
                <a:rPr lang="en-US" sz="800" dirty="0"/>
                <a:t>  for (</a:t>
              </a:r>
              <a:r>
                <a:rPr lang="en-US" sz="800" dirty="0" err="1"/>
                <a:t>var</a:t>
              </a:r>
              <a:r>
                <a:rPr lang="en-US" sz="800" dirty="0"/>
                <a:t> </a:t>
              </a:r>
              <a:r>
                <a:rPr lang="en-US" sz="800" dirty="0" err="1"/>
                <a:t>i</a:t>
              </a:r>
              <a:r>
                <a:rPr lang="en-US" sz="800" dirty="0"/>
                <a:t> = 0; </a:t>
              </a:r>
              <a:r>
                <a:rPr lang="en-US" sz="800" dirty="0" err="1"/>
                <a:t>i</a:t>
              </a:r>
              <a:r>
                <a:rPr lang="en-US" sz="800" dirty="0"/>
                <a:t> &lt; </a:t>
              </a:r>
              <a:r>
                <a:rPr lang="en-US" sz="800" dirty="0" err="1"/>
                <a:t>numCPUs</a:t>
              </a:r>
              <a:r>
                <a:rPr lang="en-US" sz="800" dirty="0"/>
                <a:t>; </a:t>
              </a:r>
              <a:r>
                <a:rPr lang="en-US" sz="800" dirty="0" err="1"/>
                <a:t>i</a:t>
              </a:r>
              <a:r>
                <a:rPr lang="en-US" sz="800" dirty="0"/>
                <a:t>++) </a:t>
              </a:r>
            </a:p>
            <a:p>
              <a:pPr fontAlgn="base">
                <a:spcAft>
                  <a:spcPct val="0"/>
                </a:spcAft>
                <a:buClr>
                  <a:srgbClr val="F0AB00"/>
                </a:buClr>
                <a:buSzPct val="80000"/>
              </a:pPr>
              <a:r>
                <a:rPr lang="en-US" sz="800" dirty="0"/>
                <a:t>    </a:t>
              </a:r>
              <a:r>
                <a:rPr lang="en-US" sz="800" dirty="0" err="1"/>
                <a:t>cluster.fork</a:t>
              </a:r>
              <a:r>
                <a:rPr lang="en-US" sz="800" dirty="0" smtClean="0"/>
                <a:t>();</a:t>
              </a:r>
              <a:endParaRPr lang="en-US" sz="800" dirty="0"/>
            </a:p>
            <a:p>
              <a:pPr fontAlgn="base">
                <a:spcAft>
                  <a:spcPct val="0"/>
                </a:spcAft>
                <a:buClr>
                  <a:srgbClr val="F0AB00"/>
                </a:buClr>
                <a:buSzPct val="80000"/>
              </a:pPr>
              <a:r>
                <a:rPr lang="en-US" sz="800" dirty="0"/>
                <a:t>} </a:t>
              </a:r>
            </a:p>
            <a:p>
              <a:pPr fontAlgn="base">
                <a:spcAft>
                  <a:spcPct val="0"/>
                </a:spcAft>
                <a:buClr>
                  <a:srgbClr val="F0AB00"/>
                </a:buClr>
                <a:buSzPct val="80000"/>
              </a:pPr>
              <a:r>
                <a:rPr lang="en-US" sz="800" dirty="0"/>
                <a:t>else {</a:t>
              </a:r>
            </a:p>
            <a:p>
              <a:pPr fontAlgn="base">
                <a:spcAft>
                  <a:spcPct val="0"/>
                </a:spcAft>
                <a:buClr>
                  <a:srgbClr val="F0AB00"/>
                </a:buClr>
                <a:buSzPct val="80000"/>
              </a:pPr>
              <a:r>
                <a:rPr lang="en-US" sz="800" dirty="0"/>
                <a:t>  console.log("</a:t>
              </a:r>
              <a:r>
                <a:rPr lang="en-US" sz="800" dirty="0" err="1"/>
                <a:t>i</a:t>
              </a:r>
              <a:r>
                <a:rPr lang="en-US" sz="800" dirty="0"/>
                <a:t> am a new worker thread:"+</a:t>
              </a:r>
              <a:r>
                <a:rPr lang="en-US" sz="800" dirty="0" err="1"/>
                <a:t>process.pid</a:t>
              </a:r>
              <a:r>
                <a:rPr lang="en-US" sz="800" dirty="0"/>
                <a:t>);</a:t>
              </a:r>
            </a:p>
            <a:p>
              <a:pPr fontAlgn="base">
                <a:spcAft>
                  <a:spcPct val="0"/>
                </a:spcAft>
                <a:buClr>
                  <a:srgbClr val="F0AB00"/>
                </a:buClr>
                <a:buSzPct val="80000"/>
              </a:pPr>
              <a:r>
                <a:rPr lang="en-US" sz="800" dirty="0"/>
                <a:t>  //</a:t>
              </a:r>
              <a:r>
                <a:rPr lang="en-US" sz="800" dirty="0">
                  <a:solidFill>
                    <a:srgbClr val="FF0000"/>
                  </a:solidFill>
                </a:rPr>
                <a:t>Here workers all share the same TCP/HTTP connection</a:t>
              </a:r>
            </a:p>
            <a:p>
              <a:pPr fontAlgn="base">
                <a:spcAft>
                  <a:spcPct val="0"/>
                </a:spcAft>
                <a:buClr>
                  <a:srgbClr val="F0AB00"/>
                </a:buClr>
                <a:buSzPct val="80000"/>
              </a:pPr>
              <a:r>
                <a:rPr lang="en-US" sz="800" dirty="0"/>
                <a:t>  </a:t>
              </a:r>
              <a:r>
                <a:rPr lang="en-US" sz="800" dirty="0" err="1"/>
                <a:t>http.createServer</a:t>
              </a:r>
              <a:r>
                <a:rPr lang="en-US" sz="800" dirty="0"/>
                <a:t>(function(</a:t>
              </a:r>
              <a:r>
                <a:rPr lang="en-US" sz="800" dirty="0" err="1"/>
                <a:t>req</a:t>
              </a:r>
              <a:r>
                <a:rPr lang="en-US" sz="800" dirty="0"/>
                <a:t>, res) {</a:t>
              </a:r>
            </a:p>
            <a:p>
              <a:pPr fontAlgn="base">
                <a:spcAft>
                  <a:spcPct val="0"/>
                </a:spcAft>
                <a:buClr>
                  <a:srgbClr val="F0AB00"/>
                </a:buClr>
                <a:buSzPct val="80000"/>
              </a:pPr>
              <a:r>
                <a:rPr lang="en-US" sz="800" dirty="0" smtClean="0"/>
                <a:t>}).</a:t>
              </a:r>
              <a:r>
                <a:rPr lang="en-US" sz="800" dirty="0"/>
                <a:t>listen(8888);</a:t>
              </a:r>
            </a:p>
            <a:p>
              <a:pPr fontAlgn="base">
                <a:spcAft>
                  <a:spcPct val="0"/>
                </a:spcAft>
                <a:buClr>
                  <a:srgbClr val="F0AB00"/>
                </a:buClr>
                <a:buSzPct val="80000"/>
              </a:pPr>
              <a:r>
                <a:rPr lang="en-US" sz="800" dirty="0"/>
                <a:t>}</a:t>
              </a:r>
            </a:p>
          </p:txBody>
        </p:sp>
        <p:sp>
          <p:nvSpPr>
            <p:cNvPr id="11" name="TextBox 10"/>
            <p:cNvSpPr txBox="1"/>
            <p:nvPr/>
          </p:nvSpPr>
          <p:spPr>
            <a:xfrm>
              <a:off x="2390077" y="2689865"/>
              <a:ext cx="826200" cy="276999"/>
            </a:xfrm>
            <a:prstGeom prst="rect">
              <a:avLst/>
            </a:prstGeom>
          </p:spPr>
          <p:style>
            <a:lnRef idx="1">
              <a:schemeClr val="accent1"/>
            </a:lnRef>
            <a:fillRef idx="3">
              <a:schemeClr val="accent1"/>
            </a:fillRef>
            <a:effectRef idx="2">
              <a:schemeClr val="accent1"/>
            </a:effectRef>
            <a:fontRef idx="minor">
              <a:schemeClr val="lt1"/>
            </a:fontRef>
          </p:style>
          <p:txBody>
            <a:bodyPr wrap="none" lIns="0" tIns="0" rIns="0" bIns="0" rtlCol="0">
              <a:spAutoFit/>
            </a:bodyPr>
            <a:lstStyle/>
            <a:p>
              <a:pPr fontAlgn="base">
                <a:spcBef>
                  <a:spcPct val="50000"/>
                </a:spcBef>
                <a:spcAft>
                  <a:spcPct val="0"/>
                </a:spcAft>
                <a:buClr>
                  <a:srgbClr val="F0AB00"/>
                </a:buClr>
                <a:buSzPct val="80000"/>
              </a:pPr>
              <a:r>
                <a:rPr lang="en-US" kern="0" dirty="0" smtClean="0">
                  <a:ea typeface="Arial Unicode MS" pitchFamily="34" charset="-128"/>
                  <a:cs typeface="Arial Unicode MS" pitchFamily="34" charset="-128"/>
                </a:rPr>
                <a:t>cluster</a:t>
              </a:r>
              <a:r>
                <a:rPr lang="en-US" sz="1800" kern="0" dirty="0" smtClean="0">
                  <a:ea typeface="Arial Unicode MS" pitchFamily="34" charset="-128"/>
                  <a:cs typeface="Arial Unicode MS" pitchFamily="34" charset="-128"/>
                </a:rPr>
                <a:t>.js</a:t>
              </a:r>
            </a:p>
          </p:txBody>
        </p:sp>
      </p:gr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55976" y="2780928"/>
            <a:ext cx="4732020" cy="3048000"/>
          </a:xfrm>
          <a:prstGeom prst="rect">
            <a:avLst/>
          </a:prstGeom>
        </p:spPr>
        <p:style>
          <a:lnRef idx="1">
            <a:schemeClr val="accent2"/>
          </a:lnRef>
          <a:fillRef idx="3">
            <a:schemeClr val="accent2"/>
          </a:fillRef>
          <a:effectRef idx="2">
            <a:schemeClr val="accent2"/>
          </a:effectRef>
          <a:fontRef idx="minor">
            <a:schemeClr val="lt1"/>
          </a:fontRef>
        </p:style>
      </p:pic>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9206974">
            <a:off x="4450645" y="1870127"/>
            <a:ext cx="566737" cy="725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4772826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NodeJS</a:t>
            </a:r>
            <a:r>
              <a:rPr lang="en-US" dirty="0"/>
              <a:t> </a:t>
            </a:r>
            <a:r>
              <a:rPr lang="en-US" altLang="zh-CN" dirty="0"/>
              <a:t>cluster module</a:t>
            </a:r>
            <a:r>
              <a:rPr lang="en-US" dirty="0"/>
              <a:t> </a:t>
            </a:r>
            <a:r>
              <a:rPr lang="en-US" dirty="0" smtClean="0"/>
              <a:t>used in HTTP SERVER</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0877" y="2348880"/>
            <a:ext cx="4012699" cy="3111111"/>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83782" y="2361578"/>
            <a:ext cx="4012699" cy="3098413"/>
          </a:xfrm>
          <a:prstGeom prst="rect">
            <a:avLst/>
          </a:prstGeom>
        </p:spPr>
      </p:pic>
      <p:sp>
        <p:nvSpPr>
          <p:cNvPr id="5" name="TextBox 4"/>
          <p:cNvSpPr txBox="1"/>
          <p:nvPr/>
        </p:nvSpPr>
        <p:spPr>
          <a:xfrm>
            <a:off x="395536" y="1384900"/>
            <a:ext cx="6120680" cy="1107996"/>
          </a:xfrm>
          <a:prstGeom prst="rect">
            <a:avLst/>
          </a:prstGeom>
          <a:noFill/>
        </p:spPr>
        <p:txBody>
          <a:bodyPr wrap="square" lIns="0" tIns="0" rIns="0" bIns="0" rtlCol="0">
            <a:spAutoFit/>
          </a:bodyPr>
          <a:lstStyle/>
          <a:p>
            <a:pPr marL="285750" indent="-285750" fontAlgn="base">
              <a:spcBef>
                <a:spcPct val="50000"/>
              </a:spcBef>
              <a:spcAft>
                <a:spcPct val="0"/>
              </a:spcAft>
              <a:buClr>
                <a:srgbClr val="F0AB00"/>
              </a:buClr>
              <a:buSzPct val="80000"/>
              <a:buFont typeface="Arial" panose="020B0604020202020204" pitchFamily="34" charset="0"/>
              <a:buChar char="•"/>
            </a:pPr>
            <a:r>
              <a:rPr lang="en-US" kern="0" dirty="0" smtClean="0">
                <a:ea typeface="Arial Unicode MS" pitchFamily="34" charset="-128"/>
                <a:cs typeface="Arial Unicode MS" pitchFamily="34" charset="-128"/>
              </a:rPr>
              <a:t>All workers share the same </a:t>
            </a:r>
            <a:r>
              <a:rPr lang="en-US" kern="0" dirty="0" smtClean="0">
                <a:ea typeface="Arial Unicode MS" pitchFamily="34" charset="-128"/>
                <a:cs typeface="Arial Unicode MS" pitchFamily="34" charset="-128"/>
              </a:rPr>
              <a:t>port</a:t>
            </a:r>
          </a:p>
          <a:p>
            <a:pPr marL="285750" indent="-285750" fontAlgn="base">
              <a:spcBef>
                <a:spcPct val="50000"/>
              </a:spcBef>
              <a:spcAft>
                <a:spcPct val="0"/>
              </a:spcAft>
              <a:buClr>
                <a:srgbClr val="F0AB00"/>
              </a:buClr>
              <a:buSzPct val="80000"/>
              <a:buFont typeface="Arial" panose="020B0604020202020204" pitchFamily="34" charset="0"/>
              <a:buChar char="•"/>
            </a:pPr>
            <a:r>
              <a:rPr lang="en-US" kern="0" dirty="0" smtClean="0">
                <a:ea typeface="Arial Unicode MS" pitchFamily="34" charset="-128"/>
                <a:cs typeface="Arial Unicode MS" pitchFamily="34" charset="-128"/>
              </a:rPr>
              <a:t>Below is two structures that could be used in http server</a:t>
            </a:r>
            <a:endParaRPr lang="en-US" kern="0" dirty="0" smtClean="0">
              <a:ea typeface="Arial Unicode MS" pitchFamily="34" charset="-128"/>
              <a:cs typeface="Arial Unicode MS" pitchFamily="34" charset="-128"/>
            </a:endParaRPr>
          </a:p>
          <a:p>
            <a:pPr fontAlgn="base">
              <a:spcBef>
                <a:spcPct val="50000"/>
              </a:spcBef>
              <a:spcAft>
                <a:spcPct val="0"/>
              </a:spcAft>
              <a:buClr>
                <a:srgbClr val="F0AB00"/>
              </a:buClr>
              <a:buSzPct val="80000"/>
            </a:pPr>
            <a:endParaRPr lang="en-US" sz="1800" kern="0" dirty="0" err="1" smtClean="0">
              <a:ea typeface="Arial Unicode MS" pitchFamily="34" charset="-128"/>
              <a:cs typeface="Arial Unicode MS" pitchFamily="34" charset="-128"/>
            </a:endParaRPr>
          </a:p>
        </p:txBody>
      </p:sp>
    </p:spTree>
    <p:extLst>
      <p:ext uri="{BB962C8B-B14F-4D97-AF65-F5344CB8AC3E}">
        <p14:creationId xmlns:p14="http://schemas.microsoft.com/office/powerpoint/2010/main" val="60714493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External </a:t>
            </a:r>
            <a:r>
              <a:rPr lang="en-US" dirty="0" smtClean="0"/>
              <a:t>modules and tools</a:t>
            </a:r>
            <a:endParaRPr lang="en-US" dirty="0"/>
          </a:p>
        </p:txBody>
      </p:sp>
      <p:sp>
        <p:nvSpPr>
          <p:cNvPr id="6" name="TextBox 5"/>
          <p:cNvSpPr txBox="1"/>
          <p:nvPr/>
        </p:nvSpPr>
        <p:spPr>
          <a:xfrm>
            <a:off x="385252" y="1268760"/>
            <a:ext cx="8435220" cy="3108543"/>
          </a:xfrm>
          <a:prstGeom prst="rect">
            <a:avLst/>
          </a:prstGeom>
          <a:noFill/>
        </p:spPr>
        <p:txBody>
          <a:bodyPr wrap="square" lIns="0" tIns="0" rIns="0" bIns="0" rtlCol="0">
            <a:spAutoFit/>
          </a:bodyPr>
          <a:lstStyle/>
          <a:p>
            <a:pPr marL="285750" indent="-285750" fontAlgn="base">
              <a:spcBef>
                <a:spcPct val="50000"/>
              </a:spcBef>
              <a:spcAft>
                <a:spcPct val="0"/>
              </a:spcAft>
              <a:buClr>
                <a:srgbClr val="F0AB00"/>
              </a:buClr>
              <a:buSzPct val="80000"/>
              <a:buFont typeface="Arial" panose="020B0604020202020204" pitchFamily="34" charset="0"/>
              <a:buChar char="•"/>
            </a:pPr>
            <a:r>
              <a:rPr lang="en-US" sz="2400" kern="0" dirty="0" smtClean="0">
                <a:ea typeface="Arial Unicode MS" pitchFamily="34" charset="-128"/>
                <a:cs typeface="Arial Unicode MS" pitchFamily="34" charset="-128"/>
              </a:rPr>
              <a:t>Modules</a:t>
            </a:r>
          </a:p>
          <a:p>
            <a:pPr marL="285750" indent="-285750" fontAlgn="base">
              <a:spcBef>
                <a:spcPct val="50000"/>
              </a:spcBef>
              <a:spcAft>
                <a:spcPct val="0"/>
              </a:spcAft>
              <a:buClr>
                <a:srgbClr val="F0AB00"/>
              </a:buClr>
              <a:buSzPct val="80000"/>
              <a:buFont typeface="Arial" panose="020B0604020202020204" pitchFamily="34" charset="0"/>
              <a:buChar char="•"/>
            </a:pPr>
            <a:r>
              <a:rPr lang="en-US" kern="0" dirty="0" smtClean="0">
                <a:ea typeface="Arial Unicode MS" pitchFamily="34" charset="-128"/>
                <a:cs typeface="Arial Unicode MS" pitchFamily="34" charset="-128"/>
                <a:hlinkClick r:id="rId2"/>
              </a:rPr>
              <a:t>Node-canvas</a:t>
            </a:r>
            <a:r>
              <a:rPr lang="en-US" kern="0" dirty="0" smtClean="0">
                <a:ea typeface="Arial Unicode MS" pitchFamily="34" charset="-128"/>
                <a:cs typeface="Arial Unicode MS" pitchFamily="34" charset="-128"/>
              </a:rPr>
              <a:t> </a:t>
            </a:r>
            <a:r>
              <a:rPr lang="en-US" sz="1400" dirty="0"/>
              <a:t>used to </a:t>
            </a:r>
            <a:r>
              <a:rPr lang="en-US" sz="1400" dirty="0" smtClean="0"/>
              <a:t>handle </a:t>
            </a:r>
            <a:r>
              <a:rPr lang="en-US" sz="1400" dirty="0"/>
              <a:t>with </a:t>
            </a:r>
            <a:r>
              <a:rPr lang="en-US" sz="1400" dirty="0" smtClean="0"/>
              <a:t>picture</a:t>
            </a:r>
          </a:p>
          <a:p>
            <a:pPr marL="285750" indent="-285750" fontAlgn="base">
              <a:spcBef>
                <a:spcPct val="50000"/>
              </a:spcBef>
              <a:spcAft>
                <a:spcPct val="0"/>
              </a:spcAft>
              <a:buClr>
                <a:srgbClr val="F0AB00"/>
              </a:buClr>
              <a:buSzPct val="80000"/>
              <a:buFont typeface="Arial" panose="020B0604020202020204" pitchFamily="34" charset="0"/>
              <a:buChar char="•"/>
            </a:pPr>
            <a:r>
              <a:rPr lang="en-US" kern="0" dirty="0" smtClean="0">
                <a:ea typeface="Arial Unicode MS" pitchFamily="34" charset="-128"/>
                <a:cs typeface="Arial Unicode MS" pitchFamily="34" charset="-128"/>
              </a:rPr>
              <a:t>Xml2js  </a:t>
            </a:r>
            <a:r>
              <a:rPr lang="en-US" sz="1400" dirty="0"/>
              <a:t>transit xml to </a:t>
            </a:r>
            <a:r>
              <a:rPr lang="en-US" sz="1400" dirty="0" err="1"/>
              <a:t>javascript</a:t>
            </a:r>
            <a:r>
              <a:rPr lang="en-US" sz="1400" dirty="0"/>
              <a:t> object</a:t>
            </a:r>
          </a:p>
          <a:p>
            <a:pPr marL="285750" indent="-285750" fontAlgn="base">
              <a:spcBef>
                <a:spcPct val="50000"/>
              </a:spcBef>
              <a:spcAft>
                <a:spcPct val="0"/>
              </a:spcAft>
              <a:buClr>
                <a:srgbClr val="F0AB00"/>
              </a:buClr>
              <a:buSzPct val="80000"/>
              <a:buFont typeface="Arial" panose="020B0604020202020204" pitchFamily="34" charset="0"/>
              <a:buChar char="•"/>
            </a:pPr>
            <a:r>
              <a:rPr lang="en-US" altLang="zh-CN" kern="0" dirty="0" smtClean="0">
                <a:ea typeface="Arial Unicode MS" pitchFamily="34" charset="-128"/>
                <a:cs typeface="Arial Unicode MS" pitchFamily="34" charset="-128"/>
              </a:rPr>
              <a:t>Mailer </a:t>
            </a:r>
            <a:r>
              <a:rPr lang="en-US" altLang="zh-CN" sz="1400" dirty="0"/>
              <a:t>used to send </a:t>
            </a:r>
            <a:r>
              <a:rPr lang="en-US" altLang="zh-CN" sz="1400" dirty="0" smtClean="0"/>
              <a:t>mail</a:t>
            </a:r>
            <a:endParaRPr lang="en-US" altLang="zh-CN" sz="1400" dirty="0"/>
          </a:p>
          <a:p>
            <a:pPr marL="285750" indent="-285750" fontAlgn="base">
              <a:spcBef>
                <a:spcPct val="50000"/>
              </a:spcBef>
              <a:spcAft>
                <a:spcPct val="0"/>
              </a:spcAft>
              <a:buClr>
                <a:srgbClr val="F0AB00"/>
              </a:buClr>
              <a:buSzPct val="80000"/>
              <a:buFont typeface="Arial" panose="020B0604020202020204" pitchFamily="34" charset="0"/>
              <a:buChar char="•"/>
            </a:pPr>
            <a:r>
              <a:rPr lang="en-US" altLang="zh-CN" kern="0" dirty="0">
                <a:ea typeface="Arial Unicode MS" pitchFamily="34" charset="-128"/>
                <a:cs typeface="Arial Unicode MS" pitchFamily="34" charset="-128"/>
              </a:rPr>
              <a:t>Socket.io </a:t>
            </a:r>
            <a:r>
              <a:rPr lang="en-US" sz="1400" dirty="0"/>
              <a:t>aims to make </a:t>
            </a:r>
            <a:r>
              <a:rPr lang="en-US" sz="1400" dirty="0" err="1"/>
              <a:t>realtime</a:t>
            </a:r>
            <a:r>
              <a:rPr lang="en-US" sz="1400" dirty="0"/>
              <a:t> apps possible in every browser and mobile device, blurring the differences between the different transport mechanisms.</a:t>
            </a:r>
            <a:endParaRPr lang="en-US" dirty="0"/>
          </a:p>
          <a:p>
            <a:pPr marL="285750" indent="-285750" fontAlgn="base">
              <a:spcBef>
                <a:spcPct val="50000"/>
              </a:spcBef>
              <a:spcAft>
                <a:spcPct val="0"/>
              </a:spcAft>
              <a:buClr>
                <a:srgbClr val="F0AB00"/>
              </a:buClr>
              <a:buSzPct val="80000"/>
              <a:buFont typeface="Arial" panose="020B0604020202020204" pitchFamily="34" charset="0"/>
              <a:buChar char="•"/>
            </a:pPr>
            <a:r>
              <a:rPr lang="en-US" altLang="zh-CN" kern="0" dirty="0" err="1">
                <a:ea typeface="Arial Unicode MS" pitchFamily="34" charset="-128"/>
                <a:cs typeface="Arial Unicode MS" pitchFamily="34" charset="-128"/>
                <a:hlinkClick r:id="rId3"/>
              </a:rPr>
              <a:t>Expressjs</a:t>
            </a:r>
            <a:r>
              <a:rPr lang="en-US" altLang="zh-CN" sz="1600" kern="0" dirty="0">
                <a:ea typeface="Arial Unicode MS" pitchFamily="34" charset="-128"/>
                <a:cs typeface="Arial Unicode MS" pitchFamily="34" charset="-128"/>
              </a:rPr>
              <a:t> </a:t>
            </a:r>
            <a:r>
              <a:rPr lang="en-US" altLang="zh-CN" sz="1400" kern="0" dirty="0" smtClean="0">
                <a:ea typeface="Arial Unicode MS" pitchFamily="34" charset="-128"/>
                <a:cs typeface="Arial Unicode MS" pitchFamily="34" charset="-128"/>
              </a:rPr>
              <a:t>is a </a:t>
            </a:r>
            <a:r>
              <a:rPr lang="en-US" altLang="zh-CN" sz="1400" kern="0" dirty="0" err="1" smtClean="0">
                <a:ea typeface="Arial Unicode MS" pitchFamily="34" charset="-128"/>
                <a:cs typeface="Arial Unicode MS" pitchFamily="34" charset="-128"/>
              </a:rPr>
              <a:t>mvc</a:t>
            </a:r>
            <a:r>
              <a:rPr lang="en-US" altLang="zh-CN" sz="1400" kern="0" dirty="0" smtClean="0">
                <a:ea typeface="Arial Unicode MS" pitchFamily="34" charset="-128"/>
                <a:cs typeface="Arial Unicode MS" pitchFamily="34" charset="-128"/>
              </a:rPr>
              <a:t>-based </a:t>
            </a:r>
            <a:r>
              <a:rPr lang="en-US" altLang="zh-CN" sz="1400" kern="0" dirty="0">
                <a:ea typeface="Arial Unicode MS" pitchFamily="34" charset="-128"/>
                <a:cs typeface="Arial Unicode MS" pitchFamily="34" charset="-128"/>
              </a:rPr>
              <a:t>web development framework</a:t>
            </a:r>
          </a:p>
          <a:p>
            <a:pPr marL="285750" indent="-285750" fontAlgn="base">
              <a:spcBef>
                <a:spcPct val="50000"/>
              </a:spcBef>
              <a:spcAft>
                <a:spcPct val="0"/>
              </a:spcAft>
              <a:buClr>
                <a:srgbClr val="F0AB00"/>
              </a:buClr>
              <a:buSzPct val="80000"/>
              <a:buFont typeface="Arial" panose="020B0604020202020204" pitchFamily="34" charset="0"/>
              <a:buChar char="•"/>
            </a:pPr>
            <a:r>
              <a:rPr lang="en-US" kern="0" dirty="0" err="1" smtClean="0">
                <a:ea typeface="Arial Unicode MS" pitchFamily="34" charset="-128"/>
                <a:cs typeface="Arial Unicode MS" pitchFamily="34" charset="-128"/>
                <a:hlinkClick r:id="rId4"/>
              </a:rPr>
              <a:t>Geddy</a:t>
            </a:r>
            <a:r>
              <a:rPr lang="en-US" kern="0" dirty="0" smtClean="0">
                <a:ea typeface="Arial Unicode MS" pitchFamily="34" charset="-128"/>
                <a:cs typeface="Arial Unicode MS" pitchFamily="34" charset="-128"/>
              </a:rPr>
              <a:t> </a:t>
            </a:r>
            <a:r>
              <a:rPr lang="en-US" sz="1400" kern="0" dirty="0" smtClean="0">
                <a:ea typeface="Arial Unicode MS" pitchFamily="34" charset="-128"/>
                <a:cs typeface="Arial Unicode MS" pitchFamily="34" charset="-128"/>
              </a:rPr>
              <a:t>another </a:t>
            </a:r>
            <a:r>
              <a:rPr lang="en-US" sz="1400" kern="0" dirty="0" err="1" smtClean="0">
                <a:ea typeface="Arial Unicode MS" pitchFamily="34" charset="-128"/>
                <a:cs typeface="Arial Unicode MS" pitchFamily="34" charset="-128"/>
              </a:rPr>
              <a:t>mvc</a:t>
            </a:r>
            <a:r>
              <a:rPr lang="en-US" sz="1400" kern="0" dirty="0" smtClean="0">
                <a:ea typeface="Arial Unicode MS" pitchFamily="34" charset="-128"/>
                <a:cs typeface="Arial Unicode MS" pitchFamily="34" charset="-128"/>
              </a:rPr>
              <a:t> web-</a:t>
            </a:r>
            <a:r>
              <a:rPr lang="en-US" sz="1400" kern="0" dirty="0" err="1" smtClean="0">
                <a:ea typeface="Arial Unicode MS" pitchFamily="34" charset="-128"/>
                <a:cs typeface="Arial Unicode MS" pitchFamily="34" charset="-128"/>
              </a:rPr>
              <a:t>dev</a:t>
            </a:r>
            <a:r>
              <a:rPr lang="en-US" sz="1400" kern="0" dirty="0" smtClean="0">
                <a:ea typeface="Arial Unicode MS" pitchFamily="34" charset="-128"/>
                <a:cs typeface="Arial Unicode MS" pitchFamily="34" charset="-128"/>
              </a:rPr>
              <a:t> framework </a:t>
            </a:r>
            <a:endParaRPr lang="en-US" sz="1600" kern="0" dirty="0">
              <a:ea typeface="Arial Unicode MS" pitchFamily="34" charset="-128"/>
              <a:cs typeface="Arial Unicode MS" pitchFamily="34" charset="-128"/>
            </a:endParaRPr>
          </a:p>
        </p:txBody>
      </p:sp>
      <p:sp>
        <p:nvSpPr>
          <p:cNvPr id="11" name="TextBox 10"/>
          <p:cNvSpPr txBox="1"/>
          <p:nvPr/>
        </p:nvSpPr>
        <p:spPr>
          <a:xfrm>
            <a:off x="381884" y="4581127"/>
            <a:ext cx="8150556" cy="2031325"/>
          </a:xfrm>
          <a:prstGeom prst="rect">
            <a:avLst/>
          </a:prstGeom>
          <a:noFill/>
        </p:spPr>
        <p:txBody>
          <a:bodyPr wrap="square" lIns="0" tIns="0" rIns="0" bIns="0" rtlCol="0">
            <a:spAutoFit/>
          </a:bodyPr>
          <a:lstStyle/>
          <a:p>
            <a:pPr marL="285750" indent="-285750" fontAlgn="base">
              <a:spcBef>
                <a:spcPct val="50000"/>
              </a:spcBef>
              <a:spcAft>
                <a:spcPct val="0"/>
              </a:spcAft>
              <a:buClr>
                <a:srgbClr val="F0AB00"/>
              </a:buClr>
              <a:buSzPct val="80000"/>
              <a:buFont typeface="Arial" panose="020B0604020202020204" pitchFamily="34" charset="0"/>
              <a:buChar char="•"/>
            </a:pPr>
            <a:r>
              <a:rPr lang="en-US" sz="2400" kern="0" dirty="0" smtClean="0">
                <a:ea typeface="Arial Unicode MS" pitchFamily="34" charset="-128"/>
                <a:cs typeface="Arial Unicode MS" pitchFamily="34" charset="-128"/>
              </a:rPr>
              <a:t>Tools</a:t>
            </a:r>
          </a:p>
          <a:p>
            <a:pPr marL="285750" indent="-285750" fontAlgn="base">
              <a:spcBef>
                <a:spcPct val="50000"/>
              </a:spcBef>
              <a:spcAft>
                <a:spcPct val="0"/>
              </a:spcAft>
              <a:buClr>
                <a:srgbClr val="F0AB00"/>
              </a:buClr>
              <a:buSzPct val="80000"/>
              <a:buFont typeface="Arial" panose="020B0604020202020204" pitchFamily="34" charset="0"/>
              <a:buChar char="•"/>
            </a:pPr>
            <a:r>
              <a:rPr lang="en-US" kern="0" dirty="0" smtClean="0">
                <a:ea typeface="Arial Unicode MS" pitchFamily="34" charset="-128"/>
                <a:cs typeface="Arial Unicode MS" pitchFamily="34" charset="-128"/>
              </a:rPr>
              <a:t>Forever </a:t>
            </a:r>
            <a:r>
              <a:rPr lang="en-US" sz="1400" dirty="0"/>
              <a:t>automatically restart your app </a:t>
            </a:r>
            <a:r>
              <a:rPr lang="en-US" sz="1400" dirty="0" smtClean="0"/>
              <a:t>after it’s down</a:t>
            </a:r>
            <a:endParaRPr lang="en-US" sz="1400" kern="0" dirty="0" smtClean="0">
              <a:ea typeface="Arial Unicode MS" pitchFamily="34" charset="-128"/>
              <a:cs typeface="Arial Unicode MS" pitchFamily="34" charset="-128"/>
            </a:endParaRPr>
          </a:p>
          <a:p>
            <a:pPr marL="285750" indent="-285750" fontAlgn="base">
              <a:spcBef>
                <a:spcPct val="50000"/>
              </a:spcBef>
              <a:spcAft>
                <a:spcPct val="0"/>
              </a:spcAft>
              <a:buClr>
                <a:srgbClr val="F0AB00"/>
              </a:buClr>
              <a:buSzPct val="80000"/>
              <a:buFont typeface="Arial" panose="020B0604020202020204" pitchFamily="34" charset="0"/>
              <a:buChar char="•"/>
            </a:pPr>
            <a:r>
              <a:rPr lang="en-US" kern="0" dirty="0" smtClean="0">
                <a:ea typeface="Arial Unicode MS" pitchFamily="34" charset="-128"/>
                <a:cs typeface="Arial Unicode MS" pitchFamily="34" charset="-128"/>
              </a:rPr>
              <a:t>Node-</a:t>
            </a:r>
            <a:r>
              <a:rPr lang="en-US" kern="0" dirty="0" err="1" smtClean="0">
                <a:ea typeface="Arial Unicode MS" pitchFamily="34" charset="-128"/>
                <a:cs typeface="Arial Unicode MS" pitchFamily="34" charset="-128"/>
              </a:rPr>
              <a:t>dev</a:t>
            </a:r>
            <a:r>
              <a:rPr lang="en-US" kern="0" dirty="0" smtClean="0">
                <a:ea typeface="Arial Unicode MS" pitchFamily="34" charset="-128"/>
                <a:cs typeface="Arial Unicode MS" pitchFamily="34" charset="-128"/>
              </a:rPr>
              <a:t> </a:t>
            </a:r>
            <a:r>
              <a:rPr lang="en-US" dirty="0" smtClean="0"/>
              <a:t> </a:t>
            </a:r>
            <a:r>
              <a:rPr lang="en-US" sz="1400" dirty="0" smtClean="0"/>
              <a:t>automatically restart your app after source changed</a:t>
            </a:r>
          </a:p>
          <a:p>
            <a:pPr marL="285750" indent="-285750" fontAlgn="base">
              <a:spcBef>
                <a:spcPct val="50000"/>
              </a:spcBef>
              <a:spcAft>
                <a:spcPct val="0"/>
              </a:spcAft>
              <a:buClr>
                <a:srgbClr val="F0AB00"/>
              </a:buClr>
              <a:buSzPct val="80000"/>
              <a:buFont typeface="Arial" panose="020B0604020202020204" pitchFamily="34" charset="0"/>
              <a:buChar char="•"/>
            </a:pPr>
            <a:r>
              <a:rPr lang="en-US" kern="0" dirty="0" err="1">
                <a:ea typeface="Arial Unicode MS" pitchFamily="34" charset="-128"/>
                <a:cs typeface="Arial Unicode MS" pitchFamily="34" charset="-128"/>
              </a:rPr>
              <a:t>Nide</a:t>
            </a:r>
            <a:r>
              <a:rPr lang="en-US" sz="1600" kern="0" dirty="0" smtClean="0">
                <a:ea typeface="Arial Unicode MS" pitchFamily="34" charset="-128"/>
                <a:cs typeface="Arial Unicode MS" pitchFamily="34" charset="-128"/>
              </a:rPr>
              <a:t> </a:t>
            </a:r>
            <a:r>
              <a:rPr lang="en-US" sz="1400" kern="0" dirty="0" smtClean="0">
                <a:ea typeface="Arial Unicode MS" pitchFamily="34" charset="-128"/>
                <a:cs typeface="Arial Unicode MS" pitchFamily="34" charset="-128"/>
              </a:rPr>
              <a:t>open-source </a:t>
            </a:r>
            <a:r>
              <a:rPr lang="en-US" sz="1400" kern="0" dirty="0" err="1" smtClean="0">
                <a:ea typeface="Arial Unicode MS" pitchFamily="34" charset="-128"/>
                <a:cs typeface="Arial Unicode MS" pitchFamily="34" charset="-128"/>
              </a:rPr>
              <a:t>nodejs</a:t>
            </a:r>
            <a:r>
              <a:rPr lang="en-US" sz="1400" kern="0" dirty="0" smtClean="0">
                <a:ea typeface="Arial Unicode MS" pitchFamily="34" charset="-128"/>
                <a:cs typeface="Arial Unicode MS" pitchFamily="34" charset="-128"/>
              </a:rPr>
              <a:t> IDE</a:t>
            </a:r>
          </a:p>
          <a:p>
            <a:pPr marL="285750" indent="-285750" fontAlgn="base">
              <a:spcBef>
                <a:spcPct val="50000"/>
              </a:spcBef>
              <a:spcAft>
                <a:spcPct val="0"/>
              </a:spcAft>
              <a:buClr>
                <a:srgbClr val="F0AB00"/>
              </a:buClr>
              <a:buSzPct val="80000"/>
              <a:buFont typeface="Arial" panose="020B0604020202020204" pitchFamily="34" charset="0"/>
              <a:buChar char="•"/>
            </a:pPr>
            <a:r>
              <a:rPr lang="en-US" sz="1600" kern="0" dirty="0">
                <a:ea typeface="Arial Unicode MS" pitchFamily="34" charset="-128"/>
                <a:cs typeface="Arial Unicode MS" pitchFamily="34" charset="-128"/>
              </a:rPr>
              <a:t>Node-inspector</a:t>
            </a:r>
            <a:r>
              <a:rPr lang="en-US" sz="1400" kern="0" dirty="0">
                <a:ea typeface="Arial Unicode MS" pitchFamily="34" charset="-128"/>
                <a:cs typeface="Arial Unicode MS" pitchFamily="34" charset="-128"/>
              </a:rPr>
              <a:t> remote debugging tools</a:t>
            </a:r>
          </a:p>
        </p:txBody>
      </p:sp>
    </p:spTree>
    <p:extLst>
      <p:ext uri="{BB962C8B-B14F-4D97-AF65-F5344CB8AC3E}">
        <p14:creationId xmlns:p14="http://schemas.microsoft.com/office/powerpoint/2010/main" val="298351929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323528" y="1340768"/>
            <a:ext cx="8352928" cy="936104"/>
          </a:xfrm>
        </p:spPr>
        <p:txBody>
          <a:bodyPr/>
          <a:lstStyle/>
          <a:p>
            <a:pPr marL="285750" indent="-285750">
              <a:buFont typeface="Arial" panose="020B0604020202020204" pitchFamily="34" charset="0"/>
              <a:buChar char="•"/>
            </a:pPr>
            <a:r>
              <a:rPr lang="en-US" dirty="0" smtClean="0"/>
              <a:t>A </a:t>
            </a:r>
            <a:r>
              <a:rPr lang="en-US" dirty="0" err="1" smtClean="0"/>
              <a:t>mvc</a:t>
            </a:r>
            <a:r>
              <a:rPr lang="en-US" dirty="0" smtClean="0"/>
              <a:t> framework for </a:t>
            </a:r>
            <a:r>
              <a:rPr lang="en-US" dirty="0" err="1" smtClean="0"/>
              <a:t>nodejs</a:t>
            </a:r>
            <a:r>
              <a:rPr lang="en-US" dirty="0" smtClean="0"/>
              <a:t> web development</a:t>
            </a:r>
            <a:endParaRPr lang="en-US" dirty="0" smtClean="0"/>
          </a:p>
          <a:p>
            <a:pPr marL="285750" indent="-285750">
              <a:buFont typeface="Arial" panose="020B0604020202020204" pitchFamily="34" charset="0"/>
              <a:buChar char="•"/>
            </a:pPr>
            <a:r>
              <a:rPr lang="en-US" dirty="0" smtClean="0"/>
              <a:t>Express works similar to java servlet: </a:t>
            </a:r>
            <a:r>
              <a:rPr lang="en-US" dirty="0" err="1" smtClean="0"/>
              <a:t>app.get</a:t>
            </a:r>
            <a:r>
              <a:rPr lang="en-US" dirty="0" smtClean="0"/>
              <a:t>(‘..’,..)</a:t>
            </a:r>
          </a:p>
          <a:p>
            <a:pPr marL="285750" indent="-285750">
              <a:buFont typeface="Arial" panose="020B0604020202020204" pitchFamily="34" charset="0"/>
              <a:buChar char="•"/>
            </a:pPr>
            <a:r>
              <a:rPr lang="en-US" dirty="0" smtClean="0"/>
              <a:t>Express supplies </a:t>
            </a:r>
            <a:r>
              <a:rPr lang="en-US" dirty="0" err="1" smtClean="0"/>
              <a:t>cookieParser</a:t>
            </a:r>
            <a:r>
              <a:rPr lang="en-US" dirty="0" smtClean="0"/>
              <a:t>/session/logger… </a:t>
            </a:r>
            <a:r>
              <a:rPr lang="en-US" dirty="0" err="1" smtClean="0"/>
              <a:t>utils</a:t>
            </a:r>
            <a:r>
              <a:rPr lang="en-US" dirty="0" smtClean="0"/>
              <a:t> for web </a:t>
            </a:r>
            <a:r>
              <a:rPr lang="en-US" dirty="0" err="1" smtClean="0"/>
              <a:t>dev</a:t>
            </a:r>
            <a:endParaRPr lang="en-US" dirty="0" smtClean="0"/>
          </a:p>
        </p:txBody>
      </p:sp>
      <p:sp>
        <p:nvSpPr>
          <p:cNvPr id="3" name="Title 2"/>
          <p:cNvSpPr>
            <a:spLocks noGrp="1"/>
          </p:cNvSpPr>
          <p:nvPr>
            <p:ph type="title"/>
          </p:nvPr>
        </p:nvSpPr>
        <p:spPr/>
        <p:txBody>
          <a:bodyPr/>
          <a:lstStyle/>
          <a:p>
            <a:r>
              <a:rPr lang="en-US" dirty="0" smtClean="0"/>
              <a:t>Express module</a:t>
            </a:r>
            <a:endParaRPr lang="en-US" dirty="0"/>
          </a:p>
        </p:txBody>
      </p:sp>
      <p:grpSp>
        <p:nvGrpSpPr>
          <p:cNvPr id="4" name="Group 3"/>
          <p:cNvGrpSpPr/>
          <p:nvPr/>
        </p:nvGrpSpPr>
        <p:grpSpPr>
          <a:xfrm>
            <a:off x="467544" y="2996952"/>
            <a:ext cx="5328592" cy="2654871"/>
            <a:chOff x="755576" y="2711961"/>
            <a:chExt cx="3724414" cy="2654871"/>
          </a:xfrm>
        </p:grpSpPr>
        <p:sp>
          <p:nvSpPr>
            <p:cNvPr id="5" name="TextBox 4"/>
            <p:cNvSpPr txBox="1"/>
            <p:nvPr/>
          </p:nvSpPr>
          <p:spPr>
            <a:xfrm>
              <a:off x="755576" y="2996952"/>
              <a:ext cx="3724414" cy="2369880"/>
            </a:xfrm>
            <a:prstGeom prst="rect">
              <a:avLst/>
            </a:prstGeom>
          </p:spPr>
          <p:style>
            <a:lnRef idx="2">
              <a:schemeClr val="accent1"/>
            </a:lnRef>
            <a:fillRef idx="1">
              <a:schemeClr val="lt1"/>
            </a:fillRef>
            <a:effectRef idx="0">
              <a:schemeClr val="accent1"/>
            </a:effectRef>
            <a:fontRef idx="minor">
              <a:schemeClr val="dk1"/>
            </a:fontRef>
          </p:style>
          <p:txBody>
            <a:bodyPr wrap="square" lIns="0" tIns="0" rIns="0" bIns="0" rtlCol="0">
              <a:spAutoFit/>
            </a:bodyPr>
            <a:lstStyle/>
            <a:p>
              <a:pPr fontAlgn="base">
                <a:spcAft>
                  <a:spcPct val="0"/>
                </a:spcAft>
                <a:buClr>
                  <a:srgbClr val="F0AB00"/>
                </a:buClr>
                <a:buSzPct val="80000"/>
              </a:pPr>
              <a:r>
                <a:rPr lang="en-US" sz="1400" dirty="0" err="1" smtClean="0"/>
                <a:t>var</a:t>
              </a:r>
              <a:r>
                <a:rPr lang="en-US" sz="1400" dirty="0" smtClean="0"/>
                <a:t> </a:t>
              </a:r>
              <a:r>
                <a:rPr lang="en-US" sz="1400" dirty="0"/>
                <a:t>express=require(‘express’);</a:t>
              </a:r>
            </a:p>
            <a:p>
              <a:pPr fontAlgn="base">
                <a:spcAft>
                  <a:spcPct val="0"/>
                </a:spcAft>
                <a:buClr>
                  <a:srgbClr val="F0AB00"/>
                </a:buClr>
                <a:buSzPct val="80000"/>
              </a:pPr>
              <a:r>
                <a:rPr lang="en-US" sz="1400" dirty="0" err="1" smtClean="0"/>
                <a:t>var</a:t>
              </a:r>
              <a:r>
                <a:rPr lang="en-US" sz="1400" dirty="0" smtClean="0"/>
                <a:t> </a:t>
              </a:r>
              <a:r>
                <a:rPr lang="en-US" sz="1400" dirty="0"/>
                <a:t>app=express</a:t>
              </a:r>
              <a:r>
                <a:rPr lang="en-US" sz="1400" dirty="0" smtClean="0"/>
                <a:t>();</a:t>
              </a:r>
            </a:p>
            <a:p>
              <a:pPr fontAlgn="base">
                <a:spcAft>
                  <a:spcPct val="0"/>
                </a:spcAft>
                <a:buClr>
                  <a:srgbClr val="F0AB00"/>
                </a:buClr>
                <a:buSzPct val="80000"/>
              </a:pPr>
              <a:r>
                <a:rPr lang="en-US" sz="1400" dirty="0" err="1" smtClean="0"/>
                <a:t>app.set</a:t>
              </a:r>
              <a:r>
                <a:rPr lang="en-US" sz="1400" dirty="0" smtClean="0"/>
                <a:t>(‘views’,…);//bind views</a:t>
              </a:r>
            </a:p>
            <a:p>
              <a:pPr fontAlgn="base">
                <a:spcAft>
                  <a:spcPct val="0"/>
                </a:spcAft>
                <a:buClr>
                  <a:srgbClr val="F0AB00"/>
                </a:buClr>
                <a:buSzPct val="80000"/>
              </a:pPr>
              <a:r>
                <a:rPr lang="en-US" sz="1400" dirty="0" err="1" smtClean="0"/>
                <a:t>app.set</a:t>
              </a:r>
              <a:r>
                <a:rPr lang="en-US" sz="1400" dirty="0" smtClean="0"/>
                <a:t>(‘view engine’,’</a:t>
              </a:r>
              <a:r>
                <a:rPr lang="en-US" sz="1400" dirty="0" err="1" smtClean="0"/>
                <a:t>ejs</a:t>
              </a:r>
              <a:r>
                <a:rPr lang="en-US" sz="1400" dirty="0" smtClean="0"/>
                <a:t>’);//choose view engine</a:t>
              </a:r>
            </a:p>
            <a:p>
              <a:pPr fontAlgn="base">
                <a:spcAft>
                  <a:spcPct val="0"/>
                </a:spcAft>
                <a:buClr>
                  <a:srgbClr val="F0AB00"/>
                </a:buClr>
                <a:buSzPct val="80000"/>
              </a:pPr>
              <a:r>
                <a:rPr lang="en-US" sz="1400" dirty="0" err="1"/>
                <a:t>http.createServer</a:t>
              </a:r>
              <a:r>
                <a:rPr lang="en-US" sz="1400" dirty="0"/>
                <a:t>(app).</a:t>
              </a:r>
              <a:r>
                <a:rPr lang="en-US" sz="1400" dirty="0" smtClean="0"/>
                <a:t>listen(…);//use app as request listener</a:t>
              </a:r>
            </a:p>
            <a:p>
              <a:pPr fontAlgn="base">
                <a:spcAft>
                  <a:spcPct val="0"/>
                </a:spcAft>
                <a:buClr>
                  <a:srgbClr val="F0AB00"/>
                </a:buClr>
                <a:buSzPct val="80000"/>
              </a:pPr>
              <a:r>
                <a:rPr lang="en-US" sz="1400" dirty="0" err="1" smtClean="0"/>
                <a:t>app.get</a:t>
              </a:r>
              <a:r>
                <a:rPr lang="en-US" sz="1400" dirty="0" smtClean="0"/>
                <a:t>(</a:t>
              </a:r>
              <a:r>
                <a:rPr lang="en-US" sz="1400" dirty="0" err="1" smtClean="0"/>
                <a:t>URL,callback</a:t>
              </a:r>
              <a:r>
                <a:rPr lang="en-US" sz="1400" dirty="0" smtClean="0"/>
                <a:t>(</a:t>
              </a:r>
              <a:r>
                <a:rPr lang="en-US" sz="1400" dirty="0" err="1" smtClean="0"/>
                <a:t>req,res</a:t>
              </a:r>
              <a:r>
                <a:rPr lang="en-US" sz="1400" dirty="0"/>
                <a:t>){</a:t>
              </a:r>
            </a:p>
            <a:p>
              <a:pPr fontAlgn="base">
                <a:spcAft>
                  <a:spcPct val="0"/>
                </a:spcAft>
                <a:buClr>
                  <a:srgbClr val="F0AB00"/>
                </a:buClr>
                <a:buSzPct val="80000"/>
              </a:pPr>
              <a:r>
                <a:rPr lang="en-US" sz="1400" dirty="0"/>
                <a:t>     </a:t>
              </a:r>
              <a:r>
                <a:rPr lang="en-US" sz="1400" dirty="0" err="1"/>
                <a:t>res.render</a:t>
              </a:r>
              <a:r>
                <a:rPr lang="en-US" sz="1400" dirty="0"/>
                <a:t>(RESNAME,{…});</a:t>
              </a:r>
            </a:p>
            <a:p>
              <a:pPr fontAlgn="base">
                <a:spcAft>
                  <a:spcPct val="0"/>
                </a:spcAft>
                <a:buClr>
                  <a:srgbClr val="F0AB00"/>
                </a:buClr>
                <a:buSzPct val="80000"/>
              </a:pPr>
              <a:r>
                <a:rPr lang="en-US" sz="1400" dirty="0"/>
                <a:t>     });</a:t>
              </a:r>
            </a:p>
            <a:p>
              <a:pPr fontAlgn="base">
                <a:spcAft>
                  <a:spcPct val="0"/>
                </a:spcAft>
                <a:buClr>
                  <a:srgbClr val="F0AB00"/>
                </a:buClr>
                <a:buSzPct val="80000"/>
              </a:pPr>
              <a:r>
                <a:rPr lang="en-US" sz="1400" dirty="0" err="1" smtClean="0"/>
                <a:t>app.post</a:t>
              </a:r>
              <a:r>
                <a:rPr lang="en-US" sz="1400" dirty="0" smtClean="0"/>
                <a:t>(</a:t>
              </a:r>
              <a:r>
                <a:rPr lang="en-US" sz="1400" dirty="0" err="1" smtClean="0"/>
                <a:t>URL,callback</a:t>
              </a:r>
              <a:r>
                <a:rPr lang="en-US" sz="1400" dirty="0" smtClean="0"/>
                <a:t>(</a:t>
              </a:r>
              <a:r>
                <a:rPr lang="en-US" sz="1400" dirty="0" err="1" smtClean="0"/>
                <a:t>req,res</a:t>
              </a:r>
              <a:r>
                <a:rPr lang="en-US" sz="1400" dirty="0"/>
                <a:t>){</a:t>
              </a:r>
            </a:p>
            <a:p>
              <a:pPr fontAlgn="base">
                <a:spcAft>
                  <a:spcPct val="0"/>
                </a:spcAft>
                <a:buClr>
                  <a:srgbClr val="F0AB00"/>
                </a:buClr>
                <a:buSzPct val="80000"/>
              </a:pPr>
              <a:r>
                <a:rPr lang="en-US" sz="1400" dirty="0"/>
                <a:t>     </a:t>
              </a:r>
              <a:r>
                <a:rPr lang="en-US" sz="1400" dirty="0" err="1"/>
                <a:t>res.render</a:t>
              </a:r>
              <a:r>
                <a:rPr lang="en-US" sz="1400" dirty="0"/>
                <a:t>(RESNAME,{…});</a:t>
              </a:r>
            </a:p>
            <a:p>
              <a:pPr fontAlgn="base">
                <a:spcAft>
                  <a:spcPct val="0"/>
                </a:spcAft>
                <a:buClr>
                  <a:srgbClr val="F0AB00"/>
                </a:buClr>
                <a:buSzPct val="80000"/>
              </a:pPr>
              <a:r>
                <a:rPr lang="en-US" sz="1400" dirty="0"/>
                <a:t>     });</a:t>
              </a:r>
            </a:p>
          </p:txBody>
        </p:sp>
        <p:sp>
          <p:nvSpPr>
            <p:cNvPr id="6" name="TextBox 5"/>
            <p:cNvSpPr txBox="1"/>
            <p:nvPr/>
          </p:nvSpPr>
          <p:spPr>
            <a:xfrm>
              <a:off x="1403688" y="2711961"/>
              <a:ext cx="942566" cy="276999"/>
            </a:xfrm>
            <a:prstGeom prst="rect">
              <a:avLst/>
            </a:prstGeom>
          </p:spPr>
          <p:style>
            <a:lnRef idx="1">
              <a:schemeClr val="accent1"/>
            </a:lnRef>
            <a:fillRef idx="3">
              <a:schemeClr val="accent1"/>
            </a:fillRef>
            <a:effectRef idx="2">
              <a:schemeClr val="accent1"/>
            </a:effectRef>
            <a:fontRef idx="minor">
              <a:schemeClr val="lt1"/>
            </a:fontRef>
          </p:style>
          <p:txBody>
            <a:bodyPr wrap="none" lIns="0" tIns="0" rIns="0" bIns="0" rtlCol="0">
              <a:spAutoFit/>
            </a:bodyPr>
            <a:lstStyle/>
            <a:p>
              <a:pPr fontAlgn="base">
                <a:spcBef>
                  <a:spcPct val="50000"/>
                </a:spcBef>
                <a:spcAft>
                  <a:spcPct val="0"/>
                </a:spcAft>
                <a:buClr>
                  <a:srgbClr val="F0AB00"/>
                </a:buClr>
                <a:buSzPct val="80000"/>
              </a:pPr>
              <a:r>
                <a:rPr lang="en-US" kern="0" dirty="0" smtClean="0">
                  <a:ea typeface="Arial Unicode MS" pitchFamily="34" charset="-128"/>
                  <a:cs typeface="Arial Unicode MS" pitchFamily="34" charset="-128"/>
                </a:rPr>
                <a:t>express</a:t>
              </a:r>
              <a:r>
                <a:rPr lang="en-US" sz="1800" kern="0" dirty="0" smtClean="0">
                  <a:ea typeface="Arial Unicode MS" pitchFamily="34" charset="-128"/>
                  <a:cs typeface="Arial Unicode MS" pitchFamily="34" charset="-128"/>
                </a:rPr>
                <a:t>.js</a:t>
              </a:r>
            </a:p>
          </p:txBody>
        </p:sp>
      </p:gr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48064" y="2636912"/>
            <a:ext cx="3410719" cy="1976913"/>
          </a:xfrm>
          <a:prstGeom prst="rect">
            <a:avLst/>
          </a:prstGeom>
        </p:spPr>
      </p:pic>
      <p:sp>
        <p:nvSpPr>
          <p:cNvPr id="8" name="Rectangle 7"/>
          <p:cNvSpPr/>
          <p:nvPr/>
        </p:nvSpPr>
        <p:spPr>
          <a:xfrm>
            <a:off x="6660232" y="4549716"/>
            <a:ext cx="936104" cy="369332"/>
          </a:xfrm>
          <a:prstGeom prst="rect">
            <a:avLst/>
          </a:prstGeom>
        </p:spPr>
        <p:txBody>
          <a:bodyPr wrap="square">
            <a:spAutoFit/>
          </a:bodyPr>
          <a:lstStyle/>
          <a:p>
            <a:r>
              <a:rPr lang="en-US" dirty="0" smtClean="0"/>
              <a:t>MVC</a:t>
            </a:r>
            <a:endParaRPr lang="en-US" dirty="0"/>
          </a:p>
        </p:txBody>
      </p:sp>
    </p:spTree>
    <p:extLst>
      <p:ext uri="{BB962C8B-B14F-4D97-AF65-F5344CB8AC3E}">
        <p14:creationId xmlns:p14="http://schemas.microsoft.com/office/powerpoint/2010/main" val="14337466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327024" y="1481485"/>
            <a:ext cx="8493125" cy="4395787"/>
          </a:xfrm>
        </p:spPr>
        <p:txBody>
          <a:bodyPr/>
          <a:lstStyle/>
          <a:p>
            <a:pPr marL="285750" indent="-285750">
              <a:buFont typeface="Arial" panose="020B0604020202020204" pitchFamily="34" charset="0"/>
              <a:buChar char="•"/>
            </a:pPr>
            <a:r>
              <a:rPr lang="en-US" dirty="0" err="1" smtClean="0"/>
              <a:t>Nodejs</a:t>
            </a:r>
            <a:r>
              <a:rPr lang="en-US" dirty="0" smtClean="0"/>
              <a:t> support </a:t>
            </a:r>
            <a:r>
              <a:rPr lang="en-US" dirty="0" err="1" smtClean="0"/>
              <a:t>Tcp</a:t>
            </a:r>
            <a:r>
              <a:rPr lang="en-US" dirty="0" smtClean="0"/>
              <a:t> socket, and Socket.io module realizes </a:t>
            </a:r>
            <a:r>
              <a:rPr lang="en-US" dirty="0" smtClean="0"/>
              <a:t>web-socket API</a:t>
            </a:r>
          </a:p>
          <a:p>
            <a:pPr marL="285750" indent="-285750">
              <a:buFont typeface="Arial" panose="020B0604020202020204" pitchFamily="34" charset="0"/>
              <a:buChar char="•"/>
            </a:pPr>
            <a:r>
              <a:rPr lang="en-US" altLang="zh-CN" dirty="0" smtClean="0"/>
              <a:t>In web-socket, web-client and web-server  each have a socket connected to the other, and push </a:t>
            </a:r>
            <a:r>
              <a:rPr lang="en-US" altLang="zh-CN" dirty="0" err="1" smtClean="0"/>
              <a:t>msg</a:t>
            </a:r>
            <a:r>
              <a:rPr lang="en-US" altLang="zh-CN" dirty="0" smtClean="0"/>
              <a:t> to the other in two directions at anytime.</a:t>
            </a:r>
            <a:endParaRPr lang="en-US" dirty="0" smtClean="0"/>
          </a:p>
          <a:p>
            <a:pPr marL="285750" indent="-285750">
              <a:buFont typeface="Arial" panose="020B0604020202020204" pitchFamily="34" charset="0"/>
              <a:buChar char="•"/>
            </a:pPr>
            <a:r>
              <a:rPr lang="en-US" dirty="0" smtClean="0"/>
              <a:t>With socket.io you can develop your chat/monitor program on the web. Your client(web browser side </a:t>
            </a:r>
            <a:r>
              <a:rPr lang="en-US" dirty="0" err="1" smtClean="0"/>
              <a:t>js</a:t>
            </a:r>
            <a:r>
              <a:rPr lang="en-US" dirty="0" smtClean="0"/>
              <a:t>) can send </a:t>
            </a:r>
            <a:r>
              <a:rPr lang="en-US" dirty="0" err="1" smtClean="0"/>
              <a:t>msg</a:t>
            </a:r>
            <a:r>
              <a:rPr lang="en-US" dirty="0" smtClean="0"/>
              <a:t> to server </a:t>
            </a:r>
            <a:r>
              <a:rPr lang="en-US" dirty="0" smtClean="0">
                <a:solidFill>
                  <a:srgbClr val="FF0000"/>
                </a:solidFill>
              </a:rPr>
              <a:t>without http request</a:t>
            </a:r>
            <a:r>
              <a:rPr lang="en-US" dirty="0" smtClean="0"/>
              <a:t>. So HTTP connection is established once, and then data goes via web-socket . </a:t>
            </a:r>
          </a:p>
        </p:txBody>
      </p:sp>
      <p:sp>
        <p:nvSpPr>
          <p:cNvPr id="3" name="Title 2"/>
          <p:cNvSpPr>
            <a:spLocks noGrp="1"/>
          </p:cNvSpPr>
          <p:nvPr>
            <p:ph type="title"/>
          </p:nvPr>
        </p:nvSpPr>
        <p:spPr/>
        <p:txBody>
          <a:bodyPr/>
          <a:lstStyle/>
          <a:p>
            <a:r>
              <a:rPr lang="en-US" dirty="0" smtClean="0">
                <a:hlinkClick r:id="rId2"/>
              </a:rPr>
              <a:t>Socket.io</a:t>
            </a:r>
            <a:r>
              <a:rPr lang="en-US" dirty="0" smtClean="0"/>
              <a:t> module</a:t>
            </a:r>
            <a:endParaRPr lang="en-US" dirty="0"/>
          </a:p>
        </p:txBody>
      </p:sp>
      <p:grpSp>
        <p:nvGrpSpPr>
          <p:cNvPr id="4" name="Group 3"/>
          <p:cNvGrpSpPr/>
          <p:nvPr/>
        </p:nvGrpSpPr>
        <p:grpSpPr>
          <a:xfrm>
            <a:off x="592533" y="3785999"/>
            <a:ext cx="3672407" cy="2439427"/>
            <a:chOff x="755576" y="2711961"/>
            <a:chExt cx="2288495" cy="2439427"/>
          </a:xfrm>
        </p:grpSpPr>
        <p:sp>
          <p:nvSpPr>
            <p:cNvPr id="5" name="TextBox 4"/>
            <p:cNvSpPr txBox="1"/>
            <p:nvPr/>
          </p:nvSpPr>
          <p:spPr>
            <a:xfrm>
              <a:off x="755576" y="2996952"/>
              <a:ext cx="2288495" cy="2154436"/>
            </a:xfrm>
            <a:prstGeom prst="rect">
              <a:avLst/>
            </a:prstGeom>
          </p:spPr>
          <p:style>
            <a:lnRef idx="2">
              <a:schemeClr val="accent1"/>
            </a:lnRef>
            <a:fillRef idx="1">
              <a:schemeClr val="lt1"/>
            </a:fillRef>
            <a:effectRef idx="0">
              <a:schemeClr val="accent1"/>
            </a:effectRef>
            <a:fontRef idx="minor">
              <a:schemeClr val="dk1"/>
            </a:fontRef>
          </p:style>
          <p:txBody>
            <a:bodyPr wrap="square" lIns="0" tIns="0" rIns="0" bIns="0" rtlCol="0">
              <a:spAutoFit/>
            </a:bodyPr>
            <a:lstStyle/>
            <a:p>
              <a:pPr fontAlgn="base">
                <a:spcAft>
                  <a:spcPct val="0"/>
                </a:spcAft>
                <a:buClr>
                  <a:srgbClr val="F0AB00"/>
                </a:buClr>
                <a:buSzPct val="80000"/>
              </a:pPr>
              <a:r>
                <a:rPr lang="en-US" sz="1400" dirty="0" err="1"/>
                <a:t>var</a:t>
              </a:r>
              <a:r>
                <a:rPr lang="en-US" sz="1400" dirty="0"/>
                <a:t> socket= new </a:t>
              </a:r>
              <a:r>
                <a:rPr lang="en-US" sz="1400" dirty="0" err="1"/>
                <a:t>io.Socket</a:t>
              </a:r>
              <a:r>
                <a:rPr lang="en-US" sz="1400" dirty="0"/>
                <a:t>('</a:t>
              </a:r>
              <a:r>
                <a:rPr lang="en-US" sz="1400" dirty="0" err="1"/>
                <a:t>localhost</a:t>
              </a:r>
              <a:r>
                <a:rPr lang="en-US" sz="1400" dirty="0"/>
                <a:t>',{ </a:t>
              </a:r>
            </a:p>
            <a:p>
              <a:pPr fontAlgn="base">
                <a:spcAft>
                  <a:spcPct val="0"/>
                </a:spcAft>
                <a:buClr>
                  <a:srgbClr val="F0AB00"/>
                </a:buClr>
                <a:buSzPct val="80000"/>
              </a:pPr>
              <a:r>
                <a:rPr lang="en-US" sz="1400" dirty="0"/>
                <a:t>  port: 8080 </a:t>
              </a:r>
            </a:p>
            <a:p>
              <a:pPr fontAlgn="base">
                <a:spcAft>
                  <a:spcPct val="0"/>
                </a:spcAft>
                <a:buClr>
                  <a:srgbClr val="F0AB00"/>
                </a:buClr>
                <a:buSzPct val="80000"/>
              </a:pPr>
              <a:r>
                <a:rPr lang="en-US" sz="1400" dirty="0"/>
                <a:t>}); </a:t>
              </a:r>
            </a:p>
            <a:p>
              <a:pPr fontAlgn="base">
                <a:spcAft>
                  <a:spcPct val="0"/>
                </a:spcAft>
                <a:buClr>
                  <a:srgbClr val="F0AB00"/>
                </a:buClr>
                <a:buSzPct val="80000"/>
              </a:pPr>
              <a:r>
                <a:rPr lang="en-US" sz="1400" dirty="0" err="1"/>
                <a:t>socket.connect</a:t>
              </a:r>
              <a:r>
                <a:rPr lang="en-US" sz="1400" dirty="0"/>
                <a:t>(); </a:t>
              </a:r>
              <a:r>
                <a:rPr lang="en-US" sz="1400" dirty="0" smtClean="0"/>
                <a:t>//</a:t>
              </a:r>
              <a:r>
                <a:rPr lang="en-US" sz="1400" dirty="0" smtClean="0">
                  <a:solidFill>
                    <a:srgbClr val="FF0000"/>
                  </a:solidFill>
                </a:rPr>
                <a:t>client socket </a:t>
              </a:r>
              <a:r>
                <a:rPr lang="en-US" sz="1400" dirty="0" err="1" smtClean="0">
                  <a:solidFill>
                    <a:srgbClr val="FF0000"/>
                  </a:solidFill>
                </a:rPr>
                <a:t>conncet</a:t>
              </a:r>
              <a:r>
                <a:rPr lang="en-US" sz="1400" dirty="0" smtClean="0">
                  <a:solidFill>
                    <a:srgbClr val="FF0000"/>
                  </a:solidFill>
                </a:rPr>
                <a:t> to ..</a:t>
              </a:r>
            </a:p>
            <a:p>
              <a:pPr fontAlgn="base">
                <a:spcAft>
                  <a:spcPct val="0"/>
                </a:spcAft>
                <a:buClr>
                  <a:srgbClr val="F0AB00"/>
                </a:buClr>
                <a:buSzPct val="80000"/>
              </a:pPr>
              <a:r>
                <a:rPr lang="en-US" sz="1400" dirty="0" err="1"/>
                <a:t>socket.on</a:t>
              </a:r>
              <a:r>
                <a:rPr lang="en-US" sz="1400" dirty="0"/>
                <a:t>('</a:t>
              </a:r>
              <a:r>
                <a:rPr lang="en-US" sz="1400" dirty="0" err="1"/>
                <a:t>message',function</a:t>
              </a:r>
              <a:r>
                <a:rPr lang="en-US" sz="1400" dirty="0"/>
                <a:t>(data) { </a:t>
              </a:r>
            </a:p>
            <a:p>
              <a:pPr fontAlgn="base">
                <a:spcAft>
                  <a:spcPct val="0"/>
                </a:spcAft>
                <a:buClr>
                  <a:srgbClr val="F0AB00"/>
                </a:buClr>
                <a:buSzPct val="80000"/>
              </a:pPr>
              <a:r>
                <a:rPr lang="en-US" sz="1400" dirty="0"/>
                <a:t>  console.log('Received a message from the </a:t>
              </a:r>
              <a:r>
                <a:rPr lang="en-US" sz="1400" dirty="0" err="1"/>
                <a:t>server!',data</a:t>
              </a:r>
              <a:r>
                <a:rPr lang="en-US" sz="1400" dirty="0"/>
                <a:t>); </a:t>
              </a:r>
              <a:r>
                <a:rPr lang="en-US" sz="1400" dirty="0" smtClean="0"/>
                <a:t>//</a:t>
              </a:r>
              <a:r>
                <a:rPr lang="en-US" sz="1400" dirty="0" err="1" smtClean="0">
                  <a:solidFill>
                    <a:srgbClr val="FF0000"/>
                  </a:solidFill>
                </a:rPr>
                <a:t>recved</a:t>
              </a:r>
              <a:r>
                <a:rPr lang="en-US" sz="1400" dirty="0" smtClean="0">
                  <a:solidFill>
                    <a:srgbClr val="FF0000"/>
                  </a:solidFill>
                </a:rPr>
                <a:t> a message</a:t>
              </a:r>
              <a:endParaRPr lang="en-US" sz="1400" dirty="0">
                <a:solidFill>
                  <a:srgbClr val="FF0000"/>
                </a:solidFill>
              </a:endParaRPr>
            </a:p>
            <a:p>
              <a:pPr fontAlgn="base">
                <a:spcAft>
                  <a:spcPct val="0"/>
                </a:spcAft>
                <a:buClr>
                  <a:srgbClr val="F0AB00"/>
                </a:buClr>
                <a:buSzPct val="80000"/>
              </a:pPr>
              <a:r>
                <a:rPr lang="en-US" sz="1400" dirty="0"/>
                <a:t>});</a:t>
              </a:r>
              <a:endParaRPr lang="en-US" sz="1400" dirty="0" smtClean="0"/>
            </a:p>
            <a:p>
              <a:pPr fontAlgn="base">
                <a:spcAft>
                  <a:spcPct val="0"/>
                </a:spcAft>
                <a:buClr>
                  <a:srgbClr val="F0AB00"/>
                </a:buClr>
                <a:buSzPct val="80000"/>
              </a:pPr>
              <a:r>
                <a:rPr lang="en-US" sz="1400" dirty="0" err="1" smtClean="0"/>
                <a:t>socket.send</a:t>
              </a:r>
              <a:r>
                <a:rPr lang="en-US" sz="1400" dirty="0" smtClean="0"/>
                <a:t>(message</a:t>
              </a:r>
              <a:r>
                <a:rPr lang="en-US" sz="1400" dirty="0"/>
                <a:t>); </a:t>
              </a:r>
              <a:r>
                <a:rPr lang="en-US" sz="1400" dirty="0" smtClean="0"/>
                <a:t>//send a </a:t>
              </a:r>
              <a:r>
                <a:rPr lang="en-US" sz="1400" dirty="0" err="1" smtClean="0"/>
                <a:t>msg</a:t>
              </a:r>
              <a:r>
                <a:rPr lang="en-US" sz="1400" dirty="0" smtClean="0"/>
                <a:t> to server</a:t>
              </a:r>
            </a:p>
            <a:p>
              <a:pPr fontAlgn="base">
                <a:spcAft>
                  <a:spcPct val="0"/>
                </a:spcAft>
                <a:buClr>
                  <a:srgbClr val="F0AB00"/>
                </a:buClr>
                <a:buSzPct val="80000"/>
              </a:pPr>
              <a:endParaRPr lang="en-US" sz="1400" dirty="0"/>
            </a:p>
          </p:txBody>
        </p:sp>
        <p:sp>
          <p:nvSpPr>
            <p:cNvPr id="6" name="TextBox 5"/>
            <p:cNvSpPr txBox="1"/>
            <p:nvPr/>
          </p:nvSpPr>
          <p:spPr>
            <a:xfrm>
              <a:off x="1403688" y="2711961"/>
              <a:ext cx="479484" cy="276999"/>
            </a:xfrm>
            <a:prstGeom prst="rect">
              <a:avLst/>
            </a:prstGeom>
          </p:spPr>
          <p:style>
            <a:lnRef idx="1">
              <a:schemeClr val="accent1"/>
            </a:lnRef>
            <a:fillRef idx="3">
              <a:schemeClr val="accent1"/>
            </a:fillRef>
            <a:effectRef idx="2">
              <a:schemeClr val="accent1"/>
            </a:effectRef>
            <a:fontRef idx="minor">
              <a:schemeClr val="lt1"/>
            </a:fontRef>
          </p:style>
          <p:txBody>
            <a:bodyPr wrap="none" lIns="0" tIns="0" rIns="0" bIns="0" rtlCol="0">
              <a:spAutoFit/>
            </a:bodyPr>
            <a:lstStyle/>
            <a:p>
              <a:pPr fontAlgn="base">
                <a:spcBef>
                  <a:spcPct val="50000"/>
                </a:spcBef>
                <a:spcAft>
                  <a:spcPct val="0"/>
                </a:spcAft>
                <a:buClr>
                  <a:srgbClr val="F0AB00"/>
                </a:buClr>
                <a:buSzPct val="80000"/>
              </a:pPr>
              <a:r>
                <a:rPr lang="en-US" kern="0" dirty="0" smtClean="0">
                  <a:ea typeface="Arial Unicode MS" pitchFamily="34" charset="-128"/>
                  <a:cs typeface="Arial Unicode MS" pitchFamily="34" charset="-128"/>
                </a:rPr>
                <a:t>client</a:t>
              </a:r>
              <a:r>
                <a:rPr lang="en-US" sz="1800" kern="0" dirty="0" smtClean="0">
                  <a:ea typeface="Arial Unicode MS" pitchFamily="34" charset="-128"/>
                  <a:cs typeface="Arial Unicode MS" pitchFamily="34" charset="-128"/>
                </a:rPr>
                <a:t>.js</a:t>
              </a:r>
            </a:p>
          </p:txBody>
        </p:sp>
      </p:grpSp>
      <p:grpSp>
        <p:nvGrpSpPr>
          <p:cNvPr id="9" name="Group 8"/>
          <p:cNvGrpSpPr/>
          <p:nvPr/>
        </p:nvGrpSpPr>
        <p:grpSpPr>
          <a:xfrm>
            <a:off x="4504903" y="3846770"/>
            <a:ext cx="3960439" cy="2678574"/>
            <a:chOff x="755576" y="2711961"/>
            <a:chExt cx="2467985" cy="2678574"/>
          </a:xfrm>
        </p:grpSpPr>
        <p:sp>
          <p:nvSpPr>
            <p:cNvPr id="10" name="TextBox 9"/>
            <p:cNvSpPr txBox="1"/>
            <p:nvPr/>
          </p:nvSpPr>
          <p:spPr>
            <a:xfrm>
              <a:off x="755576" y="2989878"/>
              <a:ext cx="2467985" cy="2400657"/>
            </a:xfrm>
            <a:prstGeom prst="rect">
              <a:avLst/>
            </a:prstGeom>
          </p:spPr>
          <p:style>
            <a:lnRef idx="2">
              <a:schemeClr val="accent1"/>
            </a:lnRef>
            <a:fillRef idx="1">
              <a:schemeClr val="lt1"/>
            </a:fillRef>
            <a:effectRef idx="0">
              <a:schemeClr val="accent1"/>
            </a:effectRef>
            <a:fontRef idx="minor">
              <a:schemeClr val="dk1"/>
            </a:fontRef>
          </p:style>
          <p:txBody>
            <a:bodyPr wrap="square" lIns="0" tIns="0" rIns="0" bIns="0" rtlCol="0">
              <a:spAutoFit/>
            </a:bodyPr>
            <a:lstStyle/>
            <a:p>
              <a:pPr fontAlgn="base">
                <a:spcAft>
                  <a:spcPct val="0"/>
                </a:spcAft>
                <a:buClr>
                  <a:srgbClr val="F0AB00"/>
                </a:buClr>
                <a:buSzPct val="80000"/>
              </a:pPr>
              <a:r>
                <a:rPr lang="en-US" sz="1200" dirty="0" err="1" smtClean="0"/>
                <a:t>var</a:t>
              </a:r>
              <a:r>
                <a:rPr lang="en-US" sz="1200" dirty="0" smtClean="0"/>
                <a:t> </a:t>
              </a:r>
              <a:r>
                <a:rPr lang="en-US" sz="1200" dirty="0"/>
                <a:t>http= require('http'), </a:t>
              </a:r>
              <a:r>
                <a:rPr lang="en-US" sz="1200" dirty="0" err="1"/>
                <a:t>io</a:t>
              </a:r>
              <a:r>
                <a:rPr lang="en-US" sz="1200" dirty="0"/>
                <a:t>= require('socket.io'); </a:t>
              </a:r>
              <a:endParaRPr lang="en-US" sz="1200" dirty="0" smtClean="0"/>
            </a:p>
            <a:p>
              <a:pPr fontAlgn="base">
                <a:spcAft>
                  <a:spcPct val="0"/>
                </a:spcAft>
                <a:buClr>
                  <a:srgbClr val="F0AB00"/>
                </a:buClr>
                <a:buSzPct val="80000"/>
              </a:pPr>
              <a:r>
                <a:rPr lang="en-US" sz="1200" dirty="0" smtClean="0"/>
                <a:t>//</a:t>
              </a:r>
              <a:r>
                <a:rPr lang="en-US" sz="1200" dirty="0" smtClean="0">
                  <a:solidFill>
                    <a:srgbClr val="FF0000"/>
                  </a:solidFill>
                </a:rPr>
                <a:t>start server</a:t>
              </a:r>
              <a:endParaRPr lang="en-US" sz="1200" dirty="0">
                <a:solidFill>
                  <a:srgbClr val="FF0000"/>
                </a:solidFill>
              </a:endParaRPr>
            </a:p>
            <a:p>
              <a:pPr fontAlgn="base">
                <a:spcAft>
                  <a:spcPct val="0"/>
                </a:spcAft>
                <a:buClr>
                  <a:srgbClr val="F0AB00"/>
                </a:buClr>
                <a:buSzPct val="80000"/>
              </a:pPr>
              <a:r>
                <a:rPr lang="en-US" sz="1200" dirty="0" err="1" smtClean="0"/>
                <a:t>var</a:t>
              </a:r>
              <a:r>
                <a:rPr lang="en-US" sz="1200" dirty="0" smtClean="0"/>
                <a:t> </a:t>
              </a:r>
              <a:r>
                <a:rPr lang="en-US" sz="1200" dirty="0"/>
                <a:t>server= </a:t>
              </a:r>
              <a:r>
                <a:rPr lang="en-US" sz="1200" dirty="0" err="1"/>
                <a:t>http.createServer</a:t>
              </a:r>
              <a:r>
                <a:rPr lang="en-US" sz="1200" dirty="0"/>
                <a:t>(function(</a:t>
              </a:r>
              <a:r>
                <a:rPr lang="en-US" sz="1200" dirty="0" err="1"/>
                <a:t>req</a:t>
              </a:r>
              <a:r>
                <a:rPr lang="en-US" sz="1200" dirty="0"/>
                <a:t>, res){ </a:t>
              </a:r>
            </a:p>
            <a:p>
              <a:pPr fontAlgn="base">
                <a:spcAft>
                  <a:spcPct val="0"/>
                </a:spcAft>
                <a:buClr>
                  <a:srgbClr val="F0AB00"/>
                </a:buClr>
                <a:buSzPct val="80000"/>
              </a:pPr>
              <a:r>
                <a:rPr lang="en-US" sz="1200" dirty="0" smtClean="0"/>
                <a:t>  </a:t>
              </a:r>
              <a:r>
                <a:rPr lang="en-US" sz="1200" dirty="0" err="1" smtClean="0"/>
                <a:t>res.writeHead</a:t>
              </a:r>
              <a:r>
                <a:rPr lang="en-US" sz="1200" dirty="0" smtClean="0"/>
                <a:t>(200</a:t>
              </a:r>
              <a:r>
                <a:rPr lang="en-US" sz="1200" dirty="0"/>
                <a:t>,{ 'Content-Type': 'text/html' }); </a:t>
              </a:r>
            </a:p>
            <a:p>
              <a:pPr fontAlgn="base">
                <a:spcAft>
                  <a:spcPct val="0"/>
                </a:spcAft>
                <a:buClr>
                  <a:srgbClr val="F0AB00"/>
                </a:buClr>
                <a:buSzPct val="80000"/>
              </a:pPr>
              <a:r>
                <a:rPr lang="en-US" sz="1200" dirty="0"/>
                <a:t>  </a:t>
              </a:r>
              <a:r>
                <a:rPr lang="en-US" sz="1200" dirty="0" err="1"/>
                <a:t>res.end</a:t>
              </a:r>
              <a:r>
                <a:rPr lang="en-US" sz="1200" dirty="0"/>
                <a:t>('&lt;h1&gt;Hello Socket Lover!&lt;/h1&gt;'); </a:t>
              </a:r>
            </a:p>
            <a:p>
              <a:pPr fontAlgn="base">
                <a:spcAft>
                  <a:spcPct val="0"/>
                </a:spcAft>
                <a:buClr>
                  <a:srgbClr val="F0AB00"/>
                </a:buClr>
                <a:buSzPct val="80000"/>
              </a:pPr>
              <a:r>
                <a:rPr lang="en-US" sz="1200" dirty="0"/>
                <a:t>}); </a:t>
              </a:r>
            </a:p>
            <a:p>
              <a:pPr fontAlgn="base">
                <a:spcAft>
                  <a:spcPct val="0"/>
                </a:spcAft>
                <a:buClr>
                  <a:srgbClr val="F0AB00"/>
                </a:buClr>
                <a:buSzPct val="80000"/>
              </a:pPr>
              <a:r>
                <a:rPr lang="en-US" sz="1200" dirty="0" err="1"/>
                <a:t>server.listen</a:t>
              </a:r>
              <a:r>
                <a:rPr lang="en-US" sz="1200" dirty="0"/>
                <a:t>(8080); </a:t>
              </a:r>
              <a:endParaRPr lang="en-US" sz="1200" dirty="0" smtClean="0"/>
            </a:p>
            <a:p>
              <a:pPr fontAlgn="base">
                <a:spcAft>
                  <a:spcPct val="0"/>
                </a:spcAft>
                <a:buClr>
                  <a:srgbClr val="F0AB00"/>
                </a:buClr>
                <a:buSzPct val="80000"/>
              </a:pPr>
              <a:r>
                <a:rPr lang="en-US" sz="1200" dirty="0" err="1" smtClean="0"/>
                <a:t>var</a:t>
              </a:r>
              <a:r>
                <a:rPr lang="en-US" sz="1200" dirty="0" smtClean="0"/>
                <a:t> </a:t>
              </a:r>
              <a:r>
                <a:rPr lang="en-US" sz="1200" dirty="0"/>
                <a:t>socket= </a:t>
              </a:r>
              <a:r>
                <a:rPr lang="en-US" sz="1200" dirty="0" err="1"/>
                <a:t>io.listen</a:t>
              </a:r>
              <a:r>
                <a:rPr lang="en-US" sz="1200" dirty="0"/>
                <a:t>(server); </a:t>
              </a:r>
              <a:endParaRPr lang="en-US" sz="1200" dirty="0" smtClean="0"/>
            </a:p>
            <a:p>
              <a:pPr fontAlgn="base">
                <a:spcAft>
                  <a:spcPct val="0"/>
                </a:spcAft>
                <a:buClr>
                  <a:srgbClr val="F0AB00"/>
                </a:buClr>
                <a:buSzPct val="80000"/>
              </a:pPr>
              <a:r>
                <a:rPr lang="en-US" sz="1200" dirty="0" smtClean="0"/>
                <a:t>//</a:t>
              </a:r>
              <a:r>
                <a:rPr lang="en-US" sz="1200" dirty="0" smtClean="0">
                  <a:solidFill>
                    <a:srgbClr val="FF0000"/>
                  </a:solidFill>
                </a:rPr>
                <a:t>after connected to client socket</a:t>
              </a:r>
              <a:endParaRPr lang="en-US" sz="1200" dirty="0">
                <a:solidFill>
                  <a:srgbClr val="FF0000"/>
                </a:solidFill>
              </a:endParaRPr>
            </a:p>
            <a:p>
              <a:pPr fontAlgn="base">
                <a:spcAft>
                  <a:spcPct val="0"/>
                </a:spcAft>
                <a:buClr>
                  <a:srgbClr val="F0AB00"/>
                </a:buClr>
                <a:buSzPct val="80000"/>
              </a:pPr>
              <a:r>
                <a:rPr lang="en-US" sz="1200" dirty="0" err="1" smtClean="0"/>
                <a:t>socket.on</a:t>
              </a:r>
              <a:r>
                <a:rPr lang="en-US" sz="1200" dirty="0"/>
                <a:t>('connection', function(client){ </a:t>
              </a:r>
              <a:endParaRPr lang="zh-CN" altLang="en-US" sz="1200" dirty="0"/>
            </a:p>
            <a:p>
              <a:pPr fontAlgn="base">
                <a:spcAft>
                  <a:spcPct val="0"/>
                </a:spcAft>
                <a:buClr>
                  <a:srgbClr val="F0AB00"/>
                </a:buClr>
                <a:buSzPct val="80000"/>
              </a:pPr>
              <a:r>
                <a:rPr lang="zh-CN" altLang="en-US" sz="1200" dirty="0"/>
                <a:t>  </a:t>
              </a:r>
              <a:r>
                <a:rPr lang="en-US" sz="1200" dirty="0" err="1"/>
                <a:t>client.on</a:t>
              </a:r>
              <a:r>
                <a:rPr lang="en-US" sz="1200" dirty="0"/>
                <a:t>('</a:t>
              </a:r>
              <a:r>
                <a:rPr lang="en-US" sz="1200" dirty="0" err="1"/>
                <a:t>message',function</a:t>
              </a:r>
              <a:r>
                <a:rPr lang="en-US" sz="1200" dirty="0"/>
                <a:t>(event){ </a:t>
              </a:r>
            </a:p>
            <a:p>
              <a:pPr fontAlgn="base">
                <a:spcAft>
                  <a:spcPct val="0"/>
                </a:spcAft>
                <a:buClr>
                  <a:srgbClr val="F0AB00"/>
                </a:buClr>
                <a:buSzPct val="80000"/>
              </a:pPr>
              <a:r>
                <a:rPr lang="en-US" sz="1200" dirty="0"/>
                <a:t>    console.log('Received message from </a:t>
              </a:r>
              <a:r>
                <a:rPr lang="en-US" sz="1200" dirty="0" err="1"/>
                <a:t>client!',event</a:t>
              </a:r>
              <a:r>
                <a:rPr lang="en-US" sz="1200" dirty="0"/>
                <a:t>); </a:t>
              </a:r>
            </a:p>
            <a:p>
              <a:pPr fontAlgn="base">
                <a:spcAft>
                  <a:spcPct val="0"/>
                </a:spcAft>
                <a:buClr>
                  <a:srgbClr val="F0AB00"/>
                </a:buClr>
                <a:buSzPct val="80000"/>
              </a:pPr>
              <a:r>
                <a:rPr lang="en-US" sz="1200" dirty="0"/>
                <a:t>  </a:t>
              </a:r>
              <a:r>
                <a:rPr lang="en-US" sz="1200" dirty="0" smtClean="0"/>
                <a:t>});});</a:t>
              </a:r>
              <a:endParaRPr lang="en-US" sz="1200" dirty="0"/>
            </a:p>
          </p:txBody>
        </p:sp>
        <p:sp>
          <p:nvSpPr>
            <p:cNvPr id="11" name="TextBox 10"/>
            <p:cNvSpPr txBox="1"/>
            <p:nvPr/>
          </p:nvSpPr>
          <p:spPr>
            <a:xfrm>
              <a:off x="1403688" y="2711961"/>
              <a:ext cx="543416" cy="276999"/>
            </a:xfrm>
            <a:prstGeom prst="rect">
              <a:avLst/>
            </a:prstGeom>
          </p:spPr>
          <p:style>
            <a:lnRef idx="1">
              <a:schemeClr val="accent1"/>
            </a:lnRef>
            <a:fillRef idx="3">
              <a:schemeClr val="accent1"/>
            </a:fillRef>
            <a:effectRef idx="2">
              <a:schemeClr val="accent1"/>
            </a:effectRef>
            <a:fontRef idx="minor">
              <a:schemeClr val="lt1"/>
            </a:fontRef>
          </p:style>
          <p:txBody>
            <a:bodyPr wrap="none" lIns="0" tIns="0" rIns="0" bIns="0" rtlCol="0">
              <a:spAutoFit/>
            </a:bodyPr>
            <a:lstStyle/>
            <a:p>
              <a:pPr fontAlgn="base">
                <a:spcBef>
                  <a:spcPct val="50000"/>
                </a:spcBef>
                <a:spcAft>
                  <a:spcPct val="0"/>
                </a:spcAft>
                <a:buClr>
                  <a:srgbClr val="F0AB00"/>
                </a:buClr>
                <a:buSzPct val="80000"/>
              </a:pPr>
              <a:r>
                <a:rPr lang="en-US" kern="0" dirty="0" smtClean="0">
                  <a:ea typeface="Arial Unicode MS" pitchFamily="34" charset="-128"/>
                  <a:cs typeface="Arial Unicode MS" pitchFamily="34" charset="-128"/>
                </a:rPr>
                <a:t>server</a:t>
              </a:r>
              <a:r>
                <a:rPr lang="en-US" sz="1800" kern="0" dirty="0" smtClean="0">
                  <a:ea typeface="Arial Unicode MS" pitchFamily="34" charset="-128"/>
                  <a:cs typeface="Arial Unicode MS" pitchFamily="34" charset="-128"/>
                </a:rPr>
                <a:t>.js</a:t>
              </a:r>
            </a:p>
          </p:txBody>
        </p:sp>
      </p:grpSp>
    </p:spTree>
    <p:extLst>
      <p:ext uri="{BB962C8B-B14F-4D97-AF65-F5344CB8AC3E}">
        <p14:creationId xmlns:p14="http://schemas.microsoft.com/office/powerpoint/2010/main" val="150322433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Node connections flow chart</a:t>
            </a:r>
            <a:endParaRPr lang="en-US" dirty="0"/>
          </a:p>
        </p:txBody>
      </p:sp>
      <p:grpSp>
        <p:nvGrpSpPr>
          <p:cNvPr id="4" name="Group 3"/>
          <p:cNvGrpSpPr/>
          <p:nvPr/>
        </p:nvGrpSpPr>
        <p:grpSpPr>
          <a:xfrm>
            <a:off x="1187624" y="1484784"/>
            <a:ext cx="6480720" cy="4608512"/>
            <a:chOff x="1115616" y="980728"/>
            <a:chExt cx="6480720" cy="4608512"/>
          </a:xfrm>
        </p:grpSpPr>
        <p:sp>
          <p:nvSpPr>
            <p:cNvPr id="5" name="圆角矩形 3"/>
            <p:cNvSpPr/>
            <p:nvPr/>
          </p:nvSpPr>
          <p:spPr>
            <a:xfrm>
              <a:off x="5436096" y="1052736"/>
              <a:ext cx="2160240" cy="4536504"/>
            </a:xfrm>
            <a:prstGeom prst="roundRect">
              <a:avLst/>
            </a:prstGeom>
            <a:gradFill rotWithShape="1">
              <a:gsLst>
                <a:gs pos="0">
                  <a:srgbClr val="4BACC6">
                    <a:tint val="50000"/>
                    <a:satMod val="300000"/>
                  </a:srgbClr>
                </a:gs>
                <a:gs pos="35000">
                  <a:srgbClr val="4BACC6">
                    <a:tint val="37000"/>
                    <a:satMod val="300000"/>
                  </a:srgbClr>
                </a:gs>
                <a:gs pos="100000">
                  <a:srgbClr val="4BACC6">
                    <a:tint val="15000"/>
                    <a:satMod val="350000"/>
                  </a:srgbClr>
                </a:gs>
              </a:gsLst>
              <a:lin ang="16200000" scaled="1"/>
            </a:gradFill>
            <a:ln w="9525" cap="flat" cmpd="sng" algn="ctr">
              <a:solidFill>
                <a:srgbClr val="4BACC6">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Calibri"/>
                <a:ea typeface="宋体"/>
              </a:endParaRPr>
            </a:p>
          </p:txBody>
        </p:sp>
        <p:sp>
          <p:nvSpPr>
            <p:cNvPr id="6" name="圆角矩形 2"/>
            <p:cNvSpPr/>
            <p:nvPr/>
          </p:nvSpPr>
          <p:spPr>
            <a:xfrm>
              <a:off x="1115616" y="980728"/>
              <a:ext cx="2160240" cy="4536504"/>
            </a:xfrm>
            <a:prstGeom prst="roundRect">
              <a:avLst/>
            </a:prstGeom>
            <a:gradFill rotWithShape="1">
              <a:gsLst>
                <a:gs pos="0">
                  <a:srgbClr val="4BACC6">
                    <a:tint val="50000"/>
                    <a:satMod val="300000"/>
                  </a:srgbClr>
                </a:gs>
                <a:gs pos="35000">
                  <a:srgbClr val="4BACC6">
                    <a:tint val="37000"/>
                    <a:satMod val="300000"/>
                  </a:srgbClr>
                </a:gs>
                <a:gs pos="100000">
                  <a:srgbClr val="4BACC6">
                    <a:tint val="15000"/>
                    <a:satMod val="350000"/>
                  </a:srgbClr>
                </a:gs>
              </a:gsLst>
              <a:lin ang="16200000" scaled="1"/>
            </a:gradFill>
            <a:ln w="9525" cap="flat" cmpd="sng" algn="ctr">
              <a:solidFill>
                <a:srgbClr val="4BACC6">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ysClr val="windowText" lastClr="000000"/>
                </a:solidFill>
                <a:effectLst/>
                <a:uLnTx/>
                <a:uFillTx/>
                <a:latin typeface="Calibri"/>
                <a:ea typeface="宋体"/>
              </a:endParaRPr>
            </a:p>
          </p:txBody>
        </p:sp>
        <p:sp>
          <p:nvSpPr>
            <p:cNvPr id="7" name="TextBox 6"/>
            <p:cNvSpPr txBox="1"/>
            <p:nvPr/>
          </p:nvSpPr>
          <p:spPr>
            <a:xfrm>
              <a:off x="1403648" y="1268760"/>
              <a:ext cx="1440160"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smtClean="0">
                  <a:ln>
                    <a:noFill/>
                  </a:ln>
                  <a:solidFill>
                    <a:sysClr val="windowText" lastClr="000000"/>
                  </a:solidFill>
                  <a:effectLst/>
                  <a:uLnTx/>
                  <a:uFillTx/>
                </a:rPr>
                <a:t>Client</a:t>
              </a:r>
              <a:endParaRPr kumimoji="0" lang="zh-CN" altLang="en-US" sz="1800" b="0" i="0" u="none" strike="noStrike" kern="0" cap="none" spc="0" normalizeH="0" baseline="0" noProof="0" dirty="0">
                <a:ln>
                  <a:noFill/>
                </a:ln>
                <a:solidFill>
                  <a:sysClr val="windowText" lastClr="000000"/>
                </a:solidFill>
                <a:effectLst/>
                <a:uLnTx/>
                <a:uFillTx/>
              </a:endParaRPr>
            </a:p>
          </p:txBody>
        </p:sp>
        <p:sp>
          <p:nvSpPr>
            <p:cNvPr id="8" name="TextBox 7"/>
            <p:cNvSpPr txBox="1"/>
            <p:nvPr/>
          </p:nvSpPr>
          <p:spPr>
            <a:xfrm>
              <a:off x="5796136" y="1412776"/>
              <a:ext cx="1440160"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smtClean="0">
                  <a:ln>
                    <a:noFill/>
                  </a:ln>
                  <a:solidFill>
                    <a:sysClr val="windowText" lastClr="000000"/>
                  </a:solidFill>
                  <a:effectLst/>
                  <a:uLnTx/>
                  <a:uFillTx/>
                </a:rPr>
                <a:t>Server</a:t>
              </a:r>
              <a:endParaRPr kumimoji="0" lang="zh-CN" altLang="en-US" sz="1800" b="0" i="0" u="none" strike="noStrike" kern="0" cap="none" spc="0" normalizeH="0" baseline="0" noProof="0" dirty="0">
                <a:ln>
                  <a:noFill/>
                </a:ln>
                <a:solidFill>
                  <a:sysClr val="windowText" lastClr="000000"/>
                </a:solidFill>
                <a:effectLst/>
                <a:uLnTx/>
                <a:uFillTx/>
              </a:endParaRPr>
            </a:p>
          </p:txBody>
        </p:sp>
        <p:sp>
          <p:nvSpPr>
            <p:cNvPr id="9" name="流程图: 过程 6"/>
            <p:cNvSpPr/>
            <p:nvPr/>
          </p:nvSpPr>
          <p:spPr>
            <a:xfrm>
              <a:off x="1547664" y="1844824"/>
              <a:ext cx="1080120" cy="1368152"/>
            </a:xfrm>
            <a:prstGeom prst="flowChartProcess">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ysClr val="windowText" lastClr="000000"/>
                </a:solidFill>
                <a:effectLst/>
                <a:uLnTx/>
                <a:uFillTx/>
                <a:latin typeface="Calibri"/>
                <a:ea typeface="宋体"/>
              </a:endParaRPr>
            </a:p>
          </p:txBody>
        </p:sp>
        <p:sp>
          <p:nvSpPr>
            <p:cNvPr id="10" name="TextBox 9"/>
            <p:cNvSpPr txBox="1"/>
            <p:nvPr/>
          </p:nvSpPr>
          <p:spPr>
            <a:xfrm>
              <a:off x="1475656" y="2204864"/>
              <a:ext cx="1296144" cy="246221"/>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0" b="0" i="0" u="none" strike="noStrike" kern="0" cap="none" spc="0" normalizeH="0" baseline="0" noProof="0" dirty="0" smtClean="0">
                  <a:ln>
                    <a:noFill/>
                  </a:ln>
                  <a:solidFill>
                    <a:sysClr val="windowText" lastClr="000000"/>
                  </a:solidFill>
                  <a:effectLst/>
                  <a:uLnTx/>
                  <a:uFillTx/>
                </a:rPr>
                <a:t>Support </a:t>
              </a:r>
              <a:r>
                <a:rPr kumimoji="0" lang="en-US" altLang="zh-CN" sz="1000" b="0" i="0" u="none" strike="noStrike" kern="0" cap="none" spc="0" normalizeH="0" baseline="0" noProof="0" dirty="0" err="1" smtClean="0">
                  <a:ln>
                    <a:noFill/>
                  </a:ln>
                  <a:solidFill>
                    <a:sysClr val="windowText" lastClr="000000"/>
                  </a:solidFill>
                  <a:effectLst/>
                  <a:uLnTx/>
                  <a:uFillTx/>
                </a:rPr>
                <a:t>websocket</a:t>
              </a:r>
              <a:endParaRPr kumimoji="0" lang="zh-CN" altLang="en-US" sz="1000" b="0" i="0" u="none" strike="noStrike" kern="0" cap="none" spc="0" normalizeH="0" baseline="0" noProof="0" dirty="0">
                <a:ln>
                  <a:noFill/>
                </a:ln>
                <a:solidFill>
                  <a:sysClr val="windowText" lastClr="000000"/>
                </a:solidFill>
                <a:effectLst/>
                <a:uLnTx/>
                <a:uFillTx/>
              </a:endParaRPr>
            </a:p>
          </p:txBody>
        </p:sp>
        <p:sp>
          <p:nvSpPr>
            <p:cNvPr id="11" name="TextBox 10"/>
            <p:cNvSpPr txBox="1"/>
            <p:nvPr/>
          </p:nvSpPr>
          <p:spPr>
            <a:xfrm>
              <a:off x="1475656" y="2452826"/>
              <a:ext cx="1296144" cy="246221"/>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0" b="0" i="0" u="none" strike="noStrike" kern="0" cap="none" spc="0" normalizeH="0" baseline="0" noProof="0" dirty="0" smtClean="0">
                  <a:ln>
                    <a:noFill/>
                  </a:ln>
                  <a:solidFill>
                    <a:sysClr val="windowText" lastClr="000000"/>
                  </a:solidFill>
                  <a:effectLst/>
                  <a:uLnTx/>
                  <a:uFillTx/>
                </a:rPr>
                <a:t>Support</a:t>
              </a:r>
              <a:r>
                <a:rPr kumimoji="0" lang="en-US" altLang="zh-CN" sz="1000" b="0" i="0" u="none" strike="noStrike" kern="0" cap="none" spc="0" normalizeH="0" noProof="0" dirty="0" smtClean="0">
                  <a:ln>
                    <a:noFill/>
                  </a:ln>
                  <a:solidFill>
                    <a:sysClr val="windowText" lastClr="000000"/>
                  </a:solidFill>
                  <a:effectLst/>
                  <a:uLnTx/>
                  <a:uFillTx/>
                </a:rPr>
                <a:t> </a:t>
              </a:r>
              <a:r>
                <a:rPr kumimoji="0" lang="en-US" altLang="zh-CN" sz="1000" b="0" i="0" u="none" strike="noStrike" kern="0" cap="none" spc="0" normalizeH="0" baseline="0" noProof="0" dirty="0" smtClean="0">
                  <a:ln>
                    <a:noFill/>
                  </a:ln>
                  <a:solidFill>
                    <a:sysClr val="windowText" lastClr="000000"/>
                  </a:solidFill>
                  <a:effectLst/>
                  <a:uLnTx/>
                  <a:uFillTx/>
                </a:rPr>
                <a:t>flash</a:t>
              </a:r>
              <a:endParaRPr kumimoji="0" lang="zh-CN" altLang="en-US" sz="1000" b="0" i="0" u="none" strike="noStrike" kern="0" cap="none" spc="0" normalizeH="0" baseline="0" noProof="0" dirty="0">
                <a:ln>
                  <a:noFill/>
                </a:ln>
                <a:solidFill>
                  <a:sysClr val="windowText" lastClr="000000"/>
                </a:solidFill>
                <a:effectLst/>
                <a:uLnTx/>
                <a:uFillTx/>
              </a:endParaRPr>
            </a:p>
          </p:txBody>
        </p:sp>
        <p:sp>
          <p:nvSpPr>
            <p:cNvPr id="12" name="TextBox 11"/>
            <p:cNvSpPr txBox="1"/>
            <p:nvPr/>
          </p:nvSpPr>
          <p:spPr>
            <a:xfrm>
              <a:off x="1475656" y="2740858"/>
              <a:ext cx="1296144" cy="246221"/>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0" b="0" i="0" u="none" strike="noStrike" kern="0" cap="none" spc="0" normalizeH="0" baseline="0" noProof="0" dirty="0" smtClean="0">
                  <a:ln>
                    <a:noFill/>
                  </a:ln>
                  <a:solidFill>
                    <a:sysClr val="windowText" lastClr="000000"/>
                  </a:solidFill>
                  <a:effectLst/>
                  <a:uLnTx/>
                  <a:uFillTx/>
                </a:rPr>
                <a:t>Support </a:t>
              </a:r>
              <a:r>
                <a:rPr kumimoji="0" lang="en-US" altLang="zh-CN" sz="1000" b="0" i="0" u="none" strike="noStrike" kern="0" cap="none" spc="0" normalizeH="0" baseline="0" noProof="0" dirty="0" err="1" smtClean="0">
                  <a:ln>
                    <a:noFill/>
                  </a:ln>
                  <a:solidFill>
                    <a:sysClr val="windowText" lastClr="000000"/>
                  </a:solidFill>
                  <a:effectLst/>
                  <a:uLnTx/>
                  <a:uFillTx/>
                </a:rPr>
                <a:t>xhr</a:t>
              </a:r>
              <a:r>
                <a:rPr kumimoji="0" lang="zh-CN" altLang="en-US" sz="1000" b="0" i="0" u="none" strike="noStrike" kern="0" cap="none" spc="0" normalizeH="0" baseline="0" noProof="0" dirty="0" smtClean="0">
                  <a:ln>
                    <a:noFill/>
                  </a:ln>
                  <a:solidFill>
                    <a:sysClr val="windowText" lastClr="000000"/>
                  </a:solidFill>
                  <a:effectLst/>
                  <a:uLnTx/>
                  <a:uFillTx/>
                </a:rPr>
                <a:t> </a:t>
              </a:r>
              <a:endParaRPr kumimoji="0" lang="zh-CN" altLang="en-US" sz="1000" b="0" i="0" u="none" strike="noStrike" kern="0" cap="none" spc="0" normalizeH="0" baseline="0" noProof="0" dirty="0">
                <a:ln>
                  <a:noFill/>
                </a:ln>
                <a:solidFill>
                  <a:sysClr val="windowText" lastClr="000000"/>
                </a:solidFill>
                <a:effectLst/>
                <a:uLnTx/>
                <a:uFillTx/>
              </a:endParaRPr>
            </a:p>
          </p:txBody>
        </p:sp>
        <p:sp>
          <p:nvSpPr>
            <p:cNvPr id="13" name="流程图: 过程 10"/>
            <p:cNvSpPr/>
            <p:nvPr/>
          </p:nvSpPr>
          <p:spPr>
            <a:xfrm>
              <a:off x="5652120" y="1844824"/>
              <a:ext cx="1728192" cy="504056"/>
            </a:xfrm>
            <a:prstGeom prst="flowChartProcess">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ysClr val="windowText" lastClr="000000"/>
                </a:solidFill>
                <a:effectLst/>
                <a:uLnTx/>
                <a:uFillTx/>
                <a:latin typeface="Calibri"/>
                <a:ea typeface="宋体"/>
              </a:endParaRPr>
            </a:p>
          </p:txBody>
        </p:sp>
        <p:cxnSp>
          <p:nvCxnSpPr>
            <p:cNvPr id="14" name="直接箭头连接符 13"/>
            <p:cNvCxnSpPr/>
            <p:nvPr/>
          </p:nvCxnSpPr>
          <p:spPr>
            <a:xfrm>
              <a:off x="3275856" y="2420888"/>
              <a:ext cx="2160240" cy="1588"/>
            </a:xfrm>
            <a:prstGeom prst="straightConnector1">
              <a:avLst/>
            </a:prstGeom>
            <a:noFill/>
            <a:ln w="9525" cap="flat" cmpd="sng" algn="ctr">
              <a:solidFill>
                <a:srgbClr val="4F81BD">
                  <a:shade val="95000"/>
                  <a:satMod val="105000"/>
                </a:srgbClr>
              </a:solidFill>
              <a:prstDash val="solid"/>
              <a:tailEnd type="arrow"/>
            </a:ln>
            <a:effectLst/>
          </p:spPr>
        </p:cxnSp>
        <p:sp>
          <p:nvSpPr>
            <p:cNvPr id="15" name="TextBox 14"/>
            <p:cNvSpPr txBox="1"/>
            <p:nvPr/>
          </p:nvSpPr>
          <p:spPr>
            <a:xfrm>
              <a:off x="3347864" y="2132856"/>
              <a:ext cx="576064" cy="253916"/>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50" b="0" i="0" u="none" strike="noStrike" kern="0" cap="none" spc="0" normalizeH="0" baseline="0" noProof="0" dirty="0" smtClean="0">
                  <a:ln>
                    <a:noFill/>
                  </a:ln>
                  <a:solidFill>
                    <a:sysClr val="windowText" lastClr="000000"/>
                  </a:solidFill>
                  <a:effectLst/>
                  <a:uLnTx/>
                  <a:uFillTx/>
                </a:rPr>
                <a:t>http</a:t>
              </a:r>
              <a:endParaRPr kumimoji="0" lang="zh-CN" altLang="en-US" sz="1050" b="0" i="0" u="none" strike="noStrike" kern="0" cap="none" spc="0" normalizeH="0" baseline="0" noProof="0" dirty="0">
                <a:ln>
                  <a:noFill/>
                </a:ln>
                <a:solidFill>
                  <a:sysClr val="windowText" lastClr="000000"/>
                </a:solidFill>
                <a:effectLst/>
                <a:uLnTx/>
                <a:uFillTx/>
              </a:endParaRPr>
            </a:p>
          </p:txBody>
        </p:sp>
        <p:sp>
          <p:nvSpPr>
            <p:cNvPr id="16" name="TextBox 15"/>
            <p:cNvSpPr txBox="1"/>
            <p:nvPr/>
          </p:nvSpPr>
          <p:spPr>
            <a:xfrm>
              <a:off x="3707904" y="2132856"/>
              <a:ext cx="864096" cy="253916"/>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50" b="0" i="0" u="none" strike="noStrike" kern="0" cap="none" spc="0" normalizeH="0" baseline="0" noProof="0" dirty="0" err="1" smtClean="0">
                  <a:ln>
                    <a:noFill/>
                  </a:ln>
                  <a:solidFill>
                    <a:sysClr val="windowText" lastClr="000000"/>
                  </a:solidFill>
                  <a:effectLst/>
                  <a:uLnTx/>
                  <a:uFillTx/>
                </a:rPr>
                <a:t>websocket</a:t>
              </a:r>
              <a:endParaRPr kumimoji="0" lang="zh-CN" altLang="en-US" sz="1050" b="0" i="0" u="none" strike="noStrike" kern="0" cap="none" spc="0" normalizeH="0" baseline="0" noProof="0" dirty="0">
                <a:ln>
                  <a:noFill/>
                </a:ln>
                <a:solidFill>
                  <a:sysClr val="windowText" lastClr="000000"/>
                </a:solidFill>
                <a:effectLst/>
                <a:uLnTx/>
                <a:uFillTx/>
              </a:endParaRPr>
            </a:p>
          </p:txBody>
        </p:sp>
        <p:sp>
          <p:nvSpPr>
            <p:cNvPr id="17" name="TextBox 16"/>
            <p:cNvSpPr txBox="1"/>
            <p:nvPr/>
          </p:nvSpPr>
          <p:spPr>
            <a:xfrm>
              <a:off x="4427984" y="2132856"/>
              <a:ext cx="936104" cy="253916"/>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50" b="0" i="0" u="none" strike="noStrike" kern="0" cap="none" spc="0" normalizeH="0" baseline="0" noProof="0" dirty="0" err="1" smtClean="0">
                  <a:ln>
                    <a:noFill/>
                  </a:ln>
                  <a:solidFill>
                    <a:sysClr val="windowText" lastClr="000000"/>
                  </a:solidFill>
                  <a:effectLst/>
                  <a:uLnTx/>
                  <a:uFillTx/>
                </a:rPr>
                <a:t>flashsocket</a:t>
              </a:r>
              <a:endParaRPr kumimoji="0" lang="zh-CN" altLang="en-US" sz="1050" b="0" i="0" u="none" strike="noStrike" kern="0" cap="none" spc="0" normalizeH="0" baseline="0" noProof="0" dirty="0">
                <a:ln>
                  <a:noFill/>
                </a:ln>
                <a:solidFill>
                  <a:sysClr val="windowText" lastClr="000000"/>
                </a:solidFill>
                <a:effectLst/>
                <a:uLnTx/>
                <a:uFillTx/>
              </a:endParaRPr>
            </a:p>
          </p:txBody>
        </p:sp>
        <p:sp>
          <p:nvSpPr>
            <p:cNvPr id="18" name="矩形 19"/>
            <p:cNvSpPr/>
            <p:nvPr/>
          </p:nvSpPr>
          <p:spPr>
            <a:xfrm rot="5400000">
              <a:off x="738719" y="2293728"/>
              <a:ext cx="1297919" cy="400110"/>
            </a:xfrm>
            <a:prstGeom prst="rect">
              <a:avLst/>
            </a:prstGeom>
            <a:noFill/>
          </p:spPr>
          <p:txBody>
            <a:bodyPr wrap="square" lIns="91440" tIns="45720" rIns="91440" bIns="4572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smtClean="0">
                  <a:ln w="18415" cmpd="sng">
                    <a:solidFill>
                      <a:srgbClr val="FFFFFF"/>
                    </a:solidFill>
                    <a:prstDash val="solid"/>
                  </a:ln>
                  <a:solidFill>
                    <a:srgbClr val="FFFFFF"/>
                  </a:solidFill>
                  <a:effectLst>
                    <a:outerShdw blurRad="63500" dir="3600000" algn="tl" rotWithShape="0">
                      <a:srgbClr val="000000">
                        <a:alpha val="70000"/>
                      </a:srgbClr>
                    </a:outerShdw>
                  </a:effectLst>
                  <a:uLnTx/>
                  <a:uFillTx/>
                </a:rPr>
                <a:t>check</a:t>
              </a:r>
              <a:endParaRPr kumimoji="0" lang="zh-CN" altLang="en-US" sz="2000" b="0" i="0" u="none" strike="noStrike" kern="0" cap="none" spc="0" normalizeH="0" baseline="0" noProof="0" dirty="0">
                <a:ln w="18415" cmpd="sng">
                  <a:solidFill>
                    <a:srgbClr val="FFFFFF"/>
                  </a:solidFill>
                  <a:prstDash val="solid"/>
                </a:ln>
                <a:solidFill>
                  <a:srgbClr val="FFFFFF"/>
                </a:solidFill>
                <a:effectLst>
                  <a:outerShdw blurRad="63500" dir="3600000" algn="tl" rotWithShape="0">
                    <a:srgbClr val="000000">
                      <a:alpha val="70000"/>
                    </a:srgbClr>
                  </a:outerShdw>
                </a:effectLst>
                <a:uLnTx/>
                <a:uFillTx/>
              </a:endParaRPr>
            </a:p>
          </p:txBody>
        </p:sp>
        <p:sp>
          <p:nvSpPr>
            <p:cNvPr id="19" name="矩形 20"/>
            <p:cNvSpPr/>
            <p:nvPr/>
          </p:nvSpPr>
          <p:spPr>
            <a:xfrm rot="5400000">
              <a:off x="2210817" y="2293729"/>
              <a:ext cx="1297919" cy="400110"/>
            </a:xfrm>
            <a:prstGeom prst="rect">
              <a:avLst/>
            </a:prstGeom>
            <a:noFill/>
          </p:spPr>
          <p:txBody>
            <a:bodyPr wrap="square" lIns="91440" tIns="45720" rIns="91440" bIns="4572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smtClean="0">
                  <a:ln w="18415" cmpd="sng">
                    <a:solidFill>
                      <a:srgbClr val="FFFFFF"/>
                    </a:solidFill>
                    <a:prstDash val="solid"/>
                  </a:ln>
                  <a:solidFill>
                    <a:srgbClr val="FFFFFF"/>
                  </a:solidFill>
                  <a:effectLst>
                    <a:outerShdw blurRad="63500" dir="3600000" algn="tl" rotWithShape="0">
                      <a:srgbClr val="000000">
                        <a:alpha val="70000"/>
                      </a:srgbClr>
                    </a:outerShdw>
                  </a:effectLst>
                  <a:uLnTx/>
                  <a:uFillTx/>
                </a:rPr>
                <a:t>cookie</a:t>
              </a:r>
              <a:endParaRPr kumimoji="0" lang="zh-CN" altLang="en-US" sz="2000" b="0" i="0" u="none" strike="noStrike" kern="0" cap="none" spc="0" normalizeH="0" baseline="0" noProof="0" dirty="0">
                <a:ln w="18415" cmpd="sng">
                  <a:solidFill>
                    <a:srgbClr val="FFFFFF"/>
                  </a:solidFill>
                  <a:prstDash val="solid"/>
                </a:ln>
                <a:solidFill>
                  <a:srgbClr val="FFFFFF"/>
                </a:solidFill>
                <a:effectLst>
                  <a:outerShdw blurRad="63500" dir="3600000" algn="tl" rotWithShape="0">
                    <a:srgbClr val="000000">
                      <a:alpha val="70000"/>
                    </a:srgbClr>
                  </a:outerShdw>
                </a:effectLst>
                <a:uLnTx/>
                <a:uFillTx/>
              </a:endParaRPr>
            </a:p>
          </p:txBody>
        </p:sp>
        <p:cxnSp>
          <p:nvCxnSpPr>
            <p:cNvPr id="20" name="直接箭头连接符 21"/>
            <p:cNvCxnSpPr/>
            <p:nvPr/>
          </p:nvCxnSpPr>
          <p:spPr>
            <a:xfrm rot="10800000" flipV="1">
              <a:off x="3275856" y="4221088"/>
              <a:ext cx="2160240" cy="1588"/>
            </a:xfrm>
            <a:prstGeom prst="straightConnector1">
              <a:avLst/>
            </a:prstGeom>
            <a:noFill/>
            <a:ln w="9525" cap="flat" cmpd="sng" algn="ctr">
              <a:solidFill>
                <a:srgbClr val="4F81BD">
                  <a:shade val="95000"/>
                  <a:satMod val="105000"/>
                </a:srgbClr>
              </a:solidFill>
              <a:prstDash val="solid"/>
              <a:tailEnd type="arrow"/>
            </a:ln>
            <a:effectLst/>
          </p:spPr>
        </p:cxnSp>
        <p:sp>
          <p:nvSpPr>
            <p:cNvPr id="21" name="流程图: 过程 25"/>
            <p:cNvSpPr/>
            <p:nvPr/>
          </p:nvSpPr>
          <p:spPr>
            <a:xfrm>
              <a:off x="1547664" y="3645024"/>
              <a:ext cx="1080120" cy="1368152"/>
            </a:xfrm>
            <a:prstGeom prst="flowChartProcess">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ysClr val="windowText" lastClr="000000"/>
                </a:solidFill>
                <a:effectLst/>
                <a:uLnTx/>
                <a:uFillTx/>
                <a:latin typeface="Calibri"/>
                <a:ea typeface="宋体"/>
              </a:endParaRPr>
            </a:p>
          </p:txBody>
        </p:sp>
        <p:sp>
          <p:nvSpPr>
            <p:cNvPr id="22" name="TextBox 21"/>
            <p:cNvSpPr txBox="1"/>
            <p:nvPr/>
          </p:nvSpPr>
          <p:spPr>
            <a:xfrm>
              <a:off x="5724128" y="1988840"/>
              <a:ext cx="1584176" cy="246221"/>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0" b="0" i="0" u="none" strike="noStrike" kern="0" cap="none" spc="0" normalizeH="0" baseline="0" noProof="0" dirty="0" err="1" smtClean="0">
                  <a:ln>
                    <a:noFill/>
                  </a:ln>
                  <a:solidFill>
                    <a:sysClr val="windowText" lastClr="000000"/>
                  </a:solidFill>
                  <a:effectLst/>
                  <a:uLnTx/>
                  <a:uFillTx/>
                </a:rPr>
                <a:t>Websocket</a:t>
              </a:r>
              <a:r>
                <a:rPr kumimoji="0" lang="zh-CN" altLang="en-US" sz="1000" b="0" i="0" u="none" strike="noStrike" kern="0" cap="none" spc="0" normalizeH="0" baseline="0" noProof="0" dirty="0" smtClean="0">
                  <a:ln>
                    <a:noFill/>
                  </a:ln>
                  <a:solidFill>
                    <a:sysClr val="windowText" lastClr="000000"/>
                  </a:solidFill>
                  <a:effectLst/>
                  <a:uLnTx/>
                  <a:uFillTx/>
                </a:rPr>
                <a:t>、</a:t>
              </a:r>
              <a:r>
                <a:rPr kumimoji="0" lang="en-US" altLang="zh-CN" sz="1000" b="0" i="0" u="none" strike="noStrike" kern="0" cap="none" spc="0" normalizeH="0" baseline="0" noProof="0" dirty="0" err="1" smtClean="0">
                  <a:ln>
                    <a:noFill/>
                  </a:ln>
                  <a:solidFill>
                    <a:sysClr val="windowText" lastClr="000000"/>
                  </a:solidFill>
                  <a:effectLst/>
                  <a:uLnTx/>
                  <a:uFillTx/>
                </a:rPr>
                <a:t>flashsocket</a:t>
              </a:r>
              <a:endParaRPr kumimoji="0" lang="zh-CN" altLang="en-US" sz="1000" b="0" i="0" u="none" strike="noStrike" kern="0" cap="none" spc="0" normalizeH="0" baseline="0" noProof="0" dirty="0">
                <a:ln>
                  <a:noFill/>
                </a:ln>
                <a:solidFill>
                  <a:sysClr val="windowText" lastClr="000000"/>
                </a:solidFill>
                <a:effectLst/>
                <a:uLnTx/>
                <a:uFillTx/>
              </a:endParaRPr>
            </a:p>
          </p:txBody>
        </p:sp>
        <p:sp>
          <p:nvSpPr>
            <p:cNvPr id="23" name="流程图: 过程 29"/>
            <p:cNvSpPr/>
            <p:nvPr/>
          </p:nvSpPr>
          <p:spPr>
            <a:xfrm>
              <a:off x="5652120" y="2492896"/>
              <a:ext cx="1728192" cy="1152128"/>
            </a:xfrm>
            <a:prstGeom prst="flowChartProcess">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ysClr val="windowText" lastClr="000000"/>
                </a:solidFill>
                <a:effectLst/>
                <a:uLnTx/>
                <a:uFillTx/>
                <a:latin typeface="Calibri"/>
                <a:ea typeface="宋体"/>
              </a:endParaRPr>
            </a:p>
          </p:txBody>
        </p:sp>
        <p:sp>
          <p:nvSpPr>
            <p:cNvPr id="24" name="TextBox 23"/>
            <p:cNvSpPr txBox="1"/>
            <p:nvPr/>
          </p:nvSpPr>
          <p:spPr>
            <a:xfrm>
              <a:off x="5796136" y="2564904"/>
              <a:ext cx="1512168" cy="900246"/>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50" b="0" i="0" u="none" strike="noStrike" kern="0" cap="none" spc="0" normalizeH="0" baseline="0" noProof="0" dirty="0" smtClean="0">
                  <a:ln>
                    <a:noFill/>
                  </a:ln>
                  <a:solidFill>
                    <a:sysClr val="windowText" lastClr="000000"/>
                  </a:solidFill>
                  <a:effectLst/>
                  <a:uLnTx/>
                  <a:uFillTx/>
                </a:rPr>
                <a:t>Listen to client’s different connection requests</a:t>
              </a:r>
              <a:r>
                <a:rPr kumimoji="0" lang="en-US" altLang="zh-CN" sz="1050" b="0" i="0" u="none" strike="noStrike" kern="0" cap="none" spc="0" normalizeH="0" noProof="0" dirty="0" smtClean="0">
                  <a:ln>
                    <a:noFill/>
                  </a:ln>
                  <a:solidFill>
                    <a:sysClr val="windowText" lastClr="000000"/>
                  </a:solidFill>
                  <a:effectLst/>
                  <a:uLnTx/>
                  <a:uFillTx/>
                </a:rPr>
                <a:t> and then </a:t>
              </a:r>
              <a:r>
                <a:rPr kumimoji="0" lang="en-US" altLang="zh-CN" sz="1050" b="0" i="0" u="none" strike="noStrike" kern="0" cap="none" spc="0" normalizeH="0" baseline="0" noProof="0" dirty="0" err="1" smtClean="0">
                  <a:ln>
                    <a:noFill/>
                  </a:ln>
                  <a:solidFill>
                    <a:sysClr val="windowText" lastClr="000000"/>
                  </a:solidFill>
                  <a:effectLst/>
                  <a:uLnTx/>
                  <a:uFillTx/>
                </a:rPr>
                <a:t>init</a:t>
              </a:r>
              <a:r>
                <a:rPr kumimoji="0" lang="en-US" altLang="zh-CN" sz="1050" b="0" i="0" u="none" strike="noStrike" kern="0" cap="none" spc="0" normalizeH="0" baseline="0" noProof="0" dirty="0" smtClean="0">
                  <a:ln>
                    <a:noFill/>
                  </a:ln>
                  <a:solidFill>
                    <a:sysClr val="windowText" lastClr="000000"/>
                  </a:solidFill>
                  <a:effectLst/>
                  <a:uLnTx/>
                  <a:uFillTx/>
                </a:rPr>
                <a:t> the relevant</a:t>
              </a:r>
              <a:r>
                <a:rPr kumimoji="0" lang="en-US" altLang="zh-CN" sz="1050" b="0" i="0" u="none" strike="noStrike" kern="0" cap="none" spc="0" normalizeH="0" noProof="0" dirty="0" smtClean="0">
                  <a:ln>
                    <a:noFill/>
                  </a:ln>
                  <a:solidFill>
                    <a:sysClr val="windowText" lastClr="000000"/>
                  </a:solidFill>
                  <a:effectLst/>
                  <a:uLnTx/>
                  <a:uFillTx/>
                </a:rPr>
                <a:t> </a:t>
              </a:r>
              <a:r>
                <a:rPr kumimoji="0" lang="en-US" altLang="zh-CN" sz="1050" b="0" i="0" u="none" strike="noStrike" kern="0" cap="none" spc="0" normalizeH="0" baseline="0" noProof="0" dirty="0" smtClean="0">
                  <a:ln>
                    <a:noFill/>
                  </a:ln>
                  <a:solidFill>
                    <a:sysClr val="windowText" lastClr="000000"/>
                  </a:solidFill>
                  <a:effectLst/>
                  <a:uLnTx/>
                  <a:uFillTx/>
                </a:rPr>
                <a:t>server side socket</a:t>
              </a:r>
              <a:endParaRPr kumimoji="0" lang="zh-CN" altLang="en-US" sz="1050" b="0" i="0" u="none" strike="noStrike" kern="0" cap="none" spc="0" normalizeH="0" baseline="0" noProof="0" dirty="0">
                <a:ln>
                  <a:noFill/>
                </a:ln>
                <a:solidFill>
                  <a:sysClr val="windowText" lastClr="000000"/>
                </a:solidFill>
                <a:effectLst/>
                <a:uLnTx/>
                <a:uFillTx/>
              </a:endParaRPr>
            </a:p>
          </p:txBody>
        </p:sp>
        <p:sp>
          <p:nvSpPr>
            <p:cNvPr id="25" name="流程图: 过程 31"/>
            <p:cNvSpPr/>
            <p:nvPr/>
          </p:nvSpPr>
          <p:spPr>
            <a:xfrm>
              <a:off x="5652120" y="3861048"/>
              <a:ext cx="1728192" cy="1152128"/>
            </a:xfrm>
            <a:prstGeom prst="flowChartProcess">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ysClr val="windowText" lastClr="000000"/>
                </a:solidFill>
                <a:effectLst/>
                <a:uLnTx/>
                <a:uFillTx/>
                <a:latin typeface="Calibri"/>
                <a:ea typeface="宋体"/>
              </a:endParaRPr>
            </a:p>
          </p:txBody>
        </p:sp>
        <p:sp>
          <p:nvSpPr>
            <p:cNvPr id="26" name="TextBox 25"/>
            <p:cNvSpPr txBox="1"/>
            <p:nvPr/>
          </p:nvSpPr>
          <p:spPr>
            <a:xfrm>
              <a:off x="5796136" y="4005064"/>
              <a:ext cx="1440160" cy="4001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0" b="0" i="0" u="none" strike="noStrike" kern="0" cap="none" spc="0" normalizeH="0" baseline="0" noProof="0" dirty="0" err="1" smtClean="0">
                  <a:ln>
                    <a:noFill/>
                  </a:ln>
                  <a:solidFill>
                    <a:sysClr val="windowText" lastClr="000000"/>
                  </a:solidFill>
                  <a:effectLst/>
                  <a:uLnTx/>
                  <a:uFillTx/>
                </a:rPr>
                <a:t>Request.end</a:t>
              </a:r>
              <a:r>
                <a:rPr kumimoji="0" lang="en-US" altLang="zh-CN" sz="1000" b="0" i="0" u="none" strike="noStrike" kern="0" cap="none" spc="0" normalizeH="0" baseline="0" noProof="0" dirty="0" smtClean="0">
                  <a:ln>
                    <a:noFill/>
                  </a:ln>
                  <a:solidFill>
                    <a:sysClr val="windowText" lastClr="000000"/>
                  </a:solidFill>
                  <a:effectLst/>
                  <a:uLnTx/>
                  <a:uFillTx/>
                </a:rPr>
                <a:t>();</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0" b="0" i="0" u="none" strike="noStrike" kern="0" cap="none" spc="0" normalizeH="0" baseline="0" noProof="0" dirty="0" err="1" smtClean="0">
                  <a:ln>
                    <a:noFill/>
                  </a:ln>
                  <a:solidFill>
                    <a:sysClr val="windowText" lastClr="000000"/>
                  </a:solidFill>
                  <a:effectLst/>
                  <a:uLnTx/>
                  <a:uFillTx/>
                </a:rPr>
                <a:t>Response.write</a:t>
              </a:r>
              <a:r>
                <a:rPr kumimoji="0" lang="en-US" altLang="zh-CN" sz="1000" b="0" i="0" u="none" strike="noStrike" kern="0" cap="none" spc="0" normalizeH="0" baseline="0" noProof="0" dirty="0" smtClean="0">
                  <a:ln>
                    <a:noFill/>
                  </a:ln>
                  <a:solidFill>
                    <a:sysClr val="windowText" lastClr="000000"/>
                  </a:solidFill>
                  <a:effectLst/>
                  <a:uLnTx/>
                  <a:uFillTx/>
                </a:rPr>
                <a:t>(data);</a:t>
              </a:r>
              <a:endParaRPr kumimoji="0" lang="zh-CN" altLang="en-US" sz="1000" b="0" i="0" u="none" strike="noStrike" kern="0" cap="none" spc="0" normalizeH="0" baseline="0" noProof="0" dirty="0">
                <a:ln>
                  <a:noFill/>
                </a:ln>
                <a:solidFill>
                  <a:sysClr val="windowText" lastClr="000000"/>
                </a:solidFill>
                <a:effectLst/>
                <a:uLnTx/>
                <a:uFillTx/>
              </a:endParaRPr>
            </a:p>
          </p:txBody>
        </p:sp>
        <p:sp>
          <p:nvSpPr>
            <p:cNvPr id="27" name="TextBox 26"/>
            <p:cNvSpPr txBox="1"/>
            <p:nvPr/>
          </p:nvSpPr>
          <p:spPr>
            <a:xfrm>
              <a:off x="1691680" y="3933056"/>
              <a:ext cx="720080" cy="707886"/>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0" b="0" i="0" u="none" strike="noStrike" kern="0" cap="none" spc="0" normalizeH="0" baseline="0" noProof="0" dirty="0" smtClean="0">
                  <a:ln>
                    <a:noFill/>
                  </a:ln>
                  <a:solidFill>
                    <a:sysClr val="windowText" lastClr="000000"/>
                  </a:solidFill>
                  <a:effectLst/>
                  <a:uLnTx/>
                  <a:uFillTx/>
                </a:rPr>
                <a:t>Receive data and handle them</a:t>
              </a:r>
              <a:endParaRPr kumimoji="0" lang="zh-CN" altLang="en-US" sz="1000" b="0" i="0" u="none" strike="noStrike" kern="0" cap="none" spc="0" normalizeH="0" baseline="0" noProof="0" dirty="0">
                <a:ln>
                  <a:noFill/>
                </a:ln>
                <a:solidFill>
                  <a:sysClr val="windowText" lastClr="000000"/>
                </a:solidFill>
                <a:effectLst/>
                <a:uLnTx/>
                <a:uFillTx/>
              </a:endParaRPr>
            </a:p>
          </p:txBody>
        </p:sp>
      </p:grpSp>
    </p:spTree>
    <p:extLst>
      <p:ext uri="{BB962C8B-B14F-4D97-AF65-F5344CB8AC3E}">
        <p14:creationId xmlns:p14="http://schemas.microsoft.com/office/powerpoint/2010/main" val="304450752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hlinkClick r:id="rId2"/>
              </a:rPr>
              <a:t>4 Debug </a:t>
            </a:r>
            <a:r>
              <a:rPr lang="en-US" dirty="0" err="1" smtClean="0">
                <a:hlinkClick r:id="rId2"/>
              </a:rPr>
              <a:t>NodeJS</a:t>
            </a:r>
            <a:endParaRPr lang="en-US" dirty="0"/>
          </a:p>
        </p:txBody>
      </p:sp>
      <p:sp>
        <p:nvSpPr>
          <p:cNvPr id="5" name="Rectangle 4"/>
          <p:cNvSpPr/>
          <p:nvPr/>
        </p:nvSpPr>
        <p:spPr>
          <a:xfrm>
            <a:off x="605900" y="5851235"/>
            <a:ext cx="7494492" cy="369332"/>
          </a:xfrm>
          <a:prstGeom prst="rect">
            <a:avLst/>
          </a:prstGeom>
        </p:spPr>
        <p:txBody>
          <a:bodyPr wrap="square">
            <a:spAutoFit/>
          </a:bodyPr>
          <a:lstStyle/>
          <a:p>
            <a:r>
              <a:rPr lang="en-US" dirty="0"/>
              <a:t>Eclipse debugger plugin for </a:t>
            </a:r>
            <a:r>
              <a:rPr lang="en-US" dirty="0" smtClean="0"/>
              <a:t>V8:</a:t>
            </a:r>
            <a:r>
              <a:rPr lang="en-US" sz="1100" dirty="0" smtClean="0">
                <a:hlinkClick r:id="rId3"/>
              </a:rPr>
              <a:t>http</a:t>
            </a:r>
            <a:r>
              <a:rPr lang="en-US" sz="1100" dirty="0">
                <a:hlinkClick r:id="rId3"/>
              </a:rPr>
              <a:t>://code.google.com/p/chromedevtools</a:t>
            </a:r>
            <a:r>
              <a:rPr lang="en-US" dirty="0">
                <a:hlinkClick r:id="rId3"/>
              </a:rPr>
              <a:t>/</a:t>
            </a:r>
            <a:endParaRPr lang="en-US" dirty="0"/>
          </a:p>
        </p:txBody>
      </p:sp>
      <p:sp>
        <p:nvSpPr>
          <p:cNvPr id="2" name="Rectangle 1"/>
          <p:cNvSpPr/>
          <p:nvPr/>
        </p:nvSpPr>
        <p:spPr>
          <a:xfrm>
            <a:off x="594852" y="5066600"/>
            <a:ext cx="7272808" cy="738664"/>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altLang="zh-CN" sz="1400" dirty="0" smtClean="0"/>
              <a:t>Debug </a:t>
            </a:r>
            <a:r>
              <a:rPr lang="en-US" sz="1400" dirty="0" smtClean="0"/>
              <a:t>Commands</a:t>
            </a:r>
            <a:r>
              <a:rPr lang="en-US" sz="1400" dirty="0"/>
              <a:t>: run (r), </a:t>
            </a:r>
            <a:r>
              <a:rPr lang="en-US" sz="1400" dirty="0" err="1"/>
              <a:t>cont</a:t>
            </a:r>
            <a:r>
              <a:rPr lang="en-US" sz="1400" dirty="0"/>
              <a:t> (c), </a:t>
            </a:r>
            <a:r>
              <a:rPr lang="en-US" sz="1400" dirty="0">
                <a:solidFill>
                  <a:srgbClr val="FF0000"/>
                </a:solidFill>
              </a:rPr>
              <a:t>next</a:t>
            </a:r>
            <a:r>
              <a:rPr lang="en-US" sz="1400" dirty="0"/>
              <a:t> (n), step (s), out (o), </a:t>
            </a:r>
            <a:r>
              <a:rPr lang="en-US" sz="1400" dirty="0" err="1"/>
              <a:t>backtrace</a:t>
            </a:r>
            <a:r>
              <a:rPr lang="en-US" sz="1400" dirty="0"/>
              <a:t> (</a:t>
            </a:r>
            <a:r>
              <a:rPr lang="en-US" sz="1400" dirty="0" err="1"/>
              <a:t>bt</a:t>
            </a:r>
            <a:r>
              <a:rPr lang="en-US" sz="1400" dirty="0"/>
              <a:t>), </a:t>
            </a:r>
            <a:r>
              <a:rPr lang="en-US" sz="1400" dirty="0" err="1"/>
              <a:t>setBreakpoint</a:t>
            </a:r>
            <a:r>
              <a:rPr lang="en-US" sz="1400" dirty="0"/>
              <a:t> (</a:t>
            </a:r>
            <a:r>
              <a:rPr lang="en-US" sz="1400" dirty="0" err="1"/>
              <a:t>sb</a:t>
            </a:r>
            <a:r>
              <a:rPr lang="en-US" sz="1400" dirty="0"/>
              <a:t>), </a:t>
            </a:r>
            <a:r>
              <a:rPr lang="en-US" sz="1400" dirty="0" err="1"/>
              <a:t>clearBreakpoint</a:t>
            </a:r>
            <a:r>
              <a:rPr lang="en-US" sz="1400" dirty="0"/>
              <a:t> (</a:t>
            </a:r>
            <a:r>
              <a:rPr lang="en-US" sz="1400" dirty="0" err="1"/>
              <a:t>cb</a:t>
            </a:r>
            <a:r>
              <a:rPr lang="en-US" sz="1400" dirty="0" smtClean="0"/>
              <a:t>), watch</a:t>
            </a:r>
            <a:r>
              <a:rPr lang="en-US" sz="1400" dirty="0"/>
              <a:t>, </a:t>
            </a:r>
            <a:r>
              <a:rPr lang="en-US" sz="1400" dirty="0" err="1"/>
              <a:t>unwatch</a:t>
            </a:r>
            <a:r>
              <a:rPr lang="en-US" sz="1400" dirty="0"/>
              <a:t>, watchers, </a:t>
            </a:r>
            <a:r>
              <a:rPr lang="en-US" sz="1400" dirty="0" err="1"/>
              <a:t>repl</a:t>
            </a:r>
            <a:r>
              <a:rPr lang="en-US" sz="1400" dirty="0"/>
              <a:t>, restart, kill, list, scripts, breakpoints, version</a:t>
            </a:r>
          </a:p>
        </p:txBody>
      </p:sp>
      <p:sp>
        <p:nvSpPr>
          <p:cNvPr id="7" name="TextBox 6"/>
          <p:cNvSpPr txBox="1"/>
          <p:nvPr/>
        </p:nvSpPr>
        <p:spPr>
          <a:xfrm>
            <a:off x="395536" y="1420604"/>
            <a:ext cx="5687454" cy="276999"/>
          </a:xfrm>
          <a:prstGeom prst="rect">
            <a:avLst/>
          </a:prstGeom>
          <a:noFill/>
        </p:spPr>
        <p:txBody>
          <a:bodyPr wrap="none" lIns="0" tIns="0" rIns="0" bIns="0" rtlCol="0">
            <a:spAutoFit/>
          </a:bodyPr>
          <a:lstStyle/>
          <a:p>
            <a:pPr marL="285750" indent="-285750" fontAlgn="base">
              <a:spcBef>
                <a:spcPct val="50000"/>
              </a:spcBef>
              <a:spcAft>
                <a:spcPct val="0"/>
              </a:spcAft>
              <a:buClr>
                <a:srgbClr val="F0AB00"/>
              </a:buClr>
              <a:buSzPct val="80000"/>
              <a:buFont typeface="Arial" panose="020B0604020202020204" pitchFamily="34" charset="0"/>
              <a:buChar char="•"/>
            </a:pPr>
            <a:r>
              <a:rPr lang="en-US" sz="1800" kern="0" dirty="0" smtClean="0">
                <a:ea typeface="Arial Unicode MS" pitchFamily="34" charset="-128"/>
                <a:cs typeface="Arial Unicode MS" pitchFamily="34" charset="-128"/>
              </a:rPr>
              <a:t>Use debugger tag, and node will break at that point</a:t>
            </a:r>
          </a:p>
        </p:txBody>
      </p:sp>
      <p:sp>
        <p:nvSpPr>
          <p:cNvPr id="8" name="TextBox 7"/>
          <p:cNvSpPr txBox="1"/>
          <p:nvPr/>
        </p:nvSpPr>
        <p:spPr>
          <a:xfrm>
            <a:off x="378135" y="4736177"/>
            <a:ext cx="3109826" cy="276999"/>
          </a:xfrm>
          <a:prstGeom prst="rect">
            <a:avLst/>
          </a:prstGeom>
          <a:noFill/>
        </p:spPr>
        <p:txBody>
          <a:bodyPr wrap="none" lIns="0" tIns="0" rIns="0" bIns="0" rtlCol="0">
            <a:spAutoFit/>
          </a:bodyPr>
          <a:lstStyle/>
          <a:p>
            <a:pPr marL="285750" indent="-285750" fontAlgn="base">
              <a:spcBef>
                <a:spcPct val="50000"/>
              </a:spcBef>
              <a:spcAft>
                <a:spcPct val="0"/>
              </a:spcAft>
              <a:buClr>
                <a:srgbClr val="F0AB00"/>
              </a:buClr>
              <a:buSzPct val="80000"/>
              <a:buFont typeface="Arial" panose="020B0604020202020204" pitchFamily="34" charset="0"/>
              <a:buChar char="•"/>
            </a:pPr>
            <a:r>
              <a:rPr lang="en-US" sz="1800" kern="0" dirty="0" smtClean="0">
                <a:ea typeface="Arial Unicode MS" pitchFamily="34" charset="-128"/>
                <a:cs typeface="Arial Unicode MS" pitchFamily="34" charset="-128"/>
              </a:rPr>
              <a:t>Then run debug commands</a:t>
            </a:r>
          </a:p>
        </p:txBody>
      </p:sp>
      <p:grpSp>
        <p:nvGrpSpPr>
          <p:cNvPr id="9" name="Group 8"/>
          <p:cNvGrpSpPr/>
          <p:nvPr/>
        </p:nvGrpSpPr>
        <p:grpSpPr>
          <a:xfrm>
            <a:off x="605900" y="1715080"/>
            <a:ext cx="4277378" cy="3021097"/>
            <a:chOff x="3369200" y="1654074"/>
            <a:chExt cx="3724414" cy="2937656"/>
          </a:xfrm>
        </p:grpSpPr>
        <p:sp>
          <p:nvSpPr>
            <p:cNvPr id="10" name="TextBox 9"/>
            <p:cNvSpPr txBox="1"/>
            <p:nvPr/>
          </p:nvSpPr>
          <p:spPr>
            <a:xfrm>
              <a:off x="3369200" y="1790963"/>
              <a:ext cx="3724414" cy="2800767"/>
            </a:xfrm>
            <a:prstGeom prst="rect">
              <a:avLst/>
            </a:prstGeom>
          </p:spPr>
          <p:style>
            <a:lnRef idx="2">
              <a:schemeClr val="accent1"/>
            </a:lnRef>
            <a:fillRef idx="1">
              <a:schemeClr val="lt1"/>
            </a:fillRef>
            <a:effectRef idx="0">
              <a:schemeClr val="accent1"/>
            </a:effectRef>
            <a:fontRef idx="minor">
              <a:schemeClr val="dk1"/>
            </a:fontRef>
          </p:style>
          <p:txBody>
            <a:bodyPr wrap="square" lIns="0" tIns="0" rIns="0" bIns="0" rtlCol="0">
              <a:spAutoFit/>
            </a:bodyPr>
            <a:lstStyle/>
            <a:p>
              <a:pPr fontAlgn="base">
                <a:spcAft>
                  <a:spcPct val="0"/>
                </a:spcAft>
                <a:buClr>
                  <a:srgbClr val="F0AB00"/>
                </a:buClr>
                <a:buSzPct val="80000"/>
              </a:pPr>
              <a:r>
                <a:rPr lang="en-US" sz="1400" dirty="0" err="1" smtClean="0"/>
                <a:t>Var</a:t>
              </a:r>
              <a:r>
                <a:rPr lang="en-US" sz="1400" dirty="0" smtClean="0"/>
                <a:t> x </a:t>
              </a:r>
              <a:r>
                <a:rPr lang="en-US" sz="1400" dirty="0"/>
                <a:t>= 5;</a:t>
              </a:r>
            </a:p>
            <a:p>
              <a:pPr fontAlgn="base">
                <a:spcAft>
                  <a:spcPct val="0"/>
                </a:spcAft>
                <a:buClr>
                  <a:srgbClr val="F0AB00"/>
                </a:buClr>
                <a:buSzPct val="80000"/>
              </a:pPr>
              <a:r>
                <a:rPr lang="en-US" sz="1400" dirty="0" err="1"/>
                <a:t>setTimeout</a:t>
              </a:r>
              <a:r>
                <a:rPr lang="en-US" sz="1400" dirty="0"/>
                <a:t>(function () {</a:t>
              </a:r>
            </a:p>
            <a:p>
              <a:pPr fontAlgn="base">
                <a:spcAft>
                  <a:spcPct val="0"/>
                </a:spcAft>
                <a:buClr>
                  <a:srgbClr val="F0AB00"/>
                </a:buClr>
                <a:buSzPct val="80000"/>
              </a:pPr>
              <a:r>
                <a:rPr lang="en-US" sz="1400" dirty="0"/>
                <a:t>   ++x;</a:t>
              </a:r>
            </a:p>
            <a:p>
              <a:pPr fontAlgn="base">
                <a:spcAft>
                  <a:spcPct val="0"/>
                </a:spcAft>
                <a:buClr>
                  <a:srgbClr val="F0AB00"/>
                </a:buClr>
                <a:buSzPct val="80000"/>
              </a:pPr>
              <a:r>
                <a:rPr lang="en-US" sz="1400" dirty="0"/>
                <a:t>   debugger;</a:t>
              </a:r>
            </a:p>
            <a:p>
              <a:pPr fontAlgn="base">
                <a:spcAft>
                  <a:spcPct val="0"/>
                </a:spcAft>
                <a:buClr>
                  <a:srgbClr val="F0AB00"/>
                </a:buClr>
                <a:buSzPct val="80000"/>
              </a:pPr>
              <a:r>
                <a:rPr lang="en-US" sz="1400" dirty="0"/>
                <a:t>   function a() {</a:t>
              </a:r>
            </a:p>
            <a:p>
              <a:pPr fontAlgn="base">
                <a:spcAft>
                  <a:spcPct val="0"/>
                </a:spcAft>
                <a:buClr>
                  <a:srgbClr val="F0AB00"/>
                </a:buClr>
                <a:buSzPct val="80000"/>
              </a:pPr>
              <a:r>
                <a:rPr lang="en-US" sz="1400" dirty="0"/>
                <a:t>   x *= 3;</a:t>
              </a:r>
            </a:p>
            <a:p>
              <a:pPr fontAlgn="base">
                <a:spcAft>
                  <a:spcPct val="0"/>
                </a:spcAft>
                <a:buClr>
                  <a:srgbClr val="F0AB00"/>
                </a:buClr>
                <a:buSzPct val="80000"/>
              </a:pPr>
              <a:r>
                <a:rPr lang="en-US" sz="1400" dirty="0"/>
                <a:t>   debugger;</a:t>
              </a:r>
            </a:p>
            <a:p>
              <a:pPr fontAlgn="base">
                <a:spcAft>
                  <a:spcPct val="0"/>
                </a:spcAft>
                <a:buClr>
                  <a:srgbClr val="F0AB00"/>
                </a:buClr>
                <a:buSzPct val="80000"/>
              </a:pPr>
              <a:r>
                <a:rPr lang="en-US" sz="1400" dirty="0"/>
                <a:t>   }</a:t>
              </a:r>
            </a:p>
            <a:p>
              <a:pPr fontAlgn="base">
                <a:spcAft>
                  <a:spcPct val="0"/>
                </a:spcAft>
                <a:buClr>
                  <a:srgbClr val="F0AB00"/>
                </a:buClr>
                <a:buSzPct val="80000"/>
              </a:pPr>
              <a:r>
                <a:rPr lang="en-US" sz="1400" dirty="0"/>
                <a:t>   a();</a:t>
              </a:r>
            </a:p>
            <a:p>
              <a:pPr fontAlgn="base">
                <a:spcAft>
                  <a:spcPct val="0"/>
                </a:spcAft>
                <a:buClr>
                  <a:srgbClr val="F0AB00"/>
                </a:buClr>
                <a:buSzPct val="80000"/>
              </a:pPr>
              <a:r>
                <a:rPr lang="en-US" sz="1400" dirty="0"/>
                <a:t>   console.log("done");</a:t>
              </a:r>
            </a:p>
            <a:p>
              <a:pPr fontAlgn="base">
                <a:spcAft>
                  <a:spcPct val="0"/>
                </a:spcAft>
                <a:buClr>
                  <a:srgbClr val="F0AB00"/>
                </a:buClr>
                <a:buSzPct val="80000"/>
              </a:pPr>
              <a:r>
                <a:rPr lang="en-US" sz="1400" dirty="0"/>
                <a:t>}, 1000);</a:t>
              </a:r>
            </a:p>
            <a:p>
              <a:pPr fontAlgn="base">
                <a:spcAft>
                  <a:spcPct val="0"/>
                </a:spcAft>
                <a:buClr>
                  <a:srgbClr val="F0AB00"/>
                </a:buClr>
                <a:buSzPct val="80000"/>
              </a:pPr>
              <a:r>
                <a:rPr lang="en-US" sz="1400" dirty="0"/>
                <a:t>debugger;</a:t>
              </a:r>
            </a:p>
            <a:p>
              <a:pPr fontAlgn="base">
                <a:spcAft>
                  <a:spcPct val="0"/>
                </a:spcAft>
                <a:buClr>
                  <a:srgbClr val="F0AB00"/>
                </a:buClr>
                <a:buSzPct val="80000"/>
              </a:pPr>
              <a:r>
                <a:rPr lang="en-US" sz="1400" dirty="0"/>
                <a:t>console.log("begin");</a:t>
              </a:r>
              <a:endParaRPr lang="en-US" sz="1400" dirty="0" smtClean="0"/>
            </a:p>
          </p:txBody>
        </p:sp>
        <p:sp>
          <p:nvSpPr>
            <p:cNvPr id="11" name="TextBox 10"/>
            <p:cNvSpPr txBox="1"/>
            <p:nvPr/>
          </p:nvSpPr>
          <p:spPr>
            <a:xfrm>
              <a:off x="4952128" y="1654074"/>
              <a:ext cx="558557" cy="276999"/>
            </a:xfrm>
            <a:prstGeom prst="rect">
              <a:avLst/>
            </a:prstGeom>
          </p:spPr>
          <p:style>
            <a:lnRef idx="1">
              <a:schemeClr val="accent1"/>
            </a:lnRef>
            <a:fillRef idx="3">
              <a:schemeClr val="accent1"/>
            </a:fillRef>
            <a:effectRef idx="2">
              <a:schemeClr val="accent1"/>
            </a:effectRef>
            <a:fontRef idx="minor">
              <a:schemeClr val="lt1"/>
            </a:fontRef>
          </p:style>
          <p:txBody>
            <a:bodyPr wrap="none" lIns="0" tIns="0" rIns="0" bIns="0" rtlCol="0">
              <a:spAutoFit/>
            </a:bodyPr>
            <a:lstStyle/>
            <a:p>
              <a:pPr fontAlgn="base">
                <a:spcBef>
                  <a:spcPct val="50000"/>
                </a:spcBef>
                <a:spcAft>
                  <a:spcPct val="0"/>
                </a:spcAft>
                <a:buClr>
                  <a:srgbClr val="F0AB00"/>
                </a:buClr>
                <a:buSzPct val="80000"/>
              </a:pPr>
              <a:r>
                <a:rPr lang="en-US" kern="0" dirty="0" smtClean="0">
                  <a:ea typeface="Arial Unicode MS" pitchFamily="34" charset="-128"/>
                  <a:cs typeface="Arial Unicode MS" pitchFamily="34" charset="-128"/>
                </a:rPr>
                <a:t>dbg</a:t>
              </a:r>
              <a:r>
                <a:rPr lang="en-US" sz="1800" kern="0" dirty="0" smtClean="0">
                  <a:ea typeface="Arial Unicode MS" pitchFamily="34" charset="-128"/>
                  <a:cs typeface="Arial Unicode MS" pitchFamily="34" charset="-128"/>
                </a:rPr>
                <a:t>.js</a:t>
              </a:r>
            </a:p>
          </p:txBody>
        </p:sp>
      </p:grpSp>
    </p:spTree>
    <p:extLst>
      <p:ext uri="{BB962C8B-B14F-4D97-AF65-F5344CB8AC3E}">
        <p14:creationId xmlns:p14="http://schemas.microsoft.com/office/powerpoint/2010/main" val="237081844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sz="quarter" idx="10"/>
          </p:nvPr>
        </p:nvPicPr>
        <p:blipFill>
          <a:blip r:embed="rId2">
            <a:extLst>
              <a:ext uri="{28A0092B-C50C-407E-A947-70E740481C1C}">
                <a14:useLocalDpi xmlns:a14="http://schemas.microsoft.com/office/drawing/2010/main" val="0"/>
              </a:ext>
            </a:extLst>
          </a:blip>
          <a:stretch>
            <a:fillRect/>
          </a:stretch>
        </p:blipFill>
        <p:spPr>
          <a:xfrm>
            <a:off x="572364" y="2348880"/>
            <a:ext cx="4099361" cy="619374"/>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2364" y="1833726"/>
            <a:ext cx="3537456" cy="287338"/>
          </a:xfrm>
          <a:prstGeom prst="rect">
            <a:avLst/>
          </a:prstGeom>
        </p:spPr>
      </p:pic>
      <p:sp>
        <p:nvSpPr>
          <p:cNvPr id="3" name="Title 2"/>
          <p:cNvSpPr>
            <a:spLocks noGrp="1"/>
          </p:cNvSpPr>
          <p:nvPr>
            <p:ph type="title"/>
          </p:nvPr>
        </p:nvSpPr>
        <p:spPr/>
        <p:txBody>
          <a:bodyPr/>
          <a:lstStyle/>
          <a:p>
            <a:r>
              <a:rPr lang="en-US" dirty="0" smtClean="0"/>
              <a:t>Debug </a:t>
            </a:r>
            <a:r>
              <a:rPr lang="en-US" dirty="0" err="1" smtClean="0"/>
              <a:t>NodeJS</a:t>
            </a:r>
            <a:r>
              <a:rPr lang="en-US" dirty="0" smtClean="0"/>
              <a:t> using node-inspector</a:t>
            </a:r>
            <a:endParaRPr lang="en-US" dirty="0"/>
          </a:p>
        </p:txBody>
      </p:sp>
      <p:grpSp>
        <p:nvGrpSpPr>
          <p:cNvPr id="8" name="Group 7"/>
          <p:cNvGrpSpPr/>
          <p:nvPr/>
        </p:nvGrpSpPr>
        <p:grpSpPr>
          <a:xfrm>
            <a:off x="572364" y="3121803"/>
            <a:ext cx="5862160" cy="2923411"/>
            <a:chOff x="323528" y="2924944"/>
            <a:chExt cx="5862160" cy="2923411"/>
          </a:xfrm>
        </p:grpSpPr>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23528" y="2924944"/>
              <a:ext cx="5862160" cy="2923411"/>
            </a:xfrm>
            <a:prstGeom prst="rect">
              <a:avLst/>
            </a:prstGeom>
          </p:spPr>
        </p:pic>
        <p:sp>
          <p:nvSpPr>
            <p:cNvPr id="7" name="TextBox 6"/>
            <p:cNvSpPr txBox="1"/>
            <p:nvPr/>
          </p:nvSpPr>
          <p:spPr>
            <a:xfrm>
              <a:off x="1403648" y="4221088"/>
              <a:ext cx="3507370" cy="246221"/>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600" kern="0" dirty="0">
                  <a:ea typeface="Arial Unicode MS" pitchFamily="34" charset="-128"/>
                  <a:cs typeface="Arial Unicode MS" pitchFamily="34" charset="-128"/>
                </a:rPr>
                <a:t>http://localhost:8080/debug?port=5858</a:t>
              </a:r>
              <a:endParaRPr lang="en-US" sz="1600" kern="0" dirty="0" smtClean="0">
                <a:ea typeface="Arial Unicode MS" pitchFamily="34" charset="-128"/>
                <a:cs typeface="Arial Unicode MS" pitchFamily="34" charset="-128"/>
              </a:endParaRPr>
            </a:p>
          </p:txBody>
        </p:sp>
      </p:grpSp>
      <p:sp>
        <p:nvSpPr>
          <p:cNvPr id="9" name="TextBox 8"/>
          <p:cNvSpPr txBox="1"/>
          <p:nvPr/>
        </p:nvSpPr>
        <p:spPr>
          <a:xfrm flipH="1">
            <a:off x="270311" y="1340768"/>
            <a:ext cx="7848808" cy="430887"/>
          </a:xfrm>
          <a:prstGeom prst="rect">
            <a:avLst/>
          </a:prstGeom>
          <a:noFill/>
        </p:spPr>
        <p:txBody>
          <a:bodyPr wrap="square" lIns="0" tIns="0" rIns="0" bIns="0" rtlCol="0">
            <a:spAutoFit/>
          </a:bodyPr>
          <a:lstStyle/>
          <a:p>
            <a:pPr marL="285750" indent="-285750" fontAlgn="base">
              <a:spcBef>
                <a:spcPct val="50000"/>
              </a:spcBef>
              <a:spcAft>
                <a:spcPct val="0"/>
              </a:spcAft>
              <a:buClr>
                <a:srgbClr val="F0AB00"/>
              </a:buClr>
              <a:buSzPct val="80000"/>
              <a:buFont typeface="Arial" panose="020B0604020202020204" pitchFamily="34" charset="0"/>
              <a:buChar char="•"/>
            </a:pPr>
            <a:r>
              <a:rPr lang="en-US" sz="1400" kern="0" dirty="0" smtClean="0">
                <a:ea typeface="Arial Unicode MS" pitchFamily="34" charset="-128"/>
                <a:cs typeface="Arial Unicode MS" pitchFamily="34" charset="-128"/>
                <a:hlinkClick r:id="rId5"/>
              </a:rPr>
              <a:t>Node-inspector</a:t>
            </a:r>
            <a:r>
              <a:rPr lang="en-US" sz="1400" kern="0" dirty="0" smtClean="0">
                <a:ea typeface="Arial Unicode MS" pitchFamily="34" charset="-128"/>
                <a:cs typeface="Arial Unicode MS" pitchFamily="34" charset="-128"/>
              </a:rPr>
              <a:t> is </a:t>
            </a:r>
            <a:r>
              <a:rPr lang="en-US" sz="1400" dirty="0"/>
              <a:t> a debugger interface for node.js using </a:t>
            </a:r>
            <a:r>
              <a:rPr lang="en-US" sz="1400" dirty="0" err="1" smtClean="0"/>
              <a:t>WebKit</a:t>
            </a:r>
            <a:r>
              <a:rPr lang="en-US" sz="1400" dirty="0" smtClean="0"/>
              <a:t> </a:t>
            </a:r>
            <a:r>
              <a:rPr lang="en-US" sz="1400" dirty="0"/>
              <a:t>Web </a:t>
            </a:r>
            <a:r>
              <a:rPr lang="en-US" sz="1400" dirty="0" err="1" smtClean="0"/>
              <a:t>Inspector.It</a:t>
            </a:r>
            <a:r>
              <a:rPr lang="en-US" sz="1400" dirty="0" smtClean="0"/>
              <a:t> is a remote debugging tool enabling debug </a:t>
            </a:r>
            <a:r>
              <a:rPr lang="en-US" sz="1400" dirty="0" err="1" smtClean="0"/>
              <a:t>nodejs</a:t>
            </a:r>
            <a:r>
              <a:rPr lang="en-US" sz="1400" dirty="0" smtClean="0"/>
              <a:t> on chrome.</a:t>
            </a:r>
            <a:endParaRPr lang="en-US" sz="1400" kern="0" dirty="0" smtClean="0">
              <a:ea typeface="Arial Unicode MS" pitchFamily="34" charset="-128"/>
              <a:cs typeface="Arial Unicode MS" pitchFamily="34" charset="-128"/>
            </a:endParaRPr>
          </a:p>
        </p:txBody>
      </p:sp>
      <p:sp>
        <p:nvSpPr>
          <p:cNvPr id="10" name="TextBox 9"/>
          <p:cNvSpPr txBox="1"/>
          <p:nvPr/>
        </p:nvSpPr>
        <p:spPr>
          <a:xfrm>
            <a:off x="4227085" y="1833726"/>
            <a:ext cx="4305356" cy="553998"/>
          </a:xfrm>
          <a:prstGeom prst="rect">
            <a:avLst/>
          </a:prstGeom>
          <a:noFill/>
        </p:spPr>
        <p:txBody>
          <a:bodyPr wrap="square" lIns="0" tIns="0" rIns="0" bIns="0" rtlCol="0">
            <a:spAutoFit/>
          </a:bodyPr>
          <a:lstStyle/>
          <a:p>
            <a:pPr marL="285750" indent="-285750" fontAlgn="base">
              <a:spcBef>
                <a:spcPct val="50000"/>
              </a:spcBef>
              <a:spcAft>
                <a:spcPct val="0"/>
              </a:spcAft>
              <a:buClr>
                <a:srgbClr val="F0AB00"/>
              </a:buClr>
              <a:buSzPct val="80000"/>
              <a:buFont typeface="Arial" panose="020B0604020202020204" pitchFamily="34" charset="0"/>
              <a:buChar char="•"/>
            </a:pPr>
            <a:r>
              <a:rPr lang="en-US" sz="1200" i="1" kern="0" dirty="0" smtClean="0">
                <a:ea typeface="Arial Unicode MS" pitchFamily="34" charset="-128"/>
                <a:cs typeface="Arial Unicode MS" pitchFamily="34" charset="-128"/>
              </a:rPr>
              <a:t>Node-inspector supported </a:t>
            </a:r>
            <a:r>
              <a:rPr lang="en-US" sz="1200" i="1" kern="0" dirty="0" smtClean="0">
                <a:solidFill>
                  <a:srgbClr val="FF0000"/>
                </a:solidFill>
                <a:ea typeface="Arial Unicode MS" pitchFamily="34" charset="-128"/>
                <a:cs typeface="Arial Unicode MS" pitchFamily="34" charset="-128"/>
              </a:rPr>
              <a:t>live-edit</a:t>
            </a:r>
            <a:r>
              <a:rPr lang="en-US" sz="1200" i="1" kern="0" dirty="0" smtClean="0">
                <a:ea typeface="Arial Unicode MS" pitchFamily="34" charset="-128"/>
                <a:cs typeface="Arial Unicode MS" pitchFamily="34" charset="-128"/>
              </a:rPr>
              <a:t>, that is, you can change the code in the chrome debug panel. To enable this, set node-inspector/</a:t>
            </a:r>
            <a:r>
              <a:rPr lang="en-US" sz="1200" i="1" kern="0" dirty="0" err="1" smtClean="0">
                <a:ea typeface="Arial Unicode MS" pitchFamily="34" charset="-128"/>
                <a:cs typeface="Arial Unicode MS" pitchFamily="34" charset="-128"/>
              </a:rPr>
              <a:t>config.json</a:t>
            </a:r>
            <a:endParaRPr lang="en-US" sz="1200" i="1" kern="0" dirty="0" smtClean="0">
              <a:ea typeface="Arial Unicode MS" pitchFamily="34" charset="-128"/>
              <a:cs typeface="Arial Unicode MS" pitchFamily="34" charset="-128"/>
            </a:endParaRPr>
          </a:p>
        </p:txBody>
      </p:sp>
    </p:spTree>
    <p:extLst>
      <p:ext uri="{BB962C8B-B14F-4D97-AF65-F5344CB8AC3E}">
        <p14:creationId xmlns:p14="http://schemas.microsoft.com/office/powerpoint/2010/main" val="357170113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quarter" idx="10"/>
          </p:nvPr>
        </p:nvSpPr>
        <p:spPr>
          <a:xfrm>
            <a:off x="457200" y="1447800"/>
            <a:ext cx="7643192" cy="685056"/>
          </a:xfrm>
        </p:spPr>
        <p:txBody>
          <a:bodyPr>
            <a:normAutofit/>
          </a:bodyPr>
          <a:lstStyle/>
          <a:p>
            <a:pPr marL="0" indent="0">
              <a:buNone/>
            </a:pPr>
            <a:r>
              <a:rPr lang="en-US" sz="1800" i="1" kern="1200" dirty="0" smtClean="0">
                <a:solidFill>
                  <a:schemeClr val="tx1"/>
                </a:solidFill>
                <a:cs typeface="Arial" panose="020B0604020202020204" pitchFamily="34" charset="0"/>
              </a:rPr>
              <a:t> what </a:t>
            </a:r>
            <a:r>
              <a:rPr lang="en-US" sz="1800" i="1" kern="1200" dirty="0">
                <a:solidFill>
                  <a:schemeClr val="tx1"/>
                </a:solidFill>
                <a:cs typeface="Arial" panose="020B0604020202020204" pitchFamily="34" charset="0"/>
              </a:rPr>
              <a:t>can we do using </a:t>
            </a:r>
            <a:r>
              <a:rPr lang="en-US" sz="1800" i="1" kern="1200" dirty="0" err="1">
                <a:solidFill>
                  <a:schemeClr val="tx1"/>
                </a:solidFill>
                <a:cs typeface="Arial" panose="020B0604020202020204" pitchFamily="34" charset="0"/>
              </a:rPr>
              <a:t>nodejs</a:t>
            </a:r>
            <a:endParaRPr lang="en-US" sz="1800" i="1" kern="1200" dirty="0">
              <a:solidFill>
                <a:schemeClr val="tx1"/>
              </a:solidFill>
              <a:cs typeface="Arial" panose="020B0604020202020204" pitchFamily="34" charset="0"/>
            </a:endParaRPr>
          </a:p>
        </p:txBody>
      </p:sp>
      <p:sp>
        <p:nvSpPr>
          <p:cNvPr id="3" name="Title 2"/>
          <p:cNvSpPr>
            <a:spLocks noGrp="1"/>
          </p:cNvSpPr>
          <p:nvPr>
            <p:ph type="title"/>
          </p:nvPr>
        </p:nvSpPr>
        <p:spPr/>
        <p:txBody>
          <a:bodyPr/>
          <a:lstStyle/>
          <a:p>
            <a:r>
              <a:rPr lang="en-US" dirty="0" smtClean="0"/>
              <a:t>5 </a:t>
            </a:r>
            <a:r>
              <a:rPr lang="en-US" dirty="0" err="1" smtClean="0"/>
              <a:t>NodeJS</a:t>
            </a:r>
            <a:r>
              <a:rPr lang="en-US" dirty="0" smtClean="0"/>
              <a:t> project examples</a:t>
            </a:r>
            <a:endParaRPr lang="en-US" dirty="0"/>
          </a:p>
        </p:txBody>
      </p:sp>
      <p:pic>
        <p:nvPicPr>
          <p:cNvPr id="1027"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3568" y="2064122"/>
            <a:ext cx="6912768" cy="3165078"/>
          </a:xfrm>
          <a:prstGeom prst="rect">
            <a:avLst/>
          </a:prstGeom>
          <a:ln>
            <a:headEnd/>
            <a:tailEnd/>
          </a:ln>
          <a:extLst/>
        </p:spPr>
        <p:style>
          <a:lnRef idx="0">
            <a:schemeClr val="accent5"/>
          </a:lnRef>
          <a:fillRef idx="3">
            <a:schemeClr val="accent5"/>
          </a:fillRef>
          <a:effectRef idx="3">
            <a:schemeClr val="accent5"/>
          </a:effectRef>
          <a:fontRef idx="minor">
            <a:schemeClr val="lt1"/>
          </a:fontRef>
        </p:style>
      </p:pic>
      <p:sp>
        <p:nvSpPr>
          <p:cNvPr id="2" name="Rectangle 1"/>
          <p:cNvSpPr/>
          <p:nvPr/>
        </p:nvSpPr>
        <p:spPr>
          <a:xfrm>
            <a:off x="2267744" y="5229200"/>
            <a:ext cx="3318281" cy="307777"/>
          </a:xfrm>
          <a:prstGeom prst="rect">
            <a:avLst/>
          </a:prstGeom>
        </p:spPr>
        <p:txBody>
          <a:bodyPr wrap="none">
            <a:spAutoFit/>
          </a:bodyPr>
          <a:lstStyle/>
          <a:p>
            <a:r>
              <a:rPr lang="en-US" sz="1400" b="1" dirty="0" smtClean="0">
                <a:effectLst>
                  <a:outerShdw blurRad="38100" dist="38100" dir="2700000" algn="tl">
                    <a:srgbClr val="000000">
                      <a:alpha val="43137"/>
                    </a:srgbClr>
                  </a:outerShdw>
                </a:effectLst>
              </a:rPr>
              <a:t>A blog website written in </a:t>
            </a:r>
            <a:r>
              <a:rPr lang="en-US" sz="1400" b="1" dirty="0" err="1" smtClean="0">
                <a:effectLst>
                  <a:outerShdw blurRad="38100" dist="38100" dir="2700000" algn="tl">
                    <a:srgbClr val="000000">
                      <a:alpha val="43137"/>
                    </a:srgbClr>
                  </a:outerShdw>
                </a:effectLst>
              </a:rPr>
              <a:t>nodejs</a:t>
            </a:r>
            <a:r>
              <a:rPr lang="en-US" sz="1400" b="1" dirty="0" smtClean="0">
                <a:effectLst>
                  <a:outerShdw blurRad="38100" dist="38100" dir="2700000" algn="tl">
                    <a:srgbClr val="000000">
                      <a:alpha val="43137"/>
                    </a:srgbClr>
                  </a:outerShdw>
                </a:effectLst>
              </a:rPr>
              <a:t> </a:t>
            </a:r>
            <a:r>
              <a:rPr lang="en-US" sz="1400" b="1" dirty="0" smtClean="0">
                <a:effectLst>
                  <a:outerShdw blurRad="38100" dist="38100" dir="2700000" algn="tl">
                    <a:srgbClr val="000000">
                      <a:alpha val="43137"/>
                    </a:srgbClr>
                  </a:outerShdw>
                </a:effectLst>
                <a:hlinkClick r:id="rId3"/>
              </a:rPr>
              <a:t>REF</a:t>
            </a:r>
          </a:p>
        </p:txBody>
      </p:sp>
    </p:spTree>
    <p:extLst>
      <p:ext uri="{BB962C8B-B14F-4D97-AF65-F5344CB8AC3E}">
        <p14:creationId xmlns:p14="http://schemas.microsoft.com/office/powerpoint/2010/main" val="350199139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3"/>
          <p:cNvPicPr>
            <a:picLocks noGrp="1" noChangeAspect="1"/>
          </p:cNvPicPr>
          <p:nvPr>
            <p:ph sz="quarter" idx="10"/>
          </p:nvPr>
        </p:nvPicPr>
        <p:blipFill>
          <a:blip r:embed="rId2" cstate="print">
            <a:extLst>
              <a:ext uri="{28A0092B-C50C-407E-A947-70E740481C1C}">
                <a14:useLocalDpi xmlns:a14="http://schemas.microsoft.com/office/drawing/2010/main" val="0"/>
              </a:ext>
            </a:extLst>
          </a:blip>
          <a:stretch>
            <a:fillRect/>
          </a:stretch>
        </p:blipFill>
        <p:spPr>
          <a:xfrm>
            <a:off x="899592" y="1916832"/>
            <a:ext cx="6857509" cy="3240361"/>
          </a:xfrm>
        </p:spPr>
        <p:style>
          <a:lnRef idx="1">
            <a:schemeClr val="accent3"/>
          </a:lnRef>
          <a:fillRef idx="3">
            <a:schemeClr val="accent3"/>
          </a:fillRef>
          <a:effectRef idx="2">
            <a:schemeClr val="accent3"/>
          </a:effectRef>
          <a:fontRef idx="minor">
            <a:schemeClr val="lt1"/>
          </a:fontRef>
        </p:style>
      </p:pic>
      <p:sp>
        <p:nvSpPr>
          <p:cNvPr id="3" name="Title 2"/>
          <p:cNvSpPr>
            <a:spLocks noGrp="1"/>
          </p:cNvSpPr>
          <p:nvPr>
            <p:ph type="title"/>
          </p:nvPr>
        </p:nvSpPr>
        <p:spPr/>
        <p:txBody>
          <a:bodyPr/>
          <a:lstStyle/>
          <a:p>
            <a:r>
              <a:rPr lang="en-US" dirty="0" err="1" smtClean="0"/>
              <a:t>NodeJS</a:t>
            </a:r>
            <a:r>
              <a:rPr lang="en-US" dirty="0" smtClean="0"/>
              <a:t> project examples</a:t>
            </a:r>
            <a:endParaRPr lang="en-US" dirty="0"/>
          </a:p>
        </p:txBody>
      </p:sp>
    </p:spTree>
    <p:extLst>
      <p:ext uri="{BB962C8B-B14F-4D97-AF65-F5344CB8AC3E}">
        <p14:creationId xmlns:p14="http://schemas.microsoft.com/office/powerpoint/2010/main" val="358797204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sz="quarter" idx="10"/>
          </p:nvPr>
        </p:nvPicPr>
        <p:blipFill>
          <a:blip r:embed="rId2">
            <a:extLst>
              <a:ext uri="{BEBA8EAE-BF5A-486C-A8C5-ECC9F3942E4B}">
                <a14:imgProps xmlns:a14="http://schemas.microsoft.com/office/drawing/2010/main">
                  <a14:imgLayer r:embed="rId3">
                    <a14:imgEffect>
                      <a14:sharpenSoften amount="67000"/>
                    </a14:imgEffect>
                    <a14:imgEffect>
                      <a14:brightnessContrast bright="18000"/>
                    </a14:imgEffect>
                  </a14:imgLayer>
                </a14:imgProps>
              </a:ext>
              <a:ext uri="{28A0092B-C50C-407E-A947-70E740481C1C}">
                <a14:useLocalDpi xmlns:a14="http://schemas.microsoft.com/office/drawing/2010/main" val="0"/>
              </a:ext>
            </a:extLst>
          </a:blip>
          <a:stretch>
            <a:fillRect/>
          </a:stretch>
        </p:blipFill>
        <p:spPr>
          <a:xfrm>
            <a:off x="3079072" y="1556792"/>
            <a:ext cx="5007975" cy="1965291"/>
          </a:xfrm>
          <a:effectLst>
            <a:outerShdw blurRad="50800" dist="50800" dir="5400000" algn="ctr" rotWithShape="0">
              <a:srgbClr val="000000">
                <a:alpha val="68000"/>
              </a:srgbClr>
            </a:outerShdw>
          </a:effectLst>
          <a:scene3d>
            <a:camera prst="orthographicFront"/>
            <a:lightRig rig="threePt" dir="t"/>
          </a:scene3d>
          <a:sp3d>
            <a:bevelB w="114300" prst="artDeco"/>
          </a:sp3d>
        </p:spPr>
      </p:pic>
      <p:sp>
        <p:nvSpPr>
          <p:cNvPr id="3" name="Title 2"/>
          <p:cNvSpPr>
            <a:spLocks noGrp="1"/>
          </p:cNvSpPr>
          <p:nvPr>
            <p:ph type="title"/>
          </p:nvPr>
        </p:nvSpPr>
        <p:spPr/>
        <p:txBody>
          <a:bodyPr/>
          <a:lstStyle/>
          <a:p>
            <a:r>
              <a:rPr lang="en-US" dirty="0" smtClean="0"/>
              <a:t>Install and use</a:t>
            </a:r>
            <a:endParaRPr lang="en-US" dirty="0"/>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1560" y="1894984"/>
            <a:ext cx="1866900" cy="447675"/>
          </a:xfrm>
          <a:prstGeom prst="rect">
            <a:avLst/>
          </a:prstGeom>
        </p:spPr>
      </p:pic>
      <p:pic>
        <p:nvPicPr>
          <p:cNvPr id="4098"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35696" y="4149080"/>
            <a:ext cx="3120264" cy="1868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ight Arrow 7"/>
          <p:cNvSpPr/>
          <p:nvPr/>
        </p:nvSpPr>
        <p:spPr>
          <a:xfrm>
            <a:off x="1403648" y="2390633"/>
            <a:ext cx="1532356" cy="9361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6600"/>
                </a:solidFill>
              </a:rPr>
              <a:t>install</a:t>
            </a:r>
            <a:endParaRPr lang="en-US" b="1" dirty="0">
              <a:solidFill>
                <a:srgbClr val="FF6600"/>
              </a:solidFill>
            </a:endParaRPr>
          </a:p>
        </p:txBody>
      </p:sp>
      <p:sp>
        <p:nvSpPr>
          <p:cNvPr id="11" name="Right Arrow 10"/>
          <p:cNvSpPr/>
          <p:nvPr/>
        </p:nvSpPr>
        <p:spPr>
          <a:xfrm rot="16200000" flipH="1">
            <a:off x="4657834" y="3943150"/>
            <a:ext cx="1532356" cy="9361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6600"/>
                </a:solidFill>
              </a:rPr>
              <a:t>use</a:t>
            </a:r>
            <a:endParaRPr lang="en-US" b="1" dirty="0">
              <a:solidFill>
                <a:srgbClr val="FF6600"/>
              </a:solidFill>
            </a:endParaRPr>
          </a:p>
        </p:txBody>
      </p:sp>
    </p:spTree>
    <p:extLst>
      <p:ext uri="{BB962C8B-B14F-4D97-AF65-F5344CB8AC3E}">
        <p14:creationId xmlns:p14="http://schemas.microsoft.com/office/powerpoint/2010/main" val="47443592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3347864" y="5301208"/>
            <a:ext cx="1872208" cy="360040"/>
          </a:xfrm>
        </p:spPr>
        <p:txBody>
          <a:bodyPr>
            <a:normAutofit/>
          </a:bodyPr>
          <a:lstStyle/>
          <a:p>
            <a:r>
              <a:rPr lang="en-US" sz="1600" dirty="0" smtClean="0"/>
              <a:t>A calendar </a:t>
            </a:r>
            <a:r>
              <a:rPr lang="en-US" dirty="0">
                <a:hlinkClick r:id="rId2"/>
              </a:rPr>
              <a:t>REF</a:t>
            </a:r>
            <a:r>
              <a:rPr lang="en-US" dirty="0"/>
              <a:t> </a:t>
            </a:r>
          </a:p>
          <a:p>
            <a:endParaRPr lang="en-US" sz="1800" dirty="0"/>
          </a:p>
        </p:txBody>
      </p:sp>
      <p:sp>
        <p:nvSpPr>
          <p:cNvPr id="2" name="Title 1"/>
          <p:cNvSpPr>
            <a:spLocks noGrp="1"/>
          </p:cNvSpPr>
          <p:nvPr>
            <p:ph type="title"/>
          </p:nvPr>
        </p:nvSpPr>
        <p:spPr/>
        <p:txBody>
          <a:bodyPr/>
          <a:lstStyle/>
          <a:p>
            <a:r>
              <a:rPr lang="en-US" dirty="0" err="1"/>
              <a:t>NodeJS</a:t>
            </a:r>
            <a:r>
              <a:rPr lang="en-US" dirty="0"/>
              <a:t> project examples</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9592" y="1764763"/>
            <a:ext cx="6768752" cy="3401194"/>
          </a:xfrm>
          <a:prstGeom prst="rect">
            <a:avLst/>
          </a:prstGeom>
        </p:spPr>
        <p:style>
          <a:lnRef idx="1">
            <a:schemeClr val="accent3"/>
          </a:lnRef>
          <a:fillRef idx="3">
            <a:schemeClr val="accent3"/>
          </a:fillRef>
          <a:effectRef idx="2">
            <a:schemeClr val="accent3"/>
          </a:effectRef>
          <a:fontRef idx="minor">
            <a:schemeClr val="lt1"/>
          </a:fontRef>
        </p:style>
      </p:pic>
    </p:spTree>
    <p:extLst>
      <p:ext uri="{BB962C8B-B14F-4D97-AF65-F5344CB8AC3E}">
        <p14:creationId xmlns:p14="http://schemas.microsoft.com/office/powerpoint/2010/main" val="256991889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pPr marL="285750" indent="-285750">
              <a:buFont typeface="Arial" panose="020B0604020202020204" pitchFamily="34" charset="0"/>
              <a:buChar char="•"/>
            </a:pPr>
            <a:r>
              <a:rPr lang="en-US" b="0" dirty="0" smtClean="0"/>
              <a:t>LinkedIn use node-</a:t>
            </a:r>
            <a:r>
              <a:rPr lang="en-US" b="0" dirty="0" err="1" smtClean="0"/>
              <a:t>js</a:t>
            </a:r>
            <a:r>
              <a:rPr lang="en-US" b="0" dirty="0" smtClean="0"/>
              <a:t> on its mobile app server</a:t>
            </a:r>
          </a:p>
          <a:p>
            <a:pPr marL="285750" indent="-285750">
              <a:buFont typeface="Arial" panose="020B0604020202020204" pitchFamily="34" charset="0"/>
              <a:buChar char="•"/>
            </a:pPr>
            <a:r>
              <a:rPr lang="en-US" b="0" dirty="0" smtClean="0"/>
              <a:t>Yammer </a:t>
            </a:r>
            <a:r>
              <a:rPr lang="en-US" b="0" dirty="0" smtClean="0"/>
              <a:t>used </a:t>
            </a:r>
            <a:r>
              <a:rPr lang="en-US" b="0" dirty="0"/>
              <a:t>node.js to build a cross domain proxy for </a:t>
            </a:r>
            <a:r>
              <a:rPr lang="en-US" b="0" dirty="0" smtClean="0"/>
              <a:t>its </a:t>
            </a:r>
            <a:r>
              <a:rPr lang="en-US" b="0" dirty="0"/>
              <a:t>platform to allow developers to make AJAX calls from JavaScript hosted on their domain to our API</a:t>
            </a:r>
            <a:r>
              <a:rPr lang="en-US" b="0" dirty="0" smtClean="0"/>
              <a:t>. ( response </a:t>
            </a:r>
            <a:r>
              <a:rPr lang="en-US" b="0" dirty="0" err="1" smtClean="0"/>
              <a:t>ajax</a:t>
            </a:r>
            <a:r>
              <a:rPr lang="en-US" b="0" dirty="0" smtClean="0"/>
              <a:t> requests)</a:t>
            </a:r>
          </a:p>
          <a:p>
            <a:pPr marL="285750" indent="-285750">
              <a:buFont typeface="Arial" panose="020B0604020202020204" pitchFamily="34" charset="0"/>
              <a:buChar char="•"/>
            </a:pPr>
            <a:r>
              <a:rPr lang="en-US" b="0" dirty="0" err="1" smtClean="0"/>
              <a:t>Proxlet</a:t>
            </a:r>
            <a:r>
              <a:rPr lang="en-US" b="0" dirty="0" smtClean="0"/>
              <a:t> use </a:t>
            </a:r>
            <a:r>
              <a:rPr lang="en-US" b="0" dirty="0" err="1" smtClean="0"/>
              <a:t>nodejs</a:t>
            </a:r>
            <a:r>
              <a:rPr lang="en-US" b="0" dirty="0" smtClean="0"/>
              <a:t> as </a:t>
            </a:r>
            <a:r>
              <a:rPr lang="en-US" b="0" dirty="0"/>
              <a:t>a platform that could handle many concurrent requests </a:t>
            </a:r>
            <a:r>
              <a:rPr lang="en-US" b="0" dirty="0" smtClean="0"/>
              <a:t>, </a:t>
            </a:r>
            <a:r>
              <a:rPr lang="en-US" b="0" dirty="0"/>
              <a:t>without having to invest a lot of time into building infrastructure. </a:t>
            </a:r>
            <a:endParaRPr lang="en-US" b="0" dirty="0"/>
          </a:p>
          <a:p>
            <a:pPr marL="285750" indent="-285750">
              <a:buFont typeface="Arial" panose="020B0604020202020204" pitchFamily="34" charset="0"/>
              <a:buChar char="•"/>
            </a:pPr>
            <a:r>
              <a:rPr lang="en-US" b="0" dirty="0"/>
              <a:t>Yahoo! Mail </a:t>
            </a:r>
            <a:r>
              <a:rPr lang="en-US" b="0" dirty="0" smtClean="0"/>
              <a:t>is now using </a:t>
            </a:r>
            <a:r>
              <a:rPr lang="en-US" b="0" dirty="0" err="1" smtClean="0"/>
              <a:t>nodejs</a:t>
            </a:r>
            <a:endParaRPr lang="en-US" b="0" dirty="0" smtClean="0"/>
          </a:p>
          <a:p>
            <a:pPr marL="285750" indent="-285750">
              <a:buFont typeface="Arial" panose="020B0604020202020204" pitchFamily="34" charset="0"/>
              <a:buChar char="•"/>
            </a:pPr>
            <a:r>
              <a:rPr lang="en-US" b="0" dirty="0" smtClean="0"/>
              <a:t>REF</a:t>
            </a:r>
            <a:r>
              <a:rPr lang="en-US" b="0" dirty="0" smtClean="0"/>
              <a:t>ERENCE</a:t>
            </a:r>
            <a:r>
              <a:rPr lang="en-US" b="0" dirty="0"/>
              <a:t>:  </a:t>
            </a:r>
            <a:r>
              <a:rPr lang="en-US" sz="1050" b="0" dirty="0">
                <a:hlinkClick r:id="rId2"/>
              </a:rPr>
              <a:t>http://bostinno.streetwise.co/2011/08/14/who-is-using-node-js-and-why-yammer-bocoup-proxlet-and-yahoo/</a:t>
            </a:r>
            <a:endParaRPr lang="en-US" sz="1050" b="0" dirty="0" smtClean="0"/>
          </a:p>
          <a:p>
            <a:pPr marL="285750" indent="-285750">
              <a:buFont typeface="Arial" panose="020B0604020202020204" pitchFamily="34" charset="0"/>
              <a:buChar char="•"/>
            </a:pPr>
            <a:endParaRPr lang="en-US" dirty="0"/>
          </a:p>
        </p:txBody>
      </p:sp>
      <p:sp>
        <p:nvSpPr>
          <p:cNvPr id="3" name="Title 2"/>
          <p:cNvSpPr>
            <a:spLocks noGrp="1"/>
          </p:cNvSpPr>
          <p:nvPr>
            <p:ph type="title"/>
          </p:nvPr>
        </p:nvSpPr>
        <p:spPr/>
        <p:txBody>
          <a:bodyPr/>
          <a:lstStyle/>
          <a:p>
            <a:r>
              <a:rPr lang="en-US" dirty="0">
                <a:hlinkClick r:id="rId2"/>
              </a:rPr>
              <a:t>Who is Using Node.js</a:t>
            </a:r>
            <a:endParaRPr lang="en-US" dirty="0"/>
          </a:p>
        </p:txBody>
      </p:sp>
    </p:spTree>
    <p:extLst>
      <p:ext uri="{BB962C8B-B14F-4D97-AF65-F5344CB8AC3E}">
        <p14:creationId xmlns:p14="http://schemas.microsoft.com/office/powerpoint/2010/main" val="173305013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457200" y="1412776"/>
            <a:ext cx="8229600" cy="864096"/>
          </a:xfrm>
        </p:spPr>
        <p:txBody>
          <a:bodyPr>
            <a:normAutofit/>
          </a:bodyPr>
          <a:lstStyle/>
          <a:p>
            <a:pPr marL="342900" indent="-342900" algn="l">
              <a:buFont typeface="Arial" panose="020B0604020202020204" pitchFamily="34" charset="0"/>
              <a:buChar char="•"/>
            </a:pPr>
            <a:r>
              <a:rPr lang="en-US" sz="1800" dirty="0" smtClean="0"/>
              <a:t>Jasmine  </a:t>
            </a:r>
            <a:r>
              <a:rPr lang="en-US" altLang="zh-CN" sz="1400" dirty="0" smtClean="0"/>
              <a:t>a</a:t>
            </a:r>
            <a:r>
              <a:rPr lang="zh-CN" altLang="en-US" sz="1400" dirty="0" smtClean="0"/>
              <a:t> </a:t>
            </a:r>
            <a:r>
              <a:rPr lang="en-US" altLang="zh-CN" sz="1400" dirty="0"/>
              <a:t>behavior driven test </a:t>
            </a:r>
            <a:r>
              <a:rPr lang="en-US" altLang="zh-CN" sz="1400" dirty="0" smtClean="0"/>
              <a:t>framework:</a:t>
            </a:r>
            <a:endParaRPr lang="en-US" sz="1400" dirty="0"/>
          </a:p>
          <a:p>
            <a:pPr marL="342900" indent="-342900" algn="l">
              <a:buFont typeface="Arial" panose="020B0604020202020204" pitchFamily="34" charset="0"/>
              <a:buChar char="•"/>
            </a:pPr>
            <a:endParaRPr lang="en-US" sz="1800" dirty="0"/>
          </a:p>
        </p:txBody>
      </p:sp>
      <p:sp>
        <p:nvSpPr>
          <p:cNvPr id="3" name="Title 2"/>
          <p:cNvSpPr>
            <a:spLocks noGrp="1"/>
          </p:cNvSpPr>
          <p:nvPr>
            <p:ph type="title"/>
          </p:nvPr>
        </p:nvSpPr>
        <p:spPr/>
        <p:txBody>
          <a:bodyPr/>
          <a:lstStyle/>
          <a:p>
            <a:r>
              <a:rPr lang="en-US" dirty="0" smtClean="0"/>
              <a:t>6 JS Tests</a:t>
            </a:r>
            <a:endParaRPr lang="en-US" dirty="0"/>
          </a:p>
        </p:txBody>
      </p:sp>
      <p:sp>
        <p:nvSpPr>
          <p:cNvPr id="6" name="Content Placeholder 1"/>
          <p:cNvSpPr txBox="1">
            <a:spLocks/>
          </p:cNvSpPr>
          <p:nvPr/>
        </p:nvSpPr>
        <p:spPr>
          <a:xfrm>
            <a:off x="395536" y="2323334"/>
            <a:ext cx="8301608" cy="720079"/>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342900" indent="-342900"/>
            <a:endParaRPr lang="en-US" sz="2000" dirty="0"/>
          </a:p>
        </p:txBody>
      </p:sp>
      <p:sp>
        <p:nvSpPr>
          <p:cNvPr id="7" name="Curved Left Arrow 6"/>
          <p:cNvSpPr/>
          <p:nvPr/>
        </p:nvSpPr>
        <p:spPr>
          <a:xfrm rot="20243028">
            <a:off x="6192226" y="2595363"/>
            <a:ext cx="576064" cy="1800200"/>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run</a:t>
            </a:r>
            <a:endParaRPr lang="en-US" dirty="0">
              <a:solidFill>
                <a:schemeClr val="tx1"/>
              </a:solidFill>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7584" y="1844824"/>
            <a:ext cx="4839896" cy="4176464"/>
          </a:xfrm>
          <a:prstGeom prst="rect">
            <a:avLst/>
          </a:prstGeom>
        </p:spPr>
        <p:style>
          <a:lnRef idx="1">
            <a:schemeClr val="accent3"/>
          </a:lnRef>
          <a:fillRef idx="3">
            <a:schemeClr val="accent3"/>
          </a:fillRef>
          <a:effectRef idx="2">
            <a:schemeClr val="accent3"/>
          </a:effectRef>
          <a:fontRef idx="minor">
            <a:schemeClr val="lt1"/>
          </a:fontRef>
        </p:style>
      </p:pic>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868144" y="4699598"/>
            <a:ext cx="3024336" cy="764667"/>
          </a:xfrm>
          <a:prstGeom prst="rect">
            <a:avLst/>
          </a:prstGeom>
        </p:spPr>
      </p:pic>
    </p:spTree>
    <p:extLst>
      <p:ext uri="{BB962C8B-B14F-4D97-AF65-F5344CB8AC3E}">
        <p14:creationId xmlns:p14="http://schemas.microsoft.com/office/powerpoint/2010/main" val="45172623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395536" y="1412776"/>
            <a:ext cx="8301608" cy="720079"/>
          </a:xfrm>
        </p:spPr>
        <p:txBody>
          <a:bodyPr>
            <a:normAutofit/>
          </a:bodyPr>
          <a:lstStyle/>
          <a:p>
            <a:pPr marL="342900" indent="-342900" algn="l">
              <a:buFont typeface="Arial" panose="020B0604020202020204" pitchFamily="34" charset="0"/>
              <a:buChar char="•"/>
            </a:pPr>
            <a:r>
              <a:rPr lang="en-US" sz="2000" kern="1200" dirty="0" smtClean="0">
                <a:solidFill>
                  <a:schemeClr val="tx1"/>
                </a:solidFill>
                <a:latin typeface="Arial" panose="020B0604020202020204" pitchFamily="34" charset="0"/>
                <a:cs typeface="Arial" panose="020B0604020202020204" pitchFamily="34" charset="0"/>
              </a:rPr>
              <a:t>J</a:t>
            </a:r>
            <a:r>
              <a:rPr lang="en-US" altLang="zh-CN" sz="2000" kern="1200" dirty="0" smtClean="0">
                <a:solidFill>
                  <a:schemeClr val="tx1"/>
                </a:solidFill>
                <a:latin typeface="Arial" panose="020B0604020202020204" pitchFamily="34" charset="0"/>
                <a:cs typeface="Arial" panose="020B0604020202020204" pitchFamily="34" charset="0"/>
              </a:rPr>
              <a:t>asmine can test </a:t>
            </a:r>
            <a:r>
              <a:rPr lang="en-US" altLang="zh-CN" sz="2000" kern="1200" dirty="0" smtClean="0">
                <a:solidFill>
                  <a:schemeClr val="tx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asynchronous</a:t>
            </a:r>
            <a:r>
              <a:rPr lang="en-US" altLang="zh-CN" sz="2000" kern="1200" dirty="0" smtClean="0">
                <a:solidFill>
                  <a:schemeClr val="tx1"/>
                </a:solidFill>
                <a:latin typeface="Arial" panose="020B0604020202020204" pitchFamily="34" charset="0"/>
                <a:cs typeface="Arial" panose="020B0604020202020204" pitchFamily="34" charset="0"/>
              </a:rPr>
              <a:t> code</a:t>
            </a:r>
            <a:endParaRPr lang="en-US" sz="2000" dirty="0">
              <a:solidFill>
                <a:schemeClr val="tx1"/>
              </a:solidFill>
            </a:endParaRPr>
          </a:p>
        </p:txBody>
      </p:sp>
      <p:sp>
        <p:nvSpPr>
          <p:cNvPr id="3" name="Title 2"/>
          <p:cNvSpPr>
            <a:spLocks noGrp="1"/>
          </p:cNvSpPr>
          <p:nvPr>
            <p:ph type="title"/>
          </p:nvPr>
        </p:nvSpPr>
        <p:spPr/>
        <p:txBody>
          <a:bodyPr>
            <a:normAutofit/>
          </a:bodyPr>
          <a:lstStyle/>
          <a:p>
            <a:r>
              <a:rPr lang="en-US" dirty="0"/>
              <a:t>Jasmine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1600" y="1916831"/>
            <a:ext cx="5308824" cy="4366639"/>
          </a:xfrm>
          <a:prstGeom prst="rect">
            <a:avLst/>
          </a:prstGeom>
        </p:spPr>
        <p:style>
          <a:lnRef idx="1">
            <a:schemeClr val="accent3"/>
          </a:lnRef>
          <a:fillRef idx="3">
            <a:schemeClr val="accent3"/>
          </a:fillRef>
          <a:effectRef idx="2">
            <a:schemeClr val="accent3"/>
          </a:effectRef>
          <a:fontRef idx="minor">
            <a:schemeClr val="lt1"/>
          </a:fontRef>
        </p:style>
      </p:pic>
      <p:sp>
        <p:nvSpPr>
          <p:cNvPr id="5" name="Rectangle 4"/>
          <p:cNvSpPr/>
          <p:nvPr/>
        </p:nvSpPr>
        <p:spPr>
          <a:xfrm>
            <a:off x="1259632" y="5842130"/>
            <a:ext cx="3384376" cy="276999"/>
          </a:xfrm>
          <a:prstGeom prst="rect">
            <a:avLst/>
          </a:prstGeom>
        </p:spPr>
        <p:txBody>
          <a:bodyPr wrap="square">
            <a:spAutoFit/>
          </a:bodyPr>
          <a:lstStyle/>
          <a:p>
            <a:r>
              <a:rPr lang="en-US" sz="1200" b="1" dirty="0">
                <a:hlinkClick r:id="rId3"/>
              </a:rPr>
              <a:t>http://blog.fens.me/nodejs-jasmine-bdd/</a:t>
            </a:r>
            <a:endParaRPr lang="en-US" sz="1200" b="1" dirty="0"/>
          </a:p>
        </p:txBody>
      </p:sp>
    </p:spTree>
    <p:extLst>
      <p:ext uri="{BB962C8B-B14F-4D97-AF65-F5344CB8AC3E}">
        <p14:creationId xmlns:p14="http://schemas.microsoft.com/office/powerpoint/2010/main" val="301299869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395536" y="1412776"/>
            <a:ext cx="7773368" cy="442168"/>
          </a:xfrm>
        </p:spPr>
        <p:txBody>
          <a:bodyPr/>
          <a:lstStyle/>
          <a:p>
            <a:pPr marL="285750" indent="-285750">
              <a:buFont typeface="Arial" panose="020B0604020202020204" pitchFamily="34" charset="0"/>
              <a:buChar char="•"/>
            </a:pPr>
            <a:r>
              <a:rPr lang="en-US" dirty="0" smtClean="0"/>
              <a:t>Use jasmine to test backbone projects: </a:t>
            </a:r>
            <a:r>
              <a:rPr lang="en-US" dirty="0" smtClean="0">
                <a:hlinkClick r:id="rId2"/>
              </a:rPr>
              <a:t>REF</a:t>
            </a:r>
            <a:endParaRPr lang="en-US" dirty="0"/>
          </a:p>
          <a:p>
            <a:pPr lvl="1"/>
            <a:endParaRPr lang="en-US" dirty="0" smtClean="0"/>
          </a:p>
          <a:p>
            <a:pPr lvl="1"/>
            <a:endParaRPr lang="en-US" dirty="0"/>
          </a:p>
          <a:p>
            <a:pPr lvl="1"/>
            <a:endParaRPr lang="en-US" dirty="0" smtClean="0"/>
          </a:p>
          <a:p>
            <a:pPr lvl="1"/>
            <a:endParaRPr lang="en-US" dirty="0"/>
          </a:p>
          <a:p>
            <a:pPr lvl="1"/>
            <a:endParaRPr lang="en-US" dirty="0" smtClean="0"/>
          </a:p>
          <a:p>
            <a:pPr lvl="1"/>
            <a:endParaRPr lang="en-US" dirty="0" smtClean="0"/>
          </a:p>
          <a:p>
            <a:pPr lvl="1"/>
            <a:endParaRPr lang="en-US" dirty="0" smtClean="0">
              <a:hlinkClick r:id="rId2"/>
            </a:endParaRPr>
          </a:p>
          <a:p>
            <a:pPr lvl="1"/>
            <a:endParaRPr lang="en-US" dirty="0" smtClean="0">
              <a:hlinkClick r:id="rId2"/>
            </a:endParaRPr>
          </a:p>
        </p:txBody>
      </p:sp>
      <p:sp>
        <p:nvSpPr>
          <p:cNvPr id="2" name="Title 1"/>
          <p:cNvSpPr>
            <a:spLocks noGrp="1"/>
          </p:cNvSpPr>
          <p:nvPr>
            <p:ph type="title"/>
          </p:nvPr>
        </p:nvSpPr>
        <p:spPr/>
        <p:txBody>
          <a:bodyPr/>
          <a:lstStyle/>
          <a:p>
            <a:r>
              <a:rPr lang="en-US" dirty="0" smtClean="0"/>
              <a:t>Jasmin</a:t>
            </a:r>
            <a:r>
              <a:rPr lang="en-US" altLang="zh-CN" dirty="0" smtClean="0"/>
              <a:t>e</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3841" y="2276872"/>
            <a:ext cx="5916431" cy="3321496"/>
          </a:xfrm>
          <a:prstGeom prst="rect">
            <a:avLst/>
          </a:prstGeom>
        </p:spPr>
        <p:style>
          <a:lnRef idx="1">
            <a:schemeClr val="accent5"/>
          </a:lnRef>
          <a:fillRef idx="3">
            <a:schemeClr val="accent5"/>
          </a:fillRef>
          <a:effectRef idx="2">
            <a:schemeClr val="accent5"/>
          </a:effectRef>
          <a:fontRef idx="minor">
            <a:schemeClr val="lt1"/>
          </a:fontRef>
        </p:style>
      </p:pic>
    </p:spTree>
    <p:extLst>
      <p:ext uri="{BB962C8B-B14F-4D97-AF65-F5344CB8AC3E}">
        <p14:creationId xmlns:p14="http://schemas.microsoft.com/office/powerpoint/2010/main" val="270004928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327025" y="1340768"/>
            <a:ext cx="6981279" cy="442167"/>
          </a:xfrm>
        </p:spPr>
        <p:txBody>
          <a:bodyPr/>
          <a:lstStyle/>
          <a:p>
            <a:pPr marL="285750" indent="-285750">
              <a:buFont typeface="Arial" panose="020B0604020202020204" pitchFamily="34" charset="0"/>
              <a:buChar char="•"/>
            </a:pPr>
            <a:r>
              <a:rPr lang="en-US" dirty="0"/>
              <a:t>Test </a:t>
            </a:r>
            <a:r>
              <a:rPr lang="en-US" dirty="0" err="1"/>
              <a:t>NodeJS</a:t>
            </a:r>
            <a:r>
              <a:rPr lang="en-US" dirty="0"/>
              <a:t> </a:t>
            </a:r>
            <a:r>
              <a:rPr lang="en-US" dirty="0" smtClean="0"/>
              <a:t>projects using node ‘should’ module: </a:t>
            </a:r>
            <a:r>
              <a:rPr lang="en-US" dirty="0" smtClean="0">
                <a:hlinkClick r:id="rId2"/>
              </a:rPr>
              <a:t>REF</a:t>
            </a:r>
            <a:endParaRPr lang="en-US" dirty="0"/>
          </a:p>
          <a:p>
            <a:endParaRPr lang="en-US" dirty="0"/>
          </a:p>
        </p:txBody>
      </p:sp>
      <p:sp>
        <p:nvSpPr>
          <p:cNvPr id="2" name="Title 1"/>
          <p:cNvSpPr>
            <a:spLocks noGrp="1"/>
          </p:cNvSpPr>
          <p:nvPr>
            <p:ph type="title"/>
          </p:nvPr>
        </p:nvSpPr>
        <p:spPr/>
        <p:txBody>
          <a:bodyPr/>
          <a:lstStyle/>
          <a:p>
            <a:r>
              <a:rPr lang="en-US" dirty="0" smtClean="0"/>
              <a:t>Other test examples</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4126" y="1916832"/>
            <a:ext cx="6377890" cy="3945147"/>
          </a:xfrm>
          <a:prstGeom prst="rect">
            <a:avLst/>
          </a:prstGeom>
        </p:spPr>
        <p:style>
          <a:lnRef idx="1">
            <a:schemeClr val="accent3"/>
          </a:lnRef>
          <a:fillRef idx="3">
            <a:schemeClr val="accent3"/>
          </a:fillRef>
          <a:effectRef idx="2">
            <a:schemeClr val="accent3"/>
          </a:effectRef>
          <a:fontRef idx="minor">
            <a:schemeClr val="lt1"/>
          </a:fontRef>
        </p:style>
      </p:pic>
      <p:sp>
        <p:nvSpPr>
          <p:cNvPr id="6" name="TextBox 5"/>
          <p:cNvSpPr txBox="1"/>
          <p:nvPr/>
        </p:nvSpPr>
        <p:spPr>
          <a:xfrm>
            <a:off x="1979712" y="6165385"/>
            <a:ext cx="3839256" cy="307777"/>
          </a:xfrm>
          <a:prstGeom prst="rect">
            <a:avLst/>
          </a:prstGeom>
          <a:noFill/>
        </p:spPr>
        <p:txBody>
          <a:bodyPr wrap="none" rtlCol="0">
            <a:spAutoFit/>
          </a:bodyPr>
          <a:lstStyle/>
          <a:p>
            <a:r>
              <a:rPr lang="en-US" sz="1400" b="1" dirty="0" err="1" smtClean="0">
                <a:solidFill>
                  <a:srgbClr val="C00000"/>
                </a:solidFill>
                <a:effectLst>
                  <a:outerShdw blurRad="38100" dist="38100" dir="2700000" algn="tl">
                    <a:srgbClr val="000000">
                      <a:alpha val="43137"/>
                    </a:srgbClr>
                  </a:outerShdw>
                </a:effectLst>
              </a:rPr>
              <a:t>NodeJS’s</a:t>
            </a:r>
            <a:r>
              <a:rPr lang="en-US" sz="1400" b="1" dirty="0" smtClean="0">
                <a:solidFill>
                  <a:srgbClr val="C00000"/>
                </a:solidFill>
                <a:effectLst>
                  <a:outerShdw blurRad="38100" dist="38100" dir="2700000" algn="tl">
                    <a:srgbClr val="000000">
                      <a:alpha val="43137"/>
                    </a:srgbClr>
                  </a:outerShdw>
                </a:effectLst>
              </a:rPr>
              <a:t> Should mod is similar to jasmine</a:t>
            </a:r>
            <a:endParaRPr lang="en-US" sz="1400" b="1" dirty="0">
              <a:solidFill>
                <a:srgbClr val="C000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7154475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r>
              <a:rPr lang="en-US" dirty="0" smtClean="0"/>
              <a:t>Using </a:t>
            </a:r>
            <a:r>
              <a:rPr lang="en-US" dirty="0" err="1" smtClean="0"/>
              <a:t>requireJS</a:t>
            </a:r>
            <a:r>
              <a:rPr lang="en-US" dirty="0" smtClean="0"/>
              <a:t> and </a:t>
            </a:r>
            <a:r>
              <a:rPr lang="en-US" dirty="0" err="1" smtClean="0"/>
              <a:t>NodeJS</a:t>
            </a:r>
            <a:endParaRPr lang="en-US" dirty="0" smtClean="0"/>
          </a:p>
          <a:p>
            <a:pPr lvl="1"/>
            <a:r>
              <a:rPr lang="en-US" dirty="0" smtClean="0"/>
              <a:t>Write a </a:t>
            </a:r>
            <a:r>
              <a:rPr lang="en-US" dirty="0" err="1" smtClean="0">
                <a:solidFill>
                  <a:srgbClr val="FFC000"/>
                </a:solidFill>
              </a:rPr>
              <a:t>build.json</a:t>
            </a:r>
            <a:r>
              <a:rPr lang="en-US" dirty="0" smtClean="0"/>
              <a:t>, which tell r.js how to </a:t>
            </a:r>
          </a:p>
          <a:p>
            <a:pPr lvl="2"/>
            <a:r>
              <a:rPr lang="en-US" dirty="0" smtClean="0"/>
              <a:t>Resolve the </a:t>
            </a:r>
            <a:r>
              <a:rPr lang="en-US" u="sng" dirty="0" smtClean="0"/>
              <a:t>dependencies</a:t>
            </a:r>
            <a:endParaRPr lang="en-US" dirty="0" smtClean="0"/>
          </a:p>
          <a:p>
            <a:pPr lvl="1"/>
            <a:r>
              <a:rPr lang="en-US" dirty="0"/>
              <a:t>node ..\script\r.js -o </a:t>
            </a:r>
            <a:r>
              <a:rPr lang="en-US" dirty="0" err="1" smtClean="0"/>
              <a:t>build.json</a:t>
            </a:r>
            <a:endParaRPr lang="en-US" dirty="0" smtClean="0"/>
          </a:p>
          <a:p>
            <a:pPr lvl="1"/>
            <a:r>
              <a:rPr lang="en-US" dirty="0" smtClean="0"/>
              <a:t>                                                          </a:t>
            </a:r>
            <a:r>
              <a:rPr lang="en-US" b="1" dirty="0" smtClean="0">
                <a:effectLst>
                  <a:outerShdw blurRad="38100" dist="38100" dir="2700000" algn="tl">
                    <a:srgbClr val="000000">
                      <a:alpha val="43137"/>
                    </a:srgbClr>
                  </a:outerShdw>
                </a:effectLst>
              </a:rPr>
              <a:t>sapMobileCN.js</a:t>
            </a:r>
            <a:endParaRPr lang="en-US" b="1" dirty="0">
              <a:effectLst>
                <a:outerShdw blurRad="38100" dist="38100" dir="2700000" algn="tl">
                  <a:srgbClr val="000000">
                    <a:alpha val="43137"/>
                  </a:srgbClr>
                </a:outerShdw>
              </a:effectLst>
            </a:endParaRPr>
          </a:p>
        </p:txBody>
      </p:sp>
      <p:sp>
        <p:nvSpPr>
          <p:cNvPr id="2" name="Title 1"/>
          <p:cNvSpPr>
            <a:spLocks noGrp="1"/>
          </p:cNvSpPr>
          <p:nvPr>
            <p:ph type="title"/>
          </p:nvPr>
        </p:nvSpPr>
        <p:spPr/>
        <p:txBody>
          <a:bodyPr/>
          <a:lstStyle/>
          <a:p>
            <a:r>
              <a:rPr lang="en-US" dirty="0" smtClean="0"/>
              <a:t>7 JS Minify</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15816" y="3491096"/>
            <a:ext cx="5657453" cy="3034248"/>
          </a:xfrm>
          <a:prstGeom prst="rect">
            <a:avLst/>
          </a:prstGeom>
        </p:spPr>
        <p:style>
          <a:lnRef idx="1">
            <a:schemeClr val="accent3"/>
          </a:lnRef>
          <a:fillRef idx="3">
            <a:schemeClr val="accent3"/>
          </a:fillRef>
          <a:effectRef idx="2">
            <a:schemeClr val="accent3"/>
          </a:effectRef>
          <a:fontRef idx="minor">
            <a:schemeClr val="lt1"/>
          </a:fontRef>
        </p:style>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8950" y="3140968"/>
            <a:ext cx="1664336" cy="2160240"/>
          </a:xfrm>
          <a:prstGeom prst="rect">
            <a:avLst/>
          </a:prstGeom>
        </p:spPr>
        <p:style>
          <a:lnRef idx="1">
            <a:schemeClr val="accent3"/>
          </a:lnRef>
          <a:fillRef idx="3">
            <a:schemeClr val="accent3"/>
          </a:fillRef>
          <a:effectRef idx="2">
            <a:schemeClr val="accent3"/>
          </a:effectRef>
          <a:fontRef idx="minor">
            <a:schemeClr val="lt1"/>
          </a:fontRef>
        </p:style>
      </p:pic>
      <p:sp>
        <p:nvSpPr>
          <p:cNvPr id="8" name="Right Arrow 7"/>
          <p:cNvSpPr/>
          <p:nvPr/>
        </p:nvSpPr>
        <p:spPr>
          <a:xfrm>
            <a:off x="2486646" y="2996952"/>
            <a:ext cx="1509290" cy="360040"/>
          </a:xfrm>
          <a:prstGeom prst="rightArrow">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smtClean="0">
                <a:solidFill>
                  <a:srgbClr val="FFC000"/>
                </a:solidFill>
              </a:rPr>
              <a:t>minify</a:t>
            </a:r>
            <a:endParaRPr lang="en-US" dirty="0">
              <a:solidFill>
                <a:srgbClr val="FFC000"/>
              </a:solidFill>
            </a:endParaRPr>
          </a:p>
        </p:txBody>
      </p:sp>
      <p:sp>
        <p:nvSpPr>
          <p:cNvPr id="9" name="TextBox 8"/>
          <p:cNvSpPr txBox="1"/>
          <p:nvPr/>
        </p:nvSpPr>
        <p:spPr>
          <a:xfrm>
            <a:off x="4053468" y="5085184"/>
            <a:ext cx="3797835" cy="523220"/>
          </a:xfrm>
          <a:prstGeom prst="rect">
            <a:avLst/>
          </a:prstGeom>
          <a:noFill/>
        </p:spPr>
        <p:txBody>
          <a:bodyPr wrap="none" rtlCol="0">
            <a:spAutoFit/>
          </a:bodyPr>
          <a:lstStyle/>
          <a:p>
            <a:r>
              <a:rPr lang="en-US" sz="2800" b="1" dirty="0" err="1" smtClean="0">
                <a:solidFill>
                  <a:srgbClr val="FFC000"/>
                </a:solidFill>
                <a:effectLst>
                  <a:outerShdw blurRad="38100" dist="38100" dir="2700000" algn="tl">
                    <a:srgbClr val="000000">
                      <a:alpha val="43137"/>
                    </a:srgbClr>
                  </a:outerShdw>
                </a:effectLst>
              </a:rPr>
              <a:t>Config</a:t>
            </a:r>
            <a:r>
              <a:rPr lang="en-US" sz="2800" b="1" dirty="0" smtClean="0">
                <a:solidFill>
                  <a:srgbClr val="FFC000"/>
                </a:solidFill>
                <a:effectLst>
                  <a:outerShdw blurRad="38100" dist="38100" dir="2700000" algn="tl">
                    <a:srgbClr val="000000">
                      <a:alpha val="43137"/>
                    </a:srgbClr>
                  </a:outerShdw>
                </a:effectLst>
              </a:rPr>
              <a:t> file:Build.json</a:t>
            </a:r>
            <a:endParaRPr lang="en-US" sz="2800" b="1" dirty="0">
              <a:solidFill>
                <a:srgbClr val="FFC000"/>
              </a:solidFill>
              <a:effectLst>
                <a:outerShdw blurRad="38100" dist="38100" dir="2700000" algn="tl">
                  <a:srgbClr val="000000">
                    <a:alpha val="43137"/>
                  </a:srgbClr>
                </a:outerShdw>
              </a:effectLst>
            </a:endParaRPr>
          </a:p>
        </p:txBody>
      </p:sp>
      <p:sp>
        <p:nvSpPr>
          <p:cNvPr id="10" name="TextBox 9"/>
          <p:cNvSpPr txBox="1"/>
          <p:nvPr/>
        </p:nvSpPr>
        <p:spPr>
          <a:xfrm>
            <a:off x="866056" y="4544139"/>
            <a:ext cx="1390124" cy="646331"/>
          </a:xfrm>
          <a:prstGeom prst="rect">
            <a:avLst/>
          </a:prstGeom>
          <a:noFill/>
        </p:spPr>
        <p:txBody>
          <a:bodyPr wrap="none" rtlCol="0">
            <a:spAutoFit/>
          </a:bodyPr>
          <a:lstStyle/>
          <a:p>
            <a:r>
              <a:rPr lang="en-US" b="1" dirty="0" smtClean="0">
                <a:solidFill>
                  <a:srgbClr val="FFC000"/>
                </a:solidFill>
              </a:rPr>
              <a:t>Files to be </a:t>
            </a:r>
          </a:p>
          <a:p>
            <a:r>
              <a:rPr lang="en-US" b="1" dirty="0" smtClean="0">
                <a:solidFill>
                  <a:srgbClr val="FFC000"/>
                </a:solidFill>
              </a:rPr>
              <a:t>minified</a:t>
            </a:r>
            <a:endParaRPr lang="en-US" b="1" dirty="0">
              <a:solidFill>
                <a:srgbClr val="FFC000"/>
              </a:solidFill>
            </a:endParaRPr>
          </a:p>
        </p:txBody>
      </p:sp>
    </p:spTree>
    <p:extLst>
      <p:ext uri="{BB962C8B-B14F-4D97-AF65-F5344CB8AC3E}">
        <p14:creationId xmlns:p14="http://schemas.microsoft.com/office/powerpoint/2010/main" val="28245779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Maintain Packages </a:t>
            </a:r>
            <a:r>
              <a:rPr lang="en-US" altLang="zh-CN" dirty="0" smtClean="0"/>
              <a:t>using </a:t>
            </a:r>
            <a:r>
              <a:rPr lang="en-US" altLang="zh-CN" dirty="0" err="1" smtClean="0"/>
              <a:t>npm</a:t>
            </a:r>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2108" y="3356992"/>
            <a:ext cx="6190365" cy="601131"/>
          </a:xfrm>
          <a:prstGeom prst="rect">
            <a:avLst/>
          </a:prstGeom>
          <a:ln/>
          <a:extLst/>
        </p:spPr>
        <p:style>
          <a:lnRef idx="1">
            <a:schemeClr val="accent1"/>
          </a:lnRef>
          <a:fillRef idx="3">
            <a:schemeClr val="accent1"/>
          </a:fillRef>
          <a:effectRef idx="2">
            <a:schemeClr val="accent1"/>
          </a:effectRef>
          <a:fontRef idx="minor">
            <a:schemeClr val="lt1"/>
          </a:fontRef>
        </p:style>
      </p:pic>
      <p:sp>
        <p:nvSpPr>
          <p:cNvPr id="5" name="TextBox 4"/>
          <p:cNvSpPr txBox="1"/>
          <p:nvPr/>
        </p:nvSpPr>
        <p:spPr>
          <a:xfrm>
            <a:off x="565138" y="2987660"/>
            <a:ext cx="3744416" cy="369332"/>
          </a:xfrm>
          <a:prstGeom prst="rect">
            <a:avLst/>
          </a:prstGeom>
          <a:noFill/>
        </p:spPr>
        <p:txBody>
          <a:bodyPr wrap="square" rtlCol="0">
            <a:spAutoFit/>
          </a:bodyPr>
          <a:lstStyle/>
          <a:p>
            <a:r>
              <a:rPr lang="en-US" b="1" dirty="0" err="1" smtClean="0">
                <a:latin typeface="Arial" panose="020B0604020202020204" pitchFamily="34" charset="0"/>
                <a:cs typeface="Arial" panose="020B0604020202020204" pitchFamily="34" charset="0"/>
              </a:rPr>
              <a:t>Eg</a:t>
            </a:r>
            <a:r>
              <a:rPr lang="en-US" b="1" dirty="0" smtClean="0">
                <a:latin typeface="Arial" panose="020B0604020202020204" pitchFamily="34" charset="0"/>
                <a:cs typeface="Arial" panose="020B0604020202020204" pitchFamily="34" charset="0"/>
              </a:rPr>
              <a:t>. </a:t>
            </a:r>
            <a:r>
              <a:rPr lang="en-US" sz="1600" dirty="0" smtClean="0">
                <a:latin typeface="Arial" panose="020B0604020202020204" pitchFamily="34" charset="0"/>
                <a:cs typeface="Arial" panose="020B0604020202020204" pitchFamily="34" charset="0"/>
              </a:rPr>
              <a:t>Install require.js in </a:t>
            </a:r>
            <a:r>
              <a:rPr lang="en-US" sz="1600" dirty="0" err="1" smtClean="0">
                <a:latin typeface="Arial" panose="020B0604020202020204" pitchFamily="34" charset="0"/>
                <a:cs typeface="Arial" panose="020B0604020202020204" pitchFamily="34" charset="0"/>
              </a:rPr>
              <a:t>NodeJS</a:t>
            </a:r>
            <a:endParaRPr lang="en-US" sz="1600" dirty="0">
              <a:latin typeface="Arial" panose="020B0604020202020204" pitchFamily="34" charset="0"/>
              <a:cs typeface="Arial" panose="020B0604020202020204" pitchFamily="34" charset="0"/>
            </a:endParaRPr>
          </a:p>
        </p:txBody>
      </p:sp>
      <p:sp>
        <p:nvSpPr>
          <p:cNvPr id="8" name="object 6"/>
          <p:cNvSpPr/>
          <p:nvPr/>
        </p:nvSpPr>
        <p:spPr>
          <a:xfrm>
            <a:off x="552108" y="1700808"/>
            <a:ext cx="6190365" cy="936104"/>
          </a:xfrm>
          <a:prstGeom prst="rect">
            <a:avLst/>
          </a:prstGeom>
          <a:ln/>
          <a:ex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prstTxWarp prst="textNoShape">
              <a:avLst/>
            </a:prstTxWarp>
            <a:noAutofit/>
          </a:bodyPr>
          <a:lstStyle/>
          <a:p>
            <a:pPr marL="0" lvl="8"/>
            <a:r>
              <a:rPr lang="en-US" sz="1400" b="1" dirty="0" smtClean="0">
                <a:solidFill>
                  <a:schemeClr val="tx1"/>
                </a:solidFill>
                <a:ea typeface="宋体"/>
              </a:rPr>
              <a:t>$ </a:t>
            </a:r>
            <a:r>
              <a:rPr lang="en-US" sz="1400" b="1" dirty="0" err="1" smtClean="0">
                <a:solidFill>
                  <a:schemeClr val="tx1"/>
                </a:solidFill>
                <a:ea typeface="宋体"/>
              </a:rPr>
              <a:t>npm</a:t>
            </a:r>
            <a:r>
              <a:rPr lang="en-US" sz="1400" b="1" dirty="0" smtClean="0">
                <a:solidFill>
                  <a:schemeClr val="tx1"/>
                </a:solidFill>
                <a:ea typeface="宋体"/>
              </a:rPr>
              <a:t> </a:t>
            </a:r>
            <a:r>
              <a:rPr lang="en-US" sz="1400" b="1" dirty="0" err="1" smtClean="0">
                <a:solidFill>
                  <a:schemeClr val="tx1"/>
                </a:solidFill>
                <a:ea typeface="宋体"/>
              </a:rPr>
              <a:t>ls</a:t>
            </a:r>
            <a:endParaRPr lang="en-US" sz="1400" b="1" dirty="0" smtClean="0">
              <a:solidFill>
                <a:schemeClr val="tx1"/>
              </a:solidFill>
              <a:ea typeface="宋体"/>
            </a:endParaRPr>
          </a:p>
          <a:p>
            <a:pPr marL="0" lvl="8"/>
            <a:r>
              <a:rPr lang="en-US" sz="1400" b="1" dirty="0" smtClean="0">
                <a:solidFill>
                  <a:schemeClr val="tx1"/>
                </a:solidFill>
                <a:ea typeface="宋体"/>
              </a:rPr>
              <a:t>$ </a:t>
            </a:r>
            <a:r>
              <a:rPr lang="en-US" sz="1400" b="1" dirty="0" err="1" smtClean="0">
                <a:solidFill>
                  <a:schemeClr val="tx1"/>
                </a:solidFill>
                <a:ea typeface="宋体"/>
              </a:rPr>
              <a:t>npm</a:t>
            </a:r>
            <a:r>
              <a:rPr lang="en-US" sz="1400" b="1" dirty="0" smtClean="0">
                <a:solidFill>
                  <a:schemeClr val="tx1"/>
                </a:solidFill>
                <a:ea typeface="宋体"/>
              </a:rPr>
              <a:t> install [-g] </a:t>
            </a:r>
            <a:r>
              <a:rPr lang="en-US" sz="1400" b="1" dirty="0" err="1" smtClean="0">
                <a:solidFill>
                  <a:schemeClr val="tx1"/>
                </a:solidFill>
                <a:ea typeface="宋体"/>
              </a:rPr>
              <a:t>package_name</a:t>
            </a:r>
            <a:r>
              <a:rPr lang="en-US" sz="1400" b="1" dirty="0" smtClean="0">
                <a:solidFill>
                  <a:schemeClr val="accent1">
                    <a:lumMod val="60000"/>
                    <a:lumOff val="40000"/>
                  </a:schemeClr>
                </a:solidFill>
                <a:ea typeface="宋体"/>
              </a:rPr>
              <a:t>//-g will set the package to </a:t>
            </a:r>
            <a:r>
              <a:rPr lang="en-US" sz="1400" b="1" dirty="0" err="1" smtClean="0">
                <a:solidFill>
                  <a:schemeClr val="accent1">
                    <a:lumMod val="60000"/>
                    <a:lumOff val="40000"/>
                  </a:schemeClr>
                </a:solidFill>
                <a:ea typeface="宋体"/>
              </a:rPr>
              <a:t>os</a:t>
            </a:r>
            <a:r>
              <a:rPr lang="en-US" sz="1400" b="1" dirty="0" smtClean="0">
                <a:solidFill>
                  <a:schemeClr val="accent1">
                    <a:lumMod val="60000"/>
                    <a:lumOff val="40000"/>
                  </a:schemeClr>
                </a:solidFill>
                <a:ea typeface="宋体"/>
              </a:rPr>
              <a:t> path</a:t>
            </a:r>
          </a:p>
          <a:p>
            <a:pPr marL="0" lvl="8"/>
            <a:r>
              <a:rPr lang="en-US" sz="1400" b="1" dirty="0" smtClean="0">
                <a:solidFill>
                  <a:schemeClr val="tx1"/>
                </a:solidFill>
                <a:ea typeface="宋体"/>
              </a:rPr>
              <a:t>$ </a:t>
            </a:r>
            <a:r>
              <a:rPr lang="en-US" sz="1400" b="1" dirty="0" err="1" smtClean="0">
                <a:solidFill>
                  <a:schemeClr val="tx1"/>
                </a:solidFill>
                <a:ea typeface="宋体"/>
              </a:rPr>
              <a:t>npm</a:t>
            </a:r>
            <a:r>
              <a:rPr lang="en-US" sz="1400" b="1" dirty="0" smtClean="0">
                <a:solidFill>
                  <a:schemeClr val="tx1"/>
                </a:solidFill>
                <a:ea typeface="宋体"/>
              </a:rPr>
              <a:t> update</a:t>
            </a:r>
          </a:p>
        </p:txBody>
      </p:sp>
      <p:sp>
        <p:nvSpPr>
          <p:cNvPr id="6" name="TextBox 5"/>
          <p:cNvSpPr txBox="1"/>
          <p:nvPr/>
        </p:nvSpPr>
        <p:spPr>
          <a:xfrm>
            <a:off x="565138" y="3997962"/>
            <a:ext cx="5943164" cy="307777"/>
          </a:xfrm>
          <a:prstGeom prst="rect">
            <a:avLst/>
          </a:prstGeom>
          <a:noFill/>
        </p:spPr>
        <p:txBody>
          <a:bodyPr wrap="square" rtlCol="0">
            <a:spAutoFit/>
          </a:bodyPr>
          <a:lstStyle/>
          <a:p>
            <a:r>
              <a:rPr lang="en-US" sz="1400" dirty="0" smtClean="0">
                <a:solidFill>
                  <a:schemeClr val="bg2">
                    <a:lumMod val="40000"/>
                    <a:lumOff val="60000"/>
                  </a:schemeClr>
                </a:solidFill>
                <a:latin typeface="Arial" panose="020B0604020202020204" pitchFamily="34" charset="0"/>
                <a:cs typeface="Arial" panose="020B0604020202020204" pitchFamily="34" charset="0"/>
              </a:rPr>
              <a:t>Maybe you need to configure a http-proxy in IE… … </a:t>
            </a:r>
            <a:endParaRPr lang="en-US" sz="1400" dirty="0">
              <a:solidFill>
                <a:schemeClr val="bg2">
                  <a:lumMod val="40000"/>
                  <a:lumOff val="60000"/>
                </a:schemeClr>
              </a:solidFill>
              <a:latin typeface="Arial" panose="020B0604020202020204" pitchFamily="34" charset="0"/>
              <a:cs typeface="Arial" panose="020B0604020202020204" pitchFamily="34" charset="0"/>
            </a:endParaRPr>
          </a:p>
        </p:txBody>
      </p:sp>
      <p:pic>
        <p:nvPicPr>
          <p:cNvPr id="512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5137" y="4290839"/>
            <a:ext cx="6177335" cy="1442417"/>
          </a:xfrm>
          <a:prstGeom prst="rect">
            <a:avLst/>
          </a:prstGeom>
          <a:ln/>
          <a:extLst/>
        </p:spPr>
        <p:style>
          <a:lnRef idx="1">
            <a:schemeClr val="accent1"/>
          </a:lnRef>
          <a:fillRef idx="3">
            <a:schemeClr val="accent1"/>
          </a:fillRef>
          <a:effectRef idx="2">
            <a:schemeClr val="accent1"/>
          </a:effectRef>
          <a:fontRef idx="minor">
            <a:schemeClr val="lt1"/>
          </a:fontRef>
        </p:style>
      </p:pic>
      <p:sp>
        <p:nvSpPr>
          <p:cNvPr id="7" name="TextBox 6"/>
          <p:cNvSpPr txBox="1"/>
          <p:nvPr/>
        </p:nvSpPr>
        <p:spPr>
          <a:xfrm>
            <a:off x="5525704" y="5059179"/>
            <a:ext cx="1998624" cy="369332"/>
          </a:xfrm>
          <a:prstGeom prst="rect">
            <a:avLst/>
          </a:prstGeom>
          <a:noFill/>
        </p:spPr>
        <p:txBody>
          <a:bodyPr wrap="none" rtlCol="0">
            <a:spAutoFit/>
          </a:bodyPr>
          <a:lstStyle/>
          <a:p>
            <a:r>
              <a:rPr lang="en-US" b="1" dirty="0" err="1" smtClean="0">
                <a:effectLst>
                  <a:outerShdw blurRad="38100" dist="38100" dir="2700000" algn="tl">
                    <a:srgbClr val="000000">
                      <a:alpha val="43137"/>
                    </a:srgbClr>
                  </a:outerShdw>
                </a:effectLst>
              </a:rPr>
              <a:t>Requirejs</a:t>
            </a:r>
            <a:r>
              <a:rPr lang="en-US" b="1" dirty="0" smtClean="0">
                <a:effectLst>
                  <a:outerShdw blurRad="38100" dist="38100" dir="2700000" algn="tl">
                    <a:srgbClr val="000000">
                      <a:alpha val="43137"/>
                    </a:srgbClr>
                  </a:outerShdw>
                </a:effectLst>
              </a:rPr>
              <a:t> package</a:t>
            </a:r>
            <a:endParaRPr lang="en-US" b="1" dirty="0">
              <a:effectLst>
                <a:outerShdw blurRad="38100" dist="38100" dir="2700000" algn="tl">
                  <a:srgbClr val="000000">
                    <a:alpha val="43137"/>
                  </a:srgbClr>
                </a:outerShdw>
              </a:effectLst>
            </a:endParaRPr>
          </a:p>
        </p:txBody>
      </p:sp>
      <p:cxnSp>
        <p:nvCxnSpPr>
          <p:cNvPr id="12" name="Straight Arrow Connector 11"/>
          <p:cNvCxnSpPr>
            <a:stCxn id="7" idx="1"/>
          </p:cNvCxnSpPr>
          <p:nvPr/>
        </p:nvCxnSpPr>
        <p:spPr>
          <a:xfrm flipH="1">
            <a:off x="2552130" y="5243845"/>
            <a:ext cx="2973574" cy="247382"/>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565138" y="5805264"/>
            <a:ext cx="6261110" cy="369332"/>
          </a:xfrm>
          <a:prstGeom prst="rect">
            <a:avLst/>
          </a:prstGeom>
          <a:noFill/>
        </p:spPr>
        <p:txBody>
          <a:bodyPr wrap="square" rtlCol="0">
            <a:spAutoFit/>
          </a:bodyPr>
          <a:lstStyle/>
          <a:p>
            <a:r>
              <a:rPr lang="en-US" b="1" dirty="0" err="1" smtClean="0"/>
              <a:t>NodeJS’s</a:t>
            </a:r>
            <a:r>
              <a:rPr lang="en-US" b="1" dirty="0" smtClean="0"/>
              <a:t> </a:t>
            </a:r>
            <a:r>
              <a:rPr lang="en-US" b="1" dirty="0" err="1" smtClean="0"/>
              <a:t>npm</a:t>
            </a:r>
            <a:r>
              <a:rPr lang="en-US" b="1" dirty="0" smtClean="0"/>
              <a:t> works like python’s </a:t>
            </a:r>
            <a:r>
              <a:rPr lang="en-US" b="1" dirty="0" err="1" smtClean="0"/>
              <a:t>easy_install</a:t>
            </a:r>
            <a:endParaRPr lang="en-US" b="1" dirty="0"/>
          </a:p>
        </p:txBody>
      </p:sp>
    </p:spTree>
    <p:extLst>
      <p:ext uri="{BB962C8B-B14F-4D97-AF65-F5344CB8AC3E}">
        <p14:creationId xmlns:p14="http://schemas.microsoft.com/office/powerpoint/2010/main" val="31775809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sz="quarter" idx="10"/>
          </p:nvPr>
        </p:nvPicPr>
        <p:blipFill>
          <a:blip r:embed="rId2">
            <a:extLst>
              <a:ext uri="{28A0092B-C50C-407E-A947-70E740481C1C}">
                <a14:useLocalDpi xmlns:a14="http://schemas.microsoft.com/office/drawing/2010/main" val="0"/>
              </a:ext>
            </a:extLst>
          </a:blip>
          <a:stretch>
            <a:fillRect/>
          </a:stretch>
        </p:blipFill>
        <p:spPr>
          <a:xfrm>
            <a:off x="4726305" y="2360840"/>
            <a:ext cx="3979257" cy="348080"/>
          </a:xfrm>
        </p:spPr>
      </p:pic>
      <p:sp>
        <p:nvSpPr>
          <p:cNvPr id="3" name="Title 2"/>
          <p:cNvSpPr>
            <a:spLocks noGrp="1"/>
          </p:cNvSpPr>
          <p:nvPr>
            <p:ph type="title"/>
          </p:nvPr>
        </p:nvSpPr>
        <p:spPr/>
        <p:txBody>
          <a:bodyPr/>
          <a:lstStyle/>
          <a:p>
            <a:r>
              <a:rPr lang="en-US" dirty="0" smtClean="0"/>
              <a:t>Use </a:t>
            </a:r>
            <a:r>
              <a:rPr lang="en-US" dirty="0" err="1" smtClean="0"/>
              <a:t>NodeJS</a:t>
            </a:r>
            <a:endParaRPr lang="en-US" dirty="0"/>
          </a:p>
        </p:txBody>
      </p:sp>
      <p:sp>
        <p:nvSpPr>
          <p:cNvPr id="7" name="TextBox 6"/>
          <p:cNvSpPr txBox="1"/>
          <p:nvPr/>
        </p:nvSpPr>
        <p:spPr>
          <a:xfrm>
            <a:off x="611560" y="1722874"/>
            <a:ext cx="1872208" cy="369332"/>
          </a:xfrm>
          <a:prstGeom prst="rect">
            <a:avLst/>
          </a:prstGeom>
          <a:noFill/>
        </p:spPr>
        <p:txBody>
          <a:bodyPr wrap="square" rtlCol="0">
            <a:spAutoFit/>
          </a:bodyPr>
          <a:lstStyle/>
          <a:p>
            <a:r>
              <a:rPr lang="en-US" dirty="0" smtClean="0"/>
              <a:t>Helloworld.js</a:t>
            </a:r>
            <a:endParaRPr lang="en-US"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3527" y="3573016"/>
            <a:ext cx="4258839" cy="1800200"/>
          </a:xfrm>
          <a:prstGeom prst="rect">
            <a:avLst/>
          </a:prstGeom>
        </p:spPr>
      </p:pic>
      <p:sp>
        <p:nvSpPr>
          <p:cNvPr id="10" name="TextBox 9"/>
          <p:cNvSpPr txBox="1"/>
          <p:nvPr/>
        </p:nvSpPr>
        <p:spPr>
          <a:xfrm>
            <a:off x="622332" y="3203684"/>
            <a:ext cx="1872208" cy="369332"/>
          </a:xfrm>
          <a:prstGeom prst="rect">
            <a:avLst/>
          </a:prstGeom>
          <a:noFill/>
        </p:spPr>
        <p:txBody>
          <a:bodyPr wrap="square" rtlCol="0">
            <a:spAutoFit/>
          </a:bodyPr>
          <a:lstStyle/>
          <a:p>
            <a:r>
              <a:rPr lang="en-US" dirty="0" smtClean="0"/>
              <a:t>server.js</a:t>
            </a:r>
            <a:endParaRPr lang="en-US" dirty="0"/>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16016" y="3791322"/>
            <a:ext cx="3999836" cy="285750"/>
          </a:xfrm>
          <a:prstGeom prst="rect">
            <a:avLst/>
          </a:prstGeom>
        </p:spPr>
      </p:pic>
      <p:pic>
        <p:nvPicPr>
          <p:cNvPr id="13" name="Picture 1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16016" y="4499384"/>
            <a:ext cx="3999836" cy="796479"/>
          </a:xfrm>
          <a:prstGeom prst="rect">
            <a:avLst/>
          </a:prstGeom>
        </p:spPr>
      </p:pic>
      <p:sp>
        <p:nvSpPr>
          <p:cNvPr id="16" name="object 6"/>
          <p:cNvSpPr txBox="1">
            <a:spLocks/>
          </p:cNvSpPr>
          <p:nvPr/>
        </p:nvSpPr>
        <p:spPr bwMode="gray">
          <a:xfrm>
            <a:off x="359531" y="2123565"/>
            <a:ext cx="4186832" cy="432048"/>
          </a:xfrm>
          <a:prstGeom prst="rect">
            <a:avLst/>
          </a:prstGeom>
          <a:solidFill>
            <a:schemeClr val="tx1">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Autofit/>
          </a:bodyPr>
          <a:lst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hlink"/>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Arial"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Arial" charset="0"/>
              </a:defRPr>
            </a:lvl3pPr>
            <a:lvl4pPr marL="1600200" indent="-228600" algn="l" rtl="0" eaLnBrk="1" fontAlgn="base" hangingPunct="1">
              <a:spcBef>
                <a:spcPct val="20000"/>
              </a:spcBef>
              <a:spcAft>
                <a:spcPct val="0"/>
              </a:spcAft>
              <a:buChar char="–"/>
              <a:defRPr sz="2000">
                <a:solidFill>
                  <a:schemeClr val="tx1"/>
                </a:solidFill>
                <a:latin typeface="Arial" charset="0"/>
              </a:defRPr>
            </a:lvl4pPr>
            <a:lvl5pPr marL="2057400" indent="-228600" algn="l" rtl="0" eaLnBrk="1" fontAlgn="base" hangingPunct="1">
              <a:spcBef>
                <a:spcPct val="20000"/>
              </a:spcBef>
              <a:spcAft>
                <a:spcPct val="0"/>
              </a:spcAft>
              <a:buChar char="»"/>
              <a:defRPr sz="2000">
                <a:solidFill>
                  <a:schemeClr val="tx1"/>
                </a:solidFill>
                <a:latin typeface="Arial"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r>
              <a:rPr lang="en-US" sz="1400" dirty="0">
                <a:solidFill>
                  <a:srgbClr val="F28FC1"/>
                </a:solidFill>
                <a:latin typeface="宋体"/>
                <a:ea typeface="宋体"/>
              </a:rPr>
              <a:t>console.log(“hello world</a:t>
            </a:r>
            <a:r>
              <a:rPr lang="en-US" sz="1400" dirty="0" smtClean="0">
                <a:solidFill>
                  <a:srgbClr val="F28FC1"/>
                </a:solidFill>
                <a:latin typeface="宋体"/>
                <a:ea typeface="宋体"/>
              </a:rPr>
              <a:t>”)</a:t>
            </a:r>
            <a:endParaRPr lang="en-US" sz="1400" dirty="0">
              <a:solidFill>
                <a:srgbClr val="F28FC1"/>
              </a:solidFill>
              <a:latin typeface="宋体"/>
              <a:ea typeface="宋体"/>
            </a:endParaRPr>
          </a:p>
        </p:txBody>
      </p:sp>
    </p:spTree>
    <p:extLst>
      <p:ext uri="{BB962C8B-B14F-4D97-AF65-F5344CB8AC3E}">
        <p14:creationId xmlns:p14="http://schemas.microsoft.com/office/powerpoint/2010/main" val="47843918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457200" y="1772816"/>
            <a:ext cx="8507288" cy="3240360"/>
          </a:xfrm>
        </p:spPr>
        <p:txBody>
          <a:bodyPr/>
          <a:lstStyle/>
          <a:p>
            <a:pPr marL="342900" indent="-342900" algn="l">
              <a:buFont typeface="Arial" panose="020B0604020202020204" pitchFamily="34" charset="0"/>
              <a:buChar char="•"/>
            </a:pPr>
            <a:r>
              <a:rPr lang="en-US" b="1" dirty="0" smtClean="0">
                <a:latin typeface="Arial" panose="020B0604020202020204" pitchFamily="34" charset="0"/>
                <a:cs typeface="Arial" panose="020B0604020202020204" pitchFamily="34" charset="0"/>
              </a:rPr>
              <a:t>Single-process</a:t>
            </a:r>
          </a:p>
          <a:p>
            <a:pPr marL="342900" indent="-342900" algn="l">
              <a:buFont typeface="Arial" panose="020B0604020202020204" pitchFamily="34" charset="0"/>
              <a:buChar char="•"/>
            </a:pPr>
            <a:r>
              <a:rPr lang="en-US" b="1" dirty="0" smtClean="0">
                <a:latin typeface="Arial" panose="020B0604020202020204" pitchFamily="34" charset="0"/>
                <a:cs typeface="Arial" panose="020B0604020202020204" pitchFamily="34" charset="0"/>
              </a:rPr>
              <a:t>Non-blocking:</a:t>
            </a:r>
          </a:p>
          <a:p>
            <a:pPr marL="522900" lvl="2" indent="-342900">
              <a:buFont typeface="Arial" panose="020B0604020202020204" pitchFamily="34" charset="0"/>
              <a:buChar char="•"/>
            </a:pPr>
            <a:r>
              <a:rPr lang="en-US" b="1" dirty="0" smtClean="0">
                <a:latin typeface="Arial" panose="020B0604020202020204" pitchFamily="34" charset="0"/>
                <a:cs typeface="Arial" panose="020B0604020202020204" pitchFamily="34" charset="0"/>
              </a:rPr>
              <a:t>Asynchronous(Event-driven)</a:t>
            </a:r>
            <a:endParaRPr lang="en-US" dirty="0">
              <a:latin typeface="Arial" panose="020B0604020202020204" pitchFamily="34" charset="0"/>
              <a:cs typeface="Arial" panose="020B0604020202020204" pitchFamily="34" charset="0"/>
            </a:endParaRPr>
          </a:p>
          <a:p>
            <a:pPr marL="522900" lvl="2" indent="-342900">
              <a:buFont typeface="Arial" panose="020B0604020202020204" pitchFamily="34" charset="0"/>
              <a:buChar char="•"/>
            </a:pPr>
            <a:r>
              <a:rPr lang="en-US" b="1" dirty="0" smtClean="0">
                <a:latin typeface="Arial" panose="020B0604020202020204" pitchFamily="34" charset="0"/>
                <a:cs typeface="Arial" panose="020B0604020202020204" pitchFamily="34" charset="0"/>
              </a:rPr>
              <a:t>No locks </a:t>
            </a:r>
          </a:p>
          <a:p>
            <a:pPr marL="342900" lvl="1" indent="-342900">
              <a:buFont typeface="Arial" panose="020B0604020202020204" pitchFamily="34" charset="0"/>
              <a:buChar char="•"/>
            </a:pPr>
            <a:r>
              <a:rPr lang="en-US" b="1" dirty="0" smtClean="0">
                <a:latin typeface="Arial" panose="020B0604020202020204" pitchFamily="34" charset="0"/>
                <a:cs typeface="Arial" panose="020B0604020202020204" pitchFamily="34" charset="0"/>
              </a:rPr>
              <a:t>Low system resource occupation</a:t>
            </a:r>
          </a:p>
          <a:p>
            <a:pPr marL="342900" lvl="3" indent="-342900" algn="l">
              <a:buFont typeface="Arial" panose="020B0604020202020204" pitchFamily="34" charset="0"/>
              <a:buChar char="•"/>
            </a:pPr>
            <a:endParaRPr lang="en-US" b="1" dirty="0" smtClean="0">
              <a:latin typeface="Arial" panose="020B0604020202020204" pitchFamily="34" charset="0"/>
              <a:cs typeface="Arial" panose="020B0604020202020204" pitchFamily="34" charset="0"/>
            </a:endParaRPr>
          </a:p>
        </p:txBody>
      </p:sp>
      <p:sp>
        <p:nvSpPr>
          <p:cNvPr id="3" name="Title 2"/>
          <p:cNvSpPr>
            <a:spLocks noGrp="1"/>
          </p:cNvSpPr>
          <p:nvPr>
            <p:ph type="title"/>
          </p:nvPr>
        </p:nvSpPr>
        <p:spPr/>
        <p:txBody>
          <a:bodyPr/>
          <a:lstStyle/>
          <a:p>
            <a:r>
              <a:rPr lang="en-US" dirty="0" smtClean="0"/>
              <a:t>2 </a:t>
            </a:r>
            <a:r>
              <a:rPr lang="en-US" dirty="0" err="1" smtClean="0">
                <a:hlinkClick r:id="rId2"/>
              </a:rPr>
              <a:t>NodeJS</a:t>
            </a:r>
            <a:r>
              <a:rPr lang="en-US" dirty="0" smtClean="0">
                <a:hlinkClick r:id="rId2"/>
              </a:rPr>
              <a:t> Features</a:t>
            </a:r>
            <a:endParaRPr lang="en-US" dirty="0"/>
          </a:p>
        </p:txBody>
      </p:sp>
      <p:grpSp>
        <p:nvGrpSpPr>
          <p:cNvPr id="9" name="Group 8"/>
          <p:cNvGrpSpPr/>
          <p:nvPr/>
        </p:nvGrpSpPr>
        <p:grpSpPr>
          <a:xfrm>
            <a:off x="5317367" y="2081027"/>
            <a:ext cx="3433045" cy="2405391"/>
            <a:chOff x="4788023" y="1942528"/>
            <a:chExt cx="3433045" cy="2405391"/>
          </a:xfrm>
        </p:grpSpPr>
        <p:sp>
          <p:nvSpPr>
            <p:cNvPr id="6" name="object 6"/>
            <p:cNvSpPr/>
            <p:nvPr/>
          </p:nvSpPr>
          <p:spPr>
            <a:xfrm>
              <a:off x="4788024" y="1942528"/>
              <a:ext cx="3073005" cy="910408"/>
            </a:xfrm>
            <a:prstGeom prst="rect">
              <a:avLst/>
            </a:prstGeom>
            <a:solidFill>
              <a:schemeClr val="tx1">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Autofit/>
            </a:bodyPr>
            <a:lstStyle/>
            <a:p>
              <a:pPr marL="342900" indent="-342900" fontAlgn="base">
                <a:spcBef>
                  <a:spcPct val="20000"/>
                </a:spcBef>
                <a:spcAft>
                  <a:spcPct val="0"/>
                </a:spcAft>
                <a:buClr>
                  <a:schemeClr val="hlink"/>
                </a:buClr>
                <a:buFont typeface="Wingdings" pitchFamily="2" charset="2"/>
                <a:buChar char="v"/>
              </a:pPr>
              <a:r>
                <a:rPr lang="en-US" sz="1400" b="1" dirty="0" smtClean="0">
                  <a:solidFill>
                    <a:schemeClr val="bg1"/>
                  </a:solidFill>
                  <a:latin typeface="宋体"/>
                  <a:ea typeface="宋体"/>
                </a:rPr>
                <a:t>echo 'hello';</a:t>
              </a:r>
            </a:p>
            <a:p>
              <a:pPr marL="342900" indent="-342900" fontAlgn="base">
                <a:spcBef>
                  <a:spcPct val="20000"/>
                </a:spcBef>
                <a:spcAft>
                  <a:spcPct val="0"/>
                </a:spcAft>
                <a:buClr>
                  <a:schemeClr val="hlink"/>
                </a:buClr>
                <a:buFont typeface="Wingdings" pitchFamily="2" charset="2"/>
                <a:buChar char="v"/>
              </a:pPr>
              <a:r>
                <a:rPr lang="en-US" sz="1400" b="1" dirty="0" smtClean="0">
                  <a:solidFill>
                    <a:srgbClr val="FFC000"/>
                  </a:solidFill>
                  <a:latin typeface="宋体"/>
                  <a:ea typeface="宋体"/>
                </a:rPr>
                <a:t>sleep(1</a:t>
              </a:r>
              <a:r>
                <a:rPr lang="en-US" sz="1400" b="1" dirty="0">
                  <a:solidFill>
                    <a:srgbClr val="FFC000"/>
                  </a:solidFill>
                  <a:latin typeface="宋体"/>
                  <a:ea typeface="宋体"/>
                </a:rPr>
                <a:t>);</a:t>
              </a:r>
            </a:p>
            <a:p>
              <a:pPr marL="342900" indent="-342900" fontAlgn="base">
                <a:spcBef>
                  <a:spcPct val="20000"/>
                </a:spcBef>
                <a:spcAft>
                  <a:spcPct val="0"/>
                </a:spcAft>
                <a:buClr>
                  <a:schemeClr val="hlink"/>
                </a:buClr>
                <a:buFont typeface="Wingdings" pitchFamily="2" charset="2"/>
                <a:buChar char="v"/>
              </a:pPr>
              <a:r>
                <a:rPr lang="en-US" sz="1400" b="1" dirty="0" smtClean="0">
                  <a:solidFill>
                    <a:schemeClr val="bg1"/>
                  </a:solidFill>
                  <a:latin typeface="宋体"/>
                  <a:ea typeface="宋体"/>
                </a:rPr>
                <a:t>echo </a:t>
              </a:r>
              <a:r>
                <a:rPr lang="en-US" sz="1400" b="1" dirty="0">
                  <a:solidFill>
                    <a:schemeClr val="bg1"/>
                  </a:solidFill>
                  <a:latin typeface="宋体"/>
                  <a:ea typeface="宋体"/>
                </a:rPr>
                <a:t>'world';</a:t>
              </a:r>
            </a:p>
          </p:txBody>
        </p:sp>
        <p:sp>
          <p:nvSpPr>
            <p:cNvPr id="7" name="object 6"/>
            <p:cNvSpPr/>
            <p:nvPr/>
          </p:nvSpPr>
          <p:spPr>
            <a:xfrm>
              <a:off x="5148063" y="3140968"/>
              <a:ext cx="3073005" cy="1206951"/>
            </a:xfrm>
            <a:prstGeom prst="rect">
              <a:avLst/>
            </a:prstGeom>
            <a:solidFill>
              <a:schemeClr val="tx1">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Autofit/>
            </a:bodyPr>
            <a:lstStyle/>
            <a:p>
              <a:pPr marL="342900" indent="-342900" fontAlgn="base">
                <a:spcBef>
                  <a:spcPct val="20000"/>
                </a:spcBef>
                <a:spcAft>
                  <a:spcPct val="0"/>
                </a:spcAft>
                <a:buClr>
                  <a:schemeClr val="hlink"/>
                </a:buClr>
                <a:buFont typeface="Wingdings" pitchFamily="2" charset="2"/>
                <a:buChar char="v"/>
              </a:pPr>
              <a:r>
                <a:rPr lang="en-US" sz="1400" b="1" dirty="0" err="1" smtClean="0">
                  <a:solidFill>
                    <a:srgbClr val="FFC000"/>
                  </a:solidFill>
                  <a:latin typeface="宋体"/>
                  <a:ea typeface="宋体"/>
                </a:rPr>
                <a:t>setTimeout</a:t>
              </a:r>
              <a:r>
                <a:rPr lang="en-US" sz="1400" b="1" dirty="0" smtClean="0">
                  <a:solidFill>
                    <a:schemeClr val="bg1"/>
                  </a:solidFill>
                  <a:latin typeface="宋体"/>
                  <a:ea typeface="宋体"/>
                </a:rPr>
                <a:t>(function</a:t>
              </a:r>
              <a:r>
                <a:rPr lang="en-US" sz="1400" b="1" dirty="0">
                  <a:solidFill>
                    <a:schemeClr val="bg1"/>
                  </a:solidFill>
                  <a:latin typeface="宋体"/>
                  <a:ea typeface="宋体"/>
                </a:rPr>
                <a:t>(){           console.log('world');</a:t>
              </a:r>
            </a:p>
            <a:p>
              <a:pPr marL="342900" indent="-342900" fontAlgn="base">
                <a:spcBef>
                  <a:spcPct val="20000"/>
                </a:spcBef>
                <a:spcAft>
                  <a:spcPct val="0"/>
                </a:spcAft>
                <a:buClr>
                  <a:schemeClr val="hlink"/>
                </a:buClr>
                <a:buFont typeface="Wingdings" pitchFamily="2" charset="2"/>
                <a:buChar char="v"/>
              </a:pPr>
              <a:r>
                <a:rPr lang="en-US" sz="1400" b="1" dirty="0">
                  <a:solidFill>
                    <a:schemeClr val="bg1"/>
                  </a:solidFill>
                  <a:latin typeface="宋体"/>
                  <a:ea typeface="宋体"/>
                </a:rPr>
                <a:t>}, 1000);</a:t>
              </a:r>
            </a:p>
            <a:p>
              <a:pPr marL="342900" indent="-342900" fontAlgn="base">
                <a:spcBef>
                  <a:spcPct val="20000"/>
                </a:spcBef>
                <a:spcAft>
                  <a:spcPct val="0"/>
                </a:spcAft>
                <a:buClr>
                  <a:schemeClr val="hlink"/>
                </a:buClr>
                <a:buFont typeface="Wingdings" pitchFamily="2" charset="2"/>
                <a:buChar char="v"/>
              </a:pPr>
              <a:r>
                <a:rPr lang="en-US" sz="1400" b="1" dirty="0">
                  <a:solidFill>
                    <a:schemeClr val="bg1"/>
                  </a:solidFill>
                  <a:latin typeface="宋体"/>
                  <a:ea typeface="宋体"/>
                </a:rPr>
                <a:t> </a:t>
              </a:r>
              <a:r>
                <a:rPr lang="en-US" sz="1400" b="1" dirty="0" smtClean="0">
                  <a:solidFill>
                    <a:schemeClr val="bg1"/>
                  </a:solidFill>
                  <a:latin typeface="宋体"/>
                  <a:ea typeface="宋体"/>
                </a:rPr>
                <a:t>console.log</a:t>
              </a:r>
              <a:r>
                <a:rPr lang="en-US" sz="1400" b="1" dirty="0">
                  <a:solidFill>
                    <a:schemeClr val="bg1"/>
                  </a:solidFill>
                  <a:latin typeface="宋体"/>
                  <a:ea typeface="宋体"/>
                </a:rPr>
                <a:t>('hello');</a:t>
              </a:r>
              <a:endParaRPr sz="1400" b="1" dirty="0">
                <a:solidFill>
                  <a:schemeClr val="bg1"/>
                </a:solidFill>
                <a:latin typeface="宋体"/>
                <a:ea typeface="宋体"/>
              </a:endParaRPr>
            </a:p>
          </p:txBody>
        </p:sp>
        <p:cxnSp>
          <p:nvCxnSpPr>
            <p:cNvPr id="5" name="Curved Connector 4"/>
            <p:cNvCxnSpPr>
              <a:stCxn id="6" idx="1"/>
              <a:endCxn id="7" idx="1"/>
            </p:cNvCxnSpPr>
            <p:nvPr/>
          </p:nvCxnSpPr>
          <p:spPr>
            <a:xfrm rot="10800000" flipH="1" flipV="1">
              <a:off x="4788023" y="2397732"/>
              <a:ext cx="360039" cy="1346712"/>
            </a:xfrm>
            <a:prstGeom prst="curvedConnector3">
              <a:avLst>
                <a:gd name="adj1" fmla="val -63493"/>
              </a:avLst>
            </a:prstGeom>
            <a:ln>
              <a:headEnd type="arrow"/>
              <a:tailEnd type="arrow"/>
            </a:ln>
          </p:spPr>
          <p:style>
            <a:lnRef idx="3">
              <a:schemeClr val="accent4"/>
            </a:lnRef>
            <a:fillRef idx="0">
              <a:schemeClr val="accent4"/>
            </a:fillRef>
            <a:effectRef idx="2">
              <a:schemeClr val="accent4"/>
            </a:effectRef>
            <a:fontRef idx="minor">
              <a:schemeClr val="tx1"/>
            </a:fontRef>
          </p:style>
        </p:cxnSp>
      </p:grpSp>
      <p:sp>
        <p:nvSpPr>
          <p:cNvPr id="4" name="TextBox 3"/>
          <p:cNvSpPr txBox="1"/>
          <p:nvPr/>
        </p:nvSpPr>
        <p:spPr>
          <a:xfrm>
            <a:off x="5780794" y="1755298"/>
            <a:ext cx="2463614" cy="276999"/>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800" kern="0" dirty="0" smtClean="0">
                <a:solidFill>
                  <a:srgbClr val="FF0000"/>
                </a:solidFill>
                <a:ea typeface="Arial Unicode MS" pitchFamily="34" charset="-128"/>
                <a:cs typeface="Arial Unicode MS" pitchFamily="34" charset="-128"/>
              </a:rPr>
              <a:t>Traditional </a:t>
            </a:r>
            <a:r>
              <a:rPr lang="en-US" sz="1800" kern="0" dirty="0" err="1" smtClean="0">
                <a:solidFill>
                  <a:srgbClr val="FF0000"/>
                </a:solidFill>
                <a:ea typeface="Arial Unicode MS" pitchFamily="34" charset="-128"/>
                <a:cs typeface="Arial Unicode MS" pitchFamily="34" charset="-128"/>
              </a:rPr>
              <a:t>js:blocked</a:t>
            </a:r>
            <a:endParaRPr lang="en-US" sz="1800" kern="0" dirty="0" smtClean="0">
              <a:solidFill>
                <a:srgbClr val="FF0000"/>
              </a:solidFill>
              <a:ea typeface="Arial Unicode MS" pitchFamily="34" charset="-128"/>
              <a:cs typeface="Arial Unicode MS" pitchFamily="34" charset="-128"/>
            </a:endParaRPr>
          </a:p>
        </p:txBody>
      </p:sp>
      <p:sp>
        <p:nvSpPr>
          <p:cNvPr id="8" name="TextBox 7"/>
          <p:cNvSpPr txBox="1"/>
          <p:nvPr/>
        </p:nvSpPr>
        <p:spPr>
          <a:xfrm>
            <a:off x="6268107" y="4486418"/>
            <a:ext cx="2321148"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800" kern="0" dirty="0" err="1" smtClean="0">
                <a:solidFill>
                  <a:srgbClr val="FF0000"/>
                </a:solidFill>
                <a:ea typeface="Arial Unicode MS" pitchFamily="34" charset="-128"/>
                <a:cs typeface="Arial Unicode MS" pitchFamily="34" charset="-128"/>
              </a:rPr>
              <a:t>NodeJS:asynchronous</a:t>
            </a:r>
            <a:endParaRPr lang="en-US" sz="1800" kern="0" dirty="0" smtClean="0">
              <a:solidFill>
                <a:srgbClr val="FF0000"/>
              </a:solidFill>
              <a:ea typeface="Arial Unicode MS" pitchFamily="34" charset="-128"/>
              <a:cs typeface="Arial Unicode MS" pitchFamily="34" charset="-128"/>
            </a:endParaRPr>
          </a:p>
        </p:txBody>
      </p:sp>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584" y="4221088"/>
            <a:ext cx="4114800" cy="1476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3" name="Curved Connector 12"/>
          <p:cNvCxnSpPr/>
          <p:nvPr/>
        </p:nvCxnSpPr>
        <p:spPr>
          <a:xfrm rot="5400000">
            <a:off x="3785206" y="2847642"/>
            <a:ext cx="2149655" cy="720082"/>
          </a:xfrm>
          <a:prstGeom prst="curvedConnector3">
            <a:avLst>
              <a:gd name="adj1" fmla="val 2146"/>
            </a:avLst>
          </a:prstGeom>
          <a:ln>
            <a:headEnd type="arrow"/>
            <a:tailEnd type="arrow"/>
          </a:ln>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135312049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hlinkClick r:id="rId2"/>
          </p:cNvPr>
          <p:cNvPicPr>
            <a:picLocks noGrp="1" noChangeAspect="1"/>
          </p:cNvPicPr>
          <p:nvPr>
            <p:ph sz="quarter" idx="10"/>
          </p:nvPr>
        </p:nvPicPr>
        <p:blipFill>
          <a:blip r:embed="rId3">
            <a:extLst>
              <a:ext uri="{28A0092B-C50C-407E-A947-70E740481C1C}">
                <a14:useLocalDpi xmlns:a14="http://schemas.microsoft.com/office/drawing/2010/main" val="0"/>
              </a:ext>
            </a:extLst>
          </a:blip>
          <a:stretch>
            <a:fillRect/>
          </a:stretch>
        </p:blipFill>
        <p:spPr>
          <a:xfrm>
            <a:off x="1331640" y="1484784"/>
            <a:ext cx="5355568" cy="3384488"/>
          </a:xfrm>
        </p:spPr>
      </p:pic>
      <p:sp>
        <p:nvSpPr>
          <p:cNvPr id="2" name="Title 1"/>
          <p:cNvSpPr>
            <a:spLocks noGrp="1"/>
          </p:cNvSpPr>
          <p:nvPr>
            <p:ph type="title"/>
          </p:nvPr>
        </p:nvSpPr>
        <p:spPr/>
        <p:txBody>
          <a:bodyPr/>
          <a:lstStyle/>
          <a:p>
            <a:r>
              <a:rPr lang="en-US" dirty="0" smtClean="0"/>
              <a:t>More about </a:t>
            </a:r>
            <a:r>
              <a:rPr lang="en-US" dirty="0" err="1" smtClean="0"/>
              <a:t>NodeJS’s</a:t>
            </a:r>
            <a:r>
              <a:rPr lang="en-US" dirty="0" smtClean="0"/>
              <a:t> Event-driven</a:t>
            </a:r>
            <a:endParaRPr lang="en-US" dirty="0"/>
          </a:p>
        </p:txBody>
      </p:sp>
      <p:sp>
        <p:nvSpPr>
          <p:cNvPr id="5" name="TextBox 4"/>
          <p:cNvSpPr txBox="1"/>
          <p:nvPr/>
        </p:nvSpPr>
        <p:spPr>
          <a:xfrm>
            <a:off x="971600" y="5157192"/>
            <a:ext cx="6768752" cy="1200329"/>
          </a:xfrm>
          <a:prstGeom prst="rect">
            <a:avLst/>
          </a:prstGeom>
          <a:noFill/>
        </p:spPr>
        <p:txBody>
          <a:bodyPr wrap="square" rtlCol="0">
            <a:spAutoFit/>
          </a:bodyPr>
          <a:lstStyle/>
          <a:p>
            <a:r>
              <a:rPr lang="en-US" dirty="0" smtClean="0"/>
              <a:t>The </a:t>
            </a:r>
            <a:r>
              <a:rPr lang="en-US" dirty="0" smtClean="0">
                <a:solidFill>
                  <a:srgbClr val="FF0000"/>
                </a:solidFill>
              </a:rPr>
              <a:t>main loop thread </a:t>
            </a:r>
            <a:r>
              <a:rPr lang="en-US" dirty="0" smtClean="0"/>
              <a:t>received every request event, and distribute it to another non-blocking </a:t>
            </a:r>
            <a:r>
              <a:rPr lang="en-US" dirty="0" smtClean="0">
                <a:solidFill>
                  <a:srgbClr val="FF0000"/>
                </a:solidFill>
              </a:rPr>
              <a:t>worker thread</a:t>
            </a:r>
            <a:r>
              <a:rPr lang="en-US" dirty="0" smtClean="0"/>
              <a:t> to handle it, the handle result will be sent back to main thread via </a:t>
            </a:r>
            <a:r>
              <a:rPr lang="en-US" dirty="0" smtClean="0">
                <a:solidFill>
                  <a:srgbClr val="FF0000"/>
                </a:solidFill>
              </a:rPr>
              <a:t>callback</a:t>
            </a:r>
            <a:r>
              <a:rPr lang="en-US" dirty="0" smtClean="0"/>
              <a:t> </a:t>
            </a:r>
            <a:r>
              <a:rPr lang="en-US" dirty="0" smtClean="0">
                <a:effectLst>
                  <a:outerShdw blurRad="38100" dist="38100" dir="2700000" algn="tl">
                    <a:srgbClr val="000000">
                      <a:alpha val="43137"/>
                    </a:srgbClr>
                  </a:outerShdw>
                </a:effectLst>
              </a:rPr>
              <a:t>asynchronously</a:t>
            </a:r>
            <a:endParaRPr lang="en-US"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75928118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attention</a:t>
            </a:r>
            <a:endParaRPr lang="en-US" dirty="0"/>
          </a:p>
        </p:txBody>
      </p:sp>
      <p:sp>
        <p:nvSpPr>
          <p:cNvPr id="3" name="Content Placeholder 2"/>
          <p:cNvSpPr>
            <a:spLocks noGrp="1"/>
          </p:cNvSpPr>
          <p:nvPr>
            <p:ph sz="quarter" idx="10"/>
          </p:nvPr>
        </p:nvSpPr>
        <p:spPr/>
        <p:txBody>
          <a:bodyPr/>
          <a:lstStyle/>
          <a:p>
            <a:pPr marL="285750" indent="-285750">
              <a:buFont typeface="Arial" panose="020B0604020202020204" pitchFamily="34" charset="0"/>
              <a:buChar char="•"/>
            </a:pPr>
            <a:r>
              <a:rPr lang="en-US" dirty="0" smtClean="0"/>
              <a:t>Don’t write too much time-waiting synchronous code</a:t>
            </a:r>
          </a:p>
          <a:p>
            <a:pPr marL="285750" indent="-285750">
              <a:buFont typeface="Arial" panose="020B0604020202020204" pitchFamily="34" charset="0"/>
              <a:buChar char="•"/>
            </a:pPr>
            <a:r>
              <a:rPr lang="en-US" dirty="0" smtClean="0"/>
              <a:t>or it will </a:t>
            </a:r>
            <a:r>
              <a:rPr lang="en-US" dirty="0" smtClean="0">
                <a:solidFill>
                  <a:srgbClr val="FF0000"/>
                </a:solidFill>
              </a:rPr>
              <a:t>block </a:t>
            </a:r>
            <a:r>
              <a:rPr lang="en-US" dirty="0" smtClean="0"/>
              <a:t>your other codes including </a:t>
            </a:r>
            <a:r>
              <a:rPr lang="en-US" dirty="0"/>
              <a:t>asynchronous </a:t>
            </a:r>
            <a:r>
              <a:rPr lang="en-US" dirty="0" smtClean="0"/>
              <a:t>code</a:t>
            </a:r>
          </a:p>
          <a:p>
            <a:pPr marL="285750" indent="-285750">
              <a:buFont typeface="Arial" panose="020B0604020202020204" pitchFamily="34" charset="0"/>
              <a:buChar char="•"/>
            </a:pPr>
            <a:r>
              <a:rPr lang="en-US" dirty="0" smtClean="0"/>
              <a:t>Put them in asynchronous callbacks </a:t>
            </a:r>
          </a:p>
        </p:txBody>
      </p:sp>
      <p:grpSp>
        <p:nvGrpSpPr>
          <p:cNvPr id="9" name="Group 8"/>
          <p:cNvGrpSpPr/>
          <p:nvPr/>
        </p:nvGrpSpPr>
        <p:grpSpPr>
          <a:xfrm>
            <a:off x="1331640" y="3125920"/>
            <a:ext cx="5472608" cy="2026628"/>
            <a:chOff x="713396" y="2746592"/>
            <a:chExt cx="3724414" cy="1870560"/>
          </a:xfrm>
        </p:grpSpPr>
        <p:sp>
          <p:nvSpPr>
            <p:cNvPr id="10" name="TextBox 9"/>
            <p:cNvSpPr txBox="1"/>
            <p:nvPr/>
          </p:nvSpPr>
          <p:spPr>
            <a:xfrm>
              <a:off x="713396" y="3026332"/>
              <a:ext cx="3724414" cy="1590820"/>
            </a:xfrm>
            <a:prstGeom prst="rect">
              <a:avLst/>
            </a:prstGeom>
          </p:spPr>
          <p:style>
            <a:lnRef idx="2">
              <a:schemeClr val="accent1"/>
            </a:lnRef>
            <a:fillRef idx="1">
              <a:schemeClr val="lt1"/>
            </a:fillRef>
            <a:effectRef idx="0">
              <a:schemeClr val="accent1"/>
            </a:effectRef>
            <a:fontRef idx="minor">
              <a:schemeClr val="dk1"/>
            </a:fontRef>
          </p:style>
          <p:txBody>
            <a:bodyPr wrap="square" lIns="0" tIns="0" rIns="0" bIns="0" rtlCol="0">
              <a:spAutoFit/>
            </a:bodyPr>
            <a:lstStyle/>
            <a:p>
              <a:pPr fontAlgn="base">
                <a:spcAft>
                  <a:spcPct val="0"/>
                </a:spcAft>
                <a:buClr>
                  <a:srgbClr val="F0AB00"/>
                </a:buClr>
                <a:buSzPct val="80000"/>
              </a:pPr>
              <a:r>
                <a:rPr lang="en-US" sz="1600" dirty="0" err="1" smtClean="0"/>
                <a:t>var</a:t>
              </a:r>
              <a:r>
                <a:rPr lang="en-US" sz="1600" dirty="0" smtClean="0"/>
                <a:t> die </a:t>
              </a:r>
              <a:r>
                <a:rPr lang="en-US" sz="1600" dirty="0"/>
                <a:t>= false; </a:t>
              </a:r>
            </a:p>
            <a:p>
              <a:pPr fontAlgn="base">
                <a:spcAft>
                  <a:spcPct val="0"/>
                </a:spcAft>
                <a:buClr>
                  <a:srgbClr val="F0AB00"/>
                </a:buClr>
                <a:buSzPct val="80000"/>
              </a:pPr>
              <a:r>
                <a:rPr lang="en-US" sz="1600" dirty="0" err="1"/>
                <a:t>setTimeout</a:t>
              </a:r>
              <a:r>
                <a:rPr lang="en-US" sz="1600" dirty="0"/>
                <a:t>(function() {　　</a:t>
              </a:r>
            </a:p>
            <a:p>
              <a:pPr fontAlgn="base">
                <a:spcAft>
                  <a:spcPct val="0"/>
                </a:spcAft>
                <a:buClr>
                  <a:srgbClr val="F0AB00"/>
                </a:buClr>
                <a:buSzPct val="80000"/>
              </a:pPr>
              <a:r>
                <a:rPr lang="en-US" sz="1600" dirty="0"/>
                <a:t>   die=true</a:t>
              </a:r>
            </a:p>
            <a:p>
              <a:pPr fontAlgn="base">
                <a:spcAft>
                  <a:spcPct val="0"/>
                </a:spcAft>
                <a:buClr>
                  <a:srgbClr val="F0AB00"/>
                </a:buClr>
                <a:buSzPct val="80000"/>
              </a:pPr>
              <a:r>
                <a:rPr lang="en-US" sz="1600" dirty="0"/>
                <a:t>}, 100); </a:t>
              </a:r>
            </a:p>
            <a:p>
              <a:pPr fontAlgn="base">
                <a:spcAft>
                  <a:spcPct val="0"/>
                </a:spcAft>
                <a:buClr>
                  <a:srgbClr val="F0AB00"/>
                </a:buClr>
                <a:buSzPct val="80000"/>
              </a:pPr>
              <a:r>
                <a:rPr lang="en-US" sz="1600" dirty="0">
                  <a:solidFill>
                    <a:srgbClr val="FF0000"/>
                  </a:solidFill>
                </a:rPr>
                <a:t>while(!die) </a:t>
              </a:r>
              <a:r>
                <a:rPr lang="en-US" sz="1600" dirty="0" smtClean="0"/>
                <a:t>{ </a:t>
              </a:r>
              <a:r>
                <a:rPr lang="en-US" sz="1600" dirty="0" smtClean="0">
                  <a:solidFill>
                    <a:srgbClr val="00B050"/>
                  </a:solidFill>
                </a:rPr>
                <a:t>// this will block </a:t>
              </a:r>
              <a:r>
                <a:rPr lang="en-US" sz="1600" dirty="0" err="1" smtClean="0">
                  <a:solidFill>
                    <a:srgbClr val="00B050"/>
                  </a:solidFill>
                </a:rPr>
                <a:t>setTimeout</a:t>
              </a:r>
              <a:r>
                <a:rPr lang="en-US" sz="1600" dirty="0" smtClean="0">
                  <a:solidFill>
                    <a:srgbClr val="00B050"/>
                  </a:solidFill>
                </a:rPr>
                <a:t>() and below codes</a:t>
              </a:r>
              <a:endParaRPr lang="en-US" sz="1600" dirty="0">
                <a:solidFill>
                  <a:srgbClr val="00B050"/>
                </a:solidFill>
              </a:endParaRPr>
            </a:p>
            <a:p>
              <a:pPr fontAlgn="base">
                <a:spcAft>
                  <a:spcPct val="0"/>
                </a:spcAft>
                <a:buClr>
                  <a:srgbClr val="F0AB00"/>
                </a:buClr>
                <a:buSzPct val="80000"/>
              </a:pPr>
              <a:r>
                <a:rPr lang="en-US" sz="1600" dirty="0"/>
                <a:t>} </a:t>
              </a:r>
            </a:p>
            <a:p>
              <a:pPr fontAlgn="base">
                <a:spcAft>
                  <a:spcPct val="0"/>
                </a:spcAft>
                <a:buClr>
                  <a:srgbClr val="F0AB00"/>
                </a:buClr>
                <a:buSzPct val="80000"/>
              </a:pPr>
              <a:r>
                <a:rPr lang="en-US" sz="1600" dirty="0"/>
                <a:t>console.log("done</a:t>
              </a:r>
              <a:r>
                <a:rPr lang="en-US" sz="1600" dirty="0" smtClean="0"/>
                <a:t>"); </a:t>
              </a:r>
              <a:r>
                <a:rPr lang="en-US" sz="1600" dirty="0" smtClean="0">
                  <a:solidFill>
                    <a:srgbClr val="00B050"/>
                  </a:solidFill>
                </a:rPr>
                <a:t>//this will never be executed</a:t>
              </a:r>
              <a:endParaRPr lang="en-US" sz="1600" dirty="0">
                <a:solidFill>
                  <a:srgbClr val="00B050"/>
                </a:solidFill>
              </a:endParaRPr>
            </a:p>
          </p:txBody>
        </p:sp>
        <p:sp>
          <p:nvSpPr>
            <p:cNvPr id="11" name="TextBox 10"/>
            <p:cNvSpPr txBox="1"/>
            <p:nvPr/>
          </p:nvSpPr>
          <p:spPr>
            <a:xfrm>
              <a:off x="1949431" y="2746592"/>
              <a:ext cx="1012385" cy="289068"/>
            </a:xfrm>
            <a:prstGeom prst="rect">
              <a:avLst/>
            </a:prstGeom>
          </p:spPr>
          <p:style>
            <a:lnRef idx="1">
              <a:schemeClr val="accent1"/>
            </a:lnRef>
            <a:fillRef idx="3">
              <a:schemeClr val="accent1"/>
            </a:fillRef>
            <a:effectRef idx="2">
              <a:schemeClr val="accent1"/>
            </a:effectRef>
            <a:fontRef idx="minor">
              <a:schemeClr val="lt1"/>
            </a:fontRef>
          </p:style>
          <p:txBody>
            <a:bodyPr wrap="none" lIns="0" tIns="0" rIns="0" bIns="0" rtlCol="0">
              <a:spAutoFit/>
            </a:bodyPr>
            <a:lstStyle/>
            <a:p>
              <a:pPr fontAlgn="base">
                <a:spcBef>
                  <a:spcPct val="50000"/>
                </a:spcBef>
                <a:spcAft>
                  <a:spcPct val="0"/>
                </a:spcAft>
                <a:buClr>
                  <a:srgbClr val="F0AB00"/>
                </a:buClr>
                <a:buSzPct val="80000"/>
              </a:pPr>
              <a:r>
                <a:rPr lang="en-US" kern="0" dirty="0" smtClean="0">
                  <a:ea typeface="Arial Unicode MS" pitchFamily="34" charset="-128"/>
                  <a:cs typeface="Arial Unicode MS" pitchFamily="34" charset="-128"/>
                </a:rPr>
                <a:t>attention</a:t>
              </a:r>
              <a:r>
                <a:rPr lang="en-US" sz="1800" kern="0" dirty="0" smtClean="0">
                  <a:ea typeface="Arial Unicode MS" pitchFamily="34" charset="-128"/>
                  <a:cs typeface="Arial Unicode MS" pitchFamily="34" charset="-128"/>
                </a:rPr>
                <a:t>.js</a:t>
              </a:r>
            </a:p>
          </p:txBody>
        </p:sp>
      </p:grpSp>
    </p:spTree>
    <p:extLst>
      <p:ext uri="{BB962C8B-B14F-4D97-AF65-F5344CB8AC3E}">
        <p14:creationId xmlns:p14="http://schemas.microsoft.com/office/powerpoint/2010/main" val="1924277335"/>
      </p:ext>
    </p:extLst>
  </p:cSld>
  <p:clrMapOvr>
    <a:masterClrMapping/>
  </p:clrMapOvr>
  <p:timing>
    <p:tnLst>
      <p:par>
        <p:cTn id="1" dur="indefinite" restart="never" nodeType="tmRoot"/>
      </p:par>
    </p:tnLst>
  </p:timing>
</p:sld>
</file>

<file path=ppt/theme/theme1.xml><?xml version="1.0" encoding="utf-8"?>
<a:theme xmlns:a="http://schemas.openxmlformats.org/drawingml/2006/main" name="SAP_2013_v1.0">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b="0" i="0" u="none" strike="noStrike" kern="0" cap="none" spc="0" normalizeH="0" baseline="0" noProof="0" dirty="0" smtClean="0">
            <a:ln>
              <a:noFill/>
            </a:ln>
            <a:effectLst/>
            <a:uLnTx/>
            <a:uFillTx/>
            <a:ea typeface="Arial Unicode MS" pitchFamily="34" charset="-128"/>
            <a:cs typeface="Arial Unicode MS" pitchFamily="34" charset="-128"/>
          </a:defRPr>
        </a:defPPr>
      </a:lstStyle>
    </a:spDef>
    <a:lnDef>
      <a:spPr>
        <a:ln w="63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theme>
</file>

<file path=docProps/app.xml><?xml version="1.0" encoding="utf-8"?>
<Properties xmlns="http://schemas.openxmlformats.org/officeDocument/2006/extended-properties" xmlns:vt="http://schemas.openxmlformats.org/officeDocument/2006/docPropsVTypes">
  <Template>sap</Template>
  <TotalTime>3680</TotalTime>
  <Words>2413</Words>
  <Application>Microsoft Office PowerPoint</Application>
  <PresentationFormat>On-screen Show (4:3)</PresentationFormat>
  <Paragraphs>485</Paragraphs>
  <Slides>46</Slides>
  <Notes>0</Notes>
  <HiddenSlides>0</HiddenSlides>
  <MMClips>0</MMClips>
  <ScaleCrop>false</ScaleCrop>
  <HeadingPairs>
    <vt:vector size="4" baseType="variant">
      <vt:variant>
        <vt:lpstr>Theme</vt:lpstr>
      </vt:variant>
      <vt:variant>
        <vt:i4>1</vt:i4>
      </vt:variant>
      <vt:variant>
        <vt:lpstr>Slide Titles</vt:lpstr>
      </vt:variant>
      <vt:variant>
        <vt:i4>46</vt:i4>
      </vt:variant>
    </vt:vector>
  </HeadingPairs>
  <TitlesOfParts>
    <vt:vector size="47" baseType="lpstr">
      <vt:lpstr>SAP_2013_v1.0</vt:lpstr>
      <vt:lpstr>PowerPoint Presentation</vt:lpstr>
      <vt:lpstr>OUTLINE</vt:lpstr>
      <vt:lpstr>1 NodeJS overview</vt:lpstr>
      <vt:lpstr>Install and use</vt:lpstr>
      <vt:lpstr>Maintain Packages using npm</vt:lpstr>
      <vt:lpstr>Use NodeJS</vt:lpstr>
      <vt:lpstr>2 NodeJS Features</vt:lpstr>
      <vt:lpstr>More about NodeJS’s Event-driven</vt:lpstr>
      <vt:lpstr>attention</vt:lpstr>
      <vt:lpstr>NodeJS Event-driven summary</vt:lpstr>
      <vt:lpstr>3 Use modules</vt:lpstr>
      <vt:lpstr>3 Use modules</vt:lpstr>
      <vt:lpstr>Module example</vt:lpstr>
      <vt:lpstr>Folders defined as a module</vt:lpstr>
      <vt:lpstr>More : Call &amp; find module</vt:lpstr>
      <vt:lpstr>Module attention</vt:lpstr>
      <vt:lpstr>Further topics about module usage</vt:lpstr>
      <vt:lpstr>NodeJS variable scope</vt:lpstr>
      <vt:lpstr>NodeJS internal modules</vt:lpstr>
      <vt:lpstr>NodeJS HTTP module</vt:lpstr>
      <vt:lpstr>NodeJS HTTP module</vt:lpstr>
      <vt:lpstr>NodeJS HTTP module</vt:lpstr>
      <vt:lpstr>NodeJS HTTP module</vt:lpstr>
      <vt:lpstr>NodeJS url module</vt:lpstr>
      <vt:lpstr>NodeJS net module</vt:lpstr>
      <vt:lpstr>NodeJS DNS module </vt:lpstr>
      <vt:lpstr>NodeJS child_process/process module</vt:lpstr>
      <vt:lpstr>NodeJS cluster module </vt:lpstr>
      <vt:lpstr>NodeJS cluster module </vt:lpstr>
      <vt:lpstr>NodeJS cluster module </vt:lpstr>
      <vt:lpstr>NodeJS cluster module used in HTTP SERVER</vt:lpstr>
      <vt:lpstr>External modules and tools</vt:lpstr>
      <vt:lpstr>Express module</vt:lpstr>
      <vt:lpstr>Socket.io module</vt:lpstr>
      <vt:lpstr>Node connections flow chart</vt:lpstr>
      <vt:lpstr>4 Debug NodeJS</vt:lpstr>
      <vt:lpstr>Debug NodeJS using node-inspector</vt:lpstr>
      <vt:lpstr>5 NodeJS project examples</vt:lpstr>
      <vt:lpstr>NodeJS project examples</vt:lpstr>
      <vt:lpstr>NodeJS project examples</vt:lpstr>
      <vt:lpstr>Who is Using Node.js</vt:lpstr>
      <vt:lpstr>6 JS Tests</vt:lpstr>
      <vt:lpstr>Jasmine</vt:lpstr>
      <vt:lpstr>Jasmine</vt:lpstr>
      <vt:lpstr>Other test examples</vt:lpstr>
      <vt:lpstr>7 JS Minify</vt:lpstr>
    </vt:vector>
  </TitlesOfParts>
  <Company>SAP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Xu, Brando</dc:creator>
  <cp:lastModifiedBy>Xu, Brando</cp:lastModifiedBy>
  <cp:revision>244</cp:revision>
  <dcterms:created xsi:type="dcterms:W3CDTF">2013-10-17T02:08:09Z</dcterms:created>
  <dcterms:modified xsi:type="dcterms:W3CDTF">2013-11-27T16:14:39Z</dcterms:modified>
</cp:coreProperties>
</file>