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8" r:id="rId3"/>
    <p:sldId id="257" r:id="rId4"/>
    <p:sldId id="266" r:id="rId5"/>
    <p:sldId id="267" r:id="rId6"/>
    <p:sldId id="262" r:id="rId7"/>
    <p:sldId id="260" r:id="rId8"/>
    <p:sldId id="283" r:id="rId9"/>
    <p:sldId id="303" r:id="rId10"/>
    <p:sldId id="297" r:id="rId11"/>
    <p:sldId id="259" r:id="rId12"/>
    <p:sldId id="299" r:id="rId13"/>
    <p:sldId id="293" r:id="rId14"/>
    <p:sldId id="285" r:id="rId15"/>
    <p:sldId id="269" r:id="rId16"/>
    <p:sldId id="286" r:id="rId17"/>
    <p:sldId id="288" r:id="rId18"/>
    <p:sldId id="287" r:id="rId19"/>
    <p:sldId id="276" r:id="rId20"/>
    <p:sldId id="291" r:id="rId21"/>
    <p:sldId id="277" r:id="rId22"/>
    <p:sldId id="278" r:id="rId23"/>
    <p:sldId id="279" r:id="rId24"/>
    <p:sldId id="304" r:id="rId25"/>
    <p:sldId id="289" r:id="rId26"/>
    <p:sldId id="280" r:id="rId27"/>
    <p:sldId id="290" r:id="rId28"/>
    <p:sldId id="281" r:id="rId29"/>
    <p:sldId id="300" r:id="rId30"/>
    <p:sldId id="282" r:id="rId31"/>
    <p:sldId id="302" r:id="rId32"/>
    <p:sldId id="292" r:id="rId33"/>
    <p:sldId id="295" r:id="rId34"/>
    <p:sldId id="296" r:id="rId35"/>
    <p:sldId id="264" r:id="rId36"/>
    <p:sldId id="294" r:id="rId37"/>
    <p:sldId id="263" r:id="rId38"/>
    <p:sldId id="271" r:id="rId39"/>
    <p:sldId id="284" r:id="rId40"/>
    <p:sldId id="305" r:id="rId41"/>
    <p:sldId id="265" r:id="rId42"/>
    <p:sldId id="272" r:id="rId43"/>
    <p:sldId id="273" r:id="rId44"/>
    <p:sldId id="275" r:id="rId45"/>
    <p:sldId id="27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7C0757-AFA5-4E62-96AD-D4DF09E52126}">
          <p14:sldIdLst>
            <p14:sldId id="256"/>
            <p14:sldId id="258"/>
          </p14:sldIdLst>
        </p14:section>
        <p14:section name="nodejs introduction" id="{AC118B9D-4787-4B7B-9B8B-0C21A3817BCB}">
          <p14:sldIdLst>
            <p14:sldId id="257"/>
            <p14:sldId id="266"/>
            <p14:sldId id="267"/>
            <p14:sldId id="262"/>
          </p14:sldIdLst>
        </p14:section>
        <p14:section name="nodejs features" id="{F948B123-B761-46FF-B222-8F4063D1974D}">
          <p14:sldIdLst>
            <p14:sldId id="260"/>
            <p14:sldId id="283"/>
            <p14:sldId id="303"/>
            <p14:sldId id="297"/>
          </p14:sldIdLst>
        </p14:section>
        <p14:section name="nodejs modules" id="{ECD057B5-6093-4CEF-A26F-B340FD228A90}">
          <p14:sldIdLst>
            <p14:sldId id="259"/>
            <p14:sldId id="299"/>
            <p14:sldId id="293"/>
            <p14:sldId id="285"/>
            <p14:sldId id="269"/>
            <p14:sldId id="286"/>
            <p14:sldId id="288"/>
            <p14:sldId id="287"/>
            <p14:sldId id="276"/>
            <p14:sldId id="291"/>
            <p14:sldId id="277"/>
            <p14:sldId id="278"/>
            <p14:sldId id="279"/>
            <p14:sldId id="304"/>
            <p14:sldId id="289"/>
            <p14:sldId id="280"/>
            <p14:sldId id="290"/>
            <p14:sldId id="281"/>
            <p14:sldId id="300"/>
            <p14:sldId id="282"/>
            <p14:sldId id="302"/>
            <p14:sldId id="292"/>
            <p14:sldId id="295"/>
            <p14:sldId id="296"/>
          </p14:sldIdLst>
        </p14:section>
        <p14:section name="debug nodejs" id="{46B7B480-8834-49A3-B901-A6D41950F6AB}">
          <p14:sldIdLst>
            <p14:sldId id="264"/>
            <p14:sldId id="294"/>
          </p14:sldIdLst>
        </p14:section>
        <p14:section name="nodejs project examples" id="{271E48CD-023C-48FB-A08C-6975B9932E4F}">
          <p14:sldIdLst>
            <p14:sldId id="263"/>
            <p14:sldId id="271"/>
            <p14:sldId id="284"/>
            <p14:sldId id="305"/>
          </p14:sldIdLst>
        </p14:section>
        <p14:section name="js tests" id="{3CB1DE23-F716-4514-9EA9-5AB8DABD0CD4}">
          <p14:sldIdLst>
            <p14:sldId id="265"/>
            <p14:sldId id="272"/>
            <p14:sldId id="273"/>
            <p14:sldId id="275"/>
          </p14:sldIdLst>
        </p14:section>
        <p14:section name="js minify" id="{FCC31B87-22E0-4562-929E-198FB9B16B2B}">
          <p14:sldIdLst>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0" d="100"/>
          <a:sy n="80" d="100"/>
        </p:scale>
        <p:origin x="-1522" y="-2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TextBox 1"/>
          <p:cNvSpPr txBox="1"/>
          <p:nvPr/>
        </p:nvSpPr>
        <p:spPr bwMode="black">
          <a:xfrm>
            <a:off x="324000" y="6636183"/>
            <a:ext cx="1689565" cy="123111"/>
          </a:xfrm>
          <a:prstGeom prst="rect">
            <a:avLst/>
          </a:prstGeom>
          <a:noFill/>
        </p:spPr>
        <p:txBody>
          <a:bodyPr wrap="none" lIns="0" tIns="0" rIns="0" bIns="0" rtlCol="0">
            <a:spAutoFit/>
          </a:bodyPr>
          <a:lstStyle/>
          <a:p>
            <a:pPr marL="133350" indent="-133350" algn="l">
              <a:buClr>
                <a:schemeClr val="tx1"/>
              </a:buClr>
              <a:buFont typeface="Arial" pitchFamily="34" charset="0"/>
              <a:buChar char="©"/>
              <a:tabLst/>
            </a:pPr>
            <a:r>
              <a:rPr lang="en-US" sz="800" noProof="0" dirty="0" smtClean="0">
                <a:solidFill>
                  <a:sysClr val="windowText" lastClr="000000"/>
                </a:solidFill>
              </a:rPr>
              <a:t>2013 SAP AG. All rights reserved.</a:t>
            </a:r>
          </a:p>
        </p:txBody>
      </p:sp>
      <p:sp>
        <p:nvSpPr>
          <p:cNvPr id="3" name="TextBox 2"/>
          <p:cNvSpPr txBox="1"/>
          <p:nvPr/>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2013 SAP AG. All rights reserved.</a:t>
            </a:r>
          </a:p>
        </p:txBody>
      </p:sp>
      <p:sp>
        <p:nvSpPr>
          <p:cNvPr id="5" name="TextBox 4"/>
          <p:cNvSpPr txBox="1"/>
          <p:nvPr/>
        </p:nvSpPr>
        <p:spPr bwMode="gray">
          <a:xfrm>
            <a:off x="324000" y="1692000"/>
            <a:ext cx="8404364" cy="230832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Please see </a:t>
            </a:r>
            <a:r>
              <a:rPr lang="en-US" sz="1000" kern="1200" noProof="1" smtClean="0">
                <a:solidFill>
                  <a:schemeClr val="tx1"/>
                </a:solidFill>
                <a:latin typeface="Arial"/>
                <a:ea typeface="MS PGothic" pitchFamily="34" charset="-128"/>
                <a:cs typeface="+mn-cs"/>
                <a:hlinkClick r:id="rId2"/>
              </a:rPr>
              <a:t>http://www.sap.com/corporate-en/legal/copyright/index.epx#trademark</a:t>
            </a:r>
            <a:r>
              <a:rPr lang="en-US" sz="10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2013 SAP AG. Alle Rechte vorbehalten.</a:t>
            </a:r>
          </a:p>
        </p:txBody>
      </p:sp>
      <p:sp>
        <p:nvSpPr>
          <p:cNvPr id="6" name="TextBox 5"/>
          <p:cNvSpPr txBox="1"/>
          <p:nvPr/>
        </p:nvSpPr>
        <p:spPr bwMode="gray">
          <a:xfrm>
            <a:off x="324000" y="1692000"/>
            <a:ext cx="8404364" cy="2616101"/>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000" kern="1200" noProof="1" smtClean="0">
                <a:solidFill>
                  <a:schemeClr val="tx1"/>
                </a:solidFill>
                <a:latin typeface="Arial"/>
                <a:ea typeface="MS PGothic" pitchFamily="34" charset="-128"/>
                <a:cs typeface="+mn-cs"/>
                <a:hlinkClick r:id="rId2"/>
              </a:rPr>
              <a:t>http://www.sap.com/corporate-en/legal/copyright/index.epx#trademark</a:t>
            </a:r>
            <a:r>
              <a:rPr lang="de-DE" sz="10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2FBFFDC2-0C34-41BE-ACA9-7D249334FCCF}" type="datetimeFigureOut">
              <a:rPr lang="en-US" smtClean="0"/>
              <a:t>11/27/2013</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7C9ECAE5-1D27-44E1-A916-B223DA5DA5F9}"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07710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76226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2013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p:nvSpPr>
        <p:spPr>
          <a:xfrm>
            <a:off x="7670800" y="6638354"/>
            <a:ext cx="424796" cy="153888"/>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1" r:id="rId20"/>
    <p:sldLayoutId id="2147483772" r:id="rId21"/>
    <p:sldLayoutId id="2147483773" r:id="rId22"/>
    <p:sldLayoutId id="2147483750" r:id="rId23"/>
  </p:sldLayoutIdLst>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nodebeginner.org/index-zh-cn.html" TargetMode="Externa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www.nodebeginner.org/index-zh-cn.html" TargetMode="Externa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hyperlink" Target="http://nodejs.org/api/net.html" TargetMode="Externa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Official%20Site%20http:/nodejs.org" TargetMode="External"/><Relationship Id="rId2" Type="http://schemas.openxmlformats.org/officeDocument/2006/relationships/hyperlink" Target="http://nodejs.org/dist/v0.10.20/node-v0.10.20-x86.msi" TargetMode="Externa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hyperlink" Target="http://expressjs.com/" TargetMode="External"/><Relationship Id="rId2" Type="http://schemas.openxmlformats.org/officeDocument/2006/relationships/hyperlink" Target="https://github.com/LearnBoost/node-canvas" TargetMode="External"/><Relationship Id="rId1" Type="http://schemas.openxmlformats.org/officeDocument/2006/relationships/slideLayout" Target="../slideLayouts/slideLayout17.xml"/><Relationship Id="rId4" Type="http://schemas.openxmlformats.org/officeDocument/2006/relationships/hyperlink" Target="https://github.com/mde/geddy"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LearnBoost/socket.io" TargetMode="Externa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hyperlink" Target="http://code.google.com/p/chromedevtools/" TargetMode="External"/><Relationship Id="rId2" Type="http://schemas.openxmlformats.org/officeDocument/2006/relationships/hyperlink" Target="http://www.cnblogs.com/moonz-wu/archive/2012/01/15/2322120.html" TargetMode="Externa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17.xml"/><Relationship Id="rId5" Type="http://schemas.openxmlformats.org/officeDocument/2006/relationships/hyperlink" Target="https://github.com/node-inspector/node-inspector" TargetMode="External"/><Relationship Id="rId4" Type="http://schemas.openxmlformats.org/officeDocument/2006/relationships/image" Target="../media/image44.jpeg"/></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nswbmw/N-blog" TargetMode="External"/><Relationship Id="rId2" Type="http://schemas.openxmlformats.org/officeDocument/2006/relationships/image" Target="../media/image45.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github.com/DHTMLX/node-scheduler-demo" TargetMode="Externa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Layout" Target="../slideLayouts/slideLayout17.xml"/><Relationship Id="rId5" Type="http://schemas.openxmlformats.org/officeDocument/2006/relationships/image" Target="../media/image7.png"/><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2" Type="http://schemas.openxmlformats.org/officeDocument/2006/relationships/hyperlink" Target="http://bostinno.streetwise.co/2011/08/14/who-is-using-node-js-and-why-yammer-bocoup-proxlet-and-yahoo/" TargetMode="Externa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hyperlink" Target="http://blog.fens.me/nodejs-jasmine-bdd/" TargetMode="External"/><Relationship Id="rId2" Type="http://schemas.openxmlformats.org/officeDocument/2006/relationships/image" Target="../media/image50.png"/><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github.com/KDawg/JasmineTestingBackBoneModel" TargetMode="Externa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github.com/morphatic/JMURideBoard" TargetMode="Externa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7.xml"/><Relationship Id="rId5" Type="http://schemas.openxmlformats.org/officeDocument/2006/relationships/image" Target="../media/image13.jp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nodebeginner.org/index-zh-cn.html" TargetMode="Externa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aaronstannard.com/post/2011/12/14/Intro-to-NodeJS-for-NET-Developers.aspx" TargetMode="Externa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276872"/>
            <a:ext cx="3799637" cy="1113922"/>
          </a:xfrm>
          <a:prstGeom prst="rect">
            <a:avLst/>
          </a:prstGeom>
        </p:spPr>
      </p:pic>
      <p:sp>
        <p:nvSpPr>
          <p:cNvPr id="2" name="TextBox 1"/>
          <p:cNvSpPr txBox="1"/>
          <p:nvPr/>
        </p:nvSpPr>
        <p:spPr>
          <a:xfrm>
            <a:off x="4355976" y="2780928"/>
            <a:ext cx="3841116"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&amp; JS TESTS &amp; JS MINIFY</a:t>
            </a:r>
            <a:endParaRPr lang="en-US" sz="2400" b="1" dirty="0">
              <a:effectLst>
                <a:outerShdw blurRad="38100" dist="38100" dir="2700000" algn="tl">
                  <a:srgbClr val="000000">
                    <a:alpha val="43137"/>
                  </a:srgbClr>
                </a:outerShdw>
              </a:effectLst>
            </a:endParaRPr>
          </a:p>
        </p:txBody>
      </p:sp>
      <p:sp>
        <p:nvSpPr>
          <p:cNvPr id="5" name="TextBox 4"/>
          <p:cNvSpPr txBox="1"/>
          <p:nvPr/>
        </p:nvSpPr>
        <p:spPr>
          <a:xfrm>
            <a:off x="5724128" y="3861048"/>
            <a:ext cx="1858201" cy="461665"/>
          </a:xfrm>
          <a:prstGeom prst="rect">
            <a:avLst/>
          </a:prstGeom>
          <a:noFill/>
        </p:spPr>
        <p:txBody>
          <a:bodyPr wrap="none" rtlCol="0">
            <a:spAutoFit/>
          </a:bodyPr>
          <a:lstStyle/>
          <a:p>
            <a:r>
              <a:rPr lang="en-US" sz="2400" i="1" dirty="0" smtClean="0">
                <a:latin typeface="Blackadder ITC" panose="04020505051007020D02" pitchFamily="82" charset="0"/>
              </a:rPr>
              <a:t>Brando I303035</a:t>
            </a:r>
            <a:endParaRPr lang="en-US" sz="2400" i="1" dirty="0">
              <a:latin typeface="Blackadder ITC" panose="04020505051007020D02" pitchFamily="82" charset="0"/>
            </a:endParaRPr>
          </a:p>
        </p:txBody>
      </p:sp>
    </p:spTree>
    <p:extLst>
      <p:ext uri="{BB962C8B-B14F-4D97-AF65-F5344CB8AC3E}">
        <p14:creationId xmlns:p14="http://schemas.microsoft.com/office/powerpoint/2010/main" val="3781295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285750" indent="-285750">
              <a:buFont typeface="Arial" panose="020B0604020202020204" pitchFamily="34" charset="0"/>
              <a:buChar char="•"/>
            </a:pPr>
            <a:r>
              <a:rPr lang="en-US" dirty="0" smtClean="0"/>
              <a:t>In tradition web-server, requests are handled one by one, result in much IO-waiting</a:t>
            </a:r>
          </a:p>
          <a:p>
            <a:pPr marL="285750" indent="-285750">
              <a:buFont typeface="Arial" panose="020B0604020202020204" pitchFamily="34" charset="0"/>
              <a:buChar char="•"/>
            </a:pPr>
            <a:r>
              <a:rPr lang="en-US" dirty="0" smtClean="0"/>
              <a:t>In </a:t>
            </a:r>
            <a:r>
              <a:rPr lang="en-US" dirty="0" err="1" smtClean="0"/>
              <a:t>NodeJS</a:t>
            </a:r>
            <a:r>
              <a:rPr lang="en-US" dirty="0" smtClean="0"/>
              <a:t>, Long operation can be handled as </a:t>
            </a:r>
            <a:r>
              <a:rPr lang="en-US" dirty="0" smtClean="0">
                <a:solidFill>
                  <a:srgbClr val="FF0000"/>
                </a:solidFill>
              </a:rPr>
              <a:t>asynchronous </a:t>
            </a:r>
            <a:r>
              <a:rPr lang="en-US" dirty="0" smtClean="0"/>
              <a:t>event’s callbacks </a:t>
            </a:r>
          </a:p>
          <a:p>
            <a:pPr marL="285750" indent="-285750">
              <a:buFont typeface="Arial" panose="020B0604020202020204" pitchFamily="34" charset="0"/>
              <a:buChar char="•"/>
            </a:pPr>
            <a:r>
              <a:rPr lang="en-US" dirty="0" smtClean="0"/>
              <a:t>while one request is in its event-callback, the other can be handled : </a:t>
            </a:r>
          </a:p>
          <a:p>
            <a:pPr marL="285750" indent="-285750">
              <a:buFont typeface="Arial" panose="020B0604020202020204" pitchFamily="34" charset="0"/>
              <a:buChar char="•"/>
            </a:pPr>
            <a:r>
              <a:rPr lang="en-US" dirty="0" smtClean="0"/>
              <a:t>in this way     </a:t>
            </a:r>
            <a:endParaRPr lang="en-US" dirty="0"/>
          </a:p>
          <a:p>
            <a:pPr marL="465750" lvl="2" indent="-285750">
              <a:buFont typeface="Arial" panose="020B0604020202020204" pitchFamily="34" charset="0"/>
              <a:buChar char="•"/>
            </a:pPr>
            <a:r>
              <a:rPr lang="en-US" dirty="0" smtClean="0"/>
              <a:t>Little time </a:t>
            </a:r>
            <a:r>
              <a:rPr lang="en-US" dirty="0"/>
              <a:t>waiting</a:t>
            </a:r>
          </a:p>
          <a:p>
            <a:pPr marL="465750" lvl="2" indent="-285750">
              <a:buFont typeface="Arial" panose="020B0604020202020204" pitchFamily="34" charset="0"/>
              <a:buChar char="•"/>
            </a:pPr>
            <a:r>
              <a:rPr lang="en-US" dirty="0"/>
              <a:t>high concurrency</a:t>
            </a:r>
          </a:p>
          <a:p>
            <a:pPr marL="465750" lvl="2" indent="-285750">
              <a:buFont typeface="Arial" panose="020B0604020202020204" pitchFamily="34" charset="0"/>
              <a:buChar char="•"/>
            </a:pPr>
            <a:r>
              <a:rPr lang="en-US" dirty="0"/>
              <a:t>Low Latency</a:t>
            </a:r>
          </a:p>
          <a:p>
            <a:endParaRPr lang="en-US" dirty="0" smtClean="0"/>
          </a:p>
        </p:txBody>
      </p:sp>
      <p:sp>
        <p:nvSpPr>
          <p:cNvPr id="3" name="Title 2"/>
          <p:cNvSpPr>
            <a:spLocks noGrp="1"/>
          </p:cNvSpPr>
          <p:nvPr>
            <p:ph type="title"/>
          </p:nvPr>
        </p:nvSpPr>
        <p:spPr/>
        <p:txBody>
          <a:bodyPr/>
          <a:lstStyle/>
          <a:p>
            <a:r>
              <a:rPr lang="en-US" dirty="0" err="1" smtClean="0">
                <a:hlinkClick r:id="rId2"/>
              </a:rPr>
              <a:t>NodeJS</a:t>
            </a:r>
            <a:r>
              <a:rPr lang="en-US" dirty="0" smtClean="0">
                <a:hlinkClick r:id="rId2"/>
              </a:rPr>
              <a:t> Event-driven summary</a:t>
            </a:r>
            <a:endParaRPr lang="en-US" dirty="0"/>
          </a:p>
        </p:txBody>
      </p:sp>
      <p:pic>
        <p:nvPicPr>
          <p:cNvPr id="1026" name="Picture 2" descr="C:\Users\I303035\Desktop\loo1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404809"/>
            <a:ext cx="2915816" cy="3274686"/>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bwMode="gray">
          <a:xfrm>
            <a:off x="1871700" y="3763888"/>
            <a:ext cx="216024" cy="144016"/>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278156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3 Use modules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3284984"/>
            <a:ext cx="3301588" cy="1536508"/>
          </a:xfrm>
          <a:prstGeom prst="rect">
            <a:avLst/>
          </a:prstGeom>
        </p:spPr>
      </p:pic>
      <p:sp>
        <p:nvSpPr>
          <p:cNvPr id="4" name="TextBox 3"/>
          <p:cNvSpPr txBox="1"/>
          <p:nvPr/>
        </p:nvSpPr>
        <p:spPr>
          <a:xfrm>
            <a:off x="467544" y="1607096"/>
            <a:ext cx="7596631" cy="1107996"/>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b="1" kern="0" dirty="0" smtClean="0">
                <a:ea typeface="Arial Unicode MS" pitchFamily="34" charset="-128"/>
                <a:cs typeface="Arial Unicode MS" pitchFamily="34" charset="-128"/>
              </a:rPr>
              <a:t>With modules, we can make our code reusable, just like ‘library’</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In </a:t>
            </a:r>
            <a:r>
              <a:rPr lang="en-US" kern="0" dirty="0" err="1" smtClean="0">
                <a:ea typeface="Arial Unicode MS" pitchFamily="34" charset="-128"/>
                <a:cs typeface="Arial Unicode MS" pitchFamily="34" charset="-128"/>
              </a:rPr>
              <a:t>nodejs</a:t>
            </a:r>
            <a:r>
              <a:rPr lang="en-US" kern="0" dirty="0" smtClean="0">
                <a:ea typeface="Arial Unicode MS" pitchFamily="34" charset="-128"/>
                <a:cs typeface="Arial Unicode MS" pitchFamily="34" charset="-128"/>
              </a:rPr>
              <a:t>, Every module exports some variable like ‘</a:t>
            </a:r>
            <a:r>
              <a:rPr lang="en-US" kern="0" dirty="0" err="1" smtClean="0">
                <a:ea typeface="Arial Unicode MS" pitchFamily="34" charset="-128"/>
                <a:cs typeface="Arial Unicode MS" pitchFamily="34" charset="-128"/>
              </a:rPr>
              <a:t>module.exports</a:t>
            </a:r>
            <a:r>
              <a:rPr lang="en-US" kern="0" dirty="0" smtClean="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Every module can also use other modules like ‘require SOMEMOD’</a:t>
            </a:r>
          </a:p>
        </p:txBody>
      </p:sp>
    </p:spTree>
    <p:extLst>
      <p:ext uri="{BB962C8B-B14F-4D97-AF65-F5344CB8AC3E}">
        <p14:creationId xmlns:p14="http://schemas.microsoft.com/office/powerpoint/2010/main" val="1618336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3 Use modules</a:t>
            </a:r>
            <a:endParaRPr lang="en-US" dirty="0"/>
          </a:p>
        </p:txBody>
      </p:sp>
      <p:sp>
        <p:nvSpPr>
          <p:cNvPr id="13" name="TextBox 12"/>
          <p:cNvSpPr txBox="1"/>
          <p:nvPr/>
        </p:nvSpPr>
        <p:spPr>
          <a:xfrm>
            <a:off x="497630" y="1436566"/>
            <a:ext cx="6666658" cy="36933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tx2">
                    <a:lumMod val="75000"/>
                  </a:schemeClr>
                </a:solidFill>
                <a:latin typeface="Arial" panose="020B0604020202020204" pitchFamily="34" charset="0"/>
                <a:cs typeface="Arial" panose="020B0604020202020204" pitchFamily="34" charset="0"/>
              </a:rPr>
              <a:t>Define</a:t>
            </a:r>
            <a:r>
              <a:rPr lang="en-US" b="1" dirty="0" smtClean="0">
                <a:latin typeface="Arial" panose="020B0604020202020204" pitchFamily="34" charset="0"/>
                <a:cs typeface="Arial" panose="020B0604020202020204" pitchFamily="34" charset="0"/>
              </a:rPr>
              <a:t> a module</a:t>
            </a:r>
            <a:endParaRPr lang="en-US" dirty="0"/>
          </a:p>
        </p:txBody>
      </p:sp>
      <p:sp>
        <p:nvSpPr>
          <p:cNvPr id="16" name="object 6"/>
          <p:cNvSpPr txBox="1">
            <a:spLocks/>
          </p:cNvSpPr>
          <p:nvPr/>
        </p:nvSpPr>
        <p:spPr bwMode="gray">
          <a:xfrm>
            <a:off x="569639" y="2204864"/>
            <a:ext cx="7674769" cy="864096"/>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1400" dirty="0" err="1" smtClean="0">
                <a:solidFill>
                  <a:schemeClr val="bg1"/>
                </a:solidFill>
                <a:latin typeface="宋体" panose="02010600030101010101" pitchFamily="2" charset="-122"/>
                <a:ea typeface="宋体" panose="02010600030101010101" pitchFamily="2" charset="-122"/>
              </a:rPr>
              <a:t>var</a:t>
            </a:r>
            <a:r>
              <a:rPr lang="en-US" sz="1400" dirty="0" smtClean="0">
                <a:solidFill>
                  <a:schemeClr val="bg1"/>
                </a:solidFill>
                <a:latin typeface="宋体" panose="02010600030101010101" pitchFamily="2" charset="-122"/>
                <a:ea typeface="宋体" panose="02010600030101010101" pitchFamily="2" charset="-122"/>
              </a:rPr>
              <a:t> PI = </a:t>
            </a:r>
            <a:r>
              <a:rPr lang="en-US" sz="1400" dirty="0" err="1" smtClean="0">
                <a:solidFill>
                  <a:schemeClr val="bg1"/>
                </a:solidFill>
                <a:latin typeface="宋体" panose="02010600030101010101" pitchFamily="2" charset="-122"/>
                <a:ea typeface="宋体" panose="02010600030101010101" pitchFamily="2" charset="-122"/>
              </a:rPr>
              <a:t>Math.PI</a:t>
            </a:r>
            <a:r>
              <a:rPr lang="en-US" sz="1400" dirty="0" smtClean="0">
                <a:solidFill>
                  <a:schemeClr val="bg1"/>
                </a:solidFill>
                <a:latin typeface="宋体" panose="02010600030101010101" pitchFamily="2" charset="-122"/>
                <a:ea typeface="宋体" panose="02010600030101010101" pitchFamily="2" charset="-122"/>
              </a:rPr>
              <a:t>; </a:t>
            </a:r>
          </a:p>
          <a:p>
            <a:r>
              <a:rPr lang="en-US" sz="1400" dirty="0" err="1" smtClean="0">
                <a:solidFill>
                  <a:schemeClr val="bg1"/>
                </a:solidFill>
                <a:latin typeface="宋体" panose="02010600030101010101" pitchFamily="2" charset="-122"/>
                <a:ea typeface="宋体" panose="02010600030101010101" pitchFamily="2" charset="-122"/>
              </a:rPr>
              <a:t>exports.area</a:t>
            </a:r>
            <a:r>
              <a:rPr lang="en-US" sz="1400" dirty="0" smtClean="0">
                <a:solidFill>
                  <a:schemeClr val="bg1"/>
                </a:solidFill>
                <a:latin typeface="宋体" panose="02010600030101010101" pitchFamily="2" charset="-122"/>
                <a:ea typeface="宋体" panose="02010600030101010101" pitchFamily="2" charset="-122"/>
              </a:rPr>
              <a:t> = function (r) { return PI * r * r; }; </a:t>
            </a:r>
          </a:p>
          <a:p>
            <a:r>
              <a:rPr lang="en-US" sz="1400" dirty="0" err="1" smtClean="0">
                <a:solidFill>
                  <a:schemeClr val="bg1"/>
                </a:solidFill>
                <a:latin typeface="宋体" panose="02010600030101010101" pitchFamily="2" charset="-122"/>
                <a:ea typeface="宋体" panose="02010600030101010101" pitchFamily="2" charset="-122"/>
              </a:rPr>
              <a:t>exports.circumference</a:t>
            </a:r>
            <a:r>
              <a:rPr lang="en-US" sz="1400" dirty="0" smtClean="0">
                <a:solidFill>
                  <a:schemeClr val="bg1"/>
                </a:solidFill>
                <a:latin typeface="宋体" panose="02010600030101010101" pitchFamily="2" charset="-122"/>
                <a:ea typeface="宋体" panose="02010600030101010101" pitchFamily="2" charset="-122"/>
              </a:rPr>
              <a:t> = function (r) { return 2 * PI * r; };</a:t>
            </a:r>
            <a:endParaRPr lang="en-US" sz="1400" dirty="0">
              <a:solidFill>
                <a:schemeClr val="bg1"/>
              </a:solidFill>
              <a:latin typeface="宋体" panose="02010600030101010101" pitchFamily="2" charset="-122"/>
              <a:ea typeface="宋体" panose="02010600030101010101" pitchFamily="2" charset="-122"/>
            </a:endParaRPr>
          </a:p>
        </p:txBody>
      </p:sp>
      <p:sp>
        <p:nvSpPr>
          <p:cNvPr id="17" name="object 6"/>
          <p:cNvSpPr/>
          <p:nvPr/>
        </p:nvSpPr>
        <p:spPr>
          <a:xfrm>
            <a:off x="589237" y="3717032"/>
            <a:ext cx="7655171" cy="900008"/>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err="1">
                <a:solidFill>
                  <a:schemeClr val="bg1"/>
                </a:solidFill>
                <a:latin typeface="宋体" panose="02010600030101010101" pitchFamily="2" charset="-122"/>
                <a:ea typeface="宋体" panose="02010600030101010101" pitchFamily="2" charset="-122"/>
              </a:rPr>
              <a:t>var</a:t>
            </a:r>
            <a:r>
              <a:rPr lang="en-US" sz="1400" b="1" dirty="0">
                <a:solidFill>
                  <a:schemeClr val="bg1"/>
                </a:solidFill>
                <a:latin typeface="宋体" panose="02010600030101010101" pitchFamily="2" charset="-122"/>
                <a:ea typeface="宋体" panose="02010600030101010101" pitchFamily="2" charset="-122"/>
              </a:rPr>
              <a:t> circle = require('./circle.js'); </a:t>
            </a:r>
          </a:p>
          <a:p>
            <a:pPr marL="342900" indent="-342900" fontAlgn="base">
              <a:spcBef>
                <a:spcPct val="20000"/>
              </a:spcBef>
              <a:spcAft>
                <a:spcPct val="0"/>
              </a:spcAft>
              <a:buClr>
                <a:schemeClr val="hlink"/>
              </a:buClr>
              <a:buFont typeface="Wingdings" pitchFamily="2" charset="2"/>
              <a:buChar char="v"/>
            </a:pPr>
            <a:r>
              <a:rPr lang="en-US" sz="1400" b="1" dirty="0">
                <a:solidFill>
                  <a:schemeClr val="bg1"/>
                </a:solidFill>
                <a:latin typeface="宋体" panose="02010600030101010101" pitchFamily="2" charset="-122"/>
                <a:ea typeface="宋体" panose="02010600030101010101" pitchFamily="2" charset="-122"/>
              </a:rPr>
              <a:t>console.log( 'The area of a circle of radius 4 is ' +</a:t>
            </a:r>
          </a:p>
          <a:p>
            <a:pPr marL="342900" indent="-342900" fontAlgn="base">
              <a:spcBef>
                <a:spcPct val="20000"/>
              </a:spcBef>
              <a:spcAft>
                <a:spcPct val="0"/>
              </a:spcAft>
              <a:buClr>
                <a:schemeClr val="hlink"/>
              </a:buClr>
              <a:buFont typeface="Wingdings" pitchFamily="2" charset="2"/>
              <a:buChar char="v"/>
            </a:pPr>
            <a:r>
              <a:rPr lang="en-US" sz="1400" b="1" dirty="0" err="1">
                <a:solidFill>
                  <a:srgbClr val="FF0000"/>
                </a:solidFill>
                <a:latin typeface="宋体" panose="02010600030101010101" pitchFamily="2" charset="-122"/>
                <a:ea typeface="宋体" panose="02010600030101010101" pitchFamily="2" charset="-122"/>
              </a:rPr>
              <a:t>circle</a:t>
            </a:r>
            <a:r>
              <a:rPr lang="en-US" sz="1400" b="1" dirty="0" err="1">
                <a:solidFill>
                  <a:schemeClr val="bg1"/>
                </a:solidFill>
                <a:latin typeface="宋体" panose="02010600030101010101" pitchFamily="2" charset="-122"/>
                <a:ea typeface="宋体" panose="02010600030101010101" pitchFamily="2" charset="-122"/>
              </a:rPr>
              <a:t>.area</a:t>
            </a:r>
            <a:r>
              <a:rPr lang="en-US" sz="1400" b="1" dirty="0">
                <a:solidFill>
                  <a:schemeClr val="bg1"/>
                </a:solidFill>
                <a:latin typeface="宋体" panose="02010600030101010101" pitchFamily="2" charset="-122"/>
                <a:ea typeface="宋体" panose="02010600030101010101" pitchFamily="2" charset="-122"/>
              </a:rPr>
              <a:t>(4));</a:t>
            </a:r>
          </a:p>
        </p:txBody>
      </p:sp>
      <p:sp>
        <p:nvSpPr>
          <p:cNvPr id="18" name="TextBox 17"/>
          <p:cNvSpPr txBox="1"/>
          <p:nvPr/>
        </p:nvSpPr>
        <p:spPr>
          <a:xfrm>
            <a:off x="519953" y="1772816"/>
            <a:ext cx="3888432" cy="369332"/>
          </a:xfrm>
          <a:prstGeom prst="rect">
            <a:avLst/>
          </a:prstGeom>
          <a:noFill/>
        </p:spPr>
        <p:txBody>
          <a:bodyPr wrap="square" rtlCol="0">
            <a:spAutoFit/>
          </a:bodyPr>
          <a:lstStyle/>
          <a:p>
            <a:r>
              <a:rPr lang="en-US" dirty="0" smtClean="0">
                <a:cs typeface="Arial" panose="020B0604020202020204" pitchFamily="34" charset="0"/>
              </a:rPr>
              <a:t>Circle.js: define a module</a:t>
            </a:r>
            <a:endParaRPr lang="en-US" dirty="0">
              <a:cs typeface="Arial" panose="020B0604020202020204" pitchFamily="34" charset="0"/>
            </a:endParaRPr>
          </a:p>
        </p:txBody>
      </p:sp>
      <p:sp>
        <p:nvSpPr>
          <p:cNvPr id="19" name="Rectangle 18"/>
          <p:cNvSpPr/>
          <p:nvPr/>
        </p:nvSpPr>
        <p:spPr>
          <a:xfrm>
            <a:off x="476545" y="3347700"/>
            <a:ext cx="4752528" cy="369332"/>
          </a:xfrm>
          <a:prstGeom prst="rect">
            <a:avLst/>
          </a:prstGeom>
        </p:spPr>
        <p:txBody>
          <a:bodyPr wrap="square">
            <a:spAutoFit/>
          </a:bodyPr>
          <a:lstStyle/>
          <a:p>
            <a:r>
              <a:rPr lang="en-US" dirty="0"/>
              <a:t> </a:t>
            </a:r>
            <a:r>
              <a:rPr lang="en-US" dirty="0" smtClean="0"/>
              <a:t>   Index.js: call module using ‘require’</a:t>
            </a:r>
            <a:endParaRPr lang="en-US"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37" y="5208240"/>
            <a:ext cx="7655171" cy="446397"/>
          </a:xfrm>
          <a:prstGeom prst="rect">
            <a:avLst/>
          </a:prstGeom>
        </p:spPr>
      </p:pic>
      <p:sp>
        <p:nvSpPr>
          <p:cNvPr id="21" name="TextBox 20"/>
          <p:cNvSpPr txBox="1"/>
          <p:nvPr/>
        </p:nvSpPr>
        <p:spPr>
          <a:xfrm>
            <a:off x="551130" y="4802504"/>
            <a:ext cx="1985047"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Have a </a:t>
            </a:r>
            <a:r>
              <a:rPr lang="en-US" dirty="0" smtClean="0">
                <a:solidFill>
                  <a:schemeClr val="tx2">
                    <a:lumMod val="75000"/>
                  </a:schemeClr>
                </a:solidFill>
              </a:rPr>
              <a:t>Test</a:t>
            </a:r>
            <a:endParaRPr lang="en-US" dirty="0">
              <a:solidFill>
                <a:schemeClr val="tx2">
                  <a:lumMod val="75000"/>
                </a:schemeClr>
              </a:solidFill>
            </a:endParaRPr>
          </a:p>
        </p:txBody>
      </p:sp>
      <p:sp>
        <p:nvSpPr>
          <p:cNvPr id="22" name="TextBox 21"/>
          <p:cNvSpPr txBox="1"/>
          <p:nvPr/>
        </p:nvSpPr>
        <p:spPr>
          <a:xfrm>
            <a:off x="509716" y="3062208"/>
            <a:ext cx="6666658" cy="36933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tx2">
                    <a:lumMod val="75000"/>
                  </a:schemeClr>
                </a:solidFill>
                <a:latin typeface="Arial" panose="020B0604020202020204" pitchFamily="34" charset="0"/>
                <a:cs typeface="Arial" panose="020B0604020202020204" pitchFamily="34" charset="0"/>
              </a:rPr>
              <a:t>Call</a:t>
            </a:r>
            <a:r>
              <a:rPr lang="en-US" b="1" dirty="0" smtClean="0">
                <a:latin typeface="Arial" panose="020B0604020202020204" pitchFamily="34" charset="0"/>
                <a:cs typeface="Arial" panose="020B0604020202020204" pitchFamily="34" charset="0"/>
              </a:rPr>
              <a:t> a module</a:t>
            </a:r>
            <a:endParaRPr lang="en-US" dirty="0"/>
          </a:p>
        </p:txBody>
      </p:sp>
    </p:spTree>
    <p:extLst>
      <p:ext uri="{BB962C8B-B14F-4D97-AF65-F5344CB8AC3E}">
        <p14:creationId xmlns:p14="http://schemas.microsoft.com/office/powerpoint/2010/main" val="1320255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755576" y="3314104"/>
            <a:ext cx="4160520" cy="1295400"/>
          </a:xfrm>
        </p:spPr>
        <p:style>
          <a:lnRef idx="1">
            <a:schemeClr val="accent1"/>
          </a:lnRef>
          <a:fillRef idx="3">
            <a:schemeClr val="accent1"/>
          </a:fillRef>
          <a:effectRef idx="2">
            <a:schemeClr val="accent1"/>
          </a:effectRef>
          <a:fontRef idx="minor">
            <a:schemeClr val="lt1"/>
          </a:fontRef>
        </p:style>
      </p:pic>
      <p:sp>
        <p:nvSpPr>
          <p:cNvPr id="3" name="Title 2"/>
          <p:cNvSpPr>
            <a:spLocks noGrp="1"/>
          </p:cNvSpPr>
          <p:nvPr>
            <p:ph type="title"/>
          </p:nvPr>
        </p:nvSpPr>
        <p:spPr/>
        <p:txBody>
          <a:bodyPr/>
          <a:lstStyle/>
          <a:p>
            <a:r>
              <a:rPr lang="en-US" dirty="0" smtClean="0"/>
              <a:t>Module example</a:t>
            </a:r>
            <a:endParaRPr lang="en-US" dirty="0"/>
          </a:p>
        </p:txBody>
      </p:sp>
      <p:sp>
        <p:nvSpPr>
          <p:cNvPr id="5" name="TextBox 4"/>
          <p:cNvSpPr txBox="1"/>
          <p:nvPr/>
        </p:nvSpPr>
        <p:spPr>
          <a:xfrm>
            <a:off x="395536" y="1408792"/>
            <a:ext cx="4199868" cy="1523494"/>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In a project, we will use modules from </a:t>
            </a:r>
          </a:p>
          <a:p>
            <a:pPr marL="742950" lvl="1" indent="-285750" fontAlgn="base">
              <a:spcBef>
                <a:spcPct val="50000"/>
              </a:spcBef>
              <a:spcAft>
                <a:spcPct val="0"/>
              </a:spcAft>
              <a:buClr>
                <a:srgbClr val="F0AB00"/>
              </a:buClr>
              <a:buSzPct val="80000"/>
              <a:buFont typeface="Arial" panose="020B0604020202020204" pitchFamily="34" charset="0"/>
              <a:buChar char="•"/>
            </a:pPr>
            <a:r>
              <a:rPr lang="en-US" kern="0" dirty="0" err="1" smtClean="0">
                <a:ea typeface="Arial Unicode MS" pitchFamily="34" charset="-128"/>
                <a:cs typeface="Arial Unicode MS" pitchFamily="34" charset="-128"/>
              </a:rPr>
              <a:t>nodejs</a:t>
            </a:r>
            <a:endParaRPr lang="en-US" kern="0" dirty="0" smtClean="0">
              <a:ea typeface="Arial Unicode MS" pitchFamily="34" charset="-128"/>
              <a:cs typeface="Arial Unicode MS" pitchFamily="34" charset="-128"/>
            </a:endParaRPr>
          </a:p>
          <a:p>
            <a:pPr marL="742950" lvl="1" indent="-285750" fontAlgn="base">
              <a:spcBef>
                <a:spcPct val="50000"/>
              </a:spcBef>
              <a:spcAft>
                <a:spcPct val="0"/>
              </a:spcAft>
              <a:buClr>
                <a:srgbClr val="F0AB00"/>
              </a:buClr>
              <a:buSzPct val="80000"/>
              <a:buFont typeface="Arial" panose="020B0604020202020204" pitchFamily="34" charset="0"/>
              <a:buChar char="•"/>
            </a:pPr>
            <a:r>
              <a:rPr lang="en-US" altLang="zh-CN" kern="0" dirty="0" smtClean="0">
                <a:ea typeface="Arial Unicode MS" pitchFamily="34" charset="-128"/>
                <a:cs typeface="Arial Unicode MS" pitchFamily="34" charset="-128"/>
              </a:rPr>
              <a:t>third-party</a:t>
            </a:r>
          </a:p>
          <a:p>
            <a:pPr marL="742950" lvl="1" indent="-285750" fontAlgn="base">
              <a:spcBef>
                <a:spcPct val="50000"/>
              </a:spcBef>
              <a:spcAft>
                <a:spcPct val="0"/>
              </a:spcAft>
              <a:buClr>
                <a:srgbClr val="F0AB00"/>
              </a:buClr>
              <a:buSzPct val="80000"/>
              <a:buFont typeface="Arial" panose="020B0604020202020204" pitchFamily="34" charset="0"/>
              <a:buChar char="•"/>
            </a:pPr>
            <a:r>
              <a:rPr lang="en-US" altLang="zh-CN" kern="0" dirty="0" smtClean="0">
                <a:ea typeface="Arial Unicode MS" pitchFamily="34" charset="-128"/>
                <a:cs typeface="Arial Unicode MS" pitchFamily="34" charset="-128"/>
              </a:rPr>
              <a:t>local(our project itself)</a:t>
            </a:r>
            <a:endParaRPr lang="en-US" kern="0" dirty="0" smtClean="0">
              <a:ea typeface="Arial Unicode MS" pitchFamily="34" charset="-128"/>
              <a:cs typeface="Arial Unicode MS" pitchFamily="34" charset="-128"/>
            </a:endParaRPr>
          </a:p>
        </p:txBody>
      </p:sp>
      <p:grpSp>
        <p:nvGrpSpPr>
          <p:cNvPr id="21" name="Group 20"/>
          <p:cNvGrpSpPr/>
          <p:nvPr/>
        </p:nvGrpSpPr>
        <p:grpSpPr>
          <a:xfrm>
            <a:off x="6084167" y="2932286"/>
            <a:ext cx="2065885" cy="276999"/>
            <a:chOff x="6084168" y="2932286"/>
            <a:chExt cx="1872208" cy="276999"/>
          </a:xfrm>
        </p:grpSpPr>
        <p:sp>
          <p:nvSpPr>
            <p:cNvPr id="17" name="Rectangle 16"/>
            <p:cNvSpPr/>
            <p:nvPr/>
          </p:nvSpPr>
          <p:spPr bwMode="gray">
            <a:xfrm>
              <a:off x="6084168" y="2932286"/>
              <a:ext cx="1872208" cy="27699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TextBox 15"/>
            <p:cNvSpPr txBox="1"/>
            <p:nvPr/>
          </p:nvSpPr>
          <p:spPr>
            <a:xfrm>
              <a:off x="6305729" y="2932286"/>
              <a:ext cx="1499208" cy="276999"/>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Nodejs</a:t>
              </a:r>
              <a:r>
                <a:rPr lang="en-US" sz="1800" kern="0" dirty="0" smtClean="0">
                  <a:ea typeface="Arial Unicode MS" pitchFamily="34" charset="-128"/>
                  <a:cs typeface="Arial Unicode MS" pitchFamily="34" charset="-128"/>
                </a:rPr>
                <a:t> modules</a:t>
              </a:r>
            </a:p>
          </p:txBody>
        </p:sp>
      </p:grpSp>
      <p:grpSp>
        <p:nvGrpSpPr>
          <p:cNvPr id="20" name="Group 19"/>
          <p:cNvGrpSpPr/>
          <p:nvPr/>
        </p:nvGrpSpPr>
        <p:grpSpPr>
          <a:xfrm>
            <a:off x="6084169" y="3429000"/>
            <a:ext cx="2065885" cy="276999"/>
            <a:chOff x="6236568" y="3084686"/>
            <a:chExt cx="1872208" cy="276999"/>
          </a:xfrm>
        </p:grpSpPr>
        <p:sp>
          <p:nvSpPr>
            <p:cNvPr id="18" name="Rectangle 17"/>
            <p:cNvSpPr/>
            <p:nvPr/>
          </p:nvSpPr>
          <p:spPr bwMode="gray">
            <a:xfrm>
              <a:off x="6236568" y="3084686"/>
              <a:ext cx="1872208" cy="27699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TextBox 18"/>
            <p:cNvSpPr txBox="1"/>
            <p:nvPr/>
          </p:nvSpPr>
          <p:spPr>
            <a:xfrm>
              <a:off x="6236568" y="3084686"/>
              <a:ext cx="1872208"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Third-party modules</a:t>
              </a:r>
            </a:p>
          </p:txBody>
        </p:sp>
      </p:grpSp>
      <p:grpSp>
        <p:nvGrpSpPr>
          <p:cNvPr id="22" name="Group 21"/>
          <p:cNvGrpSpPr/>
          <p:nvPr/>
        </p:nvGrpSpPr>
        <p:grpSpPr>
          <a:xfrm>
            <a:off x="6084168" y="3961804"/>
            <a:ext cx="2065885" cy="276999"/>
            <a:chOff x="6236568" y="3084686"/>
            <a:chExt cx="1872208" cy="276999"/>
          </a:xfrm>
        </p:grpSpPr>
        <p:sp>
          <p:nvSpPr>
            <p:cNvPr id="23" name="Rectangle 22"/>
            <p:cNvSpPr/>
            <p:nvPr/>
          </p:nvSpPr>
          <p:spPr bwMode="gray">
            <a:xfrm>
              <a:off x="6236568" y="3084686"/>
              <a:ext cx="1872208" cy="27699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4" name="TextBox 23"/>
            <p:cNvSpPr txBox="1"/>
            <p:nvPr/>
          </p:nvSpPr>
          <p:spPr>
            <a:xfrm>
              <a:off x="6236568" y="3084686"/>
              <a:ext cx="1872208"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local modules</a:t>
              </a:r>
            </a:p>
          </p:txBody>
        </p:sp>
      </p:grpSp>
      <p:cxnSp>
        <p:nvCxnSpPr>
          <p:cNvPr id="27" name="Straight Connector 26"/>
          <p:cNvCxnSpPr>
            <a:endCxn id="19" idx="1"/>
          </p:cNvCxnSpPr>
          <p:nvPr/>
        </p:nvCxnSpPr>
        <p:spPr>
          <a:xfrm flipV="1">
            <a:off x="2987824" y="3567500"/>
            <a:ext cx="3096345" cy="138499"/>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8" name="Straight Connector 27"/>
          <p:cNvCxnSpPr>
            <a:endCxn id="19" idx="1"/>
          </p:cNvCxnSpPr>
          <p:nvPr/>
        </p:nvCxnSpPr>
        <p:spPr>
          <a:xfrm flipV="1">
            <a:off x="3347864" y="3567500"/>
            <a:ext cx="2736305" cy="869613"/>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31" name="Straight Connector 30"/>
          <p:cNvCxnSpPr>
            <a:endCxn id="17" idx="1"/>
          </p:cNvCxnSpPr>
          <p:nvPr/>
        </p:nvCxnSpPr>
        <p:spPr>
          <a:xfrm flipV="1">
            <a:off x="2699792" y="3070786"/>
            <a:ext cx="3384375" cy="93152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9" idx="1"/>
          </p:cNvCxnSpPr>
          <p:nvPr/>
        </p:nvCxnSpPr>
        <p:spPr>
          <a:xfrm flipV="1">
            <a:off x="3563888" y="3567500"/>
            <a:ext cx="2520281" cy="581581"/>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37" name="Straight Connector 36"/>
          <p:cNvCxnSpPr>
            <a:endCxn id="24" idx="1"/>
          </p:cNvCxnSpPr>
          <p:nvPr/>
        </p:nvCxnSpPr>
        <p:spPr>
          <a:xfrm>
            <a:off x="2987824" y="3858290"/>
            <a:ext cx="3096344" cy="242014"/>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40" name="Straight Connector 39"/>
          <p:cNvCxnSpPr>
            <a:endCxn id="17" idx="1"/>
          </p:cNvCxnSpPr>
          <p:nvPr/>
        </p:nvCxnSpPr>
        <p:spPr>
          <a:xfrm flipV="1">
            <a:off x="2339752" y="3070786"/>
            <a:ext cx="3744415" cy="15090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24" idx="1"/>
          </p:cNvCxnSpPr>
          <p:nvPr/>
        </p:nvCxnSpPr>
        <p:spPr>
          <a:xfrm flipV="1">
            <a:off x="3275856" y="4100304"/>
            <a:ext cx="2808312" cy="192792"/>
          </a:xfrm>
          <a:prstGeom prst="line">
            <a:avLst/>
          </a:prstGeom>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78930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963194" y="2454133"/>
            <a:ext cx="3600077" cy="2093749"/>
          </a:xfrm>
        </p:spPr>
        <p:txBody>
          <a:bodyPr/>
          <a:lstStyle/>
          <a:p>
            <a:pPr>
              <a:spcBef>
                <a:spcPts val="600"/>
              </a:spcBef>
            </a:pPr>
            <a:r>
              <a:rPr lang="en-US" dirty="0" err="1" smtClean="0"/>
              <a:t>Package.json</a:t>
            </a:r>
            <a:endParaRPr lang="en-US" dirty="0" smtClean="0"/>
          </a:p>
          <a:p>
            <a:pPr>
              <a:spcBef>
                <a:spcPts val="600"/>
              </a:spcBef>
            </a:pPr>
            <a:r>
              <a:rPr lang="en-US" dirty="0" smtClean="0"/>
              <a:t>{ </a:t>
            </a:r>
          </a:p>
          <a:p>
            <a:pPr>
              <a:spcBef>
                <a:spcPts val="600"/>
              </a:spcBef>
            </a:pPr>
            <a:r>
              <a:rPr lang="en-US" dirty="0" smtClean="0"/>
              <a:t>  "name" : "some-library", </a:t>
            </a:r>
          </a:p>
          <a:p>
            <a:pPr>
              <a:spcBef>
                <a:spcPts val="600"/>
              </a:spcBef>
            </a:pPr>
            <a:r>
              <a:rPr lang="en-US" dirty="0" smtClean="0"/>
              <a:t>  "main"  : "./lib/some-library.js" </a:t>
            </a:r>
          </a:p>
          <a:p>
            <a:pPr>
              <a:spcBef>
                <a:spcPts val="600"/>
              </a:spcBef>
            </a:pPr>
            <a:r>
              <a:rPr lang="en-US" dirty="0" smtClean="0"/>
              <a:t>}</a:t>
            </a:r>
            <a:endParaRPr lang="en-US" dirty="0"/>
          </a:p>
        </p:txBody>
      </p:sp>
      <p:sp>
        <p:nvSpPr>
          <p:cNvPr id="3" name="Title 2"/>
          <p:cNvSpPr>
            <a:spLocks noGrp="1"/>
          </p:cNvSpPr>
          <p:nvPr>
            <p:ph type="title"/>
          </p:nvPr>
        </p:nvSpPr>
        <p:spPr/>
        <p:txBody>
          <a:bodyPr/>
          <a:lstStyle/>
          <a:p>
            <a:r>
              <a:rPr lang="en-US" dirty="0"/>
              <a:t>Folders </a:t>
            </a:r>
            <a:r>
              <a:rPr lang="en-US" dirty="0" smtClean="0"/>
              <a:t>defined as a module</a:t>
            </a:r>
            <a:endParaRPr lang="en-US" dirty="0"/>
          </a:p>
        </p:txBody>
      </p:sp>
      <p:grpSp>
        <p:nvGrpSpPr>
          <p:cNvPr id="6" name="Group 5"/>
          <p:cNvGrpSpPr/>
          <p:nvPr/>
        </p:nvGrpSpPr>
        <p:grpSpPr>
          <a:xfrm>
            <a:off x="722417" y="2315634"/>
            <a:ext cx="2448272" cy="2016224"/>
            <a:chOff x="827584" y="1776998"/>
            <a:chExt cx="2448272" cy="1796018"/>
          </a:xfrm>
        </p:grpSpPr>
        <p:sp>
          <p:nvSpPr>
            <p:cNvPr id="4" name="Rectangle 3"/>
            <p:cNvSpPr/>
            <p:nvPr/>
          </p:nvSpPr>
          <p:spPr bwMode="gray">
            <a:xfrm>
              <a:off x="827584" y="2060848"/>
              <a:ext cx="2448272" cy="1512168"/>
            </a:xfrm>
            <a:prstGeom prst="rect">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ts val="600"/>
                </a:spcBef>
                <a:spcAft>
                  <a:spcPct val="0"/>
                </a:spcAft>
                <a:buClr>
                  <a:srgbClr val="F0AB00"/>
                </a:buClr>
                <a:buSzPct val="80000"/>
                <a:tabLst/>
              </a:pPr>
              <a:r>
                <a:rPr kumimoji="0" lang="en-US" altLang="zh-CN" b="0" i="0" u="none" strike="noStrike" kern="0" cap="none" spc="0" normalizeH="0" baseline="0" noProof="0" dirty="0" err="1" smtClean="0">
                  <a:ln>
                    <a:noFill/>
                  </a:ln>
                  <a:effectLst/>
                  <a:uLnTx/>
                  <a:uFillTx/>
                  <a:ea typeface="Arial Unicode MS" pitchFamily="34" charset="-128"/>
                  <a:cs typeface="Arial Unicode MS" pitchFamily="34" charset="-128"/>
                </a:rPr>
                <a:t>p</a:t>
              </a: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ackage.json</a:t>
              </a:r>
              <a:endParaRPr lang="en-US" kern="0" dirty="0">
                <a:ea typeface="Arial Unicode MS" pitchFamily="34" charset="-128"/>
                <a:cs typeface="Arial Unicode MS" pitchFamily="34" charset="-128"/>
              </a:endParaRPr>
            </a:p>
            <a:p>
              <a:pPr marR="0" defTabSz="914400" eaLnBrk="1" fontAlgn="base" latinLnBrk="0" hangingPunct="1">
                <a:lnSpc>
                  <a:spcPct val="100000"/>
                </a:lnSpc>
                <a:spcBef>
                  <a:spcPts val="6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a.Js</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ts val="600"/>
                </a:spcBef>
                <a:spcAft>
                  <a:spcPct val="0"/>
                </a:spcAft>
                <a:buClr>
                  <a:srgbClr val="F0AB00"/>
                </a:buClr>
                <a:buSzPct val="80000"/>
                <a:tabLst/>
              </a:pPr>
              <a:r>
                <a:rPr lang="en-US" kern="0" dirty="0" err="1" smtClean="0">
                  <a:ea typeface="Arial Unicode MS" pitchFamily="34" charset="-128"/>
                  <a:cs typeface="Arial Unicode MS" pitchFamily="34" charset="-128"/>
                </a:rPr>
                <a:t>b.Js</a:t>
              </a:r>
              <a:endParaRPr lang="en-US" kern="0" dirty="0" smtClean="0">
                <a:ea typeface="Arial Unicode MS" pitchFamily="34" charset="-128"/>
                <a:cs typeface="Arial Unicode MS" pitchFamily="34" charset="-128"/>
              </a:endParaRPr>
            </a:p>
            <a:p>
              <a:pPr marR="0" defTabSz="914400" eaLnBrk="1" fontAlgn="base" latinLnBrk="0" hangingPunct="1">
                <a:lnSpc>
                  <a:spcPct val="100000"/>
                </a:lnSpc>
                <a:spcBef>
                  <a:spcPts val="6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a:t>
              </a:r>
            </a:p>
          </p:txBody>
        </p:sp>
        <p:sp>
          <p:nvSpPr>
            <p:cNvPr id="5" name="TextBox 4"/>
            <p:cNvSpPr txBox="1"/>
            <p:nvPr/>
          </p:nvSpPr>
          <p:spPr>
            <a:xfrm flipH="1">
              <a:off x="1115616" y="1776998"/>
              <a:ext cx="208816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folderxx</a:t>
              </a:r>
              <a:endParaRPr lang="en-US" sz="1800" kern="0" dirty="0" smtClean="0">
                <a:ea typeface="Arial Unicode MS" pitchFamily="34" charset="-128"/>
                <a:cs typeface="Arial Unicode MS" pitchFamily="34" charset="-128"/>
              </a:endParaRPr>
            </a:p>
          </p:txBody>
        </p:sp>
      </p:grpSp>
      <p:sp>
        <p:nvSpPr>
          <p:cNvPr id="7" name="TextBox 6"/>
          <p:cNvSpPr txBox="1"/>
          <p:nvPr/>
        </p:nvSpPr>
        <p:spPr>
          <a:xfrm>
            <a:off x="794842" y="4619890"/>
            <a:ext cx="3384376"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Caller.js:</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a:t>
            </a:r>
            <a:r>
              <a:rPr lang="en-US" sz="1800" kern="0" dirty="0" err="1" smtClean="0">
                <a:ea typeface="Arial Unicode MS" pitchFamily="34" charset="-128"/>
                <a:cs typeface="Arial Unicode MS" pitchFamily="34" charset="-128"/>
              </a:rPr>
              <a:t>var</a:t>
            </a:r>
            <a:r>
              <a:rPr lang="en-US" sz="1800" kern="0" dirty="0" smtClean="0">
                <a:ea typeface="Arial Unicode MS" pitchFamily="34" charset="-128"/>
                <a:cs typeface="Arial Unicode MS" pitchFamily="34" charset="-128"/>
              </a:rPr>
              <a:t> s=require(</a:t>
            </a:r>
            <a:r>
              <a:rPr lang="zh-CN" altLang="en-US" sz="1800" kern="0" dirty="0" smtClean="0">
                <a:ea typeface="Arial Unicode MS" pitchFamily="34" charset="-128"/>
                <a:cs typeface="Arial Unicode MS" pitchFamily="34" charset="-128"/>
              </a:rPr>
              <a:t>“</a:t>
            </a:r>
            <a:r>
              <a:rPr lang="en-US" altLang="zh-CN" sz="1800" kern="0" dirty="0" err="1" smtClean="0">
                <a:ea typeface="Arial Unicode MS" pitchFamily="34" charset="-128"/>
                <a:cs typeface="Arial Unicode MS" pitchFamily="34" charset="-128"/>
              </a:rPr>
              <a:t>folderxx</a:t>
            </a:r>
            <a:r>
              <a:rPr lang="en-US" altLang="zh-CN" sz="1800" kern="0" dirty="0" smtClean="0">
                <a:ea typeface="Arial Unicode MS" pitchFamily="34" charset="-128"/>
                <a:cs typeface="Arial Unicode MS" pitchFamily="34" charset="-128"/>
              </a:rPr>
              <a:t>”)</a:t>
            </a:r>
          </a:p>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  </a:t>
            </a:r>
            <a:r>
              <a:rPr lang="en-US" kern="0" dirty="0" smtClean="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
        <p:nvSpPr>
          <p:cNvPr id="8" name="TextBox 7"/>
          <p:cNvSpPr txBox="1"/>
          <p:nvPr/>
        </p:nvSpPr>
        <p:spPr>
          <a:xfrm>
            <a:off x="395536" y="1484784"/>
            <a:ext cx="5959711" cy="27699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Sometimes, a module contains many files in a folder</a:t>
            </a:r>
          </a:p>
        </p:txBody>
      </p:sp>
    </p:spTree>
    <p:extLst>
      <p:ext uri="{BB962C8B-B14F-4D97-AF65-F5344CB8AC3E}">
        <p14:creationId xmlns:p14="http://schemas.microsoft.com/office/powerpoint/2010/main" val="371647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1412776"/>
            <a:ext cx="8064896" cy="5386090"/>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How to call a module</a:t>
            </a:r>
          </a:p>
          <a:p>
            <a:pPr marL="285750" indent="-285750">
              <a:buFont typeface="Arial" panose="020B0604020202020204" pitchFamily="34" charset="0"/>
              <a:buChar char="•"/>
            </a:pPr>
            <a:r>
              <a:rPr lang="en-US" sz="1400" dirty="0" smtClean="0"/>
              <a:t>Given </a:t>
            </a:r>
            <a:r>
              <a:rPr lang="en-US" sz="1400" dirty="0"/>
              <a:t>absolute or relative path of the module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400" dirty="0"/>
              <a:t>Given module name</a:t>
            </a:r>
          </a:p>
          <a:p>
            <a:endParaRPr lang="en-US" dirty="0" smtClean="0"/>
          </a:p>
          <a:p>
            <a:endParaRPr lang="en-US" dirty="0" smtClean="0"/>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How </a:t>
            </a:r>
            <a:r>
              <a:rPr lang="en-US" sz="2000" b="1" dirty="0" smtClean="0">
                <a:latin typeface="Arial" panose="020B0604020202020204" pitchFamily="34" charset="0"/>
                <a:cs typeface="Arial" panose="020B0604020202020204" pitchFamily="34" charset="0"/>
              </a:rPr>
              <a:t>does </a:t>
            </a:r>
            <a:r>
              <a:rPr lang="en-US" sz="2000" b="1" dirty="0">
                <a:latin typeface="Arial" panose="020B0604020202020204" pitchFamily="34" charset="0"/>
                <a:cs typeface="Arial" panose="020B0604020202020204" pitchFamily="34" charset="0"/>
              </a:rPr>
              <a:t>node find a module</a:t>
            </a:r>
          </a:p>
          <a:p>
            <a:pPr marL="285750" indent="-285750">
              <a:buFont typeface="Arial" panose="020B0604020202020204" pitchFamily="34" charset="0"/>
              <a:buChar char="•"/>
            </a:pPr>
            <a:r>
              <a:rPr lang="en-US" sz="1400" dirty="0" err="1" smtClean="0"/>
              <a:t>NodeJS</a:t>
            </a:r>
            <a:r>
              <a:rPr lang="en-US" sz="1400" dirty="0" smtClean="0"/>
              <a:t> will search the “</a:t>
            </a:r>
            <a:r>
              <a:rPr lang="en-US" sz="1400" dirty="0" err="1" smtClean="0"/>
              <a:t>node_modules</a:t>
            </a:r>
            <a:r>
              <a:rPr lang="en-US" sz="1400" dirty="0" smtClean="0"/>
              <a:t>” folder in ancestor directories recursively:</a:t>
            </a:r>
          </a:p>
          <a:p>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sz="1400" dirty="0" smtClean="0"/>
              <a:t>If not found, Node will search $HOME</a:t>
            </a:r>
            <a:r>
              <a:rPr lang="en-US" sz="1400" dirty="0"/>
              <a:t>/.</a:t>
            </a:r>
            <a:r>
              <a:rPr lang="en-US" sz="1400" dirty="0" err="1"/>
              <a:t>node_modules</a:t>
            </a:r>
            <a:r>
              <a:rPr lang="en-US" sz="1400" dirty="0"/>
              <a:t> $HOME/.</a:t>
            </a:r>
            <a:r>
              <a:rPr lang="en-US" sz="1400" dirty="0" err="1"/>
              <a:t>node_libraries</a:t>
            </a:r>
            <a:r>
              <a:rPr lang="en-US" sz="1400" dirty="0"/>
              <a:t> $</a:t>
            </a:r>
            <a:r>
              <a:rPr lang="en-US" sz="1400" dirty="0" smtClean="0"/>
              <a:t>PREFIX/lib/node if $HOME or $PREFIX is set.</a:t>
            </a:r>
            <a:endParaRPr lang="en-US" sz="1400" dirty="0"/>
          </a:p>
          <a:p>
            <a:pPr marL="285750" indent="-285750">
              <a:buFont typeface="Arial" panose="020B0604020202020204" pitchFamily="34" charset="0"/>
              <a:buChar char="•"/>
            </a:pPr>
            <a:endParaRPr lang="en-US" dirty="0"/>
          </a:p>
        </p:txBody>
      </p:sp>
      <p:sp>
        <p:nvSpPr>
          <p:cNvPr id="4" name="object 6"/>
          <p:cNvSpPr>
            <a:spLocks noGrp="1"/>
          </p:cNvSpPr>
          <p:nvPr>
            <p:ph sz="quarter" idx="10"/>
          </p:nvPr>
        </p:nvSpPr>
        <p:spPr>
          <a:xfrm>
            <a:off x="611560" y="2023864"/>
            <a:ext cx="7788368" cy="685056"/>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err="1">
                <a:solidFill>
                  <a:schemeClr val="bg1"/>
                </a:solidFill>
                <a:latin typeface="宋体" panose="02010600030101010101" pitchFamily="2" charset="-122"/>
                <a:ea typeface="宋体" panose="02010600030101010101" pitchFamily="2" charset="-122"/>
              </a:rPr>
              <a:t>var</a:t>
            </a:r>
            <a:r>
              <a:rPr lang="en-US" sz="1400" b="1" dirty="0">
                <a:solidFill>
                  <a:schemeClr val="bg1"/>
                </a:solidFill>
                <a:latin typeface="宋体" panose="02010600030101010101" pitchFamily="2" charset="-122"/>
                <a:ea typeface="宋体" panose="02010600030101010101" pitchFamily="2" charset="-122"/>
              </a:rPr>
              <a:t> circle = </a:t>
            </a:r>
            <a:r>
              <a:rPr lang="en-US" sz="1400" b="1" dirty="0">
                <a:solidFill>
                  <a:srgbClr val="FFC000"/>
                </a:solidFill>
                <a:latin typeface="宋体" panose="02010600030101010101" pitchFamily="2" charset="-122"/>
                <a:ea typeface="宋体" panose="02010600030101010101" pitchFamily="2" charset="-122"/>
              </a:rPr>
              <a:t>require</a:t>
            </a:r>
            <a:r>
              <a:rPr lang="en-US" sz="1400" b="1" dirty="0">
                <a:solidFill>
                  <a:schemeClr val="bg1"/>
                </a:solidFill>
                <a:latin typeface="宋体" panose="02010600030101010101" pitchFamily="2" charset="-122"/>
                <a:ea typeface="宋体" panose="02010600030101010101" pitchFamily="2" charset="-122"/>
              </a:rPr>
              <a:t>('./circle.js'); </a:t>
            </a:r>
          </a:p>
          <a:p>
            <a:pPr marL="342900" indent="-342900" fontAlgn="base">
              <a:spcBef>
                <a:spcPct val="20000"/>
              </a:spcBef>
              <a:spcAft>
                <a:spcPct val="0"/>
              </a:spcAft>
              <a:buClr>
                <a:schemeClr val="hlink"/>
              </a:buClr>
              <a:buFont typeface="Wingdings" pitchFamily="2" charset="2"/>
              <a:buChar char="v"/>
            </a:pPr>
            <a:r>
              <a:rPr lang="en-US" sz="1400" b="1" dirty="0">
                <a:solidFill>
                  <a:schemeClr val="bg1"/>
                </a:solidFill>
                <a:latin typeface="宋体" panose="02010600030101010101" pitchFamily="2" charset="-122"/>
                <a:ea typeface="宋体" panose="02010600030101010101" pitchFamily="2" charset="-122"/>
              </a:rPr>
              <a:t>console.log( 'The area of a circle of radius 4 is ' </a:t>
            </a:r>
            <a:r>
              <a:rPr lang="en-US" sz="1400" b="1" dirty="0" smtClean="0">
                <a:solidFill>
                  <a:schemeClr val="bg1"/>
                </a:solidFill>
                <a:latin typeface="宋体" panose="02010600030101010101" pitchFamily="2" charset="-122"/>
                <a:ea typeface="宋体" panose="02010600030101010101" pitchFamily="2" charset="-122"/>
              </a:rPr>
              <a:t>+ </a:t>
            </a:r>
            <a:r>
              <a:rPr lang="en-US" sz="1400" b="1" dirty="0" err="1" smtClean="0">
                <a:solidFill>
                  <a:schemeClr val="bg1"/>
                </a:solidFill>
                <a:latin typeface="宋体" panose="02010600030101010101" pitchFamily="2" charset="-122"/>
                <a:ea typeface="宋体" panose="02010600030101010101" pitchFamily="2" charset="-122"/>
              </a:rPr>
              <a:t>circle.area</a:t>
            </a:r>
            <a:r>
              <a:rPr lang="en-US" sz="1400" b="1" dirty="0" smtClean="0">
                <a:solidFill>
                  <a:schemeClr val="bg1"/>
                </a:solidFill>
                <a:latin typeface="宋体" panose="02010600030101010101" pitchFamily="2" charset="-122"/>
                <a:ea typeface="宋体" panose="02010600030101010101" pitchFamily="2" charset="-122"/>
              </a:rPr>
              <a:t>(4</a:t>
            </a:r>
            <a:r>
              <a:rPr lang="en-US" sz="1400" b="1" dirty="0">
                <a:solidFill>
                  <a:schemeClr val="bg1"/>
                </a:solidFill>
                <a:latin typeface="宋体" panose="02010600030101010101" pitchFamily="2" charset="-122"/>
                <a:ea typeface="宋体" panose="02010600030101010101" pitchFamily="2" charset="-122"/>
              </a:rPr>
              <a:t>));</a:t>
            </a:r>
          </a:p>
        </p:txBody>
      </p:sp>
      <p:sp>
        <p:nvSpPr>
          <p:cNvPr id="2" name="Title 1"/>
          <p:cNvSpPr>
            <a:spLocks noGrp="1"/>
          </p:cNvSpPr>
          <p:nvPr>
            <p:ph type="title"/>
          </p:nvPr>
        </p:nvSpPr>
        <p:spPr/>
        <p:txBody>
          <a:bodyPr/>
          <a:lstStyle/>
          <a:p>
            <a:r>
              <a:rPr lang="en-US" dirty="0" smtClean="0"/>
              <a:t>More : Call &amp; </a:t>
            </a:r>
            <a:r>
              <a:rPr lang="en-US" dirty="0"/>
              <a:t>f</a:t>
            </a:r>
            <a:r>
              <a:rPr lang="en-US" dirty="0" smtClean="0"/>
              <a:t>ind module</a:t>
            </a:r>
            <a:endParaRPr lang="en-US" dirty="0"/>
          </a:p>
        </p:txBody>
      </p:sp>
      <p:sp>
        <p:nvSpPr>
          <p:cNvPr id="6" name="object 6"/>
          <p:cNvSpPr/>
          <p:nvPr/>
        </p:nvSpPr>
        <p:spPr>
          <a:xfrm>
            <a:off x="611559" y="3068960"/>
            <a:ext cx="7788369" cy="450004"/>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err="1">
                <a:solidFill>
                  <a:schemeClr val="bg1"/>
                </a:solidFill>
                <a:latin typeface="宋体" panose="02010600030101010101" pitchFamily="2" charset="-122"/>
                <a:ea typeface="宋体" panose="02010600030101010101" pitchFamily="2" charset="-122"/>
              </a:rPr>
              <a:t>var</a:t>
            </a:r>
            <a:r>
              <a:rPr lang="en-US" sz="1400" b="1" dirty="0">
                <a:solidFill>
                  <a:schemeClr val="bg1"/>
                </a:solidFill>
                <a:latin typeface="宋体" panose="02010600030101010101" pitchFamily="2" charset="-122"/>
                <a:ea typeface="宋体" panose="02010600030101010101" pitchFamily="2" charset="-122"/>
              </a:rPr>
              <a:t> circle = </a:t>
            </a:r>
            <a:r>
              <a:rPr lang="en-US" sz="1400" b="1" dirty="0">
                <a:solidFill>
                  <a:srgbClr val="FFC000"/>
                </a:solidFill>
                <a:latin typeface="宋体" panose="02010600030101010101" pitchFamily="2" charset="-122"/>
                <a:ea typeface="宋体" panose="02010600030101010101" pitchFamily="2" charset="-122"/>
              </a:rPr>
              <a:t>require</a:t>
            </a:r>
            <a:r>
              <a:rPr lang="en-US" sz="1400" b="1" dirty="0" smtClean="0">
                <a:solidFill>
                  <a:schemeClr val="bg1"/>
                </a:solidFill>
                <a:latin typeface="宋体" panose="02010600030101010101" pitchFamily="2" charset="-122"/>
                <a:ea typeface="宋体" panose="02010600030101010101" pitchFamily="2" charset="-122"/>
              </a:rPr>
              <a:t>(‘express'); //express is the module name</a:t>
            </a:r>
            <a:endParaRPr lang="en-US" sz="1400" b="1" dirty="0">
              <a:solidFill>
                <a:schemeClr val="bg1"/>
              </a:solidFill>
              <a:latin typeface="宋体" panose="02010600030101010101" pitchFamily="2" charset="-122"/>
              <a:ea typeface="宋体" panose="02010600030101010101" pitchFamily="2" charset="-122"/>
            </a:endParaRPr>
          </a:p>
        </p:txBody>
      </p:sp>
      <p:sp>
        <p:nvSpPr>
          <p:cNvPr id="7" name="object 6"/>
          <p:cNvSpPr/>
          <p:nvPr/>
        </p:nvSpPr>
        <p:spPr>
          <a:xfrm>
            <a:off x="611558" y="4149080"/>
            <a:ext cx="7788369" cy="1656184"/>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panose="02010600030101010101" pitchFamily="2" charset="-122"/>
                <a:ea typeface="宋体" panose="02010600030101010101" pitchFamily="2" charset="-122"/>
              </a:rPr>
              <a:t>Find(</a:t>
            </a:r>
            <a:r>
              <a:rPr lang="en-US" sz="1400" b="1" dirty="0" err="1" smtClean="0">
                <a:solidFill>
                  <a:schemeClr val="bg1"/>
                </a:solidFill>
                <a:latin typeface="宋体" panose="02010600030101010101" pitchFamily="2" charset="-122"/>
                <a:ea typeface="宋体" panose="02010600030101010101" pitchFamily="2" charset="-122"/>
              </a:rPr>
              <a:t>moduleName</a:t>
            </a:r>
            <a:r>
              <a:rPr lang="en-US" sz="1400" b="1" dirty="0" smtClean="0">
                <a:solidFill>
                  <a:schemeClr val="bg1"/>
                </a:solidFill>
                <a:latin typeface="宋体" panose="02010600030101010101" pitchFamily="2" charset="-122"/>
                <a:ea typeface="宋体" panose="02010600030101010101" pitchFamily="2" charset="-122"/>
              </a:rPr>
              <a:t>):</a:t>
            </a:r>
          </a:p>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panose="02010600030101010101" pitchFamily="2" charset="-122"/>
                <a:ea typeface="宋体" panose="02010600030101010101" pitchFamily="2" charset="-122"/>
              </a:rPr>
              <a:t>While(true)</a:t>
            </a:r>
          </a:p>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panose="02010600030101010101" pitchFamily="2" charset="-122"/>
                <a:ea typeface="宋体" panose="02010600030101010101" pitchFamily="2" charset="-122"/>
              </a:rPr>
              <a:t>  If </a:t>
            </a:r>
            <a:r>
              <a:rPr lang="en-US" sz="1400" b="1" dirty="0" err="1" smtClean="0">
                <a:solidFill>
                  <a:schemeClr val="bg1"/>
                </a:solidFill>
                <a:latin typeface="宋体" panose="02010600030101010101" pitchFamily="2" charset="-122"/>
                <a:ea typeface="宋体" panose="02010600030101010101" pitchFamily="2" charset="-122"/>
              </a:rPr>
              <a:t>currentDir.hasFolder</a:t>
            </a:r>
            <a:r>
              <a:rPr lang="en-US" sz="1400" b="1" dirty="0" smtClean="0">
                <a:solidFill>
                  <a:schemeClr val="bg1"/>
                </a:solidFill>
                <a:latin typeface="宋体" panose="02010600030101010101" pitchFamily="2" charset="-122"/>
                <a:ea typeface="宋体" panose="02010600030101010101" pitchFamily="2" charset="-122"/>
              </a:rPr>
              <a:t>(“</a:t>
            </a:r>
            <a:r>
              <a:rPr lang="en-US" sz="1400" b="1" dirty="0" err="1" smtClean="0">
                <a:solidFill>
                  <a:schemeClr val="bg1"/>
                </a:solidFill>
                <a:latin typeface="宋体" panose="02010600030101010101" pitchFamily="2" charset="-122"/>
                <a:ea typeface="宋体" panose="02010600030101010101" pitchFamily="2" charset="-122"/>
              </a:rPr>
              <a:t>node_modules</a:t>
            </a:r>
            <a:r>
              <a:rPr lang="en-US" sz="1400" b="1" dirty="0" smtClean="0">
                <a:solidFill>
                  <a:schemeClr val="bg1"/>
                </a:solidFill>
                <a:latin typeface="宋体" panose="02010600030101010101" pitchFamily="2" charset="-122"/>
                <a:ea typeface="宋体" panose="02010600030101010101" pitchFamily="2" charset="-122"/>
              </a:rPr>
              <a:t>”)</a:t>
            </a:r>
          </a:p>
          <a:p>
            <a:pPr lvl="1" fontAlgn="base">
              <a:spcBef>
                <a:spcPct val="20000"/>
              </a:spcBef>
              <a:spcAft>
                <a:spcPct val="0"/>
              </a:spcAft>
              <a:buClr>
                <a:schemeClr val="hlink"/>
              </a:buClr>
            </a:pPr>
            <a:r>
              <a:rPr lang="en-US" sz="1400" b="1" dirty="0" smtClean="0">
                <a:solidFill>
                  <a:schemeClr val="bg1"/>
                </a:solidFill>
                <a:latin typeface="宋体" panose="02010600030101010101" pitchFamily="2" charset="-122"/>
                <a:ea typeface="宋体" panose="02010600030101010101" pitchFamily="2" charset="-122"/>
              </a:rPr>
              <a:t>   If Scan(“./</a:t>
            </a:r>
            <a:r>
              <a:rPr lang="en-US" sz="1400" b="1" dirty="0" err="1" smtClean="0">
                <a:solidFill>
                  <a:schemeClr val="bg1"/>
                </a:solidFill>
                <a:latin typeface="宋体" panose="02010600030101010101" pitchFamily="2" charset="-122"/>
                <a:ea typeface="宋体" panose="02010600030101010101" pitchFamily="2" charset="-122"/>
              </a:rPr>
              <a:t>node_modules</a:t>
            </a:r>
            <a:r>
              <a:rPr lang="en-US" sz="1400" b="1" dirty="0" smtClean="0">
                <a:solidFill>
                  <a:schemeClr val="bg1"/>
                </a:solidFill>
                <a:latin typeface="宋体" panose="02010600030101010101" pitchFamily="2" charset="-122"/>
                <a:ea typeface="宋体" panose="02010600030101010101" pitchFamily="2" charset="-122"/>
              </a:rPr>
              <a:t>”) return </a:t>
            </a:r>
            <a:r>
              <a:rPr lang="en-US" sz="1400" b="1" dirty="0" err="1" smtClean="0">
                <a:solidFill>
                  <a:schemeClr val="bg1"/>
                </a:solidFill>
                <a:latin typeface="宋体" panose="02010600030101010101" pitchFamily="2" charset="-122"/>
                <a:ea typeface="宋体" panose="02010600030101010101" pitchFamily="2" charset="-122"/>
              </a:rPr>
              <a:t>pwd</a:t>
            </a:r>
            <a:r>
              <a:rPr lang="en-US" sz="1400" b="1" dirty="0" smtClean="0">
                <a:solidFill>
                  <a:schemeClr val="bg1"/>
                </a:solidFill>
                <a:latin typeface="宋体" panose="02010600030101010101" pitchFamily="2" charset="-122"/>
                <a:ea typeface="宋体" panose="02010600030101010101" pitchFamily="2" charset="-122"/>
              </a:rPr>
              <a:t>()</a:t>
            </a:r>
          </a:p>
          <a:p>
            <a:pPr lvl="1" fontAlgn="base">
              <a:spcBef>
                <a:spcPct val="20000"/>
              </a:spcBef>
              <a:spcAft>
                <a:spcPct val="0"/>
              </a:spcAft>
              <a:buClr>
                <a:schemeClr val="hlink"/>
              </a:buClr>
            </a:pPr>
            <a:r>
              <a:rPr lang="en-US" sz="1400" b="1" dirty="0" smtClean="0">
                <a:solidFill>
                  <a:schemeClr val="bg1"/>
                </a:solidFill>
                <a:latin typeface="宋体" panose="02010600030101010101" pitchFamily="2" charset="-122"/>
                <a:ea typeface="宋体" panose="02010600030101010101" pitchFamily="2" charset="-122"/>
              </a:rPr>
              <a:t> If  </a:t>
            </a:r>
            <a:r>
              <a:rPr lang="en-US" sz="1400" b="1" dirty="0" err="1" smtClean="0">
                <a:solidFill>
                  <a:schemeClr val="bg1"/>
                </a:solidFill>
                <a:latin typeface="宋体" panose="02010600030101010101" pitchFamily="2" charset="-122"/>
                <a:ea typeface="宋体" panose="02010600030101010101" pitchFamily="2" charset="-122"/>
              </a:rPr>
              <a:t>currentDir</a:t>
            </a:r>
            <a:r>
              <a:rPr lang="en-US" sz="1400" b="1" dirty="0" smtClean="0">
                <a:solidFill>
                  <a:schemeClr val="bg1"/>
                </a:solidFill>
                <a:latin typeface="宋体" panose="02010600030101010101" pitchFamily="2" charset="-122"/>
                <a:ea typeface="宋体" panose="02010600030101010101" pitchFamily="2" charset="-122"/>
              </a:rPr>
              <a:t>=root  return NOT_FOUND</a:t>
            </a:r>
          </a:p>
          <a:p>
            <a:pPr lvl="1" fontAlgn="base">
              <a:spcBef>
                <a:spcPct val="20000"/>
              </a:spcBef>
              <a:spcAft>
                <a:spcPct val="0"/>
              </a:spcAft>
              <a:buClr>
                <a:schemeClr val="hlink"/>
              </a:buClr>
            </a:pPr>
            <a:r>
              <a:rPr lang="en-US" sz="1400" b="1" dirty="0">
                <a:solidFill>
                  <a:schemeClr val="bg1"/>
                </a:solidFill>
                <a:latin typeface="宋体" panose="02010600030101010101" pitchFamily="2" charset="-122"/>
                <a:ea typeface="宋体" panose="02010600030101010101" pitchFamily="2" charset="-122"/>
              </a:rPr>
              <a:t> </a:t>
            </a:r>
            <a:r>
              <a:rPr lang="en-US" sz="1400" b="1" dirty="0" err="1" smtClean="0">
                <a:solidFill>
                  <a:schemeClr val="bg1"/>
                </a:solidFill>
                <a:latin typeface="宋体" panose="02010600030101010101" pitchFamily="2" charset="-122"/>
                <a:ea typeface="宋体" panose="02010600030101010101" pitchFamily="2" charset="-122"/>
              </a:rPr>
              <a:t>currentDir</a:t>
            </a:r>
            <a:r>
              <a:rPr lang="en-US" sz="1400" b="1" dirty="0" smtClean="0">
                <a:solidFill>
                  <a:schemeClr val="bg1"/>
                </a:solidFill>
                <a:latin typeface="宋体" panose="02010600030101010101" pitchFamily="2" charset="-122"/>
                <a:ea typeface="宋体" panose="02010600030101010101" pitchFamily="2" charset="-122"/>
              </a:rPr>
              <a:t>=</a:t>
            </a:r>
            <a:r>
              <a:rPr lang="en-US" sz="1400" b="1" dirty="0" err="1" smtClean="0">
                <a:solidFill>
                  <a:schemeClr val="bg1"/>
                </a:solidFill>
                <a:latin typeface="宋体" panose="02010600030101010101" pitchFamily="2" charset="-122"/>
                <a:ea typeface="宋体" panose="02010600030101010101" pitchFamily="2" charset="-122"/>
              </a:rPr>
              <a:t>currentDir.getParentDir</a:t>
            </a:r>
            <a:r>
              <a:rPr lang="en-US" sz="1400" b="1" dirty="0" smtClean="0">
                <a:solidFill>
                  <a:schemeClr val="bg1"/>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558182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3528" y="1556792"/>
            <a:ext cx="8493125" cy="4395787"/>
          </a:xfrm>
        </p:spPr>
        <p:txBody>
          <a:bodyPr/>
          <a:lstStyle/>
          <a:p>
            <a:r>
              <a:rPr lang="en-US" dirty="0" smtClean="0"/>
              <a:t>When you export something in a </a:t>
            </a:r>
            <a:r>
              <a:rPr lang="en-US" dirty="0" err="1" smtClean="0"/>
              <a:t>js</a:t>
            </a:r>
            <a:r>
              <a:rPr lang="en-US" dirty="0" smtClean="0"/>
              <a:t> , you cannot do it </a:t>
            </a:r>
            <a:r>
              <a:rPr lang="en-US" dirty="0" smtClean="0">
                <a:solidFill>
                  <a:srgbClr val="FF0000"/>
                </a:solidFill>
              </a:rPr>
              <a:t>asynchronously</a:t>
            </a:r>
            <a:r>
              <a:rPr lang="en-US" dirty="0" smtClean="0"/>
              <a:t>:</a:t>
            </a:r>
          </a:p>
          <a:p>
            <a:r>
              <a:rPr lang="en-US" dirty="0"/>
              <a:t> </a:t>
            </a:r>
            <a:r>
              <a:rPr lang="en-US" dirty="0" smtClean="0"/>
              <a:t>  You can </a:t>
            </a:r>
          </a:p>
          <a:p>
            <a:r>
              <a:rPr lang="en-US" b="0" i="1" dirty="0"/>
              <a:t> </a:t>
            </a:r>
            <a:r>
              <a:rPr lang="en-US" b="0" i="1" dirty="0" smtClean="0"/>
              <a:t>      [module.]exports=…  </a:t>
            </a:r>
            <a:r>
              <a:rPr lang="en-US" dirty="0" smtClean="0"/>
              <a:t>or</a:t>
            </a:r>
            <a:r>
              <a:rPr lang="en-US" b="0" i="1" dirty="0" smtClean="0"/>
              <a:t> </a:t>
            </a:r>
            <a:r>
              <a:rPr lang="en-US" b="0" i="1" dirty="0" err="1" smtClean="0"/>
              <a:t>exports.xx</a:t>
            </a:r>
            <a:r>
              <a:rPr lang="en-US" b="0" i="1" dirty="0" smtClean="0"/>
              <a:t>=…</a:t>
            </a:r>
          </a:p>
          <a:p>
            <a:r>
              <a:rPr lang="en-US" b="0" i="1" dirty="0"/>
              <a:t> </a:t>
            </a:r>
            <a:r>
              <a:rPr lang="en-US" b="0" i="1" dirty="0" smtClean="0"/>
              <a:t>  </a:t>
            </a:r>
            <a:r>
              <a:rPr lang="en-US" dirty="0" smtClean="0"/>
              <a:t>You cannot </a:t>
            </a:r>
          </a:p>
          <a:p>
            <a:r>
              <a:rPr lang="en-US" b="0" i="1" dirty="0">
                <a:solidFill>
                  <a:srgbClr val="FF0000"/>
                </a:solidFill>
              </a:rPr>
              <a:t> </a:t>
            </a:r>
            <a:r>
              <a:rPr lang="en-US" b="0" i="1" dirty="0" smtClean="0">
                <a:solidFill>
                  <a:srgbClr val="FF0000"/>
                </a:solidFill>
              </a:rPr>
              <a:t>      </a:t>
            </a:r>
            <a:r>
              <a:rPr lang="en-US" b="0" i="1" dirty="0" err="1" smtClean="0">
                <a:solidFill>
                  <a:srgbClr val="FF0000"/>
                </a:solidFill>
              </a:rPr>
              <a:t>setTimeout</a:t>
            </a:r>
            <a:r>
              <a:rPr lang="en-US" b="0" i="1" dirty="0" smtClean="0"/>
              <a:t>(function</a:t>
            </a:r>
            <a:r>
              <a:rPr lang="en-US" b="0" i="1" dirty="0"/>
              <a:t>() { </a:t>
            </a:r>
            <a:endParaRPr lang="en-US" b="0" i="1" dirty="0" smtClean="0"/>
          </a:p>
          <a:p>
            <a:r>
              <a:rPr lang="en-US" b="0" i="1" dirty="0"/>
              <a:t> </a:t>
            </a:r>
            <a:r>
              <a:rPr lang="en-US" b="0" i="1" dirty="0" smtClean="0"/>
              <a:t>          </a:t>
            </a:r>
            <a:r>
              <a:rPr lang="en-US" b="0" i="1" dirty="0" err="1" smtClean="0"/>
              <a:t>module.exports</a:t>
            </a:r>
            <a:r>
              <a:rPr lang="en-US" b="0" i="1" dirty="0" smtClean="0"/>
              <a:t> </a:t>
            </a:r>
            <a:r>
              <a:rPr lang="en-US" b="0" i="1" dirty="0"/>
              <a:t>= { a: "hello" }; </a:t>
            </a:r>
            <a:endParaRPr lang="en-US" b="0" i="1" dirty="0" smtClean="0"/>
          </a:p>
          <a:p>
            <a:r>
              <a:rPr lang="en-US" b="0" i="1" dirty="0"/>
              <a:t> </a:t>
            </a:r>
            <a:r>
              <a:rPr lang="en-US" b="0" i="1" dirty="0" smtClean="0"/>
              <a:t>       }, xx);</a:t>
            </a:r>
          </a:p>
          <a:p>
            <a:r>
              <a:rPr lang="en-US" b="0" i="1" dirty="0"/>
              <a:t> </a:t>
            </a:r>
            <a:r>
              <a:rPr lang="en-US" b="0" i="1" dirty="0" smtClean="0"/>
              <a:t>  </a:t>
            </a:r>
            <a:r>
              <a:rPr lang="en-US" dirty="0"/>
              <a:t>Since </a:t>
            </a:r>
            <a:r>
              <a:rPr lang="en-US" dirty="0" smtClean="0"/>
              <a:t>‘require’ </a:t>
            </a:r>
            <a:r>
              <a:rPr lang="en-US" dirty="0"/>
              <a:t>will be done synchronously</a:t>
            </a:r>
            <a:r>
              <a:rPr lang="en-US" dirty="0" smtClean="0"/>
              <a:t>, You can </a:t>
            </a:r>
          </a:p>
          <a:p>
            <a:r>
              <a:rPr lang="en-US" b="0" i="1" dirty="0" smtClean="0"/>
              <a:t>       </a:t>
            </a:r>
            <a:r>
              <a:rPr lang="en-US" b="0" i="1" dirty="0" err="1" smtClean="0"/>
              <a:t>module.exports</a:t>
            </a:r>
            <a:r>
              <a:rPr lang="en-US" b="0" i="1" dirty="0" smtClean="0"/>
              <a:t>=require(‘…’)</a:t>
            </a:r>
          </a:p>
          <a:p>
            <a:r>
              <a:rPr lang="en-US" b="0" i="1" dirty="0" smtClean="0"/>
              <a:t>   </a:t>
            </a:r>
            <a:endParaRPr lang="en-US" b="0" i="1" dirty="0"/>
          </a:p>
        </p:txBody>
      </p:sp>
      <p:sp>
        <p:nvSpPr>
          <p:cNvPr id="3" name="Title 2"/>
          <p:cNvSpPr>
            <a:spLocks noGrp="1"/>
          </p:cNvSpPr>
          <p:nvPr>
            <p:ph type="title"/>
          </p:nvPr>
        </p:nvSpPr>
        <p:spPr/>
        <p:txBody>
          <a:bodyPr/>
          <a:lstStyle/>
          <a:p>
            <a:r>
              <a:rPr lang="en-US" dirty="0" smtClean="0"/>
              <a:t>Module attention</a:t>
            </a:r>
            <a:endParaRPr lang="en-US" dirty="0"/>
          </a:p>
        </p:txBody>
      </p:sp>
    </p:spTree>
    <p:extLst>
      <p:ext uri="{BB962C8B-B14F-4D97-AF65-F5344CB8AC3E}">
        <p14:creationId xmlns:p14="http://schemas.microsoft.com/office/powerpoint/2010/main" val="3316339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Further topics about module usage</a:t>
            </a:r>
            <a:endParaRPr lang="en-US" dirty="0"/>
          </a:p>
        </p:txBody>
      </p:sp>
      <p:grpSp>
        <p:nvGrpSpPr>
          <p:cNvPr id="4" name="Group 3"/>
          <p:cNvGrpSpPr/>
          <p:nvPr/>
        </p:nvGrpSpPr>
        <p:grpSpPr>
          <a:xfrm>
            <a:off x="1331640" y="2924944"/>
            <a:ext cx="4792979" cy="2639204"/>
            <a:chOff x="245840" y="1484784"/>
            <a:chExt cx="4792979" cy="2639204"/>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40" y="1792268"/>
              <a:ext cx="4792979" cy="2331720"/>
            </a:xfrm>
            <a:prstGeom prst="rect">
              <a:avLst/>
            </a:prstGeom>
          </p:spPr>
          <p:style>
            <a:lnRef idx="1">
              <a:schemeClr val="accent1"/>
            </a:lnRef>
            <a:fillRef idx="3">
              <a:schemeClr val="accent1"/>
            </a:fillRef>
            <a:effectRef idx="2">
              <a:schemeClr val="accent1"/>
            </a:effectRef>
            <a:fontRef idx="minor">
              <a:schemeClr val="lt1"/>
            </a:fontRef>
          </p:style>
        </p:pic>
        <p:sp>
          <p:nvSpPr>
            <p:cNvPr id="6" name="TextBox 5"/>
            <p:cNvSpPr txBox="1"/>
            <p:nvPr/>
          </p:nvSpPr>
          <p:spPr>
            <a:xfrm>
              <a:off x="1782634" y="1484784"/>
              <a:ext cx="807913"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b="1" kern="0" dirty="0" smtClean="0">
                  <a:solidFill>
                    <a:schemeClr val="bg1"/>
                  </a:solidFill>
                  <a:ea typeface="Arial Unicode MS" pitchFamily="34" charset="-128"/>
                  <a:cs typeface="Arial Unicode MS" pitchFamily="34" charset="-128"/>
                </a:rPr>
                <a:t>Module</a:t>
              </a:r>
            </a:p>
          </p:txBody>
        </p:sp>
      </p:grpSp>
      <p:grpSp>
        <p:nvGrpSpPr>
          <p:cNvPr id="7" name="Group 6"/>
          <p:cNvGrpSpPr/>
          <p:nvPr/>
        </p:nvGrpSpPr>
        <p:grpSpPr>
          <a:xfrm>
            <a:off x="2339752" y="5666228"/>
            <a:ext cx="3322320" cy="472941"/>
            <a:chOff x="3707904" y="1299875"/>
            <a:chExt cx="3322320" cy="472941"/>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1612796"/>
              <a:ext cx="3322320" cy="160020"/>
            </a:xfrm>
            <a:prstGeom prst="rect">
              <a:avLst/>
            </a:prstGeom>
          </p:spPr>
          <p:style>
            <a:lnRef idx="1">
              <a:schemeClr val="accent1"/>
            </a:lnRef>
            <a:fillRef idx="3">
              <a:schemeClr val="accent1"/>
            </a:fillRef>
            <a:effectRef idx="2">
              <a:schemeClr val="accent1"/>
            </a:effectRef>
            <a:fontRef idx="minor">
              <a:schemeClr val="lt1"/>
            </a:fontRef>
          </p:style>
        </p:pic>
        <p:sp>
          <p:nvSpPr>
            <p:cNvPr id="9" name="TextBox 8"/>
            <p:cNvSpPr txBox="1"/>
            <p:nvPr/>
          </p:nvSpPr>
          <p:spPr>
            <a:xfrm>
              <a:off x="4572000" y="1299875"/>
              <a:ext cx="833562"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b="1" kern="0" dirty="0" smtClean="0">
                  <a:ea typeface="Arial Unicode MS" pitchFamily="34" charset="-128"/>
                  <a:cs typeface="Arial Unicode MS" pitchFamily="34" charset="-128"/>
                </a:rPr>
                <a:t>exports</a:t>
              </a:r>
            </a:p>
          </p:txBody>
        </p:sp>
      </p:grpSp>
      <p:sp>
        <p:nvSpPr>
          <p:cNvPr id="10" name="Rectangle 9"/>
          <p:cNvSpPr/>
          <p:nvPr/>
        </p:nvSpPr>
        <p:spPr>
          <a:xfrm>
            <a:off x="323528" y="1340768"/>
            <a:ext cx="7920880" cy="1661993"/>
          </a:xfrm>
          <a:prstGeom prst="rect">
            <a:avLst/>
          </a:prstGeom>
        </p:spPr>
        <p:txBody>
          <a:bodyPr wrap="square">
            <a:spAutoFit/>
          </a:bodyPr>
          <a:lstStyle/>
          <a:p>
            <a:pPr marL="285750" indent="-285750">
              <a:buFont typeface="Arial" panose="020B0604020202020204" pitchFamily="34" charset="0"/>
              <a:buChar char="•"/>
            </a:pPr>
            <a:r>
              <a:rPr lang="en-US" dirty="0" smtClean="0"/>
              <a:t>In every JS file or module , there are two variables “module” and “exports” indicating current module and its related modules</a:t>
            </a:r>
          </a:p>
          <a:p>
            <a:pPr marL="285750" indent="-285750">
              <a:buFont typeface="Arial" panose="020B0604020202020204" pitchFamily="34" charset="0"/>
              <a:buChar char="•"/>
            </a:pPr>
            <a:r>
              <a:rPr lang="en-US" dirty="0" smtClean="0"/>
              <a:t>Example:</a:t>
            </a:r>
          </a:p>
          <a:p>
            <a:pPr marL="742950" lvl="1" indent="-285750">
              <a:buFont typeface="Arial" panose="020B0604020202020204" pitchFamily="34" charset="0"/>
              <a:buChar char="•"/>
            </a:pPr>
            <a:r>
              <a:rPr lang="en-US" sz="1600" i="1" dirty="0" err="1"/>
              <a:t>var</a:t>
            </a:r>
            <a:r>
              <a:rPr lang="en-US" sz="1600" i="1" dirty="0"/>
              <a:t> circle=require(“./</a:t>
            </a:r>
            <a:r>
              <a:rPr lang="en-US" sz="1600" i="1" dirty="0">
                <a:solidFill>
                  <a:srgbClr val="FF0000"/>
                </a:solidFill>
              </a:rPr>
              <a:t>circle.js</a:t>
            </a:r>
            <a:r>
              <a:rPr lang="en-US" sz="1600" i="1" dirty="0" smtClean="0"/>
              <a:t>”);</a:t>
            </a:r>
            <a:endParaRPr lang="en-US" sz="1600" i="1" dirty="0"/>
          </a:p>
          <a:p>
            <a:pPr marL="742950" lvl="1" indent="-285750">
              <a:buFont typeface="Arial" panose="020B0604020202020204" pitchFamily="34" charset="0"/>
              <a:buChar char="•"/>
            </a:pPr>
            <a:r>
              <a:rPr lang="en-US" sz="1600" i="1" dirty="0" smtClean="0"/>
              <a:t>console.log(module);</a:t>
            </a:r>
          </a:p>
          <a:p>
            <a:pPr marL="742950" lvl="1" indent="-285750">
              <a:buFont typeface="Arial" panose="020B0604020202020204" pitchFamily="34" charset="0"/>
              <a:buChar char="•"/>
            </a:pPr>
            <a:r>
              <a:rPr lang="en-US" sz="1600" i="1" dirty="0" smtClean="0"/>
              <a:t>console.log(exports</a:t>
            </a:r>
            <a:r>
              <a:rPr lang="en-US" sz="1600" i="1" dirty="0"/>
              <a:t>);</a:t>
            </a:r>
          </a:p>
        </p:txBody>
      </p:sp>
      <p:sp>
        <p:nvSpPr>
          <p:cNvPr id="11" name="Right Arrow 10"/>
          <p:cNvSpPr/>
          <p:nvPr/>
        </p:nvSpPr>
        <p:spPr bwMode="gray">
          <a:xfrm rot="2743698">
            <a:off x="3514399" y="2498798"/>
            <a:ext cx="720080" cy="568068"/>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651653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NodeJS</a:t>
            </a:r>
            <a:r>
              <a:rPr lang="en-US" dirty="0" smtClean="0"/>
              <a:t> variable scope</a:t>
            </a:r>
            <a:endParaRPr lang="en-US" dirty="0"/>
          </a:p>
        </p:txBody>
      </p:sp>
      <p:grpSp>
        <p:nvGrpSpPr>
          <p:cNvPr id="7" name="Group 6"/>
          <p:cNvGrpSpPr/>
          <p:nvPr/>
        </p:nvGrpSpPr>
        <p:grpSpPr>
          <a:xfrm>
            <a:off x="6431789" y="1270446"/>
            <a:ext cx="1092539" cy="5183513"/>
            <a:chOff x="7540172" y="1215053"/>
            <a:chExt cx="1092539" cy="5183513"/>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0173" y="1484784"/>
              <a:ext cx="1092538" cy="4913782"/>
            </a:xfrm>
            <a:prstGeom prst="rect">
              <a:avLst/>
            </a:prstGeom>
          </p:spPr>
          <p:style>
            <a:lnRef idx="1">
              <a:schemeClr val="accent1"/>
            </a:lnRef>
            <a:fillRef idx="3">
              <a:schemeClr val="accent1"/>
            </a:fillRef>
            <a:effectRef idx="2">
              <a:schemeClr val="accent1"/>
            </a:effectRef>
            <a:fontRef idx="minor">
              <a:schemeClr val="lt1"/>
            </a:fontRef>
          </p:style>
        </p:pic>
        <p:sp>
          <p:nvSpPr>
            <p:cNvPr id="6" name="TextBox 5"/>
            <p:cNvSpPr txBox="1"/>
            <p:nvPr/>
          </p:nvSpPr>
          <p:spPr>
            <a:xfrm>
              <a:off x="7540172" y="1215053"/>
              <a:ext cx="807913"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process</a:t>
              </a:r>
            </a:p>
          </p:txBody>
        </p:sp>
      </p:grpSp>
      <p:sp>
        <p:nvSpPr>
          <p:cNvPr id="16" name="Rectangle 15"/>
          <p:cNvSpPr/>
          <p:nvPr/>
        </p:nvSpPr>
        <p:spPr>
          <a:xfrm>
            <a:off x="490821" y="1271662"/>
            <a:ext cx="5809371" cy="1292662"/>
          </a:xfrm>
          <a:prstGeom prst="rect">
            <a:avLst/>
          </a:prstGeom>
        </p:spPr>
        <p:txBody>
          <a:bodyPr wrap="square">
            <a:spAutoFit/>
          </a:bodyPr>
          <a:lstStyle/>
          <a:p>
            <a:pPr marL="285750" indent="-285750">
              <a:buFont typeface="Arial" panose="020B0604020202020204" pitchFamily="34" charset="0"/>
              <a:buChar char="•"/>
            </a:pPr>
            <a:r>
              <a:rPr lang="en-US" dirty="0" smtClean="0"/>
              <a:t>Variable scope:  module-scope  </a:t>
            </a:r>
            <a:r>
              <a:rPr lang="en-US" dirty="0" err="1" smtClean="0"/>
              <a:t>vs</a:t>
            </a:r>
            <a:r>
              <a:rPr lang="en-US" dirty="0" smtClean="0"/>
              <a:t>  global-scope</a:t>
            </a:r>
          </a:p>
          <a:p>
            <a:pPr marL="285750" indent="-285750">
              <a:buFont typeface="Arial" panose="020B0604020202020204" pitchFamily="34" charset="0"/>
              <a:buChar char="•"/>
            </a:pPr>
            <a:r>
              <a:rPr lang="en-US" sz="1400" dirty="0" smtClean="0"/>
              <a:t>When you write “</a:t>
            </a:r>
            <a:r>
              <a:rPr lang="en-US" sz="1400" dirty="0" err="1" smtClean="0"/>
              <a:t>var</a:t>
            </a:r>
            <a:r>
              <a:rPr lang="en-US" sz="1400" dirty="0" smtClean="0"/>
              <a:t> xx;”, it </a:t>
            </a:r>
            <a:r>
              <a:rPr lang="en-US" sz="1400" dirty="0"/>
              <a:t>will be local to </a:t>
            </a:r>
            <a:r>
              <a:rPr lang="en-US" sz="1400" dirty="0" smtClean="0"/>
              <a:t>that module.</a:t>
            </a:r>
          </a:p>
          <a:p>
            <a:pPr marL="285750" indent="-285750">
              <a:buFont typeface="Arial" panose="020B0604020202020204" pitchFamily="34" charset="0"/>
              <a:buChar char="•"/>
            </a:pPr>
            <a:r>
              <a:rPr lang="en-US" sz="1400" dirty="0" smtClean="0"/>
              <a:t>B</a:t>
            </a:r>
            <a:r>
              <a:rPr lang="en-US" altLang="zh-CN" sz="1400" dirty="0" smtClean="0"/>
              <a:t>ut when you write “xx=…”,it will be global.</a:t>
            </a:r>
            <a:endParaRPr lang="en-US" sz="1400" dirty="0" smtClean="0"/>
          </a:p>
          <a:p>
            <a:pPr marL="285750" indent="-285750">
              <a:buFont typeface="Arial" panose="020B0604020202020204" pitchFamily="34" charset="0"/>
              <a:buChar char="•"/>
            </a:pPr>
            <a:r>
              <a:rPr lang="en-US" dirty="0">
                <a:solidFill>
                  <a:srgbClr val="FF0000"/>
                </a:solidFill>
              </a:rPr>
              <a:t>Global Variables</a:t>
            </a:r>
          </a:p>
          <a:p>
            <a:pPr marL="285750" indent="-285750">
              <a:buFont typeface="Arial" panose="020B0604020202020204" pitchFamily="34" charset="0"/>
              <a:buChar char="•"/>
            </a:pPr>
            <a:r>
              <a:rPr lang="en-US" sz="1400" dirty="0" smtClean="0"/>
              <a:t>Global variables are referenced by “global” namespace object</a:t>
            </a:r>
            <a:endParaRPr lang="en-US" sz="1400" dirty="0"/>
          </a:p>
        </p:txBody>
      </p:sp>
      <p:grpSp>
        <p:nvGrpSpPr>
          <p:cNvPr id="19" name="Group 18"/>
          <p:cNvGrpSpPr/>
          <p:nvPr/>
        </p:nvGrpSpPr>
        <p:grpSpPr>
          <a:xfrm>
            <a:off x="3707904" y="2564324"/>
            <a:ext cx="2016224" cy="3853195"/>
            <a:chOff x="354440" y="2295567"/>
            <a:chExt cx="2351031" cy="4202784"/>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440" y="2415370"/>
              <a:ext cx="2351031" cy="4082981"/>
            </a:xfrm>
            <a:prstGeom prst="rect">
              <a:avLst/>
            </a:prstGeom>
          </p:spPr>
          <p:style>
            <a:lnRef idx="1">
              <a:schemeClr val="accent1"/>
            </a:lnRef>
            <a:fillRef idx="3">
              <a:schemeClr val="accent1"/>
            </a:fillRef>
            <a:effectRef idx="2">
              <a:schemeClr val="accent1"/>
            </a:effectRef>
            <a:fontRef idx="minor">
              <a:schemeClr val="lt1"/>
            </a:fontRef>
          </p:style>
        </p:pic>
        <p:sp>
          <p:nvSpPr>
            <p:cNvPr id="18" name="TextBox 17"/>
            <p:cNvSpPr txBox="1"/>
            <p:nvPr/>
          </p:nvSpPr>
          <p:spPr>
            <a:xfrm>
              <a:off x="1290544" y="2295567"/>
              <a:ext cx="743204" cy="302130"/>
            </a:xfrm>
            <a:prstGeom prst="rect">
              <a:avLst/>
            </a:prstGeom>
          </p:spPr>
          <p:style>
            <a:lnRef idx="1">
              <a:schemeClr val="accent1"/>
            </a:lnRef>
            <a:fillRef idx="3">
              <a:schemeClr val="accent1"/>
            </a:fillRef>
            <a:effectRef idx="2">
              <a:schemeClr val="accent1"/>
            </a:effectRef>
            <a:fontRef idx="minor">
              <a:schemeClr val="lt1"/>
            </a:fontRef>
          </p:style>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global</a:t>
              </a:r>
            </a:p>
          </p:txBody>
        </p:sp>
      </p:grpSp>
      <p:grpSp>
        <p:nvGrpSpPr>
          <p:cNvPr id="22" name="Group 21"/>
          <p:cNvGrpSpPr/>
          <p:nvPr/>
        </p:nvGrpSpPr>
        <p:grpSpPr>
          <a:xfrm>
            <a:off x="783484" y="2582483"/>
            <a:ext cx="1312860" cy="2857224"/>
            <a:chOff x="539552" y="2443984"/>
            <a:chExt cx="1312860" cy="2857224"/>
          </a:xfrm>
        </p:grpSpPr>
        <p:sp>
          <p:nvSpPr>
            <p:cNvPr id="20" name="TextBox 19"/>
            <p:cNvSpPr txBox="1"/>
            <p:nvPr/>
          </p:nvSpPr>
          <p:spPr>
            <a:xfrm>
              <a:off x="539552" y="2823607"/>
              <a:ext cx="1312860" cy="247760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dirty="0"/>
                <a:t>for(s in global</a:t>
              </a:r>
              <a:r>
                <a:rPr lang="en-US" sz="1400" dirty="0" smtClean="0"/>
                <a:t>)</a:t>
              </a:r>
            </a:p>
            <a:p>
              <a:pPr fontAlgn="base">
                <a:spcBef>
                  <a:spcPct val="50000"/>
                </a:spcBef>
                <a:spcAft>
                  <a:spcPct val="0"/>
                </a:spcAft>
                <a:buClr>
                  <a:srgbClr val="F0AB00"/>
                </a:buClr>
                <a:buSzPct val="80000"/>
              </a:pPr>
              <a:r>
                <a:rPr lang="en-US" sz="1400" dirty="0" smtClean="0"/>
                <a:t>{  </a:t>
              </a:r>
              <a:endParaRPr lang="en-US" sz="1400" dirty="0"/>
            </a:p>
            <a:p>
              <a:pPr fontAlgn="base">
                <a:spcBef>
                  <a:spcPct val="50000"/>
                </a:spcBef>
                <a:spcAft>
                  <a:spcPct val="0"/>
                </a:spcAft>
                <a:buClr>
                  <a:srgbClr val="F0AB00"/>
                </a:buClr>
                <a:buSzPct val="80000"/>
              </a:pPr>
              <a:r>
                <a:rPr lang="en-US" sz="1400" dirty="0" smtClean="0"/>
                <a:t>   console.log(s</a:t>
              </a:r>
              <a:r>
                <a:rPr lang="en-US" sz="1400" dirty="0"/>
                <a:t>);</a:t>
              </a:r>
            </a:p>
            <a:p>
              <a:pPr fontAlgn="base">
                <a:spcBef>
                  <a:spcPct val="50000"/>
                </a:spcBef>
                <a:spcAft>
                  <a:spcPct val="0"/>
                </a:spcAft>
                <a:buClr>
                  <a:srgbClr val="F0AB00"/>
                </a:buClr>
                <a:buSzPct val="80000"/>
              </a:pPr>
              <a:r>
                <a:rPr lang="en-US" sz="1400" dirty="0" smtClean="0"/>
                <a:t>}</a:t>
              </a:r>
            </a:p>
            <a:p>
              <a:pPr fontAlgn="base">
                <a:spcBef>
                  <a:spcPct val="50000"/>
                </a:spcBef>
                <a:spcAft>
                  <a:spcPct val="0"/>
                </a:spcAft>
                <a:buClr>
                  <a:srgbClr val="F0AB00"/>
                </a:buClr>
                <a:buSzPct val="80000"/>
              </a:pPr>
              <a:r>
                <a:rPr lang="en-US" sz="1400" dirty="0"/>
                <a:t>for(s in </a:t>
              </a:r>
              <a:r>
                <a:rPr lang="en-US" sz="1400" dirty="0" smtClean="0"/>
                <a:t>process)</a:t>
              </a:r>
              <a:endParaRPr lang="en-US" sz="1400" dirty="0"/>
            </a:p>
            <a:p>
              <a:pPr fontAlgn="base">
                <a:spcBef>
                  <a:spcPct val="50000"/>
                </a:spcBef>
                <a:spcAft>
                  <a:spcPct val="0"/>
                </a:spcAft>
                <a:buClr>
                  <a:srgbClr val="F0AB00"/>
                </a:buClr>
                <a:buSzPct val="80000"/>
              </a:pPr>
              <a:r>
                <a:rPr lang="en-US" sz="1400" dirty="0"/>
                <a:t>{  </a:t>
              </a:r>
            </a:p>
            <a:p>
              <a:pPr fontAlgn="base">
                <a:spcBef>
                  <a:spcPct val="50000"/>
                </a:spcBef>
                <a:spcAft>
                  <a:spcPct val="0"/>
                </a:spcAft>
                <a:buClr>
                  <a:srgbClr val="F0AB00"/>
                </a:buClr>
                <a:buSzPct val="80000"/>
              </a:pPr>
              <a:r>
                <a:rPr lang="en-US" sz="1400" dirty="0"/>
                <a:t>   console.log(s);</a:t>
              </a:r>
            </a:p>
            <a:p>
              <a:pPr fontAlgn="base">
                <a:spcBef>
                  <a:spcPct val="50000"/>
                </a:spcBef>
                <a:spcAft>
                  <a:spcPct val="0"/>
                </a:spcAft>
                <a:buClr>
                  <a:srgbClr val="F0AB00"/>
                </a:buClr>
                <a:buSzPct val="80000"/>
              </a:pPr>
              <a:r>
                <a:rPr lang="en-US" sz="1400" dirty="0"/>
                <a:t>}</a:t>
              </a:r>
            </a:p>
          </p:txBody>
        </p:sp>
        <p:sp>
          <p:nvSpPr>
            <p:cNvPr id="21" name="TextBox 20"/>
            <p:cNvSpPr txBox="1"/>
            <p:nvPr/>
          </p:nvSpPr>
          <p:spPr>
            <a:xfrm>
              <a:off x="611560" y="2443984"/>
              <a:ext cx="101309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smtClean="0">
                  <a:ea typeface="Arial Unicode MS" pitchFamily="34" charset="-128"/>
                  <a:cs typeface="Arial Unicode MS" pitchFamily="34" charset="-128"/>
                </a:rPr>
                <a:t>Example</a:t>
              </a:r>
              <a:r>
                <a:rPr lang="en-US" sz="1800" kern="0" dirty="0" smtClean="0">
                  <a:ea typeface="Arial Unicode MS" pitchFamily="34" charset="-128"/>
                  <a:cs typeface="Arial Unicode MS" pitchFamily="34" charset="-128"/>
                </a:rPr>
                <a:t>:</a:t>
              </a:r>
            </a:p>
          </p:txBody>
        </p:sp>
      </p:grpSp>
      <p:sp>
        <p:nvSpPr>
          <p:cNvPr id="23" name="Right Arrow 22"/>
          <p:cNvSpPr/>
          <p:nvPr/>
        </p:nvSpPr>
        <p:spPr bwMode="gray">
          <a:xfrm>
            <a:off x="2123728" y="3429000"/>
            <a:ext cx="720080" cy="568068"/>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147028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t>
            </a:r>
            <a:r>
              <a:rPr lang="en-US" altLang="zh-CN" dirty="0" err="1" smtClean="0"/>
              <a:t>odeJS</a:t>
            </a:r>
            <a:r>
              <a:rPr lang="en-US" altLang="zh-CN" dirty="0" smtClean="0"/>
              <a:t> internal modules</a:t>
            </a:r>
            <a:endParaRPr lang="en-US" dirty="0"/>
          </a:p>
        </p:txBody>
      </p:sp>
      <p:sp>
        <p:nvSpPr>
          <p:cNvPr id="3" name="Content Placeholder 2"/>
          <p:cNvSpPr>
            <a:spLocks noGrp="1"/>
          </p:cNvSpPr>
          <p:nvPr>
            <p:ph sz="quarter" idx="10"/>
          </p:nvPr>
        </p:nvSpPr>
        <p:spPr>
          <a:xfrm>
            <a:off x="471363" y="1628800"/>
            <a:ext cx="8493125" cy="4395787"/>
          </a:xfrm>
        </p:spPr>
        <p:txBody>
          <a:bodyPr numCol="4" anchor="ctr"/>
          <a:lstStyle/>
          <a:p>
            <a:r>
              <a:rPr lang="en-US" dirty="0"/>
              <a:t>Synopsis</a:t>
            </a:r>
          </a:p>
          <a:p>
            <a:r>
              <a:rPr lang="en-US" dirty="0" smtClean="0"/>
              <a:t>Assert</a:t>
            </a:r>
          </a:p>
          <a:p>
            <a:r>
              <a:rPr lang="en-US" dirty="0" smtClean="0"/>
              <a:t>Buffer</a:t>
            </a:r>
          </a:p>
          <a:p>
            <a:r>
              <a:rPr lang="en-US" dirty="0" err="1" smtClean="0">
                <a:solidFill>
                  <a:srgbClr val="FF0000"/>
                </a:solidFill>
              </a:rPr>
              <a:t>Child_Process</a:t>
            </a:r>
            <a:endParaRPr lang="en-US" dirty="0">
              <a:solidFill>
                <a:srgbClr val="FF0000"/>
              </a:solidFill>
            </a:endParaRPr>
          </a:p>
          <a:p>
            <a:r>
              <a:rPr lang="en-US" dirty="0">
                <a:solidFill>
                  <a:srgbClr val="FF0000"/>
                </a:solidFill>
              </a:rPr>
              <a:t>Cluster</a:t>
            </a:r>
          </a:p>
          <a:p>
            <a:r>
              <a:rPr lang="en-US" dirty="0"/>
              <a:t>Console</a:t>
            </a:r>
          </a:p>
          <a:p>
            <a:r>
              <a:rPr lang="en-US" dirty="0"/>
              <a:t>Crypto</a:t>
            </a:r>
          </a:p>
          <a:p>
            <a:r>
              <a:rPr lang="en-US" dirty="0"/>
              <a:t>Debugger</a:t>
            </a:r>
          </a:p>
          <a:p>
            <a:r>
              <a:rPr lang="en-US" dirty="0">
                <a:solidFill>
                  <a:srgbClr val="FF0000"/>
                </a:solidFill>
              </a:rPr>
              <a:t>DNS</a:t>
            </a:r>
          </a:p>
          <a:p>
            <a:r>
              <a:rPr lang="en-US" dirty="0"/>
              <a:t>Domain</a:t>
            </a:r>
          </a:p>
          <a:p>
            <a:r>
              <a:rPr lang="en-US" dirty="0"/>
              <a:t>Events</a:t>
            </a:r>
          </a:p>
          <a:p>
            <a:r>
              <a:rPr lang="en-US" dirty="0"/>
              <a:t>File System</a:t>
            </a:r>
          </a:p>
          <a:p>
            <a:r>
              <a:rPr lang="en-US" dirty="0" err="1"/>
              <a:t>Globals</a:t>
            </a:r>
            <a:endParaRPr lang="en-US" dirty="0"/>
          </a:p>
          <a:p>
            <a:r>
              <a:rPr lang="en-US" dirty="0">
                <a:solidFill>
                  <a:srgbClr val="FF0000"/>
                </a:solidFill>
              </a:rPr>
              <a:t>HTTP</a:t>
            </a:r>
          </a:p>
          <a:p>
            <a:r>
              <a:rPr lang="en-US" dirty="0"/>
              <a:t>HTTPS</a:t>
            </a:r>
          </a:p>
          <a:p>
            <a:r>
              <a:rPr lang="en-US" dirty="0"/>
              <a:t>Modules</a:t>
            </a:r>
          </a:p>
          <a:p>
            <a:r>
              <a:rPr lang="en-US" dirty="0">
                <a:solidFill>
                  <a:srgbClr val="FF0000"/>
                </a:solidFill>
              </a:rPr>
              <a:t>Net</a:t>
            </a:r>
          </a:p>
          <a:p>
            <a:r>
              <a:rPr lang="en-US" dirty="0"/>
              <a:t>OS</a:t>
            </a:r>
          </a:p>
          <a:p>
            <a:r>
              <a:rPr lang="en-US" dirty="0"/>
              <a:t>Path</a:t>
            </a:r>
          </a:p>
          <a:p>
            <a:r>
              <a:rPr lang="en-US" dirty="0">
                <a:solidFill>
                  <a:srgbClr val="FF0000"/>
                </a:solidFill>
              </a:rPr>
              <a:t>Process</a:t>
            </a:r>
          </a:p>
          <a:p>
            <a:r>
              <a:rPr lang="en-US" dirty="0" err="1"/>
              <a:t>Punycode</a:t>
            </a:r>
            <a:endParaRPr lang="en-US" dirty="0"/>
          </a:p>
          <a:p>
            <a:r>
              <a:rPr lang="en-US" dirty="0"/>
              <a:t>Query Strings</a:t>
            </a:r>
          </a:p>
          <a:p>
            <a:r>
              <a:rPr lang="en-US" dirty="0" err="1"/>
              <a:t>Readline</a:t>
            </a:r>
            <a:endParaRPr lang="en-US" dirty="0"/>
          </a:p>
          <a:p>
            <a:r>
              <a:rPr lang="en-US" dirty="0"/>
              <a:t>REPL</a:t>
            </a:r>
          </a:p>
          <a:p>
            <a:r>
              <a:rPr lang="en-US" dirty="0"/>
              <a:t>Stream</a:t>
            </a:r>
          </a:p>
          <a:p>
            <a:r>
              <a:rPr lang="en-US" dirty="0"/>
              <a:t>String Decoder</a:t>
            </a:r>
          </a:p>
          <a:p>
            <a:r>
              <a:rPr lang="en-US" dirty="0"/>
              <a:t>Timers</a:t>
            </a:r>
          </a:p>
          <a:p>
            <a:r>
              <a:rPr lang="en-US" dirty="0"/>
              <a:t>TLS/SSL</a:t>
            </a:r>
          </a:p>
          <a:p>
            <a:r>
              <a:rPr lang="en-US" dirty="0"/>
              <a:t>TTY</a:t>
            </a:r>
          </a:p>
          <a:p>
            <a:r>
              <a:rPr lang="en-US" dirty="0"/>
              <a:t>UDP/Datagram</a:t>
            </a:r>
          </a:p>
          <a:p>
            <a:r>
              <a:rPr lang="en-US" dirty="0">
                <a:solidFill>
                  <a:srgbClr val="FF0000"/>
                </a:solidFill>
              </a:rPr>
              <a:t>URL</a:t>
            </a:r>
          </a:p>
          <a:p>
            <a:r>
              <a:rPr lang="en-US" dirty="0"/>
              <a:t>Utilities</a:t>
            </a:r>
          </a:p>
          <a:p>
            <a:r>
              <a:rPr lang="en-US" dirty="0"/>
              <a:t>VM</a:t>
            </a:r>
          </a:p>
          <a:p>
            <a:r>
              <a:rPr lang="en-US" dirty="0"/>
              <a:t>ZLIB</a:t>
            </a:r>
          </a:p>
        </p:txBody>
      </p:sp>
    </p:spTree>
    <p:extLst>
      <p:ext uri="{BB962C8B-B14F-4D97-AF65-F5344CB8AC3E}">
        <p14:creationId xmlns:p14="http://schemas.microsoft.com/office/powerpoint/2010/main" val="4073659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lvl="0">
              <a:spcBef>
                <a:spcPts val="0"/>
              </a:spcBef>
              <a:defRPr/>
            </a:pPr>
            <a:r>
              <a:rPr lang="en-US" b="0" kern="0" dirty="0" smtClean="0">
                <a:solidFill>
                  <a:schemeClr val="tx1"/>
                </a:solidFill>
              </a:rPr>
              <a:t>OUTLINE</a:t>
            </a:r>
            <a:endParaRPr lang="en-US" dirty="0">
              <a:solidFill>
                <a:schemeClr val="tx1"/>
              </a:solidFill>
            </a:endParaRPr>
          </a:p>
        </p:txBody>
      </p:sp>
      <p:sp>
        <p:nvSpPr>
          <p:cNvPr id="9" name="Rectangle 8"/>
          <p:cNvSpPr/>
          <p:nvPr/>
        </p:nvSpPr>
        <p:spPr>
          <a:xfrm>
            <a:off x="330068" y="1988840"/>
            <a:ext cx="7050244" cy="3908762"/>
          </a:xfrm>
          <a:prstGeom prst="rect">
            <a:avLst/>
          </a:prstGeom>
        </p:spPr>
        <p:txBody>
          <a:bodyPr wrap="square">
            <a:spAutoFit/>
          </a:bodyPr>
          <a:lstStyle/>
          <a:p>
            <a:pPr marL="342900" lvl="0" indent="-342900">
              <a:spcBef>
                <a:spcPts val="1620"/>
              </a:spcBef>
              <a:buClr>
                <a:srgbClr val="F0AB00"/>
              </a:buClr>
              <a:buSzPct val="80000"/>
              <a:buFont typeface="Wingdings" panose="05000000000000000000" pitchFamily="2" charset="2"/>
              <a:buChar char="ü"/>
            </a:pPr>
            <a:r>
              <a:rPr lang="en-US" sz="2400" b="1" dirty="0" err="1">
                <a:solidFill>
                  <a:schemeClr val="tx1">
                    <a:lumMod val="85000"/>
                  </a:schemeClr>
                </a:solidFill>
                <a:latin typeface="Arial" panose="020B0604020202020204" pitchFamily="34" charset="0"/>
                <a:cs typeface="Arial" panose="020B0604020202020204" pitchFamily="34" charset="0"/>
              </a:rPr>
              <a:t>N</a:t>
            </a:r>
            <a:r>
              <a:rPr lang="en-US" altLang="zh-CN" sz="2400" b="1" dirty="0" err="1">
                <a:solidFill>
                  <a:schemeClr val="tx1">
                    <a:lumMod val="85000"/>
                  </a:schemeClr>
                </a:solidFill>
                <a:latin typeface="Arial" panose="020B0604020202020204" pitchFamily="34" charset="0"/>
                <a:cs typeface="Arial" panose="020B0604020202020204" pitchFamily="34" charset="0"/>
              </a:rPr>
              <a:t>odeJS</a:t>
            </a:r>
            <a:r>
              <a:rPr lang="en-US" sz="2400" b="1" dirty="0">
                <a:solidFill>
                  <a:schemeClr val="tx1">
                    <a:lumMod val="85000"/>
                  </a:schemeClr>
                </a:solidFill>
                <a:latin typeface="Arial" panose="020B0604020202020204" pitchFamily="34" charset="0"/>
                <a:cs typeface="Arial" panose="020B0604020202020204" pitchFamily="34" charset="0"/>
              </a:rPr>
              <a:t> </a:t>
            </a:r>
            <a:r>
              <a:rPr lang="en-US" sz="2400" b="1" dirty="0" smtClean="0">
                <a:solidFill>
                  <a:schemeClr val="tx1">
                    <a:lumMod val="85000"/>
                  </a:schemeClr>
                </a:solidFill>
                <a:latin typeface="Arial" panose="020B0604020202020204" pitchFamily="34" charset="0"/>
                <a:cs typeface="Arial" panose="020B0604020202020204" pitchFamily="34" charset="0"/>
              </a:rPr>
              <a:t>Overview</a:t>
            </a:r>
            <a:endParaRPr lang="en-US" sz="2400" b="1" dirty="0">
              <a:solidFill>
                <a:schemeClr val="tx1">
                  <a:lumMod val="85000"/>
                </a:schemeClr>
              </a:solidFill>
              <a:latin typeface="Arial" panose="020B0604020202020204" pitchFamily="34" charset="0"/>
              <a:cs typeface="Arial" panose="020B0604020202020204" pitchFamily="34" charset="0"/>
            </a:endParaRPr>
          </a:p>
          <a:p>
            <a:pPr marL="342900" lvl="0" indent="-342900">
              <a:spcBef>
                <a:spcPts val="1620"/>
              </a:spcBef>
              <a:buClr>
                <a:srgbClr val="F0AB00"/>
              </a:buClr>
              <a:buSzPct val="80000"/>
              <a:buFont typeface="Wingdings" panose="05000000000000000000" pitchFamily="2" charset="2"/>
              <a:buChar char="ü"/>
            </a:pPr>
            <a:r>
              <a:rPr lang="en-US" sz="2400" b="1" dirty="0" err="1">
                <a:solidFill>
                  <a:schemeClr val="tx1">
                    <a:lumMod val="85000"/>
                  </a:schemeClr>
                </a:solidFill>
                <a:latin typeface="Arial" panose="020B0604020202020204" pitchFamily="34" charset="0"/>
                <a:cs typeface="Arial" panose="020B0604020202020204" pitchFamily="34" charset="0"/>
              </a:rPr>
              <a:t>NodeJS</a:t>
            </a:r>
            <a:r>
              <a:rPr lang="en-US" sz="2400" b="1" dirty="0">
                <a:solidFill>
                  <a:schemeClr val="tx1">
                    <a:lumMod val="85000"/>
                  </a:schemeClr>
                </a:solidFill>
                <a:latin typeface="Arial" panose="020B0604020202020204" pitchFamily="34" charset="0"/>
                <a:cs typeface="Arial" panose="020B0604020202020204" pitchFamily="34" charset="0"/>
              </a:rPr>
              <a:t> </a:t>
            </a:r>
            <a:r>
              <a:rPr lang="en-US" sz="2400" b="1" dirty="0" smtClean="0">
                <a:solidFill>
                  <a:schemeClr val="tx1">
                    <a:lumMod val="85000"/>
                  </a:schemeClr>
                </a:solidFill>
                <a:latin typeface="Arial" panose="020B0604020202020204" pitchFamily="34" charset="0"/>
                <a:cs typeface="Arial" panose="020B0604020202020204" pitchFamily="34" charset="0"/>
              </a:rPr>
              <a:t>Features</a:t>
            </a:r>
          </a:p>
          <a:p>
            <a:pPr marL="342900" lvl="0" indent="-342900">
              <a:spcBef>
                <a:spcPts val="1620"/>
              </a:spcBef>
              <a:buClr>
                <a:srgbClr val="F0AB00"/>
              </a:buClr>
              <a:buSzPct val="80000"/>
              <a:buFont typeface="Wingdings" panose="05000000000000000000" pitchFamily="2" charset="2"/>
              <a:buChar char="ü"/>
            </a:pPr>
            <a:r>
              <a:rPr lang="en-US" sz="2400" b="1" dirty="0" err="1" smtClean="0">
                <a:solidFill>
                  <a:schemeClr val="tx1">
                    <a:lumMod val="85000"/>
                  </a:schemeClr>
                </a:solidFill>
                <a:latin typeface="Arial" panose="020B0604020202020204" pitchFamily="34" charset="0"/>
                <a:cs typeface="Arial" panose="020B0604020202020204" pitchFamily="34" charset="0"/>
              </a:rPr>
              <a:t>NodeJS</a:t>
            </a:r>
            <a:r>
              <a:rPr lang="en-US" sz="2400" b="1" dirty="0" smtClean="0">
                <a:solidFill>
                  <a:schemeClr val="tx1">
                    <a:lumMod val="85000"/>
                  </a:schemeClr>
                </a:solidFill>
                <a:latin typeface="Arial" panose="020B0604020202020204" pitchFamily="34" charset="0"/>
                <a:cs typeface="Arial" panose="020B0604020202020204" pitchFamily="34" charset="0"/>
              </a:rPr>
              <a:t> Modules</a:t>
            </a:r>
          </a:p>
          <a:p>
            <a:pPr marL="342900" lvl="0" indent="-342900">
              <a:spcBef>
                <a:spcPts val="1620"/>
              </a:spcBef>
              <a:buClr>
                <a:srgbClr val="F0AB00"/>
              </a:buClr>
              <a:buSzPct val="80000"/>
              <a:buFont typeface="Wingdings" panose="05000000000000000000" pitchFamily="2" charset="2"/>
              <a:buChar char="ü"/>
            </a:pPr>
            <a:r>
              <a:rPr lang="en-US" sz="2400" b="1" dirty="0" smtClean="0">
                <a:solidFill>
                  <a:schemeClr val="tx1">
                    <a:lumMod val="85000"/>
                  </a:schemeClr>
                </a:solidFill>
                <a:latin typeface="Arial" panose="020B0604020202020204" pitchFamily="34" charset="0"/>
                <a:cs typeface="Arial" panose="020B0604020202020204" pitchFamily="34" charset="0"/>
              </a:rPr>
              <a:t>Debug </a:t>
            </a:r>
            <a:r>
              <a:rPr lang="en-US" sz="2400" b="1" dirty="0" err="1" smtClean="0">
                <a:solidFill>
                  <a:schemeClr val="tx1">
                    <a:lumMod val="85000"/>
                  </a:schemeClr>
                </a:solidFill>
                <a:latin typeface="Arial" panose="020B0604020202020204" pitchFamily="34" charset="0"/>
                <a:cs typeface="Arial" panose="020B0604020202020204" pitchFamily="34" charset="0"/>
              </a:rPr>
              <a:t>NodeJS</a:t>
            </a:r>
            <a:endParaRPr lang="en-US" sz="2400" b="1" dirty="0" smtClean="0">
              <a:solidFill>
                <a:schemeClr val="tx1">
                  <a:lumMod val="85000"/>
                </a:schemeClr>
              </a:solidFill>
              <a:latin typeface="Arial" panose="020B0604020202020204" pitchFamily="34" charset="0"/>
              <a:cs typeface="Arial" panose="020B0604020202020204" pitchFamily="34" charset="0"/>
            </a:endParaRPr>
          </a:p>
          <a:p>
            <a:pPr marL="342900" lvl="0" indent="-342900">
              <a:spcBef>
                <a:spcPts val="1620"/>
              </a:spcBef>
              <a:buClr>
                <a:srgbClr val="F0AB00"/>
              </a:buClr>
              <a:buSzPct val="80000"/>
              <a:buFont typeface="Wingdings" panose="05000000000000000000" pitchFamily="2" charset="2"/>
              <a:buChar char="ü"/>
            </a:pPr>
            <a:r>
              <a:rPr lang="en-US" sz="2400" b="1" dirty="0" err="1" smtClean="0">
                <a:solidFill>
                  <a:schemeClr val="tx1">
                    <a:lumMod val="85000"/>
                  </a:schemeClr>
                </a:solidFill>
                <a:latin typeface="Arial" panose="020B0604020202020204" pitchFamily="34" charset="0"/>
                <a:cs typeface="Arial" panose="020B0604020202020204" pitchFamily="34" charset="0"/>
              </a:rPr>
              <a:t>NodeJS</a:t>
            </a:r>
            <a:r>
              <a:rPr lang="en-US" sz="2400" b="1" dirty="0" smtClean="0">
                <a:solidFill>
                  <a:schemeClr val="tx1">
                    <a:lumMod val="85000"/>
                  </a:schemeClr>
                </a:solidFill>
                <a:latin typeface="Arial" panose="020B0604020202020204" pitchFamily="34" charset="0"/>
                <a:cs typeface="Arial" panose="020B0604020202020204" pitchFamily="34" charset="0"/>
              </a:rPr>
              <a:t> project examples</a:t>
            </a:r>
            <a:endParaRPr lang="en-US" sz="2400" b="1" dirty="0">
              <a:solidFill>
                <a:schemeClr val="tx1">
                  <a:lumMod val="85000"/>
                </a:schemeClr>
              </a:solidFill>
              <a:latin typeface="Arial" panose="020B0604020202020204" pitchFamily="34" charset="0"/>
              <a:cs typeface="Arial" panose="020B0604020202020204" pitchFamily="34" charset="0"/>
            </a:endParaRPr>
          </a:p>
          <a:p>
            <a:pPr marL="342900" lvl="0" indent="-342900">
              <a:spcBef>
                <a:spcPts val="1620"/>
              </a:spcBef>
              <a:buClr>
                <a:srgbClr val="F0AB00"/>
              </a:buClr>
              <a:buSzPct val="80000"/>
              <a:buFont typeface="Wingdings" panose="05000000000000000000" pitchFamily="2" charset="2"/>
              <a:buChar char="ü"/>
            </a:pPr>
            <a:r>
              <a:rPr lang="en-US" altLang="zh-CN" sz="2400" b="1" dirty="0" smtClean="0">
                <a:solidFill>
                  <a:schemeClr val="tx1">
                    <a:lumMod val="85000"/>
                  </a:schemeClr>
                </a:solidFill>
                <a:latin typeface="Arial" panose="020B0604020202020204" pitchFamily="34" charset="0"/>
                <a:cs typeface="Arial" panose="020B0604020202020204" pitchFamily="34" charset="0"/>
              </a:rPr>
              <a:t>JS Tests</a:t>
            </a:r>
          </a:p>
          <a:p>
            <a:pPr marL="342900" lvl="0" indent="-342900">
              <a:spcBef>
                <a:spcPts val="1620"/>
              </a:spcBef>
              <a:buClr>
                <a:srgbClr val="F0AB00"/>
              </a:buClr>
              <a:buSzPct val="80000"/>
              <a:buFont typeface="Wingdings" panose="05000000000000000000" pitchFamily="2" charset="2"/>
              <a:buChar char="ü"/>
            </a:pPr>
            <a:r>
              <a:rPr lang="en-US" altLang="zh-CN" sz="2400" b="1" dirty="0" smtClean="0">
                <a:solidFill>
                  <a:schemeClr val="tx1">
                    <a:lumMod val="85000"/>
                  </a:schemeClr>
                </a:solidFill>
                <a:latin typeface="Arial" panose="020B0604020202020204" pitchFamily="34" charset="0"/>
                <a:cs typeface="Arial" panose="020B0604020202020204" pitchFamily="34" charset="0"/>
              </a:rPr>
              <a:t>JS Minify</a:t>
            </a:r>
            <a:endParaRPr lang="en-US" altLang="zh-CN" sz="2400" b="1"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7133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NodeJS</a:t>
            </a:r>
            <a:r>
              <a:rPr lang="en-US" dirty="0" smtClean="0"/>
              <a:t> HTTP module</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457089" y="2636912"/>
            <a:ext cx="8075351" cy="3769820"/>
          </a:xfrm>
        </p:spPr>
      </p:pic>
      <p:sp>
        <p:nvSpPr>
          <p:cNvPr id="6" name="TextBox 5"/>
          <p:cNvSpPr txBox="1"/>
          <p:nvPr/>
        </p:nvSpPr>
        <p:spPr>
          <a:xfrm>
            <a:off x="395536" y="1484784"/>
            <a:ext cx="5688632" cy="1107996"/>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HTTP is a protocol working on the TCP layer</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Server / client communicate using TCP socket</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Node-JS’s  </a:t>
            </a:r>
            <a:r>
              <a:rPr lang="en-US" kern="0" dirty="0">
                <a:ea typeface="Arial Unicode MS" pitchFamily="34" charset="-128"/>
                <a:cs typeface="Arial Unicode MS" pitchFamily="34" charset="-128"/>
              </a:rPr>
              <a:t>flow chart </a:t>
            </a:r>
            <a:r>
              <a:rPr lang="en-US" kern="0" dirty="0" smtClean="0">
                <a:ea typeface="Arial Unicode MS" pitchFamily="34" charset="-128"/>
                <a:cs typeface="Arial Unicode MS" pitchFamily="34" charset="-128"/>
              </a:rPr>
              <a:t>with HTTP process as below: </a:t>
            </a:r>
            <a:endParaRPr lang="en-US" sz="1800" kern="0" dirty="0" smtClean="0">
              <a:ea typeface="Arial Unicode MS" pitchFamily="34" charset="-128"/>
              <a:cs typeface="Arial Unicode MS" pitchFamily="34" charset="-128"/>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427994"/>
            <a:ext cx="2406731" cy="2390578"/>
          </a:xfrm>
          <a:prstGeom prst="rect">
            <a:avLst/>
          </a:prstGeom>
        </p:spPr>
      </p:pic>
      <p:sp>
        <p:nvSpPr>
          <p:cNvPr id="8" name="TextBox 7"/>
          <p:cNvSpPr txBox="1"/>
          <p:nvPr/>
        </p:nvSpPr>
        <p:spPr>
          <a:xfrm>
            <a:off x="6399413" y="289494"/>
            <a:ext cx="247503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solidFill>
                  <a:srgbClr val="FF0000"/>
                </a:solidFill>
                <a:ea typeface="Arial Unicode MS" pitchFamily="34" charset="-128"/>
                <a:cs typeface="Arial Unicode MS" pitchFamily="34" charset="-128"/>
              </a:rPr>
              <a:t>HTTP Protocol structure</a:t>
            </a:r>
          </a:p>
        </p:txBody>
      </p:sp>
    </p:spTree>
    <p:extLst>
      <p:ext uri="{BB962C8B-B14F-4D97-AF65-F5344CB8AC3E}">
        <p14:creationId xmlns:p14="http://schemas.microsoft.com/office/powerpoint/2010/main" val="3731279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611560" y="3068960"/>
            <a:ext cx="7671650" cy="3029872"/>
          </a:xfrm>
        </p:spPr>
        <p:style>
          <a:lnRef idx="1">
            <a:schemeClr val="accent1"/>
          </a:lnRef>
          <a:fillRef idx="3">
            <a:schemeClr val="accent1"/>
          </a:fillRef>
          <a:effectRef idx="2">
            <a:schemeClr val="accent1"/>
          </a:effectRef>
          <a:fontRef idx="minor">
            <a:schemeClr val="lt1"/>
          </a:fontRef>
        </p:style>
      </p:pic>
      <p:sp>
        <p:nvSpPr>
          <p:cNvPr id="2" name="Title 1"/>
          <p:cNvSpPr>
            <a:spLocks noGrp="1"/>
          </p:cNvSpPr>
          <p:nvPr>
            <p:ph type="title"/>
          </p:nvPr>
        </p:nvSpPr>
        <p:spPr/>
        <p:txBody>
          <a:bodyPr/>
          <a:lstStyle/>
          <a:p>
            <a:r>
              <a:rPr lang="en-US" dirty="0" err="1"/>
              <a:t>N</a:t>
            </a:r>
            <a:r>
              <a:rPr lang="en-US" altLang="zh-CN" dirty="0" err="1"/>
              <a:t>odeJS</a:t>
            </a:r>
            <a:r>
              <a:rPr lang="en-US" altLang="zh-CN" dirty="0"/>
              <a:t> </a:t>
            </a:r>
            <a:r>
              <a:rPr lang="en-US" altLang="zh-CN" dirty="0" smtClean="0"/>
              <a:t>HTTP module</a:t>
            </a:r>
            <a:endParaRPr lang="en-US" dirty="0"/>
          </a:p>
        </p:txBody>
      </p:sp>
      <p:sp>
        <p:nvSpPr>
          <p:cNvPr id="5" name="TextBox 4"/>
          <p:cNvSpPr txBox="1"/>
          <p:nvPr/>
        </p:nvSpPr>
        <p:spPr>
          <a:xfrm>
            <a:off x="895489" y="6135548"/>
            <a:ext cx="3600400" cy="369332"/>
          </a:xfrm>
          <a:prstGeom prst="rect">
            <a:avLst/>
          </a:prstGeom>
          <a:noFill/>
        </p:spPr>
        <p:txBody>
          <a:bodyPr wrap="square" rtlCol="0">
            <a:spAutoFit/>
          </a:bodyPr>
          <a:lstStyle/>
          <a:p>
            <a:r>
              <a:rPr lang="en-US" altLang="zh-CN" b="1" dirty="0" smtClean="0"/>
              <a:t>Server.js, listen on port 8888</a:t>
            </a:r>
            <a:endParaRPr lang="en-US" b="1" dirty="0"/>
          </a:p>
        </p:txBody>
      </p:sp>
      <p:sp>
        <p:nvSpPr>
          <p:cNvPr id="7" name="TextBox 6"/>
          <p:cNvSpPr txBox="1"/>
          <p:nvPr/>
        </p:nvSpPr>
        <p:spPr>
          <a:xfrm>
            <a:off x="406604" y="1340768"/>
            <a:ext cx="6685676"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t>Let’s monitor a http server using http module:</a:t>
            </a: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988840"/>
            <a:ext cx="7671650" cy="624840"/>
          </a:xfrm>
          <a:prstGeom prst="rect">
            <a:avLst/>
          </a:prstGeom>
        </p:spPr>
        <p:style>
          <a:lnRef idx="1">
            <a:schemeClr val="accent1"/>
          </a:lnRef>
          <a:fillRef idx="3">
            <a:schemeClr val="accent1"/>
          </a:fillRef>
          <a:effectRef idx="2">
            <a:schemeClr val="accent1"/>
          </a:effectRef>
          <a:fontRef idx="minor">
            <a:schemeClr val="lt1"/>
          </a:fontRef>
        </p:style>
      </p:pic>
      <p:sp>
        <p:nvSpPr>
          <p:cNvPr id="6" name="TextBox 5"/>
          <p:cNvSpPr txBox="1"/>
          <p:nvPr/>
        </p:nvSpPr>
        <p:spPr>
          <a:xfrm>
            <a:off x="827584" y="2636912"/>
            <a:ext cx="6264696" cy="369332"/>
          </a:xfrm>
          <a:prstGeom prst="rect">
            <a:avLst/>
          </a:prstGeom>
          <a:noFill/>
        </p:spPr>
        <p:txBody>
          <a:bodyPr wrap="square" rtlCol="0">
            <a:spAutoFit/>
          </a:bodyPr>
          <a:lstStyle/>
          <a:p>
            <a:r>
              <a:rPr lang="en-US" b="1" dirty="0" smtClean="0"/>
              <a:t>Index.js, calling server.js which will create a server</a:t>
            </a:r>
            <a:endParaRPr lang="en-US" b="1" dirty="0"/>
          </a:p>
        </p:txBody>
      </p:sp>
    </p:spTree>
    <p:extLst>
      <p:ext uri="{BB962C8B-B14F-4D97-AF65-F5344CB8AC3E}">
        <p14:creationId xmlns:p14="http://schemas.microsoft.com/office/powerpoint/2010/main" val="3542245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36" y="1700808"/>
            <a:ext cx="5553332" cy="4680520"/>
          </a:xfrm>
          <a:prstGeom prst="rect">
            <a:avLst/>
          </a:prstGeom>
        </p:spPr>
        <p:style>
          <a:lnRef idx="1">
            <a:schemeClr val="accent2"/>
          </a:lnRef>
          <a:fillRef idx="3">
            <a:schemeClr val="accent2"/>
          </a:fillRef>
          <a:effectRef idx="2">
            <a:schemeClr val="accent2"/>
          </a:effectRef>
          <a:fontRef idx="minor">
            <a:schemeClr val="lt1"/>
          </a:fontRef>
        </p:style>
      </p:pic>
      <p:sp>
        <p:nvSpPr>
          <p:cNvPr id="3" name="Content Placeholder 2"/>
          <p:cNvSpPr>
            <a:spLocks noGrp="1"/>
          </p:cNvSpPr>
          <p:nvPr>
            <p:ph sz="quarter" idx="10"/>
          </p:nvPr>
        </p:nvSpPr>
        <p:spPr>
          <a:xfrm>
            <a:off x="395536" y="1340768"/>
            <a:ext cx="8229600" cy="360040"/>
          </a:xfrm>
        </p:spPr>
        <p:txBody>
          <a:bodyPr>
            <a:normAutofit fontScale="85000" lnSpcReduction="10000"/>
          </a:bodyPr>
          <a:lstStyle/>
          <a:p>
            <a:r>
              <a:rPr lang="en-US" sz="1600" dirty="0" smtClean="0"/>
              <a:t>We can monitor client which send a http request to IP:8888 and print the response from server</a:t>
            </a:r>
            <a:endParaRPr lang="en-US" sz="1600" dirty="0"/>
          </a:p>
        </p:txBody>
      </p:sp>
      <p:sp>
        <p:nvSpPr>
          <p:cNvPr id="2" name="Title 1"/>
          <p:cNvSpPr>
            <a:spLocks noGrp="1"/>
          </p:cNvSpPr>
          <p:nvPr>
            <p:ph type="title"/>
          </p:nvPr>
        </p:nvSpPr>
        <p:spPr/>
        <p:txBody>
          <a:bodyPr/>
          <a:lstStyle/>
          <a:p>
            <a:r>
              <a:rPr lang="en-US" dirty="0" err="1"/>
              <a:t>N</a:t>
            </a:r>
            <a:r>
              <a:rPr lang="en-US" altLang="zh-CN" dirty="0" err="1"/>
              <a:t>odeJS</a:t>
            </a:r>
            <a:r>
              <a:rPr lang="en-US" altLang="zh-CN" dirty="0"/>
              <a:t> </a:t>
            </a:r>
            <a:r>
              <a:rPr lang="en-US" altLang="zh-CN" dirty="0" smtClean="0"/>
              <a:t>HTTP module</a:t>
            </a:r>
            <a:endParaRPr lang="en-US" dirty="0"/>
          </a:p>
        </p:txBody>
      </p:sp>
    </p:spTree>
    <p:extLst>
      <p:ext uri="{BB962C8B-B14F-4D97-AF65-F5344CB8AC3E}">
        <p14:creationId xmlns:p14="http://schemas.microsoft.com/office/powerpoint/2010/main" val="449470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755576" y="2276872"/>
            <a:ext cx="3389899" cy="1296144"/>
          </a:xfrm>
        </p:spPr>
        <p:style>
          <a:lnRef idx="1">
            <a:schemeClr val="accent2"/>
          </a:lnRef>
          <a:fillRef idx="3">
            <a:schemeClr val="accent2"/>
          </a:fillRef>
          <a:effectRef idx="2">
            <a:schemeClr val="accent2"/>
          </a:effectRef>
          <a:fontRef idx="minor">
            <a:schemeClr val="lt1"/>
          </a:fontRef>
        </p:style>
      </p:pic>
      <p:sp>
        <p:nvSpPr>
          <p:cNvPr id="2" name="Title 1"/>
          <p:cNvSpPr>
            <a:spLocks noGrp="1"/>
          </p:cNvSpPr>
          <p:nvPr>
            <p:ph type="title"/>
          </p:nvPr>
        </p:nvSpPr>
        <p:spPr/>
        <p:txBody>
          <a:bodyPr/>
          <a:lstStyle/>
          <a:p>
            <a:r>
              <a:rPr lang="en-US" dirty="0" err="1"/>
              <a:t>N</a:t>
            </a:r>
            <a:r>
              <a:rPr lang="en-US" altLang="zh-CN" dirty="0" err="1"/>
              <a:t>odeJS</a:t>
            </a:r>
            <a:r>
              <a:rPr lang="en-US" altLang="zh-CN" dirty="0"/>
              <a:t> HTTP module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3862184"/>
            <a:ext cx="6713220" cy="655320"/>
          </a:xfrm>
          <a:prstGeom prst="rect">
            <a:avLst/>
          </a:prstGeom>
        </p:spPr>
        <p:style>
          <a:lnRef idx="1">
            <a:schemeClr val="accent2"/>
          </a:lnRef>
          <a:fillRef idx="3">
            <a:schemeClr val="accent2"/>
          </a:fillRef>
          <a:effectRef idx="2">
            <a:schemeClr val="accent2"/>
          </a:effectRef>
          <a:fontRef idx="minor">
            <a:schemeClr val="lt1"/>
          </a:fontRef>
        </p:style>
      </p:pic>
      <p:sp>
        <p:nvSpPr>
          <p:cNvPr id="6" name="Content Placeholder 2"/>
          <p:cNvSpPr txBox="1">
            <a:spLocks/>
          </p:cNvSpPr>
          <p:nvPr/>
        </p:nvSpPr>
        <p:spPr>
          <a:xfrm>
            <a:off x="424548" y="1755912"/>
            <a:ext cx="8229600" cy="81575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b="1" dirty="0" smtClean="0"/>
              <a:t>Run index.js and client </a:t>
            </a:r>
            <a:r>
              <a:rPr lang="en-US" sz="1600" b="1" dirty="0" err="1" smtClean="0"/>
              <a:t>js</a:t>
            </a:r>
            <a:endParaRPr lang="en-US" sz="1600" b="1" dirty="0"/>
          </a:p>
        </p:txBody>
      </p:sp>
    </p:spTree>
    <p:extLst>
      <p:ext uri="{BB962C8B-B14F-4D97-AF65-F5344CB8AC3E}">
        <p14:creationId xmlns:p14="http://schemas.microsoft.com/office/powerpoint/2010/main" val="24233523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hlinkClick r:id="rId2"/>
              </a:rPr>
              <a:t>N</a:t>
            </a:r>
            <a:r>
              <a:rPr lang="en-US" altLang="zh-CN" dirty="0" err="1">
                <a:hlinkClick r:id="rId2"/>
              </a:rPr>
              <a:t>odeJS</a:t>
            </a:r>
            <a:r>
              <a:rPr lang="en-US" altLang="zh-CN" dirty="0">
                <a:hlinkClick r:id="rId2"/>
              </a:rPr>
              <a:t> </a:t>
            </a:r>
            <a:r>
              <a:rPr lang="en-US" altLang="zh-CN" dirty="0" err="1" smtClean="0">
                <a:hlinkClick r:id="rId2"/>
              </a:rPr>
              <a:t>url</a:t>
            </a:r>
            <a:r>
              <a:rPr lang="en-US" altLang="zh-CN" dirty="0" smtClean="0">
                <a:hlinkClick r:id="rId2"/>
              </a:rPr>
              <a:t> </a:t>
            </a:r>
            <a:r>
              <a:rPr lang="en-US" altLang="zh-CN" dirty="0">
                <a:hlinkClick r:id="rId2"/>
              </a:rPr>
              <a:t>module</a:t>
            </a:r>
            <a:endParaRPr lang="en-US" dirty="0"/>
          </a:p>
        </p:txBody>
      </p:sp>
      <p:sp>
        <p:nvSpPr>
          <p:cNvPr id="6" name="Content Placeholder 2"/>
          <p:cNvSpPr txBox="1">
            <a:spLocks/>
          </p:cNvSpPr>
          <p:nvPr/>
        </p:nvSpPr>
        <p:spPr>
          <a:xfrm>
            <a:off x="323528" y="1484784"/>
            <a:ext cx="8107892" cy="115212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000" b="1" dirty="0" smtClean="0"/>
              <a:t>Used in web server as an URL router</a:t>
            </a:r>
          </a:p>
          <a:p>
            <a:r>
              <a:rPr lang="en-US" sz="2000" b="1" dirty="0" smtClean="0"/>
              <a:t>‘</a:t>
            </a:r>
            <a:r>
              <a:rPr lang="en-US" sz="2000" b="1" dirty="0" err="1" smtClean="0"/>
              <a:t>url.parse</a:t>
            </a:r>
            <a:r>
              <a:rPr lang="en-US" sz="2000" b="1" dirty="0" smtClean="0"/>
              <a:t>(</a:t>
            </a:r>
            <a:r>
              <a:rPr lang="en-US" sz="2000" b="1" dirty="0" err="1" smtClean="0"/>
              <a:t>url-str</a:t>
            </a:r>
            <a:r>
              <a:rPr lang="en-US" sz="2000" b="1" dirty="0" smtClean="0"/>
              <a:t>)’  will return an object with URL’s pathname and http GET variables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73" y="2609022"/>
            <a:ext cx="6480720" cy="326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1043607" y="5875726"/>
            <a:ext cx="6393085" cy="369332"/>
          </a:xfrm>
          <a:prstGeom prst="rect">
            <a:avLst/>
          </a:prstGeom>
        </p:spPr>
        <p:txBody>
          <a:bodyPr wrap="square">
            <a:spAutoFit/>
          </a:bodyPr>
          <a:lstStyle/>
          <a:p>
            <a:r>
              <a:rPr lang="en-US" dirty="0"/>
              <a:t> When the </a:t>
            </a:r>
            <a:r>
              <a:rPr lang="en-US" dirty="0" err="1"/>
              <a:t>url</a:t>
            </a:r>
            <a:r>
              <a:rPr lang="en-US" dirty="0"/>
              <a:t> is “http://.../</a:t>
            </a:r>
            <a:r>
              <a:rPr lang="en-US" dirty="0" err="1" smtClean="0"/>
              <a:t>start?foo</a:t>
            </a:r>
            <a:r>
              <a:rPr lang="en-US" dirty="0" smtClean="0"/>
              <a:t>=</a:t>
            </a:r>
            <a:r>
              <a:rPr lang="en-US" dirty="0" err="1" smtClean="0"/>
              <a:t>xxx&amp;hello</a:t>
            </a:r>
            <a:r>
              <a:rPr lang="en-US" dirty="0" smtClean="0"/>
              <a:t>=</a:t>
            </a:r>
            <a:r>
              <a:rPr lang="en-US" dirty="0" err="1" smtClean="0"/>
              <a:t>yyy</a:t>
            </a:r>
            <a:r>
              <a:rPr lang="en-US" dirty="0" smtClean="0"/>
              <a:t>”</a:t>
            </a:r>
            <a:endParaRPr lang="en-US" dirty="0"/>
          </a:p>
        </p:txBody>
      </p:sp>
    </p:spTree>
    <p:extLst>
      <p:ext uri="{BB962C8B-B14F-4D97-AF65-F5344CB8AC3E}">
        <p14:creationId xmlns:p14="http://schemas.microsoft.com/office/powerpoint/2010/main" val="1485687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NodeJS</a:t>
            </a:r>
            <a:r>
              <a:rPr lang="en-US" dirty="0" smtClean="0"/>
              <a:t> net module</a:t>
            </a:r>
            <a:endParaRPr lang="en-US" dirty="0"/>
          </a:p>
        </p:txBody>
      </p:sp>
      <p:sp>
        <p:nvSpPr>
          <p:cNvPr id="8" name="TextBox 7"/>
          <p:cNvSpPr txBox="1"/>
          <p:nvPr/>
        </p:nvSpPr>
        <p:spPr>
          <a:xfrm>
            <a:off x="5766493" y="2348880"/>
            <a:ext cx="185948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Create a </a:t>
            </a:r>
            <a:r>
              <a:rPr lang="en-US" sz="1800" kern="0" dirty="0" err="1" smtClean="0">
                <a:ea typeface="Arial Unicode MS" pitchFamily="34" charset="-128"/>
                <a:cs typeface="Arial Unicode MS" pitchFamily="34" charset="-128"/>
              </a:rPr>
              <a:t>tcp</a:t>
            </a:r>
            <a:r>
              <a:rPr lang="en-US" sz="1800" kern="0" dirty="0" smtClean="0">
                <a:ea typeface="Arial Unicode MS" pitchFamily="34" charset="-128"/>
                <a:cs typeface="Arial Unicode MS" pitchFamily="34" charset="-128"/>
              </a:rPr>
              <a:t> client</a:t>
            </a:r>
          </a:p>
        </p:txBody>
      </p:sp>
      <p:sp>
        <p:nvSpPr>
          <p:cNvPr id="10" name="TextBox 9"/>
          <p:cNvSpPr txBox="1"/>
          <p:nvPr/>
        </p:nvSpPr>
        <p:spPr>
          <a:xfrm>
            <a:off x="539552" y="6123111"/>
            <a:ext cx="403956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Reference:</a:t>
            </a:r>
            <a:r>
              <a:rPr lang="en-US" dirty="0" err="1" smtClean="0">
                <a:hlinkClick r:id="rId2"/>
              </a:rPr>
              <a:t>http</a:t>
            </a:r>
            <a:r>
              <a:rPr lang="en-US" dirty="0">
                <a:hlinkClick r:id="rId2"/>
              </a:rPr>
              <a:t>://nodejs.org/</a:t>
            </a:r>
            <a:r>
              <a:rPr lang="en-US" dirty="0" err="1">
                <a:hlinkClick r:id="rId2"/>
              </a:rPr>
              <a:t>api</a:t>
            </a:r>
            <a:r>
              <a:rPr lang="en-US" dirty="0">
                <a:hlinkClick r:id="rId2"/>
              </a:rPr>
              <a:t>/net.html</a:t>
            </a:r>
            <a:endParaRPr lang="en-US" sz="1800" kern="0" dirty="0" smtClean="0">
              <a:ea typeface="Arial Unicode MS" pitchFamily="34" charset="-128"/>
              <a:cs typeface="Arial Unicode MS" pitchFamily="34" charset="-128"/>
            </a:endParaRPr>
          </a:p>
        </p:txBody>
      </p:sp>
      <p:sp>
        <p:nvSpPr>
          <p:cNvPr id="11" name="TextBox 10"/>
          <p:cNvSpPr txBox="1"/>
          <p:nvPr/>
        </p:nvSpPr>
        <p:spPr>
          <a:xfrm>
            <a:off x="1394718" y="2348880"/>
            <a:ext cx="196207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Create a </a:t>
            </a:r>
            <a:r>
              <a:rPr lang="en-US" kern="0" dirty="0" err="1">
                <a:ea typeface="Arial Unicode MS" pitchFamily="34" charset="-128"/>
                <a:cs typeface="Arial Unicode MS" pitchFamily="34" charset="-128"/>
              </a:rPr>
              <a:t>tcp</a:t>
            </a:r>
            <a:r>
              <a:rPr lang="en-US" kern="0" dirty="0">
                <a:ea typeface="Arial Unicode MS" pitchFamily="34" charset="-128"/>
                <a:cs typeface="Arial Unicode MS" pitchFamily="34" charset="-128"/>
              </a:rPr>
              <a:t> </a:t>
            </a:r>
            <a:r>
              <a:rPr lang="en-US" kern="0" dirty="0" smtClean="0">
                <a:ea typeface="Arial Unicode MS" pitchFamily="34" charset="-128"/>
                <a:cs typeface="Arial Unicode MS" pitchFamily="34" charset="-128"/>
              </a:rPr>
              <a:t>server</a:t>
            </a:r>
            <a:endParaRPr lang="en-US" kern="0" dirty="0">
              <a:ea typeface="Arial Unicode MS" pitchFamily="34" charset="-128"/>
              <a:cs typeface="Arial Unicode MS" pitchFamily="34" charset="-128"/>
            </a:endParaRPr>
          </a:p>
        </p:txBody>
      </p:sp>
      <p:sp>
        <p:nvSpPr>
          <p:cNvPr id="12" name="TextBox 11"/>
          <p:cNvSpPr txBox="1"/>
          <p:nvPr/>
        </p:nvSpPr>
        <p:spPr>
          <a:xfrm>
            <a:off x="467544" y="1503660"/>
            <a:ext cx="5879815" cy="692497"/>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Net contains </a:t>
            </a:r>
            <a:r>
              <a:rPr lang="en-US" sz="1800" kern="0" dirty="0" err="1" smtClean="0">
                <a:ea typeface="Arial Unicode MS" pitchFamily="34" charset="-128"/>
                <a:cs typeface="Arial Unicode MS" pitchFamily="34" charset="-128"/>
              </a:rPr>
              <a:t>net.Server</a:t>
            </a:r>
            <a:r>
              <a:rPr lang="en-US" sz="1800" kern="0" dirty="0" smtClean="0">
                <a:ea typeface="Arial Unicode MS" pitchFamily="34" charset="-128"/>
                <a:cs typeface="Arial Unicode MS" pitchFamily="34" charset="-128"/>
              </a:rPr>
              <a:t> </a:t>
            </a:r>
            <a:r>
              <a:rPr lang="en-US" sz="1800" kern="0" dirty="0" err="1" smtClean="0">
                <a:ea typeface="Arial Unicode MS" pitchFamily="34" charset="-128"/>
                <a:cs typeface="Arial Unicode MS" pitchFamily="34" charset="-128"/>
              </a:rPr>
              <a:t>net.Socket</a:t>
            </a:r>
            <a:r>
              <a:rPr lang="en-US" sz="1800" kern="0" dirty="0" smtClean="0">
                <a:ea typeface="Arial Unicode MS" pitchFamily="34" charset="-128"/>
                <a:cs typeface="Arial Unicode MS" pitchFamily="34" charset="-128"/>
              </a:rPr>
              <a:t> and other functions</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You can use it to create your </a:t>
            </a:r>
            <a:r>
              <a:rPr lang="en-US" kern="0" dirty="0" err="1" smtClean="0">
                <a:ea typeface="Arial Unicode MS" pitchFamily="34" charset="-128"/>
                <a:cs typeface="Arial Unicode MS" pitchFamily="34" charset="-128"/>
              </a:rPr>
              <a:t>tcp</a:t>
            </a:r>
            <a:r>
              <a:rPr lang="en-US" kern="0" dirty="0" smtClean="0">
                <a:ea typeface="Arial Unicode MS" pitchFamily="34" charset="-128"/>
                <a:cs typeface="Arial Unicode MS" pitchFamily="34" charset="-128"/>
              </a:rPr>
              <a:t> socket connection</a:t>
            </a:r>
            <a:endParaRPr lang="en-US" sz="1800" kern="0" dirty="0" smtClean="0">
              <a:ea typeface="Arial Unicode MS" pitchFamily="34" charset="-128"/>
              <a:cs typeface="Arial Unicode MS" pitchFamily="34" charset="-128"/>
            </a:endParaRPr>
          </a:p>
        </p:txBody>
      </p:sp>
      <p:grpSp>
        <p:nvGrpSpPr>
          <p:cNvPr id="13" name="Group 12"/>
          <p:cNvGrpSpPr/>
          <p:nvPr/>
        </p:nvGrpSpPr>
        <p:grpSpPr>
          <a:xfrm>
            <a:off x="395536" y="2708920"/>
            <a:ext cx="4104456" cy="3085758"/>
            <a:chOff x="755576" y="2711961"/>
            <a:chExt cx="3724414" cy="3085758"/>
          </a:xfrm>
        </p:grpSpPr>
        <p:sp>
          <p:nvSpPr>
            <p:cNvPr id="14" name="TextBox 13"/>
            <p:cNvSpPr txBox="1"/>
            <p:nvPr/>
          </p:nvSpPr>
          <p:spPr>
            <a:xfrm>
              <a:off x="755576" y="2996952"/>
              <a:ext cx="3724414" cy="280076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a:t>var</a:t>
              </a:r>
              <a:r>
                <a:rPr lang="en-US" sz="1400" dirty="0"/>
                <a:t> net = require('net');</a:t>
              </a:r>
            </a:p>
            <a:p>
              <a:pPr fontAlgn="base">
                <a:spcAft>
                  <a:spcPct val="0"/>
                </a:spcAft>
                <a:buClr>
                  <a:srgbClr val="F0AB00"/>
                </a:buClr>
                <a:buSzPct val="80000"/>
              </a:pPr>
              <a:r>
                <a:rPr lang="en-US" sz="1400" dirty="0" err="1"/>
                <a:t>var</a:t>
              </a:r>
              <a:r>
                <a:rPr lang="en-US" sz="1400" dirty="0"/>
                <a:t> server = </a:t>
              </a:r>
              <a:r>
                <a:rPr lang="en-US" sz="1400" dirty="0" err="1"/>
                <a:t>net.createServer</a:t>
              </a:r>
              <a:r>
                <a:rPr lang="en-US" sz="1400" dirty="0"/>
                <a:t>(function(c) { </a:t>
              </a:r>
              <a:r>
                <a:rPr lang="en-US" sz="1400" dirty="0" smtClean="0"/>
                <a:t>//</a:t>
              </a:r>
              <a:r>
                <a:rPr lang="en-US" sz="1400" dirty="0">
                  <a:solidFill>
                    <a:srgbClr val="FF0000"/>
                  </a:solidFill>
                </a:rPr>
                <a:t>'connection' listener</a:t>
              </a:r>
            </a:p>
            <a:p>
              <a:pPr fontAlgn="base">
                <a:spcAft>
                  <a:spcPct val="0"/>
                </a:spcAft>
                <a:buClr>
                  <a:srgbClr val="F0AB00"/>
                </a:buClr>
                <a:buSzPct val="80000"/>
              </a:pPr>
              <a:r>
                <a:rPr lang="en-US" sz="1400" dirty="0"/>
                <a:t>  console.log('server connected');</a:t>
              </a:r>
            </a:p>
            <a:p>
              <a:pPr fontAlgn="base">
                <a:spcAft>
                  <a:spcPct val="0"/>
                </a:spcAft>
                <a:buClr>
                  <a:srgbClr val="F0AB00"/>
                </a:buClr>
                <a:buSzPct val="80000"/>
              </a:pPr>
              <a:r>
                <a:rPr lang="en-US" sz="1400" dirty="0"/>
                <a:t>  </a:t>
              </a:r>
              <a:r>
                <a:rPr lang="en-US" sz="1400" dirty="0" err="1"/>
                <a:t>c.on</a:t>
              </a:r>
              <a:r>
                <a:rPr lang="en-US" sz="1400" dirty="0"/>
                <a:t>('end', function() {</a:t>
              </a:r>
            </a:p>
            <a:p>
              <a:pPr fontAlgn="base">
                <a:spcAft>
                  <a:spcPct val="0"/>
                </a:spcAft>
                <a:buClr>
                  <a:srgbClr val="F0AB00"/>
                </a:buClr>
                <a:buSzPct val="80000"/>
              </a:pPr>
              <a:r>
                <a:rPr lang="en-US" sz="1400" dirty="0"/>
                <a:t>    console.log('server disconnected');</a:t>
              </a:r>
            </a:p>
            <a:p>
              <a:pPr fontAlgn="base">
                <a:spcAft>
                  <a:spcPct val="0"/>
                </a:spcAft>
                <a:buClr>
                  <a:srgbClr val="F0AB00"/>
                </a:buClr>
                <a:buSzPct val="80000"/>
              </a:pPr>
              <a:r>
                <a:rPr lang="en-US" sz="1400" dirty="0"/>
                <a:t>  });</a:t>
              </a:r>
            </a:p>
            <a:p>
              <a:pPr fontAlgn="base">
                <a:spcAft>
                  <a:spcPct val="0"/>
                </a:spcAft>
                <a:buClr>
                  <a:srgbClr val="F0AB00"/>
                </a:buClr>
                <a:buSzPct val="80000"/>
              </a:pPr>
              <a:r>
                <a:rPr lang="en-US" sz="1400" dirty="0"/>
                <a:t>  </a:t>
              </a:r>
              <a:r>
                <a:rPr lang="en-US" sz="1400" dirty="0" err="1"/>
                <a:t>c.write</a:t>
              </a:r>
              <a:r>
                <a:rPr lang="en-US" sz="1400" dirty="0"/>
                <a:t>('hello\r\n');</a:t>
              </a:r>
            </a:p>
            <a:p>
              <a:pPr fontAlgn="base">
                <a:spcAft>
                  <a:spcPct val="0"/>
                </a:spcAft>
                <a:buClr>
                  <a:srgbClr val="F0AB00"/>
                </a:buClr>
                <a:buSzPct val="80000"/>
              </a:pPr>
              <a:r>
                <a:rPr lang="en-US" sz="1400" dirty="0"/>
                <a:t>  </a:t>
              </a:r>
              <a:r>
                <a:rPr lang="en-US" sz="1400" dirty="0" err="1"/>
                <a:t>c.pipe</a:t>
              </a:r>
              <a:r>
                <a:rPr lang="en-US" sz="1400" dirty="0"/>
                <a:t>(c);</a:t>
              </a:r>
            </a:p>
            <a:p>
              <a:pPr fontAlgn="base">
                <a:spcAft>
                  <a:spcPct val="0"/>
                </a:spcAft>
                <a:buClr>
                  <a:srgbClr val="F0AB00"/>
                </a:buClr>
                <a:buSzPct val="80000"/>
              </a:pPr>
              <a:r>
                <a:rPr lang="en-US" sz="1400" dirty="0"/>
                <a:t>});</a:t>
              </a:r>
            </a:p>
            <a:p>
              <a:pPr fontAlgn="base">
                <a:spcAft>
                  <a:spcPct val="0"/>
                </a:spcAft>
                <a:buClr>
                  <a:srgbClr val="F0AB00"/>
                </a:buClr>
                <a:buSzPct val="80000"/>
              </a:pPr>
              <a:r>
                <a:rPr lang="en-US" sz="1400" dirty="0" err="1"/>
                <a:t>server.listen</a:t>
              </a:r>
              <a:r>
                <a:rPr lang="en-US" sz="1400" dirty="0"/>
                <a:t>(8124, function() { //</a:t>
              </a:r>
              <a:r>
                <a:rPr lang="en-US" sz="1400" dirty="0">
                  <a:solidFill>
                    <a:srgbClr val="FF0000"/>
                  </a:solidFill>
                </a:rPr>
                <a:t>'listening' listener</a:t>
              </a:r>
            </a:p>
            <a:p>
              <a:pPr fontAlgn="base">
                <a:spcAft>
                  <a:spcPct val="0"/>
                </a:spcAft>
                <a:buClr>
                  <a:srgbClr val="F0AB00"/>
                </a:buClr>
                <a:buSzPct val="80000"/>
              </a:pPr>
              <a:r>
                <a:rPr lang="en-US" sz="1400" dirty="0"/>
                <a:t>  console.log('server bound');</a:t>
              </a:r>
            </a:p>
            <a:p>
              <a:pPr fontAlgn="base">
                <a:spcAft>
                  <a:spcPct val="0"/>
                </a:spcAft>
                <a:buClr>
                  <a:srgbClr val="F0AB00"/>
                </a:buClr>
                <a:buSzPct val="80000"/>
              </a:pPr>
              <a:r>
                <a:rPr lang="en-US" sz="1400" dirty="0"/>
                <a:t>});</a:t>
              </a:r>
              <a:endParaRPr lang="en-US" sz="1400" dirty="0">
                <a:solidFill>
                  <a:srgbClr val="FF0000"/>
                </a:solidFill>
              </a:endParaRPr>
            </a:p>
          </p:txBody>
        </p:sp>
        <p:sp>
          <p:nvSpPr>
            <p:cNvPr id="15" name="TextBox 14"/>
            <p:cNvSpPr txBox="1"/>
            <p:nvPr/>
          </p:nvSpPr>
          <p:spPr>
            <a:xfrm>
              <a:off x="1403688" y="2711961"/>
              <a:ext cx="1070568"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tcpserver.js</a:t>
              </a:r>
            </a:p>
          </p:txBody>
        </p:sp>
      </p:grpSp>
      <p:grpSp>
        <p:nvGrpSpPr>
          <p:cNvPr id="19" name="Group 18"/>
          <p:cNvGrpSpPr/>
          <p:nvPr/>
        </p:nvGrpSpPr>
        <p:grpSpPr>
          <a:xfrm>
            <a:off x="4644008" y="2708920"/>
            <a:ext cx="4104456" cy="3085758"/>
            <a:chOff x="755576" y="2711961"/>
            <a:chExt cx="3724414" cy="3085758"/>
          </a:xfrm>
        </p:grpSpPr>
        <p:sp>
          <p:nvSpPr>
            <p:cNvPr id="20" name="TextBox 19"/>
            <p:cNvSpPr txBox="1"/>
            <p:nvPr/>
          </p:nvSpPr>
          <p:spPr>
            <a:xfrm>
              <a:off x="755576" y="2996952"/>
              <a:ext cx="3724414" cy="280076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a:t>var</a:t>
              </a:r>
              <a:r>
                <a:rPr lang="en-US" sz="1400" dirty="0"/>
                <a:t> net = require('net');</a:t>
              </a:r>
            </a:p>
            <a:p>
              <a:pPr fontAlgn="base">
                <a:spcAft>
                  <a:spcPct val="0"/>
                </a:spcAft>
                <a:buClr>
                  <a:srgbClr val="F0AB00"/>
                </a:buClr>
                <a:buSzPct val="80000"/>
              </a:pPr>
              <a:r>
                <a:rPr lang="en-US" sz="1400" dirty="0" err="1"/>
                <a:t>var</a:t>
              </a:r>
              <a:r>
                <a:rPr lang="en-US" sz="1400" dirty="0"/>
                <a:t> client = </a:t>
              </a:r>
              <a:r>
                <a:rPr lang="en-US" sz="1400" dirty="0" err="1"/>
                <a:t>net.connect</a:t>
              </a:r>
              <a:r>
                <a:rPr lang="en-US" sz="1400" dirty="0"/>
                <a:t>({port: 8124},</a:t>
              </a:r>
            </a:p>
            <a:p>
              <a:pPr fontAlgn="base">
                <a:spcAft>
                  <a:spcPct val="0"/>
                </a:spcAft>
                <a:buClr>
                  <a:srgbClr val="F0AB00"/>
                </a:buClr>
                <a:buSzPct val="80000"/>
              </a:pPr>
              <a:r>
                <a:rPr lang="en-US" sz="1400" dirty="0" smtClean="0"/>
                <a:t>function</a:t>
              </a:r>
              <a:r>
                <a:rPr lang="en-US" sz="1400" dirty="0"/>
                <a:t>() { //</a:t>
              </a:r>
              <a:r>
                <a:rPr lang="en-US" sz="1400" dirty="0">
                  <a:solidFill>
                    <a:srgbClr val="FF0000"/>
                  </a:solidFill>
                </a:rPr>
                <a:t>'connect' listener</a:t>
              </a:r>
            </a:p>
            <a:p>
              <a:pPr fontAlgn="base">
                <a:spcAft>
                  <a:spcPct val="0"/>
                </a:spcAft>
                <a:buClr>
                  <a:srgbClr val="F0AB00"/>
                </a:buClr>
                <a:buSzPct val="80000"/>
              </a:pPr>
              <a:r>
                <a:rPr lang="en-US" sz="1400" dirty="0"/>
                <a:t>  console.log('client connected');</a:t>
              </a:r>
            </a:p>
            <a:p>
              <a:pPr fontAlgn="base">
                <a:spcAft>
                  <a:spcPct val="0"/>
                </a:spcAft>
                <a:buClr>
                  <a:srgbClr val="F0AB00"/>
                </a:buClr>
                <a:buSzPct val="80000"/>
              </a:pPr>
              <a:r>
                <a:rPr lang="en-US" sz="1400" dirty="0"/>
                <a:t>  </a:t>
              </a:r>
              <a:r>
                <a:rPr lang="en-US" sz="1400" dirty="0" err="1"/>
                <a:t>client.write</a:t>
              </a:r>
              <a:r>
                <a:rPr lang="en-US" sz="1400" dirty="0"/>
                <a:t>('world!\r\n');</a:t>
              </a:r>
            </a:p>
            <a:p>
              <a:pPr fontAlgn="base">
                <a:spcAft>
                  <a:spcPct val="0"/>
                </a:spcAft>
                <a:buClr>
                  <a:srgbClr val="F0AB00"/>
                </a:buClr>
                <a:buSzPct val="80000"/>
              </a:pPr>
              <a:r>
                <a:rPr lang="en-US" sz="1400" dirty="0"/>
                <a:t>});</a:t>
              </a:r>
            </a:p>
            <a:p>
              <a:pPr fontAlgn="base">
                <a:spcAft>
                  <a:spcPct val="0"/>
                </a:spcAft>
                <a:buClr>
                  <a:srgbClr val="F0AB00"/>
                </a:buClr>
                <a:buSzPct val="80000"/>
              </a:pPr>
              <a:r>
                <a:rPr lang="en-US" sz="1400" dirty="0" err="1"/>
                <a:t>client.on</a:t>
              </a:r>
              <a:r>
                <a:rPr lang="en-US" sz="1400" dirty="0"/>
                <a:t>('data', function(data) </a:t>
              </a:r>
              <a:r>
                <a:rPr lang="en-US" sz="1400" dirty="0" smtClean="0"/>
                <a:t>{//</a:t>
              </a:r>
              <a:r>
                <a:rPr lang="en-US" sz="1400" dirty="0" err="1" smtClean="0">
                  <a:solidFill>
                    <a:srgbClr val="FF0000"/>
                  </a:solidFill>
                </a:rPr>
                <a:t>recved</a:t>
              </a:r>
              <a:r>
                <a:rPr lang="en-US" sz="1400" dirty="0" smtClean="0">
                  <a:solidFill>
                    <a:srgbClr val="FF0000"/>
                  </a:solidFill>
                </a:rPr>
                <a:t> data</a:t>
              </a:r>
              <a:endParaRPr lang="en-US" sz="1400" dirty="0">
                <a:solidFill>
                  <a:srgbClr val="FF0000"/>
                </a:solidFill>
              </a:endParaRPr>
            </a:p>
            <a:p>
              <a:pPr fontAlgn="base">
                <a:spcAft>
                  <a:spcPct val="0"/>
                </a:spcAft>
                <a:buClr>
                  <a:srgbClr val="F0AB00"/>
                </a:buClr>
                <a:buSzPct val="80000"/>
              </a:pPr>
              <a:r>
                <a:rPr lang="en-US" sz="1400" dirty="0"/>
                <a:t>  console.log(</a:t>
              </a:r>
              <a:r>
                <a:rPr lang="en-US" sz="1400" dirty="0" err="1"/>
                <a:t>data.toString</a:t>
              </a:r>
              <a:r>
                <a:rPr lang="en-US" sz="1400" dirty="0"/>
                <a:t>());</a:t>
              </a:r>
            </a:p>
            <a:p>
              <a:pPr fontAlgn="base">
                <a:spcAft>
                  <a:spcPct val="0"/>
                </a:spcAft>
                <a:buClr>
                  <a:srgbClr val="F0AB00"/>
                </a:buClr>
                <a:buSzPct val="80000"/>
              </a:pPr>
              <a:r>
                <a:rPr lang="en-US" sz="1400" dirty="0"/>
                <a:t>  </a:t>
              </a:r>
              <a:r>
                <a:rPr lang="en-US" sz="1400" dirty="0" err="1"/>
                <a:t>client.end</a:t>
              </a:r>
              <a:r>
                <a:rPr lang="en-US" sz="1400" dirty="0"/>
                <a:t>();</a:t>
              </a:r>
            </a:p>
            <a:p>
              <a:pPr fontAlgn="base">
                <a:spcAft>
                  <a:spcPct val="0"/>
                </a:spcAft>
                <a:buClr>
                  <a:srgbClr val="F0AB00"/>
                </a:buClr>
                <a:buSzPct val="80000"/>
              </a:pPr>
              <a:r>
                <a:rPr lang="en-US" sz="1400" dirty="0"/>
                <a:t>});</a:t>
              </a:r>
            </a:p>
            <a:p>
              <a:pPr fontAlgn="base">
                <a:spcAft>
                  <a:spcPct val="0"/>
                </a:spcAft>
                <a:buClr>
                  <a:srgbClr val="F0AB00"/>
                </a:buClr>
                <a:buSzPct val="80000"/>
              </a:pPr>
              <a:r>
                <a:rPr lang="en-US" sz="1400" dirty="0" err="1"/>
                <a:t>client.on</a:t>
              </a:r>
              <a:r>
                <a:rPr lang="en-US" sz="1400" dirty="0"/>
                <a:t>('end', function() </a:t>
              </a:r>
              <a:r>
                <a:rPr lang="en-US" sz="1400" dirty="0" smtClean="0"/>
                <a:t>{//</a:t>
              </a:r>
              <a:r>
                <a:rPr lang="en-US" sz="1400" dirty="0" smtClean="0">
                  <a:solidFill>
                    <a:srgbClr val="FF0000"/>
                  </a:solidFill>
                </a:rPr>
                <a:t>end connection</a:t>
              </a:r>
              <a:endParaRPr lang="en-US" sz="1400" dirty="0">
                <a:solidFill>
                  <a:srgbClr val="FF0000"/>
                </a:solidFill>
              </a:endParaRPr>
            </a:p>
            <a:p>
              <a:pPr fontAlgn="base">
                <a:spcAft>
                  <a:spcPct val="0"/>
                </a:spcAft>
                <a:buClr>
                  <a:srgbClr val="F0AB00"/>
                </a:buClr>
                <a:buSzPct val="80000"/>
              </a:pPr>
              <a:r>
                <a:rPr lang="en-US" sz="1400" dirty="0"/>
                <a:t>  console.log('client disconnected');</a:t>
              </a:r>
            </a:p>
            <a:p>
              <a:pPr fontAlgn="base">
                <a:spcAft>
                  <a:spcPct val="0"/>
                </a:spcAft>
                <a:buClr>
                  <a:srgbClr val="F0AB00"/>
                </a:buClr>
                <a:buSzPct val="80000"/>
              </a:pPr>
              <a:r>
                <a:rPr lang="en-US" sz="1400" dirty="0"/>
                <a:t>});</a:t>
              </a:r>
            </a:p>
          </p:txBody>
        </p:sp>
        <p:sp>
          <p:nvSpPr>
            <p:cNvPr id="21" name="TextBox 20"/>
            <p:cNvSpPr txBox="1"/>
            <p:nvPr/>
          </p:nvSpPr>
          <p:spPr>
            <a:xfrm>
              <a:off x="1403688" y="2711961"/>
              <a:ext cx="977476"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tcpclient.js</a:t>
              </a:r>
            </a:p>
          </p:txBody>
        </p:sp>
      </p:grpSp>
    </p:spTree>
    <p:extLst>
      <p:ext uri="{BB962C8B-B14F-4D97-AF65-F5344CB8AC3E}">
        <p14:creationId xmlns:p14="http://schemas.microsoft.com/office/powerpoint/2010/main" val="876136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285750" indent="-285750">
              <a:buFont typeface="Arial" panose="020B0604020202020204" pitchFamily="34" charset="0"/>
              <a:buChar char="•"/>
            </a:pPr>
            <a:r>
              <a:rPr lang="en-US" dirty="0" err="1" smtClean="0"/>
              <a:t>var</a:t>
            </a:r>
            <a:r>
              <a:rPr lang="en-US" dirty="0" smtClean="0"/>
              <a:t> </a:t>
            </a:r>
            <a:r>
              <a:rPr lang="en-US" dirty="0" err="1"/>
              <a:t>dns</a:t>
            </a:r>
            <a:r>
              <a:rPr lang="en-US" dirty="0"/>
              <a:t> = require</a:t>
            </a:r>
            <a:r>
              <a:rPr lang="en-US" dirty="0" smtClean="0"/>
              <a:t>(‘</a:t>
            </a:r>
            <a:r>
              <a:rPr lang="en-US" dirty="0" err="1" smtClean="0"/>
              <a:t>dns</a:t>
            </a:r>
            <a:r>
              <a:rPr lang="en-US" dirty="0" smtClean="0"/>
              <a:t>’)</a:t>
            </a:r>
          </a:p>
          <a:p>
            <a:pPr marL="285750" indent="-285750">
              <a:buFont typeface="Arial" panose="020B0604020202020204" pitchFamily="34" charset="0"/>
              <a:buChar char="•"/>
            </a:pPr>
            <a:r>
              <a:rPr lang="en-US" dirty="0" err="1"/>
              <a:t>dns.lookup</a:t>
            </a:r>
            <a:r>
              <a:rPr lang="en-US" dirty="0"/>
              <a:t>(domain, [family], callback(</a:t>
            </a:r>
            <a:r>
              <a:rPr lang="en-US" dirty="0" err="1"/>
              <a:t>err,addrs</a:t>
            </a:r>
            <a:r>
              <a:rPr lang="en-US" dirty="0"/>
              <a:t>))</a:t>
            </a:r>
            <a:r>
              <a:rPr lang="en-US" dirty="0">
                <a:hlinkClick r:id="" action="ppaction://hlinkfile"/>
              </a:rPr>
              <a:t>#</a:t>
            </a:r>
            <a:endParaRPr lang="en-US" dirty="0"/>
          </a:p>
          <a:p>
            <a:pPr marL="285750" indent="-285750">
              <a:buFont typeface="Arial" panose="020B0604020202020204" pitchFamily="34" charset="0"/>
              <a:buChar char="•"/>
            </a:pPr>
            <a:r>
              <a:rPr lang="en-US" dirty="0" err="1"/>
              <a:t>dns.resolve</a:t>
            </a:r>
            <a:r>
              <a:rPr lang="en-US" dirty="0"/>
              <a:t>(domain, [</a:t>
            </a:r>
            <a:r>
              <a:rPr lang="en-US" dirty="0" err="1"/>
              <a:t>rrtype</a:t>
            </a:r>
            <a:r>
              <a:rPr lang="en-US" dirty="0"/>
              <a:t>], callback(</a:t>
            </a:r>
            <a:r>
              <a:rPr lang="en-US" dirty="0" err="1"/>
              <a:t>err,addrs</a:t>
            </a:r>
            <a:r>
              <a:rPr lang="en-US" dirty="0"/>
              <a:t>))</a:t>
            </a:r>
            <a:r>
              <a:rPr lang="en-US" dirty="0">
                <a:hlinkClick r:id="" action="ppaction://hlinkfile"/>
              </a:rPr>
              <a:t>#</a:t>
            </a:r>
            <a:endParaRPr lang="en-US" dirty="0"/>
          </a:p>
          <a:p>
            <a:pPr marL="0" indent="0">
              <a:buNone/>
            </a:pPr>
            <a:r>
              <a:rPr lang="en-US" sz="1600" b="1" dirty="0" smtClean="0"/>
              <a:t>      </a:t>
            </a:r>
            <a:r>
              <a:rPr lang="en-US" sz="1600" b="0" dirty="0" err="1" smtClean="0"/>
              <a:t>rrtype</a:t>
            </a:r>
            <a:r>
              <a:rPr lang="en-US" sz="1600" b="0" dirty="0" smtClean="0"/>
              <a:t> : ‘A’ </a:t>
            </a:r>
            <a:r>
              <a:rPr lang="en-US" sz="1600" b="0" dirty="0"/>
              <a:t>(</a:t>
            </a:r>
            <a:r>
              <a:rPr lang="en-US" sz="1600" b="0" dirty="0" smtClean="0"/>
              <a:t>IPV4 default), ‘AAAA’ </a:t>
            </a:r>
            <a:r>
              <a:rPr lang="en-US" sz="1600" b="0" dirty="0"/>
              <a:t>(</a:t>
            </a:r>
            <a:r>
              <a:rPr lang="en-US" sz="1600" b="0" dirty="0" smtClean="0"/>
              <a:t>IPV6), ‘MX’ </a:t>
            </a:r>
            <a:r>
              <a:rPr lang="en-US" sz="1600" b="0" dirty="0"/>
              <a:t>(mail exchange records), </a:t>
            </a:r>
            <a:r>
              <a:rPr lang="en-US" sz="1600" b="0" dirty="0" smtClean="0"/>
              <a:t>…</a:t>
            </a:r>
            <a:endParaRPr lang="en-US" sz="1600" b="0" dirty="0"/>
          </a:p>
        </p:txBody>
      </p:sp>
      <p:sp>
        <p:nvSpPr>
          <p:cNvPr id="2" name="Title 1"/>
          <p:cNvSpPr>
            <a:spLocks noGrp="1"/>
          </p:cNvSpPr>
          <p:nvPr>
            <p:ph type="title"/>
          </p:nvPr>
        </p:nvSpPr>
        <p:spPr/>
        <p:txBody>
          <a:bodyPr/>
          <a:lstStyle/>
          <a:p>
            <a:r>
              <a:rPr lang="en-US" dirty="0" err="1" smtClean="0"/>
              <a:t>NodeJS</a:t>
            </a:r>
            <a:r>
              <a:rPr lang="en-US" dirty="0" smtClean="0"/>
              <a:t> DNS </a:t>
            </a:r>
            <a:r>
              <a:rPr lang="en-US" altLang="zh-CN" dirty="0" smtClean="0"/>
              <a:t>module</a:t>
            </a:r>
            <a:r>
              <a:rPr lang="en-US" dirty="0" smtClean="0"/>
              <a:t> </a:t>
            </a:r>
            <a:endParaRPr lang="en-US" dirty="0"/>
          </a:p>
        </p:txBody>
      </p:sp>
      <p:grpSp>
        <p:nvGrpSpPr>
          <p:cNvPr id="6" name="Group 5"/>
          <p:cNvGrpSpPr/>
          <p:nvPr/>
        </p:nvGrpSpPr>
        <p:grpSpPr>
          <a:xfrm>
            <a:off x="683568" y="3837042"/>
            <a:ext cx="6120680" cy="1680190"/>
            <a:chOff x="755576" y="3200028"/>
            <a:chExt cx="5308958" cy="1367708"/>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200028"/>
              <a:ext cx="5308958" cy="716662"/>
            </a:xfrm>
            <a:prstGeom prst="rect">
              <a:avLst/>
            </a:prstGeom>
          </p:spPr>
          <p:style>
            <a:lnRef idx="1">
              <a:schemeClr val="accent1"/>
            </a:lnRef>
            <a:fillRef idx="3">
              <a:schemeClr val="accent1"/>
            </a:fillRef>
            <a:effectRef idx="2">
              <a:schemeClr val="accent1"/>
            </a:effectRef>
            <a:fontRef idx="minor">
              <a:schemeClr val="lt1"/>
            </a:fontRef>
          </p:style>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04" y="3993936"/>
              <a:ext cx="4486076" cy="573800"/>
            </a:xfrm>
            <a:prstGeom prst="rect">
              <a:avLst/>
            </a:prstGeom>
          </p:spPr>
        </p:pic>
      </p:grpSp>
    </p:spTree>
    <p:extLst>
      <p:ext uri="{BB962C8B-B14F-4D97-AF65-F5344CB8AC3E}">
        <p14:creationId xmlns:p14="http://schemas.microsoft.com/office/powerpoint/2010/main" val="18787632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NodeJS</a:t>
            </a:r>
            <a:r>
              <a:rPr lang="en-US" dirty="0" smtClean="0"/>
              <a:t> </a:t>
            </a:r>
            <a:r>
              <a:rPr lang="en-US" dirty="0" err="1" smtClean="0"/>
              <a:t>child_process</a:t>
            </a:r>
            <a:r>
              <a:rPr lang="en-US" dirty="0" smtClean="0"/>
              <a:t>/process module</a:t>
            </a:r>
            <a:endParaRPr lang="en-US" dirty="0"/>
          </a:p>
        </p:txBody>
      </p:sp>
      <p:sp>
        <p:nvSpPr>
          <p:cNvPr id="5" name="TextBox 4"/>
          <p:cNvSpPr txBox="1"/>
          <p:nvPr/>
        </p:nvSpPr>
        <p:spPr>
          <a:xfrm>
            <a:off x="480552" y="1556792"/>
            <a:ext cx="6827752" cy="69249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Similar to c language, </a:t>
            </a:r>
            <a:r>
              <a:rPr lang="en-US" kern="0" dirty="0" smtClean="0">
                <a:ea typeface="Arial Unicode MS" pitchFamily="34" charset="-128"/>
                <a:cs typeface="Arial Unicode MS" pitchFamily="34" charset="-128"/>
              </a:rPr>
              <a:t>you can use fork to create a child process</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And use </a:t>
            </a:r>
            <a:r>
              <a:rPr lang="en-US" kern="0" dirty="0" err="1" smtClean="0">
                <a:ea typeface="Arial Unicode MS" pitchFamily="34" charset="-128"/>
                <a:cs typeface="Arial Unicode MS" pitchFamily="34" charset="-128"/>
              </a:rPr>
              <a:t>process.on</a:t>
            </a:r>
            <a:r>
              <a:rPr lang="en-US" kern="0" dirty="0" smtClean="0">
                <a:ea typeface="Arial Unicode MS" pitchFamily="34" charset="-128"/>
                <a:cs typeface="Arial Unicode MS" pitchFamily="34" charset="-128"/>
              </a:rPr>
              <a:t>(‘..’,callback) to do process communication</a:t>
            </a:r>
            <a:endParaRPr lang="en-US" sz="1800" kern="0" dirty="0" smtClean="0">
              <a:ea typeface="Arial Unicode MS" pitchFamily="34" charset="-128"/>
              <a:cs typeface="Arial Unicode MS" pitchFamily="34" charset="-128"/>
            </a:endParaRPr>
          </a:p>
        </p:txBody>
      </p:sp>
      <p:grpSp>
        <p:nvGrpSpPr>
          <p:cNvPr id="7" name="Group 6"/>
          <p:cNvGrpSpPr/>
          <p:nvPr/>
        </p:nvGrpSpPr>
        <p:grpSpPr>
          <a:xfrm>
            <a:off x="5004048" y="3220080"/>
            <a:ext cx="3528392" cy="1793096"/>
            <a:chOff x="755576" y="2711961"/>
            <a:chExt cx="3528392" cy="1793096"/>
          </a:xfrm>
        </p:grpSpPr>
        <p:sp>
          <p:nvSpPr>
            <p:cNvPr id="4" name="TextBox 3"/>
            <p:cNvSpPr txBox="1"/>
            <p:nvPr/>
          </p:nvSpPr>
          <p:spPr>
            <a:xfrm>
              <a:off x="755576" y="2996952"/>
              <a:ext cx="3528392" cy="1508105"/>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Bef>
                  <a:spcPct val="50000"/>
                </a:spcBef>
                <a:spcAft>
                  <a:spcPct val="0"/>
                </a:spcAft>
                <a:buClr>
                  <a:srgbClr val="F0AB00"/>
                </a:buClr>
                <a:buSzPct val="80000"/>
              </a:pPr>
              <a:r>
                <a:rPr lang="en-US" sz="1400" dirty="0" err="1"/>
                <a:t>process.on</a:t>
              </a:r>
              <a:r>
                <a:rPr lang="en-US" sz="1400" dirty="0"/>
                <a:t>('message', function(m) {  </a:t>
              </a:r>
            </a:p>
            <a:p>
              <a:pPr fontAlgn="base">
                <a:spcBef>
                  <a:spcPct val="50000"/>
                </a:spcBef>
                <a:spcAft>
                  <a:spcPct val="0"/>
                </a:spcAft>
                <a:buClr>
                  <a:srgbClr val="F0AB00"/>
                </a:buClr>
                <a:buSzPct val="80000"/>
              </a:pPr>
              <a:r>
                <a:rPr lang="en-US" sz="1400" dirty="0"/>
                <a:t>   console.log('CHILD got message:', m);</a:t>
              </a:r>
            </a:p>
            <a:p>
              <a:pPr fontAlgn="base">
                <a:spcBef>
                  <a:spcPct val="50000"/>
                </a:spcBef>
                <a:spcAft>
                  <a:spcPct val="0"/>
                </a:spcAft>
                <a:buClr>
                  <a:srgbClr val="F0AB00"/>
                </a:buClr>
                <a:buSzPct val="80000"/>
              </a:pPr>
              <a:r>
                <a:rPr lang="en-US" sz="1400" dirty="0"/>
                <a:t>});</a:t>
              </a:r>
            </a:p>
            <a:p>
              <a:pPr fontAlgn="base">
                <a:spcBef>
                  <a:spcPct val="50000"/>
                </a:spcBef>
                <a:spcAft>
                  <a:spcPct val="0"/>
                </a:spcAft>
                <a:buClr>
                  <a:srgbClr val="F0AB00"/>
                </a:buClr>
                <a:buSzPct val="80000"/>
              </a:pPr>
              <a:r>
                <a:rPr lang="en-US" sz="1400" dirty="0" err="1"/>
                <a:t>process.send</a:t>
              </a:r>
              <a:r>
                <a:rPr lang="en-US" sz="1400" dirty="0"/>
                <a:t>({ foo: 'bar' </a:t>
              </a:r>
              <a:r>
                <a:rPr lang="en-US" sz="1400" dirty="0" smtClean="0"/>
                <a:t>});</a:t>
              </a:r>
            </a:p>
            <a:p>
              <a:pPr fontAlgn="base">
                <a:spcBef>
                  <a:spcPct val="50000"/>
                </a:spcBef>
                <a:spcAft>
                  <a:spcPct val="0"/>
                </a:spcAft>
                <a:buClr>
                  <a:srgbClr val="F0AB00"/>
                </a:buClr>
                <a:buSzPct val="80000"/>
              </a:pPr>
              <a:r>
                <a:rPr lang="en-US" sz="1400" dirty="0" smtClean="0"/>
                <a:t>//</a:t>
              </a:r>
              <a:r>
                <a:rPr lang="en-US" sz="1400" dirty="0" smtClean="0">
                  <a:solidFill>
                    <a:srgbClr val="FF0000"/>
                  </a:solidFill>
                </a:rPr>
                <a:t>send </a:t>
              </a:r>
              <a:r>
                <a:rPr lang="en-US" sz="1400" dirty="0" err="1" smtClean="0">
                  <a:solidFill>
                    <a:srgbClr val="FF0000"/>
                  </a:solidFill>
                </a:rPr>
                <a:t>msg</a:t>
              </a:r>
              <a:r>
                <a:rPr lang="en-US" sz="1400" dirty="0" smtClean="0">
                  <a:solidFill>
                    <a:srgbClr val="FF0000"/>
                  </a:solidFill>
                </a:rPr>
                <a:t> to parent process</a:t>
              </a:r>
              <a:endParaRPr lang="en-US" sz="1400" dirty="0">
                <a:solidFill>
                  <a:srgbClr val="FF0000"/>
                </a:solidFill>
              </a:endParaRPr>
            </a:p>
          </p:txBody>
        </p:sp>
        <p:sp>
          <p:nvSpPr>
            <p:cNvPr id="6" name="TextBox 5"/>
            <p:cNvSpPr txBox="1"/>
            <p:nvPr/>
          </p:nvSpPr>
          <p:spPr>
            <a:xfrm>
              <a:off x="1403688" y="2711961"/>
              <a:ext cx="705321"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child.js</a:t>
              </a:r>
            </a:p>
          </p:txBody>
        </p:sp>
      </p:grpSp>
      <p:grpSp>
        <p:nvGrpSpPr>
          <p:cNvPr id="8" name="Group 7"/>
          <p:cNvGrpSpPr/>
          <p:nvPr/>
        </p:nvGrpSpPr>
        <p:grpSpPr>
          <a:xfrm>
            <a:off x="683568" y="2266344"/>
            <a:ext cx="4104456" cy="2223983"/>
            <a:chOff x="755576" y="2711961"/>
            <a:chExt cx="3724414" cy="2223983"/>
          </a:xfrm>
        </p:grpSpPr>
        <p:sp>
          <p:nvSpPr>
            <p:cNvPr id="9" name="TextBox 8"/>
            <p:cNvSpPr txBox="1"/>
            <p:nvPr/>
          </p:nvSpPr>
          <p:spPr>
            <a:xfrm>
              <a:off x="755576" y="2996952"/>
              <a:ext cx="3724414" cy="1938992"/>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lnSpc>
                  <a:spcPct val="150000"/>
                </a:lnSpc>
                <a:spcAft>
                  <a:spcPct val="0"/>
                </a:spcAft>
                <a:buClr>
                  <a:srgbClr val="F0AB00"/>
                </a:buClr>
                <a:buSzPct val="80000"/>
              </a:pPr>
              <a:r>
                <a:rPr lang="en-US" sz="1400" dirty="0" err="1" smtClean="0"/>
                <a:t>var</a:t>
              </a:r>
              <a:r>
                <a:rPr lang="en-US" sz="1400" dirty="0" smtClean="0"/>
                <a:t> </a:t>
              </a:r>
              <a:r>
                <a:rPr lang="en-US" sz="1400" dirty="0" err="1"/>
                <a:t>cp</a:t>
              </a:r>
              <a:r>
                <a:rPr lang="en-US" sz="1400" dirty="0"/>
                <a:t> = require('</a:t>
              </a:r>
              <a:r>
                <a:rPr lang="en-US" sz="1400" dirty="0" err="1"/>
                <a:t>child_process</a:t>
              </a:r>
              <a:r>
                <a:rPr lang="en-US" sz="1400" dirty="0" smtClean="0"/>
                <a:t>');</a:t>
              </a:r>
            </a:p>
            <a:p>
              <a:pPr fontAlgn="base">
                <a:lnSpc>
                  <a:spcPct val="150000"/>
                </a:lnSpc>
                <a:spcAft>
                  <a:spcPct val="0"/>
                </a:spcAft>
                <a:buClr>
                  <a:srgbClr val="F0AB00"/>
                </a:buClr>
                <a:buSzPct val="80000"/>
              </a:pPr>
              <a:r>
                <a:rPr lang="en-US" sz="1400" dirty="0" err="1" smtClean="0"/>
                <a:t>var</a:t>
              </a:r>
              <a:r>
                <a:rPr lang="en-US" sz="1400" dirty="0" smtClean="0"/>
                <a:t> </a:t>
              </a:r>
              <a:r>
                <a:rPr lang="en-US" sz="1400" dirty="0"/>
                <a:t>n = </a:t>
              </a:r>
              <a:r>
                <a:rPr lang="en-US" sz="1400" dirty="0" err="1"/>
                <a:t>cp.fork</a:t>
              </a:r>
              <a:r>
                <a:rPr lang="en-US" sz="1400" dirty="0"/>
                <a:t>(__</a:t>
              </a:r>
              <a:r>
                <a:rPr lang="en-US" sz="1400" dirty="0" err="1"/>
                <a:t>dirname</a:t>
              </a:r>
              <a:r>
                <a:rPr lang="en-US" sz="1400" dirty="0"/>
                <a:t> + </a:t>
              </a:r>
              <a:r>
                <a:rPr lang="en-US" sz="1400" dirty="0" smtClean="0"/>
                <a:t>'/child.js');//</a:t>
              </a:r>
              <a:r>
                <a:rPr lang="en-US" sz="1400" dirty="0" smtClean="0">
                  <a:solidFill>
                    <a:srgbClr val="FF0000"/>
                  </a:solidFill>
                </a:rPr>
                <a:t>fork child</a:t>
              </a:r>
            </a:p>
            <a:p>
              <a:pPr fontAlgn="base">
                <a:lnSpc>
                  <a:spcPct val="150000"/>
                </a:lnSpc>
                <a:spcAft>
                  <a:spcPct val="0"/>
                </a:spcAft>
                <a:buClr>
                  <a:srgbClr val="F0AB00"/>
                </a:buClr>
                <a:buSzPct val="80000"/>
              </a:pPr>
              <a:r>
                <a:rPr lang="en-US" sz="1400" dirty="0" err="1" smtClean="0"/>
                <a:t>n.on</a:t>
              </a:r>
              <a:r>
                <a:rPr lang="en-US" sz="1400" dirty="0"/>
                <a:t>('message', function(m) </a:t>
              </a:r>
              <a:r>
                <a:rPr lang="en-US" sz="1400" dirty="0" smtClean="0"/>
                <a:t>{</a:t>
              </a:r>
            </a:p>
            <a:p>
              <a:pPr fontAlgn="base">
                <a:lnSpc>
                  <a:spcPct val="150000"/>
                </a:lnSpc>
                <a:spcAft>
                  <a:spcPct val="0"/>
                </a:spcAft>
                <a:buClr>
                  <a:srgbClr val="F0AB00"/>
                </a:buClr>
                <a:buSzPct val="80000"/>
              </a:pPr>
              <a:r>
                <a:rPr lang="en-US" sz="1400" dirty="0"/>
                <a:t> </a:t>
              </a:r>
              <a:r>
                <a:rPr lang="en-US" sz="1400" dirty="0" smtClean="0"/>
                <a:t>  console.log</a:t>
              </a:r>
              <a:r>
                <a:rPr lang="en-US" sz="1400" dirty="0"/>
                <a:t>('PARENT got message:', m</a:t>
              </a:r>
              <a:r>
                <a:rPr lang="en-US" sz="1400" dirty="0" smtClean="0"/>
                <a:t>);</a:t>
              </a:r>
            </a:p>
            <a:p>
              <a:pPr fontAlgn="base">
                <a:lnSpc>
                  <a:spcPct val="150000"/>
                </a:lnSpc>
                <a:spcAft>
                  <a:spcPct val="0"/>
                </a:spcAft>
                <a:buClr>
                  <a:srgbClr val="F0AB00"/>
                </a:buClr>
                <a:buSzPct val="80000"/>
              </a:pPr>
              <a:r>
                <a:rPr lang="en-US" sz="1400" dirty="0" smtClean="0"/>
                <a:t>});</a:t>
              </a:r>
            </a:p>
            <a:p>
              <a:pPr fontAlgn="base">
                <a:lnSpc>
                  <a:spcPct val="150000"/>
                </a:lnSpc>
                <a:spcAft>
                  <a:spcPct val="0"/>
                </a:spcAft>
                <a:buClr>
                  <a:srgbClr val="F0AB00"/>
                </a:buClr>
                <a:buSzPct val="80000"/>
              </a:pPr>
              <a:r>
                <a:rPr lang="en-US" sz="1400" dirty="0" err="1" smtClean="0"/>
                <a:t>n.send</a:t>
              </a:r>
              <a:r>
                <a:rPr lang="en-US" sz="1400" dirty="0"/>
                <a:t>({ hello: 'world' </a:t>
              </a:r>
              <a:r>
                <a:rPr lang="en-US" sz="1400" dirty="0" smtClean="0"/>
                <a:t>});//</a:t>
              </a:r>
              <a:r>
                <a:rPr lang="en-US" sz="1400" dirty="0" smtClean="0">
                  <a:solidFill>
                    <a:srgbClr val="FF0000"/>
                  </a:solidFill>
                </a:rPr>
                <a:t>send </a:t>
              </a:r>
              <a:r>
                <a:rPr lang="en-US" sz="1400" dirty="0" err="1" smtClean="0">
                  <a:solidFill>
                    <a:srgbClr val="FF0000"/>
                  </a:solidFill>
                </a:rPr>
                <a:t>msg</a:t>
              </a:r>
              <a:r>
                <a:rPr lang="en-US" sz="1400" dirty="0" smtClean="0">
                  <a:solidFill>
                    <a:srgbClr val="FF0000"/>
                  </a:solidFill>
                </a:rPr>
                <a:t> to child process</a:t>
              </a:r>
              <a:endParaRPr lang="en-US" sz="1400" dirty="0">
                <a:solidFill>
                  <a:srgbClr val="FF0000"/>
                </a:solidFill>
              </a:endParaRPr>
            </a:p>
          </p:txBody>
        </p:sp>
        <p:sp>
          <p:nvSpPr>
            <p:cNvPr id="10" name="TextBox 9"/>
            <p:cNvSpPr txBox="1"/>
            <p:nvPr/>
          </p:nvSpPr>
          <p:spPr>
            <a:xfrm>
              <a:off x="1403688" y="2711961"/>
              <a:ext cx="802927"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parent.js</a:t>
              </a:r>
            </a:p>
          </p:txBody>
        </p:sp>
      </p:gr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60" y="5513422"/>
            <a:ext cx="2659380" cy="430419"/>
          </a:xfrm>
          <a:prstGeom prst="rect">
            <a:avLst/>
          </a:prstGeom>
        </p:spPr>
      </p:pic>
      <p:sp>
        <p:nvSpPr>
          <p:cNvPr id="12" name="Right Arrow 11"/>
          <p:cNvSpPr/>
          <p:nvPr/>
        </p:nvSpPr>
        <p:spPr bwMode="gray">
          <a:xfrm rot="5400000">
            <a:off x="2271742" y="4657134"/>
            <a:ext cx="720080" cy="568068"/>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103304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r>
              <a:rPr lang="en-US" dirty="0"/>
              <a:t> </a:t>
            </a:r>
            <a:r>
              <a:rPr lang="en-US" altLang="zh-CN" dirty="0" smtClean="0"/>
              <a:t>cluster module</a:t>
            </a:r>
            <a:r>
              <a:rPr lang="en-US" dirty="0" smtClean="0"/>
              <a:t> </a:t>
            </a:r>
            <a:endParaRPr lang="en-US" dirty="0"/>
          </a:p>
        </p:txBody>
      </p:sp>
      <p:sp>
        <p:nvSpPr>
          <p:cNvPr id="5" name="TextBox 4"/>
          <p:cNvSpPr txBox="1"/>
          <p:nvPr/>
        </p:nvSpPr>
        <p:spPr>
          <a:xfrm>
            <a:off x="467544" y="1340768"/>
            <a:ext cx="5795176" cy="4031873"/>
          </a:xfrm>
          <a:prstGeom prst="rect">
            <a:avLst/>
          </a:prstGeom>
          <a:noFill/>
        </p:spPr>
        <p:txBody>
          <a:bodyPr wrap="none" rtlCol="0">
            <a:spAutoFit/>
          </a:bodyPr>
          <a:lstStyle/>
          <a:p>
            <a:pPr marL="285750" indent="-285750">
              <a:buFont typeface="Arial" panose="020B0604020202020204" pitchFamily="34" charset="0"/>
              <a:buChar char="•"/>
            </a:pPr>
            <a:r>
              <a:rPr lang="en-US" dirty="0" smtClean="0"/>
              <a:t>C</a:t>
            </a:r>
            <a:r>
              <a:rPr lang="en-US" altLang="zh-CN" dirty="0" smtClean="0"/>
              <a:t>luster module is used to realize multi-thread model</a:t>
            </a:r>
          </a:p>
          <a:p>
            <a:pPr lvl="1"/>
            <a:r>
              <a:rPr lang="en-US" altLang="zh-CN" dirty="0" smtClean="0"/>
              <a:t> in order to fully use </a:t>
            </a:r>
            <a:r>
              <a:rPr lang="en-US" altLang="zh-CN" dirty="0" smtClean="0">
                <a:solidFill>
                  <a:srgbClr val="FF0000"/>
                </a:solidFill>
              </a:rPr>
              <a:t>multi-core</a:t>
            </a:r>
          </a:p>
          <a:p>
            <a:pPr marL="285750" indent="-285750">
              <a:buFont typeface="Arial" panose="020B0604020202020204" pitchFamily="34" charset="0"/>
              <a:buChar char="•"/>
            </a:pPr>
            <a:r>
              <a:rPr lang="en-US" dirty="0" smtClean="0"/>
              <a:t>Cluster </a:t>
            </a:r>
            <a:r>
              <a:rPr lang="en-US" altLang="zh-CN" dirty="0" smtClean="0"/>
              <a:t>object</a:t>
            </a:r>
            <a:endParaRPr lang="en-US" dirty="0" smtClean="0"/>
          </a:p>
          <a:p>
            <a:pPr marL="742950" lvl="1" indent="-285750">
              <a:buFont typeface="Arial" panose="020B0604020202020204" pitchFamily="34" charset="0"/>
              <a:buChar char="•"/>
            </a:pPr>
            <a:r>
              <a:rPr lang="en-US" sz="1400" dirty="0" smtClean="0"/>
              <a:t>Workers[ ] </a:t>
            </a:r>
            <a:r>
              <a:rPr lang="en-US" sz="1200" dirty="0" smtClean="0"/>
              <a:t>workers[id] store the workers</a:t>
            </a:r>
          </a:p>
          <a:p>
            <a:pPr marL="742950" lvl="1" indent="-285750">
              <a:buFont typeface="Arial" panose="020B0604020202020204" pitchFamily="34" charset="0"/>
              <a:buChar char="•"/>
            </a:pPr>
            <a:r>
              <a:rPr lang="en-US" sz="1400" dirty="0"/>
              <a:t>Worker </a:t>
            </a:r>
            <a:r>
              <a:rPr lang="en-US" sz="1200" dirty="0"/>
              <a:t>A reference to the current worker object. </a:t>
            </a:r>
            <a:endParaRPr lang="en-US" sz="1200" dirty="0" smtClean="0"/>
          </a:p>
          <a:p>
            <a:pPr lvl="1"/>
            <a:r>
              <a:rPr lang="en-US" sz="1200" dirty="0"/>
              <a:t>	</a:t>
            </a:r>
            <a:r>
              <a:rPr lang="en-US" sz="1200" dirty="0" smtClean="0"/>
              <a:t>Not </a:t>
            </a:r>
            <a:r>
              <a:rPr lang="en-US" sz="1200" dirty="0"/>
              <a:t>available </a:t>
            </a:r>
            <a:r>
              <a:rPr lang="en-US" sz="1200" dirty="0" smtClean="0"/>
              <a:t>in master </a:t>
            </a:r>
            <a:r>
              <a:rPr lang="en-US" sz="1200" dirty="0"/>
              <a:t>process</a:t>
            </a:r>
            <a:r>
              <a:rPr lang="en-US" sz="1200" dirty="0" smtClean="0"/>
              <a:t>.</a:t>
            </a:r>
          </a:p>
          <a:p>
            <a:pPr marL="285750" indent="-285750">
              <a:buFont typeface="Arial" panose="020B0604020202020204" pitchFamily="34" charset="0"/>
              <a:buChar char="•"/>
            </a:pPr>
            <a:r>
              <a:rPr lang="en-US" dirty="0" smtClean="0"/>
              <a:t>Worker o</a:t>
            </a:r>
            <a:r>
              <a:rPr lang="en-US" altLang="zh-CN" dirty="0" smtClean="0"/>
              <a:t>bject</a:t>
            </a:r>
            <a:endParaRPr lang="en-US" sz="1200" dirty="0" smtClean="0"/>
          </a:p>
          <a:p>
            <a:pPr marL="742950" lvl="1" indent="-285750">
              <a:buFont typeface="Arial" panose="020B0604020202020204" pitchFamily="34" charset="0"/>
              <a:buChar char="•"/>
            </a:pPr>
            <a:r>
              <a:rPr lang="en-US" sz="1400" dirty="0" smtClean="0"/>
              <a:t>id </a:t>
            </a:r>
          </a:p>
          <a:p>
            <a:pPr marL="742950" lvl="1" indent="-285750">
              <a:buFont typeface="Arial" panose="020B0604020202020204" pitchFamily="34" charset="0"/>
              <a:buChar char="•"/>
            </a:pPr>
            <a:r>
              <a:rPr lang="en-US" sz="1400" dirty="0" smtClean="0"/>
              <a:t>process</a:t>
            </a:r>
          </a:p>
          <a:p>
            <a:pPr marL="742950" lvl="1" indent="-285750">
              <a:buFont typeface="Arial" panose="020B0604020202020204" pitchFamily="34" charset="0"/>
              <a:buChar char="•"/>
            </a:pPr>
            <a:r>
              <a:rPr lang="en-US" sz="1400" i="1" dirty="0"/>
              <a:t>s</a:t>
            </a:r>
            <a:r>
              <a:rPr lang="en-US" sz="1400" i="1" dirty="0" smtClean="0"/>
              <a:t>end(</a:t>
            </a:r>
            <a:r>
              <a:rPr lang="en-US" sz="1400" i="1" dirty="0" err="1" smtClean="0"/>
              <a:t>msg,sendhandle</a:t>
            </a:r>
            <a:r>
              <a:rPr lang="en-US" sz="1400" i="1" dirty="0" smtClean="0"/>
              <a:t>) disconnect()</a:t>
            </a:r>
          </a:p>
          <a:p>
            <a:pPr marL="742950" lvl="1" indent="-285750">
              <a:buFont typeface="Arial" panose="020B0604020202020204" pitchFamily="34" charset="0"/>
              <a:buChar char="•"/>
            </a:pPr>
            <a:r>
              <a:rPr lang="en-US" sz="1400" i="1" dirty="0"/>
              <a:t>o</a:t>
            </a:r>
            <a:r>
              <a:rPr lang="en-US" sz="1400" i="1" dirty="0" smtClean="0"/>
              <a:t>n(“online/listening/disconnect/exit/error</a:t>
            </a:r>
          </a:p>
          <a:p>
            <a:pPr lvl="1"/>
            <a:r>
              <a:rPr lang="en-US" sz="1400" i="1" dirty="0" smtClean="0"/>
              <a:t>               /message…”,callback)</a:t>
            </a:r>
          </a:p>
          <a:p>
            <a:pPr marL="171450" indent="-171450">
              <a:buFont typeface="Arial" panose="020B0604020202020204" pitchFamily="34" charset="0"/>
              <a:buChar char="•"/>
            </a:pPr>
            <a:r>
              <a:rPr lang="en-US" dirty="0" smtClean="0"/>
              <a:t>  E</a:t>
            </a:r>
            <a:r>
              <a:rPr lang="en-US" altLang="zh-CN" dirty="0" smtClean="0"/>
              <a:t>xample</a:t>
            </a:r>
          </a:p>
          <a:p>
            <a:pPr marL="171450" indent="-171450">
              <a:buFont typeface="Arial" panose="020B0604020202020204" pitchFamily="34" charset="0"/>
              <a:buChar char="•"/>
            </a:pPr>
            <a:r>
              <a:rPr lang="en-US" dirty="0"/>
              <a:t> </a:t>
            </a:r>
            <a:r>
              <a:rPr lang="en-US" dirty="0" smtClean="0"/>
              <a:t> </a:t>
            </a:r>
            <a:r>
              <a:rPr lang="en-US" sz="1400" dirty="0" smtClean="0"/>
              <a:t>When current process exit, call the callback </a:t>
            </a:r>
            <a:endParaRPr lang="en-US" sz="1400" dirty="0"/>
          </a:p>
          <a:p>
            <a:pPr marL="171450" indent="-171450">
              <a:buFont typeface="Arial" panose="020B0604020202020204" pitchFamily="34" charset="0"/>
              <a:buChar char="•"/>
            </a:pPr>
            <a:r>
              <a:rPr lang="en-US" sz="1200" dirty="0"/>
              <a:t> </a:t>
            </a:r>
            <a:r>
              <a:rPr lang="en-US" sz="1200" dirty="0" smtClean="0"/>
              <a:t>   </a:t>
            </a:r>
            <a:r>
              <a:rPr lang="en-US" sz="1200" dirty="0" err="1" smtClean="0"/>
              <a:t>cluster.on</a:t>
            </a:r>
            <a:r>
              <a:rPr lang="en-US" sz="1200" dirty="0"/>
              <a:t>('exit', function(worker, code, signal) {</a:t>
            </a:r>
          </a:p>
          <a:p>
            <a:r>
              <a:rPr lang="en-US" sz="1200" dirty="0"/>
              <a:t>   </a:t>
            </a:r>
            <a:r>
              <a:rPr lang="en-US" sz="1200" dirty="0" smtClean="0"/>
              <a:t>       </a:t>
            </a:r>
            <a:r>
              <a:rPr lang="en-US" sz="1200" dirty="0"/>
              <a:t>console.log('worker ' + </a:t>
            </a:r>
            <a:r>
              <a:rPr lang="en-US" sz="1200" dirty="0" err="1"/>
              <a:t>worker.process.pid</a:t>
            </a:r>
            <a:r>
              <a:rPr lang="en-US" sz="1200" dirty="0"/>
              <a:t> + ' died'); </a:t>
            </a:r>
            <a:r>
              <a:rPr lang="en-US" sz="1200" dirty="0" smtClean="0"/>
              <a:t>});</a:t>
            </a:r>
            <a:endParaRPr lang="en-US" sz="1400" i="1" dirty="0"/>
          </a:p>
          <a:p>
            <a:r>
              <a:rPr lang="en-US" sz="1400" i="1" dirty="0"/>
              <a:t> </a:t>
            </a:r>
            <a:r>
              <a:rPr lang="en-US" sz="1400" i="1" dirty="0" smtClean="0"/>
              <a:t>     // </a:t>
            </a:r>
            <a:r>
              <a:rPr lang="en-US" altLang="zh-CN" sz="1400" i="1" dirty="0" smtClean="0"/>
              <a:t>worker is current process</a:t>
            </a:r>
            <a:endParaRPr lang="en-US" sz="1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8984" y="2132856"/>
            <a:ext cx="3312368" cy="3784082"/>
          </a:xfrm>
          <a:prstGeom prst="rect">
            <a:avLst/>
          </a:prstGeom>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39595680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r>
              <a:rPr lang="en-US" dirty="0"/>
              <a:t> </a:t>
            </a:r>
            <a:r>
              <a:rPr lang="en-US" altLang="zh-CN" dirty="0"/>
              <a:t>cluster module</a:t>
            </a:r>
            <a:r>
              <a:rPr lang="en-US" dirty="0"/>
              <a:t> </a:t>
            </a:r>
          </a:p>
        </p:txBody>
      </p:sp>
      <p:sp>
        <p:nvSpPr>
          <p:cNvPr id="3" name="TextBox 2"/>
          <p:cNvSpPr txBox="1"/>
          <p:nvPr/>
        </p:nvSpPr>
        <p:spPr>
          <a:xfrm>
            <a:off x="395536" y="1484784"/>
            <a:ext cx="3744416" cy="69249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Cluster principle: </a:t>
            </a:r>
          </a:p>
          <a:p>
            <a:pPr marL="742950" lvl="1"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Fully use multi-core CPU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619" y="2095666"/>
            <a:ext cx="5104762" cy="2666667"/>
          </a:xfrm>
          <a:prstGeom prst="rect">
            <a:avLst/>
          </a:prstGeom>
        </p:spPr>
      </p:pic>
    </p:spTree>
    <p:extLst>
      <p:ext uri="{BB962C8B-B14F-4D97-AF65-F5344CB8AC3E}">
        <p14:creationId xmlns:p14="http://schemas.microsoft.com/office/powerpoint/2010/main" val="361856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57200" y="1772817"/>
            <a:ext cx="8229600" cy="2520280"/>
          </a:xfrm>
        </p:spPr>
        <p:txBody>
          <a:bodyPr/>
          <a:lstStyle/>
          <a:p>
            <a:pPr marL="342900" indent="-342900" algn="l">
              <a:buFont typeface="Arial" panose="020B0604020202020204" pitchFamily="34" charset="0"/>
              <a:buChar char="•"/>
            </a:pPr>
            <a:r>
              <a:rPr lang="en-US" sz="2400" dirty="0" smtClean="0">
                <a:solidFill>
                  <a:schemeClr val="tx1">
                    <a:lumMod val="85000"/>
                  </a:schemeClr>
                </a:solidFill>
                <a:latin typeface="Arial" panose="020B0604020202020204" pitchFamily="34" charset="0"/>
                <a:cs typeface="Arial" panose="020B0604020202020204" pitchFamily="34" charset="0"/>
              </a:rPr>
              <a:t>Download </a:t>
            </a:r>
            <a:r>
              <a:rPr lang="en-US" sz="1400" i="1" dirty="0" smtClean="0">
                <a:hlinkClick r:id="rId2"/>
              </a:rPr>
              <a:t>http://nodejs.org/dist/v0.10.20/node-v0.10.20-x86.msi</a:t>
            </a:r>
            <a:endParaRPr lang="en-US" sz="2400" dirty="0" smtClean="0">
              <a:solidFill>
                <a:schemeClr val="tx1">
                  <a:lumMod val="85000"/>
                </a:schemeClr>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dirty="0">
                <a:solidFill>
                  <a:schemeClr val="tx1">
                    <a:lumMod val="85000"/>
                  </a:schemeClr>
                </a:solidFill>
                <a:latin typeface="Arial" panose="020B0604020202020204" pitchFamily="34" charset="0"/>
                <a:cs typeface="Arial" panose="020B0604020202020204" pitchFamily="34" charset="0"/>
              </a:rPr>
              <a:t>Official Site </a:t>
            </a:r>
            <a:r>
              <a:rPr lang="en-US" sz="1400" i="1" dirty="0">
                <a:hlinkClick r:id="rId3"/>
              </a:rPr>
              <a:t>http://nodejs.org</a:t>
            </a:r>
            <a:r>
              <a:rPr lang="en-US" altLang="zh-CN" sz="1400" i="1" dirty="0">
                <a:hlinkClick r:id="rId3"/>
              </a:rPr>
              <a:t> </a:t>
            </a:r>
            <a:endParaRPr lang="en-US" altLang="zh-CN" sz="1400" i="1" dirty="0"/>
          </a:p>
          <a:p>
            <a:pPr marL="342900" indent="-342900" algn="l">
              <a:buFont typeface="Arial" panose="020B0604020202020204" pitchFamily="34" charset="0"/>
              <a:buChar char="•"/>
            </a:pPr>
            <a:r>
              <a:rPr lang="en-US" sz="2400" dirty="0">
                <a:solidFill>
                  <a:schemeClr val="tx1">
                    <a:lumMod val="85000"/>
                  </a:schemeClr>
                </a:solidFill>
                <a:latin typeface="Arial" panose="020B0604020202020204" pitchFamily="34" charset="0"/>
                <a:cs typeface="Arial" panose="020B0604020202020204" pitchFamily="34" charset="0"/>
              </a:rPr>
              <a:t>What is </a:t>
            </a:r>
            <a:r>
              <a:rPr lang="en-US" sz="2400" dirty="0" err="1" smtClean="0">
                <a:solidFill>
                  <a:schemeClr val="tx1">
                    <a:lumMod val="85000"/>
                  </a:schemeClr>
                </a:solidFill>
                <a:latin typeface="Arial" panose="020B0604020202020204" pitchFamily="34" charset="0"/>
                <a:cs typeface="Arial" panose="020B0604020202020204" pitchFamily="34" charset="0"/>
              </a:rPr>
              <a:t>NodeJS</a:t>
            </a:r>
            <a:r>
              <a:rPr lang="en-US" sz="2400" dirty="0" smtClean="0">
                <a:solidFill>
                  <a:schemeClr val="tx1">
                    <a:lumMod val="85000"/>
                  </a:schemeClr>
                </a:solidFill>
                <a:latin typeface="Arial" panose="020B0604020202020204" pitchFamily="34" charset="0"/>
                <a:cs typeface="Arial" panose="020B0604020202020204" pitchFamily="34" charset="0"/>
              </a:rPr>
              <a:t>:</a:t>
            </a:r>
          </a:p>
          <a:p>
            <a:pPr marL="522900" lvl="2" indent="-342900">
              <a:buFont typeface="Arial" panose="020B0604020202020204" pitchFamily="34" charset="0"/>
              <a:buChar char="•"/>
            </a:pPr>
            <a:r>
              <a:rPr lang="en-US" sz="1800" i="1" dirty="0" smtClean="0">
                <a:solidFill>
                  <a:schemeClr val="tx1">
                    <a:lumMod val="85000"/>
                  </a:schemeClr>
                </a:solidFill>
                <a:latin typeface="Arial" panose="020B0604020202020204" pitchFamily="34" charset="0"/>
                <a:cs typeface="Arial" panose="020B0604020202020204" pitchFamily="34" charset="0"/>
              </a:rPr>
              <a:t>A </a:t>
            </a:r>
            <a:r>
              <a:rPr lang="en-US" sz="1800" i="1" dirty="0" err="1" smtClean="0">
                <a:solidFill>
                  <a:schemeClr val="tx1">
                    <a:lumMod val="85000"/>
                  </a:schemeClr>
                </a:solidFill>
                <a:latin typeface="Arial" panose="020B0604020202020204" pitchFamily="34" charset="0"/>
                <a:cs typeface="Arial" panose="020B0604020202020204" pitchFamily="34" charset="0"/>
              </a:rPr>
              <a:t>ECMAScript</a:t>
            </a:r>
            <a:r>
              <a:rPr lang="en-US" sz="1800" i="1" dirty="0" smtClean="0">
                <a:solidFill>
                  <a:schemeClr val="tx1">
                    <a:lumMod val="85000"/>
                  </a:schemeClr>
                </a:solidFill>
                <a:latin typeface="Arial" panose="020B0604020202020204" pitchFamily="34" charset="0"/>
                <a:cs typeface="Arial" panose="020B0604020202020204" pitchFamily="34" charset="0"/>
              </a:rPr>
              <a:t> </a:t>
            </a:r>
            <a:r>
              <a:rPr lang="en-US" sz="1800" i="1" dirty="0">
                <a:solidFill>
                  <a:schemeClr val="tx1">
                    <a:lumMod val="85000"/>
                  </a:schemeClr>
                </a:solidFill>
                <a:latin typeface="Arial" panose="020B0604020202020204" pitchFamily="34" charset="0"/>
                <a:cs typeface="Arial" panose="020B0604020202020204" pitchFamily="34" charset="0"/>
              </a:rPr>
              <a:t>running </a:t>
            </a:r>
            <a:r>
              <a:rPr lang="en-US" sz="1800" i="1" dirty="0" smtClean="0">
                <a:solidFill>
                  <a:schemeClr val="tx1">
                    <a:lumMod val="85000"/>
                  </a:schemeClr>
                </a:solidFill>
                <a:latin typeface="Arial" panose="020B0604020202020204" pitchFamily="34" charset="0"/>
                <a:cs typeface="Arial" panose="020B0604020202020204" pitchFamily="34" charset="0"/>
              </a:rPr>
              <a:t>environment with underlying OS related layer</a:t>
            </a:r>
            <a:endParaRPr lang="en-US" sz="1800" i="1" dirty="0">
              <a:solidFill>
                <a:schemeClr val="tx1">
                  <a:lumMod val="85000"/>
                </a:schemeClr>
              </a:solidFill>
              <a:latin typeface="Arial" panose="020B0604020202020204" pitchFamily="34" charset="0"/>
              <a:cs typeface="Arial" panose="020B0604020202020204" pitchFamily="34" charset="0"/>
            </a:endParaRPr>
          </a:p>
          <a:p>
            <a:pPr marL="522900" lvl="2" indent="-342900">
              <a:buFont typeface="Arial" panose="020B0604020202020204" pitchFamily="34" charset="0"/>
              <a:buChar char="•"/>
            </a:pPr>
            <a:r>
              <a:rPr lang="en-US" sz="1400" dirty="0">
                <a:solidFill>
                  <a:schemeClr val="tx1">
                    <a:lumMod val="85000"/>
                  </a:schemeClr>
                </a:solidFill>
                <a:latin typeface="Arial" panose="020B0604020202020204" pitchFamily="34" charset="0"/>
                <a:cs typeface="Arial" panose="020B0604020202020204" pitchFamily="34" charset="0"/>
              </a:rPr>
              <a:t>A </a:t>
            </a:r>
            <a:r>
              <a:rPr lang="en-US" sz="1400" dirty="0" err="1" smtClean="0">
                <a:solidFill>
                  <a:schemeClr val="tx1">
                    <a:lumMod val="85000"/>
                  </a:schemeClr>
                </a:solidFill>
                <a:latin typeface="Arial" panose="020B0604020202020204" pitchFamily="34" charset="0"/>
                <a:cs typeface="Arial" panose="020B0604020202020204" pitchFamily="34" charset="0"/>
              </a:rPr>
              <a:t>ECMAScript</a:t>
            </a:r>
            <a:r>
              <a:rPr lang="en-US" sz="1400" dirty="0" smtClean="0">
                <a:solidFill>
                  <a:schemeClr val="tx1">
                    <a:lumMod val="85000"/>
                  </a:schemeClr>
                </a:solidFill>
                <a:latin typeface="Arial" panose="020B0604020202020204" pitchFamily="34" charset="0"/>
                <a:cs typeface="Arial" panose="020B0604020202020204" pitchFamily="34" charset="0"/>
              </a:rPr>
              <a:t> </a:t>
            </a:r>
            <a:r>
              <a:rPr lang="en-US" sz="1400" dirty="0">
                <a:solidFill>
                  <a:schemeClr val="tx1">
                    <a:lumMod val="85000"/>
                  </a:schemeClr>
                </a:solidFill>
                <a:latin typeface="Arial" panose="020B0604020202020204" pitchFamily="34" charset="0"/>
                <a:cs typeface="Arial" panose="020B0604020202020204" pitchFamily="34" charset="0"/>
              </a:rPr>
              <a:t>which don’t </a:t>
            </a:r>
            <a:r>
              <a:rPr lang="en-US" sz="1400" dirty="0" smtClean="0">
                <a:solidFill>
                  <a:schemeClr val="tx1">
                    <a:lumMod val="85000"/>
                  </a:schemeClr>
                </a:solidFill>
                <a:latin typeface="Arial" panose="020B0604020202020204" pitchFamily="34" charset="0"/>
                <a:cs typeface="Arial" panose="020B0604020202020204" pitchFamily="34" charset="0"/>
              </a:rPr>
              <a:t>run </a:t>
            </a:r>
            <a:r>
              <a:rPr lang="en-US" sz="1400" dirty="0">
                <a:solidFill>
                  <a:schemeClr val="tx1">
                    <a:lumMod val="85000"/>
                  </a:schemeClr>
                </a:solidFill>
                <a:latin typeface="Arial" panose="020B0604020202020204" pitchFamily="34" charset="0"/>
                <a:cs typeface="Arial" panose="020B0604020202020204" pitchFamily="34" charset="0"/>
              </a:rPr>
              <a:t>on web-browser</a:t>
            </a:r>
          </a:p>
          <a:p>
            <a:pPr marL="522900" lvl="2" indent="-342900">
              <a:buFont typeface="Arial" panose="020B0604020202020204" pitchFamily="34" charset="0"/>
              <a:buChar char="•"/>
            </a:pPr>
            <a:r>
              <a:rPr lang="en-US" sz="1400" dirty="0">
                <a:solidFill>
                  <a:schemeClr val="tx1">
                    <a:lumMod val="85000"/>
                  </a:schemeClr>
                </a:solidFill>
                <a:latin typeface="Arial" panose="020B0604020202020204" pitchFamily="34" charset="0"/>
                <a:cs typeface="Arial" panose="020B0604020202020204" pitchFamily="34" charset="0"/>
              </a:rPr>
              <a:t>A </a:t>
            </a:r>
            <a:r>
              <a:rPr lang="en-US" sz="1400" dirty="0" err="1">
                <a:solidFill>
                  <a:schemeClr val="tx1">
                    <a:lumMod val="85000"/>
                  </a:schemeClr>
                </a:solidFill>
                <a:latin typeface="Arial" panose="020B0604020202020204" pitchFamily="34" charset="0"/>
                <a:cs typeface="Arial" panose="020B0604020202020204" pitchFamily="34" charset="0"/>
              </a:rPr>
              <a:t>js</a:t>
            </a:r>
            <a:r>
              <a:rPr lang="en-US" sz="1400" dirty="0">
                <a:solidFill>
                  <a:schemeClr val="tx1">
                    <a:lumMod val="85000"/>
                  </a:schemeClr>
                </a:solidFill>
                <a:latin typeface="Arial" panose="020B0604020202020204" pitchFamily="34" charset="0"/>
                <a:cs typeface="Arial" panose="020B0604020202020204" pitchFamily="34" charset="0"/>
              </a:rPr>
              <a:t> which can run on </a:t>
            </a:r>
            <a:r>
              <a:rPr lang="en-US" sz="1400" dirty="0" smtClean="0">
                <a:solidFill>
                  <a:schemeClr val="tx1">
                    <a:lumMod val="85000"/>
                  </a:schemeClr>
                </a:solidFill>
                <a:latin typeface="Arial" panose="020B0604020202020204" pitchFamily="34" charset="0"/>
                <a:cs typeface="Arial" panose="020B0604020202020204" pitchFamily="34" charset="0"/>
              </a:rPr>
              <a:t>web-Server side (only if node-</a:t>
            </a:r>
            <a:r>
              <a:rPr lang="en-US" sz="1400" dirty="0" err="1" smtClean="0">
                <a:solidFill>
                  <a:schemeClr val="tx1">
                    <a:lumMod val="85000"/>
                  </a:schemeClr>
                </a:solidFill>
                <a:latin typeface="Arial" panose="020B0604020202020204" pitchFamily="34" charset="0"/>
                <a:cs typeface="Arial" panose="020B0604020202020204" pitchFamily="34" charset="0"/>
              </a:rPr>
              <a:t>js</a:t>
            </a:r>
            <a:r>
              <a:rPr lang="en-US" sz="1400" dirty="0" smtClean="0">
                <a:solidFill>
                  <a:schemeClr val="tx1">
                    <a:lumMod val="85000"/>
                  </a:schemeClr>
                </a:solidFill>
                <a:latin typeface="Arial" panose="020B0604020202020204" pitchFamily="34" charset="0"/>
                <a:cs typeface="Arial" panose="020B0604020202020204" pitchFamily="34" charset="0"/>
              </a:rPr>
              <a:t> is installed)</a:t>
            </a:r>
            <a:endParaRPr lang="en-US" sz="2000" dirty="0">
              <a:solidFill>
                <a:schemeClr val="tx1">
                  <a:lumMod val="85000"/>
                </a:schemeClr>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US" dirty="0" smtClean="0"/>
              <a:t>1 </a:t>
            </a:r>
            <a:r>
              <a:rPr lang="en-US" dirty="0" err="1" smtClean="0"/>
              <a:t>N</a:t>
            </a:r>
            <a:r>
              <a:rPr lang="en-US" altLang="zh-CN" dirty="0" err="1" smtClean="0"/>
              <a:t>odeJS</a:t>
            </a:r>
            <a:r>
              <a:rPr lang="en-US" altLang="zh-CN" dirty="0" smtClean="0"/>
              <a:t> overview</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4365103"/>
            <a:ext cx="6184127" cy="1561904"/>
          </a:xfrm>
          <a:prstGeom prst="rect">
            <a:avLst/>
          </a:prstGeom>
        </p:spPr>
      </p:pic>
    </p:spTree>
    <p:extLst>
      <p:ext uri="{BB962C8B-B14F-4D97-AF65-F5344CB8AC3E}">
        <p14:creationId xmlns:p14="http://schemas.microsoft.com/office/powerpoint/2010/main" val="25210515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r>
              <a:rPr lang="en-US" dirty="0"/>
              <a:t> </a:t>
            </a:r>
            <a:r>
              <a:rPr lang="en-US" altLang="zh-CN" dirty="0"/>
              <a:t>cluster module</a:t>
            </a:r>
            <a:r>
              <a:rPr lang="en-US" dirty="0"/>
              <a:t> </a:t>
            </a:r>
          </a:p>
        </p:txBody>
      </p:sp>
      <p:grpSp>
        <p:nvGrpSpPr>
          <p:cNvPr id="9" name="Group 8"/>
          <p:cNvGrpSpPr/>
          <p:nvPr/>
        </p:nvGrpSpPr>
        <p:grpSpPr>
          <a:xfrm>
            <a:off x="179512" y="908720"/>
            <a:ext cx="4104456" cy="5663090"/>
            <a:chOff x="713396" y="2689865"/>
            <a:chExt cx="3724414" cy="5909836"/>
          </a:xfrm>
        </p:grpSpPr>
        <p:sp>
          <p:nvSpPr>
            <p:cNvPr id="10" name="TextBox 9"/>
            <p:cNvSpPr txBox="1"/>
            <p:nvPr/>
          </p:nvSpPr>
          <p:spPr>
            <a:xfrm>
              <a:off x="713396" y="2689866"/>
              <a:ext cx="3724414" cy="5909835"/>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800" dirty="0" err="1" smtClean="0"/>
                <a:t>var</a:t>
              </a:r>
              <a:r>
                <a:rPr lang="en-US" sz="800" dirty="0" smtClean="0"/>
                <a:t> </a:t>
              </a:r>
              <a:r>
                <a:rPr lang="en-US" sz="800" dirty="0"/>
                <a:t>cluster = require('cluster');</a:t>
              </a:r>
            </a:p>
            <a:p>
              <a:pPr fontAlgn="base">
                <a:spcAft>
                  <a:spcPct val="0"/>
                </a:spcAft>
                <a:buClr>
                  <a:srgbClr val="F0AB00"/>
                </a:buClr>
                <a:buSzPct val="80000"/>
              </a:pPr>
              <a:r>
                <a:rPr lang="en-US" sz="800" dirty="0" err="1"/>
                <a:t>var</a:t>
              </a:r>
              <a:r>
                <a:rPr lang="en-US" sz="800" dirty="0"/>
                <a:t> http = require('http');</a:t>
              </a:r>
            </a:p>
            <a:p>
              <a:pPr fontAlgn="base">
                <a:spcAft>
                  <a:spcPct val="0"/>
                </a:spcAft>
                <a:buClr>
                  <a:srgbClr val="F0AB00"/>
                </a:buClr>
                <a:buSzPct val="80000"/>
              </a:pPr>
              <a:r>
                <a:rPr lang="en-US" sz="800" dirty="0" err="1"/>
                <a:t>var</a:t>
              </a:r>
              <a:r>
                <a:rPr lang="en-US" sz="800" dirty="0"/>
                <a:t> </a:t>
              </a:r>
              <a:r>
                <a:rPr lang="en-US" sz="800" dirty="0" err="1"/>
                <a:t>numCPUs</a:t>
              </a:r>
              <a:r>
                <a:rPr lang="en-US" sz="800" dirty="0"/>
                <a:t> = require('</a:t>
              </a:r>
              <a:r>
                <a:rPr lang="en-US" sz="800" dirty="0" err="1"/>
                <a:t>os</a:t>
              </a:r>
              <a:r>
                <a:rPr lang="en-US" sz="800" dirty="0"/>
                <a:t>').</a:t>
              </a:r>
              <a:r>
                <a:rPr lang="en-US" sz="800" dirty="0" err="1"/>
                <a:t>cpus</a:t>
              </a:r>
              <a:r>
                <a:rPr lang="en-US" sz="800" dirty="0"/>
                <a:t>().length;</a:t>
              </a:r>
            </a:p>
            <a:p>
              <a:pPr fontAlgn="base">
                <a:spcAft>
                  <a:spcPct val="0"/>
                </a:spcAft>
                <a:buClr>
                  <a:srgbClr val="F0AB00"/>
                </a:buClr>
                <a:buSzPct val="80000"/>
              </a:pPr>
              <a:endParaRPr lang="en-US" sz="800" dirty="0"/>
            </a:p>
            <a:p>
              <a:pPr fontAlgn="base">
                <a:spcAft>
                  <a:spcPct val="0"/>
                </a:spcAft>
                <a:buClr>
                  <a:srgbClr val="F0AB00"/>
                </a:buClr>
                <a:buSzPct val="80000"/>
              </a:pPr>
              <a:r>
                <a:rPr lang="en-US" sz="800" dirty="0"/>
                <a:t>//after process 'worker' is forked</a:t>
              </a:r>
            </a:p>
            <a:p>
              <a:pPr fontAlgn="base">
                <a:spcAft>
                  <a:spcPct val="0"/>
                </a:spcAft>
                <a:buClr>
                  <a:srgbClr val="F0AB00"/>
                </a:buClr>
                <a:buSzPct val="80000"/>
              </a:pPr>
              <a:r>
                <a:rPr lang="en-US" sz="800" dirty="0" err="1"/>
                <a:t>cluster.on</a:t>
              </a:r>
              <a:r>
                <a:rPr lang="en-US" sz="800" dirty="0"/>
                <a:t>('fork', function(worker) {</a:t>
              </a:r>
            </a:p>
            <a:p>
              <a:pPr fontAlgn="base">
                <a:spcAft>
                  <a:spcPct val="0"/>
                </a:spcAft>
                <a:buClr>
                  <a:srgbClr val="F0AB00"/>
                </a:buClr>
                <a:buSzPct val="80000"/>
              </a:pPr>
              <a:r>
                <a:rPr lang="en-US" sz="800" dirty="0"/>
                <a:t>  </a:t>
              </a:r>
              <a:r>
                <a:rPr lang="en-US" sz="800" dirty="0" err="1"/>
                <a:t>worker.send</a:t>
              </a:r>
              <a:r>
                <a:rPr lang="en-US" sz="800" dirty="0"/>
                <a:t>("</a:t>
              </a:r>
              <a:r>
                <a:rPr lang="en-US" sz="800" dirty="0" err="1"/>
                <a:t>msg</a:t>
              </a:r>
              <a:r>
                <a:rPr lang="en-US" sz="800" dirty="0"/>
                <a:t> from master process "+</a:t>
              </a:r>
              <a:r>
                <a:rPr lang="en-US" sz="800" dirty="0" err="1"/>
                <a:t>process.pid</a:t>
              </a:r>
              <a:r>
                <a:rPr lang="en-US" sz="800" dirty="0"/>
                <a:t>);</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t>
              </a:r>
              <a:r>
                <a:rPr lang="en-US" sz="800" dirty="0">
                  <a:solidFill>
                    <a:srgbClr val="FF0000"/>
                  </a:solidFill>
                </a:rPr>
                <a:t>after process 'worker' is online</a:t>
              </a:r>
            </a:p>
            <a:p>
              <a:pPr fontAlgn="base">
                <a:spcAft>
                  <a:spcPct val="0"/>
                </a:spcAft>
                <a:buClr>
                  <a:srgbClr val="F0AB00"/>
                </a:buClr>
                <a:buSzPct val="80000"/>
              </a:pPr>
              <a:r>
                <a:rPr lang="en-US" sz="800" dirty="0" err="1"/>
                <a:t>cluster.on</a:t>
              </a:r>
              <a:r>
                <a:rPr lang="en-US" sz="800" dirty="0"/>
                <a:t>('online', function(worker) {</a:t>
              </a:r>
            </a:p>
            <a:p>
              <a:pPr fontAlgn="base">
                <a:spcAft>
                  <a:spcPct val="0"/>
                </a:spcAft>
                <a:buClr>
                  <a:srgbClr val="F0AB00"/>
                </a:buClr>
                <a:buSzPct val="80000"/>
              </a:pPr>
              <a:r>
                <a:rPr lang="en-US" sz="800" dirty="0"/>
                <a:t>  console.log("[online]worker "+</a:t>
              </a:r>
              <a:r>
                <a:rPr lang="en-US" sz="800" dirty="0" err="1"/>
                <a:t>worker.process.pid</a:t>
              </a:r>
              <a:r>
                <a:rPr lang="en-US" sz="800" dirty="0"/>
                <a:t>+" has become online");</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//after process 'worker' is disconnected</a:t>
              </a:r>
            </a:p>
            <a:p>
              <a:pPr fontAlgn="base">
                <a:spcAft>
                  <a:spcPct val="0"/>
                </a:spcAft>
                <a:buClr>
                  <a:srgbClr val="F0AB00"/>
                </a:buClr>
                <a:buSzPct val="80000"/>
              </a:pPr>
              <a:r>
                <a:rPr lang="en-US" sz="800" dirty="0" err="1"/>
                <a:t>cluster.on</a:t>
              </a:r>
              <a:r>
                <a:rPr lang="en-US" sz="800" dirty="0"/>
                <a:t>('disconnect', function(worker) {</a:t>
              </a:r>
            </a:p>
            <a:p>
              <a:pPr fontAlgn="base">
                <a:spcAft>
                  <a:spcPct val="0"/>
                </a:spcAft>
                <a:buClr>
                  <a:srgbClr val="F0AB00"/>
                </a:buClr>
                <a:buSzPct val="80000"/>
              </a:pPr>
              <a:r>
                <a:rPr lang="en-US" sz="800" dirty="0"/>
                <a:t>  console.log('[disconnect]The worker ' + </a:t>
              </a:r>
              <a:r>
                <a:rPr lang="en-US" sz="800" dirty="0" err="1"/>
                <a:t>worker.process.pid</a:t>
              </a:r>
              <a:r>
                <a:rPr lang="en-US" sz="800" dirty="0"/>
                <a:t> + ' has disconnected');</a:t>
              </a:r>
            </a:p>
            <a:p>
              <a:pPr fontAlgn="base">
                <a:spcAft>
                  <a:spcPct val="0"/>
                </a:spcAft>
                <a:buClr>
                  <a:srgbClr val="F0AB00"/>
                </a:buClr>
                <a:buSzPct val="80000"/>
              </a:pPr>
              <a:r>
                <a:rPr lang="en-US" sz="800" dirty="0"/>
                <a:t>  //since the worker process is disconnected, clear its timeout</a:t>
              </a:r>
            </a:p>
            <a:p>
              <a:pPr fontAlgn="base">
                <a:spcAft>
                  <a:spcPct val="0"/>
                </a:spcAft>
                <a:buClr>
                  <a:srgbClr val="F0AB00"/>
                </a:buClr>
                <a:buSzPct val="80000"/>
              </a:pPr>
              <a:r>
                <a:rPr lang="en-US" sz="800" dirty="0"/>
                <a:t>  </a:t>
              </a:r>
              <a:r>
                <a:rPr lang="en-US" sz="800" dirty="0" err="1"/>
                <a:t>clearTimeout</a:t>
              </a:r>
              <a:r>
                <a:rPr lang="en-US" sz="800" dirty="0"/>
                <a:t>(timeouts[</a:t>
              </a:r>
              <a:r>
                <a:rPr lang="en-US" sz="800" dirty="0" err="1"/>
                <a:t>worker.process.pid</a:t>
              </a:r>
              <a:r>
                <a:rPr lang="en-US" sz="800" dirty="0"/>
                <a:t>]);</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t>
              </a:r>
              <a:r>
                <a:rPr lang="en-US" sz="800" dirty="0">
                  <a:solidFill>
                    <a:srgbClr val="FF0000"/>
                  </a:solidFill>
                </a:rPr>
                <a:t>after process 'worker' is died</a:t>
              </a:r>
            </a:p>
            <a:p>
              <a:pPr fontAlgn="base">
                <a:spcAft>
                  <a:spcPct val="0"/>
                </a:spcAft>
                <a:buClr>
                  <a:srgbClr val="F0AB00"/>
                </a:buClr>
                <a:buSzPct val="80000"/>
              </a:pPr>
              <a:r>
                <a:rPr lang="en-US" sz="800" dirty="0" err="1"/>
                <a:t>cluster.on</a:t>
              </a:r>
              <a:r>
                <a:rPr lang="en-US" sz="800" dirty="0"/>
                <a:t>('exit', function(worker, code, signal) {</a:t>
              </a:r>
            </a:p>
            <a:p>
              <a:pPr fontAlgn="base">
                <a:spcAft>
                  <a:spcPct val="0"/>
                </a:spcAft>
                <a:buClr>
                  <a:srgbClr val="F0AB00"/>
                </a:buClr>
                <a:buSzPct val="80000"/>
              </a:pPr>
              <a:r>
                <a:rPr lang="en-US" sz="800" dirty="0"/>
                <a:t>  console.log('[died]worker ' + </a:t>
              </a:r>
              <a:r>
                <a:rPr lang="en-US" sz="800" dirty="0" err="1"/>
                <a:t>worker.process.pid</a:t>
              </a:r>
              <a:r>
                <a:rPr lang="en-US" sz="800" dirty="0"/>
                <a:t> + ' has died');</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//after current process </a:t>
              </a:r>
              <a:r>
                <a:rPr lang="en-US" sz="800" dirty="0" err="1"/>
                <a:t>recved</a:t>
              </a:r>
              <a:r>
                <a:rPr lang="en-US" sz="800" dirty="0"/>
                <a:t> a </a:t>
              </a:r>
              <a:r>
                <a:rPr lang="en-US" sz="800" dirty="0" err="1"/>
                <a:t>msg</a:t>
              </a:r>
              <a:endParaRPr lang="en-US" sz="800" dirty="0"/>
            </a:p>
            <a:p>
              <a:pPr fontAlgn="base">
                <a:spcAft>
                  <a:spcPct val="0"/>
                </a:spcAft>
                <a:buClr>
                  <a:srgbClr val="F0AB00"/>
                </a:buClr>
                <a:buSzPct val="80000"/>
              </a:pPr>
              <a:r>
                <a:rPr lang="en-US" sz="800" dirty="0" err="1"/>
                <a:t>process.on</a:t>
              </a:r>
              <a:r>
                <a:rPr lang="en-US" sz="800" dirty="0"/>
                <a:t>('</a:t>
              </a:r>
              <a:r>
                <a:rPr lang="en-US" sz="800" dirty="0" err="1"/>
                <a:t>message',function</a:t>
              </a:r>
              <a:r>
                <a:rPr lang="en-US" sz="800" dirty="0"/>
                <a:t>(</a:t>
              </a:r>
              <a:r>
                <a:rPr lang="en-US" sz="800" dirty="0" err="1"/>
                <a:t>msg</a:t>
              </a:r>
              <a:r>
                <a:rPr lang="en-US" sz="800" dirty="0"/>
                <a:t>){</a:t>
              </a:r>
            </a:p>
            <a:p>
              <a:pPr fontAlgn="base">
                <a:spcAft>
                  <a:spcPct val="0"/>
                </a:spcAft>
                <a:buClr>
                  <a:srgbClr val="F0AB00"/>
                </a:buClr>
                <a:buSzPct val="80000"/>
              </a:pPr>
              <a:r>
                <a:rPr lang="en-US" sz="800" dirty="0"/>
                <a:t>  console.log("[message]I am worker "+</a:t>
              </a:r>
              <a:r>
                <a:rPr lang="en-US" sz="800" dirty="0" err="1"/>
                <a:t>process.pid</a:t>
              </a:r>
              <a:r>
                <a:rPr lang="en-US" sz="800" dirty="0"/>
                <a:t>+" received </a:t>
              </a:r>
              <a:r>
                <a:rPr lang="en-US" sz="800" dirty="0" err="1"/>
                <a:t>msg</a:t>
              </a:r>
              <a:r>
                <a:rPr lang="en-US" sz="800" dirty="0"/>
                <a:t>:"+</a:t>
              </a:r>
              <a:r>
                <a:rPr lang="en-US" sz="800" dirty="0" err="1"/>
                <a:t>msg</a:t>
              </a:r>
              <a:r>
                <a:rPr lang="en-US" sz="800" dirty="0"/>
                <a:t>);</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//after current process has started for 3 seconds</a:t>
              </a:r>
            </a:p>
            <a:p>
              <a:pPr fontAlgn="base">
                <a:spcAft>
                  <a:spcPct val="0"/>
                </a:spcAft>
                <a:buClr>
                  <a:srgbClr val="F0AB00"/>
                </a:buClr>
                <a:buSzPct val="80000"/>
              </a:pPr>
              <a:r>
                <a:rPr lang="en-US" sz="800" dirty="0"/>
                <a:t>function timeout() {</a:t>
              </a:r>
            </a:p>
            <a:p>
              <a:pPr fontAlgn="base">
                <a:spcAft>
                  <a:spcPct val="0"/>
                </a:spcAft>
                <a:buClr>
                  <a:srgbClr val="F0AB00"/>
                </a:buClr>
                <a:buSzPct val="80000"/>
              </a:pPr>
              <a:r>
                <a:rPr lang="en-US" sz="800" dirty="0"/>
                <a:t>  </a:t>
              </a:r>
              <a:r>
                <a:rPr lang="en-US" sz="800" dirty="0" err="1"/>
                <a:t>console.error</a:t>
              </a:r>
              <a:r>
                <a:rPr lang="en-US" sz="800" dirty="0"/>
                <a:t>("[timeout]3 seconds after "+ </a:t>
              </a:r>
              <a:r>
                <a:rPr lang="en-US" sz="800" dirty="0" err="1"/>
                <a:t>process.pid</a:t>
              </a:r>
              <a:r>
                <a:rPr lang="en-US" sz="800" dirty="0"/>
                <a:t>+" has started ...");</a:t>
              </a:r>
            </a:p>
            <a:p>
              <a:pPr fontAlgn="base">
                <a:spcAft>
                  <a:spcPct val="0"/>
                </a:spcAft>
                <a:buClr>
                  <a:srgbClr val="F0AB00"/>
                </a:buClr>
                <a:buSzPct val="80000"/>
              </a:pPr>
              <a:r>
                <a:rPr lang="en-US" sz="800" dirty="0"/>
                <a:t>  //if current process is not master, then kill it</a:t>
              </a:r>
            </a:p>
            <a:p>
              <a:pPr fontAlgn="base">
                <a:spcAft>
                  <a:spcPct val="0"/>
                </a:spcAft>
                <a:buClr>
                  <a:srgbClr val="F0AB00"/>
                </a:buClr>
                <a:buSzPct val="80000"/>
              </a:pPr>
              <a:r>
                <a:rPr lang="en-US" sz="800" dirty="0"/>
                <a:t>  //process will first disconnect from cluster, then exit</a:t>
              </a:r>
            </a:p>
            <a:p>
              <a:pPr fontAlgn="base">
                <a:spcAft>
                  <a:spcPct val="0"/>
                </a:spcAft>
                <a:buClr>
                  <a:srgbClr val="F0AB00"/>
                </a:buClr>
                <a:buSzPct val="80000"/>
              </a:pPr>
              <a:r>
                <a:rPr lang="en-US" sz="800" dirty="0"/>
                <a:t>  if(</a:t>
              </a:r>
              <a:r>
                <a:rPr lang="en-US" sz="800" dirty="0" err="1"/>
                <a:t>cluster.isWorker</a:t>
              </a:r>
              <a:r>
                <a:rPr lang="en-US" sz="800" dirty="0"/>
                <a:t>) </a:t>
              </a:r>
              <a:r>
                <a:rPr lang="en-US" sz="800" dirty="0" err="1"/>
                <a:t>process.exit</a:t>
              </a:r>
              <a:r>
                <a:rPr lang="en-US" sz="800" dirty="0"/>
                <a:t>(0);</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err="1"/>
                <a:t>var</a:t>
              </a:r>
              <a:r>
                <a:rPr lang="en-US" sz="800" dirty="0"/>
                <a:t> timeouts = [];</a:t>
              </a:r>
            </a:p>
            <a:p>
              <a:pPr fontAlgn="base">
                <a:spcAft>
                  <a:spcPct val="0"/>
                </a:spcAft>
                <a:buClr>
                  <a:srgbClr val="F0AB00"/>
                </a:buClr>
                <a:buSzPct val="80000"/>
              </a:pPr>
              <a:r>
                <a:rPr lang="en-US" sz="800" dirty="0"/>
                <a:t>timeouts[</a:t>
              </a:r>
              <a:r>
                <a:rPr lang="en-US" sz="800" dirty="0" err="1"/>
                <a:t>process.pid</a:t>
              </a:r>
              <a:r>
                <a:rPr lang="en-US" sz="800" dirty="0"/>
                <a:t>]=</a:t>
              </a:r>
              <a:r>
                <a:rPr lang="en-US" sz="800" dirty="0" err="1"/>
                <a:t>setTimeout</a:t>
              </a:r>
              <a:r>
                <a:rPr lang="en-US" sz="800" dirty="0"/>
                <a:t>(timeout, 3000);</a:t>
              </a:r>
            </a:p>
            <a:p>
              <a:pPr fontAlgn="base">
                <a:spcAft>
                  <a:spcPct val="0"/>
                </a:spcAft>
                <a:buClr>
                  <a:srgbClr val="F0AB00"/>
                </a:buClr>
                <a:buSzPct val="80000"/>
              </a:pPr>
              <a:r>
                <a:rPr lang="en-US" sz="800" dirty="0"/>
                <a:t>if(</a:t>
              </a:r>
              <a:r>
                <a:rPr lang="en-US" sz="800" dirty="0" err="1"/>
                <a:t>cluster.isMaster</a:t>
              </a:r>
              <a:r>
                <a:rPr lang="en-US" sz="800" dirty="0"/>
                <a:t>) {</a:t>
              </a:r>
            </a:p>
            <a:p>
              <a:pPr fontAlgn="base">
                <a:spcAft>
                  <a:spcPct val="0"/>
                </a:spcAft>
                <a:buClr>
                  <a:srgbClr val="F0AB00"/>
                </a:buClr>
                <a:buSzPct val="80000"/>
              </a:pPr>
              <a:r>
                <a:rPr lang="en-US" sz="800" dirty="0"/>
                <a:t>  // </a:t>
              </a:r>
              <a:r>
                <a:rPr lang="en-US" sz="800" dirty="0">
                  <a:solidFill>
                    <a:srgbClr val="FF0000"/>
                  </a:solidFill>
                </a:rPr>
                <a:t>Fork worker processes.</a:t>
              </a:r>
            </a:p>
            <a:p>
              <a:pPr fontAlgn="base">
                <a:spcAft>
                  <a:spcPct val="0"/>
                </a:spcAft>
                <a:buClr>
                  <a:srgbClr val="F0AB00"/>
                </a:buClr>
                <a:buSzPct val="80000"/>
              </a:pPr>
              <a:r>
                <a:rPr lang="en-US" sz="800" dirty="0"/>
                <a:t>  for (</a:t>
              </a:r>
              <a:r>
                <a:rPr lang="en-US" sz="800" dirty="0" err="1"/>
                <a:t>var</a:t>
              </a:r>
              <a:r>
                <a:rPr lang="en-US" sz="800" dirty="0"/>
                <a:t> </a:t>
              </a:r>
              <a:r>
                <a:rPr lang="en-US" sz="800" dirty="0" err="1"/>
                <a:t>i</a:t>
              </a:r>
              <a:r>
                <a:rPr lang="en-US" sz="800" dirty="0"/>
                <a:t> = 0; </a:t>
              </a:r>
              <a:r>
                <a:rPr lang="en-US" sz="800" dirty="0" err="1"/>
                <a:t>i</a:t>
              </a:r>
              <a:r>
                <a:rPr lang="en-US" sz="800" dirty="0"/>
                <a:t> &lt; </a:t>
              </a:r>
              <a:r>
                <a:rPr lang="en-US" sz="800" dirty="0" err="1"/>
                <a:t>numCPUs</a:t>
              </a:r>
              <a:r>
                <a:rPr lang="en-US" sz="800" dirty="0"/>
                <a:t>; </a:t>
              </a:r>
              <a:r>
                <a:rPr lang="en-US" sz="800" dirty="0" err="1"/>
                <a:t>i</a:t>
              </a:r>
              <a:r>
                <a:rPr lang="en-US" sz="800" dirty="0"/>
                <a:t>++) </a:t>
              </a:r>
            </a:p>
            <a:p>
              <a:pPr fontAlgn="base">
                <a:spcAft>
                  <a:spcPct val="0"/>
                </a:spcAft>
                <a:buClr>
                  <a:srgbClr val="F0AB00"/>
                </a:buClr>
                <a:buSzPct val="80000"/>
              </a:pPr>
              <a:r>
                <a:rPr lang="en-US" sz="800" dirty="0"/>
                <a:t>    </a:t>
              </a:r>
              <a:r>
                <a:rPr lang="en-US" sz="800" dirty="0" err="1"/>
                <a:t>cluster.fork</a:t>
              </a:r>
              <a:r>
                <a:rPr lang="en-US" sz="800" dirty="0" smtClean="0"/>
                <a:t>();</a:t>
              </a:r>
              <a:endParaRPr lang="en-US" sz="800" dirty="0"/>
            </a:p>
            <a:p>
              <a:pPr fontAlgn="base">
                <a:spcAft>
                  <a:spcPct val="0"/>
                </a:spcAft>
                <a:buClr>
                  <a:srgbClr val="F0AB00"/>
                </a:buClr>
                <a:buSzPct val="80000"/>
              </a:pPr>
              <a:r>
                <a:rPr lang="en-US" sz="800" dirty="0"/>
                <a:t>} </a:t>
              </a:r>
            </a:p>
            <a:p>
              <a:pPr fontAlgn="base">
                <a:spcAft>
                  <a:spcPct val="0"/>
                </a:spcAft>
                <a:buClr>
                  <a:srgbClr val="F0AB00"/>
                </a:buClr>
                <a:buSzPct val="80000"/>
              </a:pPr>
              <a:r>
                <a:rPr lang="en-US" sz="800" dirty="0"/>
                <a:t>else {</a:t>
              </a:r>
            </a:p>
            <a:p>
              <a:pPr fontAlgn="base">
                <a:spcAft>
                  <a:spcPct val="0"/>
                </a:spcAft>
                <a:buClr>
                  <a:srgbClr val="F0AB00"/>
                </a:buClr>
                <a:buSzPct val="80000"/>
              </a:pPr>
              <a:r>
                <a:rPr lang="en-US" sz="800" dirty="0"/>
                <a:t>  console.log("</a:t>
              </a:r>
              <a:r>
                <a:rPr lang="en-US" sz="800" dirty="0" err="1"/>
                <a:t>i</a:t>
              </a:r>
              <a:r>
                <a:rPr lang="en-US" sz="800" dirty="0"/>
                <a:t> am a new worker thread:"+</a:t>
              </a:r>
              <a:r>
                <a:rPr lang="en-US" sz="800" dirty="0" err="1"/>
                <a:t>process.pid</a:t>
              </a:r>
              <a:r>
                <a:rPr lang="en-US" sz="800" dirty="0"/>
                <a:t>);</a:t>
              </a:r>
            </a:p>
            <a:p>
              <a:pPr fontAlgn="base">
                <a:spcAft>
                  <a:spcPct val="0"/>
                </a:spcAft>
                <a:buClr>
                  <a:srgbClr val="F0AB00"/>
                </a:buClr>
                <a:buSzPct val="80000"/>
              </a:pPr>
              <a:r>
                <a:rPr lang="en-US" sz="800" dirty="0"/>
                <a:t>  //</a:t>
              </a:r>
              <a:r>
                <a:rPr lang="en-US" sz="800" dirty="0">
                  <a:solidFill>
                    <a:srgbClr val="FF0000"/>
                  </a:solidFill>
                </a:rPr>
                <a:t>Here workers all share the same TCP/HTTP connection</a:t>
              </a:r>
            </a:p>
            <a:p>
              <a:pPr fontAlgn="base">
                <a:spcAft>
                  <a:spcPct val="0"/>
                </a:spcAft>
                <a:buClr>
                  <a:srgbClr val="F0AB00"/>
                </a:buClr>
                <a:buSzPct val="80000"/>
              </a:pPr>
              <a:r>
                <a:rPr lang="en-US" sz="800" dirty="0"/>
                <a:t>  </a:t>
              </a:r>
              <a:r>
                <a:rPr lang="en-US" sz="800" dirty="0" err="1"/>
                <a:t>http.createServer</a:t>
              </a:r>
              <a:r>
                <a:rPr lang="en-US" sz="800" dirty="0"/>
                <a:t>(function(</a:t>
              </a:r>
              <a:r>
                <a:rPr lang="en-US" sz="800" dirty="0" err="1"/>
                <a:t>req</a:t>
              </a:r>
              <a:r>
                <a:rPr lang="en-US" sz="800" dirty="0"/>
                <a:t>, res) {</a:t>
              </a:r>
            </a:p>
            <a:p>
              <a:pPr fontAlgn="base">
                <a:spcAft>
                  <a:spcPct val="0"/>
                </a:spcAft>
                <a:buClr>
                  <a:srgbClr val="F0AB00"/>
                </a:buClr>
                <a:buSzPct val="80000"/>
              </a:pPr>
              <a:r>
                <a:rPr lang="en-US" sz="800" dirty="0" smtClean="0"/>
                <a:t>}).</a:t>
              </a:r>
              <a:r>
                <a:rPr lang="en-US" sz="800" dirty="0"/>
                <a:t>listen(8888);</a:t>
              </a:r>
            </a:p>
            <a:p>
              <a:pPr fontAlgn="base">
                <a:spcAft>
                  <a:spcPct val="0"/>
                </a:spcAft>
                <a:buClr>
                  <a:srgbClr val="F0AB00"/>
                </a:buClr>
                <a:buSzPct val="80000"/>
              </a:pPr>
              <a:r>
                <a:rPr lang="en-US" sz="800" dirty="0"/>
                <a:t>}</a:t>
              </a:r>
            </a:p>
          </p:txBody>
        </p:sp>
        <p:sp>
          <p:nvSpPr>
            <p:cNvPr id="11" name="TextBox 10"/>
            <p:cNvSpPr txBox="1"/>
            <p:nvPr/>
          </p:nvSpPr>
          <p:spPr>
            <a:xfrm>
              <a:off x="2390077" y="2689865"/>
              <a:ext cx="826200"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cluster</a:t>
              </a:r>
              <a:r>
                <a:rPr lang="en-US" sz="1800" kern="0" dirty="0" smtClean="0">
                  <a:ea typeface="Arial Unicode MS" pitchFamily="34" charset="-128"/>
                  <a:cs typeface="Arial Unicode MS" pitchFamily="34" charset="-128"/>
                </a:rPr>
                <a:t>.js</a:t>
              </a:r>
            </a:p>
          </p:txBody>
        </p:sp>
      </p:gr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976" y="2780928"/>
            <a:ext cx="4732020" cy="3048000"/>
          </a:xfrm>
          <a:prstGeom prst="rect">
            <a:avLst/>
          </a:prstGeom>
        </p:spPr>
        <p:style>
          <a:lnRef idx="1">
            <a:schemeClr val="accent2"/>
          </a:lnRef>
          <a:fillRef idx="3">
            <a:schemeClr val="accent2"/>
          </a:fillRef>
          <a:effectRef idx="2">
            <a:schemeClr val="accent2"/>
          </a:effectRef>
          <a:fontRef idx="minor">
            <a:schemeClr val="lt1"/>
          </a:fontRef>
        </p:style>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206974">
            <a:off x="4450645" y="1870127"/>
            <a:ext cx="566737"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77282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r>
              <a:rPr lang="en-US" dirty="0"/>
              <a:t> </a:t>
            </a:r>
            <a:r>
              <a:rPr lang="en-US" altLang="zh-CN" dirty="0"/>
              <a:t>cluster module</a:t>
            </a:r>
            <a:r>
              <a:rPr lang="en-US" dirty="0"/>
              <a:t> </a:t>
            </a:r>
            <a:r>
              <a:rPr lang="en-US" dirty="0" smtClean="0"/>
              <a:t>used in HTTP SERVER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77" y="2348880"/>
            <a:ext cx="4012699" cy="311111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782" y="2361578"/>
            <a:ext cx="4012699" cy="3098413"/>
          </a:xfrm>
          <a:prstGeom prst="rect">
            <a:avLst/>
          </a:prstGeom>
        </p:spPr>
      </p:pic>
      <p:sp>
        <p:nvSpPr>
          <p:cNvPr id="5" name="TextBox 4"/>
          <p:cNvSpPr txBox="1"/>
          <p:nvPr/>
        </p:nvSpPr>
        <p:spPr>
          <a:xfrm>
            <a:off x="395536" y="1384900"/>
            <a:ext cx="6120680" cy="1107996"/>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All workers share the same </a:t>
            </a:r>
            <a:r>
              <a:rPr lang="en-US" kern="0" dirty="0" smtClean="0">
                <a:ea typeface="Arial Unicode MS" pitchFamily="34" charset="-128"/>
                <a:cs typeface="Arial Unicode MS" pitchFamily="34" charset="-128"/>
              </a:rPr>
              <a:t>port</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Below is two structures that could be used in http server</a:t>
            </a:r>
            <a:endParaRPr lang="en-US" kern="0" dirty="0" smtClean="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6071449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External </a:t>
            </a:r>
            <a:r>
              <a:rPr lang="en-US" dirty="0" smtClean="0"/>
              <a:t>modules and tools</a:t>
            </a:r>
            <a:endParaRPr lang="en-US" dirty="0"/>
          </a:p>
        </p:txBody>
      </p:sp>
      <p:sp>
        <p:nvSpPr>
          <p:cNvPr id="6" name="TextBox 5"/>
          <p:cNvSpPr txBox="1"/>
          <p:nvPr/>
        </p:nvSpPr>
        <p:spPr>
          <a:xfrm>
            <a:off x="385252" y="1268760"/>
            <a:ext cx="8435220" cy="310854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2400" kern="0" dirty="0" smtClean="0">
                <a:ea typeface="Arial Unicode MS" pitchFamily="34" charset="-128"/>
                <a:cs typeface="Arial Unicode MS" pitchFamily="34" charset="-128"/>
              </a:rPr>
              <a:t>Modules</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hlinkClick r:id="rId2"/>
              </a:rPr>
              <a:t>Node-canvas</a:t>
            </a:r>
            <a:r>
              <a:rPr lang="en-US" kern="0" dirty="0" smtClean="0">
                <a:ea typeface="Arial Unicode MS" pitchFamily="34" charset="-128"/>
                <a:cs typeface="Arial Unicode MS" pitchFamily="34" charset="-128"/>
              </a:rPr>
              <a:t> </a:t>
            </a:r>
            <a:r>
              <a:rPr lang="en-US" sz="1400" dirty="0"/>
              <a:t>used to </a:t>
            </a:r>
            <a:r>
              <a:rPr lang="en-US" sz="1400" dirty="0" smtClean="0"/>
              <a:t>handle </a:t>
            </a:r>
            <a:r>
              <a:rPr lang="en-US" sz="1400" dirty="0"/>
              <a:t>with </a:t>
            </a:r>
            <a:r>
              <a:rPr lang="en-US" sz="1400" dirty="0" smtClean="0"/>
              <a:t>picture</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Xml2js  </a:t>
            </a:r>
            <a:r>
              <a:rPr lang="en-US" sz="1400" dirty="0"/>
              <a:t>transit xml to </a:t>
            </a:r>
            <a:r>
              <a:rPr lang="en-US" sz="1400" dirty="0" err="1"/>
              <a:t>javascript</a:t>
            </a:r>
            <a:r>
              <a:rPr lang="en-US" sz="1400" dirty="0"/>
              <a:t> object</a:t>
            </a:r>
          </a:p>
          <a:p>
            <a:pPr marL="285750" indent="-285750" fontAlgn="base">
              <a:spcBef>
                <a:spcPct val="50000"/>
              </a:spcBef>
              <a:spcAft>
                <a:spcPct val="0"/>
              </a:spcAft>
              <a:buClr>
                <a:srgbClr val="F0AB00"/>
              </a:buClr>
              <a:buSzPct val="80000"/>
              <a:buFont typeface="Arial" panose="020B0604020202020204" pitchFamily="34" charset="0"/>
              <a:buChar char="•"/>
            </a:pPr>
            <a:r>
              <a:rPr lang="en-US" altLang="zh-CN" kern="0" dirty="0" smtClean="0">
                <a:ea typeface="Arial Unicode MS" pitchFamily="34" charset="-128"/>
                <a:cs typeface="Arial Unicode MS" pitchFamily="34" charset="-128"/>
              </a:rPr>
              <a:t>Mailer </a:t>
            </a:r>
            <a:r>
              <a:rPr lang="en-US" altLang="zh-CN" sz="1400" dirty="0"/>
              <a:t>used to send </a:t>
            </a:r>
            <a:r>
              <a:rPr lang="en-US" altLang="zh-CN" sz="1400" dirty="0" smtClean="0"/>
              <a:t>mail</a:t>
            </a:r>
            <a:endParaRPr lang="en-US" altLang="zh-CN" sz="1400" dirty="0"/>
          </a:p>
          <a:p>
            <a:pPr marL="285750" indent="-285750" fontAlgn="base">
              <a:spcBef>
                <a:spcPct val="50000"/>
              </a:spcBef>
              <a:spcAft>
                <a:spcPct val="0"/>
              </a:spcAft>
              <a:buClr>
                <a:srgbClr val="F0AB00"/>
              </a:buClr>
              <a:buSzPct val="80000"/>
              <a:buFont typeface="Arial" panose="020B0604020202020204" pitchFamily="34" charset="0"/>
              <a:buChar char="•"/>
            </a:pPr>
            <a:r>
              <a:rPr lang="en-US" altLang="zh-CN" kern="0" dirty="0">
                <a:ea typeface="Arial Unicode MS" pitchFamily="34" charset="-128"/>
                <a:cs typeface="Arial Unicode MS" pitchFamily="34" charset="-128"/>
              </a:rPr>
              <a:t>Socket.io </a:t>
            </a:r>
            <a:r>
              <a:rPr lang="en-US" sz="1400" dirty="0"/>
              <a:t>aims to make </a:t>
            </a:r>
            <a:r>
              <a:rPr lang="en-US" sz="1400" dirty="0" err="1"/>
              <a:t>realtime</a:t>
            </a:r>
            <a:r>
              <a:rPr lang="en-US" sz="1400" dirty="0"/>
              <a:t> apps possible in every browser and mobile device, blurring the differences between the different transport mechanisms.</a:t>
            </a:r>
            <a:endParaRPr lang="en-US" dirty="0"/>
          </a:p>
          <a:p>
            <a:pPr marL="285750" indent="-285750" fontAlgn="base">
              <a:spcBef>
                <a:spcPct val="50000"/>
              </a:spcBef>
              <a:spcAft>
                <a:spcPct val="0"/>
              </a:spcAft>
              <a:buClr>
                <a:srgbClr val="F0AB00"/>
              </a:buClr>
              <a:buSzPct val="80000"/>
              <a:buFont typeface="Arial" panose="020B0604020202020204" pitchFamily="34" charset="0"/>
              <a:buChar char="•"/>
            </a:pPr>
            <a:r>
              <a:rPr lang="en-US" altLang="zh-CN" kern="0" dirty="0" err="1">
                <a:ea typeface="Arial Unicode MS" pitchFamily="34" charset="-128"/>
                <a:cs typeface="Arial Unicode MS" pitchFamily="34" charset="-128"/>
                <a:hlinkClick r:id="rId3"/>
              </a:rPr>
              <a:t>Expressjs</a:t>
            </a:r>
            <a:r>
              <a:rPr lang="en-US" altLang="zh-CN" sz="1600" kern="0" dirty="0">
                <a:ea typeface="Arial Unicode MS" pitchFamily="34" charset="-128"/>
                <a:cs typeface="Arial Unicode MS" pitchFamily="34" charset="-128"/>
              </a:rPr>
              <a:t> </a:t>
            </a:r>
            <a:r>
              <a:rPr lang="en-US" altLang="zh-CN" sz="1400" kern="0" dirty="0" smtClean="0">
                <a:ea typeface="Arial Unicode MS" pitchFamily="34" charset="-128"/>
                <a:cs typeface="Arial Unicode MS" pitchFamily="34" charset="-128"/>
              </a:rPr>
              <a:t>is a </a:t>
            </a:r>
            <a:r>
              <a:rPr lang="en-US" altLang="zh-CN" sz="1400" kern="0" dirty="0" err="1" smtClean="0">
                <a:ea typeface="Arial Unicode MS" pitchFamily="34" charset="-128"/>
                <a:cs typeface="Arial Unicode MS" pitchFamily="34" charset="-128"/>
              </a:rPr>
              <a:t>mvc</a:t>
            </a:r>
            <a:r>
              <a:rPr lang="en-US" altLang="zh-CN" sz="1400" kern="0" dirty="0" smtClean="0">
                <a:ea typeface="Arial Unicode MS" pitchFamily="34" charset="-128"/>
                <a:cs typeface="Arial Unicode MS" pitchFamily="34" charset="-128"/>
              </a:rPr>
              <a:t>-based </a:t>
            </a:r>
            <a:r>
              <a:rPr lang="en-US" altLang="zh-CN" sz="1400" kern="0" dirty="0">
                <a:ea typeface="Arial Unicode MS" pitchFamily="34" charset="-128"/>
                <a:cs typeface="Arial Unicode MS" pitchFamily="34" charset="-128"/>
              </a:rPr>
              <a:t>web development framework</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err="1" smtClean="0">
                <a:ea typeface="Arial Unicode MS" pitchFamily="34" charset="-128"/>
                <a:cs typeface="Arial Unicode MS" pitchFamily="34" charset="-128"/>
                <a:hlinkClick r:id="rId4"/>
              </a:rPr>
              <a:t>Geddy</a:t>
            </a:r>
            <a:r>
              <a:rPr lang="en-US" kern="0" dirty="0" smtClean="0">
                <a:ea typeface="Arial Unicode MS" pitchFamily="34" charset="-128"/>
                <a:cs typeface="Arial Unicode MS" pitchFamily="34" charset="-128"/>
              </a:rPr>
              <a:t> </a:t>
            </a:r>
            <a:r>
              <a:rPr lang="en-US" sz="1400" kern="0" dirty="0" smtClean="0">
                <a:ea typeface="Arial Unicode MS" pitchFamily="34" charset="-128"/>
                <a:cs typeface="Arial Unicode MS" pitchFamily="34" charset="-128"/>
              </a:rPr>
              <a:t>another </a:t>
            </a:r>
            <a:r>
              <a:rPr lang="en-US" sz="1400" kern="0" dirty="0" err="1" smtClean="0">
                <a:ea typeface="Arial Unicode MS" pitchFamily="34" charset="-128"/>
                <a:cs typeface="Arial Unicode MS" pitchFamily="34" charset="-128"/>
              </a:rPr>
              <a:t>mvc</a:t>
            </a:r>
            <a:r>
              <a:rPr lang="en-US" sz="1400" kern="0" dirty="0" smtClean="0">
                <a:ea typeface="Arial Unicode MS" pitchFamily="34" charset="-128"/>
                <a:cs typeface="Arial Unicode MS" pitchFamily="34" charset="-128"/>
              </a:rPr>
              <a:t> web-</a:t>
            </a:r>
            <a:r>
              <a:rPr lang="en-US" sz="1400" kern="0" dirty="0" err="1" smtClean="0">
                <a:ea typeface="Arial Unicode MS" pitchFamily="34" charset="-128"/>
                <a:cs typeface="Arial Unicode MS" pitchFamily="34" charset="-128"/>
              </a:rPr>
              <a:t>dev</a:t>
            </a:r>
            <a:r>
              <a:rPr lang="en-US" sz="1400" kern="0" dirty="0" smtClean="0">
                <a:ea typeface="Arial Unicode MS" pitchFamily="34" charset="-128"/>
                <a:cs typeface="Arial Unicode MS" pitchFamily="34" charset="-128"/>
              </a:rPr>
              <a:t> framework </a:t>
            </a:r>
            <a:endParaRPr lang="en-US" sz="1600" kern="0" dirty="0">
              <a:ea typeface="Arial Unicode MS" pitchFamily="34" charset="-128"/>
              <a:cs typeface="Arial Unicode MS" pitchFamily="34" charset="-128"/>
            </a:endParaRPr>
          </a:p>
        </p:txBody>
      </p:sp>
      <p:sp>
        <p:nvSpPr>
          <p:cNvPr id="11" name="TextBox 10"/>
          <p:cNvSpPr txBox="1"/>
          <p:nvPr/>
        </p:nvSpPr>
        <p:spPr>
          <a:xfrm>
            <a:off x="381884" y="4581127"/>
            <a:ext cx="8150556" cy="203132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2400" kern="0" dirty="0" smtClean="0">
                <a:ea typeface="Arial Unicode MS" pitchFamily="34" charset="-128"/>
                <a:cs typeface="Arial Unicode MS" pitchFamily="34" charset="-128"/>
              </a:rPr>
              <a:t>Tools</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Forever </a:t>
            </a:r>
            <a:r>
              <a:rPr lang="en-US" sz="1400" dirty="0"/>
              <a:t>automatically restart your app </a:t>
            </a:r>
            <a:r>
              <a:rPr lang="en-US" sz="1400" dirty="0" smtClean="0"/>
              <a:t>after it’s down</a:t>
            </a:r>
            <a:endParaRPr lang="en-US" sz="1400" kern="0" dirty="0" smtClea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Node-</a:t>
            </a:r>
            <a:r>
              <a:rPr lang="en-US" kern="0" dirty="0" err="1" smtClean="0">
                <a:ea typeface="Arial Unicode MS" pitchFamily="34" charset="-128"/>
                <a:cs typeface="Arial Unicode MS" pitchFamily="34" charset="-128"/>
              </a:rPr>
              <a:t>dev</a:t>
            </a:r>
            <a:r>
              <a:rPr lang="en-US" kern="0" dirty="0" smtClean="0">
                <a:ea typeface="Arial Unicode MS" pitchFamily="34" charset="-128"/>
                <a:cs typeface="Arial Unicode MS" pitchFamily="34" charset="-128"/>
              </a:rPr>
              <a:t> </a:t>
            </a:r>
            <a:r>
              <a:rPr lang="en-US" dirty="0" smtClean="0"/>
              <a:t> </a:t>
            </a:r>
            <a:r>
              <a:rPr lang="en-US" sz="1400" dirty="0" smtClean="0"/>
              <a:t>automatically restart your app after source changed</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err="1">
                <a:ea typeface="Arial Unicode MS" pitchFamily="34" charset="-128"/>
                <a:cs typeface="Arial Unicode MS" pitchFamily="34" charset="-128"/>
              </a:rPr>
              <a:t>Nide</a:t>
            </a:r>
            <a:r>
              <a:rPr lang="en-US" sz="1600" kern="0" dirty="0" smtClean="0">
                <a:ea typeface="Arial Unicode MS" pitchFamily="34" charset="-128"/>
                <a:cs typeface="Arial Unicode MS" pitchFamily="34" charset="-128"/>
              </a:rPr>
              <a:t> </a:t>
            </a:r>
            <a:r>
              <a:rPr lang="en-US" sz="1400" kern="0" dirty="0" smtClean="0">
                <a:ea typeface="Arial Unicode MS" pitchFamily="34" charset="-128"/>
                <a:cs typeface="Arial Unicode MS" pitchFamily="34" charset="-128"/>
              </a:rPr>
              <a:t>open-source </a:t>
            </a:r>
            <a:r>
              <a:rPr lang="en-US" sz="1400" kern="0" dirty="0" err="1" smtClean="0">
                <a:ea typeface="Arial Unicode MS" pitchFamily="34" charset="-128"/>
                <a:cs typeface="Arial Unicode MS" pitchFamily="34" charset="-128"/>
              </a:rPr>
              <a:t>nodejs</a:t>
            </a:r>
            <a:r>
              <a:rPr lang="en-US" sz="1400" kern="0" dirty="0" smtClean="0">
                <a:ea typeface="Arial Unicode MS" pitchFamily="34" charset="-128"/>
                <a:cs typeface="Arial Unicode MS" pitchFamily="34" charset="-128"/>
              </a:rPr>
              <a:t> IDE</a:t>
            </a:r>
          </a:p>
          <a:p>
            <a:pPr marL="285750" indent="-285750" fontAlgn="base">
              <a:spcBef>
                <a:spcPct val="50000"/>
              </a:spcBef>
              <a:spcAft>
                <a:spcPct val="0"/>
              </a:spcAft>
              <a:buClr>
                <a:srgbClr val="F0AB00"/>
              </a:buClr>
              <a:buSzPct val="80000"/>
              <a:buFont typeface="Arial" panose="020B0604020202020204" pitchFamily="34" charset="0"/>
              <a:buChar char="•"/>
            </a:pPr>
            <a:r>
              <a:rPr lang="en-US" sz="1600" kern="0" dirty="0">
                <a:ea typeface="Arial Unicode MS" pitchFamily="34" charset="-128"/>
                <a:cs typeface="Arial Unicode MS" pitchFamily="34" charset="-128"/>
              </a:rPr>
              <a:t>Node-inspector</a:t>
            </a:r>
            <a:r>
              <a:rPr lang="en-US" sz="1400" kern="0" dirty="0">
                <a:ea typeface="Arial Unicode MS" pitchFamily="34" charset="-128"/>
                <a:cs typeface="Arial Unicode MS" pitchFamily="34" charset="-128"/>
              </a:rPr>
              <a:t> remote debugging tools</a:t>
            </a:r>
          </a:p>
        </p:txBody>
      </p:sp>
    </p:spTree>
    <p:extLst>
      <p:ext uri="{BB962C8B-B14F-4D97-AF65-F5344CB8AC3E}">
        <p14:creationId xmlns:p14="http://schemas.microsoft.com/office/powerpoint/2010/main" val="29835192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3528" y="1340768"/>
            <a:ext cx="8352928" cy="936104"/>
          </a:xfrm>
        </p:spPr>
        <p:txBody>
          <a:bodyPr/>
          <a:lstStyle/>
          <a:p>
            <a:pPr marL="285750" indent="-285750">
              <a:buFont typeface="Arial" panose="020B0604020202020204" pitchFamily="34" charset="0"/>
              <a:buChar char="•"/>
            </a:pPr>
            <a:r>
              <a:rPr lang="en-US" dirty="0" smtClean="0"/>
              <a:t>A </a:t>
            </a:r>
            <a:r>
              <a:rPr lang="en-US" dirty="0" err="1" smtClean="0"/>
              <a:t>mvc</a:t>
            </a:r>
            <a:r>
              <a:rPr lang="en-US" dirty="0" smtClean="0"/>
              <a:t> framework for </a:t>
            </a:r>
            <a:r>
              <a:rPr lang="en-US" dirty="0" err="1" smtClean="0"/>
              <a:t>nodejs</a:t>
            </a:r>
            <a:r>
              <a:rPr lang="en-US" dirty="0" smtClean="0"/>
              <a:t> web development</a:t>
            </a:r>
            <a:endParaRPr lang="en-US" dirty="0" smtClean="0"/>
          </a:p>
          <a:p>
            <a:pPr marL="285750" indent="-285750">
              <a:buFont typeface="Arial" panose="020B0604020202020204" pitchFamily="34" charset="0"/>
              <a:buChar char="•"/>
            </a:pPr>
            <a:r>
              <a:rPr lang="en-US" dirty="0" smtClean="0"/>
              <a:t>Express works similar to java servlet: </a:t>
            </a:r>
            <a:r>
              <a:rPr lang="en-US" dirty="0" err="1" smtClean="0"/>
              <a:t>app.get</a:t>
            </a:r>
            <a:r>
              <a:rPr lang="en-US" dirty="0" smtClean="0"/>
              <a:t>(‘..’,..)</a:t>
            </a:r>
          </a:p>
          <a:p>
            <a:pPr marL="285750" indent="-285750">
              <a:buFont typeface="Arial" panose="020B0604020202020204" pitchFamily="34" charset="0"/>
              <a:buChar char="•"/>
            </a:pPr>
            <a:r>
              <a:rPr lang="en-US" dirty="0" smtClean="0"/>
              <a:t>Express supplies </a:t>
            </a:r>
            <a:r>
              <a:rPr lang="en-US" dirty="0" err="1" smtClean="0"/>
              <a:t>cookieParser</a:t>
            </a:r>
            <a:r>
              <a:rPr lang="en-US" dirty="0" smtClean="0"/>
              <a:t>/session/logger… </a:t>
            </a:r>
            <a:r>
              <a:rPr lang="en-US" dirty="0" err="1" smtClean="0"/>
              <a:t>utils</a:t>
            </a:r>
            <a:r>
              <a:rPr lang="en-US" dirty="0" smtClean="0"/>
              <a:t> for web </a:t>
            </a:r>
            <a:r>
              <a:rPr lang="en-US" dirty="0" err="1" smtClean="0"/>
              <a:t>dev</a:t>
            </a:r>
            <a:endParaRPr lang="en-US" dirty="0" smtClean="0"/>
          </a:p>
        </p:txBody>
      </p:sp>
      <p:sp>
        <p:nvSpPr>
          <p:cNvPr id="3" name="Title 2"/>
          <p:cNvSpPr>
            <a:spLocks noGrp="1"/>
          </p:cNvSpPr>
          <p:nvPr>
            <p:ph type="title"/>
          </p:nvPr>
        </p:nvSpPr>
        <p:spPr/>
        <p:txBody>
          <a:bodyPr/>
          <a:lstStyle/>
          <a:p>
            <a:r>
              <a:rPr lang="en-US" dirty="0" smtClean="0"/>
              <a:t>Express module</a:t>
            </a:r>
            <a:endParaRPr lang="en-US" dirty="0"/>
          </a:p>
        </p:txBody>
      </p:sp>
      <p:grpSp>
        <p:nvGrpSpPr>
          <p:cNvPr id="4" name="Group 3"/>
          <p:cNvGrpSpPr/>
          <p:nvPr/>
        </p:nvGrpSpPr>
        <p:grpSpPr>
          <a:xfrm>
            <a:off x="467544" y="2996952"/>
            <a:ext cx="5328592" cy="2654871"/>
            <a:chOff x="755576" y="2711961"/>
            <a:chExt cx="3724414" cy="2654871"/>
          </a:xfrm>
        </p:grpSpPr>
        <p:sp>
          <p:nvSpPr>
            <p:cNvPr id="5" name="TextBox 4"/>
            <p:cNvSpPr txBox="1"/>
            <p:nvPr/>
          </p:nvSpPr>
          <p:spPr>
            <a:xfrm>
              <a:off x="755576" y="2996952"/>
              <a:ext cx="3724414" cy="2369880"/>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smtClean="0"/>
                <a:t>var</a:t>
              </a:r>
              <a:r>
                <a:rPr lang="en-US" sz="1400" dirty="0" smtClean="0"/>
                <a:t> </a:t>
              </a:r>
              <a:r>
                <a:rPr lang="en-US" sz="1400" dirty="0"/>
                <a:t>express=require(‘express’);</a:t>
              </a:r>
            </a:p>
            <a:p>
              <a:pPr fontAlgn="base">
                <a:spcAft>
                  <a:spcPct val="0"/>
                </a:spcAft>
                <a:buClr>
                  <a:srgbClr val="F0AB00"/>
                </a:buClr>
                <a:buSzPct val="80000"/>
              </a:pPr>
              <a:r>
                <a:rPr lang="en-US" sz="1400" dirty="0" err="1" smtClean="0"/>
                <a:t>var</a:t>
              </a:r>
              <a:r>
                <a:rPr lang="en-US" sz="1400" dirty="0" smtClean="0"/>
                <a:t> </a:t>
              </a:r>
              <a:r>
                <a:rPr lang="en-US" sz="1400" dirty="0"/>
                <a:t>app=express</a:t>
              </a:r>
              <a:r>
                <a:rPr lang="en-US" sz="1400" dirty="0" smtClean="0"/>
                <a:t>();</a:t>
              </a:r>
            </a:p>
            <a:p>
              <a:pPr fontAlgn="base">
                <a:spcAft>
                  <a:spcPct val="0"/>
                </a:spcAft>
                <a:buClr>
                  <a:srgbClr val="F0AB00"/>
                </a:buClr>
                <a:buSzPct val="80000"/>
              </a:pPr>
              <a:r>
                <a:rPr lang="en-US" sz="1400" dirty="0" err="1" smtClean="0"/>
                <a:t>app.set</a:t>
              </a:r>
              <a:r>
                <a:rPr lang="en-US" sz="1400" dirty="0" smtClean="0"/>
                <a:t>(‘views’,…);//bind views</a:t>
              </a:r>
            </a:p>
            <a:p>
              <a:pPr fontAlgn="base">
                <a:spcAft>
                  <a:spcPct val="0"/>
                </a:spcAft>
                <a:buClr>
                  <a:srgbClr val="F0AB00"/>
                </a:buClr>
                <a:buSzPct val="80000"/>
              </a:pPr>
              <a:r>
                <a:rPr lang="en-US" sz="1400" dirty="0" err="1" smtClean="0"/>
                <a:t>app.set</a:t>
              </a:r>
              <a:r>
                <a:rPr lang="en-US" sz="1400" dirty="0" smtClean="0"/>
                <a:t>(‘view engine’,’</a:t>
              </a:r>
              <a:r>
                <a:rPr lang="en-US" sz="1400" dirty="0" err="1" smtClean="0"/>
                <a:t>ejs</a:t>
              </a:r>
              <a:r>
                <a:rPr lang="en-US" sz="1400" dirty="0" smtClean="0"/>
                <a:t>’);//choose view engine</a:t>
              </a:r>
            </a:p>
            <a:p>
              <a:pPr fontAlgn="base">
                <a:spcAft>
                  <a:spcPct val="0"/>
                </a:spcAft>
                <a:buClr>
                  <a:srgbClr val="F0AB00"/>
                </a:buClr>
                <a:buSzPct val="80000"/>
              </a:pPr>
              <a:r>
                <a:rPr lang="en-US" sz="1400" dirty="0" err="1"/>
                <a:t>http.createServer</a:t>
              </a:r>
              <a:r>
                <a:rPr lang="en-US" sz="1400" dirty="0"/>
                <a:t>(app).</a:t>
              </a:r>
              <a:r>
                <a:rPr lang="en-US" sz="1400" dirty="0" smtClean="0"/>
                <a:t>listen(…);//use app as request listener</a:t>
              </a:r>
            </a:p>
            <a:p>
              <a:pPr fontAlgn="base">
                <a:spcAft>
                  <a:spcPct val="0"/>
                </a:spcAft>
                <a:buClr>
                  <a:srgbClr val="F0AB00"/>
                </a:buClr>
                <a:buSzPct val="80000"/>
              </a:pPr>
              <a:r>
                <a:rPr lang="en-US" sz="1400" dirty="0" err="1" smtClean="0"/>
                <a:t>app.get</a:t>
              </a:r>
              <a:r>
                <a:rPr lang="en-US" sz="1400" dirty="0" smtClean="0"/>
                <a:t>(</a:t>
              </a:r>
              <a:r>
                <a:rPr lang="en-US" sz="1400" dirty="0" err="1" smtClean="0"/>
                <a:t>URL,callback</a:t>
              </a:r>
              <a:r>
                <a:rPr lang="en-US" sz="1400" dirty="0" smtClean="0"/>
                <a:t>(</a:t>
              </a:r>
              <a:r>
                <a:rPr lang="en-US" sz="1400" dirty="0" err="1" smtClean="0"/>
                <a:t>req,res</a:t>
              </a:r>
              <a:r>
                <a:rPr lang="en-US" sz="1400" dirty="0"/>
                <a:t>){</a:t>
              </a:r>
            </a:p>
            <a:p>
              <a:pPr fontAlgn="base">
                <a:spcAft>
                  <a:spcPct val="0"/>
                </a:spcAft>
                <a:buClr>
                  <a:srgbClr val="F0AB00"/>
                </a:buClr>
                <a:buSzPct val="80000"/>
              </a:pPr>
              <a:r>
                <a:rPr lang="en-US" sz="1400" dirty="0"/>
                <a:t>     </a:t>
              </a:r>
              <a:r>
                <a:rPr lang="en-US" sz="1400" dirty="0" err="1"/>
                <a:t>res.render</a:t>
              </a:r>
              <a:r>
                <a:rPr lang="en-US" sz="1400" dirty="0"/>
                <a:t>(RESNAME,{…});</a:t>
              </a:r>
            </a:p>
            <a:p>
              <a:pPr fontAlgn="base">
                <a:spcAft>
                  <a:spcPct val="0"/>
                </a:spcAft>
                <a:buClr>
                  <a:srgbClr val="F0AB00"/>
                </a:buClr>
                <a:buSzPct val="80000"/>
              </a:pPr>
              <a:r>
                <a:rPr lang="en-US" sz="1400" dirty="0"/>
                <a:t>     });</a:t>
              </a:r>
            </a:p>
            <a:p>
              <a:pPr fontAlgn="base">
                <a:spcAft>
                  <a:spcPct val="0"/>
                </a:spcAft>
                <a:buClr>
                  <a:srgbClr val="F0AB00"/>
                </a:buClr>
                <a:buSzPct val="80000"/>
              </a:pPr>
              <a:r>
                <a:rPr lang="en-US" sz="1400" dirty="0" err="1" smtClean="0"/>
                <a:t>app.post</a:t>
              </a:r>
              <a:r>
                <a:rPr lang="en-US" sz="1400" dirty="0" smtClean="0"/>
                <a:t>(</a:t>
              </a:r>
              <a:r>
                <a:rPr lang="en-US" sz="1400" dirty="0" err="1" smtClean="0"/>
                <a:t>URL,callback</a:t>
              </a:r>
              <a:r>
                <a:rPr lang="en-US" sz="1400" dirty="0" smtClean="0"/>
                <a:t>(</a:t>
              </a:r>
              <a:r>
                <a:rPr lang="en-US" sz="1400" dirty="0" err="1" smtClean="0"/>
                <a:t>req,res</a:t>
              </a:r>
              <a:r>
                <a:rPr lang="en-US" sz="1400" dirty="0"/>
                <a:t>){</a:t>
              </a:r>
            </a:p>
            <a:p>
              <a:pPr fontAlgn="base">
                <a:spcAft>
                  <a:spcPct val="0"/>
                </a:spcAft>
                <a:buClr>
                  <a:srgbClr val="F0AB00"/>
                </a:buClr>
                <a:buSzPct val="80000"/>
              </a:pPr>
              <a:r>
                <a:rPr lang="en-US" sz="1400" dirty="0"/>
                <a:t>     </a:t>
              </a:r>
              <a:r>
                <a:rPr lang="en-US" sz="1400" dirty="0" err="1"/>
                <a:t>res.render</a:t>
              </a:r>
              <a:r>
                <a:rPr lang="en-US" sz="1400" dirty="0"/>
                <a:t>(RESNAME,{…});</a:t>
              </a:r>
            </a:p>
            <a:p>
              <a:pPr fontAlgn="base">
                <a:spcAft>
                  <a:spcPct val="0"/>
                </a:spcAft>
                <a:buClr>
                  <a:srgbClr val="F0AB00"/>
                </a:buClr>
                <a:buSzPct val="80000"/>
              </a:pPr>
              <a:r>
                <a:rPr lang="en-US" sz="1400" dirty="0"/>
                <a:t>     });</a:t>
              </a:r>
            </a:p>
          </p:txBody>
        </p:sp>
        <p:sp>
          <p:nvSpPr>
            <p:cNvPr id="6" name="TextBox 5"/>
            <p:cNvSpPr txBox="1"/>
            <p:nvPr/>
          </p:nvSpPr>
          <p:spPr>
            <a:xfrm>
              <a:off x="1403688" y="2711961"/>
              <a:ext cx="942566"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express</a:t>
              </a:r>
              <a:r>
                <a:rPr lang="en-US" sz="1800" kern="0" dirty="0" smtClean="0">
                  <a:ea typeface="Arial Unicode MS" pitchFamily="34" charset="-128"/>
                  <a:cs typeface="Arial Unicode MS" pitchFamily="34" charset="-128"/>
                </a:rPr>
                <a:t>.js</a:t>
              </a:r>
            </a:p>
          </p:txBody>
        </p:sp>
      </p:gr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2636912"/>
            <a:ext cx="3410719" cy="1976913"/>
          </a:xfrm>
          <a:prstGeom prst="rect">
            <a:avLst/>
          </a:prstGeom>
        </p:spPr>
      </p:pic>
      <p:sp>
        <p:nvSpPr>
          <p:cNvPr id="8" name="Rectangle 7"/>
          <p:cNvSpPr/>
          <p:nvPr/>
        </p:nvSpPr>
        <p:spPr>
          <a:xfrm>
            <a:off x="6660232" y="4549716"/>
            <a:ext cx="936104" cy="369332"/>
          </a:xfrm>
          <a:prstGeom prst="rect">
            <a:avLst/>
          </a:prstGeom>
        </p:spPr>
        <p:txBody>
          <a:bodyPr wrap="square">
            <a:spAutoFit/>
          </a:bodyPr>
          <a:lstStyle/>
          <a:p>
            <a:r>
              <a:rPr lang="en-US" dirty="0" smtClean="0"/>
              <a:t>MVC</a:t>
            </a:r>
            <a:endParaRPr lang="en-US" dirty="0"/>
          </a:p>
        </p:txBody>
      </p:sp>
    </p:spTree>
    <p:extLst>
      <p:ext uri="{BB962C8B-B14F-4D97-AF65-F5344CB8AC3E}">
        <p14:creationId xmlns:p14="http://schemas.microsoft.com/office/powerpoint/2010/main" val="1433746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7024" y="1481485"/>
            <a:ext cx="8493125" cy="4395787"/>
          </a:xfrm>
        </p:spPr>
        <p:txBody>
          <a:bodyPr/>
          <a:lstStyle/>
          <a:p>
            <a:pPr marL="285750" indent="-285750">
              <a:buFont typeface="Arial" panose="020B0604020202020204" pitchFamily="34" charset="0"/>
              <a:buChar char="•"/>
            </a:pPr>
            <a:r>
              <a:rPr lang="en-US" dirty="0" smtClean="0"/>
              <a:t>Socket.io realize web-socket API</a:t>
            </a:r>
          </a:p>
          <a:p>
            <a:pPr marL="285750" indent="-285750">
              <a:buFont typeface="Arial" panose="020B0604020202020204" pitchFamily="34" charset="0"/>
              <a:buChar char="•"/>
            </a:pPr>
            <a:r>
              <a:rPr lang="en-US" altLang="zh-CN" dirty="0" smtClean="0"/>
              <a:t>In web-socket, web-client and web-server  each have a socket connected to the other, and push </a:t>
            </a:r>
            <a:r>
              <a:rPr lang="en-US" altLang="zh-CN" dirty="0" err="1" smtClean="0"/>
              <a:t>msg</a:t>
            </a:r>
            <a:r>
              <a:rPr lang="en-US" altLang="zh-CN" dirty="0" smtClean="0"/>
              <a:t> to the other in two directions at anytime.</a:t>
            </a:r>
            <a:endParaRPr lang="en-US" dirty="0" smtClean="0"/>
          </a:p>
          <a:p>
            <a:pPr marL="285750" indent="-285750">
              <a:buFont typeface="Arial" panose="020B0604020202020204" pitchFamily="34" charset="0"/>
              <a:buChar char="•"/>
            </a:pPr>
            <a:r>
              <a:rPr lang="en-US" dirty="0" smtClean="0"/>
              <a:t>With socket.io you can develop your chat/monitor program on the web. Your client(web browser side </a:t>
            </a:r>
            <a:r>
              <a:rPr lang="en-US" dirty="0" err="1" smtClean="0"/>
              <a:t>js</a:t>
            </a:r>
            <a:r>
              <a:rPr lang="en-US" dirty="0" smtClean="0"/>
              <a:t>) can send </a:t>
            </a:r>
            <a:r>
              <a:rPr lang="en-US" dirty="0" err="1" smtClean="0"/>
              <a:t>msg</a:t>
            </a:r>
            <a:r>
              <a:rPr lang="en-US" dirty="0" smtClean="0"/>
              <a:t> to server </a:t>
            </a:r>
            <a:r>
              <a:rPr lang="en-US" dirty="0" smtClean="0">
                <a:solidFill>
                  <a:srgbClr val="FF0000"/>
                </a:solidFill>
              </a:rPr>
              <a:t>without http request</a:t>
            </a:r>
            <a:r>
              <a:rPr lang="en-US" dirty="0" smtClean="0"/>
              <a:t>. So HTTP connection is established once, and then data goes via web-socket . </a:t>
            </a:r>
          </a:p>
        </p:txBody>
      </p:sp>
      <p:sp>
        <p:nvSpPr>
          <p:cNvPr id="3" name="Title 2"/>
          <p:cNvSpPr>
            <a:spLocks noGrp="1"/>
          </p:cNvSpPr>
          <p:nvPr>
            <p:ph type="title"/>
          </p:nvPr>
        </p:nvSpPr>
        <p:spPr/>
        <p:txBody>
          <a:bodyPr/>
          <a:lstStyle/>
          <a:p>
            <a:r>
              <a:rPr lang="en-US" dirty="0" smtClean="0">
                <a:hlinkClick r:id="rId2"/>
              </a:rPr>
              <a:t>Socket.io</a:t>
            </a:r>
            <a:r>
              <a:rPr lang="en-US" dirty="0" smtClean="0"/>
              <a:t> module</a:t>
            </a:r>
            <a:endParaRPr lang="en-US" dirty="0"/>
          </a:p>
        </p:txBody>
      </p:sp>
      <p:grpSp>
        <p:nvGrpSpPr>
          <p:cNvPr id="4" name="Group 3"/>
          <p:cNvGrpSpPr/>
          <p:nvPr/>
        </p:nvGrpSpPr>
        <p:grpSpPr>
          <a:xfrm>
            <a:off x="592533" y="3785999"/>
            <a:ext cx="3672407" cy="2439427"/>
            <a:chOff x="755576" y="2711961"/>
            <a:chExt cx="2288495" cy="2439427"/>
          </a:xfrm>
        </p:grpSpPr>
        <p:sp>
          <p:nvSpPr>
            <p:cNvPr id="5" name="TextBox 4"/>
            <p:cNvSpPr txBox="1"/>
            <p:nvPr/>
          </p:nvSpPr>
          <p:spPr>
            <a:xfrm>
              <a:off x="755576" y="2996952"/>
              <a:ext cx="2288495" cy="2154436"/>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a:t>var</a:t>
              </a:r>
              <a:r>
                <a:rPr lang="en-US" sz="1400" dirty="0"/>
                <a:t> socket= new </a:t>
              </a:r>
              <a:r>
                <a:rPr lang="en-US" sz="1400" dirty="0" err="1"/>
                <a:t>io.Socket</a:t>
              </a:r>
              <a:r>
                <a:rPr lang="en-US" sz="1400" dirty="0"/>
                <a:t>('</a:t>
              </a:r>
              <a:r>
                <a:rPr lang="en-US" sz="1400" dirty="0" err="1"/>
                <a:t>localhost</a:t>
              </a:r>
              <a:r>
                <a:rPr lang="en-US" sz="1400" dirty="0"/>
                <a:t>',{ </a:t>
              </a:r>
            </a:p>
            <a:p>
              <a:pPr fontAlgn="base">
                <a:spcAft>
                  <a:spcPct val="0"/>
                </a:spcAft>
                <a:buClr>
                  <a:srgbClr val="F0AB00"/>
                </a:buClr>
                <a:buSzPct val="80000"/>
              </a:pPr>
              <a:r>
                <a:rPr lang="en-US" sz="1400" dirty="0"/>
                <a:t>  port: 8080 </a:t>
              </a:r>
            </a:p>
            <a:p>
              <a:pPr fontAlgn="base">
                <a:spcAft>
                  <a:spcPct val="0"/>
                </a:spcAft>
                <a:buClr>
                  <a:srgbClr val="F0AB00"/>
                </a:buClr>
                <a:buSzPct val="80000"/>
              </a:pPr>
              <a:r>
                <a:rPr lang="en-US" sz="1400" dirty="0"/>
                <a:t>}); </a:t>
              </a:r>
            </a:p>
            <a:p>
              <a:pPr fontAlgn="base">
                <a:spcAft>
                  <a:spcPct val="0"/>
                </a:spcAft>
                <a:buClr>
                  <a:srgbClr val="F0AB00"/>
                </a:buClr>
                <a:buSzPct val="80000"/>
              </a:pPr>
              <a:r>
                <a:rPr lang="en-US" sz="1400" dirty="0" err="1"/>
                <a:t>socket.connect</a:t>
              </a:r>
              <a:r>
                <a:rPr lang="en-US" sz="1400" dirty="0"/>
                <a:t>(); </a:t>
              </a:r>
              <a:r>
                <a:rPr lang="en-US" sz="1400" dirty="0" smtClean="0"/>
                <a:t>//</a:t>
              </a:r>
              <a:r>
                <a:rPr lang="en-US" sz="1400" dirty="0" smtClean="0">
                  <a:solidFill>
                    <a:srgbClr val="FF0000"/>
                  </a:solidFill>
                </a:rPr>
                <a:t>client socket </a:t>
              </a:r>
              <a:r>
                <a:rPr lang="en-US" sz="1400" dirty="0" err="1" smtClean="0">
                  <a:solidFill>
                    <a:srgbClr val="FF0000"/>
                  </a:solidFill>
                </a:rPr>
                <a:t>conncet</a:t>
              </a:r>
              <a:r>
                <a:rPr lang="en-US" sz="1400" dirty="0" smtClean="0">
                  <a:solidFill>
                    <a:srgbClr val="FF0000"/>
                  </a:solidFill>
                </a:rPr>
                <a:t> to ..</a:t>
              </a:r>
            </a:p>
            <a:p>
              <a:pPr fontAlgn="base">
                <a:spcAft>
                  <a:spcPct val="0"/>
                </a:spcAft>
                <a:buClr>
                  <a:srgbClr val="F0AB00"/>
                </a:buClr>
                <a:buSzPct val="80000"/>
              </a:pPr>
              <a:r>
                <a:rPr lang="en-US" sz="1400" dirty="0" err="1"/>
                <a:t>socket.on</a:t>
              </a:r>
              <a:r>
                <a:rPr lang="en-US" sz="1400" dirty="0"/>
                <a:t>('</a:t>
              </a:r>
              <a:r>
                <a:rPr lang="en-US" sz="1400" dirty="0" err="1"/>
                <a:t>message',function</a:t>
              </a:r>
              <a:r>
                <a:rPr lang="en-US" sz="1400" dirty="0"/>
                <a:t>(data) { </a:t>
              </a:r>
            </a:p>
            <a:p>
              <a:pPr fontAlgn="base">
                <a:spcAft>
                  <a:spcPct val="0"/>
                </a:spcAft>
                <a:buClr>
                  <a:srgbClr val="F0AB00"/>
                </a:buClr>
                <a:buSzPct val="80000"/>
              </a:pPr>
              <a:r>
                <a:rPr lang="en-US" sz="1400" dirty="0"/>
                <a:t>  console.log('Received a message from the </a:t>
              </a:r>
              <a:r>
                <a:rPr lang="en-US" sz="1400" dirty="0" err="1"/>
                <a:t>server!',data</a:t>
              </a:r>
              <a:r>
                <a:rPr lang="en-US" sz="1400" dirty="0"/>
                <a:t>); </a:t>
              </a:r>
              <a:r>
                <a:rPr lang="en-US" sz="1400" dirty="0" smtClean="0"/>
                <a:t>//</a:t>
              </a:r>
              <a:r>
                <a:rPr lang="en-US" sz="1400" dirty="0" err="1" smtClean="0">
                  <a:solidFill>
                    <a:srgbClr val="FF0000"/>
                  </a:solidFill>
                </a:rPr>
                <a:t>recved</a:t>
              </a:r>
              <a:r>
                <a:rPr lang="en-US" sz="1400" dirty="0" smtClean="0">
                  <a:solidFill>
                    <a:srgbClr val="FF0000"/>
                  </a:solidFill>
                </a:rPr>
                <a:t> a message</a:t>
              </a:r>
              <a:endParaRPr lang="en-US" sz="1400" dirty="0">
                <a:solidFill>
                  <a:srgbClr val="FF0000"/>
                </a:solidFill>
              </a:endParaRPr>
            </a:p>
            <a:p>
              <a:pPr fontAlgn="base">
                <a:spcAft>
                  <a:spcPct val="0"/>
                </a:spcAft>
                <a:buClr>
                  <a:srgbClr val="F0AB00"/>
                </a:buClr>
                <a:buSzPct val="80000"/>
              </a:pPr>
              <a:r>
                <a:rPr lang="en-US" sz="1400" dirty="0"/>
                <a:t>});</a:t>
              </a:r>
              <a:endParaRPr lang="en-US" sz="1400" dirty="0" smtClean="0"/>
            </a:p>
            <a:p>
              <a:pPr fontAlgn="base">
                <a:spcAft>
                  <a:spcPct val="0"/>
                </a:spcAft>
                <a:buClr>
                  <a:srgbClr val="F0AB00"/>
                </a:buClr>
                <a:buSzPct val="80000"/>
              </a:pPr>
              <a:r>
                <a:rPr lang="en-US" sz="1400" dirty="0" err="1" smtClean="0"/>
                <a:t>socket.send</a:t>
              </a:r>
              <a:r>
                <a:rPr lang="en-US" sz="1400" dirty="0" smtClean="0"/>
                <a:t>(message</a:t>
              </a:r>
              <a:r>
                <a:rPr lang="en-US" sz="1400" dirty="0"/>
                <a:t>); </a:t>
              </a:r>
              <a:r>
                <a:rPr lang="en-US" sz="1400" dirty="0" smtClean="0"/>
                <a:t>//send a </a:t>
              </a:r>
              <a:r>
                <a:rPr lang="en-US" sz="1400" dirty="0" err="1" smtClean="0"/>
                <a:t>msg</a:t>
              </a:r>
              <a:r>
                <a:rPr lang="en-US" sz="1400" dirty="0" smtClean="0"/>
                <a:t> to server</a:t>
              </a:r>
            </a:p>
            <a:p>
              <a:pPr fontAlgn="base">
                <a:spcAft>
                  <a:spcPct val="0"/>
                </a:spcAft>
                <a:buClr>
                  <a:srgbClr val="F0AB00"/>
                </a:buClr>
                <a:buSzPct val="80000"/>
              </a:pPr>
              <a:endParaRPr lang="en-US" sz="1400" dirty="0"/>
            </a:p>
          </p:txBody>
        </p:sp>
        <p:sp>
          <p:nvSpPr>
            <p:cNvPr id="6" name="TextBox 5"/>
            <p:cNvSpPr txBox="1"/>
            <p:nvPr/>
          </p:nvSpPr>
          <p:spPr>
            <a:xfrm>
              <a:off x="1403688" y="2711961"/>
              <a:ext cx="479484"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client</a:t>
              </a:r>
              <a:r>
                <a:rPr lang="en-US" sz="1800" kern="0" dirty="0" smtClean="0">
                  <a:ea typeface="Arial Unicode MS" pitchFamily="34" charset="-128"/>
                  <a:cs typeface="Arial Unicode MS" pitchFamily="34" charset="-128"/>
                </a:rPr>
                <a:t>.js</a:t>
              </a:r>
            </a:p>
          </p:txBody>
        </p:sp>
      </p:grpSp>
      <p:grpSp>
        <p:nvGrpSpPr>
          <p:cNvPr id="9" name="Group 8"/>
          <p:cNvGrpSpPr/>
          <p:nvPr/>
        </p:nvGrpSpPr>
        <p:grpSpPr>
          <a:xfrm>
            <a:off x="4504903" y="3846770"/>
            <a:ext cx="3960439" cy="2678574"/>
            <a:chOff x="755576" y="2711961"/>
            <a:chExt cx="2467985" cy="2678574"/>
          </a:xfrm>
        </p:grpSpPr>
        <p:sp>
          <p:nvSpPr>
            <p:cNvPr id="10" name="TextBox 9"/>
            <p:cNvSpPr txBox="1"/>
            <p:nvPr/>
          </p:nvSpPr>
          <p:spPr>
            <a:xfrm>
              <a:off x="755576" y="2989878"/>
              <a:ext cx="2467985" cy="240065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200" dirty="0" err="1" smtClean="0"/>
                <a:t>var</a:t>
              </a:r>
              <a:r>
                <a:rPr lang="en-US" sz="1200" dirty="0" smtClean="0"/>
                <a:t> </a:t>
              </a:r>
              <a:r>
                <a:rPr lang="en-US" sz="1200" dirty="0"/>
                <a:t>http= require('http'), </a:t>
              </a:r>
              <a:r>
                <a:rPr lang="en-US" sz="1200" dirty="0" err="1"/>
                <a:t>io</a:t>
              </a:r>
              <a:r>
                <a:rPr lang="en-US" sz="1200" dirty="0"/>
                <a:t>= require('socket.io'); </a:t>
              </a:r>
              <a:endParaRPr lang="en-US" sz="1200" dirty="0" smtClean="0"/>
            </a:p>
            <a:p>
              <a:pPr fontAlgn="base">
                <a:spcAft>
                  <a:spcPct val="0"/>
                </a:spcAft>
                <a:buClr>
                  <a:srgbClr val="F0AB00"/>
                </a:buClr>
                <a:buSzPct val="80000"/>
              </a:pPr>
              <a:r>
                <a:rPr lang="en-US" sz="1200" dirty="0" smtClean="0"/>
                <a:t>//</a:t>
              </a:r>
              <a:r>
                <a:rPr lang="en-US" sz="1200" dirty="0" smtClean="0">
                  <a:solidFill>
                    <a:srgbClr val="FF0000"/>
                  </a:solidFill>
                </a:rPr>
                <a:t>start server</a:t>
              </a:r>
              <a:endParaRPr lang="en-US" sz="1200" dirty="0">
                <a:solidFill>
                  <a:srgbClr val="FF0000"/>
                </a:solidFill>
              </a:endParaRPr>
            </a:p>
            <a:p>
              <a:pPr fontAlgn="base">
                <a:spcAft>
                  <a:spcPct val="0"/>
                </a:spcAft>
                <a:buClr>
                  <a:srgbClr val="F0AB00"/>
                </a:buClr>
                <a:buSzPct val="80000"/>
              </a:pPr>
              <a:r>
                <a:rPr lang="en-US" sz="1200" dirty="0" err="1" smtClean="0"/>
                <a:t>var</a:t>
              </a:r>
              <a:r>
                <a:rPr lang="en-US" sz="1200" dirty="0" smtClean="0"/>
                <a:t> </a:t>
              </a:r>
              <a:r>
                <a:rPr lang="en-US" sz="1200" dirty="0"/>
                <a:t>server= </a:t>
              </a:r>
              <a:r>
                <a:rPr lang="en-US" sz="1200" dirty="0" err="1"/>
                <a:t>http.createServer</a:t>
              </a:r>
              <a:r>
                <a:rPr lang="en-US" sz="1200" dirty="0"/>
                <a:t>(function(</a:t>
              </a:r>
              <a:r>
                <a:rPr lang="en-US" sz="1200" dirty="0" err="1"/>
                <a:t>req</a:t>
              </a:r>
              <a:r>
                <a:rPr lang="en-US" sz="1200" dirty="0"/>
                <a:t>, res){ </a:t>
              </a:r>
            </a:p>
            <a:p>
              <a:pPr fontAlgn="base">
                <a:spcAft>
                  <a:spcPct val="0"/>
                </a:spcAft>
                <a:buClr>
                  <a:srgbClr val="F0AB00"/>
                </a:buClr>
                <a:buSzPct val="80000"/>
              </a:pPr>
              <a:r>
                <a:rPr lang="en-US" sz="1200" dirty="0" smtClean="0"/>
                <a:t>  </a:t>
              </a:r>
              <a:r>
                <a:rPr lang="en-US" sz="1200" dirty="0" err="1" smtClean="0"/>
                <a:t>res.writeHead</a:t>
              </a:r>
              <a:r>
                <a:rPr lang="en-US" sz="1200" dirty="0" smtClean="0"/>
                <a:t>(200</a:t>
              </a:r>
              <a:r>
                <a:rPr lang="en-US" sz="1200" dirty="0"/>
                <a:t>,{ 'Content-Type': 'text/html' }); </a:t>
              </a:r>
            </a:p>
            <a:p>
              <a:pPr fontAlgn="base">
                <a:spcAft>
                  <a:spcPct val="0"/>
                </a:spcAft>
                <a:buClr>
                  <a:srgbClr val="F0AB00"/>
                </a:buClr>
                <a:buSzPct val="80000"/>
              </a:pPr>
              <a:r>
                <a:rPr lang="en-US" sz="1200" dirty="0"/>
                <a:t>  </a:t>
              </a:r>
              <a:r>
                <a:rPr lang="en-US" sz="1200" dirty="0" err="1"/>
                <a:t>res.end</a:t>
              </a:r>
              <a:r>
                <a:rPr lang="en-US" sz="1200" dirty="0"/>
                <a:t>('&lt;h1&gt;Hello Socket Lover!&lt;/h1&gt;'); </a:t>
              </a:r>
            </a:p>
            <a:p>
              <a:pPr fontAlgn="base">
                <a:spcAft>
                  <a:spcPct val="0"/>
                </a:spcAft>
                <a:buClr>
                  <a:srgbClr val="F0AB00"/>
                </a:buClr>
                <a:buSzPct val="80000"/>
              </a:pPr>
              <a:r>
                <a:rPr lang="en-US" sz="1200" dirty="0"/>
                <a:t>}); </a:t>
              </a:r>
            </a:p>
            <a:p>
              <a:pPr fontAlgn="base">
                <a:spcAft>
                  <a:spcPct val="0"/>
                </a:spcAft>
                <a:buClr>
                  <a:srgbClr val="F0AB00"/>
                </a:buClr>
                <a:buSzPct val="80000"/>
              </a:pPr>
              <a:r>
                <a:rPr lang="en-US" sz="1200" dirty="0" err="1"/>
                <a:t>server.listen</a:t>
              </a:r>
              <a:r>
                <a:rPr lang="en-US" sz="1200" dirty="0"/>
                <a:t>(8080); </a:t>
              </a:r>
              <a:endParaRPr lang="en-US" sz="1200" dirty="0" smtClean="0"/>
            </a:p>
            <a:p>
              <a:pPr fontAlgn="base">
                <a:spcAft>
                  <a:spcPct val="0"/>
                </a:spcAft>
                <a:buClr>
                  <a:srgbClr val="F0AB00"/>
                </a:buClr>
                <a:buSzPct val="80000"/>
              </a:pPr>
              <a:r>
                <a:rPr lang="en-US" sz="1200" dirty="0" err="1" smtClean="0"/>
                <a:t>var</a:t>
              </a:r>
              <a:r>
                <a:rPr lang="en-US" sz="1200" dirty="0" smtClean="0"/>
                <a:t> </a:t>
              </a:r>
              <a:r>
                <a:rPr lang="en-US" sz="1200" dirty="0"/>
                <a:t>socket= </a:t>
              </a:r>
              <a:r>
                <a:rPr lang="en-US" sz="1200" dirty="0" err="1"/>
                <a:t>io.listen</a:t>
              </a:r>
              <a:r>
                <a:rPr lang="en-US" sz="1200" dirty="0"/>
                <a:t>(server); </a:t>
              </a:r>
              <a:endParaRPr lang="en-US" sz="1200" dirty="0" smtClean="0"/>
            </a:p>
            <a:p>
              <a:pPr fontAlgn="base">
                <a:spcAft>
                  <a:spcPct val="0"/>
                </a:spcAft>
                <a:buClr>
                  <a:srgbClr val="F0AB00"/>
                </a:buClr>
                <a:buSzPct val="80000"/>
              </a:pPr>
              <a:r>
                <a:rPr lang="en-US" sz="1200" dirty="0" smtClean="0"/>
                <a:t>//</a:t>
              </a:r>
              <a:r>
                <a:rPr lang="en-US" sz="1200" dirty="0" smtClean="0">
                  <a:solidFill>
                    <a:srgbClr val="FF0000"/>
                  </a:solidFill>
                </a:rPr>
                <a:t>after connected to client socket</a:t>
              </a:r>
              <a:endParaRPr lang="en-US" sz="1200" dirty="0">
                <a:solidFill>
                  <a:srgbClr val="FF0000"/>
                </a:solidFill>
              </a:endParaRPr>
            </a:p>
            <a:p>
              <a:pPr fontAlgn="base">
                <a:spcAft>
                  <a:spcPct val="0"/>
                </a:spcAft>
                <a:buClr>
                  <a:srgbClr val="F0AB00"/>
                </a:buClr>
                <a:buSzPct val="80000"/>
              </a:pPr>
              <a:r>
                <a:rPr lang="en-US" sz="1200" dirty="0" err="1" smtClean="0"/>
                <a:t>socket.on</a:t>
              </a:r>
              <a:r>
                <a:rPr lang="en-US" sz="1200" dirty="0"/>
                <a:t>('connection', function(client){ </a:t>
              </a:r>
              <a:endParaRPr lang="zh-CN" altLang="en-US" sz="1200" dirty="0"/>
            </a:p>
            <a:p>
              <a:pPr fontAlgn="base">
                <a:spcAft>
                  <a:spcPct val="0"/>
                </a:spcAft>
                <a:buClr>
                  <a:srgbClr val="F0AB00"/>
                </a:buClr>
                <a:buSzPct val="80000"/>
              </a:pPr>
              <a:r>
                <a:rPr lang="zh-CN" altLang="en-US" sz="1200" dirty="0"/>
                <a:t>  </a:t>
              </a:r>
              <a:r>
                <a:rPr lang="en-US" sz="1200" dirty="0" err="1"/>
                <a:t>client.on</a:t>
              </a:r>
              <a:r>
                <a:rPr lang="en-US" sz="1200" dirty="0"/>
                <a:t>('</a:t>
              </a:r>
              <a:r>
                <a:rPr lang="en-US" sz="1200" dirty="0" err="1"/>
                <a:t>message',function</a:t>
              </a:r>
              <a:r>
                <a:rPr lang="en-US" sz="1200" dirty="0"/>
                <a:t>(event){ </a:t>
              </a:r>
            </a:p>
            <a:p>
              <a:pPr fontAlgn="base">
                <a:spcAft>
                  <a:spcPct val="0"/>
                </a:spcAft>
                <a:buClr>
                  <a:srgbClr val="F0AB00"/>
                </a:buClr>
                <a:buSzPct val="80000"/>
              </a:pPr>
              <a:r>
                <a:rPr lang="en-US" sz="1200" dirty="0"/>
                <a:t>    console.log('Received message from </a:t>
              </a:r>
              <a:r>
                <a:rPr lang="en-US" sz="1200" dirty="0" err="1"/>
                <a:t>client!',event</a:t>
              </a:r>
              <a:r>
                <a:rPr lang="en-US" sz="1200" dirty="0"/>
                <a:t>); </a:t>
              </a:r>
            </a:p>
            <a:p>
              <a:pPr fontAlgn="base">
                <a:spcAft>
                  <a:spcPct val="0"/>
                </a:spcAft>
                <a:buClr>
                  <a:srgbClr val="F0AB00"/>
                </a:buClr>
                <a:buSzPct val="80000"/>
              </a:pPr>
              <a:r>
                <a:rPr lang="en-US" sz="1200" dirty="0"/>
                <a:t>  </a:t>
              </a:r>
              <a:r>
                <a:rPr lang="en-US" sz="1200" dirty="0" smtClean="0"/>
                <a:t>});});</a:t>
              </a:r>
              <a:endParaRPr lang="en-US" sz="1200" dirty="0"/>
            </a:p>
          </p:txBody>
        </p:sp>
        <p:sp>
          <p:nvSpPr>
            <p:cNvPr id="11" name="TextBox 10"/>
            <p:cNvSpPr txBox="1"/>
            <p:nvPr/>
          </p:nvSpPr>
          <p:spPr>
            <a:xfrm>
              <a:off x="1403688" y="2711961"/>
              <a:ext cx="543416"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server</a:t>
              </a:r>
              <a:r>
                <a:rPr lang="en-US" sz="1800" kern="0" dirty="0" smtClean="0">
                  <a:ea typeface="Arial Unicode MS" pitchFamily="34" charset="-128"/>
                  <a:cs typeface="Arial Unicode MS" pitchFamily="34" charset="-128"/>
                </a:rPr>
                <a:t>.js</a:t>
              </a:r>
            </a:p>
          </p:txBody>
        </p:sp>
      </p:grpSp>
    </p:spTree>
    <p:extLst>
      <p:ext uri="{BB962C8B-B14F-4D97-AF65-F5344CB8AC3E}">
        <p14:creationId xmlns:p14="http://schemas.microsoft.com/office/powerpoint/2010/main" val="15032243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hlinkClick r:id="rId2"/>
              </a:rPr>
              <a:t>4 Debug </a:t>
            </a:r>
            <a:r>
              <a:rPr lang="en-US" dirty="0" err="1" smtClean="0">
                <a:hlinkClick r:id="rId2"/>
              </a:rPr>
              <a:t>NodeJS</a:t>
            </a:r>
            <a:endParaRPr lang="en-US" dirty="0"/>
          </a:p>
        </p:txBody>
      </p:sp>
      <p:sp>
        <p:nvSpPr>
          <p:cNvPr id="5" name="Rectangle 4"/>
          <p:cNvSpPr/>
          <p:nvPr/>
        </p:nvSpPr>
        <p:spPr>
          <a:xfrm>
            <a:off x="605900" y="5851235"/>
            <a:ext cx="7494492" cy="369332"/>
          </a:xfrm>
          <a:prstGeom prst="rect">
            <a:avLst/>
          </a:prstGeom>
        </p:spPr>
        <p:txBody>
          <a:bodyPr wrap="square">
            <a:spAutoFit/>
          </a:bodyPr>
          <a:lstStyle/>
          <a:p>
            <a:r>
              <a:rPr lang="en-US" dirty="0"/>
              <a:t>Eclipse debugger plugin for </a:t>
            </a:r>
            <a:r>
              <a:rPr lang="en-US" dirty="0" smtClean="0"/>
              <a:t>V8:</a:t>
            </a:r>
            <a:r>
              <a:rPr lang="en-US" sz="1100" dirty="0" smtClean="0">
                <a:hlinkClick r:id="rId3"/>
              </a:rPr>
              <a:t>http</a:t>
            </a:r>
            <a:r>
              <a:rPr lang="en-US" sz="1100" dirty="0">
                <a:hlinkClick r:id="rId3"/>
              </a:rPr>
              <a:t>://code.google.com/p/chromedevtools</a:t>
            </a:r>
            <a:r>
              <a:rPr lang="en-US" dirty="0">
                <a:hlinkClick r:id="rId3"/>
              </a:rPr>
              <a:t>/</a:t>
            </a:r>
            <a:endParaRPr lang="en-US" dirty="0"/>
          </a:p>
        </p:txBody>
      </p:sp>
      <p:sp>
        <p:nvSpPr>
          <p:cNvPr id="2" name="Rectangle 1"/>
          <p:cNvSpPr/>
          <p:nvPr/>
        </p:nvSpPr>
        <p:spPr>
          <a:xfrm>
            <a:off x="594852" y="5066600"/>
            <a:ext cx="7272808"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400" dirty="0" smtClean="0"/>
              <a:t>Debug </a:t>
            </a:r>
            <a:r>
              <a:rPr lang="en-US" sz="1400" dirty="0" smtClean="0"/>
              <a:t>Commands</a:t>
            </a:r>
            <a:r>
              <a:rPr lang="en-US" sz="1400" dirty="0"/>
              <a:t>: run (r), </a:t>
            </a:r>
            <a:r>
              <a:rPr lang="en-US" sz="1400" dirty="0" err="1"/>
              <a:t>cont</a:t>
            </a:r>
            <a:r>
              <a:rPr lang="en-US" sz="1400" dirty="0"/>
              <a:t> (c), </a:t>
            </a:r>
            <a:r>
              <a:rPr lang="en-US" sz="1400" dirty="0">
                <a:solidFill>
                  <a:srgbClr val="FF0000"/>
                </a:solidFill>
              </a:rPr>
              <a:t>next</a:t>
            </a:r>
            <a:r>
              <a:rPr lang="en-US" sz="1400" dirty="0"/>
              <a:t> (n), step (s), out (o), </a:t>
            </a:r>
            <a:r>
              <a:rPr lang="en-US" sz="1400" dirty="0" err="1"/>
              <a:t>backtrace</a:t>
            </a:r>
            <a:r>
              <a:rPr lang="en-US" sz="1400" dirty="0"/>
              <a:t> (</a:t>
            </a:r>
            <a:r>
              <a:rPr lang="en-US" sz="1400" dirty="0" err="1"/>
              <a:t>bt</a:t>
            </a:r>
            <a:r>
              <a:rPr lang="en-US" sz="1400" dirty="0"/>
              <a:t>), </a:t>
            </a:r>
            <a:r>
              <a:rPr lang="en-US" sz="1400" dirty="0" err="1"/>
              <a:t>setBreakpoint</a:t>
            </a:r>
            <a:r>
              <a:rPr lang="en-US" sz="1400" dirty="0"/>
              <a:t> (</a:t>
            </a:r>
            <a:r>
              <a:rPr lang="en-US" sz="1400" dirty="0" err="1"/>
              <a:t>sb</a:t>
            </a:r>
            <a:r>
              <a:rPr lang="en-US" sz="1400" dirty="0"/>
              <a:t>), </a:t>
            </a:r>
            <a:r>
              <a:rPr lang="en-US" sz="1400" dirty="0" err="1"/>
              <a:t>clearBreakpoint</a:t>
            </a:r>
            <a:r>
              <a:rPr lang="en-US" sz="1400" dirty="0"/>
              <a:t> (</a:t>
            </a:r>
            <a:r>
              <a:rPr lang="en-US" sz="1400" dirty="0" err="1"/>
              <a:t>cb</a:t>
            </a:r>
            <a:r>
              <a:rPr lang="en-US" sz="1400" dirty="0" smtClean="0"/>
              <a:t>), watch</a:t>
            </a:r>
            <a:r>
              <a:rPr lang="en-US" sz="1400" dirty="0"/>
              <a:t>, </a:t>
            </a:r>
            <a:r>
              <a:rPr lang="en-US" sz="1400" dirty="0" err="1"/>
              <a:t>unwatch</a:t>
            </a:r>
            <a:r>
              <a:rPr lang="en-US" sz="1400" dirty="0"/>
              <a:t>, watchers, </a:t>
            </a:r>
            <a:r>
              <a:rPr lang="en-US" sz="1400" dirty="0" err="1"/>
              <a:t>repl</a:t>
            </a:r>
            <a:r>
              <a:rPr lang="en-US" sz="1400" dirty="0"/>
              <a:t>, restart, kill, list, scripts, breakpoints, version</a:t>
            </a:r>
          </a:p>
        </p:txBody>
      </p:sp>
      <p:sp>
        <p:nvSpPr>
          <p:cNvPr id="7" name="TextBox 6"/>
          <p:cNvSpPr txBox="1"/>
          <p:nvPr/>
        </p:nvSpPr>
        <p:spPr>
          <a:xfrm>
            <a:off x="395536" y="1420604"/>
            <a:ext cx="5687454" cy="276999"/>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Use debugger tag, and node will break at that point</a:t>
            </a:r>
          </a:p>
        </p:txBody>
      </p:sp>
      <p:sp>
        <p:nvSpPr>
          <p:cNvPr id="8" name="TextBox 7"/>
          <p:cNvSpPr txBox="1"/>
          <p:nvPr/>
        </p:nvSpPr>
        <p:spPr>
          <a:xfrm>
            <a:off x="378135" y="4736177"/>
            <a:ext cx="3109826" cy="276999"/>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Then run debug commands</a:t>
            </a:r>
          </a:p>
        </p:txBody>
      </p:sp>
      <p:grpSp>
        <p:nvGrpSpPr>
          <p:cNvPr id="9" name="Group 8"/>
          <p:cNvGrpSpPr/>
          <p:nvPr/>
        </p:nvGrpSpPr>
        <p:grpSpPr>
          <a:xfrm>
            <a:off x="605900" y="1715080"/>
            <a:ext cx="4277378" cy="3021097"/>
            <a:chOff x="3369200" y="1654074"/>
            <a:chExt cx="3724414" cy="2937656"/>
          </a:xfrm>
        </p:grpSpPr>
        <p:sp>
          <p:nvSpPr>
            <p:cNvPr id="10" name="TextBox 9"/>
            <p:cNvSpPr txBox="1"/>
            <p:nvPr/>
          </p:nvSpPr>
          <p:spPr>
            <a:xfrm>
              <a:off x="3369200" y="1790963"/>
              <a:ext cx="3724414" cy="280076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smtClean="0"/>
                <a:t>Var</a:t>
              </a:r>
              <a:r>
                <a:rPr lang="en-US" sz="1400" dirty="0" smtClean="0"/>
                <a:t> x </a:t>
              </a:r>
              <a:r>
                <a:rPr lang="en-US" sz="1400" dirty="0"/>
                <a:t>= 5;</a:t>
              </a:r>
            </a:p>
            <a:p>
              <a:pPr fontAlgn="base">
                <a:spcAft>
                  <a:spcPct val="0"/>
                </a:spcAft>
                <a:buClr>
                  <a:srgbClr val="F0AB00"/>
                </a:buClr>
                <a:buSzPct val="80000"/>
              </a:pPr>
              <a:r>
                <a:rPr lang="en-US" sz="1400" dirty="0" err="1"/>
                <a:t>setTimeout</a:t>
              </a:r>
              <a:r>
                <a:rPr lang="en-US" sz="1400" dirty="0"/>
                <a:t>(function () {</a:t>
              </a:r>
            </a:p>
            <a:p>
              <a:pPr fontAlgn="base">
                <a:spcAft>
                  <a:spcPct val="0"/>
                </a:spcAft>
                <a:buClr>
                  <a:srgbClr val="F0AB00"/>
                </a:buClr>
                <a:buSzPct val="80000"/>
              </a:pPr>
              <a:r>
                <a:rPr lang="en-US" sz="1400" dirty="0"/>
                <a:t>   ++x;</a:t>
              </a:r>
            </a:p>
            <a:p>
              <a:pPr fontAlgn="base">
                <a:spcAft>
                  <a:spcPct val="0"/>
                </a:spcAft>
                <a:buClr>
                  <a:srgbClr val="F0AB00"/>
                </a:buClr>
                <a:buSzPct val="80000"/>
              </a:pPr>
              <a:r>
                <a:rPr lang="en-US" sz="1400" dirty="0"/>
                <a:t>   debugger;</a:t>
              </a:r>
            </a:p>
            <a:p>
              <a:pPr fontAlgn="base">
                <a:spcAft>
                  <a:spcPct val="0"/>
                </a:spcAft>
                <a:buClr>
                  <a:srgbClr val="F0AB00"/>
                </a:buClr>
                <a:buSzPct val="80000"/>
              </a:pPr>
              <a:r>
                <a:rPr lang="en-US" sz="1400" dirty="0"/>
                <a:t>   function a() {</a:t>
              </a:r>
            </a:p>
            <a:p>
              <a:pPr fontAlgn="base">
                <a:spcAft>
                  <a:spcPct val="0"/>
                </a:spcAft>
                <a:buClr>
                  <a:srgbClr val="F0AB00"/>
                </a:buClr>
                <a:buSzPct val="80000"/>
              </a:pPr>
              <a:r>
                <a:rPr lang="en-US" sz="1400" dirty="0"/>
                <a:t>   x *= 3;</a:t>
              </a:r>
            </a:p>
            <a:p>
              <a:pPr fontAlgn="base">
                <a:spcAft>
                  <a:spcPct val="0"/>
                </a:spcAft>
                <a:buClr>
                  <a:srgbClr val="F0AB00"/>
                </a:buClr>
                <a:buSzPct val="80000"/>
              </a:pPr>
              <a:r>
                <a:rPr lang="en-US" sz="1400" dirty="0"/>
                <a:t>   debugger;</a:t>
              </a:r>
            </a:p>
            <a:p>
              <a:pPr fontAlgn="base">
                <a:spcAft>
                  <a:spcPct val="0"/>
                </a:spcAft>
                <a:buClr>
                  <a:srgbClr val="F0AB00"/>
                </a:buClr>
                <a:buSzPct val="80000"/>
              </a:pPr>
              <a:r>
                <a:rPr lang="en-US" sz="1400" dirty="0"/>
                <a:t>   }</a:t>
              </a:r>
            </a:p>
            <a:p>
              <a:pPr fontAlgn="base">
                <a:spcAft>
                  <a:spcPct val="0"/>
                </a:spcAft>
                <a:buClr>
                  <a:srgbClr val="F0AB00"/>
                </a:buClr>
                <a:buSzPct val="80000"/>
              </a:pPr>
              <a:r>
                <a:rPr lang="en-US" sz="1400" dirty="0"/>
                <a:t>   a();</a:t>
              </a:r>
            </a:p>
            <a:p>
              <a:pPr fontAlgn="base">
                <a:spcAft>
                  <a:spcPct val="0"/>
                </a:spcAft>
                <a:buClr>
                  <a:srgbClr val="F0AB00"/>
                </a:buClr>
                <a:buSzPct val="80000"/>
              </a:pPr>
              <a:r>
                <a:rPr lang="en-US" sz="1400" dirty="0"/>
                <a:t>   console.log("done");</a:t>
              </a:r>
            </a:p>
            <a:p>
              <a:pPr fontAlgn="base">
                <a:spcAft>
                  <a:spcPct val="0"/>
                </a:spcAft>
                <a:buClr>
                  <a:srgbClr val="F0AB00"/>
                </a:buClr>
                <a:buSzPct val="80000"/>
              </a:pPr>
              <a:r>
                <a:rPr lang="en-US" sz="1400" dirty="0"/>
                <a:t>}, 1000);</a:t>
              </a:r>
            </a:p>
            <a:p>
              <a:pPr fontAlgn="base">
                <a:spcAft>
                  <a:spcPct val="0"/>
                </a:spcAft>
                <a:buClr>
                  <a:srgbClr val="F0AB00"/>
                </a:buClr>
                <a:buSzPct val="80000"/>
              </a:pPr>
              <a:r>
                <a:rPr lang="en-US" sz="1400" dirty="0"/>
                <a:t>debugger;</a:t>
              </a:r>
            </a:p>
            <a:p>
              <a:pPr fontAlgn="base">
                <a:spcAft>
                  <a:spcPct val="0"/>
                </a:spcAft>
                <a:buClr>
                  <a:srgbClr val="F0AB00"/>
                </a:buClr>
                <a:buSzPct val="80000"/>
              </a:pPr>
              <a:r>
                <a:rPr lang="en-US" sz="1400" dirty="0"/>
                <a:t>console.log("begin");</a:t>
              </a:r>
              <a:endParaRPr lang="en-US" sz="1400" dirty="0" smtClean="0"/>
            </a:p>
          </p:txBody>
        </p:sp>
        <p:sp>
          <p:nvSpPr>
            <p:cNvPr id="11" name="TextBox 10"/>
            <p:cNvSpPr txBox="1"/>
            <p:nvPr/>
          </p:nvSpPr>
          <p:spPr>
            <a:xfrm>
              <a:off x="4952128" y="1654074"/>
              <a:ext cx="558557"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dbg</a:t>
              </a:r>
              <a:r>
                <a:rPr lang="en-US" sz="1800" kern="0" dirty="0" smtClean="0">
                  <a:ea typeface="Arial Unicode MS" pitchFamily="34" charset="-128"/>
                  <a:cs typeface="Arial Unicode MS" pitchFamily="34" charset="-128"/>
                </a:rPr>
                <a:t>.js</a:t>
              </a:r>
            </a:p>
          </p:txBody>
        </p:sp>
      </p:grpSp>
    </p:spTree>
    <p:extLst>
      <p:ext uri="{BB962C8B-B14F-4D97-AF65-F5344CB8AC3E}">
        <p14:creationId xmlns:p14="http://schemas.microsoft.com/office/powerpoint/2010/main" val="23708184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72364" y="2348880"/>
            <a:ext cx="4099361" cy="6193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64" y="1833726"/>
            <a:ext cx="3537456" cy="287338"/>
          </a:xfrm>
          <a:prstGeom prst="rect">
            <a:avLst/>
          </a:prstGeom>
        </p:spPr>
      </p:pic>
      <p:sp>
        <p:nvSpPr>
          <p:cNvPr id="3" name="Title 2"/>
          <p:cNvSpPr>
            <a:spLocks noGrp="1"/>
          </p:cNvSpPr>
          <p:nvPr>
            <p:ph type="title"/>
          </p:nvPr>
        </p:nvSpPr>
        <p:spPr/>
        <p:txBody>
          <a:bodyPr/>
          <a:lstStyle/>
          <a:p>
            <a:r>
              <a:rPr lang="en-US" dirty="0" smtClean="0"/>
              <a:t>Debug </a:t>
            </a:r>
            <a:r>
              <a:rPr lang="en-US" dirty="0" err="1" smtClean="0"/>
              <a:t>NodeJS</a:t>
            </a:r>
            <a:r>
              <a:rPr lang="en-US" dirty="0" smtClean="0"/>
              <a:t> using node-inspector</a:t>
            </a:r>
            <a:endParaRPr lang="en-US" dirty="0"/>
          </a:p>
        </p:txBody>
      </p:sp>
      <p:grpSp>
        <p:nvGrpSpPr>
          <p:cNvPr id="8" name="Group 7"/>
          <p:cNvGrpSpPr/>
          <p:nvPr/>
        </p:nvGrpSpPr>
        <p:grpSpPr>
          <a:xfrm>
            <a:off x="572364" y="3121803"/>
            <a:ext cx="5862160" cy="2923411"/>
            <a:chOff x="323528" y="2924944"/>
            <a:chExt cx="5862160" cy="2923411"/>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28" y="2924944"/>
              <a:ext cx="5862160" cy="2923411"/>
            </a:xfrm>
            <a:prstGeom prst="rect">
              <a:avLst/>
            </a:prstGeom>
          </p:spPr>
        </p:pic>
        <p:sp>
          <p:nvSpPr>
            <p:cNvPr id="7" name="TextBox 6"/>
            <p:cNvSpPr txBox="1"/>
            <p:nvPr/>
          </p:nvSpPr>
          <p:spPr>
            <a:xfrm>
              <a:off x="1403648" y="4221088"/>
              <a:ext cx="3507370"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http://localhost:8080/debug?port=5858</a:t>
              </a:r>
              <a:endParaRPr lang="en-US" sz="1600" kern="0" dirty="0" smtClean="0">
                <a:ea typeface="Arial Unicode MS" pitchFamily="34" charset="-128"/>
                <a:cs typeface="Arial Unicode MS" pitchFamily="34" charset="-128"/>
              </a:endParaRPr>
            </a:p>
          </p:txBody>
        </p:sp>
      </p:grpSp>
      <p:sp>
        <p:nvSpPr>
          <p:cNvPr id="9" name="TextBox 8"/>
          <p:cNvSpPr txBox="1"/>
          <p:nvPr/>
        </p:nvSpPr>
        <p:spPr>
          <a:xfrm flipH="1">
            <a:off x="270311" y="1340768"/>
            <a:ext cx="7848808" cy="43088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400" kern="0" dirty="0" smtClean="0">
                <a:ea typeface="Arial Unicode MS" pitchFamily="34" charset="-128"/>
                <a:cs typeface="Arial Unicode MS" pitchFamily="34" charset="-128"/>
                <a:hlinkClick r:id="rId5"/>
              </a:rPr>
              <a:t>Node-inspector</a:t>
            </a:r>
            <a:r>
              <a:rPr lang="en-US" sz="1400" kern="0" dirty="0" smtClean="0">
                <a:ea typeface="Arial Unicode MS" pitchFamily="34" charset="-128"/>
                <a:cs typeface="Arial Unicode MS" pitchFamily="34" charset="-128"/>
              </a:rPr>
              <a:t> is </a:t>
            </a:r>
            <a:r>
              <a:rPr lang="en-US" sz="1400" dirty="0"/>
              <a:t> a debugger interface for node.js using </a:t>
            </a:r>
            <a:r>
              <a:rPr lang="en-US" sz="1400" dirty="0" err="1" smtClean="0"/>
              <a:t>WebKit</a:t>
            </a:r>
            <a:r>
              <a:rPr lang="en-US" sz="1400" dirty="0" smtClean="0"/>
              <a:t> </a:t>
            </a:r>
            <a:r>
              <a:rPr lang="en-US" sz="1400" dirty="0"/>
              <a:t>Web </a:t>
            </a:r>
            <a:r>
              <a:rPr lang="en-US" sz="1400" dirty="0" err="1" smtClean="0"/>
              <a:t>Inspector.It</a:t>
            </a:r>
            <a:r>
              <a:rPr lang="en-US" sz="1400" dirty="0" smtClean="0"/>
              <a:t> is a remote debugging tool enabling debug </a:t>
            </a:r>
            <a:r>
              <a:rPr lang="en-US" sz="1400" dirty="0" err="1" smtClean="0"/>
              <a:t>nodejs</a:t>
            </a:r>
            <a:r>
              <a:rPr lang="en-US" sz="1400" dirty="0" smtClean="0"/>
              <a:t> on chrome.</a:t>
            </a:r>
            <a:endParaRPr lang="en-US" sz="1400" kern="0" dirty="0" smtClean="0">
              <a:ea typeface="Arial Unicode MS" pitchFamily="34" charset="-128"/>
              <a:cs typeface="Arial Unicode MS" pitchFamily="34" charset="-128"/>
            </a:endParaRPr>
          </a:p>
        </p:txBody>
      </p:sp>
      <p:sp>
        <p:nvSpPr>
          <p:cNvPr id="10" name="TextBox 9"/>
          <p:cNvSpPr txBox="1"/>
          <p:nvPr/>
        </p:nvSpPr>
        <p:spPr>
          <a:xfrm>
            <a:off x="4227085" y="1833726"/>
            <a:ext cx="4305356" cy="553998"/>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200" i="1" kern="0" dirty="0" smtClean="0">
                <a:ea typeface="Arial Unicode MS" pitchFamily="34" charset="-128"/>
                <a:cs typeface="Arial Unicode MS" pitchFamily="34" charset="-128"/>
              </a:rPr>
              <a:t>Node-inspector supported </a:t>
            </a:r>
            <a:r>
              <a:rPr lang="en-US" sz="1200" i="1" kern="0" dirty="0" smtClean="0">
                <a:solidFill>
                  <a:srgbClr val="FF0000"/>
                </a:solidFill>
                <a:ea typeface="Arial Unicode MS" pitchFamily="34" charset="-128"/>
                <a:cs typeface="Arial Unicode MS" pitchFamily="34" charset="-128"/>
              </a:rPr>
              <a:t>live-edit</a:t>
            </a:r>
            <a:r>
              <a:rPr lang="en-US" sz="1200" i="1" kern="0" dirty="0" smtClean="0">
                <a:ea typeface="Arial Unicode MS" pitchFamily="34" charset="-128"/>
                <a:cs typeface="Arial Unicode MS" pitchFamily="34" charset="-128"/>
              </a:rPr>
              <a:t>, that is, you can change the code in the chrome debug panel. To enable this, set node-inspector/</a:t>
            </a:r>
            <a:r>
              <a:rPr lang="en-US" sz="1200" i="1" kern="0" dirty="0" err="1" smtClean="0">
                <a:ea typeface="Arial Unicode MS" pitchFamily="34" charset="-128"/>
                <a:cs typeface="Arial Unicode MS" pitchFamily="34" charset="-128"/>
              </a:rPr>
              <a:t>config.json</a:t>
            </a:r>
            <a:endParaRPr lang="en-US" sz="1200" i="1"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5717011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457200" y="1447800"/>
            <a:ext cx="7643192" cy="685056"/>
          </a:xfrm>
        </p:spPr>
        <p:txBody>
          <a:bodyPr>
            <a:normAutofit/>
          </a:bodyPr>
          <a:lstStyle/>
          <a:p>
            <a:pPr marL="0" indent="0">
              <a:buNone/>
            </a:pPr>
            <a:r>
              <a:rPr lang="en-US" sz="1800" i="1" kern="1200" dirty="0" smtClean="0">
                <a:solidFill>
                  <a:schemeClr val="tx1"/>
                </a:solidFill>
                <a:cs typeface="Arial" panose="020B0604020202020204" pitchFamily="34" charset="0"/>
              </a:rPr>
              <a:t> what </a:t>
            </a:r>
            <a:r>
              <a:rPr lang="en-US" sz="1800" i="1" kern="1200" dirty="0">
                <a:solidFill>
                  <a:schemeClr val="tx1"/>
                </a:solidFill>
                <a:cs typeface="Arial" panose="020B0604020202020204" pitchFamily="34" charset="0"/>
              </a:rPr>
              <a:t>can we do using </a:t>
            </a:r>
            <a:r>
              <a:rPr lang="en-US" sz="1800" i="1" kern="1200" dirty="0" err="1">
                <a:solidFill>
                  <a:schemeClr val="tx1"/>
                </a:solidFill>
                <a:cs typeface="Arial" panose="020B0604020202020204" pitchFamily="34" charset="0"/>
              </a:rPr>
              <a:t>nodejs</a:t>
            </a:r>
            <a:endParaRPr lang="en-US" sz="1800" i="1" kern="1200" dirty="0">
              <a:solidFill>
                <a:schemeClr val="tx1"/>
              </a:solidFill>
              <a:cs typeface="Arial" panose="020B0604020202020204" pitchFamily="34" charset="0"/>
            </a:endParaRPr>
          </a:p>
        </p:txBody>
      </p:sp>
      <p:sp>
        <p:nvSpPr>
          <p:cNvPr id="3" name="Title 2"/>
          <p:cNvSpPr>
            <a:spLocks noGrp="1"/>
          </p:cNvSpPr>
          <p:nvPr>
            <p:ph type="title"/>
          </p:nvPr>
        </p:nvSpPr>
        <p:spPr/>
        <p:txBody>
          <a:bodyPr/>
          <a:lstStyle/>
          <a:p>
            <a:r>
              <a:rPr lang="en-US" dirty="0" smtClean="0"/>
              <a:t>5 </a:t>
            </a:r>
            <a:r>
              <a:rPr lang="en-US" dirty="0" err="1" smtClean="0"/>
              <a:t>NodeJS</a:t>
            </a:r>
            <a:r>
              <a:rPr lang="en-US" dirty="0" smtClean="0"/>
              <a:t> project examples</a:t>
            </a: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2064122"/>
            <a:ext cx="6912768" cy="3165078"/>
          </a:xfrm>
          <a:prstGeom prst="rect">
            <a:avLst/>
          </a:prstGeom>
          <a:ln>
            <a:headEnd/>
            <a:tailEnd/>
          </a:ln>
          <a:extLst/>
        </p:spPr>
        <p:style>
          <a:lnRef idx="0">
            <a:schemeClr val="accent5"/>
          </a:lnRef>
          <a:fillRef idx="3">
            <a:schemeClr val="accent5"/>
          </a:fillRef>
          <a:effectRef idx="3">
            <a:schemeClr val="accent5"/>
          </a:effectRef>
          <a:fontRef idx="minor">
            <a:schemeClr val="lt1"/>
          </a:fontRef>
        </p:style>
      </p:pic>
      <p:sp>
        <p:nvSpPr>
          <p:cNvPr id="2" name="Rectangle 1"/>
          <p:cNvSpPr/>
          <p:nvPr/>
        </p:nvSpPr>
        <p:spPr>
          <a:xfrm>
            <a:off x="2267744" y="5229200"/>
            <a:ext cx="3318281" cy="307777"/>
          </a:xfrm>
          <a:prstGeom prst="rect">
            <a:avLst/>
          </a:prstGeom>
        </p:spPr>
        <p:txBody>
          <a:bodyPr wrap="none">
            <a:spAutoFit/>
          </a:bodyPr>
          <a:lstStyle/>
          <a:p>
            <a:r>
              <a:rPr lang="en-US" sz="1400" b="1" dirty="0" smtClean="0">
                <a:effectLst>
                  <a:outerShdw blurRad="38100" dist="38100" dir="2700000" algn="tl">
                    <a:srgbClr val="000000">
                      <a:alpha val="43137"/>
                    </a:srgbClr>
                  </a:outerShdw>
                </a:effectLst>
              </a:rPr>
              <a:t>A blog website written in </a:t>
            </a:r>
            <a:r>
              <a:rPr lang="en-US" sz="1400" b="1" dirty="0" err="1" smtClean="0">
                <a:effectLst>
                  <a:outerShdw blurRad="38100" dist="38100" dir="2700000" algn="tl">
                    <a:srgbClr val="000000">
                      <a:alpha val="43137"/>
                    </a:srgbClr>
                  </a:outerShdw>
                </a:effectLst>
              </a:rPr>
              <a:t>nodejs</a:t>
            </a:r>
            <a:r>
              <a:rPr lang="en-US" sz="1400" b="1" dirty="0" smtClean="0">
                <a:effectLst>
                  <a:outerShdw blurRad="38100" dist="38100" dir="2700000" algn="tl">
                    <a:srgbClr val="000000">
                      <a:alpha val="43137"/>
                    </a:srgbClr>
                  </a:outerShdw>
                </a:effectLst>
              </a:rPr>
              <a:t> </a:t>
            </a:r>
            <a:r>
              <a:rPr lang="en-US" sz="1400" b="1" dirty="0" smtClean="0">
                <a:effectLst>
                  <a:outerShdw blurRad="38100" dist="38100" dir="2700000" algn="tl">
                    <a:srgbClr val="000000">
                      <a:alpha val="43137"/>
                    </a:srgbClr>
                  </a:outerShdw>
                </a:effectLst>
                <a:hlinkClick r:id="rId3"/>
              </a:rPr>
              <a:t>REF</a:t>
            </a:r>
          </a:p>
        </p:txBody>
      </p:sp>
    </p:spTree>
    <p:extLst>
      <p:ext uri="{BB962C8B-B14F-4D97-AF65-F5344CB8AC3E}">
        <p14:creationId xmlns:p14="http://schemas.microsoft.com/office/powerpoint/2010/main" val="35019913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899592" y="1916832"/>
            <a:ext cx="6857509" cy="3240361"/>
          </a:xfrm>
        </p:spPr>
        <p:style>
          <a:lnRef idx="1">
            <a:schemeClr val="accent3"/>
          </a:lnRef>
          <a:fillRef idx="3">
            <a:schemeClr val="accent3"/>
          </a:fillRef>
          <a:effectRef idx="2">
            <a:schemeClr val="accent3"/>
          </a:effectRef>
          <a:fontRef idx="minor">
            <a:schemeClr val="lt1"/>
          </a:fontRef>
        </p:style>
      </p:pic>
      <p:sp>
        <p:nvSpPr>
          <p:cNvPr id="3" name="Title 2"/>
          <p:cNvSpPr>
            <a:spLocks noGrp="1"/>
          </p:cNvSpPr>
          <p:nvPr>
            <p:ph type="title"/>
          </p:nvPr>
        </p:nvSpPr>
        <p:spPr/>
        <p:txBody>
          <a:bodyPr/>
          <a:lstStyle/>
          <a:p>
            <a:r>
              <a:rPr lang="en-US" dirty="0" err="1" smtClean="0"/>
              <a:t>NodeJS</a:t>
            </a:r>
            <a:r>
              <a:rPr lang="en-US" dirty="0" smtClean="0"/>
              <a:t> project examples</a:t>
            </a:r>
            <a:endParaRPr lang="en-US" dirty="0"/>
          </a:p>
        </p:txBody>
      </p:sp>
    </p:spTree>
    <p:extLst>
      <p:ext uri="{BB962C8B-B14F-4D97-AF65-F5344CB8AC3E}">
        <p14:creationId xmlns:p14="http://schemas.microsoft.com/office/powerpoint/2010/main" val="35879720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347864" y="5301208"/>
            <a:ext cx="1872208" cy="360040"/>
          </a:xfrm>
        </p:spPr>
        <p:txBody>
          <a:bodyPr>
            <a:normAutofit/>
          </a:bodyPr>
          <a:lstStyle/>
          <a:p>
            <a:r>
              <a:rPr lang="en-US" sz="1600" dirty="0" smtClean="0"/>
              <a:t>A calendar </a:t>
            </a:r>
            <a:r>
              <a:rPr lang="en-US" dirty="0">
                <a:hlinkClick r:id="rId2"/>
              </a:rPr>
              <a:t>REF</a:t>
            </a:r>
            <a:r>
              <a:rPr lang="en-US" dirty="0"/>
              <a:t> </a:t>
            </a:r>
          </a:p>
          <a:p>
            <a:endParaRPr lang="en-US" sz="1800" dirty="0"/>
          </a:p>
        </p:txBody>
      </p:sp>
      <p:sp>
        <p:nvSpPr>
          <p:cNvPr id="2" name="Title 1"/>
          <p:cNvSpPr>
            <a:spLocks noGrp="1"/>
          </p:cNvSpPr>
          <p:nvPr>
            <p:ph type="title"/>
          </p:nvPr>
        </p:nvSpPr>
        <p:spPr/>
        <p:txBody>
          <a:bodyPr/>
          <a:lstStyle/>
          <a:p>
            <a:r>
              <a:rPr lang="en-US" dirty="0" err="1"/>
              <a:t>NodeJS</a:t>
            </a:r>
            <a:r>
              <a:rPr lang="en-US" dirty="0"/>
              <a:t> project examples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764763"/>
            <a:ext cx="6768752" cy="3401194"/>
          </a:xfrm>
          <a:prstGeom prst="rect">
            <a:avLst/>
          </a:prstGeom>
        </p:spPr>
        <p:style>
          <a:lnRef idx="1">
            <a:schemeClr val="accent3"/>
          </a:lnRef>
          <a:fillRef idx="3">
            <a:schemeClr val="accent3"/>
          </a:fillRef>
          <a:effectRef idx="2">
            <a:schemeClr val="accent3"/>
          </a:effectRef>
          <a:fontRef idx="minor">
            <a:schemeClr val="lt1"/>
          </a:fontRef>
        </p:style>
      </p:pic>
    </p:spTree>
    <p:extLst>
      <p:ext uri="{BB962C8B-B14F-4D97-AF65-F5344CB8AC3E}">
        <p14:creationId xmlns:p14="http://schemas.microsoft.com/office/powerpoint/2010/main" val="2569918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a:blip r:embed="rId2">
            <a:extLst>
              <a:ext uri="{BEBA8EAE-BF5A-486C-A8C5-ECC9F3942E4B}">
                <a14:imgProps xmlns:a14="http://schemas.microsoft.com/office/drawing/2010/main">
                  <a14:imgLayer r:embed="rId3">
                    <a14:imgEffect>
                      <a14:sharpenSoften amount="67000"/>
                    </a14:imgEffect>
                    <a14:imgEffect>
                      <a14:brightnessContrast bright="18000"/>
                    </a14:imgEffect>
                  </a14:imgLayer>
                </a14:imgProps>
              </a:ext>
              <a:ext uri="{28A0092B-C50C-407E-A947-70E740481C1C}">
                <a14:useLocalDpi xmlns:a14="http://schemas.microsoft.com/office/drawing/2010/main" val="0"/>
              </a:ext>
            </a:extLst>
          </a:blip>
          <a:stretch>
            <a:fillRect/>
          </a:stretch>
        </p:blipFill>
        <p:spPr>
          <a:xfrm>
            <a:off x="3079072" y="1556792"/>
            <a:ext cx="5007975" cy="1965291"/>
          </a:xfrm>
          <a:effectLst>
            <a:outerShdw blurRad="50800" dist="50800" dir="5400000" algn="ctr" rotWithShape="0">
              <a:srgbClr val="000000">
                <a:alpha val="68000"/>
              </a:srgbClr>
            </a:outerShdw>
          </a:effectLst>
          <a:scene3d>
            <a:camera prst="orthographicFront"/>
            <a:lightRig rig="threePt" dir="t"/>
          </a:scene3d>
          <a:sp3d>
            <a:bevelB w="114300" prst="artDeco"/>
          </a:sp3d>
        </p:spPr>
      </p:pic>
      <p:sp>
        <p:nvSpPr>
          <p:cNvPr id="3" name="Title 2"/>
          <p:cNvSpPr>
            <a:spLocks noGrp="1"/>
          </p:cNvSpPr>
          <p:nvPr>
            <p:ph type="title"/>
          </p:nvPr>
        </p:nvSpPr>
        <p:spPr/>
        <p:txBody>
          <a:bodyPr/>
          <a:lstStyle/>
          <a:p>
            <a:r>
              <a:rPr lang="en-US" dirty="0" smtClean="0"/>
              <a:t>Install and use</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1894984"/>
            <a:ext cx="1866900" cy="447675"/>
          </a:xfrm>
          <a:prstGeom prst="rect">
            <a:avLst/>
          </a:prstGeom>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4149080"/>
            <a:ext cx="3120264" cy="186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a:xfrm>
            <a:off x="1403648" y="2390633"/>
            <a:ext cx="1532356"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6600"/>
                </a:solidFill>
              </a:rPr>
              <a:t>install</a:t>
            </a:r>
            <a:endParaRPr lang="en-US" b="1" dirty="0">
              <a:solidFill>
                <a:srgbClr val="FF6600"/>
              </a:solidFill>
            </a:endParaRPr>
          </a:p>
        </p:txBody>
      </p:sp>
      <p:sp>
        <p:nvSpPr>
          <p:cNvPr id="11" name="Right Arrow 10"/>
          <p:cNvSpPr/>
          <p:nvPr/>
        </p:nvSpPr>
        <p:spPr>
          <a:xfrm rot="16200000" flipH="1">
            <a:off x="4657834" y="3943150"/>
            <a:ext cx="1532356"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6600"/>
                </a:solidFill>
              </a:rPr>
              <a:t>use</a:t>
            </a:r>
            <a:endParaRPr lang="en-US" b="1" dirty="0">
              <a:solidFill>
                <a:srgbClr val="FF6600"/>
              </a:solidFill>
            </a:endParaRPr>
          </a:p>
        </p:txBody>
      </p:sp>
    </p:spTree>
    <p:extLst>
      <p:ext uri="{BB962C8B-B14F-4D97-AF65-F5344CB8AC3E}">
        <p14:creationId xmlns:p14="http://schemas.microsoft.com/office/powerpoint/2010/main" val="4744359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285750" indent="-285750">
              <a:buFont typeface="Arial" panose="020B0604020202020204" pitchFamily="34" charset="0"/>
              <a:buChar char="•"/>
            </a:pPr>
            <a:r>
              <a:rPr lang="en-US" b="0" dirty="0" smtClean="0"/>
              <a:t>LinkedIn use node-</a:t>
            </a:r>
            <a:r>
              <a:rPr lang="en-US" b="0" dirty="0" err="1" smtClean="0"/>
              <a:t>js</a:t>
            </a:r>
            <a:r>
              <a:rPr lang="en-US" b="0" dirty="0" smtClean="0"/>
              <a:t> on its mobile app server</a:t>
            </a:r>
          </a:p>
          <a:p>
            <a:pPr marL="285750" indent="-285750">
              <a:buFont typeface="Arial" panose="020B0604020202020204" pitchFamily="34" charset="0"/>
              <a:buChar char="•"/>
            </a:pPr>
            <a:r>
              <a:rPr lang="en-US" b="0" dirty="0" smtClean="0"/>
              <a:t>Yammer </a:t>
            </a:r>
            <a:r>
              <a:rPr lang="en-US" b="0" dirty="0" smtClean="0"/>
              <a:t>used </a:t>
            </a:r>
            <a:r>
              <a:rPr lang="en-US" b="0" dirty="0"/>
              <a:t>node.js to build a cross domain proxy for </a:t>
            </a:r>
            <a:r>
              <a:rPr lang="en-US" b="0" dirty="0" smtClean="0"/>
              <a:t>its </a:t>
            </a:r>
            <a:r>
              <a:rPr lang="en-US" b="0" dirty="0"/>
              <a:t>platform to allow developers to make AJAX calls from JavaScript hosted on their domain to our API</a:t>
            </a:r>
            <a:r>
              <a:rPr lang="en-US" b="0" dirty="0" smtClean="0"/>
              <a:t>. ( response </a:t>
            </a:r>
            <a:r>
              <a:rPr lang="en-US" b="0" dirty="0" err="1" smtClean="0"/>
              <a:t>ajax</a:t>
            </a:r>
            <a:r>
              <a:rPr lang="en-US" b="0" dirty="0" smtClean="0"/>
              <a:t> requests)</a:t>
            </a:r>
          </a:p>
          <a:p>
            <a:pPr marL="285750" indent="-285750">
              <a:buFont typeface="Arial" panose="020B0604020202020204" pitchFamily="34" charset="0"/>
              <a:buChar char="•"/>
            </a:pPr>
            <a:r>
              <a:rPr lang="en-US" b="0" dirty="0" err="1" smtClean="0"/>
              <a:t>Proxlet</a:t>
            </a:r>
            <a:r>
              <a:rPr lang="en-US" b="0" dirty="0" smtClean="0"/>
              <a:t> use </a:t>
            </a:r>
            <a:r>
              <a:rPr lang="en-US" b="0" dirty="0" err="1" smtClean="0"/>
              <a:t>nodejs</a:t>
            </a:r>
            <a:r>
              <a:rPr lang="en-US" b="0" dirty="0" smtClean="0"/>
              <a:t> as </a:t>
            </a:r>
            <a:r>
              <a:rPr lang="en-US" b="0" dirty="0"/>
              <a:t>a platform that could handle many concurrent requests </a:t>
            </a:r>
            <a:r>
              <a:rPr lang="en-US" b="0" dirty="0" smtClean="0"/>
              <a:t>, </a:t>
            </a:r>
            <a:r>
              <a:rPr lang="en-US" b="0" dirty="0"/>
              <a:t>without having to invest a lot of time into building infrastructure. </a:t>
            </a:r>
            <a:endParaRPr lang="en-US" b="0" dirty="0"/>
          </a:p>
          <a:p>
            <a:pPr marL="285750" indent="-285750">
              <a:buFont typeface="Arial" panose="020B0604020202020204" pitchFamily="34" charset="0"/>
              <a:buChar char="•"/>
            </a:pPr>
            <a:r>
              <a:rPr lang="en-US" b="0" dirty="0"/>
              <a:t>Yahoo! Mail </a:t>
            </a:r>
            <a:r>
              <a:rPr lang="en-US" b="0" dirty="0" smtClean="0"/>
              <a:t>is now using </a:t>
            </a:r>
            <a:r>
              <a:rPr lang="en-US" b="0" dirty="0" err="1" smtClean="0"/>
              <a:t>nodejs</a:t>
            </a:r>
            <a:endParaRPr lang="en-US" b="0" dirty="0" smtClean="0"/>
          </a:p>
          <a:p>
            <a:pPr marL="285750" indent="-285750">
              <a:buFont typeface="Arial" panose="020B0604020202020204" pitchFamily="34" charset="0"/>
              <a:buChar char="•"/>
            </a:pPr>
            <a:r>
              <a:rPr lang="en-US" b="0" dirty="0" smtClean="0"/>
              <a:t>REF</a:t>
            </a:r>
            <a:r>
              <a:rPr lang="en-US" b="0" dirty="0" smtClean="0"/>
              <a:t>ERENCE</a:t>
            </a:r>
            <a:r>
              <a:rPr lang="en-US" b="0" dirty="0"/>
              <a:t>:  </a:t>
            </a:r>
            <a:r>
              <a:rPr lang="en-US" sz="1050" b="0" dirty="0">
                <a:hlinkClick r:id="rId2"/>
              </a:rPr>
              <a:t>http://bostinno.streetwise.co/2011/08/14/who-is-using-node-js-and-why-yammer-bocoup-proxlet-and-yahoo/</a:t>
            </a:r>
            <a:endParaRPr lang="en-US" sz="1050" b="0" dirty="0" smtClean="0"/>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hlinkClick r:id="rId2"/>
              </a:rPr>
              <a:t>Who is Using Node.js</a:t>
            </a:r>
            <a:endParaRPr lang="en-US" dirty="0"/>
          </a:p>
        </p:txBody>
      </p:sp>
    </p:spTree>
    <p:extLst>
      <p:ext uri="{BB962C8B-B14F-4D97-AF65-F5344CB8AC3E}">
        <p14:creationId xmlns:p14="http://schemas.microsoft.com/office/powerpoint/2010/main" val="17330501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7200" y="1412776"/>
            <a:ext cx="8229600" cy="864096"/>
          </a:xfrm>
        </p:spPr>
        <p:txBody>
          <a:bodyPr>
            <a:normAutofit/>
          </a:bodyPr>
          <a:lstStyle/>
          <a:p>
            <a:pPr marL="342900" indent="-342900" algn="l">
              <a:buFont typeface="Arial" panose="020B0604020202020204" pitchFamily="34" charset="0"/>
              <a:buChar char="•"/>
            </a:pPr>
            <a:r>
              <a:rPr lang="en-US" sz="1800" dirty="0" smtClean="0"/>
              <a:t>Jasmine  </a:t>
            </a:r>
            <a:r>
              <a:rPr lang="en-US" altLang="zh-CN" sz="1400" dirty="0" smtClean="0"/>
              <a:t>a</a:t>
            </a:r>
            <a:r>
              <a:rPr lang="zh-CN" altLang="en-US" sz="1400" dirty="0" smtClean="0"/>
              <a:t> </a:t>
            </a:r>
            <a:r>
              <a:rPr lang="en-US" altLang="zh-CN" sz="1400" dirty="0"/>
              <a:t>behavior driven test </a:t>
            </a:r>
            <a:r>
              <a:rPr lang="en-US" altLang="zh-CN" sz="1400" dirty="0" smtClean="0"/>
              <a:t>framework:</a:t>
            </a:r>
            <a:endParaRPr lang="en-US" sz="1400" dirty="0"/>
          </a:p>
          <a:p>
            <a:pPr marL="342900" indent="-342900" algn="l">
              <a:buFont typeface="Arial" panose="020B0604020202020204" pitchFamily="34" charset="0"/>
              <a:buChar char="•"/>
            </a:pPr>
            <a:endParaRPr lang="en-US" sz="1800" dirty="0"/>
          </a:p>
        </p:txBody>
      </p:sp>
      <p:sp>
        <p:nvSpPr>
          <p:cNvPr id="3" name="Title 2"/>
          <p:cNvSpPr>
            <a:spLocks noGrp="1"/>
          </p:cNvSpPr>
          <p:nvPr>
            <p:ph type="title"/>
          </p:nvPr>
        </p:nvSpPr>
        <p:spPr/>
        <p:txBody>
          <a:bodyPr/>
          <a:lstStyle/>
          <a:p>
            <a:r>
              <a:rPr lang="en-US" dirty="0" smtClean="0"/>
              <a:t>6 JS Tests</a:t>
            </a:r>
            <a:endParaRPr lang="en-US" dirty="0"/>
          </a:p>
        </p:txBody>
      </p:sp>
      <p:sp>
        <p:nvSpPr>
          <p:cNvPr id="6" name="Content Placeholder 1"/>
          <p:cNvSpPr txBox="1">
            <a:spLocks/>
          </p:cNvSpPr>
          <p:nvPr/>
        </p:nvSpPr>
        <p:spPr>
          <a:xfrm>
            <a:off x="395536" y="2323334"/>
            <a:ext cx="8301608" cy="72007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indent="-342900"/>
            <a:endParaRPr lang="en-US" sz="2000" dirty="0"/>
          </a:p>
        </p:txBody>
      </p:sp>
      <p:sp>
        <p:nvSpPr>
          <p:cNvPr id="7" name="Curved Left Arrow 6"/>
          <p:cNvSpPr/>
          <p:nvPr/>
        </p:nvSpPr>
        <p:spPr>
          <a:xfrm rot="20243028">
            <a:off x="6192226" y="2595363"/>
            <a:ext cx="576064" cy="18002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a:t>
            </a:r>
            <a:endParaRPr lang="en-US" dirty="0">
              <a:solidFill>
                <a:schemeClr val="tx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844824"/>
            <a:ext cx="4839896" cy="4176464"/>
          </a:xfrm>
          <a:prstGeom prst="rect">
            <a:avLst/>
          </a:prstGeom>
        </p:spPr>
        <p:style>
          <a:lnRef idx="1">
            <a:schemeClr val="accent3"/>
          </a:lnRef>
          <a:fillRef idx="3">
            <a:schemeClr val="accent3"/>
          </a:fillRef>
          <a:effectRef idx="2">
            <a:schemeClr val="accent3"/>
          </a:effectRef>
          <a:fontRef idx="minor">
            <a:schemeClr val="lt1"/>
          </a:fontRef>
        </p:style>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4699598"/>
            <a:ext cx="3024336" cy="764667"/>
          </a:xfrm>
          <a:prstGeom prst="rect">
            <a:avLst/>
          </a:prstGeom>
        </p:spPr>
      </p:pic>
    </p:spTree>
    <p:extLst>
      <p:ext uri="{BB962C8B-B14F-4D97-AF65-F5344CB8AC3E}">
        <p14:creationId xmlns:p14="http://schemas.microsoft.com/office/powerpoint/2010/main" val="4517262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95536" y="1412776"/>
            <a:ext cx="8301608" cy="720079"/>
          </a:xfrm>
        </p:spPr>
        <p:txBody>
          <a:bodyPr>
            <a:normAutofit/>
          </a:bodyPr>
          <a:lstStyle/>
          <a:p>
            <a:pPr marL="342900" indent="-342900" algn="l">
              <a:buFont typeface="Arial" panose="020B0604020202020204" pitchFamily="34" charset="0"/>
              <a:buChar char="•"/>
            </a:pPr>
            <a:r>
              <a:rPr lang="en-US" sz="2000" kern="1200" dirty="0" smtClean="0">
                <a:solidFill>
                  <a:schemeClr val="tx1"/>
                </a:solidFill>
                <a:latin typeface="Arial" panose="020B0604020202020204" pitchFamily="34" charset="0"/>
                <a:cs typeface="Arial" panose="020B0604020202020204" pitchFamily="34" charset="0"/>
              </a:rPr>
              <a:t>J</a:t>
            </a:r>
            <a:r>
              <a:rPr lang="en-US" altLang="zh-CN" sz="2000" kern="1200" dirty="0" smtClean="0">
                <a:solidFill>
                  <a:schemeClr val="tx1"/>
                </a:solidFill>
                <a:latin typeface="Arial" panose="020B0604020202020204" pitchFamily="34" charset="0"/>
                <a:cs typeface="Arial" panose="020B0604020202020204" pitchFamily="34" charset="0"/>
              </a:rPr>
              <a:t>asmine can test </a:t>
            </a:r>
            <a:r>
              <a:rPr lang="en-US" altLang="zh-CN" sz="2000" kern="1200"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asynchronous</a:t>
            </a:r>
            <a:r>
              <a:rPr lang="en-US" altLang="zh-CN" sz="2000" kern="1200" dirty="0" smtClean="0">
                <a:solidFill>
                  <a:schemeClr val="tx1"/>
                </a:solidFill>
                <a:latin typeface="Arial" panose="020B0604020202020204" pitchFamily="34" charset="0"/>
                <a:cs typeface="Arial" panose="020B0604020202020204" pitchFamily="34" charset="0"/>
              </a:rPr>
              <a:t> code</a:t>
            </a:r>
            <a:endParaRPr lang="en-US" sz="2000" dirty="0">
              <a:solidFill>
                <a:schemeClr val="tx1"/>
              </a:solidFill>
            </a:endParaRPr>
          </a:p>
        </p:txBody>
      </p:sp>
      <p:sp>
        <p:nvSpPr>
          <p:cNvPr id="3" name="Title 2"/>
          <p:cNvSpPr>
            <a:spLocks noGrp="1"/>
          </p:cNvSpPr>
          <p:nvPr>
            <p:ph type="title"/>
          </p:nvPr>
        </p:nvSpPr>
        <p:spPr/>
        <p:txBody>
          <a:bodyPr>
            <a:normAutofit/>
          </a:bodyPr>
          <a:lstStyle/>
          <a:p>
            <a:r>
              <a:rPr lang="en-US" dirty="0"/>
              <a:t>Jasmine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916831"/>
            <a:ext cx="5308824" cy="4366639"/>
          </a:xfrm>
          <a:prstGeom prst="rect">
            <a:avLst/>
          </a:prstGeom>
        </p:spPr>
        <p:style>
          <a:lnRef idx="1">
            <a:schemeClr val="accent3"/>
          </a:lnRef>
          <a:fillRef idx="3">
            <a:schemeClr val="accent3"/>
          </a:fillRef>
          <a:effectRef idx="2">
            <a:schemeClr val="accent3"/>
          </a:effectRef>
          <a:fontRef idx="minor">
            <a:schemeClr val="lt1"/>
          </a:fontRef>
        </p:style>
      </p:pic>
      <p:sp>
        <p:nvSpPr>
          <p:cNvPr id="5" name="Rectangle 4"/>
          <p:cNvSpPr/>
          <p:nvPr/>
        </p:nvSpPr>
        <p:spPr>
          <a:xfrm>
            <a:off x="1259632" y="5842130"/>
            <a:ext cx="3384376" cy="276999"/>
          </a:xfrm>
          <a:prstGeom prst="rect">
            <a:avLst/>
          </a:prstGeom>
        </p:spPr>
        <p:txBody>
          <a:bodyPr wrap="square">
            <a:spAutoFit/>
          </a:bodyPr>
          <a:lstStyle/>
          <a:p>
            <a:r>
              <a:rPr lang="en-US" sz="1200" b="1" dirty="0">
                <a:hlinkClick r:id="rId3"/>
              </a:rPr>
              <a:t>http://blog.fens.me/nodejs-jasmine-bdd/</a:t>
            </a:r>
            <a:endParaRPr lang="en-US" sz="1200" b="1" dirty="0"/>
          </a:p>
        </p:txBody>
      </p:sp>
    </p:spTree>
    <p:extLst>
      <p:ext uri="{BB962C8B-B14F-4D97-AF65-F5344CB8AC3E}">
        <p14:creationId xmlns:p14="http://schemas.microsoft.com/office/powerpoint/2010/main" val="30129986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95536" y="1412776"/>
            <a:ext cx="7773368" cy="442168"/>
          </a:xfrm>
        </p:spPr>
        <p:txBody>
          <a:bodyPr/>
          <a:lstStyle/>
          <a:p>
            <a:pPr marL="285750" indent="-285750">
              <a:buFont typeface="Arial" panose="020B0604020202020204" pitchFamily="34" charset="0"/>
              <a:buChar char="•"/>
            </a:pPr>
            <a:r>
              <a:rPr lang="en-US" dirty="0" smtClean="0"/>
              <a:t>Use jasmine to test backbone projects: </a:t>
            </a:r>
            <a:r>
              <a:rPr lang="en-US" dirty="0" smtClean="0">
                <a:hlinkClick r:id="rId2"/>
              </a:rPr>
              <a:t>REF</a:t>
            </a:r>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hlinkClick r:id="rId2"/>
            </a:endParaRPr>
          </a:p>
          <a:p>
            <a:pPr lvl="1"/>
            <a:endParaRPr lang="en-US" dirty="0" smtClean="0">
              <a:hlinkClick r:id="rId2"/>
            </a:endParaRPr>
          </a:p>
        </p:txBody>
      </p:sp>
      <p:sp>
        <p:nvSpPr>
          <p:cNvPr id="2" name="Title 1"/>
          <p:cNvSpPr>
            <a:spLocks noGrp="1"/>
          </p:cNvSpPr>
          <p:nvPr>
            <p:ph type="title"/>
          </p:nvPr>
        </p:nvSpPr>
        <p:spPr/>
        <p:txBody>
          <a:bodyPr/>
          <a:lstStyle/>
          <a:p>
            <a:r>
              <a:rPr lang="en-US" dirty="0" smtClean="0"/>
              <a:t>Jasmin</a:t>
            </a:r>
            <a:r>
              <a:rPr lang="en-US" altLang="zh-CN" dirty="0" smtClean="0"/>
              <a:t>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841" y="2276872"/>
            <a:ext cx="5916431" cy="3321496"/>
          </a:xfrm>
          <a:prstGeom prst="rect">
            <a:avLst/>
          </a:prstGeom>
        </p:spPr>
        <p:style>
          <a:lnRef idx="1">
            <a:schemeClr val="accent5"/>
          </a:lnRef>
          <a:fillRef idx="3">
            <a:schemeClr val="accent5"/>
          </a:fillRef>
          <a:effectRef idx="2">
            <a:schemeClr val="accent5"/>
          </a:effectRef>
          <a:fontRef idx="minor">
            <a:schemeClr val="lt1"/>
          </a:fontRef>
        </p:style>
      </p:pic>
    </p:spTree>
    <p:extLst>
      <p:ext uri="{BB962C8B-B14F-4D97-AF65-F5344CB8AC3E}">
        <p14:creationId xmlns:p14="http://schemas.microsoft.com/office/powerpoint/2010/main" val="27000492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27025" y="1340768"/>
            <a:ext cx="6981279" cy="442167"/>
          </a:xfrm>
        </p:spPr>
        <p:txBody>
          <a:bodyPr/>
          <a:lstStyle/>
          <a:p>
            <a:pPr marL="285750" indent="-285750">
              <a:buFont typeface="Arial" panose="020B0604020202020204" pitchFamily="34" charset="0"/>
              <a:buChar char="•"/>
            </a:pPr>
            <a:r>
              <a:rPr lang="en-US" dirty="0"/>
              <a:t>Test </a:t>
            </a:r>
            <a:r>
              <a:rPr lang="en-US" dirty="0" err="1"/>
              <a:t>NodeJS</a:t>
            </a:r>
            <a:r>
              <a:rPr lang="en-US" dirty="0"/>
              <a:t> </a:t>
            </a:r>
            <a:r>
              <a:rPr lang="en-US" dirty="0" smtClean="0"/>
              <a:t>projects using node ‘should’ module: </a:t>
            </a:r>
            <a:r>
              <a:rPr lang="en-US" dirty="0" smtClean="0">
                <a:hlinkClick r:id="rId2"/>
              </a:rPr>
              <a:t>REF</a:t>
            </a:r>
            <a:endParaRPr lang="en-US" dirty="0"/>
          </a:p>
          <a:p>
            <a:endParaRPr lang="en-US" dirty="0"/>
          </a:p>
        </p:txBody>
      </p:sp>
      <p:sp>
        <p:nvSpPr>
          <p:cNvPr id="2" name="Title 1"/>
          <p:cNvSpPr>
            <a:spLocks noGrp="1"/>
          </p:cNvSpPr>
          <p:nvPr>
            <p:ph type="title"/>
          </p:nvPr>
        </p:nvSpPr>
        <p:spPr/>
        <p:txBody>
          <a:bodyPr/>
          <a:lstStyle/>
          <a:p>
            <a:r>
              <a:rPr lang="en-US" dirty="0" smtClean="0"/>
              <a:t>Other test examples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126" y="1916832"/>
            <a:ext cx="6377890" cy="3945147"/>
          </a:xfrm>
          <a:prstGeom prst="rect">
            <a:avLst/>
          </a:prstGeom>
        </p:spPr>
        <p:style>
          <a:lnRef idx="1">
            <a:schemeClr val="accent3"/>
          </a:lnRef>
          <a:fillRef idx="3">
            <a:schemeClr val="accent3"/>
          </a:fillRef>
          <a:effectRef idx="2">
            <a:schemeClr val="accent3"/>
          </a:effectRef>
          <a:fontRef idx="minor">
            <a:schemeClr val="lt1"/>
          </a:fontRef>
        </p:style>
      </p:pic>
      <p:sp>
        <p:nvSpPr>
          <p:cNvPr id="6" name="TextBox 5"/>
          <p:cNvSpPr txBox="1"/>
          <p:nvPr/>
        </p:nvSpPr>
        <p:spPr>
          <a:xfrm>
            <a:off x="1979712" y="6165385"/>
            <a:ext cx="3839256" cy="307777"/>
          </a:xfrm>
          <a:prstGeom prst="rect">
            <a:avLst/>
          </a:prstGeom>
          <a:noFill/>
        </p:spPr>
        <p:txBody>
          <a:bodyPr wrap="none" rtlCol="0">
            <a:spAutoFit/>
          </a:bodyPr>
          <a:lstStyle/>
          <a:p>
            <a:r>
              <a:rPr lang="en-US" sz="1400" b="1" dirty="0" err="1" smtClean="0">
                <a:solidFill>
                  <a:srgbClr val="C00000"/>
                </a:solidFill>
                <a:effectLst>
                  <a:outerShdw blurRad="38100" dist="38100" dir="2700000" algn="tl">
                    <a:srgbClr val="000000">
                      <a:alpha val="43137"/>
                    </a:srgbClr>
                  </a:outerShdw>
                </a:effectLst>
              </a:rPr>
              <a:t>NodeJS’s</a:t>
            </a:r>
            <a:r>
              <a:rPr lang="en-US" sz="1400" b="1" dirty="0" smtClean="0">
                <a:solidFill>
                  <a:srgbClr val="C00000"/>
                </a:solidFill>
                <a:effectLst>
                  <a:outerShdw blurRad="38100" dist="38100" dir="2700000" algn="tl">
                    <a:srgbClr val="000000">
                      <a:alpha val="43137"/>
                    </a:srgbClr>
                  </a:outerShdw>
                </a:effectLst>
              </a:rPr>
              <a:t> Should mod is similar to jasmine</a:t>
            </a:r>
            <a:endParaRPr lang="en-US" sz="14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5447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Using </a:t>
            </a:r>
            <a:r>
              <a:rPr lang="en-US" dirty="0" err="1" smtClean="0"/>
              <a:t>requireJS</a:t>
            </a:r>
            <a:r>
              <a:rPr lang="en-US" dirty="0" smtClean="0"/>
              <a:t> and </a:t>
            </a:r>
            <a:r>
              <a:rPr lang="en-US" dirty="0" err="1" smtClean="0"/>
              <a:t>NodeJS</a:t>
            </a:r>
            <a:endParaRPr lang="en-US" dirty="0" smtClean="0"/>
          </a:p>
          <a:p>
            <a:pPr lvl="1"/>
            <a:r>
              <a:rPr lang="en-US" dirty="0" smtClean="0"/>
              <a:t>Write a </a:t>
            </a:r>
            <a:r>
              <a:rPr lang="en-US" dirty="0" err="1" smtClean="0">
                <a:solidFill>
                  <a:srgbClr val="FFC000"/>
                </a:solidFill>
              </a:rPr>
              <a:t>build.json</a:t>
            </a:r>
            <a:r>
              <a:rPr lang="en-US" dirty="0" smtClean="0"/>
              <a:t>, which tell r.js how to </a:t>
            </a:r>
          </a:p>
          <a:p>
            <a:pPr lvl="2"/>
            <a:r>
              <a:rPr lang="en-US" dirty="0" smtClean="0"/>
              <a:t>Resolve the </a:t>
            </a:r>
            <a:r>
              <a:rPr lang="en-US" u="sng" dirty="0" smtClean="0"/>
              <a:t>dependencies</a:t>
            </a:r>
            <a:endParaRPr lang="en-US" dirty="0" smtClean="0"/>
          </a:p>
          <a:p>
            <a:pPr lvl="1"/>
            <a:r>
              <a:rPr lang="en-US" dirty="0"/>
              <a:t>node ..\script\r.js -o </a:t>
            </a:r>
            <a:r>
              <a:rPr lang="en-US" dirty="0" err="1" smtClean="0"/>
              <a:t>build.json</a:t>
            </a:r>
            <a:endParaRPr lang="en-US" dirty="0" smtClean="0"/>
          </a:p>
          <a:p>
            <a:pPr lvl="1"/>
            <a:r>
              <a:rPr lang="en-US" dirty="0" smtClean="0"/>
              <a:t>                                                          </a:t>
            </a:r>
            <a:r>
              <a:rPr lang="en-US" b="1" dirty="0" smtClean="0">
                <a:effectLst>
                  <a:outerShdw blurRad="38100" dist="38100" dir="2700000" algn="tl">
                    <a:srgbClr val="000000">
                      <a:alpha val="43137"/>
                    </a:srgbClr>
                  </a:outerShdw>
                </a:effectLst>
              </a:rPr>
              <a:t>sapMobileCN.js</a:t>
            </a:r>
            <a:endParaRPr lang="en-US" b="1" dirty="0">
              <a:effectLst>
                <a:outerShdw blurRad="38100" dist="38100" dir="2700000" algn="tl">
                  <a:srgbClr val="000000">
                    <a:alpha val="43137"/>
                  </a:srgbClr>
                </a:outerShdw>
              </a:effectLst>
            </a:endParaRPr>
          </a:p>
        </p:txBody>
      </p:sp>
      <p:sp>
        <p:nvSpPr>
          <p:cNvPr id="2" name="Title 1"/>
          <p:cNvSpPr>
            <a:spLocks noGrp="1"/>
          </p:cNvSpPr>
          <p:nvPr>
            <p:ph type="title"/>
          </p:nvPr>
        </p:nvSpPr>
        <p:spPr/>
        <p:txBody>
          <a:bodyPr/>
          <a:lstStyle/>
          <a:p>
            <a:r>
              <a:rPr lang="en-US" dirty="0" smtClean="0"/>
              <a:t>7 JS Minify</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3491096"/>
            <a:ext cx="5657453" cy="3034248"/>
          </a:xfrm>
          <a:prstGeom prst="rect">
            <a:avLst/>
          </a:prstGeom>
        </p:spPr>
        <p:style>
          <a:lnRef idx="1">
            <a:schemeClr val="accent3"/>
          </a:lnRef>
          <a:fillRef idx="3">
            <a:schemeClr val="accent3"/>
          </a:fillRef>
          <a:effectRef idx="2">
            <a:schemeClr val="accent3"/>
          </a:effectRef>
          <a:fontRef idx="minor">
            <a:schemeClr val="lt1"/>
          </a:fontRef>
        </p:style>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50" y="3140968"/>
            <a:ext cx="1664336" cy="2160240"/>
          </a:xfrm>
          <a:prstGeom prst="rect">
            <a:avLst/>
          </a:prstGeom>
        </p:spPr>
        <p:style>
          <a:lnRef idx="1">
            <a:schemeClr val="accent3"/>
          </a:lnRef>
          <a:fillRef idx="3">
            <a:schemeClr val="accent3"/>
          </a:fillRef>
          <a:effectRef idx="2">
            <a:schemeClr val="accent3"/>
          </a:effectRef>
          <a:fontRef idx="minor">
            <a:schemeClr val="lt1"/>
          </a:fontRef>
        </p:style>
      </p:pic>
      <p:sp>
        <p:nvSpPr>
          <p:cNvPr id="8" name="Right Arrow 7"/>
          <p:cNvSpPr/>
          <p:nvPr/>
        </p:nvSpPr>
        <p:spPr>
          <a:xfrm>
            <a:off x="2486646" y="2996952"/>
            <a:ext cx="1509290" cy="36004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rgbClr val="FFC000"/>
                </a:solidFill>
              </a:rPr>
              <a:t>minify</a:t>
            </a:r>
            <a:endParaRPr lang="en-US" dirty="0">
              <a:solidFill>
                <a:srgbClr val="FFC000"/>
              </a:solidFill>
            </a:endParaRPr>
          </a:p>
        </p:txBody>
      </p:sp>
      <p:sp>
        <p:nvSpPr>
          <p:cNvPr id="9" name="TextBox 8"/>
          <p:cNvSpPr txBox="1"/>
          <p:nvPr/>
        </p:nvSpPr>
        <p:spPr>
          <a:xfrm>
            <a:off x="4053468" y="5085184"/>
            <a:ext cx="3797835" cy="523220"/>
          </a:xfrm>
          <a:prstGeom prst="rect">
            <a:avLst/>
          </a:prstGeom>
          <a:noFill/>
        </p:spPr>
        <p:txBody>
          <a:bodyPr wrap="none" rtlCol="0">
            <a:spAutoFit/>
          </a:bodyPr>
          <a:lstStyle/>
          <a:p>
            <a:r>
              <a:rPr lang="en-US" sz="2800" b="1" dirty="0" err="1" smtClean="0">
                <a:solidFill>
                  <a:srgbClr val="FFC000"/>
                </a:solidFill>
                <a:effectLst>
                  <a:outerShdw blurRad="38100" dist="38100" dir="2700000" algn="tl">
                    <a:srgbClr val="000000">
                      <a:alpha val="43137"/>
                    </a:srgbClr>
                  </a:outerShdw>
                </a:effectLst>
              </a:rPr>
              <a:t>Config</a:t>
            </a:r>
            <a:r>
              <a:rPr lang="en-US" sz="2800" b="1" dirty="0" smtClean="0">
                <a:solidFill>
                  <a:srgbClr val="FFC000"/>
                </a:solidFill>
                <a:effectLst>
                  <a:outerShdw blurRad="38100" dist="38100" dir="2700000" algn="tl">
                    <a:srgbClr val="000000">
                      <a:alpha val="43137"/>
                    </a:srgbClr>
                  </a:outerShdw>
                </a:effectLst>
              </a:rPr>
              <a:t> file:Build.json</a:t>
            </a:r>
            <a:endParaRPr lang="en-US" sz="2800" b="1" dirty="0">
              <a:solidFill>
                <a:srgbClr val="FFC000"/>
              </a:solidFill>
              <a:effectLst>
                <a:outerShdw blurRad="38100" dist="38100" dir="2700000" algn="tl">
                  <a:srgbClr val="000000">
                    <a:alpha val="43137"/>
                  </a:srgbClr>
                </a:outerShdw>
              </a:effectLst>
            </a:endParaRPr>
          </a:p>
        </p:txBody>
      </p:sp>
      <p:sp>
        <p:nvSpPr>
          <p:cNvPr id="10" name="TextBox 9"/>
          <p:cNvSpPr txBox="1"/>
          <p:nvPr/>
        </p:nvSpPr>
        <p:spPr>
          <a:xfrm>
            <a:off x="866056" y="4544139"/>
            <a:ext cx="1390124" cy="646331"/>
          </a:xfrm>
          <a:prstGeom prst="rect">
            <a:avLst/>
          </a:prstGeom>
          <a:noFill/>
        </p:spPr>
        <p:txBody>
          <a:bodyPr wrap="none" rtlCol="0">
            <a:spAutoFit/>
          </a:bodyPr>
          <a:lstStyle/>
          <a:p>
            <a:r>
              <a:rPr lang="en-US" b="1" dirty="0" smtClean="0">
                <a:solidFill>
                  <a:srgbClr val="FFC000"/>
                </a:solidFill>
              </a:rPr>
              <a:t>Files to be </a:t>
            </a:r>
          </a:p>
          <a:p>
            <a:r>
              <a:rPr lang="en-US" b="1" dirty="0" smtClean="0">
                <a:solidFill>
                  <a:srgbClr val="FFC000"/>
                </a:solidFill>
              </a:rPr>
              <a:t>minified</a:t>
            </a:r>
            <a:endParaRPr lang="en-US" b="1" dirty="0">
              <a:solidFill>
                <a:srgbClr val="FFC000"/>
              </a:solidFill>
            </a:endParaRPr>
          </a:p>
        </p:txBody>
      </p:sp>
    </p:spTree>
    <p:extLst>
      <p:ext uri="{BB962C8B-B14F-4D97-AF65-F5344CB8AC3E}">
        <p14:creationId xmlns:p14="http://schemas.microsoft.com/office/powerpoint/2010/main" val="2824577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Maintain Packages </a:t>
            </a:r>
            <a:r>
              <a:rPr lang="en-US" altLang="zh-CN" dirty="0" smtClean="0"/>
              <a:t>using </a:t>
            </a:r>
            <a:r>
              <a:rPr lang="en-US" altLang="zh-CN" dirty="0" err="1" smtClean="0"/>
              <a:t>npm</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08" y="3356992"/>
            <a:ext cx="6190365" cy="601131"/>
          </a:xfrm>
          <a:prstGeom prst="rect">
            <a:avLst/>
          </a:prstGeom>
          <a:ln/>
          <a:extLst/>
        </p:spPr>
        <p:style>
          <a:lnRef idx="1">
            <a:schemeClr val="accent1"/>
          </a:lnRef>
          <a:fillRef idx="3">
            <a:schemeClr val="accent1"/>
          </a:fillRef>
          <a:effectRef idx="2">
            <a:schemeClr val="accent1"/>
          </a:effectRef>
          <a:fontRef idx="minor">
            <a:schemeClr val="lt1"/>
          </a:fontRef>
        </p:style>
      </p:pic>
      <p:sp>
        <p:nvSpPr>
          <p:cNvPr id="5" name="TextBox 4"/>
          <p:cNvSpPr txBox="1"/>
          <p:nvPr/>
        </p:nvSpPr>
        <p:spPr>
          <a:xfrm>
            <a:off x="565138" y="2987660"/>
            <a:ext cx="3744416" cy="369332"/>
          </a:xfrm>
          <a:prstGeom prst="rect">
            <a:avLst/>
          </a:prstGeom>
          <a:noFill/>
        </p:spPr>
        <p:txBody>
          <a:bodyPr wrap="square" rtlCol="0">
            <a:spAutoFit/>
          </a:bodyPr>
          <a:lstStyle/>
          <a:p>
            <a:r>
              <a:rPr lang="en-US" b="1" dirty="0" err="1" smtClean="0">
                <a:latin typeface="Arial" panose="020B0604020202020204" pitchFamily="34" charset="0"/>
                <a:cs typeface="Arial" panose="020B0604020202020204" pitchFamily="34" charset="0"/>
              </a:rPr>
              <a:t>Eg</a:t>
            </a:r>
            <a:r>
              <a:rPr lang="en-US" b="1"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Install require.js in </a:t>
            </a:r>
            <a:r>
              <a:rPr lang="en-US" sz="1600" dirty="0" err="1" smtClean="0">
                <a:latin typeface="Arial" panose="020B0604020202020204" pitchFamily="34" charset="0"/>
                <a:cs typeface="Arial" panose="020B0604020202020204" pitchFamily="34" charset="0"/>
              </a:rPr>
              <a:t>NodeJS</a:t>
            </a:r>
            <a:endParaRPr lang="en-US" sz="1600" dirty="0">
              <a:latin typeface="Arial" panose="020B0604020202020204" pitchFamily="34" charset="0"/>
              <a:cs typeface="Arial" panose="020B0604020202020204" pitchFamily="34" charset="0"/>
            </a:endParaRPr>
          </a:p>
        </p:txBody>
      </p:sp>
      <p:sp>
        <p:nvSpPr>
          <p:cNvPr id="8" name="object 6"/>
          <p:cNvSpPr/>
          <p:nvPr/>
        </p:nvSpPr>
        <p:spPr>
          <a:xfrm>
            <a:off x="552108" y="1700808"/>
            <a:ext cx="6190365" cy="936104"/>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noAutofit/>
          </a:bodyPr>
          <a:lstStyle/>
          <a:p>
            <a:pPr marL="0" lvl="8"/>
            <a:r>
              <a:rPr lang="en-US" sz="1400" b="1" dirty="0" smtClean="0">
                <a:solidFill>
                  <a:schemeClr val="tx1"/>
                </a:solidFill>
                <a:ea typeface="宋体"/>
              </a:rPr>
              <a:t>$ </a:t>
            </a:r>
            <a:r>
              <a:rPr lang="en-US" sz="1400" b="1" dirty="0" err="1" smtClean="0">
                <a:solidFill>
                  <a:schemeClr val="tx1"/>
                </a:solidFill>
                <a:ea typeface="宋体"/>
              </a:rPr>
              <a:t>npm</a:t>
            </a:r>
            <a:r>
              <a:rPr lang="en-US" sz="1400" b="1" dirty="0" smtClean="0">
                <a:solidFill>
                  <a:schemeClr val="tx1"/>
                </a:solidFill>
                <a:ea typeface="宋体"/>
              </a:rPr>
              <a:t> </a:t>
            </a:r>
            <a:r>
              <a:rPr lang="en-US" sz="1400" b="1" dirty="0" err="1" smtClean="0">
                <a:solidFill>
                  <a:schemeClr val="tx1"/>
                </a:solidFill>
                <a:ea typeface="宋体"/>
              </a:rPr>
              <a:t>ls</a:t>
            </a:r>
            <a:endParaRPr lang="en-US" sz="1400" b="1" dirty="0" smtClean="0">
              <a:solidFill>
                <a:schemeClr val="tx1"/>
              </a:solidFill>
              <a:ea typeface="宋体"/>
            </a:endParaRPr>
          </a:p>
          <a:p>
            <a:pPr marL="0" lvl="8"/>
            <a:r>
              <a:rPr lang="en-US" sz="1400" b="1" dirty="0" smtClean="0">
                <a:solidFill>
                  <a:schemeClr val="tx1"/>
                </a:solidFill>
                <a:ea typeface="宋体"/>
              </a:rPr>
              <a:t>$ </a:t>
            </a:r>
            <a:r>
              <a:rPr lang="en-US" sz="1400" b="1" dirty="0" err="1" smtClean="0">
                <a:solidFill>
                  <a:schemeClr val="tx1"/>
                </a:solidFill>
                <a:ea typeface="宋体"/>
              </a:rPr>
              <a:t>npm</a:t>
            </a:r>
            <a:r>
              <a:rPr lang="en-US" sz="1400" b="1" dirty="0" smtClean="0">
                <a:solidFill>
                  <a:schemeClr val="tx1"/>
                </a:solidFill>
                <a:ea typeface="宋体"/>
              </a:rPr>
              <a:t> install [-g] </a:t>
            </a:r>
            <a:r>
              <a:rPr lang="en-US" sz="1400" b="1" dirty="0" err="1" smtClean="0">
                <a:solidFill>
                  <a:schemeClr val="tx1"/>
                </a:solidFill>
                <a:ea typeface="宋体"/>
              </a:rPr>
              <a:t>package_name</a:t>
            </a:r>
            <a:r>
              <a:rPr lang="en-US" sz="1400" b="1" dirty="0" smtClean="0">
                <a:solidFill>
                  <a:schemeClr val="accent1">
                    <a:lumMod val="60000"/>
                    <a:lumOff val="40000"/>
                  </a:schemeClr>
                </a:solidFill>
                <a:ea typeface="宋体"/>
              </a:rPr>
              <a:t>//-g will set the package to </a:t>
            </a:r>
            <a:r>
              <a:rPr lang="en-US" sz="1400" b="1" dirty="0" err="1" smtClean="0">
                <a:solidFill>
                  <a:schemeClr val="accent1">
                    <a:lumMod val="60000"/>
                    <a:lumOff val="40000"/>
                  </a:schemeClr>
                </a:solidFill>
                <a:ea typeface="宋体"/>
              </a:rPr>
              <a:t>os</a:t>
            </a:r>
            <a:r>
              <a:rPr lang="en-US" sz="1400" b="1" dirty="0" smtClean="0">
                <a:solidFill>
                  <a:schemeClr val="accent1">
                    <a:lumMod val="60000"/>
                    <a:lumOff val="40000"/>
                  </a:schemeClr>
                </a:solidFill>
                <a:ea typeface="宋体"/>
              </a:rPr>
              <a:t> path</a:t>
            </a:r>
          </a:p>
          <a:p>
            <a:pPr marL="0" lvl="8"/>
            <a:r>
              <a:rPr lang="en-US" sz="1400" b="1" dirty="0" smtClean="0">
                <a:solidFill>
                  <a:schemeClr val="tx1"/>
                </a:solidFill>
                <a:ea typeface="宋体"/>
              </a:rPr>
              <a:t>$ </a:t>
            </a:r>
            <a:r>
              <a:rPr lang="en-US" sz="1400" b="1" dirty="0" err="1" smtClean="0">
                <a:solidFill>
                  <a:schemeClr val="tx1"/>
                </a:solidFill>
                <a:ea typeface="宋体"/>
              </a:rPr>
              <a:t>npm</a:t>
            </a:r>
            <a:r>
              <a:rPr lang="en-US" sz="1400" b="1" dirty="0" smtClean="0">
                <a:solidFill>
                  <a:schemeClr val="tx1"/>
                </a:solidFill>
                <a:ea typeface="宋体"/>
              </a:rPr>
              <a:t> update</a:t>
            </a:r>
          </a:p>
        </p:txBody>
      </p:sp>
      <p:sp>
        <p:nvSpPr>
          <p:cNvPr id="6" name="TextBox 5"/>
          <p:cNvSpPr txBox="1"/>
          <p:nvPr/>
        </p:nvSpPr>
        <p:spPr>
          <a:xfrm>
            <a:off x="565138" y="3997962"/>
            <a:ext cx="5943164" cy="307777"/>
          </a:xfrm>
          <a:prstGeom prst="rect">
            <a:avLst/>
          </a:prstGeom>
          <a:noFill/>
        </p:spPr>
        <p:txBody>
          <a:bodyPr wrap="square" rtlCol="0">
            <a:spAutoFit/>
          </a:bodyPr>
          <a:lstStyle/>
          <a:p>
            <a:r>
              <a:rPr lang="en-US" sz="1400" dirty="0" smtClean="0">
                <a:solidFill>
                  <a:schemeClr val="bg2">
                    <a:lumMod val="40000"/>
                    <a:lumOff val="60000"/>
                  </a:schemeClr>
                </a:solidFill>
                <a:latin typeface="Arial" panose="020B0604020202020204" pitchFamily="34" charset="0"/>
                <a:cs typeface="Arial" panose="020B0604020202020204" pitchFamily="34" charset="0"/>
              </a:rPr>
              <a:t>Maybe you need to configure a http-proxy in IE… … </a:t>
            </a:r>
            <a:endParaRPr lang="en-US" sz="1400" dirty="0">
              <a:solidFill>
                <a:schemeClr val="bg2">
                  <a:lumMod val="40000"/>
                  <a:lumOff val="60000"/>
                </a:schemeClr>
              </a:solidFill>
              <a:latin typeface="Arial" panose="020B0604020202020204" pitchFamily="34" charset="0"/>
              <a:cs typeface="Arial" panose="020B0604020202020204" pitchFamily="34" charset="0"/>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37" y="4290839"/>
            <a:ext cx="6177335" cy="1442417"/>
          </a:xfrm>
          <a:prstGeom prst="rect">
            <a:avLst/>
          </a:prstGeom>
          <a:ln/>
          <a:extLst/>
        </p:spPr>
        <p:style>
          <a:lnRef idx="1">
            <a:schemeClr val="accent1"/>
          </a:lnRef>
          <a:fillRef idx="3">
            <a:schemeClr val="accent1"/>
          </a:fillRef>
          <a:effectRef idx="2">
            <a:schemeClr val="accent1"/>
          </a:effectRef>
          <a:fontRef idx="minor">
            <a:schemeClr val="lt1"/>
          </a:fontRef>
        </p:style>
      </p:pic>
      <p:sp>
        <p:nvSpPr>
          <p:cNvPr id="7" name="TextBox 6"/>
          <p:cNvSpPr txBox="1"/>
          <p:nvPr/>
        </p:nvSpPr>
        <p:spPr>
          <a:xfrm>
            <a:off x="5525704" y="5059179"/>
            <a:ext cx="1998624" cy="369332"/>
          </a:xfrm>
          <a:prstGeom prst="rect">
            <a:avLst/>
          </a:prstGeom>
          <a:noFill/>
        </p:spPr>
        <p:txBody>
          <a:bodyPr wrap="none" rtlCol="0">
            <a:spAutoFit/>
          </a:bodyPr>
          <a:lstStyle/>
          <a:p>
            <a:r>
              <a:rPr lang="en-US" b="1" dirty="0" err="1" smtClean="0">
                <a:effectLst>
                  <a:outerShdw blurRad="38100" dist="38100" dir="2700000" algn="tl">
                    <a:srgbClr val="000000">
                      <a:alpha val="43137"/>
                    </a:srgbClr>
                  </a:outerShdw>
                </a:effectLst>
              </a:rPr>
              <a:t>Requirejs</a:t>
            </a:r>
            <a:r>
              <a:rPr lang="en-US" b="1" dirty="0" smtClean="0">
                <a:effectLst>
                  <a:outerShdw blurRad="38100" dist="38100" dir="2700000" algn="tl">
                    <a:srgbClr val="000000">
                      <a:alpha val="43137"/>
                    </a:srgbClr>
                  </a:outerShdw>
                </a:effectLst>
              </a:rPr>
              <a:t> package</a:t>
            </a:r>
            <a:endParaRPr lang="en-US" b="1" dirty="0">
              <a:effectLst>
                <a:outerShdw blurRad="38100" dist="38100" dir="2700000" algn="tl">
                  <a:srgbClr val="000000">
                    <a:alpha val="43137"/>
                  </a:srgbClr>
                </a:outerShdw>
              </a:effectLst>
            </a:endParaRPr>
          </a:p>
        </p:txBody>
      </p:sp>
      <p:cxnSp>
        <p:nvCxnSpPr>
          <p:cNvPr id="12" name="Straight Arrow Connector 11"/>
          <p:cNvCxnSpPr>
            <a:stCxn id="7" idx="1"/>
          </p:cNvCxnSpPr>
          <p:nvPr/>
        </p:nvCxnSpPr>
        <p:spPr>
          <a:xfrm flipH="1">
            <a:off x="2552130" y="5243845"/>
            <a:ext cx="2973574" cy="24738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65138" y="5805264"/>
            <a:ext cx="6261110" cy="369332"/>
          </a:xfrm>
          <a:prstGeom prst="rect">
            <a:avLst/>
          </a:prstGeom>
          <a:noFill/>
        </p:spPr>
        <p:txBody>
          <a:bodyPr wrap="square" rtlCol="0">
            <a:spAutoFit/>
          </a:bodyPr>
          <a:lstStyle/>
          <a:p>
            <a:r>
              <a:rPr lang="en-US" b="1" dirty="0" err="1" smtClean="0"/>
              <a:t>NodeJS’s</a:t>
            </a:r>
            <a:r>
              <a:rPr lang="en-US" b="1" dirty="0" smtClean="0"/>
              <a:t> </a:t>
            </a:r>
            <a:r>
              <a:rPr lang="en-US" b="1" dirty="0" err="1" smtClean="0"/>
              <a:t>npm</a:t>
            </a:r>
            <a:r>
              <a:rPr lang="en-US" b="1" dirty="0" smtClean="0"/>
              <a:t> works like python’s </a:t>
            </a:r>
            <a:r>
              <a:rPr lang="en-US" b="1" dirty="0" err="1" smtClean="0"/>
              <a:t>easy_install</a:t>
            </a:r>
            <a:endParaRPr lang="en-US" b="1" dirty="0"/>
          </a:p>
        </p:txBody>
      </p:sp>
    </p:spTree>
    <p:extLst>
      <p:ext uri="{BB962C8B-B14F-4D97-AF65-F5344CB8AC3E}">
        <p14:creationId xmlns:p14="http://schemas.microsoft.com/office/powerpoint/2010/main" val="3177580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4726305" y="2360840"/>
            <a:ext cx="3979257" cy="348080"/>
          </a:xfrm>
        </p:spPr>
      </p:pic>
      <p:sp>
        <p:nvSpPr>
          <p:cNvPr id="3" name="Title 2"/>
          <p:cNvSpPr>
            <a:spLocks noGrp="1"/>
          </p:cNvSpPr>
          <p:nvPr>
            <p:ph type="title"/>
          </p:nvPr>
        </p:nvSpPr>
        <p:spPr/>
        <p:txBody>
          <a:bodyPr/>
          <a:lstStyle/>
          <a:p>
            <a:r>
              <a:rPr lang="en-US" dirty="0" smtClean="0"/>
              <a:t>Use </a:t>
            </a:r>
            <a:r>
              <a:rPr lang="en-US" dirty="0" err="1" smtClean="0"/>
              <a:t>NodeJS</a:t>
            </a:r>
            <a:endParaRPr lang="en-US" dirty="0"/>
          </a:p>
        </p:txBody>
      </p:sp>
      <p:sp>
        <p:nvSpPr>
          <p:cNvPr id="7" name="TextBox 6"/>
          <p:cNvSpPr txBox="1"/>
          <p:nvPr/>
        </p:nvSpPr>
        <p:spPr>
          <a:xfrm>
            <a:off x="611560" y="1722874"/>
            <a:ext cx="1872208" cy="369332"/>
          </a:xfrm>
          <a:prstGeom prst="rect">
            <a:avLst/>
          </a:prstGeom>
          <a:noFill/>
        </p:spPr>
        <p:txBody>
          <a:bodyPr wrap="square" rtlCol="0">
            <a:spAutoFit/>
          </a:bodyPr>
          <a:lstStyle/>
          <a:p>
            <a:r>
              <a:rPr lang="en-US" dirty="0" smtClean="0"/>
              <a:t>Helloworld.js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7" y="3573016"/>
            <a:ext cx="4258839" cy="1800200"/>
          </a:xfrm>
          <a:prstGeom prst="rect">
            <a:avLst/>
          </a:prstGeom>
        </p:spPr>
      </p:pic>
      <p:sp>
        <p:nvSpPr>
          <p:cNvPr id="10" name="TextBox 9"/>
          <p:cNvSpPr txBox="1"/>
          <p:nvPr/>
        </p:nvSpPr>
        <p:spPr>
          <a:xfrm>
            <a:off x="622332" y="3203684"/>
            <a:ext cx="1872208" cy="369332"/>
          </a:xfrm>
          <a:prstGeom prst="rect">
            <a:avLst/>
          </a:prstGeom>
          <a:noFill/>
        </p:spPr>
        <p:txBody>
          <a:bodyPr wrap="square" rtlCol="0">
            <a:spAutoFit/>
          </a:bodyPr>
          <a:lstStyle/>
          <a:p>
            <a:r>
              <a:rPr lang="en-US" dirty="0" smtClean="0"/>
              <a:t>server.js</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3791322"/>
            <a:ext cx="3999836" cy="28575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6016" y="4499384"/>
            <a:ext cx="3999836" cy="796479"/>
          </a:xfrm>
          <a:prstGeom prst="rect">
            <a:avLst/>
          </a:prstGeom>
        </p:spPr>
      </p:pic>
      <p:sp>
        <p:nvSpPr>
          <p:cNvPr id="16" name="object 6"/>
          <p:cNvSpPr txBox="1">
            <a:spLocks/>
          </p:cNvSpPr>
          <p:nvPr/>
        </p:nvSpPr>
        <p:spPr bwMode="gray">
          <a:xfrm>
            <a:off x="359531" y="2123565"/>
            <a:ext cx="4186832" cy="432048"/>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1400" dirty="0">
                <a:solidFill>
                  <a:srgbClr val="F28FC1"/>
                </a:solidFill>
                <a:latin typeface="宋体"/>
                <a:ea typeface="宋体"/>
              </a:rPr>
              <a:t>console.log(“hello world</a:t>
            </a:r>
            <a:r>
              <a:rPr lang="en-US" sz="1400" dirty="0" smtClean="0">
                <a:solidFill>
                  <a:srgbClr val="F28FC1"/>
                </a:solidFill>
                <a:latin typeface="宋体"/>
                <a:ea typeface="宋体"/>
              </a:rPr>
              <a:t>”)</a:t>
            </a:r>
            <a:endParaRPr lang="en-US" sz="1400" dirty="0">
              <a:solidFill>
                <a:srgbClr val="F28FC1"/>
              </a:solidFill>
              <a:latin typeface="宋体"/>
              <a:ea typeface="宋体"/>
            </a:endParaRPr>
          </a:p>
        </p:txBody>
      </p:sp>
    </p:spTree>
    <p:extLst>
      <p:ext uri="{BB962C8B-B14F-4D97-AF65-F5344CB8AC3E}">
        <p14:creationId xmlns:p14="http://schemas.microsoft.com/office/powerpoint/2010/main" val="478439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7200" y="1772816"/>
            <a:ext cx="8507288" cy="3240360"/>
          </a:xfrm>
        </p:spPr>
        <p:txBody>
          <a:bodyPr/>
          <a:lstStyle/>
          <a:p>
            <a:pPr marL="342900" indent="-342900" algn="l">
              <a:buFont typeface="Arial" panose="020B0604020202020204" pitchFamily="34" charset="0"/>
              <a:buChar char="•"/>
            </a:pPr>
            <a:r>
              <a:rPr lang="en-US" b="1" dirty="0" smtClean="0">
                <a:latin typeface="Arial" panose="020B0604020202020204" pitchFamily="34" charset="0"/>
                <a:cs typeface="Arial" panose="020B0604020202020204" pitchFamily="34" charset="0"/>
              </a:rPr>
              <a:t>Single-process</a:t>
            </a:r>
          </a:p>
          <a:p>
            <a:pPr marL="342900" indent="-342900" algn="l">
              <a:buFont typeface="Arial" panose="020B0604020202020204" pitchFamily="34" charset="0"/>
              <a:buChar char="•"/>
            </a:pPr>
            <a:r>
              <a:rPr lang="en-US" b="1" dirty="0" smtClean="0">
                <a:latin typeface="Arial" panose="020B0604020202020204" pitchFamily="34" charset="0"/>
                <a:cs typeface="Arial" panose="020B0604020202020204" pitchFamily="34" charset="0"/>
              </a:rPr>
              <a:t>Non-blocking:</a:t>
            </a:r>
          </a:p>
          <a:p>
            <a:pPr marL="522900" lvl="2" indent="-342900">
              <a:buFont typeface="Arial" panose="020B0604020202020204" pitchFamily="34" charset="0"/>
              <a:buChar char="•"/>
            </a:pPr>
            <a:r>
              <a:rPr lang="en-US" b="1" dirty="0" smtClean="0">
                <a:latin typeface="Arial" panose="020B0604020202020204" pitchFamily="34" charset="0"/>
                <a:cs typeface="Arial" panose="020B0604020202020204" pitchFamily="34" charset="0"/>
              </a:rPr>
              <a:t>Asynchronous(Event-driven)</a:t>
            </a:r>
            <a:endParaRPr lang="en-US" dirty="0">
              <a:latin typeface="Arial" panose="020B0604020202020204" pitchFamily="34" charset="0"/>
              <a:cs typeface="Arial" panose="020B0604020202020204" pitchFamily="34" charset="0"/>
            </a:endParaRPr>
          </a:p>
          <a:p>
            <a:pPr marL="522900" lvl="2" indent="-342900">
              <a:buFont typeface="Arial" panose="020B0604020202020204" pitchFamily="34" charset="0"/>
              <a:buChar char="•"/>
            </a:pPr>
            <a:r>
              <a:rPr lang="en-US" b="1" dirty="0" smtClean="0">
                <a:latin typeface="Arial" panose="020B0604020202020204" pitchFamily="34" charset="0"/>
                <a:cs typeface="Arial" panose="020B0604020202020204" pitchFamily="34" charset="0"/>
              </a:rPr>
              <a:t>No locks </a:t>
            </a:r>
          </a:p>
          <a:p>
            <a:pPr marL="342900" lvl="1" indent="-342900">
              <a:buFont typeface="Arial" panose="020B0604020202020204" pitchFamily="34" charset="0"/>
              <a:buChar char="•"/>
            </a:pPr>
            <a:r>
              <a:rPr lang="en-US" b="1" dirty="0" smtClean="0">
                <a:latin typeface="Arial" panose="020B0604020202020204" pitchFamily="34" charset="0"/>
                <a:cs typeface="Arial" panose="020B0604020202020204" pitchFamily="34" charset="0"/>
              </a:rPr>
              <a:t>Low system resource occupation</a:t>
            </a:r>
          </a:p>
          <a:p>
            <a:pPr marL="342900" lvl="3" indent="-342900" algn="l">
              <a:buFont typeface="Arial" panose="020B0604020202020204" pitchFamily="34" charset="0"/>
              <a:buChar char="•"/>
            </a:pPr>
            <a:endParaRPr lang="en-US" b="1" dirty="0" smtClean="0">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smtClean="0"/>
              <a:t>2 </a:t>
            </a:r>
            <a:r>
              <a:rPr lang="en-US" dirty="0" err="1" smtClean="0">
                <a:hlinkClick r:id="rId2"/>
              </a:rPr>
              <a:t>NodeJS</a:t>
            </a:r>
            <a:r>
              <a:rPr lang="en-US" dirty="0" smtClean="0">
                <a:hlinkClick r:id="rId2"/>
              </a:rPr>
              <a:t> Features</a:t>
            </a:r>
            <a:endParaRPr lang="en-US" dirty="0"/>
          </a:p>
        </p:txBody>
      </p:sp>
      <p:grpSp>
        <p:nvGrpSpPr>
          <p:cNvPr id="9" name="Group 8"/>
          <p:cNvGrpSpPr/>
          <p:nvPr/>
        </p:nvGrpSpPr>
        <p:grpSpPr>
          <a:xfrm>
            <a:off x="5317367" y="2081027"/>
            <a:ext cx="3433045" cy="2405391"/>
            <a:chOff x="4788023" y="1942528"/>
            <a:chExt cx="3433045" cy="2405391"/>
          </a:xfrm>
        </p:grpSpPr>
        <p:sp>
          <p:nvSpPr>
            <p:cNvPr id="6" name="object 6"/>
            <p:cNvSpPr/>
            <p:nvPr/>
          </p:nvSpPr>
          <p:spPr>
            <a:xfrm>
              <a:off x="4788024" y="1942528"/>
              <a:ext cx="3073005" cy="910408"/>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a:ea typeface="宋体"/>
                </a:rPr>
                <a:t>echo 'hello';</a:t>
              </a:r>
            </a:p>
            <a:p>
              <a:pPr marL="342900" indent="-342900" fontAlgn="base">
                <a:spcBef>
                  <a:spcPct val="20000"/>
                </a:spcBef>
                <a:spcAft>
                  <a:spcPct val="0"/>
                </a:spcAft>
                <a:buClr>
                  <a:schemeClr val="hlink"/>
                </a:buClr>
                <a:buFont typeface="Wingdings" pitchFamily="2" charset="2"/>
                <a:buChar char="v"/>
              </a:pPr>
              <a:r>
                <a:rPr lang="en-US" sz="1400" b="1" dirty="0" smtClean="0">
                  <a:solidFill>
                    <a:srgbClr val="FFC000"/>
                  </a:solidFill>
                  <a:latin typeface="宋体"/>
                  <a:ea typeface="宋体"/>
                </a:rPr>
                <a:t>sleep(1</a:t>
              </a:r>
              <a:r>
                <a:rPr lang="en-US" sz="1400" b="1" dirty="0">
                  <a:solidFill>
                    <a:srgbClr val="FFC000"/>
                  </a:solidFill>
                  <a:latin typeface="宋体"/>
                  <a:ea typeface="宋体"/>
                </a:rPr>
                <a:t>);</a:t>
              </a:r>
            </a:p>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a:ea typeface="宋体"/>
                </a:rPr>
                <a:t>echo </a:t>
              </a:r>
              <a:r>
                <a:rPr lang="en-US" sz="1400" b="1" dirty="0">
                  <a:solidFill>
                    <a:schemeClr val="bg1"/>
                  </a:solidFill>
                  <a:latin typeface="宋体"/>
                  <a:ea typeface="宋体"/>
                </a:rPr>
                <a:t>'world';</a:t>
              </a:r>
            </a:p>
          </p:txBody>
        </p:sp>
        <p:sp>
          <p:nvSpPr>
            <p:cNvPr id="7" name="object 6"/>
            <p:cNvSpPr/>
            <p:nvPr/>
          </p:nvSpPr>
          <p:spPr>
            <a:xfrm>
              <a:off x="5148063" y="3140968"/>
              <a:ext cx="3073005" cy="1206951"/>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err="1" smtClean="0">
                  <a:solidFill>
                    <a:srgbClr val="FFC000"/>
                  </a:solidFill>
                  <a:latin typeface="宋体"/>
                  <a:ea typeface="宋体"/>
                </a:rPr>
                <a:t>setTimeout</a:t>
              </a:r>
              <a:r>
                <a:rPr lang="en-US" sz="1400" b="1" dirty="0" smtClean="0">
                  <a:solidFill>
                    <a:schemeClr val="bg1"/>
                  </a:solidFill>
                  <a:latin typeface="宋体"/>
                  <a:ea typeface="宋体"/>
                </a:rPr>
                <a:t>(function</a:t>
              </a:r>
              <a:r>
                <a:rPr lang="en-US" sz="1400" b="1" dirty="0">
                  <a:solidFill>
                    <a:schemeClr val="bg1"/>
                  </a:solidFill>
                  <a:latin typeface="宋体"/>
                  <a:ea typeface="宋体"/>
                </a:rPr>
                <a:t>(){           console.log('world');</a:t>
              </a:r>
            </a:p>
            <a:p>
              <a:pPr marL="342900" indent="-342900" fontAlgn="base">
                <a:spcBef>
                  <a:spcPct val="20000"/>
                </a:spcBef>
                <a:spcAft>
                  <a:spcPct val="0"/>
                </a:spcAft>
                <a:buClr>
                  <a:schemeClr val="hlink"/>
                </a:buClr>
                <a:buFont typeface="Wingdings" pitchFamily="2" charset="2"/>
                <a:buChar char="v"/>
              </a:pPr>
              <a:r>
                <a:rPr lang="en-US" sz="1400" b="1" dirty="0">
                  <a:solidFill>
                    <a:schemeClr val="bg1"/>
                  </a:solidFill>
                  <a:latin typeface="宋体"/>
                  <a:ea typeface="宋体"/>
                </a:rPr>
                <a:t>}, 1000);</a:t>
              </a:r>
            </a:p>
            <a:p>
              <a:pPr marL="342900" indent="-342900" fontAlgn="base">
                <a:spcBef>
                  <a:spcPct val="20000"/>
                </a:spcBef>
                <a:spcAft>
                  <a:spcPct val="0"/>
                </a:spcAft>
                <a:buClr>
                  <a:schemeClr val="hlink"/>
                </a:buClr>
                <a:buFont typeface="Wingdings" pitchFamily="2" charset="2"/>
                <a:buChar char="v"/>
              </a:pPr>
              <a:r>
                <a:rPr lang="en-US" sz="1400" b="1" dirty="0">
                  <a:solidFill>
                    <a:schemeClr val="bg1"/>
                  </a:solidFill>
                  <a:latin typeface="宋体"/>
                  <a:ea typeface="宋体"/>
                </a:rPr>
                <a:t> </a:t>
              </a:r>
              <a:r>
                <a:rPr lang="en-US" sz="1400" b="1" dirty="0" smtClean="0">
                  <a:solidFill>
                    <a:schemeClr val="bg1"/>
                  </a:solidFill>
                  <a:latin typeface="宋体"/>
                  <a:ea typeface="宋体"/>
                </a:rPr>
                <a:t>console.log</a:t>
              </a:r>
              <a:r>
                <a:rPr lang="en-US" sz="1400" b="1" dirty="0">
                  <a:solidFill>
                    <a:schemeClr val="bg1"/>
                  </a:solidFill>
                  <a:latin typeface="宋体"/>
                  <a:ea typeface="宋体"/>
                </a:rPr>
                <a:t>('hello');</a:t>
              </a:r>
              <a:endParaRPr sz="1400" b="1" dirty="0">
                <a:solidFill>
                  <a:schemeClr val="bg1"/>
                </a:solidFill>
                <a:latin typeface="宋体"/>
                <a:ea typeface="宋体"/>
              </a:endParaRPr>
            </a:p>
          </p:txBody>
        </p:sp>
        <p:cxnSp>
          <p:nvCxnSpPr>
            <p:cNvPr id="5" name="Curved Connector 4"/>
            <p:cNvCxnSpPr>
              <a:stCxn id="6" idx="1"/>
              <a:endCxn id="7" idx="1"/>
            </p:cNvCxnSpPr>
            <p:nvPr/>
          </p:nvCxnSpPr>
          <p:spPr>
            <a:xfrm rot="10800000" flipH="1" flipV="1">
              <a:off x="4788023" y="2397732"/>
              <a:ext cx="360039" cy="1346712"/>
            </a:xfrm>
            <a:prstGeom prst="curvedConnector3">
              <a:avLst>
                <a:gd name="adj1" fmla="val -63493"/>
              </a:avLst>
            </a:prstGeom>
            <a:ln>
              <a:headEnd type="arrow"/>
              <a:tailEnd type="arrow"/>
            </a:ln>
          </p:spPr>
          <p:style>
            <a:lnRef idx="3">
              <a:schemeClr val="accent4"/>
            </a:lnRef>
            <a:fillRef idx="0">
              <a:schemeClr val="accent4"/>
            </a:fillRef>
            <a:effectRef idx="2">
              <a:schemeClr val="accent4"/>
            </a:effectRef>
            <a:fontRef idx="minor">
              <a:schemeClr val="tx1"/>
            </a:fontRef>
          </p:style>
        </p:cxnSp>
      </p:grpSp>
      <p:sp>
        <p:nvSpPr>
          <p:cNvPr id="4" name="TextBox 3"/>
          <p:cNvSpPr txBox="1"/>
          <p:nvPr/>
        </p:nvSpPr>
        <p:spPr>
          <a:xfrm>
            <a:off x="5780794" y="1755298"/>
            <a:ext cx="2463614"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solidFill>
                  <a:srgbClr val="FF0000"/>
                </a:solidFill>
                <a:ea typeface="Arial Unicode MS" pitchFamily="34" charset="-128"/>
                <a:cs typeface="Arial Unicode MS" pitchFamily="34" charset="-128"/>
              </a:rPr>
              <a:t>Traditional </a:t>
            </a:r>
            <a:r>
              <a:rPr lang="en-US" sz="1800" kern="0" dirty="0" err="1" smtClean="0">
                <a:solidFill>
                  <a:srgbClr val="FF0000"/>
                </a:solidFill>
                <a:ea typeface="Arial Unicode MS" pitchFamily="34" charset="-128"/>
                <a:cs typeface="Arial Unicode MS" pitchFamily="34" charset="-128"/>
              </a:rPr>
              <a:t>js:blocked</a:t>
            </a:r>
            <a:endParaRPr lang="en-US" sz="1800" kern="0" dirty="0" smtClean="0">
              <a:solidFill>
                <a:srgbClr val="FF0000"/>
              </a:solidFill>
              <a:ea typeface="Arial Unicode MS" pitchFamily="34" charset="-128"/>
              <a:cs typeface="Arial Unicode MS" pitchFamily="34" charset="-128"/>
            </a:endParaRPr>
          </a:p>
        </p:txBody>
      </p:sp>
      <p:sp>
        <p:nvSpPr>
          <p:cNvPr id="8" name="TextBox 7"/>
          <p:cNvSpPr txBox="1"/>
          <p:nvPr/>
        </p:nvSpPr>
        <p:spPr>
          <a:xfrm>
            <a:off x="6268107" y="4486418"/>
            <a:ext cx="232114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smtClean="0">
                <a:solidFill>
                  <a:srgbClr val="FF0000"/>
                </a:solidFill>
                <a:ea typeface="Arial Unicode MS" pitchFamily="34" charset="-128"/>
                <a:cs typeface="Arial Unicode MS" pitchFamily="34" charset="-128"/>
              </a:rPr>
              <a:t>NodeJS:asynchronous</a:t>
            </a:r>
            <a:endParaRPr lang="en-US" sz="1800" kern="0" dirty="0" smtClean="0">
              <a:solidFill>
                <a:srgbClr val="FF0000"/>
              </a:solidFill>
              <a:ea typeface="Arial Unicode MS" pitchFamily="34" charset="-128"/>
              <a:cs typeface="Arial Unicode MS" pitchFamily="34" charset="-128"/>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221088"/>
            <a:ext cx="411480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Curved Connector 12"/>
          <p:cNvCxnSpPr/>
          <p:nvPr/>
        </p:nvCxnSpPr>
        <p:spPr>
          <a:xfrm rot="5400000">
            <a:off x="3785206" y="2847642"/>
            <a:ext cx="2149655" cy="720082"/>
          </a:xfrm>
          <a:prstGeom prst="curvedConnector3">
            <a:avLst>
              <a:gd name="adj1" fmla="val 2146"/>
            </a:avLst>
          </a:prstGeom>
          <a:ln>
            <a:headEnd type="arrow"/>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353120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hlinkClick r:id="rId2"/>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331640" y="1484784"/>
            <a:ext cx="5355568" cy="3384488"/>
          </a:xfrm>
        </p:spPr>
      </p:pic>
      <p:sp>
        <p:nvSpPr>
          <p:cNvPr id="2" name="Title 1"/>
          <p:cNvSpPr>
            <a:spLocks noGrp="1"/>
          </p:cNvSpPr>
          <p:nvPr>
            <p:ph type="title"/>
          </p:nvPr>
        </p:nvSpPr>
        <p:spPr/>
        <p:txBody>
          <a:bodyPr/>
          <a:lstStyle/>
          <a:p>
            <a:r>
              <a:rPr lang="en-US" dirty="0" smtClean="0"/>
              <a:t>More about </a:t>
            </a:r>
            <a:r>
              <a:rPr lang="en-US" dirty="0" err="1" smtClean="0"/>
              <a:t>NodeJS’s</a:t>
            </a:r>
            <a:r>
              <a:rPr lang="en-US" dirty="0" smtClean="0"/>
              <a:t> Event-driven</a:t>
            </a:r>
            <a:endParaRPr lang="en-US" dirty="0"/>
          </a:p>
        </p:txBody>
      </p:sp>
      <p:sp>
        <p:nvSpPr>
          <p:cNvPr id="5" name="TextBox 4"/>
          <p:cNvSpPr txBox="1"/>
          <p:nvPr/>
        </p:nvSpPr>
        <p:spPr>
          <a:xfrm>
            <a:off x="971600" y="5157192"/>
            <a:ext cx="6768752" cy="1200329"/>
          </a:xfrm>
          <a:prstGeom prst="rect">
            <a:avLst/>
          </a:prstGeom>
          <a:noFill/>
        </p:spPr>
        <p:txBody>
          <a:bodyPr wrap="square" rtlCol="0">
            <a:spAutoFit/>
          </a:bodyPr>
          <a:lstStyle/>
          <a:p>
            <a:r>
              <a:rPr lang="en-US" dirty="0" smtClean="0"/>
              <a:t>The </a:t>
            </a:r>
            <a:r>
              <a:rPr lang="en-US" dirty="0" smtClean="0">
                <a:solidFill>
                  <a:srgbClr val="FF0000"/>
                </a:solidFill>
              </a:rPr>
              <a:t>main loop thread </a:t>
            </a:r>
            <a:r>
              <a:rPr lang="en-US" dirty="0" smtClean="0"/>
              <a:t>received every request event, and distribute it to another non-blocking </a:t>
            </a:r>
            <a:r>
              <a:rPr lang="en-US" dirty="0" smtClean="0">
                <a:solidFill>
                  <a:srgbClr val="FF0000"/>
                </a:solidFill>
              </a:rPr>
              <a:t>worker thread</a:t>
            </a:r>
            <a:r>
              <a:rPr lang="en-US" dirty="0" smtClean="0"/>
              <a:t> to handle it, the handle result will be sent back to main thread via </a:t>
            </a:r>
            <a:r>
              <a:rPr lang="en-US" dirty="0" smtClean="0">
                <a:solidFill>
                  <a:srgbClr val="FF0000"/>
                </a:solidFill>
              </a:rPr>
              <a:t>callback</a:t>
            </a:r>
            <a:r>
              <a:rPr lang="en-US" dirty="0" smtClean="0"/>
              <a:t> </a:t>
            </a:r>
            <a:r>
              <a:rPr lang="en-US" dirty="0" smtClean="0">
                <a:effectLst>
                  <a:outerShdw blurRad="38100" dist="38100" dir="2700000" algn="tl">
                    <a:srgbClr val="000000">
                      <a:alpha val="43137"/>
                    </a:srgbClr>
                  </a:outerShdw>
                </a:effectLst>
              </a:rPr>
              <a:t>asynchronously</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59281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sz="quarter" idx="10"/>
          </p:nvPr>
        </p:nvSpPr>
        <p:spPr/>
        <p:txBody>
          <a:bodyPr/>
          <a:lstStyle/>
          <a:p>
            <a:pPr marL="285750" indent="-285750">
              <a:buFont typeface="Arial" panose="020B0604020202020204" pitchFamily="34" charset="0"/>
              <a:buChar char="•"/>
            </a:pPr>
            <a:r>
              <a:rPr lang="en-US" dirty="0" smtClean="0"/>
              <a:t>Don’t write too much time-waiting synchronous code</a:t>
            </a:r>
          </a:p>
          <a:p>
            <a:pPr marL="285750" indent="-285750">
              <a:buFont typeface="Arial" panose="020B0604020202020204" pitchFamily="34" charset="0"/>
              <a:buChar char="•"/>
            </a:pPr>
            <a:r>
              <a:rPr lang="en-US" dirty="0" smtClean="0"/>
              <a:t>or it will </a:t>
            </a:r>
            <a:r>
              <a:rPr lang="en-US" dirty="0" smtClean="0">
                <a:solidFill>
                  <a:srgbClr val="FF0000"/>
                </a:solidFill>
              </a:rPr>
              <a:t>block </a:t>
            </a:r>
            <a:r>
              <a:rPr lang="en-US" dirty="0" smtClean="0"/>
              <a:t>your other codes including </a:t>
            </a:r>
            <a:r>
              <a:rPr lang="en-US" dirty="0"/>
              <a:t>asynchronous </a:t>
            </a:r>
            <a:r>
              <a:rPr lang="en-US" dirty="0" smtClean="0"/>
              <a:t>code</a:t>
            </a:r>
          </a:p>
          <a:p>
            <a:pPr marL="285750" indent="-285750">
              <a:buFont typeface="Arial" panose="020B0604020202020204" pitchFamily="34" charset="0"/>
              <a:buChar char="•"/>
            </a:pPr>
            <a:r>
              <a:rPr lang="en-US" dirty="0" smtClean="0"/>
              <a:t>Put them in asynchronous callbacks </a:t>
            </a:r>
          </a:p>
        </p:txBody>
      </p:sp>
      <p:grpSp>
        <p:nvGrpSpPr>
          <p:cNvPr id="9" name="Group 8"/>
          <p:cNvGrpSpPr/>
          <p:nvPr/>
        </p:nvGrpSpPr>
        <p:grpSpPr>
          <a:xfrm>
            <a:off x="1331640" y="3125920"/>
            <a:ext cx="5472608" cy="2026628"/>
            <a:chOff x="713396" y="2746592"/>
            <a:chExt cx="3724414" cy="1870560"/>
          </a:xfrm>
        </p:grpSpPr>
        <p:sp>
          <p:nvSpPr>
            <p:cNvPr id="10" name="TextBox 9"/>
            <p:cNvSpPr txBox="1"/>
            <p:nvPr/>
          </p:nvSpPr>
          <p:spPr>
            <a:xfrm>
              <a:off x="713396" y="3026332"/>
              <a:ext cx="3724414" cy="1590820"/>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600" dirty="0" err="1" smtClean="0"/>
                <a:t>var</a:t>
              </a:r>
              <a:r>
                <a:rPr lang="en-US" sz="1600" dirty="0" smtClean="0"/>
                <a:t> die </a:t>
              </a:r>
              <a:r>
                <a:rPr lang="en-US" sz="1600" dirty="0"/>
                <a:t>= false; </a:t>
              </a:r>
            </a:p>
            <a:p>
              <a:pPr fontAlgn="base">
                <a:spcAft>
                  <a:spcPct val="0"/>
                </a:spcAft>
                <a:buClr>
                  <a:srgbClr val="F0AB00"/>
                </a:buClr>
                <a:buSzPct val="80000"/>
              </a:pPr>
              <a:r>
                <a:rPr lang="en-US" sz="1600" dirty="0" err="1"/>
                <a:t>setTimeout</a:t>
              </a:r>
              <a:r>
                <a:rPr lang="en-US" sz="1600" dirty="0"/>
                <a:t>(function() {　　</a:t>
              </a:r>
            </a:p>
            <a:p>
              <a:pPr fontAlgn="base">
                <a:spcAft>
                  <a:spcPct val="0"/>
                </a:spcAft>
                <a:buClr>
                  <a:srgbClr val="F0AB00"/>
                </a:buClr>
                <a:buSzPct val="80000"/>
              </a:pPr>
              <a:r>
                <a:rPr lang="en-US" sz="1600" dirty="0"/>
                <a:t>   die=true</a:t>
              </a:r>
            </a:p>
            <a:p>
              <a:pPr fontAlgn="base">
                <a:spcAft>
                  <a:spcPct val="0"/>
                </a:spcAft>
                <a:buClr>
                  <a:srgbClr val="F0AB00"/>
                </a:buClr>
                <a:buSzPct val="80000"/>
              </a:pPr>
              <a:r>
                <a:rPr lang="en-US" sz="1600" dirty="0"/>
                <a:t>}, 100); </a:t>
              </a:r>
            </a:p>
            <a:p>
              <a:pPr fontAlgn="base">
                <a:spcAft>
                  <a:spcPct val="0"/>
                </a:spcAft>
                <a:buClr>
                  <a:srgbClr val="F0AB00"/>
                </a:buClr>
                <a:buSzPct val="80000"/>
              </a:pPr>
              <a:r>
                <a:rPr lang="en-US" sz="1600" dirty="0">
                  <a:solidFill>
                    <a:srgbClr val="FF0000"/>
                  </a:solidFill>
                </a:rPr>
                <a:t>while(!die) </a:t>
              </a:r>
              <a:r>
                <a:rPr lang="en-US" sz="1600" dirty="0" smtClean="0"/>
                <a:t>{ </a:t>
              </a:r>
              <a:r>
                <a:rPr lang="en-US" sz="1600" dirty="0" smtClean="0">
                  <a:solidFill>
                    <a:srgbClr val="00B050"/>
                  </a:solidFill>
                </a:rPr>
                <a:t>// this will block </a:t>
              </a:r>
              <a:r>
                <a:rPr lang="en-US" sz="1600" dirty="0" err="1" smtClean="0">
                  <a:solidFill>
                    <a:srgbClr val="00B050"/>
                  </a:solidFill>
                </a:rPr>
                <a:t>setTimeout</a:t>
              </a:r>
              <a:r>
                <a:rPr lang="en-US" sz="1600" dirty="0" smtClean="0">
                  <a:solidFill>
                    <a:srgbClr val="00B050"/>
                  </a:solidFill>
                </a:rPr>
                <a:t>() and below codes</a:t>
              </a:r>
              <a:endParaRPr lang="en-US" sz="1600" dirty="0">
                <a:solidFill>
                  <a:srgbClr val="00B050"/>
                </a:solidFill>
              </a:endParaRPr>
            </a:p>
            <a:p>
              <a:pPr fontAlgn="base">
                <a:spcAft>
                  <a:spcPct val="0"/>
                </a:spcAft>
                <a:buClr>
                  <a:srgbClr val="F0AB00"/>
                </a:buClr>
                <a:buSzPct val="80000"/>
              </a:pPr>
              <a:r>
                <a:rPr lang="en-US" sz="1600" dirty="0"/>
                <a:t>} </a:t>
              </a:r>
            </a:p>
            <a:p>
              <a:pPr fontAlgn="base">
                <a:spcAft>
                  <a:spcPct val="0"/>
                </a:spcAft>
                <a:buClr>
                  <a:srgbClr val="F0AB00"/>
                </a:buClr>
                <a:buSzPct val="80000"/>
              </a:pPr>
              <a:r>
                <a:rPr lang="en-US" sz="1600" dirty="0"/>
                <a:t>console.log("done</a:t>
              </a:r>
              <a:r>
                <a:rPr lang="en-US" sz="1600" dirty="0" smtClean="0"/>
                <a:t>"); </a:t>
              </a:r>
              <a:r>
                <a:rPr lang="en-US" sz="1600" dirty="0" smtClean="0">
                  <a:solidFill>
                    <a:srgbClr val="00B050"/>
                  </a:solidFill>
                </a:rPr>
                <a:t>//this will never be executed</a:t>
              </a:r>
              <a:endParaRPr lang="en-US" sz="1600" dirty="0">
                <a:solidFill>
                  <a:srgbClr val="00B050"/>
                </a:solidFill>
              </a:endParaRPr>
            </a:p>
          </p:txBody>
        </p:sp>
        <p:sp>
          <p:nvSpPr>
            <p:cNvPr id="11" name="TextBox 10"/>
            <p:cNvSpPr txBox="1"/>
            <p:nvPr/>
          </p:nvSpPr>
          <p:spPr>
            <a:xfrm>
              <a:off x="1949431" y="2746592"/>
              <a:ext cx="1012385" cy="289068"/>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attention</a:t>
              </a:r>
              <a:r>
                <a:rPr lang="en-US" sz="1800" kern="0" dirty="0" smtClean="0">
                  <a:ea typeface="Arial Unicode MS" pitchFamily="34" charset="-128"/>
                  <a:cs typeface="Arial Unicode MS" pitchFamily="34" charset="-128"/>
                </a:rPr>
                <a:t>.js</a:t>
              </a:r>
            </a:p>
          </p:txBody>
        </p:sp>
      </p:grpSp>
    </p:spTree>
    <p:extLst>
      <p:ext uri="{BB962C8B-B14F-4D97-AF65-F5344CB8AC3E}">
        <p14:creationId xmlns:p14="http://schemas.microsoft.com/office/powerpoint/2010/main" val="1924277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3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sap</Template>
  <TotalTime>2902</TotalTime>
  <Words>2357</Words>
  <Application>Microsoft Office PowerPoint</Application>
  <PresentationFormat>On-screen Show (4:3)</PresentationFormat>
  <Paragraphs>468</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SAP_2013_v1.0</vt:lpstr>
      <vt:lpstr>PowerPoint Presentation</vt:lpstr>
      <vt:lpstr>OUTLINE</vt:lpstr>
      <vt:lpstr>1 NodeJS overview</vt:lpstr>
      <vt:lpstr>Install and use</vt:lpstr>
      <vt:lpstr>Maintain Packages using npm</vt:lpstr>
      <vt:lpstr>Use NodeJS</vt:lpstr>
      <vt:lpstr>2 NodeJS Features</vt:lpstr>
      <vt:lpstr>More about NodeJS’s Event-driven</vt:lpstr>
      <vt:lpstr>attention</vt:lpstr>
      <vt:lpstr>NodeJS Event-driven summary</vt:lpstr>
      <vt:lpstr>3 Use modules</vt:lpstr>
      <vt:lpstr>3 Use modules</vt:lpstr>
      <vt:lpstr>Module example</vt:lpstr>
      <vt:lpstr>Folders defined as a module</vt:lpstr>
      <vt:lpstr>More : Call &amp; find module</vt:lpstr>
      <vt:lpstr>Module attention</vt:lpstr>
      <vt:lpstr>Further topics about module usage</vt:lpstr>
      <vt:lpstr>NodeJS variable scope</vt:lpstr>
      <vt:lpstr>NodeJS internal modules</vt:lpstr>
      <vt:lpstr>NodeJS HTTP module</vt:lpstr>
      <vt:lpstr>NodeJS HTTP module</vt:lpstr>
      <vt:lpstr>NodeJS HTTP module</vt:lpstr>
      <vt:lpstr>NodeJS HTTP module</vt:lpstr>
      <vt:lpstr>NodeJS url module</vt:lpstr>
      <vt:lpstr>NodeJS net module</vt:lpstr>
      <vt:lpstr>NodeJS DNS module </vt:lpstr>
      <vt:lpstr>NodeJS child_process/process module</vt:lpstr>
      <vt:lpstr>NodeJS cluster module </vt:lpstr>
      <vt:lpstr>NodeJS cluster module </vt:lpstr>
      <vt:lpstr>NodeJS cluster module </vt:lpstr>
      <vt:lpstr>NodeJS cluster module used in HTTP SERVER</vt:lpstr>
      <vt:lpstr>External modules and tools</vt:lpstr>
      <vt:lpstr>Express module</vt:lpstr>
      <vt:lpstr>Socket.io module</vt:lpstr>
      <vt:lpstr>4 Debug NodeJS</vt:lpstr>
      <vt:lpstr>Debug NodeJS using node-inspector</vt:lpstr>
      <vt:lpstr>5 NodeJS project examples</vt:lpstr>
      <vt:lpstr>NodeJS project examples</vt:lpstr>
      <vt:lpstr>NodeJS project examples</vt:lpstr>
      <vt:lpstr>Who is Using Node.js</vt:lpstr>
      <vt:lpstr>6 JS Tests</vt:lpstr>
      <vt:lpstr>Jasmine</vt:lpstr>
      <vt:lpstr>Jasmine</vt:lpstr>
      <vt:lpstr>Other test examples</vt:lpstr>
      <vt:lpstr>7 JS Minify</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 Brando</dc:creator>
  <cp:lastModifiedBy>Xu, Brando</cp:lastModifiedBy>
  <cp:revision>239</cp:revision>
  <dcterms:created xsi:type="dcterms:W3CDTF">2013-10-17T02:08:09Z</dcterms:created>
  <dcterms:modified xsi:type="dcterms:W3CDTF">2013-11-27T03:16:39Z</dcterms:modified>
</cp:coreProperties>
</file>