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54"/>
  </p:notesMasterIdLst>
  <p:sldIdLst>
    <p:sldId id="315" r:id="rId2"/>
    <p:sldId id="316" r:id="rId3"/>
    <p:sldId id="257" r:id="rId4"/>
    <p:sldId id="266" r:id="rId5"/>
    <p:sldId id="267" r:id="rId6"/>
    <p:sldId id="262" r:id="rId7"/>
    <p:sldId id="260" r:id="rId8"/>
    <p:sldId id="283" r:id="rId9"/>
    <p:sldId id="303" r:id="rId10"/>
    <p:sldId id="297" r:id="rId11"/>
    <p:sldId id="259" r:id="rId12"/>
    <p:sldId id="299" r:id="rId13"/>
    <p:sldId id="293" r:id="rId14"/>
    <p:sldId id="285" r:id="rId15"/>
    <p:sldId id="269" r:id="rId16"/>
    <p:sldId id="286" r:id="rId17"/>
    <p:sldId id="288" r:id="rId18"/>
    <p:sldId id="287" r:id="rId19"/>
    <p:sldId id="276" r:id="rId20"/>
    <p:sldId id="291" r:id="rId21"/>
    <p:sldId id="277" r:id="rId22"/>
    <p:sldId id="278" r:id="rId23"/>
    <p:sldId id="279" r:id="rId24"/>
    <p:sldId id="304" r:id="rId25"/>
    <p:sldId id="289" r:id="rId26"/>
    <p:sldId id="280" r:id="rId27"/>
    <p:sldId id="307" r:id="rId28"/>
    <p:sldId id="290" r:id="rId29"/>
    <p:sldId id="281" r:id="rId30"/>
    <p:sldId id="300" r:id="rId31"/>
    <p:sldId id="282" r:id="rId32"/>
    <p:sldId id="292" r:id="rId33"/>
    <p:sldId id="295" r:id="rId34"/>
    <p:sldId id="296" r:id="rId35"/>
    <p:sldId id="306" r:id="rId36"/>
    <p:sldId id="264" r:id="rId37"/>
    <p:sldId id="294" r:id="rId38"/>
    <p:sldId id="305" r:id="rId39"/>
    <p:sldId id="308" r:id="rId40"/>
    <p:sldId id="263" r:id="rId41"/>
    <p:sldId id="317" r:id="rId42"/>
    <p:sldId id="309" r:id="rId43"/>
    <p:sldId id="310" r:id="rId44"/>
    <p:sldId id="312" r:id="rId45"/>
    <p:sldId id="284" r:id="rId46"/>
    <p:sldId id="313" r:id="rId47"/>
    <p:sldId id="314" r:id="rId48"/>
    <p:sldId id="265" r:id="rId49"/>
    <p:sldId id="272" r:id="rId50"/>
    <p:sldId id="273" r:id="rId51"/>
    <p:sldId id="275" r:id="rId52"/>
    <p:sldId id="27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C0757-AFA5-4E62-96AD-D4DF09E52126}">
          <p14:sldIdLst>
            <p14:sldId id="315"/>
            <p14:sldId id="316"/>
          </p14:sldIdLst>
        </p14:section>
        <p14:section name="nodejs introduction" id="{AC118B9D-4787-4B7B-9B8B-0C21A3817BCB}">
          <p14:sldIdLst>
            <p14:sldId id="257"/>
            <p14:sldId id="266"/>
            <p14:sldId id="267"/>
            <p14:sldId id="262"/>
          </p14:sldIdLst>
        </p14:section>
        <p14:section name="nodejs features" id="{F948B123-B761-46FF-B222-8F4063D1974D}">
          <p14:sldIdLst>
            <p14:sldId id="260"/>
            <p14:sldId id="283"/>
            <p14:sldId id="303"/>
            <p14:sldId id="297"/>
          </p14:sldIdLst>
        </p14:section>
        <p14:section name="nodejs modules" id="{ECD057B5-6093-4CEF-A26F-B340FD228A90}">
          <p14:sldIdLst>
            <p14:sldId id="259"/>
            <p14:sldId id="299"/>
            <p14:sldId id="293"/>
            <p14:sldId id="285"/>
            <p14:sldId id="269"/>
            <p14:sldId id="286"/>
            <p14:sldId id="288"/>
            <p14:sldId id="287"/>
            <p14:sldId id="276"/>
            <p14:sldId id="291"/>
            <p14:sldId id="277"/>
            <p14:sldId id="278"/>
            <p14:sldId id="279"/>
            <p14:sldId id="304"/>
            <p14:sldId id="289"/>
            <p14:sldId id="280"/>
            <p14:sldId id="307"/>
            <p14:sldId id="290"/>
            <p14:sldId id="281"/>
            <p14:sldId id="300"/>
            <p14:sldId id="282"/>
            <p14:sldId id="292"/>
            <p14:sldId id="295"/>
            <p14:sldId id="296"/>
            <p14:sldId id="306"/>
          </p14:sldIdLst>
        </p14:section>
        <p14:section name="debug nodejs" id="{46B7B480-8834-49A3-B901-A6D41950F6AB}">
          <p14:sldIdLst>
            <p14:sldId id="264"/>
            <p14:sldId id="294"/>
          </p14:sldIdLst>
        </p14:section>
        <p14:section name="nodejs project examples" id="{271E48CD-023C-48FB-A08C-6975B9932E4F}">
          <p14:sldIdLst>
            <p14:sldId id="305"/>
            <p14:sldId id="308"/>
            <p14:sldId id="263"/>
            <p14:sldId id="317"/>
            <p14:sldId id="309"/>
            <p14:sldId id="310"/>
            <p14:sldId id="312"/>
            <p14:sldId id="284"/>
            <p14:sldId id="313"/>
            <p14:sldId id="314"/>
          </p14:sldIdLst>
        </p14:section>
        <p14:section name="js tests" id="{3CB1DE23-F716-4514-9EA9-5AB8DABD0CD4}">
          <p14:sldIdLst>
            <p14:sldId id="265"/>
            <p14:sldId id="272"/>
            <p14:sldId id="273"/>
            <p14:sldId id="275"/>
          </p14:sldIdLst>
        </p14:section>
        <p14:section name="js minify" id="{FCC31B87-22E0-4562-929E-198FB9B16B2B}">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52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F8BF7-72F6-4212-99B8-B3E729A9D098}" type="datetimeFigureOut">
              <a:rPr lang="en-US" smtClean="0"/>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434F8-F9AC-4FCC-A005-776A87601D4A}" type="slidenum">
              <a:rPr lang="en-US" smtClean="0"/>
              <a:t>‹#›</a:t>
            </a:fld>
            <a:endParaRPr lang="en-US"/>
          </a:p>
        </p:txBody>
      </p:sp>
    </p:spTree>
    <p:extLst>
      <p:ext uri="{BB962C8B-B14F-4D97-AF65-F5344CB8AC3E}">
        <p14:creationId xmlns:p14="http://schemas.microsoft.com/office/powerpoint/2010/main" val="389632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1EB1764-960A-4B17-A465-929A24EEA3DF}" type="slidenum">
              <a:rPr lang="en-US" smtClean="0"/>
              <a:pPr/>
              <a:t>2</a:t>
            </a:fld>
            <a:endParaRPr lang="en-US"/>
          </a:p>
        </p:txBody>
      </p:sp>
    </p:spTree>
    <p:extLst>
      <p:ext uri="{BB962C8B-B14F-4D97-AF65-F5344CB8AC3E}">
        <p14:creationId xmlns:p14="http://schemas.microsoft.com/office/powerpoint/2010/main" val="2931692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TextBox 1"/>
          <p:cNvSpPr txBox="1"/>
          <p:nvPr/>
        </p:nvSpPr>
        <p:spPr bwMode="black">
          <a:xfrm>
            <a:off x="324000" y="6636183"/>
            <a:ext cx="1689565" cy="123111"/>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800" noProof="0" dirty="0" smtClean="0">
                <a:solidFill>
                  <a:sysClr val="windowText" lastClr="000000"/>
                </a:solidFill>
              </a:rPr>
              <a:t>2013 SAP AG. All rights reserved.</a:t>
            </a:r>
          </a:p>
        </p:txBody>
      </p:sp>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 rights reserved.</a:t>
            </a: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771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Title Slid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14000" y="1474471"/>
            <a:ext cx="8280000" cy="576000"/>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7" name="Title 1"/>
          <p:cNvSpPr>
            <a:spLocks noGrp="1"/>
          </p:cNvSpPr>
          <p:nvPr>
            <p:ph type="ctrTitle" hasCustomPrompt="1"/>
          </p:nvPr>
        </p:nvSpPr>
        <p:spPr bwMode="gray">
          <a:xfrm>
            <a:off x="414000" y="324001"/>
            <a:ext cx="8280000" cy="1008000"/>
          </a:xfrm>
        </p:spPr>
        <p:txBody>
          <a:bodyPr anchor="ctr" anchorCtr="0">
            <a:noAutofit/>
          </a:bodyPr>
          <a:lstStyle>
            <a:lvl1pPr>
              <a:defRPr sz="36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69970667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p:nvSpPr>
        <p:spPr>
          <a:xfrm>
            <a:off x="7670800" y="6638354"/>
            <a:ext cx="424796"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50" r:id="rId22"/>
    <p:sldLayoutId id="2147483774" r:id="rId23"/>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www.nodebeginner.org/" TargetMode="External"/><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fengmk2.github.io/ppt/qcon2011/" TargetMode="External"/><Relationship Id="rId2" Type="http://schemas.openxmlformats.org/officeDocument/2006/relationships/hyperlink" Target="http://nodejs.org/api/net.html"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Official%20Site%20http:/nodejs.org" TargetMode="External"/><Relationship Id="rId2" Type="http://schemas.openxmlformats.org/officeDocument/2006/relationships/hyperlink" Target="http://nodejs.org/dist/v0.10.20/node-v0.10.20-x86.msi" TargetMode="Externa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hyperlink" Target="http://www.nodebeginner.org/index-zh-cn.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github.com/LearnBoost/node-canvas" TargetMode="External"/><Relationship Id="rId1" Type="http://schemas.openxmlformats.org/officeDocument/2006/relationships/slideLayout" Target="../slideLayouts/slideLayout17.xml"/><Relationship Id="rId4" Type="http://schemas.openxmlformats.org/officeDocument/2006/relationships/hyperlink" Target="https://github.com/mde/geddy"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earnBoost/socket.io" TargetMode="Externa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code.google.com/p/chromedevtools/" TargetMode="External"/><Relationship Id="rId2" Type="http://schemas.openxmlformats.org/officeDocument/2006/relationships/hyperlink" Target="http://www.cnblogs.com/moonz-wu/archive/2012/01/15/2322120.html" TargetMode="Externa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7.xml"/><Relationship Id="rId5" Type="http://schemas.openxmlformats.org/officeDocument/2006/relationships/hyperlink" Target="https://github.com/node-inspector/node-inspector" TargetMode="External"/><Relationship Id="rId4" Type="http://schemas.openxmlformats.org/officeDocument/2006/relationships/image" Target="../media/image42.jpeg"/></Relationships>
</file>

<file path=ppt/slides/_rels/slide38.xml.rels><?xml version="1.0" encoding="UTF-8" standalone="yes"?>
<Relationships xmlns="http://schemas.openxmlformats.org/package/2006/relationships"><Relationship Id="rId2" Type="http://schemas.openxmlformats.org/officeDocument/2006/relationships/hyperlink" Target="http://bostinno.streetwise.co/2011/08/14/who-is-using-node-js-and-why-yammer-bocoup-proxlet-and-yahoo/" TargetMode="Externa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nswbmw/N-blog" TargetMode="External"/><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github.com/nswbmw/N-blog" TargetMode="Externa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github.com/nswbmw/N-blog" TargetMode="Externa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github.com/nswbmw/N-blog"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github.com/DHTMLX/node-scheduler-demo"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www.loggly.com/" TargetMode="Externa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hyperlink" Target="http://blog.fens.me/nodejs-jasmine-bdd/" TargetMode="External"/><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github.com/KDawg/JasmineTestingBackBoneModel"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morphatic/JMURideBoard" TargetMode="Externa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7.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 Id="rId4" Type="http://schemas.openxmlformats.org/officeDocument/2006/relationships/hyperlink" Target="http://tirania.org/blog/archive/2013/Aug-15.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aronstannard.com/post/2011/12/14/Intro-to-NodeJS-for-NET-Developers.aspx"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de-DE" dirty="0" smtClean="0">
                <a:solidFill>
                  <a:schemeClr val="tx1">
                    <a:lumMod val="50000"/>
                  </a:schemeClr>
                </a:solidFill>
              </a:rPr>
              <a:t>N</a:t>
            </a:r>
            <a:r>
              <a:rPr lang="en-US" altLang="zh-CN" dirty="0" err="1" smtClean="0">
                <a:solidFill>
                  <a:schemeClr val="tx1">
                    <a:lumMod val="50000"/>
                  </a:schemeClr>
                </a:solidFill>
              </a:rPr>
              <a:t>ovember</a:t>
            </a:r>
            <a:r>
              <a:rPr lang="de-DE" dirty="0" smtClean="0">
                <a:solidFill>
                  <a:schemeClr val="tx1">
                    <a:lumMod val="50000"/>
                  </a:schemeClr>
                </a:solidFill>
              </a:rPr>
              <a:t> 2013</a:t>
            </a:r>
            <a:br>
              <a:rPr lang="de-DE" dirty="0" smtClean="0">
                <a:solidFill>
                  <a:schemeClr val="tx1">
                    <a:lumMod val="50000"/>
                  </a:schemeClr>
                </a:solidFill>
              </a:rPr>
            </a:br>
            <a:r>
              <a:rPr lang="de-DE" dirty="0" smtClean="0">
                <a:solidFill>
                  <a:schemeClr val="tx1">
                    <a:lumMod val="50000"/>
                  </a:schemeClr>
                </a:solidFill>
              </a:rPr>
              <a:t>TIP CORE UI</a:t>
            </a:r>
            <a:endParaRPr lang="en-US" dirty="0">
              <a:solidFill>
                <a:schemeClr val="tx1">
                  <a:lumMod val="50000"/>
                </a:schemeClr>
              </a:solidFill>
            </a:endParaRPr>
          </a:p>
        </p:txBody>
      </p:sp>
      <p:sp>
        <p:nvSpPr>
          <p:cNvPr id="2" name="Title 1"/>
          <p:cNvSpPr>
            <a:spLocks noGrp="1"/>
          </p:cNvSpPr>
          <p:nvPr>
            <p:ph type="ctrTitle"/>
          </p:nvPr>
        </p:nvSpPr>
        <p:spPr>
          <a:xfrm>
            <a:off x="323528" y="332656"/>
            <a:ext cx="7488832" cy="1080120"/>
          </a:xfrm>
        </p:spPr>
        <p:txBody>
          <a:bodyPr/>
          <a:lstStyle/>
          <a:p>
            <a:r>
              <a:rPr lang="de-DE" sz="6000" b="0" dirty="0" err="1">
                <a:latin typeface="BentonSans Bold" pitchFamily="2" charset="0"/>
              </a:rPr>
              <a:t>NodeJS</a:t>
            </a:r>
            <a:r>
              <a:rPr lang="de-DE" sz="6000" b="0" dirty="0">
                <a:latin typeface="BentonSans Bold" pitchFamily="2" charset="0"/>
              </a:rPr>
              <a:t> </a:t>
            </a:r>
            <a:r>
              <a:rPr lang="de-DE" sz="6000" b="0" dirty="0" smtClean="0">
                <a:latin typeface="BentonSans Bold" pitchFamily="2" charset="0"/>
              </a:rPr>
              <a:t> </a:t>
            </a:r>
            <a:endParaRPr lang="de-DE" sz="6000" b="0" dirty="0">
              <a:latin typeface="BentonSans Bold" pitchFamily="2" charset="0"/>
            </a:endParaRPr>
          </a:p>
        </p:txBody>
      </p:sp>
    </p:spTree>
    <p:extLst>
      <p:ext uri="{BB962C8B-B14F-4D97-AF65-F5344CB8AC3E}">
        <p14:creationId xmlns:p14="http://schemas.microsoft.com/office/powerpoint/2010/main" val="262679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690689"/>
            <a:ext cx="8493125" cy="3351464"/>
          </a:xfrm>
        </p:spPr>
        <p:txBody>
          <a:bodyPr/>
          <a:lstStyle/>
          <a:p>
            <a:pPr marL="285750" indent="-285750">
              <a:buFont typeface="Arial" panose="020B0604020202020204" pitchFamily="34" charset="0"/>
              <a:buChar char="•"/>
            </a:pPr>
            <a:r>
              <a:rPr lang="en-US" dirty="0" smtClean="0"/>
              <a:t>In tradition web-server, requests are handled one by one, result in much IO-waiting</a:t>
            </a:r>
          </a:p>
          <a:p>
            <a:pPr marL="285750" indent="-285750">
              <a:buFont typeface="Arial" panose="020B0604020202020204" pitchFamily="34" charset="0"/>
              <a:buChar char="•"/>
            </a:pPr>
            <a:r>
              <a:rPr lang="en-US" dirty="0" smtClean="0"/>
              <a:t>In Node-JS, Long operation can be handled as </a:t>
            </a:r>
            <a:r>
              <a:rPr lang="en-US" dirty="0" smtClean="0">
                <a:solidFill>
                  <a:srgbClr val="FF0000"/>
                </a:solidFill>
              </a:rPr>
              <a:t>asynchronous </a:t>
            </a:r>
            <a:r>
              <a:rPr lang="en-US" dirty="0" smtClean="0"/>
              <a:t>event’s callbacks </a:t>
            </a:r>
          </a:p>
          <a:p>
            <a:pPr marL="285750" indent="-285750">
              <a:buFont typeface="Arial" panose="020B0604020202020204" pitchFamily="34" charset="0"/>
              <a:buChar char="•"/>
            </a:pPr>
            <a:r>
              <a:rPr lang="en-US" dirty="0" smtClean="0"/>
              <a:t>while one request is in its event-callback, the other can be handled : </a:t>
            </a:r>
          </a:p>
          <a:p>
            <a:pPr marL="285750" indent="-285750">
              <a:buFont typeface="Arial" panose="020B0604020202020204" pitchFamily="34" charset="0"/>
              <a:buChar char="•"/>
            </a:pPr>
            <a:r>
              <a:rPr lang="en-US" dirty="0" smtClean="0"/>
              <a:t>in this way     </a:t>
            </a:r>
            <a:endParaRPr lang="en-US" dirty="0"/>
          </a:p>
          <a:p>
            <a:pPr marL="465750" lvl="2" indent="-285750">
              <a:buFont typeface="Arial" panose="020B0604020202020204" pitchFamily="34" charset="0"/>
              <a:buChar char="•"/>
            </a:pPr>
            <a:r>
              <a:rPr lang="en-US" dirty="0" smtClean="0"/>
              <a:t>Little time waiting in request </a:t>
            </a:r>
            <a:r>
              <a:rPr lang="en-US" dirty="0" smtClean="0"/>
              <a:t>handling</a:t>
            </a:r>
            <a:endParaRPr lang="en-US" dirty="0" smtClean="0"/>
          </a:p>
          <a:p>
            <a:pPr marL="465750" lvl="2" indent="-285750">
              <a:buFont typeface="Arial" panose="020B0604020202020204" pitchFamily="34" charset="0"/>
              <a:buChar char="•"/>
            </a:pPr>
            <a:r>
              <a:rPr lang="en-US" dirty="0"/>
              <a:t>Low </a:t>
            </a:r>
            <a:r>
              <a:rPr lang="en-US" dirty="0" smtClean="0"/>
              <a:t>Latency</a:t>
            </a:r>
          </a:p>
          <a:p>
            <a:pPr marL="465750" lvl="2" indent="-285750">
              <a:buFont typeface="Arial" panose="020B0604020202020204" pitchFamily="34" charset="0"/>
              <a:buChar char="•"/>
            </a:pPr>
            <a:r>
              <a:rPr lang="en-US" dirty="0" smtClean="0"/>
              <a:t>High CPU usage</a:t>
            </a:r>
            <a:endParaRPr lang="en-US" dirty="0"/>
          </a:p>
          <a:p>
            <a:pPr marL="465750" lvl="2" indent="-285750">
              <a:buFont typeface="Arial" panose="020B0604020202020204" pitchFamily="34" charset="0"/>
              <a:buChar char="•"/>
            </a:pPr>
            <a:r>
              <a:rPr lang="en-US" dirty="0"/>
              <a:t>high concurrency</a:t>
            </a:r>
          </a:p>
          <a:p>
            <a:endParaRPr lang="en-US" dirty="0" smtClean="0"/>
          </a:p>
        </p:txBody>
      </p:sp>
      <p:sp>
        <p:nvSpPr>
          <p:cNvPr id="3" name="Title 2"/>
          <p:cNvSpPr>
            <a:spLocks noGrp="1"/>
          </p:cNvSpPr>
          <p:nvPr>
            <p:ph type="title"/>
          </p:nvPr>
        </p:nvSpPr>
        <p:spPr/>
        <p:txBody>
          <a:bodyPr/>
          <a:lstStyle/>
          <a:p>
            <a:r>
              <a:rPr lang="en-US" dirty="0" err="1" smtClean="0">
                <a:hlinkClick r:id="rId2"/>
              </a:rPr>
              <a:t>NodeJS</a:t>
            </a:r>
            <a:r>
              <a:rPr lang="en-US" dirty="0" smtClean="0">
                <a:hlinkClick r:id="rId2"/>
              </a:rPr>
              <a:t> </a:t>
            </a:r>
            <a:r>
              <a:rPr lang="en-US" dirty="0">
                <a:hlinkClick r:id="rId3"/>
              </a:rPr>
              <a:t>Event-driven asynchronous callbacks</a:t>
            </a:r>
            <a:r>
              <a:rPr lang="en-US" dirty="0">
                <a:hlinkClick r:id="rId2"/>
              </a:rPr>
              <a:t> </a:t>
            </a:r>
            <a:r>
              <a:rPr lang="en-US" dirty="0" smtClean="0">
                <a:hlinkClick r:id="rId2"/>
              </a:rPr>
              <a:t>summary</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36096" y="3409832"/>
            <a:ext cx="2915816" cy="326464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bwMode="gray">
          <a:xfrm>
            <a:off x="1871700" y="3763888"/>
            <a:ext cx="216024" cy="14401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7815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84984"/>
            <a:ext cx="3301588" cy="1536508"/>
          </a:xfrm>
          <a:prstGeom prst="rect">
            <a:avLst/>
          </a:prstGeom>
        </p:spPr>
      </p:pic>
      <p:sp>
        <p:nvSpPr>
          <p:cNvPr id="4" name="TextBox 3"/>
          <p:cNvSpPr txBox="1"/>
          <p:nvPr/>
        </p:nvSpPr>
        <p:spPr>
          <a:xfrm>
            <a:off x="467544" y="1607096"/>
            <a:ext cx="7596631" cy="11079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rPr>
              <a:t>With modules, we can make our code reusable, just like ‘library’</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In </a:t>
            </a:r>
            <a:r>
              <a:rPr lang="en-US" kern="0" dirty="0" err="1" smtClean="0">
                <a:ea typeface="Arial Unicode MS" pitchFamily="34" charset="-128"/>
                <a:cs typeface="Arial Unicode MS" pitchFamily="34" charset="-128"/>
              </a:rPr>
              <a:t>nodejs</a:t>
            </a:r>
            <a:r>
              <a:rPr lang="en-US" kern="0" dirty="0" smtClean="0">
                <a:ea typeface="Arial Unicode MS" pitchFamily="34" charset="-128"/>
                <a:cs typeface="Arial Unicode MS" pitchFamily="34" charset="-128"/>
              </a:rPr>
              <a:t>, Every module exports some variable like ‘</a:t>
            </a:r>
            <a:r>
              <a:rPr lang="en-US" kern="0" dirty="0" err="1" smtClean="0">
                <a:ea typeface="Arial Unicode MS" pitchFamily="34" charset="-128"/>
                <a:cs typeface="Arial Unicode MS" pitchFamily="34" charset="-128"/>
              </a:rPr>
              <a:t>module.exports</a:t>
            </a:r>
            <a:r>
              <a:rPr lang="en-US" kern="0" dirty="0" smtClean="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Every module can also use other modules like ‘require SOMEMOD’</a:t>
            </a:r>
          </a:p>
        </p:txBody>
      </p:sp>
    </p:spTree>
    <p:extLst>
      <p:ext uri="{BB962C8B-B14F-4D97-AF65-F5344CB8AC3E}">
        <p14:creationId xmlns:p14="http://schemas.microsoft.com/office/powerpoint/2010/main" val="1618336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sp>
        <p:nvSpPr>
          <p:cNvPr id="13" name="TextBox 12"/>
          <p:cNvSpPr txBox="1"/>
          <p:nvPr/>
        </p:nvSpPr>
        <p:spPr>
          <a:xfrm>
            <a:off x="497630" y="1436566"/>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Define</a:t>
            </a:r>
            <a:r>
              <a:rPr lang="en-US" b="1" dirty="0" smtClean="0">
                <a:latin typeface="Arial" panose="020B0604020202020204" pitchFamily="34" charset="0"/>
                <a:cs typeface="Arial" panose="020B0604020202020204" pitchFamily="34" charset="0"/>
              </a:rPr>
              <a:t> a module</a:t>
            </a:r>
            <a:endParaRPr lang="en-US" dirty="0"/>
          </a:p>
        </p:txBody>
      </p:sp>
      <p:sp>
        <p:nvSpPr>
          <p:cNvPr id="16" name="object 6"/>
          <p:cNvSpPr txBox="1">
            <a:spLocks/>
          </p:cNvSpPr>
          <p:nvPr/>
        </p:nvSpPr>
        <p:spPr bwMode="gray">
          <a:xfrm>
            <a:off x="569639" y="2204864"/>
            <a:ext cx="7674769" cy="86409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err="1" smtClean="0">
                <a:solidFill>
                  <a:schemeClr val="bg1"/>
                </a:solidFill>
                <a:latin typeface="宋体" panose="02010600030101010101" pitchFamily="2" charset="-122"/>
                <a:ea typeface="宋体" panose="02010600030101010101" pitchFamily="2" charset="-122"/>
              </a:rPr>
              <a:t>var</a:t>
            </a:r>
            <a:r>
              <a:rPr lang="en-US" sz="1400" dirty="0" smtClean="0">
                <a:solidFill>
                  <a:schemeClr val="bg1"/>
                </a:solidFill>
                <a:latin typeface="宋体" panose="02010600030101010101" pitchFamily="2" charset="-122"/>
                <a:ea typeface="宋体" panose="02010600030101010101" pitchFamily="2" charset="-122"/>
              </a:rPr>
              <a:t> PI = </a:t>
            </a:r>
            <a:r>
              <a:rPr lang="en-US" sz="1400" dirty="0" err="1" smtClean="0">
                <a:solidFill>
                  <a:schemeClr val="bg1"/>
                </a:solidFill>
                <a:latin typeface="宋体" panose="02010600030101010101" pitchFamily="2" charset="-122"/>
                <a:ea typeface="宋体" panose="02010600030101010101" pitchFamily="2" charset="-122"/>
              </a:rPr>
              <a:t>Math.PI</a:t>
            </a:r>
            <a:r>
              <a:rPr lang="en-US" sz="1400" dirty="0" smtClean="0">
                <a:solidFill>
                  <a:schemeClr val="bg1"/>
                </a:solidFill>
                <a:latin typeface="宋体" panose="02010600030101010101" pitchFamily="2" charset="-122"/>
                <a:ea typeface="宋体" panose="02010600030101010101" pitchFamily="2" charset="-122"/>
              </a:rPr>
              <a:t>; </a:t>
            </a:r>
          </a:p>
          <a:p>
            <a:r>
              <a:rPr lang="en-US" sz="1400" dirty="0" err="1" smtClean="0">
                <a:solidFill>
                  <a:schemeClr val="bg1"/>
                </a:solidFill>
                <a:latin typeface="宋体" panose="02010600030101010101" pitchFamily="2" charset="-122"/>
                <a:ea typeface="宋体" panose="02010600030101010101" pitchFamily="2" charset="-122"/>
              </a:rPr>
              <a:t>exports.area</a:t>
            </a:r>
            <a:r>
              <a:rPr lang="en-US" sz="1400" dirty="0" smtClean="0">
                <a:solidFill>
                  <a:schemeClr val="bg1"/>
                </a:solidFill>
                <a:latin typeface="宋体" panose="02010600030101010101" pitchFamily="2" charset="-122"/>
                <a:ea typeface="宋体" panose="02010600030101010101" pitchFamily="2" charset="-122"/>
              </a:rPr>
              <a:t> = function (r) { return PI * r * r; }; </a:t>
            </a:r>
          </a:p>
          <a:p>
            <a:r>
              <a:rPr lang="en-US" sz="1400" dirty="0" err="1" smtClean="0">
                <a:solidFill>
                  <a:schemeClr val="bg1"/>
                </a:solidFill>
                <a:latin typeface="宋体" panose="02010600030101010101" pitchFamily="2" charset="-122"/>
                <a:ea typeface="宋体" panose="02010600030101010101" pitchFamily="2" charset="-122"/>
              </a:rPr>
              <a:t>exports.circumference</a:t>
            </a:r>
            <a:r>
              <a:rPr lang="en-US" sz="1400" dirty="0" smtClean="0">
                <a:solidFill>
                  <a:schemeClr val="bg1"/>
                </a:solidFill>
                <a:latin typeface="宋体" panose="02010600030101010101" pitchFamily="2" charset="-122"/>
                <a:ea typeface="宋体" panose="02010600030101010101" pitchFamily="2" charset="-122"/>
              </a:rPr>
              <a:t> = function (r) { return 2 * PI * r; };</a:t>
            </a:r>
            <a:endParaRPr lang="en-US" sz="1400" dirty="0">
              <a:solidFill>
                <a:schemeClr val="bg1"/>
              </a:solidFill>
              <a:latin typeface="宋体" panose="02010600030101010101" pitchFamily="2" charset="-122"/>
              <a:ea typeface="宋体" panose="02010600030101010101" pitchFamily="2" charset="-122"/>
            </a:endParaRPr>
          </a:p>
        </p:txBody>
      </p:sp>
      <p:sp>
        <p:nvSpPr>
          <p:cNvPr id="17" name="object 6"/>
          <p:cNvSpPr/>
          <p:nvPr/>
        </p:nvSpPr>
        <p:spPr>
          <a:xfrm>
            <a:off x="589237" y="3717032"/>
            <a:ext cx="7655171" cy="9000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require('./circle.js');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p>
          <a:p>
            <a:pPr marL="342900" indent="-342900" fontAlgn="base">
              <a:spcBef>
                <a:spcPct val="20000"/>
              </a:spcBef>
              <a:spcAft>
                <a:spcPct val="0"/>
              </a:spcAft>
              <a:buClr>
                <a:schemeClr val="hlink"/>
              </a:buClr>
              <a:buFont typeface="Wingdings" pitchFamily="2" charset="2"/>
              <a:buChar char="v"/>
            </a:pPr>
            <a:r>
              <a:rPr lang="en-US" sz="1400" b="1" dirty="0" err="1">
                <a:solidFill>
                  <a:srgbClr val="FF0000"/>
                </a:solidFill>
                <a:latin typeface="宋体" panose="02010600030101010101" pitchFamily="2" charset="-122"/>
                <a:ea typeface="宋体" panose="02010600030101010101" pitchFamily="2" charset="-122"/>
              </a:rPr>
              <a:t>circle</a:t>
            </a:r>
            <a:r>
              <a:rPr lang="en-US" sz="1400" b="1" dirty="0" err="1">
                <a:solidFill>
                  <a:schemeClr val="bg1"/>
                </a:solidFill>
                <a:latin typeface="宋体" panose="02010600030101010101" pitchFamily="2" charset="-122"/>
                <a:ea typeface="宋体" panose="02010600030101010101" pitchFamily="2" charset="-122"/>
              </a:rPr>
              <a:t>.area</a:t>
            </a:r>
            <a:r>
              <a:rPr lang="en-US" sz="1400" b="1" dirty="0">
                <a:solidFill>
                  <a:schemeClr val="bg1"/>
                </a:solidFill>
                <a:latin typeface="宋体" panose="02010600030101010101" pitchFamily="2" charset="-122"/>
                <a:ea typeface="宋体" panose="02010600030101010101" pitchFamily="2" charset="-122"/>
              </a:rPr>
              <a:t>(4));</a:t>
            </a:r>
          </a:p>
        </p:txBody>
      </p:sp>
      <p:sp>
        <p:nvSpPr>
          <p:cNvPr id="18" name="TextBox 17"/>
          <p:cNvSpPr txBox="1"/>
          <p:nvPr/>
        </p:nvSpPr>
        <p:spPr>
          <a:xfrm>
            <a:off x="519953" y="1772816"/>
            <a:ext cx="3888432" cy="369332"/>
          </a:xfrm>
          <a:prstGeom prst="rect">
            <a:avLst/>
          </a:prstGeom>
          <a:noFill/>
        </p:spPr>
        <p:txBody>
          <a:bodyPr wrap="square" rtlCol="0">
            <a:spAutoFit/>
          </a:bodyPr>
          <a:lstStyle/>
          <a:p>
            <a:r>
              <a:rPr lang="en-US" dirty="0" smtClean="0">
                <a:cs typeface="Arial" panose="020B0604020202020204" pitchFamily="34" charset="0"/>
              </a:rPr>
              <a:t>Circle.js: define a module</a:t>
            </a:r>
            <a:endParaRPr lang="en-US" dirty="0">
              <a:cs typeface="Arial" panose="020B0604020202020204" pitchFamily="34" charset="0"/>
            </a:endParaRPr>
          </a:p>
        </p:txBody>
      </p:sp>
      <p:sp>
        <p:nvSpPr>
          <p:cNvPr id="19" name="Rectangle 18"/>
          <p:cNvSpPr/>
          <p:nvPr/>
        </p:nvSpPr>
        <p:spPr>
          <a:xfrm>
            <a:off x="476545" y="3347700"/>
            <a:ext cx="4752528" cy="369332"/>
          </a:xfrm>
          <a:prstGeom prst="rect">
            <a:avLst/>
          </a:prstGeom>
        </p:spPr>
        <p:txBody>
          <a:bodyPr wrap="square">
            <a:spAutoFit/>
          </a:bodyPr>
          <a:lstStyle/>
          <a:p>
            <a:r>
              <a:rPr lang="en-US" dirty="0"/>
              <a:t> </a:t>
            </a:r>
            <a:r>
              <a:rPr lang="en-US" dirty="0" smtClean="0"/>
              <a:t>   Index.js: call module using ‘require’</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37" y="5208240"/>
            <a:ext cx="7655171" cy="446397"/>
          </a:xfrm>
          <a:prstGeom prst="rect">
            <a:avLst/>
          </a:prstGeom>
        </p:spPr>
      </p:pic>
      <p:sp>
        <p:nvSpPr>
          <p:cNvPr id="21" name="TextBox 20"/>
          <p:cNvSpPr txBox="1"/>
          <p:nvPr/>
        </p:nvSpPr>
        <p:spPr>
          <a:xfrm>
            <a:off x="551130" y="4802504"/>
            <a:ext cx="198504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Have a </a:t>
            </a:r>
            <a:r>
              <a:rPr lang="en-US" dirty="0" smtClean="0">
                <a:solidFill>
                  <a:schemeClr val="tx2">
                    <a:lumMod val="75000"/>
                  </a:schemeClr>
                </a:solidFill>
              </a:rPr>
              <a:t>Test</a:t>
            </a:r>
            <a:endParaRPr lang="en-US" dirty="0">
              <a:solidFill>
                <a:schemeClr val="tx2">
                  <a:lumMod val="75000"/>
                </a:schemeClr>
              </a:solidFill>
            </a:endParaRPr>
          </a:p>
        </p:txBody>
      </p:sp>
      <p:sp>
        <p:nvSpPr>
          <p:cNvPr id="22" name="TextBox 21"/>
          <p:cNvSpPr txBox="1"/>
          <p:nvPr/>
        </p:nvSpPr>
        <p:spPr>
          <a:xfrm>
            <a:off x="509716" y="3062208"/>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Call</a:t>
            </a:r>
            <a:r>
              <a:rPr lang="en-US" b="1" dirty="0" smtClean="0">
                <a:latin typeface="Arial" panose="020B0604020202020204" pitchFamily="34" charset="0"/>
                <a:cs typeface="Arial" panose="020B0604020202020204" pitchFamily="34" charset="0"/>
              </a:rPr>
              <a:t> a module</a:t>
            </a:r>
            <a:endParaRPr lang="en-US" dirty="0"/>
          </a:p>
        </p:txBody>
      </p:sp>
    </p:spTree>
    <p:extLst>
      <p:ext uri="{BB962C8B-B14F-4D97-AF65-F5344CB8AC3E}">
        <p14:creationId xmlns:p14="http://schemas.microsoft.com/office/powerpoint/2010/main" val="1320255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3314104"/>
            <a:ext cx="4160520" cy="1295400"/>
          </a:xfrm>
        </p:spPr>
        <p:style>
          <a:lnRef idx="1">
            <a:schemeClr val="accent1"/>
          </a:lnRef>
          <a:fillRef idx="3">
            <a:schemeClr val="accent1"/>
          </a:fillRef>
          <a:effectRef idx="2">
            <a:schemeClr val="accent1"/>
          </a:effectRef>
          <a:fontRef idx="minor">
            <a:schemeClr val="lt1"/>
          </a:fontRef>
        </p:style>
      </p:pic>
      <p:sp>
        <p:nvSpPr>
          <p:cNvPr id="3" name="Title 2"/>
          <p:cNvSpPr>
            <a:spLocks noGrp="1"/>
          </p:cNvSpPr>
          <p:nvPr>
            <p:ph type="title"/>
          </p:nvPr>
        </p:nvSpPr>
        <p:spPr/>
        <p:txBody>
          <a:bodyPr/>
          <a:lstStyle/>
          <a:p>
            <a:r>
              <a:rPr lang="en-US" dirty="0" smtClean="0"/>
              <a:t>Module example</a:t>
            </a:r>
            <a:endParaRPr lang="en-US" dirty="0"/>
          </a:p>
        </p:txBody>
      </p:sp>
      <p:sp>
        <p:nvSpPr>
          <p:cNvPr id="5" name="TextBox 4"/>
          <p:cNvSpPr txBox="1"/>
          <p:nvPr/>
        </p:nvSpPr>
        <p:spPr>
          <a:xfrm>
            <a:off x="395536" y="1408792"/>
            <a:ext cx="4199868"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 a project, we will use modules from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rPr>
              <a:t>nodejs</a:t>
            </a:r>
            <a:endParaRPr lang="en-US" kern="0" dirty="0" smtClean="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third-party</a:t>
            </a: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local(our project itself)</a:t>
            </a:r>
            <a:endParaRPr lang="en-US" kern="0" dirty="0" smtClean="0">
              <a:ea typeface="Arial Unicode MS" pitchFamily="34" charset="-128"/>
              <a:cs typeface="Arial Unicode MS" pitchFamily="34" charset="-128"/>
            </a:endParaRPr>
          </a:p>
        </p:txBody>
      </p:sp>
      <p:grpSp>
        <p:nvGrpSpPr>
          <p:cNvPr id="21" name="Group 20"/>
          <p:cNvGrpSpPr/>
          <p:nvPr/>
        </p:nvGrpSpPr>
        <p:grpSpPr>
          <a:xfrm>
            <a:off x="6084167" y="2932286"/>
            <a:ext cx="2065885" cy="276999"/>
            <a:chOff x="6084168" y="2932286"/>
            <a:chExt cx="1872208" cy="276999"/>
          </a:xfrm>
        </p:grpSpPr>
        <p:sp>
          <p:nvSpPr>
            <p:cNvPr id="17" name="Rectangle 16"/>
            <p:cNvSpPr/>
            <p:nvPr/>
          </p:nvSpPr>
          <p:spPr bwMode="gray">
            <a:xfrm>
              <a:off x="6084168" y="2932286"/>
              <a:ext cx="1872208"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6305729" y="2932286"/>
              <a:ext cx="1499208" cy="27699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Nodejs</a:t>
              </a:r>
              <a:r>
                <a:rPr lang="en-US" sz="1800" kern="0" dirty="0" smtClean="0">
                  <a:ea typeface="Arial Unicode MS" pitchFamily="34" charset="-128"/>
                  <a:cs typeface="Arial Unicode MS" pitchFamily="34" charset="-128"/>
                </a:rPr>
                <a:t> modules</a:t>
              </a:r>
            </a:p>
          </p:txBody>
        </p:sp>
      </p:grpSp>
      <p:grpSp>
        <p:nvGrpSpPr>
          <p:cNvPr id="20" name="Group 19"/>
          <p:cNvGrpSpPr/>
          <p:nvPr/>
        </p:nvGrpSpPr>
        <p:grpSpPr>
          <a:xfrm>
            <a:off x="6084169" y="3429000"/>
            <a:ext cx="2065885" cy="276999"/>
            <a:chOff x="6236568" y="3084686"/>
            <a:chExt cx="1872208" cy="276999"/>
          </a:xfrm>
        </p:grpSpPr>
        <p:sp>
          <p:nvSpPr>
            <p:cNvPr id="18" name="Rectangle 17"/>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TextBox 18"/>
            <p:cNvSpPr txBox="1"/>
            <p:nvPr/>
          </p:nvSpPr>
          <p:spPr>
            <a:xfrm>
              <a:off x="6236568" y="3084686"/>
              <a:ext cx="187220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Third-party modules</a:t>
              </a:r>
            </a:p>
          </p:txBody>
        </p:sp>
      </p:grpSp>
      <p:grpSp>
        <p:nvGrpSpPr>
          <p:cNvPr id="22" name="Group 21"/>
          <p:cNvGrpSpPr/>
          <p:nvPr/>
        </p:nvGrpSpPr>
        <p:grpSpPr>
          <a:xfrm>
            <a:off x="6084168" y="3961804"/>
            <a:ext cx="2065885" cy="276999"/>
            <a:chOff x="6236568" y="3084686"/>
            <a:chExt cx="1872208" cy="276999"/>
          </a:xfrm>
        </p:grpSpPr>
        <p:sp>
          <p:nvSpPr>
            <p:cNvPr id="23" name="Rectangle 22"/>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6236568" y="3084686"/>
              <a:ext cx="1872208"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local modules</a:t>
              </a:r>
            </a:p>
          </p:txBody>
        </p:sp>
      </p:grpSp>
      <p:cxnSp>
        <p:nvCxnSpPr>
          <p:cNvPr id="27" name="Straight Connector 26"/>
          <p:cNvCxnSpPr>
            <a:endCxn id="19" idx="1"/>
          </p:cNvCxnSpPr>
          <p:nvPr/>
        </p:nvCxnSpPr>
        <p:spPr>
          <a:xfrm flipV="1">
            <a:off x="2987824" y="3567500"/>
            <a:ext cx="3096345" cy="138499"/>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a:endCxn id="19" idx="1"/>
          </p:cNvCxnSpPr>
          <p:nvPr/>
        </p:nvCxnSpPr>
        <p:spPr>
          <a:xfrm flipV="1">
            <a:off x="3347864" y="3567500"/>
            <a:ext cx="2736305" cy="869613"/>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a:endCxn id="17" idx="1"/>
          </p:cNvCxnSpPr>
          <p:nvPr/>
        </p:nvCxnSpPr>
        <p:spPr>
          <a:xfrm flipV="1">
            <a:off x="2699792" y="3070786"/>
            <a:ext cx="3384375" cy="9315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flipV="1">
            <a:off x="3563888" y="3567500"/>
            <a:ext cx="2520281" cy="58158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7" name="Straight Connector 36"/>
          <p:cNvCxnSpPr>
            <a:endCxn id="24" idx="1"/>
          </p:cNvCxnSpPr>
          <p:nvPr/>
        </p:nvCxnSpPr>
        <p:spPr>
          <a:xfrm>
            <a:off x="2987824" y="3858290"/>
            <a:ext cx="3096344" cy="242014"/>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a:endCxn id="17" idx="1"/>
          </p:cNvCxnSpPr>
          <p:nvPr/>
        </p:nvCxnSpPr>
        <p:spPr>
          <a:xfrm flipV="1">
            <a:off x="2339752" y="3070786"/>
            <a:ext cx="3744415" cy="1509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4" idx="1"/>
          </p:cNvCxnSpPr>
          <p:nvPr/>
        </p:nvCxnSpPr>
        <p:spPr>
          <a:xfrm flipV="1">
            <a:off x="3275856" y="4100304"/>
            <a:ext cx="2808312" cy="192792"/>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893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3194" y="2454133"/>
            <a:ext cx="3600077" cy="2093749"/>
          </a:xfrm>
        </p:spPr>
        <p:txBody>
          <a:bodyPr/>
          <a:lstStyle/>
          <a:p>
            <a:pPr>
              <a:spcBef>
                <a:spcPts val="600"/>
              </a:spcBef>
            </a:pPr>
            <a:r>
              <a:rPr lang="en-US" dirty="0" err="1" smtClean="0"/>
              <a:t>Package.json</a:t>
            </a:r>
            <a:endParaRPr lang="en-US" dirty="0" smtClean="0"/>
          </a:p>
          <a:p>
            <a:pPr>
              <a:spcBef>
                <a:spcPts val="600"/>
              </a:spcBef>
            </a:pPr>
            <a:r>
              <a:rPr lang="en-US" dirty="0" smtClean="0"/>
              <a:t>{ </a:t>
            </a:r>
          </a:p>
          <a:p>
            <a:pPr>
              <a:spcBef>
                <a:spcPts val="600"/>
              </a:spcBef>
            </a:pPr>
            <a:r>
              <a:rPr lang="en-US" dirty="0" smtClean="0"/>
              <a:t>  "name" : "some-library", </a:t>
            </a:r>
          </a:p>
          <a:p>
            <a:pPr>
              <a:spcBef>
                <a:spcPts val="600"/>
              </a:spcBef>
            </a:pPr>
            <a:r>
              <a:rPr lang="en-US" dirty="0" smtClean="0"/>
              <a:t>  "main"  : "./lib/some-library.js" </a:t>
            </a:r>
          </a:p>
          <a:p>
            <a:pPr>
              <a:spcBef>
                <a:spcPts val="600"/>
              </a:spcBef>
            </a:pPr>
            <a:r>
              <a:rPr lang="en-US" dirty="0" smtClean="0"/>
              <a:t>}</a:t>
            </a:r>
            <a:endParaRPr lang="en-US" dirty="0"/>
          </a:p>
        </p:txBody>
      </p:sp>
      <p:sp>
        <p:nvSpPr>
          <p:cNvPr id="3" name="Title 2"/>
          <p:cNvSpPr>
            <a:spLocks noGrp="1"/>
          </p:cNvSpPr>
          <p:nvPr>
            <p:ph type="title"/>
          </p:nvPr>
        </p:nvSpPr>
        <p:spPr/>
        <p:txBody>
          <a:bodyPr/>
          <a:lstStyle/>
          <a:p>
            <a:r>
              <a:rPr lang="en-US" dirty="0"/>
              <a:t>Folders </a:t>
            </a:r>
            <a:r>
              <a:rPr lang="en-US" dirty="0" smtClean="0"/>
              <a:t>defined as a module</a:t>
            </a:r>
            <a:endParaRPr lang="en-US" dirty="0"/>
          </a:p>
        </p:txBody>
      </p:sp>
      <p:grpSp>
        <p:nvGrpSpPr>
          <p:cNvPr id="6" name="Group 5"/>
          <p:cNvGrpSpPr/>
          <p:nvPr/>
        </p:nvGrpSpPr>
        <p:grpSpPr>
          <a:xfrm>
            <a:off x="722417" y="2315634"/>
            <a:ext cx="2448272" cy="2016224"/>
            <a:chOff x="827584" y="1776998"/>
            <a:chExt cx="2448272" cy="1796018"/>
          </a:xfrm>
        </p:grpSpPr>
        <p:sp>
          <p:nvSpPr>
            <p:cNvPr id="4" name="Rectangle 3"/>
            <p:cNvSpPr/>
            <p:nvPr/>
          </p:nvSpPr>
          <p:spPr bwMode="gray">
            <a:xfrm>
              <a:off x="827584" y="2060848"/>
              <a:ext cx="2448272" cy="1512168"/>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ts val="600"/>
                </a:spcBef>
                <a:spcAft>
                  <a:spcPct val="0"/>
                </a:spcAft>
                <a:buClr>
                  <a:srgbClr val="F0AB00"/>
                </a:buClr>
                <a:buSzPct val="80000"/>
                <a:tabLst/>
              </a:pPr>
              <a:r>
                <a:rPr kumimoji="0" lang="en-US" altLang="zh-CN" b="0" i="0" u="none" strike="noStrike" kern="0" cap="none" spc="0" normalizeH="0" baseline="0" noProof="0" dirty="0" err="1" smtClean="0">
                  <a:ln>
                    <a:noFill/>
                  </a:ln>
                  <a:effectLst/>
                  <a:uLnTx/>
                  <a:uFillTx/>
                  <a:ea typeface="Arial Unicode MS" pitchFamily="34" charset="-128"/>
                  <a:cs typeface="Arial Unicode MS" pitchFamily="34" charset="-128"/>
                </a:rPr>
                <a:t>p</a:t>
              </a: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ackage.json</a:t>
              </a:r>
              <a:endParaRPr lang="en-US" kern="0" dirty="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a.Js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lang="en-US" kern="0" dirty="0" err="1" smtClean="0">
                  <a:ea typeface="Arial Unicode MS" pitchFamily="34" charset="-128"/>
                  <a:cs typeface="Arial Unicode MS" pitchFamily="34" charset="-128"/>
                </a:rPr>
                <a:t>b.Js</a:t>
              </a:r>
              <a:endParaRPr lang="en-US" kern="0" dirty="0" smtClean="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t>
              </a:r>
            </a:p>
          </p:txBody>
        </p:sp>
        <p:sp>
          <p:nvSpPr>
            <p:cNvPr id="5" name="TextBox 4"/>
            <p:cNvSpPr txBox="1"/>
            <p:nvPr/>
          </p:nvSpPr>
          <p:spPr>
            <a:xfrm flipH="1">
              <a:off x="1115616" y="1776998"/>
              <a:ext cx="208816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folderxx</a:t>
              </a:r>
              <a:endParaRPr lang="en-US" sz="1800" kern="0" dirty="0" smtClean="0">
                <a:ea typeface="Arial Unicode MS" pitchFamily="34" charset="-128"/>
                <a:cs typeface="Arial Unicode MS" pitchFamily="34" charset="-128"/>
              </a:endParaRPr>
            </a:p>
          </p:txBody>
        </p:sp>
      </p:grpSp>
      <p:sp>
        <p:nvSpPr>
          <p:cNvPr id="7" name="TextBox 6"/>
          <p:cNvSpPr txBox="1"/>
          <p:nvPr/>
        </p:nvSpPr>
        <p:spPr>
          <a:xfrm>
            <a:off x="794842" y="4619890"/>
            <a:ext cx="3384376"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Caller.js:</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s=require(</a:t>
            </a:r>
            <a:r>
              <a:rPr lang="zh-CN" altLang="en-US" sz="1800" kern="0" dirty="0" smtClean="0">
                <a:ea typeface="Arial Unicode MS" pitchFamily="34" charset="-128"/>
                <a:cs typeface="Arial Unicode MS" pitchFamily="34" charset="-128"/>
              </a:rPr>
              <a:t>“</a:t>
            </a:r>
            <a:r>
              <a:rPr lang="en-US" altLang="zh-CN" sz="1800" kern="0" dirty="0" err="1" smtClean="0">
                <a:ea typeface="Arial Unicode MS" pitchFamily="34" charset="-128"/>
                <a:cs typeface="Arial Unicode MS" pitchFamily="34" charset="-128"/>
              </a:rPr>
              <a:t>folderxx</a:t>
            </a:r>
            <a:r>
              <a:rPr lang="en-US" altLang="zh-CN" sz="18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8" name="TextBox 7"/>
          <p:cNvSpPr txBox="1"/>
          <p:nvPr/>
        </p:nvSpPr>
        <p:spPr>
          <a:xfrm>
            <a:off x="395536" y="1484784"/>
            <a:ext cx="5959711"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Sometimes, a module contains many files in a folder</a:t>
            </a:r>
          </a:p>
        </p:txBody>
      </p:sp>
    </p:spTree>
    <p:extLst>
      <p:ext uri="{BB962C8B-B14F-4D97-AF65-F5344CB8AC3E}">
        <p14:creationId xmlns:p14="http://schemas.microsoft.com/office/powerpoint/2010/main" val="371647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2776"/>
            <a:ext cx="8064896" cy="538609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to call a module</a:t>
            </a:r>
          </a:p>
          <a:p>
            <a:pPr marL="285750" indent="-285750">
              <a:buFont typeface="Arial" panose="020B0604020202020204" pitchFamily="34" charset="0"/>
              <a:buChar char="•"/>
            </a:pPr>
            <a:r>
              <a:rPr lang="en-US" sz="1400" dirty="0" smtClean="0"/>
              <a:t>Given </a:t>
            </a:r>
            <a:r>
              <a:rPr lang="en-US" sz="1400" dirty="0"/>
              <a:t>absolute or relative path of the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t>Given module name</a:t>
            </a:r>
          </a:p>
          <a:p>
            <a:endParaRPr lang="en-US" dirty="0" smtClean="0"/>
          </a:p>
          <a:p>
            <a:endParaRPr lang="en-US" dirty="0" smtClean="0"/>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a:t>
            </a:r>
            <a:r>
              <a:rPr lang="en-US" sz="2000" b="1" dirty="0" smtClean="0">
                <a:latin typeface="Arial" panose="020B0604020202020204" pitchFamily="34" charset="0"/>
                <a:cs typeface="Arial" panose="020B0604020202020204" pitchFamily="34" charset="0"/>
              </a:rPr>
              <a:t>does </a:t>
            </a:r>
            <a:r>
              <a:rPr lang="en-US" sz="2000" b="1" dirty="0">
                <a:latin typeface="Arial" panose="020B0604020202020204" pitchFamily="34" charset="0"/>
                <a:cs typeface="Arial" panose="020B0604020202020204" pitchFamily="34" charset="0"/>
              </a:rPr>
              <a:t>node find a module</a:t>
            </a:r>
          </a:p>
          <a:p>
            <a:pPr marL="285750" indent="-285750">
              <a:buFont typeface="Arial" panose="020B0604020202020204" pitchFamily="34" charset="0"/>
              <a:buChar char="•"/>
            </a:pPr>
            <a:r>
              <a:rPr lang="en-US" sz="1400" dirty="0" err="1" smtClean="0"/>
              <a:t>NodeJS</a:t>
            </a:r>
            <a:r>
              <a:rPr lang="en-US" sz="1400" dirty="0" smtClean="0"/>
              <a:t> will search the “</a:t>
            </a:r>
            <a:r>
              <a:rPr lang="en-US" sz="1400" dirty="0" err="1" smtClean="0"/>
              <a:t>node_modules</a:t>
            </a:r>
            <a:r>
              <a:rPr lang="en-US" sz="1400" dirty="0" smtClean="0"/>
              <a:t>” folder in ancestor directories recursively:</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1400" dirty="0" smtClean="0"/>
              <a:t>If not found, Node will search $HOME</a:t>
            </a:r>
            <a:r>
              <a:rPr lang="en-US" sz="1400" dirty="0"/>
              <a:t>/.</a:t>
            </a:r>
            <a:r>
              <a:rPr lang="en-US" sz="1400" dirty="0" err="1"/>
              <a:t>node_modules</a:t>
            </a:r>
            <a:r>
              <a:rPr lang="en-US" sz="1400" dirty="0"/>
              <a:t> $HOME/.</a:t>
            </a:r>
            <a:r>
              <a:rPr lang="en-US" sz="1400" dirty="0" err="1"/>
              <a:t>node_libraries</a:t>
            </a:r>
            <a:r>
              <a:rPr lang="en-US" sz="1400" dirty="0"/>
              <a:t> $</a:t>
            </a:r>
            <a:r>
              <a:rPr lang="en-US" sz="1400" dirty="0" smtClean="0"/>
              <a:t>PREFIX/lib/node if $HOME or $PREFIX is set.</a:t>
            </a:r>
            <a:endParaRPr lang="en-US" sz="1400" dirty="0"/>
          </a:p>
          <a:p>
            <a:pPr marL="285750" indent="-285750">
              <a:buFont typeface="Arial" panose="020B0604020202020204" pitchFamily="34" charset="0"/>
              <a:buChar char="•"/>
            </a:pPr>
            <a:endParaRPr lang="en-US" dirty="0"/>
          </a:p>
        </p:txBody>
      </p:sp>
      <p:sp>
        <p:nvSpPr>
          <p:cNvPr id="4" name="object 6"/>
          <p:cNvSpPr>
            <a:spLocks noGrp="1"/>
          </p:cNvSpPr>
          <p:nvPr>
            <p:ph sz="quarter" idx="10"/>
          </p:nvPr>
        </p:nvSpPr>
        <p:spPr>
          <a:xfrm>
            <a:off x="611560" y="2023864"/>
            <a:ext cx="7788368" cy="68505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a:solidFill>
                  <a:schemeClr val="bg1"/>
                </a:solidFill>
                <a:latin typeface="宋体" panose="02010600030101010101" pitchFamily="2" charset="-122"/>
                <a:ea typeface="宋体" panose="02010600030101010101" pitchFamily="2" charset="-122"/>
              </a:rPr>
              <a:t>('./circle.js');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r>
              <a:rPr lang="en-US" sz="1400" b="1" dirty="0" smtClean="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circle.area</a:t>
            </a:r>
            <a:r>
              <a:rPr lang="en-US" sz="1400" b="1" dirty="0" smtClean="0">
                <a:solidFill>
                  <a:schemeClr val="bg1"/>
                </a:solidFill>
                <a:latin typeface="宋体" panose="02010600030101010101" pitchFamily="2" charset="-122"/>
                <a:ea typeface="宋体" panose="02010600030101010101" pitchFamily="2" charset="-122"/>
              </a:rPr>
              <a:t>(4</a:t>
            </a:r>
            <a:r>
              <a:rPr lang="en-US" sz="1400" b="1" dirty="0">
                <a:solidFill>
                  <a:schemeClr val="bg1"/>
                </a:solidFill>
                <a:latin typeface="宋体" panose="02010600030101010101" pitchFamily="2" charset="-122"/>
                <a:ea typeface="宋体" panose="02010600030101010101" pitchFamily="2" charset="-122"/>
              </a:rPr>
              <a:t>));</a:t>
            </a:r>
          </a:p>
        </p:txBody>
      </p:sp>
      <p:sp>
        <p:nvSpPr>
          <p:cNvPr id="2" name="Title 1"/>
          <p:cNvSpPr>
            <a:spLocks noGrp="1"/>
          </p:cNvSpPr>
          <p:nvPr>
            <p:ph type="title"/>
          </p:nvPr>
        </p:nvSpPr>
        <p:spPr/>
        <p:txBody>
          <a:bodyPr/>
          <a:lstStyle/>
          <a:p>
            <a:r>
              <a:rPr lang="en-US" dirty="0" smtClean="0"/>
              <a:t>More : Call &amp; </a:t>
            </a:r>
            <a:r>
              <a:rPr lang="en-US" dirty="0"/>
              <a:t>f</a:t>
            </a:r>
            <a:r>
              <a:rPr lang="en-US" dirty="0" smtClean="0"/>
              <a:t>ind module</a:t>
            </a:r>
            <a:endParaRPr lang="en-US" dirty="0"/>
          </a:p>
        </p:txBody>
      </p:sp>
      <p:sp>
        <p:nvSpPr>
          <p:cNvPr id="6" name="object 6"/>
          <p:cNvSpPr/>
          <p:nvPr/>
        </p:nvSpPr>
        <p:spPr>
          <a:xfrm>
            <a:off x="611559" y="3068960"/>
            <a:ext cx="7788369" cy="45000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smtClean="0">
                <a:solidFill>
                  <a:schemeClr val="bg1"/>
                </a:solidFill>
                <a:latin typeface="宋体" panose="02010600030101010101" pitchFamily="2" charset="-122"/>
                <a:ea typeface="宋体" panose="02010600030101010101" pitchFamily="2" charset="-122"/>
              </a:rPr>
              <a:t>(‘express'); //express is the module name</a:t>
            </a:r>
            <a:endParaRPr lang="en-US" sz="1400" b="1" dirty="0">
              <a:solidFill>
                <a:schemeClr val="bg1"/>
              </a:solidFill>
              <a:latin typeface="宋体" panose="02010600030101010101" pitchFamily="2" charset="-122"/>
              <a:ea typeface="宋体" panose="02010600030101010101" pitchFamily="2" charset="-122"/>
            </a:endParaRPr>
          </a:p>
        </p:txBody>
      </p:sp>
      <p:sp>
        <p:nvSpPr>
          <p:cNvPr id="7" name="object 6"/>
          <p:cNvSpPr/>
          <p:nvPr/>
        </p:nvSpPr>
        <p:spPr>
          <a:xfrm>
            <a:off x="611558" y="4149080"/>
            <a:ext cx="7788369" cy="165618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Find(</a:t>
            </a:r>
            <a:r>
              <a:rPr lang="en-US" sz="1400" b="1" dirty="0" err="1" smtClean="0">
                <a:solidFill>
                  <a:schemeClr val="bg1"/>
                </a:solidFill>
                <a:latin typeface="宋体" panose="02010600030101010101" pitchFamily="2" charset="-122"/>
                <a:ea typeface="宋体" panose="02010600030101010101" pitchFamily="2" charset="-122"/>
              </a:rPr>
              <a:t>moduleName</a:t>
            </a:r>
            <a:r>
              <a:rPr lang="en-US" sz="1400" b="1" dirty="0" smtClean="0">
                <a:solidFill>
                  <a:schemeClr val="bg1"/>
                </a:solidFill>
                <a:latin typeface="宋体" panose="02010600030101010101" pitchFamily="2" charset="-122"/>
                <a:ea typeface="宋体" panose="02010600030101010101" pitchFamily="2" charset="-122"/>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While(true)</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currentDir.hasFolder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Scan(“./</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 return </a:t>
            </a:r>
            <a:r>
              <a:rPr lang="en-US" sz="1400" b="1" dirty="0" err="1" smtClean="0">
                <a:solidFill>
                  <a:schemeClr val="bg1"/>
                </a:solidFill>
                <a:latin typeface="宋体" panose="02010600030101010101" pitchFamily="2" charset="-122"/>
                <a:ea typeface="宋体" panose="02010600030101010101" pitchFamily="2" charset="-122"/>
              </a:rPr>
              <a:t>pwd</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=root  return NOT_FOUND</a:t>
            </a:r>
          </a:p>
          <a:p>
            <a:pPr lvl="1" fontAlgn="base">
              <a:spcBef>
                <a:spcPct val="20000"/>
              </a:spcBef>
              <a:spcAft>
                <a:spcPct val="0"/>
              </a:spcAft>
              <a:buClr>
                <a:schemeClr val="hlink"/>
              </a:buClr>
            </a:pPr>
            <a:r>
              <a:rPr lang="en-US" sz="1400" b="1" dirty="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currentDir.getParentDir</a:t>
            </a:r>
            <a:r>
              <a:rPr lang="en-US" sz="1400" b="1" dirty="0" smtClean="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58182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556792"/>
            <a:ext cx="8493125" cy="4395787"/>
          </a:xfrm>
        </p:spPr>
        <p:txBody>
          <a:bodyPr/>
          <a:lstStyle/>
          <a:p>
            <a:r>
              <a:rPr lang="en-US" dirty="0" smtClean="0"/>
              <a:t>When you export something in a </a:t>
            </a:r>
            <a:r>
              <a:rPr lang="en-US" dirty="0" err="1" smtClean="0"/>
              <a:t>js</a:t>
            </a:r>
            <a:r>
              <a:rPr lang="en-US" dirty="0" smtClean="0"/>
              <a:t> , you cannot do it </a:t>
            </a:r>
            <a:r>
              <a:rPr lang="en-US" dirty="0" smtClean="0">
                <a:solidFill>
                  <a:srgbClr val="FF0000"/>
                </a:solidFill>
              </a:rPr>
              <a:t>asynchronously</a:t>
            </a:r>
            <a:r>
              <a:rPr lang="en-US" dirty="0" smtClean="0"/>
              <a:t>:</a:t>
            </a:r>
          </a:p>
          <a:p>
            <a:r>
              <a:rPr lang="en-US" dirty="0"/>
              <a:t> </a:t>
            </a:r>
            <a:r>
              <a:rPr lang="en-US" dirty="0" smtClean="0"/>
              <a:t>  You can </a:t>
            </a:r>
          </a:p>
          <a:p>
            <a:r>
              <a:rPr lang="en-US" b="0" i="1" dirty="0"/>
              <a:t> </a:t>
            </a:r>
            <a:r>
              <a:rPr lang="en-US" b="0" i="1" dirty="0" smtClean="0"/>
              <a:t>      [module.]exports=…  </a:t>
            </a:r>
            <a:r>
              <a:rPr lang="en-US" dirty="0" smtClean="0"/>
              <a:t>or</a:t>
            </a:r>
            <a:r>
              <a:rPr lang="en-US" b="0" i="1" dirty="0" smtClean="0"/>
              <a:t> </a:t>
            </a:r>
            <a:r>
              <a:rPr lang="en-US" b="0" i="1" dirty="0" err="1" smtClean="0"/>
              <a:t>exports.xx</a:t>
            </a:r>
            <a:r>
              <a:rPr lang="en-US" b="0" i="1" dirty="0" smtClean="0"/>
              <a:t>=…</a:t>
            </a:r>
          </a:p>
          <a:p>
            <a:r>
              <a:rPr lang="en-US" b="0" i="1" dirty="0"/>
              <a:t> </a:t>
            </a:r>
            <a:r>
              <a:rPr lang="en-US" b="0" i="1" dirty="0" smtClean="0"/>
              <a:t>  </a:t>
            </a:r>
            <a:r>
              <a:rPr lang="en-US" dirty="0" smtClean="0"/>
              <a:t>You cannot </a:t>
            </a:r>
          </a:p>
          <a:p>
            <a:r>
              <a:rPr lang="en-US" b="0" i="1" dirty="0">
                <a:solidFill>
                  <a:srgbClr val="FF0000"/>
                </a:solidFill>
              </a:rPr>
              <a:t> </a:t>
            </a:r>
            <a:r>
              <a:rPr lang="en-US" b="0" i="1" dirty="0" smtClean="0">
                <a:solidFill>
                  <a:srgbClr val="FF0000"/>
                </a:solidFill>
              </a:rPr>
              <a:t>      </a:t>
            </a:r>
            <a:r>
              <a:rPr lang="en-US" b="0" i="1" dirty="0" err="1" smtClean="0">
                <a:solidFill>
                  <a:srgbClr val="FF0000"/>
                </a:solidFill>
              </a:rPr>
              <a:t>setTimeout</a:t>
            </a:r>
            <a:r>
              <a:rPr lang="en-US" b="0" i="1" dirty="0" smtClean="0"/>
              <a:t>(function</a:t>
            </a:r>
            <a:r>
              <a:rPr lang="en-US" b="0" i="1" dirty="0"/>
              <a:t>() { </a:t>
            </a:r>
            <a:endParaRPr lang="en-US" b="0" i="1" dirty="0" smtClean="0"/>
          </a:p>
          <a:p>
            <a:r>
              <a:rPr lang="en-US" b="0" i="1" dirty="0"/>
              <a:t> </a:t>
            </a:r>
            <a:r>
              <a:rPr lang="en-US" b="0" i="1" dirty="0" smtClean="0"/>
              <a:t>          </a:t>
            </a:r>
            <a:r>
              <a:rPr lang="en-US" b="0" i="1" dirty="0" err="1" smtClean="0"/>
              <a:t>module.exports</a:t>
            </a:r>
            <a:r>
              <a:rPr lang="en-US" b="0" i="1" dirty="0" smtClean="0"/>
              <a:t> </a:t>
            </a:r>
            <a:r>
              <a:rPr lang="en-US" b="0" i="1" dirty="0"/>
              <a:t>= { a: "hello" }; </a:t>
            </a:r>
            <a:endParaRPr lang="en-US" b="0" i="1" dirty="0" smtClean="0"/>
          </a:p>
          <a:p>
            <a:r>
              <a:rPr lang="en-US" b="0" i="1" dirty="0"/>
              <a:t> </a:t>
            </a:r>
            <a:r>
              <a:rPr lang="en-US" b="0" i="1" dirty="0" smtClean="0"/>
              <a:t>       }, xx);</a:t>
            </a:r>
          </a:p>
          <a:p>
            <a:r>
              <a:rPr lang="en-US" b="0" i="1" dirty="0"/>
              <a:t> </a:t>
            </a:r>
            <a:r>
              <a:rPr lang="en-US" b="0" i="1" dirty="0" smtClean="0"/>
              <a:t>  </a:t>
            </a:r>
            <a:r>
              <a:rPr lang="en-US" dirty="0"/>
              <a:t>Since </a:t>
            </a:r>
            <a:r>
              <a:rPr lang="en-US" dirty="0" smtClean="0"/>
              <a:t>‘require’ </a:t>
            </a:r>
            <a:r>
              <a:rPr lang="en-US" dirty="0"/>
              <a:t>will be done synchronously</a:t>
            </a:r>
            <a:r>
              <a:rPr lang="en-US" dirty="0" smtClean="0"/>
              <a:t>, You can </a:t>
            </a:r>
          </a:p>
          <a:p>
            <a:r>
              <a:rPr lang="en-US" b="0" i="1" dirty="0" smtClean="0"/>
              <a:t>       </a:t>
            </a:r>
            <a:r>
              <a:rPr lang="en-US" b="0" i="1" dirty="0" err="1" smtClean="0"/>
              <a:t>module.exports</a:t>
            </a:r>
            <a:r>
              <a:rPr lang="en-US" b="0" i="1" dirty="0" smtClean="0"/>
              <a:t>=require(‘…’)</a:t>
            </a:r>
          </a:p>
          <a:p>
            <a:r>
              <a:rPr lang="en-US" b="0" i="1" dirty="0" smtClean="0"/>
              <a:t>   </a:t>
            </a:r>
            <a:endParaRPr lang="en-US" b="0" i="1" dirty="0"/>
          </a:p>
        </p:txBody>
      </p:sp>
      <p:sp>
        <p:nvSpPr>
          <p:cNvPr id="3" name="Title 2"/>
          <p:cNvSpPr>
            <a:spLocks noGrp="1"/>
          </p:cNvSpPr>
          <p:nvPr>
            <p:ph type="title"/>
          </p:nvPr>
        </p:nvSpPr>
        <p:spPr/>
        <p:txBody>
          <a:bodyPr/>
          <a:lstStyle/>
          <a:p>
            <a:r>
              <a:rPr lang="en-US" dirty="0" smtClean="0"/>
              <a:t>Module attention</a:t>
            </a:r>
            <a:endParaRPr lang="en-US" dirty="0"/>
          </a:p>
        </p:txBody>
      </p:sp>
    </p:spTree>
    <p:extLst>
      <p:ext uri="{BB962C8B-B14F-4D97-AF65-F5344CB8AC3E}">
        <p14:creationId xmlns:p14="http://schemas.microsoft.com/office/powerpoint/2010/main" val="3316339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Further topics about module usage</a:t>
            </a:r>
            <a:endParaRPr lang="en-US" dirty="0"/>
          </a:p>
        </p:txBody>
      </p:sp>
      <p:grpSp>
        <p:nvGrpSpPr>
          <p:cNvPr id="4" name="Group 3"/>
          <p:cNvGrpSpPr/>
          <p:nvPr/>
        </p:nvGrpSpPr>
        <p:grpSpPr>
          <a:xfrm>
            <a:off x="1331640" y="2924944"/>
            <a:ext cx="4792979" cy="2639204"/>
            <a:chOff x="245840" y="1484784"/>
            <a:chExt cx="4792979" cy="26392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40" y="1792268"/>
              <a:ext cx="4792979" cy="233172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1782634" y="1484784"/>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solidFill>
                    <a:schemeClr val="bg1"/>
                  </a:solidFill>
                  <a:ea typeface="Arial Unicode MS" pitchFamily="34" charset="-128"/>
                  <a:cs typeface="Arial Unicode MS" pitchFamily="34" charset="-128"/>
                </a:rPr>
                <a:t>Module</a:t>
              </a:r>
            </a:p>
          </p:txBody>
        </p:sp>
      </p:grpSp>
      <p:grpSp>
        <p:nvGrpSpPr>
          <p:cNvPr id="7" name="Group 6"/>
          <p:cNvGrpSpPr/>
          <p:nvPr/>
        </p:nvGrpSpPr>
        <p:grpSpPr>
          <a:xfrm>
            <a:off x="2339752" y="5666228"/>
            <a:ext cx="3322320" cy="472941"/>
            <a:chOff x="3707904" y="1299875"/>
            <a:chExt cx="3322320" cy="47294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612796"/>
              <a:ext cx="3322320" cy="160020"/>
            </a:xfrm>
            <a:prstGeom prst="rect">
              <a:avLst/>
            </a:prstGeom>
          </p:spPr>
          <p:style>
            <a:lnRef idx="1">
              <a:schemeClr val="accent1"/>
            </a:lnRef>
            <a:fillRef idx="3">
              <a:schemeClr val="accent1"/>
            </a:fillRef>
            <a:effectRef idx="2">
              <a:schemeClr val="accent1"/>
            </a:effectRef>
            <a:fontRef idx="minor">
              <a:schemeClr val="lt1"/>
            </a:fontRef>
          </p:style>
        </p:pic>
        <p:sp>
          <p:nvSpPr>
            <p:cNvPr id="9" name="TextBox 8"/>
            <p:cNvSpPr txBox="1"/>
            <p:nvPr/>
          </p:nvSpPr>
          <p:spPr>
            <a:xfrm>
              <a:off x="4572000" y="1299875"/>
              <a:ext cx="833562"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exports</a:t>
              </a:r>
            </a:p>
          </p:txBody>
        </p:sp>
      </p:grpSp>
      <p:sp>
        <p:nvSpPr>
          <p:cNvPr id="10" name="Rectangle 9"/>
          <p:cNvSpPr/>
          <p:nvPr/>
        </p:nvSpPr>
        <p:spPr>
          <a:xfrm>
            <a:off x="323528" y="1340768"/>
            <a:ext cx="7920880" cy="1661993"/>
          </a:xfrm>
          <a:prstGeom prst="rect">
            <a:avLst/>
          </a:prstGeom>
        </p:spPr>
        <p:txBody>
          <a:bodyPr wrap="square">
            <a:spAutoFit/>
          </a:bodyPr>
          <a:lstStyle/>
          <a:p>
            <a:pPr marL="285750" indent="-285750">
              <a:buFont typeface="Arial" panose="020B0604020202020204" pitchFamily="34" charset="0"/>
              <a:buChar char="•"/>
            </a:pPr>
            <a:r>
              <a:rPr lang="en-US" dirty="0" smtClean="0"/>
              <a:t>In every JS file or module , there are two variables “module” and “exports” indicating current module and its related modules</a:t>
            </a:r>
          </a:p>
          <a:p>
            <a:pPr marL="285750" indent="-285750">
              <a:buFont typeface="Arial" panose="020B0604020202020204" pitchFamily="34" charset="0"/>
              <a:buChar char="•"/>
            </a:pPr>
            <a:r>
              <a:rPr lang="en-US" dirty="0" smtClean="0"/>
              <a:t>Example:</a:t>
            </a:r>
          </a:p>
          <a:p>
            <a:pPr marL="742950" lvl="1" indent="-285750">
              <a:buFont typeface="Arial" panose="020B0604020202020204" pitchFamily="34" charset="0"/>
              <a:buChar char="•"/>
            </a:pPr>
            <a:r>
              <a:rPr lang="en-US" sz="1600" i="1" dirty="0" err="1"/>
              <a:t>var</a:t>
            </a:r>
            <a:r>
              <a:rPr lang="en-US" sz="1600" i="1" dirty="0"/>
              <a:t> circle=require(“./</a:t>
            </a:r>
            <a:r>
              <a:rPr lang="en-US" sz="1600" i="1" dirty="0">
                <a:solidFill>
                  <a:srgbClr val="FF0000"/>
                </a:solidFill>
              </a:rPr>
              <a:t>circle.js</a:t>
            </a:r>
            <a:r>
              <a:rPr lang="en-US" sz="1600" i="1" dirty="0" smtClean="0"/>
              <a:t>”);</a:t>
            </a:r>
            <a:endParaRPr lang="en-US" sz="1600" i="1" dirty="0"/>
          </a:p>
          <a:p>
            <a:pPr marL="742950" lvl="1" indent="-285750">
              <a:buFont typeface="Arial" panose="020B0604020202020204" pitchFamily="34" charset="0"/>
              <a:buChar char="•"/>
            </a:pPr>
            <a:r>
              <a:rPr lang="en-US" sz="1600" i="1" dirty="0" smtClean="0"/>
              <a:t>console.log(module);</a:t>
            </a:r>
          </a:p>
          <a:p>
            <a:pPr marL="742950" lvl="1" indent="-285750">
              <a:buFont typeface="Arial" panose="020B0604020202020204" pitchFamily="34" charset="0"/>
              <a:buChar char="•"/>
            </a:pPr>
            <a:r>
              <a:rPr lang="en-US" sz="1600" i="1" dirty="0" smtClean="0"/>
              <a:t>console.log(exports</a:t>
            </a:r>
            <a:r>
              <a:rPr lang="en-US" sz="1600" i="1" dirty="0"/>
              <a:t>);</a:t>
            </a:r>
          </a:p>
        </p:txBody>
      </p:sp>
      <p:sp>
        <p:nvSpPr>
          <p:cNvPr id="11" name="Right Arrow 10"/>
          <p:cNvSpPr/>
          <p:nvPr/>
        </p:nvSpPr>
        <p:spPr bwMode="gray">
          <a:xfrm rot="2743698">
            <a:off x="3514399" y="2498798"/>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5165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variable scope</a:t>
            </a:r>
            <a:endParaRPr lang="en-US" dirty="0"/>
          </a:p>
        </p:txBody>
      </p:sp>
      <p:grpSp>
        <p:nvGrpSpPr>
          <p:cNvPr id="7" name="Group 6"/>
          <p:cNvGrpSpPr/>
          <p:nvPr/>
        </p:nvGrpSpPr>
        <p:grpSpPr>
          <a:xfrm>
            <a:off x="6431789" y="1270446"/>
            <a:ext cx="1092539" cy="5183513"/>
            <a:chOff x="7540172" y="1215053"/>
            <a:chExt cx="1092539" cy="518351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73" y="1484784"/>
              <a:ext cx="1092538" cy="4913782"/>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7540172" y="1215053"/>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process</a:t>
              </a:r>
            </a:p>
          </p:txBody>
        </p:sp>
      </p:grpSp>
      <p:sp>
        <p:nvSpPr>
          <p:cNvPr id="16" name="Rectangle 15"/>
          <p:cNvSpPr/>
          <p:nvPr/>
        </p:nvSpPr>
        <p:spPr>
          <a:xfrm>
            <a:off x="490821" y="1271662"/>
            <a:ext cx="5809371" cy="1508105"/>
          </a:xfrm>
          <a:prstGeom prst="rect">
            <a:avLst/>
          </a:prstGeom>
        </p:spPr>
        <p:txBody>
          <a:bodyPr wrap="square">
            <a:spAutoFit/>
          </a:bodyPr>
          <a:lstStyle/>
          <a:p>
            <a:pPr marL="285750" indent="-285750">
              <a:buFont typeface="Arial" panose="020B0604020202020204" pitchFamily="34" charset="0"/>
              <a:buChar char="•"/>
            </a:pPr>
            <a:r>
              <a:rPr lang="en-US" dirty="0" smtClean="0"/>
              <a:t>Variable scope:  module-scope  </a:t>
            </a:r>
            <a:r>
              <a:rPr lang="en-US" dirty="0" err="1" smtClean="0"/>
              <a:t>vs</a:t>
            </a:r>
            <a:r>
              <a:rPr lang="en-US" dirty="0" smtClean="0"/>
              <a:t>  global-scope</a:t>
            </a:r>
          </a:p>
          <a:p>
            <a:pPr marL="285750" indent="-285750">
              <a:buFont typeface="Arial" panose="020B0604020202020204" pitchFamily="34" charset="0"/>
              <a:buChar char="•"/>
            </a:pPr>
            <a:r>
              <a:rPr lang="en-US" sz="1400" dirty="0" smtClean="0"/>
              <a:t>When you write “</a:t>
            </a:r>
            <a:r>
              <a:rPr lang="en-US" sz="1400" dirty="0" err="1" smtClean="0"/>
              <a:t>var</a:t>
            </a:r>
            <a:r>
              <a:rPr lang="en-US" sz="1400" dirty="0" smtClean="0"/>
              <a:t> xx;”, it </a:t>
            </a:r>
            <a:r>
              <a:rPr lang="en-US" sz="1400" dirty="0"/>
              <a:t>will be local to </a:t>
            </a:r>
            <a:r>
              <a:rPr lang="en-US" sz="1400" dirty="0" smtClean="0"/>
              <a:t>that module.</a:t>
            </a:r>
          </a:p>
          <a:p>
            <a:pPr marL="285750" indent="-285750">
              <a:buFont typeface="Arial" panose="020B0604020202020204" pitchFamily="34" charset="0"/>
              <a:buChar char="•"/>
            </a:pPr>
            <a:r>
              <a:rPr lang="en-US" sz="1400" dirty="0" smtClean="0"/>
              <a:t>B</a:t>
            </a:r>
            <a:r>
              <a:rPr lang="en-US" altLang="zh-CN" sz="1400" dirty="0" smtClean="0"/>
              <a:t>ut when you write “xx=…”,it will be </a:t>
            </a:r>
            <a:r>
              <a:rPr lang="en-US" altLang="zh-CN" sz="1400" dirty="0" smtClean="0">
                <a:solidFill>
                  <a:srgbClr val="FF0000"/>
                </a:solidFill>
              </a:rPr>
              <a:t>global</a:t>
            </a:r>
            <a:r>
              <a:rPr lang="en-US" altLang="zh-CN" sz="1400" dirty="0" smtClean="0"/>
              <a:t> which means it can be used in other modules.</a:t>
            </a:r>
            <a:endParaRPr lang="en-US" sz="1400" dirty="0" smtClean="0"/>
          </a:p>
          <a:p>
            <a:pPr marL="285750" indent="-285750">
              <a:buFont typeface="Arial" panose="020B0604020202020204" pitchFamily="34" charset="0"/>
              <a:buChar char="•"/>
            </a:pPr>
            <a:r>
              <a:rPr lang="en-US" dirty="0">
                <a:solidFill>
                  <a:srgbClr val="FF0000"/>
                </a:solidFill>
              </a:rPr>
              <a:t>Global Variables</a:t>
            </a:r>
          </a:p>
          <a:p>
            <a:pPr marL="285750" indent="-285750">
              <a:buFont typeface="Arial" panose="020B0604020202020204" pitchFamily="34" charset="0"/>
              <a:buChar char="•"/>
            </a:pPr>
            <a:r>
              <a:rPr lang="en-US" sz="1400" dirty="0" smtClean="0"/>
              <a:t>Global variables are referenced by “global” namespace object</a:t>
            </a:r>
            <a:endParaRPr lang="en-US" sz="1400" dirty="0"/>
          </a:p>
        </p:txBody>
      </p:sp>
      <p:grpSp>
        <p:nvGrpSpPr>
          <p:cNvPr id="19" name="Group 18"/>
          <p:cNvGrpSpPr/>
          <p:nvPr/>
        </p:nvGrpSpPr>
        <p:grpSpPr>
          <a:xfrm>
            <a:off x="3707904" y="2708920"/>
            <a:ext cx="2016224" cy="3853195"/>
            <a:chOff x="354440" y="2295567"/>
            <a:chExt cx="2351031" cy="4202784"/>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40" y="2415370"/>
              <a:ext cx="2351031" cy="4082981"/>
            </a:xfrm>
            <a:prstGeom prst="rect">
              <a:avLst/>
            </a:prstGeom>
          </p:spPr>
          <p:style>
            <a:lnRef idx="1">
              <a:schemeClr val="accent1"/>
            </a:lnRef>
            <a:fillRef idx="3">
              <a:schemeClr val="accent1"/>
            </a:fillRef>
            <a:effectRef idx="2">
              <a:schemeClr val="accent1"/>
            </a:effectRef>
            <a:fontRef idx="minor">
              <a:schemeClr val="lt1"/>
            </a:fontRef>
          </p:style>
        </p:pic>
        <p:sp>
          <p:nvSpPr>
            <p:cNvPr id="18" name="TextBox 17"/>
            <p:cNvSpPr txBox="1"/>
            <p:nvPr/>
          </p:nvSpPr>
          <p:spPr>
            <a:xfrm>
              <a:off x="1290544" y="2295567"/>
              <a:ext cx="743204" cy="302130"/>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global</a:t>
              </a:r>
            </a:p>
          </p:txBody>
        </p:sp>
      </p:grpSp>
      <p:grpSp>
        <p:nvGrpSpPr>
          <p:cNvPr id="22" name="Group 21"/>
          <p:cNvGrpSpPr/>
          <p:nvPr/>
        </p:nvGrpSpPr>
        <p:grpSpPr>
          <a:xfrm>
            <a:off x="783484" y="2948040"/>
            <a:ext cx="1312860" cy="2857224"/>
            <a:chOff x="539552" y="2443984"/>
            <a:chExt cx="1312860" cy="2857224"/>
          </a:xfrm>
        </p:grpSpPr>
        <p:sp>
          <p:nvSpPr>
            <p:cNvPr id="20" name="TextBox 19"/>
            <p:cNvSpPr txBox="1"/>
            <p:nvPr/>
          </p:nvSpPr>
          <p:spPr>
            <a:xfrm>
              <a:off x="539552" y="2823607"/>
              <a:ext cx="1312860" cy="247760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dirty="0"/>
                <a:t>for(s in global</a:t>
              </a:r>
              <a:r>
                <a:rPr lang="en-US" sz="1400" dirty="0" smtClean="0"/>
                <a:t>)</a:t>
              </a:r>
            </a:p>
            <a:p>
              <a:pPr fontAlgn="base">
                <a:spcBef>
                  <a:spcPct val="50000"/>
                </a:spcBef>
                <a:spcAft>
                  <a:spcPct val="0"/>
                </a:spcAft>
                <a:buClr>
                  <a:srgbClr val="F0AB00"/>
                </a:buClr>
                <a:buSzPct val="80000"/>
              </a:pPr>
              <a:r>
                <a:rPr lang="en-US" sz="1400" dirty="0" smtClean="0"/>
                <a:t>{  </a:t>
              </a:r>
              <a:endParaRPr lang="en-US" sz="1400" dirty="0"/>
            </a:p>
            <a:p>
              <a:pPr fontAlgn="base">
                <a:spcBef>
                  <a:spcPct val="50000"/>
                </a:spcBef>
                <a:spcAft>
                  <a:spcPct val="0"/>
                </a:spcAft>
                <a:buClr>
                  <a:srgbClr val="F0AB00"/>
                </a:buClr>
                <a:buSzPct val="80000"/>
              </a:pPr>
              <a:r>
                <a:rPr lang="en-US" sz="1400" dirty="0" smtClean="0"/>
                <a:t>   console.log(s</a:t>
              </a:r>
              <a:r>
                <a:rPr lang="en-US" sz="1400" dirty="0"/>
                <a:t>);</a:t>
              </a:r>
            </a:p>
            <a:p>
              <a:pPr fontAlgn="base">
                <a:spcBef>
                  <a:spcPct val="50000"/>
                </a:spcBef>
                <a:spcAft>
                  <a:spcPct val="0"/>
                </a:spcAft>
                <a:buClr>
                  <a:srgbClr val="F0AB00"/>
                </a:buClr>
                <a:buSzPct val="80000"/>
              </a:pPr>
              <a:r>
                <a:rPr lang="en-US" sz="1400" dirty="0" smtClean="0"/>
                <a:t>}</a:t>
              </a:r>
            </a:p>
            <a:p>
              <a:pPr fontAlgn="base">
                <a:spcBef>
                  <a:spcPct val="50000"/>
                </a:spcBef>
                <a:spcAft>
                  <a:spcPct val="0"/>
                </a:spcAft>
                <a:buClr>
                  <a:srgbClr val="F0AB00"/>
                </a:buClr>
                <a:buSzPct val="80000"/>
              </a:pPr>
              <a:r>
                <a:rPr lang="en-US" sz="1400" dirty="0"/>
                <a:t>for(s in </a:t>
              </a:r>
              <a:r>
                <a:rPr lang="en-US" sz="1400" dirty="0" smtClean="0"/>
                <a:t>process)</a:t>
              </a:r>
              <a:endParaRPr lang="en-US" sz="1400" dirty="0"/>
            </a:p>
            <a:p>
              <a:pPr fontAlgn="base">
                <a:spcBef>
                  <a:spcPct val="50000"/>
                </a:spcBef>
                <a:spcAft>
                  <a:spcPct val="0"/>
                </a:spcAft>
                <a:buClr>
                  <a:srgbClr val="F0AB00"/>
                </a:buClr>
                <a:buSzPct val="80000"/>
              </a:pPr>
              <a:r>
                <a:rPr lang="en-US" sz="1400" dirty="0"/>
                <a:t>{  </a:t>
              </a:r>
            </a:p>
            <a:p>
              <a:pPr fontAlgn="base">
                <a:spcBef>
                  <a:spcPct val="50000"/>
                </a:spcBef>
                <a:spcAft>
                  <a:spcPct val="0"/>
                </a:spcAft>
                <a:buClr>
                  <a:srgbClr val="F0AB00"/>
                </a:buClr>
                <a:buSzPct val="80000"/>
              </a:pPr>
              <a:r>
                <a:rPr lang="en-US" sz="1400" dirty="0"/>
                <a:t>   console.log(s);</a:t>
              </a:r>
            </a:p>
            <a:p>
              <a:pPr fontAlgn="base">
                <a:spcBef>
                  <a:spcPct val="50000"/>
                </a:spcBef>
                <a:spcAft>
                  <a:spcPct val="0"/>
                </a:spcAft>
                <a:buClr>
                  <a:srgbClr val="F0AB00"/>
                </a:buClr>
                <a:buSzPct val="80000"/>
              </a:pPr>
              <a:r>
                <a:rPr lang="en-US" sz="1400" dirty="0"/>
                <a:t>}</a:t>
              </a:r>
            </a:p>
          </p:txBody>
        </p:sp>
        <p:sp>
          <p:nvSpPr>
            <p:cNvPr id="21" name="TextBox 20"/>
            <p:cNvSpPr txBox="1"/>
            <p:nvPr/>
          </p:nvSpPr>
          <p:spPr>
            <a:xfrm>
              <a:off x="611560" y="2443984"/>
              <a:ext cx="10130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Example</a:t>
              </a:r>
              <a:r>
                <a:rPr lang="en-US" sz="1800" kern="0" dirty="0" smtClean="0">
                  <a:ea typeface="Arial Unicode MS" pitchFamily="34" charset="-128"/>
                  <a:cs typeface="Arial Unicode MS" pitchFamily="34" charset="-128"/>
                </a:rPr>
                <a:t>:</a:t>
              </a:r>
            </a:p>
          </p:txBody>
        </p:sp>
      </p:grpSp>
      <p:sp>
        <p:nvSpPr>
          <p:cNvPr id="23" name="Right Arrow 22"/>
          <p:cNvSpPr/>
          <p:nvPr/>
        </p:nvSpPr>
        <p:spPr bwMode="gray">
          <a:xfrm>
            <a:off x="2123728" y="3429000"/>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4702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
            </a:r>
            <a:r>
              <a:rPr lang="en-US" altLang="zh-CN" dirty="0" err="1" smtClean="0"/>
              <a:t>odeJS</a:t>
            </a:r>
            <a:r>
              <a:rPr lang="en-US" altLang="zh-CN" dirty="0" smtClean="0"/>
              <a:t> internal modules</a:t>
            </a:r>
            <a:endParaRPr lang="en-US" dirty="0"/>
          </a:p>
        </p:txBody>
      </p:sp>
      <p:sp>
        <p:nvSpPr>
          <p:cNvPr id="3" name="Content Placeholder 2"/>
          <p:cNvSpPr>
            <a:spLocks noGrp="1"/>
          </p:cNvSpPr>
          <p:nvPr>
            <p:ph sz="quarter" idx="10"/>
          </p:nvPr>
        </p:nvSpPr>
        <p:spPr>
          <a:xfrm>
            <a:off x="471363" y="1628800"/>
            <a:ext cx="8493125" cy="4395787"/>
          </a:xfrm>
        </p:spPr>
        <p:txBody>
          <a:bodyPr numCol="4" anchor="ctr"/>
          <a:lstStyle/>
          <a:p>
            <a:r>
              <a:rPr lang="en-US" dirty="0"/>
              <a:t>Synopsis</a:t>
            </a:r>
          </a:p>
          <a:p>
            <a:r>
              <a:rPr lang="en-US" dirty="0" smtClean="0"/>
              <a:t>Assert</a:t>
            </a:r>
          </a:p>
          <a:p>
            <a:r>
              <a:rPr lang="en-US" dirty="0" smtClean="0"/>
              <a:t>Buffer</a:t>
            </a:r>
          </a:p>
          <a:p>
            <a:r>
              <a:rPr lang="en-US" dirty="0" err="1" smtClean="0">
                <a:solidFill>
                  <a:srgbClr val="FF0000"/>
                </a:solidFill>
              </a:rPr>
              <a:t>Child_Process</a:t>
            </a:r>
            <a:endParaRPr lang="en-US" dirty="0">
              <a:solidFill>
                <a:srgbClr val="FF0000"/>
              </a:solidFill>
            </a:endParaRPr>
          </a:p>
          <a:p>
            <a:r>
              <a:rPr lang="en-US" dirty="0">
                <a:solidFill>
                  <a:srgbClr val="FF0000"/>
                </a:solidFill>
              </a:rPr>
              <a:t>Cluster</a:t>
            </a:r>
          </a:p>
          <a:p>
            <a:r>
              <a:rPr lang="en-US" dirty="0"/>
              <a:t>Console</a:t>
            </a:r>
          </a:p>
          <a:p>
            <a:r>
              <a:rPr lang="en-US" dirty="0"/>
              <a:t>Crypto</a:t>
            </a:r>
          </a:p>
          <a:p>
            <a:r>
              <a:rPr lang="en-US" dirty="0"/>
              <a:t>Debugger</a:t>
            </a:r>
          </a:p>
          <a:p>
            <a:r>
              <a:rPr lang="en-US" dirty="0">
                <a:solidFill>
                  <a:srgbClr val="FF0000"/>
                </a:solidFill>
              </a:rPr>
              <a:t>DNS</a:t>
            </a:r>
          </a:p>
          <a:p>
            <a:r>
              <a:rPr lang="en-US" dirty="0"/>
              <a:t>Domain</a:t>
            </a:r>
          </a:p>
          <a:p>
            <a:r>
              <a:rPr lang="en-US" dirty="0"/>
              <a:t>Events</a:t>
            </a:r>
          </a:p>
          <a:p>
            <a:r>
              <a:rPr lang="en-US" dirty="0"/>
              <a:t>File System</a:t>
            </a:r>
          </a:p>
          <a:p>
            <a:r>
              <a:rPr lang="en-US" dirty="0" err="1"/>
              <a:t>Globals</a:t>
            </a:r>
            <a:endParaRPr lang="en-US" dirty="0"/>
          </a:p>
          <a:p>
            <a:r>
              <a:rPr lang="en-US" dirty="0">
                <a:solidFill>
                  <a:srgbClr val="FF0000"/>
                </a:solidFill>
              </a:rPr>
              <a:t>HTTP</a:t>
            </a:r>
          </a:p>
          <a:p>
            <a:r>
              <a:rPr lang="en-US" dirty="0"/>
              <a:t>HTTPS</a:t>
            </a:r>
          </a:p>
          <a:p>
            <a:r>
              <a:rPr lang="en-US" dirty="0"/>
              <a:t>Modules</a:t>
            </a:r>
          </a:p>
          <a:p>
            <a:r>
              <a:rPr lang="en-US" dirty="0">
                <a:solidFill>
                  <a:srgbClr val="FF0000"/>
                </a:solidFill>
              </a:rPr>
              <a:t>Net</a:t>
            </a:r>
          </a:p>
          <a:p>
            <a:r>
              <a:rPr lang="en-US" dirty="0"/>
              <a:t>OS</a:t>
            </a:r>
          </a:p>
          <a:p>
            <a:r>
              <a:rPr lang="en-US" dirty="0"/>
              <a:t>Path</a:t>
            </a:r>
          </a:p>
          <a:p>
            <a:r>
              <a:rPr lang="en-US" dirty="0">
                <a:solidFill>
                  <a:srgbClr val="FF0000"/>
                </a:solidFill>
              </a:rPr>
              <a:t>Process</a:t>
            </a:r>
          </a:p>
          <a:p>
            <a:r>
              <a:rPr lang="en-US" dirty="0" err="1"/>
              <a:t>Punycode</a:t>
            </a:r>
            <a:endParaRPr lang="en-US" dirty="0"/>
          </a:p>
          <a:p>
            <a:r>
              <a:rPr lang="en-US" dirty="0"/>
              <a:t>Query Strings</a:t>
            </a:r>
          </a:p>
          <a:p>
            <a:r>
              <a:rPr lang="en-US" dirty="0" err="1"/>
              <a:t>Readline</a:t>
            </a:r>
            <a:endParaRPr lang="en-US" dirty="0"/>
          </a:p>
          <a:p>
            <a:r>
              <a:rPr lang="en-US" dirty="0"/>
              <a:t>REPL</a:t>
            </a:r>
          </a:p>
          <a:p>
            <a:r>
              <a:rPr lang="en-US" dirty="0"/>
              <a:t>Stream</a:t>
            </a:r>
          </a:p>
          <a:p>
            <a:r>
              <a:rPr lang="en-US" dirty="0"/>
              <a:t>String Decoder</a:t>
            </a:r>
          </a:p>
          <a:p>
            <a:r>
              <a:rPr lang="en-US" dirty="0"/>
              <a:t>Timers</a:t>
            </a:r>
          </a:p>
          <a:p>
            <a:r>
              <a:rPr lang="en-US" dirty="0"/>
              <a:t>TLS/SSL</a:t>
            </a:r>
          </a:p>
          <a:p>
            <a:r>
              <a:rPr lang="en-US" dirty="0"/>
              <a:t>TTY</a:t>
            </a:r>
          </a:p>
          <a:p>
            <a:r>
              <a:rPr lang="en-US" dirty="0"/>
              <a:t>UDP/Datagram</a:t>
            </a:r>
          </a:p>
          <a:p>
            <a:r>
              <a:rPr lang="en-US" dirty="0">
                <a:solidFill>
                  <a:srgbClr val="FF0000"/>
                </a:solidFill>
              </a:rPr>
              <a:t>URL</a:t>
            </a:r>
          </a:p>
          <a:p>
            <a:r>
              <a:rPr lang="en-US" dirty="0"/>
              <a:t>Utilities</a:t>
            </a:r>
          </a:p>
          <a:p>
            <a:r>
              <a:rPr lang="en-US" dirty="0"/>
              <a:t>VM</a:t>
            </a:r>
          </a:p>
          <a:p>
            <a:r>
              <a:rPr lang="en-US" dirty="0"/>
              <a:t>ZLIB</a:t>
            </a:r>
          </a:p>
        </p:txBody>
      </p:sp>
    </p:spTree>
    <p:extLst>
      <p:ext uri="{BB962C8B-B14F-4D97-AF65-F5344CB8AC3E}">
        <p14:creationId xmlns:p14="http://schemas.microsoft.com/office/powerpoint/2010/main" val="4073659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4800" b="0" dirty="0" smtClean="0">
                <a:latin typeface="BentonSans Bold" pitchFamily="2" charset="0"/>
              </a:rPr>
              <a:t>Agenda</a:t>
            </a:r>
            <a:endParaRPr lang="en-US" sz="4800" b="0" dirty="0">
              <a:latin typeface="BentonSans Bold" pitchFamily="2" charset="0"/>
            </a:endParaRPr>
          </a:p>
        </p:txBody>
      </p:sp>
      <p:sp>
        <p:nvSpPr>
          <p:cNvPr id="7" name="Text Placeholder 6"/>
          <p:cNvSpPr>
            <a:spLocks noGrp="1"/>
          </p:cNvSpPr>
          <p:nvPr>
            <p:ph type="body" sz="quarter" idx="10"/>
          </p:nvPr>
        </p:nvSpPr>
        <p:spPr>
          <a:xfrm>
            <a:off x="324003" y="1728000"/>
            <a:ext cx="4343693" cy="4099200"/>
          </a:xfrm>
        </p:spPr>
        <p:txBody>
          <a:bodyPr/>
          <a:lstStyle/>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a:t>
            </a:r>
            <a:r>
              <a:rPr lang="en-US" altLang="zh-CN" sz="2000" dirty="0" err="1">
                <a:solidFill>
                  <a:schemeClr val="tx1">
                    <a:lumMod val="85000"/>
                  </a:schemeClr>
                </a:solidFill>
                <a:latin typeface="Arial" panose="020B0604020202020204" pitchFamily="34" charset="0"/>
                <a:cs typeface="Arial" panose="020B0604020202020204" pitchFamily="34" charset="0"/>
              </a:rPr>
              <a:t>odeJS</a:t>
            </a:r>
            <a:r>
              <a:rPr lang="en-US" sz="2000" dirty="0">
                <a:solidFill>
                  <a:schemeClr val="tx1">
                    <a:lumMod val="85000"/>
                  </a:schemeClr>
                </a:solidFill>
                <a:latin typeface="Arial" panose="020B0604020202020204" pitchFamily="34" charset="0"/>
                <a:cs typeface="Arial" panose="020B0604020202020204" pitchFamily="34" charset="0"/>
              </a:rPr>
              <a:t> Overview</a:t>
            </a:r>
          </a:p>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NodeJS</a:t>
            </a:r>
            <a:r>
              <a:rPr lang="en-US" sz="2000" dirty="0">
                <a:solidFill>
                  <a:schemeClr val="tx1">
                    <a:lumMod val="85000"/>
                  </a:schemeClr>
                </a:solidFill>
                <a:latin typeface="Arial" panose="020B0604020202020204" pitchFamily="34" charset="0"/>
                <a:cs typeface="Arial" panose="020B0604020202020204" pitchFamily="34" charset="0"/>
              </a:rPr>
              <a:t> Features</a:t>
            </a:r>
          </a:p>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NodeJS</a:t>
            </a:r>
            <a:r>
              <a:rPr lang="en-US" sz="2000" dirty="0">
                <a:solidFill>
                  <a:schemeClr val="tx1">
                    <a:lumMod val="85000"/>
                  </a:schemeClr>
                </a:solidFill>
                <a:latin typeface="Arial" panose="020B0604020202020204" pitchFamily="34" charset="0"/>
                <a:cs typeface="Arial" panose="020B0604020202020204" pitchFamily="34" charset="0"/>
              </a:rPr>
              <a:t> Modules</a:t>
            </a:r>
          </a:p>
          <a:p>
            <a:pPr marL="342900" lvl="0" indent="-342900">
              <a:buClr>
                <a:srgbClr val="F0AB00"/>
              </a:buClr>
              <a:buFont typeface="Arial" panose="020B0604020202020204" pitchFamily="34" charset="0"/>
              <a:buChar char="•"/>
            </a:pPr>
            <a:r>
              <a:rPr lang="en-US" sz="2000" dirty="0">
                <a:solidFill>
                  <a:schemeClr val="tx1">
                    <a:lumMod val="85000"/>
                  </a:schemeClr>
                </a:solidFill>
                <a:latin typeface="Arial" panose="020B0604020202020204" pitchFamily="34" charset="0"/>
                <a:cs typeface="Arial" panose="020B0604020202020204" pitchFamily="34" charset="0"/>
              </a:rPr>
              <a:t>Debug </a:t>
            </a:r>
            <a:r>
              <a:rPr lang="en-US" sz="2000" dirty="0" err="1">
                <a:solidFill>
                  <a:schemeClr val="tx1">
                    <a:lumMod val="85000"/>
                  </a:schemeClr>
                </a:solidFill>
                <a:latin typeface="Arial" panose="020B0604020202020204" pitchFamily="34" charset="0"/>
                <a:cs typeface="Arial" panose="020B0604020202020204" pitchFamily="34" charset="0"/>
              </a:rPr>
              <a:t>NodeJS</a:t>
            </a:r>
            <a:endParaRPr lang="en-US" sz="2000" dirty="0">
              <a:solidFill>
                <a:schemeClr val="tx1">
                  <a:lumMod val="85000"/>
                </a:schemeClr>
              </a:solidFill>
              <a:latin typeface="Arial" panose="020B0604020202020204" pitchFamily="34" charset="0"/>
              <a:cs typeface="Arial" panose="020B0604020202020204" pitchFamily="34" charset="0"/>
            </a:endParaRPr>
          </a:p>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NodeJS</a:t>
            </a:r>
            <a:r>
              <a:rPr lang="en-US" sz="2000" dirty="0">
                <a:solidFill>
                  <a:schemeClr val="tx1">
                    <a:lumMod val="85000"/>
                  </a:schemeClr>
                </a:solidFill>
                <a:latin typeface="Arial" panose="020B0604020202020204" pitchFamily="34" charset="0"/>
                <a:cs typeface="Arial" panose="020B0604020202020204" pitchFamily="34" charset="0"/>
              </a:rPr>
              <a:t> project examples</a:t>
            </a:r>
          </a:p>
          <a:p>
            <a:pPr marL="342900" lvl="0" indent="-342900">
              <a:buClr>
                <a:srgbClr val="F0AB00"/>
              </a:buClr>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JS Tests</a:t>
            </a:r>
          </a:p>
          <a:p>
            <a:pPr marL="342900" lvl="0" indent="-342900">
              <a:buClr>
                <a:srgbClr val="F0AB00"/>
              </a:buClr>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JS Minify</a:t>
            </a:r>
          </a:p>
          <a:p>
            <a:pPr marL="342900" indent="-342900">
              <a:buFont typeface="Arial" pitchFamily="34" charset="0"/>
              <a:buChar char="•"/>
            </a:pPr>
            <a:endParaRPr lang="en-US" sz="2000" b="0" dirty="0" smtClean="0"/>
          </a:p>
          <a:p>
            <a:pPr marL="342900" indent="-342900">
              <a:buFont typeface="Arial" pitchFamily="34" charset="0"/>
              <a:buChar char="•"/>
            </a:pPr>
            <a:endParaRPr lang="en-US" sz="2000" dirty="0" smtClean="0"/>
          </a:p>
        </p:txBody>
      </p:sp>
      <p:sp>
        <p:nvSpPr>
          <p:cNvPr id="2" name="Text Placeholder 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2637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HTTP module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57089" y="2636912"/>
            <a:ext cx="8075351" cy="3769820"/>
          </a:xfrm>
        </p:spPr>
      </p:pic>
      <p:sp>
        <p:nvSpPr>
          <p:cNvPr id="6" name="TextBox 5"/>
          <p:cNvSpPr txBox="1"/>
          <p:nvPr/>
        </p:nvSpPr>
        <p:spPr>
          <a:xfrm>
            <a:off x="395536" y="1484784"/>
            <a:ext cx="5688632"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HTTP is a protocol working on the TCP layer</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Server / client communicate using TCP socket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Node-JS’s  </a:t>
            </a:r>
            <a:r>
              <a:rPr lang="en-US" kern="0" dirty="0">
                <a:ea typeface="Arial Unicode MS" pitchFamily="34" charset="-128"/>
                <a:cs typeface="Arial Unicode MS" pitchFamily="34" charset="-128"/>
              </a:rPr>
              <a:t>flow chart </a:t>
            </a:r>
            <a:r>
              <a:rPr lang="en-US" kern="0" dirty="0" smtClean="0">
                <a:ea typeface="Arial Unicode MS" pitchFamily="34" charset="-128"/>
                <a:cs typeface="Arial Unicode MS" pitchFamily="34" charset="-128"/>
              </a:rPr>
              <a:t>with HTTP process as below: </a:t>
            </a:r>
            <a:endParaRPr lang="en-US" sz="1800" kern="0" dirty="0" smtClean="0">
              <a:ea typeface="Arial Unicode MS" pitchFamily="34" charset="-128"/>
              <a:cs typeface="Arial Unicode MS" pitchFamily="34"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27994"/>
            <a:ext cx="2406731" cy="2390578"/>
          </a:xfrm>
          <a:prstGeom prst="rect">
            <a:avLst/>
          </a:prstGeom>
        </p:spPr>
      </p:pic>
      <p:sp>
        <p:nvSpPr>
          <p:cNvPr id="8" name="TextBox 7"/>
          <p:cNvSpPr txBox="1"/>
          <p:nvPr/>
        </p:nvSpPr>
        <p:spPr>
          <a:xfrm>
            <a:off x="6399413" y="289494"/>
            <a:ext cx="24750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HTTP Protocol structure</a:t>
            </a:r>
          </a:p>
        </p:txBody>
      </p:sp>
    </p:spTree>
    <p:extLst>
      <p:ext uri="{BB962C8B-B14F-4D97-AF65-F5344CB8AC3E}">
        <p14:creationId xmlns:p14="http://schemas.microsoft.com/office/powerpoint/2010/main" val="3731279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11560" y="3068960"/>
            <a:ext cx="7671650" cy="3029872"/>
          </a:xfrm>
        </p:spPr>
        <p:style>
          <a:lnRef idx="1">
            <a:schemeClr val="accent1"/>
          </a:lnRef>
          <a:fillRef idx="3">
            <a:schemeClr val="accent1"/>
          </a:fillRef>
          <a:effectRef idx="2">
            <a:schemeClr val="accent1"/>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
        <p:nvSpPr>
          <p:cNvPr id="5" name="TextBox 4"/>
          <p:cNvSpPr txBox="1"/>
          <p:nvPr/>
        </p:nvSpPr>
        <p:spPr>
          <a:xfrm>
            <a:off x="895489" y="6135548"/>
            <a:ext cx="3600400" cy="369332"/>
          </a:xfrm>
          <a:prstGeom prst="rect">
            <a:avLst/>
          </a:prstGeom>
          <a:noFill/>
        </p:spPr>
        <p:txBody>
          <a:bodyPr wrap="square" rtlCol="0">
            <a:spAutoFit/>
          </a:bodyPr>
          <a:lstStyle/>
          <a:p>
            <a:r>
              <a:rPr lang="en-US" altLang="zh-CN" b="1" dirty="0" smtClean="0"/>
              <a:t>Server.js, listen on port 8888</a:t>
            </a:r>
            <a:endParaRPr lang="en-US" b="1" dirty="0"/>
          </a:p>
        </p:txBody>
      </p:sp>
      <p:sp>
        <p:nvSpPr>
          <p:cNvPr id="7" name="TextBox 6"/>
          <p:cNvSpPr txBox="1"/>
          <p:nvPr/>
        </p:nvSpPr>
        <p:spPr>
          <a:xfrm>
            <a:off x="406604" y="1340768"/>
            <a:ext cx="668567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Let’s monitor a http server using http module: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988840"/>
            <a:ext cx="7671650" cy="62484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827584" y="2636912"/>
            <a:ext cx="6264696" cy="369332"/>
          </a:xfrm>
          <a:prstGeom prst="rect">
            <a:avLst/>
          </a:prstGeom>
          <a:noFill/>
        </p:spPr>
        <p:txBody>
          <a:bodyPr wrap="square" rtlCol="0">
            <a:spAutoFit/>
          </a:bodyPr>
          <a:lstStyle/>
          <a:p>
            <a:r>
              <a:rPr lang="en-US" b="1" dirty="0" smtClean="0"/>
              <a:t>Index.js, calling server.js which will create a server</a:t>
            </a:r>
            <a:endParaRPr lang="en-US" b="1" dirty="0"/>
          </a:p>
        </p:txBody>
      </p:sp>
    </p:spTree>
    <p:extLst>
      <p:ext uri="{BB962C8B-B14F-4D97-AF65-F5344CB8AC3E}">
        <p14:creationId xmlns:p14="http://schemas.microsoft.com/office/powerpoint/2010/main" val="3542245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6" y="1700808"/>
            <a:ext cx="5553332" cy="4680520"/>
          </a:xfrm>
          <a:prstGeom prst="rect">
            <a:avLst/>
          </a:prstGeom>
        </p:spPr>
        <p:style>
          <a:lnRef idx="1">
            <a:schemeClr val="accent2"/>
          </a:lnRef>
          <a:fillRef idx="3">
            <a:schemeClr val="accent2"/>
          </a:fillRef>
          <a:effectRef idx="2">
            <a:schemeClr val="accent2"/>
          </a:effectRef>
          <a:fontRef idx="minor">
            <a:schemeClr val="lt1"/>
          </a:fontRef>
        </p:style>
      </p:pic>
      <p:sp>
        <p:nvSpPr>
          <p:cNvPr id="3" name="Content Placeholder 2"/>
          <p:cNvSpPr>
            <a:spLocks noGrp="1"/>
          </p:cNvSpPr>
          <p:nvPr>
            <p:ph sz="quarter" idx="10"/>
          </p:nvPr>
        </p:nvSpPr>
        <p:spPr>
          <a:xfrm>
            <a:off x="395536" y="1340768"/>
            <a:ext cx="8229600" cy="360040"/>
          </a:xfrm>
        </p:spPr>
        <p:txBody>
          <a:bodyPr>
            <a:normAutofit fontScale="85000" lnSpcReduction="10000"/>
          </a:bodyPr>
          <a:lstStyle/>
          <a:p>
            <a:r>
              <a:rPr lang="en-US" sz="1600" dirty="0" smtClean="0"/>
              <a:t>We can monitor client which send a http request to IP:8888 and print the response from server</a:t>
            </a:r>
            <a:endParaRPr lang="en-US" sz="1600" dirty="0"/>
          </a:p>
        </p:txBody>
      </p:sp>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Tree>
    <p:extLst>
      <p:ext uri="{BB962C8B-B14F-4D97-AF65-F5344CB8AC3E}">
        <p14:creationId xmlns:p14="http://schemas.microsoft.com/office/powerpoint/2010/main" val="44947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2276872"/>
            <a:ext cx="3389899" cy="1296144"/>
          </a:xfrm>
        </p:spPr>
        <p:style>
          <a:lnRef idx="1">
            <a:schemeClr val="accent2"/>
          </a:lnRef>
          <a:fillRef idx="3">
            <a:schemeClr val="accent2"/>
          </a:fillRef>
          <a:effectRef idx="2">
            <a:schemeClr val="accent2"/>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HTTP module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862184"/>
            <a:ext cx="6713220" cy="655320"/>
          </a:xfrm>
          <a:prstGeom prst="rect">
            <a:avLst/>
          </a:prstGeom>
        </p:spPr>
        <p:style>
          <a:lnRef idx="1">
            <a:schemeClr val="accent2"/>
          </a:lnRef>
          <a:fillRef idx="3">
            <a:schemeClr val="accent2"/>
          </a:fillRef>
          <a:effectRef idx="2">
            <a:schemeClr val="accent2"/>
          </a:effectRef>
          <a:fontRef idx="minor">
            <a:schemeClr val="lt1"/>
          </a:fontRef>
        </p:style>
      </p:pic>
      <p:sp>
        <p:nvSpPr>
          <p:cNvPr id="6" name="Content Placeholder 2"/>
          <p:cNvSpPr txBox="1">
            <a:spLocks/>
          </p:cNvSpPr>
          <p:nvPr/>
        </p:nvSpPr>
        <p:spPr>
          <a:xfrm>
            <a:off x="424548" y="1755912"/>
            <a:ext cx="8229600" cy="8157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solidFill>
                  <a:srgbClr val="FF0000"/>
                </a:solidFill>
              </a:rPr>
              <a:t>DEMO</a:t>
            </a:r>
            <a:r>
              <a:rPr lang="en-US" sz="1600" b="1" dirty="0" smtClean="0"/>
              <a:t> Run index.js and client </a:t>
            </a:r>
            <a:r>
              <a:rPr lang="en-US" sz="1600" b="1" dirty="0" err="1" smtClean="0"/>
              <a:t>js</a:t>
            </a:r>
            <a:endParaRPr lang="en-US" sz="1600" b="1" dirty="0"/>
          </a:p>
        </p:txBody>
      </p:sp>
    </p:spTree>
    <p:extLst>
      <p:ext uri="{BB962C8B-B14F-4D97-AF65-F5344CB8AC3E}">
        <p14:creationId xmlns:p14="http://schemas.microsoft.com/office/powerpoint/2010/main" val="2423352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N</a:t>
            </a:r>
            <a:r>
              <a:rPr lang="en-US" altLang="zh-CN" dirty="0" err="1">
                <a:hlinkClick r:id="rId2"/>
              </a:rPr>
              <a:t>odeJS</a:t>
            </a:r>
            <a:r>
              <a:rPr lang="en-US" altLang="zh-CN" dirty="0">
                <a:hlinkClick r:id="rId2"/>
              </a:rPr>
              <a:t> </a:t>
            </a:r>
            <a:r>
              <a:rPr lang="en-US" altLang="zh-CN" dirty="0" err="1" smtClean="0">
                <a:hlinkClick r:id="rId2"/>
              </a:rPr>
              <a:t>url</a:t>
            </a:r>
            <a:r>
              <a:rPr lang="en-US" altLang="zh-CN" dirty="0" smtClean="0">
                <a:hlinkClick r:id="rId2"/>
              </a:rPr>
              <a:t> </a:t>
            </a:r>
            <a:r>
              <a:rPr lang="en-US" altLang="zh-CN" dirty="0">
                <a:hlinkClick r:id="rId2"/>
              </a:rPr>
              <a:t>module</a:t>
            </a:r>
            <a:endParaRPr lang="en-US" dirty="0"/>
          </a:p>
        </p:txBody>
      </p:sp>
      <p:sp>
        <p:nvSpPr>
          <p:cNvPr id="6" name="Content Placeholder 2"/>
          <p:cNvSpPr txBox="1">
            <a:spLocks/>
          </p:cNvSpPr>
          <p:nvPr/>
        </p:nvSpPr>
        <p:spPr>
          <a:xfrm>
            <a:off x="323528" y="1484784"/>
            <a:ext cx="8107892" cy="11521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b="1" dirty="0" smtClean="0"/>
              <a:t>Used in web server as an URL router</a:t>
            </a:r>
          </a:p>
          <a:p>
            <a:r>
              <a:rPr lang="en-US" sz="2000" b="1" dirty="0" smtClean="0"/>
              <a:t>‘</a:t>
            </a:r>
            <a:r>
              <a:rPr lang="en-US" sz="2000" b="1" dirty="0" err="1" smtClean="0"/>
              <a:t>url.parse</a:t>
            </a:r>
            <a:r>
              <a:rPr lang="en-US" sz="2000" b="1" dirty="0" smtClean="0"/>
              <a:t>(</a:t>
            </a:r>
            <a:r>
              <a:rPr lang="en-US" sz="2000" b="1" dirty="0" err="1" smtClean="0"/>
              <a:t>url-str</a:t>
            </a:r>
            <a:r>
              <a:rPr lang="en-US" sz="2000" b="1" dirty="0" smtClean="0"/>
              <a:t>)’  will return an object with URL’s pathname and http GET variables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73" y="2609022"/>
            <a:ext cx="6480720" cy="32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043607" y="5875726"/>
            <a:ext cx="6393085" cy="369332"/>
          </a:xfrm>
          <a:prstGeom prst="rect">
            <a:avLst/>
          </a:prstGeom>
        </p:spPr>
        <p:txBody>
          <a:bodyPr wrap="square">
            <a:spAutoFit/>
          </a:bodyPr>
          <a:lstStyle/>
          <a:p>
            <a:r>
              <a:rPr lang="en-US" dirty="0"/>
              <a:t> When the </a:t>
            </a:r>
            <a:r>
              <a:rPr lang="en-US" dirty="0" err="1"/>
              <a:t>url</a:t>
            </a:r>
            <a:r>
              <a:rPr lang="en-US" dirty="0"/>
              <a:t> is “http://.../</a:t>
            </a:r>
            <a:r>
              <a:rPr lang="en-US" dirty="0" err="1" smtClean="0"/>
              <a:t>start?foo</a:t>
            </a:r>
            <a:r>
              <a:rPr lang="en-US" dirty="0" smtClean="0"/>
              <a:t>=</a:t>
            </a:r>
            <a:r>
              <a:rPr lang="en-US" dirty="0" err="1" smtClean="0"/>
              <a:t>xxx&amp;hello</a:t>
            </a:r>
            <a:r>
              <a:rPr lang="en-US" dirty="0" smtClean="0"/>
              <a:t>=</a:t>
            </a:r>
            <a:r>
              <a:rPr lang="en-US" dirty="0" err="1" smtClean="0"/>
              <a:t>yyy</a:t>
            </a:r>
            <a:r>
              <a:rPr lang="en-US" dirty="0" smtClean="0"/>
              <a:t>”</a:t>
            </a:r>
            <a:endParaRPr lang="en-US" dirty="0"/>
          </a:p>
        </p:txBody>
      </p:sp>
    </p:spTree>
    <p:extLst>
      <p:ext uri="{BB962C8B-B14F-4D97-AF65-F5344CB8AC3E}">
        <p14:creationId xmlns:p14="http://schemas.microsoft.com/office/powerpoint/2010/main" val="1485687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net module</a:t>
            </a:r>
            <a:endParaRPr lang="en-US" dirty="0"/>
          </a:p>
        </p:txBody>
      </p:sp>
      <p:sp>
        <p:nvSpPr>
          <p:cNvPr id="8" name="TextBox 7"/>
          <p:cNvSpPr txBox="1"/>
          <p:nvPr/>
        </p:nvSpPr>
        <p:spPr>
          <a:xfrm>
            <a:off x="5766493" y="2348880"/>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Create a </a:t>
            </a:r>
            <a:r>
              <a:rPr lang="en-US" sz="1800" kern="0" dirty="0" err="1" smtClean="0">
                <a:ea typeface="Arial Unicode MS" pitchFamily="34" charset="-128"/>
                <a:cs typeface="Arial Unicode MS" pitchFamily="34" charset="-128"/>
              </a:rPr>
              <a:t>tcp</a:t>
            </a:r>
            <a:r>
              <a:rPr lang="en-US" sz="1800" kern="0" dirty="0" smtClean="0">
                <a:ea typeface="Arial Unicode MS" pitchFamily="34" charset="-128"/>
                <a:cs typeface="Arial Unicode MS" pitchFamily="34" charset="-128"/>
              </a:rPr>
              <a:t> client</a:t>
            </a:r>
          </a:p>
        </p:txBody>
      </p:sp>
      <p:sp>
        <p:nvSpPr>
          <p:cNvPr id="10" name="TextBox 9"/>
          <p:cNvSpPr txBox="1"/>
          <p:nvPr/>
        </p:nvSpPr>
        <p:spPr>
          <a:xfrm>
            <a:off x="539552" y="6123111"/>
            <a:ext cx="813690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Reference:</a:t>
            </a:r>
            <a:r>
              <a:rPr lang="en-US" dirty="0" err="1" smtClean="0">
                <a:hlinkClick r:id="rId2"/>
              </a:rPr>
              <a:t>http</a:t>
            </a:r>
            <a:r>
              <a:rPr lang="en-US" dirty="0">
                <a:hlinkClick r:id="rId2"/>
              </a:rPr>
              <a:t>://</a:t>
            </a:r>
            <a:r>
              <a:rPr lang="en-US" dirty="0" smtClean="0">
                <a:hlinkClick r:id="rId2"/>
              </a:rPr>
              <a:t>nodejs.org/</a:t>
            </a:r>
            <a:r>
              <a:rPr lang="en-US" dirty="0" err="1" smtClean="0">
                <a:hlinkClick r:id="rId2"/>
              </a:rPr>
              <a:t>api</a:t>
            </a:r>
            <a:r>
              <a:rPr lang="en-US" dirty="0" smtClean="0">
                <a:hlinkClick r:id="rId2"/>
              </a:rPr>
              <a:t>/net.html</a:t>
            </a:r>
            <a:r>
              <a:rPr lang="en-US" dirty="0"/>
              <a:t>    </a:t>
            </a:r>
            <a:r>
              <a:rPr lang="en-US" dirty="0">
                <a:hlinkClick r:id="rId3"/>
              </a:rPr>
              <a:t>http://fengmk2.github.io/ppt/qcon2011</a:t>
            </a:r>
            <a:r>
              <a:rPr lang="en-US" dirty="0"/>
              <a:t>/</a:t>
            </a:r>
            <a:endParaRPr lang="en-US" sz="1800" kern="0" dirty="0" smtClean="0">
              <a:ea typeface="Arial Unicode MS" pitchFamily="34" charset="-128"/>
              <a:cs typeface="Arial Unicode MS" pitchFamily="34" charset="-128"/>
            </a:endParaRPr>
          </a:p>
        </p:txBody>
      </p:sp>
      <p:sp>
        <p:nvSpPr>
          <p:cNvPr id="11" name="TextBox 10"/>
          <p:cNvSpPr txBox="1"/>
          <p:nvPr/>
        </p:nvSpPr>
        <p:spPr>
          <a:xfrm>
            <a:off x="1394718" y="2348880"/>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Create a </a:t>
            </a:r>
            <a:r>
              <a:rPr lang="en-US" kern="0" dirty="0" err="1">
                <a:ea typeface="Arial Unicode MS" pitchFamily="34" charset="-128"/>
                <a:cs typeface="Arial Unicode MS" pitchFamily="34" charset="-128"/>
              </a:rPr>
              <a:t>tcp</a:t>
            </a: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server</a:t>
            </a:r>
            <a:endParaRPr lang="en-US" kern="0" dirty="0">
              <a:ea typeface="Arial Unicode MS" pitchFamily="34" charset="-128"/>
              <a:cs typeface="Arial Unicode MS" pitchFamily="34" charset="-128"/>
            </a:endParaRPr>
          </a:p>
        </p:txBody>
      </p:sp>
      <p:sp>
        <p:nvSpPr>
          <p:cNvPr id="12" name="TextBox 11"/>
          <p:cNvSpPr txBox="1"/>
          <p:nvPr/>
        </p:nvSpPr>
        <p:spPr>
          <a:xfrm>
            <a:off x="467544" y="1503660"/>
            <a:ext cx="5879815"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Net contains </a:t>
            </a:r>
            <a:r>
              <a:rPr lang="en-US" sz="1800" kern="0" dirty="0" err="1" smtClean="0">
                <a:ea typeface="Arial Unicode MS" pitchFamily="34" charset="-128"/>
                <a:cs typeface="Arial Unicode MS" pitchFamily="34" charset="-128"/>
              </a:rPr>
              <a:t>net.Server</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net.Socket</a:t>
            </a:r>
            <a:r>
              <a:rPr lang="en-US" sz="1800" kern="0" dirty="0" smtClean="0">
                <a:ea typeface="Arial Unicode MS" pitchFamily="34" charset="-128"/>
                <a:cs typeface="Arial Unicode MS" pitchFamily="34" charset="-128"/>
              </a:rPr>
              <a:t> and other functions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You can use it to create your </a:t>
            </a:r>
            <a:r>
              <a:rPr lang="en-US" kern="0" dirty="0" err="1" smtClean="0">
                <a:ea typeface="Arial Unicode MS" pitchFamily="34" charset="-128"/>
                <a:cs typeface="Arial Unicode MS" pitchFamily="34" charset="-128"/>
              </a:rPr>
              <a:t>tcp</a:t>
            </a:r>
            <a:r>
              <a:rPr lang="en-US" kern="0" dirty="0" smtClean="0">
                <a:ea typeface="Arial Unicode MS" pitchFamily="34" charset="-128"/>
                <a:cs typeface="Arial Unicode MS" pitchFamily="34" charset="-128"/>
              </a:rPr>
              <a:t> socket connection</a:t>
            </a:r>
            <a:endParaRPr lang="en-US" sz="1800" kern="0" dirty="0" smtClean="0">
              <a:ea typeface="Arial Unicode MS" pitchFamily="34" charset="-128"/>
              <a:cs typeface="Arial Unicode MS" pitchFamily="34" charset="-128"/>
            </a:endParaRPr>
          </a:p>
        </p:txBody>
      </p:sp>
      <p:grpSp>
        <p:nvGrpSpPr>
          <p:cNvPr id="13" name="Group 12"/>
          <p:cNvGrpSpPr/>
          <p:nvPr/>
        </p:nvGrpSpPr>
        <p:grpSpPr>
          <a:xfrm>
            <a:off x="395536" y="2708920"/>
            <a:ext cx="4104456" cy="3085758"/>
            <a:chOff x="755576" y="2711961"/>
            <a:chExt cx="3724414" cy="3085758"/>
          </a:xfrm>
        </p:grpSpPr>
        <p:sp>
          <p:nvSpPr>
            <p:cNvPr id="14" name="TextBox 13"/>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server = </a:t>
              </a:r>
              <a:r>
                <a:rPr lang="en-US" sz="1400" dirty="0" err="1"/>
                <a:t>net.createServer</a:t>
              </a:r>
              <a:r>
                <a:rPr lang="en-US" sz="1400" dirty="0"/>
                <a:t>(function(c) { </a:t>
              </a:r>
              <a:r>
                <a:rPr lang="en-US" sz="1400" dirty="0" smtClean="0"/>
                <a:t>//</a:t>
              </a:r>
              <a:r>
                <a:rPr lang="en-US" sz="1400" dirty="0">
                  <a:solidFill>
                    <a:srgbClr val="FF0000"/>
                  </a:solidFill>
                </a:rPr>
                <a:t>'connection' listener</a:t>
              </a:r>
            </a:p>
            <a:p>
              <a:pPr fontAlgn="base">
                <a:spcAft>
                  <a:spcPct val="0"/>
                </a:spcAft>
                <a:buClr>
                  <a:srgbClr val="F0AB00"/>
                </a:buClr>
                <a:buSzPct val="80000"/>
              </a:pPr>
              <a:r>
                <a:rPr lang="en-US" sz="1400" dirty="0"/>
                <a:t>  console.log('server connected');</a:t>
              </a:r>
            </a:p>
            <a:p>
              <a:pPr fontAlgn="base">
                <a:spcAft>
                  <a:spcPct val="0"/>
                </a:spcAft>
                <a:buClr>
                  <a:srgbClr val="F0AB00"/>
                </a:buClr>
                <a:buSzPct val="80000"/>
              </a:pPr>
              <a:r>
                <a:rPr lang="en-US" sz="1400" dirty="0"/>
                <a:t>  </a:t>
              </a:r>
              <a:r>
                <a:rPr lang="en-US" sz="1400" dirty="0" err="1"/>
                <a:t>c.on</a:t>
              </a:r>
              <a:r>
                <a:rPr lang="en-US" sz="1400" dirty="0"/>
                <a:t>('end', function() {</a:t>
              </a:r>
            </a:p>
            <a:p>
              <a:pPr fontAlgn="base">
                <a:spcAft>
                  <a:spcPct val="0"/>
                </a:spcAft>
                <a:buClr>
                  <a:srgbClr val="F0AB00"/>
                </a:buClr>
                <a:buSzPct val="80000"/>
              </a:pPr>
              <a:r>
                <a:rPr lang="en-US" sz="1400" dirty="0"/>
                <a:t>    console.log('server disconnected');</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t>
              </a:r>
              <a:r>
                <a:rPr lang="en-US" sz="1400" dirty="0" err="1"/>
                <a:t>c.write</a:t>
              </a:r>
              <a:r>
                <a:rPr lang="en-US" sz="1400" dirty="0"/>
                <a:t>('hello\r\n');</a:t>
              </a:r>
            </a:p>
            <a:p>
              <a:pPr fontAlgn="base">
                <a:spcAft>
                  <a:spcPct val="0"/>
                </a:spcAft>
                <a:buClr>
                  <a:srgbClr val="F0AB00"/>
                </a:buClr>
                <a:buSzPct val="80000"/>
              </a:pPr>
              <a:r>
                <a:rPr lang="en-US" sz="1400" dirty="0"/>
                <a:t>  </a:t>
              </a:r>
              <a:r>
                <a:rPr lang="en-US" sz="1400" dirty="0" err="1"/>
                <a:t>c.pipe</a:t>
              </a:r>
              <a:r>
                <a:rPr lang="en-US" sz="1400" dirty="0"/>
                <a:t>(c);</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server.listen</a:t>
              </a:r>
              <a:r>
                <a:rPr lang="en-US" sz="1400" dirty="0"/>
                <a:t>(8124, function() { //</a:t>
              </a:r>
              <a:r>
                <a:rPr lang="en-US" sz="1400" dirty="0">
                  <a:solidFill>
                    <a:srgbClr val="FF0000"/>
                  </a:solidFill>
                </a:rPr>
                <a:t>'listening' listener</a:t>
              </a:r>
            </a:p>
            <a:p>
              <a:pPr fontAlgn="base">
                <a:spcAft>
                  <a:spcPct val="0"/>
                </a:spcAft>
                <a:buClr>
                  <a:srgbClr val="F0AB00"/>
                </a:buClr>
                <a:buSzPct val="80000"/>
              </a:pPr>
              <a:r>
                <a:rPr lang="en-US" sz="1400" dirty="0"/>
                <a:t>  console.log('server bound');</a:t>
              </a:r>
            </a:p>
            <a:p>
              <a:pPr fontAlgn="base">
                <a:spcAft>
                  <a:spcPct val="0"/>
                </a:spcAft>
                <a:buClr>
                  <a:srgbClr val="F0AB00"/>
                </a:buClr>
                <a:buSzPct val="80000"/>
              </a:pPr>
              <a:r>
                <a:rPr lang="en-US" sz="1400" dirty="0"/>
                <a:t>});</a:t>
              </a:r>
              <a:endParaRPr lang="en-US" sz="1400" dirty="0">
                <a:solidFill>
                  <a:srgbClr val="FF0000"/>
                </a:solidFill>
              </a:endParaRPr>
            </a:p>
          </p:txBody>
        </p:sp>
        <p:sp>
          <p:nvSpPr>
            <p:cNvPr id="15" name="TextBox 14"/>
            <p:cNvSpPr txBox="1"/>
            <p:nvPr/>
          </p:nvSpPr>
          <p:spPr>
            <a:xfrm>
              <a:off x="1403688" y="2711961"/>
              <a:ext cx="1070568"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tcpserver.js</a:t>
              </a:r>
            </a:p>
          </p:txBody>
        </p:sp>
      </p:grpSp>
      <p:grpSp>
        <p:nvGrpSpPr>
          <p:cNvPr id="19" name="Group 18"/>
          <p:cNvGrpSpPr/>
          <p:nvPr/>
        </p:nvGrpSpPr>
        <p:grpSpPr>
          <a:xfrm>
            <a:off x="4644008" y="2708920"/>
            <a:ext cx="4104456" cy="3085758"/>
            <a:chOff x="755576" y="2711961"/>
            <a:chExt cx="3724414" cy="3085758"/>
          </a:xfrm>
        </p:grpSpPr>
        <p:sp>
          <p:nvSpPr>
            <p:cNvPr id="20" name="TextBox 19"/>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client = </a:t>
              </a:r>
              <a:r>
                <a:rPr lang="en-US" sz="1400" dirty="0" err="1"/>
                <a:t>net.connect</a:t>
              </a:r>
              <a:r>
                <a:rPr lang="en-US" sz="1400" dirty="0"/>
                <a:t>({port: 8124},</a:t>
              </a:r>
            </a:p>
            <a:p>
              <a:pPr fontAlgn="base">
                <a:spcAft>
                  <a:spcPct val="0"/>
                </a:spcAft>
                <a:buClr>
                  <a:srgbClr val="F0AB00"/>
                </a:buClr>
                <a:buSzPct val="80000"/>
              </a:pPr>
              <a:r>
                <a:rPr lang="en-US" sz="1400" dirty="0" smtClean="0"/>
                <a:t>function</a:t>
              </a:r>
              <a:r>
                <a:rPr lang="en-US" sz="1400" dirty="0"/>
                <a:t>() { //</a:t>
              </a:r>
              <a:r>
                <a:rPr lang="en-US" sz="1400" dirty="0">
                  <a:solidFill>
                    <a:srgbClr val="FF0000"/>
                  </a:solidFill>
                </a:rPr>
                <a:t>'connect' listener</a:t>
              </a:r>
            </a:p>
            <a:p>
              <a:pPr fontAlgn="base">
                <a:spcAft>
                  <a:spcPct val="0"/>
                </a:spcAft>
                <a:buClr>
                  <a:srgbClr val="F0AB00"/>
                </a:buClr>
                <a:buSzPct val="80000"/>
              </a:pPr>
              <a:r>
                <a:rPr lang="en-US" sz="1400" dirty="0"/>
                <a:t>  console.log('client connected');</a:t>
              </a:r>
            </a:p>
            <a:p>
              <a:pPr fontAlgn="base">
                <a:spcAft>
                  <a:spcPct val="0"/>
                </a:spcAft>
                <a:buClr>
                  <a:srgbClr val="F0AB00"/>
                </a:buClr>
                <a:buSzPct val="80000"/>
              </a:pPr>
              <a:r>
                <a:rPr lang="en-US" sz="1400" dirty="0"/>
                <a:t>  </a:t>
              </a:r>
              <a:r>
                <a:rPr lang="en-US" sz="1400" dirty="0" err="1"/>
                <a:t>client.write</a:t>
              </a:r>
              <a:r>
                <a:rPr lang="en-US" sz="1400" dirty="0"/>
                <a:t>('world!\r\n');</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('data', function(data) </a:t>
              </a:r>
              <a:r>
                <a:rPr lang="en-US" sz="1400" dirty="0" smtClean="0"/>
                <a:t>{//</a:t>
              </a:r>
              <a:r>
                <a:rPr lang="en-US" sz="1400" dirty="0" err="1" smtClean="0">
                  <a:solidFill>
                    <a:srgbClr val="FF0000"/>
                  </a:solidFill>
                </a:rPr>
                <a:t>recved</a:t>
              </a:r>
              <a:r>
                <a:rPr lang="en-US" sz="1400" dirty="0" smtClean="0">
                  <a:solidFill>
                    <a:srgbClr val="FF0000"/>
                  </a:solidFill>
                </a:rPr>
                <a:t> data</a:t>
              </a:r>
              <a:endParaRPr lang="en-US" sz="1400" dirty="0">
                <a:solidFill>
                  <a:srgbClr val="FF0000"/>
                </a:solidFill>
              </a:endParaRPr>
            </a:p>
            <a:p>
              <a:pPr fontAlgn="base">
                <a:spcAft>
                  <a:spcPct val="0"/>
                </a:spcAft>
                <a:buClr>
                  <a:srgbClr val="F0AB00"/>
                </a:buClr>
                <a:buSzPct val="80000"/>
              </a:pPr>
              <a:r>
                <a:rPr lang="en-US" sz="1400" dirty="0"/>
                <a:t>  console.log(</a:t>
              </a:r>
              <a:r>
                <a:rPr lang="en-US" sz="1400" dirty="0" err="1"/>
                <a:t>data.toString</a:t>
              </a:r>
              <a:r>
                <a:rPr lang="en-US" sz="1400" dirty="0"/>
                <a:t>());</a:t>
              </a:r>
            </a:p>
            <a:p>
              <a:pPr fontAlgn="base">
                <a:spcAft>
                  <a:spcPct val="0"/>
                </a:spcAft>
                <a:buClr>
                  <a:srgbClr val="F0AB00"/>
                </a:buClr>
                <a:buSzPct val="80000"/>
              </a:pPr>
              <a:r>
                <a:rPr lang="en-US" sz="1400" dirty="0"/>
                <a:t>  </a:t>
              </a:r>
              <a:r>
                <a:rPr lang="en-US" sz="1400" dirty="0" err="1"/>
                <a:t>client.end</a:t>
              </a:r>
              <a:r>
                <a:rPr lang="en-US" sz="1400" dirty="0"/>
                <a:t>();</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('end', function() </a:t>
              </a:r>
              <a:r>
                <a:rPr lang="en-US" sz="1400" dirty="0" smtClean="0"/>
                <a:t>{//</a:t>
              </a:r>
              <a:r>
                <a:rPr lang="en-US" sz="1400" dirty="0" smtClean="0">
                  <a:solidFill>
                    <a:srgbClr val="FF0000"/>
                  </a:solidFill>
                </a:rPr>
                <a:t>end connection</a:t>
              </a:r>
              <a:endParaRPr lang="en-US" sz="1400" dirty="0">
                <a:solidFill>
                  <a:srgbClr val="FF0000"/>
                </a:solidFill>
              </a:endParaRPr>
            </a:p>
            <a:p>
              <a:pPr fontAlgn="base">
                <a:spcAft>
                  <a:spcPct val="0"/>
                </a:spcAft>
                <a:buClr>
                  <a:srgbClr val="F0AB00"/>
                </a:buClr>
                <a:buSzPct val="80000"/>
              </a:pPr>
              <a:r>
                <a:rPr lang="en-US" sz="1400" dirty="0"/>
                <a:t>  console.log('client disconnected');</a:t>
              </a:r>
            </a:p>
            <a:p>
              <a:pPr fontAlgn="base">
                <a:spcAft>
                  <a:spcPct val="0"/>
                </a:spcAft>
                <a:buClr>
                  <a:srgbClr val="F0AB00"/>
                </a:buClr>
                <a:buSzPct val="80000"/>
              </a:pPr>
              <a:r>
                <a:rPr lang="en-US" sz="1400" dirty="0"/>
                <a:t>});</a:t>
              </a:r>
            </a:p>
          </p:txBody>
        </p:sp>
        <p:sp>
          <p:nvSpPr>
            <p:cNvPr id="21" name="TextBox 20"/>
            <p:cNvSpPr txBox="1"/>
            <p:nvPr/>
          </p:nvSpPr>
          <p:spPr>
            <a:xfrm>
              <a:off x="1403688" y="2711961"/>
              <a:ext cx="97747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tcpclient.js</a:t>
              </a:r>
            </a:p>
          </p:txBody>
        </p:sp>
      </p:grpSp>
    </p:spTree>
    <p:extLst>
      <p:ext uri="{BB962C8B-B14F-4D97-AF65-F5344CB8AC3E}">
        <p14:creationId xmlns:p14="http://schemas.microsoft.com/office/powerpoint/2010/main" val="87613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3528" y="1484784"/>
            <a:ext cx="8493125" cy="4395787"/>
          </a:xfrm>
        </p:spPr>
        <p:txBody>
          <a:bodyPr/>
          <a:lstStyle/>
          <a:p>
            <a:pPr marL="285750" indent="-285750">
              <a:buFont typeface="Arial" panose="020B0604020202020204" pitchFamily="34" charset="0"/>
              <a:buChar char="•"/>
            </a:pPr>
            <a:r>
              <a:rPr lang="en-US" dirty="0" err="1" smtClean="0"/>
              <a:t>var</a:t>
            </a:r>
            <a:r>
              <a:rPr lang="en-US" dirty="0" smtClean="0"/>
              <a:t> </a:t>
            </a:r>
            <a:r>
              <a:rPr lang="en-US" dirty="0" err="1"/>
              <a:t>dns</a:t>
            </a:r>
            <a:r>
              <a:rPr lang="en-US" dirty="0"/>
              <a:t> = require</a:t>
            </a:r>
            <a:r>
              <a:rPr lang="en-US" dirty="0" smtClean="0"/>
              <a:t>(‘</a:t>
            </a:r>
            <a:r>
              <a:rPr lang="en-US" dirty="0" err="1" smtClean="0"/>
              <a:t>dns</a:t>
            </a:r>
            <a:r>
              <a:rPr lang="en-US" dirty="0" smtClean="0"/>
              <a:t>’)</a:t>
            </a:r>
          </a:p>
          <a:p>
            <a:pPr marL="285750" indent="-285750">
              <a:buFont typeface="Arial" panose="020B0604020202020204" pitchFamily="34" charset="0"/>
              <a:buChar char="•"/>
            </a:pPr>
            <a:r>
              <a:rPr lang="en-US" dirty="0" err="1"/>
              <a:t>dns.lookup</a:t>
            </a:r>
            <a:r>
              <a:rPr lang="en-US" dirty="0"/>
              <a:t>(domain, [family], callback(</a:t>
            </a:r>
            <a:r>
              <a:rPr lang="en-US" dirty="0" err="1"/>
              <a:t>err,addrs</a:t>
            </a:r>
            <a:r>
              <a:rPr lang="en-US" dirty="0"/>
              <a:t>))</a:t>
            </a:r>
            <a:r>
              <a:rPr lang="en-US" dirty="0">
                <a:hlinkClick r:id="" action="ppaction://hlinkfile"/>
              </a:rPr>
              <a:t>#</a:t>
            </a:r>
            <a:endParaRPr lang="en-US" dirty="0"/>
          </a:p>
          <a:p>
            <a:pPr marL="285750" indent="-285750">
              <a:buFont typeface="Arial" panose="020B0604020202020204" pitchFamily="34" charset="0"/>
              <a:buChar char="•"/>
            </a:pPr>
            <a:r>
              <a:rPr lang="en-US" dirty="0" err="1"/>
              <a:t>dns.resolve</a:t>
            </a:r>
            <a:r>
              <a:rPr lang="en-US" dirty="0"/>
              <a:t>(domain, [</a:t>
            </a:r>
            <a:r>
              <a:rPr lang="en-US" dirty="0" err="1"/>
              <a:t>rrtype</a:t>
            </a:r>
            <a:r>
              <a:rPr lang="en-US" dirty="0"/>
              <a:t>], callback(</a:t>
            </a:r>
            <a:r>
              <a:rPr lang="en-US" dirty="0" err="1"/>
              <a:t>err,addrs</a:t>
            </a:r>
            <a:r>
              <a:rPr lang="en-US" dirty="0"/>
              <a:t>))</a:t>
            </a:r>
            <a:r>
              <a:rPr lang="en-US" dirty="0">
                <a:hlinkClick r:id="" action="ppaction://hlinkfile"/>
              </a:rPr>
              <a:t>#</a:t>
            </a:r>
            <a:endParaRPr lang="en-US" dirty="0"/>
          </a:p>
          <a:p>
            <a:pPr marL="0" indent="0">
              <a:buNone/>
            </a:pPr>
            <a:r>
              <a:rPr lang="en-US" sz="1600" b="1" dirty="0" smtClean="0"/>
              <a:t>      </a:t>
            </a:r>
            <a:r>
              <a:rPr lang="en-US" sz="1600" b="0" dirty="0" err="1" smtClean="0"/>
              <a:t>rrtype</a:t>
            </a:r>
            <a:r>
              <a:rPr lang="en-US" sz="1600" b="0" dirty="0" smtClean="0"/>
              <a:t> : ‘A’ </a:t>
            </a:r>
            <a:r>
              <a:rPr lang="en-US" sz="1600" b="0" dirty="0"/>
              <a:t>(</a:t>
            </a:r>
            <a:r>
              <a:rPr lang="en-US" sz="1600" b="0" dirty="0" smtClean="0"/>
              <a:t>IPV4 default), ‘AAAA’ </a:t>
            </a:r>
            <a:r>
              <a:rPr lang="en-US" sz="1600" b="0" dirty="0"/>
              <a:t>(</a:t>
            </a:r>
            <a:r>
              <a:rPr lang="en-US" sz="1600" b="0" dirty="0" smtClean="0"/>
              <a:t>IPV6), ‘MX’ </a:t>
            </a:r>
            <a:r>
              <a:rPr lang="en-US" sz="1600" b="0" dirty="0"/>
              <a:t>(mail exchange records), </a:t>
            </a:r>
            <a:r>
              <a:rPr lang="en-US" sz="1600" b="0" dirty="0" smtClean="0"/>
              <a:t>…</a:t>
            </a:r>
            <a:endParaRPr lang="en-US" sz="1600" b="0" dirty="0"/>
          </a:p>
        </p:txBody>
      </p:sp>
      <p:sp>
        <p:nvSpPr>
          <p:cNvPr id="2" name="Title 1"/>
          <p:cNvSpPr>
            <a:spLocks noGrp="1"/>
          </p:cNvSpPr>
          <p:nvPr>
            <p:ph type="title"/>
          </p:nvPr>
        </p:nvSpPr>
        <p:spPr/>
        <p:txBody>
          <a:bodyPr/>
          <a:lstStyle/>
          <a:p>
            <a:r>
              <a:rPr lang="en-US" dirty="0" err="1" smtClean="0"/>
              <a:t>NodeJS</a:t>
            </a:r>
            <a:r>
              <a:rPr lang="en-US" dirty="0" smtClean="0"/>
              <a:t> DNS </a:t>
            </a:r>
            <a:r>
              <a:rPr lang="en-US" altLang="zh-CN" dirty="0" smtClean="0"/>
              <a:t>module</a:t>
            </a:r>
            <a:r>
              <a:rPr lang="en-US" dirty="0" smtClean="0"/>
              <a:t> </a:t>
            </a:r>
            <a:endParaRPr lang="en-US" dirty="0"/>
          </a:p>
        </p:txBody>
      </p:sp>
      <p:grpSp>
        <p:nvGrpSpPr>
          <p:cNvPr id="6" name="Group 5"/>
          <p:cNvGrpSpPr/>
          <p:nvPr/>
        </p:nvGrpSpPr>
        <p:grpSpPr>
          <a:xfrm>
            <a:off x="683568" y="3837042"/>
            <a:ext cx="6120680" cy="1680190"/>
            <a:chOff x="755576" y="3200028"/>
            <a:chExt cx="5308958" cy="136770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200028"/>
              <a:ext cx="5308958" cy="716662"/>
            </a:xfrm>
            <a:prstGeom prst="rect">
              <a:avLst/>
            </a:prstGeom>
          </p:spPr>
          <p:style>
            <a:lnRef idx="1">
              <a:schemeClr val="accent1"/>
            </a:lnRef>
            <a:fillRef idx="3">
              <a:schemeClr val="accent1"/>
            </a:fillRef>
            <a:effectRef idx="2">
              <a:schemeClr val="accent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04" y="3993936"/>
              <a:ext cx="4486076" cy="573800"/>
            </a:xfrm>
            <a:prstGeom prst="rect">
              <a:avLst/>
            </a:prstGeom>
          </p:spPr>
        </p:pic>
      </p:grpSp>
    </p:spTree>
    <p:extLst>
      <p:ext uri="{BB962C8B-B14F-4D97-AF65-F5344CB8AC3E}">
        <p14:creationId xmlns:p14="http://schemas.microsoft.com/office/powerpoint/2010/main" val="1878763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FS </a:t>
            </a:r>
            <a:r>
              <a:rPr lang="en-US" altLang="zh-CN" dirty="0" smtClean="0"/>
              <a:t>module</a:t>
            </a:r>
            <a:r>
              <a:rPr lang="en-US" dirty="0" smtClean="0"/>
              <a:t> </a:t>
            </a:r>
            <a:endParaRPr lang="en-US" dirty="0"/>
          </a:p>
        </p:txBody>
      </p:sp>
      <p:sp>
        <p:nvSpPr>
          <p:cNvPr id="7" name="Rectangle 1"/>
          <p:cNvSpPr>
            <a:spLocks noChangeArrowheads="1"/>
          </p:cNvSpPr>
          <p:nvPr/>
        </p:nvSpPr>
        <p:spPr bwMode="auto">
          <a:xfrm>
            <a:off x="601291" y="1682569"/>
            <a:ext cx="4330749" cy="295465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F0E68C"/>
                </a:solidFill>
                <a:effectLst/>
                <a:latin typeface="Arial Unicode MS" pitchFamily="34" charset="-122"/>
                <a:ea typeface="Courier New" pitchFamily="49" charset="0"/>
                <a:cs typeface="Arial" pitchFamily="34" charset="0"/>
              </a:rPr>
              <a:t>var</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fs</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 require(</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fs</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87CEEB"/>
                </a:solidFill>
                <a:effectLst/>
                <a:latin typeface="Arial Unicode MS" pitchFamily="34" charset="-122"/>
                <a:ea typeface="Courier New" pitchFamily="49" charset="0"/>
                <a:cs typeface="Arial" pitchFamily="34" charset="0"/>
              </a:rPr>
              <a:t>// $ touch /</a:t>
            </a:r>
            <a:r>
              <a:rPr kumimoji="0" lang="en-US" sz="1600" b="0" i="0" u="none" strike="noStrike" cap="none" normalizeH="0" baseline="0" dirty="0" err="1" smtClean="0">
                <a:ln>
                  <a:noFill/>
                </a:ln>
                <a:solidFill>
                  <a:srgbClr val="87CEEB"/>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87CEEB"/>
                </a:solidFill>
                <a:effectLst/>
                <a:latin typeface="Arial Unicode MS" pitchFamily="34" charset="-122"/>
                <a:ea typeface="Courier New" pitchFamily="49" charset="0"/>
                <a:cs typeface="Arial" pitchFamily="34" charset="0"/>
              </a:rPr>
              <a:t>/hello</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fs.rename</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/hello'</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/world'</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function</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if</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throw</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fs.stat</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/world'</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function</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stats)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if</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throw</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console.log(</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'stats: '</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 </a:t>
            </a: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JSON.stringify</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(stats));</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300" b="0" i="0" u="none" strike="noStrike" cap="none" normalizeH="0" baseline="0" dirty="0" smtClean="0">
                <a:ln>
                  <a:noFill/>
                </a:ln>
                <a:solidFill>
                  <a:schemeClr val="tx1"/>
                </a:solidFill>
                <a:effectLst/>
                <a:latin typeface="Arial" pitchFamily="34" charset="0"/>
                <a:cs typeface="Arial" pitchFamily="34"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395536" y="1412984"/>
            <a:ext cx="658513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a:t>
            </a:r>
            <a:r>
              <a:rPr lang="en-US" altLang="zh-CN" sz="1800" kern="0" dirty="0" smtClean="0">
                <a:ea typeface="Arial Unicode MS" pitchFamily="34" charset="-128"/>
                <a:cs typeface="Arial Unicode MS" pitchFamily="34" charset="-128"/>
              </a:rPr>
              <a:t>ode support  both synchronous </a:t>
            </a:r>
            <a:r>
              <a:rPr lang="en-US" altLang="zh-CN" kern="0" dirty="0" smtClean="0">
                <a:ea typeface="Arial Unicode MS" pitchFamily="34" charset="-128"/>
                <a:cs typeface="Arial Unicode MS" pitchFamily="34" charset="-128"/>
              </a:rPr>
              <a:t>and asynchronous methods  </a:t>
            </a:r>
            <a:endParaRPr lang="en-US" altLang="zh-CN" sz="1800" kern="0" dirty="0" smtClean="0">
              <a:ea typeface="Arial Unicode MS" pitchFamily="34" charset="-128"/>
              <a:cs typeface="Arial Unicode MS" pitchFamily="34" charset="-128"/>
            </a:endParaRPr>
          </a:p>
        </p:txBody>
      </p:sp>
      <p:sp>
        <p:nvSpPr>
          <p:cNvPr id="9" name="Rectangle 2"/>
          <p:cNvSpPr>
            <a:spLocks noChangeArrowheads="1"/>
          </p:cNvSpPr>
          <p:nvPr/>
        </p:nvSpPr>
        <p:spPr bwMode="auto">
          <a:xfrm>
            <a:off x="5157639" y="1700808"/>
            <a:ext cx="3662833" cy="196977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F0E68C"/>
                </a:solidFill>
                <a:effectLst/>
                <a:cs typeface="Courier New" pitchFamily="49" charset="0"/>
              </a:rPr>
              <a:t>var</a:t>
            </a:r>
            <a:r>
              <a:rPr kumimoji="0" lang="en-US" sz="1600" b="0" i="0" u="none" strike="noStrike" cap="none" normalizeH="0" baseline="0" dirty="0" smtClean="0">
                <a:ln>
                  <a:noFill/>
                </a:ln>
                <a:solidFill>
                  <a:srgbClr val="FFFFFF"/>
                </a:solidFill>
                <a:effectLst/>
                <a:cs typeface="Courier New" pitchFamily="49" charset="0"/>
              </a:rPr>
              <a:t> </a:t>
            </a:r>
            <a:r>
              <a:rPr kumimoji="0" lang="en-US" sz="1600" b="0" i="0" u="none" strike="noStrike" cap="none" normalizeH="0" baseline="0" dirty="0" err="1" smtClean="0">
                <a:ln>
                  <a:noFill/>
                </a:ln>
                <a:solidFill>
                  <a:srgbClr val="FFFFFF"/>
                </a:solidFill>
                <a:effectLst/>
                <a:cs typeface="Courier New" pitchFamily="49" charset="0"/>
              </a:rPr>
              <a:t>fs</a:t>
            </a:r>
            <a:r>
              <a:rPr kumimoji="0" lang="en-US" sz="1600" b="0" i="0" u="none" strike="noStrike" cap="none" normalizeH="0" baseline="0" dirty="0" smtClean="0">
                <a:ln>
                  <a:noFill/>
                </a:ln>
                <a:solidFill>
                  <a:srgbClr val="FFFFFF"/>
                </a:solidFill>
                <a:effectLst/>
                <a:cs typeface="Courier New" pitchFamily="49" charset="0"/>
              </a:rPr>
              <a:t> = require(</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fs</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87CEEB"/>
                </a:solidFill>
                <a:effectLst/>
                <a:cs typeface="Courier New" pitchFamily="49" charset="0"/>
              </a:rPr>
              <a:t>// $ touch /</a:t>
            </a:r>
            <a:r>
              <a:rPr kumimoji="0" lang="en-US" sz="1600" b="0" i="0" u="none" strike="noStrike" cap="none" normalizeH="0" baseline="0" dirty="0" err="1" smtClean="0">
                <a:ln>
                  <a:noFill/>
                </a:ln>
                <a:solidFill>
                  <a:srgbClr val="87CEEB"/>
                </a:solidFill>
                <a:effectLst/>
                <a:cs typeface="Courier New" pitchFamily="49" charset="0"/>
              </a:rPr>
              <a:t>tmp</a:t>
            </a:r>
            <a:r>
              <a:rPr kumimoji="0" lang="en-US" sz="1600" b="0" i="0" u="none" strike="noStrike" cap="none" normalizeH="0" baseline="0" dirty="0" smtClean="0">
                <a:ln>
                  <a:noFill/>
                </a:ln>
                <a:solidFill>
                  <a:srgbClr val="87CEEB"/>
                </a:solidFill>
                <a:effectLst/>
                <a:cs typeface="Courier New" pitchFamily="49" charset="0"/>
              </a:rPr>
              <a:t>/</a:t>
            </a:r>
            <a:r>
              <a:rPr kumimoji="0" lang="en-US" sz="1600" b="0" i="0" u="none" strike="noStrike" cap="none" normalizeH="0" baseline="0" dirty="0" err="1" smtClean="0">
                <a:ln>
                  <a:noFill/>
                </a:ln>
                <a:solidFill>
                  <a:srgbClr val="87CEEB"/>
                </a:solidFill>
                <a:effectLst/>
                <a:cs typeface="Courier New" pitchFamily="49" charset="0"/>
              </a:rPr>
              <a:t>helloSync</a:t>
            </a:r>
            <a:r>
              <a:rPr kumimoji="0" lang="en-US" sz="1600" b="0" i="0" u="none" strike="noStrike" cap="none" normalizeH="0" baseline="0" dirty="0" smtClean="0">
                <a:ln>
                  <a:noFill/>
                </a:ln>
                <a:solidFill>
                  <a:srgbClr val="FFFFFF"/>
                </a:solidFill>
                <a:effectLst/>
                <a:cs typeface="Courier New" pitchFamily="49" charset="0"/>
              </a:rPr>
              <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err="1" smtClean="0">
                <a:ln>
                  <a:noFill/>
                </a:ln>
                <a:solidFill>
                  <a:srgbClr val="FFFFFF"/>
                </a:solidFill>
                <a:effectLst/>
                <a:cs typeface="Courier New" pitchFamily="49" charset="0"/>
              </a:rPr>
              <a:t>fs.renameSync</a:t>
            </a:r>
            <a:r>
              <a:rPr kumimoji="0" lang="en-US" sz="1600" b="0" i="0" u="none" strike="noStrike" cap="none" normalizeH="0" baseline="0" dirty="0" smtClean="0">
                <a:ln>
                  <a:noFill/>
                </a:ln>
                <a:solidFill>
                  <a:srgbClr val="FFFFFF"/>
                </a:solidFill>
                <a:effectLst/>
                <a:cs typeface="Courier New" pitchFamily="49" charset="0"/>
              </a:rPr>
              <a:t>(</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tmp</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helloSync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 </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tmp</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worldSync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a:t>
            </a:r>
            <a:br>
              <a:rPr kumimoji="0" lang="en-US" sz="1600" b="0" i="0" u="none" strike="noStrike" cap="none" normalizeH="0" baseline="0" dirty="0" smtClean="0">
                <a:ln>
                  <a:noFill/>
                </a:ln>
                <a:solidFill>
                  <a:srgbClr val="FFFFFF"/>
                </a:solidFill>
                <a:effectLst/>
                <a:cs typeface="Courier New" pitchFamily="49" charset="0"/>
              </a:rPr>
            </a:br>
            <a:r>
              <a:rPr kumimoji="0" lang="en-US" sz="1600" b="1" i="0" u="none" strike="noStrike" cap="none" normalizeH="0" baseline="0" dirty="0" err="1" smtClean="0">
                <a:ln>
                  <a:noFill/>
                </a:ln>
                <a:solidFill>
                  <a:srgbClr val="F0E68C"/>
                </a:solidFill>
                <a:effectLst/>
                <a:cs typeface="Courier New" pitchFamily="49" charset="0"/>
              </a:rPr>
              <a:t>var</a:t>
            </a:r>
            <a:r>
              <a:rPr kumimoji="0" lang="en-US" sz="1600" b="0" i="0" u="none" strike="noStrike" cap="none" normalizeH="0" baseline="0" dirty="0" smtClean="0">
                <a:ln>
                  <a:noFill/>
                </a:ln>
                <a:solidFill>
                  <a:srgbClr val="FFFFFF"/>
                </a:solidFill>
                <a:effectLst/>
                <a:cs typeface="Courier New" pitchFamily="49" charset="0"/>
              </a:rPr>
              <a:t> stats = </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FFFFFF"/>
                </a:solidFill>
                <a:effectLst/>
                <a:cs typeface="Courier New" pitchFamily="49" charset="0"/>
              </a:rPr>
              <a:t>    </a:t>
            </a:r>
            <a:r>
              <a:rPr kumimoji="0" lang="en-US" sz="1600" b="0" i="0" u="none" strike="noStrike" cap="none" normalizeH="0" baseline="0" dirty="0" err="1" smtClean="0">
                <a:ln>
                  <a:noFill/>
                </a:ln>
                <a:solidFill>
                  <a:srgbClr val="FFFFFF"/>
                </a:solidFill>
                <a:effectLst/>
                <a:cs typeface="Courier New" pitchFamily="49" charset="0"/>
              </a:rPr>
              <a:t>fs.statSync</a:t>
            </a:r>
            <a:r>
              <a:rPr kumimoji="0" lang="en-US" sz="1600" b="0" i="0" u="none" strike="noStrike" cap="none" normalizeH="0" baseline="0" dirty="0" smtClean="0">
                <a:ln>
                  <a:noFill/>
                </a:ln>
                <a:solidFill>
                  <a:srgbClr val="FFFFFF"/>
                </a:solidFill>
                <a:effectLst/>
                <a:cs typeface="Courier New" pitchFamily="49" charset="0"/>
              </a:rPr>
              <a:t>(</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tmp</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worldSync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FFFFFF"/>
                </a:solidFill>
                <a:effectLst/>
                <a:cs typeface="Courier New" pitchFamily="49" charset="0"/>
              </a:rPr>
              <a:t>console.log(</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statsSync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 </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FFFFFF"/>
                </a:solidFill>
                <a:effectLst/>
                <a:cs typeface="Courier New" pitchFamily="49" charset="0"/>
              </a:rPr>
              <a:t>    + </a:t>
            </a:r>
            <a:r>
              <a:rPr kumimoji="0" lang="en-US" sz="1600" b="0" i="0" u="none" strike="noStrike" cap="none" normalizeH="0" baseline="0" dirty="0" err="1" smtClean="0">
                <a:ln>
                  <a:noFill/>
                </a:ln>
                <a:solidFill>
                  <a:srgbClr val="FFFFFF"/>
                </a:solidFill>
                <a:effectLst/>
                <a:cs typeface="Courier New" pitchFamily="49" charset="0"/>
              </a:rPr>
              <a:t>JSON.stringify</a:t>
            </a:r>
            <a:r>
              <a:rPr kumimoji="0" lang="en-US" sz="1600" b="0" i="0" u="none" strike="noStrike" cap="none" normalizeH="0" baseline="0" dirty="0" smtClean="0">
                <a:ln>
                  <a:noFill/>
                </a:ln>
                <a:solidFill>
                  <a:srgbClr val="FFFFFF"/>
                </a:solidFill>
                <a:effectLst/>
                <a:cs typeface="Courier New" pitchFamily="49" charset="0"/>
              </a:rPr>
              <a:t>(stats));</a:t>
            </a:r>
            <a:r>
              <a:rPr kumimoji="0" lang="en-US" sz="200" b="0" i="0" u="none" strike="noStrike" cap="none" normalizeH="0" baseline="0" dirty="0" smtClean="0">
                <a:ln>
                  <a:noFill/>
                </a:ln>
                <a:solidFill>
                  <a:schemeClr val="tx1"/>
                </a:solidFill>
                <a:effectLst/>
                <a:cs typeface="Arial" pitchFamily="34" charset="0"/>
              </a:rPr>
              <a:t> </a:t>
            </a:r>
            <a:endParaRPr kumimoji="0" lang="en-US" sz="1100" b="0" i="0" u="none" strike="noStrike" cap="none" normalizeH="0" baseline="0" dirty="0" smtClean="0">
              <a:ln>
                <a:noFill/>
              </a:ln>
              <a:solidFill>
                <a:schemeClr val="tx1"/>
              </a:solidFill>
              <a:effectLst/>
              <a:cs typeface="Arial" pitchFamily="34" charset="0"/>
            </a:endParaRPr>
          </a:p>
        </p:txBody>
      </p:sp>
      <p:sp>
        <p:nvSpPr>
          <p:cNvPr id="10" name="Rectangle 2"/>
          <p:cNvSpPr>
            <a:spLocks noChangeArrowheads="1"/>
          </p:cNvSpPr>
          <p:nvPr/>
        </p:nvSpPr>
        <p:spPr bwMode="auto">
          <a:xfrm>
            <a:off x="4572000" y="4437112"/>
            <a:ext cx="4248472" cy="196977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600" dirty="0" err="1">
                <a:solidFill>
                  <a:srgbClr val="FFFFFF"/>
                </a:solidFill>
                <a:latin typeface="Arial Unicode MS" pitchFamily="34" charset="-122"/>
                <a:ea typeface="Courier New" pitchFamily="49" charset="0"/>
                <a:cs typeface="Arial" pitchFamily="34" charset="0"/>
              </a:rPr>
              <a:t>var</a:t>
            </a:r>
            <a:r>
              <a:rPr lang="en-US" sz="1600" dirty="0">
                <a:solidFill>
                  <a:srgbClr val="FFFFFF"/>
                </a:solidFill>
                <a:latin typeface="Arial Unicode MS" pitchFamily="34" charset="-122"/>
                <a:ea typeface="Courier New" pitchFamily="49" charset="0"/>
                <a:cs typeface="Arial" pitchFamily="34" charset="0"/>
              </a:rPr>
              <a:t> </a:t>
            </a:r>
            <a:r>
              <a:rPr lang="en-US" sz="1600" dirty="0" err="1">
                <a:solidFill>
                  <a:srgbClr val="FFFFFF"/>
                </a:solidFill>
                <a:latin typeface="Arial Unicode MS" pitchFamily="34" charset="-122"/>
                <a:ea typeface="Courier New" pitchFamily="49" charset="0"/>
                <a:cs typeface="Arial" pitchFamily="34" charset="0"/>
              </a:rPr>
              <a:t>readstream</a:t>
            </a:r>
            <a:r>
              <a:rPr lang="en-US" sz="1600" dirty="0">
                <a:solidFill>
                  <a:srgbClr val="FFFFFF"/>
                </a:solidFill>
                <a:latin typeface="Arial Unicode MS" pitchFamily="34" charset="-122"/>
                <a:ea typeface="Courier New" pitchFamily="49" charset="0"/>
                <a:cs typeface="Arial" pitchFamily="34" charset="0"/>
              </a:rPr>
              <a:t> = </a:t>
            </a:r>
            <a:br>
              <a:rPr lang="en-US" sz="1600" dirty="0">
                <a:solidFill>
                  <a:srgbClr val="FFFFFF"/>
                </a:solidFill>
                <a:latin typeface="Arial Unicode MS" pitchFamily="34" charset="-122"/>
                <a:ea typeface="Courier New" pitchFamily="49" charset="0"/>
                <a:cs typeface="Arial" pitchFamily="34" charset="0"/>
              </a:rPr>
            </a:br>
            <a:r>
              <a:rPr lang="en-US" sz="1600" dirty="0">
                <a:solidFill>
                  <a:srgbClr val="FFFFFF"/>
                </a:solidFill>
                <a:latin typeface="Arial Unicode MS" pitchFamily="34" charset="-122"/>
                <a:ea typeface="Courier New" pitchFamily="49" charset="0"/>
                <a:cs typeface="Arial" pitchFamily="34" charset="0"/>
              </a:rPr>
              <a:t>    </a:t>
            </a:r>
            <a:r>
              <a:rPr lang="en-US" sz="1600" dirty="0" err="1">
                <a:solidFill>
                  <a:srgbClr val="FFFFFF"/>
                </a:solidFill>
                <a:latin typeface="Arial Unicode MS" pitchFamily="34" charset="-122"/>
                <a:ea typeface="Courier New" pitchFamily="49" charset="0"/>
                <a:cs typeface="Arial" pitchFamily="34" charset="0"/>
              </a:rPr>
              <a:t>fs.createReadStream</a:t>
            </a:r>
            <a:r>
              <a:rPr lang="en-US" sz="1600" dirty="0">
                <a:solidFill>
                  <a:srgbClr val="FFFFFF"/>
                </a:solidFill>
                <a:latin typeface="Arial Unicode MS" pitchFamily="34" charset="-122"/>
                <a:ea typeface="Courier New" pitchFamily="49" charset="0"/>
                <a:cs typeface="Arial" pitchFamily="34" charset="0"/>
              </a:rPr>
              <a:t>(</a:t>
            </a:r>
            <a:r>
              <a:rPr lang="en-US" sz="1600" dirty="0" err="1">
                <a:solidFill>
                  <a:srgbClr val="FFFFFF"/>
                </a:solidFill>
                <a:latin typeface="Arial Unicode MS" pitchFamily="34" charset="-122"/>
                <a:ea typeface="Courier New" pitchFamily="49" charset="0"/>
                <a:cs typeface="Arial" pitchFamily="34" charset="0"/>
              </a:rPr>
              <a:t>uploadfile</a:t>
            </a:r>
            <a:r>
              <a:rPr lang="en-US" sz="1600" dirty="0">
                <a:solidFill>
                  <a:srgbClr val="FFFFFF"/>
                </a:solidFill>
                <a:latin typeface="Arial Unicode MS" pitchFamily="34" charset="-122"/>
                <a:ea typeface="Courier New" pitchFamily="49" charset="0"/>
                <a:cs typeface="Arial" pitchFamily="34" charset="0"/>
              </a:rPr>
              <a:t>);</a:t>
            </a:r>
          </a:p>
          <a:p>
            <a:pPr lvl="0" fontAlgn="base">
              <a:spcBef>
                <a:spcPct val="0"/>
              </a:spcBef>
              <a:spcAft>
                <a:spcPct val="0"/>
              </a:spcAft>
            </a:pPr>
            <a:r>
              <a:rPr lang="en-US" sz="1600" dirty="0" smtClean="0">
                <a:solidFill>
                  <a:srgbClr val="FFFFFF"/>
                </a:solidFill>
                <a:latin typeface="Arial Unicode MS" pitchFamily="34" charset="-122"/>
                <a:ea typeface="Courier New" pitchFamily="49" charset="0"/>
                <a:cs typeface="Arial" pitchFamily="34" charset="0"/>
              </a:rPr>
              <a:t>  </a:t>
            </a:r>
            <a:r>
              <a:rPr lang="en-US" sz="1600" dirty="0" err="1" smtClean="0">
                <a:solidFill>
                  <a:srgbClr val="FFFFFF"/>
                </a:solidFill>
                <a:latin typeface="Arial Unicode MS" pitchFamily="34" charset="-122"/>
                <a:ea typeface="Courier New" pitchFamily="49" charset="0"/>
                <a:cs typeface="Arial" pitchFamily="34" charset="0"/>
              </a:rPr>
              <a:t>readstream.on</a:t>
            </a:r>
            <a:r>
              <a:rPr lang="en-US" sz="1600" dirty="0">
                <a:solidFill>
                  <a:srgbClr val="FFFFFF"/>
                </a:solidFill>
                <a:latin typeface="Arial Unicode MS" pitchFamily="34" charset="-122"/>
                <a:ea typeface="Courier New" pitchFamily="49" charset="0"/>
                <a:cs typeface="Arial" pitchFamily="34" charset="0"/>
              </a:rPr>
              <a:t>('data', function(chunk) {</a:t>
            </a:r>
          </a:p>
          <a:p>
            <a:pPr lvl="0" fontAlgn="base">
              <a:spcBef>
                <a:spcPct val="0"/>
              </a:spcBef>
              <a:spcAft>
                <a:spcPct val="0"/>
              </a:spcAft>
            </a:pPr>
            <a:r>
              <a:rPr lang="en-US" sz="1600" dirty="0">
                <a:solidFill>
                  <a:srgbClr val="FFFFFF"/>
                </a:solidFill>
                <a:latin typeface="Arial Unicode MS" pitchFamily="34" charset="-122"/>
                <a:ea typeface="Courier New" pitchFamily="49" charset="0"/>
                <a:cs typeface="Arial" pitchFamily="34" charset="0"/>
              </a:rPr>
              <a:t>    console.log('write', </a:t>
            </a:r>
            <a:r>
              <a:rPr lang="en-US" sz="1600" dirty="0" err="1">
                <a:solidFill>
                  <a:srgbClr val="FFFFFF"/>
                </a:solidFill>
                <a:latin typeface="Arial Unicode MS" pitchFamily="34" charset="-122"/>
                <a:ea typeface="Courier New" pitchFamily="49" charset="0"/>
                <a:cs typeface="Arial" pitchFamily="34" charset="0"/>
              </a:rPr>
              <a:t>chunk.length</a:t>
            </a:r>
            <a:r>
              <a:rPr lang="en-US" sz="1600" dirty="0">
                <a:solidFill>
                  <a:srgbClr val="FFFFFF"/>
                </a:solidFill>
                <a:latin typeface="Arial Unicode MS" pitchFamily="34" charset="-122"/>
                <a:ea typeface="Courier New" pitchFamily="49" charset="0"/>
                <a:cs typeface="Arial" pitchFamily="34" charset="0"/>
              </a:rPr>
              <a:t>);</a:t>
            </a:r>
          </a:p>
          <a:p>
            <a:pPr lvl="0" fontAlgn="base">
              <a:spcBef>
                <a:spcPct val="0"/>
              </a:spcBef>
              <a:spcAft>
                <a:spcPct val="0"/>
              </a:spcAft>
            </a:pPr>
            <a:r>
              <a:rPr lang="en-US" sz="1600" dirty="0">
                <a:solidFill>
                  <a:srgbClr val="FFFFFF"/>
                </a:solidFill>
                <a:latin typeface="Arial Unicode MS" pitchFamily="34" charset="-122"/>
                <a:ea typeface="Courier New" pitchFamily="49" charset="0"/>
                <a:cs typeface="Arial" pitchFamily="34" charset="0"/>
              </a:rPr>
              <a:t>    // </a:t>
            </a:r>
            <a:r>
              <a:rPr lang="en-US" altLang="zh-CN" sz="1600" dirty="0">
                <a:solidFill>
                  <a:srgbClr val="FF0000"/>
                </a:solidFill>
                <a:latin typeface="Arial Unicode MS" pitchFamily="34" charset="-122"/>
                <a:ea typeface="Courier New" pitchFamily="49" charset="0"/>
                <a:cs typeface="Arial" pitchFamily="34" charset="0"/>
              </a:rPr>
              <a:t>send file to server</a:t>
            </a:r>
            <a:endParaRPr lang="zh-CN" altLang="en-US" sz="1600" dirty="0">
              <a:solidFill>
                <a:srgbClr val="FF0000"/>
              </a:solidFill>
              <a:latin typeface="Arial Unicode MS" pitchFamily="34" charset="-122"/>
              <a:ea typeface="Courier New" pitchFamily="49" charset="0"/>
              <a:cs typeface="Arial" pitchFamily="34" charset="0"/>
            </a:endParaRPr>
          </a:p>
          <a:p>
            <a:pPr lvl="0" fontAlgn="base">
              <a:spcBef>
                <a:spcPct val="0"/>
              </a:spcBef>
              <a:spcAft>
                <a:spcPct val="0"/>
              </a:spcAft>
            </a:pPr>
            <a:r>
              <a:rPr lang="zh-CN" altLang="en-US" sz="1600" dirty="0">
                <a:solidFill>
                  <a:srgbClr val="FFFFFF"/>
                </a:solidFill>
                <a:latin typeface="Arial Unicode MS" pitchFamily="34" charset="-122"/>
                <a:ea typeface="Courier New" pitchFamily="49" charset="0"/>
                <a:cs typeface="Arial" pitchFamily="34" charset="0"/>
              </a:rPr>
              <a:t>    </a:t>
            </a:r>
            <a:r>
              <a:rPr lang="en-US" sz="1600" dirty="0" err="1">
                <a:solidFill>
                  <a:srgbClr val="FFFFFF"/>
                </a:solidFill>
                <a:latin typeface="Arial Unicode MS" pitchFamily="34" charset="-122"/>
                <a:ea typeface="Courier New" pitchFamily="49" charset="0"/>
                <a:cs typeface="Arial" pitchFamily="34" charset="0"/>
              </a:rPr>
              <a:t>req.write</a:t>
            </a:r>
            <a:r>
              <a:rPr lang="en-US" sz="1600" dirty="0">
                <a:solidFill>
                  <a:srgbClr val="FFFFFF"/>
                </a:solidFill>
                <a:latin typeface="Arial Unicode MS" pitchFamily="34" charset="-122"/>
                <a:ea typeface="Courier New" pitchFamily="49" charset="0"/>
                <a:cs typeface="Arial" pitchFamily="34" charset="0"/>
              </a:rPr>
              <a:t>(chunk);</a:t>
            </a:r>
          </a:p>
          <a:p>
            <a:pPr lvl="0" fontAlgn="base">
              <a:spcBef>
                <a:spcPct val="0"/>
              </a:spcBef>
              <a:spcAft>
                <a:spcPct val="0"/>
              </a:spcAft>
            </a:pPr>
            <a:r>
              <a:rPr lang="en-US" sz="1600" dirty="0">
                <a:solidFill>
                  <a:srgbClr val="FFFFFF"/>
                </a:solidFill>
                <a:latin typeface="Arial Unicode MS" pitchFamily="34" charset="-122"/>
                <a:ea typeface="Courier New" pitchFamily="49" charset="0"/>
                <a:cs typeface="Arial" pitchFamily="34" charset="0"/>
              </a:rPr>
              <a:t>});</a:t>
            </a:r>
          </a:p>
          <a:p>
            <a:pPr lvl="0" fontAlgn="base">
              <a:spcBef>
                <a:spcPct val="0"/>
              </a:spcBef>
              <a:spcAft>
                <a:spcPct val="0"/>
              </a:spcAft>
            </a:pPr>
            <a:r>
              <a:rPr lang="en-US" sz="1600" dirty="0" err="1">
                <a:solidFill>
                  <a:srgbClr val="FFFFFF"/>
                </a:solidFill>
                <a:latin typeface="Arial Unicode MS" pitchFamily="34" charset="-122"/>
                <a:ea typeface="Courier New" pitchFamily="49" charset="0"/>
                <a:cs typeface="Arial" pitchFamily="34" charset="0"/>
              </a:rPr>
              <a:t>readstream.on</a:t>
            </a:r>
            <a:r>
              <a:rPr lang="en-US" sz="1600" dirty="0">
                <a:solidFill>
                  <a:srgbClr val="FFFFFF"/>
                </a:solidFill>
                <a:latin typeface="Arial Unicode MS" pitchFamily="34" charset="-122"/>
                <a:ea typeface="Courier New" pitchFamily="49" charset="0"/>
                <a:cs typeface="Arial" pitchFamily="34" charset="0"/>
              </a:rPr>
              <a:t>('end', function() {</a:t>
            </a:r>
            <a:r>
              <a:rPr lang="en-US" sz="1600" dirty="0" err="1">
                <a:solidFill>
                  <a:srgbClr val="FFFFFF"/>
                </a:solidFill>
                <a:latin typeface="Arial Unicode MS" pitchFamily="34" charset="-122"/>
                <a:ea typeface="Courier New" pitchFamily="49" charset="0"/>
                <a:cs typeface="Arial" pitchFamily="34" charset="0"/>
              </a:rPr>
              <a:t>req.end</a:t>
            </a:r>
            <a:r>
              <a:rPr lang="en-US" sz="1600" dirty="0">
                <a:solidFill>
                  <a:srgbClr val="FFFFFF"/>
                </a:solidFill>
                <a:latin typeface="Arial Unicode MS" pitchFamily="34" charset="-122"/>
                <a:ea typeface="Courier New" pitchFamily="49" charset="0"/>
                <a:cs typeface="Arial" pitchFamily="34" charset="0"/>
              </a:rPr>
              <a:t>();});</a:t>
            </a:r>
          </a:p>
        </p:txBody>
      </p:sp>
    </p:spTree>
    <p:extLst>
      <p:ext uri="{BB962C8B-B14F-4D97-AF65-F5344CB8AC3E}">
        <p14:creationId xmlns:p14="http://schemas.microsoft.com/office/powerpoint/2010/main" val="40604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a:t>
            </a:r>
            <a:r>
              <a:rPr lang="en-US" dirty="0" err="1" smtClean="0"/>
              <a:t>child_process</a:t>
            </a:r>
            <a:r>
              <a:rPr lang="en-US" dirty="0" smtClean="0"/>
              <a:t>/process module</a:t>
            </a:r>
            <a:endParaRPr lang="en-US" dirty="0"/>
          </a:p>
        </p:txBody>
      </p:sp>
      <p:sp>
        <p:nvSpPr>
          <p:cNvPr id="5" name="TextBox 4"/>
          <p:cNvSpPr txBox="1"/>
          <p:nvPr/>
        </p:nvSpPr>
        <p:spPr>
          <a:xfrm>
            <a:off x="480552" y="1556792"/>
            <a:ext cx="682775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Similar to c language, </a:t>
            </a:r>
            <a:r>
              <a:rPr lang="en-US" kern="0" dirty="0" smtClean="0">
                <a:ea typeface="Arial Unicode MS" pitchFamily="34" charset="-128"/>
                <a:cs typeface="Arial Unicode MS" pitchFamily="34" charset="-128"/>
              </a:rPr>
              <a:t>you can use fork to create a child process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And use </a:t>
            </a:r>
            <a:r>
              <a:rPr lang="en-US" kern="0" dirty="0" err="1" smtClean="0">
                <a:ea typeface="Arial Unicode MS" pitchFamily="34" charset="-128"/>
                <a:cs typeface="Arial Unicode MS" pitchFamily="34" charset="-128"/>
              </a:rPr>
              <a:t>process.on</a:t>
            </a:r>
            <a:r>
              <a:rPr lang="en-US" kern="0" dirty="0" smtClean="0">
                <a:ea typeface="Arial Unicode MS" pitchFamily="34" charset="-128"/>
                <a:cs typeface="Arial Unicode MS" pitchFamily="34" charset="-128"/>
              </a:rPr>
              <a:t>(‘..’,callback) to do process communication</a:t>
            </a:r>
            <a:endParaRPr lang="en-US" sz="1800" kern="0" dirty="0" smtClean="0">
              <a:ea typeface="Arial Unicode MS" pitchFamily="34" charset="-128"/>
              <a:cs typeface="Arial Unicode MS" pitchFamily="34" charset="-128"/>
            </a:endParaRPr>
          </a:p>
        </p:txBody>
      </p:sp>
      <p:grpSp>
        <p:nvGrpSpPr>
          <p:cNvPr id="7" name="Group 6"/>
          <p:cNvGrpSpPr/>
          <p:nvPr/>
        </p:nvGrpSpPr>
        <p:grpSpPr>
          <a:xfrm>
            <a:off x="5004048" y="3220080"/>
            <a:ext cx="3528392" cy="1793096"/>
            <a:chOff x="755576" y="2711961"/>
            <a:chExt cx="3528392" cy="1793096"/>
          </a:xfrm>
        </p:grpSpPr>
        <p:sp>
          <p:nvSpPr>
            <p:cNvPr id="4" name="TextBox 3"/>
            <p:cNvSpPr txBox="1"/>
            <p:nvPr/>
          </p:nvSpPr>
          <p:spPr>
            <a:xfrm>
              <a:off x="755576" y="2996952"/>
              <a:ext cx="3528392" cy="150810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en-US" sz="1400" dirty="0" err="1"/>
                <a:t>process.on</a:t>
              </a:r>
              <a:r>
                <a:rPr lang="en-US" sz="1400" dirty="0"/>
                <a:t>('message', function(m) {  </a:t>
              </a:r>
            </a:p>
            <a:p>
              <a:pPr fontAlgn="base">
                <a:spcBef>
                  <a:spcPct val="50000"/>
                </a:spcBef>
                <a:spcAft>
                  <a:spcPct val="0"/>
                </a:spcAft>
                <a:buClr>
                  <a:srgbClr val="F0AB00"/>
                </a:buClr>
                <a:buSzPct val="80000"/>
              </a:pPr>
              <a:r>
                <a:rPr lang="en-US" sz="1400" dirty="0"/>
                <a:t>   console.log('CHILD got message:', m);</a:t>
              </a:r>
            </a:p>
            <a:p>
              <a:pPr fontAlgn="base">
                <a:spcBef>
                  <a:spcPct val="50000"/>
                </a:spcBef>
                <a:spcAft>
                  <a:spcPct val="0"/>
                </a:spcAft>
                <a:buClr>
                  <a:srgbClr val="F0AB00"/>
                </a:buClr>
                <a:buSzPct val="80000"/>
              </a:pPr>
              <a:r>
                <a:rPr lang="en-US" sz="1400" dirty="0"/>
                <a:t>});</a:t>
              </a:r>
            </a:p>
            <a:p>
              <a:pPr fontAlgn="base">
                <a:spcBef>
                  <a:spcPct val="50000"/>
                </a:spcBef>
                <a:spcAft>
                  <a:spcPct val="0"/>
                </a:spcAft>
                <a:buClr>
                  <a:srgbClr val="F0AB00"/>
                </a:buClr>
                <a:buSzPct val="80000"/>
              </a:pPr>
              <a:r>
                <a:rPr lang="en-US" sz="1400" dirty="0" err="1"/>
                <a:t>process.send</a:t>
              </a:r>
              <a:r>
                <a:rPr lang="en-US" sz="1400" dirty="0"/>
                <a:t>({ foo: 'bar' </a:t>
              </a:r>
              <a:r>
                <a:rPr lang="en-US" sz="1400" dirty="0" smtClean="0"/>
                <a:t>});</a:t>
              </a:r>
            </a:p>
            <a:p>
              <a:pPr fontAlgn="base">
                <a:spcBef>
                  <a:spcPct val="50000"/>
                </a:spcBef>
                <a:spcAft>
                  <a:spcPct val="0"/>
                </a:spcAft>
                <a:buClr>
                  <a:srgbClr val="F0AB00"/>
                </a:buClr>
                <a:buSzPct val="80000"/>
              </a:pP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parent process</a:t>
              </a:r>
              <a:endParaRPr lang="en-US" sz="1400" dirty="0">
                <a:solidFill>
                  <a:srgbClr val="FF0000"/>
                </a:solidFill>
              </a:endParaRPr>
            </a:p>
          </p:txBody>
        </p:sp>
        <p:sp>
          <p:nvSpPr>
            <p:cNvPr id="6" name="TextBox 5"/>
            <p:cNvSpPr txBox="1"/>
            <p:nvPr/>
          </p:nvSpPr>
          <p:spPr>
            <a:xfrm>
              <a:off x="1403688" y="2711961"/>
              <a:ext cx="705321"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child.js</a:t>
              </a:r>
            </a:p>
          </p:txBody>
        </p:sp>
      </p:grpSp>
      <p:grpSp>
        <p:nvGrpSpPr>
          <p:cNvPr id="8" name="Group 7"/>
          <p:cNvGrpSpPr/>
          <p:nvPr/>
        </p:nvGrpSpPr>
        <p:grpSpPr>
          <a:xfrm>
            <a:off x="683568" y="2266344"/>
            <a:ext cx="4104456" cy="2223983"/>
            <a:chOff x="755576" y="2711961"/>
            <a:chExt cx="3724414" cy="2223983"/>
          </a:xfrm>
        </p:grpSpPr>
        <p:sp>
          <p:nvSpPr>
            <p:cNvPr id="9" name="TextBox 8"/>
            <p:cNvSpPr txBox="1"/>
            <p:nvPr/>
          </p:nvSpPr>
          <p:spPr>
            <a:xfrm>
              <a:off x="755576" y="2996952"/>
              <a:ext cx="3724414" cy="193899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lnSpc>
                  <a:spcPct val="150000"/>
                </a:lnSpc>
                <a:spcAft>
                  <a:spcPct val="0"/>
                </a:spcAft>
                <a:buClr>
                  <a:srgbClr val="F0AB00"/>
                </a:buClr>
                <a:buSzPct val="80000"/>
              </a:pPr>
              <a:r>
                <a:rPr lang="en-US" sz="1400" dirty="0" err="1" smtClean="0"/>
                <a:t>var</a:t>
              </a:r>
              <a:r>
                <a:rPr lang="en-US" sz="1400" dirty="0" smtClean="0"/>
                <a:t> </a:t>
              </a:r>
              <a:r>
                <a:rPr lang="en-US" sz="1400" dirty="0" err="1"/>
                <a:t>cp</a:t>
              </a:r>
              <a:r>
                <a:rPr lang="en-US" sz="1400" dirty="0"/>
                <a:t> = require('</a:t>
              </a:r>
              <a:r>
                <a:rPr lang="en-US" sz="1400" dirty="0" err="1"/>
                <a:t>child_process</a:t>
              </a:r>
              <a:r>
                <a:rPr lang="en-US" sz="1400" dirty="0" smtClean="0"/>
                <a:t>');</a:t>
              </a:r>
            </a:p>
            <a:p>
              <a:pPr fontAlgn="base">
                <a:lnSpc>
                  <a:spcPct val="150000"/>
                </a:lnSpc>
                <a:spcAft>
                  <a:spcPct val="0"/>
                </a:spcAft>
                <a:buClr>
                  <a:srgbClr val="F0AB00"/>
                </a:buClr>
                <a:buSzPct val="80000"/>
              </a:pPr>
              <a:r>
                <a:rPr lang="en-US" sz="1400" dirty="0" err="1" smtClean="0"/>
                <a:t>var</a:t>
              </a:r>
              <a:r>
                <a:rPr lang="en-US" sz="1400" dirty="0" smtClean="0"/>
                <a:t> </a:t>
              </a:r>
              <a:r>
                <a:rPr lang="en-US" sz="1400" dirty="0"/>
                <a:t>n = </a:t>
              </a:r>
              <a:r>
                <a:rPr lang="en-US" sz="1400" dirty="0" err="1"/>
                <a:t>cp.fork</a:t>
              </a:r>
              <a:r>
                <a:rPr lang="en-US" sz="1400" dirty="0"/>
                <a:t>(__</a:t>
              </a:r>
              <a:r>
                <a:rPr lang="en-US" sz="1400" dirty="0" err="1"/>
                <a:t>dirname</a:t>
              </a:r>
              <a:r>
                <a:rPr lang="en-US" sz="1400" dirty="0"/>
                <a:t> + </a:t>
              </a:r>
              <a:r>
                <a:rPr lang="en-US" sz="1400" dirty="0" smtClean="0"/>
                <a:t>'/child.js');//</a:t>
              </a:r>
              <a:r>
                <a:rPr lang="en-US" sz="1400" dirty="0" smtClean="0">
                  <a:solidFill>
                    <a:srgbClr val="FF0000"/>
                  </a:solidFill>
                </a:rPr>
                <a:t>fork child</a:t>
              </a:r>
            </a:p>
            <a:p>
              <a:pPr fontAlgn="base">
                <a:lnSpc>
                  <a:spcPct val="150000"/>
                </a:lnSpc>
                <a:spcAft>
                  <a:spcPct val="0"/>
                </a:spcAft>
                <a:buClr>
                  <a:srgbClr val="F0AB00"/>
                </a:buClr>
                <a:buSzPct val="80000"/>
              </a:pPr>
              <a:r>
                <a:rPr lang="en-US" sz="1400" dirty="0" err="1" smtClean="0"/>
                <a:t>n.on</a:t>
              </a:r>
              <a:r>
                <a:rPr lang="en-US" sz="1400" dirty="0"/>
                <a:t>('message', function(m) </a:t>
              </a:r>
              <a:r>
                <a:rPr lang="en-US" sz="1400" dirty="0" smtClean="0"/>
                <a:t>{</a:t>
              </a:r>
            </a:p>
            <a:p>
              <a:pPr fontAlgn="base">
                <a:lnSpc>
                  <a:spcPct val="150000"/>
                </a:lnSpc>
                <a:spcAft>
                  <a:spcPct val="0"/>
                </a:spcAft>
                <a:buClr>
                  <a:srgbClr val="F0AB00"/>
                </a:buClr>
                <a:buSzPct val="80000"/>
              </a:pPr>
              <a:r>
                <a:rPr lang="en-US" sz="1400" dirty="0"/>
                <a:t> </a:t>
              </a:r>
              <a:r>
                <a:rPr lang="en-US" sz="1400" dirty="0" smtClean="0"/>
                <a:t>  console.log</a:t>
              </a:r>
              <a:r>
                <a:rPr lang="en-US" sz="1400" dirty="0"/>
                <a:t>('PARENT got message:', m</a:t>
              </a:r>
              <a:r>
                <a:rPr lang="en-US" sz="1400" dirty="0" smtClean="0"/>
                <a:t>);</a:t>
              </a:r>
            </a:p>
            <a:p>
              <a:pPr fontAlgn="base">
                <a:lnSpc>
                  <a:spcPct val="150000"/>
                </a:lnSpc>
                <a:spcAft>
                  <a:spcPct val="0"/>
                </a:spcAft>
                <a:buClr>
                  <a:srgbClr val="F0AB00"/>
                </a:buClr>
                <a:buSzPct val="80000"/>
              </a:pPr>
              <a:r>
                <a:rPr lang="en-US" sz="1400" dirty="0" smtClean="0"/>
                <a:t>});</a:t>
              </a:r>
            </a:p>
            <a:p>
              <a:pPr fontAlgn="base">
                <a:lnSpc>
                  <a:spcPct val="150000"/>
                </a:lnSpc>
                <a:spcAft>
                  <a:spcPct val="0"/>
                </a:spcAft>
                <a:buClr>
                  <a:srgbClr val="F0AB00"/>
                </a:buClr>
                <a:buSzPct val="80000"/>
              </a:pPr>
              <a:r>
                <a:rPr lang="en-US" sz="1400" dirty="0" err="1" smtClean="0"/>
                <a:t>n.send</a:t>
              </a:r>
              <a:r>
                <a:rPr lang="en-US" sz="1400" dirty="0"/>
                <a:t>({ hello: 'world' </a:t>
              </a: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child process</a:t>
              </a:r>
              <a:endParaRPr lang="en-US" sz="1400" dirty="0">
                <a:solidFill>
                  <a:srgbClr val="FF0000"/>
                </a:solidFill>
              </a:endParaRPr>
            </a:p>
          </p:txBody>
        </p:sp>
        <p:sp>
          <p:nvSpPr>
            <p:cNvPr id="10" name="TextBox 9"/>
            <p:cNvSpPr txBox="1"/>
            <p:nvPr/>
          </p:nvSpPr>
          <p:spPr>
            <a:xfrm>
              <a:off x="1403688" y="2711961"/>
              <a:ext cx="80292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parent.js</a:t>
              </a: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60" y="5513422"/>
            <a:ext cx="2659380" cy="430419"/>
          </a:xfrm>
          <a:prstGeom prst="rect">
            <a:avLst/>
          </a:prstGeom>
        </p:spPr>
      </p:pic>
      <p:sp>
        <p:nvSpPr>
          <p:cNvPr id="12" name="Right Arrow 11"/>
          <p:cNvSpPr/>
          <p:nvPr/>
        </p:nvSpPr>
        <p:spPr bwMode="gray">
          <a:xfrm rot="5400000">
            <a:off x="2271742" y="4657134"/>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10330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smtClean="0"/>
              <a:t>cluster module</a:t>
            </a:r>
            <a:r>
              <a:rPr lang="en-US" dirty="0" smtClean="0"/>
              <a:t> </a:t>
            </a:r>
            <a:endParaRPr lang="en-US" dirty="0"/>
          </a:p>
        </p:txBody>
      </p:sp>
      <p:sp>
        <p:nvSpPr>
          <p:cNvPr id="5" name="TextBox 4"/>
          <p:cNvSpPr txBox="1"/>
          <p:nvPr/>
        </p:nvSpPr>
        <p:spPr>
          <a:xfrm>
            <a:off x="467544" y="1340768"/>
            <a:ext cx="5795176" cy="4031873"/>
          </a:xfrm>
          <a:prstGeom prst="rect">
            <a:avLst/>
          </a:prstGeom>
          <a:noFill/>
        </p:spPr>
        <p:txBody>
          <a:bodyPr wrap="none" rtlCol="0">
            <a:spAutoFit/>
          </a:bodyPr>
          <a:lstStyle/>
          <a:p>
            <a:pPr marL="285750" indent="-285750">
              <a:buFont typeface="Arial" panose="020B0604020202020204" pitchFamily="34" charset="0"/>
              <a:buChar char="•"/>
            </a:pPr>
            <a:r>
              <a:rPr lang="en-US" dirty="0" smtClean="0"/>
              <a:t>C</a:t>
            </a:r>
            <a:r>
              <a:rPr lang="en-US" altLang="zh-CN" dirty="0" smtClean="0"/>
              <a:t>luster module is used to realize multi-thread model</a:t>
            </a:r>
          </a:p>
          <a:p>
            <a:pPr lvl="1"/>
            <a:r>
              <a:rPr lang="en-US" altLang="zh-CN" dirty="0" smtClean="0"/>
              <a:t> in order to fully use </a:t>
            </a:r>
            <a:r>
              <a:rPr lang="en-US" altLang="zh-CN" dirty="0" smtClean="0">
                <a:solidFill>
                  <a:srgbClr val="FF0000"/>
                </a:solidFill>
              </a:rPr>
              <a:t>multi-core</a:t>
            </a:r>
          </a:p>
          <a:p>
            <a:pPr marL="285750" indent="-285750">
              <a:buFont typeface="Arial" panose="020B0604020202020204" pitchFamily="34" charset="0"/>
              <a:buChar char="•"/>
            </a:pPr>
            <a:r>
              <a:rPr lang="en-US" dirty="0" smtClean="0"/>
              <a:t>Cluster </a:t>
            </a:r>
            <a:r>
              <a:rPr lang="en-US" altLang="zh-CN" dirty="0" smtClean="0"/>
              <a:t>object</a:t>
            </a:r>
            <a:endParaRPr lang="en-US" dirty="0" smtClean="0"/>
          </a:p>
          <a:p>
            <a:pPr marL="742950" lvl="1" indent="-285750">
              <a:buFont typeface="Arial" panose="020B0604020202020204" pitchFamily="34" charset="0"/>
              <a:buChar char="•"/>
            </a:pPr>
            <a:r>
              <a:rPr lang="en-US" sz="1400" dirty="0" smtClean="0"/>
              <a:t>Workers[ ] </a:t>
            </a:r>
            <a:r>
              <a:rPr lang="en-US" sz="1200" dirty="0" smtClean="0"/>
              <a:t>workers[id] store the workers</a:t>
            </a:r>
          </a:p>
          <a:p>
            <a:pPr marL="742950" lvl="1" indent="-285750">
              <a:buFont typeface="Arial" panose="020B0604020202020204" pitchFamily="34" charset="0"/>
              <a:buChar char="•"/>
            </a:pPr>
            <a:r>
              <a:rPr lang="en-US" sz="1400" dirty="0"/>
              <a:t>Worker </a:t>
            </a:r>
            <a:r>
              <a:rPr lang="en-US" sz="1200" dirty="0"/>
              <a:t>A reference to the current worker object. </a:t>
            </a:r>
            <a:endParaRPr lang="en-US" sz="1200" dirty="0" smtClean="0"/>
          </a:p>
          <a:p>
            <a:pPr lvl="1"/>
            <a:r>
              <a:rPr lang="en-US" sz="1200" dirty="0"/>
              <a:t>	</a:t>
            </a:r>
            <a:r>
              <a:rPr lang="en-US" sz="1200" dirty="0" smtClean="0"/>
              <a:t>Not </a:t>
            </a:r>
            <a:r>
              <a:rPr lang="en-US" sz="1200" dirty="0"/>
              <a:t>available </a:t>
            </a:r>
            <a:r>
              <a:rPr lang="en-US" sz="1200" dirty="0" smtClean="0"/>
              <a:t>in master </a:t>
            </a:r>
            <a:r>
              <a:rPr lang="en-US" sz="1200" dirty="0"/>
              <a:t>process</a:t>
            </a:r>
            <a:r>
              <a:rPr lang="en-US" sz="1200" dirty="0" smtClean="0"/>
              <a:t>.</a:t>
            </a:r>
          </a:p>
          <a:p>
            <a:pPr marL="285750" indent="-285750">
              <a:buFont typeface="Arial" panose="020B0604020202020204" pitchFamily="34" charset="0"/>
              <a:buChar char="•"/>
            </a:pPr>
            <a:r>
              <a:rPr lang="en-US" dirty="0" smtClean="0"/>
              <a:t>Worker o</a:t>
            </a:r>
            <a:r>
              <a:rPr lang="en-US" altLang="zh-CN" dirty="0" smtClean="0"/>
              <a:t>bject</a:t>
            </a:r>
            <a:endParaRPr lang="en-US" sz="1200" dirty="0" smtClean="0"/>
          </a:p>
          <a:p>
            <a:pPr marL="742950" lvl="1" indent="-285750">
              <a:buFont typeface="Arial" panose="020B0604020202020204" pitchFamily="34" charset="0"/>
              <a:buChar char="•"/>
            </a:pPr>
            <a:r>
              <a:rPr lang="en-US" sz="1400" dirty="0" smtClean="0"/>
              <a:t>id </a:t>
            </a:r>
          </a:p>
          <a:p>
            <a:pPr marL="742950" lvl="1" indent="-285750">
              <a:buFont typeface="Arial" panose="020B0604020202020204" pitchFamily="34" charset="0"/>
              <a:buChar char="•"/>
            </a:pPr>
            <a:r>
              <a:rPr lang="en-US" sz="1400" dirty="0" smtClean="0"/>
              <a:t>process</a:t>
            </a:r>
          </a:p>
          <a:p>
            <a:pPr marL="742950" lvl="1" indent="-285750">
              <a:buFont typeface="Arial" panose="020B0604020202020204" pitchFamily="34" charset="0"/>
              <a:buChar char="•"/>
            </a:pPr>
            <a:r>
              <a:rPr lang="en-US" sz="1400" i="1" dirty="0"/>
              <a:t>s</a:t>
            </a:r>
            <a:r>
              <a:rPr lang="en-US" sz="1400" i="1" dirty="0" smtClean="0"/>
              <a:t>end(</a:t>
            </a:r>
            <a:r>
              <a:rPr lang="en-US" sz="1400" i="1" dirty="0" err="1" smtClean="0"/>
              <a:t>msg,sendhandle</a:t>
            </a:r>
            <a:r>
              <a:rPr lang="en-US" sz="1400" i="1" dirty="0" smtClean="0"/>
              <a:t>) disconnect()</a:t>
            </a:r>
          </a:p>
          <a:p>
            <a:pPr marL="742950" lvl="1" indent="-285750">
              <a:buFont typeface="Arial" panose="020B0604020202020204" pitchFamily="34" charset="0"/>
              <a:buChar char="•"/>
            </a:pPr>
            <a:r>
              <a:rPr lang="en-US" sz="1400" i="1" dirty="0"/>
              <a:t>o</a:t>
            </a:r>
            <a:r>
              <a:rPr lang="en-US" sz="1400" i="1" dirty="0" smtClean="0"/>
              <a:t>n(“online/listening/disconnect/exit/error</a:t>
            </a:r>
          </a:p>
          <a:p>
            <a:pPr lvl="1"/>
            <a:r>
              <a:rPr lang="en-US" sz="1400" i="1" dirty="0" smtClean="0"/>
              <a:t>               /message…”,callback)</a:t>
            </a:r>
          </a:p>
          <a:p>
            <a:pPr marL="171450" indent="-171450">
              <a:buFont typeface="Arial" panose="020B0604020202020204" pitchFamily="34" charset="0"/>
              <a:buChar char="•"/>
            </a:pPr>
            <a:r>
              <a:rPr lang="en-US" dirty="0" smtClean="0"/>
              <a:t>  E</a:t>
            </a:r>
            <a:r>
              <a:rPr lang="en-US" altLang="zh-CN" dirty="0" smtClean="0"/>
              <a:t>xample</a:t>
            </a:r>
          </a:p>
          <a:p>
            <a:pPr marL="171450" indent="-171450">
              <a:buFont typeface="Arial" panose="020B0604020202020204" pitchFamily="34" charset="0"/>
              <a:buChar char="•"/>
            </a:pPr>
            <a:r>
              <a:rPr lang="en-US" dirty="0"/>
              <a:t> </a:t>
            </a:r>
            <a:r>
              <a:rPr lang="en-US" dirty="0" smtClean="0"/>
              <a:t> </a:t>
            </a:r>
            <a:r>
              <a:rPr lang="en-US" sz="1400" dirty="0" smtClean="0"/>
              <a:t>When current process exit, call the callback </a:t>
            </a:r>
            <a:endParaRPr lang="en-US" sz="1400" dirty="0"/>
          </a:p>
          <a:p>
            <a:pPr marL="171450" indent="-171450">
              <a:buFont typeface="Arial" panose="020B0604020202020204" pitchFamily="34" charset="0"/>
              <a:buChar char="•"/>
            </a:pPr>
            <a:r>
              <a:rPr lang="en-US" sz="1200" dirty="0"/>
              <a:t> </a:t>
            </a:r>
            <a:r>
              <a:rPr lang="en-US" sz="1200" dirty="0" smtClean="0"/>
              <a:t>   </a:t>
            </a:r>
            <a:r>
              <a:rPr lang="en-US" sz="1200" dirty="0" err="1" smtClean="0"/>
              <a:t>cluster.on</a:t>
            </a:r>
            <a:r>
              <a:rPr lang="en-US" sz="1200" dirty="0"/>
              <a:t>('exit', function(worker, code, signal) {</a:t>
            </a:r>
          </a:p>
          <a:p>
            <a:r>
              <a:rPr lang="en-US" sz="1200" dirty="0"/>
              <a:t>   </a:t>
            </a:r>
            <a:r>
              <a:rPr lang="en-US" sz="1200" dirty="0" smtClean="0"/>
              <a:t>       </a:t>
            </a:r>
            <a:r>
              <a:rPr lang="en-US" sz="1200" dirty="0"/>
              <a:t>console.log('worker ' + </a:t>
            </a:r>
            <a:r>
              <a:rPr lang="en-US" sz="1200" dirty="0" err="1"/>
              <a:t>worker.process.pid</a:t>
            </a:r>
            <a:r>
              <a:rPr lang="en-US" sz="1200" dirty="0"/>
              <a:t> + ' died'); </a:t>
            </a:r>
            <a:r>
              <a:rPr lang="en-US" sz="1200" dirty="0" smtClean="0"/>
              <a:t>});</a:t>
            </a:r>
            <a:endParaRPr lang="en-US" sz="1400" i="1" dirty="0"/>
          </a:p>
          <a:p>
            <a:r>
              <a:rPr lang="en-US" sz="1400" i="1" dirty="0"/>
              <a:t> </a:t>
            </a:r>
            <a:r>
              <a:rPr lang="en-US" sz="1400" i="1" dirty="0" smtClean="0"/>
              <a:t>     // </a:t>
            </a:r>
            <a:r>
              <a:rPr lang="en-US" altLang="zh-CN" sz="1400" i="1" dirty="0" smtClean="0"/>
              <a:t>worker is current process</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84" y="2132856"/>
            <a:ext cx="3312368" cy="378408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59568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772816"/>
            <a:ext cx="8291264" cy="2952328"/>
          </a:xfrm>
        </p:spPr>
        <p:txBody>
          <a:bodyPr/>
          <a:lstStyle/>
          <a:p>
            <a:pPr marL="342900" indent="-342900" algn="l">
              <a:buFont typeface="Arial" panose="020B0604020202020204" pitchFamily="34" charset="0"/>
              <a:buChar char="•"/>
            </a:pPr>
            <a:r>
              <a:rPr lang="en-US" sz="2000" dirty="0" smtClean="0">
                <a:solidFill>
                  <a:schemeClr val="tx1">
                    <a:lumMod val="85000"/>
                  </a:schemeClr>
                </a:solidFill>
                <a:latin typeface="Arial" panose="020B0604020202020204" pitchFamily="34" charset="0"/>
                <a:cs typeface="Arial" panose="020B0604020202020204" pitchFamily="34" charset="0"/>
              </a:rPr>
              <a:t>Download</a:t>
            </a:r>
            <a:r>
              <a:rPr lang="en-US" sz="2400" dirty="0" smtClean="0">
                <a:solidFill>
                  <a:schemeClr val="tx1">
                    <a:lumMod val="85000"/>
                  </a:schemeClr>
                </a:solidFill>
                <a:latin typeface="Arial" panose="020B0604020202020204" pitchFamily="34" charset="0"/>
                <a:cs typeface="Arial" panose="020B0604020202020204" pitchFamily="34" charset="0"/>
              </a:rPr>
              <a:t> </a:t>
            </a:r>
            <a:r>
              <a:rPr lang="en-US" sz="1400" i="1" dirty="0" smtClean="0">
                <a:hlinkClick r:id="rId2"/>
              </a:rPr>
              <a:t>http://nodejs.org/dist/v0.10.20/node-v0.10.20-x86.msi</a:t>
            </a:r>
            <a:endParaRPr lang="en-US" sz="2400" dirty="0" smtClean="0">
              <a:solidFill>
                <a:schemeClr val="tx1">
                  <a:lumMod val="8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solidFill>
                  <a:schemeClr val="tx1">
                    <a:lumMod val="85000"/>
                  </a:schemeClr>
                </a:solidFill>
                <a:latin typeface="Arial" panose="020B0604020202020204" pitchFamily="34" charset="0"/>
                <a:cs typeface="Arial" panose="020B0604020202020204" pitchFamily="34" charset="0"/>
              </a:rPr>
              <a:t>Official Site </a:t>
            </a:r>
            <a:r>
              <a:rPr lang="en-US" sz="1400" i="1" dirty="0">
                <a:hlinkClick r:id="rId3"/>
              </a:rPr>
              <a:t>http://nodejs.org</a:t>
            </a:r>
            <a:r>
              <a:rPr lang="en-US" altLang="zh-CN" sz="1400" i="1" dirty="0">
                <a:hlinkClick r:id="rId3"/>
              </a:rPr>
              <a:t> </a:t>
            </a:r>
            <a:endParaRPr lang="en-US" altLang="zh-CN" sz="1400" i="1" dirty="0" smtClean="0"/>
          </a:p>
          <a:p>
            <a:pPr marL="342900" indent="-342900">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Guide Book </a:t>
            </a:r>
            <a:r>
              <a:rPr lang="en-US" altLang="zh-CN" sz="1400" i="1" dirty="0">
                <a:hlinkClick r:id="rId4"/>
              </a:rPr>
              <a:t>http://www.nodebeginner.org/</a:t>
            </a:r>
            <a:endParaRPr lang="en-US" altLang="zh-CN" sz="1400" i="1" dirty="0"/>
          </a:p>
          <a:p>
            <a:pPr marL="342900" indent="-342900" algn="l">
              <a:buFont typeface="Arial" panose="020B0604020202020204" pitchFamily="34" charset="0"/>
              <a:buChar char="•"/>
            </a:pPr>
            <a:r>
              <a:rPr lang="en-US" sz="2400" dirty="0">
                <a:solidFill>
                  <a:schemeClr val="tx1">
                    <a:lumMod val="85000"/>
                  </a:schemeClr>
                </a:solidFill>
                <a:latin typeface="Arial" panose="020B0604020202020204" pitchFamily="34" charset="0"/>
                <a:cs typeface="Arial" panose="020B0604020202020204" pitchFamily="34" charset="0"/>
              </a:rPr>
              <a:t>What is </a:t>
            </a:r>
            <a:r>
              <a:rPr lang="en-US" sz="2400" dirty="0" err="1" smtClean="0">
                <a:solidFill>
                  <a:schemeClr val="tx1">
                    <a:lumMod val="85000"/>
                  </a:schemeClr>
                </a:solidFill>
                <a:latin typeface="Arial" panose="020B0604020202020204" pitchFamily="34" charset="0"/>
                <a:cs typeface="Arial" panose="020B0604020202020204" pitchFamily="34" charset="0"/>
              </a:rPr>
              <a:t>NodeJS</a:t>
            </a:r>
            <a:r>
              <a:rPr lang="en-US" sz="2400" dirty="0" smtClean="0">
                <a:solidFill>
                  <a:schemeClr val="tx1">
                    <a:lumMod val="85000"/>
                  </a:schemeClr>
                </a:solidFill>
                <a:latin typeface="Arial" panose="020B0604020202020204" pitchFamily="34" charset="0"/>
                <a:cs typeface="Arial" panose="020B0604020202020204" pitchFamily="34" charset="0"/>
              </a:rPr>
              <a:t>:</a:t>
            </a:r>
          </a:p>
          <a:p>
            <a:pPr marL="522900" lvl="2" indent="-342900">
              <a:buFont typeface="Arial" panose="020B0604020202020204" pitchFamily="34" charset="0"/>
              <a:buChar char="•"/>
            </a:pPr>
            <a:r>
              <a:rPr lang="en-US" sz="1800" i="1" dirty="0" smtClean="0">
                <a:solidFill>
                  <a:schemeClr val="tx1">
                    <a:lumMod val="85000"/>
                  </a:schemeClr>
                </a:solidFill>
                <a:latin typeface="Arial" panose="020B0604020202020204" pitchFamily="34" charset="0"/>
                <a:cs typeface="Arial" panose="020B0604020202020204" pitchFamily="34" charset="0"/>
              </a:rPr>
              <a:t>A </a:t>
            </a:r>
            <a:r>
              <a:rPr lang="en-US" sz="1800" i="1" dirty="0" err="1" smtClean="0">
                <a:solidFill>
                  <a:schemeClr val="tx1">
                    <a:lumMod val="85000"/>
                  </a:schemeClr>
                </a:solidFill>
                <a:latin typeface="Arial" panose="020B0604020202020204" pitchFamily="34" charset="0"/>
                <a:cs typeface="Arial" panose="020B0604020202020204" pitchFamily="34" charset="0"/>
              </a:rPr>
              <a:t>ECMAScript</a:t>
            </a:r>
            <a:r>
              <a:rPr lang="en-US" sz="1800" i="1" dirty="0" smtClean="0">
                <a:solidFill>
                  <a:schemeClr val="tx1">
                    <a:lumMod val="85000"/>
                  </a:schemeClr>
                </a:solidFill>
                <a:latin typeface="Arial" panose="020B0604020202020204" pitchFamily="34" charset="0"/>
                <a:cs typeface="Arial" panose="020B0604020202020204" pitchFamily="34" charset="0"/>
              </a:rPr>
              <a:t> </a:t>
            </a:r>
            <a:r>
              <a:rPr lang="en-US" sz="1800" i="1" dirty="0">
                <a:solidFill>
                  <a:schemeClr val="tx1">
                    <a:lumMod val="85000"/>
                  </a:schemeClr>
                </a:solidFill>
                <a:latin typeface="Arial" panose="020B0604020202020204" pitchFamily="34" charset="0"/>
                <a:cs typeface="Arial" panose="020B0604020202020204" pitchFamily="34" charset="0"/>
              </a:rPr>
              <a:t>running </a:t>
            </a:r>
            <a:r>
              <a:rPr lang="en-US" sz="1800" i="1" dirty="0" smtClean="0">
                <a:solidFill>
                  <a:schemeClr val="tx1">
                    <a:lumMod val="85000"/>
                  </a:schemeClr>
                </a:solidFill>
                <a:latin typeface="Arial" panose="020B0604020202020204" pitchFamily="34" charset="0"/>
                <a:cs typeface="Arial" panose="020B0604020202020204" pitchFamily="34" charset="0"/>
              </a:rPr>
              <a:t>environment with underlying OS related layer</a:t>
            </a:r>
            <a:endParaRPr lang="en-US" sz="1800" i="1" dirty="0">
              <a:solidFill>
                <a:schemeClr val="tx1">
                  <a:lumMod val="85000"/>
                </a:schemeClr>
              </a:solidFill>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err="1" smtClean="0">
                <a:solidFill>
                  <a:schemeClr val="tx1">
                    <a:lumMod val="85000"/>
                  </a:schemeClr>
                </a:solidFill>
                <a:latin typeface="Arial" panose="020B0604020202020204" pitchFamily="34" charset="0"/>
                <a:cs typeface="Arial" panose="020B0604020202020204" pitchFamily="34" charset="0"/>
              </a:rPr>
              <a:t>ECMAScript</a:t>
            </a:r>
            <a:r>
              <a:rPr lang="en-US" sz="1400" dirty="0" smtClean="0">
                <a:solidFill>
                  <a:schemeClr val="tx1">
                    <a:lumMod val="85000"/>
                  </a:schemeClr>
                </a:solidFill>
                <a:latin typeface="Arial" panose="020B0604020202020204" pitchFamily="34" charset="0"/>
                <a:cs typeface="Arial" panose="020B0604020202020204" pitchFamily="34" charset="0"/>
              </a:rPr>
              <a:t> </a:t>
            </a:r>
            <a:r>
              <a:rPr lang="en-US" sz="1400" dirty="0">
                <a:solidFill>
                  <a:schemeClr val="tx1">
                    <a:lumMod val="85000"/>
                  </a:schemeClr>
                </a:solidFill>
                <a:latin typeface="Arial" panose="020B0604020202020204" pitchFamily="34" charset="0"/>
                <a:cs typeface="Arial" panose="020B0604020202020204" pitchFamily="34" charset="0"/>
              </a:rPr>
              <a:t>which don’t </a:t>
            </a:r>
            <a:r>
              <a:rPr lang="en-US" sz="1400" dirty="0" smtClean="0">
                <a:solidFill>
                  <a:schemeClr val="tx1">
                    <a:lumMod val="85000"/>
                  </a:schemeClr>
                </a:solidFill>
                <a:latin typeface="Arial" panose="020B0604020202020204" pitchFamily="34" charset="0"/>
                <a:cs typeface="Arial" panose="020B0604020202020204" pitchFamily="34" charset="0"/>
              </a:rPr>
              <a:t>run </a:t>
            </a:r>
            <a:r>
              <a:rPr lang="en-US" sz="1400" dirty="0">
                <a:solidFill>
                  <a:schemeClr val="tx1">
                    <a:lumMod val="85000"/>
                  </a:schemeClr>
                </a:solidFill>
                <a:latin typeface="Arial" panose="020B0604020202020204" pitchFamily="34" charset="0"/>
                <a:cs typeface="Arial" panose="020B0604020202020204" pitchFamily="34" charset="0"/>
              </a:rPr>
              <a:t>on </a:t>
            </a:r>
            <a:r>
              <a:rPr lang="en-US" sz="1400" dirty="0" smtClean="0">
                <a:solidFill>
                  <a:schemeClr val="tx1">
                    <a:lumMod val="85000"/>
                  </a:schemeClr>
                </a:solidFill>
                <a:latin typeface="Arial" panose="020B0604020202020204" pitchFamily="34" charset="0"/>
                <a:cs typeface="Arial" panose="020B0604020202020204" pitchFamily="34" charset="0"/>
              </a:rPr>
              <a:t>web-browser but on node</a:t>
            </a:r>
            <a:endParaRPr lang="en-US" sz="1400" dirty="0">
              <a:solidFill>
                <a:schemeClr val="tx1">
                  <a:lumMod val="85000"/>
                </a:schemeClr>
              </a:solidFill>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smtClean="0">
                <a:solidFill>
                  <a:schemeClr val="tx1">
                    <a:lumMod val="85000"/>
                  </a:schemeClr>
                </a:solidFill>
                <a:latin typeface="Arial" panose="020B0604020202020204" pitchFamily="34" charset="0"/>
                <a:cs typeface="Arial" panose="020B0604020202020204" pitchFamily="34" charset="0"/>
              </a:rPr>
              <a:t>script </a:t>
            </a:r>
            <a:r>
              <a:rPr lang="en-US" sz="1400" dirty="0">
                <a:solidFill>
                  <a:schemeClr val="tx1">
                    <a:lumMod val="85000"/>
                  </a:schemeClr>
                </a:solidFill>
                <a:latin typeface="Arial" panose="020B0604020202020204" pitchFamily="34" charset="0"/>
                <a:cs typeface="Arial" panose="020B0604020202020204" pitchFamily="34" charset="0"/>
              </a:rPr>
              <a:t>which can run on </a:t>
            </a:r>
            <a:r>
              <a:rPr lang="en-US" sz="1400" dirty="0" smtClean="0">
                <a:solidFill>
                  <a:schemeClr val="tx1">
                    <a:lumMod val="85000"/>
                  </a:schemeClr>
                </a:solidFill>
                <a:latin typeface="Arial" panose="020B0604020202020204" pitchFamily="34" charset="0"/>
                <a:cs typeface="Arial" panose="020B0604020202020204" pitchFamily="34" charset="0"/>
              </a:rPr>
              <a:t>web-Server side (only if node is installed)</a:t>
            </a:r>
            <a:endParaRPr lang="en-US" sz="2000" dirty="0">
              <a:solidFill>
                <a:schemeClr val="tx1">
                  <a:lumMod val="85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1 </a:t>
            </a:r>
            <a:r>
              <a:rPr lang="en-US" dirty="0" err="1" smtClean="0"/>
              <a:t>N</a:t>
            </a:r>
            <a:r>
              <a:rPr lang="en-US" altLang="zh-CN" dirty="0" err="1" smtClean="0"/>
              <a:t>odeJS</a:t>
            </a:r>
            <a:r>
              <a:rPr lang="en-US" altLang="zh-CN" dirty="0" smtClean="0"/>
              <a:t> overview</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4725144"/>
            <a:ext cx="6184127" cy="1561904"/>
          </a:xfrm>
          <a:prstGeom prst="rect">
            <a:avLst/>
          </a:prstGeom>
        </p:spPr>
      </p:pic>
    </p:spTree>
    <p:extLst>
      <p:ext uri="{BB962C8B-B14F-4D97-AF65-F5344CB8AC3E}">
        <p14:creationId xmlns:p14="http://schemas.microsoft.com/office/powerpoint/2010/main" val="2521051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sp>
        <p:nvSpPr>
          <p:cNvPr id="3" name="TextBox 2"/>
          <p:cNvSpPr txBox="1"/>
          <p:nvPr/>
        </p:nvSpPr>
        <p:spPr>
          <a:xfrm>
            <a:off x="395536" y="1484784"/>
            <a:ext cx="5904656"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Cluster target: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Using multi-process to fully use multi-core CPU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132857"/>
            <a:ext cx="4824536" cy="25202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3097581"/>
            <a:ext cx="4012699" cy="3111111"/>
          </a:xfrm>
          <a:prstGeom prst="rect">
            <a:avLst/>
          </a:prstGeom>
        </p:spPr>
      </p:pic>
      <p:sp>
        <p:nvSpPr>
          <p:cNvPr id="6" name="Rectangle 5"/>
          <p:cNvSpPr/>
          <p:nvPr/>
        </p:nvSpPr>
        <p:spPr>
          <a:xfrm>
            <a:off x="4783733" y="2912915"/>
            <a:ext cx="4249881" cy="369332"/>
          </a:xfrm>
          <a:prstGeom prst="rect">
            <a:avLst/>
          </a:prstGeom>
        </p:spPr>
        <p:txBody>
          <a:bodyPr wrap="none">
            <a:spAutoFit/>
          </a:bodyPr>
          <a:lstStyle/>
          <a:p>
            <a:r>
              <a:rPr lang="en-US" dirty="0">
                <a:solidFill>
                  <a:srgbClr val="FF0000"/>
                </a:solidFill>
              </a:rPr>
              <a:t>All </a:t>
            </a:r>
            <a:r>
              <a:rPr lang="en-US" dirty="0" smtClean="0">
                <a:solidFill>
                  <a:srgbClr val="FF0000"/>
                </a:solidFill>
              </a:rPr>
              <a:t>worker process </a:t>
            </a:r>
            <a:r>
              <a:rPr lang="en-US" dirty="0">
                <a:solidFill>
                  <a:srgbClr val="FF0000"/>
                </a:solidFill>
              </a:rPr>
              <a:t>share the same </a:t>
            </a:r>
            <a:r>
              <a:rPr lang="en-US" dirty="0" smtClean="0">
                <a:solidFill>
                  <a:srgbClr val="FF0000"/>
                </a:solidFill>
              </a:rPr>
              <a:t>port:</a:t>
            </a:r>
            <a:endParaRPr lang="en-US" dirty="0">
              <a:solidFill>
                <a:srgbClr val="FF0000"/>
              </a:solidFill>
            </a:endParaRPr>
          </a:p>
        </p:txBody>
      </p:sp>
    </p:spTree>
    <p:extLst>
      <p:ext uri="{BB962C8B-B14F-4D97-AF65-F5344CB8AC3E}">
        <p14:creationId xmlns:p14="http://schemas.microsoft.com/office/powerpoint/2010/main" val="361856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a:t>
            </a:r>
            <a:r>
              <a:rPr lang="en-US" altLang="zh-CN" dirty="0" smtClean="0"/>
              <a:t>module demo</a:t>
            </a:r>
            <a:r>
              <a:rPr lang="en-US" dirty="0" smtClean="0"/>
              <a:t> </a:t>
            </a:r>
            <a:endParaRPr lang="en-US" dirty="0"/>
          </a:p>
        </p:txBody>
      </p:sp>
      <p:grpSp>
        <p:nvGrpSpPr>
          <p:cNvPr id="9" name="Group 8"/>
          <p:cNvGrpSpPr/>
          <p:nvPr/>
        </p:nvGrpSpPr>
        <p:grpSpPr>
          <a:xfrm>
            <a:off x="179512" y="908720"/>
            <a:ext cx="4104456" cy="5663090"/>
            <a:chOff x="713396" y="2689865"/>
            <a:chExt cx="3724414" cy="5909836"/>
          </a:xfrm>
        </p:grpSpPr>
        <p:sp>
          <p:nvSpPr>
            <p:cNvPr id="10" name="TextBox 9"/>
            <p:cNvSpPr txBox="1"/>
            <p:nvPr/>
          </p:nvSpPr>
          <p:spPr>
            <a:xfrm>
              <a:off x="713396" y="2689866"/>
              <a:ext cx="3724414" cy="590983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800" dirty="0" err="1" smtClean="0"/>
                <a:t>var</a:t>
              </a:r>
              <a:r>
                <a:rPr lang="en-US" sz="800" dirty="0" smtClean="0"/>
                <a:t> </a:t>
              </a:r>
              <a:r>
                <a:rPr lang="en-US" sz="800" dirty="0"/>
                <a:t>cluster = require('cluster');</a:t>
              </a:r>
            </a:p>
            <a:p>
              <a:pPr fontAlgn="base">
                <a:spcAft>
                  <a:spcPct val="0"/>
                </a:spcAft>
                <a:buClr>
                  <a:srgbClr val="F0AB00"/>
                </a:buClr>
                <a:buSzPct val="80000"/>
              </a:pPr>
              <a:r>
                <a:rPr lang="en-US" sz="800" dirty="0" err="1"/>
                <a:t>var</a:t>
              </a:r>
              <a:r>
                <a:rPr lang="en-US" sz="800" dirty="0"/>
                <a:t> http = require('http');</a:t>
              </a:r>
            </a:p>
            <a:p>
              <a:pPr fontAlgn="base">
                <a:spcAft>
                  <a:spcPct val="0"/>
                </a:spcAft>
                <a:buClr>
                  <a:srgbClr val="F0AB00"/>
                </a:buClr>
                <a:buSzPct val="80000"/>
              </a:pPr>
              <a:r>
                <a:rPr lang="en-US" sz="800" dirty="0" err="1"/>
                <a:t>var</a:t>
              </a:r>
              <a:r>
                <a:rPr lang="en-US" sz="800" dirty="0"/>
                <a:t> </a:t>
              </a:r>
              <a:r>
                <a:rPr lang="en-US" sz="800" dirty="0" err="1"/>
                <a:t>numCPUs</a:t>
              </a:r>
              <a:r>
                <a:rPr lang="en-US" sz="800" dirty="0"/>
                <a:t> = require('</a:t>
              </a:r>
              <a:r>
                <a:rPr lang="en-US" sz="800" dirty="0" err="1"/>
                <a:t>os</a:t>
              </a:r>
              <a:r>
                <a:rPr lang="en-US" sz="800" dirty="0"/>
                <a:t>').</a:t>
              </a:r>
              <a:r>
                <a:rPr lang="en-US" sz="800" dirty="0" err="1"/>
                <a:t>cpus</a:t>
              </a:r>
              <a:r>
                <a:rPr lang="en-US" sz="800" dirty="0"/>
                <a:t>().length;</a:t>
              </a:r>
            </a:p>
            <a:p>
              <a:pPr fontAlgn="base">
                <a:spcAft>
                  <a:spcPct val="0"/>
                </a:spcAft>
                <a:buClr>
                  <a:srgbClr val="F0AB00"/>
                </a:buClr>
                <a:buSzPct val="80000"/>
              </a:pPr>
              <a:endParaRPr lang="en-US" sz="800" dirty="0"/>
            </a:p>
            <a:p>
              <a:pPr fontAlgn="base">
                <a:spcAft>
                  <a:spcPct val="0"/>
                </a:spcAft>
                <a:buClr>
                  <a:srgbClr val="F0AB00"/>
                </a:buClr>
                <a:buSzPct val="80000"/>
              </a:pPr>
              <a:r>
                <a:rPr lang="en-US" sz="800" dirty="0"/>
                <a:t>//after process 'worker' is forked</a:t>
              </a:r>
            </a:p>
            <a:p>
              <a:pPr fontAlgn="base">
                <a:spcAft>
                  <a:spcPct val="0"/>
                </a:spcAft>
                <a:buClr>
                  <a:srgbClr val="F0AB00"/>
                </a:buClr>
                <a:buSzPct val="80000"/>
              </a:pPr>
              <a:r>
                <a:rPr lang="en-US" sz="800" dirty="0" err="1"/>
                <a:t>cluster.on</a:t>
              </a:r>
              <a:r>
                <a:rPr lang="en-US" sz="800" dirty="0"/>
                <a:t>('fork', function(worker) {</a:t>
              </a:r>
            </a:p>
            <a:p>
              <a:pPr fontAlgn="base">
                <a:spcAft>
                  <a:spcPct val="0"/>
                </a:spcAft>
                <a:buClr>
                  <a:srgbClr val="F0AB00"/>
                </a:buClr>
                <a:buSzPct val="80000"/>
              </a:pPr>
              <a:r>
                <a:rPr lang="en-US" sz="800" dirty="0"/>
                <a:t>  </a:t>
              </a:r>
              <a:r>
                <a:rPr lang="en-US" sz="800" dirty="0" err="1"/>
                <a:t>worker.send</a:t>
              </a:r>
              <a:r>
                <a:rPr lang="en-US" sz="800" dirty="0"/>
                <a:t>("</a:t>
              </a:r>
              <a:r>
                <a:rPr lang="en-US" sz="800" dirty="0" err="1"/>
                <a:t>msg</a:t>
              </a:r>
              <a:r>
                <a:rPr lang="en-US" sz="800" dirty="0"/>
                <a:t> from master process "+</a:t>
              </a:r>
              <a:r>
                <a:rPr lang="en-US" sz="800" dirty="0" err="1"/>
                <a:t>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online</a:t>
              </a:r>
            </a:p>
            <a:p>
              <a:pPr fontAlgn="base">
                <a:spcAft>
                  <a:spcPct val="0"/>
                </a:spcAft>
                <a:buClr>
                  <a:srgbClr val="F0AB00"/>
                </a:buClr>
                <a:buSzPct val="80000"/>
              </a:pPr>
              <a:r>
                <a:rPr lang="en-US" sz="800" dirty="0" err="1"/>
                <a:t>cluster.on</a:t>
              </a:r>
              <a:r>
                <a:rPr lang="en-US" sz="800" dirty="0"/>
                <a:t>('online', function(worker) {</a:t>
              </a:r>
            </a:p>
            <a:p>
              <a:pPr fontAlgn="base">
                <a:spcAft>
                  <a:spcPct val="0"/>
                </a:spcAft>
                <a:buClr>
                  <a:srgbClr val="F0AB00"/>
                </a:buClr>
                <a:buSzPct val="80000"/>
              </a:pPr>
              <a:r>
                <a:rPr lang="en-US" sz="800" dirty="0"/>
                <a:t>  console.log("[online]worker "+</a:t>
              </a:r>
              <a:r>
                <a:rPr lang="en-US" sz="800" dirty="0" err="1"/>
                <a:t>worker.process.pid</a:t>
              </a:r>
              <a:r>
                <a:rPr lang="en-US" sz="800" dirty="0"/>
                <a:t>+" has become online");</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process 'worker' is disconnected</a:t>
              </a:r>
            </a:p>
            <a:p>
              <a:pPr fontAlgn="base">
                <a:spcAft>
                  <a:spcPct val="0"/>
                </a:spcAft>
                <a:buClr>
                  <a:srgbClr val="F0AB00"/>
                </a:buClr>
                <a:buSzPct val="80000"/>
              </a:pPr>
              <a:r>
                <a:rPr lang="en-US" sz="800" dirty="0" err="1"/>
                <a:t>cluster.on</a:t>
              </a:r>
              <a:r>
                <a:rPr lang="en-US" sz="800" dirty="0"/>
                <a:t>('disconnect', function(worker) {</a:t>
              </a:r>
            </a:p>
            <a:p>
              <a:pPr fontAlgn="base">
                <a:spcAft>
                  <a:spcPct val="0"/>
                </a:spcAft>
                <a:buClr>
                  <a:srgbClr val="F0AB00"/>
                </a:buClr>
                <a:buSzPct val="80000"/>
              </a:pPr>
              <a:r>
                <a:rPr lang="en-US" sz="800" dirty="0"/>
                <a:t>  console.log('[disconnect]The worker ' + </a:t>
              </a:r>
              <a:r>
                <a:rPr lang="en-US" sz="800" dirty="0" err="1"/>
                <a:t>worker.process.pid</a:t>
              </a:r>
              <a:r>
                <a:rPr lang="en-US" sz="800" dirty="0"/>
                <a:t> + ' has disconnected');</a:t>
              </a:r>
            </a:p>
            <a:p>
              <a:pPr fontAlgn="base">
                <a:spcAft>
                  <a:spcPct val="0"/>
                </a:spcAft>
                <a:buClr>
                  <a:srgbClr val="F0AB00"/>
                </a:buClr>
                <a:buSzPct val="80000"/>
              </a:pPr>
              <a:r>
                <a:rPr lang="en-US" sz="800" dirty="0"/>
                <a:t>  //since the worker process is disconnected, clear its timeout</a:t>
              </a:r>
            </a:p>
            <a:p>
              <a:pPr fontAlgn="base">
                <a:spcAft>
                  <a:spcPct val="0"/>
                </a:spcAft>
                <a:buClr>
                  <a:srgbClr val="F0AB00"/>
                </a:buClr>
                <a:buSzPct val="80000"/>
              </a:pPr>
              <a:r>
                <a:rPr lang="en-US" sz="800" dirty="0"/>
                <a:t>  </a:t>
              </a:r>
              <a:r>
                <a:rPr lang="en-US" sz="800" dirty="0" err="1"/>
                <a:t>clearTimeout</a:t>
              </a:r>
              <a:r>
                <a:rPr lang="en-US" sz="800" dirty="0"/>
                <a:t>(timeouts[</a:t>
              </a:r>
              <a:r>
                <a:rPr lang="en-US" sz="800" dirty="0" err="1"/>
                <a:t>worker.process.pid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died</a:t>
              </a:r>
            </a:p>
            <a:p>
              <a:pPr fontAlgn="base">
                <a:spcAft>
                  <a:spcPct val="0"/>
                </a:spcAft>
                <a:buClr>
                  <a:srgbClr val="F0AB00"/>
                </a:buClr>
                <a:buSzPct val="80000"/>
              </a:pPr>
              <a:r>
                <a:rPr lang="en-US" sz="800" dirty="0" err="1"/>
                <a:t>cluster.on</a:t>
              </a:r>
              <a:r>
                <a:rPr lang="en-US" sz="800" dirty="0"/>
                <a:t>('exit', function(worker, code, signal) {</a:t>
              </a:r>
            </a:p>
            <a:p>
              <a:pPr fontAlgn="base">
                <a:spcAft>
                  <a:spcPct val="0"/>
                </a:spcAft>
                <a:buClr>
                  <a:srgbClr val="F0AB00"/>
                </a:buClr>
                <a:buSzPct val="80000"/>
              </a:pPr>
              <a:r>
                <a:rPr lang="en-US" sz="800" dirty="0"/>
                <a:t>  console.log('[died]worker ' + </a:t>
              </a:r>
              <a:r>
                <a:rPr lang="en-US" sz="800" dirty="0" err="1"/>
                <a:t>worker.process.pid</a:t>
              </a:r>
              <a:r>
                <a:rPr lang="en-US" sz="800" dirty="0"/>
                <a:t> + ' has died');</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a:t>
              </a:r>
              <a:r>
                <a:rPr lang="en-US" sz="800" dirty="0" err="1"/>
                <a:t>recved</a:t>
              </a:r>
              <a:r>
                <a:rPr lang="en-US" sz="800" dirty="0"/>
                <a:t> a </a:t>
              </a:r>
              <a:r>
                <a:rPr lang="en-US" sz="800" dirty="0" err="1"/>
                <a:t>msg</a:t>
              </a:r>
              <a:endParaRPr lang="en-US" sz="800" dirty="0"/>
            </a:p>
            <a:p>
              <a:pPr fontAlgn="base">
                <a:spcAft>
                  <a:spcPct val="0"/>
                </a:spcAft>
                <a:buClr>
                  <a:srgbClr val="F0AB00"/>
                </a:buClr>
                <a:buSzPct val="80000"/>
              </a:pPr>
              <a:r>
                <a:rPr lang="en-US" sz="800" dirty="0" err="1"/>
                <a:t>process.on</a:t>
              </a:r>
              <a:r>
                <a:rPr lang="en-US" sz="800" dirty="0"/>
                <a:t>('</a:t>
              </a:r>
              <a:r>
                <a:rPr lang="en-US" sz="800" dirty="0" err="1"/>
                <a:t>message',function</a:t>
              </a:r>
              <a:r>
                <a:rPr lang="en-US" sz="800" dirty="0"/>
                <a:t>(</a:t>
              </a:r>
              <a:r>
                <a:rPr lang="en-US" sz="800" dirty="0" err="1"/>
                <a:t>msg</a:t>
              </a:r>
              <a:r>
                <a:rPr lang="en-US" sz="800" dirty="0"/>
                <a:t>){</a:t>
              </a:r>
            </a:p>
            <a:p>
              <a:pPr fontAlgn="base">
                <a:spcAft>
                  <a:spcPct val="0"/>
                </a:spcAft>
                <a:buClr>
                  <a:srgbClr val="F0AB00"/>
                </a:buClr>
                <a:buSzPct val="80000"/>
              </a:pPr>
              <a:r>
                <a:rPr lang="en-US" sz="800" dirty="0"/>
                <a:t>  console.log("[message]I am worker "+</a:t>
              </a:r>
              <a:r>
                <a:rPr lang="en-US" sz="800" dirty="0" err="1"/>
                <a:t>process.pid</a:t>
              </a:r>
              <a:r>
                <a:rPr lang="en-US" sz="800" dirty="0"/>
                <a:t>+" received </a:t>
              </a:r>
              <a:r>
                <a:rPr lang="en-US" sz="800" dirty="0" err="1"/>
                <a:t>msg</a:t>
              </a:r>
              <a:r>
                <a:rPr lang="en-US" sz="800" dirty="0"/>
                <a:t>:"+</a:t>
              </a:r>
              <a:r>
                <a:rPr lang="en-US" sz="800" dirty="0" err="1"/>
                <a:t>msg</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has started for 3 seconds</a:t>
              </a:r>
            </a:p>
            <a:p>
              <a:pPr fontAlgn="base">
                <a:spcAft>
                  <a:spcPct val="0"/>
                </a:spcAft>
                <a:buClr>
                  <a:srgbClr val="F0AB00"/>
                </a:buClr>
                <a:buSzPct val="80000"/>
              </a:pPr>
              <a:r>
                <a:rPr lang="en-US" sz="800" dirty="0"/>
                <a:t>function timeout() {</a:t>
              </a:r>
            </a:p>
            <a:p>
              <a:pPr fontAlgn="base">
                <a:spcAft>
                  <a:spcPct val="0"/>
                </a:spcAft>
                <a:buClr>
                  <a:srgbClr val="F0AB00"/>
                </a:buClr>
                <a:buSzPct val="80000"/>
              </a:pPr>
              <a:r>
                <a:rPr lang="en-US" sz="800" dirty="0"/>
                <a:t>  </a:t>
              </a:r>
              <a:r>
                <a:rPr lang="en-US" sz="800" dirty="0" err="1"/>
                <a:t>console.error</a:t>
              </a:r>
              <a:r>
                <a:rPr lang="en-US" sz="800" dirty="0"/>
                <a:t>("[timeout]3 seconds after "+ </a:t>
              </a:r>
              <a:r>
                <a:rPr lang="en-US" sz="800" dirty="0" err="1"/>
                <a:t>process.pid</a:t>
              </a:r>
              <a:r>
                <a:rPr lang="en-US" sz="800" dirty="0"/>
                <a:t>+" has started ...");</a:t>
              </a:r>
            </a:p>
            <a:p>
              <a:pPr fontAlgn="base">
                <a:spcAft>
                  <a:spcPct val="0"/>
                </a:spcAft>
                <a:buClr>
                  <a:srgbClr val="F0AB00"/>
                </a:buClr>
                <a:buSzPct val="80000"/>
              </a:pPr>
              <a:r>
                <a:rPr lang="en-US" sz="800" dirty="0"/>
                <a:t>  //if current process is not master, then kill it</a:t>
              </a:r>
            </a:p>
            <a:p>
              <a:pPr fontAlgn="base">
                <a:spcAft>
                  <a:spcPct val="0"/>
                </a:spcAft>
                <a:buClr>
                  <a:srgbClr val="F0AB00"/>
                </a:buClr>
                <a:buSzPct val="80000"/>
              </a:pPr>
              <a:r>
                <a:rPr lang="en-US" sz="800" dirty="0"/>
                <a:t>  //process will first disconnect from cluster, then exit</a:t>
              </a:r>
            </a:p>
            <a:p>
              <a:pPr fontAlgn="base">
                <a:spcAft>
                  <a:spcPct val="0"/>
                </a:spcAft>
                <a:buClr>
                  <a:srgbClr val="F0AB00"/>
                </a:buClr>
                <a:buSzPct val="80000"/>
              </a:pPr>
              <a:r>
                <a:rPr lang="en-US" sz="800" dirty="0"/>
                <a:t>  if(</a:t>
              </a:r>
              <a:r>
                <a:rPr lang="en-US" sz="800" dirty="0" err="1"/>
                <a:t>cluster.isWorker</a:t>
              </a:r>
              <a:r>
                <a:rPr lang="en-US" sz="800" dirty="0"/>
                <a:t>) </a:t>
              </a:r>
              <a:r>
                <a:rPr lang="en-US" sz="800" dirty="0" err="1"/>
                <a:t>process.exit</a:t>
              </a:r>
              <a:r>
                <a:rPr lang="en-US" sz="800" dirty="0"/>
                <a:t>(0);</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err="1"/>
                <a:t>var</a:t>
              </a:r>
              <a:r>
                <a:rPr lang="en-US" sz="800" dirty="0"/>
                <a:t> timeouts = [];</a:t>
              </a:r>
            </a:p>
            <a:p>
              <a:pPr fontAlgn="base">
                <a:spcAft>
                  <a:spcPct val="0"/>
                </a:spcAft>
                <a:buClr>
                  <a:srgbClr val="F0AB00"/>
                </a:buClr>
                <a:buSzPct val="80000"/>
              </a:pPr>
              <a:r>
                <a:rPr lang="en-US" sz="800" dirty="0"/>
                <a:t>timeouts[</a:t>
              </a:r>
              <a:r>
                <a:rPr lang="en-US" sz="800" dirty="0" err="1"/>
                <a:t>process.pid</a:t>
              </a:r>
              <a:r>
                <a:rPr lang="en-US" sz="800" dirty="0"/>
                <a:t>]=</a:t>
              </a:r>
              <a:r>
                <a:rPr lang="en-US" sz="800" dirty="0" err="1"/>
                <a:t>setTimeout</a:t>
              </a:r>
              <a:r>
                <a:rPr lang="en-US" sz="800" dirty="0"/>
                <a:t>(timeout, 3000);</a:t>
              </a:r>
            </a:p>
            <a:p>
              <a:pPr fontAlgn="base">
                <a:spcAft>
                  <a:spcPct val="0"/>
                </a:spcAft>
                <a:buClr>
                  <a:srgbClr val="F0AB00"/>
                </a:buClr>
                <a:buSzPct val="80000"/>
              </a:pPr>
              <a:r>
                <a:rPr lang="en-US" sz="800" dirty="0"/>
                <a:t>if(</a:t>
              </a:r>
              <a:r>
                <a:rPr lang="en-US" sz="800" dirty="0" err="1"/>
                <a:t>cluster.isMaster</a:t>
              </a:r>
              <a:r>
                <a:rPr lang="en-US" sz="800" dirty="0"/>
                <a:t>) {</a:t>
              </a:r>
            </a:p>
            <a:p>
              <a:pPr fontAlgn="base">
                <a:spcAft>
                  <a:spcPct val="0"/>
                </a:spcAft>
                <a:buClr>
                  <a:srgbClr val="F0AB00"/>
                </a:buClr>
                <a:buSzPct val="80000"/>
              </a:pPr>
              <a:r>
                <a:rPr lang="en-US" sz="800" dirty="0"/>
                <a:t>  // </a:t>
              </a:r>
              <a:r>
                <a:rPr lang="en-US" sz="800" dirty="0">
                  <a:solidFill>
                    <a:srgbClr val="FF0000"/>
                  </a:solidFill>
                </a:rPr>
                <a:t>Fork worker processes.</a:t>
              </a:r>
            </a:p>
            <a:p>
              <a:pPr fontAlgn="base">
                <a:spcAft>
                  <a:spcPct val="0"/>
                </a:spcAft>
                <a:buClr>
                  <a:srgbClr val="F0AB00"/>
                </a:buClr>
                <a:buSzPct val="80000"/>
              </a:pPr>
              <a:r>
                <a:rPr lang="en-US" sz="800" dirty="0"/>
                <a:t>  for (</a:t>
              </a:r>
              <a:r>
                <a:rPr lang="en-US" sz="800" dirty="0" err="1"/>
                <a:t>var</a:t>
              </a:r>
              <a:r>
                <a:rPr lang="en-US" sz="800" dirty="0"/>
                <a:t> </a:t>
              </a:r>
              <a:r>
                <a:rPr lang="en-US" sz="800" dirty="0" err="1"/>
                <a:t>i</a:t>
              </a:r>
              <a:r>
                <a:rPr lang="en-US" sz="800" dirty="0"/>
                <a:t> = 0; </a:t>
              </a:r>
              <a:r>
                <a:rPr lang="en-US" sz="800" dirty="0" err="1"/>
                <a:t>i</a:t>
              </a:r>
              <a:r>
                <a:rPr lang="en-US" sz="800" dirty="0"/>
                <a:t> &lt; </a:t>
              </a:r>
              <a:r>
                <a:rPr lang="en-US" sz="800" dirty="0" err="1"/>
                <a:t>numCPUs</a:t>
              </a:r>
              <a:r>
                <a:rPr lang="en-US" sz="800" dirty="0"/>
                <a:t>; </a:t>
              </a:r>
              <a:r>
                <a:rPr lang="en-US" sz="800" dirty="0" err="1"/>
                <a:t>i</a:t>
              </a:r>
              <a:r>
                <a:rPr lang="en-US" sz="800" dirty="0"/>
                <a:t>++) </a:t>
              </a:r>
            </a:p>
            <a:p>
              <a:pPr fontAlgn="base">
                <a:spcAft>
                  <a:spcPct val="0"/>
                </a:spcAft>
                <a:buClr>
                  <a:srgbClr val="F0AB00"/>
                </a:buClr>
                <a:buSzPct val="80000"/>
              </a:pPr>
              <a:r>
                <a:rPr lang="en-US" sz="800" dirty="0"/>
                <a:t>    </a:t>
              </a:r>
              <a:r>
                <a:rPr lang="en-US" sz="800" dirty="0" err="1"/>
                <a:t>cluster.fork</a:t>
              </a:r>
              <a:r>
                <a:rPr lang="en-US" sz="800" dirty="0" smtClean="0"/>
                <a:t>();</a:t>
              </a:r>
              <a:endParaRPr lang="en-US" sz="800" dirty="0"/>
            </a:p>
            <a:p>
              <a:pPr fontAlgn="base">
                <a:spcAft>
                  <a:spcPct val="0"/>
                </a:spcAft>
                <a:buClr>
                  <a:srgbClr val="F0AB00"/>
                </a:buClr>
                <a:buSzPct val="80000"/>
              </a:pPr>
              <a:r>
                <a:rPr lang="en-US" sz="800" dirty="0"/>
                <a:t>} </a:t>
              </a:r>
            </a:p>
            <a:p>
              <a:pPr fontAlgn="base">
                <a:spcAft>
                  <a:spcPct val="0"/>
                </a:spcAft>
                <a:buClr>
                  <a:srgbClr val="F0AB00"/>
                </a:buClr>
                <a:buSzPct val="80000"/>
              </a:pPr>
              <a:r>
                <a:rPr lang="en-US" sz="800" dirty="0"/>
                <a:t>else {</a:t>
              </a:r>
            </a:p>
            <a:p>
              <a:pPr fontAlgn="base">
                <a:spcAft>
                  <a:spcPct val="0"/>
                </a:spcAft>
                <a:buClr>
                  <a:srgbClr val="F0AB00"/>
                </a:buClr>
                <a:buSzPct val="80000"/>
              </a:pPr>
              <a:r>
                <a:rPr lang="en-US" sz="800" dirty="0"/>
                <a:t>  console.log("</a:t>
              </a:r>
              <a:r>
                <a:rPr lang="en-US" sz="800" dirty="0" err="1"/>
                <a:t>i</a:t>
              </a:r>
              <a:r>
                <a:rPr lang="en-US" sz="800" dirty="0"/>
                <a:t> am a new worker thread:"+</a:t>
              </a:r>
              <a:r>
                <a:rPr lang="en-US" sz="800" dirty="0" err="1"/>
                <a:t>process.pid</a:t>
              </a:r>
              <a:r>
                <a:rPr lang="en-US" sz="800" dirty="0"/>
                <a:t>);</a:t>
              </a:r>
            </a:p>
            <a:p>
              <a:pPr fontAlgn="base">
                <a:spcAft>
                  <a:spcPct val="0"/>
                </a:spcAft>
                <a:buClr>
                  <a:srgbClr val="F0AB00"/>
                </a:buClr>
                <a:buSzPct val="80000"/>
              </a:pPr>
              <a:r>
                <a:rPr lang="en-US" sz="800" dirty="0"/>
                <a:t>  //</a:t>
              </a:r>
              <a:r>
                <a:rPr lang="en-US" sz="800" dirty="0">
                  <a:solidFill>
                    <a:srgbClr val="FF0000"/>
                  </a:solidFill>
                </a:rPr>
                <a:t>Here workers all share the same TCP/HTTP connection</a:t>
              </a:r>
            </a:p>
            <a:p>
              <a:pPr fontAlgn="base">
                <a:spcAft>
                  <a:spcPct val="0"/>
                </a:spcAft>
                <a:buClr>
                  <a:srgbClr val="F0AB00"/>
                </a:buClr>
                <a:buSzPct val="80000"/>
              </a:pPr>
              <a:r>
                <a:rPr lang="en-US" sz="800" dirty="0"/>
                <a:t>  </a:t>
              </a:r>
              <a:r>
                <a:rPr lang="en-US" sz="800" dirty="0" err="1"/>
                <a:t>http.createServer</a:t>
              </a:r>
              <a:r>
                <a:rPr lang="en-US" sz="800" dirty="0"/>
                <a:t>(function(</a:t>
              </a:r>
              <a:r>
                <a:rPr lang="en-US" sz="800" dirty="0" err="1"/>
                <a:t>req</a:t>
              </a:r>
              <a:r>
                <a:rPr lang="en-US" sz="800" dirty="0"/>
                <a:t>, res) {</a:t>
              </a:r>
            </a:p>
            <a:p>
              <a:pPr fontAlgn="base">
                <a:spcAft>
                  <a:spcPct val="0"/>
                </a:spcAft>
                <a:buClr>
                  <a:srgbClr val="F0AB00"/>
                </a:buClr>
                <a:buSzPct val="80000"/>
              </a:pPr>
              <a:r>
                <a:rPr lang="en-US" sz="800" dirty="0" smtClean="0"/>
                <a:t>}).</a:t>
              </a:r>
              <a:r>
                <a:rPr lang="en-US" sz="800" dirty="0"/>
                <a:t>listen(8888);</a:t>
              </a:r>
            </a:p>
            <a:p>
              <a:pPr fontAlgn="base">
                <a:spcAft>
                  <a:spcPct val="0"/>
                </a:spcAft>
                <a:buClr>
                  <a:srgbClr val="F0AB00"/>
                </a:buClr>
                <a:buSzPct val="80000"/>
              </a:pPr>
              <a:r>
                <a:rPr lang="en-US" sz="800" dirty="0"/>
                <a:t>}</a:t>
              </a:r>
            </a:p>
          </p:txBody>
        </p:sp>
        <p:sp>
          <p:nvSpPr>
            <p:cNvPr id="11" name="TextBox 10"/>
            <p:cNvSpPr txBox="1"/>
            <p:nvPr/>
          </p:nvSpPr>
          <p:spPr>
            <a:xfrm>
              <a:off x="2390077" y="2689865"/>
              <a:ext cx="826200"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cluster</a:t>
              </a:r>
              <a:r>
                <a:rPr lang="en-US" sz="1800" kern="0" dirty="0" smtClean="0">
                  <a:ea typeface="Arial Unicode MS" pitchFamily="34" charset="-128"/>
                  <a:cs typeface="Arial Unicode MS" pitchFamily="34" charset="-128"/>
                </a:rPr>
                <a:t>.js</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780928"/>
            <a:ext cx="4732020" cy="3048000"/>
          </a:xfrm>
          <a:prstGeom prst="rect">
            <a:avLst/>
          </a:prstGeom>
        </p:spPr>
        <p:style>
          <a:lnRef idx="1">
            <a:schemeClr val="accent2"/>
          </a:lnRef>
          <a:fillRef idx="3">
            <a:schemeClr val="accent2"/>
          </a:fillRef>
          <a:effectRef idx="2">
            <a:schemeClr val="accent2"/>
          </a:effectRef>
          <a:fontRef idx="minor">
            <a:schemeClr val="lt1"/>
          </a:fontRef>
        </p:style>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6974">
            <a:off x="4450645" y="1870127"/>
            <a:ext cx="566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28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External modules and tools</a:t>
            </a:r>
            <a:endParaRPr lang="en-US" dirty="0"/>
          </a:p>
        </p:txBody>
      </p:sp>
      <p:sp>
        <p:nvSpPr>
          <p:cNvPr id="6" name="TextBox 5"/>
          <p:cNvSpPr txBox="1"/>
          <p:nvPr/>
        </p:nvSpPr>
        <p:spPr>
          <a:xfrm>
            <a:off x="385252" y="1268760"/>
            <a:ext cx="8435220" cy="310854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Modules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hlinkClick r:id="rId2"/>
              </a:rPr>
              <a:t>Node-canvas</a:t>
            </a:r>
            <a:r>
              <a:rPr lang="en-US" kern="0" dirty="0" smtClean="0">
                <a:ea typeface="Arial Unicode MS" pitchFamily="34" charset="-128"/>
                <a:cs typeface="Arial Unicode MS" pitchFamily="34" charset="-128"/>
              </a:rPr>
              <a:t> </a:t>
            </a:r>
            <a:r>
              <a:rPr lang="en-US" sz="1400" dirty="0"/>
              <a:t>used to </a:t>
            </a:r>
            <a:r>
              <a:rPr lang="en-US" sz="1400" dirty="0" smtClean="0"/>
              <a:t>handle </a:t>
            </a:r>
            <a:r>
              <a:rPr lang="en-US" sz="1400" dirty="0"/>
              <a:t>with </a:t>
            </a:r>
            <a:r>
              <a:rPr lang="en-US" sz="1400" dirty="0" smtClean="0"/>
              <a:t>picture</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Xml2js  </a:t>
            </a:r>
            <a:r>
              <a:rPr lang="en-US" sz="1400" dirty="0"/>
              <a:t>transit xml to </a:t>
            </a:r>
            <a:r>
              <a:rPr lang="en-US" sz="1400" dirty="0" err="1"/>
              <a:t>javascript</a:t>
            </a:r>
            <a:r>
              <a:rPr lang="en-US" sz="1400" dirty="0"/>
              <a:t> object</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Mailer </a:t>
            </a:r>
            <a:r>
              <a:rPr lang="en-US" altLang="zh-CN" sz="1400" dirty="0"/>
              <a:t>used to send </a:t>
            </a:r>
            <a:r>
              <a:rPr lang="en-US" altLang="zh-CN" sz="1400" dirty="0" smtClean="0"/>
              <a:t>mail</a:t>
            </a:r>
            <a:endParaRPr lang="en-US" altLang="zh-CN" sz="1400"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a:ea typeface="Arial Unicode MS" pitchFamily="34" charset="-128"/>
                <a:cs typeface="Arial Unicode MS" pitchFamily="34" charset="-128"/>
              </a:rPr>
              <a:t>Socket.io </a:t>
            </a:r>
            <a:r>
              <a:rPr lang="en-US" sz="1400" dirty="0"/>
              <a:t>aims to make </a:t>
            </a:r>
            <a:r>
              <a:rPr lang="en-US" sz="1400" dirty="0" err="1"/>
              <a:t>realtime</a:t>
            </a:r>
            <a:r>
              <a:rPr lang="en-US" sz="1400" dirty="0"/>
              <a:t> apps possible in every browser and mobile device, blurring the differences between the different transport mechanisms.</a:t>
            </a:r>
            <a:endParaRPr lang="en-US"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err="1">
                <a:ea typeface="Arial Unicode MS" pitchFamily="34" charset="-128"/>
                <a:cs typeface="Arial Unicode MS" pitchFamily="34" charset="-128"/>
                <a:hlinkClick r:id="rId3"/>
              </a:rPr>
              <a:t>Expressjs</a:t>
            </a:r>
            <a:r>
              <a:rPr lang="en-US" altLang="zh-CN" sz="1600" kern="0" dirty="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is a </a:t>
            </a:r>
            <a:r>
              <a:rPr lang="en-US" altLang="zh-CN" sz="1400" kern="0" dirty="0" err="1" smtClean="0">
                <a:ea typeface="Arial Unicode MS" pitchFamily="34" charset="-128"/>
                <a:cs typeface="Arial Unicode MS" pitchFamily="34" charset="-128"/>
              </a:rPr>
              <a:t>mvc</a:t>
            </a:r>
            <a:r>
              <a:rPr lang="en-US" altLang="zh-CN" sz="1400" kern="0" dirty="0" smtClean="0">
                <a:ea typeface="Arial Unicode MS" pitchFamily="34" charset="-128"/>
                <a:cs typeface="Arial Unicode MS" pitchFamily="34" charset="-128"/>
              </a:rPr>
              <a:t>-based </a:t>
            </a:r>
            <a:r>
              <a:rPr lang="en-US" altLang="zh-CN" sz="1400" kern="0" dirty="0">
                <a:ea typeface="Arial Unicode MS" pitchFamily="34" charset="-128"/>
                <a:cs typeface="Arial Unicode MS" pitchFamily="34" charset="-128"/>
              </a:rPr>
              <a:t>web development framework</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hlinkClick r:id="rId4"/>
              </a:rPr>
              <a:t>Geddy</a:t>
            </a:r>
            <a:r>
              <a:rPr lang="en-US"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another </a:t>
            </a:r>
            <a:r>
              <a:rPr lang="en-US" sz="1400" kern="0" dirty="0" err="1" smtClean="0">
                <a:ea typeface="Arial Unicode MS" pitchFamily="34" charset="-128"/>
                <a:cs typeface="Arial Unicode MS" pitchFamily="34" charset="-128"/>
              </a:rPr>
              <a:t>mvc</a:t>
            </a:r>
            <a:r>
              <a:rPr lang="en-US" sz="1400" kern="0" dirty="0" smtClean="0">
                <a:ea typeface="Arial Unicode MS" pitchFamily="34" charset="-128"/>
                <a:cs typeface="Arial Unicode MS" pitchFamily="34" charset="-128"/>
              </a:rPr>
              <a:t> web-</a:t>
            </a:r>
            <a:r>
              <a:rPr lang="en-US" sz="1400" kern="0" dirty="0" err="1" smtClean="0">
                <a:ea typeface="Arial Unicode MS" pitchFamily="34" charset="-128"/>
                <a:cs typeface="Arial Unicode MS" pitchFamily="34" charset="-128"/>
              </a:rPr>
              <a:t>dev</a:t>
            </a:r>
            <a:r>
              <a:rPr lang="en-US" sz="1400" kern="0" dirty="0" smtClean="0">
                <a:ea typeface="Arial Unicode MS" pitchFamily="34" charset="-128"/>
                <a:cs typeface="Arial Unicode MS" pitchFamily="34" charset="-128"/>
              </a:rPr>
              <a:t> framework </a:t>
            </a:r>
            <a:endParaRPr lang="en-US" sz="1600" kern="0" dirty="0">
              <a:ea typeface="Arial Unicode MS" pitchFamily="34" charset="-128"/>
              <a:cs typeface="Arial Unicode MS" pitchFamily="34" charset="-128"/>
            </a:endParaRPr>
          </a:p>
        </p:txBody>
      </p:sp>
      <p:sp>
        <p:nvSpPr>
          <p:cNvPr id="11" name="TextBox 10"/>
          <p:cNvSpPr txBox="1"/>
          <p:nvPr/>
        </p:nvSpPr>
        <p:spPr>
          <a:xfrm>
            <a:off x="381884" y="4581127"/>
            <a:ext cx="8150556" cy="203132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Tools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Forever </a:t>
            </a:r>
            <a:r>
              <a:rPr lang="en-US" sz="1400" dirty="0"/>
              <a:t>automatically restart your app </a:t>
            </a:r>
            <a:r>
              <a:rPr lang="en-US" sz="1400" dirty="0" smtClean="0"/>
              <a:t>after it’s down</a:t>
            </a:r>
            <a:endParaRPr lang="en-US" sz="14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a:t>
            </a:r>
            <a:r>
              <a:rPr lang="en-US" kern="0" dirty="0" err="1" smtClean="0">
                <a:ea typeface="Arial Unicode MS" pitchFamily="34" charset="-128"/>
                <a:cs typeface="Arial Unicode MS" pitchFamily="34" charset="-128"/>
              </a:rPr>
              <a:t>dev</a:t>
            </a:r>
            <a:r>
              <a:rPr lang="en-US" kern="0" dirty="0" smtClean="0">
                <a:ea typeface="Arial Unicode MS" pitchFamily="34" charset="-128"/>
                <a:cs typeface="Arial Unicode MS" pitchFamily="34" charset="-128"/>
              </a:rPr>
              <a:t> </a:t>
            </a:r>
            <a:r>
              <a:rPr lang="en-US" dirty="0" smtClean="0"/>
              <a:t> </a:t>
            </a:r>
            <a:r>
              <a:rPr lang="en-US" sz="1400" dirty="0" smtClean="0"/>
              <a:t>automatically restart your app after source changed</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Nide</a:t>
            </a:r>
            <a:r>
              <a:rPr lang="en-US" sz="1600"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open-source </a:t>
            </a:r>
            <a:r>
              <a:rPr lang="en-US" sz="1400" kern="0" dirty="0" err="1" smtClean="0">
                <a:ea typeface="Arial Unicode MS" pitchFamily="34" charset="-128"/>
                <a:cs typeface="Arial Unicode MS" pitchFamily="34" charset="-128"/>
              </a:rPr>
              <a:t>nodejs</a:t>
            </a:r>
            <a:r>
              <a:rPr lang="en-US" sz="1400" kern="0" dirty="0" smtClean="0">
                <a:ea typeface="Arial Unicode MS" pitchFamily="34" charset="-128"/>
                <a:cs typeface="Arial Unicode MS" pitchFamily="34" charset="-128"/>
              </a:rPr>
              <a:t> IDE</a:t>
            </a:r>
          </a:p>
          <a:p>
            <a:pPr marL="285750" indent="-285750"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Node-inspector</a:t>
            </a:r>
            <a:r>
              <a:rPr lang="en-US" sz="1400" kern="0" dirty="0">
                <a:ea typeface="Arial Unicode MS" pitchFamily="34" charset="-128"/>
                <a:cs typeface="Arial Unicode MS" pitchFamily="34" charset="-128"/>
              </a:rPr>
              <a:t> remote debugging tools</a:t>
            </a:r>
          </a:p>
        </p:txBody>
      </p:sp>
    </p:spTree>
    <p:extLst>
      <p:ext uri="{BB962C8B-B14F-4D97-AF65-F5344CB8AC3E}">
        <p14:creationId xmlns:p14="http://schemas.microsoft.com/office/powerpoint/2010/main" val="2983519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340768"/>
            <a:ext cx="8352928" cy="936104"/>
          </a:xfrm>
        </p:spPr>
        <p:txBody>
          <a:bodyPr/>
          <a:lstStyle/>
          <a:p>
            <a:pPr marL="285750" indent="-285750">
              <a:buFont typeface="Arial" panose="020B0604020202020204" pitchFamily="34" charset="0"/>
              <a:buChar char="•"/>
            </a:pPr>
            <a:r>
              <a:rPr lang="en-US" dirty="0" smtClean="0"/>
              <a:t>A </a:t>
            </a:r>
            <a:r>
              <a:rPr lang="en-US" dirty="0" err="1" smtClean="0"/>
              <a:t>mvc</a:t>
            </a:r>
            <a:r>
              <a:rPr lang="en-US" dirty="0" smtClean="0"/>
              <a:t> framework for </a:t>
            </a:r>
            <a:r>
              <a:rPr lang="en-US" dirty="0" err="1" smtClean="0"/>
              <a:t>nodejs</a:t>
            </a:r>
            <a:r>
              <a:rPr lang="en-US" dirty="0" smtClean="0"/>
              <a:t> web development</a:t>
            </a:r>
          </a:p>
          <a:p>
            <a:pPr marL="285750" indent="-285750">
              <a:buFont typeface="Arial" panose="020B0604020202020204" pitchFamily="34" charset="0"/>
              <a:buChar char="•"/>
            </a:pPr>
            <a:r>
              <a:rPr lang="en-US" dirty="0" smtClean="0"/>
              <a:t>Express works similar to java servlet: </a:t>
            </a:r>
            <a:r>
              <a:rPr lang="en-US" dirty="0" err="1" smtClean="0"/>
              <a:t>app.get</a:t>
            </a:r>
            <a:r>
              <a:rPr lang="en-US" dirty="0" smtClean="0"/>
              <a:t>(‘..’,..)</a:t>
            </a:r>
          </a:p>
          <a:p>
            <a:pPr marL="285750" indent="-285750">
              <a:buFont typeface="Arial" panose="020B0604020202020204" pitchFamily="34" charset="0"/>
              <a:buChar char="•"/>
            </a:pPr>
            <a:r>
              <a:rPr lang="en-US" dirty="0" smtClean="0"/>
              <a:t>Express supplies </a:t>
            </a:r>
            <a:r>
              <a:rPr lang="en-US" dirty="0" err="1" smtClean="0"/>
              <a:t>cookieParser</a:t>
            </a:r>
            <a:r>
              <a:rPr lang="en-US" dirty="0" smtClean="0"/>
              <a:t>/session/logger… </a:t>
            </a:r>
            <a:r>
              <a:rPr lang="en-US" dirty="0" err="1" smtClean="0"/>
              <a:t>utils</a:t>
            </a:r>
            <a:r>
              <a:rPr lang="en-US" dirty="0" smtClean="0"/>
              <a:t> for web </a:t>
            </a:r>
            <a:r>
              <a:rPr lang="en-US" dirty="0" err="1" smtClean="0"/>
              <a:t>dev</a:t>
            </a:r>
            <a:endParaRPr lang="en-US" dirty="0" smtClean="0"/>
          </a:p>
        </p:txBody>
      </p:sp>
      <p:sp>
        <p:nvSpPr>
          <p:cNvPr id="3" name="Title 2"/>
          <p:cNvSpPr>
            <a:spLocks noGrp="1"/>
          </p:cNvSpPr>
          <p:nvPr>
            <p:ph type="title"/>
          </p:nvPr>
        </p:nvSpPr>
        <p:spPr/>
        <p:txBody>
          <a:bodyPr/>
          <a:lstStyle/>
          <a:p>
            <a:r>
              <a:rPr lang="en-US" dirty="0" smtClean="0"/>
              <a:t>Express module</a:t>
            </a:r>
            <a:endParaRPr lang="en-US" dirty="0"/>
          </a:p>
        </p:txBody>
      </p:sp>
      <p:grpSp>
        <p:nvGrpSpPr>
          <p:cNvPr id="4" name="Group 3"/>
          <p:cNvGrpSpPr/>
          <p:nvPr/>
        </p:nvGrpSpPr>
        <p:grpSpPr>
          <a:xfrm>
            <a:off x="467544" y="2996952"/>
            <a:ext cx="5328592" cy="2654871"/>
            <a:chOff x="755576" y="2711961"/>
            <a:chExt cx="3724414" cy="2654871"/>
          </a:xfrm>
        </p:grpSpPr>
        <p:sp>
          <p:nvSpPr>
            <p:cNvPr id="5" name="TextBox 4"/>
            <p:cNvSpPr txBox="1"/>
            <p:nvPr/>
          </p:nvSpPr>
          <p:spPr>
            <a:xfrm>
              <a:off x="755576" y="2996952"/>
              <a:ext cx="3724414" cy="236988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a:t>
              </a:r>
              <a:r>
                <a:rPr lang="en-US" sz="1400" dirty="0"/>
                <a:t>express=require(‘express’);</a:t>
              </a:r>
            </a:p>
            <a:p>
              <a:pPr fontAlgn="base">
                <a:spcAft>
                  <a:spcPct val="0"/>
                </a:spcAft>
                <a:buClr>
                  <a:srgbClr val="F0AB00"/>
                </a:buClr>
                <a:buSzPct val="80000"/>
              </a:pPr>
              <a:r>
                <a:rPr lang="en-US" sz="1400" dirty="0" err="1" smtClean="0"/>
                <a:t>var</a:t>
              </a:r>
              <a:r>
                <a:rPr lang="en-US" sz="1400" dirty="0" smtClean="0"/>
                <a:t> </a:t>
              </a:r>
              <a:r>
                <a:rPr lang="en-US" sz="1400" dirty="0"/>
                <a:t>app=express</a:t>
              </a:r>
              <a:r>
                <a:rPr lang="en-US" sz="1400" dirty="0" smtClean="0"/>
                <a:t>();</a:t>
              </a:r>
            </a:p>
            <a:p>
              <a:pPr fontAlgn="base">
                <a:spcAft>
                  <a:spcPct val="0"/>
                </a:spcAft>
                <a:buClr>
                  <a:srgbClr val="F0AB00"/>
                </a:buClr>
                <a:buSzPct val="80000"/>
              </a:pPr>
              <a:r>
                <a:rPr lang="en-US" sz="1400" dirty="0" err="1" smtClean="0"/>
                <a:t>app.set</a:t>
              </a:r>
              <a:r>
                <a:rPr lang="en-US" sz="1400" dirty="0" smtClean="0"/>
                <a:t>(‘views’,…);//bind views</a:t>
              </a:r>
            </a:p>
            <a:p>
              <a:pPr fontAlgn="base">
                <a:spcAft>
                  <a:spcPct val="0"/>
                </a:spcAft>
                <a:buClr>
                  <a:srgbClr val="F0AB00"/>
                </a:buClr>
                <a:buSzPct val="80000"/>
              </a:pPr>
              <a:r>
                <a:rPr lang="en-US" sz="1400" dirty="0" err="1" smtClean="0"/>
                <a:t>app.set</a:t>
              </a:r>
              <a:r>
                <a:rPr lang="en-US" sz="1400" dirty="0" smtClean="0"/>
                <a:t>(‘view engine’,’</a:t>
              </a:r>
              <a:r>
                <a:rPr lang="en-US" sz="1400" dirty="0" err="1" smtClean="0"/>
                <a:t>ejs</a:t>
              </a:r>
              <a:r>
                <a:rPr lang="en-US" sz="1400" dirty="0" smtClean="0"/>
                <a:t>’);//choose view engine</a:t>
              </a:r>
            </a:p>
            <a:p>
              <a:pPr fontAlgn="base">
                <a:spcAft>
                  <a:spcPct val="0"/>
                </a:spcAft>
                <a:buClr>
                  <a:srgbClr val="F0AB00"/>
                </a:buClr>
                <a:buSzPct val="80000"/>
              </a:pPr>
              <a:r>
                <a:rPr lang="en-US" sz="1400" dirty="0" err="1"/>
                <a:t>http.createServer</a:t>
              </a:r>
              <a:r>
                <a:rPr lang="en-US" sz="1400" dirty="0"/>
                <a:t>(app).</a:t>
              </a:r>
              <a:r>
                <a:rPr lang="en-US" sz="1400" dirty="0" smtClean="0"/>
                <a:t>listen(…);//use app as request listener</a:t>
              </a:r>
            </a:p>
            <a:p>
              <a:pPr fontAlgn="base">
                <a:spcAft>
                  <a:spcPct val="0"/>
                </a:spcAft>
                <a:buClr>
                  <a:srgbClr val="F0AB00"/>
                </a:buClr>
                <a:buSzPct val="80000"/>
              </a:pPr>
              <a:r>
                <a:rPr lang="en-US" sz="1400" dirty="0" err="1" smtClean="0"/>
                <a:t>app.get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smtClean="0"/>
                <a:t>app.post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p:txBody>
        </p:sp>
        <p:sp>
          <p:nvSpPr>
            <p:cNvPr id="6" name="TextBox 5"/>
            <p:cNvSpPr txBox="1"/>
            <p:nvPr/>
          </p:nvSpPr>
          <p:spPr>
            <a:xfrm>
              <a:off x="1403688" y="2711961"/>
              <a:ext cx="94256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express</a:t>
              </a:r>
              <a:r>
                <a:rPr lang="en-US" sz="1800" kern="0" dirty="0" smtClean="0">
                  <a:ea typeface="Arial Unicode MS" pitchFamily="34" charset="-128"/>
                  <a:cs typeface="Arial Unicode MS" pitchFamily="34" charset="-128"/>
                </a:rPr>
                <a:t>.js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36912"/>
            <a:ext cx="3410719" cy="1976913"/>
          </a:xfrm>
          <a:prstGeom prst="rect">
            <a:avLst/>
          </a:prstGeom>
        </p:spPr>
      </p:pic>
      <p:sp>
        <p:nvSpPr>
          <p:cNvPr id="8" name="Rectangle 7"/>
          <p:cNvSpPr/>
          <p:nvPr/>
        </p:nvSpPr>
        <p:spPr>
          <a:xfrm>
            <a:off x="6660232" y="4549716"/>
            <a:ext cx="936104" cy="369332"/>
          </a:xfrm>
          <a:prstGeom prst="rect">
            <a:avLst/>
          </a:prstGeom>
        </p:spPr>
        <p:txBody>
          <a:bodyPr wrap="square">
            <a:spAutoFit/>
          </a:bodyPr>
          <a:lstStyle/>
          <a:p>
            <a:r>
              <a:rPr lang="en-US" dirty="0" smtClean="0"/>
              <a:t>MVC</a:t>
            </a:r>
            <a:endParaRPr lang="en-US" dirty="0"/>
          </a:p>
        </p:txBody>
      </p:sp>
    </p:spTree>
    <p:extLst>
      <p:ext uri="{BB962C8B-B14F-4D97-AF65-F5344CB8AC3E}">
        <p14:creationId xmlns:p14="http://schemas.microsoft.com/office/powerpoint/2010/main" val="143374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481485"/>
            <a:ext cx="8493125" cy="4395787"/>
          </a:xfrm>
        </p:spPr>
        <p:txBody>
          <a:bodyPr/>
          <a:lstStyle/>
          <a:p>
            <a:pPr marL="285750" indent="-285750">
              <a:buFont typeface="Arial" panose="020B0604020202020204" pitchFamily="34" charset="0"/>
              <a:buChar char="•"/>
            </a:pPr>
            <a:r>
              <a:rPr lang="en-US" dirty="0" err="1" smtClean="0"/>
              <a:t>Nodejs</a:t>
            </a:r>
            <a:r>
              <a:rPr lang="en-US" dirty="0" smtClean="0"/>
              <a:t> support </a:t>
            </a:r>
            <a:r>
              <a:rPr lang="en-US" dirty="0" err="1" smtClean="0"/>
              <a:t>Tcp</a:t>
            </a:r>
            <a:r>
              <a:rPr lang="en-US" dirty="0" smtClean="0"/>
              <a:t> socket, and Socket.io module realizes web-socket API</a:t>
            </a:r>
          </a:p>
          <a:p>
            <a:pPr marL="285750" indent="-285750">
              <a:buFont typeface="Arial" panose="020B0604020202020204" pitchFamily="34" charset="0"/>
              <a:buChar char="•"/>
            </a:pPr>
            <a:r>
              <a:rPr lang="en-US" altLang="zh-CN" dirty="0" smtClean="0"/>
              <a:t>In web-socket, web-client and web-server  each have a socket connected to the other, and push </a:t>
            </a:r>
            <a:r>
              <a:rPr lang="en-US" altLang="zh-CN" dirty="0" err="1" smtClean="0"/>
              <a:t>msg</a:t>
            </a:r>
            <a:r>
              <a:rPr lang="en-US" altLang="zh-CN" dirty="0" smtClean="0"/>
              <a:t> to the other in two directions at anytime.</a:t>
            </a:r>
            <a:endParaRPr lang="en-US" dirty="0" smtClean="0"/>
          </a:p>
          <a:p>
            <a:pPr marL="285750" indent="-285750">
              <a:buFont typeface="Arial" panose="020B0604020202020204" pitchFamily="34" charset="0"/>
              <a:buChar char="•"/>
            </a:pPr>
            <a:r>
              <a:rPr lang="en-US" dirty="0" smtClean="0"/>
              <a:t>With socket.io you can develop your chat/monitor program on the web. Your client(web browser side </a:t>
            </a:r>
            <a:r>
              <a:rPr lang="en-US" dirty="0" err="1" smtClean="0"/>
              <a:t>js</a:t>
            </a:r>
            <a:r>
              <a:rPr lang="en-US" dirty="0" smtClean="0"/>
              <a:t>) can send </a:t>
            </a:r>
            <a:r>
              <a:rPr lang="en-US" dirty="0" err="1" smtClean="0"/>
              <a:t>msg</a:t>
            </a:r>
            <a:r>
              <a:rPr lang="en-US" dirty="0" smtClean="0"/>
              <a:t> to server </a:t>
            </a:r>
            <a:r>
              <a:rPr lang="en-US" dirty="0" smtClean="0">
                <a:solidFill>
                  <a:srgbClr val="FF0000"/>
                </a:solidFill>
              </a:rPr>
              <a:t>without http request</a:t>
            </a:r>
            <a:r>
              <a:rPr lang="en-US" dirty="0" smtClean="0"/>
              <a:t>. So HTTP connection is established once, and then data goes via web-socket . </a:t>
            </a:r>
          </a:p>
        </p:txBody>
      </p:sp>
      <p:sp>
        <p:nvSpPr>
          <p:cNvPr id="3" name="Title 2"/>
          <p:cNvSpPr>
            <a:spLocks noGrp="1"/>
          </p:cNvSpPr>
          <p:nvPr>
            <p:ph type="title"/>
          </p:nvPr>
        </p:nvSpPr>
        <p:spPr/>
        <p:txBody>
          <a:bodyPr/>
          <a:lstStyle/>
          <a:p>
            <a:r>
              <a:rPr lang="en-US" dirty="0" smtClean="0">
                <a:hlinkClick r:id="rId2"/>
              </a:rPr>
              <a:t>Socket.io</a:t>
            </a:r>
            <a:r>
              <a:rPr lang="en-US" dirty="0" smtClean="0"/>
              <a:t> module</a:t>
            </a:r>
            <a:endParaRPr lang="en-US" dirty="0"/>
          </a:p>
        </p:txBody>
      </p:sp>
      <p:grpSp>
        <p:nvGrpSpPr>
          <p:cNvPr id="4" name="Group 3"/>
          <p:cNvGrpSpPr/>
          <p:nvPr/>
        </p:nvGrpSpPr>
        <p:grpSpPr>
          <a:xfrm>
            <a:off x="592533" y="3785999"/>
            <a:ext cx="3672407" cy="2439427"/>
            <a:chOff x="755576" y="2711961"/>
            <a:chExt cx="2288495" cy="2439427"/>
          </a:xfrm>
        </p:grpSpPr>
        <p:sp>
          <p:nvSpPr>
            <p:cNvPr id="5" name="TextBox 4"/>
            <p:cNvSpPr txBox="1"/>
            <p:nvPr/>
          </p:nvSpPr>
          <p:spPr>
            <a:xfrm>
              <a:off x="755576" y="2996952"/>
              <a:ext cx="2288495" cy="21544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socket= new </a:t>
              </a:r>
              <a:r>
                <a:rPr lang="en-US" sz="1400" dirty="0" err="1"/>
                <a:t>io.Socket</a:t>
              </a:r>
              <a:r>
                <a:rPr lang="en-US" sz="1400" dirty="0"/>
                <a:t>('</a:t>
              </a:r>
              <a:r>
                <a:rPr lang="en-US" sz="1400" dirty="0" err="1"/>
                <a:t>localhost</a:t>
              </a:r>
              <a:r>
                <a:rPr lang="en-US" sz="1400" dirty="0"/>
                <a:t>',{ </a:t>
              </a:r>
            </a:p>
            <a:p>
              <a:pPr fontAlgn="base">
                <a:spcAft>
                  <a:spcPct val="0"/>
                </a:spcAft>
                <a:buClr>
                  <a:srgbClr val="F0AB00"/>
                </a:buClr>
                <a:buSzPct val="80000"/>
              </a:pPr>
              <a:r>
                <a:rPr lang="en-US" sz="1400" dirty="0"/>
                <a:t>  port: 8080 </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a:t>socket.connect</a:t>
              </a:r>
              <a:r>
                <a:rPr lang="en-US" sz="1400" dirty="0"/>
                <a:t>(); </a:t>
              </a:r>
              <a:r>
                <a:rPr lang="en-US" sz="1400" dirty="0" smtClean="0"/>
                <a:t>//</a:t>
              </a:r>
              <a:r>
                <a:rPr lang="en-US" sz="1400" dirty="0" smtClean="0">
                  <a:solidFill>
                    <a:srgbClr val="FF0000"/>
                  </a:solidFill>
                </a:rPr>
                <a:t>client socket </a:t>
              </a:r>
              <a:r>
                <a:rPr lang="en-US" sz="1400" dirty="0" err="1" smtClean="0">
                  <a:solidFill>
                    <a:srgbClr val="FF0000"/>
                  </a:solidFill>
                </a:rPr>
                <a:t>conncet</a:t>
              </a:r>
              <a:r>
                <a:rPr lang="en-US" sz="1400" dirty="0" smtClean="0">
                  <a:solidFill>
                    <a:srgbClr val="FF0000"/>
                  </a:solidFill>
                </a:rPr>
                <a:t> to ..</a:t>
              </a:r>
            </a:p>
            <a:p>
              <a:pPr fontAlgn="base">
                <a:spcAft>
                  <a:spcPct val="0"/>
                </a:spcAft>
                <a:buClr>
                  <a:srgbClr val="F0AB00"/>
                </a:buClr>
                <a:buSzPct val="80000"/>
              </a:pPr>
              <a:r>
                <a:rPr lang="en-US" sz="1400" dirty="0" err="1"/>
                <a:t>socket.on</a:t>
              </a:r>
              <a:r>
                <a:rPr lang="en-US" sz="1400" dirty="0"/>
                <a:t>('</a:t>
              </a:r>
              <a:r>
                <a:rPr lang="en-US" sz="1400" dirty="0" err="1"/>
                <a:t>message',function</a:t>
              </a:r>
              <a:r>
                <a:rPr lang="en-US" sz="1400" dirty="0"/>
                <a:t>(data) { </a:t>
              </a:r>
            </a:p>
            <a:p>
              <a:pPr fontAlgn="base">
                <a:spcAft>
                  <a:spcPct val="0"/>
                </a:spcAft>
                <a:buClr>
                  <a:srgbClr val="F0AB00"/>
                </a:buClr>
                <a:buSzPct val="80000"/>
              </a:pPr>
              <a:r>
                <a:rPr lang="en-US" sz="1400" dirty="0"/>
                <a:t>  console.log('Received a message from the </a:t>
              </a:r>
              <a:r>
                <a:rPr lang="en-US" sz="1400" dirty="0" err="1"/>
                <a:t>server!',data</a:t>
              </a:r>
              <a:r>
                <a:rPr lang="en-US" sz="1400" dirty="0"/>
                <a:t>); </a:t>
              </a:r>
              <a:r>
                <a:rPr lang="en-US" sz="1400" dirty="0" smtClean="0"/>
                <a:t>//</a:t>
              </a:r>
              <a:r>
                <a:rPr lang="en-US" sz="1400" dirty="0" err="1" smtClean="0">
                  <a:solidFill>
                    <a:srgbClr val="FF0000"/>
                  </a:solidFill>
                </a:rPr>
                <a:t>recved</a:t>
              </a:r>
              <a:r>
                <a:rPr lang="en-US" sz="1400" dirty="0" smtClean="0">
                  <a:solidFill>
                    <a:srgbClr val="FF0000"/>
                  </a:solidFill>
                </a:rPr>
                <a:t> a message</a:t>
              </a:r>
              <a:endParaRPr lang="en-US" sz="1400" dirty="0">
                <a:solidFill>
                  <a:srgbClr val="FF0000"/>
                </a:solidFill>
              </a:endParaRPr>
            </a:p>
            <a:p>
              <a:pPr fontAlgn="base">
                <a:spcAft>
                  <a:spcPct val="0"/>
                </a:spcAft>
                <a:buClr>
                  <a:srgbClr val="F0AB00"/>
                </a:buClr>
                <a:buSzPct val="80000"/>
              </a:pPr>
              <a:r>
                <a:rPr lang="en-US" sz="1400" dirty="0"/>
                <a:t>});</a:t>
              </a:r>
              <a:endParaRPr lang="en-US" sz="1400" dirty="0" smtClean="0"/>
            </a:p>
            <a:p>
              <a:pPr fontAlgn="base">
                <a:spcAft>
                  <a:spcPct val="0"/>
                </a:spcAft>
                <a:buClr>
                  <a:srgbClr val="F0AB00"/>
                </a:buClr>
                <a:buSzPct val="80000"/>
              </a:pPr>
              <a:r>
                <a:rPr lang="en-US" sz="1400" dirty="0" err="1" smtClean="0"/>
                <a:t>socket.send</a:t>
              </a:r>
              <a:r>
                <a:rPr lang="en-US" sz="1400" dirty="0" smtClean="0"/>
                <a:t>(message</a:t>
              </a:r>
              <a:r>
                <a:rPr lang="en-US" sz="1400" dirty="0"/>
                <a:t>); </a:t>
              </a:r>
              <a:r>
                <a:rPr lang="en-US" sz="1400" dirty="0" smtClean="0"/>
                <a:t>//send a </a:t>
              </a:r>
              <a:r>
                <a:rPr lang="en-US" sz="1400" dirty="0" err="1" smtClean="0"/>
                <a:t>msg</a:t>
              </a:r>
              <a:r>
                <a:rPr lang="en-US" sz="1400" dirty="0" smtClean="0"/>
                <a:t> to server</a:t>
              </a:r>
            </a:p>
            <a:p>
              <a:pPr fontAlgn="base">
                <a:spcAft>
                  <a:spcPct val="0"/>
                </a:spcAft>
                <a:buClr>
                  <a:srgbClr val="F0AB00"/>
                </a:buClr>
                <a:buSzPct val="80000"/>
              </a:pPr>
              <a:endParaRPr lang="en-US" sz="1400" dirty="0"/>
            </a:p>
          </p:txBody>
        </p:sp>
        <p:sp>
          <p:nvSpPr>
            <p:cNvPr id="6" name="TextBox 5"/>
            <p:cNvSpPr txBox="1"/>
            <p:nvPr/>
          </p:nvSpPr>
          <p:spPr>
            <a:xfrm>
              <a:off x="1403688" y="2711961"/>
              <a:ext cx="479484"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client</a:t>
              </a:r>
              <a:r>
                <a:rPr lang="en-US" sz="1800" kern="0" dirty="0" smtClean="0">
                  <a:ea typeface="Arial Unicode MS" pitchFamily="34" charset="-128"/>
                  <a:cs typeface="Arial Unicode MS" pitchFamily="34" charset="-128"/>
                </a:rPr>
                <a:t>.js</a:t>
              </a:r>
            </a:p>
          </p:txBody>
        </p:sp>
      </p:grpSp>
      <p:grpSp>
        <p:nvGrpSpPr>
          <p:cNvPr id="9" name="Group 8"/>
          <p:cNvGrpSpPr/>
          <p:nvPr/>
        </p:nvGrpSpPr>
        <p:grpSpPr>
          <a:xfrm>
            <a:off x="4504903" y="3846770"/>
            <a:ext cx="3960439" cy="2678574"/>
            <a:chOff x="755576" y="2711961"/>
            <a:chExt cx="2467985" cy="2678574"/>
          </a:xfrm>
        </p:grpSpPr>
        <p:sp>
          <p:nvSpPr>
            <p:cNvPr id="10" name="TextBox 9"/>
            <p:cNvSpPr txBox="1"/>
            <p:nvPr/>
          </p:nvSpPr>
          <p:spPr>
            <a:xfrm>
              <a:off x="755576" y="2989878"/>
              <a:ext cx="2467985" cy="240065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200" dirty="0" err="1" smtClean="0"/>
                <a:t>var</a:t>
              </a:r>
              <a:r>
                <a:rPr lang="en-US" sz="1200" dirty="0" smtClean="0"/>
                <a:t> </a:t>
              </a:r>
              <a:r>
                <a:rPr lang="en-US" sz="1200" dirty="0"/>
                <a:t>http= require('http'), </a:t>
              </a:r>
              <a:r>
                <a:rPr lang="en-US" sz="1200" dirty="0" err="1"/>
                <a:t>io</a:t>
              </a:r>
              <a:r>
                <a:rPr lang="en-US" sz="1200" dirty="0"/>
                <a:t>= require('socket.io');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start server</a:t>
              </a:r>
              <a:endParaRPr lang="en-US" sz="1200" dirty="0">
                <a:solidFill>
                  <a:srgbClr val="FF0000"/>
                </a:solidFill>
              </a:endParaRPr>
            </a:p>
            <a:p>
              <a:pPr fontAlgn="base">
                <a:spcAft>
                  <a:spcPct val="0"/>
                </a:spcAft>
                <a:buClr>
                  <a:srgbClr val="F0AB00"/>
                </a:buClr>
                <a:buSzPct val="80000"/>
              </a:pPr>
              <a:r>
                <a:rPr lang="en-US" sz="1200" dirty="0" err="1" smtClean="0"/>
                <a:t>var</a:t>
              </a:r>
              <a:r>
                <a:rPr lang="en-US" sz="1200" dirty="0" smtClean="0"/>
                <a:t> </a:t>
              </a:r>
              <a:r>
                <a:rPr lang="en-US" sz="1200" dirty="0"/>
                <a:t>server= </a:t>
              </a:r>
              <a:r>
                <a:rPr lang="en-US" sz="1200" dirty="0" err="1"/>
                <a:t>http.createServer</a:t>
              </a:r>
              <a:r>
                <a:rPr lang="en-US" sz="1200" dirty="0"/>
                <a:t>(function(</a:t>
              </a:r>
              <a:r>
                <a:rPr lang="en-US" sz="1200" dirty="0" err="1"/>
                <a:t>req</a:t>
              </a:r>
              <a:r>
                <a:rPr lang="en-US" sz="1200" dirty="0"/>
                <a:t>, res){ </a:t>
              </a:r>
            </a:p>
            <a:p>
              <a:pPr fontAlgn="base">
                <a:spcAft>
                  <a:spcPct val="0"/>
                </a:spcAft>
                <a:buClr>
                  <a:srgbClr val="F0AB00"/>
                </a:buClr>
                <a:buSzPct val="80000"/>
              </a:pPr>
              <a:r>
                <a:rPr lang="en-US" sz="1200" dirty="0" smtClean="0"/>
                <a:t>  </a:t>
              </a:r>
              <a:r>
                <a:rPr lang="en-US" sz="1200" dirty="0" err="1" smtClean="0"/>
                <a:t>res.writeHead</a:t>
              </a:r>
              <a:r>
                <a:rPr lang="en-US" sz="1200" dirty="0" smtClean="0"/>
                <a:t>(200</a:t>
              </a:r>
              <a:r>
                <a:rPr lang="en-US" sz="1200" dirty="0"/>
                <a:t>,{ 'Content-Type': 'text/html' }); </a:t>
              </a:r>
            </a:p>
            <a:p>
              <a:pPr fontAlgn="base">
                <a:spcAft>
                  <a:spcPct val="0"/>
                </a:spcAft>
                <a:buClr>
                  <a:srgbClr val="F0AB00"/>
                </a:buClr>
                <a:buSzPct val="80000"/>
              </a:pPr>
              <a:r>
                <a:rPr lang="en-US" sz="1200" dirty="0"/>
                <a:t>  </a:t>
              </a:r>
              <a:r>
                <a:rPr lang="en-US" sz="1200" dirty="0" err="1"/>
                <a:t>res.end</a:t>
              </a:r>
              <a:r>
                <a:rPr lang="en-US" sz="1200" dirty="0"/>
                <a:t>('&lt;h1&gt;Hello Socket Lover!&lt;/h1&gt;'); </a:t>
              </a:r>
            </a:p>
            <a:p>
              <a:pPr fontAlgn="base">
                <a:spcAft>
                  <a:spcPct val="0"/>
                </a:spcAft>
                <a:buClr>
                  <a:srgbClr val="F0AB00"/>
                </a:buClr>
                <a:buSzPct val="80000"/>
              </a:pPr>
              <a:r>
                <a:rPr lang="en-US" sz="1200" dirty="0"/>
                <a:t>}); </a:t>
              </a:r>
            </a:p>
            <a:p>
              <a:pPr fontAlgn="base">
                <a:spcAft>
                  <a:spcPct val="0"/>
                </a:spcAft>
                <a:buClr>
                  <a:srgbClr val="F0AB00"/>
                </a:buClr>
                <a:buSzPct val="80000"/>
              </a:pPr>
              <a:r>
                <a:rPr lang="en-US" sz="1200" dirty="0" err="1"/>
                <a:t>server.listen</a:t>
              </a:r>
              <a:r>
                <a:rPr lang="en-US" sz="1200" dirty="0"/>
                <a:t>(8080); </a:t>
              </a:r>
              <a:endParaRPr lang="en-US" sz="1200" dirty="0" smtClean="0"/>
            </a:p>
            <a:p>
              <a:pPr fontAlgn="base">
                <a:spcAft>
                  <a:spcPct val="0"/>
                </a:spcAft>
                <a:buClr>
                  <a:srgbClr val="F0AB00"/>
                </a:buClr>
                <a:buSzPct val="80000"/>
              </a:pPr>
              <a:r>
                <a:rPr lang="en-US" sz="1200" dirty="0" err="1" smtClean="0"/>
                <a:t>var</a:t>
              </a:r>
              <a:r>
                <a:rPr lang="en-US" sz="1200" dirty="0" smtClean="0"/>
                <a:t> </a:t>
              </a:r>
              <a:r>
                <a:rPr lang="en-US" sz="1200" dirty="0"/>
                <a:t>socket= </a:t>
              </a:r>
              <a:r>
                <a:rPr lang="en-US" sz="1200" dirty="0" err="1"/>
                <a:t>io.listen</a:t>
              </a:r>
              <a:r>
                <a:rPr lang="en-US" sz="1200" dirty="0"/>
                <a:t>(server);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after connected to client socket</a:t>
              </a:r>
              <a:endParaRPr lang="en-US" sz="1200" dirty="0">
                <a:solidFill>
                  <a:srgbClr val="FF0000"/>
                </a:solidFill>
              </a:endParaRPr>
            </a:p>
            <a:p>
              <a:pPr fontAlgn="base">
                <a:spcAft>
                  <a:spcPct val="0"/>
                </a:spcAft>
                <a:buClr>
                  <a:srgbClr val="F0AB00"/>
                </a:buClr>
                <a:buSzPct val="80000"/>
              </a:pPr>
              <a:r>
                <a:rPr lang="en-US" sz="1200" dirty="0" err="1" smtClean="0"/>
                <a:t>socket.on</a:t>
              </a:r>
              <a:r>
                <a:rPr lang="en-US" sz="1200" dirty="0"/>
                <a:t>('connection', function(client){ </a:t>
              </a:r>
              <a:endParaRPr lang="zh-CN" altLang="en-US" sz="1200" dirty="0"/>
            </a:p>
            <a:p>
              <a:pPr fontAlgn="base">
                <a:spcAft>
                  <a:spcPct val="0"/>
                </a:spcAft>
                <a:buClr>
                  <a:srgbClr val="F0AB00"/>
                </a:buClr>
                <a:buSzPct val="80000"/>
              </a:pPr>
              <a:r>
                <a:rPr lang="zh-CN" altLang="en-US" sz="1200" dirty="0"/>
                <a:t>  </a:t>
              </a:r>
              <a:r>
                <a:rPr lang="en-US" sz="1200" dirty="0" err="1"/>
                <a:t>client.on</a:t>
              </a:r>
              <a:r>
                <a:rPr lang="en-US" sz="1200" dirty="0"/>
                <a:t>('</a:t>
              </a:r>
              <a:r>
                <a:rPr lang="en-US" sz="1200" dirty="0" err="1"/>
                <a:t>message',function</a:t>
              </a:r>
              <a:r>
                <a:rPr lang="en-US" sz="1200" dirty="0"/>
                <a:t>(event){ </a:t>
              </a:r>
            </a:p>
            <a:p>
              <a:pPr fontAlgn="base">
                <a:spcAft>
                  <a:spcPct val="0"/>
                </a:spcAft>
                <a:buClr>
                  <a:srgbClr val="F0AB00"/>
                </a:buClr>
                <a:buSzPct val="80000"/>
              </a:pPr>
              <a:r>
                <a:rPr lang="en-US" sz="1200" dirty="0"/>
                <a:t>    console.log('Received message from </a:t>
              </a:r>
              <a:r>
                <a:rPr lang="en-US" sz="1200" dirty="0" err="1"/>
                <a:t>client!',event</a:t>
              </a:r>
              <a:r>
                <a:rPr lang="en-US" sz="1200" dirty="0"/>
                <a:t>); </a:t>
              </a:r>
            </a:p>
            <a:p>
              <a:pPr fontAlgn="base">
                <a:spcAft>
                  <a:spcPct val="0"/>
                </a:spcAft>
                <a:buClr>
                  <a:srgbClr val="F0AB00"/>
                </a:buClr>
                <a:buSzPct val="80000"/>
              </a:pPr>
              <a:r>
                <a:rPr lang="en-US" sz="1200" dirty="0"/>
                <a:t>  </a:t>
              </a:r>
              <a:r>
                <a:rPr lang="en-US" sz="1200" dirty="0" smtClean="0"/>
                <a:t>});});</a:t>
              </a:r>
              <a:endParaRPr lang="en-US" sz="1200" dirty="0"/>
            </a:p>
          </p:txBody>
        </p:sp>
        <p:sp>
          <p:nvSpPr>
            <p:cNvPr id="11" name="TextBox 10"/>
            <p:cNvSpPr txBox="1"/>
            <p:nvPr/>
          </p:nvSpPr>
          <p:spPr>
            <a:xfrm>
              <a:off x="1403688" y="2711961"/>
              <a:ext cx="54341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server</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503224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 connections flow chart</a:t>
            </a:r>
            <a:endParaRPr lang="en-US" dirty="0"/>
          </a:p>
        </p:txBody>
      </p:sp>
      <p:grpSp>
        <p:nvGrpSpPr>
          <p:cNvPr id="4" name="Group 3"/>
          <p:cNvGrpSpPr/>
          <p:nvPr/>
        </p:nvGrpSpPr>
        <p:grpSpPr>
          <a:xfrm>
            <a:off x="1187624" y="1484784"/>
            <a:ext cx="6480720" cy="4608512"/>
            <a:chOff x="1115616" y="980728"/>
            <a:chExt cx="6480720" cy="4608512"/>
          </a:xfrm>
        </p:grpSpPr>
        <p:sp>
          <p:nvSpPr>
            <p:cNvPr id="5" name="圆角矩形 3"/>
            <p:cNvSpPr/>
            <p:nvPr/>
          </p:nvSpPr>
          <p:spPr>
            <a:xfrm>
              <a:off x="5436096" y="1052736"/>
              <a:ext cx="2160240" cy="4536504"/>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endParaRPr>
            </a:p>
          </p:txBody>
        </p:sp>
        <p:sp>
          <p:nvSpPr>
            <p:cNvPr id="6" name="圆角矩形 2"/>
            <p:cNvSpPr/>
            <p:nvPr/>
          </p:nvSpPr>
          <p:spPr>
            <a:xfrm>
              <a:off x="1115616" y="980728"/>
              <a:ext cx="2160240" cy="4536504"/>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7" name="TextBox 6"/>
            <p:cNvSpPr txBox="1"/>
            <p:nvPr/>
          </p:nvSpPr>
          <p:spPr>
            <a:xfrm>
              <a:off x="1403648" y="1268760"/>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Client</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8" name="TextBox 7"/>
            <p:cNvSpPr txBox="1"/>
            <p:nvPr/>
          </p:nvSpPr>
          <p:spPr>
            <a:xfrm>
              <a:off x="5796136" y="1412776"/>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Server</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流程图: 过程 6"/>
            <p:cNvSpPr/>
            <p:nvPr/>
          </p:nvSpPr>
          <p:spPr>
            <a:xfrm>
              <a:off x="1547664" y="1844824"/>
              <a:ext cx="1080120" cy="1368152"/>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10" name="TextBox 9"/>
            <p:cNvSpPr txBox="1"/>
            <p:nvPr/>
          </p:nvSpPr>
          <p:spPr>
            <a:xfrm>
              <a:off x="1475656" y="2204864"/>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 </a:t>
              </a:r>
              <a:r>
                <a:rPr kumimoji="0" lang="en-US" altLang="zh-CN" sz="1000" b="0" i="0" u="none" strike="noStrike" kern="0" cap="none" spc="0" normalizeH="0" baseline="0" noProof="0" dirty="0" err="1" smtClean="0">
                  <a:ln>
                    <a:noFill/>
                  </a:ln>
                  <a:solidFill>
                    <a:sysClr val="windowText" lastClr="000000"/>
                  </a:solidFill>
                  <a:effectLst/>
                  <a:uLnTx/>
                  <a:uFillTx/>
                </a:rPr>
                <a:t>websocket</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1475656" y="2452826"/>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a:t>
              </a:r>
              <a:r>
                <a:rPr kumimoji="0" lang="en-US" altLang="zh-CN" sz="1000" b="0" i="0" u="none" strike="noStrike" kern="0" cap="none" spc="0" normalizeH="0" noProof="0" dirty="0" smtClean="0">
                  <a:ln>
                    <a:noFill/>
                  </a:ln>
                  <a:solidFill>
                    <a:sysClr val="windowText" lastClr="000000"/>
                  </a:solidFill>
                  <a:effectLst/>
                  <a:uLnTx/>
                  <a:uFillTx/>
                </a:rPr>
                <a:t> </a:t>
              </a:r>
              <a:r>
                <a:rPr kumimoji="0" lang="en-US" altLang="zh-CN" sz="1000" b="0" i="0" u="none" strike="noStrike" kern="0" cap="none" spc="0" normalizeH="0" baseline="0" noProof="0" dirty="0" smtClean="0">
                  <a:ln>
                    <a:noFill/>
                  </a:ln>
                  <a:solidFill>
                    <a:sysClr val="windowText" lastClr="000000"/>
                  </a:solidFill>
                  <a:effectLst/>
                  <a:uLnTx/>
                  <a:uFillTx/>
                </a:rPr>
                <a:t>flash</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2" name="TextBox 11"/>
            <p:cNvSpPr txBox="1"/>
            <p:nvPr/>
          </p:nvSpPr>
          <p:spPr>
            <a:xfrm>
              <a:off x="1475656" y="2740858"/>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 </a:t>
              </a:r>
              <a:r>
                <a:rPr kumimoji="0" lang="en-US" altLang="zh-CN" sz="1000" b="0" i="0" u="none" strike="noStrike" kern="0" cap="none" spc="0" normalizeH="0" baseline="0" noProof="0" dirty="0" err="1" smtClean="0">
                  <a:ln>
                    <a:noFill/>
                  </a:ln>
                  <a:solidFill>
                    <a:sysClr val="windowText" lastClr="000000"/>
                  </a:solidFill>
                  <a:effectLst/>
                  <a:uLnTx/>
                  <a:uFillTx/>
                </a:rPr>
                <a:t>xhr</a:t>
              </a:r>
              <a:r>
                <a:rPr kumimoji="0" lang="zh-CN" altLang="en-US" sz="1000" b="0" i="0" u="none" strike="noStrike" kern="0" cap="none" spc="0" normalizeH="0" baseline="0" noProof="0" dirty="0" smtClean="0">
                  <a:ln>
                    <a:noFill/>
                  </a:ln>
                  <a:solidFill>
                    <a:sysClr val="windowText" lastClr="000000"/>
                  </a:solidFill>
                  <a:effectLst/>
                  <a:uLnTx/>
                  <a:uFillTx/>
                </a:rPr>
                <a:t> </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3" name="流程图: 过程 10"/>
            <p:cNvSpPr/>
            <p:nvPr/>
          </p:nvSpPr>
          <p:spPr>
            <a:xfrm>
              <a:off x="5652120" y="1844824"/>
              <a:ext cx="1728192" cy="504056"/>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cxnSp>
          <p:nvCxnSpPr>
            <p:cNvPr id="14" name="直接箭头连接符 13"/>
            <p:cNvCxnSpPr/>
            <p:nvPr/>
          </p:nvCxnSpPr>
          <p:spPr>
            <a:xfrm>
              <a:off x="3275856" y="2420888"/>
              <a:ext cx="2160240" cy="1588"/>
            </a:xfrm>
            <a:prstGeom prst="straightConnector1">
              <a:avLst/>
            </a:prstGeom>
            <a:noFill/>
            <a:ln w="9525" cap="flat" cmpd="sng" algn="ctr">
              <a:solidFill>
                <a:srgbClr val="4F81BD">
                  <a:shade val="95000"/>
                  <a:satMod val="105000"/>
                </a:srgbClr>
              </a:solidFill>
              <a:prstDash val="solid"/>
              <a:tailEnd type="arrow"/>
            </a:ln>
            <a:effectLst/>
          </p:spPr>
        </p:cxnSp>
        <p:sp>
          <p:nvSpPr>
            <p:cNvPr id="15" name="TextBox 14"/>
            <p:cNvSpPr txBox="1"/>
            <p:nvPr/>
          </p:nvSpPr>
          <p:spPr>
            <a:xfrm>
              <a:off x="3347864" y="2132856"/>
              <a:ext cx="57606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rPr>
                <a:t>http</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a:off x="3707904" y="2132856"/>
              <a:ext cx="864096"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Text" lastClr="000000"/>
                  </a:solidFill>
                  <a:effectLst/>
                  <a:uLnTx/>
                  <a:uFillTx/>
                </a:rPr>
                <a:t>websocket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7" name="TextBox 16"/>
            <p:cNvSpPr txBox="1"/>
            <p:nvPr/>
          </p:nvSpPr>
          <p:spPr>
            <a:xfrm>
              <a:off x="4427984" y="2132856"/>
              <a:ext cx="93610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Text" lastClr="000000"/>
                  </a:solidFill>
                  <a:effectLst/>
                  <a:uLnTx/>
                  <a:uFillTx/>
                </a:rPr>
                <a:t>flashsocket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8" name="矩形 19"/>
            <p:cNvSpPr/>
            <p:nvPr/>
          </p:nvSpPr>
          <p:spPr>
            <a:xfrm rot="5400000">
              <a:off x="738719" y="2293728"/>
              <a:ext cx="1297919" cy="40011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check</a:t>
              </a:r>
              <a:endParaRPr kumimoji="0" lang="zh-CN" altLang="en-US" sz="20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
          <p:nvSpPr>
            <p:cNvPr id="19" name="矩形 20"/>
            <p:cNvSpPr/>
            <p:nvPr/>
          </p:nvSpPr>
          <p:spPr>
            <a:xfrm rot="5400000">
              <a:off x="2210817" y="2293729"/>
              <a:ext cx="1297919" cy="40011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cookie</a:t>
              </a:r>
              <a:endParaRPr kumimoji="0" lang="zh-CN" altLang="en-US" sz="20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cxnSp>
          <p:nvCxnSpPr>
            <p:cNvPr id="20" name="直接箭头连接符 21"/>
            <p:cNvCxnSpPr/>
            <p:nvPr/>
          </p:nvCxnSpPr>
          <p:spPr>
            <a:xfrm rot="10800000" flipV="1">
              <a:off x="3275856" y="4221088"/>
              <a:ext cx="2160240" cy="1588"/>
            </a:xfrm>
            <a:prstGeom prst="straightConnector1">
              <a:avLst/>
            </a:prstGeom>
            <a:noFill/>
            <a:ln w="9525" cap="flat" cmpd="sng" algn="ctr">
              <a:solidFill>
                <a:srgbClr val="4F81BD">
                  <a:shade val="95000"/>
                  <a:satMod val="105000"/>
                </a:srgbClr>
              </a:solidFill>
              <a:prstDash val="solid"/>
              <a:tailEnd type="arrow"/>
            </a:ln>
            <a:effectLst/>
          </p:spPr>
        </p:cxnSp>
        <p:sp>
          <p:nvSpPr>
            <p:cNvPr id="21" name="流程图: 过程 25"/>
            <p:cNvSpPr/>
            <p:nvPr/>
          </p:nvSpPr>
          <p:spPr>
            <a:xfrm>
              <a:off x="1547664" y="3645024"/>
              <a:ext cx="1080120" cy="1368152"/>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2" name="TextBox 21"/>
            <p:cNvSpPr txBox="1"/>
            <p:nvPr/>
          </p:nvSpPr>
          <p:spPr>
            <a:xfrm>
              <a:off x="5724128" y="1988840"/>
              <a:ext cx="1584176"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Websocket</a:t>
              </a:r>
              <a:r>
                <a:rPr kumimoji="0" lang="zh-CN" altLang="en-US" sz="1000" b="0" i="0" u="none" strike="noStrike" kern="0" cap="none" spc="0" normalizeH="0" baseline="0" noProof="0" dirty="0" smtClean="0">
                  <a:ln>
                    <a:noFill/>
                  </a:ln>
                  <a:solidFill>
                    <a:sysClr val="windowText" lastClr="000000"/>
                  </a:solidFill>
                  <a:effectLst/>
                  <a:uLnTx/>
                  <a:uFillTx/>
                </a:rPr>
                <a:t>、</a:t>
              </a:r>
              <a:r>
                <a:rPr kumimoji="0" lang="en-US" altLang="zh-CN" sz="1000" b="0" i="0" u="none" strike="noStrike" kern="0" cap="none" spc="0" normalizeH="0" baseline="0" noProof="0" dirty="0" err="1" smtClean="0">
                  <a:ln>
                    <a:noFill/>
                  </a:ln>
                  <a:solidFill>
                    <a:sysClr val="windowText" lastClr="000000"/>
                  </a:solidFill>
                  <a:effectLst/>
                  <a:uLnTx/>
                  <a:uFillTx/>
                </a:rPr>
                <a:t>flashsocket</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23" name="流程图: 过程 29"/>
            <p:cNvSpPr/>
            <p:nvPr/>
          </p:nvSpPr>
          <p:spPr>
            <a:xfrm>
              <a:off x="5652120" y="2492896"/>
              <a:ext cx="1728192" cy="1152128"/>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4" name="TextBox 23"/>
            <p:cNvSpPr txBox="1"/>
            <p:nvPr/>
          </p:nvSpPr>
          <p:spPr>
            <a:xfrm>
              <a:off x="5796136" y="2564904"/>
              <a:ext cx="1512168" cy="9002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rPr>
                <a:t>Listen to client’s different connection requests</a:t>
              </a:r>
              <a:r>
                <a:rPr kumimoji="0" lang="en-US" altLang="zh-CN" sz="1050" b="0" i="0" u="none" strike="noStrike" kern="0" cap="none" spc="0" normalizeH="0" noProof="0" dirty="0" smtClean="0">
                  <a:ln>
                    <a:noFill/>
                  </a:ln>
                  <a:solidFill>
                    <a:sysClr val="windowText" lastClr="000000"/>
                  </a:solidFill>
                  <a:effectLst/>
                  <a:uLnTx/>
                  <a:uFillTx/>
                </a:rPr>
                <a:t> and then </a:t>
              </a:r>
              <a:r>
                <a:rPr kumimoji="0" lang="en-US" altLang="zh-CN" sz="1050" b="0" i="0" u="none" strike="noStrike" kern="0" cap="none" spc="0" normalizeH="0" baseline="0" noProof="0" dirty="0" err="1" smtClean="0">
                  <a:ln>
                    <a:noFill/>
                  </a:ln>
                  <a:solidFill>
                    <a:sysClr val="windowText" lastClr="000000"/>
                  </a:solidFill>
                  <a:effectLst/>
                  <a:uLnTx/>
                  <a:uFillTx/>
                </a:rPr>
                <a:t>init</a:t>
              </a:r>
              <a:r>
                <a:rPr kumimoji="0" lang="en-US" altLang="zh-CN" sz="1050" b="0" i="0" u="none" strike="noStrike" kern="0" cap="none" spc="0" normalizeH="0" baseline="0" noProof="0" dirty="0" smtClean="0">
                  <a:ln>
                    <a:noFill/>
                  </a:ln>
                  <a:solidFill>
                    <a:sysClr val="windowText" lastClr="000000"/>
                  </a:solidFill>
                  <a:effectLst/>
                  <a:uLnTx/>
                  <a:uFillTx/>
                </a:rPr>
                <a:t> the relevant</a:t>
              </a:r>
              <a:r>
                <a:rPr kumimoji="0" lang="en-US" altLang="zh-CN" sz="1050" b="0" i="0" u="none" strike="noStrike" kern="0" cap="none" spc="0" normalizeH="0" noProof="0" dirty="0" smtClean="0">
                  <a:ln>
                    <a:noFill/>
                  </a:ln>
                  <a:solidFill>
                    <a:sysClr val="windowText" lastClr="000000"/>
                  </a:solidFill>
                  <a:effectLst/>
                  <a:uLnTx/>
                  <a:uFillTx/>
                </a:rPr>
                <a:t> </a:t>
              </a:r>
              <a:r>
                <a:rPr kumimoji="0" lang="en-US" altLang="zh-CN" sz="1050" b="0" i="0" u="none" strike="noStrike" kern="0" cap="none" spc="0" normalizeH="0" baseline="0" noProof="0" dirty="0" smtClean="0">
                  <a:ln>
                    <a:noFill/>
                  </a:ln>
                  <a:solidFill>
                    <a:sysClr val="windowText" lastClr="000000"/>
                  </a:solidFill>
                  <a:effectLst/>
                  <a:uLnTx/>
                  <a:uFillTx/>
                </a:rPr>
                <a:t>server side 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25" name="流程图: 过程 31"/>
            <p:cNvSpPr/>
            <p:nvPr/>
          </p:nvSpPr>
          <p:spPr>
            <a:xfrm>
              <a:off x="5652120" y="3861048"/>
              <a:ext cx="1728192" cy="1152128"/>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6" name="TextBox 25"/>
            <p:cNvSpPr txBox="1"/>
            <p:nvPr/>
          </p:nvSpPr>
          <p:spPr>
            <a:xfrm>
              <a:off x="5796136" y="4005064"/>
              <a:ext cx="144016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Request.end</a:t>
              </a:r>
              <a:r>
                <a:rPr kumimoji="0" lang="en-US" altLang="zh-CN" sz="1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Response.write</a:t>
              </a:r>
              <a:r>
                <a:rPr kumimoji="0" lang="en-US" altLang="zh-CN" sz="1000" b="0" i="0" u="none" strike="noStrike" kern="0" cap="none" spc="0" normalizeH="0" baseline="0" noProof="0" dirty="0" smtClean="0">
                  <a:ln>
                    <a:noFill/>
                  </a:ln>
                  <a:solidFill>
                    <a:sysClr val="windowText" lastClr="000000"/>
                  </a:solidFill>
                  <a:effectLst/>
                  <a:uLnTx/>
                  <a:uFillTx/>
                </a:rPr>
                <a:t>(data);</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27" name="TextBox 26"/>
            <p:cNvSpPr txBox="1"/>
            <p:nvPr/>
          </p:nvSpPr>
          <p:spPr>
            <a:xfrm>
              <a:off x="1691680" y="3933056"/>
              <a:ext cx="72008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Receive data and handle them</a:t>
              </a:r>
              <a:endParaRPr kumimoji="0" lang="zh-CN" altLang="en-US" sz="1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044507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hlinkClick r:id="rId2"/>
              </a:rPr>
              <a:t>4 Debug </a:t>
            </a:r>
            <a:r>
              <a:rPr lang="en-US" dirty="0" err="1" smtClean="0">
                <a:hlinkClick r:id="rId2"/>
              </a:rPr>
              <a:t>NodeJS</a:t>
            </a:r>
            <a:endParaRPr lang="en-US" dirty="0"/>
          </a:p>
        </p:txBody>
      </p:sp>
      <p:sp>
        <p:nvSpPr>
          <p:cNvPr id="5" name="Rectangle 4"/>
          <p:cNvSpPr/>
          <p:nvPr/>
        </p:nvSpPr>
        <p:spPr>
          <a:xfrm>
            <a:off x="605900" y="5851235"/>
            <a:ext cx="7494492" cy="369332"/>
          </a:xfrm>
          <a:prstGeom prst="rect">
            <a:avLst/>
          </a:prstGeom>
        </p:spPr>
        <p:txBody>
          <a:bodyPr wrap="square">
            <a:spAutoFit/>
          </a:bodyPr>
          <a:lstStyle/>
          <a:p>
            <a:r>
              <a:rPr lang="en-US" dirty="0"/>
              <a:t>Eclipse debugger plugin for </a:t>
            </a:r>
            <a:r>
              <a:rPr lang="en-US" dirty="0" smtClean="0"/>
              <a:t>V8:</a:t>
            </a:r>
            <a:r>
              <a:rPr lang="en-US" sz="1100" dirty="0" smtClean="0">
                <a:hlinkClick r:id="rId3"/>
              </a:rPr>
              <a:t>http</a:t>
            </a:r>
            <a:r>
              <a:rPr lang="en-US" sz="1100" dirty="0">
                <a:hlinkClick r:id="rId3"/>
              </a:rPr>
              <a:t>://code.google.com/p/chromedevtools</a:t>
            </a:r>
            <a:r>
              <a:rPr lang="en-US" dirty="0">
                <a:hlinkClick r:id="rId3"/>
              </a:rPr>
              <a:t>/</a:t>
            </a:r>
            <a:endParaRPr lang="en-US" dirty="0"/>
          </a:p>
        </p:txBody>
      </p:sp>
      <p:sp>
        <p:nvSpPr>
          <p:cNvPr id="2" name="Rectangle 1"/>
          <p:cNvSpPr/>
          <p:nvPr/>
        </p:nvSpPr>
        <p:spPr>
          <a:xfrm>
            <a:off x="594852" y="5066600"/>
            <a:ext cx="727280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dirty="0" smtClean="0"/>
              <a:t>Debug </a:t>
            </a:r>
            <a:r>
              <a:rPr lang="en-US" sz="1400" dirty="0" smtClean="0"/>
              <a:t>Commands</a:t>
            </a:r>
            <a:r>
              <a:rPr lang="en-US" sz="1400" dirty="0"/>
              <a:t>: run (r), </a:t>
            </a:r>
            <a:r>
              <a:rPr lang="en-US" sz="1400" dirty="0" err="1"/>
              <a:t>cont</a:t>
            </a:r>
            <a:r>
              <a:rPr lang="en-US" sz="1400" dirty="0"/>
              <a:t> (c), </a:t>
            </a:r>
            <a:r>
              <a:rPr lang="en-US" sz="1400" dirty="0">
                <a:solidFill>
                  <a:srgbClr val="FF0000"/>
                </a:solidFill>
              </a:rPr>
              <a:t>next</a:t>
            </a:r>
            <a:r>
              <a:rPr lang="en-US" sz="1400" dirty="0"/>
              <a:t> (n), step (s), out (o), </a:t>
            </a:r>
            <a:r>
              <a:rPr lang="en-US" sz="1400" dirty="0" err="1"/>
              <a:t>backtrace</a:t>
            </a:r>
            <a:r>
              <a:rPr lang="en-US" sz="1400" dirty="0"/>
              <a:t> (</a:t>
            </a:r>
            <a:r>
              <a:rPr lang="en-US" sz="1400" dirty="0" err="1"/>
              <a:t>bt</a:t>
            </a:r>
            <a:r>
              <a:rPr lang="en-US" sz="1400" dirty="0"/>
              <a:t>), </a:t>
            </a:r>
            <a:r>
              <a:rPr lang="en-US" sz="1400" dirty="0" err="1"/>
              <a:t>setBreakpoint</a:t>
            </a:r>
            <a:r>
              <a:rPr lang="en-US" sz="1400" dirty="0"/>
              <a:t> (</a:t>
            </a:r>
            <a:r>
              <a:rPr lang="en-US" sz="1400" dirty="0" err="1"/>
              <a:t>sb</a:t>
            </a:r>
            <a:r>
              <a:rPr lang="en-US" sz="1400" dirty="0"/>
              <a:t>), </a:t>
            </a:r>
            <a:r>
              <a:rPr lang="en-US" sz="1400" dirty="0" err="1"/>
              <a:t>clearBreakpoint</a:t>
            </a:r>
            <a:r>
              <a:rPr lang="en-US" sz="1400" dirty="0"/>
              <a:t> (</a:t>
            </a:r>
            <a:r>
              <a:rPr lang="en-US" sz="1400" dirty="0" err="1"/>
              <a:t>cb</a:t>
            </a:r>
            <a:r>
              <a:rPr lang="en-US" sz="1400" dirty="0" smtClean="0"/>
              <a:t>), watch</a:t>
            </a:r>
            <a:r>
              <a:rPr lang="en-US" sz="1400" dirty="0"/>
              <a:t>, </a:t>
            </a:r>
            <a:r>
              <a:rPr lang="en-US" sz="1400" dirty="0" err="1"/>
              <a:t>unwatch</a:t>
            </a:r>
            <a:r>
              <a:rPr lang="en-US" sz="1400" dirty="0"/>
              <a:t>, watchers, </a:t>
            </a:r>
            <a:r>
              <a:rPr lang="en-US" sz="1400" dirty="0" err="1"/>
              <a:t>repl</a:t>
            </a:r>
            <a:r>
              <a:rPr lang="en-US" sz="1400" dirty="0"/>
              <a:t>, restart, kill, list, scripts, breakpoints, version</a:t>
            </a:r>
          </a:p>
        </p:txBody>
      </p:sp>
      <p:sp>
        <p:nvSpPr>
          <p:cNvPr id="7" name="TextBox 6"/>
          <p:cNvSpPr txBox="1"/>
          <p:nvPr/>
        </p:nvSpPr>
        <p:spPr>
          <a:xfrm>
            <a:off x="395536" y="1420604"/>
            <a:ext cx="5687454"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Use debugger tag, and node will break at that point</a:t>
            </a:r>
          </a:p>
        </p:txBody>
      </p:sp>
      <p:sp>
        <p:nvSpPr>
          <p:cNvPr id="8" name="TextBox 7"/>
          <p:cNvSpPr txBox="1"/>
          <p:nvPr/>
        </p:nvSpPr>
        <p:spPr>
          <a:xfrm>
            <a:off x="378135" y="4736177"/>
            <a:ext cx="310982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Then run debug commands</a:t>
            </a:r>
          </a:p>
        </p:txBody>
      </p:sp>
      <p:grpSp>
        <p:nvGrpSpPr>
          <p:cNvPr id="9" name="Group 8"/>
          <p:cNvGrpSpPr/>
          <p:nvPr/>
        </p:nvGrpSpPr>
        <p:grpSpPr>
          <a:xfrm>
            <a:off x="605900" y="1715080"/>
            <a:ext cx="4277378" cy="3021097"/>
            <a:chOff x="3369200" y="1654074"/>
            <a:chExt cx="3724414" cy="2937656"/>
          </a:xfrm>
        </p:grpSpPr>
        <p:sp>
          <p:nvSpPr>
            <p:cNvPr id="10" name="TextBox 9"/>
            <p:cNvSpPr txBox="1"/>
            <p:nvPr/>
          </p:nvSpPr>
          <p:spPr>
            <a:xfrm>
              <a:off x="3369200" y="1790963"/>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x </a:t>
              </a:r>
              <a:r>
                <a:rPr lang="en-US" sz="1400" dirty="0"/>
                <a:t>= 5;</a:t>
              </a:r>
            </a:p>
            <a:p>
              <a:pPr fontAlgn="base">
                <a:spcAft>
                  <a:spcPct val="0"/>
                </a:spcAft>
                <a:buClr>
                  <a:srgbClr val="F0AB00"/>
                </a:buClr>
                <a:buSzPct val="80000"/>
              </a:pPr>
              <a:r>
                <a:rPr lang="en-US" sz="1400" dirty="0" err="1"/>
                <a:t>setTimeout</a:t>
              </a:r>
              <a:r>
                <a:rPr lang="en-US" sz="1400" dirty="0"/>
                <a:t>(function () {</a:t>
              </a:r>
            </a:p>
            <a:p>
              <a:pPr fontAlgn="base">
                <a:spcAft>
                  <a:spcPct val="0"/>
                </a:spcAft>
                <a:buClr>
                  <a:srgbClr val="F0AB00"/>
                </a:buClr>
                <a:buSzPct val="80000"/>
              </a:pPr>
              <a:r>
                <a:rPr lang="en-US" sz="1400" dirty="0"/>
                <a:t>   ++x;</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function a() {</a:t>
              </a:r>
            </a:p>
            <a:p>
              <a:pPr fontAlgn="base">
                <a:spcAft>
                  <a:spcPct val="0"/>
                </a:spcAft>
                <a:buClr>
                  <a:srgbClr val="F0AB00"/>
                </a:buClr>
                <a:buSzPct val="80000"/>
              </a:pPr>
              <a:r>
                <a:rPr lang="en-US" sz="1400" dirty="0"/>
                <a:t>   x *= 3;</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a:t>
              </a:r>
            </a:p>
            <a:p>
              <a:pPr fontAlgn="base">
                <a:spcAft>
                  <a:spcPct val="0"/>
                </a:spcAft>
                <a:buClr>
                  <a:srgbClr val="F0AB00"/>
                </a:buClr>
                <a:buSzPct val="80000"/>
              </a:pPr>
              <a:r>
                <a:rPr lang="en-US" sz="1400" dirty="0"/>
                <a:t>   console.log("done");</a:t>
              </a:r>
            </a:p>
            <a:p>
              <a:pPr fontAlgn="base">
                <a:spcAft>
                  <a:spcPct val="0"/>
                </a:spcAft>
                <a:buClr>
                  <a:srgbClr val="F0AB00"/>
                </a:buClr>
                <a:buSzPct val="80000"/>
              </a:pPr>
              <a:r>
                <a:rPr lang="en-US" sz="1400" dirty="0"/>
                <a:t>}, 1000);</a:t>
              </a:r>
            </a:p>
            <a:p>
              <a:pPr fontAlgn="base">
                <a:spcAft>
                  <a:spcPct val="0"/>
                </a:spcAft>
                <a:buClr>
                  <a:srgbClr val="F0AB00"/>
                </a:buClr>
                <a:buSzPct val="80000"/>
              </a:pPr>
              <a:r>
                <a:rPr lang="en-US" sz="1400" dirty="0"/>
                <a:t>debugger;</a:t>
              </a:r>
            </a:p>
            <a:p>
              <a:pPr fontAlgn="base">
                <a:spcAft>
                  <a:spcPct val="0"/>
                </a:spcAft>
                <a:buClr>
                  <a:srgbClr val="F0AB00"/>
                </a:buClr>
                <a:buSzPct val="80000"/>
              </a:pPr>
              <a:r>
                <a:rPr lang="en-US" sz="1400" dirty="0"/>
                <a:t>console.log("begin");</a:t>
              </a:r>
              <a:endParaRPr lang="en-US" sz="1400" dirty="0" smtClean="0"/>
            </a:p>
          </p:txBody>
        </p:sp>
        <p:sp>
          <p:nvSpPr>
            <p:cNvPr id="11" name="TextBox 10"/>
            <p:cNvSpPr txBox="1"/>
            <p:nvPr/>
          </p:nvSpPr>
          <p:spPr>
            <a:xfrm>
              <a:off x="4952128" y="1654074"/>
              <a:ext cx="55855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dbg</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2370818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72364" y="2348880"/>
            <a:ext cx="4099361" cy="619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4" y="1833726"/>
            <a:ext cx="3537456" cy="287338"/>
          </a:xfrm>
          <a:prstGeom prst="rect">
            <a:avLst/>
          </a:prstGeom>
        </p:spPr>
      </p:pic>
      <p:sp>
        <p:nvSpPr>
          <p:cNvPr id="3" name="Title 2"/>
          <p:cNvSpPr>
            <a:spLocks noGrp="1"/>
          </p:cNvSpPr>
          <p:nvPr>
            <p:ph type="title"/>
          </p:nvPr>
        </p:nvSpPr>
        <p:spPr/>
        <p:txBody>
          <a:bodyPr/>
          <a:lstStyle/>
          <a:p>
            <a:r>
              <a:rPr lang="en-US" dirty="0" smtClean="0"/>
              <a:t>Debug </a:t>
            </a:r>
            <a:r>
              <a:rPr lang="en-US" dirty="0" err="1" smtClean="0"/>
              <a:t>NodeJS</a:t>
            </a:r>
            <a:r>
              <a:rPr lang="en-US" dirty="0" smtClean="0"/>
              <a:t> using node-inspector</a:t>
            </a:r>
            <a:endParaRPr lang="en-US" dirty="0"/>
          </a:p>
        </p:txBody>
      </p:sp>
      <p:grpSp>
        <p:nvGrpSpPr>
          <p:cNvPr id="8" name="Group 7"/>
          <p:cNvGrpSpPr/>
          <p:nvPr/>
        </p:nvGrpSpPr>
        <p:grpSpPr>
          <a:xfrm>
            <a:off x="572364" y="3121803"/>
            <a:ext cx="5862160" cy="2923411"/>
            <a:chOff x="323528" y="2924944"/>
            <a:chExt cx="5862160" cy="292341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924944"/>
              <a:ext cx="5862160" cy="2923411"/>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p:cNvSpPr txBox="1"/>
            <p:nvPr/>
          </p:nvSpPr>
          <p:spPr>
            <a:xfrm>
              <a:off x="1403648" y="4221088"/>
              <a:ext cx="3507370" cy="246221"/>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http://localhost:8080/debug?port=5858</a:t>
              </a:r>
              <a:endParaRPr lang="en-US" sz="1600" kern="0" dirty="0" smtClean="0">
                <a:ea typeface="Arial Unicode MS" pitchFamily="34" charset="-128"/>
                <a:cs typeface="Arial Unicode MS" pitchFamily="34" charset="-128"/>
              </a:endParaRPr>
            </a:p>
          </p:txBody>
        </p:sp>
      </p:grpSp>
      <p:sp>
        <p:nvSpPr>
          <p:cNvPr id="9" name="TextBox 8"/>
          <p:cNvSpPr txBox="1"/>
          <p:nvPr/>
        </p:nvSpPr>
        <p:spPr>
          <a:xfrm flipH="1">
            <a:off x="270311" y="1340768"/>
            <a:ext cx="7848808" cy="4308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ea typeface="Arial Unicode MS" pitchFamily="34" charset="-128"/>
                <a:cs typeface="Arial Unicode MS" pitchFamily="34" charset="-128"/>
                <a:hlinkClick r:id="rId5"/>
              </a:rPr>
              <a:t>Node-inspector</a:t>
            </a:r>
            <a:r>
              <a:rPr lang="en-US" sz="1400" kern="0" dirty="0" smtClean="0">
                <a:ea typeface="Arial Unicode MS" pitchFamily="34" charset="-128"/>
                <a:cs typeface="Arial Unicode MS" pitchFamily="34" charset="-128"/>
              </a:rPr>
              <a:t> is </a:t>
            </a:r>
            <a:r>
              <a:rPr lang="en-US" sz="1400" dirty="0"/>
              <a:t> a debugger interface for node.js using </a:t>
            </a:r>
            <a:r>
              <a:rPr lang="en-US" sz="1400" dirty="0" err="1" smtClean="0"/>
              <a:t>WebKit</a:t>
            </a:r>
            <a:r>
              <a:rPr lang="en-US" sz="1400" dirty="0" smtClean="0"/>
              <a:t> </a:t>
            </a:r>
            <a:r>
              <a:rPr lang="en-US" sz="1400" dirty="0"/>
              <a:t>Web </a:t>
            </a:r>
            <a:r>
              <a:rPr lang="en-US" sz="1400" dirty="0" err="1" smtClean="0"/>
              <a:t>Inspector.It</a:t>
            </a:r>
            <a:r>
              <a:rPr lang="en-US" sz="1400" dirty="0" smtClean="0"/>
              <a:t> is a remote debugging tool enabling debug </a:t>
            </a:r>
            <a:r>
              <a:rPr lang="en-US" sz="1400" dirty="0" err="1" smtClean="0"/>
              <a:t>nodejs</a:t>
            </a:r>
            <a:r>
              <a:rPr lang="en-US" sz="1400" dirty="0" smtClean="0"/>
              <a:t> on chrome.</a:t>
            </a:r>
            <a:endParaRPr lang="en-US" sz="1400" kern="0" dirty="0" smtClean="0">
              <a:ea typeface="Arial Unicode MS" pitchFamily="34" charset="-128"/>
              <a:cs typeface="Arial Unicode MS" pitchFamily="34" charset="-128"/>
            </a:endParaRPr>
          </a:p>
        </p:txBody>
      </p:sp>
      <p:sp>
        <p:nvSpPr>
          <p:cNvPr id="10" name="TextBox 9"/>
          <p:cNvSpPr txBox="1"/>
          <p:nvPr/>
        </p:nvSpPr>
        <p:spPr>
          <a:xfrm>
            <a:off x="4227085" y="1833726"/>
            <a:ext cx="4305356" cy="55399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i="1" kern="0" dirty="0" smtClean="0">
                <a:ea typeface="Arial Unicode MS" pitchFamily="34" charset="-128"/>
                <a:cs typeface="Arial Unicode MS" pitchFamily="34" charset="-128"/>
              </a:rPr>
              <a:t>Node-inspector supported </a:t>
            </a:r>
            <a:r>
              <a:rPr lang="en-US" sz="1200" i="1" kern="0" dirty="0" smtClean="0">
                <a:solidFill>
                  <a:srgbClr val="FF0000"/>
                </a:solidFill>
                <a:ea typeface="Arial Unicode MS" pitchFamily="34" charset="-128"/>
                <a:cs typeface="Arial Unicode MS" pitchFamily="34" charset="-128"/>
              </a:rPr>
              <a:t>live-edit</a:t>
            </a:r>
            <a:r>
              <a:rPr lang="en-US" sz="1200" i="1" kern="0" dirty="0" smtClean="0">
                <a:ea typeface="Arial Unicode MS" pitchFamily="34" charset="-128"/>
                <a:cs typeface="Arial Unicode MS" pitchFamily="34" charset="-128"/>
              </a:rPr>
              <a:t>, that is, you can change the code in the chrome debug panel. To enable this, set node-inspector/</a:t>
            </a:r>
            <a:r>
              <a:rPr lang="en-US" sz="1200" i="1" kern="0" dirty="0" err="1" smtClean="0">
                <a:ea typeface="Arial Unicode MS" pitchFamily="34" charset="-128"/>
                <a:cs typeface="Arial Unicode MS" pitchFamily="34" charset="-128"/>
              </a:rPr>
              <a:t>config.json</a:t>
            </a:r>
            <a:endParaRPr lang="en-US" sz="12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71701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2420888"/>
            <a:ext cx="8493125" cy="3377555"/>
          </a:xfrm>
        </p:spPr>
        <p:txBody>
          <a:bodyPr/>
          <a:lstStyle/>
          <a:p>
            <a:pPr marL="285750" indent="-285750">
              <a:buFont typeface="Arial" panose="020B0604020202020204" pitchFamily="34" charset="0"/>
              <a:buChar char="•"/>
            </a:pPr>
            <a:r>
              <a:rPr lang="en-US" b="0" dirty="0" smtClean="0"/>
              <a:t>LinkedIn use node-</a:t>
            </a:r>
            <a:r>
              <a:rPr lang="en-US" b="0" dirty="0" err="1" smtClean="0"/>
              <a:t>js</a:t>
            </a:r>
            <a:r>
              <a:rPr lang="en-US" b="0" dirty="0" smtClean="0"/>
              <a:t> on its mobile app server</a:t>
            </a:r>
          </a:p>
          <a:p>
            <a:pPr marL="285750" indent="-285750">
              <a:buFont typeface="Arial" panose="020B0604020202020204" pitchFamily="34" charset="0"/>
              <a:buChar char="•"/>
            </a:pPr>
            <a:r>
              <a:rPr lang="en-US" b="0" dirty="0" smtClean="0"/>
              <a:t>Yammer used </a:t>
            </a:r>
            <a:r>
              <a:rPr lang="en-US" b="0" dirty="0"/>
              <a:t>node.js to build a cross domain proxy for </a:t>
            </a:r>
            <a:r>
              <a:rPr lang="en-US" b="0" dirty="0" smtClean="0"/>
              <a:t>its </a:t>
            </a:r>
            <a:r>
              <a:rPr lang="en-US" b="0" dirty="0"/>
              <a:t>platform to allow developers to make AJAX calls from JavaScript hosted on their domain to our API</a:t>
            </a:r>
            <a:r>
              <a:rPr lang="en-US" b="0" dirty="0" smtClean="0"/>
              <a:t>. ( response </a:t>
            </a:r>
            <a:r>
              <a:rPr lang="en-US" b="0" dirty="0" err="1" smtClean="0"/>
              <a:t>ajax</a:t>
            </a:r>
            <a:r>
              <a:rPr lang="en-US" b="0" dirty="0" smtClean="0"/>
              <a:t> requests)</a:t>
            </a:r>
          </a:p>
          <a:p>
            <a:pPr marL="285750" indent="-285750">
              <a:buFont typeface="Arial" panose="020B0604020202020204" pitchFamily="34" charset="0"/>
              <a:buChar char="•"/>
            </a:pPr>
            <a:r>
              <a:rPr lang="en-US" b="0" dirty="0" err="1" smtClean="0"/>
              <a:t>Proxlet</a:t>
            </a:r>
            <a:r>
              <a:rPr lang="en-US" b="0" dirty="0" smtClean="0"/>
              <a:t> use </a:t>
            </a:r>
            <a:r>
              <a:rPr lang="en-US" b="0" dirty="0" err="1" smtClean="0"/>
              <a:t>nodejs</a:t>
            </a:r>
            <a:r>
              <a:rPr lang="en-US" b="0" dirty="0" smtClean="0"/>
              <a:t> as </a:t>
            </a:r>
            <a:r>
              <a:rPr lang="en-US" b="0" dirty="0"/>
              <a:t>a platform that could handle many concurrent requests </a:t>
            </a:r>
            <a:r>
              <a:rPr lang="en-US" b="0" dirty="0" smtClean="0"/>
              <a:t>, </a:t>
            </a:r>
            <a:r>
              <a:rPr lang="en-US" b="0" dirty="0"/>
              <a:t>without having to invest a lot of time into building infrastructure. </a:t>
            </a:r>
          </a:p>
          <a:p>
            <a:pPr marL="285750" indent="-285750">
              <a:buFont typeface="Arial" panose="020B0604020202020204" pitchFamily="34" charset="0"/>
              <a:buChar char="•"/>
            </a:pPr>
            <a:r>
              <a:rPr lang="en-US" b="0" dirty="0"/>
              <a:t>Yahoo! Mail </a:t>
            </a:r>
            <a:r>
              <a:rPr lang="en-US" b="0" dirty="0" smtClean="0"/>
              <a:t>is now using </a:t>
            </a:r>
            <a:r>
              <a:rPr lang="en-US" b="0" dirty="0" err="1" smtClean="0"/>
              <a:t>nodejs</a:t>
            </a:r>
            <a:endParaRPr lang="en-US" b="0" dirty="0" smtClean="0"/>
          </a:p>
          <a:p>
            <a:pPr marL="285750" indent="-285750">
              <a:buFont typeface="Arial" panose="020B0604020202020204" pitchFamily="34" charset="0"/>
              <a:buChar char="•"/>
            </a:pPr>
            <a:r>
              <a:rPr lang="en-US" b="0" dirty="0" smtClean="0"/>
              <a:t>REFERENCE</a:t>
            </a:r>
            <a:r>
              <a:rPr lang="en-US" b="0" dirty="0"/>
              <a:t>:  </a:t>
            </a:r>
            <a:r>
              <a:rPr lang="en-US" sz="1050" b="0" dirty="0">
                <a:hlinkClick r:id="rId2"/>
              </a:rPr>
              <a:t>http://bostinno.streetwise.co/2011/08/14/who-is-using-node-js-and-why-yammer-bocoup-proxlet-and-yahoo/</a:t>
            </a:r>
            <a:endParaRPr lang="en-US" sz="1050" b="0"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a:xfrm>
            <a:off x="395536" y="1340768"/>
            <a:ext cx="8351984" cy="756000"/>
          </a:xfrm>
        </p:spPr>
        <p:txBody>
          <a:bodyPr/>
          <a:lstStyle/>
          <a:p>
            <a:r>
              <a:rPr lang="en-US" dirty="0">
                <a:hlinkClick r:id="rId2"/>
              </a:rPr>
              <a:t>Who is Using Node.js</a:t>
            </a:r>
            <a:endParaRPr lang="en-US" dirty="0"/>
          </a:p>
        </p:txBody>
      </p:sp>
      <p:sp>
        <p:nvSpPr>
          <p:cNvPr id="4" name="Rectangle 3"/>
          <p:cNvSpPr/>
          <p:nvPr/>
        </p:nvSpPr>
        <p:spPr>
          <a:xfrm>
            <a:off x="323528" y="548680"/>
            <a:ext cx="4860626" cy="523220"/>
          </a:xfrm>
          <a:prstGeom prst="rect">
            <a:avLst/>
          </a:prstGeom>
        </p:spPr>
        <p:txBody>
          <a:bodyPr wrap="none">
            <a:spAutoFit/>
          </a:bodyPr>
          <a:lstStyle/>
          <a:p>
            <a:r>
              <a:rPr lang="en-US" sz="2800" b="1" dirty="0"/>
              <a:t>5 </a:t>
            </a:r>
            <a:r>
              <a:rPr lang="en-US" sz="2800" b="1" dirty="0" err="1"/>
              <a:t>NodeJS</a:t>
            </a:r>
            <a:r>
              <a:rPr lang="en-US" sz="2800" b="1" dirty="0"/>
              <a:t> project examples</a:t>
            </a:r>
          </a:p>
        </p:txBody>
      </p:sp>
    </p:spTree>
    <p:extLst>
      <p:ext uri="{BB962C8B-B14F-4D97-AF65-F5344CB8AC3E}">
        <p14:creationId xmlns:p14="http://schemas.microsoft.com/office/powerpoint/2010/main" val="1733050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85750" indent="-285750">
              <a:buFont typeface="Arial" panose="020B0604020202020204" pitchFamily="34" charset="0"/>
              <a:buChar char="•"/>
            </a:pPr>
            <a:r>
              <a:rPr lang="en-US" dirty="0" smtClean="0"/>
              <a:t>Web APP (Real-time and IO-heavy)</a:t>
            </a:r>
          </a:p>
          <a:p>
            <a:pPr marL="465750" lvl="2" indent="-285750">
              <a:buFont typeface="Arial" panose="020B0604020202020204" pitchFamily="34" charset="0"/>
              <a:buChar char="•"/>
            </a:pPr>
            <a:r>
              <a:rPr lang="en-US" dirty="0" smtClean="0"/>
              <a:t>Cloud9 : Web IDE</a:t>
            </a:r>
          </a:p>
          <a:p>
            <a:pPr marL="465750" lvl="2" indent="-285750">
              <a:buFont typeface="Arial" panose="020B0604020202020204" pitchFamily="34" charset="0"/>
              <a:buChar char="•"/>
            </a:pPr>
            <a:r>
              <a:rPr lang="en-US" dirty="0" err="1" smtClean="0"/>
              <a:t>PaintChat</a:t>
            </a:r>
            <a:endParaRPr lang="en-US" dirty="0" smtClean="0"/>
          </a:p>
          <a:p>
            <a:pPr marL="465750" lvl="2" indent="-285750">
              <a:buFont typeface="Arial" panose="020B0604020202020204" pitchFamily="34" charset="0"/>
              <a:buChar char="•"/>
            </a:pPr>
            <a:r>
              <a:rPr lang="en-US" dirty="0" err="1" smtClean="0"/>
              <a:t>Trello</a:t>
            </a:r>
            <a:endParaRPr lang="en-US" dirty="0" smtClean="0"/>
          </a:p>
          <a:p>
            <a:pPr marL="465750" lvl="2" indent="-285750">
              <a:buFont typeface="Arial" panose="020B0604020202020204" pitchFamily="34" charset="0"/>
              <a:buChar char="•"/>
            </a:pPr>
            <a:r>
              <a:rPr lang="en-US" dirty="0" err="1" smtClean="0"/>
              <a:t>Taojob</a:t>
            </a:r>
            <a:endParaRPr lang="en-US" dirty="0" smtClean="0"/>
          </a:p>
          <a:p>
            <a:pPr marL="285750" lvl="1" indent="-285750">
              <a:buFont typeface="Arial" panose="020B0604020202020204" pitchFamily="34" charset="0"/>
              <a:buChar char="•"/>
            </a:pPr>
            <a:r>
              <a:rPr lang="en-US" b="1" dirty="0"/>
              <a:t>Web mid-layer service</a:t>
            </a:r>
          </a:p>
          <a:p>
            <a:pPr marL="465750" lvl="2" indent="-285750">
              <a:buFont typeface="Arial" panose="020B0604020202020204" pitchFamily="34" charset="0"/>
              <a:buChar char="•"/>
            </a:pPr>
            <a:r>
              <a:rPr lang="en-US" dirty="0" smtClean="0"/>
              <a:t>NAE proxy</a:t>
            </a:r>
          </a:p>
          <a:p>
            <a:pPr marL="465750" lvl="2" indent="-285750">
              <a:buFont typeface="Arial" panose="020B0604020202020204" pitchFamily="34" charset="0"/>
              <a:buChar char="•"/>
            </a:pPr>
            <a:r>
              <a:rPr lang="en-US" dirty="0" err="1" smtClean="0"/>
              <a:t>L</a:t>
            </a:r>
            <a:r>
              <a:rPr lang="en-US" altLang="zh-CN" dirty="0" err="1" smtClean="0"/>
              <a:t>oggly</a:t>
            </a:r>
            <a:endParaRPr lang="en-US" altLang="zh-CN" dirty="0" smtClean="0"/>
          </a:p>
          <a:p>
            <a:pPr marL="465750" lvl="2" indent="-285750">
              <a:buFont typeface="Arial" panose="020B0604020202020204" pitchFamily="34" charset="0"/>
              <a:buChar char="•"/>
            </a:pPr>
            <a:r>
              <a:rPr lang="en-US" dirty="0" err="1" smtClean="0"/>
              <a:t>Nodefox</a:t>
            </a:r>
            <a:endParaRPr lang="en-US" dirty="0" smtClean="0"/>
          </a:p>
          <a:p>
            <a:pPr marL="285750" lvl="1" indent="-285750">
              <a:buFont typeface="Arial" panose="020B0604020202020204" pitchFamily="34" charset="0"/>
              <a:buChar char="•"/>
            </a:pPr>
            <a:r>
              <a:rPr lang="en-US" b="1" dirty="0"/>
              <a:t>Desktop:</a:t>
            </a:r>
          </a:p>
          <a:p>
            <a:pPr marL="465750" lvl="2" indent="-285750">
              <a:buFont typeface="Arial" panose="020B0604020202020204" pitchFamily="34" charset="0"/>
              <a:buChar char="•"/>
            </a:pPr>
            <a:r>
              <a:rPr lang="en-US" dirty="0" smtClean="0"/>
              <a:t>Node-</a:t>
            </a:r>
            <a:r>
              <a:rPr lang="en-US" dirty="0" err="1" smtClean="0"/>
              <a:t>gui</a:t>
            </a:r>
            <a:endParaRPr lang="en-US" dirty="0" smtClean="0"/>
          </a:p>
          <a:p>
            <a:pPr marL="465750" lvl="2" indent="-285750">
              <a:buFont typeface="Arial" panose="020B0604020202020204" pitchFamily="34" charset="0"/>
              <a:buChar char="•"/>
            </a:pPr>
            <a:r>
              <a:rPr lang="en-US" dirty="0" err="1" smtClean="0"/>
              <a:t>termkit</a:t>
            </a:r>
            <a:endParaRPr lang="en-US" dirty="0" smtClean="0"/>
          </a:p>
        </p:txBody>
      </p:sp>
      <p:sp>
        <p:nvSpPr>
          <p:cNvPr id="3" name="Title 2"/>
          <p:cNvSpPr>
            <a:spLocks noGrp="1"/>
          </p:cNvSpPr>
          <p:nvPr>
            <p:ph type="title"/>
          </p:nvPr>
        </p:nvSpPr>
        <p:spPr/>
        <p:txBody>
          <a:bodyPr/>
          <a:lstStyle/>
          <a:p>
            <a:r>
              <a:rPr lang="en-US" dirty="0" err="1" smtClean="0"/>
              <a:t>NodeJS</a:t>
            </a:r>
            <a:r>
              <a:rPr lang="en-US" dirty="0" smtClean="0"/>
              <a:t> usage summary</a:t>
            </a:r>
            <a:endParaRPr lang="en-US" dirty="0"/>
          </a:p>
        </p:txBody>
      </p:sp>
    </p:spTree>
    <p:extLst>
      <p:ext uri="{BB962C8B-B14F-4D97-AF65-F5344CB8AC3E}">
        <p14:creationId xmlns:p14="http://schemas.microsoft.com/office/powerpoint/2010/main" val="20515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BEBA8EAE-BF5A-486C-A8C5-ECC9F3942E4B}">
                <a14:imgProps xmlns:a14="http://schemas.microsoft.com/office/drawing/2010/main">
                  <a14:imgLayer r:embed="rId3">
                    <a14:imgEffect>
                      <a14:sharpenSoften amount="6700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3079072" y="1556792"/>
            <a:ext cx="5007975" cy="1965291"/>
          </a:xfrm>
          <a:effectLst>
            <a:outerShdw blurRad="50800" dist="50800" dir="5400000" algn="ctr" rotWithShape="0">
              <a:srgbClr val="000000">
                <a:alpha val="68000"/>
              </a:srgbClr>
            </a:outerShdw>
          </a:effectLst>
          <a:scene3d>
            <a:camera prst="orthographicFront"/>
            <a:lightRig rig="threePt" dir="t"/>
          </a:scene3d>
          <a:sp3d>
            <a:bevelB w="114300" prst="artDeco"/>
          </a:sp3d>
        </p:spPr>
      </p:pic>
      <p:sp>
        <p:nvSpPr>
          <p:cNvPr id="3" name="Title 2"/>
          <p:cNvSpPr>
            <a:spLocks noGrp="1"/>
          </p:cNvSpPr>
          <p:nvPr>
            <p:ph type="title"/>
          </p:nvPr>
        </p:nvSpPr>
        <p:spPr/>
        <p:txBody>
          <a:bodyPr/>
          <a:lstStyle/>
          <a:p>
            <a:r>
              <a:rPr lang="en-US" dirty="0" smtClean="0"/>
              <a:t>Install and use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94984"/>
            <a:ext cx="1866900" cy="447675"/>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149080"/>
            <a:ext cx="3120264" cy="186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403648" y="2390633"/>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install</a:t>
            </a:r>
            <a:endParaRPr lang="en-US" b="1" dirty="0">
              <a:solidFill>
                <a:srgbClr val="FF6600"/>
              </a:solidFill>
            </a:endParaRPr>
          </a:p>
        </p:txBody>
      </p:sp>
      <p:sp>
        <p:nvSpPr>
          <p:cNvPr id="11" name="Right Arrow 10"/>
          <p:cNvSpPr/>
          <p:nvPr/>
        </p:nvSpPr>
        <p:spPr>
          <a:xfrm rot="16200000" flipH="1">
            <a:off x="4657834" y="3943150"/>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use</a:t>
            </a:r>
            <a:endParaRPr lang="en-US" b="1" dirty="0">
              <a:solidFill>
                <a:srgbClr val="FF6600"/>
              </a:solidFill>
            </a:endParaRPr>
          </a:p>
        </p:txBody>
      </p:sp>
    </p:spTree>
    <p:extLst>
      <p:ext uri="{BB962C8B-B14F-4D97-AF65-F5344CB8AC3E}">
        <p14:creationId xmlns:p14="http://schemas.microsoft.com/office/powerpoint/2010/main" val="474435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examples (web APP)</a:t>
            </a:r>
            <a:endParaRPr lang="en-US" dirty="0"/>
          </a:p>
        </p:txBody>
      </p:sp>
      <p:sp>
        <p:nvSpPr>
          <p:cNvPr id="4" name="TextBox 3"/>
          <p:cNvSpPr txBox="1"/>
          <p:nvPr/>
        </p:nvSpPr>
        <p:spPr>
          <a:xfrm>
            <a:off x="403700" y="1573401"/>
            <a:ext cx="6155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smtClean="0">
                <a:solidFill>
                  <a:srgbClr val="FF0000"/>
                </a:solidFill>
                <a:ea typeface="Arial Unicode MS" pitchFamily="34" charset="-128"/>
                <a:cs typeface="Arial Unicode MS" pitchFamily="34" charset="-128"/>
              </a:rPr>
              <a:t>Demo</a:t>
            </a:r>
            <a:endParaRPr lang="en-US" sz="1800" kern="0" dirty="0" smtClean="0">
              <a:solidFill>
                <a:srgbClr val="FF0000"/>
              </a:solidFill>
              <a:ea typeface="Arial Unicode MS" pitchFamily="34" charset="-128"/>
              <a:cs typeface="Arial Unicode MS" pitchFamily="34" charset="-128"/>
            </a:endParaRPr>
          </a:p>
        </p:txBody>
      </p:sp>
      <p:grpSp>
        <p:nvGrpSpPr>
          <p:cNvPr id="6" name="Group 5"/>
          <p:cNvGrpSpPr/>
          <p:nvPr/>
        </p:nvGrpSpPr>
        <p:grpSpPr>
          <a:xfrm>
            <a:off x="4716016" y="1772816"/>
            <a:ext cx="3954264" cy="3116339"/>
            <a:chOff x="4644008" y="2808371"/>
            <a:chExt cx="3954264" cy="3116339"/>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085370"/>
              <a:ext cx="3954264" cy="2839340"/>
            </a:xfrm>
            <a:prstGeom prst="rect">
              <a:avLst/>
            </a:prstGeom>
            <a:ln/>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5364088" y="2808371"/>
              <a:ext cx="214161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http://localhost:3000</a:t>
              </a:r>
            </a:p>
          </p:txBody>
        </p:sp>
      </p:grpSp>
      <p:grpSp>
        <p:nvGrpSpPr>
          <p:cNvPr id="7" name="Group 6"/>
          <p:cNvGrpSpPr/>
          <p:nvPr/>
        </p:nvGrpSpPr>
        <p:grpSpPr>
          <a:xfrm>
            <a:off x="403700" y="2065814"/>
            <a:ext cx="4096295" cy="2777857"/>
            <a:chOff x="403698" y="1628800"/>
            <a:chExt cx="4096295" cy="2777857"/>
          </a:xfrm>
        </p:grpSpPr>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 y="1628800"/>
              <a:ext cx="4096294" cy="2264353"/>
            </a:xfrm>
            <a:prstGeom prst="rect">
              <a:avLst/>
            </a:prstGeom>
            <a:ln/>
          </p:spPr>
          <p:style>
            <a:lnRef idx="2">
              <a:schemeClr val="accent1"/>
            </a:lnRef>
            <a:fillRef idx="1">
              <a:schemeClr val="lt1"/>
            </a:fillRef>
            <a:effectRef idx="0">
              <a:schemeClr val="accent1"/>
            </a:effectRef>
            <a:fontRef idx="minor">
              <a:schemeClr val="dk1"/>
            </a:fontRef>
          </p:style>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99" y="4149081"/>
              <a:ext cx="4096294" cy="257576"/>
            </a:xfrm>
            <a:prstGeom prst="rect">
              <a:avLst/>
            </a:prstGeom>
            <a:ln/>
          </p:spPr>
          <p:style>
            <a:lnRef idx="2">
              <a:schemeClr val="accent1"/>
            </a:lnRef>
            <a:fillRef idx="1">
              <a:schemeClr val="lt1"/>
            </a:fillRef>
            <a:effectRef idx="0">
              <a:schemeClr val="accent1"/>
            </a:effectRef>
            <a:fontRef idx="minor">
              <a:schemeClr val="dk1"/>
            </a:fontRef>
          </p:style>
        </p:pic>
      </p:grpSp>
    </p:spTree>
    <p:extLst>
      <p:ext uri="{BB962C8B-B14F-4D97-AF65-F5344CB8AC3E}">
        <p14:creationId xmlns:p14="http://schemas.microsoft.com/office/powerpoint/2010/main" val="3501991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663291"/>
            <a:ext cx="6844587" cy="3133861"/>
          </a:xfrm>
          <a:prstGeom prst="rect">
            <a:avLst/>
          </a:prstGeom>
          <a:ln>
            <a:headEnd/>
            <a:tailEnd/>
          </a:ln>
          <a:extLst/>
        </p:spPr>
        <p:style>
          <a:lnRef idx="0">
            <a:schemeClr val="accent5"/>
          </a:lnRef>
          <a:fillRef idx="3">
            <a:schemeClr val="accent5"/>
          </a:fillRef>
          <a:effectRef idx="3">
            <a:schemeClr val="accent5"/>
          </a:effectRef>
          <a:fontRef idx="minor">
            <a:schemeClr val="lt1"/>
          </a:fontRef>
        </p:style>
      </p:pic>
      <p:sp>
        <p:nvSpPr>
          <p:cNvPr id="2" name="Rectangle 1"/>
          <p:cNvSpPr/>
          <p:nvPr/>
        </p:nvSpPr>
        <p:spPr>
          <a:xfrm>
            <a:off x="2302793" y="4951039"/>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3"/>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examples (web APP)</a:t>
            </a:r>
            <a:endParaRPr lang="en-US" dirty="0"/>
          </a:p>
        </p:txBody>
      </p:sp>
    </p:spTree>
    <p:extLst>
      <p:ext uri="{BB962C8B-B14F-4D97-AF65-F5344CB8AC3E}">
        <p14:creationId xmlns:p14="http://schemas.microsoft.com/office/powerpoint/2010/main" val="908520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2"/>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a:t>
            </a:r>
            <a:r>
              <a:rPr lang="en-US" dirty="0"/>
              <a:t>examples (web APP)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362075"/>
            <a:ext cx="6178550" cy="413385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63764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2"/>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a:t>
            </a:r>
            <a:r>
              <a:rPr lang="en-US" dirty="0"/>
              <a:t>examples (web APP)</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484784"/>
            <a:ext cx="8172450" cy="4406900"/>
          </a:xfrm>
          <a:prstGeom prst="rect">
            <a:avLst/>
          </a:prstGeom>
          <a:ln/>
          <a:extLst/>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2699792" y="5999717"/>
            <a:ext cx="283410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dirty="0" smtClean="0"/>
              <a:t>A Collaborative </a:t>
            </a:r>
            <a:r>
              <a:rPr lang="en-US" dirty="0"/>
              <a:t>editing </a:t>
            </a:r>
            <a:r>
              <a:rPr lang="en-US" dirty="0" smtClean="0"/>
              <a:t>tool</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836592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2"/>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a:t>
            </a:r>
            <a:r>
              <a:rPr lang="en-US" dirty="0"/>
              <a:t>examples (web APP)</a:t>
            </a:r>
          </a:p>
        </p:txBody>
      </p:sp>
      <p:sp>
        <p:nvSpPr>
          <p:cNvPr id="3" name="TextBox 2"/>
          <p:cNvSpPr txBox="1"/>
          <p:nvPr/>
        </p:nvSpPr>
        <p:spPr>
          <a:xfrm>
            <a:off x="2699792" y="5999717"/>
            <a:ext cx="306494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dirty="0"/>
              <a:t>Cloud9(web IDE) https://c9.io/</a:t>
            </a:r>
            <a:endParaRPr lang="en-US" sz="1800" kern="0" dirty="0" smtClean="0">
              <a:ea typeface="Arial Unicode MS" pitchFamily="34" charset="-128"/>
              <a:cs typeface="Arial Unicode MS" pitchFamily="34"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340768"/>
            <a:ext cx="6584950" cy="443230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592684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47864" y="5301208"/>
            <a:ext cx="1872208" cy="360040"/>
          </a:xfrm>
        </p:spPr>
        <p:txBody>
          <a:bodyPr>
            <a:normAutofit/>
          </a:bodyPr>
          <a:lstStyle/>
          <a:p>
            <a:r>
              <a:rPr lang="en-US" sz="1600" dirty="0" smtClean="0"/>
              <a:t>A calendar </a:t>
            </a:r>
            <a:r>
              <a:rPr lang="en-US" dirty="0">
                <a:hlinkClick r:id="rId2"/>
              </a:rPr>
              <a:t>REF</a:t>
            </a:r>
            <a:r>
              <a:rPr lang="en-US" dirty="0"/>
              <a:t> </a:t>
            </a:r>
          </a:p>
          <a:p>
            <a:endParaRPr lang="en-US" sz="1800" dirty="0"/>
          </a:p>
        </p:txBody>
      </p:sp>
      <p:sp>
        <p:nvSpPr>
          <p:cNvPr id="2" name="Title 1"/>
          <p:cNvSpPr>
            <a:spLocks noGrp="1"/>
          </p:cNvSpPr>
          <p:nvPr>
            <p:ph type="title"/>
          </p:nvPr>
        </p:nvSpPr>
        <p:spPr/>
        <p:txBody>
          <a:bodyPr/>
          <a:lstStyle/>
          <a:p>
            <a:r>
              <a:rPr lang="en-US" dirty="0" err="1"/>
              <a:t>NodeJS</a:t>
            </a:r>
            <a:r>
              <a:rPr lang="en-US" dirty="0"/>
              <a:t> project examples (web APP)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4763"/>
            <a:ext cx="6768752" cy="340119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569918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11560" y="5661248"/>
            <a:ext cx="8424936" cy="425227"/>
          </a:xfrm>
        </p:spPr>
        <p:txBody>
          <a:bodyPr/>
          <a:lstStyle/>
          <a:p>
            <a:r>
              <a:rPr lang="en-US" dirty="0" err="1" smtClean="0"/>
              <a:t>Nodefox</a:t>
            </a:r>
            <a:r>
              <a:rPr lang="en-US" dirty="0" smtClean="0"/>
              <a:t>: data handling </a:t>
            </a:r>
            <a:r>
              <a:rPr lang="en-US" dirty="0" err="1" smtClean="0"/>
              <a:t>midware</a:t>
            </a:r>
            <a:r>
              <a:rPr lang="en-US" dirty="0" smtClean="0"/>
              <a:t> ,get data from </a:t>
            </a:r>
            <a:r>
              <a:rPr lang="en-US" dirty="0" err="1" smtClean="0"/>
              <a:t>mysql</a:t>
            </a:r>
            <a:r>
              <a:rPr lang="en-US" dirty="0" smtClean="0"/>
              <a:t> cluster and do </a:t>
            </a:r>
            <a:r>
              <a:rPr lang="en-US" b="0" dirty="0"/>
              <a:t>statistics</a:t>
            </a:r>
            <a:endParaRPr lang="en-US" dirty="0"/>
          </a:p>
        </p:txBody>
      </p:sp>
      <p:sp>
        <p:nvSpPr>
          <p:cNvPr id="3" name="Title 2"/>
          <p:cNvSpPr>
            <a:spLocks noGrp="1"/>
          </p:cNvSpPr>
          <p:nvPr>
            <p:ph type="title"/>
          </p:nvPr>
        </p:nvSpPr>
        <p:spPr/>
        <p:txBody>
          <a:bodyPr/>
          <a:lstStyle/>
          <a:p>
            <a:pPr lvl="1" algn="l" rtl="0">
              <a:spcBef>
                <a:spcPct val="0"/>
              </a:spcBef>
            </a:pPr>
            <a:r>
              <a:rPr kumimoji="0" lang="en-US" sz="2400" b="1" i="0" u="none" strike="noStrike" kern="1200" cap="none" spc="0" normalizeH="0" baseline="0" noProof="0" dirty="0" err="1" smtClean="0">
                <a:ln>
                  <a:noFill/>
                </a:ln>
                <a:solidFill>
                  <a:srgbClr val="666666"/>
                </a:solidFill>
                <a:effectLst/>
                <a:uLnTx/>
                <a:uFillTx/>
                <a:latin typeface="Arial"/>
              </a:rPr>
              <a:t>NodeJS</a:t>
            </a:r>
            <a:r>
              <a:rPr kumimoji="0" lang="en-US" sz="2400" b="1" i="0" u="none" strike="noStrike" kern="1200" cap="none" spc="0" normalizeH="0" baseline="0" noProof="0" dirty="0" smtClean="0">
                <a:ln>
                  <a:noFill/>
                </a:ln>
                <a:solidFill>
                  <a:srgbClr val="666666"/>
                </a:solidFill>
                <a:effectLst/>
                <a:uLnTx/>
                <a:uFillTx/>
                <a:latin typeface="Arial"/>
              </a:rPr>
              <a:t> project examples (</a:t>
            </a:r>
            <a:r>
              <a:rPr lang="en-US" b="1" dirty="0" smtClean="0"/>
              <a:t>mid-layer web data service)</a:t>
            </a:r>
            <a:br>
              <a:rPr lang="en-US" b="1" dirty="0" smtClean="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5231" y="1556792"/>
            <a:ext cx="5484578" cy="366803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680902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11560" y="5661248"/>
            <a:ext cx="8424936" cy="425227"/>
          </a:xfrm>
        </p:spPr>
        <p:txBody>
          <a:bodyPr/>
          <a:lstStyle/>
          <a:p>
            <a:r>
              <a:rPr lang="en-US" dirty="0" err="1" smtClean="0"/>
              <a:t>Loggly</a:t>
            </a:r>
            <a:r>
              <a:rPr lang="en-US" dirty="0" smtClean="0"/>
              <a:t>: </a:t>
            </a:r>
            <a:r>
              <a:rPr lang="en-US" sz="1200" dirty="0" smtClean="0">
                <a:hlinkClick r:id="rId2"/>
              </a:rPr>
              <a:t>http</a:t>
            </a:r>
            <a:r>
              <a:rPr lang="en-US" sz="1200" dirty="0">
                <a:hlinkClick r:id="rId2"/>
              </a:rPr>
              <a:t>://www.loggly.com</a:t>
            </a:r>
            <a:r>
              <a:rPr lang="en-US" sz="1200" dirty="0" smtClean="0">
                <a:hlinkClick r:id="rId2"/>
              </a:rPr>
              <a:t>/</a:t>
            </a:r>
            <a:r>
              <a:rPr lang="en-US" sz="1200" dirty="0" smtClean="0"/>
              <a:t>  </a:t>
            </a:r>
            <a:r>
              <a:rPr lang="en-US" dirty="0" smtClean="0"/>
              <a:t>a web service which collect syslog and http log </a:t>
            </a:r>
            <a:endParaRPr lang="en-US" dirty="0"/>
          </a:p>
        </p:txBody>
      </p:sp>
      <p:sp>
        <p:nvSpPr>
          <p:cNvPr id="3" name="Title 2"/>
          <p:cNvSpPr>
            <a:spLocks noGrp="1"/>
          </p:cNvSpPr>
          <p:nvPr>
            <p:ph type="title"/>
          </p:nvPr>
        </p:nvSpPr>
        <p:spPr/>
        <p:txBody>
          <a:bodyPr/>
          <a:lstStyle/>
          <a:p>
            <a:r>
              <a:rPr lang="en-US" dirty="0" err="1">
                <a:solidFill>
                  <a:srgbClr val="666666"/>
                </a:solidFill>
              </a:rPr>
              <a:t>NodeJS</a:t>
            </a:r>
            <a:r>
              <a:rPr lang="en-US" dirty="0">
                <a:solidFill>
                  <a:srgbClr val="666666"/>
                </a:solidFill>
              </a:rPr>
              <a:t> project examples (</a:t>
            </a:r>
            <a:r>
              <a:rPr lang="en-US" sz="1800" kern="0" dirty="0">
                <a:solidFill>
                  <a:sysClr val="windowText" lastClr="000000"/>
                </a:solidFill>
              </a:rPr>
              <a:t>mid-layer web data service</a:t>
            </a:r>
            <a:r>
              <a:rPr lang="en-US" sz="1800" kern="0" dirty="0" smtClean="0">
                <a:solidFill>
                  <a:sysClr val="windowText" lastClr="000000"/>
                </a:solidFill>
              </a:rPr>
              <a:t>)</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277" y="1268760"/>
            <a:ext cx="5256584" cy="4369471"/>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364758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412776"/>
            <a:ext cx="8229600" cy="864096"/>
          </a:xfrm>
        </p:spPr>
        <p:txBody>
          <a:bodyPr>
            <a:normAutofit/>
          </a:bodyPr>
          <a:lstStyle/>
          <a:p>
            <a:pPr marL="342900" indent="-342900" algn="l">
              <a:buFont typeface="Arial" panose="020B0604020202020204" pitchFamily="34" charset="0"/>
              <a:buChar char="•"/>
            </a:pPr>
            <a:r>
              <a:rPr lang="en-US" sz="1800" dirty="0" smtClean="0"/>
              <a:t>Jasmine  </a:t>
            </a:r>
            <a:r>
              <a:rPr lang="en-US" altLang="zh-CN" sz="1400" dirty="0" smtClean="0"/>
              <a:t>a</a:t>
            </a:r>
            <a:r>
              <a:rPr lang="zh-CN" altLang="en-US" sz="1400" dirty="0" smtClean="0"/>
              <a:t> </a:t>
            </a:r>
            <a:r>
              <a:rPr lang="en-US" altLang="zh-CN" sz="1400" dirty="0"/>
              <a:t>behavior driven test </a:t>
            </a:r>
            <a:r>
              <a:rPr lang="en-US" altLang="zh-CN" sz="1400" dirty="0" smtClean="0"/>
              <a:t>framework:</a:t>
            </a:r>
            <a:endParaRPr lang="en-US" sz="1400" dirty="0"/>
          </a:p>
          <a:p>
            <a:pPr marL="342900" indent="-342900" algn="l">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r>
              <a:rPr lang="en-US" dirty="0" smtClean="0"/>
              <a:t>6 JS Tests</a:t>
            </a:r>
            <a:endParaRPr lang="en-US" dirty="0"/>
          </a:p>
        </p:txBody>
      </p:sp>
      <p:sp>
        <p:nvSpPr>
          <p:cNvPr id="6" name="Content Placeholder 1"/>
          <p:cNvSpPr txBox="1">
            <a:spLocks/>
          </p:cNvSpPr>
          <p:nvPr/>
        </p:nvSpPr>
        <p:spPr>
          <a:xfrm>
            <a:off x="395536" y="2323334"/>
            <a:ext cx="8301608" cy="7200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a:endParaRPr lang="en-US" sz="2000" dirty="0"/>
          </a:p>
        </p:txBody>
      </p:sp>
      <p:sp>
        <p:nvSpPr>
          <p:cNvPr id="7" name="Curved Left Arrow 6"/>
          <p:cNvSpPr/>
          <p:nvPr/>
        </p:nvSpPr>
        <p:spPr>
          <a:xfrm rot="20243028">
            <a:off x="6192226" y="2595363"/>
            <a:ext cx="576064" cy="1800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4839896" cy="4176464"/>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699598"/>
            <a:ext cx="3024336" cy="764667"/>
          </a:xfrm>
          <a:prstGeom prst="rect">
            <a:avLst/>
          </a:prstGeom>
        </p:spPr>
      </p:pic>
    </p:spTree>
    <p:extLst>
      <p:ext uri="{BB962C8B-B14F-4D97-AF65-F5344CB8AC3E}">
        <p14:creationId xmlns:p14="http://schemas.microsoft.com/office/powerpoint/2010/main" val="4517262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5536" y="1412776"/>
            <a:ext cx="8301608" cy="720079"/>
          </a:xfrm>
        </p:spPr>
        <p:txBody>
          <a:bodyPr>
            <a:normAutofit/>
          </a:bodyPr>
          <a:lstStyle/>
          <a:p>
            <a:pPr marL="342900" indent="-342900" algn="l">
              <a:buFont typeface="Arial" panose="020B0604020202020204" pitchFamily="34" charset="0"/>
              <a:buChar char="•"/>
            </a:pPr>
            <a:r>
              <a:rPr lang="en-US" sz="2000" kern="1200" dirty="0" smtClean="0">
                <a:solidFill>
                  <a:schemeClr val="tx1"/>
                </a:solidFill>
                <a:latin typeface="Arial" panose="020B0604020202020204" pitchFamily="34" charset="0"/>
                <a:cs typeface="Arial" panose="020B0604020202020204" pitchFamily="34" charset="0"/>
              </a:rPr>
              <a:t>J</a:t>
            </a:r>
            <a:r>
              <a:rPr lang="en-US" altLang="zh-CN" sz="2000" kern="1200" dirty="0" smtClean="0">
                <a:solidFill>
                  <a:schemeClr val="tx1"/>
                </a:solidFill>
                <a:latin typeface="Arial" panose="020B0604020202020204" pitchFamily="34" charset="0"/>
                <a:cs typeface="Arial" panose="020B0604020202020204" pitchFamily="34" charset="0"/>
              </a:rPr>
              <a:t>asmine can test </a:t>
            </a:r>
            <a:r>
              <a:rPr lang="en-US" altLang="zh-CN" sz="2000" kern="12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altLang="zh-CN" sz="2000" kern="1200" dirty="0" smtClean="0">
                <a:solidFill>
                  <a:schemeClr val="tx1"/>
                </a:solidFill>
                <a:latin typeface="Arial" panose="020B0604020202020204" pitchFamily="34" charset="0"/>
                <a:cs typeface="Arial" panose="020B0604020202020204" pitchFamily="34" charset="0"/>
              </a:rPr>
              <a:t> code</a:t>
            </a:r>
            <a:endParaRPr lang="en-US" sz="2000" dirty="0">
              <a:solidFill>
                <a:schemeClr val="tx1"/>
              </a:solidFill>
            </a:endParaRPr>
          </a:p>
        </p:txBody>
      </p:sp>
      <p:sp>
        <p:nvSpPr>
          <p:cNvPr id="3" name="Title 2"/>
          <p:cNvSpPr>
            <a:spLocks noGrp="1"/>
          </p:cNvSpPr>
          <p:nvPr>
            <p:ph type="title"/>
          </p:nvPr>
        </p:nvSpPr>
        <p:spPr/>
        <p:txBody>
          <a:bodyPr>
            <a:normAutofit/>
          </a:bodyPr>
          <a:lstStyle/>
          <a:p>
            <a:r>
              <a:rPr lang="en-US" dirty="0"/>
              <a:t>Jasmine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1"/>
            <a:ext cx="5308824" cy="4366639"/>
          </a:xfrm>
          <a:prstGeom prst="rect">
            <a:avLst/>
          </a:prstGeom>
        </p:spPr>
        <p:style>
          <a:lnRef idx="1">
            <a:schemeClr val="accent3"/>
          </a:lnRef>
          <a:fillRef idx="3">
            <a:schemeClr val="accent3"/>
          </a:fillRef>
          <a:effectRef idx="2">
            <a:schemeClr val="accent3"/>
          </a:effectRef>
          <a:fontRef idx="minor">
            <a:schemeClr val="lt1"/>
          </a:fontRef>
        </p:style>
      </p:pic>
      <p:sp>
        <p:nvSpPr>
          <p:cNvPr id="5" name="Rectangle 4"/>
          <p:cNvSpPr/>
          <p:nvPr/>
        </p:nvSpPr>
        <p:spPr>
          <a:xfrm>
            <a:off x="1259632" y="5842130"/>
            <a:ext cx="3384376" cy="276999"/>
          </a:xfrm>
          <a:prstGeom prst="rect">
            <a:avLst/>
          </a:prstGeom>
        </p:spPr>
        <p:txBody>
          <a:bodyPr wrap="square">
            <a:spAutoFit/>
          </a:bodyPr>
          <a:lstStyle/>
          <a:p>
            <a:r>
              <a:rPr lang="en-US" sz="1200" b="1" dirty="0">
                <a:hlinkClick r:id="rId3"/>
              </a:rPr>
              <a:t>http://blog.fens.me/nodejs-jasmine-bdd/</a:t>
            </a:r>
            <a:endParaRPr lang="en-US" sz="1200" b="1" dirty="0"/>
          </a:p>
        </p:txBody>
      </p:sp>
    </p:spTree>
    <p:extLst>
      <p:ext uri="{BB962C8B-B14F-4D97-AF65-F5344CB8AC3E}">
        <p14:creationId xmlns:p14="http://schemas.microsoft.com/office/powerpoint/2010/main" val="3012998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Maintain Packages </a:t>
            </a:r>
            <a:r>
              <a:rPr lang="en-US" altLang="zh-CN" dirty="0" smtClean="0"/>
              <a:t>using </a:t>
            </a:r>
            <a:r>
              <a:rPr lang="en-US" altLang="zh-CN" dirty="0" err="1" smtClean="0"/>
              <a:t>npm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08" y="3356992"/>
            <a:ext cx="6190365" cy="601131"/>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5" name="TextBox 4"/>
          <p:cNvSpPr txBox="1"/>
          <p:nvPr/>
        </p:nvSpPr>
        <p:spPr>
          <a:xfrm>
            <a:off x="565138" y="2987660"/>
            <a:ext cx="3744416" cy="369332"/>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Eg</a:t>
            </a:r>
            <a:r>
              <a:rPr lang="en-US"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Install require.js in </a:t>
            </a:r>
            <a:r>
              <a:rPr lang="en-US" sz="1600" dirty="0" err="1" smtClean="0">
                <a:latin typeface="Arial" panose="020B0604020202020204" pitchFamily="34" charset="0"/>
                <a:cs typeface="Arial" panose="020B0604020202020204" pitchFamily="34" charset="0"/>
              </a:rPr>
              <a:t>NodeJS</a:t>
            </a:r>
            <a:endParaRPr lang="en-US" sz="1600" dirty="0">
              <a:latin typeface="Arial" panose="020B0604020202020204" pitchFamily="34" charset="0"/>
              <a:cs typeface="Arial" panose="020B0604020202020204" pitchFamily="34" charset="0"/>
            </a:endParaRPr>
          </a:p>
        </p:txBody>
      </p:sp>
      <p:sp>
        <p:nvSpPr>
          <p:cNvPr id="8" name="object 6"/>
          <p:cNvSpPr/>
          <p:nvPr/>
        </p:nvSpPr>
        <p:spPr>
          <a:xfrm>
            <a:off x="552108" y="1700808"/>
            <a:ext cx="6190365"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a:t>
            </a:r>
            <a:r>
              <a:rPr lang="en-US" sz="1400" b="1" dirty="0" err="1" smtClean="0">
                <a:solidFill>
                  <a:schemeClr val="tx1"/>
                </a:solidFill>
                <a:ea typeface="宋体"/>
              </a:rPr>
              <a:t>ls</a:t>
            </a:r>
            <a:endParaRPr lang="en-US" sz="1400" b="1" dirty="0" smtClean="0">
              <a:solidFill>
                <a:schemeClr val="tx1"/>
              </a:solidFill>
              <a:ea typeface="宋体"/>
            </a:endParaRP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install [-g] </a:t>
            </a:r>
            <a:r>
              <a:rPr lang="en-US" sz="1400" b="1" dirty="0" err="1" smtClean="0">
                <a:solidFill>
                  <a:schemeClr val="tx1"/>
                </a:solidFill>
                <a:ea typeface="宋体"/>
              </a:rPr>
              <a:t>package_name</a:t>
            </a:r>
            <a:r>
              <a:rPr lang="en-US" sz="1400" b="1" dirty="0" smtClean="0">
                <a:solidFill>
                  <a:schemeClr val="accent1">
                    <a:lumMod val="60000"/>
                    <a:lumOff val="40000"/>
                  </a:schemeClr>
                </a:solidFill>
                <a:ea typeface="宋体"/>
              </a:rPr>
              <a:t>//-g will set the package to </a:t>
            </a:r>
            <a:r>
              <a:rPr lang="en-US" sz="1400" b="1" dirty="0" err="1" smtClean="0">
                <a:solidFill>
                  <a:schemeClr val="accent1">
                    <a:lumMod val="60000"/>
                    <a:lumOff val="40000"/>
                  </a:schemeClr>
                </a:solidFill>
                <a:ea typeface="宋体"/>
              </a:rPr>
              <a:t>os</a:t>
            </a:r>
            <a:r>
              <a:rPr lang="en-US" sz="1400" b="1" dirty="0" smtClean="0">
                <a:solidFill>
                  <a:schemeClr val="accent1">
                    <a:lumMod val="60000"/>
                    <a:lumOff val="40000"/>
                  </a:schemeClr>
                </a:solidFill>
                <a:ea typeface="宋体"/>
              </a:rPr>
              <a:t> path</a:t>
            </a: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update</a:t>
            </a:r>
          </a:p>
        </p:txBody>
      </p:sp>
      <p:sp>
        <p:nvSpPr>
          <p:cNvPr id="6" name="TextBox 5"/>
          <p:cNvSpPr txBox="1"/>
          <p:nvPr/>
        </p:nvSpPr>
        <p:spPr>
          <a:xfrm>
            <a:off x="565138" y="3997962"/>
            <a:ext cx="5943164" cy="307777"/>
          </a:xfrm>
          <a:prstGeom prst="rect">
            <a:avLst/>
          </a:prstGeom>
          <a:noFill/>
        </p:spPr>
        <p:txBody>
          <a:bodyPr wrap="square" rtlCol="0">
            <a:spAutoFit/>
          </a:bodyPr>
          <a:lstStyle/>
          <a:p>
            <a:r>
              <a:rPr lang="en-US" sz="1400" dirty="0" smtClean="0">
                <a:solidFill>
                  <a:schemeClr val="bg2">
                    <a:lumMod val="40000"/>
                    <a:lumOff val="60000"/>
                  </a:schemeClr>
                </a:solidFill>
                <a:latin typeface="Arial" panose="020B0604020202020204" pitchFamily="34" charset="0"/>
                <a:cs typeface="Arial" panose="020B0604020202020204" pitchFamily="34" charset="0"/>
              </a:rPr>
              <a:t>Maybe you need to configure a http-proxy in IE… … </a:t>
            </a:r>
            <a:endParaRPr lang="en-US" sz="1400" dirty="0">
              <a:solidFill>
                <a:schemeClr val="bg2">
                  <a:lumMod val="40000"/>
                  <a:lumOff val="60000"/>
                </a:schemeClr>
              </a:solidFill>
              <a:latin typeface="Arial" panose="020B0604020202020204" pitchFamily="34" charset="0"/>
              <a:cs typeface="Arial" panose="020B0604020202020204"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37" y="4290839"/>
            <a:ext cx="6177335" cy="1442417"/>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7" name="TextBox 6"/>
          <p:cNvSpPr txBox="1"/>
          <p:nvPr/>
        </p:nvSpPr>
        <p:spPr>
          <a:xfrm>
            <a:off x="5525704" y="5059179"/>
            <a:ext cx="1998624" cy="369332"/>
          </a:xfrm>
          <a:prstGeom prst="rect">
            <a:avLst/>
          </a:prstGeom>
          <a:noFill/>
        </p:spPr>
        <p:txBody>
          <a:bodyPr wrap="none" rtlCol="0">
            <a:spAutoFit/>
          </a:bodyPr>
          <a:lstStyle/>
          <a:p>
            <a:r>
              <a:rPr lang="en-US" b="1" dirty="0" err="1" smtClean="0">
                <a:effectLst>
                  <a:outerShdw blurRad="38100" dist="38100" dir="2700000" algn="tl">
                    <a:srgbClr val="000000">
                      <a:alpha val="43137"/>
                    </a:srgbClr>
                  </a:outerShdw>
                </a:effectLst>
              </a:rPr>
              <a:t>Requirejs</a:t>
            </a:r>
            <a:r>
              <a:rPr lang="en-US" b="1" dirty="0" smtClean="0">
                <a:effectLst>
                  <a:outerShdw blurRad="38100" dist="38100" dir="2700000" algn="tl">
                    <a:srgbClr val="000000">
                      <a:alpha val="43137"/>
                    </a:srgbClr>
                  </a:outerShdw>
                </a:effectLst>
              </a:rPr>
              <a:t> package</a:t>
            </a:r>
            <a:endParaRPr lang="en-US" b="1" dirty="0">
              <a:effectLst>
                <a:outerShdw blurRad="38100" dist="38100" dir="2700000" algn="tl">
                  <a:srgbClr val="000000">
                    <a:alpha val="43137"/>
                  </a:srgbClr>
                </a:outerShdw>
              </a:effectLst>
            </a:endParaRPr>
          </a:p>
        </p:txBody>
      </p:sp>
      <p:cxnSp>
        <p:nvCxnSpPr>
          <p:cNvPr id="12" name="Straight Arrow Connector 11"/>
          <p:cNvCxnSpPr>
            <a:stCxn id="7" idx="1"/>
          </p:cNvCxnSpPr>
          <p:nvPr/>
        </p:nvCxnSpPr>
        <p:spPr>
          <a:xfrm flipH="1">
            <a:off x="2552130" y="5243845"/>
            <a:ext cx="2973574" cy="2473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5138" y="5805264"/>
            <a:ext cx="6261110" cy="369332"/>
          </a:xfrm>
          <a:prstGeom prst="rect">
            <a:avLst/>
          </a:prstGeom>
          <a:noFill/>
        </p:spPr>
        <p:txBody>
          <a:bodyPr wrap="square" rtlCol="0">
            <a:spAutoFit/>
          </a:bodyPr>
          <a:lstStyle/>
          <a:p>
            <a:r>
              <a:rPr lang="en-US" b="1" dirty="0" err="1" smtClean="0"/>
              <a:t>NodeJS’s</a:t>
            </a:r>
            <a:r>
              <a:rPr lang="en-US" b="1" dirty="0" smtClean="0"/>
              <a:t> </a:t>
            </a:r>
            <a:r>
              <a:rPr lang="en-US" b="1" dirty="0" err="1" smtClean="0"/>
              <a:t>npm</a:t>
            </a:r>
            <a:r>
              <a:rPr lang="en-US" b="1" dirty="0" smtClean="0"/>
              <a:t> works like python’s </a:t>
            </a:r>
            <a:r>
              <a:rPr lang="en-US" b="1" dirty="0" err="1" smtClean="0"/>
              <a:t>easy_install</a:t>
            </a:r>
            <a:endParaRPr lang="en-US" b="1" dirty="0"/>
          </a:p>
        </p:txBody>
      </p:sp>
    </p:spTree>
    <p:extLst>
      <p:ext uri="{BB962C8B-B14F-4D97-AF65-F5344CB8AC3E}">
        <p14:creationId xmlns:p14="http://schemas.microsoft.com/office/powerpoint/2010/main" val="31775809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95536" y="1412776"/>
            <a:ext cx="7773368" cy="442168"/>
          </a:xfrm>
        </p:spPr>
        <p:txBody>
          <a:bodyPr/>
          <a:lstStyle/>
          <a:p>
            <a:pPr marL="285750" indent="-285750">
              <a:buFont typeface="Arial" panose="020B0604020202020204" pitchFamily="34" charset="0"/>
              <a:buChar char="•"/>
            </a:pPr>
            <a:r>
              <a:rPr lang="en-US" dirty="0" smtClean="0"/>
              <a:t>Use jasmine to test backbone projects: </a:t>
            </a:r>
            <a:r>
              <a:rPr lang="en-US" dirty="0" smtClean="0">
                <a:hlinkClick r:id="rId2"/>
              </a:rPr>
              <a:t>REF</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hlinkClick r:id="rId2"/>
            </a:endParaRPr>
          </a:p>
          <a:p>
            <a:pPr lvl="1"/>
            <a:endParaRPr lang="en-US" dirty="0" smtClean="0">
              <a:hlinkClick r:id="rId2"/>
            </a:endParaRPr>
          </a:p>
        </p:txBody>
      </p:sp>
      <p:sp>
        <p:nvSpPr>
          <p:cNvPr id="2" name="Title 1"/>
          <p:cNvSpPr>
            <a:spLocks noGrp="1"/>
          </p:cNvSpPr>
          <p:nvPr>
            <p:ph type="title"/>
          </p:nvPr>
        </p:nvSpPr>
        <p:spPr/>
        <p:txBody>
          <a:bodyPr/>
          <a:lstStyle/>
          <a:p>
            <a:r>
              <a:rPr lang="en-US" dirty="0" smtClean="0"/>
              <a:t>Jasmin</a:t>
            </a:r>
            <a:r>
              <a:rPr lang="en-US" altLang="zh-CN" dirty="0" smtClean="0"/>
              <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41" y="2276872"/>
            <a:ext cx="5916431" cy="3321496"/>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27000492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7025" y="1340768"/>
            <a:ext cx="6981279" cy="442167"/>
          </a:xfrm>
        </p:spPr>
        <p:txBody>
          <a:bodyPr/>
          <a:lstStyle/>
          <a:p>
            <a:pPr marL="285750" indent="-285750">
              <a:buFont typeface="Arial" panose="020B0604020202020204" pitchFamily="34" charset="0"/>
              <a:buChar char="•"/>
            </a:pPr>
            <a:r>
              <a:rPr lang="en-US" dirty="0"/>
              <a:t>Test </a:t>
            </a:r>
            <a:r>
              <a:rPr lang="en-US" dirty="0" err="1"/>
              <a:t>NodeJS</a:t>
            </a:r>
            <a:r>
              <a:rPr lang="en-US" dirty="0"/>
              <a:t> </a:t>
            </a:r>
            <a:r>
              <a:rPr lang="en-US" dirty="0" smtClean="0"/>
              <a:t>projects using node ‘should’ module: </a:t>
            </a:r>
            <a:r>
              <a:rPr lang="en-US" dirty="0" smtClean="0">
                <a:hlinkClick r:id="rId2"/>
              </a:rPr>
              <a:t>REF</a:t>
            </a:r>
            <a:endParaRPr lang="en-US" dirty="0"/>
          </a:p>
          <a:p>
            <a:endParaRPr lang="en-US" dirty="0"/>
          </a:p>
        </p:txBody>
      </p:sp>
      <p:sp>
        <p:nvSpPr>
          <p:cNvPr id="2" name="Title 1"/>
          <p:cNvSpPr>
            <a:spLocks noGrp="1"/>
          </p:cNvSpPr>
          <p:nvPr>
            <p:ph type="title"/>
          </p:nvPr>
        </p:nvSpPr>
        <p:spPr/>
        <p:txBody>
          <a:bodyPr/>
          <a:lstStyle/>
          <a:p>
            <a:r>
              <a:rPr lang="en-US" dirty="0" smtClean="0"/>
              <a:t>Other test examples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6" y="1916832"/>
            <a:ext cx="6377890" cy="3945147"/>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1979712" y="6165385"/>
            <a:ext cx="3839256" cy="307777"/>
          </a:xfrm>
          <a:prstGeom prst="rect">
            <a:avLst/>
          </a:prstGeom>
          <a:noFill/>
        </p:spPr>
        <p:txBody>
          <a:bodyPr wrap="none" rtlCol="0">
            <a:spAutoFit/>
          </a:bodyPr>
          <a:lstStyle/>
          <a:p>
            <a:r>
              <a:rPr lang="en-US" sz="1400" b="1" dirty="0" err="1" smtClean="0">
                <a:solidFill>
                  <a:srgbClr val="C00000"/>
                </a:solidFill>
                <a:effectLst>
                  <a:outerShdw blurRad="38100" dist="38100" dir="2700000" algn="tl">
                    <a:srgbClr val="000000">
                      <a:alpha val="43137"/>
                    </a:srgbClr>
                  </a:outerShdw>
                </a:effectLst>
              </a:rPr>
              <a:t>NodeJS’s</a:t>
            </a:r>
            <a:r>
              <a:rPr lang="en-US" sz="1400" b="1" dirty="0" smtClean="0">
                <a:solidFill>
                  <a:srgbClr val="C00000"/>
                </a:solidFill>
                <a:effectLst>
                  <a:outerShdw blurRad="38100" dist="38100" dir="2700000" algn="tl">
                    <a:srgbClr val="000000">
                      <a:alpha val="43137"/>
                    </a:srgbClr>
                  </a:outerShdw>
                </a:effectLst>
              </a:rPr>
              <a:t> Should mod is similar to jasmine</a:t>
            </a:r>
            <a:endParaRPr lang="en-US" sz="14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44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3528" y="1268760"/>
            <a:ext cx="8493125" cy="4395787"/>
          </a:xfrm>
        </p:spPr>
        <p:txBody>
          <a:bodyPr/>
          <a:lstStyle/>
          <a:p>
            <a:r>
              <a:rPr lang="en-US" dirty="0" smtClean="0"/>
              <a:t>Using </a:t>
            </a:r>
            <a:r>
              <a:rPr lang="en-US" dirty="0" err="1" smtClean="0"/>
              <a:t>requireJS</a:t>
            </a:r>
            <a:r>
              <a:rPr lang="en-US" dirty="0" smtClean="0"/>
              <a:t> and </a:t>
            </a:r>
            <a:r>
              <a:rPr lang="en-US" dirty="0" err="1" smtClean="0"/>
              <a:t>NodeJS</a:t>
            </a:r>
            <a:endParaRPr lang="en-US" dirty="0" smtClean="0"/>
          </a:p>
          <a:p>
            <a:pPr lvl="1"/>
            <a:r>
              <a:rPr lang="en-US" dirty="0" smtClean="0"/>
              <a:t>Write a </a:t>
            </a:r>
            <a:r>
              <a:rPr lang="en-US" dirty="0" err="1" smtClean="0">
                <a:solidFill>
                  <a:srgbClr val="FFC000"/>
                </a:solidFill>
              </a:rPr>
              <a:t>build.json</a:t>
            </a:r>
            <a:r>
              <a:rPr lang="en-US" dirty="0" smtClean="0"/>
              <a:t>, which tell r.js how to </a:t>
            </a:r>
          </a:p>
          <a:p>
            <a:pPr lvl="2"/>
            <a:r>
              <a:rPr lang="en-US" dirty="0" smtClean="0"/>
              <a:t>Resolve the </a:t>
            </a:r>
            <a:r>
              <a:rPr lang="en-US" u="sng" dirty="0" smtClean="0"/>
              <a:t>dependencies</a:t>
            </a:r>
            <a:endParaRPr lang="en-US" dirty="0" smtClean="0"/>
          </a:p>
          <a:p>
            <a:pPr lvl="1"/>
            <a:r>
              <a:rPr lang="en-US" dirty="0"/>
              <a:t>node ..\script\r.js -o </a:t>
            </a:r>
            <a:r>
              <a:rPr lang="en-US" dirty="0" err="1" smtClean="0"/>
              <a:t>build.json</a:t>
            </a:r>
            <a:endParaRPr lang="en-US" dirty="0" smtClean="0"/>
          </a:p>
          <a:p>
            <a:pPr lvl="1"/>
            <a:r>
              <a:rPr lang="en-US" dirty="0" smtClean="0"/>
              <a:t>                                                          </a:t>
            </a:r>
            <a:r>
              <a:rPr lang="en-US" b="1" dirty="0" smtClean="0">
                <a:effectLst>
                  <a:outerShdw blurRad="38100" dist="38100" dir="2700000" algn="tl">
                    <a:srgbClr val="000000">
                      <a:alpha val="43137"/>
                    </a:srgbClr>
                  </a:outerShdw>
                </a:effectLst>
              </a:rPr>
              <a:t>sapMobileCN.js</a:t>
            </a:r>
            <a:endParaRPr lang="en-US"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7 JS Minify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5" y="3369171"/>
            <a:ext cx="5657453" cy="3034248"/>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79" y="2865115"/>
            <a:ext cx="1664336" cy="2160240"/>
          </a:xfrm>
          <a:prstGeom prst="rect">
            <a:avLst/>
          </a:prstGeom>
        </p:spPr>
        <p:style>
          <a:lnRef idx="2">
            <a:schemeClr val="accent1"/>
          </a:lnRef>
          <a:fillRef idx="1">
            <a:schemeClr val="lt1"/>
          </a:fillRef>
          <a:effectRef idx="0">
            <a:schemeClr val="accent1"/>
          </a:effectRef>
          <a:fontRef idx="minor">
            <a:schemeClr val="dk1"/>
          </a:fontRef>
        </p:style>
      </p:pic>
      <p:sp>
        <p:nvSpPr>
          <p:cNvPr id="8" name="Right Arrow 7"/>
          <p:cNvSpPr/>
          <p:nvPr/>
        </p:nvSpPr>
        <p:spPr>
          <a:xfrm>
            <a:off x="2486646" y="2865115"/>
            <a:ext cx="1509290" cy="36004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C000"/>
                </a:solidFill>
              </a:rPr>
              <a:t>minify</a:t>
            </a:r>
            <a:endParaRPr lang="en-US" dirty="0">
              <a:solidFill>
                <a:srgbClr val="FFC000"/>
              </a:solidFill>
            </a:endParaRPr>
          </a:p>
        </p:txBody>
      </p:sp>
      <p:sp>
        <p:nvSpPr>
          <p:cNvPr id="9" name="TextBox 8"/>
          <p:cNvSpPr txBox="1"/>
          <p:nvPr/>
        </p:nvSpPr>
        <p:spPr>
          <a:xfrm>
            <a:off x="4053468" y="5085184"/>
            <a:ext cx="3797835" cy="523220"/>
          </a:xfrm>
          <a:prstGeom prst="rect">
            <a:avLst/>
          </a:prstGeom>
          <a:noFill/>
        </p:spPr>
        <p:txBody>
          <a:bodyPr wrap="none" rtlCol="0">
            <a:spAutoFit/>
          </a:bodyPr>
          <a:lstStyle/>
          <a:p>
            <a:r>
              <a:rPr lang="en-US" sz="2800" b="1" dirty="0" err="1" smtClean="0">
                <a:solidFill>
                  <a:srgbClr val="FFC000"/>
                </a:solidFill>
                <a:effectLst>
                  <a:outerShdw blurRad="38100" dist="38100" dir="2700000" algn="tl">
                    <a:srgbClr val="000000">
                      <a:alpha val="43137"/>
                    </a:srgbClr>
                  </a:outerShdw>
                </a:effectLst>
              </a:rPr>
              <a:t>Config</a:t>
            </a:r>
            <a:r>
              <a:rPr lang="en-US" sz="2800" b="1" dirty="0" smtClean="0">
                <a:solidFill>
                  <a:srgbClr val="FFC000"/>
                </a:solidFill>
                <a:effectLst>
                  <a:outerShdw blurRad="38100" dist="38100" dir="2700000" algn="tl">
                    <a:srgbClr val="000000">
                      <a:alpha val="43137"/>
                    </a:srgbClr>
                  </a:outerShdw>
                </a:effectLst>
              </a:rPr>
              <a:t> file:Build.json</a:t>
            </a:r>
            <a:endParaRPr lang="en-US" sz="2800" b="1"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866056" y="4544139"/>
            <a:ext cx="1390124" cy="646331"/>
          </a:xfrm>
          <a:prstGeom prst="rect">
            <a:avLst/>
          </a:prstGeom>
          <a:noFill/>
        </p:spPr>
        <p:txBody>
          <a:bodyPr wrap="none" rtlCol="0">
            <a:spAutoFit/>
          </a:bodyPr>
          <a:lstStyle/>
          <a:p>
            <a:r>
              <a:rPr lang="en-US" b="1" dirty="0" smtClean="0">
                <a:solidFill>
                  <a:srgbClr val="FFC000"/>
                </a:solidFill>
              </a:rPr>
              <a:t>Files to be </a:t>
            </a:r>
          </a:p>
          <a:p>
            <a:r>
              <a:rPr lang="en-US" b="1" dirty="0" smtClean="0">
                <a:solidFill>
                  <a:srgbClr val="FFC000"/>
                </a:solidFill>
              </a:rPr>
              <a:t>minified</a:t>
            </a:r>
            <a:endParaRPr lang="en-US" b="1" dirty="0">
              <a:solidFill>
                <a:srgbClr val="FFC000"/>
              </a:solidFill>
            </a:endParaRPr>
          </a:p>
        </p:txBody>
      </p:sp>
    </p:spTree>
    <p:extLst>
      <p:ext uri="{BB962C8B-B14F-4D97-AF65-F5344CB8AC3E}">
        <p14:creationId xmlns:p14="http://schemas.microsoft.com/office/powerpoint/2010/main" val="2824577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726305" y="2360840"/>
            <a:ext cx="3979257" cy="348080"/>
          </a:xfrm>
        </p:spPr>
        <p:style>
          <a:lnRef idx="2">
            <a:schemeClr val="accent1"/>
          </a:lnRef>
          <a:fillRef idx="1">
            <a:schemeClr val="lt1"/>
          </a:fillRef>
          <a:effectRef idx="0">
            <a:schemeClr val="accent1"/>
          </a:effectRef>
          <a:fontRef idx="minor">
            <a:schemeClr val="dk1"/>
          </a:fontRef>
        </p:style>
      </p:pic>
      <p:sp>
        <p:nvSpPr>
          <p:cNvPr id="3" name="Title 2"/>
          <p:cNvSpPr>
            <a:spLocks noGrp="1"/>
          </p:cNvSpPr>
          <p:nvPr>
            <p:ph type="title"/>
          </p:nvPr>
        </p:nvSpPr>
        <p:spPr/>
        <p:txBody>
          <a:bodyPr/>
          <a:lstStyle/>
          <a:p>
            <a:r>
              <a:rPr lang="en-US" dirty="0" smtClean="0"/>
              <a:t>Use </a:t>
            </a:r>
            <a:r>
              <a:rPr lang="en-US" dirty="0" err="1" smtClean="0"/>
              <a:t>NodeJS</a:t>
            </a:r>
            <a:endParaRPr lang="en-US" dirty="0"/>
          </a:p>
        </p:txBody>
      </p:sp>
      <p:sp>
        <p:nvSpPr>
          <p:cNvPr id="7" name="TextBox 6"/>
          <p:cNvSpPr txBox="1"/>
          <p:nvPr/>
        </p:nvSpPr>
        <p:spPr>
          <a:xfrm>
            <a:off x="611560" y="1722874"/>
            <a:ext cx="1872208" cy="369332"/>
          </a:xfrm>
          <a:prstGeom prst="rect">
            <a:avLst/>
          </a:prstGeom>
          <a:noFill/>
        </p:spPr>
        <p:txBody>
          <a:bodyPr wrap="square" rtlCol="0">
            <a:spAutoFit/>
          </a:bodyPr>
          <a:lstStyle/>
          <a:p>
            <a:r>
              <a:rPr lang="en-US" dirty="0" smtClean="0"/>
              <a:t>Helloworld.js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3573016"/>
            <a:ext cx="4258839" cy="1800200"/>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p:cNvSpPr txBox="1"/>
          <p:nvPr/>
        </p:nvSpPr>
        <p:spPr>
          <a:xfrm>
            <a:off x="622332" y="3203684"/>
            <a:ext cx="1872208" cy="369332"/>
          </a:xfrm>
          <a:prstGeom prst="rect">
            <a:avLst/>
          </a:prstGeom>
          <a:noFill/>
        </p:spPr>
        <p:txBody>
          <a:bodyPr wrap="square" rtlCol="0">
            <a:spAutoFit/>
          </a:bodyPr>
          <a:lstStyle/>
          <a:p>
            <a:r>
              <a:rPr lang="en-US" dirty="0" smtClean="0"/>
              <a:t>server.js</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791322"/>
            <a:ext cx="3999836" cy="285750"/>
          </a:xfrm>
          <a:prstGeom prst="rect">
            <a:avLst/>
          </a:prstGeom>
        </p:spPr>
        <p:style>
          <a:lnRef idx="2">
            <a:schemeClr val="accent1"/>
          </a:lnRef>
          <a:fillRef idx="1">
            <a:schemeClr val="lt1"/>
          </a:fillRef>
          <a:effectRef idx="0">
            <a:schemeClr val="accent1"/>
          </a:effectRef>
          <a:fontRef idx="minor">
            <a:schemeClr val="dk1"/>
          </a:fontRef>
        </p:style>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499384"/>
            <a:ext cx="3999836" cy="796479"/>
          </a:xfrm>
          <a:prstGeom prst="rect">
            <a:avLst/>
          </a:prstGeom>
        </p:spPr>
        <p:style>
          <a:lnRef idx="2">
            <a:schemeClr val="accent1"/>
          </a:lnRef>
          <a:fillRef idx="1">
            <a:schemeClr val="lt1"/>
          </a:fillRef>
          <a:effectRef idx="0">
            <a:schemeClr val="accent1"/>
          </a:effectRef>
          <a:fontRef idx="minor">
            <a:schemeClr val="dk1"/>
          </a:fontRef>
        </p:style>
      </p:pic>
      <p:sp>
        <p:nvSpPr>
          <p:cNvPr id="16" name="object 6"/>
          <p:cNvSpPr txBox="1">
            <a:spLocks/>
          </p:cNvSpPr>
          <p:nvPr/>
        </p:nvSpPr>
        <p:spPr bwMode="gray">
          <a:xfrm>
            <a:off x="359531" y="2123565"/>
            <a:ext cx="4186832" cy="4320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a:solidFill>
                  <a:srgbClr val="F28FC1"/>
                </a:solidFill>
                <a:latin typeface="宋体"/>
                <a:ea typeface="宋体"/>
              </a:rPr>
              <a:t>console.log(“hello world</a:t>
            </a:r>
            <a:r>
              <a:rPr lang="en-US" sz="1400" dirty="0" smtClean="0">
                <a:solidFill>
                  <a:srgbClr val="F28FC1"/>
                </a:solidFill>
                <a:latin typeface="宋体"/>
                <a:ea typeface="宋体"/>
              </a:rPr>
              <a:t>”)</a:t>
            </a:r>
            <a:endParaRPr lang="en-US" sz="1400" dirty="0">
              <a:solidFill>
                <a:srgbClr val="F28FC1"/>
              </a:solidFill>
              <a:latin typeface="宋体"/>
              <a:ea typeface="宋体"/>
            </a:endParaRPr>
          </a:p>
        </p:txBody>
      </p:sp>
    </p:spTree>
    <p:extLst>
      <p:ext uri="{BB962C8B-B14F-4D97-AF65-F5344CB8AC3E}">
        <p14:creationId xmlns:p14="http://schemas.microsoft.com/office/powerpoint/2010/main" val="47843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772817"/>
            <a:ext cx="4402833" cy="1368152"/>
          </a:xfrm>
        </p:spPr>
        <p:txBody>
          <a:bodyPr/>
          <a:lstStyle/>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Non-blocking</a:t>
            </a:r>
            <a:r>
              <a:rPr lang="en-US" b="1" dirty="0" smtClean="0">
                <a:latin typeface="Arial" panose="020B0604020202020204" pitchFamily="34" charset="0"/>
                <a:cs typeface="Arial" panose="020B0604020202020204" pitchFamily="34" charset="0"/>
              </a:rPr>
              <a:t>:</a:t>
            </a: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Asynchronous </a:t>
            </a:r>
            <a:r>
              <a:rPr lang="en-US" b="1" dirty="0" smtClean="0">
                <a:latin typeface="Arial" panose="020B0604020202020204" pitchFamily="34" charset="0"/>
                <a:cs typeface="Arial" panose="020B0604020202020204" pitchFamily="34" charset="0"/>
              </a:rPr>
              <a:t>callback </a:t>
            </a:r>
            <a:r>
              <a:rPr lang="en-US" altLang="zh-CN" b="1" dirty="0" smtClean="0">
                <a:latin typeface="Arial" panose="020B0604020202020204" pitchFamily="34" charset="0"/>
                <a:cs typeface="Arial" panose="020B0604020202020204" pitchFamily="34" charset="0"/>
              </a:rPr>
              <a:t>driven</a:t>
            </a:r>
            <a:endParaRPr lang="en-US" dirty="0">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No locks </a:t>
            </a:r>
            <a:r>
              <a:rPr lang="en-US" b="1" dirty="0" smtClean="0">
                <a:latin typeface="Arial" panose="020B0604020202020204" pitchFamily="34" charset="0"/>
                <a:cs typeface="Arial" panose="020B0604020202020204" pitchFamily="34" charset="0"/>
              </a:rPr>
              <a:t>(no multi-thread)</a:t>
            </a:r>
            <a:endParaRPr lang="en-US" b="1" dirty="0" smtClean="0">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Low system resource </a:t>
            </a:r>
            <a:r>
              <a:rPr lang="en-US" b="1" dirty="0" smtClean="0">
                <a:latin typeface="Arial" panose="020B0604020202020204" pitchFamily="34" charset="0"/>
                <a:cs typeface="Arial" panose="020B0604020202020204" pitchFamily="34" charset="0"/>
              </a:rPr>
              <a:t>occupation</a:t>
            </a:r>
            <a:endParaRPr lang="en-US" b="1" dirty="0" smtClean="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t>2 </a:t>
            </a:r>
            <a:r>
              <a:rPr lang="en-US" dirty="0" err="1" smtClean="0">
                <a:hlinkClick r:id="rId2"/>
              </a:rPr>
              <a:t>NodeJS</a:t>
            </a:r>
            <a:r>
              <a:rPr lang="en-US" dirty="0" smtClean="0">
                <a:hlinkClick r:id="rId2"/>
              </a:rPr>
              <a:t> Features</a:t>
            </a:r>
            <a:endParaRPr lang="en-US" dirty="0"/>
          </a:p>
        </p:txBody>
      </p:sp>
      <p:grpSp>
        <p:nvGrpSpPr>
          <p:cNvPr id="9" name="Group 8"/>
          <p:cNvGrpSpPr/>
          <p:nvPr/>
        </p:nvGrpSpPr>
        <p:grpSpPr>
          <a:xfrm>
            <a:off x="5317367" y="2032297"/>
            <a:ext cx="3433045" cy="2405391"/>
            <a:chOff x="4788023" y="1942528"/>
            <a:chExt cx="3433045" cy="2405391"/>
          </a:xfrm>
        </p:grpSpPr>
        <p:sp>
          <p:nvSpPr>
            <p:cNvPr id="6" name="object 6"/>
            <p:cNvSpPr/>
            <p:nvPr/>
          </p:nvSpPr>
          <p:spPr>
            <a:xfrm>
              <a:off x="4788024" y="1942528"/>
              <a:ext cx="3073005" cy="9104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'hello';</a:t>
              </a:r>
            </a:p>
            <a:p>
              <a:pPr marL="342900" indent="-342900" fontAlgn="base">
                <a:spcBef>
                  <a:spcPct val="20000"/>
                </a:spcBef>
                <a:spcAft>
                  <a:spcPct val="0"/>
                </a:spcAft>
                <a:buClr>
                  <a:schemeClr val="hlink"/>
                </a:buClr>
                <a:buFont typeface="Wingdings" pitchFamily="2" charset="2"/>
                <a:buChar char="v"/>
              </a:pPr>
              <a:r>
                <a:rPr lang="en-US" sz="1400" b="1" dirty="0" smtClean="0">
                  <a:solidFill>
                    <a:srgbClr val="FFC000"/>
                  </a:solidFill>
                  <a:latin typeface="宋体"/>
                  <a:ea typeface="宋体"/>
                </a:rPr>
                <a:t>sleep(1</a:t>
              </a:r>
              <a:r>
                <a:rPr lang="en-US" sz="1400" b="1" dirty="0">
                  <a:solidFill>
                    <a:srgbClr val="FFC000"/>
                  </a:solidFill>
                  <a:latin typeface="宋体"/>
                  <a:ea typeface="宋体"/>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a:t>
              </a:r>
              <a:r>
                <a:rPr lang="en-US" sz="1400" b="1" dirty="0">
                  <a:solidFill>
                    <a:schemeClr val="bg1"/>
                  </a:solidFill>
                  <a:latin typeface="宋体"/>
                  <a:ea typeface="宋体"/>
                </a:rPr>
                <a:t>'world';</a:t>
              </a:r>
            </a:p>
          </p:txBody>
        </p:sp>
        <p:sp>
          <p:nvSpPr>
            <p:cNvPr id="7" name="object 6"/>
            <p:cNvSpPr/>
            <p:nvPr/>
          </p:nvSpPr>
          <p:spPr>
            <a:xfrm>
              <a:off x="5148063" y="3140968"/>
              <a:ext cx="3073005" cy="1206951"/>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smtClean="0">
                  <a:solidFill>
                    <a:srgbClr val="FFC000"/>
                  </a:solidFill>
                  <a:latin typeface="宋体"/>
                  <a:ea typeface="宋体"/>
                </a:rPr>
                <a:t>setTimeout</a:t>
              </a:r>
              <a:r>
                <a:rPr lang="en-US" sz="1400" b="1" dirty="0" smtClean="0">
                  <a:solidFill>
                    <a:schemeClr val="bg1"/>
                  </a:solidFill>
                  <a:latin typeface="宋体"/>
                  <a:ea typeface="宋体"/>
                </a:rPr>
                <a:t>(function</a:t>
              </a:r>
              <a:r>
                <a:rPr lang="en-US" sz="1400" b="1" dirty="0">
                  <a:solidFill>
                    <a:schemeClr val="bg1"/>
                  </a:solidFill>
                  <a:latin typeface="宋体"/>
                  <a:ea typeface="宋体"/>
                </a:rPr>
                <a:t>(){           console.log('world');</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1000);</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a:t>
              </a:r>
              <a:r>
                <a:rPr lang="en-US" sz="1400" b="1" dirty="0" smtClean="0">
                  <a:solidFill>
                    <a:schemeClr val="bg1"/>
                  </a:solidFill>
                  <a:latin typeface="宋体"/>
                  <a:ea typeface="宋体"/>
                </a:rPr>
                <a:t>console.log</a:t>
              </a:r>
              <a:r>
                <a:rPr lang="en-US" sz="1400" b="1" dirty="0">
                  <a:solidFill>
                    <a:schemeClr val="bg1"/>
                  </a:solidFill>
                  <a:latin typeface="宋体"/>
                  <a:ea typeface="宋体"/>
                </a:rPr>
                <a:t>('hello');</a:t>
              </a:r>
              <a:endParaRPr sz="1400" b="1" dirty="0">
                <a:solidFill>
                  <a:schemeClr val="bg1"/>
                </a:solidFill>
                <a:latin typeface="宋体"/>
                <a:ea typeface="宋体"/>
              </a:endParaRPr>
            </a:p>
          </p:txBody>
        </p:sp>
        <p:cxnSp>
          <p:nvCxnSpPr>
            <p:cNvPr id="5" name="Curved Connector 4"/>
            <p:cNvCxnSpPr>
              <a:stCxn id="6" idx="1"/>
              <a:endCxn id="7" idx="1"/>
            </p:cNvCxnSpPr>
            <p:nvPr/>
          </p:nvCxnSpPr>
          <p:spPr>
            <a:xfrm rot="10800000" flipH="1" flipV="1">
              <a:off x="4788023" y="2397732"/>
              <a:ext cx="360039" cy="1346712"/>
            </a:xfrm>
            <a:prstGeom prst="curvedConnector3">
              <a:avLst>
                <a:gd name="adj1" fmla="val -63493"/>
              </a:avLst>
            </a:prstGeom>
            <a:ln>
              <a:headEnd type="arrow"/>
              <a:tailEnd type="arrow"/>
            </a:ln>
          </p:spPr>
          <p:style>
            <a:lnRef idx="3">
              <a:schemeClr val="accent4"/>
            </a:lnRef>
            <a:fillRef idx="0">
              <a:schemeClr val="accent4"/>
            </a:fillRef>
            <a:effectRef idx="2">
              <a:schemeClr val="accent4"/>
            </a:effectRef>
            <a:fontRef idx="minor">
              <a:schemeClr val="tx1"/>
            </a:fontRef>
          </p:style>
        </p:cxnSp>
      </p:grpSp>
      <p:sp>
        <p:nvSpPr>
          <p:cNvPr id="4" name="TextBox 3"/>
          <p:cNvSpPr txBox="1"/>
          <p:nvPr/>
        </p:nvSpPr>
        <p:spPr>
          <a:xfrm>
            <a:off x="5317367" y="1755298"/>
            <a:ext cx="30730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Traditional </a:t>
            </a:r>
            <a:r>
              <a:rPr lang="en-US" sz="1800" kern="0" dirty="0" err="1" smtClean="0">
                <a:solidFill>
                  <a:srgbClr val="FF0000"/>
                </a:solidFill>
                <a:ea typeface="Arial Unicode MS" pitchFamily="34" charset="-128"/>
                <a:cs typeface="Arial Unicode MS" pitchFamily="34" charset="-128"/>
              </a:rPr>
              <a:t>js</a:t>
            </a:r>
            <a:r>
              <a:rPr lang="en-US" sz="1800" kern="0" dirty="0" smtClean="0">
                <a:solidFill>
                  <a:srgbClr val="FF0000"/>
                </a:solidFill>
                <a:ea typeface="Arial Unicode MS" pitchFamily="34" charset="-128"/>
                <a:cs typeface="Arial Unicode MS" pitchFamily="34" charset="-128"/>
              </a:rPr>
              <a:t>: block operation</a:t>
            </a:r>
            <a:endParaRPr lang="en-US" sz="1800" kern="0" dirty="0" smtClean="0">
              <a:solidFill>
                <a:srgbClr val="FF0000"/>
              </a:solidFill>
              <a:ea typeface="Arial Unicode MS" pitchFamily="34" charset="-128"/>
              <a:cs typeface="Arial Unicode MS" pitchFamily="34" charset="-128"/>
            </a:endParaRPr>
          </a:p>
        </p:txBody>
      </p:sp>
      <p:sp>
        <p:nvSpPr>
          <p:cNvPr id="8" name="TextBox 7"/>
          <p:cNvSpPr txBox="1"/>
          <p:nvPr/>
        </p:nvSpPr>
        <p:spPr>
          <a:xfrm>
            <a:off x="6268107" y="4486418"/>
            <a:ext cx="232114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solidFill>
                  <a:srgbClr val="FF0000"/>
                </a:solidFill>
                <a:ea typeface="Arial Unicode MS" pitchFamily="34" charset="-128"/>
                <a:cs typeface="Arial Unicode MS" pitchFamily="34" charset="-128"/>
              </a:rPr>
              <a:t>NodeJS:asynchronous</a:t>
            </a:r>
            <a:endParaRPr lang="en-US" sz="1800" kern="0" dirty="0" smtClean="0">
              <a:solidFill>
                <a:srgbClr val="FF0000"/>
              </a:solidFill>
              <a:ea typeface="Arial Unicode MS" pitchFamily="34" charset="-128"/>
              <a:cs typeface="Arial Unicode MS" pitchFamily="34"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645024"/>
            <a:ext cx="4114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urved Connector 12"/>
          <p:cNvCxnSpPr/>
          <p:nvPr/>
        </p:nvCxnSpPr>
        <p:spPr>
          <a:xfrm rot="5400000">
            <a:off x="3959933" y="2456891"/>
            <a:ext cx="1584179" cy="936107"/>
          </a:xfrm>
          <a:prstGeom prst="curvedConnector3">
            <a:avLst>
              <a:gd name="adj1" fmla="val 13323"/>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683568" y="5517232"/>
            <a:ext cx="7632848"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err="1" smtClean="0">
                <a:hlinkClick r:id="rId4"/>
              </a:rPr>
              <a:t>N</a:t>
            </a:r>
            <a:r>
              <a:rPr lang="en-US" altLang="zh-CN" sz="1600" dirty="0" err="1" smtClean="0">
                <a:hlinkClick r:id="rId4"/>
              </a:rPr>
              <a:t>odeJS</a:t>
            </a:r>
            <a:r>
              <a:rPr lang="en-US" altLang="zh-CN" sz="1600" dirty="0" smtClean="0">
                <a:hlinkClick r:id="rId4"/>
              </a:rPr>
              <a:t> aims at </a:t>
            </a:r>
            <a:r>
              <a:rPr lang="en-US" sz="1600" dirty="0" smtClean="0">
                <a:hlinkClick r:id="rId4"/>
              </a:rPr>
              <a:t>removing </a:t>
            </a:r>
            <a:r>
              <a:rPr lang="en-US" sz="1600" dirty="0">
                <a:hlinkClick r:id="rId4"/>
              </a:rPr>
              <a:t>blocking operations and instead offering a pure </a:t>
            </a:r>
            <a:r>
              <a:rPr lang="en-US" sz="1600" dirty="0" smtClean="0">
                <a:hlinkClick r:id="rId4"/>
              </a:rPr>
              <a:t>callback-driven </a:t>
            </a:r>
            <a:r>
              <a:rPr lang="en-US" sz="1600" dirty="0">
                <a:hlinkClick r:id="rId4"/>
              </a:rPr>
              <a:t>model</a:t>
            </a:r>
            <a:endParaRPr lang="en-US" sz="1600" kern="0" dirty="0" smtClean="0">
              <a:ea typeface="Arial Unicode MS" pitchFamily="34" charset="-128"/>
              <a:cs typeface="Arial Unicode MS" pitchFamily="34" charset="-128"/>
            </a:endParaRPr>
          </a:p>
        </p:txBody>
      </p:sp>
      <p:sp>
        <p:nvSpPr>
          <p:cNvPr id="16" name="Down Arrow 15"/>
          <p:cNvSpPr/>
          <p:nvPr/>
        </p:nvSpPr>
        <p:spPr bwMode="gray">
          <a:xfrm>
            <a:off x="5715632" y="4624917"/>
            <a:ext cx="313318" cy="82030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312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755576" y="1484784"/>
            <a:ext cx="5355568" cy="3384488"/>
          </a:xfrm>
        </p:spPr>
      </p:pic>
      <p:sp>
        <p:nvSpPr>
          <p:cNvPr id="2" name="Title 1"/>
          <p:cNvSpPr>
            <a:spLocks noGrp="1"/>
          </p:cNvSpPr>
          <p:nvPr>
            <p:ph type="title"/>
          </p:nvPr>
        </p:nvSpPr>
        <p:spPr/>
        <p:txBody>
          <a:bodyPr/>
          <a:lstStyle/>
          <a:p>
            <a:r>
              <a:rPr lang="en-US" dirty="0" smtClean="0"/>
              <a:t>More about </a:t>
            </a:r>
            <a:r>
              <a:rPr lang="en-US" dirty="0" err="1" smtClean="0"/>
              <a:t>NodeJS’s</a:t>
            </a:r>
            <a:r>
              <a:rPr lang="en-US" dirty="0" smtClean="0"/>
              <a:t> Event-driven</a:t>
            </a:r>
            <a:endParaRPr lang="en-US" dirty="0"/>
          </a:p>
        </p:txBody>
      </p:sp>
      <p:sp>
        <p:nvSpPr>
          <p:cNvPr id="5" name="TextBox 4"/>
          <p:cNvSpPr txBox="1"/>
          <p:nvPr/>
        </p:nvSpPr>
        <p:spPr>
          <a:xfrm>
            <a:off x="971600" y="5157192"/>
            <a:ext cx="6768752" cy="1200329"/>
          </a:xfrm>
          <a:prstGeom prst="rect">
            <a:avLst/>
          </a:prstGeom>
          <a:noFill/>
        </p:spPr>
        <p:txBody>
          <a:bodyPr wrap="square" rtlCol="0">
            <a:spAutoFit/>
          </a:bodyPr>
          <a:lstStyle/>
          <a:p>
            <a:r>
              <a:rPr lang="en-US" dirty="0" smtClean="0"/>
              <a:t>The </a:t>
            </a:r>
            <a:r>
              <a:rPr lang="en-US" dirty="0" smtClean="0">
                <a:solidFill>
                  <a:srgbClr val="FF0000"/>
                </a:solidFill>
              </a:rPr>
              <a:t>main loop thread </a:t>
            </a:r>
            <a:r>
              <a:rPr lang="en-US" dirty="0" smtClean="0"/>
              <a:t>received every request event, and distribute it to another non-blocking </a:t>
            </a:r>
            <a:r>
              <a:rPr lang="en-US" dirty="0" smtClean="0">
                <a:solidFill>
                  <a:srgbClr val="FF0000"/>
                </a:solidFill>
              </a:rPr>
              <a:t>worker </a:t>
            </a:r>
            <a:r>
              <a:rPr lang="en-US" dirty="0" smtClean="0"/>
              <a:t>to </a:t>
            </a:r>
            <a:r>
              <a:rPr lang="en-US" dirty="0" smtClean="0"/>
              <a:t>handle it, the handle result will be sent back to main thread via </a:t>
            </a:r>
            <a:r>
              <a:rPr lang="en-US" dirty="0" smtClean="0">
                <a:solidFill>
                  <a:srgbClr val="FF0000"/>
                </a:solidFill>
              </a:rPr>
              <a:t>callback</a:t>
            </a:r>
            <a:r>
              <a:rPr lang="en-US" dirty="0" smtClean="0"/>
              <a:t> </a:t>
            </a:r>
            <a:r>
              <a:rPr lang="en-US" dirty="0" smtClean="0">
                <a:effectLst>
                  <a:outerShdw blurRad="38100" dist="38100" dir="2700000" algn="tl">
                    <a:srgbClr val="000000">
                      <a:alpha val="43137"/>
                    </a:srgbClr>
                  </a:outerShdw>
                </a:effectLst>
              </a:rPr>
              <a:t>asynchronously</a:t>
            </a:r>
            <a:r>
              <a:rPr lang="en-US" dirty="0" smtClean="0">
                <a:effectLst>
                  <a:outerShdw blurRad="38100" dist="38100" dir="2700000" algn="tl">
                    <a:srgbClr val="000000">
                      <a:alpha val="43137"/>
                    </a:srgbClr>
                  </a:outerShdw>
                </a:effectLst>
              </a:rPr>
              <a:t>. There ‘s no real multi-thread, so no locks.</a:t>
            </a:r>
            <a:endParaRPr lang="en-US" dirty="0">
              <a:effectLst>
                <a:outerShdw blurRad="38100" dist="38100" dir="2700000" algn="tl">
                  <a:srgbClr val="000000">
                    <a:alpha val="43137"/>
                  </a:srgbClr>
                </a:outerShdw>
              </a:effectLst>
            </a:endParaRPr>
          </a:p>
        </p:txBody>
      </p:sp>
      <p:sp>
        <p:nvSpPr>
          <p:cNvPr id="3" name="TextBox 2"/>
          <p:cNvSpPr txBox="1"/>
          <p:nvPr/>
        </p:nvSpPr>
        <p:spPr>
          <a:xfrm>
            <a:off x="2909317" y="4295418"/>
            <a:ext cx="5256584"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With event-loop and callbacks, ther</a:t>
            </a:r>
            <a:r>
              <a:rPr lang="en-US" sz="1400" kern="0" dirty="0" smtClean="0">
                <a:ea typeface="Arial Unicode MS" pitchFamily="34" charset="-128"/>
                <a:cs typeface="Arial Unicode MS" pitchFamily="34" charset="-128"/>
              </a:rPr>
              <a:t>e is no “wait </a:t>
            </a:r>
            <a:r>
              <a:rPr lang="en-US" altLang="zh-CN" sz="1400" kern="0" dirty="0" smtClean="0">
                <a:ea typeface="Arial Unicode MS" pitchFamily="34" charset="-128"/>
                <a:cs typeface="Arial Unicode MS" pitchFamily="34" charset="-128"/>
              </a:rPr>
              <a:t>until when xx, </a:t>
            </a:r>
            <a:r>
              <a:rPr lang="en-US" sz="1400" kern="0" dirty="0" smtClean="0">
                <a:ea typeface="Arial Unicode MS" pitchFamily="34" charset="-128"/>
                <a:cs typeface="Arial Unicode MS" pitchFamily="34" charset="-128"/>
              </a:rPr>
              <a:t>do </a:t>
            </a:r>
            <a:r>
              <a:rPr lang="en-US" sz="1400" kern="0" dirty="0" err="1" smtClean="0">
                <a:ea typeface="Arial Unicode MS" pitchFamily="34" charset="-128"/>
                <a:cs typeface="Arial Unicode MS" pitchFamily="34" charset="-128"/>
              </a:rPr>
              <a:t>sth</a:t>
            </a:r>
            <a:r>
              <a:rPr lang="en-US" sz="1400" kern="0" dirty="0" smtClean="0">
                <a:ea typeface="Arial Unicode MS" pitchFamily="34" charset="-128"/>
                <a:cs typeface="Arial Unicode MS" pitchFamily="34" charset="-128"/>
              </a:rPr>
              <a:t>” operations , but  “(when xx) do </a:t>
            </a:r>
            <a:r>
              <a:rPr lang="en-US" sz="1400" kern="0" dirty="0" err="1" smtClean="0">
                <a:ea typeface="Arial Unicode MS" pitchFamily="34" charset="-128"/>
                <a:cs typeface="Arial Unicode MS" pitchFamily="34" charset="-128"/>
              </a:rPr>
              <a:t>sth</a:t>
            </a:r>
            <a:r>
              <a:rPr lang="zh-CN" altLang="en-US" sz="1400" kern="0" dirty="0" smtClean="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operations, you just </a:t>
            </a:r>
            <a:r>
              <a:rPr lang="en-US" altLang="zh-CN" sz="1400" kern="0" dirty="0" smtClean="0">
                <a:solidFill>
                  <a:srgbClr val="FF0000"/>
                </a:solidFill>
                <a:ea typeface="Arial Unicode MS" pitchFamily="34" charset="-128"/>
                <a:cs typeface="Arial Unicode MS" pitchFamily="34" charset="-128"/>
              </a:rPr>
              <a:t>do </a:t>
            </a:r>
            <a:r>
              <a:rPr lang="en-US" altLang="zh-CN" sz="1400" kern="0" dirty="0" err="1" smtClean="0">
                <a:solidFill>
                  <a:srgbClr val="FF0000"/>
                </a:solidFill>
                <a:ea typeface="Arial Unicode MS" pitchFamily="34" charset="-128"/>
                <a:cs typeface="Arial Unicode MS" pitchFamily="34" charset="-128"/>
              </a:rPr>
              <a:t>sth</a:t>
            </a:r>
            <a:r>
              <a:rPr lang="en-US" altLang="zh-CN" sz="1400" kern="0" dirty="0" smtClean="0">
                <a:solidFill>
                  <a:srgbClr val="FF0000"/>
                </a:solidFill>
                <a:ea typeface="Arial Unicode MS" pitchFamily="34" charset="-128"/>
                <a:cs typeface="Arial Unicode MS" pitchFamily="34" charset="-128"/>
              </a:rPr>
              <a:t> at a time or state, then you go to another state</a:t>
            </a:r>
            <a:r>
              <a:rPr lang="en-US" altLang="zh-CN" sz="1400" kern="0" dirty="0" smtClean="0">
                <a:ea typeface="Arial Unicode MS" pitchFamily="34" charset="-128"/>
                <a:cs typeface="Arial Unicode MS" pitchFamily="34" charset="-128"/>
              </a:rPr>
              <a:t>, and you don’t need to block for some state to come . </a:t>
            </a:r>
            <a:endParaRPr lang="en-US" sz="1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75928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smtClean="0"/>
              <a:t>Don’t write too much time-waiting synchronous code</a:t>
            </a:r>
          </a:p>
          <a:p>
            <a:pPr marL="285750" indent="-285750">
              <a:buFont typeface="Arial" panose="020B0604020202020204" pitchFamily="34" charset="0"/>
              <a:buChar char="•"/>
            </a:pPr>
            <a:r>
              <a:rPr lang="en-US" dirty="0" smtClean="0"/>
              <a:t>or it will </a:t>
            </a:r>
            <a:r>
              <a:rPr lang="en-US" dirty="0" smtClean="0">
                <a:solidFill>
                  <a:srgbClr val="FF0000"/>
                </a:solidFill>
              </a:rPr>
              <a:t>block </a:t>
            </a:r>
            <a:r>
              <a:rPr lang="en-US" dirty="0" smtClean="0"/>
              <a:t>your other codes including </a:t>
            </a:r>
            <a:r>
              <a:rPr lang="en-US" dirty="0"/>
              <a:t>asynchronous </a:t>
            </a:r>
            <a:r>
              <a:rPr lang="en-US" dirty="0" smtClean="0"/>
              <a:t>code</a:t>
            </a:r>
          </a:p>
          <a:p>
            <a:pPr marL="285750" indent="-285750">
              <a:buFont typeface="Arial" panose="020B0604020202020204" pitchFamily="34" charset="0"/>
              <a:buChar char="•"/>
            </a:pPr>
            <a:r>
              <a:rPr lang="en-US" dirty="0" smtClean="0"/>
              <a:t>Put them in asynchronous callbacks </a:t>
            </a:r>
          </a:p>
        </p:txBody>
      </p:sp>
      <p:grpSp>
        <p:nvGrpSpPr>
          <p:cNvPr id="9" name="Group 8"/>
          <p:cNvGrpSpPr/>
          <p:nvPr/>
        </p:nvGrpSpPr>
        <p:grpSpPr>
          <a:xfrm>
            <a:off x="1331640" y="3125920"/>
            <a:ext cx="5472608" cy="2026628"/>
            <a:chOff x="713396" y="2746592"/>
            <a:chExt cx="3724414" cy="1870560"/>
          </a:xfrm>
        </p:grpSpPr>
        <p:sp>
          <p:nvSpPr>
            <p:cNvPr id="10" name="TextBox 9"/>
            <p:cNvSpPr txBox="1"/>
            <p:nvPr/>
          </p:nvSpPr>
          <p:spPr>
            <a:xfrm>
              <a:off x="713396" y="3026332"/>
              <a:ext cx="3724414" cy="159082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600" dirty="0" err="1" smtClean="0"/>
                <a:t>var</a:t>
              </a:r>
              <a:r>
                <a:rPr lang="en-US" sz="1600" dirty="0" smtClean="0"/>
                <a:t> die </a:t>
              </a:r>
              <a:r>
                <a:rPr lang="en-US" sz="1600" dirty="0"/>
                <a:t>= false; </a:t>
              </a:r>
            </a:p>
            <a:p>
              <a:pPr fontAlgn="base">
                <a:spcAft>
                  <a:spcPct val="0"/>
                </a:spcAft>
                <a:buClr>
                  <a:srgbClr val="F0AB00"/>
                </a:buClr>
                <a:buSzPct val="80000"/>
              </a:pPr>
              <a:r>
                <a:rPr lang="en-US" sz="1600" dirty="0" err="1"/>
                <a:t>setTimeout</a:t>
              </a:r>
              <a:r>
                <a:rPr lang="en-US" sz="1600" dirty="0"/>
                <a:t>(function() {　　</a:t>
              </a:r>
            </a:p>
            <a:p>
              <a:pPr fontAlgn="base">
                <a:spcAft>
                  <a:spcPct val="0"/>
                </a:spcAft>
                <a:buClr>
                  <a:srgbClr val="F0AB00"/>
                </a:buClr>
                <a:buSzPct val="80000"/>
              </a:pPr>
              <a:r>
                <a:rPr lang="en-US" sz="1600" dirty="0"/>
                <a:t>   die=true</a:t>
              </a:r>
            </a:p>
            <a:p>
              <a:pPr fontAlgn="base">
                <a:spcAft>
                  <a:spcPct val="0"/>
                </a:spcAft>
                <a:buClr>
                  <a:srgbClr val="F0AB00"/>
                </a:buClr>
                <a:buSzPct val="80000"/>
              </a:pPr>
              <a:r>
                <a:rPr lang="en-US" sz="1600" dirty="0"/>
                <a:t>}, 100); </a:t>
              </a:r>
            </a:p>
            <a:p>
              <a:pPr fontAlgn="base">
                <a:spcAft>
                  <a:spcPct val="0"/>
                </a:spcAft>
                <a:buClr>
                  <a:srgbClr val="F0AB00"/>
                </a:buClr>
                <a:buSzPct val="80000"/>
              </a:pPr>
              <a:r>
                <a:rPr lang="en-US" sz="1600" dirty="0">
                  <a:solidFill>
                    <a:srgbClr val="FF0000"/>
                  </a:solidFill>
                </a:rPr>
                <a:t>while(!die) </a:t>
              </a:r>
              <a:r>
                <a:rPr lang="en-US" sz="1600" dirty="0" smtClean="0"/>
                <a:t>{ </a:t>
              </a:r>
              <a:r>
                <a:rPr lang="en-US" sz="1600" dirty="0" smtClean="0">
                  <a:solidFill>
                    <a:srgbClr val="00B050"/>
                  </a:solidFill>
                </a:rPr>
                <a:t>// this will block </a:t>
              </a:r>
              <a:r>
                <a:rPr lang="en-US" sz="1600" dirty="0" err="1" smtClean="0">
                  <a:solidFill>
                    <a:srgbClr val="00B050"/>
                  </a:solidFill>
                </a:rPr>
                <a:t>setTimeout</a:t>
              </a:r>
              <a:r>
                <a:rPr lang="en-US" sz="1600" dirty="0" smtClean="0">
                  <a:solidFill>
                    <a:srgbClr val="00B050"/>
                  </a:solidFill>
                </a:rPr>
                <a:t>() and below codes</a:t>
              </a:r>
              <a:endParaRPr lang="en-US" sz="1600" dirty="0">
                <a:solidFill>
                  <a:srgbClr val="00B050"/>
                </a:solidFill>
              </a:endParaRPr>
            </a:p>
            <a:p>
              <a:pPr fontAlgn="base">
                <a:spcAft>
                  <a:spcPct val="0"/>
                </a:spcAft>
                <a:buClr>
                  <a:srgbClr val="F0AB00"/>
                </a:buClr>
                <a:buSzPct val="80000"/>
              </a:pPr>
              <a:r>
                <a:rPr lang="en-US" sz="1600" dirty="0"/>
                <a:t>} </a:t>
              </a:r>
            </a:p>
            <a:p>
              <a:pPr fontAlgn="base">
                <a:spcAft>
                  <a:spcPct val="0"/>
                </a:spcAft>
                <a:buClr>
                  <a:srgbClr val="F0AB00"/>
                </a:buClr>
                <a:buSzPct val="80000"/>
              </a:pPr>
              <a:r>
                <a:rPr lang="en-US" sz="1600" dirty="0"/>
                <a:t>console.log("done</a:t>
              </a:r>
              <a:r>
                <a:rPr lang="en-US" sz="1600" dirty="0" smtClean="0"/>
                <a:t>"); </a:t>
              </a:r>
              <a:r>
                <a:rPr lang="en-US" sz="1600" dirty="0" smtClean="0">
                  <a:solidFill>
                    <a:srgbClr val="00B050"/>
                  </a:solidFill>
                </a:rPr>
                <a:t>//this will never be executed</a:t>
              </a:r>
              <a:endParaRPr lang="en-US" sz="1600" dirty="0">
                <a:solidFill>
                  <a:srgbClr val="00B050"/>
                </a:solidFill>
              </a:endParaRPr>
            </a:p>
          </p:txBody>
        </p:sp>
        <p:sp>
          <p:nvSpPr>
            <p:cNvPr id="11" name="TextBox 10"/>
            <p:cNvSpPr txBox="1"/>
            <p:nvPr/>
          </p:nvSpPr>
          <p:spPr>
            <a:xfrm>
              <a:off x="1949431" y="2746592"/>
              <a:ext cx="1012385" cy="289068"/>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attention</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92427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Template>
  <TotalTime>4048</TotalTime>
  <Words>2681</Words>
  <Application>Microsoft Office PowerPoint</Application>
  <PresentationFormat>On-screen Show (4:3)</PresentationFormat>
  <Paragraphs>524</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SAP_2013_v1.0</vt:lpstr>
      <vt:lpstr>NodeJS  </vt:lpstr>
      <vt:lpstr>Agenda</vt:lpstr>
      <vt:lpstr>1 NodeJS overview</vt:lpstr>
      <vt:lpstr>Install and use</vt:lpstr>
      <vt:lpstr>Maintain Packages using npm</vt:lpstr>
      <vt:lpstr>Use NodeJS</vt:lpstr>
      <vt:lpstr>2 NodeJS Features</vt:lpstr>
      <vt:lpstr>More about NodeJS’s Event-driven</vt:lpstr>
      <vt:lpstr>attention</vt:lpstr>
      <vt:lpstr>NodeJS Event-driven asynchronous callbacks summary</vt:lpstr>
      <vt:lpstr>3 Use modules</vt:lpstr>
      <vt:lpstr>3 Use modules</vt:lpstr>
      <vt:lpstr>Module example</vt:lpstr>
      <vt:lpstr>Folders defined as a module</vt:lpstr>
      <vt:lpstr>More : Call &amp; find module</vt:lpstr>
      <vt:lpstr>Module attention</vt:lpstr>
      <vt:lpstr>Further topics about module usage</vt:lpstr>
      <vt:lpstr>NodeJS variable scope</vt:lpstr>
      <vt:lpstr>NodeJS internal modules</vt:lpstr>
      <vt:lpstr>NodeJS HTTP module</vt:lpstr>
      <vt:lpstr>NodeJS HTTP module</vt:lpstr>
      <vt:lpstr>NodeJS HTTP module</vt:lpstr>
      <vt:lpstr>NodeJS HTTP module</vt:lpstr>
      <vt:lpstr>NodeJS url module</vt:lpstr>
      <vt:lpstr>NodeJS net module</vt:lpstr>
      <vt:lpstr>NodeJS DNS module </vt:lpstr>
      <vt:lpstr>NodeJS FS module </vt:lpstr>
      <vt:lpstr>NodeJS child_process/process module</vt:lpstr>
      <vt:lpstr>NodeJS cluster module </vt:lpstr>
      <vt:lpstr>NodeJS cluster module </vt:lpstr>
      <vt:lpstr>NodeJS cluster module demo </vt:lpstr>
      <vt:lpstr>External modules and tools</vt:lpstr>
      <vt:lpstr>Express module</vt:lpstr>
      <vt:lpstr>Socket.io module</vt:lpstr>
      <vt:lpstr>Node connections flow chart</vt:lpstr>
      <vt:lpstr>4 Debug NodeJS</vt:lpstr>
      <vt:lpstr>Debug NodeJS using node-inspector</vt:lpstr>
      <vt:lpstr>Who is Using Node.js</vt:lpstr>
      <vt:lpstr>NodeJS usage summary</vt:lpstr>
      <vt:lpstr>NodeJS project examples (web APP)</vt:lpstr>
      <vt:lpstr>NodeJS project examples (web APP)</vt:lpstr>
      <vt:lpstr>NodeJS project examples (web APP)</vt:lpstr>
      <vt:lpstr>NodeJS project examples (web APP)</vt:lpstr>
      <vt:lpstr>NodeJS project examples (web APP)</vt:lpstr>
      <vt:lpstr>NodeJS project examples (web APP)</vt:lpstr>
      <vt:lpstr>NodeJS project examples (mid-layer web data service) </vt:lpstr>
      <vt:lpstr>NodeJS project examples (mid-layer web data service)</vt:lpstr>
      <vt:lpstr>6 JS Tests</vt:lpstr>
      <vt:lpstr>Jasmine</vt:lpstr>
      <vt:lpstr>Jasmine</vt:lpstr>
      <vt:lpstr>Other test examples</vt:lpstr>
      <vt:lpstr>7 JS Minify</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Brando</dc:creator>
  <cp:lastModifiedBy>Xu, Brando</cp:lastModifiedBy>
  <cp:revision>277</cp:revision>
  <dcterms:created xsi:type="dcterms:W3CDTF">2013-10-17T02:08:09Z</dcterms:created>
  <dcterms:modified xsi:type="dcterms:W3CDTF">2013-12-04T08:34:15Z</dcterms:modified>
</cp:coreProperties>
</file>