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5" r:id="rId3"/>
    <p:sldId id="266" r:id="rId4"/>
    <p:sldId id="262" r:id="rId5"/>
    <p:sldId id="268" r:id="rId6"/>
    <p:sldId id="270" r:id="rId7"/>
    <p:sldId id="271" r:id="rId8"/>
    <p:sldId id="272" r:id="rId9"/>
    <p:sldId id="267" r:id="rId10"/>
    <p:sldId id="269" r:id="rId11"/>
    <p:sldId id="273" r:id="rId12"/>
    <p:sldId id="274" r:id="rId13"/>
    <p:sldId id="275" r:id="rId14"/>
    <p:sldId id="276" r:id="rId15"/>
    <p:sldId id="277" r:id="rId16"/>
    <p:sldId id="278" r:id="rId18"/>
    <p:sldId id="279" r:id="rId19"/>
    <p:sldId id="280" r:id="rId20"/>
    <p:sldId id="26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FA9"/>
    <a:srgbClr val="1F5FA7"/>
    <a:srgbClr val="038ACC"/>
    <a:srgbClr val="F2F2F2"/>
    <a:srgbClr val="F2F1F0"/>
    <a:srgbClr val="27A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70" d="100"/>
          <a:sy n="70" d="100"/>
        </p:scale>
        <p:origin x="1422" y="66"/>
      </p:cViewPr>
      <p:guideLst>
        <p:guide orient="horz" pos="3670"/>
        <p:guide pos="2928"/>
        <p:guide orient="horz" pos="739"/>
        <p:guide orient="horz" pos="2205"/>
        <p:guide orient="horz" pos="2547"/>
        <p:guide pos="756"/>
        <p:guide pos="5198"/>
        <p:guide pos="1052"/>
        <p:guide orient="horz" pos="227"/>
        <p:guide pos="2517"/>
        <p:guide pos="3097"/>
        <p:guide orient="horz" pos="1525"/>
        <p:guide orient="horz" pos="12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E9D15-8B52-4217-9075-6EDCB76C2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C3FB-5D1B-47C5-A415-663C9B627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479B-9DCF-47AE-B382-D75733019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7F69-FF68-4422-972E-7F7186DA03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59927" y="1357440"/>
            <a:ext cx="722378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基于</a:t>
            </a:r>
            <a:r>
              <a:rPr lang="en-US" altLang="zh-CN" sz="4400" b="1" spc="6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JavaWeb</a:t>
            </a:r>
            <a:r>
              <a:rPr lang="zh-CN" altLang="en-US" sz="4400" b="1" spc="6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的二手家居网的设计与实现</a:t>
            </a:r>
            <a:endParaRPr lang="zh-CN" altLang="en-US" sz="4400" b="1" spc="600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16455" y="3786505"/>
            <a:ext cx="6457950" cy="1492221"/>
            <a:chOff x="3801403" y="3490628"/>
            <a:chExt cx="4439892" cy="1492180"/>
          </a:xfrm>
        </p:grpSpPr>
        <p:grpSp>
          <p:nvGrpSpPr>
            <p:cNvPr id="18" name="组合 17"/>
            <p:cNvGrpSpPr/>
            <p:nvPr/>
          </p:nvGrpSpPr>
          <p:grpSpPr>
            <a:xfrm>
              <a:off x="3802514" y="3490628"/>
              <a:ext cx="4438781" cy="670825"/>
              <a:chOff x="3802514" y="2999916"/>
              <a:chExt cx="4438781" cy="67082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802514" y="3061472"/>
                <a:ext cx="1541765" cy="58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指导老师</a:t>
                </a:r>
                <a:endParaRPr lang="zh-CN" altLang="en-US" sz="32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20637" y="2999916"/>
                <a:ext cx="432048" cy="645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6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:</a:t>
                </a:r>
                <a:endParaRPr lang="zh-CN" altLang="en-US" sz="36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344279" y="3087192"/>
                <a:ext cx="2897016" cy="58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周根元、仇杨俊（企）</a:t>
                </a:r>
                <a:endParaRPr lang="zh-CN" altLang="en-US" sz="32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801403" y="4335962"/>
              <a:ext cx="4310151" cy="646846"/>
              <a:chOff x="3801403" y="4335962"/>
              <a:chExt cx="4310151" cy="64684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801403" y="4376355"/>
                <a:ext cx="1119234" cy="58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汇报人</a:t>
                </a:r>
                <a:endParaRPr lang="zh-CN" altLang="en-US" sz="32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65974" y="4335962"/>
                <a:ext cx="432048" cy="645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6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:</a:t>
                </a:r>
                <a:endParaRPr lang="zh-CN" altLang="en-US" sz="36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088646" y="4399259"/>
                <a:ext cx="3022908" cy="58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13</a:t>
                </a:r>
                <a:r>
                  <a:rPr lang="zh-CN" altLang="en-US" sz="32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计</a:t>
                </a:r>
                <a:r>
                  <a:rPr lang="en-US" altLang="zh-CN" sz="32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2  2013142234  </a:t>
                </a:r>
                <a:r>
                  <a:rPr lang="zh-CN" altLang="en-US" sz="3200" dirty="0" smtClean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姚俊</a:t>
                </a:r>
                <a:endParaRPr lang="zh-CN" altLang="en-US" sz="3200" dirty="0" smtClean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</p:grpSp>
      <p:grpSp>
        <p:nvGrpSpPr>
          <p:cNvPr id="222" name="组合 221"/>
          <p:cNvGrpSpPr/>
          <p:nvPr/>
        </p:nvGrpSpPr>
        <p:grpSpPr>
          <a:xfrm>
            <a:off x="294958" y="378650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岗位管理：</a:t>
              </a:r>
              <a:r>
                <a:rPr lang="zh-CN" altLang="en-US" sz="20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删除</a:t>
              </a:r>
              <a:r>
                <a:rPr lang="zh-CN" altLang="en-US" sz="2000" b="1" dirty="0">
                  <a:solidFill>
                    <a:schemeClr val="bg1"/>
                  </a:solidFill>
                  <a:ea typeface="华文仿宋" panose="02010600040101010101" pitchFamily="2" charset="-122"/>
                </a:rPr>
                <a:t>、新建、修改</a:t>
              </a:r>
              <a:r>
                <a:rPr lang="zh-CN" altLang="en-US" sz="20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、设置权限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7" y="3895808"/>
            <a:ext cx="7487695" cy="23720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8" y="3571053"/>
            <a:ext cx="7516274" cy="2467319"/>
          </a:xfrm>
          <a:prstGeom prst="rect">
            <a:avLst/>
          </a:prstGeom>
        </p:spPr>
      </p:pic>
      <p:pic>
        <p:nvPicPr>
          <p:cNvPr id="3" name="图片 2" descr="结算"/>
          <p:cNvPicPr>
            <a:picLocks noChangeAspect="1"/>
          </p:cNvPicPr>
          <p:nvPr/>
        </p:nvPicPr>
        <p:blipFill>
          <a:blip r:embed="rId4"/>
          <a:srcRect l="6944" t="-1462" r="5713"/>
          <a:stretch>
            <a:fillRect/>
          </a:stretch>
        </p:blipFill>
        <p:spPr>
          <a:xfrm>
            <a:off x="204470" y="1503045"/>
            <a:ext cx="8785225" cy="502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华文仿宋" panose="02010600040101010101" pitchFamily="2" charset="-122"/>
                </a:rPr>
                <a:t>个人订单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：</a:t>
              </a:r>
              <a:r>
                <a:rPr lang="zh-CN" altLang="en-US" sz="20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查看，付款，退货，删除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个人订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3108325"/>
            <a:ext cx="8780780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sym typeface="+mn-ea"/>
                </a:rPr>
                <a:t>本店商品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：上架，删除，查询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商品上架填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5" y="2371090"/>
            <a:ext cx="4885690" cy="4123690"/>
          </a:xfrm>
          <a:prstGeom prst="rect">
            <a:avLst/>
          </a:prstGeom>
        </p:spPr>
      </p:pic>
      <p:pic>
        <p:nvPicPr>
          <p:cNvPr id="6" name="图片 5" descr="删除商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2770505"/>
            <a:ext cx="6752590" cy="301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本店订单：查询，处理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本店订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2851150"/>
            <a:ext cx="6600190" cy="36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4032448" cy="786420"/>
            <a:chOff x="1682032" y="4779543"/>
            <a:chExt cx="4032448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4171132" y="4779543"/>
              <a:ext cx="1543348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n-ea"/>
                  <a:sym typeface="+mn-ea"/>
                </a:rPr>
                <a:t>店铺管理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商铺功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45" y="2717800"/>
            <a:ext cx="1685925" cy="389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a typeface="华文仿宋" panose="02010600040101010101" pitchFamily="2" charset="-122"/>
                </a:rPr>
                <a:t>用户管理：查询所有用户，用户处理</a:t>
              </a:r>
              <a:endParaRPr lang="zh-CN" altLang="en-US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用户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" y="2778760"/>
            <a:ext cx="8866505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872736"/>
            <a:ext cx="6680357" cy="686500"/>
            <a:chOff x="1682032" y="4879463"/>
            <a:chExt cx="6680357" cy="68650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45765" y="4978933"/>
              <a:ext cx="561662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a typeface="华文仿宋" panose="02010600040101010101" pitchFamily="2" charset="-122"/>
                </a:rPr>
                <a:t>店铺管理：店铺查询，店铺处理</a:t>
              </a:r>
              <a:endParaRPr lang="zh-CN" altLang="en-US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店铺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3168650"/>
            <a:ext cx="8428355" cy="170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872736"/>
            <a:ext cx="6653687" cy="686500"/>
            <a:chOff x="1682032" y="4879463"/>
            <a:chExt cx="6653687" cy="68650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19095" y="5003063"/>
              <a:ext cx="561662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a typeface="华文仿宋" panose="02010600040101010101" pitchFamily="2" charset="-122"/>
                </a:rPr>
                <a:t>订单管理：查询，查看详情</a:t>
              </a:r>
              <a:endParaRPr lang="zh-CN" altLang="en-US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订单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3142615"/>
            <a:ext cx="8488680" cy="2231390"/>
          </a:xfrm>
          <a:prstGeom prst="rect">
            <a:avLst/>
          </a:prstGeom>
        </p:spPr>
      </p:pic>
      <p:pic>
        <p:nvPicPr>
          <p:cNvPr id="5" name="图片 4" descr="订单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515995"/>
            <a:ext cx="8676640" cy="1485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5401" y="3837042"/>
            <a:ext cx="36720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spc="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谢谢</a:t>
            </a:r>
            <a:endParaRPr lang="zh-CN" altLang="en-US" sz="11500" b="1" spc="6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1124744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汇报完毕，恳请老师对我的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毕业设计批评指正！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1125220" y="3813810"/>
            <a:ext cx="1786255" cy="182753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49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6417" y="1448103"/>
            <a:ext cx="6971409" cy="923330"/>
            <a:chOff x="395536" y="994370"/>
            <a:chExt cx="6971409" cy="923330"/>
          </a:xfrm>
        </p:grpSpPr>
        <p:sp>
          <p:nvSpPr>
            <p:cNvPr id="13" name="矩形 12"/>
            <p:cNvSpPr/>
            <p:nvPr/>
          </p:nvSpPr>
          <p:spPr>
            <a:xfrm>
              <a:off x="1822155" y="1281782"/>
              <a:ext cx="5544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系统设计意义与目的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  <a:hlinkClick r:id="rId2" action="ppaction://hlinksldjump"/>
                </a:rPr>
                <a:t>→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5536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1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5856" y="2637690"/>
            <a:ext cx="4794042" cy="1239705"/>
            <a:chOff x="4910320" y="3226618"/>
            <a:chExt cx="3271586" cy="1425863"/>
          </a:xfrm>
        </p:grpSpPr>
        <p:sp>
          <p:nvSpPr>
            <p:cNvPr id="14" name="矩形 13"/>
            <p:cNvSpPr/>
            <p:nvPr/>
          </p:nvSpPr>
          <p:spPr>
            <a:xfrm>
              <a:off x="4910320" y="3555102"/>
              <a:ext cx="2263728" cy="1097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系统功能描述</a:t>
              </a:r>
              <a:endParaRPr lang="en-US" altLang="zh-CN" sz="28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11200" y="3226618"/>
              <a:ext cx="1770706" cy="106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2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27360" y="360637"/>
            <a:ext cx="689279" cy="813349"/>
            <a:chOff x="4097338" y="2867025"/>
            <a:chExt cx="952501" cy="1123951"/>
          </a:xfrm>
        </p:grpSpPr>
        <p:sp>
          <p:nvSpPr>
            <p:cNvPr id="28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884" y="3877878"/>
            <a:ext cx="4998463" cy="923330"/>
            <a:chOff x="395536" y="994370"/>
            <a:chExt cx="3892928" cy="923330"/>
          </a:xfrm>
        </p:grpSpPr>
        <p:sp>
          <p:nvSpPr>
            <p:cNvPr id="18" name="矩形 17"/>
            <p:cNvSpPr/>
            <p:nvPr/>
          </p:nvSpPr>
          <p:spPr>
            <a:xfrm>
              <a:off x="1711577" y="1261857"/>
              <a:ext cx="25768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系统设计与实现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5536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3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75856" y="4732958"/>
            <a:ext cx="4566333" cy="922020"/>
            <a:chOff x="4839142" y="3304035"/>
            <a:chExt cx="3369472" cy="1060473"/>
          </a:xfrm>
        </p:grpSpPr>
        <p:sp>
          <p:nvSpPr>
            <p:cNvPr id="21" name="矩形 20"/>
            <p:cNvSpPr/>
            <p:nvPr/>
          </p:nvSpPr>
          <p:spPr>
            <a:xfrm>
              <a:off x="4839142" y="3534446"/>
              <a:ext cx="2071832" cy="600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8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9804" y="3304035"/>
              <a:ext cx="1578810" cy="106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994370"/>
            <a:ext cx="7731700" cy="3154710"/>
            <a:chOff x="395536" y="994370"/>
            <a:chExt cx="7731700" cy="3154710"/>
          </a:xfrm>
        </p:grpSpPr>
        <p:sp>
          <p:nvSpPr>
            <p:cNvPr id="13" name="矩形 12"/>
            <p:cNvSpPr/>
            <p:nvPr/>
          </p:nvSpPr>
          <p:spPr>
            <a:xfrm>
              <a:off x="2582446" y="2084894"/>
              <a:ext cx="5544790" cy="1260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意义：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方便，成本降低，价格便宜</a:t>
              </a:r>
              <a:endParaRPr lang="zh-CN" altLang="en-US" sz="2800" b="1" dirty="0" smtClean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5536" y="994370"/>
              <a:ext cx="241244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1</a:t>
              </a:r>
              <a:endParaRPr lang="zh-CN" altLang="en-US" sz="199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37841" y="3345363"/>
            <a:ext cx="7092960" cy="3357344"/>
            <a:chOff x="1088946" y="3226618"/>
            <a:chExt cx="7092960" cy="3357344"/>
          </a:xfrm>
        </p:grpSpPr>
        <p:sp>
          <p:nvSpPr>
            <p:cNvPr id="14" name="矩形 13"/>
            <p:cNvSpPr/>
            <p:nvPr/>
          </p:nvSpPr>
          <p:spPr>
            <a:xfrm>
              <a:off x="1088946" y="4030627"/>
              <a:ext cx="5343464" cy="255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目的：</a:t>
              </a:r>
              <a:r>
                <a:rPr lang="zh-CN" altLang="en-US" sz="28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满足大众对二手家具的购物需求，解决传统二手家具交易所存在的信息不透明，价格虚高，以次充好等问题</a:t>
              </a:r>
              <a:endParaRPr lang="zh-CN" altLang="en-US" sz="2800" b="1" dirty="0" smtClean="0">
                <a:solidFill>
                  <a:schemeClr val="bg1"/>
                </a:solidFill>
                <a:ea typeface="华文仿宋" panose="02010600040101010101" pitchFamily="2" charset="-122"/>
              </a:endParaRPr>
            </a:p>
            <a:p>
              <a:endParaRPr lang="en-US" altLang="zh-CN" sz="28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69464" y="3226618"/>
              <a:ext cx="241244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2</a:t>
              </a:r>
              <a:endParaRPr lang="zh-CN" altLang="en-US" sz="199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27360" y="360637"/>
            <a:ext cx="689279" cy="813349"/>
            <a:chOff x="4097338" y="2867025"/>
            <a:chExt cx="952501" cy="1123951"/>
          </a:xfrm>
        </p:grpSpPr>
        <p:sp>
          <p:nvSpPr>
            <p:cNvPr id="28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2917" y="1557958"/>
            <a:ext cx="6971409" cy="923330"/>
            <a:chOff x="395536" y="994370"/>
            <a:chExt cx="6971409" cy="923330"/>
          </a:xfrm>
        </p:grpSpPr>
        <p:sp>
          <p:nvSpPr>
            <p:cNvPr id="13" name="矩形 12"/>
            <p:cNvSpPr/>
            <p:nvPr/>
          </p:nvSpPr>
          <p:spPr>
            <a:xfrm>
              <a:off x="1822155" y="1281782"/>
              <a:ext cx="5544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系统设计意义与目的  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5536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1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36701" y="352659"/>
            <a:ext cx="689279" cy="813349"/>
            <a:chOff x="4097338" y="2867025"/>
            <a:chExt cx="952501" cy="1123951"/>
          </a:xfrm>
        </p:grpSpPr>
        <p:sp>
          <p:nvSpPr>
            <p:cNvPr id="28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15226" y="4324372"/>
            <a:ext cx="4728592" cy="923330"/>
            <a:chOff x="47793" y="994370"/>
            <a:chExt cx="3682748" cy="923330"/>
          </a:xfrm>
        </p:grpSpPr>
        <p:sp>
          <p:nvSpPr>
            <p:cNvPr id="18" name="矩形 17"/>
            <p:cNvSpPr/>
            <p:nvPr/>
          </p:nvSpPr>
          <p:spPr>
            <a:xfrm>
              <a:off x="47793" y="1175742"/>
              <a:ext cx="25768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系统设计与实现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86325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3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2802" y="2967639"/>
            <a:ext cx="6971409" cy="923330"/>
            <a:chOff x="395536" y="994370"/>
            <a:chExt cx="6971409" cy="923330"/>
          </a:xfrm>
        </p:grpSpPr>
        <p:sp>
          <p:nvSpPr>
            <p:cNvPr id="24" name="矩形 23"/>
            <p:cNvSpPr/>
            <p:nvPr/>
          </p:nvSpPr>
          <p:spPr>
            <a:xfrm>
              <a:off x="1822155" y="1281782"/>
              <a:ext cx="5544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系统功能描述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  <a:hlinkClick r:id="rId2" action="ppaction://hlinksldjump"/>
                </a:rPr>
                <a:t>→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  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5536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2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24355" y="1340768"/>
            <a:ext cx="6695290" cy="1568450"/>
            <a:chOff x="1693134" y="3639401"/>
            <a:chExt cx="6695290" cy="156845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3134" y="3713513"/>
              <a:ext cx="544555" cy="773319"/>
              <a:chOff x="4222750" y="2933700"/>
              <a:chExt cx="695325" cy="987426"/>
            </a:xfrm>
          </p:grpSpPr>
          <p:sp>
            <p:nvSpPr>
              <p:cNvPr id="16" name="Freeform 10"/>
              <p:cNvSpPr/>
              <p:nvPr/>
            </p:nvSpPr>
            <p:spPr bwMode="auto">
              <a:xfrm>
                <a:off x="4341813" y="3582988"/>
                <a:ext cx="217488" cy="338138"/>
              </a:xfrm>
              <a:custGeom>
                <a:avLst/>
                <a:gdLst>
                  <a:gd name="T0" fmla="*/ 88 w 137"/>
                  <a:gd name="T1" fmla="*/ 0 h 213"/>
                  <a:gd name="T2" fmla="*/ 43 w 137"/>
                  <a:gd name="T3" fmla="*/ 21 h 213"/>
                  <a:gd name="T4" fmla="*/ 0 w 137"/>
                  <a:gd name="T5" fmla="*/ 126 h 213"/>
                  <a:gd name="T6" fmla="*/ 105 w 137"/>
                  <a:gd name="T7" fmla="*/ 213 h 213"/>
                  <a:gd name="T8" fmla="*/ 137 w 137"/>
                  <a:gd name="T9" fmla="*/ 69 h 213"/>
                  <a:gd name="T10" fmla="*/ 120 w 137"/>
                  <a:gd name="T11" fmla="*/ 43 h 213"/>
                  <a:gd name="T12" fmla="*/ 88 w 137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213">
                    <a:moveTo>
                      <a:pt x="88" y="0"/>
                    </a:moveTo>
                    <a:lnTo>
                      <a:pt x="43" y="21"/>
                    </a:lnTo>
                    <a:lnTo>
                      <a:pt x="0" y="126"/>
                    </a:lnTo>
                    <a:lnTo>
                      <a:pt x="105" y="213"/>
                    </a:lnTo>
                    <a:lnTo>
                      <a:pt x="137" y="69"/>
                    </a:lnTo>
                    <a:lnTo>
                      <a:pt x="120" y="43"/>
                    </a:lnTo>
                    <a:lnTo>
                      <a:pt x="88" y="0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4649082" y="3582988"/>
                <a:ext cx="212725" cy="338138"/>
              </a:xfrm>
              <a:custGeom>
                <a:avLst/>
                <a:gdLst>
                  <a:gd name="T0" fmla="*/ 48 w 134"/>
                  <a:gd name="T1" fmla="*/ 0 h 213"/>
                  <a:gd name="T2" fmla="*/ 91 w 134"/>
                  <a:gd name="T3" fmla="*/ 21 h 213"/>
                  <a:gd name="T4" fmla="*/ 134 w 134"/>
                  <a:gd name="T5" fmla="*/ 126 h 213"/>
                  <a:gd name="T6" fmla="*/ 31 w 134"/>
                  <a:gd name="T7" fmla="*/ 213 h 213"/>
                  <a:gd name="T8" fmla="*/ 0 w 134"/>
                  <a:gd name="T9" fmla="*/ 69 h 213"/>
                  <a:gd name="T10" fmla="*/ 17 w 134"/>
                  <a:gd name="T11" fmla="*/ 43 h 213"/>
                  <a:gd name="T12" fmla="*/ 48 w 134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213">
                    <a:moveTo>
                      <a:pt x="48" y="0"/>
                    </a:moveTo>
                    <a:lnTo>
                      <a:pt x="91" y="21"/>
                    </a:lnTo>
                    <a:lnTo>
                      <a:pt x="134" y="126"/>
                    </a:lnTo>
                    <a:lnTo>
                      <a:pt x="31" y="213"/>
                    </a:lnTo>
                    <a:lnTo>
                      <a:pt x="0" y="69"/>
                    </a:lnTo>
                    <a:lnTo>
                      <a:pt x="17" y="43"/>
                    </a:lnTo>
                    <a:lnTo>
                      <a:pt x="48" y="0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2"/>
              <p:cNvSpPr>
                <a:spLocks noEditPoints="1"/>
              </p:cNvSpPr>
              <p:nvPr/>
            </p:nvSpPr>
            <p:spPr bwMode="auto">
              <a:xfrm>
                <a:off x="4222750" y="2933700"/>
                <a:ext cx="695325" cy="690563"/>
              </a:xfrm>
              <a:custGeom>
                <a:avLst/>
                <a:gdLst>
                  <a:gd name="T0" fmla="*/ 182 w 182"/>
                  <a:gd name="T1" fmla="*/ 91 h 182"/>
                  <a:gd name="T2" fmla="*/ 157 w 182"/>
                  <a:gd name="T3" fmla="*/ 73 h 182"/>
                  <a:gd name="T4" fmla="*/ 170 w 182"/>
                  <a:gd name="T5" fmla="*/ 45 h 182"/>
                  <a:gd name="T6" fmla="*/ 139 w 182"/>
                  <a:gd name="T7" fmla="*/ 43 h 182"/>
                  <a:gd name="T8" fmla="*/ 137 w 182"/>
                  <a:gd name="T9" fmla="*/ 12 h 182"/>
                  <a:gd name="T10" fmla="*/ 109 w 182"/>
                  <a:gd name="T11" fmla="*/ 25 h 182"/>
                  <a:gd name="T12" fmla="*/ 91 w 182"/>
                  <a:gd name="T13" fmla="*/ 0 h 182"/>
                  <a:gd name="T14" fmla="*/ 74 w 182"/>
                  <a:gd name="T15" fmla="*/ 25 h 182"/>
                  <a:gd name="T16" fmla="*/ 46 w 182"/>
                  <a:gd name="T17" fmla="*/ 12 h 182"/>
                  <a:gd name="T18" fmla="*/ 43 w 182"/>
                  <a:gd name="T19" fmla="*/ 43 h 182"/>
                  <a:gd name="T20" fmla="*/ 12 w 182"/>
                  <a:gd name="T21" fmla="*/ 45 h 182"/>
                  <a:gd name="T22" fmla="*/ 25 w 182"/>
                  <a:gd name="T23" fmla="*/ 73 h 182"/>
                  <a:gd name="T24" fmla="*/ 0 w 182"/>
                  <a:gd name="T25" fmla="*/ 91 h 182"/>
                  <a:gd name="T26" fmla="*/ 25 w 182"/>
                  <a:gd name="T27" fmla="*/ 108 h 182"/>
                  <a:gd name="T28" fmla="*/ 12 w 182"/>
                  <a:gd name="T29" fmla="*/ 136 h 182"/>
                  <a:gd name="T30" fmla="*/ 43 w 182"/>
                  <a:gd name="T31" fmla="*/ 139 h 182"/>
                  <a:gd name="T32" fmla="*/ 45 w 182"/>
                  <a:gd name="T33" fmla="*/ 170 h 182"/>
                  <a:gd name="T34" fmla="*/ 57 w 182"/>
                  <a:gd name="T35" fmla="*/ 164 h 182"/>
                  <a:gd name="T36" fmla="*/ 73 w 182"/>
                  <a:gd name="T37" fmla="*/ 156 h 182"/>
                  <a:gd name="T38" fmla="*/ 91 w 182"/>
                  <a:gd name="T39" fmla="*/ 182 h 182"/>
                  <a:gd name="T40" fmla="*/ 94 w 182"/>
                  <a:gd name="T41" fmla="*/ 177 h 182"/>
                  <a:gd name="T42" fmla="*/ 108 w 182"/>
                  <a:gd name="T43" fmla="*/ 156 h 182"/>
                  <a:gd name="T44" fmla="*/ 136 w 182"/>
                  <a:gd name="T45" fmla="*/ 170 h 182"/>
                  <a:gd name="T46" fmla="*/ 139 w 182"/>
                  <a:gd name="T47" fmla="*/ 139 h 182"/>
                  <a:gd name="T48" fmla="*/ 170 w 182"/>
                  <a:gd name="T49" fmla="*/ 136 h 182"/>
                  <a:gd name="T50" fmla="*/ 157 w 182"/>
                  <a:gd name="T51" fmla="*/ 109 h 182"/>
                  <a:gd name="T52" fmla="*/ 182 w 182"/>
                  <a:gd name="T53" fmla="*/ 91 h 182"/>
                  <a:gd name="T54" fmla="*/ 97 w 182"/>
                  <a:gd name="T55" fmla="*/ 147 h 182"/>
                  <a:gd name="T56" fmla="*/ 35 w 182"/>
                  <a:gd name="T57" fmla="*/ 97 h 182"/>
                  <a:gd name="T58" fmla="*/ 85 w 182"/>
                  <a:gd name="T59" fmla="*/ 35 h 182"/>
                  <a:gd name="T60" fmla="*/ 147 w 182"/>
                  <a:gd name="T61" fmla="*/ 85 h 182"/>
                  <a:gd name="T62" fmla="*/ 97 w 182"/>
                  <a:gd name="T63" fmla="*/ 14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" h="182">
                    <a:moveTo>
                      <a:pt x="182" y="91"/>
                    </a:moveTo>
                    <a:cubicBezTo>
                      <a:pt x="157" y="73"/>
                      <a:pt x="157" y="73"/>
                      <a:pt x="157" y="73"/>
                    </a:cubicBezTo>
                    <a:cubicBezTo>
                      <a:pt x="170" y="45"/>
                      <a:pt x="170" y="45"/>
                      <a:pt x="170" y="45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70"/>
                      <a:pt x="45" y="170"/>
                      <a:pt x="45" y="170"/>
                    </a:cubicBezTo>
                    <a:cubicBezTo>
                      <a:pt x="57" y="164"/>
                      <a:pt x="57" y="164"/>
                      <a:pt x="57" y="164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91" y="182"/>
                      <a:pt x="91" y="182"/>
                      <a:pt x="91" y="182"/>
                    </a:cubicBezTo>
                    <a:cubicBezTo>
                      <a:pt x="94" y="177"/>
                      <a:pt x="94" y="177"/>
                      <a:pt x="94" y="177"/>
                    </a:cubicBezTo>
                    <a:cubicBezTo>
                      <a:pt x="108" y="156"/>
                      <a:pt x="108" y="156"/>
                      <a:pt x="108" y="156"/>
                    </a:cubicBezTo>
                    <a:cubicBezTo>
                      <a:pt x="136" y="170"/>
                      <a:pt x="136" y="170"/>
                      <a:pt x="136" y="170"/>
                    </a:cubicBezTo>
                    <a:cubicBezTo>
                      <a:pt x="139" y="139"/>
                      <a:pt x="139" y="139"/>
                      <a:pt x="139" y="139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57" y="109"/>
                      <a:pt x="157" y="109"/>
                      <a:pt x="157" y="109"/>
                    </a:cubicBezTo>
                    <a:lnTo>
                      <a:pt x="182" y="91"/>
                    </a:lnTo>
                    <a:close/>
                    <a:moveTo>
                      <a:pt x="97" y="147"/>
                    </a:moveTo>
                    <a:cubicBezTo>
                      <a:pt x="66" y="150"/>
                      <a:pt x="38" y="128"/>
                      <a:pt x="35" y="97"/>
                    </a:cubicBezTo>
                    <a:cubicBezTo>
                      <a:pt x="31" y="66"/>
                      <a:pt x="54" y="38"/>
                      <a:pt x="85" y="35"/>
                    </a:cubicBezTo>
                    <a:cubicBezTo>
                      <a:pt x="116" y="31"/>
                      <a:pt x="144" y="54"/>
                      <a:pt x="147" y="85"/>
                    </a:cubicBezTo>
                    <a:cubicBezTo>
                      <a:pt x="151" y="115"/>
                      <a:pt x="128" y="143"/>
                      <a:pt x="97" y="14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4481512" y="3141663"/>
                <a:ext cx="176213" cy="247650"/>
              </a:xfrm>
              <a:custGeom>
                <a:avLst/>
                <a:gdLst>
                  <a:gd name="T0" fmla="*/ 0 w 46"/>
                  <a:gd name="T1" fmla="*/ 65 h 65"/>
                  <a:gd name="T2" fmla="*/ 0 w 46"/>
                  <a:gd name="T3" fmla="*/ 56 h 65"/>
                  <a:gd name="T4" fmla="*/ 8 w 46"/>
                  <a:gd name="T5" fmla="*/ 48 h 65"/>
                  <a:gd name="T6" fmla="*/ 29 w 46"/>
                  <a:gd name="T7" fmla="*/ 21 h 65"/>
                  <a:gd name="T8" fmla="*/ 19 w 46"/>
                  <a:gd name="T9" fmla="*/ 12 h 65"/>
                  <a:gd name="T10" fmla="*/ 5 w 46"/>
                  <a:gd name="T11" fmla="*/ 17 h 65"/>
                  <a:gd name="T12" fmla="*/ 1 w 46"/>
                  <a:gd name="T13" fmla="*/ 6 h 65"/>
                  <a:gd name="T14" fmla="*/ 22 w 46"/>
                  <a:gd name="T15" fmla="*/ 0 h 65"/>
                  <a:gd name="T16" fmla="*/ 45 w 46"/>
                  <a:gd name="T17" fmla="*/ 20 h 65"/>
                  <a:gd name="T18" fmla="*/ 27 w 46"/>
                  <a:gd name="T19" fmla="*/ 48 h 65"/>
                  <a:gd name="T20" fmla="*/ 21 w 46"/>
                  <a:gd name="T21" fmla="*/ 52 h 65"/>
                  <a:gd name="T22" fmla="*/ 21 w 46"/>
                  <a:gd name="T23" fmla="*/ 53 h 65"/>
                  <a:gd name="T24" fmla="*/ 46 w 46"/>
                  <a:gd name="T25" fmla="*/ 53 h 65"/>
                  <a:gd name="T26" fmla="*/ 46 w 46"/>
                  <a:gd name="T27" fmla="*/ 65 h 65"/>
                  <a:gd name="T28" fmla="*/ 0 w 46"/>
                  <a:gd name="T2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65">
                    <a:moveTo>
                      <a:pt x="0" y="65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2" y="36"/>
                      <a:pt x="29" y="29"/>
                      <a:pt x="29" y="21"/>
                    </a:cubicBezTo>
                    <a:cubicBezTo>
                      <a:pt x="29" y="16"/>
                      <a:pt x="26" y="12"/>
                      <a:pt x="19" y="12"/>
                    </a:cubicBezTo>
                    <a:cubicBezTo>
                      <a:pt x="13" y="12"/>
                      <a:pt x="8" y="14"/>
                      <a:pt x="5" y="1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3"/>
                      <a:pt x="13" y="0"/>
                      <a:pt x="22" y="0"/>
                    </a:cubicBezTo>
                    <a:cubicBezTo>
                      <a:pt x="37" y="0"/>
                      <a:pt x="45" y="8"/>
                      <a:pt x="45" y="20"/>
                    </a:cubicBezTo>
                    <a:cubicBezTo>
                      <a:pt x="45" y="31"/>
                      <a:pt x="37" y="39"/>
                      <a:pt x="27" y="4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65"/>
                      <a:pt x="46" y="65"/>
                      <a:pt x="46" y="65"/>
                    </a:cubicBezTo>
                    <a:lnTo>
                      <a:pt x="0" y="65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771800" y="3639401"/>
              <a:ext cx="5616624" cy="1568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用户管理  </a:t>
              </a:r>
              <a:r>
                <a:rPr lang="en-US" altLang="zh-CN" sz="9600" dirty="0" smtClean="0">
                  <a:solidFill>
                    <a:schemeClr val="bg1"/>
                  </a:solidFill>
                  <a:latin typeface="+mn-ea"/>
                </a:rPr>
                <a:t>{</a:t>
              </a:r>
              <a:endParaRPr lang="en-US" altLang="zh-CN" sz="9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36701" y="352659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18627" y="1500289"/>
            <a:ext cx="1474108" cy="1231600"/>
            <a:chOff x="4610060" y="2198287"/>
            <a:chExt cx="1474108" cy="1231600"/>
          </a:xfrm>
        </p:grpSpPr>
        <p:sp>
          <p:nvSpPr>
            <p:cNvPr id="2" name="文本框 1"/>
            <p:cNvSpPr txBox="1"/>
            <p:nvPr/>
          </p:nvSpPr>
          <p:spPr>
            <a:xfrm>
              <a:off x="4610060" y="2198287"/>
              <a:ext cx="147410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个人管理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39692" y="2692890"/>
              <a:ext cx="117803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购物车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18103" y="3061587"/>
              <a:ext cx="117803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个人订单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285086" y="2852936"/>
            <a:ext cx="561662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a typeface="华文仿宋" panose="02010600040101010101" pitchFamily="2" charset="-122"/>
              </a:rPr>
              <a:t>店家管理  </a:t>
            </a:r>
            <a:r>
              <a:rPr lang="en-US" altLang="zh-CN" sz="9600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zh-CN" sz="9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35346" y="3037334"/>
            <a:ext cx="1664846" cy="736688"/>
            <a:chOff x="4618102" y="2692255"/>
            <a:chExt cx="1664846" cy="453347"/>
          </a:xfrm>
        </p:grpSpPr>
        <p:sp>
          <p:nvSpPr>
            <p:cNvPr id="49" name="文本框 48"/>
            <p:cNvSpPr txBox="1"/>
            <p:nvPr/>
          </p:nvSpPr>
          <p:spPr>
            <a:xfrm>
              <a:off x="4618102" y="2692255"/>
              <a:ext cx="1664846" cy="2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本店商品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618103" y="2918956"/>
              <a:ext cx="1178034" cy="2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本店订单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85524" y="4581128"/>
            <a:ext cx="561662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a typeface="华文仿宋" panose="02010600040101010101" pitchFamily="2" charset="-122"/>
              </a:rPr>
              <a:t>管理员     </a:t>
            </a:r>
            <a:r>
              <a:rPr lang="en-US" altLang="zh-CN" sz="9600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zh-CN" sz="9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610313" y="4580619"/>
            <a:ext cx="1825005" cy="1567701"/>
            <a:chOff x="4610313" y="4580619"/>
            <a:chExt cx="1825005" cy="1567701"/>
          </a:xfrm>
        </p:grpSpPr>
        <p:sp>
          <p:nvSpPr>
            <p:cNvPr id="15" name="文本框 14"/>
            <p:cNvSpPr txBox="1"/>
            <p:nvPr/>
          </p:nvSpPr>
          <p:spPr>
            <a:xfrm>
              <a:off x="4618138" y="4580619"/>
              <a:ext cx="180886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用户管理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26456" y="5181163"/>
              <a:ext cx="180886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店铺管理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610313" y="5780020"/>
              <a:ext cx="179161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订单管理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48047" y="3859748"/>
            <a:ext cx="11780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店铺管理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1870" y="1526540"/>
            <a:ext cx="282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1.登录注册 2.个人信息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88025" y="19405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 1.增加购物车 2.修改 3.下单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3435" y="2421255"/>
            <a:ext cx="321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1.查看状态 2.订单处理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3435" y="3037205"/>
            <a:ext cx="310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dirty="0">
                <a:solidFill>
                  <a:schemeClr val="bg1"/>
                </a:solidFill>
              </a:rPr>
              <a:t>1.上架 2.下架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6775" y="3405505"/>
            <a:ext cx="310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dirty="0">
                <a:solidFill>
                  <a:schemeClr val="bg1"/>
                </a:solidFill>
              </a:rPr>
              <a:t>1.查询  2.处理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71870" y="3859530"/>
            <a:ext cx="310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店铺注销 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2190" y="4580890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</a:rPr>
              <a:t>1.用户查询 2.用户处理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3145" y="5180965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</a:rPr>
              <a:t>1.店铺查询 2.店铺管理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66485" y="5779770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</a:rPr>
              <a:t>1.查询订单 2.查看详情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" grpId="0"/>
      <p:bldP spid="5" grpId="1"/>
      <p:bldP spid="7" grpId="0"/>
      <p:bldP spid="8" grpId="0"/>
      <p:bldP spid="9" grpId="0"/>
      <p:bldP spid="10" grpId="0"/>
      <p:bldP spid="11" grpId="0"/>
      <p:bldP spid="13" grpId="0"/>
      <p:bldP spid="14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747" y="1286178"/>
            <a:ext cx="6971409" cy="923330"/>
            <a:chOff x="395536" y="994370"/>
            <a:chExt cx="6971409" cy="923330"/>
          </a:xfrm>
        </p:grpSpPr>
        <p:sp>
          <p:nvSpPr>
            <p:cNvPr id="13" name="矩形 12"/>
            <p:cNvSpPr/>
            <p:nvPr/>
          </p:nvSpPr>
          <p:spPr>
            <a:xfrm>
              <a:off x="1822155" y="1281782"/>
              <a:ext cx="5544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系统设计意义与目的  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5536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1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36701" y="352659"/>
            <a:ext cx="689279" cy="813349"/>
            <a:chOff x="4097338" y="2867025"/>
            <a:chExt cx="952501" cy="1123951"/>
          </a:xfrm>
        </p:grpSpPr>
        <p:sp>
          <p:nvSpPr>
            <p:cNvPr id="28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504" y="3671924"/>
            <a:ext cx="5036881" cy="923330"/>
            <a:chOff x="-2419793" y="994370"/>
            <a:chExt cx="3922845" cy="923330"/>
          </a:xfrm>
        </p:grpSpPr>
        <p:sp>
          <p:nvSpPr>
            <p:cNvPr id="18" name="矩形 17"/>
            <p:cNvSpPr/>
            <p:nvPr/>
          </p:nvSpPr>
          <p:spPr>
            <a:xfrm>
              <a:off x="-1073835" y="1175742"/>
              <a:ext cx="25768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系统设计与实现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  <a:hlinkClick r:id="rId2" action="ppaction://hlinksldjump"/>
                </a:rPr>
                <a:t>→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-2419793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 smtClean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3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75856" y="4665648"/>
            <a:ext cx="4530138" cy="922020"/>
            <a:chOff x="4839142" y="3226618"/>
            <a:chExt cx="3342764" cy="1060473"/>
          </a:xfrm>
        </p:grpSpPr>
        <p:sp>
          <p:nvSpPr>
            <p:cNvPr id="21" name="矩形 20"/>
            <p:cNvSpPr/>
            <p:nvPr/>
          </p:nvSpPr>
          <p:spPr>
            <a:xfrm>
              <a:off x="4839142" y="3534446"/>
              <a:ext cx="2071832" cy="600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8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03096" y="3226618"/>
              <a:ext cx="1578810" cy="106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2327" y="2391694"/>
            <a:ext cx="6971409" cy="923330"/>
            <a:chOff x="395536" y="994370"/>
            <a:chExt cx="6971409" cy="923330"/>
          </a:xfrm>
        </p:grpSpPr>
        <p:sp>
          <p:nvSpPr>
            <p:cNvPr id="24" name="矩形 23"/>
            <p:cNvSpPr/>
            <p:nvPr/>
          </p:nvSpPr>
          <p:spPr>
            <a:xfrm>
              <a:off x="1822155" y="1281782"/>
              <a:ext cx="5544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j-lt"/>
                  <a:ea typeface="华文仿宋" panose="02010600040101010101" pitchFamily="2" charset="-122"/>
                </a:rPr>
                <a:t>系统功能描述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5536" y="99437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i="1" dirty="0">
                  <a:ln w="38100">
                    <a:solidFill>
                      <a:schemeClr val="bg1"/>
                    </a:solidFill>
                  </a:ln>
                  <a:noFill/>
                  <a:latin typeface="+mn-ea"/>
                </a:rPr>
                <a:t>2</a:t>
              </a:r>
              <a:endParaRPr lang="zh-CN" altLang="en-US" sz="5400" b="1" i="1" dirty="0">
                <a:ln w="38100">
                  <a:solidFill>
                    <a:schemeClr val="bg1"/>
                  </a:solidFill>
                </a:ln>
                <a:noFill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24355" y="1846928"/>
            <a:ext cx="6695290" cy="934000"/>
            <a:chOff x="1693134" y="3713513"/>
            <a:chExt cx="6695290" cy="93400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3134" y="3713513"/>
              <a:ext cx="544555" cy="773319"/>
              <a:chOff x="4222750" y="2933700"/>
              <a:chExt cx="695325" cy="987426"/>
            </a:xfrm>
          </p:grpSpPr>
          <p:sp>
            <p:nvSpPr>
              <p:cNvPr id="16" name="Freeform 10"/>
              <p:cNvSpPr/>
              <p:nvPr/>
            </p:nvSpPr>
            <p:spPr bwMode="auto">
              <a:xfrm>
                <a:off x="4341813" y="3582988"/>
                <a:ext cx="217488" cy="338138"/>
              </a:xfrm>
              <a:custGeom>
                <a:avLst/>
                <a:gdLst>
                  <a:gd name="T0" fmla="*/ 88 w 137"/>
                  <a:gd name="T1" fmla="*/ 0 h 213"/>
                  <a:gd name="T2" fmla="*/ 43 w 137"/>
                  <a:gd name="T3" fmla="*/ 21 h 213"/>
                  <a:gd name="T4" fmla="*/ 0 w 137"/>
                  <a:gd name="T5" fmla="*/ 126 h 213"/>
                  <a:gd name="T6" fmla="*/ 105 w 137"/>
                  <a:gd name="T7" fmla="*/ 213 h 213"/>
                  <a:gd name="T8" fmla="*/ 137 w 137"/>
                  <a:gd name="T9" fmla="*/ 69 h 213"/>
                  <a:gd name="T10" fmla="*/ 120 w 137"/>
                  <a:gd name="T11" fmla="*/ 43 h 213"/>
                  <a:gd name="T12" fmla="*/ 88 w 137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213">
                    <a:moveTo>
                      <a:pt x="88" y="0"/>
                    </a:moveTo>
                    <a:lnTo>
                      <a:pt x="43" y="21"/>
                    </a:lnTo>
                    <a:lnTo>
                      <a:pt x="0" y="126"/>
                    </a:lnTo>
                    <a:lnTo>
                      <a:pt x="105" y="213"/>
                    </a:lnTo>
                    <a:lnTo>
                      <a:pt x="137" y="69"/>
                    </a:lnTo>
                    <a:lnTo>
                      <a:pt x="120" y="43"/>
                    </a:lnTo>
                    <a:lnTo>
                      <a:pt x="88" y="0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4589463" y="3582988"/>
                <a:ext cx="212725" cy="338138"/>
              </a:xfrm>
              <a:custGeom>
                <a:avLst/>
                <a:gdLst>
                  <a:gd name="T0" fmla="*/ 48 w 134"/>
                  <a:gd name="T1" fmla="*/ 0 h 213"/>
                  <a:gd name="T2" fmla="*/ 91 w 134"/>
                  <a:gd name="T3" fmla="*/ 21 h 213"/>
                  <a:gd name="T4" fmla="*/ 134 w 134"/>
                  <a:gd name="T5" fmla="*/ 126 h 213"/>
                  <a:gd name="T6" fmla="*/ 31 w 134"/>
                  <a:gd name="T7" fmla="*/ 213 h 213"/>
                  <a:gd name="T8" fmla="*/ 0 w 134"/>
                  <a:gd name="T9" fmla="*/ 69 h 213"/>
                  <a:gd name="T10" fmla="*/ 17 w 134"/>
                  <a:gd name="T11" fmla="*/ 43 h 213"/>
                  <a:gd name="T12" fmla="*/ 48 w 134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213">
                    <a:moveTo>
                      <a:pt x="48" y="0"/>
                    </a:moveTo>
                    <a:lnTo>
                      <a:pt x="91" y="21"/>
                    </a:lnTo>
                    <a:lnTo>
                      <a:pt x="134" y="126"/>
                    </a:lnTo>
                    <a:lnTo>
                      <a:pt x="31" y="213"/>
                    </a:lnTo>
                    <a:lnTo>
                      <a:pt x="0" y="69"/>
                    </a:lnTo>
                    <a:lnTo>
                      <a:pt x="17" y="43"/>
                    </a:lnTo>
                    <a:lnTo>
                      <a:pt x="48" y="0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2"/>
              <p:cNvSpPr>
                <a:spLocks noEditPoints="1"/>
              </p:cNvSpPr>
              <p:nvPr/>
            </p:nvSpPr>
            <p:spPr bwMode="auto">
              <a:xfrm>
                <a:off x="4222750" y="2933700"/>
                <a:ext cx="695325" cy="690563"/>
              </a:xfrm>
              <a:custGeom>
                <a:avLst/>
                <a:gdLst>
                  <a:gd name="T0" fmla="*/ 182 w 182"/>
                  <a:gd name="T1" fmla="*/ 91 h 182"/>
                  <a:gd name="T2" fmla="*/ 157 w 182"/>
                  <a:gd name="T3" fmla="*/ 73 h 182"/>
                  <a:gd name="T4" fmla="*/ 170 w 182"/>
                  <a:gd name="T5" fmla="*/ 45 h 182"/>
                  <a:gd name="T6" fmla="*/ 139 w 182"/>
                  <a:gd name="T7" fmla="*/ 43 h 182"/>
                  <a:gd name="T8" fmla="*/ 137 w 182"/>
                  <a:gd name="T9" fmla="*/ 12 h 182"/>
                  <a:gd name="T10" fmla="*/ 109 w 182"/>
                  <a:gd name="T11" fmla="*/ 25 h 182"/>
                  <a:gd name="T12" fmla="*/ 91 w 182"/>
                  <a:gd name="T13" fmla="*/ 0 h 182"/>
                  <a:gd name="T14" fmla="*/ 74 w 182"/>
                  <a:gd name="T15" fmla="*/ 25 h 182"/>
                  <a:gd name="T16" fmla="*/ 46 w 182"/>
                  <a:gd name="T17" fmla="*/ 12 h 182"/>
                  <a:gd name="T18" fmla="*/ 43 w 182"/>
                  <a:gd name="T19" fmla="*/ 43 h 182"/>
                  <a:gd name="T20" fmla="*/ 12 w 182"/>
                  <a:gd name="T21" fmla="*/ 45 h 182"/>
                  <a:gd name="T22" fmla="*/ 25 w 182"/>
                  <a:gd name="T23" fmla="*/ 73 h 182"/>
                  <a:gd name="T24" fmla="*/ 0 w 182"/>
                  <a:gd name="T25" fmla="*/ 91 h 182"/>
                  <a:gd name="T26" fmla="*/ 25 w 182"/>
                  <a:gd name="T27" fmla="*/ 108 h 182"/>
                  <a:gd name="T28" fmla="*/ 12 w 182"/>
                  <a:gd name="T29" fmla="*/ 136 h 182"/>
                  <a:gd name="T30" fmla="*/ 43 w 182"/>
                  <a:gd name="T31" fmla="*/ 139 h 182"/>
                  <a:gd name="T32" fmla="*/ 45 w 182"/>
                  <a:gd name="T33" fmla="*/ 170 h 182"/>
                  <a:gd name="T34" fmla="*/ 57 w 182"/>
                  <a:gd name="T35" fmla="*/ 164 h 182"/>
                  <a:gd name="T36" fmla="*/ 73 w 182"/>
                  <a:gd name="T37" fmla="*/ 156 h 182"/>
                  <a:gd name="T38" fmla="*/ 91 w 182"/>
                  <a:gd name="T39" fmla="*/ 182 h 182"/>
                  <a:gd name="T40" fmla="*/ 94 w 182"/>
                  <a:gd name="T41" fmla="*/ 177 h 182"/>
                  <a:gd name="T42" fmla="*/ 108 w 182"/>
                  <a:gd name="T43" fmla="*/ 156 h 182"/>
                  <a:gd name="T44" fmla="*/ 136 w 182"/>
                  <a:gd name="T45" fmla="*/ 170 h 182"/>
                  <a:gd name="T46" fmla="*/ 139 w 182"/>
                  <a:gd name="T47" fmla="*/ 139 h 182"/>
                  <a:gd name="T48" fmla="*/ 170 w 182"/>
                  <a:gd name="T49" fmla="*/ 136 h 182"/>
                  <a:gd name="T50" fmla="*/ 157 w 182"/>
                  <a:gd name="T51" fmla="*/ 109 h 182"/>
                  <a:gd name="T52" fmla="*/ 182 w 182"/>
                  <a:gd name="T53" fmla="*/ 91 h 182"/>
                  <a:gd name="T54" fmla="*/ 97 w 182"/>
                  <a:gd name="T55" fmla="*/ 147 h 182"/>
                  <a:gd name="T56" fmla="*/ 35 w 182"/>
                  <a:gd name="T57" fmla="*/ 97 h 182"/>
                  <a:gd name="T58" fmla="*/ 85 w 182"/>
                  <a:gd name="T59" fmla="*/ 35 h 182"/>
                  <a:gd name="T60" fmla="*/ 147 w 182"/>
                  <a:gd name="T61" fmla="*/ 85 h 182"/>
                  <a:gd name="T62" fmla="*/ 97 w 182"/>
                  <a:gd name="T63" fmla="*/ 14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" h="182">
                    <a:moveTo>
                      <a:pt x="182" y="91"/>
                    </a:moveTo>
                    <a:cubicBezTo>
                      <a:pt x="157" y="73"/>
                      <a:pt x="157" y="73"/>
                      <a:pt x="157" y="73"/>
                    </a:cubicBezTo>
                    <a:cubicBezTo>
                      <a:pt x="170" y="45"/>
                      <a:pt x="170" y="45"/>
                      <a:pt x="170" y="45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70"/>
                      <a:pt x="45" y="170"/>
                      <a:pt x="45" y="170"/>
                    </a:cubicBezTo>
                    <a:cubicBezTo>
                      <a:pt x="57" y="164"/>
                      <a:pt x="57" y="164"/>
                      <a:pt x="57" y="164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91" y="182"/>
                      <a:pt x="91" y="182"/>
                      <a:pt x="91" y="182"/>
                    </a:cubicBezTo>
                    <a:cubicBezTo>
                      <a:pt x="94" y="177"/>
                      <a:pt x="94" y="177"/>
                      <a:pt x="94" y="177"/>
                    </a:cubicBezTo>
                    <a:cubicBezTo>
                      <a:pt x="108" y="156"/>
                      <a:pt x="108" y="156"/>
                      <a:pt x="108" y="156"/>
                    </a:cubicBezTo>
                    <a:cubicBezTo>
                      <a:pt x="136" y="170"/>
                      <a:pt x="136" y="170"/>
                      <a:pt x="136" y="170"/>
                    </a:cubicBezTo>
                    <a:cubicBezTo>
                      <a:pt x="139" y="139"/>
                      <a:pt x="139" y="139"/>
                      <a:pt x="139" y="139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57" y="109"/>
                      <a:pt x="157" y="109"/>
                      <a:pt x="157" y="109"/>
                    </a:cubicBezTo>
                    <a:lnTo>
                      <a:pt x="182" y="91"/>
                    </a:lnTo>
                    <a:close/>
                    <a:moveTo>
                      <a:pt x="97" y="147"/>
                    </a:moveTo>
                    <a:cubicBezTo>
                      <a:pt x="66" y="150"/>
                      <a:pt x="38" y="128"/>
                      <a:pt x="35" y="97"/>
                    </a:cubicBezTo>
                    <a:cubicBezTo>
                      <a:pt x="31" y="66"/>
                      <a:pt x="54" y="38"/>
                      <a:pt x="85" y="35"/>
                    </a:cubicBezTo>
                    <a:cubicBezTo>
                      <a:pt x="116" y="31"/>
                      <a:pt x="144" y="54"/>
                      <a:pt x="147" y="85"/>
                    </a:cubicBezTo>
                    <a:cubicBezTo>
                      <a:pt x="151" y="115"/>
                      <a:pt x="128" y="143"/>
                      <a:pt x="97" y="14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4481513" y="3141663"/>
                <a:ext cx="176213" cy="247650"/>
              </a:xfrm>
              <a:custGeom>
                <a:avLst/>
                <a:gdLst>
                  <a:gd name="T0" fmla="*/ 0 w 46"/>
                  <a:gd name="T1" fmla="*/ 65 h 65"/>
                  <a:gd name="T2" fmla="*/ 0 w 46"/>
                  <a:gd name="T3" fmla="*/ 56 h 65"/>
                  <a:gd name="T4" fmla="*/ 8 w 46"/>
                  <a:gd name="T5" fmla="*/ 48 h 65"/>
                  <a:gd name="T6" fmla="*/ 29 w 46"/>
                  <a:gd name="T7" fmla="*/ 21 h 65"/>
                  <a:gd name="T8" fmla="*/ 19 w 46"/>
                  <a:gd name="T9" fmla="*/ 12 h 65"/>
                  <a:gd name="T10" fmla="*/ 5 w 46"/>
                  <a:gd name="T11" fmla="*/ 17 h 65"/>
                  <a:gd name="T12" fmla="*/ 1 w 46"/>
                  <a:gd name="T13" fmla="*/ 6 h 65"/>
                  <a:gd name="T14" fmla="*/ 22 w 46"/>
                  <a:gd name="T15" fmla="*/ 0 h 65"/>
                  <a:gd name="T16" fmla="*/ 45 w 46"/>
                  <a:gd name="T17" fmla="*/ 20 h 65"/>
                  <a:gd name="T18" fmla="*/ 27 w 46"/>
                  <a:gd name="T19" fmla="*/ 48 h 65"/>
                  <a:gd name="T20" fmla="*/ 21 w 46"/>
                  <a:gd name="T21" fmla="*/ 52 h 65"/>
                  <a:gd name="T22" fmla="*/ 21 w 46"/>
                  <a:gd name="T23" fmla="*/ 53 h 65"/>
                  <a:gd name="T24" fmla="*/ 46 w 46"/>
                  <a:gd name="T25" fmla="*/ 53 h 65"/>
                  <a:gd name="T26" fmla="*/ 46 w 46"/>
                  <a:gd name="T27" fmla="*/ 65 h 65"/>
                  <a:gd name="T28" fmla="*/ 0 w 46"/>
                  <a:gd name="T2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65">
                    <a:moveTo>
                      <a:pt x="0" y="65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2" y="36"/>
                      <a:pt x="29" y="29"/>
                      <a:pt x="29" y="21"/>
                    </a:cubicBezTo>
                    <a:cubicBezTo>
                      <a:pt x="29" y="16"/>
                      <a:pt x="26" y="12"/>
                      <a:pt x="19" y="12"/>
                    </a:cubicBezTo>
                    <a:cubicBezTo>
                      <a:pt x="13" y="12"/>
                      <a:pt x="8" y="14"/>
                      <a:pt x="5" y="1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3"/>
                      <a:pt x="13" y="0"/>
                      <a:pt x="22" y="0"/>
                    </a:cubicBezTo>
                    <a:cubicBezTo>
                      <a:pt x="37" y="0"/>
                      <a:pt x="45" y="8"/>
                      <a:pt x="45" y="20"/>
                    </a:cubicBezTo>
                    <a:cubicBezTo>
                      <a:pt x="45" y="31"/>
                      <a:pt x="37" y="39"/>
                      <a:pt x="27" y="4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65"/>
                      <a:pt x="46" y="65"/>
                      <a:pt x="46" y="65"/>
                    </a:cubicBezTo>
                    <a:lnTo>
                      <a:pt x="0" y="65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771800" y="3816516"/>
              <a:ext cx="56166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系统设计</a:t>
              </a:r>
              <a:endParaRPr lang="en-US" altLang="zh-CN" sz="3200" b="1" dirty="0" smtClean="0">
                <a:solidFill>
                  <a:schemeClr val="bg1"/>
                </a:solidFill>
                <a:ea typeface="华文仿宋" panose="02010600040101010101" pitchFamily="2" charset="-122"/>
              </a:endParaRPr>
            </a:p>
            <a:p>
              <a:endParaRPr lang="en-US" altLang="zh-CN" sz="16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36701" y="352659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03021" y="3140968"/>
            <a:ext cx="543733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系统架构：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B/S</a:t>
            </a:r>
            <a:r>
              <a:rPr lang="zh-CN" altLang="en-US" sz="2000" dirty="0" smtClean="0">
                <a:solidFill>
                  <a:schemeClr val="bg1"/>
                </a:solidFill>
              </a:rPr>
              <a:t>架构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硬件环境：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 smtClean="0">
                <a:solidFill>
                  <a:schemeClr val="bg1"/>
                </a:solidFill>
              </a:rPr>
              <a:t>机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软件环境：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Windows7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技术选型：</a:t>
            </a:r>
            <a:r>
              <a:rPr lang="en-US" altLang="zh-CN" sz="2000" dirty="0" smtClean="0">
                <a:solidFill>
                  <a:schemeClr val="bg1"/>
                </a:solidFill>
              </a:rPr>
              <a:t>Java+Mysql+Tomcat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个人管理：个人信息修改，登录注册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 descr="个人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97530"/>
            <a:ext cx="5238750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18804" y="1772816"/>
            <a:ext cx="6706392" cy="786420"/>
            <a:chOff x="1682032" y="4779543"/>
            <a:chExt cx="6706392" cy="78642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82032" y="4879463"/>
              <a:ext cx="585712" cy="686500"/>
              <a:chOff x="3967163" y="4959350"/>
              <a:chExt cx="488950" cy="573088"/>
            </a:xfrm>
          </p:grpSpPr>
          <p:sp>
            <p:nvSpPr>
              <p:cNvPr id="24" name="Freeform 17"/>
              <p:cNvSpPr>
                <a:spLocks noEditPoints="1"/>
              </p:cNvSpPr>
              <p:nvPr/>
            </p:nvSpPr>
            <p:spPr bwMode="auto">
              <a:xfrm>
                <a:off x="4108451" y="5059363"/>
                <a:ext cx="206375" cy="204788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54 w 54"/>
                  <a:gd name="T9" fmla="*/ 27 h 54"/>
                  <a:gd name="T10" fmla="*/ 5 w 54"/>
                  <a:gd name="T11" fmla="*/ 27 h 54"/>
                  <a:gd name="T12" fmla="*/ 27 w 54"/>
                  <a:gd name="T13" fmla="*/ 5 h 54"/>
                  <a:gd name="T14" fmla="*/ 49 w 54"/>
                  <a:gd name="T15" fmla="*/ 27 h 54"/>
                  <a:gd name="T16" fmla="*/ 27 w 54"/>
                  <a:gd name="T17" fmla="*/ 48 h 54"/>
                  <a:gd name="T18" fmla="*/ 5 w 54"/>
                  <a:gd name="T1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4"/>
                      <a:pt x="27" y="54"/>
                    </a:cubicBezTo>
                    <a:cubicBezTo>
                      <a:pt x="42" y="54"/>
                      <a:pt x="54" y="41"/>
                      <a:pt x="54" y="27"/>
                    </a:cubicBezTo>
                    <a:close/>
                    <a:moveTo>
                      <a:pt x="5" y="27"/>
                    </a:moveTo>
                    <a:cubicBezTo>
                      <a:pt x="5" y="15"/>
                      <a:pt x="15" y="5"/>
                      <a:pt x="27" y="5"/>
                    </a:cubicBezTo>
                    <a:cubicBezTo>
                      <a:pt x="39" y="5"/>
                      <a:pt x="49" y="15"/>
                      <a:pt x="49" y="27"/>
                    </a:cubicBezTo>
                    <a:cubicBezTo>
                      <a:pt x="49" y="39"/>
                      <a:pt x="39" y="48"/>
                      <a:pt x="27" y="48"/>
                    </a:cubicBezTo>
                    <a:cubicBezTo>
                      <a:pt x="15" y="48"/>
                      <a:pt x="5" y="39"/>
                      <a:pt x="5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43376" y="5089525"/>
                <a:ext cx="136525" cy="141288"/>
              </a:xfrm>
              <a:custGeom>
                <a:avLst/>
                <a:gdLst>
                  <a:gd name="T0" fmla="*/ 36 w 36"/>
                  <a:gd name="T1" fmla="*/ 19 h 37"/>
                  <a:gd name="T2" fmla="*/ 18 w 36"/>
                  <a:gd name="T3" fmla="*/ 0 h 37"/>
                  <a:gd name="T4" fmla="*/ 16 w 36"/>
                  <a:gd name="T5" fmla="*/ 1 h 37"/>
                  <a:gd name="T6" fmla="*/ 19 w 36"/>
                  <a:gd name="T7" fmla="*/ 3 h 37"/>
                  <a:gd name="T8" fmla="*/ 11 w 36"/>
                  <a:gd name="T9" fmla="*/ 12 h 37"/>
                  <a:gd name="T10" fmla="*/ 2 w 36"/>
                  <a:gd name="T11" fmla="*/ 1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36" y="19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17" y="0"/>
                      <a:pt x="16" y="1"/>
                      <a:pt x="16" y="1"/>
                    </a:cubicBezTo>
                    <a:cubicBezTo>
                      <a:pt x="17" y="1"/>
                      <a:pt x="18" y="2"/>
                      <a:pt x="19" y="3"/>
                    </a:cubicBezTo>
                    <a:cubicBezTo>
                      <a:pt x="19" y="6"/>
                      <a:pt x="15" y="10"/>
                      <a:pt x="11" y="12"/>
                    </a:cubicBezTo>
                    <a:cubicBezTo>
                      <a:pt x="7" y="13"/>
                      <a:pt x="3" y="12"/>
                      <a:pt x="2" y="10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4013201" y="5043488"/>
                <a:ext cx="103188" cy="233363"/>
              </a:xfrm>
              <a:custGeom>
                <a:avLst/>
                <a:gdLst>
                  <a:gd name="T0" fmla="*/ 3 w 27"/>
                  <a:gd name="T1" fmla="*/ 60 h 61"/>
                  <a:gd name="T2" fmla="*/ 27 w 27"/>
                  <a:gd name="T3" fmla="*/ 51 h 61"/>
                  <a:gd name="T4" fmla="*/ 22 w 27"/>
                  <a:gd name="T5" fmla="*/ 31 h 61"/>
                  <a:gd name="T6" fmla="*/ 27 w 27"/>
                  <a:gd name="T7" fmla="*/ 10 h 61"/>
                  <a:gd name="T8" fmla="*/ 3 w 27"/>
                  <a:gd name="T9" fmla="*/ 1 h 61"/>
                  <a:gd name="T10" fmla="*/ 0 w 27"/>
                  <a:gd name="T11" fmla="*/ 4 h 61"/>
                  <a:gd name="T12" fmla="*/ 0 w 27"/>
                  <a:gd name="T13" fmla="*/ 57 h 61"/>
                  <a:gd name="T14" fmla="*/ 3 w 27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1">
                    <a:moveTo>
                      <a:pt x="3" y="60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4" y="45"/>
                      <a:pt x="22" y="38"/>
                      <a:pt x="22" y="31"/>
                    </a:cubicBezTo>
                    <a:cubicBezTo>
                      <a:pt x="22" y="23"/>
                      <a:pt x="24" y="16"/>
                      <a:pt x="27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1" y="61"/>
                      <a:pt x="3" y="6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4311651" y="5043488"/>
                <a:ext cx="98425" cy="233363"/>
              </a:xfrm>
              <a:custGeom>
                <a:avLst/>
                <a:gdLst>
                  <a:gd name="T0" fmla="*/ 4 w 26"/>
                  <a:gd name="T1" fmla="*/ 31 h 61"/>
                  <a:gd name="T2" fmla="*/ 0 w 26"/>
                  <a:gd name="T3" fmla="*/ 51 h 61"/>
                  <a:gd name="T4" fmla="*/ 23 w 26"/>
                  <a:gd name="T5" fmla="*/ 60 h 61"/>
                  <a:gd name="T6" fmla="*/ 26 w 26"/>
                  <a:gd name="T7" fmla="*/ 57 h 61"/>
                  <a:gd name="T8" fmla="*/ 26 w 26"/>
                  <a:gd name="T9" fmla="*/ 4 h 61"/>
                  <a:gd name="T10" fmla="*/ 23 w 26"/>
                  <a:gd name="T11" fmla="*/ 1 h 61"/>
                  <a:gd name="T12" fmla="*/ 0 w 26"/>
                  <a:gd name="T13" fmla="*/ 10 h 61"/>
                  <a:gd name="T14" fmla="*/ 4 w 26"/>
                  <a:gd name="T1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1">
                    <a:moveTo>
                      <a:pt x="4" y="31"/>
                    </a:moveTo>
                    <a:cubicBezTo>
                      <a:pt x="4" y="38"/>
                      <a:pt x="2" y="45"/>
                      <a:pt x="0" y="51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6" y="60"/>
                      <a:pt x="26" y="5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1"/>
                      <a:pt x="25" y="0"/>
                      <a:pt x="23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6"/>
                      <a:pt x="4" y="23"/>
                      <a:pt x="4" y="3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4097338" y="4959350"/>
                <a:ext cx="233363" cy="103188"/>
              </a:xfrm>
              <a:custGeom>
                <a:avLst/>
                <a:gdLst>
                  <a:gd name="T0" fmla="*/ 9 w 61"/>
                  <a:gd name="T1" fmla="*/ 27 h 27"/>
                  <a:gd name="T2" fmla="*/ 30 w 61"/>
                  <a:gd name="T3" fmla="*/ 22 h 27"/>
                  <a:gd name="T4" fmla="*/ 51 w 61"/>
                  <a:gd name="T5" fmla="*/ 27 h 27"/>
                  <a:gd name="T6" fmla="*/ 60 w 61"/>
                  <a:gd name="T7" fmla="*/ 4 h 27"/>
                  <a:gd name="T8" fmla="*/ 57 w 61"/>
                  <a:gd name="T9" fmla="*/ 0 h 27"/>
                  <a:gd name="T10" fmla="*/ 3 w 61"/>
                  <a:gd name="T11" fmla="*/ 0 h 27"/>
                  <a:gd name="T12" fmla="*/ 0 w 61"/>
                  <a:gd name="T13" fmla="*/ 4 h 27"/>
                  <a:gd name="T14" fmla="*/ 9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9" y="27"/>
                    </a:moveTo>
                    <a:cubicBezTo>
                      <a:pt x="15" y="24"/>
                      <a:pt x="22" y="22"/>
                      <a:pt x="30" y="22"/>
                    </a:cubicBezTo>
                    <a:cubicBezTo>
                      <a:pt x="38" y="22"/>
                      <a:pt x="45" y="24"/>
                      <a:pt x="51" y="27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1" y="2"/>
                      <a:pt x="59" y="0"/>
                      <a:pt x="5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9" y="27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/>
              <p:nvPr/>
            </p:nvSpPr>
            <p:spPr bwMode="auto">
              <a:xfrm>
                <a:off x="4097338" y="5257800"/>
                <a:ext cx="233363" cy="103188"/>
              </a:xfrm>
              <a:custGeom>
                <a:avLst/>
                <a:gdLst>
                  <a:gd name="T0" fmla="*/ 3 w 61"/>
                  <a:gd name="T1" fmla="*/ 27 h 27"/>
                  <a:gd name="T2" fmla="*/ 57 w 61"/>
                  <a:gd name="T3" fmla="*/ 27 h 27"/>
                  <a:gd name="T4" fmla="*/ 60 w 61"/>
                  <a:gd name="T5" fmla="*/ 24 h 27"/>
                  <a:gd name="T6" fmla="*/ 51 w 61"/>
                  <a:gd name="T7" fmla="*/ 0 h 27"/>
                  <a:gd name="T8" fmla="*/ 30 w 61"/>
                  <a:gd name="T9" fmla="*/ 5 h 27"/>
                  <a:gd name="T10" fmla="*/ 9 w 61"/>
                  <a:gd name="T11" fmla="*/ 0 h 27"/>
                  <a:gd name="T12" fmla="*/ 0 w 61"/>
                  <a:gd name="T13" fmla="*/ 24 h 27"/>
                  <a:gd name="T14" fmla="*/ 3 w 61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7">
                    <a:moveTo>
                      <a:pt x="3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7"/>
                      <a:pt x="61" y="25"/>
                      <a:pt x="60" y="2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5" y="3"/>
                      <a:pt x="38" y="5"/>
                      <a:pt x="30" y="5"/>
                    </a:cubicBezTo>
                    <a:cubicBezTo>
                      <a:pt x="22" y="5"/>
                      <a:pt x="15" y="3"/>
                      <a:pt x="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/>
              <p:nvPr/>
            </p:nvSpPr>
            <p:spPr bwMode="auto">
              <a:xfrm>
                <a:off x="3967163" y="5375275"/>
                <a:ext cx="488950" cy="157163"/>
              </a:xfrm>
              <a:custGeom>
                <a:avLst/>
                <a:gdLst>
                  <a:gd name="T0" fmla="*/ 128 w 128"/>
                  <a:gd name="T1" fmla="*/ 35 h 41"/>
                  <a:gd name="T2" fmla="*/ 126 w 128"/>
                  <a:gd name="T3" fmla="*/ 34 h 41"/>
                  <a:gd name="T4" fmla="*/ 69 w 128"/>
                  <a:gd name="T5" fmla="*/ 10 h 41"/>
                  <a:gd name="T6" fmla="*/ 69 w 128"/>
                  <a:gd name="T7" fmla="*/ 0 h 41"/>
                  <a:gd name="T8" fmla="*/ 60 w 128"/>
                  <a:gd name="T9" fmla="*/ 0 h 41"/>
                  <a:gd name="T10" fmla="*/ 60 w 128"/>
                  <a:gd name="T11" fmla="*/ 10 h 41"/>
                  <a:gd name="T12" fmla="*/ 2 w 128"/>
                  <a:gd name="T13" fmla="*/ 34 h 41"/>
                  <a:gd name="T14" fmla="*/ 0 w 128"/>
                  <a:gd name="T15" fmla="*/ 35 h 41"/>
                  <a:gd name="T16" fmla="*/ 1 w 128"/>
                  <a:gd name="T17" fmla="*/ 37 h 41"/>
                  <a:gd name="T18" fmla="*/ 3 w 128"/>
                  <a:gd name="T19" fmla="*/ 40 h 41"/>
                  <a:gd name="T20" fmla="*/ 7 w 128"/>
                  <a:gd name="T21" fmla="*/ 41 h 41"/>
                  <a:gd name="T22" fmla="*/ 60 w 128"/>
                  <a:gd name="T23" fmla="*/ 20 h 41"/>
                  <a:gd name="T24" fmla="*/ 60 w 128"/>
                  <a:gd name="T25" fmla="*/ 38 h 41"/>
                  <a:gd name="T26" fmla="*/ 63 w 128"/>
                  <a:gd name="T27" fmla="*/ 41 h 41"/>
                  <a:gd name="T28" fmla="*/ 66 w 128"/>
                  <a:gd name="T29" fmla="*/ 41 h 41"/>
                  <a:gd name="T30" fmla="*/ 69 w 128"/>
                  <a:gd name="T31" fmla="*/ 38 h 41"/>
                  <a:gd name="T32" fmla="*/ 69 w 128"/>
                  <a:gd name="T33" fmla="*/ 20 h 41"/>
                  <a:gd name="T34" fmla="*/ 121 w 128"/>
                  <a:gd name="T35" fmla="*/ 41 h 41"/>
                  <a:gd name="T36" fmla="*/ 123 w 128"/>
                  <a:gd name="T37" fmla="*/ 41 h 41"/>
                  <a:gd name="T38" fmla="*/ 125 w 128"/>
                  <a:gd name="T39" fmla="*/ 40 h 41"/>
                  <a:gd name="T40" fmla="*/ 127 w 128"/>
                  <a:gd name="T41" fmla="*/ 37 h 41"/>
                  <a:gd name="T42" fmla="*/ 128 w 128"/>
                  <a:gd name="T4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41">
                    <a:moveTo>
                      <a:pt x="128" y="35"/>
                    </a:moveTo>
                    <a:cubicBezTo>
                      <a:pt x="128" y="35"/>
                      <a:pt x="127" y="34"/>
                      <a:pt x="126" y="34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1" y="35"/>
                      <a:pt x="0" y="35"/>
                    </a:cubicBezTo>
                    <a:cubicBezTo>
                      <a:pt x="0" y="36"/>
                      <a:pt x="0" y="37"/>
                      <a:pt x="1" y="37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5" y="41"/>
                      <a:pt x="7" y="4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40"/>
                      <a:pt x="61" y="41"/>
                      <a:pt x="63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7" y="41"/>
                      <a:pt x="69" y="40"/>
                      <a:pt x="69" y="3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2" y="41"/>
                      <a:pt x="122" y="41"/>
                      <a:pt x="123" y="41"/>
                    </a:cubicBezTo>
                    <a:cubicBezTo>
                      <a:pt x="124" y="41"/>
                      <a:pt x="125" y="40"/>
                      <a:pt x="125" y="40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8" y="37"/>
                      <a:pt x="128" y="36"/>
                      <a:pt x="128" y="35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771800" y="4779543"/>
              <a:ext cx="5616624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sym typeface="+mn-ea"/>
                </a:rPr>
                <a:t>购物车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华文仿宋" panose="02010600040101010101" pitchFamily="2" charset="-122"/>
                </a:rPr>
                <a:t>管理：增加，删除，下单</a:t>
              </a:r>
              <a:endParaRPr lang="en-US" altLang="zh-CN" sz="2000" b="1" dirty="0">
                <a:solidFill>
                  <a:schemeClr val="bg1"/>
                </a:solidFill>
                <a:ea typeface="华文仿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745" y="479087"/>
            <a:ext cx="689279" cy="813349"/>
            <a:chOff x="4097338" y="2867025"/>
            <a:chExt cx="952501" cy="1123951"/>
          </a:xfrm>
        </p:grpSpPr>
        <p:sp>
          <p:nvSpPr>
            <p:cNvPr id="33" name="Freeform 10"/>
            <p:cNvSpPr/>
            <p:nvPr/>
          </p:nvSpPr>
          <p:spPr bwMode="auto">
            <a:xfrm>
              <a:off x="4097338" y="3109913"/>
              <a:ext cx="458788" cy="881063"/>
            </a:xfrm>
            <a:custGeom>
              <a:avLst/>
              <a:gdLst>
                <a:gd name="T0" fmla="*/ 121 w 121"/>
                <a:gd name="T1" fmla="*/ 233 h 233"/>
                <a:gd name="T2" fmla="*/ 26 w 121"/>
                <a:gd name="T3" fmla="*/ 180 h 233"/>
                <a:gd name="T4" fmla="*/ 0 w 121"/>
                <a:gd name="T5" fmla="*/ 0 h 233"/>
                <a:gd name="T6" fmla="*/ 121 w 121"/>
                <a:gd name="T7" fmla="*/ 73 h 233"/>
                <a:gd name="T8" fmla="*/ 121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121" y="233"/>
                  </a:moveTo>
                  <a:cubicBezTo>
                    <a:pt x="121" y="233"/>
                    <a:pt x="72" y="189"/>
                    <a:pt x="26" y="180"/>
                  </a:cubicBezTo>
                  <a:cubicBezTo>
                    <a:pt x="25" y="114"/>
                    <a:pt x="9" y="32"/>
                    <a:pt x="0" y="0"/>
                  </a:cubicBezTo>
                  <a:cubicBezTo>
                    <a:pt x="49" y="18"/>
                    <a:pt x="87" y="37"/>
                    <a:pt x="121" y="73"/>
                  </a:cubicBezTo>
                  <a:cubicBezTo>
                    <a:pt x="120" y="104"/>
                    <a:pt x="121" y="233"/>
                    <a:pt x="121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4132263" y="3028950"/>
              <a:ext cx="390525" cy="265113"/>
            </a:xfrm>
            <a:custGeom>
              <a:avLst/>
              <a:gdLst>
                <a:gd name="T0" fmla="*/ 103 w 103"/>
                <a:gd name="T1" fmla="*/ 70 h 70"/>
                <a:gd name="T2" fmla="*/ 0 w 103"/>
                <a:gd name="T3" fmla="*/ 0 h 70"/>
                <a:gd name="T4" fmla="*/ 2 w 103"/>
                <a:gd name="T5" fmla="*/ 8 h 70"/>
                <a:gd name="T6" fmla="*/ 103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103" y="70"/>
                  </a:moveTo>
                  <a:cubicBezTo>
                    <a:pt x="76" y="45"/>
                    <a:pt x="43" y="24"/>
                    <a:pt x="0" y="0"/>
                  </a:cubicBezTo>
                  <a:cubicBezTo>
                    <a:pt x="1" y="2"/>
                    <a:pt x="1" y="5"/>
                    <a:pt x="2" y="8"/>
                  </a:cubicBezTo>
                  <a:cubicBezTo>
                    <a:pt x="22" y="18"/>
                    <a:pt x="59" y="39"/>
                    <a:pt x="103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4192588" y="2949575"/>
              <a:ext cx="344488" cy="322263"/>
            </a:xfrm>
            <a:custGeom>
              <a:avLst/>
              <a:gdLst>
                <a:gd name="T0" fmla="*/ 91 w 91"/>
                <a:gd name="T1" fmla="*/ 85 h 85"/>
                <a:gd name="T2" fmla="*/ 0 w 91"/>
                <a:gd name="T3" fmla="*/ 0 h 85"/>
                <a:gd name="T4" fmla="*/ 0 w 91"/>
                <a:gd name="T5" fmla="*/ 8 h 85"/>
                <a:gd name="T6" fmla="*/ 91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91" y="85"/>
                  </a:moveTo>
                  <a:cubicBezTo>
                    <a:pt x="68" y="55"/>
                    <a:pt x="39" y="30"/>
                    <a:pt x="0" y="0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18" y="21"/>
                    <a:pt x="52" y="47"/>
                    <a:pt x="91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4260851" y="2867025"/>
              <a:ext cx="300038" cy="371475"/>
            </a:xfrm>
            <a:custGeom>
              <a:avLst/>
              <a:gdLst>
                <a:gd name="T0" fmla="*/ 79 w 79"/>
                <a:gd name="T1" fmla="*/ 98 h 98"/>
                <a:gd name="T2" fmla="*/ 1 w 79"/>
                <a:gd name="T3" fmla="*/ 0 h 98"/>
                <a:gd name="T4" fmla="*/ 0 w 79"/>
                <a:gd name="T5" fmla="*/ 8 h 98"/>
                <a:gd name="T6" fmla="*/ 79 w 7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8">
                  <a:moveTo>
                    <a:pt x="79" y="98"/>
                  </a:moveTo>
                  <a:cubicBezTo>
                    <a:pt x="60" y="65"/>
                    <a:pt x="35" y="36"/>
                    <a:pt x="1" y="0"/>
                  </a:cubicBezTo>
                  <a:cubicBezTo>
                    <a:pt x="1" y="2"/>
                    <a:pt x="1" y="5"/>
                    <a:pt x="0" y="8"/>
                  </a:cubicBezTo>
                  <a:cubicBezTo>
                    <a:pt x="16" y="24"/>
                    <a:pt x="46" y="55"/>
                    <a:pt x="79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4591051" y="3109913"/>
              <a:ext cx="458788" cy="881063"/>
            </a:xfrm>
            <a:custGeom>
              <a:avLst/>
              <a:gdLst>
                <a:gd name="T0" fmla="*/ 0 w 121"/>
                <a:gd name="T1" fmla="*/ 233 h 233"/>
                <a:gd name="T2" fmla="*/ 95 w 121"/>
                <a:gd name="T3" fmla="*/ 180 h 233"/>
                <a:gd name="T4" fmla="*/ 121 w 121"/>
                <a:gd name="T5" fmla="*/ 0 h 233"/>
                <a:gd name="T6" fmla="*/ 0 w 121"/>
                <a:gd name="T7" fmla="*/ 73 h 233"/>
                <a:gd name="T8" fmla="*/ 0 w 121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3">
                  <a:moveTo>
                    <a:pt x="0" y="233"/>
                  </a:moveTo>
                  <a:cubicBezTo>
                    <a:pt x="0" y="233"/>
                    <a:pt x="50" y="189"/>
                    <a:pt x="95" y="180"/>
                  </a:cubicBezTo>
                  <a:cubicBezTo>
                    <a:pt x="97" y="114"/>
                    <a:pt x="112" y="32"/>
                    <a:pt x="121" y="0"/>
                  </a:cubicBezTo>
                  <a:cubicBezTo>
                    <a:pt x="72" y="18"/>
                    <a:pt x="35" y="37"/>
                    <a:pt x="0" y="73"/>
                  </a:cubicBezTo>
                  <a:cubicBezTo>
                    <a:pt x="1" y="104"/>
                    <a:pt x="0" y="233"/>
                    <a:pt x="0" y="233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4624388" y="3028950"/>
              <a:ext cx="390525" cy="265113"/>
            </a:xfrm>
            <a:custGeom>
              <a:avLst/>
              <a:gdLst>
                <a:gd name="T0" fmla="*/ 0 w 103"/>
                <a:gd name="T1" fmla="*/ 70 h 70"/>
                <a:gd name="T2" fmla="*/ 103 w 103"/>
                <a:gd name="T3" fmla="*/ 0 h 70"/>
                <a:gd name="T4" fmla="*/ 102 w 103"/>
                <a:gd name="T5" fmla="*/ 8 h 70"/>
                <a:gd name="T6" fmla="*/ 0 w 1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70">
                  <a:moveTo>
                    <a:pt x="0" y="70"/>
                  </a:moveTo>
                  <a:cubicBezTo>
                    <a:pt x="27" y="45"/>
                    <a:pt x="60" y="24"/>
                    <a:pt x="103" y="0"/>
                  </a:cubicBezTo>
                  <a:cubicBezTo>
                    <a:pt x="102" y="2"/>
                    <a:pt x="102" y="5"/>
                    <a:pt x="102" y="8"/>
                  </a:cubicBezTo>
                  <a:cubicBezTo>
                    <a:pt x="82" y="18"/>
                    <a:pt x="44" y="39"/>
                    <a:pt x="0" y="7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4613276" y="2949575"/>
              <a:ext cx="346075" cy="322263"/>
            </a:xfrm>
            <a:custGeom>
              <a:avLst/>
              <a:gdLst>
                <a:gd name="T0" fmla="*/ 0 w 91"/>
                <a:gd name="T1" fmla="*/ 85 h 85"/>
                <a:gd name="T2" fmla="*/ 91 w 91"/>
                <a:gd name="T3" fmla="*/ 0 h 85"/>
                <a:gd name="T4" fmla="*/ 90 w 91"/>
                <a:gd name="T5" fmla="*/ 8 h 85"/>
                <a:gd name="T6" fmla="*/ 0 w 9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5">
                  <a:moveTo>
                    <a:pt x="0" y="85"/>
                  </a:moveTo>
                  <a:cubicBezTo>
                    <a:pt x="23" y="55"/>
                    <a:pt x="52" y="30"/>
                    <a:pt x="91" y="0"/>
                  </a:cubicBezTo>
                  <a:cubicBezTo>
                    <a:pt x="90" y="2"/>
                    <a:pt x="90" y="4"/>
                    <a:pt x="90" y="8"/>
                  </a:cubicBezTo>
                  <a:cubicBezTo>
                    <a:pt x="72" y="21"/>
                    <a:pt x="38" y="47"/>
                    <a:pt x="0" y="85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4591051" y="2867025"/>
              <a:ext cx="295275" cy="371475"/>
            </a:xfrm>
            <a:custGeom>
              <a:avLst/>
              <a:gdLst>
                <a:gd name="T0" fmla="*/ 0 w 78"/>
                <a:gd name="T1" fmla="*/ 98 h 98"/>
                <a:gd name="T2" fmla="*/ 77 w 78"/>
                <a:gd name="T3" fmla="*/ 0 h 98"/>
                <a:gd name="T4" fmla="*/ 78 w 78"/>
                <a:gd name="T5" fmla="*/ 8 h 98"/>
                <a:gd name="T6" fmla="*/ 0 w 7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8">
                  <a:moveTo>
                    <a:pt x="0" y="98"/>
                  </a:moveTo>
                  <a:cubicBezTo>
                    <a:pt x="18" y="65"/>
                    <a:pt x="43" y="36"/>
                    <a:pt x="77" y="0"/>
                  </a:cubicBezTo>
                  <a:cubicBezTo>
                    <a:pt x="77" y="2"/>
                    <a:pt x="77" y="5"/>
                    <a:pt x="78" y="8"/>
                  </a:cubicBezTo>
                  <a:cubicBezTo>
                    <a:pt x="62" y="24"/>
                    <a:pt x="32" y="55"/>
                    <a:pt x="0" y="9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购物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3065145"/>
            <a:ext cx="7100570" cy="213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全屏显示(4:3)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华文仿宋</vt:lpstr>
      <vt:lpstr>Times New Roman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</dc:creator>
  <cp:lastModifiedBy>394</cp:lastModifiedBy>
  <cp:revision>136</cp:revision>
  <dcterms:created xsi:type="dcterms:W3CDTF">2015-04-21T05:02:00Z</dcterms:created>
  <dcterms:modified xsi:type="dcterms:W3CDTF">2017-05-26T16:21:38Z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