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9.xml" ContentType="application/vnd.openxmlformats-officedocument.drawingml.chart+xml"/>
  <Override PartName="/ppt/theme/themeOverride5.xml" ContentType="application/vnd.openxmlformats-officedocument.themeOverride+xml"/>
  <Override PartName="/ppt/notesSlides/notesSlide10.xml" ContentType="application/vnd.openxmlformats-officedocument.presentationml.notesSlide+xml"/>
  <Override PartName="/ppt/charts/chart10.xml" ContentType="application/vnd.openxmlformats-officedocument.drawingml.chart+xml"/>
  <Override PartName="/ppt/theme/themeOverride6.xml" ContentType="application/vnd.openxmlformats-officedocument.themeOverride+xml"/>
  <Override PartName="/ppt/notesSlides/notesSlide11.xml" ContentType="application/vnd.openxmlformats-officedocument.presentationml.notesSlide+xml"/>
  <Override PartName="/ppt/charts/chart11.xml" ContentType="application/vnd.openxmlformats-officedocument.drawingml.chart+xml"/>
  <Override PartName="/ppt/theme/themeOverride7.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90" r:id="rId25"/>
  </p:sldMasterIdLst>
  <p:notesMasterIdLst>
    <p:notesMasterId r:id="rId39"/>
  </p:notesMasterIdLst>
  <p:handoutMasterIdLst>
    <p:handoutMasterId r:id="rId40"/>
  </p:handoutMasterIdLst>
  <p:sldIdLst>
    <p:sldId id="1771" r:id="rId26"/>
    <p:sldId id="1772" r:id="rId27"/>
    <p:sldId id="1154" r:id="rId28"/>
    <p:sldId id="1818" r:id="rId29"/>
    <p:sldId id="1810" r:id="rId30"/>
    <p:sldId id="1803" r:id="rId31"/>
    <p:sldId id="1807" r:id="rId32"/>
    <p:sldId id="289" r:id="rId33"/>
    <p:sldId id="1815" r:id="rId34"/>
    <p:sldId id="1808" r:id="rId35"/>
    <p:sldId id="718" r:id="rId36"/>
    <p:sldId id="1805" r:id="rId37"/>
    <p:sldId id="1781" r:id="rId38"/>
  </p:sldIdLst>
  <p:sldSz cx="10058400" cy="7772400"/>
  <p:notesSz cx="7010400" cy="9296400"/>
  <p:custDataLst>
    <p:custData r:id="rId4"/>
    <p:custData r:id="rId14"/>
    <p:custData r:id="rId18"/>
    <p:custData r:id="rId21"/>
    <p:custData r:id="rId19"/>
    <p:custData r:id="rId20"/>
    <p:custData r:id="rId17"/>
    <p:custData r:id="rId22"/>
    <p:custData r:id="rId23"/>
  </p:custDataLst>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4656" userDrawn="1">
          <p15:clr>
            <a:srgbClr val="A4A3A4"/>
          </p15:clr>
        </p15:guide>
        <p15:guide id="3" orient="horz" pos="720" userDrawn="1">
          <p15:clr>
            <a:srgbClr val="A4A3A4"/>
          </p15:clr>
        </p15:guide>
        <p15:guide id="5" orient="horz" pos="960" userDrawn="1">
          <p15:clr>
            <a:srgbClr val="A4A3A4"/>
          </p15:clr>
        </p15:guide>
        <p15:guide id="7" pos="377">
          <p15:clr>
            <a:srgbClr val="A4A3A4"/>
          </p15:clr>
        </p15:guide>
        <p15:guide id="8" pos="5961">
          <p15:clr>
            <a:srgbClr val="A4A3A4"/>
          </p15:clr>
        </p15:guide>
        <p15:guide id="9" pos="3173">
          <p15:clr>
            <a:srgbClr val="A4A3A4"/>
          </p15:clr>
        </p15:guide>
        <p15:guide id="11" orient="horz" pos="2040" userDrawn="1">
          <p15:clr>
            <a:srgbClr val="A4A3A4"/>
          </p15:clr>
        </p15:guide>
        <p15:guide id="12" orient="horz" pos="1152" userDrawn="1">
          <p15:clr>
            <a:srgbClr val="A4A3A4"/>
          </p15:clr>
        </p15:guide>
        <p15:guide id="19" orient="horz" pos="1632" userDrawn="1">
          <p15:clr>
            <a:srgbClr val="A4A3A4"/>
          </p15:clr>
        </p15:guide>
        <p15:guide id="22" pos="696" userDrawn="1">
          <p15:clr>
            <a:srgbClr val="A4A3A4"/>
          </p15:clr>
        </p15:guide>
        <p15:guide id="23" orient="horz" pos="2736" userDrawn="1">
          <p15:clr>
            <a:srgbClr val="A4A3A4"/>
          </p15:clr>
        </p15:guide>
        <p15:guide id="24" orient="horz" pos="2904"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1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ina Payne" initials="TP" lastIdx="0" clrIdx="0"/>
  <p:cmAuthor id="1" name="Ted Valenti" initials="TV" lastIdx="6" clrIdx="1">
    <p:extLst>
      <p:ext uri="{19B8F6BF-5375-455C-9EA6-DF929625EA0E}">
        <p15:presenceInfo xmlns:p15="http://schemas.microsoft.com/office/powerpoint/2012/main" userId="S::tvalenti@cohenandsteers.com::1693b84a-b4e3-4a73-aca5-fe3866bc10e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A2E4"/>
    <a:srgbClr val="5F5F5F"/>
    <a:srgbClr val="62A8E5"/>
    <a:srgbClr val="5CA369"/>
    <a:srgbClr val="DE8958"/>
    <a:srgbClr val="404040"/>
    <a:srgbClr val="7FA7DD"/>
    <a:srgbClr val="82A9DE"/>
    <a:srgbClr val="FFC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1" autoAdjust="0"/>
    <p:restoredTop sz="93686" autoAdjust="0"/>
  </p:normalViewPr>
  <p:slideViewPr>
    <p:cSldViewPr snapToGrid="0">
      <p:cViewPr varScale="1">
        <p:scale>
          <a:sx n="94" d="100"/>
          <a:sy n="94" d="100"/>
        </p:scale>
        <p:origin x="2106" y="96"/>
      </p:cViewPr>
      <p:guideLst>
        <p:guide orient="horz" pos="4656"/>
        <p:guide orient="horz" pos="720"/>
        <p:guide orient="horz" pos="960"/>
        <p:guide pos="377"/>
        <p:guide pos="5961"/>
        <p:guide pos="3173"/>
        <p:guide orient="horz" pos="2040"/>
        <p:guide orient="horz" pos="1152"/>
        <p:guide orient="horz" pos="1632"/>
        <p:guide pos="696"/>
        <p:guide orient="horz" pos="2736"/>
        <p:guide orient="horz" pos="2904"/>
      </p:guideLst>
    </p:cSldViewPr>
  </p:slideViewPr>
  <p:outlineViewPr>
    <p:cViewPr>
      <p:scale>
        <a:sx n="33" d="100"/>
        <a:sy n="33" d="100"/>
      </p:scale>
      <p:origin x="0" y="553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6" d="100"/>
          <a:sy n="76" d="100"/>
        </p:scale>
        <p:origin x="-2004" y="-108"/>
      </p:cViewPr>
      <p:guideLst>
        <p:guide orient="horz" pos="2928"/>
        <p:guide pos="221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1.xml"/><Relationship Id="rId39" Type="http://schemas.openxmlformats.org/officeDocument/2006/relationships/notesMaster" Target="notesMasters/notesMaster1.xml"/><Relationship Id="rId21" Type="http://schemas.openxmlformats.org/officeDocument/2006/relationships/customXml" Target="../customXml/item21.xml"/><Relationship Id="rId34" Type="http://schemas.openxmlformats.org/officeDocument/2006/relationships/slide" Target="slides/slide9.xml"/><Relationship Id="rId42"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4.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viewProps" Target="view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1.xml"/><Relationship Id="rId33" Type="http://schemas.openxmlformats.org/officeDocument/2006/relationships/slide" Target="slides/slide8.xml"/><Relationship Id="rId38" Type="http://schemas.openxmlformats.org/officeDocument/2006/relationships/slide" Target="slides/slide13.xml"/><Relationship Id="rId20" Type="http://schemas.openxmlformats.org/officeDocument/2006/relationships/customXml" Target="../customXml/item20.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5CA369"/>
              </a:solidFill>
              <a:ln w="19050">
                <a:solidFill>
                  <a:schemeClr val="lt1"/>
                </a:solidFill>
              </a:ln>
              <a:effectLst/>
            </c:spPr>
            <c:extLst>
              <c:ext xmlns:c16="http://schemas.microsoft.com/office/drawing/2014/chart" uri="{C3380CC4-5D6E-409C-BE32-E72D297353CC}">
                <c16:uniqueId val="{00000001-49A1-4CBF-9497-8F9A29C9D2B6}"/>
              </c:ext>
            </c:extLst>
          </c:dPt>
          <c:dPt>
            <c:idx val="1"/>
            <c:bubble3D val="0"/>
            <c:spPr>
              <a:solidFill>
                <a:srgbClr val="4982CF">
                  <a:lumMod val="50000"/>
                </a:srgbClr>
              </a:solidFill>
              <a:ln w="19050">
                <a:solidFill>
                  <a:schemeClr val="lt1"/>
                </a:solidFill>
              </a:ln>
              <a:effectLst/>
            </c:spPr>
            <c:extLst>
              <c:ext xmlns:c16="http://schemas.microsoft.com/office/drawing/2014/chart" uri="{C3380CC4-5D6E-409C-BE32-E72D297353CC}">
                <c16:uniqueId val="{00000003-49A1-4CBF-9497-8F9A29C9D2B6}"/>
              </c:ext>
            </c:extLst>
          </c:dPt>
          <c:dPt>
            <c:idx val="2"/>
            <c:bubble3D val="0"/>
            <c:spPr>
              <a:solidFill>
                <a:srgbClr val="4982CF"/>
              </a:solidFill>
              <a:ln w="19050">
                <a:solidFill>
                  <a:schemeClr val="lt1"/>
                </a:solidFill>
              </a:ln>
              <a:effectLst/>
            </c:spPr>
            <c:extLst>
              <c:ext xmlns:c16="http://schemas.microsoft.com/office/drawing/2014/chart" uri="{C3380CC4-5D6E-409C-BE32-E72D297353CC}">
                <c16:uniqueId val="{00000005-49A1-4CBF-9497-8F9A29C9D2B6}"/>
              </c:ext>
            </c:extLst>
          </c:dPt>
          <c:dPt>
            <c:idx val="3"/>
            <c:bubble3D val="0"/>
            <c:spPr>
              <a:solidFill>
                <a:srgbClr val="62A8E5"/>
              </a:solidFill>
              <a:ln w="19050">
                <a:solidFill>
                  <a:schemeClr val="lt1"/>
                </a:solidFill>
              </a:ln>
              <a:effectLst/>
            </c:spPr>
            <c:extLst>
              <c:ext xmlns:c16="http://schemas.microsoft.com/office/drawing/2014/chart" uri="{C3380CC4-5D6E-409C-BE32-E72D297353CC}">
                <c16:uniqueId val="{00000007-49A1-4CBF-9497-8F9A29C9D2B6}"/>
              </c:ext>
            </c:extLst>
          </c:dPt>
          <c:dLbls>
            <c:dLbl>
              <c:idx val="0"/>
              <c:layout>
                <c:manualLayout>
                  <c:x val="0.16337281277340332"/>
                  <c:y val="-5.4589270091238595E-2"/>
                </c:manualLayout>
              </c:layout>
              <c:tx>
                <c:rich>
                  <a:bodyPr rot="0" spcFirstLastPara="1" vertOverflow="ellipsis" vert="horz" wrap="square" lIns="38100" tIns="19050" rIns="38100" bIns="19050" anchor="ctr" anchorCtr="0">
                    <a:noAutofit/>
                  </a:bodyPr>
                  <a:lstStyle/>
                  <a:p>
                    <a:pPr algn="l">
                      <a:defRPr sz="1100" b="0" i="0" u="none" strike="noStrike" kern="1200" baseline="0">
                        <a:solidFill>
                          <a:schemeClr val="accent3"/>
                        </a:solidFill>
                        <a:latin typeface="Arial" panose="020B0604020202020204" pitchFamily="34" charset="0"/>
                        <a:ea typeface="+mn-ea"/>
                        <a:cs typeface="Arial" panose="020B0604020202020204" pitchFamily="34" charset="0"/>
                      </a:defRPr>
                    </a:pPr>
                    <a:fld id="{36C00AE7-A281-4903-8C12-EA757BCFBA26}" type="CATEGORYNAME">
                      <a:rPr lang="en-US" sz="1200" smtClean="0">
                        <a:solidFill>
                          <a:srgbClr val="5CA369"/>
                        </a:solidFill>
                        <a:latin typeface="Arial" panose="020B0604020202020204" pitchFamily="34" charset="0"/>
                        <a:cs typeface="Arial" panose="020B0604020202020204" pitchFamily="34" charset="0"/>
                      </a:rPr>
                      <a:pPr algn="l">
                        <a:defRPr sz="1100">
                          <a:solidFill>
                            <a:schemeClr val="accent3"/>
                          </a:solidFill>
                          <a:latin typeface="Arial" panose="020B0604020202020204" pitchFamily="34" charset="0"/>
                          <a:cs typeface="Arial" panose="020B0604020202020204" pitchFamily="34" charset="0"/>
                        </a:defRPr>
                      </a:pPr>
                      <a:t>[CATEGORY NAME]</a:t>
                    </a:fld>
                    <a:r>
                      <a:rPr lang="en-US" sz="1200" dirty="0">
                        <a:solidFill>
                          <a:schemeClr val="accent3"/>
                        </a:solidFill>
                        <a:latin typeface="Arial" panose="020B0604020202020204" pitchFamily="34" charset="0"/>
                        <a:cs typeface="Arial" panose="020B0604020202020204" pitchFamily="34" charset="0"/>
                      </a:rPr>
                      <a:t> </a:t>
                    </a:r>
                    <a:br>
                      <a:rPr lang="en-US" sz="1200" dirty="0">
                        <a:solidFill>
                          <a:schemeClr val="accent3"/>
                        </a:solidFill>
                        <a:latin typeface="Arial" panose="020B0604020202020204" pitchFamily="34" charset="0"/>
                        <a:cs typeface="Arial" panose="020B0604020202020204" pitchFamily="34" charset="0"/>
                      </a:rPr>
                    </a:br>
                    <a:fld id="{20139429-83B6-484A-9B41-16808C052E02}" type="VALUE">
                      <a:rPr lang="en-US" sz="1600" b="1" baseline="0" smtClean="0">
                        <a:solidFill>
                          <a:srgbClr val="5CA369"/>
                        </a:solidFill>
                        <a:latin typeface="Arial" panose="020B0604020202020204" pitchFamily="34" charset="0"/>
                        <a:cs typeface="Arial" panose="020B0604020202020204" pitchFamily="34" charset="0"/>
                      </a:rPr>
                      <a:pPr algn="l">
                        <a:defRPr sz="1100">
                          <a:solidFill>
                            <a:schemeClr val="accent3"/>
                          </a:solidFill>
                          <a:latin typeface="Arial" panose="020B0604020202020204" pitchFamily="34" charset="0"/>
                          <a:cs typeface="Arial" panose="020B0604020202020204" pitchFamily="34" charset="0"/>
                        </a:defRPr>
                      </a:pPr>
                      <a:t>[VALUE]</a:t>
                    </a:fld>
                    <a:endParaRPr lang="en-US" sz="1200" dirty="0">
                      <a:solidFill>
                        <a:schemeClr val="accent3"/>
                      </a:solidFill>
                      <a:latin typeface="Arial" panose="020B0604020202020204" pitchFamily="34" charset="0"/>
                      <a:cs typeface="Arial" panose="020B0604020202020204" pitchFamily="34" charset="0"/>
                    </a:endParaRPr>
                  </a:p>
                </c:rich>
              </c:tx>
              <c:spPr>
                <a:noFill/>
                <a:ln>
                  <a:noFill/>
                </a:ln>
                <a:effectLst/>
              </c:spPr>
              <c:txPr>
                <a:bodyPr rot="0" spcFirstLastPara="1" vertOverflow="ellipsis" vert="horz" wrap="square" lIns="38100" tIns="19050" rIns="38100" bIns="19050" anchor="ctr" anchorCtr="0">
                  <a:noAutofit/>
                </a:bodyPr>
                <a:lstStyle/>
                <a:p>
                  <a:pPr algn="l">
                    <a:defRPr sz="1100" b="0" i="0" u="none" strike="noStrike" kern="1200" baseline="0">
                      <a:solidFill>
                        <a:schemeClr val="accent3"/>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18479155730533681"/>
                      <c:h val="0.33525132275132269"/>
                    </c:manualLayout>
                  </c15:layout>
                  <c15:dlblFieldTable/>
                  <c15:showDataLabelsRange val="0"/>
                </c:ext>
                <c:ext xmlns:c16="http://schemas.microsoft.com/office/drawing/2014/chart" uri="{C3380CC4-5D6E-409C-BE32-E72D297353CC}">
                  <c16:uniqueId val="{00000001-49A1-4CBF-9497-8F9A29C9D2B6}"/>
                </c:ext>
              </c:extLst>
            </c:dLbl>
            <c:dLbl>
              <c:idx val="1"/>
              <c:layout>
                <c:manualLayout>
                  <c:x val="0.28323906386701658"/>
                  <c:y val="-2.4171978502687284E-2"/>
                </c:manualLayout>
              </c:layout>
              <c:tx>
                <c:rich>
                  <a:bodyPr rot="0" spcFirstLastPara="1" vertOverflow="ellipsis" vert="horz" wrap="square" lIns="38100" tIns="19050" rIns="38100" bIns="19050" anchor="ctr" anchorCtr="0">
                    <a:spAutoFit/>
                  </a:bodyPr>
                  <a:lstStyle/>
                  <a:p>
                    <a:pPr algn="l">
                      <a:defRPr sz="1100" b="0" i="0" u="none" strike="noStrike" kern="1200" baseline="0">
                        <a:solidFill>
                          <a:schemeClr val="accent1">
                            <a:lumMod val="50000"/>
                          </a:schemeClr>
                        </a:solidFill>
                        <a:latin typeface="Arial" panose="020B0604020202020204" pitchFamily="34" charset="0"/>
                        <a:ea typeface="+mn-ea"/>
                        <a:cs typeface="Arial" panose="020B0604020202020204" pitchFamily="34" charset="0"/>
                      </a:defRPr>
                    </a:pPr>
                    <a:fld id="{C5A142E5-6D86-4BEB-8B18-3E6D3E2A5B02}" type="CATEGORYNAME">
                      <a:rPr lang="en-US" sz="1200" dirty="0">
                        <a:solidFill>
                          <a:schemeClr val="accent1">
                            <a:lumMod val="50000"/>
                          </a:schemeClr>
                        </a:solidFill>
                        <a:latin typeface="Arial" panose="020B0604020202020204" pitchFamily="34" charset="0"/>
                        <a:cs typeface="Arial" panose="020B0604020202020204" pitchFamily="34" charset="0"/>
                      </a:rPr>
                      <a:pPr algn="l">
                        <a:defRPr sz="1100">
                          <a:solidFill>
                            <a:schemeClr val="accent1">
                              <a:lumMod val="50000"/>
                            </a:schemeClr>
                          </a:solidFill>
                          <a:latin typeface="Arial" panose="020B0604020202020204" pitchFamily="34" charset="0"/>
                          <a:cs typeface="Arial" panose="020B0604020202020204" pitchFamily="34" charset="0"/>
                        </a:defRPr>
                      </a:pPr>
                      <a:t>[CATEGORY NAME]</a:t>
                    </a:fld>
                    <a:endParaRPr lang="en-US" sz="1100" baseline="0" dirty="0">
                      <a:solidFill>
                        <a:schemeClr val="accent1">
                          <a:lumMod val="50000"/>
                        </a:schemeClr>
                      </a:solidFill>
                      <a:latin typeface="Arial" panose="020B0604020202020204" pitchFamily="34" charset="0"/>
                      <a:cs typeface="Arial" panose="020B0604020202020204" pitchFamily="34" charset="0"/>
                    </a:endParaRPr>
                  </a:p>
                  <a:p>
                    <a:pPr algn="l">
                      <a:defRPr sz="1100">
                        <a:solidFill>
                          <a:schemeClr val="accent1">
                            <a:lumMod val="50000"/>
                          </a:schemeClr>
                        </a:solidFill>
                        <a:latin typeface="Arial" panose="020B0604020202020204" pitchFamily="34" charset="0"/>
                        <a:cs typeface="Arial" panose="020B0604020202020204" pitchFamily="34" charset="0"/>
                      </a:defRPr>
                    </a:pPr>
                    <a:fld id="{634259C3-0CF6-4015-95D1-A4E7A604B779}" type="VALUE">
                      <a:rPr lang="en-US" sz="1600" b="1" dirty="0">
                        <a:solidFill>
                          <a:schemeClr val="accent1">
                            <a:lumMod val="50000"/>
                          </a:schemeClr>
                        </a:solidFill>
                        <a:latin typeface="Arial" panose="020B0604020202020204" pitchFamily="34" charset="0"/>
                        <a:cs typeface="Arial" panose="020B0604020202020204" pitchFamily="34" charset="0"/>
                      </a:rPr>
                      <a:pPr algn="l">
                        <a:defRPr sz="1100">
                          <a:solidFill>
                            <a:schemeClr val="accent1">
                              <a:lumMod val="50000"/>
                            </a:schemeClr>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chemeClr val="accent1">
                          <a:lumMod val="50000"/>
                        </a:schemeClr>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1395844269466313"/>
                      <c:h val="0.41544338207724035"/>
                    </c:manualLayout>
                  </c15:layout>
                  <c15:dlblFieldTable/>
                  <c15:showDataLabelsRange val="0"/>
                </c:ext>
                <c:ext xmlns:c16="http://schemas.microsoft.com/office/drawing/2014/chart" uri="{C3380CC4-5D6E-409C-BE32-E72D297353CC}">
                  <c16:uniqueId val="{00000003-49A1-4CBF-9497-8F9A29C9D2B6}"/>
                </c:ext>
              </c:extLst>
            </c:dLbl>
            <c:dLbl>
              <c:idx val="2"/>
              <c:layout>
                <c:manualLayout>
                  <c:x val="-0.14027777777777778"/>
                  <c:y val="0.11873984501937251"/>
                </c:manualLayout>
              </c:layout>
              <c:tx>
                <c:rich>
                  <a:bodyPr rot="0" spcFirstLastPara="1" vertOverflow="ellipsis" vert="horz" wrap="square" lIns="38100" tIns="19050" rIns="38100" bIns="19050" anchor="ctr" anchorCtr="0">
                    <a:noAutofit/>
                  </a:bodyPr>
                  <a:lstStyle/>
                  <a:p>
                    <a:pPr algn="l">
                      <a:defRPr sz="1100" b="0" i="0" u="none" strike="noStrike" kern="1200" baseline="0">
                        <a:solidFill>
                          <a:srgbClr val="62A8E5"/>
                        </a:solidFill>
                        <a:latin typeface="Arial" panose="020B0604020202020204" pitchFamily="34" charset="0"/>
                        <a:ea typeface="+mn-ea"/>
                        <a:cs typeface="Arial" panose="020B0604020202020204" pitchFamily="34" charset="0"/>
                      </a:defRPr>
                    </a:pPr>
                    <a:fld id="{899A43AB-88F1-4E6E-B42D-CC2239F2EA66}" type="CATEGORYNAME">
                      <a:rPr lang="en-US" sz="1200" smtClean="0">
                        <a:solidFill>
                          <a:schemeClr val="accent1"/>
                        </a:solidFill>
                        <a:latin typeface="Arial" panose="020B0604020202020204" pitchFamily="34" charset="0"/>
                        <a:cs typeface="Arial" panose="020B0604020202020204" pitchFamily="34" charset="0"/>
                      </a:rPr>
                      <a:pPr algn="l">
                        <a:defRPr sz="1100">
                          <a:solidFill>
                            <a:srgbClr val="62A8E5"/>
                          </a:solidFill>
                          <a:latin typeface="Arial" panose="020B0604020202020204" pitchFamily="34" charset="0"/>
                          <a:cs typeface="Arial" panose="020B0604020202020204" pitchFamily="34" charset="0"/>
                        </a:defRPr>
                      </a:pPr>
                      <a:t>[CATEGORY NAME]</a:t>
                    </a:fld>
                    <a:r>
                      <a:rPr lang="en-US" sz="1200" baseline="0" dirty="0">
                        <a:solidFill>
                          <a:schemeClr val="accent1"/>
                        </a:solidFill>
                        <a:latin typeface="Arial" panose="020B0604020202020204" pitchFamily="34" charset="0"/>
                        <a:cs typeface="Arial" panose="020B0604020202020204" pitchFamily="34" charset="0"/>
                      </a:rPr>
                      <a:t> </a:t>
                    </a:r>
                    <a:br>
                      <a:rPr lang="en-US" sz="1100" baseline="0" dirty="0">
                        <a:solidFill>
                          <a:schemeClr val="accent1"/>
                        </a:solidFill>
                        <a:latin typeface="Arial" panose="020B0604020202020204" pitchFamily="34" charset="0"/>
                        <a:cs typeface="Arial" panose="020B0604020202020204" pitchFamily="34" charset="0"/>
                      </a:rPr>
                    </a:br>
                    <a:fld id="{EFA88DD7-F78F-4170-A519-269A6A08C34F}" type="VALUE">
                      <a:rPr lang="en-US" sz="1600" b="1" baseline="0" smtClean="0">
                        <a:solidFill>
                          <a:schemeClr val="accent1"/>
                        </a:solidFill>
                        <a:latin typeface="Arial" panose="020B0604020202020204" pitchFamily="34" charset="0"/>
                        <a:cs typeface="Arial" panose="020B0604020202020204" pitchFamily="34" charset="0"/>
                      </a:rPr>
                      <a:pPr algn="l">
                        <a:defRPr sz="1100">
                          <a:solidFill>
                            <a:srgbClr val="62A8E5"/>
                          </a:solidFill>
                          <a:latin typeface="Arial" panose="020B0604020202020204" pitchFamily="34" charset="0"/>
                          <a:cs typeface="Arial" panose="020B0604020202020204" pitchFamily="34" charset="0"/>
                        </a:defRPr>
                      </a:pPr>
                      <a:t>[VALUE]</a:t>
                    </a:fld>
                    <a:endParaRPr lang="en-US" sz="1100" baseline="0" dirty="0">
                      <a:solidFill>
                        <a:schemeClr val="accent1"/>
                      </a:solidFill>
                      <a:latin typeface="Arial" panose="020B0604020202020204" pitchFamily="34" charset="0"/>
                      <a:cs typeface="Arial" panose="020B0604020202020204" pitchFamily="34" charset="0"/>
                    </a:endParaRPr>
                  </a:p>
                </c:rich>
              </c:tx>
              <c:spPr>
                <a:noFill/>
                <a:ln>
                  <a:noFill/>
                </a:ln>
                <a:effectLst/>
              </c:spPr>
              <c:txPr>
                <a:bodyPr rot="0" spcFirstLastPara="1" vertOverflow="ellipsis" vert="horz" wrap="square" lIns="38100" tIns="19050" rIns="38100" bIns="19050" anchor="ctr" anchorCtr="0">
                  <a:noAutofit/>
                </a:bodyPr>
                <a:lstStyle/>
                <a:p>
                  <a:pPr algn="l">
                    <a:defRPr sz="1100" b="0" i="0" u="none" strike="noStrike" kern="1200" baseline="0">
                      <a:solidFill>
                        <a:srgbClr val="62A8E5"/>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1701388888888889"/>
                      <c:h val="0.46508717660292465"/>
                    </c:manualLayout>
                  </c15:layout>
                  <c15:dlblFieldTable/>
                  <c15:showDataLabelsRange val="0"/>
                </c:ext>
                <c:ext xmlns:c16="http://schemas.microsoft.com/office/drawing/2014/chart" uri="{C3380CC4-5D6E-409C-BE32-E72D297353CC}">
                  <c16:uniqueId val="{00000005-49A1-4CBF-9497-8F9A29C9D2B6}"/>
                </c:ext>
              </c:extLst>
            </c:dLbl>
            <c:dLbl>
              <c:idx val="3"/>
              <c:layout>
                <c:manualLayout>
                  <c:x val="-0.1754788932633421"/>
                  <c:y val="3.0808648918885292E-3"/>
                </c:manualLayout>
              </c:layout>
              <c:tx>
                <c:rich>
                  <a:bodyPr rot="0" spcFirstLastPara="1" vertOverflow="ellipsis" vert="horz" wrap="square" lIns="0" tIns="19050" rIns="0" bIns="19050" anchor="ctr" anchorCtr="0">
                    <a:noAutofit/>
                  </a:bodyPr>
                  <a:lstStyle/>
                  <a:p>
                    <a:pPr algn="l">
                      <a:defRPr sz="900" b="0" i="0" u="none" strike="noStrike" kern="1200" baseline="0">
                        <a:solidFill>
                          <a:srgbClr val="5AA2E4"/>
                        </a:solidFill>
                        <a:latin typeface="Arial" panose="020B0604020202020204" pitchFamily="34" charset="0"/>
                        <a:ea typeface="+mn-ea"/>
                        <a:cs typeface="Arial" panose="020B0604020202020204" pitchFamily="34" charset="0"/>
                      </a:defRPr>
                    </a:pPr>
                    <a:fld id="{05B77B83-59F5-4F8B-A6D1-A029AB87B002}" type="CATEGORYNAME">
                      <a:rPr lang="en-US" sz="1200" dirty="0">
                        <a:solidFill>
                          <a:srgbClr val="5AA2E4"/>
                        </a:solidFill>
                        <a:latin typeface="Arial" panose="020B0604020202020204" pitchFamily="34" charset="0"/>
                        <a:cs typeface="Arial" panose="020B0604020202020204" pitchFamily="34" charset="0"/>
                      </a:rPr>
                      <a:pPr algn="l">
                        <a:defRPr>
                          <a:solidFill>
                            <a:srgbClr val="5AA2E4"/>
                          </a:solidFill>
                          <a:latin typeface="Arial" panose="020B0604020202020204" pitchFamily="34" charset="0"/>
                          <a:cs typeface="Arial" panose="020B0604020202020204" pitchFamily="34" charset="0"/>
                        </a:defRPr>
                      </a:pPr>
                      <a:t>[CATEGORY NAME]</a:t>
                    </a:fld>
                    <a:endParaRPr lang="en-US" baseline="0" dirty="0">
                      <a:solidFill>
                        <a:srgbClr val="5AA2E4"/>
                      </a:solidFill>
                      <a:latin typeface="Arial" panose="020B0604020202020204" pitchFamily="34" charset="0"/>
                      <a:cs typeface="Arial" panose="020B0604020202020204" pitchFamily="34" charset="0"/>
                    </a:endParaRPr>
                  </a:p>
                  <a:p>
                    <a:pPr algn="l">
                      <a:defRPr>
                        <a:solidFill>
                          <a:srgbClr val="5AA2E4"/>
                        </a:solidFill>
                        <a:latin typeface="Arial" panose="020B0604020202020204" pitchFamily="34" charset="0"/>
                        <a:cs typeface="Arial" panose="020B0604020202020204" pitchFamily="34" charset="0"/>
                      </a:defRPr>
                    </a:pPr>
                    <a:fld id="{DEED8CFF-9EDB-462E-A380-BFC4CCCB13A5}" type="VALUE">
                      <a:rPr lang="en-US" sz="1600" b="1" dirty="0">
                        <a:solidFill>
                          <a:srgbClr val="5AA2E4"/>
                        </a:solidFill>
                        <a:latin typeface="Arial" panose="020B0604020202020204" pitchFamily="34" charset="0"/>
                        <a:cs typeface="Arial" panose="020B0604020202020204" pitchFamily="34" charset="0"/>
                      </a:rPr>
                      <a:pPr algn="l">
                        <a:defRPr>
                          <a:solidFill>
                            <a:srgbClr val="5AA2E4"/>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0" tIns="19050" rIns="0" bIns="19050" anchor="ctr" anchorCtr="0">
                  <a:noAutofit/>
                </a:bodyPr>
                <a:lstStyle/>
                <a:p>
                  <a:pPr algn="l">
                    <a:defRPr sz="900" b="0" i="0" u="none" strike="noStrike" kern="1200" baseline="0">
                      <a:solidFill>
                        <a:srgbClr val="5AA2E4"/>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16949999999999998"/>
                      <c:h val="0.23376348789734616"/>
                    </c:manualLayout>
                  </c15:layout>
                  <c15:dlblFieldTable/>
                  <c15:showDataLabelsRange val="0"/>
                </c:ext>
                <c:ext xmlns:c16="http://schemas.microsoft.com/office/drawing/2014/chart" uri="{C3380CC4-5D6E-409C-BE32-E72D297353CC}">
                  <c16:uniqueId val="{00000007-49A1-4CBF-9497-8F9A29C9D2B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extLst>
          </c:dLbls>
          <c:cat>
            <c:strRef>
              <c:f>'[Model Weights.xlsx]Without Midstream'!$B$5:$B$8</c:f>
              <c:strCache>
                <c:ptCount val="4"/>
                <c:pt idx="0">
                  <c:v>Energy Transition</c:v>
                </c:pt>
                <c:pt idx="1">
                  <c:v>Digital Infrastructure</c:v>
                </c:pt>
                <c:pt idx="2">
                  <c:v>Recovery/Stimulus/Other</c:v>
                </c:pt>
                <c:pt idx="3">
                  <c:v>Preferreds</c:v>
                </c:pt>
              </c:strCache>
            </c:strRef>
          </c:cat>
          <c:val>
            <c:numRef>
              <c:f>'[Model Weights.xlsx]Without Midstream'!$C$5:$C$8</c:f>
              <c:numCache>
                <c:formatCode>0%</c:formatCode>
                <c:ptCount val="4"/>
                <c:pt idx="0">
                  <c:v>0.35000000000000009</c:v>
                </c:pt>
                <c:pt idx="1">
                  <c:v>0.25</c:v>
                </c:pt>
                <c:pt idx="2">
                  <c:v>0.20000000000000007</c:v>
                </c:pt>
                <c:pt idx="3">
                  <c:v>0.2</c:v>
                </c:pt>
              </c:numCache>
            </c:numRef>
          </c:val>
          <c:extLst>
            <c:ext xmlns:c16="http://schemas.microsoft.com/office/drawing/2014/chart" uri="{C3380CC4-5D6E-409C-BE32-E72D297353CC}">
              <c16:uniqueId val="{00000008-49A1-4CBF-9497-8F9A29C9D2B6}"/>
            </c:ext>
          </c:extLst>
        </c:ser>
        <c:dLbls>
          <c:showLegendKey val="0"/>
          <c:showVal val="0"/>
          <c:showCatName val="0"/>
          <c:showSerName val="0"/>
          <c:showPercent val="0"/>
          <c:showBubbleSize val="0"/>
          <c:showLeaderLines val="0"/>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4.8487426225382844E-2"/>
          <c:y val="0.15025320364366218"/>
          <c:w val="0.94793963254593172"/>
          <c:h val="0.69949848180742114"/>
        </c:manualLayout>
      </c:layout>
      <c:barChart>
        <c:barDir val="col"/>
        <c:grouping val="clustered"/>
        <c:varyColors val="0"/>
        <c:ser>
          <c:idx val="0"/>
          <c:order val="0"/>
          <c:tx>
            <c:strRef>
              <c:f>Sheet1!$A$2</c:f>
              <c:strCache>
                <c:ptCount val="1"/>
                <c:pt idx="0">
                  <c:v>Cohen &amp; Steers Global Listed Infrastructure Composite</c:v>
                </c:pt>
              </c:strCache>
            </c:strRef>
          </c:tx>
          <c:spPr>
            <a:solidFill>
              <a:srgbClr val="4982CF"/>
            </a:solidFill>
            <a:ln w="3175">
              <a:noFill/>
            </a:ln>
          </c:spPr>
          <c:invertIfNegative val="0"/>
          <c:dLbls>
            <c:dLbl>
              <c:idx val="0"/>
              <c:layout>
                <c:manualLayout>
                  <c:x val="-8.16993464052287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923-4663-870C-F5B95A9DB6AA}"/>
                </c:ext>
              </c:extLst>
            </c:dLbl>
            <c:dLbl>
              <c:idx val="4"/>
              <c:layout>
                <c:manualLayout>
                  <c:x val="-1.6339869281045752E-3"/>
                  <c:y val="-2.3964283876280173E-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6.3395990942308689E-2"/>
                      <c:h val="4.7627502444547373E-2"/>
                    </c:manualLayout>
                  </c15:layout>
                </c:ext>
                <c:ext xmlns:c16="http://schemas.microsoft.com/office/drawing/2014/chart" uri="{C3380CC4-5D6E-409C-BE32-E72D297353CC}">
                  <c16:uniqueId val="{00000002-DF67-49C9-AFD5-78731FDE8A64}"/>
                </c:ext>
              </c:extLst>
            </c:dLbl>
            <c:numFmt formatCode="#,##0.00" sourceLinked="0"/>
            <c:spPr>
              <a:noFill/>
              <a:ln>
                <a:noFill/>
              </a:ln>
              <a:effectLst/>
            </c:spPr>
            <c:txPr>
              <a:bodyPr/>
              <a:lstStyle/>
              <a:p>
                <a:pPr>
                  <a:defRPr sz="1400" b="1">
                    <a:solidFill>
                      <a:srgbClr val="5F5F5F"/>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YTD 2021</c:v>
                </c:pt>
                <c:pt idx="1">
                  <c:v>1 Year</c:v>
                </c:pt>
                <c:pt idx="2">
                  <c:v>3 Years</c:v>
                </c:pt>
                <c:pt idx="3">
                  <c:v>5 Years</c:v>
                </c:pt>
                <c:pt idx="4">
                  <c:v>10 Years</c:v>
                </c:pt>
                <c:pt idx="5">
                  <c:v>Since 5/2004 Inception</c:v>
                </c:pt>
              </c:strCache>
            </c:strRef>
          </c:cat>
          <c:val>
            <c:numRef>
              <c:f>Sheet1!$B$2:$G$2</c:f>
              <c:numCache>
                <c:formatCode>0.00</c:formatCode>
                <c:ptCount val="6"/>
                <c:pt idx="0">
                  <c:v>-1.43380336159961</c:v>
                </c:pt>
                <c:pt idx="1">
                  <c:v>-4.7230258109764405</c:v>
                </c:pt>
                <c:pt idx="2">
                  <c:v>6.1543803307523497</c:v>
                </c:pt>
                <c:pt idx="3">
                  <c:v>9.5908245462171813</c:v>
                </c:pt>
                <c:pt idx="4">
                  <c:v>8.9764307894713689</c:v>
                </c:pt>
                <c:pt idx="5">
                  <c:v>8.9547921200815193</c:v>
                </c:pt>
              </c:numCache>
            </c:numRef>
          </c:val>
          <c:extLst>
            <c:ext xmlns:c16="http://schemas.microsoft.com/office/drawing/2014/chart" uri="{C3380CC4-5D6E-409C-BE32-E72D297353CC}">
              <c16:uniqueId val="{00000000-0AB1-4AE8-8FC4-23C3EB92E45C}"/>
            </c:ext>
          </c:extLst>
        </c:ser>
        <c:ser>
          <c:idx val="1"/>
          <c:order val="1"/>
          <c:tx>
            <c:strRef>
              <c:f>Sheet1!$A$3</c:f>
              <c:strCache>
                <c:ptCount val="1"/>
                <c:pt idx="0">
                  <c:v>Global Listed Infrastructure Benchmark</c:v>
                </c:pt>
              </c:strCache>
            </c:strRef>
          </c:tx>
          <c:spPr>
            <a:solidFill>
              <a:srgbClr val="DE8958"/>
            </a:solidFill>
            <a:ln w="3175">
              <a:noFill/>
            </a:ln>
          </c:spPr>
          <c:invertIfNegative val="0"/>
          <c:dPt>
            <c:idx val="0"/>
            <c:invertIfNegative val="0"/>
            <c:bubble3D val="0"/>
            <c:extLst>
              <c:ext xmlns:c16="http://schemas.microsoft.com/office/drawing/2014/chart" uri="{C3380CC4-5D6E-409C-BE32-E72D297353CC}">
                <c16:uniqueId val="{00000001-0AB1-4AE8-8FC4-23C3EB92E45C}"/>
              </c:ext>
            </c:extLst>
          </c:dPt>
          <c:dLbls>
            <c:numFmt formatCode="#,##0.00" sourceLinked="0"/>
            <c:spPr>
              <a:noFill/>
              <a:ln>
                <a:noFill/>
              </a:ln>
              <a:effectLst/>
            </c:spPr>
            <c:txPr>
              <a:bodyPr/>
              <a:lstStyle/>
              <a:p>
                <a:pPr>
                  <a:defRPr sz="1400">
                    <a:solidFill>
                      <a:srgbClr val="5F5F5F"/>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YTD 2021</c:v>
                </c:pt>
                <c:pt idx="1">
                  <c:v>1 Year</c:v>
                </c:pt>
                <c:pt idx="2">
                  <c:v>3 Years</c:v>
                </c:pt>
                <c:pt idx="3">
                  <c:v>5 Years</c:v>
                </c:pt>
                <c:pt idx="4">
                  <c:v>10 Years</c:v>
                </c:pt>
                <c:pt idx="5">
                  <c:v>Since 5/2004 Inception</c:v>
                </c:pt>
              </c:strCache>
            </c:strRef>
          </c:cat>
          <c:val>
            <c:numRef>
              <c:f>Sheet1!$B$3:$G$3</c:f>
              <c:numCache>
                <c:formatCode>0.00</c:formatCode>
                <c:ptCount val="6"/>
                <c:pt idx="0">
                  <c:v>-1.87880532556682</c:v>
                </c:pt>
                <c:pt idx="1">
                  <c:v>-7.8808731903545608</c:v>
                </c:pt>
                <c:pt idx="2">
                  <c:v>4.1310333771542096</c:v>
                </c:pt>
                <c:pt idx="3">
                  <c:v>8.3066605683078709</c:v>
                </c:pt>
                <c:pt idx="4">
                  <c:v>7.0668931040358594</c:v>
                </c:pt>
                <c:pt idx="5">
                  <c:v>6.5822438484021601</c:v>
                </c:pt>
              </c:numCache>
            </c:numRef>
          </c:val>
          <c:extLst>
            <c:ext xmlns:c16="http://schemas.microsoft.com/office/drawing/2014/chart" uri="{C3380CC4-5D6E-409C-BE32-E72D297353CC}">
              <c16:uniqueId val="{00000002-0AB1-4AE8-8FC4-23C3EB92E45C}"/>
            </c:ext>
          </c:extLst>
        </c:ser>
        <c:dLbls>
          <c:dLblPos val="outEnd"/>
          <c:showLegendKey val="0"/>
          <c:showVal val="1"/>
          <c:showCatName val="0"/>
          <c:showSerName val="0"/>
          <c:showPercent val="0"/>
          <c:showBubbleSize val="0"/>
        </c:dLbls>
        <c:gapWidth val="75"/>
        <c:axId val="154607616"/>
        <c:axId val="154609536"/>
      </c:barChart>
      <c:catAx>
        <c:axId val="154607616"/>
        <c:scaling>
          <c:orientation val="minMax"/>
        </c:scaling>
        <c:delete val="0"/>
        <c:axPos val="b"/>
        <c:numFmt formatCode="General" sourceLinked="0"/>
        <c:majorTickMark val="out"/>
        <c:minorTickMark val="none"/>
        <c:tickLblPos val="low"/>
        <c:spPr>
          <a:ln>
            <a:noFill/>
          </a:ln>
        </c:spPr>
        <c:txPr>
          <a:bodyPr/>
          <a:lstStyle/>
          <a:p>
            <a:pPr>
              <a:defRPr sz="1400">
                <a:solidFill>
                  <a:srgbClr val="5F5F5F"/>
                </a:solidFill>
              </a:defRPr>
            </a:pPr>
            <a:endParaRPr lang="en-US"/>
          </a:p>
        </c:txPr>
        <c:crossAx val="154609536"/>
        <c:crosses val="autoZero"/>
        <c:auto val="1"/>
        <c:lblAlgn val="ctr"/>
        <c:lblOffset val="200"/>
        <c:noMultiLvlLbl val="0"/>
      </c:catAx>
      <c:valAx>
        <c:axId val="154609536"/>
        <c:scaling>
          <c:orientation val="minMax"/>
        </c:scaling>
        <c:delete val="0"/>
        <c:axPos val="l"/>
        <c:majorGridlines>
          <c:spPr>
            <a:ln>
              <a:solidFill>
                <a:srgbClr val="DDDDDD"/>
              </a:solidFill>
            </a:ln>
          </c:spPr>
        </c:majorGridlines>
        <c:numFmt formatCode="0&quot;%&quot;" sourceLinked="0"/>
        <c:majorTickMark val="out"/>
        <c:minorTickMark val="none"/>
        <c:tickLblPos val="nextTo"/>
        <c:spPr>
          <a:ln>
            <a:noFill/>
          </a:ln>
        </c:spPr>
        <c:txPr>
          <a:bodyPr/>
          <a:lstStyle/>
          <a:p>
            <a:pPr>
              <a:defRPr sz="1400">
                <a:solidFill>
                  <a:srgbClr val="5F5F5F"/>
                </a:solidFill>
              </a:defRPr>
            </a:pPr>
            <a:endParaRPr lang="en-US"/>
          </a:p>
        </c:txPr>
        <c:crossAx val="154607616"/>
        <c:crosses val="autoZero"/>
        <c:crossBetween val="between"/>
        <c:majorUnit val="5"/>
      </c:valAx>
    </c:plotArea>
    <c:legend>
      <c:legendPos val="r"/>
      <c:legendEntry>
        <c:idx val="0"/>
        <c:txPr>
          <a:bodyPr/>
          <a:lstStyle/>
          <a:p>
            <a:pPr>
              <a:defRPr sz="1400" b="1">
                <a:solidFill>
                  <a:srgbClr val="5F5F5F"/>
                </a:solidFill>
              </a:defRPr>
            </a:pPr>
            <a:endParaRPr lang="en-US"/>
          </a:p>
        </c:txPr>
      </c:legendEntry>
      <c:layout>
        <c:manualLayout>
          <c:xMode val="edge"/>
          <c:yMode val="edge"/>
          <c:x val="0.45022039524471208"/>
          <c:y val="0"/>
          <c:w val="0.54318344398126706"/>
          <c:h val="0.10997787041325717"/>
        </c:manualLayout>
      </c:layout>
      <c:overlay val="0"/>
      <c:txPr>
        <a:bodyPr/>
        <a:lstStyle/>
        <a:p>
          <a:pPr>
            <a:defRPr sz="1400">
              <a:solidFill>
                <a:srgbClr val="5F5F5F"/>
              </a:solidFill>
            </a:defRPr>
          </a:pPr>
          <a:endParaRPr lang="en-US"/>
        </a:p>
      </c:txPr>
    </c:legend>
    <c:plotVisOnly val="1"/>
    <c:dispBlanksAs val="gap"/>
    <c:showDLblsOverMax val="0"/>
  </c:chart>
  <c:txPr>
    <a:bodyPr/>
    <a:lstStyle/>
    <a:p>
      <a:pPr>
        <a:defRPr sz="900">
          <a:latin typeface="Arial Narrow" pitchFamily="34" charset="0"/>
          <a:cs typeface="Arial" pitchFamily="34" charset="0"/>
        </a:defRPr>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8487426225382844E-2"/>
          <c:y val="0.16407154647810984"/>
          <c:w val="0.94793963254593172"/>
          <c:h val="0.68568009881117797"/>
        </c:manualLayout>
      </c:layout>
      <c:barChart>
        <c:barDir val="col"/>
        <c:grouping val="clustered"/>
        <c:varyColors val="0"/>
        <c:ser>
          <c:idx val="0"/>
          <c:order val="0"/>
          <c:tx>
            <c:strRef>
              <c:f>Sheet1!$A$2</c:f>
              <c:strCache>
                <c:ptCount val="1"/>
                <c:pt idx="0">
                  <c:v>C&amp;S Covered Call Option Strategy Relative Performance</c:v>
                </c:pt>
              </c:strCache>
            </c:strRef>
          </c:tx>
          <c:spPr>
            <a:solidFill>
              <a:srgbClr val="4982CF"/>
            </a:solidFill>
            <a:ln w="3175">
              <a:noFill/>
            </a:ln>
          </c:spPr>
          <c:invertIfNegative val="0"/>
          <c:dLbls>
            <c:numFmt formatCode="#,##0.0" sourceLinked="0"/>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YTD (12/20/2019)</c:v>
                </c:pt>
                <c:pt idx="1">
                  <c:v>1 Year</c:v>
                </c:pt>
                <c:pt idx="2">
                  <c:v>3 Year</c:v>
                </c:pt>
                <c:pt idx="3">
                  <c:v>5 Year</c:v>
                </c:pt>
                <c:pt idx="4">
                  <c:v>10 Year</c:v>
                </c:pt>
                <c:pt idx="5">
                  <c:v>Since 7/2007
Inception</c:v>
                </c:pt>
              </c:strCache>
            </c:strRef>
          </c:cat>
          <c:val>
            <c:numRef>
              <c:f>Sheet1!$B$2:$G$2</c:f>
              <c:numCache>
                <c:formatCode>0.0</c:formatCode>
                <c:ptCount val="6"/>
                <c:pt idx="0">
                  <c:v>2.8</c:v>
                </c:pt>
                <c:pt idx="1">
                  <c:v>2.8</c:v>
                </c:pt>
                <c:pt idx="2">
                  <c:v>1.1000000000000001</c:v>
                </c:pt>
                <c:pt idx="3">
                  <c:v>0.8</c:v>
                </c:pt>
                <c:pt idx="4">
                  <c:v>2.8</c:v>
                </c:pt>
                <c:pt idx="5">
                  <c:v>3</c:v>
                </c:pt>
              </c:numCache>
            </c:numRef>
          </c:val>
          <c:extLst>
            <c:ext xmlns:c16="http://schemas.microsoft.com/office/drawing/2014/chart" uri="{C3380CC4-5D6E-409C-BE32-E72D297353CC}">
              <c16:uniqueId val="{00000000-097C-475F-94CB-8B05024721A9}"/>
            </c:ext>
          </c:extLst>
        </c:ser>
        <c:dLbls>
          <c:dLblPos val="outEnd"/>
          <c:showLegendKey val="0"/>
          <c:showVal val="1"/>
          <c:showCatName val="0"/>
          <c:showSerName val="0"/>
          <c:showPercent val="0"/>
          <c:showBubbleSize val="0"/>
        </c:dLbls>
        <c:gapWidth val="88"/>
        <c:axId val="411187840"/>
        <c:axId val="429766912"/>
      </c:barChart>
      <c:catAx>
        <c:axId val="411187840"/>
        <c:scaling>
          <c:orientation val="minMax"/>
        </c:scaling>
        <c:delete val="0"/>
        <c:axPos val="b"/>
        <c:numFmt formatCode="General" sourceLinked="0"/>
        <c:majorTickMark val="out"/>
        <c:minorTickMark val="none"/>
        <c:tickLblPos val="low"/>
        <c:spPr>
          <a:ln>
            <a:noFill/>
          </a:ln>
        </c:spPr>
        <c:crossAx val="429766912"/>
        <c:crosses val="autoZero"/>
        <c:auto val="1"/>
        <c:lblAlgn val="ctr"/>
        <c:lblOffset val="200"/>
        <c:noMultiLvlLbl val="0"/>
      </c:catAx>
      <c:valAx>
        <c:axId val="429766912"/>
        <c:scaling>
          <c:orientation val="minMax"/>
        </c:scaling>
        <c:delete val="0"/>
        <c:axPos val="l"/>
        <c:majorGridlines>
          <c:spPr>
            <a:ln>
              <a:solidFill>
                <a:srgbClr val="DDDDDD"/>
              </a:solidFill>
            </a:ln>
          </c:spPr>
        </c:majorGridlines>
        <c:numFmt formatCode="0.0&quot;%&quot;" sourceLinked="0"/>
        <c:majorTickMark val="out"/>
        <c:minorTickMark val="none"/>
        <c:tickLblPos val="nextTo"/>
        <c:spPr>
          <a:ln>
            <a:noFill/>
          </a:ln>
        </c:spPr>
        <c:crossAx val="411187840"/>
        <c:crosses val="autoZero"/>
        <c:crossBetween val="between"/>
      </c:valAx>
    </c:plotArea>
    <c:legend>
      <c:legendPos val="r"/>
      <c:layout>
        <c:manualLayout>
          <c:xMode val="edge"/>
          <c:yMode val="edge"/>
          <c:x val="0.46961196026967211"/>
          <c:y val="7.3987978955878117E-3"/>
          <c:w val="0.52464708455560705"/>
          <c:h val="0.13901552849312426"/>
        </c:manualLayout>
      </c:layout>
      <c:overlay val="0"/>
    </c:legend>
    <c:plotVisOnly val="1"/>
    <c:dispBlanksAs val="gap"/>
    <c:showDLblsOverMax val="0"/>
  </c:chart>
  <c:txPr>
    <a:bodyPr/>
    <a:lstStyle/>
    <a:p>
      <a:pPr>
        <a:defRPr sz="1400">
          <a:solidFill>
            <a:srgbClr val="5F5F5F"/>
          </a:solidFill>
          <a:latin typeface="Arial Narrow" pitchFamily="34" charset="0"/>
          <a:cs typeface="Arial" pitchFamily="34"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62A8E5"/>
              </a:solidFill>
              <a:ln w="19050">
                <a:solidFill>
                  <a:schemeClr val="lt1"/>
                </a:solidFill>
              </a:ln>
              <a:effectLst/>
            </c:spPr>
            <c:extLst>
              <c:ext xmlns:c16="http://schemas.microsoft.com/office/drawing/2014/chart" uri="{C3380CC4-5D6E-409C-BE32-E72D297353CC}">
                <c16:uniqueId val="{00000001-B49A-47F8-8B2E-7067D9E9435D}"/>
              </c:ext>
            </c:extLst>
          </c:dPt>
          <c:dPt>
            <c:idx val="1"/>
            <c:bubble3D val="0"/>
            <c:spPr>
              <a:solidFill>
                <a:srgbClr val="4982CF">
                  <a:lumMod val="50000"/>
                </a:srgbClr>
              </a:solidFill>
              <a:ln w="19050">
                <a:solidFill>
                  <a:schemeClr val="lt1"/>
                </a:solidFill>
              </a:ln>
              <a:effectLst/>
            </c:spPr>
            <c:extLst>
              <c:ext xmlns:c16="http://schemas.microsoft.com/office/drawing/2014/chart" uri="{C3380CC4-5D6E-409C-BE32-E72D297353CC}">
                <c16:uniqueId val="{00000003-B49A-47F8-8B2E-7067D9E9435D}"/>
              </c:ext>
            </c:extLst>
          </c:dPt>
          <c:dPt>
            <c:idx val="2"/>
            <c:bubble3D val="0"/>
            <c:spPr>
              <a:solidFill>
                <a:srgbClr val="4982CF"/>
              </a:solidFill>
              <a:ln w="19050">
                <a:solidFill>
                  <a:schemeClr val="lt1"/>
                </a:solidFill>
              </a:ln>
              <a:effectLst/>
            </c:spPr>
            <c:extLst>
              <c:ext xmlns:c16="http://schemas.microsoft.com/office/drawing/2014/chart" uri="{C3380CC4-5D6E-409C-BE32-E72D297353CC}">
                <c16:uniqueId val="{00000005-B49A-47F8-8B2E-7067D9E9435D}"/>
              </c:ext>
            </c:extLst>
          </c:dPt>
          <c:dPt>
            <c:idx val="3"/>
            <c:bubble3D val="0"/>
            <c:spPr>
              <a:solidFill>
                <a:srgbClr val="5CA369"/>
              </a:solidFill>
              <a:ln w="19050">
                <a:solidFill>
                  <a:schemeClr val="lt1"/>
                </a:solidFill>
              </a:ln>
              <a:effectLst/>
            </c:spPr>
            <c:extLst>
              <c:ext xmlns:c16="http://schemas.microsoft.com/office/drawing/2014/chart" uri="{C3380CC4-5D6E-409C-BE32-E72D297353CC}">
                <c16:uniqueId val="{00000007-B49A-47F8-8B2E-7067D9E9435D}"/>
              </c:ext>
            </c:extLst>
          </c:dPt>
          <c:dLbls>
            <c:dLbl>
              <c:idx val="0"/>
              <c:layout>
                <c:manualLayout>
                  <c:x val="0.17913648293963255"/>
                  <c:y val="-3.6130900304128653E-2"/>
                </c:manualLayout>
              </c:layout>
              <c:tx>
                <c:rich>
                  <a:bodyPr rot="0" spcFirstLastPara="1" vertOverflow="ellipsis" vert="horz" wrap="square" lIns="38100" tIns="19050" rIns="38100" bIns="19050" anchor="ctr" anchorCtr="0">
                    <a:spAutoFit/>
                  </a:bodyPr>
                  <a:lstStyle/>
                  <a:p>
                    <a:pPr algn="l">
                      <a:defRPr sz="1100" b="0" i="0" u="none" strike="noStrike" kern="1200" baseline="0">
                        <a:solidFill>
                          <a:srgbClr val="5AA2E4"/>
                        </a:solidFill>
                        <a:latin typeface="Arial" panose="020B0604020202020204" pitchFamily="34" charset="0"/>
                        <a:ea typeface="+mn-ea"/>
                        <a:cs typeface="Arial" panose="020B0604020202020204" pitchFamily="34" charset="0"/>
                      </a:defRPr>
                    </a:pPr>
                    <a:fld id="{AC6532D9-AB9E-4379-B8F7-17A2CA987F4B}" type="CATEGORYNAME">
                      <a:rPr lang="en-US" sz="1200">
                        <a:solidFill>
                          <a:srgbClr val="5AA2E4"/>
                        </a:solidFill>
                      </a:rPr>
                      <a:pPr algn="l">
                        <a:defRPr sz="1100">
                          <a:solidFill>
                            <a:srgbClr val="5AA2E4"/>
                          </a:solidFill>
                          <a:latin typeface="Arial" panose="020B0604020202020204" pitchFamily="34" charset="0"/>
                          <a:cs typeface="Arial" panose="020B0604020202020204" pitchFamily="34" charset="0"/>
                        </a:defRPr>
                      </a:pPr>
                      <a:t>[CATEGORY NAME]</a:t>
                    </a:fld>
                    <a:endParaRPr lang="en-US" baseline="0" dirty="0">
                      <a:solidFill>
                        <a:srgbClr val="5AA2E4"/>
                      </a:solidFill>
                    </a:endParaRPr>
                  </a:p>
                  <a:p>
                    <a:pPr algn="l">
                      <a:defRPr sz="1100">
                        <a:solidFill>
                          <a:srgbClr val="5AA2E4"/>
                        </a:solidFill>
                        <a:latin typeface="Arial" panose="020B0604020202020204" pitchFamily="34" charset="0"/>
                        <a:cs typeface="Arial" panose="020B0604020202020204" pitchFamily="34" charset="0"/>
                      </a:defRPr>
                    </a:pPr>
                    <a:fld id="{74DBE889-8C04-486E-ABB7-1A70BEBAE107}" type="VALUE">
                      <a:rPr lang="en-US" sz="1600" b="1">
                        <a:solidFill>
                          <a:srgbClr val="5AA2E4"/>
                        </a:solidFill>
                      </a:rPr>
                      <a:pPr algn="l">
                        <a:defRPr sz="1100">
                          <a:solidFill>
                            <a:srgbClr val="5AA2E4"/>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rgbClr val="5AA2E4"/>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B49A-47F8-8B2E-7067D9E9435D}"/>
                </c:ext>
              </c:extLst>
            </c:dLbl>
            <c:dLbl>
              <c:idx val="1"/>
              <c:layout>
                <c:manualLayout>
                  <c:x val="0.21361279517697973"/>
                  <c:y val="-2.216405448929748E-2"/>
                </c:manualLayout>
              </c:layout>
              <c:tx>
                <c:rich>
                  <a:bodyPr rot="0" spcFirstLastPara="1" vertOverflow="ellipsis" vert="horz" wrap="square" lIns="38100" tIns="19050" rIns="38100" bIns="19050" anchor="ctr" anchorCtr="0">
                    <a:noAutofit/>
                  </a:bodyPr>
                  <a:lstStyle/>
                  <a:p>
                    <a:pPr algn="l">
                      <a:defRPr sz="1100" b="0" i="0" u="none" strike="noStrike" kern="1200" baseline="0">
                        <a:solidFill>
                          <a:schemeClr val="accent1">
                            <a:lumMod val="50000"/>
                          </a:schemeClr>
                        </a:solidFill>
                        <a:latin typeface="Arial" panose="020B0604020202020204" pitchFamily="34" charset="0"/>
                        <a:ea typeface="+mn-ea"/>
                        <a:cs typeface="Arial" panose="020B0604020202020204" pitchFamily="34" charset="0"/>
                      </a:defRPr>
                    </a:pPr>
                    <a:fld id="{25DE062B-6EDD-41AD-BA7F-90D132D27242}" type="CATEGORYNAME">
                      <a:rPr lang="en-US" sz="1200">
                        <a:solidFill>
                          <a:schemeClr val="accent1">
                            <a:lumMod val="50000"/>
                          </a:schemeClr>
                        </a:solidFill>
                      </a:rPr>
                      <a:pPr algn="l">
                        <a:defRPr sz="1100">
                          <a:solidFill>
                            <a:schemeClr val="accent1">
                              <a:lumMod val="50000"/>
                            </a:schemeClr>
                          </a:solidFill>
                          <a:latin typeface="Arial" panose="020B0604020202020204" pitchFamily="34" charset="0"/>
                          <a:cs typeface="Arial" panose="020B0604020202020204" pitchFamily="34" charset="0"/>
                        </a:defRPr>
                      </a:pPr>
                      <a:t>[CATEGORY NAME]</a:t>
                    </a:fld>
                    <a:endParaRPr lang="en-US" baseline="0" dirty="0">
                      <a:solidFill>
                        <a:schemeClr val="accent1">
                          <a:lumMod val="50000"/>
                        </a:schemeClr>
                      </a:solidFill>
                    </a:endParaRPr>
                  </a:p>
                  <a:p>
                    <a:pPr algn="l">
                      <a:defRPr sz="1100">
                        <a:solidFill>
                          <a:schemeClr val="accent1">
                            <a:lumMod val="50000"/>
                          </a:schemeClr>
                        </a:solidFill>
                        <a:latin typeface="Arial" panose="020B0604020202020204" pitchFamily="34" charset="0"/>
                        <a:cs typeface="Arial" panose="020B0604020202020204" pitchFamily="34" charset="0"/>
                      </a:defRPr>
                    </a:pPr>
                    <a:fld id="{E126EB01-9465-490B-9049-038EC55D96C8}" type="VALUE">
                      <a:rPr lang="en-US" sz="1600" b="1">
                        <a:solidFill>
                          <a:schemeClr val="accent1">
                            <a:lumMod val="50000"/>
                          </a:schemeClr>
                        </a:solidFill>
                      </a:rPr>
                      <a:pPr algn="l">
                        <a:defRPr sz="1100">
                          <a:solidFill>
                            <a:schemeClr val="accent1">
                              <a:lumMod val="50000"/>
                            </a:schemeClr>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noAutofit/>
                </a:bodyPr>
                <a:lstStyle/>
                <a:p>
                  <a:pPr algn="l">
                    <a:defRPr sz="1100" b="0" i="0" u="none" strike="noStrike" kern="1200" baseline="0">
                      <a:solidFill>
                        <a:schemeClr val="accent1">
                          <a:lumMod val="50000"/>
                        </a:schemeClr>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3969846874416068"/>
                      <c:h val="0.24408792235082216"/>
                    </c:manualLayout>
                  </c15:layout>
                  <c15:dlblFieldTable/>
                  <c15:showDataLabelsRange val="0"/>
                </c:ext>
                <c:ext xmlns:c16="http://schemas.microsoft.com/office/drawing/2014/chart" uri="{C3380CC4-5D6E-409C-BE32-E72D297353CC}">
                  <c16:uniqueId val="{00000003-B49A-47F8-8B2E-7067D9E9435D}"/>
                </c:ext>
              </c:extLst>
            </c:dLbl>
            <c:dLbl>
              <c:idx val="2"/>
              <c:layout>
                <c:manualLayout>
                  <c:x val="-0.13289391951006127"/>
                  <c:y val="0.16261873515810524"/>
                </c:manualLayout>
              </c:layout>
              <c:tx>
                <c:rich>
                  <a:bodyPr rot="0" spcFirstLastPara="1" vertOverflow="ellipsis" vert="horz" wrap="square" lIns="38100" tIns="19050" rIns="38100" bIns="19050" anchor="ctr" anchorCtr="0">
                    <a:spAutoFit/>
                  </a:bodyPr>
                  <a:lstStyle/>
                  <a:p>
                    <a:pPr algn="l">
                      <a:defRPr sz="1100" b="0" i="0" u="none" strike="noStrike" kern="1200" baseline="0">
                        <a:solidFill>
                          <a:schemeClr val="accent1"/>
                        </a:solidFill>
                        <a:latin typeface="Arial" panose="020B0604020202020204" pitchFamily="34" charset="0"/>
                        <a:ea typeface="+mn-ea"/>
                        <a:cs typeface="Arial" panose="020B0604020202020204" pitchFamily="34" charset="0"/>
                      </a:defRPr>
                    </a:pPr>
                    <a:fld id="{20291C39-F31A-48FF-A592-BDD9BF4A0D5D}" type="CATEGORYNAME">
                      <a:rPr lang="en-US" sz="1200" b="0" dirty="0">
                        <a:solidFill>
                          <a:schemeClr val="accent1"/>
                        </a:solidFill>
                      </a:rPr>
                      <a:pPr algn="l">
                        <a:defRPr sz="1100">
                          <a:solidFill>
                            <a:schemeClr val="accent1"/>
                          </a:solidFill>
                          <a:latin typeface="Arial" panose="020B0604020202020204" pitchFamily="34" charset="0"/>
                          <a:cs typeface="Arial" panose="020B0604020202020204" pitchFamily="34" charset="0"/>
                        </a:defRPr>
                      </a:pPr>
                      <a:t>[CATEGORY NAME]</a:t>
                    </a:fld>
                    <a:endParaRPr lang="en-US" b="0" baseline="0" dirty="0">
                      <a:solidFill>
                        <a:schemeClr val="accent1"/>
                      </a:solidFill>
                    </a:endParaRPr>
                  </a:p>
                  <a:p>
                    <a:pPr algn="l">
                      <a:defRPr sz="1100">
                        <a:solidFill>
                          <a:schemeClr val="accent1"/>
                        </a:solidFill>
                        <a:latin typeface="Arial" panose="020B0604020202020204" pitchFamily="34" charset="0"/>
                        <a:cs typeface="Arial" panose="020B0604020202020204" pitchFamily="34" charset="0"/>
                      </a:defRPr>
                    </a:pPr>
                    <a:fld id="{8492AEBD-BD5D-4E7E-84DE-705C5B37CF26}" type="VALUE">
                      <a:rPr lang="en-US" sz="1600" b="1" dirty="0">
                        <a:solidFill>
                          <a:schemeClr val="accent1"/>
                        </a:solidFill>
                      </a:rPr>
                      <a:pPr algn="l">
                        <a:defRPr sz="1100">
                          <a:solidFill>
                            <a:schemeClr val="accent1"/>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chemeClr val="accent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B49A-47F8-8B2E-7067D9E9435D}"/>
                </c:ext>
              </c:extLst>
            </c:dLbl>
            <c:dLbl>
              <c:idx val="3"/>
              <c:layout>
                <c:manualLayout>
                  <c:x val="-0.19722222222222224"/>
                  <c:y val="2.645502645502644E-2"/>
                </c:manualLayout>
              </c:layout>
              <c:tx>
                <c:rich>
                  <a:bodyPr rot="0" spcFirstLastPara="1" vertOverflow="ellipsis" vert="horz" wrap="square" lIns="38100" tIns="19050" rIns="38100" bIns="19050" anchor="ctr" anchorCtr="0">
                    <a:spAutoFit/>
                  </a:bodyPr>
                  <a:lstStyle/>
                  <a:p>
                    <a:pPr algn="l">
                      <a:defRPr sz="1100" b="0" i="0" u="none" strike="noStrike" kern="1200" baseline="0">
                        <a:solidFill>
                          <a:schemeClr val="accent3"/>
                        </a:solidFill>
                        <a:latin typeface="Arial" panose="020B0604020202020204" pitchFamily="34" charset="0"/>
                        <a:ea typeface="+mn-ea"/>
                        <a:cs typeface="Arial" panose="020B0604020202020204" pitchFamily="34" charset="0"/>
                      </a:defRPr>
                    </a:pPr>
                    <a:fld id="{F9E2B2C1-9CF1-4CB5-8B26-4016FF9BAC4D}" type="CATEGORYNAME">
                      <a:rPr lang="en-US" sz="1200">
                        <a:solidFill>
                          <a:srgbClr val="5CA369"/>
                        </a:solidFill>
                      </a:rPr>
                      <a:pPr algn="l">
                        <a:defRPr sz="1100">
                          <a:solidFill>
                            <a:schemeClr val="accent3"/>
                          </a:solidFill>
                          <a:latin typeface="Arial" panose="020B0604020202020204" pitchFamily="34" charset="0"/>
                          <a:cs typeface="Arial" panose="020B0604020202020204" pitchFamily="34" charset="0"/>
                        </a:defRPr>
                      </a:pPr>
                      <a:t>[CATEGORY NAME]</a:t>
                    </a:fld>
                    <a:endParaRPr lang="en-US" baseline="0" dirty="0">
                      <a:solidFill>
                        <a:srgbClr val="5CA369"/>
                      </a:solidFill>
                    </a:endParaRPr>
                  </a:p>
                  <a:p>
                    <a:pPr algn="l">
                      <a:defRPr sz="1100">
                        <a:solidFill>
                          <a:schemeClr val="accent3"/>
                        </a:solidFill>
                        <a:latin typeface="Arial" panose="020B0604020202020204" pitchFamily="34" charset="0"/>
                        <a:cs typeface="Arial" panose="020B0604020202020204" pitchFamily="34" charset="0"/>
                      </a:defRPr>
                    </a:pPr>
                    <a:fld id="{F9FB993B-F371-4990-A5AC-14D9B3EDA70B}" type="VALUE">
                      <a:rPr lang="en-US" sz="1600" b="1">
                        <a:solidFill>
                          <a:srgbClr val="5CA369"/>
                        </a:solidFill>
                      </a:rPr>
                      <a:pPr algn="l">
                        <a:defRPr sz="1100">
                          <a:solidFill>
                            <a:schemeClr val="accent3"/>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chemeClr val="accent3"/>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B49A-47F8-8B2E-7067D9E9435D}"/>
                </c:ext>
              </c:extLst>
            </c:dLbl>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showLeaderLines val="0"/>
            <c:extLst>
              <c:ext xmlns:c15="http://schemas.microsoft.com/office/drawing/2012/chart" uri="{CE6537A1-D6FC-4f65-9D91-7224C49458BB}"/>
            </c:extLst>
          </c:dLbls>
          <c:cat>
            <c:strRef>
              <c:f>'[Model Weights.xlsx]Without Midstream'!$B$26:$B$29</c:f>
              <c:strCache>
                <c:ptCount val="4"/>
                <c:pt idx="0">
                  <c:v>Preferreds</c:v>
                </c:pt>
                <c:pt idx="1">
                  <c:v>North America</c:v>
                </c:pt>
                <c:pt idx="2">
                  <c:v>Europe</c:v>
                </c:pt>
                <c:pt idx="3">
                  <c:v>Asia Pacific</c:v>
                </c:pt>
              </c:strCache>
            </c:strRef>
          </c:cat>
          <c:val>
            <c:numRef>
              <c:f>'[Model Weights.xlsx]Without Midstream'!$C$26:$C$29</c:f>
              <c:numCache>
                <c:formatCode>0%</c:formatCode>
                <c:ptCount val="4"/>
                <c:pt idx="0">
                  <c:v>0.2</c:v>
                </c:pt>
                <c:pt idx="1">
                  <c:v>0.38250000000000006</c:v>
                </c:pt>
                <c:pt idx="2">
                  <c:v>0.3075</c:v>
                </c:pt>
                <c:pt idx="3">
                  <c:v>0.10999999999999999</c:v>
                </c:pt>
              </c:numCache>
            </c:numRef>
          </c:val>
          <c:extLst>
            <c:ext xmlns:c16="http://schemas.microsoft.com/office/drawing/2014/chart" uri="{C3380CC4-5D6E-409C-BE32-E72D297353CC}">
              <c16:uniqueId val="{00000008-B49A-47F8-8B2E-7067D9E9435D}"/>
            </c:ext>
          </c:extLst>
        </c:ser>
        <c:dLbls>
          <c:showLegendKey val="0"/>
          <c:showVal val="0"/>
          <c:showCatName val="0"/>
          <c:showSerName val="0"/>
          <c:showPercent val="0"/>
          <c:showBubbleSize val="0"/>
          <c:showLeaderLines val="0"/>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5CA369"/>
              </a:solidFill>
              <a:ln w="19050">
                <a:solidFill>
                  <a:schemeClr val="lt1"/>
                </a:solidFill>
              </a:ln>
              <a:effectLst/>
            </c:spPr>
            <c:extLst>
              <c:ext xmlns:c16="http://schemas.microsoft.com/office/drawing/2014/chart" uri="{C3380CC4-5D6E-409C-BE32-E72D297353CC}">
                <c16:uniqueId val="{00000001-3B8C-44A9-9FE9-B6DC303D5C1E}"/>
              </c:ext>
            </c:extLst>
          </c:dPt>
          <c:dPt>
            <c:idx val="1"/>
            <c:bubble3D val="0"/>
            <c:spPr>
              <a:solidFill>
                <a:srgbClr val="4982CF">
                  <a:lumMod val="50000"/>
                </a:srgbClr>
              </a:solidFill>
              <a:ln w="19050">
                <a:solidFill>
                  <a:schemeClr val="lt1"/>
                </a:solidFill>
              </a:ln>
              <a:effectLst/>
            </c:spPr>
            <c:extLst>
              <c:ext xmlns:c16="http://schemas.microsoft.com/office/drawing/2014/chart" uri="{C3380CC4-5D6E-409C-BE32-E72D297353CC}">
                <c16:uniqueId val="{00000003-3B8C-44A9-9FE9-B6DC303D5C1E}"/>
              </c:ext>
            </c:extLst>
          </c:dPt>
          <c:dPt>
            <c:idx val="2"/>
            <c:bubble3D val="0"/>
            <c:spPr>
              <a:solidFill>
                <a:srgbClr val="4982CF"/>
              </a:solidFill>
              <a:ln w="19050">
                <a:solidFill>
                  <a:schemeClr val="lt1"/>
                </a:solidFill>
              </a:ln>
              <a:effectLst/>
            </c:spPr>
            <c:extLst>
              <c:ext xmlns:c16="http://schemas.microsoft.com/office/drawing/2014/chart" uri="{C3380CC4-5D6E-409C-BE32-E72D297353CC}">
                <c16:uniqueId val="{00000005-3B8C-44A9-9FE9-B6DC303D5C1E}"/>
              </c:ext>
            </c:extLst>
          </c:dPt>
          <c:dPt>
            <c:idx val="3"/>
            <c:bubble3D val="0"/>
            <c:spPr>
              <a:solidFill>
                <a:srgbClr val="62A8E5"/>
              </a:solidFill>
              <a:ln w="19050">
                <a:solidFill>
                  <a:schemeClr val="lt1"/>
                </a:solidFill>
              </a:ln>
              <a:effectLst/>
            </c:spPr>
            <c:extLst>
              <c:ext xmlns:c16="http://schemas.microsoft.com/office/drawing/2014/chart" uri="{C3380CC4-5D6E-409C-BE32-E72D297353CC}">
                <c16:uniqueId val="{00000007-3B8C-44A9-9FE9-B6DC303D5C1E}"/>
              </c:ext>
            </c:extLst>
          </c:dPt>
          <c:dLbls>
            <c:dLbl>
              <c:idx val="0"/>
              <c:layout>
                <c:manualLayout>
                  <c:x val="0.14427777777777778"/>
                  <c:y val="-8.4090009582135569E-2"/>
                </c:manualLayout>
              </c:layout>
              <c:tx>
                <c:rich>
                  <a:bodyPr rot="0" spcFirstLastPara="1" vertOverflow="ellipsis" vert="horz" wrap="square" lIns="38100" tIns="19050" rIns="38100" bIns="19050" anchor="ctr" anchorCtr="0">
                    <a:spAutoFit/>
                  </a:bodyPr>
                  <a:lstStyle/>
                  <a:p>
                    <a:pPr algn="l">
                      <a:defRPr sz="1100" b="0" i="0" u="none" strike="noStrike" kern="1200" baseline="0">
                        <a:solidFill>
                          <a:srgbClr val="5CA369"/>
                        </a:solidFill>
                        <a:latin typeface="Arial" panose="020B0604020202020204" pitchFamily="34" charset="0"/>
                        <a:ea typeface="+mn-ea"/>
                        <a:cs typeface="Arial" panose="020B0604020202020204" pitchFamily="34" charset="0"/>
                      </a:defRPr>
                    </a:pPr>
                    <a:fld id="{2AA1847C-7AA3-42C0-8F6F-4F533E3D43F8}" type="CATEGORYNAME">
                      <a:rPr lang="en-US" sz="1200">
                        <a:solidFill>
                          <a:srgbClr val="5CA369"/>
                        </a:solidFill>
                      </a:rPr>
                      <a:pPr algn="l">
                        <a:defRPr sz="1100">
                          <a:solidFill>
                            <a:srgbClr val="5CA369"/>
                          </a:solidFill>
                          <a:latin typeface="Arial" panose="020B0604020202020204" pitchFamily="34" charset="0"/>
                          <a:cs typeface="Arial" panose="020B0604020202020204" pitchFamily="34" charset="0"/>
                        </a:defRPr>
                      </a:pPr>
                      <a:t>[CATEGORY NAME]</a:t>
                    </a:fld>
                    <a:endParaRPr lang="en-US" baseline="0" dirty="0">
                      <a:solidFill>
                        <a:srgbClr val="5CA369"/>
                      </a:solidFill>
                    </a:endParaRPr>
                  </a:p>
                  <a:p>
                    <a:pPr algn="l">
                      <a:defRPr sz="1100">
                        <a:solidFill>
                          <a:srgbClr val="5CA369"/>
                        </a:solidFill>
                        <a:latin typeface="Arial" panose="020B0604020202020204" pitchFamily="34" charset="0"/>
                        <a:cs typeface="Arial" panose="020B0604020202020204" pitchFamily="34" charset="0"/>
                      </a:defRPr>
                    </a:pPr>
                    <a:fld id="{50C2F898-0D42-4254-9BEA-BF3B52CD68D4}" type="VALUE">
                      <a:rPr lang="en-US" sz="1600" b="1">
                        <a:solidFill>
                          <a:srgbClr val="5CA369"/>
                        </a:solidFill>
                      </a:rPr>
                      <a:pPr algn="l">
                        <a:defRPr sz="1100">
                          <a:solidFill>
                            <a:srgbClr val="5CA369"/>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rgbClr val="5CA369"/>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3B8C-44A9-9FE9-B6DC303D5C1E}"/>
                </c:ext>
              </c:extLst>
            </c:dLbl>
            <c:dLbl>
              <c:idx val="1"/>
              <c:layout>
                <c:manualLayout>
                  <c:x val="0.27502241907261593"/>
                  <c:y val="-1.6201099862517185E-3"/>
                </c:manualLayout>
              </c:layout>
              <c:tx>
                <c:rich>
                  <a:bodyPr rot="0" spcFirstLastPara="1" vertOverflow="ellipsis" vert="horz" wrap="square" lIns="38100" tIns="19050" rIns="38100" bIns="19050" anchor="ctr" anchorCtr="0">
                    <a:spAutoFit/>
                  </a:bodyPr>
                  <a:lstStyle/>
                  <a:p>
                    <a:pPr algn="l">
                      <a:defRPr sz="1100" b="0" i="0" u="none" strike="noStrike" kern="1200" baseline="0">
                        <a:solidFill>
                          <a:schemeClr val="accent1">
                            <a:lumMod val="50000"/>
                          </a:schemeClr>
                        </a:solidFill>
                        <a:latin typeface="Arial" panose="020B0604020202020204" pitchFamily="34" charset="0"/>
                        <a:ea typeface="+mn-ea"/>
                        <a:cs typeface="Arial" panose="020B0604020202020204" pitchFamily="34" charset="0"/>
                      </a:defRPr>
                    </a:pPr>
                    <a:fld id="{DFFA88B2-3768-4DAC-B48E-BC8AE31A6DEB}" type="CATEGORYNAME">
                      <a:rPr lang="en-US" sz="1200">
                        <a:solidFill>
                          <a:schemeClr val="accent1">
                            <a:lumMod val="50000"/>
                          </a:schemeClr>
                        </a:solidFill>
                      </a:rPr>
                      <a:pPr algn="l">
                        <a:defRPr sz="1100">
                          <a:solidFill>
                            <a:schemeClr val="accent1">
                              <a:lumMod val="50000"/>
                            </a:schemeClr>
                          </a:solidFill>
                          <a:latin typeface="Arial" panose="020B0604020202020204" pitchFamily="34" charset="0"/>
                          <a:cs typeface="Arial" panose="020B0604020202020204" pitchFamily="34" charset="0"/>
                        </a:defRPr>
                      </a:pPr>
                      <a:t>[CATEGORY NAME]</a:t>
                    </a:fld>
                    <a:endParaRPr lang="en-US" baseline="0" dirty="0">
                      <a:solidFill>
                        <a:schemeClr val="accent1">
                          <a:lumMod val="50000"/>
                        </a:schemeClr>
                      </a:solidFill>
                    </a:endParaRPr>
                  </a:p>
                  <a:p>
                    <a:pPr algn="l">
                      <a:defRPr sz="1100">
                        <a:solidFill>
                          <a:schemeClr val="accent1">
                            <a:lumMod val="50000"/>
                          </a:schemeClr>
                        </a:solidFill>
                        <a:latin typeface="Arial" panose="020B0604020202020204" pitchFamily="34" charset="0"/>
                        <a:cs typeface="Arial" panose="020B0604020202020204" pitchFamily="34" charset="0"/>
                      </a:defRPr>
                    </a:pPr>
                    <a:fld id="{117F5A02-5AD3-4BA9-B8C0-B4C29CD8677C}" type="VALUE">
                      <a:rPr lang="en-US" sz="1600" b="1">
                        <a:solidFill>
                          <a:schemeClr val="accent1">
                            <a:lumMod val="50000"/>
                          </a:schemeClr>
                        </a:solidFill>
                      </a:rPr>
                      <a:pPr algn="l">
                        <a:defRPr sz="1100">
                          <a:solidFill>
                            <a:schemeClr val="accent1">
                              <a:lumMod val="50000"/>
                            </a:schemeClr>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chemeClr val="accent1">
                          <a:lumMod val="50000"/>
                        </a:schemeClr>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1951399825021869"/>
                      <c:h val="0.40023174186560012"/>
                    </c:manualLayout>
                  </c15:layout>
                  <c15:dlblFieldTable/>
                  <c15:showDataLabelsRange val="0"/>
                </c:ext>
                <c:ext xmlns:c16="http://schemas.microsoft.com/office/drawing/2014/chart" uri="{C3380CC4-5D6E-409C-BE32-E72D297353CC}">
                  <c16:uniqueId val="{00000003-3B8C-44A9-9FE9-B6DC303D5C1E}"/>
                </c:ext>
              </c:extLst>
            </c:dLbl>
            <c:dLbl>
              <c:idx val="2"/>
              <c:layout>
                <c:manualLayout>
                  <c:x val="-0.1361110017497813"/>
                  <c:y val="0.14406949131358573"/>
                </c:manualLayout>
              </c:layout>
              <c:tx>
                <c:rich>
                  <a:bodyPr rot="0" spcFirstLastPara="1" vertOverflow="ellipsis" vert="horz" wrap="square" lIns="38100" tIns="19050" rIns="38100" bIns="19050" anchor="ctr" anchorCtr="0">
                    <a:noAutofit/>
                  </a:bodyPr>
                  <a:lstStyle/>
                  <a:p>
                    <a:pPr algn="l">
                      <a:defRPr sz="1100" b="0" i="0" u="none" strike="noStrike" kern="1200" baseline="0">
                        <a:solidFill>
                          <a:srgbClr val="62A8E5"/>
                        </a:solidFill>
                        <a:latin typeface="Arial" panose="020B0604020202020204" pitchFamily="34" charset="0"/>
                        <a:ea typeface="+mn-ea"/>
                        <a:cs typeface="Arial" panose="020B0604020202020204" pitchFamily="34" charset="0"/>
                      </a:defRPr>
                    </a:pPr>
                    <a:fld id="{AD9114F6-674B-44DF-9716-E90D0042F7C5}" type="CATEGORYNAME">
                      <a:rPr lang="en-US" sz="1200" smtClean="0">
                        <a:solidFill>
                          <a:schemeClr val="accent1"/>
                        </a:solidFill>
                      </a:rPr>
                      <a:pPr algn="l">
                        <a:defRPr sz="1100">
                          <a:solidFill>
                            <a:srgbClr val="62A8E5"/>
                          </a:solidFill>
                          <a:latin typeface="Arial" panose="020B0604020202020204" pitchFamily="34" charset="0"/>
                          <a:cs typeface="Arial" panose="020B0604020202020204" pitchFamily="34" charset="0"/>
                        </a:defRPr>
                      </a:pPr>
                      <a:t>[CATEGORY NAME]</a:t>
                    </a:fld>
                    <a:r>
                      <a:rPr lang="en-US" sz="1200" dirty="0">
                        <a:solidFill>
                          <a:schemeClr val="accent1"/>
                        </a:solidFill>
                      </a:rPr>
                      <a:t>*</a:t>
                    </a:r>
                    <a:endParaRPr lang="en-US" baseline="0" dirty="0">
                      <a:solidFill>
                        <a:schemeClr val="accent1"/>
                      </a:solidFill>
                    </a:endParaRPr>
                  </a:p>
                  <a:p>
                    <a:pPr algn="l">
                      <a:defRPr sz="1100">
                        <a:solidFill>
                          <a:srgbClr val="62A8E5"/>
                        </a:solidFill>
                        <a:latin typeface="Arial" panose="020B0604020202020204" pitchFamily="34" charset="0"/>
                        <a:cs typeface="Arial" panose="020B0604020202020204" pitchFamily="34" charset="0"/>
                      </a:defRPr>
                    </a:pPr>
                    <a:fld id="{3366547A-E348-4579-97AB-9D821E0D6AD2}" type="VALUE">
                      <a:rPr lang="en-US" sz="1600" b="1">
                        <a:solidFill>
                          <a:schemeClr val="accent1"/>
                        </a:solidFill>
                      </a:rPr>
                      <a:pPr algn="l">
                        <a:defRPr sz="1100">
                          <a:solidFill>
                            <a:srgbClr val="62A8E5"/>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noAutofit/>
                </a:bodyPr>
                <a:lstStyle/>
                <a:p>
                  <a:pPr algn="l">
                    <a:defRPr sz="1100" b="0" i="0" u="none" strike="noStrike" kern="1200" baseline="0">
                      <a:solidFill>
                        <a:srgbClr val="62A8E5"/>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17569444444444443"/>
                      <c:h val="0.44642857142857145"/>
                    </c:manualLayout>
                  </c15:layout>
                  <c15:dlblFieldTable/>
                  <c15:showDataLabelsRange val="0"/>
                </c:ext>
                <c:ext xmlns:c16="http://schemas.microsoft.com/office/drawing/2014/chart" uri="{C3380CC4-5D6E-409C-BE32-E72D297353CC}">
                  <c16:uniqueId val="{00000005-3B8C-44A9-9FE9-B6DC303D5C1E}"/>
                </c:ext>
              </c:extLst>
            </c:dLbl>
            <c:dLbl>
              <c:idx val="3"/>
              <c:layout>
                <c:manualLayout>
                  <c:x val="-0.18399912510936137"/>
                  <c:y val="-2.2903387076615437E-2"/>
                </c:manualLayout>
              </c:layout>
              <c:tx>
                <c:rich>
                  <a:bodyPr rot="0" spcFirstLastPara="1" vertOverflow="ellipsis" vert="horz" wrap="square" lIns="38100" tIns="19050" rIns="38100" bIns="19050" anchor="ctr" anchorCtr="0">
                    <a:spAutoFit/>
                  </a:bodyPr>
                  <a:lstStyle/>
                  <a:p>
                    <a:pPr algn="l">
                      <a:defRPr sz="1100" b="0" i="0" u="none" strike="noStrike" kern="1200" baseline="0">
                        <a:solidFill>
                          <a:srgbClr val="5AA2E4"/>
                        </a:solidFill>
                        <a:latin typeface="Arial" panose="020B0604020202020204" pitchFamily="34" charset="0"/>
                        <a:ea typeface="+mn-ea"/>
                        <a:cs typeface="Arial" panose="020B0604020202020204" pitchFamily="34" charset="0"/>
                      </a:defRPr>
                    </a:pPr>
                    <a:fld id="{0AE2FA42-D18A-4F6E-9BB8-A3D868B796F1}" type="CATEGORYNAME">
                      <a:rPr lang="en-US" sz="1200">
                        <a:solidFill>
                          <a:srgbClr val="5AA2E4"/>
                        </a:solidFill>
                      </a:rPr>
                      <a:pPr algn="l">
                        <a:defRPr sz="1100">
                          <a:solidFill>
                            <a:srgbClr val="5AA2E4"/>
                          </a:solidFill>
                          <a:latin typeface="Arial" panose="020B0604020202020204" pitchFamily="34" charset="0"/>
                          <a:cs typeface="Arial" panose="020B0604020202020204" pitchFamily="34" charset="0"/>
                        </a:defRPr>
                      </a:pPr>
                      <a:t>[CATEGORY NAME]</a:t>
                    </a:fld>
                    <a:endParaRPr lang="en-US" baseline="0" dirty="0">
                      <a:solidFill>
                        <a:srgbClr val="5AA2E4"/>
                      </a:solidFill>
                    </a:endParaRPr>
                  </a:p>
                  <a:p>
                    <a:pPr algn="l">
                      <a:defRPr sz="1100">
                        <a:solidFill>
                          <a:srgbClr val="5AA2E4"/>
                        </a:solidFill>
                        <a:latin typeface="Arial" panose="020B0604020202020204" pitchFamily="34" charset="0"/>
                        <a:cs typeface="Arial" panose="020B0604020202020204" pitchFamily="34" charset="0"/>
                      </a:defRPr>
                    </a:pPr>
                    <a:fld id="{C9308F89-E71B-4E54-8EF2-189632A647EB}" type="VALUE">
                      <a:rPr lang="en-US" sz="1600" b="1">
                        <a:solidFill>
                          <a:srgbClr val="5AA2E4"/>
                        </a:solidFill>
                      </a:rPr>
                      <a:pPr algn="l">
                        <a:defRPr sz="1100">
                          <a:solidFill>
                            <a:srgbClr val="5AA2E4"/>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rgbClr val="5AA2E4"/>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3B8C-44A9-9FE9-B6DC303D5C1E}"/>
                </c:ext>
              </c:extLst>
            </c:dLbl>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showLeaderLines val="0"/>
            <c:extLst>
              <c:ext xmlns:c15="http://schemas.microsoft.com/office/drawing/2012/chart" uri="{CE6537A1-D6FC-4f65-9D91-7224C49458BB}"/>
            </c:extLst>
          </c:dLbls>
          <c:cat>
            <c:strRef>
              <c:f>'[Model Weights.xlsx]With Midstream'!$B$5:$B$8</c:f>
              <c:strCache>
                <c:ptCount val="4"/>
                <c:pt idx="0">
                  <c:v>Energy Transition</c:v>
                </c:pt>
                <c:pt idx="1">
                  <c:v>Digital Infrastructure</c:v>
                </c:pt>
                <c:pt idx="2">
                  <c:v>Recovery/Stimulus/Other</c:v>
                </c:pt>
                <c:pt idx="3">
                  <c:v>Preferreds</c:v>
                </c:pt>
              </c:strCache>
            </c:strRef>
          </c:cat>
          <c:val>
            <c:numRef>
              <c:f>'[Model Weights.xlsx]With Midstream'!$C$5:$C$8</c:f>
              <c:numCache>
                <c:formatCode>0%</c:formatCode>
                <c:ptCount val="4"/>
                <c:pt idx="0">
                  <c:v>0.35000000000000009</c:v>
                </c:pt>
                <c:pt idx="1">
                  <c:v>0.25</c:v>
                </c:pt>
                <c:pt idx="2">
                  <c:v>0.20000000000000007</c:v>
                </c:pt>
                <c:pt idx="3">
                  <c:v>0.2</c:v>
                </c:pt>
              </c:numCache>
            </c:numRef>
          </c:val>
          <c:extLst>
            <c:ext xmlns:c16="http://schemas.microsoft.com/office/drawing/2014/chart" uri="{C3380CC4-5D6E-409C-BE32-E72D297353CC}">
              <c16:uniqueId val="{00000008-3B8C-44A9-9FE9-B6DC303D5C1E}"/>
            </c:ext>
          </c:extLst>
        </c:ser>
        <c:dLbls>
          <c:showLegendKey val="0"/>
          <c:showVal val="0"/>
          <c:showCatName val="0"/>
          <c:showSerName val="0"/>
          <c:showPercent val="0"/>
          <c:showBubbleSize val="0"/>
          <c:showLeaderLines val="0"/>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62A8E5"/>
              </a:solidFill>
              <a:ln w="19050">
                <a:solidFill>
                  <a:schemeClr val="lt1"/>
                </a:solidFill>
              </a:ln>
              <a:effectLst/>
            </c:spPr>
            <c:extLst>
              <c:ext xmlns:c16="http://schemas.microsoft.com/office/drawing/2014/chart" uri="{C3380CC4-5D6E-409C-BE32-E72D297353CC}">
                <c16:uniqueId val="{00000001-6754-419C-B5CD-699F99292426}"/>
              </c:ext>
            </c:extLst>
          </c:dPt>
          <c:dPt>
            <c:idx val="1"/>
            <c:bubble3D val="0"/>
            <c:spPr>
              <a:solidFill>
                <a:srgbClr val="4982CF">
                  <a:lumMod val="50000"/>
                </a:srgbClr>
              </a:solidFill>
              <a:ln w="19050">
                <a:solidFill>
                  <a:schemeClr val="lt1"/>
                </a:solidFill>
              </a:ln>
              <a:effectLst/>
            </c:spPr>
            <c:extLst>
              <c:ext xmlns:c16="http://schemas.microsoft.com/office/drawing/2014/chart" uri="{C3380CC4-5D6E-409C-BE32-E72D297353CC}">
                <c16:uniqueId val="{00000003-6754-419C-B5CD-699F99292426}"/>
              </c:ext>
            </c:extLst>
          </c:dPt>
          <c:dPt>
            <c:idx val="2"/>
            <c:bubble3D val="0"/>
            <c:spPr>
              <a:solidFill>
                <a:srgbClr val="4982CF"/>
              </a:solidFill>
              <a:ln w="19050">
                <a:solidFill>
                  <a:schemeClr val="lt1"/>
                </a:solidFill>
              </a:ln>
              <a:effectLst/>
            </c:spPr>
            <c:extLst>
              <c:ext xmlns:c16="http://schemas.microsoft.com/office/drawing/2014/chart" uri="{C3380CC4-5D6E-409C-BE32-E72D297353CC}">
                <c16:uniqueId val="{00000005-6754-419C-B5CD-699F99292426}"/>
              </c:ext>
            </c:extLst>
          </c:dPt>
          <c:dPt>
            <c:idx val="3"/>
            <c:bubble3D val="0"/>
            <c:spPr>
              <a:solidFill>
                <a:srgbClr val="5CA369"/>
              </a:solidFill>
              <a:ln w="19050">
                <a:solidFill>
                  <a:schemeClr val="lt1"/>
                </a:solidFill>
              </a:ln>
              <a:effectLst/>
            </c:spPr>
            <c:extLst>
              <c:ext xmlns:c16="http://schemas.microsoft.com/office/drawing/2014/chart" uri="{C3380CC4-5D6E-409C-BE32-E72D297353CC}">
                <c16:uniqueId val="{00000007-6754-419C-B5CD-699F99292426}"/>
              </c:ext>
            </c:extLst>
          </c:dPt>
          <c:dLbls>
            <c:dLbl>
              <c:idx val="0"/>
              <c:layout>
                <c:manualLayout>
                  <c:x val="0.20414637851914802"/>
                  <c:y val="2.3392861424400089E-2"/>
                </c:manualLayout>
              </c:layout>
              <c:tx>
                <c:rich>
                  <a:bodyPr rot="0" spcFirstLastPara="1" vertOverflow="ellipsis" vert="horz" wrap="square" lIns="38100" tIns="19050" rIns="38100" bIns="19050" anchor="ctr" anchorCtr="0">
                    <a:spAutoFit/>
                  </a:bodyPr>
                  <a:lstStyle/>
                  <a:p>
                    <a:pPr algn="l">
                      <a:defRPr sz="1100" b="0" i="0" u="none" strike="noStrike" kern="1200" baseline="0">
                        <a:solidFill>
                          <a:srgbClr val="5AA2E4"/>
                        </a:solidFill>
                        <a:latin typeface="Arial" panose="020B0604020202020204" pitchFamily="34" charset="0"/>
                        <a:ea typeface="+mn-ea"/>
                        <a:cs typeface="Arial" panose="020B0604020202020204" pitchFamily="34" charset="0"/>
                      </a:defRPr>
                    </a:pPr>
                    <a:fld id="{6F7F386B-6416-4549-ABDC-B6CFD890B84F}" type="CATEGORYNAME">
                      <a:rPr lang="en-US" sz="1200">
                        <a:solidFill>
                          <a:srgbClr val="5AA2E4"/>
                        </a:solidFill>
                      </a:rPr>
                      <a:pPr algn="l">
                        <a:defRPr sz="1100">
                          <a:solidFill>
                            <a:srgbClr val="5AA2E4"/>
                          </a:solidFill>
                          <a:latin typeface="Arial" panose="020B0604020202020204" pitchFamily="34" charset="0"/>
                          <a:cs typeface="Arial" panose="020B0604020202020204" pitchFamily="34" charset="0"/>
                        </a:defRPr>
                      </a:pPr>
                      <a:t>[CATEGORY NAME]</a:t>
                    </a:fld>
                    <a:endParaRPr lang="en-US" baseline="0" dirty="0">
                      <a:solidFill>
                        <a:srgbClr val="5AA2E4"/>
                      </a:solidFill>
                    </a:endParaRPr>
                  </a:p>
                  <a:p>
                    <a:pPr algn="l">
                      <a:defRPr sz="1100">
                        <a:solidFill>
                          <a:srgbClr val="5AA2E4"/>
                        </a:solidFill>
                        <a:latin typeface="Arial" panose="020B0604020202020204" pitchFamily="34" charset="0"/>
                        <a:cs typeface="Arial" panose="020B0604020202020204" pitchFamily="34" charset="0"/>
                      </a:defRPr>
                    </a:pPr>
                    <a:fld id="{24784023-ADD6-4F7B-8BEB-A6CE6FAAEEA0}" type="VALUE">
                      <a:rPr lang="en-US" sz="1600" b="1">
                        <a:solidFill>
                          <a:srgbClr val="5AA2E4"/>
                        </a:solidFill>
                      </a:rPr>
                      <a:pPr algn="l">
                        <a:defRPr sz="1100">
                          <a:solidFill>
                            <a:srgbClr val="5AA2E4"/>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rgbClr val="5AA2E4"/>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6754-419C-B5CD-699F99292426}"/>
                </c:ext>
              </c:extLst>
            </c:dLbl>
            <c:dLbl>
              <c:idx val="1"/>
              <c:layout>
                <c:manualLayout>
                  <c:x val="0.27594825061110723"/>
                  <c:y val="1.8561047132862904E-3"/>
                </c:manualLayout>
              </c:layout>
              <c:tx>
                <c:rich>
                  <a:bodyPr rot="0" spcFirstLastPara="1" vertOverflow="ellipsis" vert="horz" wrap="square" lIns="38100" tIns="19050" rIns="38100" bIns="19050" anchor="ctr" anchorCtr="0">
                    <a:noAutofit/>
                  </a:bodyPr>
                  <a:lstStyle/>
                  <a:p>
                    <a:pPr algn="l">
                      <a:defRPr sz="1400" b="0" i="0" u="none" strike="noStrike" kern="1200" baseline="0">
                        <a:solidFill>
                          <a:schemeClr val="accent1">
                            <a:lumMod val="50000"/>
                          </a:schemeClr>
                        </a:solidFill>
                        <a:latin typeface="Arial" panose="020B0604020202020204" pitchFamily="34" charset="0"/>
                        <a:ea typeface="+mn-ea"/>
                        <a:cs typeface="Arial" panose="020B0604020202020204" pitchFamily="34" charset="0"/>
                      </a:defRPr>
                    </a:pPr>
                    <a:fld id="{F90DEEA9-65C0-4C3C-A506-C52DAE9E8218}" type="CATEGORYNAME">
                      <a:rPr lang="en-US" sz="1200">
                        <a:solidFill>
                          <a:schemeClr val="accent1">
                            <a:lumMod val="50000"/>
                          </a:schemeClr>
                        </a:solidFill>
                      </a:rPr>
                      <a:pPr algn="l">
                        <a:defRPr sz="1400">
                          <a:solidFill>
                            <a:schemeClr val="accent1">
                              <a:lumMod val="50000"/>
                            </a:schemeClr>
                          </a:solidFill>
                          <a:latin typeface="Arial" panose="020B0604020202020204" pitchFamily="34" charset="0"/>
                          <a:cs typeface="Arial" panose="020B0604020202020204" pitchFamily="34" charset="0"/>
                        </a:defRPr>
                      </a:pPr>
                      <a:t>[CATEGORY NAME]</a:t>
                    </a:fld>
                    <a:endParaRPr lang="en-US" sz="1400" baseline="0" dirty="0">
                      <a:solidFill>
                        <a:schemeClr val="accent1">
                          <a:lumMod val="50000"/>
                        </a:schemeClr>
                      </a:solidFill>
                    </a:endParaRPr>
                  </a:p>
                  <a:p>
                    <a:pPr algn="l">
                      <a:defRPr sz="1400">
                        <a:solidFill>
                          <a:schemeClr val="accent1">
                            <a:lumMod val="50000"/>
                          </a:schemeClr>
                        </a:solidFill>
                        <a:latin typeface="Arial" panose="020B0604020202020204" pitchFamily="34" charset="0"/>
                        <a:cs typeface="Arial" panose="020B0604020202020204" pitchFamily="34" charset="0"/>
                      </a:defRPr>
                    </a:pPr>
                    <a:fld id="{13E85D73-AB2E-47AE-9901-39875773F934}" type="VALUE">
                      <a:rPr lang="en-US" sz="1600" b="1">
                        <a:solidFill>
                          <a:schemeClr val="accent1">
                            <a:lumMod val="50000"/>
                          </a:schemeClr>
                        </a:solidFill>
                      </a:rPr>
                      <a:pPr algn="l">
                        <a:defRPr sz="1400">
                          <a:solidFill>
                            <a:schemeClr val="accent1">
                              <a:lumMod val="50000"/>
                            </a:schemeClr>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noAutofit/>
                </a:bodyPr>
                <a:lstStyle/>
                <a:p>
                  <a:pPr algn="l">
                    <a:defRPr sz="1400" b="0" i="0" u="none" strike="noStrike" kern="1200" baseline="0">
                      <a:solidFill>
                        <a:schemeClr val="accent1">
                          <a:lumMod val="50000"/>
                        </a:schemeClr>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6212045785209864"/>
                      <c:h val="0.25092127634954609"/>
                    </c:manualLayout>
                  </c15:layout>
                  <c15:dlblFieldTable/>
                  <c15:showDataLabelsRange val="0"/>
                </c:ext>
                <c:ext xmlns:c16="http://schemas.microsoft.com/office/drawing/2014/chart" uri="{C3380CC4-5D6E-409C-BE32-E72D297353CC}">
                  <c16:uniqueId val="{00000003-6754-419C-B5CD-699F99292426}"/>
                </c:ext>
              </c:extLst>
            </c:dLbl>
            <c:dLbl>
              <c:idx val="2"/>
              <c:layout>
                <c:manualLayout>
                  <c:x val="-0.17020195983395572"/>
                  <c:y val="0.40740065070517384"/>
                </c:manualLayout>
              </c:layout>
              <c:tx>
                <c:rich>
                  <a:bodyPr rot="0" spcFirstLastPara="1" vertOverflow="ellipsis" vert="horz" wrap="square" lIns="38100" tIns="19050" rIns="38100" bIns="19050" anchor="ctr" anchorCtr="0">
                    <a:spAutoFit/>
                  </a:bodyPr>
                  <a:lstStyle/>
                  <a:p>
                    <a:pPr algn="l">
                      <a:defRPr sz="1100" b="0" i="0" u="none" strike="noStrike" kern="1200" baseline="0">
                        <a:solidFill>
                          <a:schemeClr val="accent1"/>
                        </a:solidFill>
                        <a:latin typeface="Arial" panose="020B0604020202020204" pitchFamily="34" charset="0"/>
                        <a:ea typeface="+mn-ea"/>
                        <a:cs typeface="Arial" panose="020B0604020202020204" pitchFamily="34" charset="0"/>
                      </a:defRPr>
                    </a:pPr>
                    <a:fld id="{0E923783-EBC0-43DB-8ED3-9BB0EF790D82}" type="CATEGORYNAME">
                      <a:rPr lang="en-US" sz="1200">
                        <a:solidFill>
                          <a:schemeClr val="accent1"/>
                        </a:solidFill>
                      </a:rPr>
                      <a:pPr algn="l">
                        <a:defRPr sz="1100">
                          <a:solidFill>
                            <a:schemeClr val="accent1"/>
                          </a:solidFill>
                          <a:latin typeface="Arial" panose="020B0604020202020204" pitchFamily="34" charset="0"/>
                          <a:cs typeface="Arial" panose="020B0604020202020204" pitchFamily="34" charset="0"/>
                        </a:defRPr>
                      </a:pPr>
                      <a:t>[CATEGORY NAME]</a:t>
                    </a:fld>
                    <a:endParaRPr lang="en-US" baseline="0" dirty="0">
                      <a:solidFill>
                        <a:schemeClr val="accent1"/>
                      </a:solidFill>
                    </a:endParaRPr>
                  </a:p>
                  <a:p>
                    <a:pPr algn="l">
                      <a:defRPr sz="1100">
                        <a:solidFill>
                          <a:schemeClr val="accent1"/>
                        </a:solidFill>
                        <a:latin typeface="Arial" panose="020B0604020202020204" pitchFamily="34" charset="0"/>
                        <a:cs typeface="Arial" panose="020B0604020202020204" pitchFamily="34" charset="0"/>
                      </a:defRPr>
                    </a:pPr>
                    <a:fld id="{365F8254-3904-4475-AEFA-FE83BAFB87D1}" type="VALUE">
                      <a:rPr lang="en-US" sz="1600" b="1">
                        <a:solidFill>
                          <a:schemeClr val="accent1"/>
                        </a:solidFill>
                      </a:rPr>
                      <a:pPr algn="l">
                        <a:defRPr sz="1100">
                          <a:solidFill>
                            <a:schemeClr val="accent1"/>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chemeClr val="accent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6754-419C-B5CD-699F99292426}"/>
                </c:ext>
              </c:extLst>
            </c:dLbl>
            <c:dLbl>
              <c:idx val="3"/>
              <c:layout>
                <c:manualLayout>
                  <c:x val="-0.24445931621663866"/>
                  <c:y val="5.9523573728690778E-2"/>
                </c:manualLayout>
              </c:layout>
              <c:tx>
                <c:rich>
                  <a:bodyPr rot="0" spcFirstLastPara="1" vertOverflow="ellipsis" vert="horz" wrap="square" lIns="38100" tIns="19050" rIns="38100" bIns="19050" anchor="ctr" anchorCtr="0">
                    <a:spAutoFit/>
                  </a:bodyPr>
                  <a:lstStyle/>
                  <a:p>
                    <a:pPr algn="l">
                      <a:defRPr sz="1100" b="0" i="0" u="none" strike="noStrike" kern="1200" baseline="0">
                        <a:solidFill>
                          <a:srgbClr val="5CA369"/>
                        </a:solidFill>
                        <a:latin typeface="Arial" panose="020B0604020202020204" pitchFamily="34" charset="0"/>
                        <a:ea typeface="+mn-ea"/>
                        <a:cs typeface="Arial" panose="020B0604020202020204" pitchFamily="34" charset="0"/>
                      </a:defRPr>
                    </a:pPr>
                    <a:fld id="{AA773A7D-8067-408C-9B59-EB0CA5DBD9D2}" type="CATEGORYNAME">
                      <a:rPr lang="en-US" sz="1200">
                        <a:solidFill>
                          <a:srgbClr val="5CA369"/>
                        </a:solidFill>
                      </a:rPr>
                      <a:pPr algn="l">
                        <a:defRPr sz="1100">
                          <a:solidFill>
                            <a:srgbClr val="5CA369"/>
                          </a:solidFill>
                          <a:latin typeface="Arial" panose="020B0604020202020204" pitchFamily="34" charset="0"/>
                          <a:cs typeface="Arial" panose="020B0604020202020204" pitchFamily="34" charset="0"/>
                        </a:defRPr>
                      </a:pPr>
                      <a:t>[CATEGORY NAME]</a:t>
                    </a:fld>
                    <a:endParaRPr lang="en-US" baseline="0" dirty="0">
                      <a:solidFill>
                        <a:srgbClr val="5CA369"/>
                      </a:solidFill>
                    </a:endParaRPr>
                  </a:p>
                  <a:p>
                    <a:pPr algn="l">
                      <a:defRPr sz="1100">
                        <a:solidFill>
                          <a:srgbClr val="5CA369"/>
                        </a:solidFill>
                        <a:latin typeface="Arial" panose="020B0604020202020204" pitchFamily="34" charset="0"/>
                        <a:cs typeface="Arial" panose="020B0604020202020204" pitchFamily="34" charset="0"/>
                      </a:defRPr>
                    </a:pPr>
                    <a:fld id="{ABF21BDE-EF3C-40CF-8D6B-184AA844F1B2}" type="VALUE">
                      <a:rPr lang="en-US" sz="1600" b="1">
                        <a:solidFill>
                          <a:srgbClr val="5CA369"/>
                        </a:solidFill>
                      </a:rPr>
                      <a:pPr algn="l">
                        <a:defRPr sz="1100">
                          <a:solidFill>
                            <a:srgbClr val="5CA369"/>
                          </a:solidFill>
                          <a:latin typeface="Arial" panose="020B0604020202020204" pitchFamily="34" charset="0"/>
                          <a:cs typeface="Arial" panose="020B0604020202020204" pitchFamily="34" charset="0"/>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rgbClr val="5CA369"/>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6754-419C-B5CD-699F99292426}"/>
                </c:ext>
              </c:extLst>
            </c:dLbl>
            <c:spPr>
              <a:noFill/>
              <a:ln>
                <a:noFill/>
              </a:ln>
              <a:effectLst/>
            </c:spPr>
            <c:txPr>
              <a:bodyPr rot="0" spcFirstLastPara="1" vertOverflow="ellipsis" vert="horz" wrap="square" lIns="38100" tIns="19050" rIns="38100" bIns="19050" anchor="ctr" anchorCtr="0">
                <a:spAutoFit/>
              </a:bodyPr>
              <a:lstStyle/>
              <a:p>
                <a:pPr algn="l">
                  <a:defRPr sz="11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showLeaderLines val="0"/>
            <c:extLst>
              <c:ext xmlns:c15="http://schemas.microsoft.com/office/drawing/2012/chart" uri="{CE6537A1-D6FC-4f65-9D91-7224C49458BB}"/>
            </c:extLst>
          </c:dLbls>
          <c:cat>
            <c:strRef>
              <c:f>'[Model Weights.xlsx]With Midstream'!$B$26:$B$29</c:f>
              <c:strCache>
                <c:ptCount val="4"/>
                <c:pt idx="0">
                  <c:v>Preferreds</c:v>
                </c:pt>
                <c:pt idx="1">
                  <c:v>North America</c:v>
                </c:pt>
                <c:pt idx="2">
                  <c:v>Europe</c:v>
                </c:pt>
                <c:pt idx="3">
                  <c:v>Asia Pacific</c:v>
                </c:pt>
              </c:strCache>
            </c:strRef>
          </c:cat>
          <c:val>
            <c:numRef>
              <c:f>'[Model Weights.xlsx]With Midstream'!$C$26:$C$29</c:f>
              <c:numCache>
                <c:formatCode>0%</c:formatCode>
                <c:ptCount val="4"/>
                <c:pt idx="0">
                  <c:v>0.2</c:v>
                </c:pt>
                <c:pt idx="1">
                  <c:v>0.48750000000000016</c:v>
                </c:pt>
                <c:pt idx="2">
                  <c:v>0.28750000000000003</c:v>
                </c:pt>
                <c:pt idx="3">
                  <c:v>2.5000000000000001E-2</c:v>
                </c:pt>
              </c:numCache>
            </c:numRef>
          </c:val>
          <c:extLst>
            <c:ext xmlns:c16="http://schemas.microsoft.com/office/drawing/2014/chart" uri="{C3380CC4-5D6E-409C-BE32-E72D297353CC}">
              <c16:uniqueId val="{00000008-6754-419C-B5CD-699F99292426}"/>
            </c:ext>
          </c:extLst>
        </c:ser>
        <c:dLbls>
          <c:showLegendKey val="0"/>
          <c:showVal val="0"/>
          <c:showCatName val="0"/>
          <c:showSerName val="0"/>
          <c:showPercent val="0"/>
          <c:showBubbleSize val="0"/>
          <c:showLeaderLines val="0"/>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solidFill>
                  <a:schemeClr val="tx1"/>
                </a:solidFill>
              </a:rPr>
              <a:t>Model 2</a:t>
            </a:r>
          </a:p>
        </c:rich>
      </c:tx>
      <c:layout>
        <c:manualLayout>
          <c:xMode val="edge"/>
          <c:yMode val="edge"/>
          <c:x val="0.40008681276312036"/>
          <c:y val="0.44044084731143096"/>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21492409743767"/>
          <c:y val="6.2499999999999993E-2"/>
          <c:w val="0.43574675385002593"/>
          <c:h val="0.85810181489169191"/>
        </c:manualLayout>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E10F-41A7-BB7B-D27E81826A03}"/>
              </c:ext>
            </c:extLst>
          </c:dPt>
          <c:dPt>
            <c:idx val="1"/>
            <c:bubble3D val="0"/>
            <c:spPr>
              <a:solidFill>
                <a:schemeClr val="accent4"/>
              </a:solidFill>
              <a:ln w="19050">
                <a:noFill/>
              </a:ln>
              <a:effectLst/>
            </c:spPr>
            <c:extLst>
              <c:ext xmlns:c16="http://schemas.microsoft.com/office/drawing/2014/chart" uri="{C3380CC4-5D6E-409C-BE32-E72D297353CC}">
                <c16:uniqueId val="{00000003-E10F-41A7-BB7B-D27E81826A03}"/>
              </c:ext>
            </c:extLst>
          </c:dPt>
          <c:dLbls>
            <c:dLbl>
              <c:idx val="0"/>
              <c:layout>
                <c:manualLayout>
                  <c:x val="-3.3884106605415465E-2"/>
                  <c:y val="0.31275081416897194"/>
                </c:manualLayout>
              </c:layout>
              <c:tx>
                <c:rich>
                  <a:bodyPr rot="0" spcFirstLastPara="1" vertOverflow="ellipsis" vert="horz" wrap="square" lIns="38100" tIns="19050" rIns="38100" bIns="19050" anchor="ctr" anchorCtr="0">
                    <a:noAutofit/>
                  </a:bodyPr>
                  <a:lstStyle/>
                  <a:p>
                    <a:pPr algn="l">
                      <a:defRPr sz="1400" b="0" i="0" u="none" strike="noStrike" kern="1200" baseline="0">
                        <a:solidFill>
                          <a:schemeClr val="accent1">
                            <a:lumMod val="75000"/>
                          </a:schemeClr>
                        </a:solidFill>
                        <a:latin typeface="Arial" panose="020B0604020202020204" pitchFamily="34" charset="0"/>
                        <a:ea typeface="+mn-ea"/>
                        <a:cs typeface="Arial" panose="020B0604020202020204" pitchFamily="34" charset="0"/>
                      </a:defRPr>
                    </a:pPr>
                    <a:fld id="{2F4BEF64-32BE-4B53-A1E1-17E7137D16F6}" type="VALUE">
                      <a:rPr lang="en-US" sz="1600" b="1" smtClean="0">
                        <a:solidFill>
                          <a:schemeClr val="accent1">
                            <a:lumMod val="75000"/>
                          </a:schemeClr>
                        </a:solidFill>
                        <a:latin typeface="Arial" panose="020B0604020202020204" pitchFamily="34" charset="0"/>
                        <a:cs typeface="Arial" panose="020B0604020202020204" pitchFamily="34" charset="0"/>
                      </a:rPr>
                      <a:pPr algn="l">
                        <a:defRPr sz="1400">
                          <a:solidFill>
                            <a:schemeClr val="accent1">
                              <a:lumMod val="75000"/>
                            </a:schemeClr>
                          </a:solidFill>
                          <a:latin typeface="Arial" panose="020B0604020202020204" pitchFamily="34" charset="0"/>
                          <a:cs typeface="Arial" panose="020B0604020202020204" pitchFamily="34" charset="0"/>
                        </a:defRPr>
                      </a:pPr>
                      <a:t>[VALUE]</a:t>
                    </a:fld>
                    <a:br>
                      <a:rPr lang="en-US" sz="1400" dirty="0">
                        <a:solidFill>
                          <a:schemeClr val="accent1">
                            <a:lumMod val="75000"/>
                          </a:schemeClr>
                        </a:solidFill>
                        <a:latin typeface="Arial" panose="020B0604020202020204" pitchFamily="34" charset="0"/>
                        <a:cs typeface="Arial" panose="020B0604020202020204" pitchFamily="34" charset="0"/>
                      </a:rPr>
                    </a:br>
                    <a:r>
                      <a:rPr lang="en-US" sz="1100" dirty="0">
                        <a:solidFill>
                          <a:schemeClr val="accent1">
                            <a:lumMod val="75000"/>
                          </a:schemeClr>
                        </a:solidFill>
                        <a:latin typeface="Arial" panose="020B0604020202020204" pitchFamily="34" charset="0"/>
                        <a:cs typeface="Arial" panose="020B0604020202020204" pitchFamily="34" charset="0"/>
                      </a:rPr>
                      <a:t>Equities</a:t>
                    </a:r>
                  </a:p>
                </c:rich>
              </c:tx>
              <c:numFmt formatCode="0&quot;%&quot;" sourceLinked="0"/>
              <c:spPr>
                <a:noFill/>
                <a:ln>
                  <a:noFill/>
                </a:ln>
                <a:effectLst/>
              </c:spPr>
              <c:txPr>
                <a:bodyPr rot="0" spcFirstLastPara="1" vertOverflow="ellipsis" vert="horz" wrap="square" lIns="38100" tIns="19050" rIns="38100" bIns="19050" anchor="ctr" anchorCtr="0">
                  <a:noAutofit/>
                </a:bodyPr>
                <a:lstStyle/>
                <a:p>
                  <a:pPr algn="l">
                    <a:defRPr sz="1400" b="0" i="0" u="none" strike="noStrike" kern="1200" baseline="0">
                      <a:solidFill>
                        <a:schemeClr val="accent1">
                          <a:lumMod val="7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4615117752141341"/>
                      <c:h val="0.24717236957166919"/>
                    </c:manualLayout>
                  </c15:layout>
                  <c15:dlblFieldTable/>
                  <c15:showDataLabelsRange val="0"/>
                </c:ext>
                <c:ext xmlns:c16="http://schemas.microsoft.com/office/drawing/2014/chart" uri="{C3380CC4-5D6E-409C-BE32-E72D297353CC}">
                  <c16:uniqueId val="{00000001-E10F-41A7-BB7B-D27E81826A03}"/>
                </c:ext>
              </c:extLst>
            </c:dLbl>
            <c:dLbl>
              <c:idx val="1"/>
              <c:layout>
                <c:manualLayout>
                  <c:x val="0.13075638086140293"/>
                  <c:y val="0.34493244953442725"/>
                </c:manualLayout>
              </c:layout>
              <c:tx>
                <c:rich>
                  <a:bodyPr rot="0" spcFirstLastPara="1" vertOverflow="ellipsis" vert="horz" wrap="square" lIns="38100" tIns="19050" rIns="38100" bIns="19050" anchor="ctr" anchorCtr="0">
                    <a:noAutofit/>
                  </a:bodyPr>
                  <a:lstStyle/>
                  <a:p>
                    <a:pPr algn="l">
                      <a:defRPr sz="1600" b="0" i="0" u="none" strike="noStrike" kern="1200" baseline="0">
                        <a:solidFill>
                          <a:schemeClr val="accent4"/>
                        </a:solidFill>
                        <a:latin typeface="+mn-lt"/>
                        <a:ea typeface="+mn-ea"/>
                        <a:cs typeface="+mn-cs"/>
                      </a:defRPr>
                    </a:pPr>
                    <a:fld id="{EFF9DDDB-3B6D-4F64-B1C9-A53F731C6B05}" type="VALUE">
                      <a:rPr lang="en-US" sz="1600" b="1" smtClean="0">
                        <a:solidFill>
                          <a:schemeClr val="accent4"/>
                        </a:solidFill>
                      </a:rPr>
                      <a:pPr algn="l">
                        <a:defRPr sz="1600">
                          <a:solidFill>
                            <a:schemeClr val="accent4"/>
                          </a:solidFill>
                        </a:defRPr>
                      </a:pPr>
                      <a:t>[VALUE]</a:t>
                    </a:fld>
                    <a:br>
                      <a:rPr lang="en-US" sz="1600" dirty="0">
                        <a:solidFill>
                          <a:schemeClr val="accent4"/>
                        </a:solidFill>
                      </a:rPr>
                    </a:br>
                    <a:r>
                      <a:rPr lang="en-US" sz="1100" dirty="0">
                        <a:solidFill>
                          <a:schemeClr val="accent4"/>
                        </a:solidFill>
                      </a:rPr>
                      <a:t>Fixed</a:t>
                    </a:r>
                    <a:br>
                      <a:rPr lang="en-US" sz="1100" dirty="0">
                        <a:solidFill>
                          <a:schemeClr val="accent4"/>
                        </a:solidFill>
                      </a:rPr>
                    </a:br>
                    <a:r>
                      <a:rPr lang="en-US" sz="1100" dirty="0">
                        <a:solidFill>
                          <a:schemeClr val="accent4"/>
                        </a:solidFill>
                      </a:rPr>
                      <a:t>Income</a:t>
                    </a:r>
                  </a:p>
                </c:rich>
              </c:tx>
              <c:numFmt formatCode="0&quot;%&quot;" sourceLinked="0"/>
              <c:spPr>
                <a:noFill/>
                <a:ln>
                  <a:noFill/>
                </a:ln>
                <a:effectLst/>
              </c:spPr>
              <c:txPr>
                <a:bodyPr rot="0" spcFirstLastPara="1" vertOverflow="ellipsis" vert="horz" wrap="square" lIns="38100" tIns="19050" rIns="38100" bIns="19050" anchor="ctr" anchorCtr="0">
                  <a:noAutofit/>
                </a:bodyPr>
                <a:lstStyle/>
                <a:p>
                  <a:pPr algn="l">
                    <a:defRPr sz="1600" b="0" i="0" u="none" strike="noStrike" kern="1200" baseline="0">
                      <a:solidFill>
                        <a:schemeClr val="accent4"/>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9659342113808573"/>
                      <c:h val="0.32615395610187503"/>
                    </c:manualLayout>
                  </c15:layout>
                  <c15:dlblFieldTable/>
                  <c15:showDataLabelsRange val="0"/>
                </c:ext>
                <c:ext xmlns:c16="http://schemas.microsoft.com/office/drawing/2014/chart" uri="{C3380CC4-5D6E-409C-BE32-E72D297353CC}">
                  <c16:uniqueId val="{00000003-E10F-41A7-BB7B-D27E81826A03}"/>
                </c:ext>
              </c:extLst>
            </c:dLbl>
            <c:numFmt formatCode="0&quot;%&quot;"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Equities </c:v>
                </c:pt>
                <c:pt idx="1">
                  <c:v>Fixed Income</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E10F-41A7-BB7B-D27E81826A03}"/>
            </c:ext>
          </c:extLst>
        </c:ser>
        <c:dLbls>
          <c:showLegendKey val="0"/>
          <c:showVal val="0"/>
          <c:showCatName val="0"/>
          <c:showSerName val="0"/>
          <c:showPercent val="0"/>
          <c:showBubbleSize val="0"/>
          <c:showLeaderLines val="0"/>
        </c:dLbls>
        <c:firstSliceAng val="126"/>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solidFill>
                  <a:schemeClr val="tx1"/>
                </a:solidFill>
              </a:rPr>
              <a:t>Model 3</a:t>
            </a:r>
          </a:p>
        </c:rich>
      </c:tx>
      <c:layout>
        <c:manualLayout>
          <c:xMode val="edge"/>
          <c:yMode val="edge"/>
          <c:x val="0.39486653770806085"/>
          <c:y val="0.44044084731143096"/>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21492409743767"/>
          <c:y val="6.2499999999999993E-2"/>
          <c:w val="0.43574675385002593"/>
          <c:h val="0.85810181489169191"/>
        </c:manualLayout>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8D68-452A-9AD8-F24D4B99C443}"/>
              </c:ext>
            </c:extLst>
          </c:dPt>
          <c:dPt>
            <c:idx val="1"/>
            <c:bubble3D val="0"/>
            <c:spPr>
              <a:solidFill>
                <a:schemeClr val="accent4"/>
              </a:solidFill>
              <a:ln w="19050">
                <a:noFill/>
              </a:ln>
              <a:effectLst/>
            </c:spPr>
            <c:extLst>
              <c:ext xmlns:c16="http://schemas.microsoft.com/office/drawing/2014/chart" uri="{C3380CC4-5D6E-409C-BE32-E72D297353CC}">
                <c16:uniqueId val="{00000003-8D68-452A-9AD8-F24D4B99C443}"/>
              </c:ext>
            </c:extLst>
          </c:dPt>
          <c:dLbls>
            <c:dLbl>
              <c:idx val="0"/>
              <c:layout>
                <c:manualLayout>
                  <c:x val="-3.3884312128055427E-2"/>
                  <c:y val="0.31275081416897194"/>
                </c:manualLayout>
              </c:layout>
              <c:tx>
                <c:rich>
                  <a:bodyPr rot="0" spcFirstLastPara="1" vertOverflow="ellipsis" vert="horz" wrap="square" lIns="38100" tIns="19050" rIns="38100" bIns="19050" anchor="ctr" anchorCtr="0">
                    <a:noAutofit/>
                  </a:bodyPr>
                  <a:lstStyle/>
                  <a:p>
                    <a:pPr algn="l">
                      <a:defRPr sz="1100" b="0" i="0" u="none" strike="noStrike" kern="1200" baseline="0">
                        <a:solidFill>
                          <a:schemeClr val="accent1">
                            <a:lumMod val="75000"/>
                          </a:schemeClr>
                        </a:solidFill>
                        <a:latin typeface="Arial" panose="020B0604020202020204" pitchFamily="34" charset="0"/>
                        <a:ea typeface="+mn-ea"/>
                        <a:cs typeface="Arial" panose="020B0604020202020204" pitchFamily="34" charset="0"/>
                      </a:defRPr>
                    </a:pPr>
                    <a:fld id="{2F4BEF64-32BE-4B53-A1E1-17E7137D16F6}" type="VALUE">
                      <a:rPr lang="en-US" sz="1600" b="1" smtClean="0">
                        <a:solidFill>
                          <a:schemeClr val="accent1">
                            <a:lumMod val="75000"/>
                          </a:schemeClr>
                        </a:solidFill>
                        <a:latin typeface="Arial" panose="020B0604020202020204" pitchFamily="34" charset="0"/>
                        <a:cs typeface="Arial" panose="020B0604020202020204" pitchFamily="34" charset="0"/>
                      </a:rPr>
                      <a:pPr algn="l">
                        <a:defRPr sz="1100">
                          <a:solidFill>
                            <a:schemeClr val="accent1">
                              <a:lumMod val="75000"/>
                            </a:schemeClr>
                          </a:solidFill>
                          <a:latin typeface="Arial" panose="020B0604020202020204" pitchFamily="34" charset="0"/>
                          <a:cs typeface="Arial" panose="020B0604020202020204" pitchFamily="34" charset="0"/>
                        </a:defRPr>
                      </a:pPr>
                      <a:t>[VALUE]</a:t>
                    </a:fld>
                    <a:br>
                      <a:rPr lang="en-US" sz="1100" dirty="0">
                        <a:solidFill>
                          <a:schemeClr val="accent1">
                            <a:lumMod val="75000"/>
                          </a:schemeClr>
                        </a:solidFill>
                        <a:latin typeface="Arial" panose="020B0604020202020204" pitchFamily="34" charset="0"/>
                        <a:cs typeface="Arial" panose="020B0604020202020204" pitchFamily="34" charset="0"/>
                      </a:rPr>
                    </a:br>
                    <a:r>
                      <a:rPr lang="en-US" sz="1100" dirty="0">
                        <a:solidFill>
                          <a:schemeClr val="accent1">
                            <a:lumMod val="75000"/>
                          </a:schemeClr>
                        </a:solidFill>
                        <a:latin typeface="Arial" panose="020B0604020202020204" pitchFamily="34" charset="0"/>
                        <a:cs typeface="Arial" panose="020B0604020202020204" pitchFamily="34" charset="0"/>
                      </a:rPr>
                      <a:t>Equities</a:t>
                    </a:r>
                  </a:p>
                </c:rich>
              </c:tx>
              <c:numFmt formatCode="0&quot;%&quot;" sourceLinked="0"/>
              <c:spPr>
                <a:noFill/>
                <a:ln>
                  <a:noFill/>
                </a:ln>
                <a:effectLst/>
              </c:spPr>
              <c:txPr>
                <a:bodyPr rot="0" spcFirstLastPara="1" vertOverflow="ellipsis" vert="horz" wrap="square" lIns="38100" tIns="19050" rIns="38100" bIns="19050" anchor="ctr" anchorCtr="0">
                  <a:noAutofit/>
                </a:bodyPr>
                <a:lstStyle/>
                <a:p>
                  <a:pPr algn="l">
                    <a:defRPr sz="1100" b="0" i="0" u="none" strike="noStrike" kern="1200" baseline="0">
                      <a:solidFill>
                        <a:schemeClr val="accent1">
                          <a:lumMod val="7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5659172763153237"/>
                      <c:h val="0.24717236957166919"/>
                    </c:manualLayout>
                  </c15:layout>
                  <c15:dlblFieldTable/>
                  <c15:showDataLabelsRange val="0"/>
                </c:ext>
                <c:ext xmlns:c16="http://schemas.microsoft.com/office/drawing/2014/chart" uri="{C3380CC4-5D6E-409C-BE32-E72D297353CC}">
                  <c16:uniqueId val="{00000001-8D68-452A-9AD8-F24D4B99C443}"/>
                </c:ext>
              </c:extLst>
            </c:dLbl>
            <c:dLbl>
              <c:idx val="1"/>
              <c:layout>
                <c:manualLayout>
                  <c:x val="0.12553631132898338"/>
                  <c:y val="0.33547831248405657"/>
                </c:manualLayout>
              </c:layout>
              <c:tx>
                <c:rich>
                  <a:bodyPr rot="0" spcFirstLastPara="1" vertOverflow="ellipsis" vert="horz" wrap="square" lIns="38100" tIns="19050" rIns="38100" bIns="19050" anchor="ctr" anchorCtr="0">
                    <a:noAutofit/>
                  </a:bodyPr>
                  <a:lstStyle/>
                  <a:p>
                    <a:pPr algn="l">
                      <a:defRPr sz="1100" b="0" i="0" u="none" strike="noStrike" kern="1200" baseline="0">
                        <a:solidFill>
                          <a:schemeClr val="accent4"/>
                        </a:solidFill>
                        <a:latin typeface="+mn-lt"/>
                        <a:ea typeface="+mn-ea"/>
                        <a:cs typeface="+mn-cs"/>
                      </a:defRPr>
                    </a:pPr>
                    <a:fld id="{EFF9DDDB-3B6D-4F64-B1C9-A53F731C6B05}" type="VALUE">
                      <a:rPr lang="en-US" sz="1600" b="1" smtClean="0">
                        <a:solidFill>
                          <a:schemeClr val="accent4"/>
                        </a:solidFill>
                      </a:rPr>
                      <a:pPr algn="l">
                        <a:defRPr sz="1100">
                          <a:solidFill>
                            <a:schemeClr val="accent4"/>
                          </a:solidFill>
                        </a:defRPr>
                      </a:pPr>
                      <a:t>[VALUE]</a:t>
                    </a:fld>
                    <a:br>
                      <a:rPr lang="en-US" sz="1100" dirty="0">
                        <a:solidFill>
                          <a:schemeClr val="accent4"/>
                        </a:solidFill>
                      </a:rPr>
                    </a:br>
                    <a:r>
                      <a:rPr lang="en-US" sz="1100" dirty="0">
                        <a:solidFill>
                          <a:schemeClr val="accent4"/>
                        </a:solidFill>
                      </a:rPr>
                      <a:t>Fixed</a:t>
                    </a:r>
                    <a:br>
                      <a:rPr lang="en-US" sz="1100" dirty="0">
                        <a:solidFill>
                          <a:schemeClr val="accent4"/>
                        </a:solidFill>
                      </a:rPr>
                    </a:br>
                    <a:r>
                      <a:rPr lang="en-US" sz="1100" dirty="0">
                        <a:solidFill>
                          <a:schemeClr val="accent4"/>
                        </a:solidFill>
                      </a:rPr>
                      <a:t>Income</a:t>
                    </a:r>
                  </a:p>
                </c:rich>
              </c:tx>
              <c:numFmt formatCode="0&quot;%&quot;" sourceLinked="0"/>
              <c:spPr>
                <a:noFill/>
                <a:ln>
                  <a:noFill/>
                </a:ln>
                <a:effectLst/>
              </c:spPr>
              <c:txPr>
                <a:bodyPr rot="0" spcFirstLastPara="1" vertOverflow="ellipsis" vert="horz" wrap="square" lIns="38100" tIns="19050" rIns="38100" bIns="19050" anchor="ctr" anchorCtr="0">
                  <a:noAutofit/>
                </a:bodyPr>
                <a:lstStyle/>
                <a:p>
                  <a:pPr algn="l">
                    <a:defRPr sz="1100" b="0" i="0" u="none" strike="noStrike" kern="1200" baseline="0">
                      <a:solidFill>
                        <a:schemeClr val="accent4"/>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7571232091784764"/>
                      <c:h val="0.31985103263723252"/>
                    </c:manualLayout>
                  </c15:layout>
                  <c15:dlblFieldTable/>
                  <c15:showDataLabelsRange val="0"/>
                </c:ext>
                <c:ext xmlns:c16="http://schemas.microsoft.com/office/drawing/2014/chart" uri="{C3380CC4-5D6E-409C-BE32-E72D297353CC}">
                  <c16:uniqueId val="{00000003-8D68-452A-9AD8-F24D4B99C443}"/>
                </c:ext>
              </c:extLst>
            </c:dLbl>
            <c:numFmt formatCode="0&quot;%&quot;"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Equities </c:v>
                </c:pt>
                <c:pt idx="1">
                  <c:v>Fixed Income</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8D68-452A-9AD8-F24D4B99C443}"/>
            </c:ext>
          </c:extLst>
        </c:ser>
        <c:dLbls>
          <c:showLegendKey val="0"/>
          <c:showVal val="0"/>
          <c:showCatName val="0"/>
          <c:showSerName val="0"/>
          <c:showPercent val="0"/>
          <c:showBubbleSize val="0"/>
          <c:showLeaderLines val="0"/>
        </c:dLbls>
        <c:firstSliceAng val="126"/>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solidFill>
                  <a:schemeClr val="tx1"/>
                </a:solidFill>
              </a:rPr>
              <a:t>Model 4</a:t>
            </a:r>
          </a:p>
        </c:rich>
      </c:tx>
      <c:layout>
        <c:manualLayout>
          <c:xMode val="edge"/>
          <c:yMode val="edge"/>
          <c:x val="0.40008681276312036"/>
          <c:y val="0.44044084731143096"/>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21492409743767"/>
          <c:y val="6.2499999999999993E-2"/>
          <c:w val="0.43574675385002593"/>
          <c:h val="0.85810181489169191"/>
        </c:manualLayout>
      </c:layout>
      <c:doughnutChart>
        <c:varyColors val="1"/>
        <c:ser>
          <c:idx val="0"/>
          <c:order val="0"/>
          <c:tx>
            <c:strRef>
              <c:f>Sheet1!$B$1</c:f>
              <c:strCache>
                <c:ptCount val="1"/>
                <c:pt idx="0">
                  <c:v>Sales</c:v>
                </c:pt>
              </c:strCache>
            </c:strRef>
          </c:tx>
          <c:spPr>
            <a:solidFill>
              <a:schemeClr val="accent4"/>
            </a:solidFill>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4B78-49CE-BC2B-E1231FAB5189}"/>
              </c:ext>
            </c:extLst>
          </c:dPt>
          <c:dPt>
            <c:idx val="1"/>
            <c:bubble3D val="0"/>
            <c:spPr>
              <a:solidFill>
                <a:schemeClr val="accent4"/>
              </a:solidFill>
              <a:ln w="19050">
                <a:noFill/>
              </a:ln>
              <a:effectLst/>
            </c:spPr>
            <c:extLst>
              <c:ext xmlns:c16="http://schemas.microsoft.com/office/drawing/2014/chart" uri="{C3380CC4-5D6E-409C-BE32-E72D297353CC}">
                <c16:uniqueId val="{00000003-4B78-49CE-BC2B-E1231FAB5189}"/>
              </c:ext>
            </c:extLst>
          </c:dPt>
          <c:dLbls>
            <c:dLbl>
              <c:idx val="0"/>
              <c:layout>
                <c:manualLayout>
                  <c:x val="-1.0392868857647645E-2"/>
                  <c:y val="0.30644789070432937"/>
                </c:manualLayout>
              </c:layout>
              <c:tx>
                <c:rich>
                  <a:bodyPr rot="0" spcFirstLastPara="1" vertOverflow="ellipsis" vert="horz" wrap="square" lIns="38100" tIns="19050" rIns="38100" bIns="19050" anchor="ctr" anchorCtr="0">
                    <a:noAutofit/>
                  </a:bodyPr>
                  <a:lstStyle/>
                  <a:p>
                    <a:pPr algn="l">
                      <a:defRPr sz="1100" b="0" i="0" u="none" strike="noStrike" kern="1200" baseline="0">
                        <a:solidFill>
                          <a:schemeClr val="accent1">
                            <a:lumMod val="75000"/>
                          </a:schemeClr>
                        </a:solidFill>
                        <a:latin typeface="Arial" panose="020B0604020202020204" pitchFamily="34" charset="0"/>
                        <a:ea typeface="+mn-ea"/>
                        <a:cs typeface="Arial" panose="020B0604020202020204" pitchFamily="34" charset="0"/>
                      </a:defRPr>
                    </a:pPr>
                    <a:fld id="{2F4BEF64-32BE-4B53-A1E1-17E7137D16F6}" type="VALUE">
                      <a:rPr lang="en-US" sz="1600" b="1" smtClean="0">
                        <a:solidFill>
                          <a:schemeClr val="accent1">
                            <a:lumMod val="75000"/>
                          </a:schemeClr>
                        </a:solidFill>
                        <a:latin typeface="Arial" panose="020B0604020202020204" pitchFamily="34" charset="0"/>
                        <a:cs typeface="Arial" panose="020B0604020202020204" pitchFamily="34" charset="0"/>
                      </a:rPr>
                      <a:pPr algn="l">
                        <a:defRPr sz="1100">
                          <a:solidFill>
                            <a:schemeClr val="accent1">
                              <a:lumMod val="75000"/>
                            </a:schemeClr>
                          </a:solidFill>
                          <a:latin typeface="Arial" panose="020B0604020202020204" pitchFamily="34" charset="0"/>
                          <a:cs typeface="Arial" panose="020B0604020202020204" pitchFamily="34" charset="0"/>
                        </a:defRPr>
                      </a:pPr>
                      <a:t>[VALUE]</a:t>
                    </a:fld>
                    <a:br>
                      <a:rPr lang="en-US" sz="1100" dirty="0">
                        <a:solidFill>
                          <a:schemeClr val="accent1">
                            <a:lumMod val="75000"/>
                          </a:schemeClr>
                        </a:solidFill>
                        <a:latin typeface="Arial" panose="020B0604020202020204" pitchFamily="34" charset="0"/>
                        <a:cs typeface="Arial" panose="020B0604020202020204" pitchFamily="34" charset="0"/>
                      </a:rPr>
                    </a:br>
                    <a:r>
                      <a:rPr lang="en-US" sz="1100" dirty="0">
                        <a:solidFill>
                          <a:schemeClr val="accent1">
                            <a:lumMod val="75000"/>
                          </a:schemeClr>
                        </a:solidFill>
                        <a:latin typeface="Arial" panose="020B0604020202020204" pitchFamily="34" charset="0"/>
                        <a:cs typeface="Arial" panose="020B0604020202020204" pitchFamily="34" charset="0"/>
                      </a:rPr>
                      <a:t>Equities</a:t>
                    </a:r>
                  </a:p>
                </c:rich>
              </c:tx>
              <c:numFmt formatCode="0&quot;%&quot;" sourceLinked="0"/>
              <c:spPr>
                <a:noFill/>
                <a:ln>
                  <a:noFill/>
                </a:ln>
                <a:effectLst/>
              </c:spPr>
              <c:txPr>
                <a:bodyPr rot="0" spcFirstLastPara="1" vertOverflow="ellipsis" vert="horz" wrap="square" lIns="38100" tIns="19050" rIns="38100" bIns="19050" anchor="ctr" anchorCtr="0">
                  <a:noAutofit/>
                </a:bodyPr>
                <a:lstStyle/>
                <a:p>
                  <a:pPr algn="l">
                    <a:defRPr sz="1100" b="0" i="0" u="none" strike="noStrike" kern="1200" baseline="0">
                      <a:solidFill>
                        <a:schemeClr val="accent1">
                          <a:lumMod val="7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8269310290683003"/>
                      <c:h val="0.24717236957166919"/>
                    </c:manualLayout>
                  </c15:layout>
                  <c15:dlblFieldTable/>
                  <c15:showDataLabelsRange val="0"/>
                </c:ext>
                <c:ext xmlns:c16="http://schemas.microsoft.com/office/drawing/2014/chart" uri="{C3380CC4-5D6E-409C-BE32-E72D297353CC}">
                  <c16:uniqueId val="{00000001-4B78-49CE-BC2B-E1231FAB5189}"/>
                </c:ext>
              </c:extLst>
            </c:dLbl>
            <c:dLbl>
              <c:idx val="1"/>
              <c:layout>
                <c:manualLayout>
                  <c:x val="9.6824593003516077E-2"/>
                  <c:y val="0.33547831248405657"/>
                </c:manualLayout>
              </c:layout>
              <c:tx>
                <c:rich>
                  <a:bodyPr rot="0" spcFirstLastPara="1" vertOverflow="ellipsis" vert="horz" wrap="square" lIns="38100" tIns="19050" rIns="38100" bIns="19050" anchor="ctr" anchorCtr="0">
                    <a:noAutofit/>
                  </a:bodyPr>
                  <a:lstStyle/>
                  <a:p>
                    <a:pPr algn="l">
                      <a:defRPr sz="1100" b="0" i="0" u="none" strike="noStrike" kern="1200" baseline="0">
                        <a:solidFill>
                          <a:schemeClr val="accent4"/>
                        </a:solidFill>
                        <a:latin typeface="+mn-lt"/>
                        <a:ea typeface="+mn-ea"/>
                        <a:cs typeface="+mn-cs"/>
                      </a:defRPr>
                    </a:pPr>
                    <a:fld id="{EFF9DDDB-3B6D-4F64-B1C9-A53F731C6B05}" type="VALUE">
                      <a:rPr lang="en-US" sz="1600" b="1" smtClean="0">
                        <a:solidFill>
                          <a:schemeClr val="accent4"/>
                        </a:solidFill>
                      </a:rPr>
                      <a:pPr algn="l">
                        <a:defRPr sz="1100">
                          <a:solidFill>
                            <a:schemeClr val="accent4"/>
                          </a:solidFill>
                        </a:defRPr>
                      </a:pPr>
                      <a:t>[VALUE]</a:t>
                    </a:fld>
                    <a:br>
                      <a:rPr lang="en-US" sz="1100" dirty="0">
                        <a:solidFill>
                          <a:schemeClr val="accent4"/>
                        </a:solidFill>
                      </a:rPr>
                    </a:br>
                    <a:r>
                      <a:rPr lang="en-US" sz="1100" dirty="0">
                        <a:solidFill>
                          <a:schemeClr val="accent4"/>
                        </a:solidFill>
                      </a:rPr>
                      <a:t>Fixed</a:t>
                    </a:r>
                    <a:br>
                      <a:rPr lang="en-US" sz="1100" dirty="0">
                        <a:solidFill>
                          <a:schemeClr val="accent4"/>
                        </a:solidFill>
                      </a:rPr>
                    </a:br>
                    <a:r>
                      <a:rPr lang="en-US" sz="1100" dirty="0">
                        <a:solidFill>
                          <a:schemeClr val="accent4"/>
                        </a:solidFill>
                      </a:rPr>
                      <a:t>Income</a:t>
                    </a:r>
                  </a:p>
                </c:rich>
              </c:tx>
              <c:numFmt formatCode="0&quot;%&quot;" sourceLinked="0"/>
              <c:spPr>
                <a:noFill/>
                <a:ln>
                  <a:noFill/>
                </a:ln>
                <a:effectLst/>
              </c:spPr>
              <c:txPr>
                <a:bodyPr rot="0" spcFirstLastPara="1" vertOverflow="ellipsis" vert="horz" wrap="square" lIns="38100" tIns="19050" rIns="38100" bIns="19050" anchor="ctr" anchorCtr="0">
                  <a:noAutofit/>
                </a:bodyPr>
                <a:lstStyle/>
                <a:p>
                  <a:pPr algn="l">
                    <a:defRPr sz="1100" b="0" i="0" u="none" strike="noStrike" kern="1200" baseline="0">
                      <a:solidFill>
                        <a:schemeClr val="accent4"/>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2872984542231203"/>
                      <c:h val="0.31985103263723252"/>
                    </c:manualLayout>
                  </c15:layout>
                  <c15:dlblFieldTable/>
                  <c15:showDataLabelsRange val="0"/>
                </c:ext>
                <c:ext xmlns:c16="http://schemas.microsoft.com/office/drawing/2014/chart" uri="{C3380CC4-5D6E-409C-BE32-E72D297353CC}">
                  <c16:uniqueId val="{00000003-4B78-49CE-BC2B-E1231FAB5189}"/>
                </c:ext>
              </c:extLst>
            </c:dLbl>
            <c:numFmt formatCode="0&quot;%&quot;"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Equities </c:v>
                </c:pt>
                <c:pt idx="1">
                  <c:v>Fixed Income</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4B78-49CE-BC2B-E1231FAB5189}"/>
            </c:ext>
          </c:extLst>
        </c:ser>
        <c:dLbls>
          <c:showLegendKey val="0"/>
          <c:showVal val="0"/>
          <c:showCatName val="0"/>
          <c:showSerName val="0"/>
          <c:showPercent val="0"/>
          <c:showBubbleSize val="0"/>
          <c:showLeaderLines val="0"/>
        </c:dLbls>
        <c:firstSliceAng val="126"/>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solidFill>
                  <a:schemeClr val="tx1"/>
                </a:solidFill>
              </a:rPr>
              <a:t>Model 1</a:t>
            </a:r>
          </a:p>
        </c:rich>
      </c:tx>
      <c:layout>
        <c:manualLayout>
          <c:xMode val="edge"/>
          <c:yMode val="edge"/>
          <c:x val="0.39486653770806085"/>
          <c:y val="0.44044084731143096"/>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0721492409743767"/>
          <c:y val="6.2499999999999993E-2"/>
          <c:w val="0.43574675385002593"/>
          <c:h val="0.85810181489169191"/>
        </c:manualLayout>
      </c:layout>
      <c:doughnutChart>
        <c:varyColors val="1"/>
        <c:ser>
          <c:idx val="0"/>
          <c:order val="0"/>
          <c:tx>
            <c:strRef>
              <c:f>Sheet1!$B$1</c:f>
              <c:strCache>
                <c:ptCount val="1"/>
                <c:pt idx="0">
                  <c:v>Sales</c:v>
                </c:pt>
              </c:strCache>
            </c:strRef>
          </c:tx>
          <c:spPr>
            <a:solidFill>
              <a:schemeClr val="accent4"/>
            </a:solidFill>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74FA-4DC2-B7C7-AE36B026F0BB}"/>
              </c:ext>
            </c:extLst>
          </c:dPt>
          <c:dPt>
            <c:idx val="1"/>
            <c:bubble3D val="0"/>
            <c:spPr>
              <a:solidFill>
                <a:schemeClr val="accent4"/>
              </a:solidFill>
              <a:ln w="19050">
                <a:noFill/>
              </a:ln>
              <a:effectLst/>
            </c:spPr>
            <c:extLst>
              <c:ext xmlns:c16="http://schemas.microsoft.com/office/drawing/2014/chart" uri="{C3380CC4-5D6E-409C-BE32-E72D297353CC}">
                <c16:uniqueId val="{00000003-74FA-4DC2-B7C7-AE36B026F0BB}"/>
              </c:ext>
            </c:extLst>
          </c:dPt>
          <c:dLbls>
            <c:dLbl>
              <c:idx val="0"/>
              <c:layout>
                <c:manualLayout>
                  <c:x val="-4.9545137293233975E-2"/>
                  <c:y val="0.30644789070432937"/>
                </c:manualLayout>
              </c:layout>
              <c:tx>
                <c:rich>
                  <a:bodyPr rot="0" spcFirstLastPara="1" vertOverflow="ellipsis" vert="horz" wrap="square" lIns="38100" tIns="19050" rIns="38100" bIns="19050" anchor="ctr" anchorCtr="0">
                    <a:noAutofit/>
                  </a:bodyPr>
                  <a:lstStyle/>
                  <a:p>
                    <a:pPr algn="l">
                      <a:defRPr sz="1400" b="0" i="0" u="none" strike="noStrike" kern="1200" baseline="0">
                        <a:solidFill>
                          <a:schemeClr val="accent1">
                            <a:lumMod val="75000"/>
                          </a:schemeClr>
                        </a:solidFill>
                        <a:latin typeface="Arial" panose="020B0604020202020204" pitchFamily="34" charset="0"/>
                        <a:ea typeface="+mn-ea"/>
                        <a:cs typeface="Arial" panose="020B0604020202020204" pitchFamily="34" charset="0"/>
                      </a:defRPr>
                    </a:pPr>
                    <a:fld id="{2F4BEF64-32BE-4B53-A1E1-17E7137D16F6}" type="VALUE">
                      <a:rPr lang="en-US" sz="1600" b="1" smtClean="0">
                        <a:solidFill>
                          <a:schemeClr val="accent1">
                            <a:lumMod val="75000"/>
                          </a:schemeClr>
                        </a:solidFill>
                        <a:latin typeface="Arial" panose="020B0604020202020204" pitchFamily="34" charset="0"/>
                        <a:cs typeface="Arial" panose="020B0604020202020204" pitchFamily="34" charset="0"/>
                      </a:rPr>
                      <a:pPr algn="l">
                        <a:defRPr sz="1400">
                          <a:solidFill>
                            <a:schemeClr val="accent1">
                              <a:lumMod val="75000"/>
                            </a:schemeClr>
                          </a:solidFill>
                          <a:latin typeface="Arial" panose="020B0604020202020204" pitchFamily="34" charset="0"/>
                          <a:cs typeface="Arial" panose="020B0604020202020204" pitchFamily="34" charset="0"/>
                        </a:defRPr>
                      </a:pPr>
                      <a:t>[VALUE]</a:t>
                    </a:fld>
                    <a:br>
                      <a:rPr lang="en-US" sz="1400" dirty="0">
                        <a:solidFill>
                          <a:schemeClr val="accent1">
                            <a:lumMod val="75000"/>
                          </a:schemeClr>
                        </a:solidFill>
                        <a:latin typeface="Arial" panose="020B0604020202020204" pitchFamily="34" charset="0"/>
                        <a:cs typeface="Arial" panose="020B0604020202020204" pitchFamily="34" charset="0"/>
                      </a:rPr>
                    </a:br>
                    <a:r>
                      <a:rPr lang="en-US" sz="1100" dirty="0">
                        <a:solidFill>
                          <a:schemeClr val="accent1">
                            <a:lumMod val="75000"/>
                          </a:schemeClr>
                        </a:solidFill>
                        <a:latin typeface="Arial" panose="020B0604020202020204" pitchFamily="34" charset="0"/>
                        <a:cs typeface="Arial" panose="020B0604020202020204" pitchFamily="34" charset="0"/>
                      </a:rPr>
                      <a:t>Equities</a:t>
                    </a:r>
                  </a:p>
                </c:rich>
              </c:tx>
              <c:numFmt formatCode="0&quot;%&quot;" sourceLinked="0"/>
              <c:spPr>
                <a:noFill/>
                <a:ln>
                  <a:noFill/>
                </a:ln>
                <a:effectLst/>
              </c:spPr>
              <c:txPr>
                <a:bodyPr rot="0" spcFirstLastPara="1" vertOverflow="ellipsis" vert="horz" wrap="square" lIns="38100" tIns="19050" rIns="38100" bIns="19050" anchor="ctr" anchorCtr="0">
                  <a:noAutofit/>
                </a:bodyPr>
                <a:lstStyle/>
                <a:p>
                  <a:pPr algn="l">
                    <a:defRPr sz="1400" b="0" i="0" u="none" strike="noStrike" kern="1200" baseline="0">
                      <a:solidFill>
                        <a:schemeClr val="accent1">
                          <a:lumMod val="7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4615117752141336"/>
                      <c:h val="0.24717236957166919"/>
                    </c:manualLayout>
                  </c15:layout>
                  <c15:dlblFieldTable/>
                  <c15:showDataLabelsRange val="0"/>
                </c:ext>
                <c:ext xmlns:c16="http://schemas.microsoft.com/office/drawing/2014/chart" uri="{C3380CC4-5D6E-409C-BE32-E72D297353CC}">
                  <c16:uniqueId val="{00000001-74FA-4DC2-B7C7-AE36B026F0BB}"/>
                </c:ext>
              </c:extLst>
            </c:dLbl>
            <c:dLbl>
              <c:idx val="1"/>
              <c:layout>
                <c:manualLayout>
                  <c:x val="0.10726514311363501"/>
                  <c:y val="0.32917538901941401"/>
                </c:manualLayout>
              </c:layout>
              <c:tx>
                <c:rich>
                  <a:bodyPr rot="0" spcFirstLastPara="1" vertOverflow="ellipsis" vert="horz" wrap="square" lIns="38100" tIns="19050" rIns="38100" bIns="19050" anchor="ctr" anchorCtr="0">
                    <a:noAutofit/>
                  </a:bodyPr>
                  <a:lstStyle/>
                  <a:p>
                    <a:pPr algn="l">
                      <a:defRPr sz="1400" b="0" i="0" u="none" strike="noStrike" kern="1200" baseline="0">
                        <a:solidFill>
                          <a:schemeClr val="accent4"/>
                        </a:solidFill>
                        <a:latin typeface="+mn-lt"/>
                        <a:ea typeface="+mn-ea"/>
                        <a:cs typeface="+mn-cs"/>
                      </a:defRPr>
                    </a:pPr>
                    <a:fld id="{EFF9DDDB-3B6D-4F64-B1C9-A53F731C6B05}" type="VALUE">
                      <a:rPr lang="en-US" sz="1600" b="1" smtClean="0">
                        <a:solidFill>
                          <a:schemeClr val="accent4"/>
                        </a:solidFill>
                      </a:rPr>
                      <a:pPr algn="l">
                        <a:defRPr sz="1400">
                          <a:solidFill>
                            <a:schemeClr val="accent4"/>
                          </a:solidFill>
                        </a:defRPr>
                      </a:pPr>
                      <a:t>[VALUE]</a:t>
                    </a:fld>
                    <a:br>
                      <a:rPr lang="en-US" sz="1400" dirty="0">
                        <a:solidFill>
                          <a:schemeClr val="accent4"/>
                        </a:solidFill>
                      </a:rPr>
                    </a:br>
                    <a:r>
                      <a:rPr lang="en-US" sz="1100" dirty="0">
                        <a:solidFill>
                          <a:schemeClr val="accent4"/>
                        </a:solidFill>
                      </a:rPr>
                      <a:t>Fixed</a:t>
                    </a:r>
                    <a:r>
                      <a:rPr lang="en-US" sz="1100" baseline="0" dirty="0">
                        <a:solidFill>
                          <a:schemeClr val="accent4"/>
                        </a:solidFill>
                      </a:rPr>
                      <a:t> Income</a:t>
                    </a:r>
                  </a:p>
                </c:rich>
              </c:tx>
              <c:numFmt formatCode="0&quot;%&quot;" sourceLinked="0"/>
              <c:spPr>
                <a:noFill/>
                <a:ln>
                  <a:noFill/>
                </a:ln>
                <a:effectLst/>
              </c:spPr>
              <c:txPr>
                <a:bodyPr rot="0" spcFirstLastPara="1" vertOverflow="ellipsis" vert="horz" wrap="square" lIns="38100" tIns="19050" rIns="38100" bIns="19050" anchor="ctr" anchorCtr="0">
                  <a:noAutofit/>
                </a:bodyPr>
                <a:lstStyle/>
                <a:p>
                  <a:pPr algn="l">
                    <a:defRPr sz="1400" b="0" i="0" u="none" strike="noStrike" kern="1200" baseline="0">
                      <a:solidFill>
                        <a:schemeClr val="accent4"/>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3917039553243105"/>
                      <c:h val="0.30724518570794734"/>
                    </c:manualLayout>
                  </c15:layout>
                  <c15:dlblFieldTable/>
                  <c15:showDataLabelsRange val="0"/>
                </c:ext>
                <c:ext xmlns:c16="http://schemas.microsoft.com/office/drawing/2014/chart" uri="{C3380CC4-5D6E-409C-BE32-E72D297353CC}">
                  <c16:uniqueId val="{00000003-74FA-4DC2-B7C7-AE36B026F0BB}"/>
                </c:ext>
              </c:extLst>
            </c:dLbl>
            <c:numFmt formatCode="0&quot;%&quot;"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Equities </c:v>
                </c:pt>
                <c:pt idx="1">
                  <c:v>Preferreds</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74FA-4DC2-B7C7-AE36B026F0BB}"/>
            </c:ext>
          </c:extLst>
        </c:ser>
        <c:dLbls>
          <c:showLegendKey val="0"/>
          <c:showVal val="0"/>
          <c:showCatName val="0"/>
          <c:showSerName val="0"/>
          <c:showPercent val="0"/>
          <c:showBubbleSize val="0"/>
          <c:showLeaderLines val="0"/>
        </c:dLbls>
        <c:firstSliceAng val="126"/>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4.8487426225382844E-2"/>
          <c:y val="0.15025320364366218"/>
          <c:w val="0.94793963254593172"/>
          <c:h val="0.69949848180742114"/>
        </c:manualLayout>
      </c:layout>
      <c:barChart>
        <c:barDir val="col"/>
        <c:grouping val="clustered"/>
        <c:varyColors val="0"/>
        <c:ser>
          <c:idx val="0"/>
          <c:order val="0"/>
          <c:tx>
            <c:strRef>
              <c:f>Sheet1!$A$2</c:f>
              <c:strCache>
                <c:ptCount val="1"/>
                <c:pt idx="0">
                  <c:v>UTF Market Price Return</c:v>
                </c:pt>
              </c:strCache>
            </c:strRef>
          </c:tx>
          <c:spPr>
            <a:solidFill>
              <a:srgbClr val="4982CF"/>
            </a:solidFill>
            <a:ln w="3175">
              <a:noFill/>
            </a:ln>
          </c:spPr>
          <c:invertIfNegative val="0"/>
          <c:dLbls>
            <c:dLbl>
              <c:idx val="0"/>
              <c:layout>
                <c:manualLayout>
                  <c:x val="-8.16993464052287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923-4663-870C-F5B95A9DB6AA}"/>
                </c:ext>
              </c:extLst>
            </c:dLbl>
            <c:dLbl>
              <c:idx val="4"/>
              <c:layout>
                <c:manualLayout>
                  <c:x val="-1.6339869281045752E-3"/>
                  <c:y val="-2.3964283876280173E-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6.3395990942308689E-2"/>
                      <c:h val="4.7627502444547373E-2"/>
                    </c:manualLayout>
                  </c15:layout>
                </c:ext>
                <c:ext xmlns:c16="http://schemas.microsoft.com/office/drawing/2014/chart" uri="{C3380CC4-5D6E-409C-BE32-E72D297353CC}">
                  <c16:uniqueId val="{00000002-DF67-49C9-AFD5-78731FDE8A64}"/>
                </c:ext>
              </c:extLst>
            </c:dLbl>
            <c:dLbl>
              <c:idx val="5"/>
              <c:layout>
                <c:manualLayout>
                  <c:x val="-1.1982432384018818E-16"/>
                  <c:y val="-1.307189542483660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2EF-4AF4-9287-D70CA0B9D793}"/>
                </c:ext>
              </c:extLst>
            </c:dLbl>
            <c:numFmt formatCode="#,##0.00" sourceLinked="0"/>
            <c:spPr>
              <a:noFill/>
              <a:ln>
                <a:noFill/>
              </a:ln>
              <a:effectLst/>
            </c:spPr>
            <c:txPr>
              <a:bodyPr/>
              <a:lstStyle/>
              <a:p>
                <a:pPr>
                  <a:defRPr sz="1400" b="1">
                    <a:solidFill>
                      <a:srgbClr val="5F5F5F"/>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Sheet1!$B$1:$H$1</c:f>
              <c:strCache>
                <c:ptCount val="6"/>
                <c:pt idx="0">
                  <c:v>YTD 2021</c:v>
                </c:pt>
                <c:pt idx="1">
                  <c:v>1 Year</c:v>
                </c:pt>
                <c:pt idx="2">
                  <c:v>3 Years</c:v>
                </c:pt>
                <c:pt idx="3">
                  <c:v>5 Years</c:v>
                </c:pt>
                <c:pt idx="4">
                  <c:v>10 Years</c:v>
                </c:pt>
                <c:pt idx="5">
                  <c:v>Since 3/2004 Inception</c:v>
                </c:pt>
              </c:strCache>
            </c:strRef>
          </c:cat>
          <c:val>
            <c:numRef>
              <c:f>Sheet1!$B$2:$H$2</c:f>
              <c:numCache>
                <c:formatCode>#,##0.00</c:formatCode>
                <c:ptCount val="6"/>
                <c:pt idx="0">
                  <c:v>3.6849699999999999</c:v>
                </c:pt>
                <c:pt idx="1">
                  <c:v>7.8196899999999996</c:v>
                </c:pt>
                <c:pt idx="2">
                  <c:v>13.97035</c:v>
                </c:pt>
                <c:pt idx="3">
                  <c:v>17.650700000000001</c:v>
                </c:pt>
                <c:pt idx="4">
                  <c:v>13.519629999999999</c:v>
                </c:pt>
                <c:pt idx="5">
                  <c:v>10.450099103818445</c:v>
                </c:pt>
              </c:numCache>
            </c:numRef>
          </c:val>
          <c:extLst>
            <c:ext xmlns:c16="http://schemas.microsoft.com/office/drawing/2014/chart" uri="{C3380CC4-5D6E-409C-BE32-E72D297353CC}">
              <c16:uniqueId val="{00000000-0AB1-4AE8-8FC4-23C3EB92E45C}"/>
            </c:ext>
          </c:extLst>
        </c:ser>
        <c:ser>
          <c:idx val="1"/>
          <c:order val="1"/>
          <c:tx>
            <c:strRef>
              <c:f>Sheet1!$A$3</c:f>
              <c:strCache>
                <c:ptCount val="1"/>
                <c:pt idx="0">
                  <c:v>UTF NAV Return</c:v>
                </c:pt>
              </c:strCache>
            </c:strRef>
          </c:tx>
          <c:spPr>
            <a:solidFill>
              <a:srgbClr val="DE8958"/>
            </a:solidFill>
            <a:ln w="3175">
              <a:noFill/>
            </a:ln>
          </c:spPr>
          <c:invertIfNegative val="0"/>
          <c:dPt>
            <c:idx val="0"/>
            <c:invertIfNegative val="0"/>
            <c:bubble3D val="0"/>
            <c:extLst>
              <c:ext xmlns:c16="http://schemas.microsoft.com/office/drawing/2014/chart" uri="{C3380CC4-5D6E-409C-BE32-E72D297353CC}">
                <c16:uniqueId val="{00000001-0AB1-4AE8-8FC4-23C3EB92E45C}"/>
              </c:ext>
            </c:extLst>
          </c:dPt>
          <c:dLbls>
            <c:dLbl>
              <c:idx val="3"/>
              <c:layout>
                <c:manualLayout>
                  <c:x val="6.5359477124183009E-3"/>
                  <c:y val="-1.307189542483660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2EF-4AF4-9287-D70CA0B9D793}"/>
                </c:ext>
              </c:extLst>
            </c:dLbl>
            <c:dLbl>
              <c:idx val="4"/>
              <c:layout>
                <c:manualLayout>
                  <c:x val="4.9019607843136057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2EF-4AF4-9287-D70CA0B9D793}"/>
                </c:ext>
              </c:extLst>
            </c:dLbl>
            <c:numFmt formatCode="#,##0.00" sourceLinked="0"/>
            <c:spPr>
              <a:noFill/>
              <a:ln>
                <a:noFill/>
              </a:ln>
              <a:effectLst/>
            </c:spPr>
            <c:txPr>
              <a:bodyPr/>
              <a:lstStyle/>
              <a:p>
                <a:pPr>
                  <a:defRPr sz="1400">
                    <a:solidFill>
                      <a:srgbClr val="5F5F5F"/>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Sheet1!$B$1:$H$1</c:f>
              <c:strCache>
                <c:ptCount val="6"/>
                <c:pt idx="0">
                  <c:v>YTD 2021</c:v>
                </c:pt>
                <c:pt idx="1">
                  <c:v>1 Year</c:v>
                </c:pt>
                <c:pt idx="2">
                  <c:v>3 Years</c:v>
                </c:pt>
                <c:pt idx="3">
                  <c:v>5 Years</c:v>
                </c:pt>
                <c:pt idx="4">
                  <c:v>10 Years</c:v>
                </c:pt>
                <c:pt idx="5">
                  <c:v>Since 3/2004 Inception</c:v>
                </c:pt>
              </c:strCache>
            </c:strRef>
          </c:cat>
          <c:val>
            <c:numRef>
              <c:f>Sheet1!$B$3:$H$3</c:f>
              <c:numCache>
                <c:formatCode>#,##0.00</c:formatCode>
                <c:ptCount val="6"/>
                <c:pt idx="0">
                  <c:v>-1.16683</c:v>
                </c:pt>
                <c:pt idx="1">
                  <c:v>-7.0341699999999996</c:v>
                </c:pt>
                <c:pt idx="2">
                  <c:v>6.2164099999999998</c:v>
                </c:pt>
                <c:pt idx="3">
                  <c:v>10.313459999999999</c:v>
                </c:pt>
                <c:pt idx="4">
                  <c:v>10.295500000000001</c:v>
                </c:pt>
                <c:pt idx="5">
                  <c:v>9.1197800000000004</c:v>
                </c:pt>
              </c:numCache>
            </c:numRef>
          </c:val>
          <c:extLst>
            <c:ext xmlns:c16="http://schemas.microsoft.com/office/drawing/2014/chart" uri="{C3380CC4-5D6E-409C-BE32-E72D297353CC}">
              <c16:uniqueId val="{00000002-0AB1-4AE8-8FC4-23C3EB92E45C}"/>
            </c:ext>
          </c:extLst>
        </c:ser>
        <c:ser>
          <c:idx val="2"/>
          <c:order val="2"/>
          <c:tx>
            <c:strRef>
              <c:f>Sheet1!$A$4</c:f>
              <c:strCache>
                <c:ptCount val="1"/>
                <c:pt idx="0">
                  <c:v>Linked Benchmark</c:v>
                </c:pt>
              </c:strCache>
            </c:strRef>
          </c:tx>
          <c:invertIfNegative val="0"/>
          <c:dLbls>
            <c:dLbl>
              <c:idx val="0"/>
              <c:layout>
                <c:manualLayout>
                  <c:x val="8.1699346405228763E-3"/>
                  <c:y val="2.5732077607946068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2EF-4AF4-9287-D70CA0B9D793}"/>
                </c:ext>
              </c:extLst>
            </c:dLbl>
            <c:dLbl>
              <c:idx val="1"/>
              <c:layout>
                <c:manualLayout>
                  <c:x val="6.5359477124183009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2EF-4AF4-9287-D70CA0B9D793}"/>
                </c:ext>
              </c:extLst>
            </c:dLbl>
            <c:spPr>
              <a:noFill/>
              <a:ln>
                <a:noFill/>
              </a:ln>
              <a:effectLst/>
            </c:spPr>
            <c:txPr>
              <a:bodyPr wrap="square" lIns="38100" tIns="19050" rIns="38100" bIns="19050" anchor="ctr">
                <a:spAutoFit/>
              </a:bodyPr>
              <a:lstStyle/>
              <a:p>
                <a:pPr>
                  <a:defRPr sz="1400">
                    <a:solidFill>
                      <a:srgbClr val="5F5F5F"/>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Sheet1!$B$1:$H$1</c:f>
              <c:strCache>
                <c:ptCount val="6"/>
                <c:pt idx="0">
                  <c:v>YTD 2021</c:v>
                </c:pt>
                <c:pt idx="1">
                  <c:v>1 Year</c:v>
                </c:pt>
                <c:pt idx="2">
                  <c:v>3 Years</c:v>
                </c:pt>
                <c:pt idx="3">
                  <c:v>5 Years</c:v>
                </c:pt>
                <c:pt idx="4">
                  <c:v>10 Years</c:v>
                </c:pt>
                <c:pt idx="5">
                  <c:v>Since 3/2004 Inception</c:v>
                </c:pt>
              </c:strCache>
            </c:strRef>
          </c:cat>
          <c:val>
            <c:numRef>
              <c:f>Sheet1!$B$4:$H$4</c:f>
              <c:numCache>
                <c:formatCode>0.00</c:formatCode>
                <c:ptCount val="6"/>
                <c:pt idx="0">
                  <c:v>-1.7742183450502598</c:v>
                </c:pt>
                <c:pt idx="1">
                  <c:v>-5.3655305121283501</c:v>
                </c:pt>
                <c:pt idx="2">
                  <c:v>4.7008051135338595</c:v>
                </c:pt>
                <c:pt idx="3">
                  <c:v>7.9326693509728097</c:v>
                </c:pt>
                <c:pt idx="4">
                  <c:v>7.0343043916044596</c:v>
                </c:pt>
                <c:pt idx="5">
                  <c:v>6.9555210563991405</c:v>
                </c:pt>
              </c:numCache>
            </c:numRef>
          </c:val>
          <c:extLst>
            <c:ext xmlns:c16="http://schemas.microsoft.com/office/drawing/2014/chart" uri="{C3380CC4-5D6E-409C-BE32-E72D297353CC}">
              <c16:uniqueId val="{00000001-90D2-41A9-8C93-4BDC2B783588}"/>
            </c:ext>
          </c:extLst>
        </c:ser>
        <c:dLbls>
          <c:dLblPos val="outEnd"/>
          <c:showLegendKey val="0"/>
          <c:showVal val="1"/>
          <c:showCatName val="0"/>
          <c:showSerName val="0"/>
          <c:showPercent val="0"/>
          <c:showBubbleSize val="0"/>
        </c:dLbls>
        <c:gapWidth val="75"/>
        <c:axId val="154607616"/>
        <c:axId val="154609536"/>
      </c:barChart>
      <c:catAx>
        <c:axId val="154607616"/>
        <c:scaling>
          <c:orientation val="minMax"/>
        </c:scaling>
        <c:delete val="0"/>
        <c:axPos val="b"/>
        <c:numFmt formatCode="General" sourceLinked="0"/>
        <c:majorTickMark val="out"/>
        <c:minorTickMark val="none"/>
        <c:tickLblPos val="low"/>
        <c:spPr>
          <a:ln>
            <a:noFill/>
          </a:ln>
        </c:spPr>
        <c:txPr>
          <a:bodyPr/>
          <a:lstStyle/>
          <a:p>
            <a:pPr>
              <a:defRPr sz="1400">
                <a:solidFill>
                  <a:srgbClr val="5F5F5F"/>
                </a:solidFill>
              </a:defRPr>
            </a:pPr>
            <a:endParaRPr lang="en-US"/>
          </a:p>
        </c:txPr>
        <c:crossAx val="154609536"/>
        <c:crosses val="autoZero"/>
        <c:auto val="1"/>
        <c:lblAlgn val="ctr"/>
        <c:lblOffset val="200"/>
        <c:noMultiLvlLbl val="0"/>
      </c:catAx>
      <c:valAx>
        <c:axId val="154609536"/>
        <c:scaling>
          <c:orientation val="minMax"/>
        </c:scaling>
        <c:delete val="0"/>
        <c:axPos val="l"/>
        <c:majorGridlines>
          <c:spPr>
            <a:ln>
              <a:solidFill>
                <a:srgbClr val="DDDDDD"/>
              </a:solidFill>
            </a:ln>
          </c:spPr>
        </c:majorGridlines>
        <c:numFmt formatCode="0&quot;%&quot;" sourceLinked="0"/>
        <c:majorTickMark val="out"/>
        <c:minorTickMark val="none"/>
        <c:tickLblPos val="nextTo"/>
        <c:spPr>
          <a:ln>
            <a:noFill/>
          </a:ln>
        </c:spPr>
        <c:txPr>
          <a:bodyPr/>
          <a:lstStyle/>
          <a:p>
            <a:pPr>
              <a:defRPr sz="1400">
                <a:solidFill>
                  <a:srgbClr val="5F5F5F"/>
                </a:solidFill>
              </a:defRPr>
            </a:pPr>
            <a:endParaRPr lang="en-US"/>
          </a:p>
        </c:txPr>
        <c:crossAx val="154607616"/>
        <c:crosses val="autoZero"/>
        <c:crossBetween val="between"/>
        <c:majorUnit val="15"/>
      </c:valAx>
    </c:plotArea>
    <c:legend>
      <c:legendPos val="r"/>
      <c:legendEntry>
        <c:idx val="0"/>
        <c:txPr>
          <a:bodyPr/>
          <a:lstStyle/>
          <a:p>
            <a:pPr>
              <a:defRPr sz="1400" b="1">
                <a:solidFill>
                  <a:srgbClr val="5F5F5F"/>
                </a:solidFill>
              </a:defRPr>
            </a:pPr>
            <a:endParaRPr lang="en-US"/>
          </a:p>
        </c:txPr>
      </c:legendEntry>
      <c:layout>
        <c:manualLayout>
          <c:xMode val="edge"/>
          <c:yMode val="edge"/>
          <c:x val="0.34564523184601925"/>
          <c:y val="0"/>
          <c:w val="0.63962521228964042"/>
          <c:h val="0.11555555555555555"/>
        </c:manualLayout>
      </c:layout>
      <c:overlay val="0"/>
      <c:txPr>
        <a:bodyPr/>
        <a:lstStyle/>
        <a:p>
          <a:pPr>
            <a:defRPr sz="1400" b="0">
              <a:solidFill>
                <a:srgbClr val="5F5F5F"/>
              </a:solidFill>
            </a:defRPr>
          </a:pPr>
          <a:endParaRPr lang="en-US"/>
        </a:p>
      </c:txPr>
    </c:legend>
    <c:plotVisOnly val="1"/>
    <c:dispBlanksAs val="gap"/>
    <c:showDLblsOverMax val="0"/>
  </c:chart>
  <c:txPr>
    <a:bodyPr/>
    <a:lstStyle/>
    <a:p>
      <a:pPr>
        <a:defRPr sz="900">
          <a:latin typeface="Arial Narrow" pitchFamily="34" charset="0"/>
          <a:cs typeface="Arial" pitchFamily="34" charset="0"/>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2" y="13"/>
            <a:ext cx="3038140" cy="464205"/>
          </a:xfrm>
          <a:prstGeom prst="rect">
            <a:avLst/>
          </a:prstGeom>
        </p:spPr>
        <p:txBody>
          <a:bodyPr vert="horz" lIns="86127" tIns="43064" rIns="86127" bIns="43064" rtlCol="0"/>
          <a:lstStyle>
            <a:lvl1pPr algn="l">
              <a:defRPr sz="1200"/>
            </a:lvl1pPr>
          </a:lstStyle>
          <a:p>
            <a:endParaRPr lang="en-US" dirty="0"/>
          </a:p>
        </p:txBody>
      </p:sp>
      <p:sp>
        <p:nvSpPr>
          <p:cNvPr id="3" name="Date Placeholder 2"/>
          <p:cNvSpPr>
            <a:spLocks noGrp="1"/>
          </p:cNvSpPr>
          <p:nvPr>
            <p:ph type="dt" sz="quarter" idx="1"/>
          </p:nvPr>
        </p:nvSpPr>
        <p:spPr>
          <a:xfrm>
            <a:off x="3970741" y="13"/>
            <a:ext cx="3038140" cy="464205"/>
          </a:xfrm>
          <a:prstGeom prst="rect">
            <a:avLst/>
          </a:prstGeom>
        </p:spPr>
        <p:txBody>
          <a:bodyPr vert="horz" lIns="86127" tIns="43064" rIns="86127" bIns="43064" rtlCol="0"/>
          <a:lstStyle>
            <a:lvl1pPr algn="r">
              <a:defRPr sz="1200"/>
            </a:lvl1pPr>
          </a:lstStyle>
          <a:p>
            <a:fld id="{1E2032DF-57CE-442E-9979-EC7D711A1988}" type="datetimeFigureOut">
              <a:rPr lang="en-US" smtClean="0"/>
              <a:t>2/16/2021</a:t>
            </a:fld>
            <a:endParaRPr lang="en-US" dirty="0"/>
          </a:p>
        </p:txBody>
      </p:sp>
      <p:sp>
        <p:nvSpPr>
          <p:cNvPr id="4" name="Footer Placeholder 3"/>
          <p:cNvSpPr>
            <a:spLocks noGrp="1"/>
          </p:cNvSpPr>
          <p:nvPr>
            <p:ph type="ftr" sz="quarter" idx="2"/>
          </p:nvPr>
        </p:nvSpPr>
        <p:spPr>
          <a:xfrm>
            <a:off x="12" y="8830670"/>
            <a:ext cx="3038140" cy="464205"/>
          </a:xfrm>
          <a:prstGeom prst="rect">
            <a:avLst/>
          </a:prstGeom>
        </p:spPr>
        <p:txBody>
          <a:bodyPr vert="horz" lIns="86127" tIns="43064" rIns="86127" bIns="4306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741" y="8830670"/>
            <a:ext cx="3038140" cy="464205"/>
          </a:xfrm>
          <a:prstGeom prst="rect">
            <a:avLst/>
          </a:prstGeom>
        </p:spPr>
        <p:txBody>
          <a:bodyPr vert="horz" lIns="86127" tIns="43064" rIns="86127" bIns="43064" rtlCol="0" anchor="b"/>
          <a:lstStyle>
            <a:lvl1pPr algn="r">
              <a:defRPr sz="1200"/>
            </a:lvl1pPr>
          </a:lstStyle>
          <a:p>
            <a:fld id="{C1F97AAC-B405-41F8-AC86-03949E784F84}" type="slidenum">
              <a:rPr lang="en-US" smtClean="0"/>
              <a:t>‹#›</a:t>
            </a:fld>
            <a:endParaRPr lang="en-US" dirty="0"/>
          </a:p>
        </p:txBody>
      </p:sp>
    </p:spTree>
    <p:extLst>
      <p:ext uri="{BB962C8B-B14F-4D97-AF65-F5344CB8AC3E}">
        <p14:creationId xmlns:p14="http://schemas.microsoft.com/office/powerpoint/2010/main" val="748010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2" y="16"/>
            <a:ext cx="3038140" cy="464205"/>
          </a:xfrm>
          <a:prstGeom prst="rect">
            <a:avLst/>
          </a:prstGeom>
        </p:spPr>
        <p:txBody>
          <a:bodyPr vert="horz" lIns="86107" tIns="43052" rIns="86107" bIns="43052" rtlCol="0"/>
          <a:lstStyle>
            <a:lvl1pPr algn="l">
              <a:defRPr sz="1200"/>
            </a:lvl1pPr>
          </a:lstStyle>
          <a:p>
            <a:endParaRPr lang="en-US" dirty="0"/>
          </a:p>
        </p:txBody>
      </p:sp>
      <p:sp>
        <p:nvSpPr>
          <p:cNvPr id="3" name="Date Placeholder 2"/>
          <p:cNvSpPr>
            <a:spLocks noGrp="1"/>
          </p:cNvSpPr>
          <p:nvPr>
            <p:ph type="dt" idx="1"/>
          </p:nvPr>
        </p:nvSpPr>
        <p:spPr>
          <a:xfrm>
            <a:off x="3970741" y="16"/>
            <a:ext cx="3038140" cy="464205"/>
          </a:xfrm>
          <a:prstGeom prst="rect">
            <a:avLst/>
          </a:prstGeom>
        </p:spPr>
        <p:txBody>
          <a:bodyPr vert="horz" lIns="86107" tIns="43052" rIns="86107" bIns="43052" rtlCol="0"/>
          <a:lstStyle>
            <a:lvl1pPr algn="r">
              <a:defRPr sz="1200"/>
            </a:lvl1pPr>
          </a:lstStyle>
          <a:p>
            <a:fld id="{EA0DC655-3A97-46A2-A0C2-555932228BF0}" type="datetimeFigureOut">
              <a:rPr lang="en-US" smtClean="0"/>
              <a:t>2/16/2021</a:t>
            </a:fld>
            <a:endParaRPr lang="en-US" dirty="0"/>
          </a:p>
        </p:txBody>
      </p:sp>
      <p:sp>
        <p:nvSpPr>
          <p:cNvPr id="4" name="Slide Image Placeholder 3"/>
          <p:cNvSpPr>
            <a:spLocks noGrp="1" noRot="1" noChangeAspect="1"/>
          </p:cNvSpPr>
          <p:nvPr>
            <p:ph type="sldImg" idx="2"/>
          </p:nvPr>
        </p:nvSpPr>
        <p:spPr>
          <a:xfrm>
            <a:off x="1250950" y="700088"/>
            <a:ext cx="4508500" cy="3484562"/>
          </a:xfrm>
          <a:prstGeom prst="rect">
            <a:avLst/>
          </a:prstGeom>
          <a:noFill/>
          <a:ln w="12700">
            <a:solidFill>
              <a:prstClr val="black"/>
            </a:solidFill>
          </a:ln>
        </p:spPr>
        <p:txBody>
          <a:bodyPr vert="horz" lIns="86107" tIns="43052" rIns="86107" bIns="43052" rtlCol="0" anchor="ctr"/>
          <a:lstStyle/>
          <a:p>
            <a:endParaRPr lang="en-US" dirty="0"/>
          </a:p>
        </p:txBody>
      </p:sp>
      <p:sp>
        <p:nvSpPr>
          <p:cNvPr id="5" name="Notes Placeholder 4"/>
          <p:cNvSpPr>
            <a:spLocks noGrp="1"/>
          </p:cNvSpPr>
          <p:nvPr>
            <p:ph type="body" sz="quarter" idx="3"/>
          </p:nvPr>
        </p:nvSpPr>
        <p:spPr>
          <a:xfrm>
            <a:off x="701354" y="4416108"/>
            <a:ext cx="5607711" cy="4182457"/>
          </a:xfrm>
          <a:prstGeom prst="rect">
            <a:avLst/>
          </a:prstGeom>
        </p:spPr>
        <p:txBody>
          <a:bodyPr vert="horz" lIns="86107" tIns="43052" rIns="86107" bIns="4305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2" y="8830672"/>
            <a:ext cx="3038140" cy="464205"/>
          </a:xfrm>
          <a:prstGeom prst="rect">
            <a:avLst/>
          </a:prstGeom>
        </p:spPr>
        <p:txBody>
          <a:bodyPr vert="horz" lIns="86107" tIns="43052" rIns="86107" bIns="4305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741" y="8830672"/>
            <a:ext cx="3038140" cy="464205"/>
          </a:xfrm>
          <a:prstGeom prst="rect">
            <a:avLst/>
          </a:prstGeom>
        </p:spPr>
        <p:txBody>
          <a:bodyPr vert="horz" lIns="86107" tIns="43052" rIns="86107" bIns="43052" rtlCol="0" anchor="b"/>
          <a:lstStyle>
            <a:lvl1pPr algn="r">
              <a:defRPr sz="1200"/>
            </a:lvl1pPr>
          </a:lstStyle>
          <a:p>
            <a:fld id="{CFA9AF14-1EC8-4D62-B263-5DD3AFC9CB10}" type="slidenum">
              <a:rPr lang="en-US" smtClean="0"/>
              <a:t>‹#›</a:t>
            </a:fld>
            <a:endParaRPr lang="en-US" dirty="0"/>
          </a:p>
        </p:txBody>
      </p:sp>
    </p:spTree>
    <p:extLst>
      <p:ext uri="{BB962C8B-B14F-4D97-AF65-F5344CB8AC3E}">
        <p14:creationId xmlns:p14="http://schemas.microsoft.com/office/powerpoint/2010/main" val="4289842236"/>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mn-lt"/>
        <a:ea typeface="+mn-ea"/>
        <a:cs typeface="+mn-cs"/>
      </a:defRPr>
    </a:lvl1pPr>
    <a:lvl2pPr marL="509412" algn="l" defTabSz="1018824" rtl="0" eaLnBrk="1" latinLnBrk="0" hangingPunct="1">
      <a:defRPr sz="1300" kern="1200">
        <a:solidFill>
          <a:schemeClr val="tx1"/>
        </a:solidFill>
        <a:latin typeface="+mn-lt"/>
        <a:ea typeface="+mn-ea"/>
        <a:cs typeface="+mn-cs"/>
      </a:defRPr>
    </a:lvl2pPr>
    <a:lvl3pPr marL="1018824" algn="l" defTabSz="1018824" rtl="0" eaLnBrk="1" latinLnBrk="0" hangingPunct="1">
      <a:defRPr sz="1300" kern="1200">
        <a:solidFill>
          <a:schemeClr val="tx1"/>
        </a:solidFill>
        <a:latin typeface="+mn-lt"/>
        <a:ea typeface="+mn-ea"/>
        <a:cs typeface="+mn-cs"/>
      </a:defRPr>
    </a:lvl3pPr>
    <a:lvl4pPr marL="1528237" algn="l" defTabSz="1018824" rtl="0" eaLnBrk="1" latinLnBrk="0" hangingPunct="1">
      <a:defRPr sz="1300" kern="1200">
        <a:solidFill>
          <a:schemeClr val="tx1"/>
        </a:solidFill>
        <a:latin typeface="+mn-lt"/>
        <a:ea typeface="+mn-ea"/>
        <a:cs typeface="+mn-cs"/>
      </a:defRPr>
    </a:lvl4pPr>
    <a:lvl5pPr marL="2037649" algn="l" defTabSz="1018824" rtl="0" eaLnBrk="1" latinLnBrk="0" hangingPunct="1">
      <a:defRPr sz="1300" kern="1200">
        <a:solidFill>
          <a:schemeClr val="tx1"/>
        </a:solidFill>
        <a:latin typeface="+mn-lt"/>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9AF14-1EC8-4D62-B263-5DD3AFC9CB10}" type="slidenum">
              <a:rPr lang="en-US" smtClean="0"/>
              <a:t>0</a:t>
            </a:fld>
            <a:endParaRPr lang="en-US" dirty="0"/>
          </a:p>
        </p:txBody>
      </p:sp>
    </p:spTree>
    <p:extLst>
      <p:ext uri="{BB962C8B-B14F-4D97-AF65-F5344CB8AC3E}">
        <p14:creationId xmlns:p14="http://schemas.microsoft.com/office/powerpoint/2010/main" val="2114119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a:t>
            </a:r>
            <a:r>
              <a:rPr lang="en-US" baseline="0" dirty="0"/>
              <a:t> Number: 01232</a:t>
            </a:r>
          </a:p>
          <a:p>
            <a:pPr defTabSz="1018326"/>
            <a:r>
              <a:rPr lang="en-US" b="1" dirty="0"/>
              <a:t>Updated monthly</a:t>
            </a:r>
            <a:endParaRPr lang="en-US" dirty="0"/>
          </a:p>
        </p:txBody>
      </p:sp>
      <p:sp>
        <p:nvSpPr>
          <p:cNvPr id="4" name="Slide Number Placeholder 3"/>
          <p:cNvSpPr>
            <a:spLocks noGrp="1"/>
          </p:cNvSpPr>
          <p:nvPr>
            <p:ph type="sldNum" sz="quarter" idx="10"/>
          </p:nvPr>
        </p:nvSpPr>
        <p:spPr/>
        <p:txBody>
          <a:bodyPr/>
          <a:lstStyle/>
          <a:p>
            <a:fld id="{A689FF53-FA98-424A-92E7-15BC61824D7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477385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27150" y="719138"/>
            <a:ext cx="4660900" cy="3600450"/>
          </a:xfrm>
        </p:spPr>
      </p:sp>
      <p:sp>
        <p:nvSpPr>
          <p:cNvPr id="3" name="Notes Placeholder 2"/>
          <p:cNvSpPr>
            <a:spLocks noGrp="1"/>
          </p:cNvSpPr>
          <p:nvPr>
            <p:ph type="body" idx="1"/>
          </p:nvPr>
        </p:nvSpPr>
        <p:spPr/>
        <p:txBody>
          <a:bodyPr/>
          <a:lstStyle/>
          <a:p>
            <a:r>
              <a:rPr lang="en-US" dirty="0"/>
              <a:t>Slide</a:t>
            </a:r>
            <a:r>
              <a:rPr lang="en-US" baseline="0" dirty="0"/>
              <a:t> Number: 01059</a:t>
            </a:r>
          </a:p>
          <a:p>
            <a:r>
              <a:rPr lang="en-US" b="1" dirty="0"/>
              <a:t>Updated monthly</a:t>
            </a:r>
            <a:r>
              <a:rPr lang="en-US" b="1" baseline="0" dirty="0"/>
              <a:t>—</a:t>
            </a:r>
            <a:r>
              <a:rPr lang="en-US" sz="1500" b="1" dirty="0">
                <a:latin typeface="Arial" pitchFamily="34" charset="0"/>
                <a:cs typeface="Arial" pitchFamily="34" charset="0"/>
              </a:rPr>
              <a:t>US$ YTD only (All Years Quarterly)(Gross)</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A689FF53-FA98-424A-92E7-15BC61824D7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5238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A9AF14-1EC8-4D62-B263-5DD3AFC9CB10}" type="slidenum">
              <a:rPr lang="en-US" smtClean="0"/>
              <a:t>11</a:t>
            </a:fld>
            <a:endParaRPr lang="en-US" dirty="0"/>
          </a:p>
        </p:txBody>
      </p:sp>
    </p:spTree>
    <p:extLst>
      <p:ext uri="{BB962C8B-B14F-4D97-AF65-F5344CB8AC3E}">
        <p14:creationId xmlns:p14="http://schemas.microsoft.com/office/powerpoint/2010/main" val="1080704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3025" y="722313"/>
            <a:ext cx="4691063" cy="36242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9FF53-FA98-424A-92E7-15BC61824D7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623364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9AF14-1EC8-4D62-B263-5DD3AFC9CB10}" type="slidenum">
              <a:rPr lang="en-US" smtClean="0"/>
              <a:t>1</a:t>
            </a:fld>
            <a:endParaRPr lang="en-US" dirty="0"/>
          </a:p>
        </p:txBody>
      </p:sp>
    </p:spTree>
    <p:extLst>
      <p:ext uri="{BB962C8B-B14F-4D97-AF65-F5344CB8AC3E}">
        <p14:creationId xmlns:p14="http://schemas.microsoft.com/office/powerpoint/2010/main" val="245919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a:t>
            </a:r>
            <a:r>
              <a:rPr lang="en-US" baseline="0" dirty="0"/>
              <a:t> Number: 03897</a:t>
            </a:r>
          </a:p>
          <a:p>
            <a:r>
              <a:rPr lang="en-US" baseline="0" dirty="0"/>
              <a:t>Filename: MTMIS007_US REIT Messaging Slides_445.pptx</a:t>
            </a:r>
            <a:endParaRPr lang="en-US" dirty="0"/>
          </a:p>
          <a:p>
            <a:endParaRPr lang="en-US" dirty="0"/>
          </a:p>
        </p:txBody>
      </p:sp>
      <p:sp>
        <p:nvSpPr>
          <p:cNvPr id="4" name="Slide Number Placeholder 3"/>
          <p:cNvSpPr>
            <a:spLocks noGrp="1"/>
          </p:cNvSpPr>
          <p:nvPr>
            <p:ph type="sldNum" sz="quarter" idx="10"/>
          </p:nvPr>
        </p:nvSpPr>
        <p:spPr/>
        <p:txBody>
          <a:bodyPr/>
          <a:lstStyle/>
          <a:p>
            <a:pPr defTabSz="982044">
              <a:defRPr/>
            </a:pPr>
            <a:fld id="{A689FF53-FA98-424A-92E7-15BC61824D79}" type="slidenum">
              <a:rPr lang="en-US">
                <a:solidFill>
                  <a:prstClr val="black"/>
                </a:solidFill>
                <a:latin typeface="Calibri"/>
              </a:rPr>
              <a:pPr defTabSz="982044">
                <a:defRPr/>
              </a:pPr>
              <a:t>2</a:t>
            </a:fld>
            <a:endParaRPr lang="en-US" dirty="0">
              <a:solidFill>
                <a:prstClr val="black"/>
              </a:solidFill>
              <a:latin typeface="Calibri"/>
            </a:endParaRPr>
          </a:p>
        </p:txBody>
      </p:sp>
    </p:spTree>
    <p:extLst>
      <p:ext uri="{BB962C8B-B14F-4D97-AF65-F5344CB8AC3E}">
        <p14:creationId xmlns:p14="http://schemas.microsoft.com/office/powerpoint/2010/main" val="1361050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9AF14-1EC8-4D62-B263-5DD3AFC9CB10}" type="slidenum">
              <a:rPr lang="en-US" smtClean="0"/>
              <a:t>3</a:t>
            </a:fld>
            <a:endParaRPr lang="en-US" dirty="0"/>
          </a:p>
        </p:txBody>
      </p:sp>
    </p:spTree>
    <p:extLst>
      <p:ext uri="{BB962C8B-B14F-4D97-AF65-F5344CB8AC3E}">
        <p14:creationId xmlns:p14="http://schemas.microsoft.com/office/powerpoint/2010/main" val="59877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9AF14-1EC8-4D62-B263-5DD3AFC9CB10}" type="slidenum">
              <a:rPr lang="en-US" smtClean="0"/>
              <a:t>4</a:t>
            </a:fld>
            <a:endParaRPr lang="en-US" dirty="0"/>
          </a:p>
        </p:txBody>
      </p:sp>
    </p:spTree>
    <p:extLst>
      <p:ext uri="{BB962C8B-B14F-4D97-AF65-F5344CB8AC3E}">
        <p14:creationId xmlns:p14="http://schemas.microsoft.com/office/powerpoint/2010/main" val="234183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9AF14-1EC8-4D62-B263-5DD3AFC9CB10}" type="slidenum">
              <a:rPr lang="en-US" smtClean="0"/>
              <a:t>5</a:t>
            </a:fld>
            <a:endParaRPr lang="en-US" dirty="0"/>
          </a:p>
        </p:txBody>
      </p:sp>
    </p:spTree>
    <p:extLst>
      <p:ext uri="{BB962C8B-B14F-4D97-AF65-F5344CB8AC3E}">
        <p14:creationId xmlns:p14="http://schemas.microsoft.com/office/powerpoint/2010/main" val="3494756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9AF14-1EC8-4D62-B263-5DD3AFC9CB10}" type="slidenum">
              <a:rPr lang="en-US" smtClean="0"/>
              <a:t>6</a:t>
            </a:fld>
            <a:endParaRPr lang="en-US" dirty="0"/>
          </a:p>
        </p:txBody>
      </p:sp>
    </p:spTree>
    <p:extLst>
      <p:ext uri="{BB962C8B-B14F-4D97-AF65-F5344CB8AC3E}">
        <p14:creationId xmlns:p14="http://schemas.microsoft.com/office/powerpoint/2010/main" val="2429475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6663" y="692150"/>
            <a:ext cx="4481512" cy="34639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95FF0A-427A-4B95-8ABF-1BDE0939F5F3}" type="slidenum">
              <a:rPr lang="en-US" smtClean="0"/>
              <a:t>7</a:t>
            </a:fld>
            <a:endParaRPr lang="en-US"/>
          </a:p>
        </p:txBody>
      </p:sp>
    </p:spTree>
    <p:extLst>
      <p:ext uri="{BB962C8B-B14F-4D97-AF65-F5344CB8AC3E}">
        <p14:creationId xmlns:p14="http://schemas.microsoft.com/office/powerpoint/2010/main" val="376572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a:t>
            </a:r>
            <a:r>
              <a:rPr lang="en-US" baseline="0" dirty="0"/>
              <a:t> Number: 01232</a:t>
            </a:r>
          </a:p>
          <a:p>
            <a:pPr defTabSz="1018326"/>
            <a:r>
              <a:rPr lang="en-US" b="1" dirty="0"/>
              <a:t>Updated monthly</a:t>
            </a:r>
            <a:endParaRPr lang="en-US" dirty="0"/>
          </a:p>
        </p:txBody>
      </p:sp>
      <p:sp>
        <p:nvSpPr>
          <p:cNvPr id="4" name="Slide Number Placeholder 3"/>
          <p:cNvSpPr>
            <a:spLocks noGrp="1"/>
          </p:cNvSpPr>
          <p:nvPr>
            <p:ph type="sldNum" sz="quarter" idx="10"/>
          </p:nvPr>
        </p:nvSpPr>
        <p:spPr/>
        <p:txBody>
          <a:bodyPr/>
          <a:lstStyle/>
          <a:p>
            <a:fld id="{A689FF53-FA98-424A-92E7-15BC61824D7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62269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_with Topic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4360" y="4165392"/>
            <a:ext cx="8869680" cy="2796490"/>
          </a:xfrm>
        </p:spPr>
        <p:txBody>
          <a:bodyPr wrap="square" lIns="0" tIns="0" rIns="0" bIns="0" anchor="t" anchorCtr="0">
            <a:noAutofit/>
          </a:bodyPr>
          <a:lstStyle>
            <a:lvl1pPr algn="l">
              <a:defRPr sz="5400" b="0">
                <a:solidFill>
                  <a:schemeClr val="tx1"/>
                </a:solidFill>
                <a:latin typeface="Georgia" pitchFamily="18" charset="0"/>
                <a:cs typeface="Arial" pitchFamily="34" charset="0"/>
              </a:defRPr>
            </a:lvl1pPr>
          </a:lstStyle>
          <a:p>
            <a:r>
              <a:rPr lang="en-US" dirty="0"/>
              <a:t>Click to edit</a:t>
            </a:r>
            <a:br>
              <a:rPr lang="en-US" dirty="0"/>
            </a:br>
            <a:r>
              <a:rPr lang="en-US" dirty="0"/>
              <a:t>Three-Line</a:t>
            </a:r>
            <a:br>
              <a:rPr lang="en-US" dirty="0"/>
            </a:br>
            <a:r>
              <a:rPr lang="en-US" dirty="0"/>
              <a:t>Master title style</a:t>
            </a:r>
          </a:p>
        </p:txBody>
      </p:sp>
      <p:sp>
        <p:nvSpPr>
          <p:cNvPr id="3" name="Subtitle 2"/>
          <p:cNvSpPr>
            <a:spLocks noGrp="1"/>
          </p:cNvSpPr>
          <p:nvPr>
            <p:ph type="subTitle" idx="1"/>
          </p:nvPr>
        </p:nvSpPr>
        <p:spPr>
          <a:xfrm>
            <a:off x="594360" y="624209"/>
            <a:ext cx="7665720" cy="236988"/>
          </a:xfrm>
        </p:spPr>
        <p:txBody>
          <a:bodyPr lIns="0" tIns="0" rIns="0" bIns="0">
            <a:spAutoFit/>
          </a:bodyPr>
          <a:lstStyle>
            <a:lvl1pPr marL="0" indent="0" algn="l">
              <a:lnSpc>
                <a:spcPct val="110000"/>
              </a:lnSpc>
              <a:buNone/>
              <a:defRPr sz="1400" b="1" i="0" baseline="0">
                <a:solidFill>
                  <a:schemeClr val="accent4"/>
                </a:solidFill>
                <a:latin typeface="Arial" pitchFamily="34" charset="0"/>
                <a:cs typeface="Arial" pitchFamily="34" charset="0"/>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a:t>Click to edit Master subtitle style</a:t>
            </a:r>
            <a:endParaRPr lang="en-US" dirty="0"/>
          </a:p>
        </p:txBody>
      </p:sp>
      <p:sp>
        <p:nvSpPr>
          <p:cNvPr id="14" name="Content Placeholder 13"/>
          <p:cNvSpPr>
            <a:spLocks noGrp="1"/>
          </p:cNvSpPr>
          <p:nvPr>
            <p:ph sz="quarter" idx="10"/>
          </p:nvPr>
        </p:nvSpPr>
        <p:spPr>
          <a:xfrm>
            <a:off x="594360" y="1168400"/>
            <a:ext cx="4572000" cy="369332"/>
          </a:xfrm>
        </p:spPr>
        <p:txBody>
          <a:bodyPr>
            <a:noAutofit/>
          </a:bodyPr>
          <a:lstStyle>
            <a:lvl1pPr marL="0" indent="0">
              <a:buFontTx/>
              <a:buNone/>
              <a:defRPr sz="2400"/>
            </a:lvl1pPr>
          </a:lstStyle>
          <a:p>
            <a:pPr lvl="0"/>
            <a:r>
              <a:rPr lang="en-US"/>
              <a:t>Click to edit Master text styles</a:t>
            </a:r>
          </a:p>
        </p:txBody>
      </p:sp>
      <p:sp>
        <p:nvSpPr>
          <p:cNvPr id="46" name="Rectangle 45"/>
          <p:cNvSpPr/>
          <p:nvPr userDrawn="1"/>
        </p:nvSpPr>
        <p:spPr bwMode="gray">
          <a:xfrm>
            <a:off x="-1" y="6934200"/>
            <a:ext cx="10056813"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nvGrpSpPr>
          <p:cNvPr id="48" name="Group 47"/>
          <p:cNvGrpSpPr>
            <a:grpSpLocks noChangeAspect="1"/>
          </p:cNvGrpSpPr>
          <p:nvPr userDrawn="1"/>
        </p:nvGrpSpPr>
        <p:grpSpPr>
          <a:xfrm>
            <a:off x="6754669" y="596370"/>
            <a:ext cx="2697128" cy="318030"/>
            <a:chOff x="2928938" y="3638550"/>
            <a:chExt cx="4200525" cy="495301"/>
          </a:xfrm>
        </p:grpSpPr>
        <p:sp>
          <p:nvSpPr>
            <p:cNvPr id="49" name="AutoShape 3"/>
            <p:cNvSpPr>
              <a:spLocks noChangeAspect="1" noChangeArrowheads="1" noTextEdit="1"/>
            </p:cNvSpPr>
            <p:nvPr userDrawn="1"/>
          </p:nvSpPr>
          <p:spPr bwMode="auto">
            <a:xfrm>
              <a:off x="2928938" y="3638550"/>
              <a:ext cx="42005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0" name="Freeform 6"/>
            <p:cNvSpPr>
              <a:spLocks/>
            </p:cNvSpPr>
            <p:nvPr userDrawn="1"/>
          </p:nvSpPr>
          <p:spPr bwMode="auto">
            <a:xfrm>
              <a:off x="2928938" y="3640138"/>
              <a:ext cx="434975" cy="493713"/>
            </a:xfrm>
            <a:custGeom>
              <a:avLst/>
              <a:gdLst>
                <a:gd name="T0" fmla="*/ 391 w 548"/>
                <a:gd name="T1" fmla="*/ 3 h 622"/>
                <a:gd name="T2" fmla="*/ 465 w 548"/>
                <a:gd name="T3" fmla="*/ 14 h 622"/>
                <a:gd name="T4" fmla="*/ 512 w 548"/>
                <a:gd name="T5" fmla="*/ 24 h 622"/>
                <a:gd name="T6" fmla="*/ 524 w 548"/>
                <a:gd name="T7" fmla="*/ 117 h 622"/>
                <a:gd name="T8" fmla="*/ 515 w 548"/>
                <a:gd name="T9" fmla="*/ 164 h 622"/>
                <a:gd name="T10" fmla="*/ 478 w 548"/>
                <a:gd name="T11" fmla="*/ 90 h 622"/>
                <a:gd name="T12" fmla="*/ 428 w 548"/>
                <a:gd name="T13" fmla="*/ 45 h 622"/>
                <a:gd name="T14" fmla="*/ 364 w 548"/>
                <a:gd name="T15" fmla="*/ 22 h 622"/>
                <a:gd name="T16" fmla="*/ 284 w 548"/>
                <a:gd name="T17" fmla="*/ 24 h 622"/>
                <a:gd name="T18" fmla="*/ 212 w 548"/>
                <a:gd name="T19" fmla="*/ 48 h 622"/>
                <a:gd name="T20" fmla="*/ 157 w 548"/>
                <a:gd name="T21" fmla="*/ 91 h 622"/>
                <a:gd name="T22" fmla="*/ 120 w 548"/>
                <a:gd name="T23" fmla="*/ 151 h 622"/>
                <a:gd name="T24" fmla="*/ 98 w 548"/>
                <a:gd name="T25" fmla="*/ 222 h 622"/>
                <a:gd name="T26" fmla="*/ 90 w 548"/>
                <a:gd name="T27" fmla="*/ 299 h 622"/>
                <a:gd name="T28" fmla="*/ 101 w 548"/>
                <a:gd name="T29" fmla="*/ 398 h 622"/>
                <a:gd name="T30" fmla="*/ 131 w 548"/>
                <a:gd name="T31" fmla="*/ 482 h 622"/>
                <a:gd name="T32" fmla="*/ 180 w 548"/>
                <a:gd name="T33" fmla="*/ 546 h 622"/>
                <a:gd name="T34" fmla="*/ 245 w 548"/>
                <a:gd name="T35" fmla="*/ 587 h 622"/>
                <a:gd name="T36" fmla="*/ 327 w 548"/>
                <a:gd name="T37" fmla="*/ 601 h 622"/>
                <a:gd name="T38" fmla="*/ 396 w 548"/>
                <a:gd name="T39" fmla="*/ 591 h 622"/>
                <a:gd name="T40" fmla="*/ 451 w 548"/>
                <a:gd name="T41" fmla="*/ 561 h 622"/>
                <a:gd name="T42" fmla="*/ 496 w 548"/>
                <a:gd name="T43" fmla="*/ 511 h 622"/>
                <a:gd name="T44" fmla="*/ 536 w 548"/>
                <a:gd name="T45" fmla="*/ 447 h 622"/>
                <a:gd name="T46" fmla="*/ 540 w 548"/>
                <a:gd name="T47" fmla="*/ 476 h 622"/>
                <a:gd name="T48" fmla="*/ 521 w 548"/>
                <a:gd name="T49" fmla="*/ 542 h 622"/>
                <a:gd name="T50" fmla="*/ 502 w 548"/>
                <a:gd name="T51" fmla="*/ 596 h 622"/>
                <a:gd name="T52" fmla="*/ 460 w 548"/>
                <a:gd name="T53" fmla="*/ 606 h 622"/>
                <a:gd name="T54" fmla="*/ 398 w 548"/>
                <a:gd name="T55" fmla="*/ 617 h 622"/>
                <a:gd name="T56" fmla="*/ 329 w 548"/>
                <a:gd name="T57" fmla="*/ 622 h 622"/>
                <a:gd name="T58" fmla="*/ 225 w 548"/>
                <a:gd name="T59" fmla="*/ 609 h 622"/>
                <a:gd name="T60" fmla="*/ 141 w 548"/>
                <a:gd name="T61" fmla="*/ 575 h 622"/>
                <a:gd name="T62" fmla="*/ 77 w 548"/>
                <a:gd name="T63" fmla="*/ 526 h 622"/>
                <a:gd name="T64" fmla="*/ 34 w 548"/>
                <a:gd name="T65" fmla="*/ 463 h 622"/>
                <a:gd name="T66" fmla="*/ 8 w 548"/>
                <a:gd name="T67" fmla="*/ 392 h 622"/>
                <a:gd name="T68" fmla="*/ 0 w 548"/>
                <a:gd name="T69" fmla="*/ 320 h 622"/>
                <a:gd name="T70" fmla="*/ 16 w 548"/>
                <a:gd name="T71" fmla="*/ 214 h 622"/>
                <a:gd name="T72" fmla="*/ 64 w 548"/>
                <a:gd name="T73" fmla="*/ 125 h 622"/>
                <a:gd name="T74" fmla="*/ 138 w 548"/>
                <a:gd name="T75" fmla="*/ 59 h 622"/>
                <a:gd name="T76" fmla="*/ 233 w 548"/>
                <a:gd name="T77" fmla="*/ 16 h 622"/>
                <a:gd name="T78" fmla="*/ 346 w 548"/>
                <a:gd name="T79"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8" h="622">
                  <a:moveTo>
                    <a:pt x="346" y="0"/>
                  </a:moveTo>
                  <a:lnTo>
                    <a:pt x="391" y="3"/>
                  </a:lnTo>
                  <a:lnTo>
                    <a:pt x="431" y="8"/>
                  </a:lnTo>
                  <a:lnTo>
                    <a:pt x="465" y="14"/>
                  </a:lnTo>
                  <a:lnTo>
                    <a:pt x="492" y="19"/>
                  </a:lnTo>
                  <a:lnTo>
                    <a:pt x="512" y="24"/>
                  </a:lnTo>
                  <a:lnTo>
                    <a:pt x="518" y="72"/>
                  </a:lnTo>
                  <a:lnTo>
                    <a:pt x="524" y="117"/>
                  </a:lnTo>
                  <a:lnTo>
                    <a:pt x="529" y="162"/>
                  </a:lnTo>
                  <a:lnTo>
                    <a:pt x="515" y="164"/>
                  </a:lnTo>
                  <a:lnTo>
                    <a:pt x="497" y="123"/>
                  </a:lnTo>
                  <a:lnTo>
                    <a:pt x="478" y="90"/>
                  </a:lnTo>
                  <a:lnTo>
                    <a:pt x="454" y="64"/>
                  </a:lnTo>
                  <a:lnTo>
                    <a:pt x="428" y="45"/>
                  </a:lnTo>
                  <a:lnTo>
                    <a:pt x="398" y="30"/>
                  </a:lnTo>
                  <a:lnTo>
                    <a:pt x="364" y="22"/>
                  </a:lnTo>
                  <a:lnTo>
                    <a:pt x="326" y="21"/>
                  </a:lnTo>
                  <a:lnTo>
                    <a:pt x="284" y="24"/>
                  </a:lnTo>
                  <a:lnTo>
                    <a:pt x="245" y="33"/>
                  </a:lnTo>
                  <a:lnTo>
                    <a:pt x="212" y="48"/>
                  </a:lnTo>
                  <a:lnTo>
                    <a:pt x="183" y="67"/>
                  </a:lnTo>
                  <a:lnTo>
                    <a:pt x="157" y="91"/>
                  </a:lnTo>
                  <a:lnTo>
                    <a:pt x="136" y="120"/>
                  </a:lnTo>
                  <a:lnTo>
                    <a:pt x="120" y="151"/>
                  </a:lnTo>
                  <a:lnTo>
                    <a:pt x="107" y="186"/>
                  </a:lnTo>
                  <a:lnTo>
                    <a:pt x="98" y="222"/>
                  </a:lnTo>
                  <a:lnTo>
                    <a:pt x="91" y="260"/>
                  </a:lnTo>
                  <a:lnTo>
                    <a:pt x="90" y="299"/>
                  </a:lnTo>
                  <a:lnTo>
                    <a:pt x="93" y="350"/>
                  </a:lnTo>
                  <a:lnTo>
                    <a:pt x="101" y="398"/>
                  </a:lnTo>
                  <a:lnTo>
                    <a:pt x="114" y="442"/>
                  </a:lnTo>
                  <a:lnTo>
                    <a:pt x="131" y="482"/>
                  </a:lnTo>
                  <a:lnTo>
                    <a:pt x="154" y="516"/>
                  </a:lnTo>
                  <a:lnTo>
                    <a:pt x="180" y="546"/>
                  </a:lnTo>
                  <a:lnTo>
                    <a:pt x="212" y="569"/>
                  </a:lnTo>
                  <a:lnTo>
                    <a:pt x="245" y="587"/>
                  </a:lnTo>
                  <a:lnTo>
                    <a:pt x="284" y="598"/>
                  </a:lnTo>
                  <a:lnTo>
                    <a:pt x="327" y="601"/>
                  </a:lnTo>
                  <a:lnTo>
                    <a:pt x="364" y="599"/>
                  </a:lnTo>
                  <a:lnTo>
                    <a:pt x="396" y="591"/>
                  </a:lnTo>
                  <a:lnTo>
                    <a:pt x="425" y="579"/>
                  </a:lnTo>
                  <a:lnTo>
                    <a:pt x="451" y="561"/>
                  </a:lnTo>
                  <a:lnTo>
                    <a:pt x="473" y="538"/>
                  </a:lnTo>
                  <a:lnTo>
                    <a:pt x="496" y="511"/>
                  </a:lnTo>
                  <a:lnTo>
                    <a:pt x="515" y="480"/>
                  </a:lnTo>
                  <a:lnTo>
                    <a:pt x="536" y="447"/>
                  </a:lnTo>
                  <a:lnTo>
                    <a:pt x="548" y="450"/>
                  </a:lnTo>
                  <a:lnTo>
                    <a:pt x="540" y="476"/>
                  </a:lnTo>
                  <a:lnTo>
                    <a:pt x="532" y="508"/>
                  </a:lnTo>
                  <a:lnTo>
                    <a:pt x="521" y="542"/>
                  </a:lnTo>
                  <a:lnTo>
                    <a:pt x="512" y="572"/>
                  </a:lnTo>
                  <a:lnTo>
                    <a:pt x="502" y="596"/>
                  </a:lnTo>
                  <a:lnTo>
                    <a:pt x="484" y="601"/>
                  </a:lnTo>
                  <a:lnTo>
                    <a:pt x="460" y="606"/>
                  </a:lnTo>
                  <a:lnTo>
                    <a:pt x="430" y="612"/>
                  </a:lnTo>
                  <a:lnTo>
                    <a:pt x="398" y="617"/>
                  </a:lnTo>
                  <a:lnTo>
                    <a:pt x="362" y="620"/>
                  </a:lnTo>
                  <a:lnTo>
                    <a:pt x="329" y="622"/>
                  </a:lnTo>
                  <a:lnTo>
                    <a:pt x="274" y="619"/>
                  </a:lnTo>
                  <a:lnTo>
                    <a:pt x="225" y="609"/>
                  </a:lnTo>
                  <a:lnTo>
                    <a:pt x="180" y="595"/>
                  </a:lnTo>
                  <a:lnTo>
                    <a:pt x="141" y="575"/>
                  </a:lnTo>
                  <a:lnTo>
                    <a:pt x="107" y="553"/>
                  </a:lnTo>
                  <a:lnTo>
                    <a:pt x="77" y="526"/>
                  </a:lnTo>
                  <a:lnTo>
                    <a:pt x="53" y="495"/>
                  </a:lnTo>
                  <a:lnTo>
                    <a:pt x="34" y="463"/>
                  </a:lnTo>
                  <a:lnTo>
                    <a:pt x="19" y="427"/>
                  </a:lnTo>
                  <a:lnTo>
                    <a:pt x="8" y="392"/>
                  </a:lnTo>
                  <a:lnTo>
                    <a:pt x="2" y="357"/>
                  </a:lnTo>
                  <a:lnTo>
                    <a:pt x="0" y="320"/>
                  </a:lnTo>
                  <a:lnTo>
                    <a:pt x="5" y="265"/>
                  </a:lnTo>
                  <a:lnTo>
                    <a:pt x="16" y="214"/>
                  </a:lnTo>
                  <a:lnTo>
                    <a:pt x="37" y="167"/>
                  </a:lnTo>
                  <a:lnTo>
                    <a:pt x="64" y="125"/>
                  </a:lnTo>
                  <a:lnTo>
                    <a:pt x="98" y="90"/>
                  </a:lnTo>
                  <a:lnTo>
                    <a:pt x="138" y="59"/>
                  </a:lnTo>
                  <a:lnTo>
                    <a:pt x="183" y="33"/>
                  </a:lnTo>
                  <a:lnTo>
                    <a:pt x="233" y="16"/>
                  </a:lnTo>
                  <a:lnTo>
                    <a:pt x="287" y="4"/>
                  </a:lnTo>
                  <a:lnTo>
                    <a:pt x="346"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1" name="Freeform 7"/>
            <p:cNvSpPr>
              <a:spLocks noEditPoints="1"/>
            </p:cNvSpPr>
            <p:nvPr userDrawn="1"/>
          </p:nvSpPr>
          <p:spPr bwMode="auto">
            <a:xfrm>
              <a:off x="3360738" y="3724275"/>
              <a:ext cx="396875" cy="407988"/>
            </a:xfrm>
            <a:custGeom>
              <a:avLst/>
              <a:gdLst>
                <a:gd name="T0" fmla="*/ 210 w 500"/>
                <a:gd name="T1" fmla="*/ 19 h 514"/>
                <a:gd name="T2" fmla="*/ 155 w 500"/>
                <a:gd name="T3" fmla="*/ 42 h 514"/>
                <a:gd name="T4" fmla="*/ 112 w 500"/>
                <a:gd name="T5" fmla="*/ 88 h 514"/>
                <a:gd name="T6" fmla="*/ 83 w 500"/>
                <a:gd name="T7" fmla="*/ 154 h 514"/>
                <a:gd name="T8" fmla="*/ 72 w 500"/>
                <a:gd name="T9" fmla="*/ 241 h 514"/>
                <a:gd name="T10" fmla="*/ 83 w 500"/>
                <a:gd name="T11" fmla="*/ 333 h 514"/>
                <a:gd name="T12" fmla="*/ 113 w 500"/>
                <a:gd name="T13" fmla="*/ 408 h 514"/>
                <a:gd name="T14" fmla="*/ 162 w 500"/>
                <a:gd name="T15" fmla="*/ 463 h 514"/>
                <a:gd name="T16" fmla="*/ 224 w 500"/>
                <a:gd name="T17" fmla="*/ 493 h 514"/>
                <a:gd name="T18" fmla="*/ 295 w 500"/>
                <a:gd name="T19" fmla="*/ 493 h 514"/>
                <a:gd name="T20" fmla="*/ 352 w 500"/>
                <a:gd name="T21" fmla="*/ 465 h 514"/>
                <a:gd name="T22" fmla="*/ 397 w 500"/>
                <a:gd name="T23" fmla="*/ 408 h 514"/>
                <a:gd name="T24" fmla="*/ 423 w 500"/>
                <a:gd name="T25" fmla="*/ 328 h 514"/>
                <a:gd name="T26" fmla="*/ 423 w 500"/>
                <a:gd name="T27" fmla="*/ 225 h 514"/>
                <a:gd name="T28" fmla="*/ 402 w 500"/>
                <a:gd name="T29" fmla="*/ 136 h 514"/>
                <a:gd name="T30" fmla="*/ 362 w 500"/>
                <a:gd name="T31" fmla="*/ 71 h 514"/>
                <a:gd name="T32" fmla="*/ 308 w 500"/>
                <a:gd name="T33" fmla="*/ 30 h 514"/>
                <a:gd name="T34" fmla="*/ 239 w 500"/>
                <a:gd name="T35" fmla="*/ 16 h 514"/>
                <a:gd name="T36" fmla="*/ 303 w 500"/>
                <a:gd name="T37" fmla="*/ 3 h 514"/>
                <a:gd name="T38" fmla="*/ 380 w 500"/>
                <a:gd name="T39" fmla="*/ 30 h 514"/>
                <a:gd name="T40" fmla="*/ 442 w 500"/>
                <a:gd name="T41" fmla="*/ 83 h 514"/>
                <a:gd name="T42" fmla="*/ 484 w 500"/>
                <a:gd name="T43" fmla="*/ 157 h 514"/>
                <a:gd name="T44" fmla="*/ 500 w 500"/>
                <a:gd name="T45" fmla="*/ 249 h 514"/>
                <a:gd name="T46" fmla="*/ 484 w 500"/>
                <a:gd name="T47" fmla="*/ 346 h 514"/>
                <a:gd name="T48" fmla="*/ 441 w 500"/>
                <a:gd name="T49" fmla="*/ 424 h 514"/>
                <a:gd name="T50" fmla="*/ 375 w 500"/>
                <a:gd name="T51" fmla="*/ 481 h 514"/>
                <a:gd name="T52" fmla="*/ 291 w 500"/>
                <a:gd name="T53" fmla="*/ 510 h 514"/>
                <a:gd name="T54" fmla="*/ 198 w 500"/>
                <a:gd name="T55" fmla="*/ 510 h 514"/>
                <a:gd name="T56" fmla="*/ 117 w 500"/>
                <a:gd name="T57" fmla="*/ 481 h 514"/>
                <a:gd name="T58" fmla="*/ 54 w 500"/>
                <a:gd name="T59" fmla="*/ 426 h 514"/>
                <a:gd name="T60" fmla="*/ 14 w 500"/>
                <a:gd name="T61" fmla="*/ 352 h 514"/>
                <a:gd name="T62" fmla="*/ 0 w 500"/>
                <a:gd name="T63" fmla="*/ 264 h 514"/>
                <a:gd name="T64" fmla="*/ 8 w 500"/>
                <a:gd name="T65" fmla="*/ 193 h 514"/>
                <a:gd name="T66" fmla="*/ 33 w 500"/>
                <a:gd name="T67" fmla="*/ 127 h 514"/>
                <a:gd name="T68" fmla="*/ 77 w 500"/>
                <a:gd name="T69" fmla="*/ 71 h 514"/>
                <a:gd name="T70" fmla="*/ 138 w 500"/>
                <a:gd name="T71" fmla="*/ 27 h 514"/>
                <a:gd name="T72" fmla="*/ 215 w 500"/>
                <a:gd name="T73" fmla="*/ 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0" h="514">
                  <a:moveTo>
                    <a:pt x="239" y="16"/>
                  </a:moveTo>
                  <a:lnTo>
                    <a:pt x="210" y="19"/>
                  </a:lnTo>
                  <a:lnTo>
                    <a:pt x="181" y="27"/>
                  </a:lnTo>
                  <a:lnTo>
                    <a:pt x="155" y="42"/>
                  </a:lnTo>
                  <a:lnTo>
                    <a:pt x="133" y="62"/>
                  </a:lnTo>
                  <a:lnTo>
                    <a:pt x="112" y="88"/>
                  </a:lnTo>
                  <a:lnTo>
                    <a:pt x="96" y="119"/>
                  </a:lnTo>
                  <a:lnTo>
                    <a:pt x="83" y="154"/>
                  </a:lnTo>
                  <a:lnTo>
                    <a:pt x="75" y="196"/>
                  </a:lnTo>
                  <a:lnTo>
                    <a:pt x="72" y="241"/>
                  </a:lnTo>
                  <a:lnTo>
                    <a:pt x="75" y="289"/>
                  </a:lnTo>
                  <a:lnTo>
                    <a:pt x="83" y="333"/>
                  </a:lnTo>
                  <a:lnTo>
                    <a:pt x="96" y="373"/>
                  </a:lnTo>
                  <a:lnTo>
                    <a:pt x="113" y="408"/>
                  </a:lnTo>
                  <a:lnTo>
                    <a:pt x="136" y="439"/>
                  </a:lnTo>
                  <a:lnTo>
                    <a:pt x="162" y="463"/>
                  </a:lnTo>
                  <a:lnTo>
                    <a:pt x="190" y="482"/>
                  </a:lnTo>
                  <a:lnTo>
                    <a:pt x="224" y="493"/>
                  </a:lnTo>
                  <a:lnTo>
                    <a:pt x="261" y="497"/>
                  </a:lnTo>
                  <a:lnTo>
                    <a:pt x="295" y="493"/>
                  </a:lnTo>
                  <a:lnTo>
                    <a:pt x="325" y="482"/>
                  </a:lnTo>
                  <a:lnTo>
                    <a:pt x="352" y="465"/>
                  </a:lnTo>
                  <a:lnTo>
                    <a:pt x="378" y="440"/>
                  </a:lnTo>
                  <a:lnTo>
                    <a:pt x="397" y="408"/>
                  </a:lnTo>
                  <a:lnTo>
                    <a:pt x="413" y="371"/>
                  </a:lnTo>
                  <a:lnTo>
                    <a:pt x="423" y="328"/>
                  </a:lnTo>
                  <a:lnTo>
                    <a:pt x="426" y="278"/>
                  </a:lnTo>
                  <a:lnTo>
                    <a:pt x="423" y="225"/>
                  </a:lnTo>
                  <a:lnTo>
                    <a:pt x="415" y="178"/>
                  </a:lnTo>
                  <a:lnTo>
                    <a:pt x="402" y="136"/>
                  </a:lnTo>
                  <a:lnTo>
                    <a:pt x="385" y="101"/>
                  </a:lnTo>
                  <a:lnTo>
                    <a:pt x="362" y="71"/>
                  </a:lnTo>
                  <a:lnTo>
                    <a:pt x="336" y="46"/>
                  </a:lnTo>
                  <a:lnTo>
                    <a:pt x="308" y="30"/>
                  </a:lnTo>
                  <a:lnTo>
                    <a:pt x="274" y="19"/>
                  </a:lnTo>
                  <a:lnTo>
                    <a:pt x="239" y="16"/>
                  </a:lnTo>
                  <a:close/>
                  <a:moveTo>
                    <a:pt x="259" y="0"/>
                  </a:moveTo>
                  <a:lnTo>
                    <a:pt x="303" y="3"/>
                  </a:lnTo>
                  <a:lnTo>
                    <a:pt x="343" y="14"/>
                  </a:lnTo>
                  <a:lnTo>
                    <a:pt x="380" y="30"/>
                  </a:lnTo>
                  <a:lnTo>
                    <a:pt x="413" y="54"/>
                  </a:lnTo>
                  <a:lnTo>
                    <a:pt x="442" y="83"/>
                  </a:lnTo>
                  <a:lnTo>
                    <a:pt x="466" y="119"/>
                  </a:lnTo>
                  <a:lnTo>
                    <a:pt x="484" y="157"/>
                  </a:lnTo>
                  <a:lnTo>
                    <a:pt x="495" y="201"/>
                  </a:lnTo>
                  <a:lnTo>
                    <a:pt x="500" y="249"/>
                  </a:lnTo>
                  <a:lnTo>
                    <a:pt x="495" y="299"/>
                  </a:lnTo>
                  <a:lnTo>
                    <a:pt x="484" y="346"/>
                  </a:lnTo>
                  <a:lnTo>
                    <a:pt x="465" y="387"/>
                  </a:lnTo>
                  <a:lnTo>
                    <a:pt x="441" y="424"/>
                  </a:lnTo>
                  <a:lnTo>
                    <a:pt x="410" y="455"/>
                  </a:lnTo>
                  <a:lnTo>
                    <a:pt x="375" y="481"/>
                  </a:lnTo>
                  <a:lnTo>
                    <a:pt x="335" y="498"/>
                  </a:lnTo>
                  <a:lnTo>
                    <a:pt x="291" y="510"/>
                  </a:lnTo>
                  <a:lnTo>
                    <a:pt x="245" y="514"/>
                  </a:lnTo>
                  <a:lnTo>
                    <a:pt x="198" y="510"/>
                  </a:lnTo>
                  <a:lnTo>
                    <a:pt x="155" y="498"/>
                  </a:lnTo>
                  <a:lnTo>
                    <a:pt x="117" y="481"/>
                  </a:lnTo>
                  <a:lnTo>
                    <a:pt x="83" y="456"/>
                  </a:lnTo>
                  <a:lnTo>
                    <a:pt x="54" y="426"/>
                  </a:lnTo>
                  <a:lnTo>
                    <a:pt x="30" y="391"/>
                  </a:lnTo>
                  <a:lnTo>
                    <a:pt x="14" y="352"/>
                  </a:lnTo>
                  <a:lnTo>
                    <a:pt x="3" y="309"/>
                  </a:lnTo>
                  <a:lnTo>
                    <a:pt x="0" y="264"/>
                  </a:lnTo>
                  <a:lnTo>
                    <a:pt x="1" y="228"/>
                  </a:lnTo>
                  <a:lnTo>
                    <a:pt x="8" y="193"/>
                  </a:lnTo>
                  <a:lnTo>
                    <a:pt x="19" y="159"/>
                  </a:lnTo>
                  <a:lnTo>
                    <a:pt x="33" y="127"/>
                  </a:lnTo>
                  <a:lnTo>
                    <a:pt x="53" y="98"/>
                  </a:lnTo>
                  <a:lnTo>
                    <a:pt x="77" y="71"/>
                  </a:lnTo>
                  <a:lnTo>
                    <a:pt x="104" y="46"/>
                  </a:lnTo>
                  <a:lnTo>
                    <a:pt x="138" y="27"/>
                  </a:lnTo>
                  <a:lnTo>
                    <a:pt x="173" y="13"/>
                  </a:lnTo>
                  <a:lnTo>
                    <a:pt x="215" y="3"/>
                  </a:lnTo>
                  <a:lnTo>
                    <a:pt x="259"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2" name="Freeform 8"/>
            <p:cNvSpPr>
              <a:spLocks/>
            </p:cNvSpPr>
            <p:nvPr userDrawn="1"/>
          </p:nvSpPr>
          <p:spPr bwMode="auto">
            <a:xfrm>
              <a:off x="3729038" y="3733800"/>
              <a:ext cx="422275" cy="388938"/>
            </a:xfrm>
            <a:custGeom>
              <a:avLst/>
              <a:gdLst>
                <a:gd name="T0" fmla="*/ 199 w 530"/>
                <a:gd name="T1" fmla="*/ 0 h 491"/>
                <a:gd name="T2" fmla="*/ 176 w 530"/>
                <a:gd name="T3" fmla="*/ 14 h 491"/>
                <a:gd name="T4" fmla="*/ 147 w 530"/>
                <a:gd name="T5" fmla="*/ 27 h 491"/>
                <a:gd name="T6" fmla="*/ 134 w 530"/>
                <a:gd name="T7" fmla="*/ 55 h 491"/>
                <a:gd name="T8" fmla="*/ 133 w 530"/>
                <a:gd name="T9" fmla="*/ 109 h 491"/>
                <a:gd name="T10" fmla="*/ 399 w 530"/>
                <a:gd name="T11" fmla="*/ 220 h 491"/>
                <a:gd name="T12" fmla="*/ 399 w 530"/>
                <a:gd name="T13" fmla="*/ 79 h 491"/>
                <a:gd name="T14" fmla="*/ 393 w 530"/>
                <a:gd name="T15" fmla="*/ 39 h 491"/>
                <a:gd name="T16" fmla="*/ 373 w 530"/>
                <a:gd name="T17" fmla="*/ 19 h 491"/>
                <a:gd name="T18" fmla="*/ 333 w 530"/>
                <a:gd name="T19" fmla="*/ 10 h 491"/>
                <a:gd name="T20" fmla="*/ 530 w 530"/>
                <a:gd name="T21" fmla="*/ 0 h 491"/>
                <a:gd name="T22" fmla="*/ 506 w 530"/>
                <a:gd name="T23" fmla="*/ 14 h 491"/>
                <a:gd name="T24" fmla="*/ 476 w 530"/>
                <a:gd name="T25" fmla="*/ 27 h 491"/>
                <a:gd name="T26" fmla="*/ 463 w 530"/>
                <a:gd name="T27" fmla="*/ 55 h 491"/>
                <a:gd name="T28" fmla="*/ 460 w 530"/>
                <a:gd name="T29" fmla="*/ 109 h 491"/>
                <a:gd name="T30" fmla="*/ 462 w 530"/>
                <a:gd name="T31" fmla="*/ 412 h 491"/>
                <a:gd name="T32" fmla="*/ 468 w 530"/>
                <a:gd name="T33" fmla="*/ 452 h 491"/>
                <a:gd name="T34" fmla="*/ 489 w 530"/>
                <a:gd name="T35" fmla="*/ 471 h 491"/>
                <a:gd name="T36" fmla="*/ 529 w 530"/>
                <a:gd name="T37" fmla="*/ 481 h 491"/>
                <a:gd name="T38" fmla="*/ 327 w 530"/>
                <a:gd name="T39" fmla="*/ 491 h 491"/>
                <a:gd name="T40" fmla="*/ 352 w 530"/>
                <a:gd name="T41" fmla="*/ 478 h 491"/>
                <a:gd name="T42" fmla="*/ 383 w 530"/>
                <a:gd name="T43" fmla="*/ 463 h 491"/>
                <a:gd name="T44" fmla="*/ 397 w 530"/>
                <a:gd name="T45" fmla="*/ 436 h 491"/>
                <a:gd name="T46" fmla="*/ 399 w 530"/>
                <a:gd name="T47" fmla="*/ 381 h 491"/>
                <a:gd name="T48" fmla="*/ 133 w 530"/>
                <a:gd name="T49" fmla="*/ 243 h 491"/>
                <a:gd name="T50" fmla="*/ 133 w 530"/>
                <a:gd name="T51" fmla="*/ 412 h 491"/>
                <a:gd name="T52" fmla="*/ 139 w 530"/>
                <a:gd name="T53" fmla="*/ 452 h 491"/>
                <a:gd name="T54" fmla="*/ 160 w 530"/>
                <a:gd name="T55" fmla="*/ 471 h 491"/>
                <a:gd name="T56" fmla="*/ 202 w 530"/>
                <a:gd name="T57" fmla="*/ 481 h 491"/>
                <a:gd name="T58" fmla="*/ 3 w 530"/>
                <a:gd name="T59" fmla="*/ 491 h 491"/>
                <a:gd name="T60" fmla="*/ 27 w 530"/>
                <a:gd name="T61" fmla="*/ 478 h 491"/>
                <a:gd name="T62" fmla="*/ 56 w 530"/>
                <a:gd name="T63" fmla="*/ 463 h 491"/>
                <a:gd name="T64" fmla="*/ 69 w 530"/>
                <a:gd name="T65" fmla="*/ 436 h 491"/>
                <a:gd name="T66" fmla="*/ 72 w 530"/>
                <a:gd name="T67" fmla="*/ 381 h 491"/>
                <a:gd name="T68" fmla="*/ 72 w 530"/>
                <a:gd name="T69" fmla="*/ 79 h 491"/>
                <a:gd name="T70" fmla="*/ 64 w 530"/>
                <a:gd name="T71" fmla="*/ 39 h 491"/>
                <a:gd name="T72" fmla="*/ 43 w 530"/>
                <a:gd name="T73" fmla="*/ 19 h 491"/>
                <a:gd name="T74" fmla="*/ 0 w 530"/>
                <a:gd name="T75" fmla="*/ 1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0" h="491">
                  <a:moveTo>
                    <a:pt x="0" y="0"/>
                  </a:moveTo>
                  <a:lnTo>
                    <a:pt x="199" y="0"/>
                  </a:lnTo>
                  <a:lnTo>
                    <a:pt x="199" y="10"/>
                  </a:lnTo>
                  <a:lnTo>
                    <a:pt x="176" y="14"/>
                  </a:lnTo>
                  <a:lnTo>
                    <a:pt x="158" y="19"/>
                  </a:lnTo>
                  <a:lnTo>
                    <a:pt x="147" y="27"/>
                  </a:lnTo>
                  <a:lnTo>
                    <a:pt x="139" y="39"/>
                  </a:lnTo>
                  <a:lnTo>
                    <a:pt x="134" y="55"/>
                  </a:lnTo>
                  <a:lnTo>
                    <a:pt x="133" y="79"/>
                  </a:lnTo>
                  <a:lnTo>
                    <a:pt x="133" y="109"/>
                  </a:lnTo>
                  <a:lnTo>
                    <a:pt x="133" y="220"/>
                  </a:lnTo>
                  <a:lnTo>
                    <a:pt x="399" y="220"/>
                  </a:lnTo>
                  <a:lnTo>
                    <a:pt x="399" y="109"/>
                  </a:lnTo>
                  <a:lnTo>
                    <a:pt x="399" y="79"/>
                  </a:lnTo>
                  <a:lnTo>
                    <a:pt x="397" y="55"/>
                  </a:lnTo>
                  <a:lnTo>
                    <a:pt x="393" y="39"/>
                  </a:lnTo>
                  <a:lnTo>
                    <a:pt x="385" y="27"/>
                  </a:lnTo>
                  <a:lnTo>
                    <a:pt x="373" y="19"/>
                  </a:lnTo>
                  <a:lnTo>
                    <a:pt x="356" y="14"/>
                  </a:lnTo>
                  <a:lnTo>
                    <a:pt x="333" y="10"/>
                  </a:lnTo>
                  <a:lnTo>
                    <a:pt x="333" y="0"/>
                  </a:lnTo>
                  <a:lnTo>
                    <a:pt x="530" y="0"/>
                  </a:lnTo>
                  <a:lnTo>
                    <a:pt x="530" y="10"/>
                  </a:lnTo>
                  <a:lnTo>
                    <a:pt x="506" y="14"/>
                  </a:lnTo>
                  <a:lnTo>
                    <a:pt x="489" y="19"/>
                  </a:lnTo>
                  <a:lnTo>
                    <a:pt x="476" y="27"/>
                  </a:lnTo>
                  <a:lnTo>
                    <a:pt x="468" y="39"/>
                  </a:lnTo>
                  <a:lnTo>
                    <a:pt x="463" y="55"/>
                  </a:lnTo>
                  <a:lnTo>
                    <a:pt x="462" y="79"/>
                  </a:lnTo>
                  <a:lnTo>
                    <a:pt x="460" y="109"/>
                  </a:lnTo>
                  <a:lnTo>
                    <a:pt x="460" y="381"/>
                  </a:lnTo>
                  <a:lnTo>
                    <a:pt x="462" y="412"/>
                  </a:lnTo>
                  <a:lnTo>
                    <a:pt x="463" y="436"/>
                  </a:lnTo>
                  <a:lnTo>
                    <a:pt x="468" y="452"/>
                  </a:lnTo>
                  <a:lnTo>
                    <a:pt x="476" y="463"/>
                  </a:lnTo>
                  <a:lnTo>
                    <a:pt x="489" y="471"/>
                  </a:lnTo>
                  <a:lnTo>
                    <a:pt x="505" y="478"/>
                  </a:lnTo>
                  <a:lnTo>
                    <a:pt x="529" y="481"/>
                  </a:lnTo>
                  <a:lnTo>
                    <a:pt x="529" y="491"/>
                  </a:lnTo>
                  <a:lnTo>
                    <a:pt x="327" y="491"/>
                  </a:lnTo>
                  <a:lnTo>
                    <a:pt x="327" y="481"/>
                  </a:lnTo>
                  <a:lnTo>
                    <a:pt x="352" y="478"/>
                  </a:lnTo>
                  <a:lnTo>
                    <a:pt x="370" y="471"/>
                  </a:lnTo>
                  <a:lnTo>
                    <a:pt x="383" y="463"/>
                  </a:lnTo>
                  <a:lnTo>
                    <a:pt x="393" y="452"/>
                  </a:lnTo>
                  <a:lnTo>
                    <a:pt x="397" y="436"/>
                  </a:lnTo>
                  <a:lnTo>
                    <a:pt x="399" y="412"/>
                  </a:lnTo>
                  <a:lnTo>
                    <a:pt x="399" y="381"/>
                  </a:lnTo>
                  <a:lnTo>
                    <a:pt x="399" y="243"/>
                  </a:lnTo>
                  <a:lnTo>
                    <a:pt x="133" y="243"/>
                  </a:lnTo>
                  <a:lnTo>
                    <a:pt x="133" y="381"/>
                  </a:lnTo>
                  <a:lnTo>
                    <a:pt x="133" y="412"/>
                  </a:lnTo>
                  <a:lnTo>
                    <a:pt x="134" y="436"/>
                  </a:lnTo>
                  <a:lnTo>
                    <a:pt x="139" y="452"/>
                  </a:lnTo>
                  <a:lnTo>
                    <a:pt x="147" y="463"/>
                  </a:lnTo>
                  <a:lnTo>
                    <a:pt x="160" y="471"/>
                  </a:lnTo>
                  <a:lnTo>
                    <a:pt x="178" y="478"/>
                  </a:lnTo>
                  <a:lnTo>
                    <a:pt x="202" y="481"/>
                  </a:lnTo>
                  <a:lnTo>
                    <a:pt x="202" y="491"/>
                  </a:lnTo>
                  <a:lnTo>
                    <a:pt x="3" y="491"/>
                  </a:lnTo>
                  <a:lnTo>
                    <a:pt x="3" y="481"/>
                  </a:lnTo>
                  <a:lnTo>
                    <a:pt x="27" y="478"/>
                  </a:lnTo>
                  <a:lnTo>
                    <a:pt x="45" y="471"/>
                  </a:lnTo>
                  <a:lnTo>
                    <a:pt x="56" y="463"/>
                  </a:lnTo>
                  <a:lnTo>
                    <a:pt x="64" y="452"/>
                  </a:lnTo>
                  <a:lnTo>
                    <a:pt x="69" y="436"/>
                  </a:lnTo>
                  <a:lnTo>
                    <a:pt x="72" y="412"/>
                  </a:lnTo>
                  <a:lnTo>
                    <a:pt x="72" y="381"/>
                  </a:lnTo>
                  <a:lnTo>
                    <a:pt x="72" y="109"/>
                  </a:lnTo>
                  <a:lnTo>
                    <a:pt x="72" y="79"/>
                  </a:lnTo>
                  <a:lnTo>
                    <a:pt x="69" y="55"/>
                  </a:lnTo>
                  <a:lnTo>
                    <a:pt x="64" y="39"/>
                  </a:lnTo>
                  <a:lnTo>
                    <a:pt x="56" y="27"/>
                  </a:lnTo>
                  <a:lnTo>
                    <a:pt x="43" y="19"/>
                  </a:lnTo>
                  <a:lnTo>
                    <a:pt x="25" y="14"/>
                  </a:lnTo>
                  <a:lnTo>
                    <a:pt x="0" y="10"/>
                  </a:lnTo>
                  <a:lnTo>
                    <a:pt x="0"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3" name="Freeform 9"/>
            <p:cNvSpPr>
              <a:spLocks/>
            </p:cNvSpPr>
            <p:nvPr userDrawn="1"/>
          </p:nvSpPr>
          <p:spPr bwMode="auto">
            <a:xfrm>
              <a:off x="4127501" y="3733800"/>
              <a:ext cx="304800" cy="388938"/>
            </a:xfrm>
            <a:custGeom>
              <a:avLst/>
              <a:gdLst>
                <a:gd name="T0" fmla="*/ 338 w 383"/>
                <a:gd name="T1" fmla="*/ 0 h 491"/>
                <a:gd name="T2" fmla="*/ 340 w 383"/>
                <a:gd name="T3" fmla="*/ 32 h 491"/>
                <a:gd name="T4" fmla="*/ 344 w 383"/>
                <a:gd name="T5" fmla="*/ 84 h 491"/>
                <a:gd name="T6" fmla="*/ 335 w 383"/>
                <a:gd name="T7" fmla="*/ 113 h 491"/>
                <a:gd name="T8" fmla="*/ 317 w 383"/>
                <a:gd name="T9" fmla="*/ 68 h 491"/>
                <a:gd name="T10" fmla="*/ 301 w 383"/>
                <a:gd name="T11" fmla="*/ 43 h 491"/>
                <a:gd name="T12" fmla="*/ 280 w 383"/>
                <a:gd name="T13" fmla="*/ 27 h 491"/>
                <a:gd name="T14" fmla="*/ 239 w 383"/>
                <a:gd name="T15" fmla="*/ 18 h 491"/>
                <a:gd name="T16" fmla="*/ 158 w 383"/>
                <a:gd name="T17" fmla="*/ 16 h 491"/>
                <a:gd name="T18" fmla="*/ 144 w 383"/>
                <a:gd name="T19" fmla="*/ 18 h 491"/>
                <a:gd name="T20" fmla="*/ 138 w 383"/>
                <a:gd name="T21" fmla="*/ 21 h 491"/>
                <a:gd name="T22" fmla="*/ 136 w 383"/>
                <a:gd name="T23" fmla="*/ 31 h 491"/>
                <a:gd name="T24" fmla="*/ 136 w 383"/>
                <a:gd name="T25" fmla="*/ 224 h 491"/>
                <a:gd name="T26" fmla="*/ 240 w 383"/>
                <a:gd name="T27" fmla="*/ 222 h 491"/>
                <a:gd name="T28" fmla="*/ 272 w 383"/>
                <a:gd name="T29" fmla="*/ 212 h 491"/>
                <a:gd name="T30" fmla="*/ 288 w 383"/>
                <a:gd name="T31" fmla="*/ 183 h 491"/>
                <a:gd name="T32" fmla="*/ 306 w 383"/>
                <a:gd name="T33" fmla="*/ 159 h 491"/>
                <a:gd name="T34" fmla="*/ 295 w 383"/>
                <a:gd name="T35" fmla="*/ 310 h 491"/>
                <a:gd name="T36" fmla="*/ 282 w 383"/>
                <a:gd name="T37" fmla="*/ 269 h 491"/>
                <a:gd name="T38" fmla="*/ 259 w 383"/>
                <a:gd name="T39" fmla="*/ 249 h 491"/>
                <a:gd name="T40" fmla="*/ 211 w 383"/>
                <a:gd name="T41" fmla="*/ 246 h 491"/>
                <a:gd name="T42" fmla="*/ 136 w 383"/>
                <a:gd name="T43" fmla="*/ 391 h 491"/>
                <a:gd name="T44" fmla="*/ 139 w 383"/>
                <a:gd name="T45" fmla="*/ 439 h 491"/>
                <a:gd name="T46" fmla="*/ 152 w 383"/>
                <a:gd name="T47" fmla="*/ 463 h 491"/>
                <a:gd name="T48" fmla="*/ 184 w 383"/>
                <a:gd name="T49" fmla="*/ 473 h 491"/>
                <a:gd name="T50" fmla="*/ 232 w 383"/>
                <a:gd name="T51" fmla="*/ 474 h 491"/>
                <a:gd name="T52" fmla="*/ 290 w 383"/>
                <a:gd name="T53" fmla="*/ 466 h 491"/>
                <a:gd name="T54" fmla="*/ 328 w 383"/>
                <a:gd name="T55" fmla="*/ 444 h 491"/>
                <a:gd name="T56" fmla="*/ 356 w 383"/>
                <a:gd name="T57" fmla="*/ 402 h 491"/>
                <a:gd name="T58" fmla="*/ 383 w 383"/>
                <a:gd name="T59" fmla="*/ 373 h 491"/>
                <a:gd name="T60" fmla="*/ 376 w 383"/>
                <a:gd name="T61" fmla="*/ 409 h 491"/>
                <a:gd name="T62" fmla="*/ 365 w 383"/>
                <a:gd name="T63" fmla="*/ 457 h 491"/>
                <a:gd name="T64" fmla="*/ 357 w 383"/>
                <a:gd name="T65" fmla="*/ 491 h 491"/>
                <a:gd name="T66" fmla="*/ 0 w 383"/>
                <a:gd name="T67" fmla="*/ 481 h 491"/>
                <a:gd name="T68" fmla="*/ 45 w 383"/>
                <a:gd name="T69" fmla="*/ 471 h 491"/>
                <a:gd name="T70" fmla="*/ 67 w 383"/>
                <a:gd name="T71" fmla="*/ 452 h 491"/>
                <a:gd name="T72" fmla="*/ 73 w 383"/>
                <a:gd name="T73" fmla="*/ 412 h 491"/>
                <a:gd name="T74" fmla="*/ 75 w 383"/>
                <a:gd name="T75" fmla="*/ 109 h 491"/>
                <a:gd name="T76" fmla="*/ 72 w 383"/>
                <a:gd name="T77" fmla="*/ 55 h 491"/>
                <a:gd name="T78" fmla="*/ 59 w 383"/>
                <a:gd name="T79" fmla="*/ 27 h 491"/>
                <a:gd name="T80" fmla="*/ 30 w 383"/>
                <a:gd name="T81" fmla="*/ 14 h 491"/>
                <a:gd name="T82" fmla="*/ 8 w 383"/>
                <a:gd name="T83"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3" h="491">
                  <a:moveTo>
                    <a:pt x="8" y="0"/>
                  </a:moveTo>
                  <a:lnTo>
                    <a:pt x="338" y="0"/>
                  </a:lnTo>
                  <a:lnTo>
                    <a:pt x="338" y="11"/>
                  </a:lnTo>
                  <a:lnTo>
                    <a:pt x="340" y="32"/>
                  </a:lnTo>
                  <a:lnTo>
                    <a:pt x="341" y="56"/>
                  </a:lnTo>
                  <a:lnTo>
                    <a:pt x="344" y="84"/>
                  </a:lnTo>
                  <a:lnTo>
                    <a:pt x="346" y="109"/>
                  </a:lnTo>
                  <a:lnTo>
                    <a:pt x="335" y="113"/>
                  </a:lnTo>
                  <a:lnTo>
                    <a:pt x="327" y="87"/>
                  </a:lnTo>
                  <a:lnTo>
                    <a:pt x="317" y="68"/>
                  </a:lnTo>
                  <a:lnTo>
                    <a:pt x="309" y="53"/>
                  </a:lnTo>
                  <a:lnTo>
                    <a:pt x="301" y="43"/>
                  </a:lnTo>
                  <a:lnTo>
                    <a:pt x="291" y="35"/>
                  </a:lnTo>
                  <a:lnTo>
                    <a:pt x="280" y="27"/>
                  </a:lnTo>
                  <a:lnTo>
                    <a:pt x="263" y="23"/>
                  </a:lnTo>
                  <a:lnTo>
                    <a:pt x="239" y="18"/>
                  </a:lnTo>
                  <a:lnTo>
                    <a:pt x="208" y="16"/>
                  </a:lnTo>
                  <a:lnTo>
                    <a:pt x="158" y="16"/>
                  </a:lnTo>
                  <a:lnTo>
                    <a:pt x="150" y="16"/>
                  </a:lnTo>
                  <a:lnTo>
                    <a:pt x="144" y="18"/>
                  </a:lnTo>
                  <a:lnTo>
                    <a:pt x="141" y="19"/>
                  </a:lnTo>
                  <a:lnTo>
                    <a:pt x="138" y="21"/>
                  </a:lnTo>
                  <a:lnTo>
                    <a:pt x="136" y="26"/>
                  </a:lnTo>
                  <a:lnTo>
                    <a:pt x="136" y="31"/>
                  </a:lnTo>
                  <a:lnTo>
                    <a:pt x="136" y="39"/>
                  </a:lnTo>
                  <a:lnTo>
                    <a:pt x="136" y="224"/>
                  </a:lnTo>
                  <a:lnTo>
                    <a:pt x="211" y="224"/>
                  </a:lnTo>
                  <a:lnTo>
                    <a:pt x="240" y="222"/>
                  </a:lnTo>
                  <a:lnTo>
                    <a:pt x="259" y="219"/>
                  </a:lnTo>
                  <a:lnTo>
                    <a:pt x="272" y="212"/>
                  </a:lnTo>
                  <a:lnTo>
                    <a:pt x="282" y="201"/>
                  </a:lnTo>
                  <a:lnTo>
                    <a:pt x="288" y="183"/>
                  </a:lnTo>
                  <a:lnTo>
                    <a:pt x="295" y="159"/>
                  </a:lnTo>
                  <a:lnTo>
                    <a:pt x="306" y="159"/>
                  </a:lnTo>
                  <a:lnTo>
                    <a:pt x="306" y="310"/>
                  </a:lnTo>
                  <a:lnTo>
                    <a:pt x="295" y="310"/>
                  </a:lnTo>
                  <a:lnTo>
                    <a:pt x="288" y="285"/>
                  </a:lnTo>
                  <a:lnTo>
                    <a:pt x="282" y="269"/>
                  </a:lnTo>
                  <a:lnTo>
                    <a:pt x="272" y="257"/>
                  </a:lnTo>
                  <a:lnTo>
                    <a:pt x="259" y="249"/>
                  </a:lnTo>
                  <a:lnTo>
                    <a:pt x="240" y="248"/>
                  </a:lnTo>
                  <a:lnTo>
                    <a:pt x="211" y="246"/>
                  </a:lnTo>
                  <a:lnTo>
                    <a:pt x="136" y="246"/>
                  </a:lnTo>
                  <a:lnTo>
                    <a:pt x="136" y="391"/>
                  </a:lnTo>
                  <a:lnTo>
                    <a:pt x="136" y="420"/>
                  </a:lnTo>
                  <a:lnTo>
                    <a:pt x="139" y="439"/>
                  </a:lnTo>
                  <a:lnTo>
                    <a:pt x="144" y="454"/>
                  </a:lnTo>
                  <a:lnTo>
                    <a:pt x="152" y="463"/>
                  </a:lnTo>
                  <a:lnTo>
                    <a:pt x="166" y="470"/>
                  </a:lnTo>
                  <a:lnTo>
                    <a:pt x="184" y="473"/>
                  </a:lnTo>
                  <a:lnTo>
                    <a:pt x="206" y="474"/>
                  </a:lnTo>
                  <a:lnTo>
                    <a:pt x="232" y="474"/>
                  </a:lnTo>
                  <a:lnTo>
                    <a:pt x="263" y="473"/>
                  </a:lnTo>
                  <a:lnTo>
                    <a:pt x="290" y="466"/>
                  </a:lnTo>
                  <a:lnTo>
                    <a:pt x="312" y="457"/>
                  </a:lnTo>
                  <a:lnTo>
                    <a:pt x="328" y="444"/>
                  </a:lnTo>
                  <a:lnTo>
                    <a:pt x="341" y="426"/>
                  </a:lnTo>
                  <a:lnTo>
                    <a:pt x="356" y="402"/>
                  </a:lnTo>
                  <a:lnTo>
                    <a:pt x="372" y="370"/>
                  </a:lnTo>
                  <a:lnTo>
                    <a:pt x="383" y="373"/>
                  </a:lnTo>
                  <a:lnTo>
                    <a:pt x="380" y="388"/>
                  </a:lnTo>
                  <a:lnTo>
                    <a:pt x="376" y="409"/>
                  </a:lnTo>
                  <a:lnTo>
                    <a:pt x="370" y="433"/>
                  </a:lnTo>
                  <a:lnTo>
                    <a:pt x="365" y="457"/>
                  </a:lnTo>
                  <a:lnTo>
                    <a:pt x="360" y="478"/>
                  </a:lnTo>
                  <a:lnTo>
                    <a:pt x="357" y="491"/>
                  </a:lnTo>
                  <a:lnTo>
                    <a:pt x="0" y="491"/>
                  </a:lnTo>
                  <a:lnTo>
                    <a:pt x="0" y="481"/>
                  </a:lnTo>
                  <a:lnTo>
                    <a:pt x="25" y="478"/>
                  </a:lnTo>
                  <a:lnTo>
                    <a:pt x="45" y="471"/>
                  </a:lnTo>
                  <a:lnTo>
                    <a:pt x="57" y="463"/>
                  </a:lnTo>
                  <a:lnTo>
                    <a:pt x="67" y="452"/>
                  </a:lnTo>
                  <a:lnTo>
                    <a:pt x="72" y="436"/>
                  </a:lnTo>
                  <a:lnTo>
                    <a:pt x="73" y="412"/>
                  </a:lnTo>
                  <a:lnTo>
                    <a:pt x="75" y="381"/>
                  </a:lnTo>
                  <a:lnTo>
                    <a:pt x="75" y="109"/>
                  </a:lnTo>
                  <a:lnTo>
                    <a:pt x="73" y="79"/>
                  </a:lnTo>
                  <a:lnTo>
                    <a:pt x="72" y="55"/>
                  </a:lnTo>
                  <a:lnTo>
                    <a:pt x="67" y="39"/>
                  </a:lnTo>
                  <a:lnTo>
                    <a:pt x="59" y="27"/>
                  </a:lnTo>
                  <a:lnTo>
                    <a:pt x="48" y="19"/>
                  </a:lnTo>
                  <a:lnTo>
                    <a:pt x="30" y="14"/>
                  </a:lnTo>
                  <a:lnTo>
                    <a:pt x="8" y="10"/>
                  </a:lnTo>
                  <a:lnTo>
                    <a:pt x="8"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4" name="Freeform 10"/>
            <p:cNvSpPr>
              <a:spLocks/>
            </p:cNvSpPr>
            <p:nvPr userDrawn="1"/>
          </p:nvSpPr>
          <p:spPr bwMode="auto">
            <a:xfrm>
              <a:off x="4418013" y="3733800"/>
              <a:ext cx="423863" cy="393700"/>
            </a:xfrm>
            <a:custGeom>
              <a:avLst/>
              <a:gdLst>
                <a:gd name="T0" fmla="*/ 111 w 534"/>
                <a:gd name="T1" fmla="*/ 0 h 497"/>
                <a:gd name="T2" fmla="*/ 436 w 534"/>
                <a:gd name="T3" fmla="*/ 388 h 497"/>
                <a:gd name="T4" fmla="*/ 435 w 534"/>
                <a:gd name="T5" fmla="*/ 158 h 497"/>
                <a:gd name="T6" fmla="*/ 432 w 534"/>
                <a:gd name="T7" fmla="*/ 95 h 497"/>
                <a:gd name="T8" fmla="*/ 427 w 534"/>
                <a:gd name="T9" fmla="*/ 56 h 497"/>
                <a:gd name="T10" fmla="*/ 411 w 534"/>
                <a:gd name="T11" fmla="*/ 31 h 497"/>
                <a:gd name="T12" fmla="*/ 377 w 534"/>
                <a:gd name="T13" fmla="*/ 14 h 497"/>
                <a:gd name="T14" fmla="*/ 350 w 534"/>
                <a:gd name="T15" fmla="*/ 0 h 497"/>
                <a:gd name="T16" fmla="*/ 534 w 534"/>
                <a:gd name="T17" fmla="*/ 10 h 497"/>
                <a:gd name="T18" fmla="*/ 486 w 534"/>
                <a:gd name="T19" fmla="*/ 26 h 497"/>
                <a:gd name="T20" fmla="*/ 467 w 534"/>
                <a:gd name="T21" fmla="*/ 56 h 497"/>
                <a:gd name="T22" fmla="*/ 460 w 534"/>
                <a:gd name="T23" fmla="*/ 95 h 497"/>
                <a:gd name="T24" fmla="*/ 457 w 534"/>
                <a:gd name="T25" fmla="*/ 158 h 497"/>
                <a:gd name="T26" fmla="*/ 457 w 534"/>
                <a:gd name="T27" fmla="*/ 497 h 497"/>
                <a:gd name="T28" fmla="*/ 104 w 534"/>
                <a:gd name="T29" fmla="*/ 85 h 497"/>
                <a:gd name="T30" fmla="*/ 103 w 534"/>
                <a:gd name="T31" fmla="*/ 291 h 497"/>
                <a:gd name="T32" fmla="*/ 104 w 534"/>
                <a:gd name="T33" fmla="*/ 368 h 497"/>
                <a:gd name="T34" fmla="*/ 109 w 534"/>
                <a:gd name="T35" fmla="*/ 418 h 497"/>
                <a:gd name="T36" fmla="*/ 117 w 534"/>
                <a:gd name="T37" fmla="*/ 449 h 497"/>
                <a:gd name="T38" fmla="*/ 141 w 534"/>
                <a:gd name="T39" fmla="*/ 470 h 497"/>
                <a:gd name="T40" fmla="*/ 189 w 534"/>
                <a:gd name="T41" fmla="*/ 481 h 497"/>
                <a:gd name="T42" fmla="*/ 5 w 534"/>
                <a:gd name="T43" fmla="*/ 491 h 497"/>
                <a:gd name="T44" fmla="*/ 32 w 534"/>
                <a:gd name="T45" fmla="*/ 474 h 497"/>
                <a:gd name="T46" fmla="*/ 66 w 534"/>
                <a:gd name="T47" fmla="*/ 452 h 497"/>
                <a:gd name="T48" fmla="*/ 76 w 534"/>
                <a:gd name="T49" fmla="*/ 418 h 497"/>
                <a:gd name="T50" fmla="*/ 80 w 534"/>
                <a:gd name="T51" fmla="*/ 368 h 497"/>
                <a:gd name="T52" fmla="*/ 82 w 534"/>
                <a:gd name="T53" fmla="*/ 291 h 497"/>
                <a:gd name="T54" fmla="*/ 82 w 534"/>
                <a:gd name="T55" fmla="*/ 101 h 497"/>
                <a:gd name="T56" fmla="*/ 80 w 534"/>
                <a:gd name="T57" fmla="*/ 68 h 497"/>
                <a:gd name="T58" fmla="*/ 74 w 534"/>
                <a:gd name="T59" fmla="*/ 50 h 497"/>
                <a:gd name="T60" fmla="*/ 52 w 534"/>
                <a:gd name="T61" fmla="*/ 27 h 497"/>
                <a:gd name="T62" fmla="*/ 0 w 534"/>
                <a:gd name="T63" fmla="*/ 1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4" h="497">
                  <a:moveTo>
                    <a:pt x="0" y="0"/>
                  </a:moveTo>
                  <a:lnTo>
                    <a:pt x="111" y="0"/>
                  </a:lnTo>
                  <a:lnTo>
                    <a:pt x="435" y="388"/>
                  </a:lnTo>
                  <a:lnTo>
                    <a:pt x="436" y="388"/>
                  </a:lnTo>
                  <a:lnTo>
                    <a:pt x="436" y="199"/>
                  </a:lnTo>
                  <a:lnTo>
                    <a:pt x="435" y="158"/>
                  </a:lnTo>
                  <a:lnTo>
                    <a:pt x="433" y="122"/>
                  </a:lnTo>
                  <a:lnTo>
                    <a:pt x="432" y="95"/>
                  </a:lnTo>
                  <a:lnTo>
                    <a:pt x="428" y="72"/>
                  </a:lnTo>
                  <a:lnTo>
                    <a:pt x="427" y="56"/>
                  </a:lnTo>
                  <a:lnTo>
                    <a:pt x="420" y="42"/>
                  </a:lnTo>
                  <a:lnTo>
                    <a:pt x="411" y="31"/>
                  </a:lnTo>
                  <a:lnTo>
                    <a:pt x="396" y="21"/>
                  </a:lnTo>
                  <a:lnTo>
                    <a:pt x="377" y="14"/>
                  </a:lnTo>
                  <a:lnTo>
                    <a:pt x="350" y="10"/>
                  </a:lnTo>
                  <a:lnTo>
                    <a:pt x="350" y="0"/>
                  </a:lnTo>
                  <a:lnTo>
                    <a:pt x="534" y="0"/>
                  </a:lnTo>
                  <a:lnTo>
                    <a:pt x="534" y="10"/>
                  </a:lnTo>
                  <a:lnTo>
                    <a:pt x="505" y="16"/>
                  </a:lnTo>
                  <a:lnTo>
                    <a:pt x="486" y="26"/>
                  </a:lnTo>
                  <a:lnTo>
                    <a:pt x="473" y="39"/>
                  </a:lnTo>
                  <a:lnTo>
                    <a:pt x="467" y="56"/>
                  </a:lnTo>
                  <a:lnTo>
                    <a:pt x="464" y="72"/>
                  </a:lnTo>
                  <a:lnTo>
                    <a:pt x="460" y="95"/>
                  </a:lnTo>
                  <a:lnTo>
                    <a:pt x="459" y="122"/>
                  </a:lnTo>
                  <a:lnTo>
                    <a:pt x="457" y="158"/>
                  </a:lnTo>
                  <a:lnTo>
                    <a:pt x="457" y="199"/>
                  </a:lnTo>
                  <a:lnTo>
                    <a:pt x="457" y="497"/>
                  </a:lnTo>
                  <a:lnTo>
                    <a:pt x="444" y="497"/>
                  </a:lnTo>
                  <a:lnTo>
                    <a:pt x="104" y="85"/>
                  </a:lnTo>
                  <a:lnTo>
                    <a:pt x="103" y="85"/>
                  </a:lnTo>
                  <a:lnTo>
                    <a:pt x="103" y="291"/>
                  </a:lnTo>
                  <a:lnTo>
                    <a:pt x="103" y="335"/>
                  </a:lnTo>
                  <a:lnTo>
                    <a:pt x="104" y="368"/>
                  </a:lnTo>
                  <a:lnTo>
                    <a:pt x="108" y="397"/>
                  </a:lnTo>
                  <a:lnTo>
                    <a:pt x="109" y="418"/>
                  </a:lnTo>
                  <a:lnTo>
                    <a:pt x="113" y="434"/>
                  </a:lnTo>
                  <a:lnTo>
                    <a:pt x="117" y="449"/>
                  </a:lnTo>
                  <a:lnTo>
                    <a:pt x="127" y="460"/>
                  </a:lnTo>
                  <a:lnTo>
                    <a:pt x="141" y="470"/>
                  </a:lnTo>
                  <a:lnTo>
                    <a:pt x="162" y="476"/>
                  </a:lnTo>
                  <a:lnTo>
                    <a:pt x="189" y="481"/>
                  </a:lnTo>
                  <a:lnTo>
                    <a:pt x="189" y="491"/>
                  </a:lnTo>
                  <a:lnTo>
                    <a:pt x="5" y="491"/>
                  </a:lnTo>
                  <a:lnTo>
                    <a:pt x="5" y="481"/>
                  </a:lnTo>
                  <a:lnTo>
                    <a:pt x="32" y="474"/>
                  </a:lnTo>
                  <a:lnTo>
                    <a:pt x="53" y="465"/>
                  </a:lnTo>
                  <a:lnTo>
                    <a:pt x="66" y="452"/>
                  </a:lnTo>
                  <a:lnTo>
                    <a:pt x="72" y="434"/>
                  </a:lnTo>
                  <a:lnTo>
                    <a:pt x="76" y="418"/>
                  </a:lnTo>
                  <a:lnTo>
                    <a:pt x="77" y="397"/>
                  </a:lnTo>
                  <a:lnTo>
                    <a:pt x="80" y="368"/>
                  </a:lnTo>
                  <a:lnTo>
                    <a:pt x="82" y="335"/>
                  </a:lnTo>
                  <a:lnTo>
                    <a:pt x="82" y="291"/>
                  </a:lnTo>
                  <a:lnTo>
                    <a:pt x="82" y="129"/>
                  </a:lnTo>
                  <a:lnTo>
                    <a:pt x="82" y="101"/>
                  </a:lnTo>
                  <a:lnTo>
                    <a:pt x="82" y="80"/>
                  </a:lnTo>
                  <a:lnTo>
                    <a:pt x="80" y="68"/>
                  </a:lnTo>
                  <a:lnTo>
                    <a:pt x="77" y="58"/>
                  </a:lnTo>
                  <a:lnTo>
                    <a:pt x="74" y="50"/>
                  </a:lnTo>
                  <a:lnTo>
                    <a:pt x="68" y="43"/>
                  </a:lnTo>
                  <a:lnTo>
                    <a:pt x="52" y="27"/>
                  </a:lnTo>
                  <a:lnTo>
                    <a:pt x="29" y="18"/>
                  </a:lnTo>
                  <a:lnTo>
                    <a:pt x="0" y="10"/>
                  </a:lnTo>
                  <a:lnTo>
                    <a:pt x="0"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5" name="Freeform 11"/>
            <p:cNvSpPr>
              <a:spLocks/>
            </p:cNvSpPr>
            <p:nvPr userDrawn="1"/>
          </p:nvSpPr>
          <p:spPr bwMode="auto">
            <a:xfrm>
              <a:off x="5313363" y="3641725"/>
              <a:ext cx="290513" cy="492125"/>
            </a:xfrm>
            <a:custGeom>
              <a:avLst/>
              <a:gdLst>
                <a:gd name="T0" fmla="*/ 239 w 365"/>
                <a:gd name="T1" fmla="*/ 2 h 621"/>
                <a:gd name="T2" fmla="*/ 283 w 365"/>
                <a:gd name="T3" fmla="*/ 11 h 621"/>
                <a:gd name="T4" fmla="*/ 320 w 365"/>
                <a:gd name="T5" fmla="*/ 21 h 621"/>
                <a:gd name="T6" fmla="*/ 327 w 365"/>
                <a:gd name="T7" fmla="*/ 74 h 621"/>
                <a:gd name="T8" fmla="*/ 336 w 365"/>
                <a:gd name="T9" fmla="*/ 145 h 621"/>
                <a:gd name="T10" fmla="*/ 314 w 365"/>
                <a:gd name="T11" fmla="*/ 127 h 621"/>
                <a:gd name="T12" fmla="*/ 295 w 365"/>
                <a:gd name="T13" fmla="*/ 84 h 621"/>
                <a:gd name="T14" fmla="*/ 264 w 365"/>
                <a:gd name="T15" fmla="*/ 47 h 621"/>
                <a:gd name="T16" fmla="*/ 219 w 365"/>
                <a:gd name="T17" fmla="*/ 24 h 621"/>
                <a:gd name="T18" fmla="*/ 162 w 365"/>
                <a:gd name="T19" fmla="*/ 24 h 621"/>
                <a:gd name="T20" fmla="*/ 118 w 365"/>
                <a:gd name="T21" fmla="*/ 45 h 621"/>
                <a:gd name="T22" fmla="*/ 94 w 365"/>
                <a:gd name="T23" fmla="*/ 81 h 621"/>
                <a:gd name="T24" fmla="*/ 86 w 365"/>
                <a:gd name="T25" fmla="*/ 127 h 621"/>
                <a:gd name="T26" fmla="*/ 97 w 365"/>
                <a:gd name="T27" fmla="*/ 177 h 621"/>
                <a:gd name="T28" fmla="*/ 131 w 365"/>
                <a:gd name="T29" fmla="*/ 216 h 621"/>
                <a:gd name="T30" fmla="*/ 179 w 365"/>
                <a:gd name="T31" fmla="*/ 246 h 621"/>
                <a:gd name="T32" fmla="*/ 232 w 365"/>
                <a:gd name="T33" fmla="*/ 270 h 621"/>
                <a:gd name="T34" fmla="*/ 279 w 365"/>
                <a:gd name="T35" fmla="*/ 295 h 621"/>
                <a:gd name="T36" fmla="*/ 322 w 365"/>
                <a:gd name="T37" fmla="*/ 328 h 621"/>
                <a:gd name="T38" fmla="*/ 352 w 365"/>
                <a:gd name="T39" fmla="*/ 375 h 621"/>
                <a:gd name="T40" fmla="*/ 365 w 365"/>
                <a:gd name="T41" fmla="*/ 438 h 621"/>
                <a:gd name="T42" fmla="*/ 349 w 365"/>
                <a:gd name="T43" fmla="*/ 510 h 621"/>
                <a:gd name="T44" fmla="*/ 308 w 365"/>
                <a:gd name="T45" fmla="*/ 568 h 621"/>
                <a:gd name="T46" fmla="*/ 243 w 365"/>
                <a:gd name="T47" fmla="*/ 607 h 621"/>
                <a:gd name="T48" fmla="*/ 163 w 365"/>
                <a:gd name="T49" fmla="*/ 621 h 621"/>
                <a:gd name="T50" fmla="*/ 101 w 365"/>
                <a:gd name="T51" fmla="*/ 613 h 621"/>
                <a:gd name="T52" fmla="*/ 46 w 365"/>
                <a:gd name="T53" fmla="*/ 595 h 621"/>
                <a:gd name="T54" fmla="*/ 22 w 365"/>
                <a:gd name="T55" fmla="*/ 568 h 621"/>
                <a:gd name="T56" fmla="*/ 11 w 365"/>
                <a:gd name="T57" fmla="*/ 512 h 621"/>
                <a:gd name="T58" fmla="*/ 0 w 365"/>
                <a:gd name="T59" fmla="*/ 451 h 621"/>
                <a:gd name="T60" fmla="*/ 20 w 365"/>
                <a:gd name="T61" fmla="*/ 462 h 621"/>
                <a:gd name="T62" fmla="*/ 43 w 365"/>
                <a:gd name="T63" fmla="*/ 504 h 621"/>
                <a:gd name="T64" fmla="*/ 77 w 365"/>
                <a:gd name="T65" fmla="*/ 549 h 621"/>
                <a:gd name="T66" fmla="*/ 123 w 365"/>
                <a:gd name="T67" fmla="*/ 582 h 621"/>
                <a:gd name="T68" fmla="*/ 184 w 365"/>
                <a:gd name="T69" fmla="*/ 597 h 621"/>
                <a:gd name="T70" fmla="*/ 237 w 365"/>
                <a:gd name="T71" fmla="*/ 587 h 621"/>
                <a:gd name="T72" fmla="*/ 275 w 365"/>
                <a:gd name="T73" fmla="*/ 558 h 621"/>
                <a:gd name="T74" fmla="*/ 296 w 365"/>
                <a:gd name="T75" fmla="*/ 510 h 621"/>
                <a:gd name="T76" fmla="*/ 296 w 365"/>
                <a:gd name="T77" fmla="*/ 452 h 621"/>
                <a:gd name="T78" fmla="*/ 277 w 365"/>
                <a:gd name="T79" fmla="*/ 407 h 621"/>
                <a:gd name="T80" fmla="*/ 247 w 365"/>
                <a:gd name="T81" fmla="*/ 375 h 621"/>
                <a:gd name="T82" fmla="*/ 210 w 365"/>
                <a:gd name="T83" fmla="*/ 351 h 621"/>
                <a:gd name="T84" fmla="*/ 174 w 365"/>
                <a:gd name="T85" fmla="*/ 333 h 621"/>
                <a:gd name="T86" fmla="*/ 146 w 365"/>
                <a:gd name="T87" fmla="*/ 319 h 621"/>
                <a:gd name="T88" fmla="*/ 105 w 365"/>
                <a:gd name="T89" fmla="*/ 296 h 621"/>
                <a:gd name="T90" fmla="*/ 65 w 365"/>
                <a:gd name="T91" fmla="*/ 266 h 621"/>
                <a:gd name="T92" fmla="*/ 35 w 365"/>
                <a:gd name="T93" fmla="*/ 224 h 621"/>
                <a:gd name="T94" fmla="*/ 22 w 365"/>
                <a:gd name="T95" fmla="*/ 167 h 621"/>
                <a:gd name="T96" fmla="*/ 35 w 365"/>
                <a:gd name="T97" fmla="*/ 103 h 621"/>
                <a:gd name="T98" fmla="*/ 72 w 365"/>
                <a:gd name="T99" fmla="*/ 50 h 621"/>
                <a:gd name="T100" fmla="*/ 130 w 365"/>
                <a:gd name="T101" fmla="*/ 13 h 621"/>
                <a:gd name="T102" fmla="*/ 210 w 365"/>
                <a:gd name="T103"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5" h="621">
                  <a:moveTo>
                    <a:pt x="210" y="0"/>
                  </a:moveTo>
                  <a:lnTo>
                    <a:pt x="239" y="2"/>
                  </a:lnTo>
                  <a:lnTo>
                    <a:pt x="263" y="5"/>
                  </a:lnTo>
                  <a:lnTo>
                    <a:pt x="283" y="11"/>
                  </a:lnTo>
                  <a:lnTo>
                    <a:pt x="303" y="16"/>
                  </a:lnTo>
                  <a:lnTo>
                    <a:pt x="320" y="21"/>
                  </a:lnTo>
                  <a:lnTo>
                    <a:pt x="324" y="47"/>
                  </a:lnTo>
                  <a:lnTo>
                    <a:pt x="327" y="74"/>
                  </a:lnTo>
                  <a:lnTo>
                    <a:pt x="332" y="106"/>
                  </a:lnTo>
                  <a:lnTo>
                    <a:pt x="336" y="145"/>
                  </a:lnTo>
                  <a:lnTo>
                    <a:pt x="322" y="148"/>
                  </a:lnTo>
                  <a:lnTo>
                    <a:pt x="314" y="127"/>
                  </a:lnTo>
                  <a:lnTo>
                    <a:pt x="306" y="105"/>
                  </a:lnTo>
                  <a:lnTo>
                    <a:pt x="295" y="84"/>
                  </a:lnTo>
                  <a:lnTo>
                    <a:pt x="280" y="65"/>
                  </a:lnTo>
                  <a:lnTo>
                    <a:pt x="264" y="47"/>
                  </a:lnTo>
                  <a:lnTo>
                    <a:pt x="243" y="34"/>
                  </a:lnTo>
                  <a:lnTo>
                    <a:pt x="219" y="24"/>
                  </a:lnTo>
                  <a:lnTo>
                    <a:pt x="189" y="23"/>
                  </a:lnTo>
                  <a:lnTo>
                    <a:pt x="162" y="24"/>
                  </a:lnTo>
                  <a:lnTo>
                    <a:pt x="138" y="32"/>
                  </a:lnTo>
                  <a:lnTo>
                    <a:pt x="118" y="45"/>
                  </a:lnTo>
                  <a:lnTo>
                    <a:pt x="104" y="61"/>
                  </a:lnTo>
                  <a:lnTo>
                    <a:pt x="94" y="81"/>
                  </a:lnTo>
                  <a:lnTo>
                    <a:pt x="88" y="103"/>
                  </a:lnTo>
                  <a:lnTo>
                    <a:pt x="86" y="127"/>
                  </a:lnTo>
                  <a:lnTo>
                    <a:pt x="89" y="155"/>
                  </a:lnTo>
                  <a:lnTo>
                    <a:pt x="97" y="177"/>
                  </a:lnTo>
                  <a:lnTo>
                    <a:pt x="112" y="198"/>
                  </a:lnTo>
                  <a:lnTo>
                    <a:pt x="131" y="216"/>
                  </a:lnTo>
                  <a:lnTo>
                    <a:pt x="154" y="232"/>
                  </a:lnTo>
                  <a:lnTo>
                    <a:pt x="179" y="246"/>
                  </a:lnTo>
                  <a:lnTo>
                    <a:pt x="208" y="259"/>
                  </a:lnTo>
                  <a:lnTo>
                    <a:pt x="232" y="270"/>
                  </a:lnTo>
                  <a:lnTo>
                    <a:pt x="256" y="282"/>
                  </a:lnTo>
                  <a:lnTo>
                    <a:pt x="279" y="295"/>
                  </a:lnTo>
                  <a:lnTo>
                    <a:pt x="301" y="311"/>
                  </a:lnTo>
                  <a:lnTo>
                    <a:pt x="322" y="328"/>
                  </a:lnTo>
                  <a:lnTo>
                    <a:pt x="340" y="351"/>
                  </a:lnTo>
                  <a:lnTo>
                    <a:pt x="352" y="375"/>
                  </a:lnTo>
                  <a:lnTo>
                    <a:pt x="362" y="404"/>
                  </a:lnTo>
                  <a:lnTo>
                    <a:pt x="365" y="438"/>
                  </a:lnTo>
                  <a:lnTo>
                    <a:pt x="360" y="475"/>
                  </a:lnTo>
                  <a:lnTo>
                    <a:pt x="349" y="510"/>
                  </a:lnTo>
                  <a:lnTo>
                    <a:pt x="332" y="541"/>
                  </a:lnTo>
                  <a:lnTo>
                    <a:pt x="308" y="568"/>
                  </a:lnTo>
                  <a:lnTo>
                    <a:pt x="277" y="590"/>
                  </a:lnTo>
                  <a:lnTo>
                    <a:pt x="243" y="607"/>
                  </a:lnTo>
                  <a:lnTo>
                    <a:pt x="205" y="618"/>
                  </a:lnTo>
                  <a:lnTo>
                    <a:pt x="163" y="621"/>
                  </a:lnTo>
                  <a:lnTo>
                    <a:pt x="130" y="618"/>
                  </a:lnTo>
                  <a:lnTo>
                    <a:pt x="101" y="613"/>
                  </a:lnTo>
                  <a:lnTo>
                    <a:pt x="77" y="607"/>
                  </a:lnTo>
                  <a:lnTo>
                    <a:pt x="46" y="595"/>
                  </a:lnTo>
                  <a:lnTo>
                    <a:pt x="27" y="587"/>
                  </a:lnTo>
                  <a:lnTo>
                    <a:pt x="22" y="568"/>
                  </a:lnTo>
                  <a:lnTo>
                    <a:pt x="17" y="542"/>
                  </a:lnTo>
                  <a:lnTo>
                    <a:pt x="11" y="512"/>
                  </a:lnTo>
                  <a:lnTo>
                    <a:pt x="4" y="481"/>
                  </a:lnTo>
                  <a:lnTo>
                    <a:pt x="0" y="451"/>
                  </a:lnTo>
                  <a:lnTo>
                    <a:pt x="14" y="446"/>
                  </a:lnTo>
                  <a:lnTo>
                    <a:pt x="20" y="462"/>
                  </a:lnTo>
                  <a:lnTo>
                    <a:pt x="30" y="483"/>
                  </a:lnTo>
                  <a:lnTo>
                    <a:pt x="43" y="504"/>
                  </a:lnTo>
                  <a:lnTo>
                    <a:pt x="59" y="526"/>
                  </a:lnTo>
                  <a:lnTo>
                    <a:pt x="77" y="549"/>
                  </a:lnTo>
                  <a:lnTo>
                    <a:pt x="99" y="568"/>
                  </a:lnTo>
                  <a:lnTo>
                    <a:pt x="123" y="582"/>
                  </a:lnTo>
                  <a:lnTo>
                    <a:pt x="152" y="594"/>
                  </a:lnTo>
                  <a:lnTo>
                    <a:pt x="184" y="597"/>
                  </a:lnTo>
                  <a:lnTo>
                    <a:pt x="211" y="595"/>
                  </a:lnTo>
                  <a:lnTo>
                    <a:pt x="237" y="587"/>
                  </a:lnTo>
                  <a:lnTo>
                    <a:pt x="258" y="574"/>
                  </a:lnTo>
                  <a:lnTo>
                    <a:pt x="275" y="558"/>
                  </a:lnTo>
                  <a:lnTo>
                    <a:pt x="288" y="536"/>
                  </a:lnTo>
                  <a:lnTo>
                    <a:pt x="296" y="510"/>
                  </a:lnTo>
                  <a:lnTo>
                    <a:pt x="298" y="479"/>
                  </a:lnTo>
                  <a:lnTo>
                    <a:pt x="296" y="452"/>
                  </a:lnTo>
                  <a:lnTo>
                    <a:pt x="288" y="426"/>
                  </a:lnTo>
                  <a:lnTo>
                    <a:pt x="277" y="407"/>
                  </a:lnTo>
                  <a:lnTo>
                    <a:pt x="263" y="389"/>
                  </a:lnTo>
                  <a:lnTo>
                    <a:pt x="247" y="375"/>
                  </a:lnTo>
                  <a:lnTo>
                    <a:pt x="229" y="362"/>
                  </a:lnTo>
                  <a:lnTo>
                    <a:pt x="210" y="351"/>
                  </a:lnTo>
                  <a:lnTo>
                    <a:pt x="192" y="341"/>
                  </a:lnTo>
                  <a:lnTo>
                    <a:pt x="174" y="333"/>
                  </a:lnTo>
                  <a:lnTo>
                    <a:pt x="162" y="327"/>
                  </a:lnTo>
                  <a:lnTo>
                    <a:pt x="146" y="319"/>
                  </a:lnTo>
                  <a:lnTo>
                    <a:pt x="126" y="307"/>
                  </a:lnTo>
                  <a:lnTo>
                    <a:pt x="105" y="296"/>
                  </a:lnTo>
                  <a:lnTo>
                    <a:pt x="85" y="283"/>
                  </a:lnTo>
                  <a:lnTo>
                    <a:pt x="65" y="266"/>
                  </a:lnTo>
                  <a:lnTo>
                    <a:pt x="49" y="246"/>
                  </a:lnTo>
                  <a:lnTo>
                    <a:pt x="35" y="224"/>
                  </a:lnTo>
                  <a:lnTo>
                    <a:pt x="25" y="196"/>
                  </a:lnTo>
                  <a:lnTo>
                    <a:pt x="22" y="167"/>
                  </a:lnTo>
                  <a:lnTo>
                    <a:pt x="25" y="135"/>
                  </a:lnTo>
                  <a:lnTo>
                    <a:pt x="35" y="103"/>
                  </a:lnTo>
                  <a:lnTo>
                    <a:pt x="51" y="76"/>
                  </a:lnTo>
                  <a:lnTo>
                    <a:pt x="72" y="50"/>
                  </a:lnTo>
                  <a:lnTo>
                    <a:pt x="97" y="29"/>
                  </a:lnTo>
                  <a:lnTo>
                    <a:pt x="130" y="13"/>
                  </a:lnTo>
                  <a:lnTo>
                    <a:pt x="166" y="3"/>
                  </a:lnTo>
                  <a:lnTo>
                    <a:pt x="210"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6" name="Freeform 12"/>
            <p:cNvSpPr>
              <a:spLocks/>
            </p:cNvSpPr>
            <p:nvPr userDrawn="1"/>
          </p:nvSpPr>
          <p:spPr bwMode="auto">
            <a:xfrm>
              <a:off x="5595938" y="3717925"/>
              <a:ext cx="334963" cy="406400"/>
            </a:xfrm>
            <a:custGeom>
              <a:avLst/>
              <a:gdLst>
                <a:gd name="T0" fmla="*/ 9 w 423"/>
                <a:gd name="T1" fmla="*/ 0 h 511"/>
                <a:gd name="T2" fmla="*/ 17 w 423"/>
                <a:gd name="T3" fmla="*/ 0 h 511"/>
                <a:gd name="T4" fmla="*/ 28 w 423"/>
                <a:gd name="T5" fmla="*/ 13 h 511"/>
                <a:gd name="T6" fmla="*/ 41 w 423"/>
                <a:gd name="T7" fmla="*/ 19 h 511"/>
                <a:gd name="T8" fmla="*/ 59 w 423"/>
                <a:gd name="T9" fmla="*/ 19 h 511"/>
                <a:gd name="T10" fmla="*/ 368 w 423"/>
                <a:gd name="T11" fmla="*/ 19 h 511"/>
                <a:gd name="T12" fmla="*/ 384 w 423"/>
                <a:gd name="T13" fmla="*/ 17 h 511"/>
                <a:gd name="T14" fmla="*/ 396 w 423"/>
                <a:gd name="T15" fmla="*/ 11 h 511"/>
                <a:gd name="T16" fmla="*/ 407 w 423"/>
                <a:gd name="T17" fmla="*/ 0 h 511"/>
                <a:gd name="T18" fmla="*/ 415 w 423"/>
                <a:gd name="T19" fmla="*/ 0 h 511"/>
                <a:gd name="T20" fmla="*/ 417 w 423"/>
                <a:gd name="T21" fmla="*/ 29 h 511"/>
                <a:gd name="T22" fmla="*/ 418 w 423"/>
                <a:gd name="T23" fmla="*/ 61 h 511"/>
                <a:gd name="T24" fmla="*/ 421 w 423"/>
                <a:gd name="T25" fmla="*/ 96 h 511"/>
                <a:gd name="T26" fmla="*/ 423 w 423"/>
                <a:gd name="T27" fmla="*/ 132 h 511"/>
                <a:gd name="T28" fmla="*/ 412 w 423"/>
                <a:gd name="T29" fmla="*/ 133 h 511"/>
                <a:gd name="T30" fmla="*/ 404 w 423"/>
                <a:gd name="T31" fmla="*/ 109 h 511"/>
                <a:gd name="T32" fmla="*/ 396 w 423"/>
                <a:gd name="T33" fmla="*/ 90 h 511"/>
                <a:gd name="T34" fmla="*/ 388 w 423"/>
                <a:gd name="T35" fmla="*/ 74 h 511"/>
                <a:gd name="T36" fmla="*/ 380 w 423"/>
                <a:gd name="T37" fmla="*/ 62 h 511"/>
                <a:gd name="T38" fmla="*/ 368 w 423"/>
                <a:gd name="T39" fmla="*/ 51 h 511"/>
                <a:gd name="T40" fmla="*/ 351 w 423"/>
                <a:gd name="T41" fmla="*/ 43 h 511"/>
                <a:gd name="T42" fmla="*/ 328 w 423"/>
                <a:gd name="T43" fmla="*/ 38 h 511"/>
                <a:gd name="T44" fmla="*/ 298 w 423"/>
                <a:gd name="T45" fmla="*/ 37 h 511"/>
                <a:gd name="T46" fmla="*/ 242 w 423"/>
                <a:gd name="T47" fmla="*/ 37 h 511"/>
                <a:gd name="T48" fmla="*/ 242 w 423"/>
                <a:gd name="T49" fmla="*/ 402 h 511"/>
                <a:gd name="T50" fmla="*/ 242 w 423"/>
                <a:gd name="T51" fmla="*/ 432 h 511"/>
                <a:gd name="T52" fmla="*/ 245 w 423"/>
                <a:gd name="T53" fmla="*/ 455 h 511"/>
                <a:gd name="T54" fmla="*/ 250 w 423"/>
                <a:gd name="T55" fmla="*/ 473 h 511"/>
                <a:gd name="T56" fmla="*/ 259 w 423"/>
                <a:gd name="T57" fmla="*/ 484 h 511"/>
                <a:gd name="T58" fmla="*/ 274 w 423"/>
                <a:gd name="T59" fmla="*/ 492 h 511"/>
                <a:gd name="T60" fmla="*/ 295 w 423"/>
                <a:gd name="T61" fmla="*/ 497 h 511"/>
                <a:gd name="T62" fmla="*/ 322 w 423"/>
                <a:gd name="T63" fmla="*/ 500 h 511"/>
                <a:gd name="T64" fmla="*/ 322 w 423"/>
                <a:gd name="T65" fmla="*/ 511 h 511"/>
                <a:gd name="T66" fmla="*/ 102 w 423"/>
                <a:gd name="T67" fmla="*/ 511 h 511"/>
                <a:gd name="T68" fmla="*/ 102 w 423"/>
                <a:gd name="T69" fmla="*/ 500 h 511"/>
                <a:gd name="T70" fmla="*/ 130 w 423"/>
                <a:gd name="T71" fmla="*/ 497 h 511"/>
                <a:gd name="T72" fmla="*/ 150 w 423"/>
                <a:gd name="T73" fmla="*/ 492 h 511"/>
                <a:gd name="T74" fmla="*/ 163 w 423"/>
                <a:gd name="T75" fmla="*/ 484 h 511"/>
                <a:gd name="T76" fmla="*/ 173 w 423"/>
                <a:gd name="T77" fmla="*/ 473 h 511"/>
                <a:gd name="T78" fmla="*/ 178 w 423"/>
                <a:gd name="T79" fmla="*/ 455 h 511"/>
                <a:gd name="T80" fmla="*/ 181 w 423"/>
                <a:gd name="T81" fmla="*/ 432 h 511"/>
                <a:gd name="T82" fmla="*/ 181 w 423"/>
                <a:gd name="T83" fmla="*/ 402 h 511"/>
                <a:gd name="T84" fmla="*/ 181 w 423"/>
                <a:gd name="T85" fmla="*/ 37 h 511"/>
                <a:gd name="T86" fmla="*/ 141 w 423"/>
                <a:gd name="T87" fmla="*/ 37 h 511"/>
                <a:gd name="T88" fmla="*/ 112 w 423"/>
                <a:gd name="T89" fmla="*/ 37 h 511"/>
                <a:gd name="T90" fmla="*/ 88 w 423"/>
                <a:gd name="T91" fmla="*/ 40 h 511"/>
                <a:gd name="T92" fmla="*/ 72 w 423"/>
                <a:gd name="T93" fmla="*/ 45 h 511"/>
                <a:gd name="T94" fmla="*/ 59 w 423"/>
                <a:gd name="T95" fmla="*/ 51 h 511"/>
                <a:gd name="T96" fmla="*/ 51 w 423"/>
                <a:gd name="T97" fmla="*/ 59 h 511"/>
                <a:gd name="T98" fmla="*/ 43 w 423"/>
                <a:gd name="T99" fmla="*/ 66 h 511"/>
                <a:gd name="T100" fmla="*/ 33 w 423"/>
                <a:gd name="T101" fmla="*/ 82 h 511"/>
                <a:gd name="T102" fmla="*/ 22 w 423"/>
                <a:gd name="T103" fmla="*/ 104 h 511"/>
                <a:gd name="T104" fmla="*/ 12 w 423"/>
                <a:gd name="T105" fmla="*/ 133 h 511"/>
                <a:gd name="T106" fmla="*/ 0 w 423"/>
                <a:gd name="T107" fmla="*/ 133 h 511"/>
                <a:gd name="T108" fmla="*/ 4 w 423"/>
                <a:gd name="T109" fmla="*/ 87 h 511"/>
                <a:gd name="T110" fmla="*/ 8 w 423"/>
                <a:gd name="T111" fmla="*/ 42 h 511"/>
                <a:gd name="T112" fmla="*/ 9 w 423"/>
                <a:gd name="T113"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 h="511">
                  <a:moveTo>
                    <a:pt x="9" y="0"/>
                  </a:moveTo>
                  <a:lnTo>
                    <a:pt x="17" y="0"/>
                  </a:lnTo>
                  <a:lnTo>
                    <a:pt x="28" y="13"/>
                  </a:lnTo>
                  <a:lnTo>
                    <a:pt x="41" y="19"/>
                  </a:lnTo>
                  <a:lnTo>
                    <a:pt x="59" y="19"/>
                  </a:lnTo>
                  <a:lnTo>
                    <a:pt x="368" y="19"/>
                  </a:lnTo>
                  <a:lnTo>
                    <a:pt x="384" y="17"/>
                  </a:lnTo>
                  <a:lnTo>
                    <a:pt x="396" y="11"/>
                  </a:lnTo>
                  <a:lnTo>
                    <a:pt x="407" y="0"/>
                  </a:lnTo>
                  <a:lnTo>
                    <a:pt x="415" y="0"/>
                  </a:lnTo>
                  <a:lnTo>
                    <a:pt x="417" y="29"/>
                  </a:lnTo>
                  <a:lnTo>
                    <a:pt x="418" y="61"/>
                  </a:lnTo>
                  <a:lnTo>
                    <a:pt x="421" y="96"/>
                  </a:lnTo>
                  <a:lnTo>
                    <a:pt x="423" y="132"/>
                  </a:lnTo>
                  <a:lnTo>
                    <a:pt x="412" y="133"/>
                  </a:lnTo>
                  <a:lnTo>
                    <a:pt x="404" y="109"/>
                  </a:lnTo>
                  <a:lnTo>
                    <a:pt x="396" y="90"/>
                  </a:lnTo>
                  <a:lnTo>
                    <a:pt x="388" y="74"/>
                  </a:lnTo>
                  <a:lnTo>
                    <a:pt x="380" y="62"/>
                  </a:lnTo>
                  <a:lnTo>
                    <a:pt x="368" y="51"/>
                  </a:lnTo>
                  <a:lnTo>
                    <a:pt x="351" y="43"/>
                  </a:lnTo>
                  <a:lnTo>
                    <a:pt x="328" y="38"/>
                  </a:lnTo>
                  <a:lnTo>
                    <a:pt x="298" y="37"/>
                  </a:lnTo>
                  <a:lnTo>
                    <a:pt x="242" y="37"/>
                  </a:lnTo>
                  <a:lnTo>
                    <a:pt x="242" y="402"/>
                  </a:lnTo>
                  <a:lnTo>
                    <a:pt x="242" y="432"/>
                  </a:lnTo>
                  <a:lnTo>
                    <a:pt x="245" y="455"/>
                  </a:lnTo>
                  <a:lnTo>
                    <a:pt x="250" y="473"/>
                  </a:lnTo>
                  <a:lnTo>
                    <a:pt x="259" y="484"/>
                  </a:lnTo>
                  <a:lnTo>
                    <a:pt x="274" y="492"/>
                  </a:lnTo>
                  <a:lnTo>
                    <a:pt x="295" y="497"/>
                  </a:lnTo>
                  <a:lnTo>
                    <a:pt x="322" y="500"/>
                  </a:lnTo>
                  <a:lnTo>
                    <a:pt x="322" y="511"/>
                  </a:lnTo>
                  <a:lnTo>
                    <a:pt x="102" y="511"/>
                  </a:lnTo>
                  <a:lnTo>
                    <a:pt x="102" y="500"/>
                  </a:lnTo>
                  <a:lnTo>
                    <a:pt x="130" y="497"/>
                  </a:lnTo>
                  <a:lnTo>
                    <a:pt x="150" y="492"/>
                  </a:lnTo>
                  <a:lnTo>
                    <a:pt x="163" y="484"/>
                  </a:lnTo>
                  <a:lnTo>
                    <a:pt x="173" y="473"/>
                  </a:lnTo>
                  <a:lnTo>
                    <a:pt x="178" y="455"/>
                  </a:lnTo>
                  <a:lnTo>
                    <a:pt x="181" y="432"/>
                  </a:lnTo>
                  <a:lnTo>
                    <a:pt x="181" y="402"/>
                  </a:lnTo>
                  <a:lnTo>
                    <a:pt x="181" y="37"/>
                  </a:lnTo>
                  <a:lnTo>
                    <a:pt x="141" y="37"/>
                  </a:lnTo>
                  <a:lnTo>
                    <a:pt x="112" y="37"/>
                  </a:lnTo>
                  <a:lnTo>
                    <a:pt x="88" y="40"/>
                  </a:lnTo>
                  <a:lnTo>
                    <a:pt x="72" y="45"/>
                  </a:lnTo>
                  <a:lnTo>
                    <a:pt x="59" y="51"/>
                  </a:lnTo>
                  <a:lnTo>
                    <a:pt x="51" y="59"/>
                  </a:lnTo>
                  <a:lnTo>
                    <a:pt x="43" y="66"/>
                  </a:lnTo>
                  <a:lnTo>
                    <a:pt x="33" y="82"/>
                  </a:lnTo>
                  <a:lnTo>
                    <a:pt x="22" y="104"/>
                  </a:lnTo>
                  <a:lnTo>
                    <a:pt x="12" y="133"/>
                  </a:lnTo>
                  <a:lnTo>
                    <a:pt x="0" y="133"/>
                  </a:lnTo>
                  <a:lnTo>
                    <a:pt x="4" y="87"/>
                  </a:lnTo>
                  <a:lnTo>
                    <a:pt x="8" y="42"/>
                  </a:lnTo>
                  <a:lnTo>
                    <a:pt x="9"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7" name="Freeform 13"/>
            <p:cNvSpPr>
              <a:spLocks/>
            </p:cNvSpPr>
            <p:nvPr userDrawn="1"/>
          </p:nvSpPr>
          <p:spPr bwMode="auto">
            <a:xfrm>
              <a:off x="5937251" y="3733800"/>
              <a:ext cx="304800" cy="390525"/>
            </a:xfrm>
            <a:custGeom>
              <a:avLst/>
              <a:gdLst>
                <a:gd name="T0" fmla="*/ 338 w 383"/>
                <a:gd name="T1" fmla="*/ 0 h 492"/>
                <a:gd name="T2" fmla="*/ 340 w 383"/>
                <a:gd name="T3" fmla="*/ 32 h 492"/>
                <a:gd name="T4" fmla="*/ 345 w 383"/>
                <a:gd name="T5" fmla="*/ 84 h 492"/>
                <a:gd name="T6" fmla="*/ 335 w 383"/>
                <a:gd name="T7" fmla="*/ 113 h 492"/>
                <a:gd name="T8" fmla="*/ 318 w 383"/>
                <a:gd name="T9" fmla="*/ 69 h 492"/>
                <a:gd name="T10" fmla="*/ 300 w 383"/>
                <a:gd name="T11" fmla="*/ 43 h 492"/>
                <a:gd name="T12" fmla="*/ 281 w 383"/>
                <a:gd name="T13" fmla="*/ 29 h 492"/>
                <a:gd name="T14" fmla="*/ 239 w 383"/>
                <a:gd name="T15" fmla="*/ 18 h 492"/>
                <a:gd name="T16" fmla="*/ 159 w 383"/>
                <a:gd name="T17" fmla="*/ 18 h 492"/>
                <a:gd name="T18" fmla="*/ 144 w 383"/>
                <a:gd name="T19" fmla="*/ 18 h 492"/>
                <a:gd name="T20" fmla="*/ 138 w 383"/>
                <a:gd name="T21" fmla="*/ 23 h 492"/>
                <a:gd name="T22" fmla="*/ 136 w 383"/>
                <a:gd name="T23" fmla="*/ 32 h 492"/>
                <a:gd name="T24" fmla="*/ 136 w 383"/>
                <a:gd name="T25" fmla="*/ 224 h 492"/>
                <a:gd name="T26" fmla="*/ 241 w 383"/>
                <a:gd name="T27" fmla="*/ 224 h 492"/>
                <a:gd name="T28" fmla="*/ 273 w 383"/>
                <a:gd name="T29" fmla="*/ 214 h 492"/>
                <a:gd name="T30" fmla="*/ 289 w 383"/>
                <a:gd name="T31" fmla="*/ 185 h 492"/>
                <a:gd name="T32" fmla="*/ 306 w 383"/>
                <a:gd name="T33" fmla="*/ 161 h 492"/>
                <a:gd name="T34" fmla="*/ 295 w 383"/>
                <a:gd name="T35" fmla="*/ 310 h 492"/>
                <a:gd name="T36" fmla="*/ 282 w 383"/>
                <a:gd name="T37" fmla="*/ 269 h 492"/>
                <a:gd name="T38" fmla="*/ 260 w 383"/>
                <a:gd name="T39" fmla="*/ 251 h 492"/>
                <a:gd name="T40" fmla="*/ 212 w 383"/>
                <a:gd name="T41" fmla="*/ 248 h 492"/>
                <a:gd name="T42" fmla="*/ 136 w 383"/>
                <a:gd name="T43" fmla="*/ 392 h 492"/>
                <a:gd name="T44" fmla="*/ 140 w 383"/>
                <a:gd name="T45" fmla="*/ 441 h 492"/>
                <a:gd name="T46" fmla="*/ 152 w 383"/>
                <a:gd name="T47" fmla="*/ 463 h 492"/>
                <a:gd name="T48" fmla="*/ 184 w 383"/>
                <a:gd name="T49" fmla="*/ 474 h 492"/>
                <a:gd name="T50" fmla="*/ 233 w 383"/>
                <a:gd name="T51" fmla="*/ 476 h 492"/>
                <a:gd name="T52" fmla="*/ 290 w 383"/>
                <a:gd name="T53" fmla="*/ 466 h 492"/>
                <a:gd name="T54" fmla="*/ 329 w 383"/>
                <a:gd name="T55" fmla="*/ 445 h 492"/>
                <a:gd name="T56" fmla="*/ 356 w 383"/>
                <a:gd name="T57" fmla="*/ 402 h 492"/>
                <a:gd name="T58" fmla="*/ 383 w 383"/>
                <a:gd name="T59" fmla="*/ 373 h 492"/>
                <a:gd name="T60" fmla="*/ 377 w 383"/>
                <a:gd name="T61" fmla="*/ 409 h 492"/>
                <a:gd name="T62" fmla="*/ 366 w 383"/>
                <a:gd name="T63" fmla="*/ 457 h 492"/>
                <a:gd name="T64" fmla="*/ 358 w 383"/>
                <a:gd name="T65" fmla="*/ 492 h 492"/>
                <a:gd name="T66" fmla="*/ 0 w 383"/>
                <a:gd name="T67" fmla="*/ 481 h 492"/>
                <a:gd name="T68" fmla="*/ 45 w 383"/>
                <a:gd name="T69" fmla="*/ 473 h 492"/>
                <a:gd name="T70" fmla="*/ 67 w 383"/>
                <a:gd name="T71" fmla="*/ 454 h 492"/>
                <a:gd name="T72" fmla="*/ 74 w 383"/>
                <a:gd name="T73" fmla="*/ 413 h 492"/>
                <a:gd name="T74" fmla="*/ 75 w 383"/>
                <a:gd name="T75" fmla="*/ 109 h 492"/>
                <a:gd name="T76" fmla="*/ 72 w 383"/>
                <a:gd name="T77" fmla="*/ 56 h 492"/>
                <a:gd name="T78" fmla="*/ 59 w 383"/>
                <a:gd name="T79" fmla="*/ 27 h 492"/>
                <a:gd name="T80" fmla="*/ 30 w 383"/>
                <a:gd name="T81" fmla="*/ 14 h 492"/>
                <a:gd name="T82" fmla="*/ 8 w 383"/>
                <a:gd name="T8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3" h="492">
                  <a:moveTo>
                    <a:pt x="8" y="0"/>
                  </a:moveTo>
                  <a:lnTo>
                    <a:pt x="338" y="0"/>
                  </a:lnTo>
                  <a:lnTo>
                    <a:pt x="338" y="13"/>
                  </a:lnTo>
                  <a:lnTo>
                    <a:pt x="340" y="32"/>
                  </a:lnTo>
                  <a:lnTo>
                    <a:pt x="342" y="58"/>
                  </a:lnTo>
                  <a:lnTo>
                    <a:pt x="345" y="84"/>
                  </a:lnTo>
                  <a:lnTo>
                    <a:pt x="346" y="111"/>
                  </a:lnTo>
                  <a:lnTo>
                    <a:pt x="335" y="113"/>
                  </a:lnTo>
                  <a:lnTo>
                    <a:pt x="327" y="88"/>
                  </a:lnTo>
                  <a:lnTo>
                    <a:pt x="318" y="69"/>
                  </a:lnTo>
                  <a:lnTo>
                    <a:pt x="309" y="55"/>
                  </a:lnTo>
                  <a:lnTo>
                    <a:pt x="300" y="43"/>
                  </a:lnTo>
                  <a:lnTo>
                    <a:pt x="292" y="35"/>
                  </a:lnTo>
                  <a:lnTo>
                    <a:pt x="281" y="29"/>
                  </a:lnTo>
                  <a:lnTo>
                    <a:pt x="263" y="23"/>
                  </a:lnTo>
                  <a:lnTo>
                    <a:pt x="239" y="18"/>
                  </a:lnTo>
                  <a:lnTo>
                    <a:pt x="208" y="18"/>
                  </a:lnTo>
                  <a:lnTo>
                    <a:pt x="159" y="18"/>
                  </a:lnTo>
                  <a:lnTo>
                    <a:pt x="151" y="18"/>
                  </a:lnTo>
                  <a:lnTo>
                    <a:pt x="144" y="18"/>
                  </a:lnTo>
                  <a:lnTo>
                    <a:pt x="141" y="19"/>
                  </a:lnTo>
                  <a:lnTo>
                    <a:pt x="138" y="23"/>
                  </a:lnTo>
                  <a:lnTo>
                    <a:pt x="136" y="26"/>
                  </a:lnTo>
                  <a:lnTo>
                    <a:pt x="136" y="32"/>
                  </a:lnTo>
                  <a:lnTo>
                    <a:pt x="136" y="40"/>
                  </a:lnTo>
                  <a:lnTo>
                    <a:pt x="136" y="224"/>
                  </a:lnTo>
                  <a:lnTo>
                    <a:pt x="212" y="224"/>
                  </a:lnTo>
                  <a:lnTo>
                    <a:pt x="241" y="224"/>
                  </a:lnTo>
                  <a:lnTo>
                    <a:pt x="260" y="220"/>
                  </a:lnTo>
                  <a:lnTo>
                    <a:pt x="273" y="214"/>
                  </a:lnTo>
                  <a:lnTo>
                    <a:pt x="282" y="203"/>
                  </a:lnTo>
                  <a:lnTo>
                    <a:pt x="289" y="185"/>
                  </a:lnTo>
                  <a:lnTo>
                    <a:pt x="295" y="161"/>
                  </a:lnTo>
                  <a:lnTo>
                    <a:pt x="306" y="161"/>
                  </a:lnTo>
                  <a:lnTo>
                    <a:pt x="306" y="310"/>
                  </a:lnTo>
                  <a:lnTo>
                    <a:pt x="295" y="310"/>
                  </a:lnTo>
                  <a:lnTo>
                    <a:pt x="289" y="286"/>
                  </a:lnTo>
                  <a:lnTo>
                    <a:pt x="282" y="269"/>
                  </a:lnTo>
                  <a:lnTo>
                    <a:pt x="273" y="257"/>
                  </a:lnTo>
                  <a:lnTo>
                    <a:pt x="260" y="251"/>
                  </a:lnTo>
                  <a:lnTo>
                    <a:pt x="241" y="248"/>
                  </a:lnTo>
                  <a:lnTo>
                    <a:pt x="212" y="248"/>
                  </a:lnTo>
                  <a:lnTo>
                    <a:pt x="136" y="248"/>
                  </a:lnTo>
                  <a:lnTo>
                    <a:pt x="136" y="392"/>
                  </a:lnTo>
                  <a:lnTo>
                    <a:pt x="136" y="420"/>
                  </a:lnTo>
                  <a:lnTo>
                    <a:pt x="140" y="441"/>
                  </a:lnTo>
                  <a:lnTo>
                    <a:pt x="144" y="454"/>
                  </a:lnTo>
                  <a:lnTo>
                    <a:pt x="152" y="463"/>
                  </a:lnTo>
                  <a:lnTo>
                    <a:pt x="167" y="470"/>
                  </a:lnTo>
                  <a:lnTo>
                    <a:pt x="184" y="474"/>
                  </a:lnTo>
                  <a:lnTo>
                    <a:pt x="207" y="474"/>
                  </a:lnTo>
                  <a:lnTo>
                    <a:pt x="233" y="476"/>
                  </a:lnTo>
                  <a:lnTo>
                    <a:pt x="263" y="473"/>
                  </a:lnTo>
                  <a:lnTo>
                    <a:pt x="290" y="466"/>
                  </a:lnTo>
                  <a:lnTo>
                    <a:pt x="313" y="457"/>
                  </a:lnTo>
                  <a:lnTo>
                    <a:pt x="329" y="445"/>
                  </a:lnTo>
                  <a:lnTo>
                    <a:pt x="342" y="428"/>
                  </a:lnTo>
                  <a:lnTo>
                    <a:pt x="356" y="402"/>
                  </a:lnTo>
                  <a:lnTo>
                    <a:pt x="372" y="372"/>
                  </a:lnTo>
                  <a:lnTo>
                    <a:pt x="383" y="373"/>
                  </a:lnTo>
                  <a:lnTo>
                    <a:pt x="380" y="388"/>
                  </a:lnTo>
                  <a:lnTo>
                    <a:pt x="377" y="409"/>
                  </a:lnTo>
                  <a:lnTo>
                    <a:pt x="370" y="433"/>
                  </a:lnTo>
                  <a:lnTo>
                    <a:pt x="366" y="457"/>
                  </a:lnTo>
                  <a:lnTo>
                    <a:pt x="361" y="478"/>
                  </a:lnTo>
                  <a:lnTo>
                    <a:pt x="358" y="492"/>
                  </a:lnTo>
                  <a:lnTo>
                    <a:pt x="0" y="492"/>
                  </a:lnTo>
                  <a:lnTo>
                    <a:pt x="0" y="481"/>
                  </a:lnTo>
                  <a:lnTo>
                    <a:pt x="26" y="478"/>
                  </a:lnTo>
                  <a:lnTo>
                    <a:pt x="45" y="473"/>
                  </a:lnTo>
                  <a:lnTo>
                    <a:pt x="58" y="465"/>
                  </a:lnTo>
                  <a:lnTo>
                    <a:pt x="67" y="454"/>
                  </a:lnTo>
                  <a:lnTo>
                    <a:pt x="72" y="436"/>
                  </a:lnTo>
                  <a:lnTo>
                    <a:pt x="74" y="413"/>
                  </a:lnTo>
                  <a:lnTo>
                    <a:pt x="75" y="383"/>
                  </a:lnTo>
                  <a:lnTo>
                    <a:pt x="75" y="109"/>
                  </a:lnTo>
                  <a:lnTo>
                    <a:pt x="74" y="79"/>
                  </a:lnTo>
                  <a:lnTo>
                    <a:pt x="72" y="56"/>
                  </a:lnTo>
                  <a:lnTo>
                    <a:pt x="67" y="39"/>
                  </a:lnTo>
                  <a:lnTo>
                    <a:pt x="59" y="27"/>
                  </a:lnTo>
                  <a:lnTo>
                    <a:pt x="48" y="19"/>
                  </a:lnTo>
                  <a:lnTo>
                    <a:pt x="30" y="14"/>
                  </a:lnTo>
                  <a:lnTo>
                    <a:pt x="8" y="11"/>
                  </a:lnTo>
                  <a:lnTo>
                    <a:pt x="8"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8" name="Freeform 14"/>
            <p:cNvSpPr>
              <a:spLocks/>
            </p:cNvSpPr>
            <p:nvPr userDrawn="1"/>
          </p:nvSpPr>
          <p:spPr bwMode="auto">
            <a:xfrm>
              <a:off x="6234113" y="3733800"/>
              <a:ext cx="304800" cy="390525"/>
            </a:xfrm>
            <a:custGeom>
              <a:avLst/>
              <a:gdLst>
                <a:gd name="T0" fmla="*/ 336 w 383"/>
                <a:gd name="T1" fmla="*/ 0 h 492"/>
                <a:gd name="T2" fmla="*/ 340 w 383"/>
                <a:gd name="T3" fmla="*/ 32 h 492"/>
                <a:gd name="T4" fmla="*/ 343 w 383"/>
                <a:gd name="T5" fmla="*/ 84 h 492"/>
                <a:gd name="T6" fmla="*/ 333 w 383"/>
                <a:gd name="T7" fmla="*/ 113 h 492"/>
                <a:gd name="T8" fmla="*/ 317 w 383"/>
                <a:gd name="T9" fmla="*/ 69 h 492"/>
                <a:gd name="T10" fmla="*/ 300 w 383"/>
                <a:gd name="T11" fmla="*/ 43 h 492"/>
                <a:gd name="T12" fmla="*/ 279 w 383"/>
                <a:gd name="T13" fmla="*/ 29 h 492"/>
                <a:gd name="T14" fmla="*/ 239 w 383"/>
                <a:gd name="T15" fmla="*/ 18 h 492"/>
                <a:gd name="T16" fmla="*/ 157 w 383"/>
                <a:gd name="T17" fmla="*/ 18 h 492"/>
                <a:gd name="T18" fmla="*/ 144 w 383"/>
                <a:gd name="T19" fmla="*/ 18 h 492"/>
                <a:gd name="T20" fmla="*/ 136 w 383"/>
                <a:gd name="T21" fmla="*/ 23 h 492"/>
                <a:gd name="T22" fmla="*/ 134 w 383"/>
                <a:gd name="T23" fmla="*/ 32 h 492"/>
                <a:gd name="T24" fmla="*/ 134 w 383"/>
                <a:gd name="T25" fmla="*/ 224 h 492"/>
                <a:gd name="T26" fmla="*/ 239 w 383"/>
                <a:gd name="T27" fmla="*/ 224 h 492"/>
                <a:gd name="T28" fmla="*/ 272 w 383"/>
                <a:gd name="T29" fmla="*/ 214 h 492"/>
                <a:gd name="T30" fmla="*/ 287 w 383"/>
                <a:gd name="T31" fmla="*/ 185 h 492"/>
                <a:gd name="T32" fmla="*/ 306 w 383"/>
                <a:gd name="T33" fmla="*/ 161 h 492"/>
                <a:gd name="T34" fmla="*/ 295 w 383"/>
                <a:gd name="T35" fmla="*/ 310 h 492"/>
                <a:gd name="T36" fmla="*/ 280 w 383"/>
                <a:gd name="T37" fmla="*/ 269 h 492"/>
                <a:gd name="T38" fmla="*/ 258 w 383"/>
                <a:gd name="T39" fmla="*/ 251 h 492"/>
                <a:gd name="T40" fmla="*/ 211 w 383"/>
                <a:gd name="T41" fmla="*/ 248 h 492"/>
                <a:gd name="T42" fmla="*/ 134 w 383"/>
                <a:gd name="T43" fmla="*/ 392 h 492"/>
                <a:gd name="T44" fmla="*/ 138 w 383"/>
                <a:gd name="T45" fmla="*/ 441 h 492"/>
                <a:gd name="T46" fmla="*/ 152 w 383"/>
                <a:gd name="T47" fmla="*/ 463 h 492"/>
                <a:gd name="T48" fmla="*/ 184 w 383"/>
                <a:gd name="T49" fmla="*/ 474 h 492"/>
                <a:gd name="T50" fmla="*/ 231 w 383"/>
                <a:gd name="T51" fmla="*/ 476 h 492"/>
                <a:gd name="T52" fmla="*/ 288 w 383"/>
                <a:gd name="T53" fmla="*/ 466 h 492"/>
                <a:gd name="T54" fmla="*/ 327 w 383"/>
                <a:gd name="T55" fmla="*/ 445 h 492"/>
                <a:gd name="T56" fmla="*/ 354 w 383"/>
                <a:gd name="T57" fmla="*/ 402 h 492"/>
                <a:gd name="T58" fmla="*/ 383 w 383"/>
                <a:gd name="T59" fmla="*/ 373 h 492"/>
                <a:gd name="T60" fmla="*/ 375 w 383"/>
                <a:gd name="T61" fmla="*/ 409 h 492"/>
                <a:gd name="T62" fmla="*/ 365 w 383"/>
                <a:gd name="T63" fmla="*/ 457 h 492"/>
                <a:gd name="T64" fmla="*/ 356 w 383"/>
                <a:gd name="T65" fmla="*/ 492 h 492"/>
                <a:gd name="T66" fmla="*/ 0 w 383"/>
                <a:gd name="T67" fmla="*/ 481 h 492"/>
                <a:gd name="T68" fmla="*/ 43 w 383"/>
                <a:gd name="T69" fmla="*/ 473 h 492"/>
                <a:gd name="T70" fmla="*/ 65 w 383"/>
                <a:gd name="T71" fmla="*/ 454 h 492"/>
                <a:gd name="T72" fmla="*/ 73 w 383"/>
                <a:gd name="T73" fmla="*/ 413 h 492"/>
                <a:gd name="T74" fmla="*/ 73 w 383"/>
                <a:gd name="T75" fmla="*/ 109 h 492"/>
                <a:gd name="T76" fmla="*/ 70 w 383"/>
                <a:gd name="T77" fmla="*/ 56 h 492"/>
                <a:gd name="T78" fmla="*/ 59 w 383"/>
                <a:gd name="T79" fmla="*/ 27 h 492"/>
                <a:gd name="T80" fmla="*/ 30 w 383"/>
                <a:gd name="T81" fmla="*/ 14 h 492"/>
                <a:gd name="T82" fmla="*/ 6 w 383"/>
                <a:gd name="T8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3" h="492">
                  <a:moveTo>
                    <a:pt x="6" y="0"/>
                  </a:moveTo>
                  <a:lnTo>
                    <a:pt x="336" y="0"/>
                  </a:lnTo>
                  <a:lnTo>
                    <a:pt x="338" y="13"/>
                  </a:lnTo>
                  <a:lnTo>
                    <a:pt x="340" y="32"/>
                  </a:lnTo>
                  <a:lnTo>
                    <a:pt x="341" y="58"/>
                  </a:lnTo>
                  <a:lnTo>
                    <a:pt x="343" y="84"/>
                  </a:lnTo>
                  <a:lnTo>
                    <a:pt x="344" y="111"/>
                  </a:lnTo>
                  <a:lnTo>
                    <a:pt x="333" y="113"/>
                  </a:lnTo>
                  <a:lnTo>
                    <a:pt x="325" y="88"/>
                  </a:lnTo>
                  <a:lnTo>
                    <a:pt x="317" y="69"/>
                  </a:lnTo>
                  <a:lnTo>
                    <a:pt x="308" y="55"/>
                  </a:lnTo>
                  <a:lnTo>
                    <a:pt x="300" y="43"/>
                  </a:lnTo>
                  <a:lnTo>
                    <a:pt x="292" y="35"/>
                  </a:lnTo>
                  <a:lnTo>
                    <a:pt x="279" y="29"/>
                  </a:lnTo>
                  <a:lnTo>
                    <a:pt x="261" y="23"/>
                  </a:lnTo>
                  <a:lnTo>
                    <a:pt x="239" y="18"/>
                  </a:lnTo>
                  <a:lnTo>
                    <a:pt x="208" y="18"/>
                  </a:lnTo>
                  <a:lnTo>
                    <a:pt x="157" y="18"/>
                  </a:lnTo>
                  <a:lnTo>
                    <a:pt x="149" y="18"/>
                  </a:lnTo>
                  <a:lnTo>
                    <a:pt x="144" y="18"/>
                  </a:lnTo>
                  <a:lnTo>
                    <a:pt x="139" y="19"/>
                  </a:lnTo>
                  <a:lnTo>
                    <a:pt x="136" y="23"/>
                  </a:lnTo>
                  <a:lnTo>
                    <a:pt x="136" y="26"/>
                  </a:lnTo>
                  <a:lnTo>
                    <a:pt x="134" y="32"/>
                  </a:lnTo>
                  <a:lnTo>
                    <a:pt x="134" y="40"/>
                  </a:lnTo>
                  <a:lnTo>
                    <a:pt x="134" y="224"/>
                  </a:lnTo>
                  <a:lnTo>
                    <a:pt x="211" y="224"/>
                  </a:lnTo>
                  <a:lnTo>
                    <a:pt x="239" y="224"/>
                  </a:lnTo>
                  <a:lnTo>
                    <a:pt x="258" y="220"/>
                  </a:lnTo>
                  <a:lnTo>
                    <a:pt x="272" y="214"/>
                  </a:lnTo>
                  <a:lnTo>
                    <a:pt x="280" y="203"/>
                  </a:lnTo>
                  <a:lnTo>
                    <a:pt x="287" y="185"/>
                  </a:lnTo>
                  <a:lnTo>
                    <a:pt x="295" y="161"/>
                  </a:lnTo>
                  <a:lnTo>
                    <a:pt x="306" y="161"/>
                  </a:lnTo>
                  <a:lnTo>
                    <a:pt x="306" y="310"/>
                  </a:lnTo>
                  <a:lnTo>
                    <a:pt x="295" y="310"/>
                  </a:lnTo>
                  <a:lnTo>
                    <a:pt x="287" y="286"/>
                  </a:lnTo>
                  <a:lnTo>
                    <a:pt x="280" y="269"/>
                  </a:lnTo>
                  <a:lnTo>
                    <a:pt x="271" y="257"/>
                  </a:lnTo>
                  <a:lnTo>
                    <a:pt x="258" y="251"/>
                  </a:lnTo>
                  <a:lnTo>
                    <a:pt x="239" y="248"/>
                  </a:lnTo>
                  <a:lnTo>
                    <a:pt x="211" y="248"/>
                  </a:lnTo>
                  <a:lnTo>
                    <a:pt x="134" y="248"/>
                  </a:lnTo>
                  <a:lnTo>
                    <a:pt x="134" y="392"/>
                  </a:lnTo>
                  <a:lnTo>
                    <a:pt x="136" y="420"/>
                  </a:lnTo>
                  <a:lnTo>
                    <a:pt x="138" y="441"/>
                  </a:lnTo>
                  <a:lnTo>
                    <a:pt x="144" y="454"/>
                  </a:lnTo>
                  <a:lnTo>
                    <a:pt x="152" y="463"/>
                  </a:lnTo>
                  <a:lnTo>
                    <a:pt x="166" y="470"/>
                  </a:lnTo>
                  <a:lnTo>
                    <a:pt x="184" y="474"/>
                  </a:lnTo>
                  <a:lnTo>
                    <a:pt x="207" y="474"/>
                  </a:lnTo>
                  <a:lnTo>
                    <a:pt x="231" y="476"/>
                  </a:lnTo>
                  <a:lnTo>
                    <a:pt x="263" y="473"/>
                  </a:lnTo>
                  <a:lnTo>
                    <a:pt x="288" y="466"/>
                  </a:lnTo>
                  <a:lnTo>
                    <a:pt x="311" y="457"/>
                  </a:lnTo>
                  <a:lnTo>
                    <a:pt x="327" y="445"/>
                  </a:lnTo>
                  <a:lnTo>
                    <a:pt x="340" y="428"/>
                  </a:lnTo>
                  <a:lnTo>
                    <a:pt x="354" y="402"/>
                  </a:lnTo>
                  <a:lnTo>
                    <a:pt x="372" y="372"/>
                  </a:lnTo>
                  <a:lnTo>
                    <a:pt x="383" y="373"/>
                  </a:lnTo>
                  <a:lnTo>
                    <a:pt x="380" y="388"/>
                  </a:lnTo>
                  <a:lnTo>
                    <a:pt x="375" y="409"/>
                  </a:lnTo>
                  <a:lnTo>
                    <a:pt x="370" y="433"/>
                  </a:lnTo>
                  <a:lnTo>
                    <a:pt x="365" y="457"/>
                  </a:lnTo>
                  <a:lnTo>
                    <a:pt x="360" y="478"/>
                  </a:lnTo>
                  <a:lnTo>
                    <a:pt x="356" y="492"/>
                  </a:lnTo>
                  <a:lnTo>
                    <a:pt x="0" y="492"/>
                  </a:lnTo>
                  <a:lnTo>
                    <a:pt x="0" y="481"/>
                  </a:lnTo>
                  <a:lnTo>
                    <a:pt x="25" y="478"/>
                  </a:lnTo>
                  <a:lnTo>
                    <a:pt x="43" y="473"/>
                  </a:lnTo>
                  <a:lnTo>
                    <a:pt x="57" y="465"/>
                  </a:lnTo>
                  <a:lnTo>
                    <a:pt x="65" y="454"/>
                  </a:lnTo>
                  <a:lnTo>
                    <a:pt x="70" y="436"/>
                  </a:lnTo>
                  <a:lnTo>
                    <a:pt x="73" y="413"/>
                  </a:lnTo>
                  <a:lnTo>
                    <a:pt x="73" y="383"/>
                  </a:lnTo>
                  <a:lnTo>
                    <a:pt x="73" y="109"/>
                  </a:lnTo>
                  <a:lnTo>
                    <a:pt x="73" y="79"/>
                  </a:lnTo>
                  <a:lnTo>
                    <a:pt x="70" y="56"/>
                  </a:lnTo>
                  <a:lnTo>
                    <a:pt x="67" y="39"/>
                  </a:lnTo>
                  <a:lnTo>
                    <a:pt x="59" y="27"/>
                  </a:lnTo>
                  <a:lnTo>
                    <a:pt x="46" y="19"/>
                  </a:lnTo>
                  <a:lnTo>
                    <a:pt x="30" y="14"/>
                  </a:lnTo>
                  <a:lnTo>
                    <a:pt x="6" y="11"/>
                  </a:lnTo>
                  <a:lnTo>
                    <a:pt x="6"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9" name="Freeform 15"/>
            <p:cNvSpPr>
              <a:spLocks noEditPoints="1"/>
            </p:cNvSpPr>
            <p:nvPr userDrawn="1"/>
          </p:nvSpPr>
          <p:spPr bwMode="auto">
            <a:xfrm>
              <a:off x="6534151" y="3733800"/>
              <a:ext cx="357188" cy="393700"/>
            </a:xfrm>
            <a:custGeom>
              <a:avLst/>
              <a:gdLst>
                <a:gd name="T0" fmla="*/ 158 w 451"/>
                <a:gd name="T1" fmla="*/ 16 h 497"/>
                <a:gd name="T2" fmla="*/ 137 w 451"/>
                <a:gd name="T3" fmla="*/ 19 h 497"/>
                <a:gd name="T4" fmla="*/ 134 w 451"/>
                <a:gd name="T5" fmla="*/ 23 h 497"/>
                <a:gd name="T6" fmla="*/ 130 w 451"/>
                <a:gd name="T7" fmla="*/ 27 h 497"/>
                <a:gd name="T8" fmla="*/ 130 w 451"/>
                <a:gd name="T9" fmla="*/ 40 h 497"/>
                <a:gd name="T10" fmla="*/ 166 w 451"/>
                <a:gd name="T11" fmla="*/ 257 h 497"/>
                <a:gd name="T12" fmla="*/ 214 w 451"/>
                <a:gd name="T13" fmla="*/ 254 h 497"/>
                <a:gd name="T14" fmla="*/ 252 w 451"/>
                <a:gd name="T15" fmla="*/ 238 h 497"/>
                <a:gd name="T16" fmla="*/ 286 w 451"/>
                <a:gd name="T17" fmla="*/ 191 h 497"/>
                <a:gd name="T18" fmla="*/ 297 w 451"/>
                <a:gd name="T19" fmla="*/ 133 h 497"/>
                <a:gd name="T20" fmla="*/ 284 w 451"/>
                <a:gd name="T21" fmla="*/ 74 h 497"/>
                <a:gd name="T22" fmla="*/ 251 w 451"/>
                <a:gd name="T23" fmla="*/ 35 h 497"/>
                <a:gd name="T24" fmla="*/ 204 w 451"/>
                <a:gd name="T25" fmla="*/ 18 h 497"/>
                <a:gd name="T26" fmla="*/ 4 w 451"/>
                <a:gd name="T27" fmla="*/ 0 h 497"/>
                <a:gd name="T28" fmla="*/ 228 w 451"/>
                <a:gd name="T29" fmla="*/ 2 h 497"/>
                <a:gd name="T30" fmla="*/ 288 w 451"/>
                <a:gd name="T31" fmla="*/ 14 h 497"/>
                <a:gd name="T32" fmla="*/ 332 w 451"/>
                <a:gd name="T33" fmla="*/ 43 h 497"/>
                <a:gd name="T34" fmla="*/ 360 w 451"/>
                <a:gd name="T35" fmla="*/ 92 h 497"/>
                <a:gd name="T36" fmla="*/ 358 w 451"/>
                <a:gd name="T37" fmla="*/ 158 h 497"/>
                <a:gd name="T38" fmla="*/ 324 w 451"/>
                <a:gd name="T39" fmla="*/ 216 h 497"/>
                <a:gd name="T40" fmla="*/ 260 w 451"/>
                <a:gd name="T41" fmla="*/ 256 h 497"/>
                <a:gd name="T42" fmla="*/ 283 w 451"/>
                <a:gd name="T43" fmla="*/ 294 h 497"/>
                <a:gd name="T44" fmla="*/ 312 w 451"/>
                <a:gd name="T45" fmla="*/ 341 h 497"/>
                <a:gd name="T46" fmla="*/ 350 w 451"/>
                <a:gd name="T47" fmla="*/ 397 h 497"/>
                <a:gd name="T48" fmla="*/ 395 w 451"/>
                <a:gd name="T49" fmla="*/ 452 h 497"/>
                <a:gd name="T50" fmla="*/ 422 w 451"/>
                <a:gd name="T51" fmla="*/ 478 h 497"/>
                <a:gd name="T52" fmla="*/ 451 w 451"/>
                <a:gd name="T53" fmla="*/ 489 h 497"/>
                <a:gd name="T54" fmla="*/ 440 w 451"/>
                <a:gd name="T55" fmla="*/ 497 h 497"/>
                <a:gd name="T56" fmla="*/ 405 w 451"/>
                <a:gd name="T57" fmla="*/ 494 h 497"/>
                <a:gd name="T58" fmla="*/ 345 w 451"/>
                <a:gd name="T59" fmla="*/ 476 h 497"/>
                <a:gd name="T60" fmla="*/ 297 w 451"/>
                <a:gd name="T61" fmla="*/ 429 h 497"/>
                <a:gd name="T62" fmla="*/ 243 w 451"/>
                <a:gd name="T63" fmla="*/ 341 h 497"/>
                <a:gd name="T64" fmla="*/ 204 w 451"/>
                <a:gd name="T65" fmla="*/ 283 h 497"/>
                <a:gd name="T66" fmla="*/ 162 w 451"/>
                <a:gd name="T67" fmla="*/ 272 h 497"/>
                <a:gd name="T68" fmla="*/ 130 w 451"/>
                <a:gd name="T69" fmla="*/ 383 h 497"/>
                <a:gd name="T70" fmla="*/ 132 w 451"/>
                <a:gd name="T71" fmla="*/ 436 h 497"/>
                <a:gd name="T72" fmla="*/ 145 w 451"/>
                <a:gd name="T73" fmla="*/ 465 h 497"/>
                <a:gd name="T74" fmla="*/ 175 w 451"/>
                <a:gd name="T75" fmla="*/ 478 h 497"/>
                <a:gd name="T76" fmla="*/ 198 w 451"/>
                <a:gd name="T77" fmla="*/ 492 h 497"/>
                <a:gd name="T78" fmla="*/ 0 w 451"/>
                <a:gd name="T79" fmla="*/ 481 h 497"/>
                <a:gd name="T80" fmla="*/ 42 w 451"/>
                <a:gd name="T81" fmla="*/ 473 h 497"/>
                <a:gd name="T82" fmla="*/ 63 w 451"/>
                <a:gd name="T83" fmla="*/ 454 h 497"/>
                <a:gd name="T84" fmla="*/ 69 w 451"/>
                <a:gd name="T85" fmla="*/ 413 h 497"/>
                <a:gd name="T86" fmla="*/ 71 w 451"/>
                <a:gd name="T87" fmla="*/ 109 h 497"/>
                <a:gd name="T88" fmla="*/ 68 w 451"/>
                <a:gd name="T89" fmla="*/ 56 h 497"/>
                <a:gd name="T90" fmla="*/ 55 w 451"/>
                <a:gd name="T91" fmla="*/ 27 h 497"/>
                <a:gd name="T92" fmla="*/ 26 w 451"/>
                <a:gd name="T93" fmla="*/ 14 h 497"/>
                <a:gd name="T94" fmla="*/ 4 w 451"/>
                <a:gd name="T95" fmla="*/ 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1" h="497">
                  <a:moveTo>
                    <a:pt x="177" y="16"/>
                  </a:moveTo>
                  <a:lnTo>
                    <a:pt x="158" y="16"/>
                  </a:lnTo>
                  <a:lnTo>
                    <a:pt x="145" y="18"/>
                  </a:lnTo>
                  <a:lnTo>
                    <a:pt x="137" y="19"/>
                  </a:lnTo>
                  <a:lnTo>
                    <a:pt x="135" y="21"/>
                  </a:lnTo>
                  <a:lnTo>
                    <a:pt x="134" y="23"/>
                  </a:lnTo>
                  <a:lnTo>
                    <a:pt x="132" y="24"/>
                  </a:lnTo>
                  <a:lnTo>
                    <a:pt x="130" y="27"/>
                  </a:lnTo>
                  <a:lnTo>
                    <a:pt x="130" y="32"/>
                  </a:lnTo>
                  <a:lnTo>
                    <a:pt x="130" y="40"/>
                  </a:lnTo>
                  <a:lnTo>
                    <a:pt x="130" y="257"/>
                  </a:lnTo>
                  <a:lnTo>
                    <a:pt x="166" y="257"/>
                  </a:lnTo>
                  <a:lnTo>
                    <a:pt x="191" y="257"/>
                  </a:lnTo>
                  <a:lnTo>
                    <a:pt x="214" y="254"/>
                  </a:lnTo>
                  <a:lnTo>
                    <a:pt x="235" y="248"/>
                  </a:lnTo>
                  <a:lnTo>
                    <a:pt x="252" y="238"/>
                  </a:lnTo>
                  <a:lnTo>
                    <a:pt x="273" y="217"/>
                  </a:lnTo>
                  <a:lnTo>
                    <a:pt x="286" y="191"/>
                  </a:lnTo>
                  <a:lnTo>
                    <a:pt x="294" y="164"/>
                  </a:lnTo>
                  <a:lnTo>
                    <a:pt x="297" y="133"/>
                  </a:lnTo>
                  <a:lnTo>
                    <a:pt x="294" y="101"/>
                  </a:lnTo>
                  <a:lnTo>
                    <a:pt x="284" y="74"/>
                  </a:lnTo>
                  <a:lnTo>
                    <a:pt x="270" y="51"/>
                  </a:lnTo>
                  <a:lnTo>
                    <a:pt x="251" y="35"/>
                  </a:lnTo>
                  <a:lnTo>
                    <a:pt x="228" y="24"/>
                  </a:lnTo>
                  <a:lnTo>
                    <a:pt x="204" y="18"/>
                  </a:lnTo>
                  <a:lnTo>
                    <a:pt x="177" y="16"/>
                  </a:lnTo>
                  <a:close/>
                  <a:moveTo>
                    <a:pt x="4" y="0"/>
                  </a:moveTo>
                  <a:lnTo>
                    <a:pt x="193" y="0"/>
                  </a:lnTo>
                  <a:lnTo>
                    <a:pt x="228" y="2"/>
                  </a:lnTo>
                  <a:lnTo>
                    <a:pt x="260" y="6"/>
                  </a:lnTo>
                  <a:lnTo>
                    <a:pt x="288" y="14"/>
                  </a:lnTo>
                  <a:lnTo>
                    <a:pt x="313" y="26"/>
                  </a:lnTo>
                  <a:lnTo>
                    <a:pt x="332" y="43"/>
                  </a:lnTo>
                  <a:lnTo>
                    <a:pt x="348" y="64"/>
                  </a:lnTo>
                  <a:lnTo>
                    <a:pt x="360" y="92"/>
                  </a:lnTo>
                  <a:lnTo>
                    <a:pt x="363" y="122"/>
                  </a:lnTo>
                  <a:lnTo>
                    <a:pt x="358" y="158"/>
                  </a:lnTo>
                  <a:lnTo>
                    <a:pt x="345" y="188"/>
                  </a:lnTo>
                  <a:lnTo>
                    <a:pt x="324" y="216"/>
                  </a:lnTo>
                  <a:lnTo>
                    <a:pt x="296" y="238"/>
                  </a:lnTo>
                  <a:lnTo>
                    <a:pt x="260" y="256"/>
                  </a:lnTo>
                  <a:lnTo>
                    <a:pt x="270" y="273"/>
                  </a:lnTo>
                  <a:lnTo>
                    <a:pt x="283" y="294"/>
                  </a:lnTo>
                  <a:lnTo>
                    <a:pt x="297" y="318"/>
                  </a:lnTo>
                  <a:lnTo>
                    <a:pt x="312" y="341"/>
                  </a:lnTo>
                  <a:lnTo>
                    <a:pt x="328" y="363"/>
                  </a:lnTo>
                  <a:lnTo>
                    <a:pt x="350" y="397"/>
                  </a:lnTo>
                  <a:lnTo>
                    <a:pt x="373" y="425"/>
                  </a:lnTo>
                  <a:lnTo>
                    <a:pt x="395" y="452"/>
                  </a:lnTo>
                  <a:lnTo>
                    <a:pt x="409" y="466"/>
                  </a:lnTo>
                  <a:lnTo>
                    <a:pt x="422" y="478"/>
                  </a:lnTo>
                  <a:lnTo>
                    <a:pt x="437" y="484"/>
                  </a:lnTo>
                  <a:lnTo>
                    <a:pt x="451" y="489"/>
                  </a:lnTo>
                  <a:lnTo>
                    <a:pt x="451" y="497"/>
                  </a:lnTo>
                  <a:lnTo>
                    <a:pt x="440" y="497"/>
                  </a:lnTo>
                  <a:lnTo>
                    <a:pt x="425" y="495"/>
                  </a:lnTo>
                  <a:lnTo>
                    <a:pt x="405" y="494"/>
                  </a:lnTo>
                  <a:lnTo>
                    <a:pt x="373" y="487"/>
                  </a:lnTo>
                  <a:lnTo>
                    <a:pt x="345" y="476"/>
                  </a:lnTo>
                  <a:lnTo>
                    <a:pt x="321" y="458"/>
                  </a:lnTo>
                  <a:lnTo>
                    <a:pt x="297" y="429"/>
                  </a:lnTo>
                  <a:lnTo>
                    <a:pt x="268" y="386"/>
                  </a:lnTo>
                  <a:lnTo>
                    <a:pt x="243" y="341"/>
                  </a:lnTo>
                  <a:lnTo>
                    <a:pt x="219" y="301"/>
                  </a:lnTo>
                  <a:lnTo>
                    <a:pt x="204" y="283"/>
                  </a:lnTo>
                  <a:lnTo>
                    <a:pt x="187" y="275"/>
                  </a:lnTo>
                  <a:lnTo>
                    <a:pt x="162" y="272"/>
                  </a:lnTo>
                  <a:lnTo>
                    <a:pt x="130" y="272"/>
                  </a:lnTo>
                  <a:lnTo>
                    <a:pt x="130" y="383"/>
                  </a:lnTo>
                  <a:lnTo>
                    <a:pt x="130" y="413"/>
                  </a:lnTo>
                  <a:lnTo>
                    <a:pt x="132" y="436"/>
                  </a:lnTo>
                  <a:lnTo>
                    <a:pt x="137" y="454"/>
                  </a:lnTo>
                  <a:lnTo>
                    <a:pt x="145" y="465"/>
                  </a:lnTo>
                  <a:lnTo>
                    <a:pt x="158" y="473"/>
                  </a:lnTo>
                  <a:lnTo>
                    <a:pt x="175" y="478"/>
                  </a:lnTo>
                  <a:lnTo>
                    <a:pt x="198" y="481"/>
                  </a:lnTo>
                  <a:lnTo>
                    <a:pt x="198" y="492"/>
                  </a:lnTo>
                  <a:lnTo>
                    <a:pt x="0" y="492"/>
                  </a:lnTo>
                  <a:lnTo>
                    <a:pt x="0" y="481"/>
                  </a:lnTo>
                  <a:lnTo>
                    <a:pt x="25" y="478"/>
                  </a:lnTo>
                  <a:lnTo>
                    <a:pt x="42" y="473"/>
                  </a:lnTo>
                  <a:lnTo>
                    <a:pt x="55" y="465"/>
                  </a:lnTo>
                  <a:lnTo>
                    <a:pt x="63" y="454"/>
                  </a:lnTo>
                  <a:lnTo>
                    <a:pt x="68" y="436"/>
                  </a:lnTo>
                  <a:lnTo>
                    <a:pt x="69" y="413"/>
                  </a:lnTo>
                  <a:lnTo>
                    <a:pt x="71" y="383"/>
                  </a:lnTo>
                  <a:lnTo>
                    <a:pt x="71" y="109"/>
                  </a:lnTo>
                  <a:lnTo>
                    <a:pt x="69" y="79"/>
                  </a:lnTo>
                  <a:lnTo>
                    <a:pt x="68" y="56"/>
                  </a:lnTo>
                  <a:lnTo>
                    <a:pt x="63" y="39"/>
                  </a:lnTo>
                  <a:lnTo>
                    <a:pt x="55" y="27"/>
                  </a:lnTo>
                  <a:lnTo>
                    <a:pt x="44" y="19"/>
                  </a:lnTo>
                  <a:lnTo>
                    <a:pt x="26" y="14"/>
                  </a:lnTo>
                  <a:lnTo>
                    <a:pt x="4" y="11"/>
                  </a:lnTo>
                  <a:lnTo>
                    <a:pt x="4"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60" name="Freeform 16"/>
            <p:cNvSpPr>
              <a:spLocks/>
            </p:cNvSpPr>
            <p:nvPr userDrawn="1"/>
          </p:nvSpPr>
          <p:spPr bwMode="auto">
            <a:xfrm>
              <a:off x="6877051" y="3724275"/>
              <a:ext cx="239713" cy="407988"/>
            </a:xfrm>
            <a:custGeom>
              <a:avLst/>
              <a:gdLst>
                <a:gd name="T0" fmla="*/ 203 w 302"/>
                <a:gd name="T1" fmla="*/ 1 h 514"/>
                <a:gd name="T2" fmla="*/ 247 w 302"/>
                <a:gd name="T3" fmla="*/ 13 h 514"/>
                <a:gd name="T4" fmla="*/ 268 w 302"/>
                <a:gd name="T5" fmla="*/ 45 h 514"/>
                <a:gd name="T6" fmla="*/ 280 w 302"/>
                <a:gd name="T7" fmla="*/ 120 h 514"/>
                <a:gd name="T8" fmla="*/ 260 w 302"/>
                <a:gd name="T9" fmla="*/ 104 h 514"/>
                <a:gd name="T10" fmla="*/ 244 w 302"/>
                <a:gd name="T11" fmla="*/ 69 h 514"/>
                <a:gd name="T12" fmla="*/ 219 w 302"/>
                <a:gd name="T13" fmla="*/ 38 h 514"/>
                <a:gd name="T14" fmla="*/ 182 w 302"/>
                <a:gd name="T15" fmla="*/ 21 h 514"/>
                <a:gd name="T16" fmla="*/ 130 w 302"/>
                <a:gd name="T17" fmla="*/ 21 h 514"/>
                <a:gd name="T18" fmla="*/ 92 w 302"/>
                <a:gd name="T19" fmla="*/ 43 h 514"/>
                <a:gd name="T20" fmla="*/ 74 w 302"/>
                <a:gd name="T21" fmla="*/ 82 h 514"/>
                <a:gd name="T22" fmla="*/ 76 w 302"/>
                <a:gd name="T23" fmla="*/ 130 h 514"/>
                <a:gd name="T24" fmla="*/ 102 w 302"/>
                <a:gd name="T25" fmla="*/ 170 h 514"/>
                <a:gd name="T26" fmla="*/ 145 w 302"/>
                <a:gd name="T27" fmla="*/ 201 h 514"/>
                <a:gd name="T28" fmla="*/ 195 w 302"/>
                <a:gd name="T29" fmla="*/ 225 h 514"/>
                <a:gd name="T30" fmla="*/ 239 w 302"/>
                <a:gd name="T31" fmla="*/ 249 h 514"/>
                <a:gd name="T32" fmla="*/ 276 w 302"/>
                <a:gd name="T33" fmla="*/ 283 h 514"/>
                <a:gd name="T34" fmla="*/ 299 w 302"/>
                <a:gd name="T35" fmla="*/ 331 h 514"/>
                <a:gd name="T36" fmla="*/ 299 w 302"/>
                <a:gd name="T37" fmla="*/ 397 h 514"/>
                <a:gd name="T38" fmla="*/ 267 w 302"/>
                <a:gd name="T39" fmla="*/ 456 h 514"/>
                <a:gd name="T40" fmla="*/ 211 w 302"/>
                <a:gd name="T41" fmla="*/ 498 h 514"/>
                <a:gd name="T42" fmla="*/ 135 w 302"/>
                <a:gd name="T43" fmla="*/ 514 h 514"/>
                <a:gd name="T44" fmla="*/ 63 w 302"/>
                <a:gd name="T45" fmla="*/ 502 h 514"/>
                <a:gd name="T46" fmla="*/ 23 w 302"/>
                <a:gd name="T47" fmla="*/ 485 h 514"/>
                <a:gd name="T48" fmla="*/ 15 w 302"/>
                <a:gd name="T49" fmla="*/ 448 h 514"/>
                <a:gd name="T50" fmla="*/ 5 w 302"/>
                <a:gd name="T51" fmla="*/ 397 h 514"/>
                <a:gd name="T52" fmla="*/ 12 w 302"/>
                <a:gd name="T53" fmla="*/ 370 h 514"/>
                <a:gd name="T54" fmla="*/ 28 w 302"/>
                <a:gd name="T55" fmla="*/ 403 h 514"/>
                <a:gd name="T56" fmla="*/ 57 w 302"/>
                <a:gd name="T57" fmla="*/ 445 h 514"/>
                <a:gd name="T58" fmla="*/ 97 w 302"/>
                <a:gd name="T59" fmla="*/ 479 h 514"/>
                <a:gd name="T60" fmla="*/ 153 w 302"/>
                <a:gd name="T61" fmla="*/ 493 h 514"/>
                <a:gd name="T62" fmla="*/ 203 w 302"/>
                <a:gd name="T63" fmla="*/ 482 h 514"/>
                <a:gd name="T64" fmla="*/ 236 w 302"/>
                <a:gd name="T65" fmla="*/ 450 h 514"/>
                <a:gd name="T66" fmla="*/ 247 w 302"/>
                <a:gd name="T67" fmla="*/ 397 h 514"/>
                <a:gd name="T68" fmla="*/ 238 w 302"/>
                <a:gd name="T69" fmla="*/ 349 h 514"/>
                <a:gd name="T70" fmla="*/ 212 w 302"/>
                <a:gd name="T71" fmla="*/ 315 h 514"/>
                <a:gd name="T72" fmla="*/ 178 w 302"/>
                <a:gd name="T73" fmla="*/ 292 h 514"/>
                <a:gd name="T74" fmla="*/ 145 w 302"/>
                <a:gd name="T75" fmla="*/ 275 h 514"/>
                <a:gd name="T76" fmla="*/ 118 w 302"/>
                <a:gd name="T77" fmla="*/ 262 h 514"/>
                <a:gd name="T78" fmla="*/ 81 w 302"/>
                <a:gd name="T79" fmla="*/ 241 h 514"/>
                <a:gd name="T80" fmla="*/ 45 w 302"/>
                <a:gd name="T81" fmla="*/ 209 h 514"/>
                <a:gd name="T82" fmla="*/ 23 w 302"/>
                <a:gd name="T83" fmla="*/ 165 h 514"/>
                <a:gd name="T84" fmla="*/ 21 w 302"/>
                <a:gd name="T85" fmla="*/ 111 h 514"/>
                <a:gd name="T86" fmla="*/ 42 w 302"/>
                <a:gd name="T87" fmla="*/ 62 h 514"/>
                <a:gd name="T88" fmla="*/ 82 w 302"/>
                <a:gd name="T89" fmla="*/ 24 h 514"/>
                <a:gd name="T90" fmla="*/ 138 w 302"/>
                <a:gd name="T91" fmla="*/ 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514">
                  <a:moveTo>
                    <a:pt x="174" y="0"/>
                  </a:moveTo>
                  <a:lnTo>
                    <a:pt x="203" y="1"/>
                  </a:lnTo>
                  <a:lnTo>
                    <a:pt x="227" y="6"/>
                  </a:lnTo>
                  <a:lnTo>
                    <a:pt x="247" y="13"/>
                  </a:lnTo>
                  <a:lnTo>
                    <a:pt x="265" y="17"/>
                  </a:lnTo>
                  <a:lnTo>
                    <a:pt x="268" y="45"/>
                  </a:lnTo>
                  <a:lnTo>
                    <a:pt x="273" y="79"/>
                  </a:lnTo>
                  <a:lnTo>
                    <a:pt x="280" y="120"/>
                  </a:lnTo>
                  <a:lnTo>
                    <a:pt x="268" y="122"/>
                  </a:lnTo>
                  <a:lnTo>
                    <a:pt x="260" y="104"/>
                  </a:lnTo>
                  <a:lnTo>
                    <a:pt x="254" y="87"/>
                  </a:lnTo>
                  <a:lnTo>
                    <a:pt x="244" y="69"/>
                  </a:lnTo>
                  <a:lnTo>
                    <a:pt x="233" y="53"/>
                  </a:lnTo>
                  <a:lnTo>
                    <a:pt x="219" y="38"/>
                  </a:lnTo>
                  <a:lnTo>
                    <a:pt x="203" y="29"/>
                  </a:lnTo>
                  <a:lnTo>
                    <a:pt x="182" y="21"/>
                  </a:lnTo>
                  <a:lnTo>
                    <a:pt x="158" y="17"/>
                  </a:lnTo>
                  <a:lnTo>
                    <a:pt x="130" y="21"/>
                  </a:lnTo>
                  <a:lnTo>
                    <a:pt x="110" y="30"/>
                  </a:lnTo>
                  <a:lnTo>
                    <a:pt x="92" y="43"/>
                  </a:lnTo>
                  <a:lnTo>
                    <a:pt x="81" y="61"/>
                  </a:lnTo>
                  <a:lnTo>
                    <a:pt x="74" y="82"/>
                  </a:lnTo>
                  <a:lnTo>
                    <a:pt x="73" y="104"/>
                  </a:lnTo>
                  <a:lnTo>
                    <a:pt x="76" y="130"/>
                  </a:lnTo>
                  <a:lnTo>
                    <a:pt x="85" y="153"/>
                  </a:lnTo>
                  <a:lnTo>
                    <a:pt x="102" y="170"/>
                  </a:lnTo>
                  <a:lnTo>
                    <a:pt x="121" y="186"/>
                  </a:lnTo>
                  <a:lnTo>
                    <a:pt x="145" y="201"/>
                  </a:lnTo>
                  <a:lnTo>
                    <a:pt x="174" y="215"/>
                  </a:lnTo>
                  <a:lnTo>
                    <a:pt x="195" y="225"/>
                  </a:lnTo>
                  <a:lnTo>
                    <a:pt x="217" y="236"/>
                  </a:lnTo>
                  <a:lnTo>
                    <a:pt x="239" y="249"/>
                  </a:lnTo>
                  <a:lnTo>
                    <a:pt x="259" y="264"/>
                  </a:lnTo>
                  <a:lnTo>
                    <a:pt x="276" y="283"/>
                  </a:lnTo>
                  <a:lnTo>
                    <a:pt x="291" y="305"/>
                  </a:lnTo>
                  <a:lnTo>
                    <a:pt x="299" y="331"/>
                  </a:lnTo>
                  <a:lnTo>
                    <a:pt x="302" y="362"/>
                  </a:lnTo>
                  <a:lnTo>
                    <a:pt x="299" y="397"/>
                  </a:lnTo>
                  <a:lnTo>
                    <a:pt x="286" y="429"/>
                  </a:lnTo>
                  <a:lnTo>
                    <a:pt x="267" y="456"/>
                  </a:lnTo>
                  <a:lnTo>
                    <a:pt x="241" y="481"/>
                  </a:lnTo>
                  <a:lnTo>
                    <a:pt x="211" y="498"/>
                  </a:lnTo>
                  <a:lnTo>
                    <a:pt x="175" y="510"/>
                  </a:lnTo>
                  <a:lnTo>
                    <a:pt x="135" y="514"/>
                  </a:lnTo>
                  <a:lnTo>
                    <a:pt x="97" y="510"/>
                  </a:lnTo>
                  <a:lnTo>
                    <a:pt x="63" y="502"/>
                  </a:lnTo>
                  <a:lnTo>
                    <a:pt x="39" y="492"/>
                  </a:lnTo>
                  <a:lnTo>
                    <a:pt x="23" y="485"/>
                  </a:lnTo>
                  <a:lnTo>
                    <a:pt x="20" y="469"/>
                  </a:lnTo>
                  <a:lnTo>
                    <a:pt x="15" y="448"/>
                  </a:lnTo>
                  <a:lnTo>
                    <a:pt x="10" y="424"/>
                  </a:lnTo>
                  <a:lnTo>
                    <a:pt x="5" y="397"/>
                  </a:lnTo>
                  <a:lnTo>
                    <a:pt x="0" y="373"/>
                  </a:lnTo>
                  <a:lnTo>
                    <a:pt x="12" y="370"/>
                  </a:lnTo>
                  <a:lnTo>
                    <a:pt x="18" y="384"/>
                  </a:lnTo>
                  <a:lnTo>
                    <a:pt x="28" y="403"/>
                  </a:lnTo>
                  <a:lnTo>
                    <a:pt x="41" y="424"/>
                  </a:lnTo>
                  <a:lnTo>
                    <a:pt x="57" y="445"/>
                  </a:lnTo>
                  <a:lnTo>
                    <a:pt x="76" y="463"/>
                  </a:lnTo>
                  <a:lnTo>
                    <a:pt x="97" y="479"/>
                  </a:lnTo>
                  <a:lnTo>
                    <a:pt x="122" y="490"/>
                  </a:lnTo>
                  <a:lnTo>
                    <a:pt x="153" y="493"/>
                  </a:lnTo>
                  <a:lnTo>
                    <a:pt x="180" y="490"/>
                  </a:lnTo>
                  <a:lnTo>
                    <a:pt x="203" y="482"/>
                  </a:lnTo>
                  <a:lnTo>
                    <a:pt x="222" y="469"/>
                  </a:lnTo>
                  <a:lnTo>
                    <a:pt x="236" y="450"/>
                  </a:lnTo>
                  <a:lnTo>
                    <a:pt x="244" y="426"/>
                  </a:lnTo>
                  <a:lnTo>
                    <a:pt x="247" y="397"/>
                  </a:lnTo>
                  <a:lnTo>
                    <a:pt x="246" y="371"/>
                  </a:lnTo>
                  <a:lnTo>
                    <a:pt x="238" y="349"/>
                  </a:lnTo>
                  <a:lnTo>
                    <a:pt x="227" y="331"/>
                  </a:lnTo>
                  <a:lnTo>
                    <a:pt x="212" y="315"/>
                  </a:lnTo>
                  <a:lnTo>
                    <a:pt x="196" y="304"/>
                  </a:lnTo>
                  <a:lnTo>
                    <a:pt x="178" y="292"/>
                  </a:lnTo>
                  <a:lnTo>
                    <a:pt x="161" y="283"/>
                  </a:lnTo>
                  <a:lnTo>
                    <a:pt x="145" y="275"/>
                  </a:lnTo>
                  <a:lnTo>
                    <a:pt x="134" y="270"/>
                  </a:lnTo>
                  <a:lnTo>
                    <a:pt x="118" y="262"/>
                  </a:lnTo>
                  <a:lnTo>
                    <a:pt x="100" y="252"/>
                  </a:lnTo>
                  <a:lnTo>
                    <a:pt x="81" y="241"/>
                  </a:lnTo>
                  <a:lnTo>
                    <a:pt x="61" y="227"/>
                  </a:lnTo>
                  <a:lnTo>
                    <a:pt x="45" y="209"/>
                  </a:lnTo>
                  <a:lnTo>
                    <a:pt x="33" y="190"/>
                  </a:lnTo>
                  <a:lnTo>
                    <a:pt x="23" y="165"/>
                  </a:lnTo>
                  <a:lnTo>
                    <a:pt x="20" y="138"/>
                  </a:lnTo>
                  <a:lnTo>
                    <a:pt x="21" y="111"/>
                  </a:lnTo>
                  <a:lnTo>
                    <a:pt x="29" y="85"/>
                  </a:lnTo>
                  <a:lnTo>
                    <a:pt x="42" y="62"/>
                  </a:lnTo>
                  <a:lnTo>
                    <a:pt x="60" y="42"/>
                  </a:lnTo>
                  <a:lnTo>
                    <a:pt x="82" y="24"/>
                  </a:lnTo>
                  <a:lnTo>
                    <a:pt x="108" y="11"/>
                  </a:lnTo>
                  <a:lnTo>
                    <a:pt x="138" y="3"/>
                  </a:lnTo>
                  <a:lnTo>
                    <a:pt x="174"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61" name="Freeform 17"/>
            <p:cNvSpPr>
              <a:spLocks noEditPoints="1"/>
            </p:cNvSpPr>
            <p:nvPr userDrawn="1"/>
          </p:nvSpPr>
          <p:spPr bwMode="auto">
            <a:xfrm>
              <a:off x="4935538" y="3852863"/>
              <a:ext cx="271463" cy="277813"/>
            </a:xfrm>
            <a:custGeom>
              <a:avLst/>
              <a:gdLst>
                <a:gd name="T0" fmla="*/ 74 w 342"/>
                <a:gd name="T1" fmla="*/ 179 h 351"/>
                <a:gd name="T2" fmla="*/ 46 w 342"/>
                <a:gd name="T3" fmla="*/ 211 h 351"/>
                <a:gd name="T4" fmla="*/ 40 w 342"/>
                <a:gd name="T5" fmla="*/ 245 h 351"/>
                <a:gd name="T6" fmla="*/ 53 w 342"/>
                <a:gd name="T7" fmla="*/ 286 h 351"/>
                <a:gd name="T8" fmla="*/ 80 w 342"/>
                <a:gd name="T9" fmla="*/ 309 h 351"/>
                <a:gd name="T10" fmla="*/ 112 w 342"/>
                <a:gd name="T11" fmla="*/ 317 h 351"/>
                <a:gd name="T12" fmla="*/ 155 w 342"/>
                <a:gd name="T13" fmla="*/ 304 h 351"/>
                <a:gd name="T14" fmla="*/ 189 w 342"/>
                <a:gd name="T15" fmla="*/ 277 h 351"/>
                <a:gd name="T16" fmla="*/ 172 w 342"/>
                <a:gd name="T17" fmla="*/ 225 h 351"/>
                <a:gd name="T18" fmla="*/ 96 w 342"/>
                <a:gd name="T19" fmla="*/ 163 h 351"/>
                <a:gd name="T20" fmla="*/ 101 w 342"/>
                <a:gd name="T21" fmla="*/ 15 h 351"/>
                <a:gd name="T22" fmla="*/ 80 w 342"/>
                <a:gd name="T23" fmla="*/ 31 h 351"/>
                <a:gd name="T24" fmla="*/ 70 w 342"/>
                <a:gd name="T25" fmla="*/ 65 h 351"/>
                <a:gd name="T26" fmla="*/ 82 w 342"/>
                <a:gd name="T27" fmla="*/ 98 h 351"/>
                <a:gd name="T28" fmla="*/ 106 w 342"/>
                <a:gd name="T29" fmla="*/ 122 h 351"/>
                <a:gd name="T30" fmla="*/ 138 w 342"/>
                <a:gd name="T31" fmla="*/ 121 h 351"/>
                <a:gd name="T32" fmla="*/ 157 w 342"/>
                <a:gd name="T33" fmla="*/ 89 h 351"/>
                <a:gd name="T34" fmla="*/ 159 w 342"/>
                <a:gd name="T35" fmla="*/ 52 h 351"/>
                <a:gd name="T36" fmla="*/ 144 w 342"/>
                <a:gd name="T37" fmla="*/ 24 h 351"/>
                <a:gd name="T38" fmla="*/ 114 w 342"/>
                <a:gd name="T39" fmla="*/ 13 h 351"/>
                <a:gd name="T40" fmla="*/ 144 w 342"/>
                <a:gd name="T41" fmla="*/ 5 h 351"/>
                <a:gd name="T42" fmla="*/ 181 w 342"/>
                <a:gd name="T43" fmla="*/ 29 h 351"/>
                <a:gd name="T44" fmla="*/ 196 w 342"/>
                <a:gd name="T45" fmla="*/ 71 h 351"/>
                <a:gd name="T46" fmla="*/ 184 w 342"/>
                <a:gd name="T47" fmla="*/ 105 h 351"/>
                <a:gd name="T48" fmla="*/ 164 w 342"/>
                <a:gd name="T49" fmla="*/ 122 h 351"/>
                <a:gd name="T50" fmla="*/ 131 w 342"/>
                <a:gd name="T51" fmla="*/ 142 h 351"/>
                <a:gd name="T52" fmla="*/ 165 w 342"/>
                <a:gd name="T53" fmla="*/ 167 h 351"/>
                <a:gd name="T54" fmla="*/ 207 w 342"/>
                <a:gd name="T55" fmla="*/ 206 h 351"/>
                <a:gd name="T56" fmla="*/ 242 w 342"/>
                <a:gd name="T57" fmla="*/ 201 h 351"/>
                <a:gd name="T58" fmla="*/ 263 w 342"/>
                <a:gd name="T59" fmla="*/ 158 h 351"/>
                <a:gd name="T60" fmla="*/ 257 w 342"/>
                <a:gd name="T61" fmla="*/ 138 h 351"/>
                <a:gd name="T62" fmla="*/ 224 w 342"/>
                <a:gd name="T63" fmla="*/ 132 h 351"/>
                <a:gd name="T64" fmla="*/ 342 w 342"/>
                <a:gd name="T65" fmla="*/ 124 h 351"/>
                <a:gd name="T66" fmla="*/ 322 w 342"/>
                <a:gd name="T67" fmla="*/ 135 h 351"/>
                <a:gd name="T68" fmla="*/ 298 w 342"/>
                <a:gd name="T69" fmla="*/ 148 h 351"/>
                <a:gd name="T70" fmla="*/ 281 w 342"/>
                <a:gd name="T71" fmla="*/ 171 h 351"/>
                <a:gd name="T72" fmla="*/ 236 w 342"/>
                <a:gd name="T73" fmla="*/ 235 h 351"/>
                <a:gd name="T74" fmla="*/ 265 w 342"/>
                <a:gd name="T75" fmla="*/ 267 h 351"/>
                <a:gd name="T76" fmla="*/ 300 w 342"/>
                <a:gd name="T77" fmla="*/ 311 h 351"/>
                <a:gd name="T78" fmla="*/ 325 w 342"/>
                <a:gd name="T79" fmla="*/ 348 h 351"/>
                <a:gd name="T80" fmla="*/ 303 w 342"/>
                <a:gd name="T81" fmla="*/ 348 h 351"/>
                <a:gd name="T82" fmla="*/ 271 w 342"/>
                <a:gd name="T83" fmla="*/ 335 h 351"/>
                <a:gd name="T84" fmla="*/ 257 w 342"/>
                <a:gd name="T85" fmla="*/ 322 h 351"/>
                <a:gd name="T86" fmla="*/ 237 w 342"/>
                <a:gd name="T87" fmla="*/ 298 h 351"/>
                <a:gd name="T88" fmla="*/ 212 w 342"/>
                <a:gd name="T89" fmla="*/ 269 h 351"/>
                <a:gd name="T90" fmla="*/ 167 w 342"/>
                <a:gd name="T91" fmla="*/ 322 h 351"/>
                <a:gd name="T92" fmla="*/ 123 w 342"/>
                <a:gd name="T93" fmla="*/ 346 h 351"/>
                <a:gd name="T94" fmla="*/ 72 w 342"/>
                <a:gd name="T95" fmla="*/ 346 h 351"/>
                <a:gd name="T96" fmla="*/ 32 w 342"/>
                <a:gd name="T97" fmla="*/ 327 h 351"/>
                <a:gd name="T98" fmla="*/ 8 w 342"/>
                <a:gd name="T99" fmla="*/ 294 h 351"/>
                <a:gd name="T100" fmla="*/ 0 w 342"/>
                <a:gd name="T101" fmla="*/ 258 h 351"/>
                <a:gd name="T102" fmla="*/ 13 w 342"/>
                <a:gd name="T103" fmla="*/ 214 h 351"/>
                <a:gd name="T104" fmla="*/ 43 w 342"/>
                <a:gd name="T105" fmla="*/ 184 h 351"/>
                <a:gd name="T106" fmla="*/ 87 w 342"/>
                <a:gd name="T107" fmla="*/ 156 h 351"/>
                <a:gd name="T108" fmla="*/ 50 w 342"/>
                <a:gd name="T109" fmla="*/ 121 h 351"/>
                <a:gd name="T110" fmla="*/ 37 w 342"/>
                <a:gd name="T111" fmla="*/ 84 h 351"/>
                <a:gd name="T112" fmla="*/ 54 w 342"/>
                <a:gd name="T113" fmla="*/ 34 h 351"/>
                <a:gd name="T114" fmla="*/ 95 w 342"/>
                <a:gd name="T115" fmla="*/ 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2" h="351">
                  <a:moveTo>
                    <a:pt x="96" y="163"/>
                  </a:moveTo>
                  <a:lnTo>
                    <a:pt x="74" y="179"/>
                  </a:lnTo>
                  <a:lnTo>
                    <a:pt x="58" y="195"/>
                  </a:lnTo>
                  <a:lnTo>
                    <a:pt x="46" y="211"/>
                  </a:lnTo>
                  <a:lnTo>
                    <a:pt x="42" y="227"/>
                  </a:lnTo>
                  <a:lnTo>
                    <a:pt x="40" y="245"/>
                  </a:lnTo>
                  <a:lnTo>
                    <a:pt x="43" y="267"/>
                  </a:lnTo>
                  <a:lnTo>
                    <a:pt x="53" y="286"/>
                  </a:lnTo>
                  <a:lnTo>
                    <a:pt x="64" y="299"/>
                  </a:lnTo>
                  <a:lnTo>
                    <a:pt x="80" y="309"/>
                  </a:lnTo>
                  <a:lnTo>
                    <a:pt x="96" y="315"/>
                  </a:lnTo>
                  <a:lnTo>
                    <a:pt x="112" y="317"/>
                  </a:lnTo>
                  <a:lnTo>
                    <a:pt x="135" y="314"/>
                  </a:lnTo>
                  <a:lnTo>
                    <a:pt x="155" y="304"/>
                  </a:lnTo>
                  <a:lnTo>
                    <a:pt x="173" y="291"/>
                  </a:lnTo>
                  <a:lnTo>
                    <a:pt x="189" y="277"/>
                  </a:lnTo>
                  <a:lnTo>
                    <a:pt x="204" y="259"/>
                  </a:lnTo>
                  <a:lnTo>
                    <a:pt x="172" y="225"/>
                  </a:lnTo>
                  <a:lnTo>
                    <a:pt x="135" y="195"/>
                  </a:lnTo>
                  <a:lnTo>
                    <a:pt x="96" y="163"/>
                  </a:lnTo>
                  <a:close/>
                  <a:moveTo>
                    <a:pt x="114" y="13"/>
                  </a:moveTo>
                  <a:lnTo>
                    <a:pt x="101" y="15"/>
                  </a:lnTo>
                  <a:lnTo>
                    <a:pt x="90" y="21"/>
                  </a:lnTo>
                  <a:lnTo>
                    <a:pt x="80" y="31"/>
                  </a:lnTo>
                  <a:lnTo>
                    <a:pt x="74" y="45"/>
                  </a:lnTo>
                  <a:lnTo>
                    <a:pt x="70" y="65"/>
                  </a:lnTo>
                  <a:lnTo>
                    <a:pt x="74" y="82"/>
                  </a:lnTo>
                  <a:lnTo>
                    <a:pt x="82" y="98"/>
                  </a:lnTo>
                  <a:lnTo>
                    <a:pt x="91" y="111"/>
                  </a:lnTo>
                  <a:lnTo>
                    <a:pt x="106" y="122"/>
                  </a:lnTo>
                  <a:lnTo>
                    <a:pt x="120" y="134"/>
                  </a:lnTo>
                  <a:lnTo>
                    <a:pt x="138" y="121"/>
                  </a:lnTo>
                  <a:lnTo>
                    <a:pt x="149" y="106"/>
                  </a:lnTo>
                  <a:lnTo>
                    <a:pt x="157" y="89"/>
                  </a:lnTo>
                  <a:lnTo>
                    <a:pt x="160" y="68"/>
                  </a:lnTo>
                  <a:lnTo>
                    <a:pt x="159" y="52"/>
                  </a:lnTo>
                  <a:lnTo>
                    <a:pt x="152" y="37"/>
                  </a:lnTo>
                  <a:lnTo>
                    <a:pt x="144" y="24"/>
                  </a:lnTo>
                  <a:lnTo>
                    <a:pt x="131" y="16"/>
                  </a:lnTo>
                  <a:lnTo>
                    <a:pt x="114" y="13"/>
                  </a:lnTo>
                  <a:close/>
                  <a:moveTo>
                    <a:pt x="120" y="0"/>
                  </a:moveTo>
                  <a:lnTo>
                    <a:pt x="144" y="5"/>
                  </a:lnTo>
                  <a:lnTo>
                    <a:pt x="165" y="13"/>
                  </a:lnTo>
                  <a:lnTo>
                    <a:pt x="181" y="29"/>
                  </a:lnTo>
                  <a:lnTo>
                    <a:pt x="192" y="48"/>
                  </a:lnTo>
                  <a:lnTo>
                    <a:pt x="196" y="71"/>
                  </a:lnTo>
                  <a:lnTo>
                    <a:pt x="192" y="90"/>
                  </a:lnTo>
                  <a:lnTo>
                    <a:pt x="184" y="105"/>
                  </a:lnTo>
                  <a:lnTo>
                    <a:pt x="175" y="116"/>
                  </a:lnTo>
                  <a:lnTo>
                    <a:pt x="164" y="122"/>
                  </a:lnTo>
                  <a:lnTo>
                    <a:pt x="151" y="130"/>
                  </a:lnTo>
                  <a:lnTo>
                    <a:pt x="131" y="142"/>
                  </a:lnTo>
                  <a:lnTo>
                    <a:pt x="146" y="153"/>
                  </a:lnTo>
                  <a:lnTo>
                    <a:pt x="165" y="167"/>
                  </a:lnTo>
                  <a:lnTo>
                    <a:pt x="186" y="187"/>
                  </a:lnTo>
                  <a:lnTo>
                    <a:pt x="207" y="206"/>
                  </a:lnTo>
                  <a:lnTo>
                    <a:pt x="228" y="227"/>
                  </a:lnTo>
                  <a:lnTo>
                    <a:pt x="242" y="201"/>
                  </a:lnTo>
                  <a:lnTo>
                    <a:pt x="255" y="175"/>
                  </a:lnTo>
                  <a:lnTo>
                    <a:pt x="263" y="158"/>
                  </a:lnTo>
                  <a:lnTo>
                    <a:pt x="263" y="147"/>
                  </a:lnTo>
                  <a:lnTo>
                    <a:pt x="257" y="138"/>
                  </a:lnTo>
                  <a:lnTo>
                    <a:pt x="242" y="135"/>
                  </a:lnTo>
                  <a:lnTo>
                    <a:pt x="224" y="132"/>
                  </a:lnTo>
                  <a:lnTo>
                    <a:pt x="224" y="124"/>
                  </a:lnTo>
                  <a:lnTo>
                    <a:pt x="342" y="124"/>
                  </a:lnTo>
                  <a:lnTo>
                    <a:pt x="342" y="132"/>
                  </a:lnTo>
                  <a:lnTo>
                    <a:pt x="322" y="135"/>
                  </a:lnTo>
                  <a:lnTo>
                    <a:pt x="309" y="142"/>
                  </a:lnTo>
                  <a:lnTo>
                    <a:pt x="298" y="148"/>
                  </a:lnTo>
                  <a:lnTo>
                    <a:pt x="290" y="158"/>
                  </a:lnTo>
                  <a:lnTo>
                    <a:pt x="281" y="171"/>
                  </a:lnTo>
                  <a:lnTo>
                    <a:pt x="257" y="203"/>
                  </a:lnTo>
                  <a:lnTo>
                    <a:pt x="236" y="235"/>
                  </a:lnTo>
                  <a:lnTo>
                    <a:pt x="248" y="249"/>
                  </a:lnTo>
                  <a:lnTo>
                    <a:pt x="265" y="267"/>
                  </a:lnTo>
                  <a:lnTo>
                    <a:pt x="282" y="288"/>
                  </a:lnTo>
                  <a:lnTo>
                    <a:pt x="300" y="311"/>
                  </a:lnTo>
                  <a:lnTo>
                    <a:pt x="314" y="330"/>
                  </a:lnTo>
                  <a:lnTo>
                    <a:pt x="325" y="348"/>
                  </a:lnTo>
                  <a:lnTo>
                    <a:pt x="322" y="351"/>
                  </a:lnTo>
                  <a:lnTo>
                    <a:pt x="303" y="348"/>
                  </a:lnTo>
                  <a:lnTo>
                    <a:pt x="285" y="341"/>
                  </a:lnTo>
                  <a:lnTo>
                    <a:pt x="271" y="335"/>
                  </a:lnTo>
                  <a:lnTo>
                    <a:pt x="261" y="330"/>
                  </a:lnTo>
                  <a:lnTo>
                    <a:pt x="257" y="322"/>
                  </a:lnTo>
                  <a:lnTo>
                    <a:pt x="248" y="312"/>
                  </a:lnTo>
                  <a:lnTo>
                    <a:pt x="237" y="298"/>
                  </a:lnTo>
                  <a:lnTo>
                    <a:pt x="226" y="283"/>
                  </a:lnTo>
                  <a:lnTo>
                    <a:pt x="212" y="269"/>
                  </a:lnTo>
                  <a:lnTo>
                    <a:pt x="188" y="299"/>
                  </a:lnTo>
                  <a:lnTo>
                    <a:pt x="167" y="322"/>
                  </a:lnTo>
                  <a:lnTo>
                    <a:pt x="144" y="336"/>
                  </a:lnTo>
                  <a:lnTo>
                    <a:pt x="123" y="346"/>
                  </a:lnTo>
                  <a:lnTo>
                    <a:pt x="99" y="348"/>
                  </a:lnTo>
                  <a:lnTo>
                    <a:pt x="72" y="346"/>
                  </a:lnTo>
                  <a:lnTo>
                    <a:pt x="50" y="338"/>
                  </a:lnTo>
                  <a:lnTo>
                    <a:pt x="32" y="327"/>
                  </a:lnTo>
                  <a:lnTo>
                    <a:pt x="18" y="311"/>
                  </a:lnTo>
                  <a:lnTo>
                    <a:pt x="8" y="294"/>
                  </a:lnTo>
                  <a:lnTo>
                    <a:pt x="2" y="277"/>
                  </a:lnTo>
                  <a:lnTo>
                    <a:pt x="0" y="258"/>
                  </a:lnTo>
                  <a:lnTo>
                    <a:pt x="3" y="235"/>
                  </a:lnTo>
                  <a:lnTo>
                    <a:pt x="13" y="214"/>
                  </a:lnTo>
                  <a:lnTo>
                    <a:pt x="26" y="198"/>
                  </a:lnTo>
                  <a:lnTo>
                    <a:pt x="43" y="184"/>
                  </a:lnTo>
                  <a:lnTo>
                    <a:pt x="64" y="169"/>
                  </a:lnTo>
                  <a:lnTo>
                    <a:pt x="87" y="156"/>
                  </a:lnTo>
                  <a:lnTo>
                    <a:pt x="66" y="138"/>
                  </a:lnTo>
                  <a:lnTo>
                    <a:pt x="50" y="121"/>
                  </a:lnTo>
                  <a:lnTo>
                    <a:pt x="40" y="103"/>
                  </a:lnTo>
                  <a:lnTo>
                    <a:pt x="37" y="84"/>
                  </a:lnTo>
                  <a:lnTo>
                    <a:pt x="42" y="56"/>
                  </a:lnTo>
                  <a:lnTo>
                    <a:pt x="54" y="34"/>
                  </a:lnTo>
                  <a:lnTo>
                    <a:pt x="72" y="16"/>
                  </a:lnTo>
                  <a:lnTo>
                    <a:pt x="95" y="5"/>
                  </a:lnTo>
                  <a:lnTo>
                    <a:pt x="120" y="0"/>
                  </a:lnTo>
                  <a:close/>
                </a:path>
              </a:pathLst>
            </a:custGeom>
            <a:solidFill>
              <a:srgbClr val="95ABAE"/>
            </a:solidFill>
            <a:ln w="0">
              <a:solidFill>
                <a:srgbClr val="95ABA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grpSp>
      <p:sp>
        <p:nvSpPr>
          <p:cNvPr id="20" name="Content Placeholder 4"/>
          <p:cNvSpPr>
            <a:spLocks noGrp="1"/>
          </p:cNvSpPr>
          <p:nvPr>
            <p:ph sz="quarter" idx="11"/>
          </p:nvPr>
        </p:nvSpPr>
        <p:spPr>
          <a:xfrm>
            <a:off x="594360" y="3542060"/>
            <a:ext cx="8869680" cy="307777"/>
          </a:xfrm>
        </p:spPr>
        <p:txBody>
          <a:bodyPr anchor="b"/>
          <a:lstStyle>
            <a:lvl1pPr marL="0" indent="0">
              <a:buFontTx/>
              <a:buNone/>
              <a:defRPr sz="2000" b="0" i="1">
                <a:latin typeface="Georgia" pitchFamily="18" charset="0"/>
              </a:defRPr>
            </a:lvl1pPr>
          </a:lstStyle>
          <a:p>
            <a:pPr lvl="0"/>
            <a:r>
              <a:rPr lang="en-US"/>
              <a:t>Click to edit Master text styles</a:t>
            </a:r>
          </a:p>
        </p:txBody>
      </p:sp>
    </p:spTree>
    <p:extLst>
      <p:ext uri="{BB962C8B-B14F-4D97-AF65-F5344CB8AC3E}">
        <p14:creationId xmlns:p14="http://schemas.microsoft.com/office/powerpoint/2010/main" val="289787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_Side by Side Bullets_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E0EA-CFD5-4307-93D1-B5CDF0AC5DBE}"/>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4093D78-C883-48EB-82A2-E8806B6E1345}"/>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5" name="Content Placeholder 2">
            <a:extLst>
              <a:ext uri="{FF2B5EF4-FFF2-40B4-BE49-F238E27FC236}">
                <a16:creationId xmlns:a16="http://schemas.microsoft.com/office/drawing/2014/main" id="{18A2E131-5C23-4E64-BBDB-68CF98B76FFC}"/>
              </a:ext>
            </a:extLst>
          </p:cNvPr>
          <p:cNvSpPr>
            <a:spLocks noGrp="1"/>
          </p:cNvSpPr>
          <p:nvPr>
            <p:ph idx="1" hasCustomPrompt="1"/>
          </p:nvPr>
        </p:nvSpPr>
        <p:spPr>
          <a:xfrm>
            <a:off x="594360" y="2057400"/>
            <a:ext cx="4006823" cy="4183800"/>
          </a:xfrm>
        </p:spPr>
        <p:txBody>
          <a:bodyPr vert="horz" wrap="square" lIns="0" tIns="0" rIns="0" bIns="0" rtlCol="0">
            <a:noAutofit/>
          </a:bodyPr>
          <a:lstStyle>
            <a:lvl1pPr>
              <a:defRPr lang="en-US" sz="1600" dirty="0" smtClean="0">
                <a:solidFill>
                  <a:schemeClr val="tx1"/>
                </a:solidFill>
              </a:defRPr>
            </a:lvl1pPr>
            <a:lvl2pPr>
              <a:buClr>
                <a:srgbClr val="5F5F5F"/>
              </a:buClr>
              <a:defRPr lang="en-US" sz="1600" dirty="0" smtClean="0">
                <a:solidFill>
                  <a:schemeClr val="tx1"/>
                </a:solidFill>
              </a:defRPr>
            </a:lvl2pPr>
            <a:lvl3pPr>
              <a:buClr>
                <a:srgbClr val="5F5F5F"/>
              </a:buClr>
              <a:defRPr lang="en-US" sz="1600" dirty="0" smtClean="0">
                <a:solidFill>
                  <a:schemeClr val="tx1"/>
                </a:solidFill>
              </a:defRPr>
            </a:lvl3pPr>
            <a:lvl4pPr>
              <a:buClr>
                <a:srgbClr val="5F5F5F"/>
              </a:buClr>
              <a:defRPr lang="en-US" sz="1600" dirty="0" smtClean="0">
                <a:solidFill>
                  <a:schemeClr val="tx1"/>
                </a:solidFill>
              </a:defRPr>
            </a:lvl4pPr>
            <a:lvl5pPr>
              <a:buClr>
                <a:srgbClr val="5F5F5F"/>
              </a:buClr>
              <a:defRPr lang="en-US" sz="1600" dirty="0">
                <a:solidFill>
                  <a:schemeClr val="tx1"/>
                </a:solidFill>
              </a:defRPr>
            </a:lvl5pPr>
          </a:lstStyle>
          <a:p>
            <a:pPr lvl="0"/>
            <a:r>
              <a:rPr lang="en-US" dirty="0"/>
              <a:t>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4C61D973-0E6B-401E-AC98-AEA52762126F}"/>
              </a:ext>
            </a:extLst>
          </p:cNvPr>
          <p:cNvSpPr>
            <a:spLocks noGrp="1"/>
          </p:cNvSpPr>
          <p:nvPr>
            <p:ph idx="12" hasCustomPrompt="1"/>
          </p:nvPr>
        </p:nvSpPr>
        <p:spPr>
          <a:xfrm>
            <a:off x="5457216" y="2057400"/>
            <a:ext cx="4006823" cy="4183800"/>
          </a:xfrm>
        </p:spPr>
        <p:txBody>
          <a:bodyPr vert="horz" wrap="square" lIns="0" tIns="0" rIns="0" bIns="0" rtlCol="0">
            <a:noAutofit/>
          </a:bodyPr>
          <a:lstStyle>
            <a:lvl1pPr>
              <a:defRPr lang="en-US" sz="1600" dirty="0" smtClean="0">
                <a:solidFill>
                  <a:schemeClr val="tx1"/>
                </a:solidFill>
              </a:defRPr>
            </a:lvl1pPr>
            <a:lvl2pPr>
              <a:buClr>
                <a:srgbClr val="5F5F5F"/>
              </a:buClr>
              <a:defRPr lang="en-US" sz="1600" dirty="0" smtClean="0">
                <a:solidFill>
                  <a:schemeClr val="tx1"/>
                </a:solidFill>
              </a:defRPr>
            </a:lvl2pPr>
            <a:lvl3pPr>
              <a:buClr>
                <a:srgbClr val="5F5F5F"/>
              </a:buClr>
              <a:defRPr lang="en-US" sz="1600" dirty="0" smtClean="0">
                <a:solidFill>
                  <a:schemeClr val="tx1"/>
                </a:solidFill>
              </a:defRPr>
            </a:lvl3pPr>
            <a:lvl4pPr>
              <a:buClr>
                <a:srgbClr val="5F5F5F"/>
              </a:buClr>
              <a:defRPr lang="en-US" sz="1600" dirty="0" smtClean="0">
                <a:solidFill>
                  <a:schemeClr val="tx1"/>
                </a:solidFill>
              </a:defRPr>
            </a:lvl4pPr>
            <a:lvl5pPr>
              <a:buClr>
                <a:srgbClr val="5F5F5F"/>
              </a:buClr>
              <a:defRPr lang="en-US" sz="1600" dirty="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C3F334CF-9E55-465A-9701-1BF0A2EDACFA}"/>
              </a:ext>
            </a:extLst>
          </p:cNvPr>
          <p:cNvSpPr>
            <a:spLocks noGrp="1"/>
          </p:cNvSpPr>
          <p:nvPr>
            <p:ph type="body" sz="quarter" idx="13"/>
          </p:nvPr>
        </p:nvSpPr>
        <p:spPr>
          <a:xfrm>
            <a:off x="594360" y="1298448"/>
            <a:ext cx="8869680" cy="374904"/>
          </a:xfrm>
          <a:noFill/>
        </p:spPr>
        <p:txBody>
          <a:bodyPr>
            <a:noAutofit/>
          </a:bodyPr>
          <a:lstStyle>
            <a:lvl1pPr marL="0" indent="0">
              <a:spcBef>
                <a:spcPts val="100"/>
              </a:spcBef>
              <a:buFontTx/>
              <a:buNone/>
              <a:defRPr sz="2000" b="0">
                <a:solidFill>
                  <a:schemeClr val="tx1"/>
                </a:solidFill>
                <a:latin typeface="Arial" pitchFamily="34" charset="0"/>
                <a:cs typeface="Arial" pitchFamily="34" charset="0"/>
              </a:defRPr>
            </a:lvl1pPr>
            <a:lvl2pPr>
              <a:defRPr sz="1600">
                <a:solidFill>
                  <a:schemeClr val="tx1">
                    <a:lumMod val="50000"/>
                    <a:lumOff val="50000"/>
                  </a:schemeClr>
                </a:solidFill>
              </a:defRPr>
            </a:lvl2pPr>
            <a:lvl3pPr>
              <a:defRPr sz="1600">
                <a:solidFill>
                  <a:schemeClr val="tx1">
                    <a:lumMod val="50000"/>
                    <a:lumOff val="50000"/>
                  </a:schemeClr>
                </a:solidFill>
              </a:defRPr>
            </a:lvl3pPr>
            <a:lvl4pPr>
              <a:defRPr sz="1600">
                <a:solidFill>
                  <a:schemeClr val="tx1">
                    <a:lumMod val="50000"/>
                    <a:lumOff val="50000"/>
                  </a:schemeClr>
                </a:solidFill>
              </a:defRPr>
            </a:lvl4pPr>
            <a:lvl5pPr>
              <a:defRPr sz="1600">
                <a:solidFill>
                  <a:schemeClr val="tx1">
                    <a:lumMod val="50000"/>
                    <a:lumOff val="50000"/>
                  </a:schemeClr>
                </a:solidFill>
              </a:defRPr>
            </a:lvl5pPr>
          </a:lstStyle>
          <a:p>
            <a:pPr lvl="0"/>
            <a:r>
              <a:rPr lang="en-US"/>
              <a:t>Click to edit Master text styles</a:t>
            </a:r>
          </a:p>
        </p:txBody>
      </p:sp>
      <p:sp>
        <p:nvSpPr>
          <p:cNvPr id="8" name="Text Placeholder 12">
            <a:extLst>
              <a:ext uri="{FF2B5EF4-FFF2-40B4-BE49-F238E27FC236}">
                <a16:creationId xmlns:a16="http://schemas.microsoft.com/office/drawing/2014/main" id="{2929E4D4-FEC3-4BFF-ADC1-FCCF5D77BF63}"/>
              </a:ext>
            </a:extLst>
          </p:cNvPr>
          <p:cNvSpPr>
            <a:spLocks noGrp="1"/>
          </p:cNvSpPr>
          <p:nvPr>
            <p:ph type="body" sz="quarter" idx="14"/>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9" name="Slide Number Placeholder 5">
            <a:extLst>
              <a:ext uri="{FF2B5EF4-FFF2-40B4-BE49-F238E27FC236}">
                <a16:creationId xmlns:a16="http://schemas.microsoft.com/office/drawing/2014/main" id="{268E7C91-89FA-44AC-AAB7-20AE2A7EC46C}"/>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408948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s_Callout_Footnote">
    <p:spTree>
      <p:nvGrpSpPr>
        <p:cNvPr id="1" name=""/>
        <p:cNvGrpSpPr/>
        <p:nvPr/>
      </p:nvGrpSpPr>
      <p:grpSpPr>
        <a:xfrm>
          <a:off x="0" y="0"/>
          <a:ext cx="0" cy="0"/>
          <a:chOff x="0" y="0"/>
          <a:chExt cx="0" cy="0"/>
        </a:xfrm>
      </p:grpSpPr>
      <p:sp>
        <p:nvSpPr>
          <p:cNvPr id="2" name="Title 1"/>
          <p:cNvSpPr>
            <a:spLocks noGrp="1"/>
          </p:cNvSpPr>
          <p:nvPr>
            <p:ph type="title"/>
          </p:nvPr>
        </p:nvSpPr>
        <p:spPr>
          <a:xfrm>
            <a:off x="594360" y="822960"/>
            <a:ext cx="8869680" cy="411480"/>
          </a:xfrm>
        </p:spPr>
        <p:txBody>
          <a:bodyPr>
            <a:noAutofit/>
          </a:bodyPr>
          <a:lstStyle>
            <a:lvl1pPr>
              <a:defRPr>
                <a:solidFill>
                  <a:schemeClr val="tx1"/>
                </a:solidFill>
                <a:latin typeface="Georgia" pitchFamily="18" charset="0"/>
                <a:cs typeface="Arial" pitchFamily="34" charset="0"/>
              </a:defRPr>
            </a:lvl1pPr>
          </a:lstStyle>
          <a:p>
            <a:r>
              <a:rPr lang="en-US"/>
              <a:t>Click to edit Master title style</a:t>
            </a:r>
            <a:endParaRPr lang="en-US" dirty="0"/>
          </a:p>
        </p:txBody>
      </p:sp>
      <p:sp>
        <p:nvSpPr>
          <p:cNvPr id="8" name="Footer Placeholder 4"/>
          <p:cNvSpPr>
            <a:spLocks noGrp="1"/>
          </p:cNvSpPr>
          <p:nvPr>
            <p:ph type="ftr" sz="quarter" idx="3"/>
          </p:nvPr>
        </p:nvSpPr>
        <p:spPr>
          <a:xfrm>
            <a:off x="1076914" y="7263248"/>
            <a:ext cx="914400" cy="166781"/>
          </a:xfrm>
          <a:prstGeom prst="rect">
            <a:avLst/>
          </a:prstGeom>
          <a:noFill/>
        </p:spPr>
        <p:txBody>
          <a:bodyPr vert="horz" lIns="0" tIns="0" rIns="0" bIns="0" rtlCol="0" anchor="ctr"/>
          <a:lstStyle>
            <a:lvl1pPr algn="l">
              <a:defRPr lang="en-US" sz="800" baseline="0" dirty="0">
                <a:solidFill>
                  <a:schemeClr val="tx1"/>
                </a:solidFill>
                <a:latin typeface="Arial Narrow" pitchFamily="34" charset="0"/>
                <a:cs typeface="Arial" pitchFamily="34" charset="0"/>
              </a:defRPr>
            </a:lvl1p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11" name="Content Placeholder 2">
            <a:extLst>
              <a:ext uri="{FF2B5EF4-FFF2-40B4-BE49-F238E27FC236}">
                <a16:creationId xmlns:a16="http://schemas.microsoft.com/office/drawing/2014/main" id="{29C609E0-FBBC-4F0D-80D5-1651090AB906}"/>
              </a:ext>
            </a:extLst>
          </p:cNvPr>
          <p:cNvSpPr>
            <a:spLocks noGrp="1"/>
          </p:cNvSpPr>
          <p:nvPr>
            <p:ph idx="1" hasCustomPrompt="1"/>
          </p:nvPr>
        </p:nvSpPr>
        <p:spPr>
          <a:xfrm>
            <a:off x="594360" y="2057400"/>
            <a:ext cx="4600210" cy="4183800"/>
          </a:xfrm>
        </p:spPr>
        <p:txBody>
          <a:bodyPr vert="horz" wrap="square" lIns="0" tIns="0" rIns="0" bIns="0" rtlCol="0">
            <a:noAutofit/>
          </a:bodyPr>
          <a:lstStyle>
            <a:lvl1pPr>
              <a:defRPr lang="en-US" sz="1600" dirty="0" smtClean="0">
                <a:solidFill>
                  <a:schemeClr val="tx1"/>
                </a:solidFill>
              </a:defRPr>
            </a:lvl1pPr>
            <a:lvl2pPr>
              <a:buClr>
                <a:srgbClr val="5F5F5F"/>
              </a:buClr>
              <a:defRPr lang="en-US" sz="1600" dirty="0" smtClean="0">
                <a:solidFill>
                  <a:schemeClr val="tx1"/>
                </a:solidFill>
              </a:defRPr>
            </a:lvl2pPr>
            <a:lvl3pPr>
              <a:buClr>
                <a:srgbClr val="5F5F5F"/>
              </a:buClr>
              <a:defRPr lang="en-US" sz="1600" dirty="0" smtClean="0">
                <a:solidFill>
                  <a:schemeClr val="tx1"/>
                </a:solidFill>
              </a:defRPr>
            </a:lvl3pPr>
            <a:lvl4pPr>
              <a:buClr>
                <a:srgbClr val="5F5F5F"/>
              </a:buClr>
              <a:defRPr lang="en-US" sz="1600" dirty="0" smtClean="0">
                <a:solidFill>
                  <a:schemeClr val="tx1"/>
                </a:solidFill>
              </a:defRPr>
            </a:lvl4pPr>
            <a:lvl5pPr>
              <a:buClr>
                <a:srgbClr val="5F5F5F"/>
              </a:buClr>
              <a:defRPr lang="en-US" sz="1600" dirty="0">
                <a:solidFill>
                  <a:schemeClr val="tx1"/>
                </a:solidFill>
              </a:defRPr>
            </a:lvl5pPr>
          </a:lstStyle>
          <a:p>
            <a:pPr lvl="0"/>
            <a:r>
              <a:rPr lang="en-US" dirty="0"/>
              <a:t>Edit Master text styles</a:t>
            </a:r>
          </a:p>
          <a:p>
            <a:pPr lvl="1"/>
            <a:r>
              <a:rPr lang="en-US" dirty="0"/>
              <a:t>Second level</a:t>
            </a:r>
          </a:p>
          <a:p>
            <a:pPr lvl="2"/>
            <a:r>
              <a:rPr lang="en-US" dirty="0"/>
              <a:t>Third level</a:t>
            </a:r>
          </a:p>
        </p:txBody>
      </p:sp>
      <p:sp>
        <p:nvSpPr>
          <p:cNvPr id="12" name="Text Placeholder 9">
            <a:extLst>
              <a:ext uri="{FF2B5EF4-FFF2-40B4-BE49-F238E27FC236}">
                <a16:creationId xmlns:a16="http://schemas.microsoft.com/office/drawing/2014/main" id="{33CBC43C-9609-4C69-9D20-37EA0A21E836}"/>
              </a:ext>
            </a:extLst>
          </p:cNvPr>
          <p:cNvSpPr>
            <a:spLocks noGrp="1"/>
          </p:cNvSpPr>
          <p:nvPr>
            <p:ph type="body" sz="quarter" idx="13" hasCustomPrompt="1"/>
          </p:nvPr>
        </p:nvSpPr>
        <p:spPr>
          <a:xfrm>
            <a:off x="6070064" y="2057400"/>
            <a:ext cx="3315186" cy="4183800"/>
          </a:xfrm>
        </p:spPr>
        <p:txBody>
          <a:bodyPr lIns="182880" anchor="t" anchorCtr="0">
            <a:noAutofit/>
          </a:bodyPr>
          <a:lstStyle>
            <a:lvl1pPr marL="0" indent="0" algn="l">
              <a:lnSpc>
                <a:spcPct val="100000"/>
              </a:lnSpc>
              <a:buFontTx/>
              <a:buNone/>
              <a:defRPr sz="1800" b="0">
                <a:solidFill>
                  <a:schemeClr val="accent1">
                    <a:lumMod val="50000"/>
                  </a:schemeClr>
                </a:solidFill>
                <a:latin typeface="Arial" panose="020B0604020202020204"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dirty="0"/>
              <a:t>Edit Master text styles</a:t>
            </a:r>
          </a:p>
        </p:txBody>
      </p:sp>
      <p:cxnSp>
        <p:nvCxnSpPr>
          <p:cNvPr id="14" name="Straight Connector 13">
            <a:extLst>
              <a:ext uri="{FF2B5EF4-FFF2-40B4-BE49-F238E27FC236}">
                <a16:creationId xmlns:a16="http://schemas.microsoft.com/office/drawing/2014/main" id="{6F1695C2-9820-412F-ABE1-CFA5021798C8}"/>
              </a:ext>
            </a:extLst>
          </p:cNvPr>
          <p:cNvCxnSpPr/>
          <p:nvPr userDrawn="1"/>
        </p:nvCxnSpPr>
        <p:spPr>
          <a:xfrm>
            <a:off x="6070064" y="2057400"/>
            <a:ext cx="0" cy="273833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8EAAD7C3-7DCD-4215-B9A1-1377F99A523E}"/>
              </a:ext>
            </a:extLst>
          </p:cNvPr>
          <p:cNvSpPr>
            <a:spLocks noGrp="1"/>
          </p:cNvSpPr>
          <p:nvPr>
            <p:ph type="body" sz="quarter" idx="14"/>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9" name="Slide Number Placeholder 5">
            <a:extLst>
              <a:ext uri="{FF2B5EF4-FFF2-40B4-BE49-F238E27FC236}">
                <a16:creationId xmlns:a16="http://schemas.microsoft.com/office/drawing/2014/main" id="{9B3E772B-C133-4E1C-A11B-75AE62332362}"/>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84409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title_Bullets_Callout_Footnote">
    <p:spTree>
      <p:nvGrpSpPr>
        <p:cNvPr id="1" name=""/>
        <p:cNvGrpSpPr/>
        <p:nvPr/>
      </p:nvGrpSpPr>
      <p:grpSpPr>
        <a:xfrm>
          <a:off x="0" y="0"/>
          <a:ext cx="0" cy="0"/>
          <a:chOff x="0" y="0"/>
          <a:chExt cx="0" cy="0"/>
        </a:xfrm>
      </p:grpSpPr>
      <p:sp>
        <p:nvSpPr>
          <p:cNvPr id="2" name="Title 1"/>
          <p:cNvSpPr>
            <a:spLocks noGrp="1"/>
          </p:cNvSpPr>
          <p:nvPr>
            <p:ph type="title"/>
          </p:nvPr>
        </p:nvSpPr>
        <p:spPr>
          <a:xfrm>
            <a:off x="594360" y="822960"/>
            <a:ext cx="8869680" cy="411480"/>
          </a:xfrm>
        </p:spPr>
        <p:txBody>
          <a:bodyPr>
            <a:noAutofit/>
          </a:bodyPr>
          <a:lstStyle>
            <a:lvl1pPr>
              <a:defRPr>
                <a:solidFill>
                  <a:schemeClr val="tx1"/>
                </a:solidFill>
                <a:latin typeface="Georgia" pitchFamily="18" charset="0"/>
                <a:cs typeface="Arial" pitchFamily="34" charset="0"/>
              </a:defRPr>
            </a:lvl1pPr>
          </a:lstStyle>
          <a:p>
            <a:r>
              <a:rPr lang="en-US"/>
              <a:t>Click to edit Master title style</a:t>
            </a:r>
            <a:endParaRPr lang="en-US" dirty="0"/>
          </a:p>
        </p:txBody>
      </p:sp>
      <p:sp>
        <p:nvSpPr>
          <p:cNvPr id="3" name="Content Placeholder 2"/>
          <p:cNvSpPr>
            <a:spLocks noGrp="1"/>
          </p:cNvSpPr>
          <p:nvPr>
            <p:ph idx="1" hasCustomPrompt="1"/>
          </p:nvPr>
        </p:nvSpPr>
        <p:spPr>
          <a:xfrm>
            <a:off x="594360" y="2057400"/>
            <a:ext cx="4600210" cy="4183800"/>
          </a:xfrm>
        </p:spPr>
        <p:txBody>
          <a:bodyPr vert="horz" wrap="square" lIns="0" tIns="0" rIns="0" bIns="0" rtlCol="0">
            <a:noAutofit/>
          </a:bodyPr>
          <a:lstStyle>
            <a:lvl1pPr>
              <a:defRPr lang="en-US" sz="1600" dirty="0" smtClean="0">
                <a:solidFill>
                  <a:schemeClr val="tx1"/>
                </a:solidFill>
              </a:defRPr>
            </a:lvl1pPr>
            <a:lvl2pPr>
              <a:buClr>
                <a:srgbClr val="5F5F5F"/>
              </a:buClr>
              <a:defRPr lang="en-US" sz="1600" dirty="0" smtClean="0">
                <a:solidFill>
                  <a:schemeClr val="tx1"/>
                </a:solidFill>
              </a:defRPr>
            </a:lvl2pPr>
            <a:lvl3pPr>
              <a:buClr>
                <a:srgbClr val="5F5F5F"/>
              </a:buClr>
              <a:defRPr lang="en-US" sz="1600" dirty="0" smtClean="0">
                <a:solidFill>
                  <a:schemeClr val="tx1"/>
                </a:solidFill>
              </a:defRPr>
            </a:lvl3pPr>
            <a:lvl4pPr>
              <a:buClr>
                <a:srgbClr val="5F5F5F"/>
              </a:buClr>
              <a:defRPr lang="en-US" sz="1600" dirty="0" smtClean="0">
                <a:solidFill>
                  <a:schemeClr val="tx1"/>
                </a:solidFill>
              </a:defRPr>
            </a:lvl4pPr>
            <a:lvl5pPr>
              <a:buClr>
                <a:srgbClr val="5F5F5F"/>
              </a:buClr>
              <a:defRPr lang="en-US" sz="1600" dirty="0">
                <a:solidFill>
                  <a:schemeClr val="tx1"/>
                </a:solidFill>
              </a:defRPr>
            </a:lvl5pPr>
          </a:lstStyle>
          <a:p>
            <a:pPr lvl="0"/>
            <a:r>
              <a:rPr lang="en-US" dirty="0"/>
              <a:t>Edit Master text styles</a:t>
            </a:r>
          </a:p>
          <a:p>
            <a:pPr lvl="1"/>
            <a:r>
              <a:rPr lang="en-US" dirty="0"/>
              <a:t>Second level</a:t>
            </a:r>
          </a:p>
          <a:p>
            <a:pPr lvl="2"/>
            <a:r>
              <a:rPr lang="en-US" dirty="0"/>
              <a:t>Third level</a:t>
            </a:r>
          </a:p>
        </p:txBody>
      </p:sp>
      <p:sp>
        <p:nvSpPr>
          <p:cNvPr id="8" name="Text Placeholder 7"/>
          <p:cNvSpPr>
            <a:spLocks noGrp="1"/>
          </p:cNvSpPr>
          <p:nvPr>
            <p:ph type="body" sz="quarter" idx="12"/>
          </p:nvPr>
        </p:nvSpPr>
        <p:spPr>
          <a:xfrm>
            <a:off x="594360" y="1300418"/>
            <a:ext cx="8869680" cy="374904"/>
          </a:xfrm>
          <a:noFill/>
        </p:spPr>
        <p:txBody>
          <a:bodyPr>
            <a:noAutofit/>
          </a:bodyPr>
          <a:lstStyle>
            <a:lvl1pPr marL="0" indent="0">
              <a:spcBef>
                <a:spcPts val="100"/>
              </a:spcBef>
              <a:buFontTx/>
              <a:buNone/>
              <a:defRPr sz="2000" b="0">
                <a:solidFill>
                  <a:schemeClr val="tx1"/>
                </a:solidFill>
                <a:latin typeface="Arial" pitchFamily="34" charset="0"/>
                <a:cs typeface="Arial" pitchFamily="34" charset="0"/>
              </a:defRPr>
            </a:lvl1pPr>
            <a:lvl2pPr>
              <a:defRPr sz="1600">
                <a:solidFill>
                  <a:schemeClr val="tx1">
                    <a:lumMod val="50000"/>
                    <a:lumOff val="50000"/>
                  </a:schemeClr>
                </a:solidFill>
              </a:defRPr>
            </a:lvl2pPr>
            <a:lvl3pPr>
              <a:defRPr sz="1600">
                <a:solidFill>
                  <a:schemeClr val="tx1">
                    <a:lumMod val="50000"/>
                    <a:lumOff val="50000"/>
                  </a:schemeClr>
                </a:solidFill>
              </a:defRPr>
            </a:lvl3pPr>
            <a:lvl4pPr>
              <a:defRPr sz="1600">
                <a:solidFill>
                  <a:schemeClr val="tx1">
                    <a:lumMod val="50000"/>
                    <a:lumOff val="50000"/>
                  </a:schemeClr>
                </a:solidFill>
              </a:defRPr>
            </a:lvl4pPr>
            <a:lvl5pPr>
              <a:defRPr sz="1600">
                <a:solidFill>
                  <a:schemeClr val="tx1">
                    <a:lumMod val="50000"/>
                    <a:lumOff val="50000"/>
                  </a:schemeClr>
                </a:solidFill>
              </a:defRPr>
            </a:lvl5pPr>
          </a:lstStyle>
          <a:p>
            <a:pPr lvl="0"/>
            <a:r>
              <a:rPr lang="en-US"/>
              <a:t>Click to edit Master text styles</a:t>
            </a:r>
          </a:p>
        </p:txBody>
      </p:sp>
      <p:sp>
        <p:nvSpPr>
          <p:cNvPr id="10" name="Text Placeholder 9"/>
          <p:cNvSpPr>
            <a:spLocks noGrp="1"/>
          </p:cNvSpPr>
          <p:nvPr>
            <p:ph type="body" sz="quarter" idx="13" hasCustomPrompt="1"/>
          </p:nvPr>
        </p:nvSpPr>
        <p:spPr>
          <a:xfrm>
            <a:off x="6070064" y="2057400"/>
            <a:ext cx="3315186" cy="4183800"/>
          </a:xfrm>
        </p:spPr>
        <p:txBody>
          <a:bodyPr lIns="182880" anchor="t" anchorCtr="0">
            <a:noAutofit/>
          </a:bodyPr>
          <a:lstStyle>
            <a:lvl1pPr marL="0" indent="0" algn="l">
              <a:lnSpc>
                <a:spcPct val="100000"/>
              </a:lnSpc>
              <a:buFontTx/>
              <a:buNone/>
              <a:defRPr sz="1800" b="0">
                <a:solidFill>
                  <a:schemeClr val="accent1">
                    <a:lumMod val="50000"/>
                  </a:schemeClr>
                </a:solidFill>
                <a:latin typeface="Arial" panose="020B0604020202020204"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dirty="0"/>
              <a:t>Edit Master text styles</a:t>
            </a:r>
          </a:p>
        </p:txBody>
      </p:sp>
      <p:sp>
        <p:nvSpPr>
          <p:cNvPr id="13" name="Text Placeholder 12"/>
          <p:cNvSpPr>
            <a:spLocks noGrp="1"/>
          </p:cNvSpPr>
          <p:nvPr>
            <p:ph type="body" sz="quarter" idx="14"/>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9" name="Footer Placeholder 4"/>
          <p:cNvSpPr>
            <a:spLocks noGrp="1"/>
          </p:cNvSpPr>
          <p:nvPr>
            <p:ph type="ftr" sz="quarter" idx="3"/>
          </p:nvPr>
        </p:nvSpPr>
        <p:spPr>
          <a:xfrm>
            <a:off x="1076914" y="7263248"/>
            <a:ext cx="914400" cy="166781"/>
          </a:xfrm>
          <a:prstGeom prst="rect">
            <a:avLst/>
          </a:prstGeom>
          <a:noFill/>
        </p:spPr>
        <p:txBody>
          <a:bodyPr vert="horz" lIns="0" tIns="0" rIns="0" bIns="0" rtlCol="0" anchor="ctr"/>
          <a:lstStyle>
            <a:lvl1pPr algn="l">
              <a:defRPr lang="en-US" sz="800" baseline="0" dirty="0">
                <a:solidFill>
                  <a:schemeClr val="tx1"/>
                </a:solidFill>
                <a:latin typeface="Arial Narrow" pitchFamily="34" charset="0"/>
                <a:cs typeface="Arial" pitchFamily="34" charset="0"/>
              </a:defRPr>
            </a:lvl1p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11" name="Slide Number Placeholder 5">
            <a:extLst>
              <a:ext uri="{FF2B5EF4-FFF2-40B4-BE49-F238E27FC236}">
                <a16:creationId xmlns:a16="http://schemas.microsoft.com/office/drawing/2014/main" id="{866A7275-9DB3-46F7-A98D-B920FB2A011A}"/>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1448684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Chart_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E7FB-2112-4678-9DB9-FB98F060D94C}"/>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1AC16116-F70B-4FCD-AB34-B3C20BE12448}"/>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5" name="Chart Placeholder 5">
            <a:extLst>
              <a:ext uri="{FF2B5EF4-FFF2-40B4-BE49-F238E27FC236}">
                <a16:creationId xmlns:a16="http://schemas.microsoft.com/office/drawing/2014/main" id="{014968B6-8B65-47FC-97EE-803E1C3FE839}"/>
              </a:ext>
            </a:extLst>
          </p:cNvPr>
          <p:cNvSpPr>
            <a:spLocks noGrp="1"/>
          </p:cNvSpPr>
          <p:nvPr>
            <p:ph type="chart" sz="quarter" idx="12"/>
          </p:nvPr>
        </p:nvSpPr>
        <p:spPr>
          <a:xfrm>
            <a:off x="1352485" y="2835613"/>
            <a:ext cx="7315200" cy="3593592"/>
          </a:xfrm>
        </p:spPr>
        <p:txBody>
          <a:bodyPr>
            <a:noAutofit/>
          </a:bodyPr>
          <a:lstStyle>
            <a:lvl1pPr algn="l">
              <a:defRPr/>
            </a:lvl1pPr>
          </a:lstStyle>
          <a:p>
            <a:r>
              <a:rPr lang="en-US"/>
              <a:t>Click icon to add chart</a:t>
            </a:r>
          </a:p>
        </p:txBody>
      </p:sp>
      <p:sp>
        <p:nvSpPr>
          <p:cNvPr id="6" name="Text Placeholder 12">
            <a:extLst>
              <a:ext uri="{FF2B5EF4-FFF2-40B4-BE49-F238E27FC236}">
                <a16:creationId xmlns:a16="http://schemas.microsoft.com/office/drawing/2014/main" id="{3BB013A2-807A-4E98-B10C-6E716A349154}"/>
              </a:ext>
            </a:extLst>
          </p:cNvPr>
          <p:cNvSpPr>
            <a:spLocks noGrp="1"/>
          </p:cNvSpPr>
          <p:nvPr>
            <p:ph type="body" sz="quarter" idx="13"/>
          </p:nvPr>
        </p:nvSpPr>
        <p:spPr>
          <a:xfrm>
            <a:off x="1401190" y="2188113"/>
            <a:ext cx="7315200" cy="430887"/>
          </a:xfrm>
        </p:spPr>
        <p:txBody>
          <a:bodyPr/>
          <a:lstStyle>
            <a:lvl1pPr marL="0" indent="0">
              <a:buNone/>
              <a:defRPr b="1">
                <a:solidFill>
                  <a:schemeClr val="accent4"/>
                </a:solidFill>
              </a:defRPr>
            </a:lvl1pPr>
            <a:lvl2pPr marL="509588" indent="0">
              <a:buNone/>
              <a:defRPr/>
            </a:lvl2pPr>
            <a:lvl3pPr marL="1019175" indent="0">
              <a:buNone/>
              <a:defRPr/>
            </a:lvl3pPr>
            <a:lvl4pPr marL="1371600" indent="0">
              <a:buNone/>
              <a:defRPr/>
            </a:lvl4pPr>
            <a:lvl5pPr marL="1828800" indent="0">
              <a:buNone/>
              <a:defRPr/>
            </a:lvl5pPr>
          </a:lstStyle>
          <a:p>
            <a:pPr lvl="0"/>
            <a:r>
              <a:rPr lang="en-US"/>
              <a:t>Click to edit Master text styles</a:t>
            </a:r>
          </a:p>
        </p:txBody>
      </p:sp>
      <p:sp>
        <p:nvSpPr>
          <p:cNvPr id="7" name="Text Placeholder 12">
            <a:extLst>
              <a:ext uri="{FF2B5EF4-FFF2-40B4-BE49-F238E27FC236}">
                <a16:creationId xmlns:a16="http://schemas.microsoft.com/office/drawing/2014/main" id="{CB1E7D9D-6CA2-4903-98E8-0F1293EB8C4F}"/>
              </a:ext>
            </a:extLst>
          </p:cNvPr>
          <p:cNvSpPr>
            <a:spLocks noGrp="1"/>
          </p:cNvSpPr>
          <p:nvPr>
            <p:ph type="body" sz="quarter" idx="15"/>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4E452B06-5CAF-4BA6-ABDB-D718A0C0D317}"/>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1196639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title_Single Chart_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A0A0-D44B-4553-A461-76DCE020AE7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A5790E03-F57A-4973-A857-9B4DA22379D4}"/>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5" name="Chart Placeholder 5">
            <a:extLst>
              <a:ext uri="{FF2B5EF4-FFF2-40B4-BE49-F238E27FC236}">
                <a16:creationId xmlns:a16="http://schemas.microsoft.com/office/drawing/2014/main" id="{B9407029-EB65-4528-A56C-639DEBF8F50D}"/>
              </a:ext>
            </a:extLst>
          </p:cNvPr>
          <p:cNvSpPr>
            <a:spLocks noGrp="1"/>
          </p:cNvSpPr>
          <p:nvPr>
            <p:ph type="chart" sz="quarter" idx="12"/>
          </p:nvPr>
        </p:nvSpPr>
        <p:spPr>
          <a:xfrm>
            <a:off x="1352485" y="2835613"/>
            <a:ext cx="7315200" cy="3593592"/>
          </a:xfrm>
        </p:spPr>
        <p:txBody>
          <a:bodyPr>
            <a:noAutofit/>
          </a:bodyPr>
          <a:lstStyle>
            <a:lvl1pPr algn="l">
              <a:defRPr/>
            </a:lvl1pPr>
          </a:lstStyle>
          <a:p>
            <a:r>
              <a:rPr lang="en-US"/>
              <a:t>Click icon to add chart</a:t>
            </a:r>
          </a:p>
        </p:txBody>
      </p:sp>
      <p:sp>
        <p:nvSpPr>
          <p:cNvPr id="13" name="Text Placeholder 12">
            <a:extLst>
              <a:ext uri="{FF2B5EF4-FFF2-40B4-BE49-F238E27FC236}">
                <a16:creationId xmlns:a16="http://schemas.microsoft.com/office/drawing/2014/main" id="{059E6946-8574-434E-8F4D-14B67227500B}"/>
              </a:ext>
            </a:extLst>
          </p:cNvPr>
          <p:cNvSpPr>
            <a:spLocks noGrp="1"/>
          </p:cNvSpPr>
          <p:nvPr>
            <p:ph type="body" sz="quarter" idx="13"/>
          </p:nvPr>
        </p:nvSpPr>
        <p:spPr>
          <a:xfrm>
            <a:off x="1401190" y="2188113"/>
            <a:ext cx="7315200" cy="215444"/>
          </a:xfrm>
        </p:spPr>
        <p:txBody>
          <a:bodyPr/>
          <a:lstStyle>
            <a:lvl1pPr marL="0" indent="0">
              <a:buNone/>
              <a:defRPr b="1">
                <a:solidFill>
                  <a:schemeClr val="accent4"/>
                </a:solidFill>
              </a:defRPr>
            </a:lvl1pPr>
            <a:lvl2pPr marL="509588" indent="0">
              <a:buNone/>
              <a:defRPr/>
            </a:lvl2pPr>
            <a:lvl3pPr marL="1019175" indent="0">
              <a:buNone/>
              <a:defRPr/>
            </a:lvl3pPr>
            <a:lvl4pPr marL="1371600" indent="0">
              <a:buNone/>
              <a:defRPr/>
            </a:lvl4pPr>
            <a:lvl5pPr marL="1828800" indent="0">
              <a:buNone/>
              <a:defRPr/>
            </a:lvl5pPr>
          </a:lstStyle>
          <a:p>
            <a:pPr lvl="0"/>
            <a:r>
              <a:rPr lang="en-US"/>
              <a:t>Click to edit Master text styles</a:t>
            </a:r>
          </a:p>
        </p:txBody>
      </p:sp>
      <p:sp>
        <p:nvSpPr>
          <p:cNvPr id="14" name="Text Placeholder 7">
            <a:extLst>
              <a:ext uri="{FF2B5EF4-FFF2-40B4-BE49-F238E27FC236}">
                <a16:creationId xmlns:a16="http://schemas.microsoft.com/office/drawing/2014/main" id="{6685E74F-9343-4EBA-BAF3-77D2E4B028FF}"/>
              </a:ext>
            </a:extLst>
          </p:cNvPr>
          <p:cNvSpPr>
            <a:spLocks noGrp="1"/>
          </p:cNvSpPr>
          <p:nvPr>
            <p:ph type="body" sz="quarter" idx="14"/>
          </p:nvPr>
        </p:nvSpPr>
        <p:spPr>
          <a:xfrm>
            <a:off x="594360" y="1298448"/>
            <a:ext cx="8869680" cy="374904"/>
          </a:xfrm>
          <a:noFill/>
        </p:spPr>
        <p:txBody>
          <a:bodyPr>
            <a:noAutofit/>
          </a:bodyPr>
          <a:lstStyle>
            <a:lvl1pPr marL="0" indent="0">
              <a:spcBef>
                <a:spcPts val="100"/>
              </a:spcBef>
              <a:buFontTx/>
              <a:buNone/>
              <a:defRPr sz="2000" b="0">
                <a:solidFill>
                  <a:schemeClr val="tx1"/>
                </a:solidFill>
                <a:latin typeface="Arial" pitchFamily="34" charset="0"/>
                <a:cs typeface="Arial" pitchFamily="34" charset="0"/>
              </a:defRPr>
            </a:lvl1pPr>
            <a:lvl2pPr>
              <a:defRPr sz="1600">
                <a:solidFill>
                  <a:schemeClr val="tx1">
                    <a:lumMod val="50000"/>
                    <a:lumOff val="50000"/>
                  </a:schemeClr>
                </a:solidFill>
              </a:defRPr>
            </a:lvl2pPr>
            <a:lvl3pPr>
              <a:defRPr sz="1600">
                <a:solidFill>
                  <a:schemeClr val="tx1">
                    <a:lumMod val="50000"/>
                    <a:lumOff val="50000"/>
                  </a:schemeClr>
                </a:solidFill>
              </a:defRPr>
            </a:lvl3pPr>
            <a:lvl4pPr>
              <a:defRPr sz="1600">
                <a:solidFill>
                  <a:schemeClr val="tx1">
                    <a:lumMod val="50000"/>
                    <a:lumOff val="50000"/>
                  </a:schemeClr>
                </a:solidFill>
              </a:defRPr>
            </a:lvl4pPr>
            <a:lvl5pPr>
              <a:defRPr sz="1600">
                <a:solidFill>
                  <a:schemeClr val="tx1">
                    <a:lumMod val="50000"/>
                    <a:lumOff val="50000"/>
                  </a:schemeClr>
                </a:solidFill>
              </a:defRPr>
            </a:lvl5pPr>
          </a:lstStyle>
          <a:p>
            <a:pPr lvl="0"/>
            <a:r>
              <a:rPr lang="en-US"/>
              <a:t>Click to edit Master text styles</a:t>
            </a:r>
          </a:p>
        </p:txBody>
      </p:sp>
      <p:sp>
        <p:nvSpPr>
          <p:cNvPr id="15" name="Text Placeholder 12">
            <a:extLst>
              <a:ext uri="{FF2B5EF4-FFF2-40B4-BE49-F238E27FC236}">
                <a16:creationId xmlns:a16="http://schemas.microsoft.com/office/drawing/2014/main" id="{84E474E3-88E3-41EE-9546-FB4166D9E7C6}"/>
              </a:ext>
            </a:extLst>
          </p:cNvPr>
          <p:cNvSpPr>
            <a:spLocks noGrp="1"/>
          </p:cNvSpPr>
          <p:nvPr>
            <p:ph type="body" sz="quarter" idx="15"/>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3F83B8B4-18E1-48B7-A432-580285E98641}"/>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2866690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with Callout_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E94C-AAF0-4464-B546-2FE80348714E}"/>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88EDB2F5-D430-498E-A64C-A294EA1A6AFD}"/>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7" name="Text Placeholder 12">
            <a:extLst>
              <a:ext uri="{FF2B5EF4-FFF2-40B4-BE49-F238E27FC236}">
                <a16:creationId xmlns:a16="http://schemas.microsoft.com/office/drawing/2014/main" id="{05B574CC-93B7-47AD-A620-BF560DD4A31E}"/>
              </a:ext>
            </a:extLst>
          </p:cNvPr>
          <p:cNvSpPr>
            <a:spLocks noGrp="1"/>
          </p:cNvSpPr>
          <p:nvPr>
            <p:ph type="body" sz="quarter" idx="15"/>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8" name="Chart Placeholder 5">
            <a:extLst>
              <a:ext uri="{FF2B5EF4-FFF2-40B4-BE49-F238E27FC236}">
                <a16:creationId xmlns:a16="http://schemas.microsoft.com/office/drawing/2014/main" id="{F774D64F-C3A3-4BC8-BC65-E94A2613AF89}"/>
              </a:ext>
            </a:extLst>
          </p:cNvPr>
          <p:cNvSpPr>
            <a:spLocks noGrp="1"/>
          </p:cNvSpPr>
          <p:nvPr>
            <p:ph type="chart" sz="quarter" idx="12"/>
          </p:nvPr>
        </p:nvSpPr>
        <p:spPr>
          <a:xfrm>
            <a:off x="593725" y="2791839"/>
            <a:ext cx="5057775" cy="3449362"/>
          </a:xfrm>
        </p:spPr>
        <p:txBody>
          <a:bodyPr/>
          <a:lstStyle/>
          <a:p>
            <a:r>
              <a:rPr lang="en-US"/>
              <a:t>Click icon to add chart</a:t>
            </a:r>
            <a:endParaRPr lang="en-US" dirty="0"/>
          </a:p>
        </p:txBody>
      </p:sp>
      <p:sp>
        <p:nvSpPr>
          <p:cNvPr id="9" name="Text Placeholder 9">
            <a:extLst>
              <a:ext uri="{FF2B5EF4-FFF2-40B4-BE49-F238E27FC236}">
                <a16:creationId xmlns:a16="http://schemas.microsoft.com/office/drawing/2014/main" id="{EF0C013D-9162-4D4B-A4F3-83005732D207}"/>
              </a:ext>
            </a:extLst>
          </p:cNvPr>
          <p:cNvSpPr>
            <a:spLocks noGrp="1"/>
          </p:cNvSpPr>
          <p:nvPr>
            <p:ph type="body" sz="quarter" idx="13" hasCustomPrompt="1"/>
          </p:nvPr>
        </p:nvSpPr>
        <p:spPr>
          <a:xfrm>
            <a:off x="6070064" y="2791838"/>
            <a:ext cx="3315186" cy="3449362"/>
          </a:xfrm>
        </p:spPr>
        <p:txBody>
          <a:bodyPr lIns="182880" anchor="t" anchorCtr="0">
            <a:noAutofit/>
          </a:bodyPr>
          <a:lstStyle>
            <a:lvl1pPr marL="0" indent="0" algn="l">
              <a:lnSpc>
                <a:spcPct val="100000"/>
              </a:lnSpc>
              <a:buFontTx/>
              <a:buNone/>
              <a:defRPr sz="1800" b="0">
                <a:solidFill>
                  <a:schemeClr val="accent1">
                    <a:lumMod val="50000"/>
                  </a:schemeClr>
                </a:solidFill>
                <a:latin typeface="Arial" panose="020B0604020202020204"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dirty="0"/>
              <a:t>Edit Master text styles</a:t>
            </a:r>
          </a:p>
        </p:txBody>
      </p:sp>
      <p:sp>
        <p:nvSpPr>
          <p:cNvPr id="10" name="Text Placeholder 12">
            <a:extLst>
              <a:ext uri="{FF2B5EF4-FFF2-40B4-BE49-F238E27FC236}">
                <a16:creationId xmlns:a16="http://schemas.microsoft.com/office/drawing/2014/main" id="{1A8E27AC-252C-4C1E-896B-50E8D91F7150}"/>
              </a:ext>
            </a:extLst>
          </p:cNvPr>
          <p:cNvSpPr>
            <a:spLocks noGrp="1"/>
          </p:cNvSpPr>
          <p:nvPr>
            <p:ph type="body" sz="quarter" idx="16"/>
          </p:nvPr>
        </p:nvSpPr>
        <p:spPr>
          <a:xfrm>
            <a:off x="652153" y="2188113"/>
            <a:ext cx="7315200" cy="215444"/>
          </a:xfrm>
        </p:spPr>
        <p:txBody>
          <a:bodyPr/>
          <a:lstStyle>
            <a:lvl1pPr marL="0" indent="0">
              <a:buNone/>
              <a:defRPr b="1">
                <a:solidFill>
                  <a:schemeClr val="accent4"/>
                </a:solidFill>
              </a:defRPr>
            </a:lvl1pPr>
            <a:lvl2pPr marL="509588" indent="0">
              <a:buNone/>
              <a:defRPr/>
            </a:lvl2pPr>
            <a:lvl3pPr marL="1019175"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5EE30126-548F-4120-B3BF-8575D88FA3A7}"/>
              </a:ext>
            </a:extLst>
          </p:cNvPr>
          <p:cNvCxnSpPr/>
          <p:nvPr userDrawn="1"/>
        </p:nvCxnSpPr>
        <p:spPr>
          <a:xfrm>
            <a:off x="6070064" y="2777247"/>
            <a:ext cx="0" cy="273833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FF9AD627-4D75-4DDA-9EAF-33D63079573B}"/>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2644260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_Chart with Callout_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0BF1-D793-462A-A0F0-CFAEAAFBACE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3E1A47B-4632-4160-8B98-0502A425D83A}"/>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6" name="Chart Placeholder 5">
            <a:extLst>
              <a:ext uri="{FF2B5EF4-FFF2-40B4-BE49-F238E27FC236}">
                <a16:creationId xmlns:a16="http://schemas.microsoft.com/office/drawing/2014/main" id="{56975DB6-59F6-4F5C-B010-0543E9243C0E}"/>
              </a:ext>
            </a:extLst>
          </p:cNvPr>
          <p:cNvSpPr>
            <a:spLocks noGrp="1"/>
          </p:cNvSpPr>
          <p:nvPr>
            <p:ph type="chart" sz="quarter" idx="12"/>
          </p:nvPr>
        </p:nvSpPr>
        <p:spPr>
          <a:xfrm>
            <a:off x="593725" y="2791839"/>
            <a:ext cx="5057775" cy="3449362"/>
          </a:xfrm>
        </p:spPr>
        <p:txBody>
          <a:bodyPr/>
          <a:lstStyle/>
          <a:p>
            <a:r>
              <a:rPr lang="en-US"/>
              <a:t>Click icon to add chart</a:t>
            </a:r>
            <a:endParaRPr lang="en-US" dirty="0"/>
          </a:p>
        </p:txBody>
      </p:sp>
      <p:sp>
        <p:nvSpPr>
          <p:cNvPr id="7" name="Text Placeholder 9">
            <a:extLst>
              <a:ext uri="{FF2B5EF4-FFF2-40B4-BE49-F238E27FC236}">
                <a16:creationId xmlns:a16="http://schemas.microsoft.com/office/drawing/2014/main" id="{9CA79A0C-D53E-4FCB-BE0D-D8DBD1AF323F}"/>
              </a:ext>
            </a:extLst>
          </p:cNvPr>
          <p:cNvSpPr>
            <a:spLocks noGrp="1"/>
          </p:cNvSpPr>
          <p:nvPr>
            <p:ph type="body" sz="quarter" idx="13" hasCustomPrompt="1"/>
          </p:nvPr>
        </p:nvSpPr>
        <p:spPr>
          <a:xfrm>
            <a:off x="6070064" y="2791838"/>
            <a:ext cx="3315186" cy="3449362"/>
          </a:xfrm>
        </p:spPr>
        <p:txBody>
          <a:bodyPr lIns="182880" anchor="t" anchorCtr="0">
            <a:noAutofit/>
          </a:bodyPr>
          <a:lstStyle>
            <a:lvl1pPr marL="0" indent="0" algn="l">
              <a:lnSpc>
                <a:spcPct val="100000"/>
              </a:lnSpc>
              <a:buFontTx/>
              <a:buNone/>
              <a:defRPr sz="1800" b="0">
                <a:solidFill>
                  <a:schemeClr val="accent1">
                    <a:lumMod val="50000"/>
                  </a:schemeClr>
                </a:solidFill>
                <a:latin typeface="Arial" panose="020B0604020202020204"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dirty="0"/>
              <a:t>Edit Master text styles</a:t>
            </a:r>
          </a:p>
        </p:txBody>
      </p:sp>
      <p:sp>
        <p:nvSpPr>
          <p:cNvPr id="9" name="Text Placeholder 7">
            <a:extLst>
              <a:ext uri="{FF2B5EF4-FFF2-40B4-BE49-F238E27FC236}">
                <a16:creationId xmlns:a16="http://schemas.microsoft.com/office/drawing/2014/main" id="{CBC23C75-F6AD-4AEA-9058-BF303C751731}"/>
              </a:ext>
            </a:extLst>
          </p:cNvPr>
          <p:cNvSpPr>
            <a:spLocks noGrp="1"/>
          </p:cNvSpPr>
          <p:nvPr>
            <p:ph type="body" sz="quarter" idx="14"/>
          </p:nvPr>
        </p:nvSpPr>
        <p:spPr>
          <a:xfrm>
            <a:off x="594360" y="1298448"/>
            <a:ext cx="8869680" cy="374904"/>
          </a:xfrm>
          <a:noFill/>
        </p:spPr>
        <p:txBody>
          <a:bodyPr>
            <a:noAutofit/>
          </a:bodyPr>
          <a:lstStyle>
            <a:lvl1pPr marL="0" indent="0">
              <a:spcBef>
                <a:spcPts val="100"/>
              </a:spcBef>
              <a:buFontTx/>
              <a:buNone/>
              <a:defRPr sz="2000" b="0">
                <a:solidFill>
                  <a:schemeClr val="tx1"/>
                </a:solidFill>
                <a:latin typeface="Arial" pitchFamily="34" charset="0"/>
                <a:cs typeface="Arial" pitchFamily="34" charset="0"/>
              </a:defRPr>
            </a:lvl1pPr>
            <a:lvl2pPr>
              <a:defRPr sz="1600">
                <a:solidFill>
                  <a:schemeClr val="tx1">
                    <a:lumMod val="50000"/>
                    <a:lumOff val="50000"/>
                  </a:schemeClr>
                </a:solidFill>
              </a:defRPr>
            </a:lvl2pPr>
            <a:lvl3pPr>
              <a:defRPr sz="1600">
                <a:solidFill>
                  <a:schemeClr val="tx1">
                    <a:lumMod val="50000"/>
                    <a:lumOff val="50000"/>
                  </a:schemeClr>
                </a:solidFill>
              </a:defRPr>
            </a:lvl3pPr>
            <a:lvl4pPr>
              <a:defRPr sz="1600">
                <a:solidFill>
                  <a:schemeClr val="tx1">
                    <a:lumMod val="50000"/>
                    <a:lumOff val="50000"/>
                  </a:schemeClr>
                </a:solidFill>
              </a:defRPr>
            </a:lvl4pPr>
            <a:lvl5pPr>
              <a:defRPr sz="1600">
                <a:solidFill>
                  <a:schemeClr val="tx1">
                    <a:lumMod val="50000"/>
                    <a:lumOff val="50000"/>
                  </a:schemeClr>
                </a:solidFill>
              </a:defRPr>
            </a:lvl5pPr>
          </a:lstStyle>
          <a:p>
            <a:pPr lvl="0"/>
            <a:r>
              <a:rPr lang="en-US"/>
              <a:t>Click to edit Master text styles</a:t>
            </a:r>
          </a:p>
        </p:txBody>
      </p:sp>
      <p:sp>
        <p:nvSpPr>
          <p:cNvPr id="10" name="Text Placeholder 12">
            <a:extLst>
              <a:ext uri="{FF2B5EF4-FFF2-40B4-BE49-F238E27FC236}">
                <a16:creationId xmlns:a16="http://schemas.microsoft.com/office/drawing/2014/main" id="{584C1C88-8A59-4081-9B61-8856F4AD1452}"/>
              </a:ext>
            </a:extLst>
          </p:cNvPr>
          <p:cNvSpPr>
            <a:spLocks noGrp="1"/>
          </p:cNvSpPr>
          <p:nvPr>
            <p:ph type="body" sz="quarter" idx="15"/>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11" name="Text Placeholder 12">
            <a:extLst>
              <a:ext uri="{FF2B5EF4-FFF2-40B4-BE49-F238E27FC236}">
                <a16:creationId xmlns:a16="http://schemas.microsoft.com/office/drawing/2014/main" id="{4AFEA902-921D-4858-9474-C63E43E5DB2E}"/>
              </a:ext>
            </a:extLst>
          </p:cNvPr>
          <p:cNvSpPr>
            <a:spLocks noGrp="1"/>
          </p:cNvSpPr>
          <p:nvPr>
            <p:ph type="body" sz="quarter" idx="16"/>
          </p:nvPr>
        </p:nvSpPr>
        <p:spPr>
          <a:xfrm>
            <a:off x="652153" y="2188113"/>
            <a:ext cx="7315200" cy="215444"/>
          </a:xfrm>
        </p:spPr>
        <p:txBody>
          <a:bodyPr/>
          <a:lstStyle>
            <a:lvl1pPr marL="0" indent="0">
              <a:buNone/>
              <a:defRPr b="1">
                <a:solidFill>
                  <a:schemeClr val="accent4"/>
                </a:solidFill>
              </a:defRPr>
            </a:lvl1pPr>
            <a:lvl2pPr marL="509588" indent="0">
              <a:buNone/>
              <a:defRPr/>
            </a:lvl2pPr>
            <a:lvl3pPr marL="1019175" indent="0">
              <a:buNone/>
              <a:defRPr/>
            </a:lvl3pPr>
            <a:lvl4pPr marL="1371600" indent="0">
              <a:buNone/>
              <a:defRPr/>
            </a:lvl4pPr>
            <a:lvl5pPr marL="1828800" indent="0">
              <a:buNone/>
              <a:defRPr/>
            </a:lvl5pPr>
          </a:lstStyle>
          <a:p>
            <a:pPr lvl="0"/>
            <a:r>
              <a:rPr lang="en-US"/>
              <a:t>Click to edit Master text styles</a:t>
            </a:r>
          </a:p>
        </p:txBody>
      </p:sp>
      <p:cxnSp>
        <p:nvCxnSpPr>
          <p:cNvPr id="12" name="Straight Connector 11">
            <a:extLst>
              <a:ext uri="{FF2B5EF4-FFF2-40B4-BE49-F238E27FC236}">
                <a16:creationId xmlns:a16="http://schemas.microsoft.com/office/drawing/2014/main" id="{A5E66BBA-20D6-4EA0-8CEC-E7F4114633B9}"/>
              </a:ext>
            </a:extLst>
          </p:cNvPr>
          <p:cNvCxnSpPr/>
          <p:nvPr userDrawn="1"/>
        </p:nvCxnSpPr>
        <p:spPr>
          <a:xfrm>
            <a:off x="6070064" y="2777247"/>
            <a:ext cx="0" cy="2738336"/>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2C7923D2-1E14-4029-9234-10132923B903}"/>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253024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_4 Charts_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DD61-3617-4454-AF01-3C4B35B27F3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7457574-4111-40EC-B903-4749D86C7B74}"/>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5" name="Text Placeholder 7">
            <a:extLst>
              <a:ext uri="{FF2B5EF4-FFF2-40B4-BE49-F238E27FC236}">
                <a16:creationId xmlns:a16="http://schemas.microsoft.com/office/drawing/2014/main" id="{ACE9CABD-0D7C-4EAF-819E-92585B3FA651}"/>
              </a:ext>
            </a:extLst>
          </p:cNvPr>
          <p:cNvSpPr>
            <a:spLocks noGrp="1"/>
          </p:cNvSpPr>
          <p:nvPr>
            <p:ph type="body" sz="quarter" idx="14"/>
          </p:nvPr>
        </p:nvSpPr>
        <p:spPr>
          <a:xfrm>
            <a:off x="594360" y="1298448"/>
            <a:ext cx="8869680" cy="374904"/>
          </a:xfrm>
          <a:noFill/>
        </p:spPr>
        <p:txBody>
          <a:bodyPr>
            <a:noAutofit/>
          </a:bodyPr>
          <a:lstStyle>
            <a:lvl1pPr marL="0" indent="0">
              <a:spcBef>
                <a:spcPts val="100"/>
              </a:spcBef>
              <a:buFontTx/>
              <a:buNone/>
              <a:defRPr sz="2000" b="0">
                <a:solidFill>
                  <a:schemeClr val="tx1"/>
                </a:solidFill>
                <a:latin typeface="Arial" pitchFamily="34" charset="0"/>
                <a:cs typeface="Arial" pitchFamily="34" charset="0"/>
              </a:defRPr>
            </a:lvl1pPr>
            <a:lvl2pPr>
              <a:defRPr sz="1600">
                <a:solidFill>
                  <a:schemeClr val="tx1">
                    <a:lumMod val="50000"/>
                    <a:lumOff val="50000"/>
                  </a:schemeClr>
                </a:solidFill>
              </a:defRPr>
            </a:lvl2pPr>
            <a:lvl3pPr>
              <a:defRPr sz="1600">
                <a:solidFill>
                  <a:schemeClr val="tx1">
                    <a:lumMod val="50000"/>
                    <a:lumOff val="50000"/>
                  </a:schemeClr>
                </a:solidFill>
              </a:defRPr>
            </a:lvl3pPr>
            <a:lvl4pPr>
              <a:defRPr sz="1600">
                <a:solidFill>
                  <a:schemeClr val="tx1">
                    <a:lumMod val="50000"/>
                    <a:lumOff val="50000"/>
                  </a:schemeClr>
                </a:solidFill>
              </a:defRPr>
            </a:lvl4pPr>
            <a:lvl5pPr>
              <a:defRPr sz="1600">
                <a:solidFill>
                  <a:schemeClr val="tx1">
                    <a:lumMod val="50000"/>
                    <a:lumOff val="50000"/>
                  </a:schemeClr>
                </a:solidFill>
              </a:defRPr>
            </a:lvl5pPr>
          </a:lstStyle>
          <a:p>
            <a:pPr lvl="0"/>
            <a:r>
              <a:rPr lang="en-US"/>
              <a:t>Click to edit Master text styles</a:t>
            </a:r>
          </a:p>
        </p:txBody>
      </p:sp>
      <p:sp>
        <p:nvSpPr>
          <p:cNvPr id="6" name="Text Placeholder 12">
            <a:extLst>
              <a:ext uri="{FF2B5EF4-FFF2-40B4-BE49-F238E27FC236}">
                <a16:creationId xmlns:a16="http://schemas.microsoft.com/office/drawing/2014/main" id="{E2C07E9C-98EE-414E-A8BA-3EBACA7D0E41}"/>
              </a:ext>
            </a:extLst>
          </p:cNvPr>
          <p:cNvSpPr>
            <a:spLocks noGrp="1"/>
          </p:cNvSpPr>
          <p:nvPr>
            <p:ph type="body" sz="quarter" idx="15"/>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7" name="Text Placeholder 12">
            <a:extLst>
              <a:ext uri="{FF2B5EF4-FFF2-40B4-BE49-F238E27FC236}">
                <a16:creationId xmlns:a16="http://schemas.microsoft.com/office/drawing/2014/main" id="{14CA8747-28B0-4BE7-86D0-1AA76485CC4E}"/>
              </a:ext>
            </a:extLst>
          </p:cNvPr>
          <p:cNvSpPr>
            <a:spLocks noGrp="1"/>
          </p:cNvSpPr>
          <p:nvPr>
            <p:ph type="body" sz="quarter" idx="13"/>
          </p:nvPr>
        </p:nvSpPr>
        <p:spPr>
          <a:xfrm>
            <a:off x="642999" y="1880797"/>
            <a:ext cx="2207207" cy="207042"/>
          </a:xfrm>
        </p:spPr>
        <p:txBody>
          <a:bodyPr/>
          <a:lstStyle>
            <a:lvl1pPr marL="0" indent="0">
              <a:buNone/>
              <a:defRPr sz="1200" b="1">
                <a:solidFill>
                  <a:schemeClr val="accent4"/>
                </a:solidFill>
              </a:defRPr>
            </a:lvl1pPr>
            <a:lvl2pPr marL="509588" indent="0">
              <a:buNone/>
              <a:defRPr/>
            </a:lvl2pPr>
            <a:lvl3pPr marL="1019175" indent="0">
              <a:buNone/>
              <a:defRPr/>
            </a:lvl3pPr>
            <a:lvl4pPr marL="1371600" indent="0">
              <a:buNone/>
              <a:defRPr/>
            </a:lvl4pPr>
            <a:lvl5pPr marL="1828800" indent="0">
              <a:buNone/>
              <a:defRPr/>
            </a:lvl5pPr>
          </a:lstStyle>
          <a:p>
            <a:pPr lvl="0"/>
            <a:r>
              <a:rPr lang="en-US"/>
              <a:t>Click to edit Master text styles</a:t>
            </a:r>
          </a:p>
        </p:txBody>
      </p:sp>
      <p:sp>
        <p:nvSpPr>
          <p:cNvPr id="9" name="Chart Placeholder 8">
            <a:extLst>
              <a:ext uri="{FF2B5EF4-FFF2-40B4-BE49-F238E27FC236}">
                <a16:creationId xmlns:a16="http://schemas.microsoft.com/office/drawing/2014/main" id="{9AAB3109-9B8A-4EB4-B057-585E1ABF3FC2}"/>
              </a:ext>
            </a:extLst>
          </p:cNvPr>
          <p:cNvSpPr>
            <a:spLocks noGrp="1"/>
          </p:cNvSpPr>
          <p:nvPr>
            <p:ph type="chart" sz="quarter" idx="16"/>
          </p:nvPr>
        </p:nvSpPr>
        <p:spPr>
          <a:xfrm>
            <a:off x="593723" y="2159231"/>
            <a:ext cx="4114800" cy="1809652"/>
          </a:xfrm>
        </p:spPr>
        <p:txBody>
          <a:bodyPr/>
          <a:lstStyle/>
          <a:p>
            <a:r>
              <a:rPr lang="en-US"/>
              <a:t>Click icon to add chart</a:t>
            </a:r>
            <a:endParaRPr lang="en-US" dirty="0"/>
          </a:p>
        </p:txBody>
      </p:sp>
      <p:sp>
        <p:nvSpPr>
          <p:cNvPr id="10" name="Text Placeholder 12">
            <a:extLst>
              <a:ext uri="{FF2B5EF4-FFF2-40B4-BE49-F238E27FC236}">
                <a16:creationId xmlns:a16="http://schemas.microsoft.com/office/drawing/2014/main" id="{59D7A216-0A04-4A41-8516-D6A402509E74}"/>
              </a:ext>
            </a:extLst>
          </p:cNvPr>
          <p:cNvSpPr>
            <a:spLocks noGrp="1"/>
          </p:cNvSpPr>
          <p:nvPr>
            <p:ph type="body" sz="quarter" idx="17"/>
          </p:nvPr>
        </p:nvSpPr>
        <p:spPr>
          <a:xfrm>
            <a:off x="642999" y="4163565"/>
            <a:ext cx="2207207" cy="207042"/>
          </a:xfrm>
        </p:spPr>
        <p:txBody>
          <a:bodyPr/>
          <a:lstStyle>
            <a:lvl1pPr marL="0" indent="0">
              <a:buNone/>
              <a:defRPr sz="1200" b="1">
                <a:solidFill>
                  <a:schemeClr val="accent4"/>
                </a:solidFill>
              </a:defRPr>
            </a:lvl1pPr>
            <a:lvl2pPr marL="509588" indent="0">
              <a:buNone/>
              <a:defRPr/>
            </a:lvl2pPr>
            <a:lvl3pPr marL="1019175" indent="0">
              <a:buNone/>
              <a:defRPr/>
            </a:lvl3pPr>
            <a:lvl4pPr marL="1371600" indent="0">
              <a:buNone/>
              <a:defRPr/>
            </a:lvl4pPr>
            <a:lvl5pPr marL="1828800" indent="0">
              <a:buNone/>
              <a:defRPr/>
            </a:lvl5pPr>
          </a:lstStyle>
          <a:p>
            <a:pPr lvl="0"/>
            <a:r>
              <a:rPr lang="en-US"/>
              <a:t>Click to edit Master text styles</a:t>
            </a:r>
          </a:p>
        </p:txBody>
      </p:sp>
      <p:sp>
        <p:nvSpPr>
          <p:cNvPr id="11" name="Chart Placeholder 8">
            <a:extLst>
              <a:ext uri="{FF2B5EF4-FFF2-40B4-BE49-F238E27FC236}">
                <a16:creationId xmlns:a16="http://schemas.microsoft.com/office/drawing/2014/main" id="{696024C7-D3A9-4CC8-81A3-409C5A501ACC}"/>
              </a:ext>
            </a:extLst>
          </p:cNvPr>
          <p:cNvSpPr>
            <a:spLocks noGrp="1"/>
          </p:cNvSpPr>
          <p:nvPr>
            <p:ph type="chart" sz="quarter" idx="18"/>
          </p:nvPr>
        </p:nvSpPr>
        <p:spPr>
          <a:xfrm>
            <a:off x="590480" y="4451722"/>
            <a:ext cx="4114800" cy="1809652"/>
          </a:xfrm>
        </p:spPr>
        <p:txBody>
          <a:bodyPr/>
          <a:lstStyle/>
          <a:p>
            <a:r>
              <a:rPr lang="en-US"/>
              <a:t>Click icon to add chart</a:t>
            </a:r>
          </a:p>
        </p:txBody>
      </p:sp>
      <p:sp>
        <p:nvSpPr>
          <p:cNvPr id="12" name="Text Placeholder 12">
            <a:extLst>
              <a:ext uri="{FF2B5EF4-FFF2-40B4-BE49-F238E27FC236}">
                <a16:creationId xmlns:a16="http://schemas.microsoft.com/office/drawing/2014/main" id="{89140F4C-2E5A-420A-8A47-8FED6F88DAE7}"/>
              </a:ext>
            </a:extLst>
          </p:cNvPr>
          <p:cNvSpPr>
            <a:spLocks noGrp="1"/>
          </p:cNvSpPr>
          <p:nvPr>
            <p:ph type="body" sz="quarter" idx="19"/>
          </p:nvPr>
        </p:nvSpPr>
        <p:spPr>
          <a:xfrm>
            <a:off x="5377142" y="1887279"/>
            <a:ext cx="2207207" cy="207042"/>
          </a:xfrm>
        </p:spPr>
        <p:txBody>
          <a:bodyPr/>
          <a:lstStyle>
            <a:lvl1pPr marL="0" indent="0">
              <a:buNone/>
              <a:defRPr sz="1200" b="1">
                <a:solidFill>
                  <a:schemeClr val="accent4"/>
                </a:solidFill>
              </a:defRPr>
            </a:lvl1pPr>
            <a:lvl2pPr marL="509588" indent="0">
              <a:buNone/>
              <a:defRPr/>
            </a:lvl2pPr>
            <a:lvl3pPr marL="1019175" indent="0">
              <a:buNone/>
              <a:defRPr/>
            </a:lvl3pPr>
            <a:lvl4pPr marL="1371600" indent="0">
              <a:buNone/>
              <a:defRPr/>
            </a:lvl4pPr>
            <a:lvl5pPr marL="1828800" indent="0">
              <a:buNone/>
              <a:defRPr/>
            </a:lvl5pPr>
          </a:lstStyle>
          <a:p>
            <a:pPr lvl="0"/>
            <a:r>
              <a:rPr lang="en-US"/>
              <a:t>Click to edit Master text styles</a:t>
            </a:r>
          </a:p>
        </p:txBody>
      </p:sp>
      <p:sp>
        <p:nvSpPr>
          <p:cNvPr id="13" name="Chart Placeholder 8">
            <a:extLst>
              <a:ext uri="{FF2B5EF4-FFF2-40B4-BE49-F238E27FC236}">
                <a16:creationId xmlns:a16="http://schemas.microsoft.com/office/drawing/2014/main" id="{497D088F-1DC3-45EC-84E8-ECBC0478ADBB}"/>
              </a:ext>
            </a:extLst>
          </p:cNvPr>
          <p:cNvSpPr>
            <a:spLocks noGrp="1"/>
          </p:cNvSpPr>
          <p:nvPr>
            <p:ph type="chart" sz="quarter" idx="20"/>
          </p:nvPr>
        </p:nvSpPr>
        <p:spPr>
          <a:xfrm>
            <a:off x="5327866" y="2165713"/>
            <a:ext cx="4114800" cy="1809652"/>
          </a:xfrm>
        </p:spPr>
        <p:txBody>
          <a:bodyPr/>
          <a:lstStyle/>
          <a:p>
            <a:r>
              <a:rPr lang="en-US"/>
              <a:t>Click icon to add chart</a:t>
            </a:r>
            <a:endParaRPr lang="en-US" dirty="0"/>
          </a:p>
        </p:txBody>
      </p:sp>
      <p:sp>
        <p:nvSpPr>
          <p:cNvPr id="14" name="Text Placeholder 12">
            <a:extLst>
              <a:ext uri="{FF2B5EF4-FFF2-40B4-BE49-F238E27FC236}">
                <a16:creationId xmlns:a16="http://schemas.microsoft.com/office/drawing/2014/main" id="{2EB0A8FF-F285-498C-8AA9-440E6E7BD217}"/>
              </a:ext>
            </a:extLst>
          </p:cNvPr>
          <p:cNvSpPr>
            <a:spLocks noGrp="1"/>
          </p:cNvSpPr>
          <p:nvPr>
            <p:ph type="body" sz="quarter" idx="21"/>
          </p:nvPr>
        </p:nvSpPr>
        <p:spPr>
          <a:xfrm>
            <a:off x="5377142" y="4170047"/>
            <a:ext cx="2207207" cy="207042"/>
          </a:xfrm>
        </p:spPr>
        <p:txBody>
          <a:bodyPr/>
          <a:lstStyle>
            <a:lvl1pPr marL="0" indent="0">
              <a:buNone/>
              <a:defRPr sz="1200" b="1">
                <a:solidFill>
                  <a:schemeClr val="accent4"/>
                </a:solidFill>
              </a:defRPr>
            </a:lvl1pPr>
            <a:lvl2pPr marL="509588" indent="0">
              <a:buNone/>
              <a:defRPr/>
            </a:lvl2pPr>
            <a:lvl3pPr marL="1019175" indent="0">
              <a:buNone/>
              <a:defRPr/>
            </a:lvl3pPr>
            <a:lvl4pPr marL="1371600" indent="0">
              <a:buNone/>
              <a:defRPr/>
            </a:lvl4pPr>
            <a:lvl5pPr marL="1828800" indent="0">
              <a:buNone/>
              <a:defRPr/>
            </a:lvl5pPr>
          </a:lstStyle>
          <a:p>
            <a:pPr lvl="0"/>
            <a:r>
              <a:rPr lang="en-US"/>
              <a:t>Click to edit Master text styles</a:t>
            </a:r>
          </a:p>
        </p:txBody>
      </p:sp>
      <p:sp>
        <p:nvSpPr>
          <p:cNvPr id="15" name="Chart Placeholder 8">
            <a:extLst>
              <a:ext uri="{FF2B5EF4-FFF2-40B4-BE49-F238E27FC236}">
                <a16:creationId xmlns:a16="http://schemas.microsoft.com/office/drawing/2014/main" id="{F0AEE856-3B72-4998-995D-C9B05C8405B4}"/>
              </a:ext>
            </a:extLst>
          </p:cNvPr>
          <p:cNvSpPr>
            <a:spLocks noGrp="1"/>
          </p:cNvSpPr>
          <p:nvPr>
            <p:ph type="chart" sz="quarter" idx="22"/>
          </p:nvPr>
        </p:nvSpPr>
        <p:spPr>
          <a:xfrm>
            <a:off x="5324623" y="4458204"/>
            <a:ext cx="4114800" cy="1809652"/>
          </a:xfrm>
        </p:spPr>
        <p:txBody>
          <a:bodyPr/>
          <a:lstStyle/>
          <a:p>
            <a:r>
              <a:rPr lang="en-US"/>
              <a:t>Click icon to add chart</a:t>
            </a:r>
          </a:p>
        </p:txBody>
      </p:sp>
      <p:sp>
        <p:nvSpPr>
          <p:cNvPr id="16" name="Slide Number Placeholder 5">
            <a:extLst>
              <a:ext uri="{FF2B5EF4-FFF2-40B4-BE49-F238E27FC236}">
                <a16:creationId xmlns:a16="http://schemas.microsoft.com/office/drawing/2014/main" id="{3BA9FAFC-363E-490B-90E7-61CD9DA95F03}"/>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2802679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Footnote">
    <p:spTree>
      <p:nvGrpSpPr>
        <p:cNvPr id="1" name=""/>
        <p:cNvGrpSpPr/>
        <p:nvPr/>
      </p:nvGrpSpPr>
      <p:grpSpPr>
        <a:xfrm>
          <a:off x="0" y="0"/>
          <a:ext cx="0" cy="0"/>
          <a:chOff x="0" y="0"/>
          <a:chExt cx="0" cy="0"/>
        </a:xfrm>
      </p:grpSpPr>
      <p:sp>
        <p:nvSpPr>
          <p:cNvPr id="2" name="Title 1"/>
          <p:cNvSpPr>
            <a:spLocks noGrp="1"/>
          </p:cNvSpPr>
          <p:nvPr>
            <p:ph type="title"/>
          </p:nvPr>
        </p:nvSpPr>
        <p:spPr>
          <a:xfrm>
            <a:off x="594360" y="822960"/>
            <a:ext cx="8869680" cy="411480"/>
          </a:xfrm>
        </p:spPr>
        <p:txBody>
          <a:bodyPr>
            <a:noAutofit/>
          </a:bodyPr>
          <a:lstStyle>
            <a:lvl1pPr>
              <a:defRPr>
                <a:solidFill>
                  <a:schemeClr val="tx1"/>
                </a:solidFill>
                <a:latin typeface="Georgia" pitchFamily="18" charset="0"/>
                <a:cs typeface="Arial" pitchFamily="34" charset="0"/>
              </a:defRPr>
            </a:lvl1pPr>
          </a:lstStyle>
          <a:p>
            <a:r>
              <a:rPr lang="en-US"/>
              <a:t>Click to edit Master title style</a:t>
            </a:r>
            <a:endParaRPr lang="en-US" dirty="0"/>
          </a:p>
        </p:txBody>
      </p:sp>
      <p:sp>
        <p:nvSpPr>
          <p:cNvPr id="13" name="Text Placeholder 12"/>
          <p:cNvSpPr>
            <a:spLocks noGrp="1"/>
          </p:cNvSpPr>
          <p:nvPr>
            <p:ph type="body" sz="quarter" idx="14"/>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6" name="Footer Placeholder 4"/>
          <p:cNvSpPr>
            <a:spLocks noGrp="1"/>
          </p:cNvSpPr>
          <p:nvPr>
            <p:ph type="ftr" sz="quarter" idx="3"/>
          </p:nvPr>
        </p:nvSpPr>
        <p:spPr>
          <a:xfrm>
            <a:off x="1076914" y="7263248"/>
            <a:ext cx="914400" cy="166781"/>
          </a:xfrm>
          <a:prstGeom prst="rect">
            <a:avLst/>
          </a:prstGeom>
          <a:noFill/>
        </p:spPr>
        <p:txBody>
          <a:bodyPr vert="horz" lIns="0" tIns="0" rIns="0" bIns="0" rtlCol="0" anchor="ctr"/>
          <a:lstStyle>
            <a:lvl1pPr algn="l">
              <a:defRPr lang="en-US" sz="800" baseline="0" dirty="0">
                <a:solidFill>
                  <a:schemeClr val="tx1"/>
                </a:solidFill>
                <a:latin typeface="Arial Narrow" pitchFamily="34" charset="0"/>
                <a:cs typeface="Arial" pitchFamily="34" charset="0"/>
              </a:defRPr>
            </a:lvl1p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5" name="Slide Number Placeholder 5">
            <a:extLst>
              <a:ext uri="{FF2B5EF4-FFF2-40B4-BE49-F238E27FC236}">
                <a16:creationId xmlns:a16="http://schemas.microsoft.com/office/drawing/2014/main" id="{2C251E09-B437-4DAA-91DC-525057846196}"/>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4065434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title_Footnote">
    <p:spTree>
      <p:nvGrpSpPr>
        <p:cNvPr id="1" name=""/>
        <p:cNvGrpSpPr/>
        <p:nvPr/>
      </p:nvGrpSpPr>
      <p:grpSpPr>
        <a:xfrm>
          <a:off x="0" y="0"/>
          <a:ext cx="0" cy="0"/>
          <a:chOff x="0" y="0"/>
          <a:chExt cx="0" cy="0"/>
        </a:xfrm>
      </p:grpSpPr>
      <p:sp>
        <p:nvSpPr>
          <p:cNvPr id="2" name="Title 1"/>
          <p:cNvSpPr>
            <a:spLocks noGrp="1"/>
          </p:cNvSpPr>
          <p:nvPr>
            <p:ph type="title"/>
          </p:nvPr>
        </p:nvSpPr>
        <p:spPr>
          <a:xfrm>
            <a:off x="594360" y="822960"/>
            <a:ext cx="8869680" cy="411480"/>
          </a:xfrm>
        </p:spPr>
        <p:txBody>
          <a:bodyPr>
            <a:noAutofit/>
          </a:bodyPr>
          <a:lstStyle>
            <a:lvl1pPr>
              <a:defRPr>
                <a:solidFill>
                  <a:schemeClr val="tx1"/>
                </a:solidFill>
                <a:latin typeface="Georgia" pitchFamily="18" charset="0"/>
                <a:cs typeface="Arial" pitchFamily="34" charset="0"/>
              </a:defRPr>
            </a:lvl1pPr>
          </a:lstStyle>
          <a:p>
            <a:r>
              <a:rPr lang="en-US"/>
              <a:t>Click to edit Master title style</a:t>
            </a:r>
            <a:endParaRPr lang="en-US" dirty="0"/>
          </a:p>
        </p:txBody>
      </p:sp>
      <p:sp>
        <p:nvSpPr>
          <p:cNvPr id="8" name="Text Placeholder 7"/>
          <p:cNvSpPr>
            <a:spLocks noGrp="1"/>
          </p:cNvSpPr>
          <p:nvPr>
            <p:ph type="body" sz="quarter" idx="12"/>
          </p:nvPr>
        </p:nvSpPr>
        <p:spPr>
          <a:xfrm>
            <a:off x="594360" y="1298448"/>
            <a:ext cx="8869680" cy="374904"/>
          </a:xfrm>
          <a:noFill/>
        </p:spPr>
        <p:txBody>
          <a:bodyPr>
            <a:noAutofit/>
          </a:bodyPr>
          <a:lstStyle>
            <a:lvl1pPr marL="0" indent="0">
              <a:spcBef>
                <a:spcPts val="100"/>
              </a:spcBef>
              <a:buFontTx/>
              <a:buNone/>
              <a:defRPr sz="2000" b="0">
                <a:solidFill>
                  <a:schemeClr val="tx1"/>
                </a:solidFill>
                <a:latin typeface="Arial" pitchFamily="34" charset="0"/>
                <a:cs typeface="Arial" pitchFamily="34" charset="0"/>
              </a:defRPr>
            </a:lvl1pPr>
            <a:lvl2pPr>
              <a:defRPr sz="1600">
                <a:solidFill>
                  <a:schemeClr val="tx1">
                    <a:lumMod val="50000"/>
                    <a:lumOff val="50000"/>
                  </a:schemeClr>
                </a:solidFill>
              </a:defRPr>
            </a:lvl2pPr>
            <a:lvl3pPr>
              <a:defRPr sz="1600">
                <a:solidFill>
                  <a:schemeClr val="tx1">
                    <a:lumMod val="50000"/>
                    <a:lumOff val="50000"/>
                  </a:schemeClr>
                </a:solidFill>
              </a:defRPr>
            </a:lvl3pPr>
            <a:lvl4pPr>
              <a:defRPr sz="1600">
                <a:solidFill>
                  <a:schemeClr val="tx1">
                    <a:lumMod val="50000"/>
                    <a:lumOff val="50000"/>
                  </a:schemeClr>
                </a:solidFill>
              </a:defRPr>
            </a:lvl4pPr>
            <a:lvl5pPr>
              <a:defRPr sz="1600">
                <a:solidFill>
                  <a:schemeClr val="tx1">
                    <a:lumMod val="50000"/>
                    <a:lumOff val="50000"/>
                  </a:schemeClr>
                </a:solidFill>
              </a:defRPr>
            </a:lvl5pPr>
          </a:lstStyle>
          <a:p>
            <a:pPr lvl="0"/>
            <a:r>
              <a:rPr lang="en-US"/>
              <a:t>Click to edit Master text styles</a:t>
            </a:r>
          </a:p>
        </p:txBody>
      </p:sp>
      <p:sp>
        <p:nvSpPr>
          <p:cNvPr id="13" name="Text Placeholder 12"/>
          <p:cNvSpPr>
            <a:spLocks noGrp="1"/>
          </p:cNvSpPr>
          <p:nvPr>
            <p:ph type="body" sz="quarter" idx="14"/>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7" name="Footer Placeholder 4"/>
          <p:cNvSpPr>
            <a:spLocks noGrp="1"/>
          </p:cNvSpPr>
          <p:nvPr>
            <p:ph type="ftr" sz="quarter" idx="3"/>
          </p:nvPr>
        </p:nvSpPr>
        <p:spPr>
          <a:xfrm>
            <a:off x="1076914" y="7263248"/>
            <a:ext cx="914400" cy="166781"/>
          </a:xfrm>
          <a:prstGeom prst="rect">
            <a:avLst/>
          </a:prstGeom>
          <a:noFill/>
        </p:spPr>
        <p:txBody>
          <a:bodyPr vert="horz" lIns="0" tIns="0" rIns="0" bIns="0" rtlCol="0" anchor="ctr"/>
          <a:lstStyle>
            <a:lvl1pPr algn="l">
              <a:defRPr lang="en-US" sz="800" baseline="0" dirty="0">
                <a:solidFill>
                  <a:schemeClr val="tx1"/>
                </a:solidFill>
                <a:latin typeface="Arial Narrow" pitchFamily="34" charset="0"/>
                <a:cs typeface="Arial" pitchFamily="34" charset="0"/>
              </a:defRPr>
            </a:lvl1p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6" name="Slide Number Placeholder 5">
            <a:extLst>
              <a:ext uri="{FF2B5EF4-FFF2-40B4-BE49-F238E27FC236}">
                <a16:creationId xmlns:a16="http://schemas.microsoft.com/office/drawing/2014/main" id="{D31444A3-0765-460F-ABF2-0393264523FF}"/>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4273357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_Single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4360" y="3886200"/>
            <a:ext cx="8869680" cy="3075682"/>
          </a:xfrm>
        </p:spPr>
        <p:txBody>
          <a:bodyPr wrap="square" lIns="0" tIns="0" rIns="0" bIns="0" anchor="t" anchorCtr="0">
            <a:noAutofit/>
          </a:bodyPr>
          <a:lstStyle>
            <a:lvl1pPr algn="l">
              <a:defRPr sz="5400" b="0">
                <a:solidFill>
                  <a:schemeClr val="tx1"/>
                </a:solidFill>
                <a:latin typeface="Georgia" pitchFamily="18" charset="0"/>
                <a:cs typeface="Arial" pitchFamily="34" charset="0"/>
              </a:defRPr>
            </a:lvl1pPr>
          </a:lstStyle>
          <a:p>
            <a:r>
              <a:rPr lang="en-US" dirty="0"/>
              <a:t>Click to edit</a:t>
            </a:r>
            <a:br>
              <a:rPr lang="en-US" dirty="0"/>
            </a:br>
            <a:r>
              <a:rPr lang="en-US" dirty="0"/>
              <a:t>Three-Line</a:t>
            </a:r>
            <a:br>
              <a:rPr lang="en-US" dirty="0"/>
            </a:br>
            <a:r>
              <a:rPr lang="en-US" dirty="0"/>
              <a:t>Master title style</a:t>
            </a:r>
          </a:p>
        </p:txBody>
      </p:sp>
      <p:sp>
        <p:nvSpPr>
          <p:cNvPr id="3" name="Subtitle 2"/>
          <p:cNvSpPr>
            <a:spLocks noGrp="1"/>
          </p:cNvSpPr>
          <p:nvPr>
            <p:ph type="subTitle" idx="1"/>
          </p:nvPr>
        </p:nvSpPr>
        <p:spPr>
          <a:xfrm>
            <a:off x="594360" y="624209"/>
            <a:ext cx="7665720" cy="236988"/>
          </a:xfrm>
        </p:spPr>
        <p:txBody>
          <a:bodyPr lIns="0" tIns="0" rIns="0" bIns="0">
            <a:spAutoFit/>
          </a:bodyPr>
          <a:lstStyle>
            <a:lvl1pPr marL="0" indent="0" algn="l">
              <a:lnSpc>
                <a:spcPct val="110000"/>
              </a:lnSpc>
              <a:buNone/>
              <a:defRPr sz="1400" b="1" i="0" baseline="0">
                <a:solidFill>
                  <a:schemeClr val="accent4"/>
                </a:solidFill>
                <a:latin typeface="Arial" pitchFamily="34" charset="0"/>
                <a:cs typeface="Arial" pitchFamily="34" charset="0"/>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a:t>Click to edit Master subtitle style</a:t>
            </a:r>
            <a:endParaRPr lang="en-US" dirty="0"/>
          </a:p>
        </p:txBody>
      </p:sp>
      <p:sp>
        <p:nvSpPr>
          <p:cNvPr id="14" name="Content Placeholder 13"/>
          <p:cNvSpPr>
            <a:spLocks noGrp="1"/>
          </p:cNvSpPr>
          <p:nvPr>
            <p:ph sz="quarter" idx="10"/>
          </p:nvPr>
        </p:nvSpPr>
        <p:spPr>
          <a:xfrm>
            <a:off x="594360" y="1168400"/>
            <a:ext cx="4572000" cy="369332"/>
          </a:xfrm>
        </p:spPr>
        <p:txBody>
          <a:bodyPr>
            <a:noAutofit/>
          </a:bodyPr>
          <a:lstStyle>
            <a:lvl1pPr marL="0" indent="0">
              <a:buFontTx/>
              <a:buNone/>
              <a:defRPr sz="2400"/>
            </a:lvl1pPr>
          </a:lstStyle>
          <a:p>
            <a:pPr lvl="0"/>
            <a:r>
              <a:rPr lang="en-US"/>
              <a:t>Click to edit Master text styles</a:t>
            </a:r>
          </a:p>
        </p:txBody>
      </p:sp>
      <p:sp>
        <p:nvSpPr>
          <p:cNvPr id="46" name="Rectangle 45"/>
          <p:cNvSpPr/>
          <p:nvPr userDrawn="1"/>
        </p:nvSpPr>
        <p:spPr bwMode="gray">
          <a:xfrm>
            <a:off x="-1" y="6934200"/>
            <a:ext cx="10056813"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nvGrpSpPr>
          <p:cNvPr id="48" name="Group 47"/>
          <p:cNvGrpSpPr>
            <a:grpSpLocks noChangeAspect="1"/>
          </p:cNvGrpSpPr>
          <p:nvPr userDrawn="1"/>
        </p:nvGrpSpPr>
        <p:grpSpPr>
          <a:xfrm>
            <a:off x="6754669" y="596370"/>
            <a:ext cx="2697128" cy="318030"/>
            <a:chOff x="2928938" y="3638550"/>
            <a:chExt cx="4200525" cy="495301"/>
          </a:xfrm>
        </p:grpSpPr>
        <p:sp>
          <p:nvSpPr>
            <p:cNvPr id="49" name="AutoShape 3"/>
            <p:cNvSpPr>
              <a:spLocks noChangeAspect="1" noChangeArrowheads="1" noTextEdit="1"/>
            </p:cNvSpPr>
            <p:nvPr userDrawn="1"/>
          </p:nvSpPr>
          <p:spPr bwMode="auto">
            <a:xfrm>
              <a:off x="2928938" y="3638550"/>
              <a:ext cx="42005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0" name="Freeform 6"/>
            <p:cNvSpPr>
              <a:spLocks/>
            </p:cNvSpPr>
            <p:nvPr userDrawn="1"/>
          </p:nvSpPr>
          <p:spPr bwMode="auto">
            <a:xfrm>
              <a:off x="2928938" y="3640138"/>
              <a:ext cx="434975" cy="493713"/>
            </a:xfrm>
            <a:custGeom>
              <a:avLst/>
              <a:gdLst>
                <a:gd name="T0" fmla="*/ 391 w 548"/>
                <a:gd name="T1" fmla="*/ 3 h 622"/>
                <a:gd name="T2" fmla="*/ 465 w 548"/>
                <a:gd name="T3" fmla="*/ 14 h 622"/>
                <a:gd name="T4" fmla="*/ 512 w 548"/>
                <a:gd name="T5" fmla="*/ 24 h 622"/>
                <a:gd name="T6" fmla="*/ 524 w 548"/>
                <a:gd name="T7" fmla="*/ 117 h 622"/>
                <a:gd name="T8" fmla="*/ 515 w 548"/>
                <a:gd name="T9" fmla="*/ 164 h 622"/>
                <a:gd name="T10" fmla="*/ 478 w 548"/>
                <a:gd name="T11" fmla="*/ 90 h 622"/>
                <a:gd name="T12" fmla="*/ 428 w 548"/>
                <a:gd name="T13" fmla="*/ 45 h 622"/>
                <a:gd name="T14" fmla="*/ 364 w 548"/>
                <a:gd name="T15" fmla="*/ 22 h 622"/>
                <a:gd name="T16" fmla="*/ 284 w 548"/>
                <a:gd name="T17" fmla="*/ 24 h 622"/>
                <a:gd name="T18" fmla="*/ 212 w 548"/>
                <a:gd name="T19" fmla="*/ 48 h 622"/>
                <a:gd name="T20" fmla="*/ 157 w 548"/>
                <a:gd name="T21" fmla="*/ 91 h 622"/>
                <a:gd name="T22" fmla="*/ 120 w 548"/>
                <a:gd name="T23" fmla="*/ 151 h 622"/>
                <a:gd name="T24" fmla="*/ 98 w 548"/>
                <a:gd name="T25" fmla="*/ 222 h 622"/>
                <a:gd name="T26" fmla="*/ 90 w 548"/>
                <a:gd name="T27" fmla="*/ 299 h 622"/>
                <a:gd name="T28" fmla="*/ 101 w 548"/>
                <a:gd name="T29" fmla="*/ 398 h 622"/>
                <a:gd name="T30" fmla="*/ 131 w 548"/>
                <a:gd name="T31" fmla="*/ 482 h 622"/>
                <a:gd name="T32" fmla="*/ 180 w 548"/>
                <a:gd name="T33" fmla="*/ 546 h 622"/>
                <a:gd name="T34" fmla="*/ 245 w 548"/>
                <a:gd name="T35" fmla="*/ 587 h 622"/>
                <a:gd name="T36" fmla="*/ 327 w 548"/>
                <a:gd name="T37" fmla="*/ 601 h 622"/>
                <a:gd name="T38" fmla="*/ 396 w 548"/>
                <a:gd name="T39" fmla="*/ 591 h 622"/>
                <a:gd name="T40" fmla="*/ 451 w 548"/>
                <a:gd name="T41" fmla="*/ 561 h 622"/>
                <a:gd name="T42" fmla="*/ 496 w 548"/>
                <a:gd name="T43" fmla="*/ 511 h 622"/>
                <a:gd name="T44" fmla="*/ 536 w 548"/>
                <a:gd name="T45" fmla="*/ 447 h 622"/>
                <a:gd name="T46" fmla="*/ 540 w 548"/>
                <a:gd name="T47" fmla="*/ 476 h 622"/>
                <a:gd name="T48" fmla="*/ 521 w 548"/>
                <a:gd name="T49" fmla="*/ 542 h 622"/>
                <a:gd name="T50" fmla="*/ 502 w 548"/>
                <a:gd name="T51" fmla="*/ 596 h 622"/>
                <a:gd name="T52" fmla="*/ 460 w 548"/>
                <a:gd name="T53" fmla="*/ 606 h 622"/>
                <a:gd name="T54" fmla="*/ 398 w 548"/>
                <a:gd name="T55" fmla="*/ 617 h 622"/>
                <a:gd name="T56" fmla="*/ 329 w 548"/>
                <a:gd name="T57" fmla="*/ 622 h 622"/>
                <a:gd name="T58" fmla="*/ 225 w 548"/>
                <a:gd name="T59" fmla="*/ 609 h 622"/>
                <a:gd name="T60" fmla="*/ 141 w 548"/>
                <a:gd name="T61" fmla="*/ 575 h 622"/>
                <a:gd name="T62" fmla="*/ 77 w 548"/>
                <a:gd name="T63" fmla="*/ 526 h 622"/>
                <a:gd name="T64" fmla="*/ 34 w 548"/>
                <a:gd name="T65" fmla="*/ 463 h 622"/>
                <a:gd name="T66" fmla="*/ 8 w 548"/>
                <a:gd name="T67" fmla="*/ 392 h 622"/>
                <a:gd name="T68" fmla="*/ 0 w 548"/>
                <a:gd name="T69" fmla="*/ 320 h 622"/>
                <a:gd name="T70" fmla="*/ 16 w 548"/>
                <a:gd name="T71" fmla="*/ 214 h 622"/>
                <a:gd name="T72" fmla="*/ 64 w 548"/>
                <a:gd name="T73" fmla="*/ 125 h 622"/>
                <a:gd name="T74" fmla="*/ 138 w 548"/>
                <a:gd name="T75" fmla="*/ 59 h 622"/>
                <a:gd name="T76" fmla="*/ 233 w 548"/>
                <a:gd name="T77" fmla="*/ 16 h 622"/>
                <a:gd name="T78" fmla="*/ 346 w 548"/>
                <a:gd name="T79"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8" h="622">
                  <a:moveTo>
                    <a:pt x="346" y="0"/>
                  </a:moveTo>
                  <a:lnTo>
                    <a:pt x="391" y="3"/>
                  </a:lnTo>
                  <a:lnTo>
                    <a:pt x="431" y="8"/>
                  </a:lnTo>
                  <a:lnTo>
                    <a:pt x="465" y="14"/>
                  </a:lnTo>
                  <a:lnTo>
                    <a:pt x="492" y="19"/>
                  </a:lnTo>
                  <a:lnTo>
                    <a:pt x="512" y="24"/>
                  </a:lnTo>
                  <a:lnTo>
                    <a:pt x="518" y="72"/>
                  </a:lnTo>
                  <a:lnTo>
                    <a:pt x="524" y="117"/>
                  </a:lnTo>
                  <a:lnTo>
                    <a:pt x="529" y="162"/>
                  </a:lnTo>
                  <a:lnTo>
                    <a:pt x="515" y="164"/>
                  </a:lnTo>
                  <a:lnTo>
                    <a:pt x="497" y="123"/>
                  </a:lnTo>
                  <a:lnTo>
                    <a:pt x="478" y="90"/>
                  </a:lnTo>
                  <a:lnTo>
                    <a:pt x="454" y="64"/>
                  </a:lnTo>
                  <a:lnTo>
                    <a:pt x="428" y="45"/>
                  </a:lnTo>
                  <a:lnTo>
                    <a:pt x="398" y="30"/>
                  </a:lnTo>
                  <a:lnTo>
                    <a:pt x="364" y="22"/>
                  </a:lnTo>
                  <a:lnTo>
                    <a:pt x="326" y="21"/>
                  </a:lnTo>
                  <a:lnTo>
                    <a:pt x="284" y="24"/>
                  </a:lnTo>
                  <a:lnTo>
                    <a:pt x="245" y="33"/>
                  </a:lnTo>
                  <a:lnTo>
                    <a:pt x="212" y="48"/>
                  </a:lnTo>
                  <a:lnTo>
                    <a:pt x="183" y="67"/>
                  </a:lnTo>
                  <a:lnTo>
                    <a:pt x="157" y="91"/>
                  </a:lnTo>
                  <a:lnTo>
                    <a:pt x="136" y="120"/>
                  </a:lnTo>
                  <a:lnTo>
                    <a:pt x="120" y="151"/>
                  </a:lnTo>
                  <a:lnTo>
                    <a:pt x="107" y="186"/>
                  </a:lnTo>
                  <a:lnTo>
                    <a:pt x="98" y="222"/>
                  </a:lnTo>
                  <a:lnTo>
                    <a:pt x="91" y="260"/>
                  </a:lnTo>
                  <a:lnTo>
                    <a:pt x="90" y="299"/>
                  </a:lnTo>
                  <a:lnTo>
                    <a:pt x="93" y="350"/>
                  </a:lnTo>
                  <a:lnTo>
                    <a:pt x="101" y="398"/>
                  </a:lnTo>
                  <a:lnTo>
                    <a:pt x="114" y="442"/>
                  </a:lnTo>
                  <a:lnTo>
                    <a:pt x="131" y="482"/>
                  </a:lnTo>
                  <a:lnTo>
                    <a:pt x="154" y="516"/>
                  </a:lnTo>
                  <a:lnTo>
                    <a:pt x="180" y="546"/>
                  </a:lnTo>
                  <a:lnTo>
                    <a:pt x="212" y="569"/>
                  </a:lnTo>
                  <a:lnTo>
                    <a:pt x="245" y="587"/>
                  </a:lnTo>
                  <a:lnTo>
                    <a:pt x="284" y="598"/>
                  </a:lnTo>
                  <a:lnTo>
                    <a:pt x="327" y="601"/>
                  </a:lnTo>
                  <a:lnTo>
                    <a:pt x="364" y="599"/>
                  </a:lnTo>
                  <a:lnTo>
                    <a:pt x="396" y="591"/>
                  </a:lnTo>
                  <a:lnTo>
                    <a:pt x="425" y="579"/>
                  </a:lnTo>
                  <a:lnTo>
                    <a:pt x="451" y="561"/>
                  </a:lnTo>
                  <a:lnTo>
                    <a:pt x="473" y="538"/>
                  </a:lnTo>
                  <a:lnTo>
                    <a:pt x="496" y="511"/>
                  </a:lnTo>
                  <a:lnTo>
                    <a:pt x="515" y="480"/>
                  </a:lnTo>
                  <a:lnTo>
                    <a:pt x="536" y="447"/>
                  </a:lnTo>
                  <a:lnTo>
                    <a:pt x="548" y="450"/>
                  </a:lnTo>
                  <a:lnTo>
                    <a:pt x="540" y="476"/>
                  </a:lnTo>
                  <a:lnTo>
                    <a:pt x="532" y="508"/>
                  </a:lnTo>
                  <a:lnTo>
                    <a:pt x="521" y="542"/>
                  </a:lnTo>
                  <a:lnTo>
                    <a:pt x="512" y="572"/>
                  </a:lnTo>
                  <a:lnTo>
                    <a:pt x="502" y="596"/>
                  </a:lnTo>
                  <a:lnTo>
                    <a:pt x="484" y="601"/>
                  </a:lnTo>
                  <a:lnTo>
                    <a:pt x="460" y="606"/>
                  </a:lnTo>
                  <a:lnTo>
                    <a:pt x="430" y="612"/>
                  </a:lnTo>
                  <a:lnTo>
                    <a:pt x="398" y="617"/>
                  </a:lnTo>
                  <a:lnTo>
                    <a:pt x="362" y="620"/>
                  </a:lnTo>
                  <a:lnTo>
                    <a:pt x="329" y="622"/>
                  </a:lnTo>
                  <a:lnTo>
                    <a:pt x="274" y="619"/>
                  </a:lnTo>
                  <a:lnTo>
                    <a:pt x="225" y="609"/>
                  </a:lnTo>
                  <a:lnTo>
                    <a:pt x="180" y="595"/>
                  </a:lnTo>
                  <a:lnTo>
                    <a:pt x="141" y="575"/>
                  </a:lnTo>
                  <a:lnTo>
                    <a:pt x="107" y="553"/>
                  </a:lnTo>
                  <a:lnTo>
                    <a:pt x="77" y="526"/>
                  </a:lnTo>
                  <a:lnTo>
                    <a:pt x="53" y="495"/>
                  </a:lnTo>
                  <a:lnTo>
                    <a:pt x="34" y="463"/>
                  </a:lnTo>
                  <a:lnTo>
                    <a:pt x="19" y="427"/>
                  </a:lnTo>
                  <a:lnTo>
                    <a:pt x="8" y="392"/>
                  </a:lnTo>
                  <a:lnTo>
                    <a:pt x="2" y="357"/>
                  </a:lnTo>
                  <a:lnTo>
                    <a:pt x="0" y="320"/>
                  </a:lnTo>
                  <a:lnTo>
                    <a:pt x="5" y="265"/>
                  </a:lnTo>
                  <a:lnTo>
                    <a:pt x="16" y="214"/>
                  </a:lnTo>
                  <a:lnTo>
                    <a:pt x="37" y="167"/>
                  </a:lnTo>
                  <a:lnTo>
                    <a:pt x="64" y="125"/>
                  </a:lnTo>
                  <a:lnTo>
                    <a:pt x="98" y="90"/>
                  </a:lnTo>
                  <a:lnTo>
                    <a:pt x="138" y="59"/>
                  </a:lnTo>
                  <a:lnTo>
                    <a:pt x="183" y="33"/>
                  </a:lnTo>
                  <a:lnTo>
                    <a:pt x="233" y="16"/>
                  </a:lnTo>
                  <a:lnTo>
                    <a:pt x="287" y="4"/>
                  </a:lnTo>
                  <a:lnTo>
                    <a:pt x="346"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1" name="Freeform 7"/>
            <p:cNvSpPr>
              <a:spLocks noEditPoints="1"/>
            </p:cNvSpPr>
            <p:nvPr userDrawn="1"/>
          </p:nvSpPr>
          <p:spPr bwMode="auto">
            <a:xfrm>
              <a:off x="3360738" y="3724275"/>
              <a:ext cx="396875" cy="407988"/>
            </a:xfrm>
            <a:custGeom>
              <a:avLst/>
              <a:gdLst>
                <a:gd name="T0" fmla="*/ 210 w 500"/>
                <a:gd name="T1" fmla="*/ 19 h 514"/>
                <a:gd name="T2" fmla="*/ 155 w 500"/>
                <a:gd name="T3" fmla="*/ 42 h 514"/>
                <a:gd name="T4" fmla="*/ 112 w 500"/>
                <a:gd name="T5" fmla="*/ 88 h 514"/>
                <a:gd name="T6" fmla="*/ 83 w 500"/>
                <a:gd name="T7" fmla="*/ 154 h 514"/>
                <a:gd name="T8" fmla="*/ 72 w 500"/>
                <a:gd name="T9" fmla="*/ 241 h 514"/>
                <a:gd name="T10" fmla="*/ 83 w 500"/>
                <a:gd name="T11" fmla="*/ 333 h 514"/>
                <a:gd name="T12" fmla="*/ 113 w 500"/>
                <a:gd name="T13" fmla="*/ 408 h 514"/>
                <a:gd name="T14" fmla="*/ 162 w 500"/>
                <a:gd name="T15" fmla="*/ 463 h 514"/>
                <a:gd name="T16" fmla="*/ 224 w 500"/>
                <a:gd name="T17" fmla="*/ 493 h 514"/>
                <a:gd name="T18" fmla="*/ 295 w 500"/>
                <a:gd name="T19" fmla="*/ 493 h 514"/>
                <a:gd name="T20" fmla="*/ 352 w 500"/>
                <a:gd name="T21" fmla="*/ 465 h 514"/>
                <a:gd name="T22" fmla="*/ 397 w 500"/>
                <a:gd name="T23" fmla="*/ 408 h 514"/>
                <a:gd name="T24" fmla="*/ 423 w 500"/>
                <a:gd name="T25" fmla="*/ 328 h 514"/>
                <a:gd name="T26" fmla="*/ 423 w 500"/>
                <a:gd name="T27" fmla="*/ 225 h 514"/>
                <a:gd name="T28" fmla="*/ 402 w 500"/>
                <a:gd name="T29" fmla="*/ 136 h 514"/>
                <a:gd name="T30" fmla="*/ 362 w 500"/>
                <a:gd name="T31" fmla="*/ 71 h 514"/>
                <a:gd name="T32" fmla="*/ 308 w 500"/>
                <a:gd name="T33" fmla="*/ 30 h 514"/>
                <a:gd name="T34" fmla="*/ 239 w 500"/>
                <a:gd name="T35" fmla="*/ 16 h 514"/>
                <a:gd name="T36" fmla="*/ 303 w 500"/>
                <a:gd name="T37" fmla="*/ 3 h 514"/>
                <a:gd name="T38" fmla="*/ 380 w 500"/>
                <a:gd name="T39" fmla="*/ 30 h 514"/>
                <a:gd name="T40" fmla="*/ 442 w 500"/>
                <a:gd name="T41" fmla="*/ 83 h 514"/>
                <a:gd name="T42" fmla="*/ 484 w 500"/>
                <a:gd name="T43" fmla="*/ 157 h 514"/>
                <a:gd name="T44" fmla="*/ 500 w 500"/>
                <a:gd name="T45" fmla="*/ 249 h 514"/>
                <a:gd name="T46" fmla="*/ 484 w 500"/>
                <a:gd name="T47" fmla="*/ 346 h 514"/>
                <a:gd name="T48" fmla="*/ 441 w 500"/>
                <a:gd name="T49" fmla="*/ 424 h 514"/>
                <a:gd name="T50" fmla="*/ 375 w 500"/>
                <a:gd name="T51" fmla="*/ 481 h 514"/>
                <a:gd name="T52" fmla="*/ 291 w 500"/>
                <a:gd name="T53" fmla="*/ 510 h 514"/>
                <a:gd name="T54" fmla="*/ 198 w 500"/>
                <a:gd name="T55" fmla="*/ 510 h 514"/>
                <a:gd name="T56" fmla="*/ 117 w 500"/>
                <a:gd name="T57" fmla="*/ 481 h 514"/>
                <a:gd name="T58" fmla="*/ 54 w 500"/>
                <a:gd name="T59" fmla="*/ 426 h 514"/>
                <a:gd name="T60" fmla="*/ 14 w 500"/>
                <a:gd name="T61" fmla="*/ 352 h 514"/>
                <a:gd name="T62" fmla="*/ 0 w 500"/>
                <a:gd name="T63" fmla="*/ 264 h 514"/>
                <a:gd name="T64" fmla="*/ 8 w 500"/>
                <a:gd name="T65" fmla="*/ 193 h 514"/>
                <a:gd name="T66" fmla="*/ 33 w 500"/>
                <a:gd name="T67" fmla="*/ 127 h 514"/>
                <a:gd name="T68" fmla="*/ 77 w 500"/>
                <a:gd name="T69" fmla="*/ 71 h 514"/>
                <a:gd name="T70" fmla="*/ 138 w 500"/>
                <a:gd name="T71" fmla="*/ 27 h 514"/>
                <a:gd name="T72" fmla="*/ 215 w 500"/>
                <a:gd name="T73" fmla="*/ 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0" h="514">
                  <a:moveTo>
                    <a:pt x="239" y="16"/>
                  </a:moveTo>
                  <a:lnTo>
                    <a:pt x="210" y="19"/>
                  </a:lnTo>
                  <a:lnTo>
                    <a:pt x="181" y="27"/>
                  </a:lnTo>
                  <a:lnTo>
                    <a:pt x="155" y="42"/>
                  </a:lnTo>
                  <a:lnTo>
                    <a:pt x="133" y="62"/>
                  </a:lnTo>
                  <a:lnTo>
                    <a:pt x="112" y="88"/>
                  </a:lnTo>
                  <a:lnTo>
                    <a:pt x="96" y="119"/>
                  </a:lnTo>
                  <a:lnTo>
                    <a:pt x="83" y="154"/>
                  </a:lnTo>
                  <a:lnTo>
                    <a:pt x="75" y="196"/>
                  </a:lnTo>
                  <a:lnTo>
                    <a:pt x="72" y="241"/>
                  </a:lnTo>
                  <a:lnTo>
                    <a:pt x="75" y="289"/>
                  </a:lnTo>
                  <a:lnTo>
                    <a:pt x="83" y="333"/>
                  </a:lnTo>
                  <a:lnTo>
                    <a:pt x="96" y="373"/>
                  </a:lnTo>
                  <a:lnTo>
                    <a:pt x="113" y="408"/>
                  </a:lnTo>
                  <a:lnTo>
                    <a:pt x="136" y="439"/>
                  </a:lnTo>
                  <a:lnTo>
                    <a:pt x="162" y="463"/>
                  </a:lnTo>
                  <a:lnTo>
                    <a:pt x="190" y="482"/>
                  </a:lnTo>
                  <a:lnTo>
                    <a:pt x="224" y="493"/>
                  </a:lnTo>
                  <a:lnTo>
                    <a:pt x="261" y="497"/>
                  </a:lnTo>
                  <a:lnTo>
                    <a:pt x="295" y="493"/>
                  </a:lnTo>
                  <a:lnTo>
                    <a:pt x="325" y="482"/>
                  </a:lnTo>
                  <a:lnTo>
                    <a:pt x="352" y="465"/>
                  </a:lnTo>
                  <a:lnTo>
                    <a:pt x="378" y="440"/>
                  </a:lnTo>
                  <a:lnTo>
                    <a:pt x="397" y="408"/>
                  </a:lnTo>
                  <a:lnTo>
                    <a:pt x="413" y="371"/>
                  </a:lnTo>
                  <a:lnTo>
                    <a:pt x="423" y="328"/>
                  </a:lnTo>
                  <a:lnTo>
                    <a:pt x="426" y="278"/>
                  </a:lnTo>
                  <a:lnTo>
                    <a:pt x="423" y="225"/>
                  </a:lnTo>
                  <a:lnTo>
                    <a:pt x="415" y="178"/>
                  </a:lnTo>
                  <a:lnTo>
                    <a:pt x="402" y="136"/>
                  </a:lnTo>
                  <a:lnTo>
                    <a:pt x="385" y="101"/>
                  </a:lnTo>
                  <a:lnTo>
                    <a:pt x="362" y="71"/>
                  </a:lnTo>
                  <a:lnTo>
                    <a:pt x="336" y="46"/>
                  </a:lnTo>
                  <a:lnTo>
                    <a:pt x="308" y="30"/>
                  </a:lnTo>
                  <a:lnTo>
                    <a:pt x="274" y="19"/>
                  </a:lnTo>
                  <a:lnTo>
                    <a:pt x="239" y="16"/>
                  </a:lnTo>
                  <a:close/>
                  <a:moveTo>
                    <a:pt x="259" y="0"/>
                  </a:moveTo>
                  <a:lnTo>
                    <a:pt x="303" y="3"/>
                  </a:lnTo>
                  <a:lnTo>
                    <a:pt x="343" y="14"/>
                  </a:lnTo>
                  <a:lnTo>
                    <a:pt x="380" y="30"/>
                  </a:lnTo>
                  <a:lnTo>
                    <a:pt x="413" y="54"/>
                  </a:lnTo>
                  <a:lnTo>
                    <a:pt x="442" y="83"/>
                  </a:lnTo>
                  <a:lnTo>
                    <a:pt x="466" y="119"/>
                  </a:lnTo>
                  <a:lnTo>
                    <a:pt x="484" y="157"/>
                  </a:lnTo>
                  <a:lnTo>
                    <a:pt x="495" y="201"/>
                  </a:lnTo>
                  <a:lnTo>
                    <a:pt x="500" y="249"/>
                  </a:lnTo>
                  <a:lnTo>
                    <a:pt x="495" y="299"/>
                  </a:lnTo>
                  <a:lnTo>
                    <a:pt x="484" y="346"/>
                  </a:lnTo>
                  <a:lnTo>
                    <a:pt x="465" y="387"/>
                  </a:lnTo>
                  <a:lnTo>
                    <a:pt x="441" y="424"/>
                  </a:lnTo>
                  <a:lnTo>
                    <a:pt x="410" y="455"/>
                  </a:lnTo>
                  <a:lnTo>
                    <a:pt x="375" y="481"/>
                  </a:lnTo>
                  <a:lnTo>
                    <a:pt x="335" y="498"/>
                  </a:lnTo>
                  <a:lnTo>
                    <a:pt x="291" y="510"/>
                  </a:lnTo>
                  <a:lnTo>
                    <a:pt x="245" y="514"/>
                  </a:lnTo>
                  <a:lnTo>
                    <a:pt x="198" y="510"/>
                  </a:lnTo>
                  <a:lnTo>
                    <a:pt x="155" y="498"/>
                  </a:lnTo>
                  <a:lnTo>
                    <a:pt x="117" y="481"/>
                  </a:lnTo>
                  <a:lnTo>
                    <a:pt x="83" y="456"/>
                  </a:lnTo>
                  <a:lnTo>
                    <a:pt x="54" y="426"/>
                  </a:lnTo>
                  <a:lnTo>
                    <a:pt x="30" y="391"/>
                  </a:lnTo>
                  <a:lnTo>
                    <a:pt x="14" y="352"/>
                  </a:lnTo>
                  <a:lnTo>
                    <a:pt x="3" y="309"/>
                  </a:lnTo>
                  <a:lnTo>
                    <a:pt x="0" y="264"/>
                  </a:lnTo>
                  <a:lnTo>
                    <a:pt x="1" y="228"/>
                  </a:lnTo>
                  <a:lnTo>
                    <a:pt x="8" y="193"/>
                  </a:lnTo>
                  <a:lnTo>
                    <a:pt x="19" y="159"/>
                  </a:lnTo>
                  <a:lnTo>
                    <a:pt x="33" y="127"/>
                  </a:lnTo>
                  <a:lnTo>
                    <a:pt x="53" y="98"/>
                  </a:lnTo>
                  <a:lnTo>
                    <a:pt x="77" y="71"/>
                  </a:lnTo>
                  <a:lnTo>
                    <a:pt x="104" y="46"/>
                  </a:lnTo>
                  <a:lnTo>
                    <a:pt x="138" y="27"/>
                  </a:lnTo>
                  <a:lnTo>
                    <a:pt x="173" y="13"/>
                  </a:lnTo>
                  <a:lnTo>
                    <a:pt x="215" y="3"/>
                  </a:lnTo>
                  <a:lnTo>
                    <a:pt x="259"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2" name="Freeform 8"/>
            <p:cNvSpPr>
              <a:spLocks/>
            </p:cNvSpPr>
            <p:nvPr userDrawn="1"/>
          </p:nvSpPr>
          <p:spPr bwMode="auto">
            <a:xfrm>
              <a:off x="3729038" y="3733800"/>
              <a:ext cx="422275" cy="388938"/>
            </a:xfrm>
            <a:custGeom>
              <a:avLst/>
              <a:gdLst>
                <a:gd name="T0" fmla="*/ 199 w 530"/>
                <a:gd name="T1" fmla="*/ 0 h 491"/>
                <a:gd name="T2" fmla="*/ 176 w 530"/>
                <a:gd name="T3" fmla="*/ 14 h 491"/>
                <a:gd name="T4" fmla="*/ 147 w 530"/>
                <a:gd name="T5" fmla="*/ 27 h 491"/>
                <a:gd name="T6" fmla="*/ 134 w 530"/>
                <a:gd name="T7" fmla="*/ 55 h 491"/>
                <a:gd name="T8" fmla="*/ 133 w 530"/>
                <a:gd name="T9" fmla="*/ 109 h 491"/>
                <a:gd name="T10" fmla="*/ 399 w 530"/>
                <a:gd name="T11" fmla="*/ 220 h 491"/>
                <a:gd name="T12" fmla="*/ 399 w 530"/>
                <a:gd name="T13" fmla="*/ 79 h 491"/>
                <a:gd name="T14" fmla="*/ 393 w 530"/>
                <a:gd name="T15" fmla="*/ 39 h 491"/>
                <a:gd name="T16" fmla="*/ 373 w 530"/>
                <a:gd name="T17" fmla="*/ 19 h 491"/>
                <a:gd name="T18" fmla="*/ 333 w 530"/>
                <a:gd name="T19" fmla="*/ 10 h 491"/>
                <a:gd name="T20" fmla="*/ 530 w 530"/>
                <a:gd name="T21" fmla="*/ 0 h 491"/>
                <a:gd name="T22" fmla="*/ 506 w 530"/>
                <a:gd name="T23" fmla="*/ 14 h 491"/>
                <a:gd name="T24" fmla="*/ 476 w 530"/>
                <a:gd name="T25" fmla="*/ 27 h 491"/>
                <a:gd name="T26" fmla="*/ 463 w 530"/>
                <a:gd name="T27" fmla="*/ 55 h 491"/>
                <a:gd name="T28" fmla="*/ 460 w 530"/>
                <a:gd name="T29" fmla="*/ 109 h 491"/>
                <a:gd name="T30" fmla="*/ 462 w 530"/>
                <a:gd name="T31" fmla="*/ 412 h 491"/>
                <a:gd name="T32" fmla="*/ 468 w 530"/>
                <a:gd name="T33" fmla="*/ 452 h 491"/>
                <a:gd name="T34" fmla="*/ 489 w 530"/>
                <a:gd name="T35" fmla="*/ 471 h 491"/>
                <a:gd name="T36" fmla="*/ 529 w 530"/>
                <a:gd name="T37" fmla="*/ 481 h 491"/>
                <a:gd name="T38" fmla="*/ 327 w 530"/>
                <a:gd name="T39" fmla="*/ 491 h 491"/>
                <a:gd name="T40" fmla="*/ 352 w 530"/>
                <a:gd name="T41" fmla="*/ 478 h 491"/>
                <a:gd name="T42" fmla="*/ 383 w 530"/>
                <a:gd name="T43" fmla="*/ 463 h 491"/>
                <a:gd name="T44" fmla="*/ 397 w 530"/>
                <a:gd name="T45" fmla="*/ 436 h 491"/>
                <a:gd name="T46" fmla="*/ 399 w 530"/>
                <a:gd name="T47" fmla="*/ 381 h 491"/>
                <a:gd name="T48" fmla="*/ 133 w 530"/>
                <a:gd name="T49" fmla="*/ 243 h 491"/>
                <a:gd name="T50" fmla="*/ 133 w 530"/>
                <a:gd name="T51" fmla="*/ 412 h 491"/>
                <a:gd name="T52" fmla="*/ 139 w 530"/>
                <a:gd name="T53" fmla="*/ 452 h 491"/>
                <a:gd name="T54" fmla="*/ 160 w 530"/>
                <a:gd name="T55" fmla="*/ 471 h 491"/>
                <a:gd name="T56" fmla="*/ 202 w 530"/>
                <a:gd name="T57" fmla="*/ 481 h 491"/>
                <a:gd name="T58" fmla="*/ 3 w 530"/>
                <a:gd name="T59" fmla="*/ 491 h 491"/>
                <a:gd name="T60" fmla="*/ 27 w 530"/>
                <a:gd name="T61" fmla="*/ 478 h 491"/>
                <a:gd name="T62" fmla="*/ 56 w 530"/>
                <a:gd name="T63" fmla="*/ 463 h 491"/>
                <a:gd name="T64" fmla="*/ 69 w 530"/>
                <a:gd name="T65" fmla="*/ 436 h 491"/>
                <a:gd name="T66" fmla="*/ 72 w 530"/>
                <a:gd name="T67" fmla="*/ 381 h 491"/>
                <a:gd name="T68" fmla="*/ 72 w 530"/>
                <a:gd name="T69" fmla="*/ 79 h 491"/>
                <a:gd name="T70" fmla="*/ 64 w 530"/>
                <a:gd name="T71" fmla="*/ 39 h 491"/>
                <a:gd name="T72" fmla="*/ 43 w 530"/>
                <a:gd name="T73" fmla="*/ 19 h 491"/>
                <a:gd name="T74" fmla="*/ 0 w 530"/>
                <a:gd name="T75" fmla="*/ 1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0" h="491">
                  <a:moveTo>
                    <a:pt x="0" y="0"/>
                  </a:moveTo>
                  <a:lnTo>
                    <a:pt x="199" y="0"/>
                  </a:lnTo>
                  <a:lnTo>
                    <a:pt x="199" y="10"/>
                  </a:lnTo>
                  <a:lnTo>
                    <a:pt x="176" y="14"/>
                  </a:lnTo>
                  <a:lnTo>
                    <a:pt x="158" y="19"/>
                  </a:lnTo>
                  <a:lnTo>
                    <a:pt x="147" y="27"/>
                  </a:lnTo>
                  <a:lnTo>
                    <a:pt x="139" y="39"/>
                  </a:lnTo>
                  <a:lnTo>
                    <a:pt x="134" y="55"/>
                  </a:lnTo>
                  <a:lnTo>
                    <a:pt x="133" y="79"/>
                  </a:lnTo>
                  <a:lnTo>
                    <a:pt x="133" y="109"/>
                  </a:lnTo>
                  <a:lnTo>
                    <a:pt x="133" y="220"/>
                  </a:lnTo>
                  <a:lnTo>
                    <a:pt x="399" y="220"/>
                  </a:lnTo>
                  <a:lnTo>
                    <a:pt x="399" y="109"/>
                  </a:lnTo>
                  <a:lnTo>
                    <a:pt x="399" y="79"/>
                  </a:lnTo>
                  <a:lnTo>
                    <a:pt x="397" y="55"/>
                  </a:lnTo>
                  <a:lnTo>
                    <a:pt x="393" y="39"/>
                  </a:lnTo>
                  <a:lnTo>
                    <a:pt x="385" y="27"/>
                  </a:lnTo>
                  <a:lnTo>
                    <a:pt x="373" y="19"/>
                  </a:lnTo>
                  <a:lnTo>
                    <a:pt x="356" y="14"/>
                  </a:lnTo>
                  <a:lnTo>
                    <a:pt x="333" y="10"/>
                  </a:lnTo>
                  <a:lnTo>
                    <a:pt x="333" y="0"/>
                  </a:lnTo>
                  <a:lnTo>
                    <a:pt x="530" y="0"/>
                  </a:lnTo>
                  <a:lnTo>
                    <a:pt x="530" y="10"/>
                  </a:lnTo>
                  <a:lnTo>
                    <a:pt x="506" y="14"/>
                  </a:lnTo>
                  <a:lnTo>
                    <a:pt x="489" y="19"/>
                  </a:lnTo>
                  <a:lnTo>
                    <a:pt x="476" y="27"/>
                  </a:lnTo>
                  <a:lnTo>
                    <a:pt x="468" y="39"/>
                  </a:lnTo>
                  <a:lnTo>
                    <a:pt x="463" y="55"/>
                  </a:lnTo>
                  <a:lnTo>
                    <a:pt x="462" y="79"/>
                  </a:lnTo>
                  <a:lnTo>
                    <a:pt x="460" y="109"/>
                  </a:lnTo>
                  <a:lnTo>
                    <a:pt x="460" y="381"/>
                  </a:lnTo>
                  <a:lnTo>
                    <a:pt x="462" y="412"/>
                  </a:lnTo>
                  <a:lnTo>
                    <a:pt x="463" y="436"/>
                  </a:lnTo>
                  <a:lnTo>
                    <a:pt x="468" y="452"/>
                  </a:lnTo>
                  <a:lnTo>
                    <a:pt x="476" y="463"/>
                  </a:lnTo>
                  <a:lnTo>
                    <a:pt x="489" y="471"/>
                  </a:lnTo>
                  <a:lnTo>
                    <a:pt x="505" y="478"/>
                  </a:lnTo>
                  <a:lnTo>
                    <a:pt x="529" y="481"/>
                  </a:lnTo>
                  <a:lnTo>
                    <a:pt x="529" y="491"/>
                  </a:lnTo>
                  <a:lnTo>
                    <a:pt x="327" y="491"/>
                  </a:lnTo>
                  <a:lnTo>
                    <a:pt x="327" y="481"/>
                  </a:lnTo>
                  <a:lnTo>
                    <a:pt x="352" y="478"/>
                  </a:lnTo>
                  <a:lnTo>
                    <a:pt x="370" y="471"/>
                  </a:lnTo>
                  <a:lnTo>
                    <a:pt x="383" y="463"/>
                  </a:lnTo>
                  <a:lnTo>
                    <a:pt x="393" y="452"/>
                  </a:lnTo>
                  <a:lnTo>
                    <a:pt x="397" y="436"/>
                  </a:lnTo>
                  <a:lnTo>
                    <a:pt x="399" y="412"/>
                  </a:lnTo>
                  <a:lnTo>
                    <a:pt x="399" y="381"/>
                  </a:lnTo>
                  <a:lnTo>
                    <a:pt x="399" y="243"/>
                  </a:lnTo>
                  <a:lnTo>
                    <a:pt x="133" y="243"/>
                  </a:lnTo>
                  <a:lnTo>
                    <a:pt x="133" y="381"/>
                  </a:lnTo>
                  <a:lnTo>
                    <a:pt x="133" y="412"/>
                  </a:lnTo>
                  <a:lnTo>
                    <a:pt x="134" y="436"/>
                  </a:lnTo>
                  <a:lnTo>
                    <a:pt x="139" y="452"/>
                  </a:lnTo>
                  <a:lnTo>
                    <a:pt x="147" y="463"/>
                  </a:lnTo>
                  <a:lnTo>
                    <a:pt x="160" y="471"/>
                  </a:lnTo>
                  <a:lnTo>
                    <a:pt x="178" y="478"/>
                  </a:lnTo>
                  <a:lnTo>
                    <a:pt x="202" y="481"/>
                  </a:lnTo>
                  <a:lnTo>
                    <a:pt x="202" y="491"/>
                  </a:lnTo>
                  <a:lnTo>
                    <a:pt x="3" y="491"/>
                  </a:lnTo>
                  <a:lnTo>
                    <a:pt x="3" y="481"/>
                  </a:lnTo>
                  <a:lnTo>
                    <a:pt x="27" y="478"/>
                  </a:lnTo>
                  <a:lnTo>
                    <a:pt x="45" y="471"/>
                  </a:lnTo>
                  <a:lnTo>
                    <a:pt x="56" y="463"/>
                  </a:lnTo>
                  <a:lnTo>
                    <a:pt x="64" y="452"/>
                  </a:lnTo>
                  <a:lnTo>
                    <a:pt x="69" y="436"/>
                  </a:lnTo>
                  <a:lnTo>
                    <a:pt x="72" y="412"/>
                  </a:lnTo>
                  <a:lnTo>
                    <a:pt x="72" y="381"/>
                  </a:lnTo>
                  <a:lnTo>
                    <a:pt x="72" y="109"/>
                  </a:lnTo>
                  <a:lnTo>
                    <a:pt x="72" y="79"/>
                  </a:lnTo>
                  <a:lnTo>
                    <a:pt x="69" y="55"/>
                  </a:lnTo>
                  <a:lnTo>
                    <a:pt x="64" y="39"/>
                  </a:lnTo>
                  <a:lnTo>
                    <a:pt x="56" y="27"/>
                  </a:lnTo>
                  <a:lnTo>
                    <a:pt x="43" y="19"/>
                  </a:lnTo>
                  <a:lnTo>
                    <a:pt x="25" y="14"/>
                  </a:lnTo>
                  <a:lnTo>
                    <a:pt x="0" y="10"/>
                  </a:lnTo>
                  <a:lnTo>
                    <a:pt x="0"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3" name="Freeform 9"/>
            <p:cNvSpPr>
              <a:spLocks/>
            </p:cNvSpPr>
            <p:nvPr userDrawn="1"/>
          </p:nvSpPr>
          <p:spPr bwMode="auto">
            <a:xfrm>
              <a:off x="4127501" y="3733800"/>
              <a:ext cx="304800" cy="388938"/>
            </a:xfrm>
            <a:custGeom>
              <a:avLst/>
              <a:gdLst>
                <a:gd name="T0" fmla="*/ 338 w 383"/>
                <a:gd name="T1" fmla="*/ 0 h 491"/>
                <a:gd name="T2" fmla="*/ 340 w 383"/>
                <a:gd name="T3" fmla="*/ 32 h 491"/>
                <a:gd name="T4" fmla="*/ 344 w 383"/>
                <a:gd name="T5" fmla="*/ 84 h 491"/>
                <a:gd name="T6" fmla="*/ 335 w 383"/>
                <a:gd name="T7" fmla="*/ 113 h 491"/>
                <a:gd name="T8" fmla="*/ 317 w 383"/>
                <a:gd name="T9" fmla="*/ 68 h 491"/>
                <a:gd name="T10" fmla="*/ 301 w 383"/>
                <a:gd name="T11" fmla="*/ 43 h 491"/>
                <a:gd name="T12" fmla="*/ 280 w 383"/>
                <a:gd name="T13" fmla="*/ 27 h 491"/>
                <a:gd name="T14" fmla="*/ 239 w 383"/>
                <a:gd name="T15" fmla="*/ 18 h 491"/>
                <a:gd name="T16" fmla="*/ 158 w 383"/>
                <a:gd name="T17" fmla="*/ 16 h 491"/>
                <a:gd name="T18" fmla="*/ 144 w 383"/>
                <a:gd name="T19" fmla="*/ 18 h 491"/>
                <a:gd name="T20" fmla="*/ 138 w 383"/>
                <a:gd name="T21" fmla="*/ 21 h 491"/>
                <a:gd name="T22" fmla="*/ 136 w 383"/>
                <a:gd name="T23" fmla="*/ 31 h 491"/>
                <a:gd name="T24" fmla="*/ 136 w 383"/>
                <a:gd name="T25" fmla="*/ 224 h 491"/>
                <a:gd name="T26" fmla="*/ 240 w 383"/>
                <a:gd name="T27" fmla="*/ 222 h 491"/>
                <a:gd name="T28" fmla="*/ 272 w 383"/>
                <a:gd name="T29" fmla="*/ 212 h 491"/>
                <a:gd name="T30" fmla="*/ 288 w 383"/>
                <a:gd name="T31" fmla="*/ 183 h 491"/>
                <a:gd name="T32" fmla="*/ 306 w 383"/>
                <a:gd name="T33" fmla="*/ 159 h 491"/>
                <a:gd name="T34" fmla="*/ 295 w 383"/>
                <a:gd name="T35" fmla="*/ 310 h 491"/>
                <a:gd name="T36" fmla="*/ 282 w 383"/>
                <a:gd name="T37" fmla="*/ 269 h 491"/>
                <a:gd name="T38" fmla="*/ 259 w 383"/>
                <a:gd name="T39" fmla="*/ 249 h 491"/>
                <a:gd name="T40" fmla="*/ 211 w 383"/>
                <a:gd name="T41" fmla="*/ 246 h 491"/>
                <a:gd name="T42" fmla="*/ 136 w 383"/>
                <a:gd name="T43" fmla="*/ 391 h 491"/>
                <a:gd name="T44" fmla="*/ 139 w 383"/>
                <a:gd name="T45" fmla="*/ 439 h 491"/>
                <a:gd name="T46" fmla="*/ 152 w 383"/>
                <a:gd name="T47" fmla="*/ 463 h 491"/>
                <a:gd name="T48" fmla="*/ 184 w 383"/>
                <a:gd name="T49" fmla="*/ 473 h 491"/>
                <a:gd name="T50" fmla="*/ 232 w 383"/>
                <a:gd name="T51" fmla="*/ 474 h 491"/>
                <a:gd name="T52" fmla="*/ 290 w 383"/>
                <a:gd name="T53" fmla="*/ 466 h 491"/>
                <a:gd name="T54" fmla="*/ 328 w 383"/>
                <a:gd name="T55" fmla="*/ 444 h 491"/>
                <a:gd name="T56" fmla="*/ 356 w 383"/>
                <a:gd name="T57" fmla="*/ 402 h 491"/>
                <a:gd name="T58" fmla="*/ 383 w 383"/>
                <a:gd name="T59" fmla="*/ 373 h 491"/>
                <a:gd name="T60" fmla="*/ 376 w 383"/>
                <a:gd name="T61" fmla="*/ 409 h 491"/>
                <a:gd name="T62" fmla="*/ 365 w 383"/>
                <a:gd name="T63" fmla="*/ 457 h 491"/>
                <a:gd name="T64" fmla="*/ 357 w 383"/>
                <a:gd name="T65" fmla="*/ 491 h 491"/>
                <a:gd name="T66" fmla="*/ 0 w 383"/>
                <a:gd name="T67" fmla="*/ 481 h 491"/>
                <a:gd name="T68" fmla="*/ 45 w 383"/>
                <a:gd name="T69" fmla="*/ 471 h 491"/>
                <a:gd name="T70" fmla="*/ 67 w 383"/>
                <a:gd name="T71" fmla="*/ 452 h 491"/>
                <a:gd name="T72" fmla="*/ 73 w 383"/>
                <a:gd name="T73" fmla="*/ 412 h 491"/>
                <a:gd name="T74" fmla="*/ 75 w 383"/>
                <a:gd name="T75" fmla="*/ 109 h 491"/>
                <a:gd name="T76" fmla="*/ 72 w 383"/>
                <a:gd name="T77" fmla="*/ 55 h 491"/>
                <a:gd name="T78" fmla="*/ 59 w 383"/>
                <a:gd name="T79" fmla="*/ 27 h 491"/>
                <a:gd name="T80" fmla="*/ 30 w 383"/>
                <a:gd name="T81" fmla="*/ 14 h 491"/>
                <a:gd name="T82" fmla="*/ 8 w 383"/>
                <a:gd name="T83"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3" h="491">
                  <a:moveTo>
                    <a:pt x="8" y="0"/>
                  </a:moveTo>
                  <a:lnTo>
                    <a:pt x="338" y="0"/>
                  </a:lnTo>
                  <a:lnTo>
                    <a:pt x="338" y="11"/>
                  </a:lnTo>
                  <a:lnTo>
                    <a:pt x="340" y="32"/>
                  </a:lnTo>
                  <a:lnTo>
                    <a:pt x="341" y="56"/>
                  </a:lnTo>
                  <a:lnTo>
                    <a:pt x="344" y="84"/>
                  </a:lnTo>
                  <a:lnTo>
                    <a:pt x="346" y="109"/>
                  </a:lnTo>
                  <a:lnTo>
                    <a:pt x="335" y="113"/>
                  </a:lnTo>
                  <a:lnTo>
                    <a:pt x="327" y="87"/>
                  </a:lnTo>
                  <a:lnTo>
                    <a:pt x="317" y="68"/>
                  </a:lnTo>
                  <a:lnTo>
                    <a:pt x="309" y="53"/>
                  </a:lnTo>
                  <a:lnTo>
                    <a:pt x="301" y="43"/>
                  </a:lnTo>
                  <a:lnTo>
                    <a:pt x="291" y="35"/>
                  </a:lnTo>
                  <a:lnTo>
                    <a:pt x="280" y="27"/>
                  </a:lnTo>
                  <a:lnTo>
                    <a:pt x="263" y="23"/>
                  </a:lnTo>
                  <a:lnTo>
                    <a:pt x="239" y="18"/>
                  </a:lnTo>
                  <a:lnTo>
                    <a:pt x="208" y="16"/>
                  </a:lnTo>
                  <a:lnTo>
                    <a:pt x="158" y="16"/>
                  </a:lnTo>
                  <a:lnTo>
                    <a:pt x="150" y="16"/>
                  </a:lnTo>
                  <a:lnTo>
                    <a:pt x="144" y="18"/>
                  </a:lnTo>
                  <a:lnTo>
                    <a:pt x="141" y="19"/>
                  </a:lnTo>
                  <a:lnTo>
                    <a:pt x="138" y="21"/>
                  </a:lnTo>
                  <a:lnTo>
                    <a:pt x="136" y="26"/>
                  </a:lnTo>
                  <a:lnTo>
                    <a:pt x="136" y="31"/>
                  </a:lnTo>
                  <a:lnTo>
                    <a:pt x="136" y="39"/>
                  </a:lnTo>
                  <a:lnTo>
                    <a:pt x="136" y="224"/>
                  </a:lnTo>
                  <a:lnTo>
                    <a:pt x="211" y="224"/>
                  </a:lnTo>
                  <a:lnTo>
                    <a:pt x="240" y="222"/>
                  </a:lnTo>
                  <a:lnTo>
                    <a:pt x="259" y="219"/>
                  </a:lnTo>
                  <a:lnTo>
                    <a:pt x="272" y="212"/>
                  </a:lnTo>
                  <a:lnTo>
                    <a:pt x="282" y="201"/>
                  </a:lnTo>
                  <a:lnTo>
                    <a:pt x="288" y="183"/>
                  </a:lnTo>
                  <a:lnTo>
                    <a:pt x="295" y="159"/>
                  </a:lnTo>
                  <a:lnTo>
                    <a:pt x="306" y="159"/>
                  </a:lnTo>
                  <a:lnTo>
                    <a:pt x="306" y="310"/>
                  </a:lnTo>
                  <a:lnTo>
                    <a:pt x="295" y="310"/>
                  </a:lnTo>
                  <a:lnTo>
                    <a:pt x="288" y="285"/>
                  </a:lnTo>
                  <a:lnTo>
                    <a:pt x="282" y="269"/>
                  </a:lnTo>
                  <a:lnTo>
                    <a:pt x="272" y="257"/>
                  </a:lnTo>
                  <a:lnTo>
                    <a:pt x="259" y="249"/>
                  </a:lnTo>
                  <a:lnTo>
                    <a:pt x="240" y="248"/>
                  </a:lnTo>
                  <a:lnTo>
                    <a:pt x="211" y="246"/>
                  </a:lnTo>
                  <a:lnTo>
                    <a:pt x="136" y="246"/>
                  </a:lnTo>
                  <a:lnTo>
                    <a:pt x="136" y="391"/>
                  </a:lnTo>
                  <a:lnTo>
                    <a:pt x="136" y="420"/>
                  </a:lnTo>
                  <a:lnTo>
                    <a:pt x="139" y="439"/>
                  </a:lnTo>
                  <a:lnTo>
                    <a:pt x="144" y="454"/>
                  </a:lnTo>
                  <a:lnTo>
                    <a:pt x="152" y="463"/>
                  </a:lnTo>
                  <a:lnTo>
                    <a:pt x="166" y="470"/>
                  </a:lnTo>
                  <a:lnTo>
                    <a:pt x="184" y="473"/>
                  </a:lnTo>
                  <a:lnTo>
                    <a:pt x="206" y="474"/>
                  </a:lnTo>
                  <a:lnTo>
                    <a:pt x="232" y="474"/>
                  </a:lnTo>
                  <a:lnTo>
                    <a:pt x="263" y="473"/>
                  </a:lnTo>
                  <a:lnTo>
                    <a:pt x="290" y="466"/>
                  </a:lnTo>
                  <a:lnTo>
                    <a:pt x="312" y="457"/>
                  </a:lnTo>
                  <a:lnTo>
                    <a:pt x="328" y="444"/>
                  </a:lnTo>
                  <a:lnTo>
                    <a:pt x="341" y="426"/>
                  </a:lnTo>
                  <a:lnTo>
                    <a:pt x="356" y="402"/>
                  </a:lnTo>
                  <a:lnTo>
                    <a:pt x="372" y="370"/>
                  </a:lnTo>
                  <a:lnTo>
                    <a:pt x="383" y="373"/>
                  </a:lnTo>
                  <a:lnTo>
                    <a:pt x="380" y="388"/>
                  </a:lnTo>
                  <a:lnTo>
                    <a:pt x="376" y="409"/>
                  </a:lnTo>
                  <a:lnTo>
                    <a:pt x="370" y="433"/>
                  </a:lnTo>
                  <a:lnTo>
                    <a:pt x="365" y="457"/>
                  </a:lnTo>
                  <a:lnTo>
                    <a:pt x="360" y="478"/>
                  </a:lnTo>
                  <a:lnTo>
                    <a:pt x="357" y="491"/>
                  </a:lnTo>
                  <a:lnTo>
                    <a:pt x="0" y="491"/>
                  </a:lnTo>
                  <a:lnTo>
                    <a:pt x="0" y="481"/>
                  </a:lnTo>
                  <a:lnTo>
                    <a:pt x="25" y="478"/>
                  </a:lnTo>
                  <a:lnTo>
                    <a:pt x="45" y="471"/>
                  </a:lnTo>
                  <a:lnTo>
                    <a:pt x="57" y="463"/>
                  </a:lnTo>
                  <a:lnTo>
                    <a:pt x="67" y="452"/>
                  </a:lnTo>
                  <a:lnTo>
                    <a:pt x="72" y="436"/>
                  </a:lnTo>
                  <a:lnTo>
                    <a:pt x="73" y="412"/>
                  </a:lnTo>
                  <a:lnTo>
                    <a:pt x="75" y="381"/>
                  </a:lnTo>
                  <a:lnTo>
                    <a:pt x="75" y="109"/>
                  </a:lnTo>
                  <a:lnTo>
                    <a:pt x="73" y="79"/>
                  </a:lnTo>
                  <a:lnTo>
                    <a:pt x="72" y="55"/>
                  </a:lnTo>
                  <a:lnTo>
                    <a:pt x="67" y="39"/>
                  </a:lnTo>
                  <a:lnTo>
                    <a:pt x="59" y="27"/>
                  </a:lnTo>
                  <a:lnTo>
                    <a:pt x="48" y="19"/>
                  </a:lnTo>
                  <a:lnTo>
                    <a:pt x="30" y="14"/>
                  </a:lnTo>
                  <a:lnTo>
                    <a:pt x="8" y="10"/>
                  </a:lnTo>
                  <a:lnTo>
                    <a:pt x="8"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4" name="Freeform 10"/>
            <p:cNvSpPr>
              <a:spLocks/>
            </p:cNvSpPr>
            <p:nvPr userDrawn="1"/>
          </p:nvSpPr>
          <p:spPr bwMode="auto">
            <a:xfrm>
              <a:off x="4418013" y="3733800"/>
              <a:ext cx="423863" cy="393700"/>
            </a:xfrm>
            <a:custGeom>
              <a:avLst/>
              <a:gdLst>
                <a:gd name="T0" fmla="*/ 111 w 534"/>
                <a:gd name="T1" fmla="*/ 0 h 497"/>
                <a:gd name="T2" fmla="*/ 436 w 534"/>
                <a:gd name="T3" fmla="*/ 388 h 497"/>
                <a:gd name="T4" fmla="*/ 435 w 534"/>
                <a:gd name="T5" fmla="*/ 158 h 497"/>
                <a:gd name="T6" fmla="*/ 432 w 534"/>
                <a:gd name="T7" fmla="*/ 95 h 497"/>
                <a:gd name="T8" fmla="*/ 427 w 534"/>
                <a:gd name="T9" fmla="*/ 56 h 497"/>
                <a:gd name="T10" fmla="*/ 411 w 534"/>
                <a:gd name="T11" fmla="*/ 31 h 497"/>
                <a:gd name="T12" fmla="*/ 377 w 534"/>
                <a:gd name="T13" fmla="*/ 14 h 497"/>
                <a:gd name="T14" fmla="*/ 350 w 534"/>
                <a:gd name="T15" fmla="*/ 0 h 497"/>
                <a:gd name="T16" fmla="*/ 534 w 534"/>
                <a:gd name="T17" fmla="*/ 10 h 497"/>
                <a:gd name="T18" fmla="*/ 486 w 534"/>
                <a:gd name="T19" fmla="*/ 26 h 497"/>
                <a:gd name="T20" fmla="*/ 467 w 534"/>
                <a:gd name="T21" fmla="*/ 56 h 497"/>
                <a:gd name="T22" fmla="*/ 460 w 534"/>
                <a:gd name="T23" fmla="*/ 95 h 497"/>
                <a:gd name="T24" fmla="*/ 457 w 534"/>
                <a:gd name="T25" fmla="*/ 158 h 497"/>
                <a:gd name="T26" fmla="*/ 457 w 534"/>
                <a:gd name="T27" fmla="*/ 497 h 497"/>
                <a:gd name="T28" fmla="*/ 104 w 534"/>
                <a:gd name="T29" fmla="*/ 85 h 497"/>
                <a:gd name="T30" fmla="*/ 103 w 534"/>
                <a:gd name="T31" fmla="*/ 291 h 497"/>
                <a:gd name="T32" fmla="*/ 104 w 534"/>
                <a:gd name="T33" fmla="*/ 368 h 497"/>
                <a:gd name="T34" fmla="*/ 109 w 534"/>
                <a:gd name="T35" fmla="*/ 418 h 497"/>
                <a:gd name="T36" fmla="*/ 117 w 534"/>
                <a:gd name="T37" fmla="*/ 449 h 497"/>
                <a:gd name="T38" fmla="*/ 141 w 534"/>
                <a:gd name="T39" fmla="*/ 470 h 497"/>
                <a:gd name="T40" fmla="*/ 189 w 534"/>
                <a:gd name="T41" fmla="*/ 481 h 497"/>
                <a:gd name="T42" fmla="*/ 5 w 534"/>
                <a:gd name="T43" fmla="*/ 491 h 497"/>
                <a:gd name="T44" fmla="*/ 32 w 534"/>
                <a:gd name="T45" fmla="*/ 474 h 497"/>
                <a:gd name="T46" fmla="*/ 66 w 534"/>
                <a:gd name="T47" fmla="*/ 452 h 497"/>
                <a:gd name="T48" fmla="*/ 76 w 534"/>
                <a:gd name="T49" fmla="*/ 418 h 497"/>
                <a:gd name="T50" fmla="*/ 80 w 534"/>
                <a:gd name="T51" fmla="*/ 368 h 497"/>
                <a:gd name="T52" fmla="*/ 82 w 534"/>
                <a:gd name="T53" fmla="*/ 291 h 497"/>
                <a:gd name="T54" fmla="*/ 82 w 534"/>
                <a:gd name="T55" fmla="*/ 101 h 497"/>
                <a:gd name="T56" fmla="*/ 80 w 534"/>
                <a:gd name="T57" fmla="*/ 68 h 497"/>
                <a:gd name="T58" fmla="*/ 74 w 534"/>
                <a:gd name="T59" fmla="*/ 50 h 497"/>
                <a:gd name="T60" fmla="*/ 52 w 534"/>
                <a:gd name="T61" fmla="*/ 27 h 497"/>
                <a:gd name="T62" fmla="*/ 0 w 534"/>
                <a:gd name="T63" fmla="*/ 1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4" h="497">
                  <a:moveTo>
                    <a:pt x="0" y="0"/>
                  </a:moveTo>
                  <a:lnTo>
                    <a:pt x="111" y="0"/>
                  </a:lnTo>
                  <a:lnTo>
                    <a:pt x="435" y="388"/>
                  </a:lnTo>
                  <a:lnTo>
                    <a:pt x="436" y="388"/>
                  </a:lnTo>
                  <a:lnTo>
                    <a:pt x="436" y="199"/>
                  </a:lnTo>
                  <a:lnTo>
                    <a:pt x="435" y="158"/>
                  </a:lnTo>
                  <a:lnTo>
                    <a:pt x="433" y="122"/>
                  </a:lnTo>
                  <a:lnTo>
                    <a:pt x="432" y="95"/>
                  </a:lnTo>
                  <a:lnTo>
                    <a:pt x="428" y="72"/>
                  </a:lnTo>
                  <a:lnTo>
                    <a:pt x="427" y="56"/>
                  </a:lnTo>
                  <a:lnTo>
                    <a:pt x="420" y="42"/>
                  </a:lnTo>
                  <a:lnTo>
                    <a:pt x="411" y="31"/>
                  </a:lnTo>
                  <a:lnTo>
                    <a:pt x="396" y="21"/>
                  </a:lnTo>
                  <a:lnTo>
                    <a:pt x="377" y="14"/>
                  </a:lnTo>
                  <a:lnTo>
                    <a:pt x="350" y="10"/>
                  </a:lnTo>
                  <a:lnTo>
                    <a:pt x="350" y="0"/>
                  </a:lnTo>
                  <a:lnTo>
                    <a:pt x="534" y="0"/>
                  </a:lnTo>
                  <a:lnTo>
                    <a:pt x="534" y="10"/>
                  </a:lnTo>
                  <a:lnTo>
                    <a:pt x="505" y="16"/>
                  </a:lnTo>
                  <a:lnTo>
                    <a:pt x="486" y="26"/>
                  </a:lnTo>
                  <a:lnTo>
                    <a:pt x="473" y="39"/>
                  </a:lnTo>
                  <a:lnTo>
                    <a:pt x="467" y="56"/>
                  </a:lnTo>
                  <a:lnTo>
                    <a:pt x="464" y="72"/>
                  </a:lnTo>
                  <a:lnTo>
                    <a:pt x="460" y="95"/>
                  </a:lnTo>
                  <a:lnTo>
                    <a:pt x="459" y="122"/>
                  </a:lnTo>
                  <a:lnTo>
                    <a:pt x="457" y="158"/>
                  </a:lnTo>
                  <a:lnTo>
                    <a:pt x="457" y="199"/>
                  </a:lnTo>
                  <a:lnTo>
                    <a:pt x="457" y="497"/>
                  </a:lnTo>
                  <a:lnTo>
                    <a:pt x="444" y="497"/>
                  </a:lnTo>
                  <a:lnTo>
                    <a:pt x="104" y="85"/>
                  </a:lnTo>
                  <a:lnTo>
                    <a:pt x="103" y="85"/>
                  </a:lnTo>
                  <a:lnTo>
                    <a:pt x="103" y="291"/>
                  </a:lnTo>
                  <a:lnTo>
                    <a:pt x="103" y="335"/>
                  </a:lnTo>
                  <a:lnTo>
                    <a:pt x="104" y="368"/>
                  </a:lnTo>
                  <a:lnTo>
                    <a:pt x="108" y="397"/>
                  </a:lnTo>
                  <a:lnTo>
                    <a:pt x="109" y="418"/>
                  </a:lnTo>
                  <a:lnTo>
                    <a:pt x="113" y="434"/>
                  </a:lnTo>
                  <a:lnTo>
                    <a:pt x="117" y="449"/>
                  </a:lnTo>
                  <a:lnTo>
                    <a:pt x="127" y="460"/>
                  </a:lnTo>
                  <a:lnTo>
                    <a:pt x="141" y="470"/>
                  </a:lnTo>
                  <a:lnTo>
                    <a:pt x="162" y="476"/>
                  </a:lnTo>
                  <a:lnTo>
                    <a:pt x="189" y="481"/>
                  </a:lnTo>
                  <a:lnTo>
                    <a:pt x="189" y="491"/>
                  </a:lnTo>
                  <a:lnTo>
                    <a:pt x="5" y="491"/>
                  </a:lnTo>
                  <a:lnTo>
                    <a:pt x="5" y="481"/>
                  </a:lnTo>
                  <a:lnTo>
                    <a:pt x="32" y="474"/>
                  </a:lnTo>
                  <a:lnTo>
                    <a:pt x="53" y="465"/>
                  </a:lnTo>
                  <a:lnTo>
                    <a:pt x="66" y="452"/>
                  </a:lnTo>
                  <a:lnTo>
                    <a:pt x="72" y="434"/>
                  </a:lnTo>
                  <a:lnTo>
                    <a:pt x="76" y="418"/>
                  </a:lnTo>
                  <a:lnTo>
                    <a:pt x="77" y="397"/>
                  </a:lnTo>
                  <a:lnTo>
                    <a:pt x="80" y="368"/>
                  </a:lnTo>
                  <a:lnTo>
                    <a:pt x="82" y="335"/>
                  </a:lnTo>
                  <a:lnTo>
                    <a:pt x="82" y="291"/>
                  </a:lnTo>
                  <a:lnTo>
                    <a:pt x="82" y="129"/>
                  </a:lnTo>
                  <a:lnTo>
                    <a:pt x="82" y="101"/>
                  </a:lnTo>
                  <a:lnTo>
                    <a:pt x="82" y="80"/>
                  </a:lnTo>
                  <a:lnTo>
                    <a:pt x="80" y="68"/>
                  </a:lnTo>
                  <a:lnTo>
                    <a:pt x="77" y="58"/>
                  </a:lnTo>
                  <a:lnTo>
                    <a:pt x="74" y="50"/>
                  </a:lnTo>
                  <a:lnTo>
                    <a:pt x="68" y="43"/>
                  </a:lnTo>
                  <a:lnTo>
                    <a:pt x="52" y="27"/>
                  </a:lnTo>
                  <a:lnTo>
                    <a:pt x="29" y="18"/>
                  </a:lnTo>
                  <a:lnTo>
                    <a:pt x="0" y="10"/>
                  </a:lnTo>
                  <a:lnTo>
                    <a:pt x="0"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5" name="Freeform 11"/>
            <p:cNvSpPr>
              <a:spLocks/>
            </p:cNvSpPr>
            <p:nvPr userDrawn="1"/>
          </p:nvSpPr>
          <p:spPr bwMode="auto">
            <a:xfrm>
              <a:off x="5313363" y="3641725"/>
              <a:ext cx="290513" cy="492125"/>
            </a:xfrm>
            <a:custGeom>
              <a:avLst/>
              <a:gdLst>
                <a:gd name="T0" fmla="*/ 239 w 365"/>
                <a:gd name="T1" fmla="*/ 2 h 621"/>
                <a:gd name="T2" fmla="*/ 283 w 365"/>
                <a:gd name="T3" fmla="*/ 11 h 621"/>
                <a:gd name="T4" fmla="*/ 320 w 365"/>
                <a:gd name="T5" fmla="*/ 21 h 621"/>
                <a:gd name="T6" fmla="*/ 327 w 365"/>
                <a:gd name="T7" fmla="*/ 74 h 621"/>
                <a:gd name="T8" fmla="*/ 336 w 365"/>
                <a:gd name="T9" fmla="*/ 145 h 621"/>
                <a:gd name="T10" fmla="*/ 314 w 365"/>
                <a:gd name="T11" fmla="*/ 127 h 621"/>
                <a:gd name="T12" fmla="*/ 295 w 365"/>
                <a:gd name="T13" fmla="*/ 84 h 621"/>
                <a:gd name="T14" fmla="*/ 264 w 365"/>
                <a:gd name="T15" fmla="*/ 47 h 621"/>
                <a:gd name="T16" fmla="*/ 219 w 365"/>
                <a:gd name="T17" fmla="*/ 24 h 621"/>
                <a:gd name="T18" fmla="*/ 162 w 365"/>
                <a:gd name="T19" fmla="*/ 24 h 621"/>
                <a:gd name="T20" fmla="*/ 118 w 365"/>
                <a:gd name="T21" fmla="*/ 45 h 621"/>
                <a:gd name="T22" fmla="*/ 94 w 365"/>
                <a:gd name="T23" fmla="*/ 81 h 621"/>
                <a:gd name="T24" fmla="*/ 86 w 365"/>
                <a:gd name="T25" fmla="*/ 127 h 621"/>
                <a:gd name="T26" fmla="*/ 97 w 365"/>
                <a:gd name="T27" fmla="*/ 177 h 621"/>
                <a:gd name="T28" fmla="*/ 131 w 365"/>
                <a:gd name="T29" fmla="*/ 216 h 621"/>
                <a:gd name="T30" fmla="*/ 179 w 365"/>
                <a:gd name="T31" fmla="*/ 246 h 621"/>
                <a:gd name="T32" fmla="*/ 232 w 365"/>
                <a:gd name="T33" fmla="*/ 270 h 621"/>
                <a:gd name="T34" fmla="*/ 279 w 365"/>
                <a:gd name="T35" fmla="*/ 295 h 621"/>
                <a:gd name="T36" fmla="*/ 322 w 365"/>
                <a:gd name="T37" fmla="*/ 328 h 621"/>
                <a:gd name="T38" fmla="*/ 352 w 365"/>
                <a:gd name="T39" fmla="*/ 375 h 621"/>
                <a:gd name="T40" fmla="*/ 365 w 365"/>
                <a:gd name="T41" fmla="*/ 438 h 621"/>
                <a:gd name="T42" fmla="*/ 349 w 365"/>
                <a:gd name="T43" fmla="*/ 510 h 621"/>
                <a:gd name="T44" fmla="*/ 308 w 365"/>
                <a:gd name="T45" fmla="*/ 568 h 621"/>
                <a:gd name="T46" fmla="*/ 243 w 365"/>
                <a:gd name="T47" fmla="*/ 607 h 621"/>
                <a:gd name="T48" fmla="*/ 163 w 365"/>
                <a:gd name="T49" fmla="*/ 621 h 621"/>
                <a:gd name="T50" fmla="*/ 101 w 365"/>
                <a:gd name="T51" fmla="*/ 613 h 621"/>
                <a:gd name="T52" fmla="*/ 46 w 365"/>
                <a:gd name="T53" fmla="*/ 595 h 621"/>
                <a:gd name="T54" fmla="*/ 22 w 365"/>
                <a:gd name="T55" fmla="*/ 568 h 621"/>
                <a:gd name="T56" fmla="*/ 11 w 365"/>
                <a:gd name="T57" fmla="*/ 512 h 621"/>
                <a:gd name="T58" fmla="*/ 0 w 365"/>
                <a:gd name="T59" fmla="*/ 451 h 621"/>
                <a:gd name="T60" fmla="*/ 20 w 365"/>
                <a:gd name="T61" fmla="*/ 462 h 621"/>
                <a:gd name="T62" fmla="*/ 43 w 365"/>
                <a:gd name="T63" fmla="*/ 504 h 621"/>
                <a:gd name="T64" fmla="*/ 77 w 365"/>
                <a:gd name="T65" fmla="*/ 549 h 621"/>
                <a:gd name="T66" fmla="*/ 123 w 365"/>
                <a:gd name="T67" fmla="*/ 582 h 621"/>
                <a:gd name="T68" fmla="*/ 184 w 365"/>
                <a:gd name="T69" fmla="*/ 597 h 621"/>
                <a:gd name="T70" fmla="*/ 237 w 365"/>
                <a:gd name="T71" fmla="*/ 587 h 621"/>
                <a:gd name="T72" fmla="*/ 275 w 365"/>
                <a:gd name="T73" fmla="*/ 558 h 621"/>
                <a:gd name="T74" fmla="*/ 296 w 365"/>
                <a:gd name="T75" fmla="*/ 510 h 621"/>
                <a:gd name="T76" fmla="*/ 296 w 365"/>
                <a:gd name="T77" fmla="*/ 452 h 621"/>
                <a:gd name="T78" fmla="*/ 277 w 365"/>
                <a:gd name="T79" fmla="*/ 407 h 621"/>
                <a:gd name="T80" fmla="*/ 247 w 365"/>
                <a:gd name="T81" fmla="*/ 375 h 621"/>
                <a:gd name="T82" fmla="*/ 210 w 365"/>
                <a:gd name="T83" fmla="*/ 351 h 621"/>
                <a:gd name="T84" fmla="*/ 174 w 365"/>
                <a:gd name="T85" fmla="*/ 333 h 621"/>
                <a:gd name="T86" fmla="*/ 146 w 365"/>
                <a:gd name="T87" fmla="*/ 319 h 621"/>
                <a:gd name="T88" fmla="*/ 105 w 365"/>
                <a:gd name="T89" fmla="*/ 296 h 621"/>
                <a:gd name="T90" fmla="*/ 65 w 365"/>
                <a:gd name="T91" fmla="*/ 266 h 621"/>
                <a:gd name="T92" fmla="*/ 35 w 365"/>
                <a:gd name="T93" fmla="*/ 224 h 621"/>
                <a:gd name="T94" fmla="*/ 22 w 365"/>
                <a:gd name="T95" fmla="*/ 167 h 621"/>
                <a:gd name="T96" fmla="*/ 35 w 365"/>
                <a:gd name="T97" fmla="*/ 103 h 621"/>
                <a:gd name="T98" fmla="*/ 72 w 365"/>
                <a:gd name="T99" fmla="*/ 50 h 621"/>
                <a:gd name="T100" fmla="*/ 130 w 365"/>
                <a:gd name="T101" fmla="*/ 13 h 621"/>
                <a:gd name="T102" fmla="*/ 210 w 365"/>
                <a:gd name="T103"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5" h="621">
                  <a:moveTo>
                    <a:pt x="210" y="0"/>
                  </a:moveTo>
                  <a:lnTo>
                    <a:pt x="239" y="2"/>
                  </a:lnTo>
                  <a:lnTo>
                    <a:pt x="263" y="5"/>
                  </a:lnTo>
                  <a:lnTo>
                    <a:pt x="283" y="11"/>
                  </a:lnTo>
                  <a:lnTo>
                    <a:pt x="303" y="16"/>
                  </a:lnTo>
                  <a:lnTo>
                    <a:pt x="320" y="21"/>
                  </a:lnTo>
                  <a:lnTo>
                    <a:pt x="324" y="47"/>
                  </a:lnTo>
                  <a:lnTo>
                    <a:pt x="327" y="74"/>
                  </a:lnTo>
                  <a:lnTo>
                    <a:pt x="332" y="106"/>
                  </a:lnTo>
                  <a:lnTo>
                    <a:pt x="336" y="145"/>
                  </a:lnTo>
                  <a:lnTo>
                    <a:pt x="322" y="148"/>
                  </a:lnTo>
                  <a:lnTo>
                    <a:pt x="314" y="127"/>
                  </a:lnTo>
                  <a:lnTo>
                    <a:pt x="306" y="105"/>
                  </a:lnTo>
                  <a:lnTo>
                    <a:pt x="295" y="84"/>
                  </a:lnTo>
                  <a:lnTo>
                    <a:pt x="280" y="65"/>
                  </a:lnTo>
                  <a:lnTo>
                    <a:pt x="264" y="47"/>
                  </a:lnTo>
                  <a:lnTo>
                    <a:pt x="243" y="34"/>
                  </a:lnTo>
                  <a:lnTo>
                    <a:pt x="219" y="24"/>
                  </a:lnTo>
                  <a:lnTo>
                    <a:pt x="189" y="23"/>
                  </a:lnTo>
                  <a:lnTo>
                    <a:pt x="162" y="24"/>
                  </a:lnTo>
                  <a:lnTo>
                    <a:pt x="138" y="32"/>
                  </a:lnTo>
                  <a:lnTo>
                    <a:pt x="118" y="45"/>
                  </a:lnTo>
                  <a:lnTo>
                    <a:pt x="104" y="61"/>
                  </a:lnTo>
                  <a:lnTo>
                    <a:pt x="94" y="81"/>
                  </a:lnTo>
                  <a:lnTo>
                    <a:pt x="88" y="103"/>
                  </a:lnTo>
                  <a:lnTo>
                    <a:pt x="86" y="127"/>
                  </a:lnTo>
                  <a:lnTo>
                    <a:pt x="89" y="155"/>
                  </a:lnTo>
                  <a:lnTo>
                    <a:pt x="97" y="177"/>
                  </a:lnTo>
                  <a:lnTo>
                    <a:pt x="112" y="198"/>
                  </a:lnTo>
                  <a:lnTo>
                    <a:pt x="131" y="216"/>
                  </a:lnTo>
                  <a:lnTo>
                    <a:pt x="154" y="232"/>
                  </a:lnTo>
                  <a:lnTo>
                    <a:pt x="179" y="246"/>
                  </a:lnTo>
                  <a:lnTo>
                    <a:pt x="208" y="259"/>
                  </a:lnTo>
                  <a:lnTo>
                    <a:pt x="232" y="270"/>
                  </a:lnTo>
                  <a:lnTo>
                    <a:pt x="256" y="282"/>
                  </a:lnTo>
                  <a:lnTo>
                    <a:pt x="279" y="295"/>
                  </a:lnTo>
                  <a:lnTo>
                    <a:pt x="301" y="311"/>
                  </a:lnTo>
                  <a:lnTo>
                    <a:pt x="322" y="328"/>
                  </a:lnTo>
                  <a:lnTo>
                    <a:pt x="340" y="351"/>
                  </a:lnTo>
                  <a:lnTo>
                    <a:pt x="352" y="375"/>
                  </a:lnTo>
                  <a:lnTo>
                    <a:pt x="362" y="404"/>
                  </a:lnTo>
                  <a:lnTo>
                    <a:pt x="365" y="438"/>
                  </a:lnTo>
                  <a:lnTo>
                    <a:pt x="360" y="475"/>
                  </a:lnTo>
                  <a:lnTo>
                    <a:pt x="349" y="510"/>
                  </a:lnTo>
                  <a:lnTo>
                    <a:pt x="332" y="541"/>
                  </a:lnTo>
                  <a:lnTo>
                    <a:pt x="308" y="568"/>
                  </a:lnTo>
                  <a:lnTo>
                    <a:pt x="277" y="590"/>
                  </a:lnTo>
                  <a:lnTo>
                    <a:pt x="243" y="607"/>
                  </a:lnTo>
                  <a:lnTo>
                    <a:pt x="205" y="618"/>
                  </a:lnTo>
                  <a:lnTo>
                    <a:pt x="163" y="621"/>
                  </a:lnTo>
                  <a:lnTo>
                    <a:pt x="130" y="618"/>
                  </a:lnTo>
                  <a:lnTo>
                    <a:pt x="101" y="613"/>
                  </a:lnTo>
                  <a:lnTo>
                    <a:pt x="77" y="607"/>
                  </a:lnTo>
                  <a:lnTo>
                    <a:pt x="46" y="595"/>
                  </a:lnTo>
                  <a:lnTo>
                    <a:pt x="27" y="587"/>
                  </a:lnTo>
                  <a:lnTo>
                    <a:pt x="22" y="568"/>
                  </a:lnTo>
                  <a:lnTo>
                    <a:pt x="17" y="542"/>
                  </a:lnTo>
                  <a:lnTo>
                    <a:pt x="11" y="512"/>
                  </a:lnTo>
                  <a:lnTo>
                    <a:pt x="4" y="481"/>
                  </a:lnTo>
                  <a:lnTo>
                    <a:pt x="0" y="451"/>
                  </a:lnTo>
                  <a:lnTo>
                    <a:pt x="14" y="446"/>
                  </a:lnTo>
                  <a:lnTo>
                    <a:pt x="20" y="462"/>
                  </a:lnTo>
                  <a:lnTo>
                    <a:pt x="30" y="483"/>
                  </a:lnTo>
                  <a:lnTo>
                    <a:pt x="43" y="504"/>
                  </a:lnTo>
                  <a:lnTo>
                    <a:pt x="59" y="526"/>
                  </a:lnTo>
                  <a:lnTo>
                    <a:pt x="77" y="549"/>
                  </a:lnTo>
                  <a:lnTo>
                    <a:pt x="99" y="568"/>
                  </a:lnTo>
                  <a:lnTo>
                    <a:pt x="123" y="582"/>
                  </a:lnTo>
                  <a:lnTo>
                    <a:pt x="152" y="594"/>
                  </a:lnTo>
                  <a:lnTo>
                    <a:pt x="184" y="597"/>
                  </a:lnTo>
                  <a:lnTo>
                    <a:pt x="211" y="595"/>
                  </a:lnTo>
                  <a:lnTo>
                    <a:pt x="237" y="587"/>
                  </a:lnTo>
                  <a:lnTo>
                    <a:pt x="258" y="574"/>
                  </a:lnTo>
                  <a:lnTo>
                    <a:pt x="275" y="558"/>
                  </a:lnTo>
                  <a:lnTo>
                    <a:pt x="288" y="536"/>
                  </a:lnTo>
                  <a:lnTo>
                    <a:pt x="296" y="510"/>
                  </a:lnTo>
                  <a:lnTo>
                    <a:pt x="298" y="479"/>
                  </a:lnTo>
                  <a:lnTo>
                    <a:pt x="296" y="452"/>
                  </a:lnTo>
                  <a:lnTo>
                    <a:pt x="288" y="426"/>
                  </a:lnTo>
                  <a:lnTo>
                    <a:pt x="277" y="407"/>
                  </a:lnTo>
                  <a:lnTo>
                    <a:pt x="263" y="389"/>
                  </a:lnTo>
                  <a:lnTo>
                    <a:pt x="247" y="375"/>
                  </a:lnTo>
                  <a:lnTo>
                    <a:pt x="229" y="362"/>
                  </a:lnTo>
                  <a:lnTo>
                    <a:pt x="210" y="351"/>
                  </a:lnTo>
                  <a:lnTo>
                    <a:pt x="192" y="341"/>
                  </a:lnTo>
                  <a:lnTo>
                    <a:pt x="174" y="333"/>
                  </a:lnTo>
                  <a:lnTo>
                    <a:pt x="162" y="327"/>
                  </a:lnTo>
                  <a:lnTo>
                    <a:pt x="146" y="319"/>
                  </a:lnTo>
                  <a:lnTo>
                    <a:pt x="126" y="307"/>
                  </a:lnTo>
                  <a:lnTo>
                    <a:pt x="105" y="296"/>
                  </a:lnTo>
                  <a:lnTo>
                    <a:pt x="85" y="283"/>
                  </a:lnTo>
                  <a:lnTo>
                    <a:pt x="65" y="266"/>
                  </a:lnTo>
                  <a:lnTo>
                    <a:pt x="49" y="246"/>
                  </a:lnTo>
                  <a:lnTo>
                    <a:pt x="35" y="224"/>
                  </a:lnTo>
                  <a:lnTo>
                    <a:pt x="25" y="196"/>
                  </a:lnTo>
                  <a:lnTo>
                    <a:pt x="22" y="167"/>
                  </a:lnTo>
                  <a:lnTo>
                    <a:pt x="25" y="135"/>
                  </a:lnTo>
                  <a:lnTo>
                    <a:pt x="35" y="103"/>
                  </a:lnTo>
                  <a:lnTo>
                    <a:pt x="51" y="76"/>
                  </a:lnTo>
                  <a:lnTo>
                    <a:pt x="72" y="50"/>
                  </a:lnTo>
                  <a:lnTo>
                    <a:pt x="97" y="29"/>
                  </a:lnTo>
                  <a:lnTo>
                    <a:pt x="130" y="13"/>
                  </a:lnTo>
                  <a:lnTo>
                    <a:pt x="166" y="3"/>
                  </a:lnTo>
                  <a:lnTo>
                    <a:pt x="210"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6" name="Freeform 12"/>
            <p:cNvSpPr>
              <a:spLocks/>
            </p:cNvSpPr>
            <p:nvPr userDrawn="1"/>
          </p:nvSpPr>
          <p:spPr bwMode="auto">
            <a:xfrm>
              <a:off x="5595938" y="3717925"/>
              <a:ext cx="334963" cy="406400"/>
            </a:xfrm>
            <a:custGeom>
              <a:avLst/>
              <a:gdLst>
                <a:gd name="T0" fmla="*/ 9 w 423"/>
                <a:gd name="T1" fmla="*/ 0 h 511"/>
                <a:gd name="T2" fmla="*/ 17 w 423"/>
                <a:gd name="T3" fmla="*/ 0 h 511"/>
                <a:gd name="T4" fmla="*/ 28 w 423"/>
                <a:gd name="T5" fmla="*/ 13 h 511"/>
                <a:gd name="T6" fmla="*/ 41 w 423"/>
                <a:gd name="T7" fmla="*/ 19 h 511"/>
                <a:gd name="T8" fmla="*/ 59 w 423"/>
                <a:gd name="T9" fmla="*/ 19 h 511"/>
                <a:gd name="T10" fmla="*/ 368 w 423"/>
                <a:gd name="T11" fmla="*/ 19 h 511"/>
                <a:gd name="T12" fmla="*/ 384 w 423"/>
                <a:gd name="T13" fmla="*/ 17 h 511"/>
                <a:gd name="T14" fmla="*/ 396 w 423"/>
                <a:gd name="T15" fmla="*/ 11 h 511"/>
                <a:gd name="T16" fmla="*/ 407 w 423"/>
                <a:gd name="T17" fmla="*/ 0 h 511"/>
                <a:gd name="T18" fmla="*/ 415 w 423"/>
                <a:gd name="T19" fmla="*/ 0 h 511"/>
                <a:gd name="T20" fmla="*/ 417 w 423"/>
                <a:gd name="T21" fmla="*/ 29 h 511"/>
                <a:gd name="T22" fmla="*/ 418 w 423"/>
                <a:gd name="T23" fmla="*/ 61 h 511"/>
                <a:gd name="T24" fmla="*/ 421 w 423"/>
                <a:gd name="T25" fmla="*/ 96 h 511"/>
                <a:gd name="T26" fmla="*/ 423 w 423"/>
                <a:gd name="T27" fmla="*/ 132 h 511"/>
                <a:gd name="T28" fmla="*/ 412 w 423"/>
                <a:gd name="T29" fmla="*/ 133 h 511"/>
                <a:gd name="T30" fmla="*/ 404 w 423"/>
                <a:gd name="T31" fmla="*/ 109 h 511"/>
                <a:gd name="T32" fmla="*/ 396 w 423"/>
                <a:gd name="T33" fmla="*/ 90 h 511"/>
                <a:gd name="T34" fmla="*/ 388 w 423"/>
                <a:gd name="T35" fmla="*/ 74 h 511"/>
                <a:gd name="T36" fmla="*/ 380 w 423"/>
                <a:gd name="T37" fmla="*/ 62 h 511"/>
                <a:gd name="T38" fmla="*/ 368 w 423"/>
                <a:gd name="T39" fmla="*/ 51 h 511"/>
                <a:gd name="T40" fmla="*/ 351 w 423"/>
                <a:gd name="T41" fmla="*/ 43 h 511"/>
                <a:gd name="T42" fmla="*/ 328 w 423"/>
                <a:gd name="T43" fmla="*/ 38 h 511"/>
                <a:gd name="T44" fmla="*/ 298 w 423"/>
                <a:gd name="T45" fmla="*/ 37 h 511"/>
                <a:gd name="T46" fmla="*/ 242 w 423"/>
                <a:gd name="T47" fmla="*/ 37 h 511"/>
                <a:gd name="T48" fmla="*/ 242 w 423"/>
                <a:gd name="T49" fmla="*/ 402 h 511"/>
                <a:gd name="T50" fmla="*/ 242 w 423"/>
                <a:gd name="T51" fmla="*/ 432 h 511"/>
                <a:gd name="T52" fmla="*/ 245 w 423"/>
                <a:gd name="T53" fmla="*/ 455 h 511"/>
                <a:gd name="T54" fmla="*/ 250 w 423"/>
                <a:gd name="T55" fmla="*/ 473 h 511"/>
                <a:gd name="T56" fmla="*/ 259 w 423"/>
                <a:gd name="T57" fmla="*/ 484 h 511"/>
                <a:gd name="T58" fmla="*/ 274 w 423"/>
                <a:gd name="T59" fmla="*/ 492 h 511"/>
                <a:gd name="T60" fmla="*/ 295 w 423"/>
                <a:gd name="T61" fmla="*/ 497 h 511"/>
                <a:gd name="T62" fmla="*/ 322 w 423"/>
                <a:gd name="T63" fmla="*/ 500 h 511"/>
                <a:gd name="T64" fmla="*/ 322 w 423"/>
                <a:gd name="T65" fmla="*/ 511 h 511"/>
                <a:gd name="T66" fmla="*/ 102 w 423"/>
                <a:gd name="T67" fmla="*/ 511 h 511"/>
                <a:gd name="T68" fmla="*/ 102 w 423"/>
                <a:gd name="T69" fmla="*/ 500 h 511"/>
                <a:gd name="T70" fmla="*/ 130 w 423"/>
                <a:gd name="T71" fmla="*/ 497 h 511"/>
                <a:gd name="T72" fmla="*/ 150 w 423"/>
                <a:gd name="T73" fmla="*/ 492 h 511"/>
                <a:gd name="T74" fmla="*/ 163 w 423"/>
                <a:gd name="T75" fmla="*/ 484 h 511"/>
                <a:gd name="T76" fmla="*/ 173 w 423"/>
                <a:gd name="T77" fmla="*/ 473 h 511"/>
                <a:gd name="T78" fmla="*/ 178 w 423"/>
                <a:gd name="T79" fmla="*/ 455 h 511"/>
                <a:gd name="T80" fmla="*/ 181 w 423"/>
                <a:gd name="T81" fmla="*/ 432 h 511"/>
                <a:gd name="T82" fmla="*/ 181 w 423"/>
                <a:gd name="T83" fmla="*/ 402 h 511"/>
                <a:gd name="T84" fmla="*/ 181 w 423"/>
                <a:gd name="T85" fmla="*/ 37 h 511"/>
                <a:gd name="T86" fmla="*/ 141 w 423"/>
                <a:gd name="T87" fmla="*/ 37 h 511"/>
                <a:gd name="T88" fmla="*/ 112 w 423"/>
                <a:gd name="T89" fmla="*/ 37 h 511"/>
                <a:gd name="T90" fmla="*/ 88 w 423"/>
                <a:gd name="T91" fmla="*/ 40 h 511"/>
                <a:gd name="T92" fmla="*/ 72 w 423"/>
                <a:gd name="T93" fmla="*/ 45 h 511"/>
                <a:gd name="T94" fmla="*/ 59 w 423"/>
                <a:gd name="T95" fmla="*/ 51 h 511"/>
                <a:gd name="T96" fmla="*/ 51 w 423"/>
                <a:gd name="T97" fmla="*/ 59 h 511"/>
                <a:gd name="T98" fmla="*/ 43 w 423"/>
                <a:gd name="T99" fmla="*/ 66 h 511"/>
                <a:gd name="T100" fmla="*/ 33 w 423"/>
                <a:gd name="T101" fmla="*/ 82 h 511"/>
                <a:gd name="T102" fmla="*/ 22 w 423"/>
                <a:gd name="T103" fmla="*/ 104 h 511"/>
                <a:gd name="T104" fmla="*/ 12 w 423"/>
                <a:gd name="T105" fmla="*/ 133 h 511"/>
                <a:gd name="T106" fmla="*/ 0 w 423"/>
                <a:gd name="T107" fmla="*/ 133 h 511"/>
                <a:gd name="T108" fmla="*/ 4 w 423"/>
                <a:gd name="T109" fmla="*/ 87 h 511"/>
                <a:gd name="T110" fmla="*/ 8 w 423"/>
                <a:gd name="T111" fmla="*/ 42 h 511"/>
                <a:gd name="T112" fmla="*/ 9 w 423"/>
                <a:gd name="T113"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 h="511">
                  <a:moveTo>
                    <a:pt x="9" y="0"/>
                  </a:moveTo>
                  <a:lnTo>
                    <a:pt x="17" y="0"/>
                  </a:lnTo>
                  <a:lnTo>
                    <a:pt x="28" y="13"/>
                  </a:lnTo>
                  <a:lnTo>
                    <a:pt x="41" y="19"/>
                  </a:lnTo>
                  <a:lnTo>
                    <a:pt x="59" y="19"/>
                  </a:lnTo>
                  <a:lnTo>
                    <a:pt x="368" y="19"/>
                  </a:lnTo>
                  <a:lnTo>
                    <a:pt x="384" y="17"/>
                  </a:lnTo>
                  <a:lnTo>
                    <a:pt x="396" y="11"/>
                  </a:lnTo>
                  <a:lnTo>
                    <a:pt x="407" y="0"/>
                  </a:lnTo>
                  <a:lnTo>
                    <a:pt x="415" y="0"/>
                  </a:lnTo>
                  <a:lnTo>
                    <a:pt x="417" y="29"/>
                  </a:lnTo>
                  <a:lnTo>
                    <a:pt x="418" y="61"/>
                  </a:lnTo>
                  <a:lnTo>
                    <a:pt x="421" y="96"/>
                  </a:lnTo>
                  <a:lnTo>
                    <a:pt x="423" y="132"/>
                  </a:lnTo>
                  <a:lnTo>
                    <a:pt x="412" y="133"/>
                  </a:lnTo>
                  <a:lnTo>
                    <a:pt x="404" y="109"/>
                  </a:lnTo>
                  <a:lnTo>
                    <a:pt x="396" y="90"/>
                  </a:lnTo>
                  <a:lnTo>
                    <a:pt x="388" y="74"/>
                  </a:lnTo>
                  <a:lnTo>
                    <a:pt x="380" y="62"/>
                  </a:lnTo>
                  <a:lnTo>
                    <a:pt x="368" y="51"/>
                  </a:lnTo>
                  <a:lnTo>
                    <a:pt x="351" y="43"/>
                  </a:lnTo>
                  <a:lnTo>
                    <a:pt x="328" y="38"/>
                  </a:lnTo>
                  <a:lnTo>
                    <a:pt x="298" y="37"/>
                  </a:lnTo>
                  <a:lnTo>
                    <a:pt x="242" y="37"/>
                  </a:lnTo>
                  <a:lnTo>
                    <a:pt x="242" y="402"/>
                  </a:lnTo>
                  <a:lnTo>
                    <a:pt x="242" y="432"/>
                  </a:lnTo>
                  <a:lnTo>
                    <a:pt x="245" y="455"/>
                  </a:lnTo>
                  <a:lnTo>
                    <a:pt x="250" y="473"/>
                  </a:lnTo>
                  <a:lnTo>
                    <a:pt x="259" y="484"/>
                  </a:lnTo>
                  <a:lnTo>
                    <a:pt x="274" y="492"/>
                  </a:lnTo>
                  <a:lnTo>
                    <a:pt x="295" y="497"/>
                  </a:lnTo>
                  <a:lnTo>
                    <a:pt x="322" y="500"/>
                  </a:lnTo>
                  <a:lnTo>
                    <a:pt x="322" y="511"/>
                  </a:lnTo>
                  <a:lnTo>
                    <a:pt x="102" y="511"/>
                  </a:lnTo>
                  <a:lnTo>
                    <a:pt x="102" y="500"/>
                  </a:lnTo>
                  <a:lnTo>
                    <a:pt x="130" y="497"/>
                  </a:lnTo>
                  <a:lnTo>
                    <a:pt x="150" y="492"/>
                  </a:lnTo>
                  <a:lnTo>
                    <a:pt x="163" y="484"/>
                  </a:lnTo>
                  <a:lnTo>
                    <a:pt x="173" y="473"/>
                  </a:lnTo>
                  <a:lnTo>
                    <a:pt x="178" y="455"/>
                  </a:lnTo>
                  <a:lnTo>
                    <a:pt x="181" y="432"/>
                  </a:lnTo>
                  <a:lnTo>
                    <a:pt x="181" y="402"/>
                  </a:lnTo>
                  <a:lnTo>
                    <a:pt x="181" y="37"/>
                  </a:lnTo>
                  <a:lnTo>
                    <a:pt x="141" y="37"/>
                  </a:lnTo>
                  <a:lnTo>
                    <a:pt x="112" y="37"/>
                  </a:lnTo>
                  <a:lnTo>
                    <a:pt x="88" y="40"/>
                  </a:lnTo>
                  <a:lnTo>
                    <a:pt x="72" y="45"/>
                  </a:lnTo>
                  <a:lnTo>
                    <a:pt x="59" y="51"/>
                  </a:lnTo>
                  <a:lnTo>
                    <a:pt x="51" y="59"/>
                  </a:lnTo>
                  <a:lnTo>
                    <a:pt x="43" y="66"/>
                  </a:lnTo>
                  <a:lnTo>
                    <a:pt x="33" y="82"/>
                  </a:lnTo>
                  <a:lnTo>
                    <a:pt x="22" y="104"/>
                  </a:lnTo>
                  <a:lnTo>
                    <a:pt x="12" y="133"/>
                  </a:lnTo>
                  <a:lnTo>
                    <a:pt x="0" y="133"/>
                  </a:lnTo>
                  <a:lnTo>
                    <a:pt x="4" y="87"/>
                  </a:lnTo>
                  <a:lnTo>
                    <a:pt x="8" y="42"/>
                  </a:lnTo>
                  <a:lnTo>
                    <a:pt x="9"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7" name="Freeform 13"/>
            <p:cNvSpPr>
              <a:spLocks/>
            </p:cNvSpPr>
            <p:nvPr userDrawn="1"/>
          </p:nvSpPr>
          <p:spPr bwMode="auto">
            <a:xfrm>
              <a:off x="5937251" y="3733800"/>
              <a:ext cx="304800" cy="390525"/>
            </a:xfrm>
            <a:custGeom>
              <a:avLst/>
              <a:gdLst>
                <a:gd name="T0" fmla="*/ 338 w 383"/>
                <a:gd name="T1" fmla="*/ 0 h 492"/>
                <a:gd name="T2" fmla="*/ 340 w 383"/>
                <a:gd name="T3" fmla="*/ 32 h 492"/>
                <a:gd name="T4" fmla="*/ 345 w 383"/>
                <a:gd name="T5" fmla="*/ 84 h 492"/>
                <a:gd name="T6" fmla="*/ 335 w 383"/>
                <a:gd name="T7" fmla="*/ 113 h 492"/>
                <a:gd name="T8" fmla="*/ 318 w 383"/>
                <a:gd name="T9" fmla="*/ 69 h 492"/>
                <a:gd name="T10" fmla="*/ 300 w 383"/>
                <a:gd name="T11" fmla="*/ 43 h 492"/>
                <a:gd name="T12" fmla="*/ 281 w 383"/>
                <a:gd name="T13" fmla="*/ 29 h 492"/>
                <a:gd name="T14" fmla="*/ 239 w 383"/>
                <a:gd name="T15" fmla="*/ 18 h 492"/>
                <a:gd name="T16" fmla="*/ 159 w 383"/>
                <a:gd name="T17" fmla="*/ 18 h 492"/>
                <a:gd name="T18" fmla="*/ 144 w 383"/>
                <a:gd name="T19" fmla="*/ 18 h 492"/>
                <a:gd name="T20" fmla="*/ 138 w 383"/>
                <a:gd name="T21" fmla="*/ 23 h 492"/>
                <a:gd name="T22" fmla="*/ 136 w 383"/>
                <a:gd name="T23" fmla="*/ 32 h 492"/>
                <a:gd name="T24" fmla="*/ 136 w 383"/>
                <a:gd name="T25" fmla="*/ 224 h 492"/>
                <a:gd name="T26" fmla="*/ 241 w 383"/>
                <a:gd name="T27" fmla="*/ 224 h 492"/>
                <a:gd name="T28" fmla="*/ 273 w 383"/>
                <a:gd name="T29" fmla="*/ 214 h 492"/>
                <a:gd name="T30" fmla="*/ 289 w 383"/>
                <a:gd name="T31" fmla="*/ 185 h 492"/>
                <a:gd name="T32" fmla="*/ 306 w 383"/>
                <a:gd name="T33" fmla="*/ 161 h 492"/>
                <a:gd name="T34" fmla="*/ 295 w 383"/>
                <a:gd name="T35" fmla="*/ 310 h 492"/>
                <a:gd name="T36" fmla="*/ 282 w 383"/>
                <a:gd name="T37" fmla="*/ 269 h 492"/>
                <a:gd name="T38" fmla="*/ 260 w 383"/>
                <a:gd name="T39" fmla="*/ 251 h 492"/>
                <a:gd name="T40" fmla="*/ 212 w 383"/>
                <a:gd name="T41" fmla="*/ 248 h 492"/>
                <a:gd name="T42" fmla="*/ 136 w 383"/>
                <a:gd name="T43" fmla="*/ 392 h 492"/>
                <a:gd name="T44" fmla="*/ 140 w 383"/>
                <a:gd name="T45" fmla="*/ 441 h 492"/>
                <a:gd name="T46" fmla="*/ 152 w 383"/>
                <a:gd name="T47" fmla="*/ 463 h 492"/>
                <a:gd name="T48" fmla="*/ 184 w 383"/>
                <a:gd name="T49" fmla="*/ 474 h 492"/>
                <a:gd name="T50" fmla="*/ 233 w 383"/>
                <a:gd name="T51" fmla="*/ 476 h 492"/>
                <a:gd name="T52" fmla="*/ 290 w 383"/>
                <a:gd name="T53" fmla="*/ 466 h 492"/>
                <a:gd name="T54" fmla="*/ 329 w 383"/>
                <a:gd name="T55" fmla="*/ 445 h 492"/>
                <a:gd name="T56" fmla="*/ 356 w 383"/>
                <a:gd name="T57" fmla="*/ 402 h 492"/>
                <a:gd name="T58" fmla="*/ 383 w 383"/>
                <a:gd name="T59" fmla="*/ 373 h 492"/>
                <a:gd name="T60" fmla="*/ 377 w 383"/>
                <a:gd name="T61" fmla="*/ 409 h 492"/>
                <a:gd name="T62" fmla="*/ 366 w 383"/>
                <a:gd name="T63" fmla="*/ 457 h 492"/>
                <a:gd name="T64" fmla="*/ 358 w 383"/>
                <a:gd name="T65" fmla="*/ 492 h 492"/>
                <a:gd name="T66" fmla="*/ 0 w 383"/>
                <a:gd name="T67" fmla="*/ 481 h 492"/>
                <a:gd name="T68" fmla="*/ 45 w 383"/>
                <a:gd name="T69" fmla="*/ 473 h 492"/>
                <a:gd name="T70" fmla="*/ 67 w 383"/>
                <a:gd name="T71" fmla="*/ 454 h 492"/>
                <a:gd name="T72" fmla="*/ 74 w 383"/>
                <a:gd name="T73" fmla="*/ 413 h 492"/>
                <a:gd name="T74" fmla="*/ 75 w 383"/>
                <a:gd name="T75" fmla="*/ 109 h 492"/>
                <a:gd name="T76" fmla="*/ 72 w 383"/>
                <a:gd name="T77" fmla="*/ 56 h 492"/>
                <a:gd name="T78" fmla="*/ 59 w 383"/>
                <a:gd name="T79" fmla="*/ 27 h 492"/>
                <a:gd name="T80" fmla="*/ 30 w 383"/>
                <a:gd name="T81" fmla="*/ 14 h 492"/>
                <a:gd name="T82" fmla="*/ 8 w 383"/>
                <a:gd name="T8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3" h="492">
                  <a:moveTo>
                    <a:pt x="8" y="0"/>
                  </a:moveTo>
                  <a:lnTo>
                    <a:pt x="338" y="0"/>
                  </a:lnTo>
                  <a:lnTo>
                    <a:pt x="338" y="13"/>
                  </a:lnTo>
                  <a:lnTo>
                    <a:pt x="340" y="32"/>
                  </a:lnTo>
                  <a:lnTo>
                    <a:pt x="342" y="58"/>
                  </a:lnTo>
                  <a:lnTo>
                    <a:pt x="345" y="84"/>
                  </a:lnTo>
                  <a:lnTo>
                    <a:pt x="346" y="111"/>
                  </a:lnTo>
                  <a:lnTo>
                    <a:pt x="335" y="113"/>
                  </a:lnTo>
                  <a:lnTo>
                    <a:pt x="327" y="88"/>
                  </a:lnTo>
                  <a:lnTo>
                    <a:pt x="318" y="69"/>
                  </a:lnTo>
                  <a:lnTo>
                    <a:pt x="309" y="55"/>
                  </a:lnTo>
                  <a:lnTo>
                    <a:pt x="300" y="43"/>
                  </a:lnTo>
                  <a:lnTo>
                    <a:pt x="292" y="35"/>
                  </a:lnTo>
                  <a:lnTo>
                    <a:pt x="281" y="29"/>
                  </a:lnTo>
                  <a:lnTo>
                    <a:pt x="263" y="23"/>
                  </a:lnTo>
                  <a:lnTo>
                    <a:pt x="239" y="18"/>
                  </a:lnTo>
                  <a:lnTo>
                    <a:pt x="208" y="18"/>
                  </a:lnTo>
                  <a:lnTo>
                    <a:pt x="159" y="18"/>
                  </a:lnTo>
                  <a:lnTo>
                    <a:pt x="151" y="18"/>
                  </a:lnTo>
                  <a:lnTo>
                    <a:pt x="144" y="18"/>
                  </a:lnTo>
                  <a:lnTo>
                    <a:pt x="141" y="19"/>
                  </a:lnTo>
                  <a:lnTo>
                    <a:pt x="138" y="23"/>
                  </a:lnTo>
                  <a:lnTo>
                    <a:pt x="136" y="26"/>
                  </a:lnTo>
                  <a:lnTo>
                    <a:pt x="136" y="32"/>
                  </a:lnTo>
                  <a:lnTo>
                    <a:pt x="136" y="40"/>
                  </a:lnTo>
                  <a:lnTo>
                    <a:pt x="136" y="224"/>
                  </a:lnTo>
                  <a:lnTo>
                    <a:pt x="212" y="224"/>
                  </a:lnTo>
                  <a:lnTo>
                    <a:pt x="241" y="224"/>
                  </a:lnTo>
                  <a:lnTo>
                    <a:pt x="260" y="220"/>
                  </a:lnTo>
                  <a:lnTo>
                    <a:pt x="273" y="214"/>
                  </a:lnTo>
                  <a:lnTo>
                    <a:pt x="282" y="203"/>
                  </a:lnTo>
                  <a:lnTo>
                    <a:pt x="289" y="185"/>
                  </a:lnTo>
                  <a:lnTo>
                    <a:pt x="295" y="161"/>
                  </a:lnTo>
                  <a:lnTo>
                    <a:pt x="306" y="161"/>
                  </a:lnTo>
                  <a:lnTo>
                    <a:pt x="306" y="310"/>
                  </a:lnTo>
                  <a:lnTo>
                    <a:pt x="295" y="310"/>
                  </a:lnTo>
                  <a:lnTo>
                    <a:pt x="289" y="286"/>
                  </a:lnTo>
                  <a:lnTo>
                    <a:pt x="282" y="269"/>
                  </a:lnTo>
                  <a:lnTo>
                    <a:pt x="273" y="257"/>
                  </a:lnTo>
                  <a:lnTo>
                    <a:pt x="260" y="251"/>
                  </a:lnTo>
                  <a:lnTo>
                    <a:pt x="241" y="248"/>
                  </a:lnTo>
                  <a:lnTo>
                    <a:pt x="212" y="248"/>
                  </a:lnTo>
                  <a:lnTo>
                    <a:pt x="136" y="248"/>
                  </a:lnTo>
                  <a:lnTo>
                    <a:pt x="136" y="392"/>
                  </a:lnTo>
                  <a:lnTo>
                    <a:pt x="136" y="420"/>
                  </a:lnTo>
                  <a:lnTo>
                    <a:pt x="140" y="441"/>
                  </a:lnTo>
                  <a:lnTo>
                    <a:pt x="144" y="454"/>
                  </a:lnTo>
                  <a:lnTo>
                    <a:pt x="152" y="463"/>
                  </a:lnTo>
                  <a:lnTo>
                    <a:pt x="167" y="470"/>
                  </a:lnTo>
                  <a:lnTo>
                    <a:pt x="184" y="474"/>
                  </a:lnTo>
                  <a:lnTo>
                    <a:pt x="207" y="474"/>
                  </a:lnTo>
                  <a:lnTo>
                    <a:pt x="233" y="476"/>
                  </a:lnTo>
                  <a:lnTo>
                    <a:pt x="263" y="473"/>
                  </a:lnTo>
                  <a:lnTo>
                    <a:pt x="290" y="466"/>
                  </a:lnTo>
                  <a:lnTo>
                    <a:pt x="313" y="457"/>
                  </a:lnTo>
                  <a:lnTo>
                    <a:pt x="329" y="445"/>
                  </a:lnTo>
                  <a:lnTo>
                    <a:pt x="342" y="428"/>
                  </a:lnTo>
                  <a:lnTo>
                    <a:pt x="356" y="402"/>
                  </a:lnTo>
                  <a:lnTo>
                    <a:pt x="372" y="372"/>
                  </a:lnTo>
                  <a:lnTo>
                    <a:pt x="383" y="373"/>
                  </a:lnTo>
                  <a:lnTo>
                    <a:pt x="380" y="388"/>
                  </a:lnTo>
                  <a:lnTo>
                    <a:pt x="377" y="409"/>
                  </a:lnTo>
                  <a:lnTo>
                    <a:pt x="370" y="433"/>
                  </a:lnTo>
                  <a:lnTo>
                    <a:pt x="366" y="457"/>
                  </a:lnTo>
                  <a:lnTo>
                    <a:pt x="361" y="478"/>
                  </a:lnTo>
                  <a:lnTo>
                    <a:pt x="358" y="492"/>
                  </a:lnTo>
                  <a:lnTo>
                    <a:pt x="0" y="492"/>
                  </a:lnTo>
                  <a:lnTo>
                    <a:pt x="0" y="481"/>
                  </a:lnTo>
                  <a:lnTo>
                    <a:pt x="26" y="478"/>
                  </a:lnTo>
                  <a:lnTo>
                    <a:pt x="45" y="473"/>
                  </a:lnTo>
                  <a:lnTo>
                    <a:pt x="58" y="465"/>
                  </a:lnTo>
                  <a:lnTo>
                    <a:pt x="67" y="454"/>
                  </a:lnTo>
                  <a:lnTo>
                    <a:pt x="72" y="436"/>
                  </a:lnTo>
                  <a:lnTo>
                    <a:pt x="74" y="413"/>
                  </a:lnTo>
                  <a:lnTo>
                    <a:pt x="75" y="383"/>
                  </a:lnTo>
                  <a:lnTo>
                    <a:pt x="75" y="109"/>
                  </a:lnTo>
                  <a:lnTo>
                    <a:pt x="74" y="79"/>
                  </a:lnTo>
                  <a:lnTo>
                    <a:pt x="72" y="56"/>
                  </a:lnTo>
                  <a:lnTo>
                    <a:pt x="67" y="39"/>
                  </a:lnTo>
                  <a:lnTo>
                    <a:pt x="59" y="27"/>
                  </a:lnTo>
                  <a:lnTo>
                    <a:pt x="48" y="19"/>
                  </a:lnTo>
                  <a:lnTo>
                    <a:pt x="30" y="14"/>
                  </a:lnTo>
                  <a:lnTo>
                    <a:pt x="8" y="11"/>
                  </a:lnTo>
                  <a:lnTo>
                    <a:pt x="8"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8" name="Freeform 14"/>
            <p:cNvSpPr>
              <a:spLocks/>
            </p:cNvSpPr>
            <p:nvPr userDrawn="1"/>
          </p:nvSpPr>
          <p:spPr bwMode="auto">
            <a:xfrm>
              <a:off x="6234113" y="3733800"/>
              <a:ext cx="304800" cy="390525"/>
            </a:xfrm>
            <a:custGeom>
              <a:avLst/>
              <a:gdLst>
                <a:gd name="T0" fmla="*/ 336 w 383"/>
                <a:gd name="T1" fmla="*/ 0 h 492"/>
                <a:gd name="T2" fmla="*/ 340 w 383"/>
                <a:gd name="T3" fmla="*/ 32 h 492"/>
                <a:gd name="T4" fmla="*/ 343 w 383"/>
                <a:gd name="T5" fmla="*/ 84 h 492"/>
                <a:gd name="T6" fmla="*/ 333 w 383"/>
                <a:gd name="T7" fmla="*/ 113 h 492"/>
                <a:gd name="T8" fmla="*/ 317 w 383"/>
                <a:gd name="T9" fmla="*/ 69 h 492"/>
                <a:gd name="T10" fmla="*/ 300 w 383"/>
                <a:gd name="T11" fmla="*/ 43 h 492"/>
                <a:gd name="T12" fmla="*/ 279 w 383"/>
                <a:gd name="T13" fmla="*/ 29 h 492"/>
                <a:gd name="T14" fmla="*/ 239 w 383"/>
                <a:gd name="T15" fmla="*/ 18 h 492"/>
                <a:gd name="T16" fmla="*/ 157 w 383"/>
                <a:gd name="T17" fmla="*/ 18 h 492"/>
                <a:gd name="T18" fmla="*/ 144 w 383"/>
                <a:gd name="T19" fmla="*/ 18 h 492"/>
                <a:gd name="T20" fmla="*/ 136 w 383"/>
                <a:gd name="T21" fmla="*/ 23 h 492"/>
                <a:gd name="T22" fmla="*/ 134 w 383"/>
                <a:gd name="T23" fmla="*/ 32 h 492"/>
                <a:gd name="T24" fmla="*/ 134 w 383"/>
                <a:gd name="T25" fmla="*/ 224 h 492"/>
                <a:gd name="T26" fmla="*/ 239 w 383"/>
                <a:gd name="T27" fmla="*/ 224 h 492"/>
                <a:gd name="T28" fmla="*/ 272 w 383"/>
                <a:gd name="T29" fmla="*/ 214 h 492"/>
                <a:gd name="T30" fmla="*/ 287 w 383"/>
                <a:gd name="T31" fmla="*/ 185 h 492"/>
                <a:gd name="T32" fmla="*/ 306 w 383"/>
                <a:gd name="T33" fmla="*/ 161 h 492"/>
                <a:gd name="T34" fmla="*/ 295 w 383"/>
                <a:gd name="T35" fmla="*/ 310 h 492"/>
                <a:gd name="T36" fmla="*/ 280 w 383"/>
                <a:gd name="T37" fmla="*/ 269 h 492"/>
                <a:gd name="T38" fmla="*/ 258 w 383"/>
                <a:gd name="T39" fmla="*/ 251 h 492"/>
                <a:gd name="T40" fmla="*/ 211 w 383"/>
                <a:gd name="T41" fmla="*/ 248 h 492"/>
                <a:gd name="T42" fmla="*/ 134 w 383"/>
                <a:gd name="T43" fmla="*/ 392 h 492"/>
                <a:gd name="T44" fmla="*/ 138 w 383"/>
                <a:gd name="T45" fmla="*/ 441 h 492"/>
                <a:gd name="T46" fmla="*/ 152 w 383"/>
                <a:gd name="T47" fmla="*/ 463 h 492"/>
                <a:gd name="T48" fmla="*/ 184 w 383"/>
                <a:gd name="T49" fmla="*/ 474 h 492"/>
                <a:gd name="T50" fmla="*/ 231 w 383"/>
                <a:gd name="T51" fmla="*/ 476 h 492"/>
                <a:gd name="T52" fmla="*/ 288 w 383"/>
                <a:gd name="T53" fmla="*/ 466 h 492"/>
                <a:gd name="T54" fmla="*/ 327 w 383"/>
                <a:gd name="T55" fmla="*/ 445 h 492"/>
                <a:gd name="T56" fmla="*/ 354 w 383"/>
                <a:gd name="T57" fmla="*/ 402 h 492"/>
                <a:gd name="T58" fmla="*/ 383 w 383"/>
                <a:gd name="T59" fmla="*/ 373 h 492"/>
                <a:gd name="T60" fmla="*/ 375 w 383"/>
                <a:gd name="T61" fmla="*/ 409 h 492"/>
                <a:gd name="T62" fmla="*/ 365 w 383"/>
                <a:gd name="T63" fmla="*/ 457 h 492"/>
                <a:gd name="T64" fmla="*/ 356 w 383"/>
                <a:gd name="T65" fmla="*/ 492 h 492"/>
                <a:gd name="T66" fmla="*/ 0 w 383"/>
                <a:gd name="T67" fmla="*/ 481 h 492"/>
                <a:gd name="T68" fmla="*/ 43 w 383"/>
                <a:gd name="T69" fmla="*/ 473 h 492"/>
                <a:gd name="T70" fmla="*/ 65 w 383"/>
                <a:gd name="T71" fmla="*/ 454 h 492"/>
                <a:gd name="T72" fmla="*/ 73 w 383"/>
                <a:gd name="T73" fmla="*/ 413 h 492"/>
                <a:gd name="T74" fmla="*/ 73 w 383"/>
                <a:gd name="T75" fmla="*/ 109 h 492"/>
                <a:gd name="T76" fmla="*/ 70 w 383"/>
                <a:gd name="T77" fmla="*/ 56 h 492"/>
                <a:gd name="T78" fmla="*/ 59 w 383"/>
                <a:gd name="T79" fmla="*/ 27 h 492"/>
                <a:gd name="T80" fmla="*/ 30 w 383"/>
                <a:gd name="T81" fmla="*/ 14 h 492"/>
                <a:gd name="T82" fmla="*/ 6 w 383"/>
                <a:gd name="T8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3" h="492">
                  <a:moveTo>
                    <a:pt x="6" y="0"/>
                  </a:moveTo>
                  <a:lnTo>
                    <a:pt x="336" y="0"/>
                  </a:lnTo>
                  <a:lnTo>
                    <a:pt x="338" y="13"/>
                  </a:lnTo>
                  <a:lnTo>
                    <a:pt x="340" y="32"/>
                  </a:lnTo>
                  <a:lnTo>
                    <a:pt x="341" y="58"/>
                  </a:lnTo>
                  <a:lnTo>
                    <a:pt x="343" y="84"/>
                  </a:lnTo>
                  <a:lnTo>
                    <a:pt x="344" y="111"/>
                  </a:lnTo>
                  <a:lnTo>
                    <a:pt x="333" y="113"/>
                  </a:lnTo>
                  <a:lnTo>
                    <a:pt x="325" y="88"/>
                  </a:lnTo>
                  <a:lnTo>
                    <a:pt x="317" y="69"/>
                  </a:lnTo>
                  <a:lnTo>
                    <a:pt x="308" y="55"/>
                  </a:lnTo>
                  <a:lnTo>
                    <a:pt x="300" y="43"/>
                  </a:lnTo>
                  <a:lnTo>
                    <a:pt x="292" y="35"/>
                  </a:lnTo>
                  <a:lnTo>
                    <a:pt x="279" y="29"/>
                  </a:lnTo>
                  <a:lnTo>
                    <a:pt x="261" y="23"/>
                  </a:lnTo>
                  <a:lnTo>
                    <a:pt x="239" y="18"/>
                  </a:lnTo>
                  <a:lnTo>
                    <a:pt x="208" y="18"/>
                  </a:lnTo>
                  <a:lnTo>
                    <a:pt x="157" y="18"/>
                  </a:lnTo>
                  <a:lnTo>
                    <a:pt x="149" y="18"/>
                  </a:lnTo>
                  <a:lnTo>
                    <a:pt x="144" y="18"/>
                  </a:lnTo>
                  <a:lnTo>
                    <a:pt x="139" y="19"/>
                  </a:lnTo>
                  <a:lnTo>
                    <a:pt x="136" y="23"/>
                  </a:lnTo>
                  <a:lnTo>
                    <a:pt x="136" y="26"/>
                  </a:lnTo>
                  <a:lnTo>
                    <a:pt x="134" y="32"/>
                  </a:lnTo>
                  <a:lnTo>
                    <a:pt x="134" y="40"/>
                  </a:lnTo>
                  <a:lnTo>
                    <a:pt x="134" y="224"/>
                  </a:lnTo>
                  <a:lnTo>
                    <a:pt x="211" y="224"/>
                  </a:lnTo>
                  <a:lnTo>
                    <a:pt x="239" y="224"/>
                  </a:lnTo>
                  <a:lnTo>
                    <a:pt x="258" y="220"/>
                  </a:lnTo>
                  <a:lnTo>
                    <a:pt x="272" y="214"/>
                  </a:lnTo>
                  <a:lnTo>
                    <a:pt x="280" y="203"/>
                  </a:lnTo>
                  <a:lnTo>
                    <a:pt x="287" y="185"/>
                  </a:lnTo>
                  <a:lnTo>
                    <a:pt x="295" y="161"/>
                  </a:lnTo>
                  <a:lnTo>
                    <a:pt x="306" y="161"/>
                  </a:lnTo>
                  <a:lnTo>
                    <a:pt x="306" y="310"/>
                  </a:lnTo>
                  <a:lnTo>
                    <a:pt x="295" y="310"/>
                  </a:lnTo>
                  <a:lnTo>
                    <a:pt x="287" y="286"/>
                  </a:lnTo>
                  <a:lnTo>
                    <a:pt x="280" y="269"/>
                  </a:lnTo>
                  <a:lnTo>
                    <a:pt x="271" y="257"/>
                  </a:lnTo>
                  <a:lnTo>
                    <a:pt x="258" y="251"/>
                  </a:lnTo>
                  <a:lnTo>
                    <a:pt x="239" y="248"/>
                  </a:lnTo>
                  <a:lnTo>
                    <a:pt x="211" y="248"/>
                  </a:lnTo>
                  <a:lnTo>
                    <a:pt x="134" y="248"/>
                  </a:lnTo>
                  <a:lnTo>
                    <a:pt x="134" y="392"/>
                  </a:lnTo>
                  <a:lnTo>
                    <a:pt x="136" y="420"/>
                  </a:lnTo>
                  <a:lnTo>
                    <a:pt x="138" y="441"/>
                  </a:lnTo>
                  <a:lnTo>
                    <a:pt x="144" y="454"/>
                  </a:lnTo>
                  <a:lnTo>
                    <a:pt x="152" y="463"/>
                  </a:lnTo>
                  <a:lnTo>
                    <a:pt x="166" y="470"/>
                  </a:lnTo>
                  <a:lnTo>
                    <a:pt x="184" y="474"/>
                  </a:lnTo>
                  <a:lnTo>
                    <a:pt x="207" y="474"/>
                  </a:lnTo>
                  <a:lnTo>
                    <a:pt x="231" y="476"/>
                  </a:lnTo>
                  <a:lnTo>
                    <a:pt x="263" y="473"/>
                  </a:lnTo>
                  <a:lnTo>
                    <a:pt x="288" y="466"/>
                  </a:lnTo>
                  <a:lnTo>
                    <a:pt x="311" y="457"/>
                  </a:lnTo>
                  <a:lnTo>
                    <a:pt x="327" y="445"/>
                  </a:lnTo>
                  <a:lnTo>
                    <a:pt x="340" y="428"/>
                  </a:lnTo>
                  <a:lnTo>
                    <a:pt x="354" y="402"/>
                  </a:lnTo>
                  <a:lnTo>
                    <a:pt x="372" y="372"/>
                  </a:lnTo>
                  <a:lnTo>
                    <a:pt x="383" y="373"/>
                  </a:lnTo>
                  <a:lnTo>
                    <a:pt x="380" y="388"/>
                  </a:lnTo>
                  <a:lnTo>
                    <a:pt x="375" y="409"/>
                  </a:lnTo>
                  <a:lnTo>
                    <a:pt x="370" y="433"/>
                  </a:lnTo>
                  <a:lnTo>
                    <a:pt x="365" y="457"/>
                  </a:lnTo>
                  <a:lnTo>
                    <a:pt x="360" y="478"/>
                  </a:lnTo>
                  <a:lnTo>
                    <a:pt x="356" y="492"/>
                  </a:lnTo>
                  <a:lnTo>
                    <a:pt x="0" y="492"/>
                  </a:lnTo>
                  <a:lnTo>
                    <a:pt x="0" y="481"/>
                  </a:lnTo>
                  <a:lnTo>
                    <a:pt x="25" y="478"/>
                  </a:lnTo>
                  <a:lnTo>
                    <a:pt x="43" y="473"/>
                  </a:lnTo>
                  <a:lnTo>
                    <a:pt x="57" y="465"/>
                  </a:lnTo>
                  <a:lnTo>
                    <a:pt x="65" y="454"/>
                  </a:lnTo>
                  <a:lnTo>
                    <a:pt x="70" y="436"/>
                  </a:lnTo>
                  <a:lnTo>
                    <a:pt x="73" y="413"/>
                  </a:lnTo>
                  <a:lnTo>
                    <a:pt x="73" y="383"/>
                  </a:lnTo>
                  <a:lnTo>
                    <a:pt x="73" y="109"/>
                  </a:lnTo>
                  <a:lnTo>
                    <a:pt x="73" y="79"/>
                  </a:lnTo>
                  <a:lnTo>
                    <a:pt x="70" y="56"/>
                  </a:lnTo>
                  <a:lnTo>
                    <a:pt x="67" y="39"/>
                  </a:lnTo>
                  <a:lnTo>
                    <a:pt x="59" y="27"/>
                  </a:lnTo>
                  <a:lnTo>
                    <a:pt x="46" y="19"/>
                  </a:lnTo>
                  <a:lnTo>
                    <a:pt x="30" y="14"/>
                  </a:lnTo>
                  <a:lnTo>
                    <a:pt x="6" y="11"/>
                  </a:lnTo>
                  <a:lnTo>
                    <a:pt x="6"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59" name="Freeform 15"/>
            <p:cNvSpPr>
              <a:spLocks noEditPoints="1"/>
            </p:cNvSpPr>
            <p:nvPr userDrawn="1"/>
          </p:nvSpPr>
          <p:spPr bwMode="auto">
            <a:xfrm>
              <a:off x="6534151" y="3733800"/>
              <a:ext cx="357188" cy="393700"/>
            </a:xfrm>
            <a:custGeom>
              <a:avLst/>
              <a:gdLst>
                <a:gd name="T0" fmla="*/ 158 w 451"/>
                <a:gd name="T1" fmla="*/ 16 h 497"/>
                <a:gd name="T2" fmla="*/ 137 w 451"/>
                <a:gd name="T3" fmla="*/ 19 h 497"/>
                <a:gd name="T4" fmla="*/ 134 w 451"/>
                <a:gd name="T5" fmla="*/ 23 h 497"/>
                <a:gd name="T6" fmla="*/ 130 w 451"/>
                <a:gd name="T7" fmla="*/ 27 h 497"/>
                <a:gd name="T8" fmla="*/ 130 w 451"/>
                <a:gd name="T9" fmla="*/ 40 h 497"/>
                <a:gd name="T10" fmla="*/ 166 w 451"/>
                <a:gd name="T11" fmla="*/ 257 h 497"/>
                <a:gd name="T12" fmla="*/ 214 w 451"/>
                <a:gd name="T13" fmla="*/ 254 h 497"/>
                <a:gd name="T14" fmla="*/ 252 w 451"/>
                <a:gd name="T15" fmla="*/ 238 h 497"/>
                <a:gd name="T16" fmla="*/ 286 w 451"/>
                <a:gd name="T17" fmla="*/ 191 h 497"/>
                <a:gd name="T18" fmla="*/ 297 w 451"/>
                <a:gd name="T19" fmla="*/ 133 h 497"/>
                <a:gd name="T20" fmla="*/ 284 w 451"/>
                <a:gd name="T21" fmla="*/ 74 h 497"/>
                <a:gd name="T22" fmla="*/ 251 w 451"/>
                <a:gd name="T23" fmla="*/ 35 h 497"/>
                <a:gd name="T24" fmla="*/ 204 w 451"/>
                <a:gd name="T25" fmla="*/ 18 h 497"/>
                <a:gd name="T26" fmla="*/ 4 w 451"/>
                <a:gd name="T27" fmla="*/ 0 h 497"/>
                <a:gd name="T28" fmla="*/ 228 w 451"/>
                <a:gd name="T29" fmla="*/ 2 h 497"/>
                <a:gd name="T30" fmla="*/ 288 w 451"/>
                <a:gd name="T31" fmla="*/ 14 h 497"/>
                <a:gd name="T32" fmla="*/ 332 w 451"/>
                <a:gd name="T33" fmla="*/ 43 h 497"/>
                <a:gd name="T34" fmla="*/ 360 w 451"/>
                <a:gd name="T35" fmla="*/ 92 h 497"/>
                <a:gd name="T36" fmla="*/ 358 w 451"/>
                <a:gd name="T37" fmla="*/ 158 h 497"/>
                <a:gd name="T38" fmla="*/ 324 w 451"/>
                <a:gd name="T39" fmla="*/ 216 h 497"/>
                <a:gd name="T40" fmla="*/ 260 w 451"/>
                <a:gd name="T41" fmla="*/ 256 h 497"/>
                <a:gd name="T42" fmla="*/ 283 w 451"/>
                <a:gd name="T43" fmla="*/ 294 h 497"/>
                <a:gd name="T44" fmla="*/ 312 w 451"/>
                <a:gd name="T45" fmla="*/ 341 h 497"/>
                <a:gd name="T46" fmla="*/ 350 w 451"/>
                <a:gd name="T47" fmla="*/ 397 h 497"/>
                <a:gd name="T48" fmla="*/ 395 w 451"/>
                <a:gd name="T49" fmla="*/ 452 h 497"/>
                <a:gd name="T50" fmla="*/ 422 w 451"/>
                <a:gd name="T51" fmla="*/ 478 h 497"/>
                <a:gd name="T52" fmla="*/ 451 w 451"/>
                <a:gd name="T53" fmla="*/ 489 h 497"/>
                <a:gd name="T54" fmla="*/ 440 w 451"/>
                <a:gd name="T55" fmla="*/ 497 h 497"/>
                <a:gd name="T56" fmla="*/ 405 w 451"/>
                <a:gd name="T57" fmla="*/ 494 h 497"/>
                <a:gd name="T58" fmla="*/ 345 w 451"/>
                <a:gd name="T59" fmla="*/ 476 h 497"/>
                <a:gd name="T60" fmla="*/ 297 w 451"/>
                <a:gd name="T61" fmla="*/ 429 h 497"/>
                <a:gd name="T62" fmla="*/ 243 w 451"/>
                <a:gd name="T63" fmla="*/ 341 h 497"/>
                <a:gd name="T64" fmla="*/ 204 w 451"/>
                <a:gd name="T65" fmla="*/ 283 h 497"/>
                <a:gd name="T66" fmla="*/ 162 w 451"/>
                <a:gd name="T67" fmla="*/ 272 h 497"/>
                <a:gd name="T68" fmla="*/ 130 w 451"/>
                <a:gd name="T69" fmla="*/ 383 h 497"/>
                <a:gd name="T70" fmla="*/ 132 w 451"/>
                <a:gd name="T71" fmla="*/ 436 h 497"/>
                <a:gd name="T72" fmla="*/ 145 w 451"/>
                <a:gd name="T73" fmla="*/ 465 h 497"/>
                <a:gd name="T74" fmla="*/ 175 w 451"/>
                <a:gd name="T75" fmla="*/ 478 h 497"/>
                <a:gd name="T76" fmla="*/ 198 w 451"/>
                <a:gd name="T77" fmla="*/ 492 h 497"/>
                <a:gd name="T78" fmla="*/ 0 w 451"/>
                <a:gd name="T79" fmla="*/ 481 h 497"/>
                <a:gd name="T80" fmla="*/ 42 w 451"/>
                <a:gd name="T81" fmla="*/ 473 h 497"/>
                <a:gd name="T82" fmla="*/ 63 w 451"/>
                <a:gd name="T83" fmla="*/ 454 h 497"/>
                <a:gd name="T84" fmla="*/ 69 w 451"/>
                <a:gd name="T85" fmla="*/ 413 h 497"/>
                <a:gd name="T86" fmla="*/ 71 w 451"/>
                <a:gd name="T87" fmla="*/ 109 h 497"/>
                <a:gd name="T88" fmla="*/ 68 w 451"/>
                <a:gd name="T89" fmla="*/ 56 h 497"/>
                <a:gd name="T90" fmla="*/ 55 w 451"/>
                <a:gd name="T91" fmla="*/ 27 h 497"/>
                <a:gd name="T92" fmla="*/ 26 w 451"/>
                <a:gd name="T93" fmla="*/ 14 h 497"/>
                <a:gd name="T94" fmla="*/ 4 w 451"/>
                <a:gd name="T95" fmla="*/ 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1" h="497">
                  <a:moveTo>
                    <a:pt x="177" y="16"/>
                  </a:moveTo>
                  <a:lnTo>
                    <a:pt x="158" y="16"/>
                  </a:lnTo>
                  <a:lnTo>
                    <a:pt x="145" y="18"/>
                  </a:lnTo>
                  <a:lnTo>
                    <a:pt x="137" y="19"/>
                  </a:lnTo>
                  <a:lnTo>
                    <a:pt x="135" y="21"/>
                  </a:lnTo>
                  <a:lnTo>
                    <a:pt x="134" y="23"/>
                  </a:lnTo>
                  <a:lnTo>
                    <a:pt x="132" y="24"/>
                  </a:lnTo>
                  <a:lnTo>
                    <a:pt x="130" y="27"/>
                  </a:lnTo>
                  <a:lnTo>
                    <a:pt x="130" y="32"/>
                  </a:lnTo>
                  <a:lnTo>
                    <a:pt x="130" y="40"/>
                  </a:lnTo>
                  <a:lnTo>
                    <a:pt x="130" y="257"/>
                  </a:lnTo>
                  <a:lnTo>
                    <a:pt x="166" y="257"/>
                  </a:lnTo>
                  <a:lnTo>
                    <a:pt x="191" y="257"/>
                  </a:lnTo>
                  <a:lnTo>
                    <a:pt x="214" y="254"/>
                  </a:lnTo>
                  <a:lnTo>
                    <a:pt x="235" y="248"/>
                  </a:lnTo>
                  <a:lnTo>
                    <a:pt x="252" y="238"/>
                  </a:lnTo>
                  <a:lnTo>
                    <a:pt x="273" y="217"/>
                  </a:lnTo>
                  <a:lnTo>
                    <a:pt x="286" y="191"/>
                  </a:lnTo>
                  <a:lnTo>
                    <a:pt x="294" y="164"/>
                  </a:lnTo>
                  <a:lnTo>
                    <a:pt x="297" y="133"/>
                  </a:lnTo>
                  <a:lnTo>
                    <a:pt x="294" y="101"/>
                  </a:lnTo>
                  <a:lnTo>
                    <a:pt x="284" y="74"/>
                  </a:lnTo>
                  <a:lnTo>
                    <a:pt x="270" y="51"/>
                  </a:lnTo>
                  <a:lnTo>
                    <a:pt x="251" y="35"/>
                  </a:lnTo>
                  <a:lnTo>
                    <a:pt x="228" y="24"/>
                  </a:lnTo>
                  <a:lnTo>
                    <a:pt x="204" y="18"/>
                  </a:lnTo>
                  <a:lnTo>
                    <a:pt x="177" y="16"/>
                  </a:lnTo>
                  <a:close/>
                  <a:moveTo>
                    <a:pt x="4" y="0"/>
                  </a:moveTo>
                  <a:lnTo>
                    <a:pt x="193" y="0"/>
                  </a:lnTo>
                  <a:lnTo>
                    <a:pt x="228" y="2"/>
                  </a:lnTo>
                  <a:lnTo>
                    <a:pt x="260" y="6"/>
                  </a:lnTo>
                  <a:lnTo>
                    <a:pt x="288" y="14"/>
                  </a:lnTo>
                  <a:lnTo>
                    <a:pt x="313" y="26"/>
                  </a:lnTo>
                  <a:lnTo>
                    <a:pt x="332" y="43"/>
                  </a:lnTo>
                  <a:lnTo>
                    <a:pt x="348" y="64"/>
                  </a:lnTo>
                  <a:lnTo>
                    <a:pt x="360" y="92"/>
                  </a:lnTo>
                  <a:lnTo>
                    <a:pt x="363" y="122"/>
                  </a:lnTo>
                  <a:lnTo>
                    <a:pt x="358" y="158"/>
                  </a:lnTo>
                  <a:lnTo>
                    <a:pt x="345" y="188"/>
                  </a:lnTo>
                  <a:lnTo>
                    <a:pt x="324" y="216"/>
                  </a:lnTo>
                  <a:lnTo>
                    <a:pt x="296" y="238"/>
                  </a:lnTo>
                  <a:lnTo>
                    <a:pt x="260" y="256"/>
                  </a:lnTo>
                  <a:lnTo>
                    <a:pt x="270" y="273"/>
                  </a:lnTo>
                  <a:lnTo>
                    <a:pt x="283" y="294"/>
                  </a:lnTo>
                  <a:lnTo>
                    <a:pt x="297" y="318"/>
                  </a:lnTo>
                  <a:lnTo>
                    <a:pt x="312" y="341"/>
                  </a:lnTo>
                  <a:lnTo>
                    <a:pt x="328" y="363"/>
                  </a:lnTo>
                  <a:lnTo>
                    <a:pt x="350" y="397"/>
                  </a:lnTo>
                  <a:lnTo>
                    <a:pt x="373" y="425"/>
                  </a:lnTo>
                  <a:lnTo>
                    <a:pt x="395" y="452"/>
                  </a:lnTo>
                  <a:lnTo>
                    <a:pt x="409" y="466"/>
                  </a:lnTo>
                  <a:lnTo>
                    <a:pt x="422" y="478"/>
                  </a:lnTo>
                  <a:lnTo>
                    <a:pt x="437" y="484"/>
                  </a:lnTo>
                  <a:lnTo>
                    <a:pt x="451" y="489"/>
                  </a:lnTo>
                  <a:lnTo>
                    <a:pt x="451" y="497"/>
                  </a:lnTo>
                  <a:lnTo>
                    <a:pt x="440" y="497"/>
                  </a:lnTo>
                  <a:lnTo>
                    <a:pt x="425" y="495"/>
                  </a:lnTo>
                  <a:lnTo>
                    <a:pt x="405" y="494"/>
                  </a:lnTo>
                  <a:lnTo>
                    <a:pt x="373" y="487"/>
                  </a:lnTo>
                  <a:lnTo>
                    <a:pt x="345" y="476"/>
                  </a:lnTo>
                  <a:lnTo>
                    <a:pt x="321" y="458"/>
                  </a:lnTo>
                  <a:lnTo>
                    <a:pt x="297" y="429"/>
                  </a:lnTo>
                  <a:lnTo>
                    <a:pt x="268" y="386"/>
                  </a:lnTo>
                  <a:lnTo>
                    <a:pt x="243" y="341"/>
                  </a:lnTo>
                  <a:lnTo>
                    <a:pt x="219" y="301"/>
                  </a:lnTo>
                  <a:lnTo>
                    <a:pt x="204" y="283"/>
                  </a:lnTo>
                  <a:lnTo>
                    <a:pt x="187" y="275"/>
                  </a:lnTo>
                  <a:lnTo>
                    <a:pt x="162" y="272"/>
                  </a:lnTo>
                  <a:lnTo>
                    <a:pt x="130" y="272"/>
                  </a:lnTo>
                  <a:lnTo>
                    <a:pt x="130" y="383"/>
                  </a:lnTo>
                  <a:lnTo>
                    <a:pt x="130" y="413"/>
                  </a:lnTo>
                  <a:lnTo>
                    <a:pt x="132" y="436"/>
                  </a:lnTo>
                  <a:lnTo>
                    <a:pt x="137" y="454"/>
                  </a:lnTo>
                  <a:lnTo>
                    <a:pt x="145" y="465"/>
                  </a:lnTo>
                  <a:lnTo>
                    <a:pt x="158" y="473"/>
                  </a:lnTo>
                  <a:lnTo>
                    <a:pt x="175" y="478"/>
                  </a:lnTo>
                  <a:lnTo>
                    <a:pt x="198" y="481"/>
                  </a:lnTo>
                  <a:lnTo>
                    <a:pt x="198" y="492"/>
                  </a:lnTo>
                  <a:lnTo>
                    <a:pt x="0" y="492"/>
                  </a:lnTo>
                  <a:lnTo>
                    <a:pt x="0" y="481"/>
                  </a:lnTo>
                  <a:lnTo>
                    <a:pt x="25" y="478"/>
                  </a:lnTo>
                  <a:lnTo>
                    <a:pt x="42" y="473"/>
                  </a:lnTo>
                  <a:lnTo>
                    <a:pt x="55" y="465"/>
                  </a:lnTo>
                  <a:lnTo>
                    <a:pt x="63" y="454"/>
                  </a:lnTo>
                  <a:lnTo>
                    <a:pt x="68" y="436"/>
                  </a:lnTo>
                  <a:lnTo>
                    <a:pt x="69" y="413"/>
                  </a:lnTo>
                  <a:lnTo>
                    <a:pt x="71" y="383"/>
                  </a:lnTo>
                  <a:lnTo>
                    <a:pt x="71" y="109"/>
                  </a:lnTo>
                  <a:lnTo>
                    <a:pt x="69" y="79"/>
                  </a:lnTo>
                  <a:lnTo>
                    <a:pt x="68" y="56"/>
                  </a:lnTo>
                  <a:lnTo>
                    <a:pt x="63" y="39"/>
                  </a:lnTo>
                  <a:lnTo>
                    <a:pt x="55" y="27"/>
                  </a:lnTo>
                  <a:lnTo>
                    <a:pt x="44" y="19"/>
                  </a:lnTo>
                  <a:lnTo>
                    <a:pt x="26" y="14"/>
                  </a:lnTo>
                  <a:lnTo>
                    <a:pt x="4" y="11"/>
                  </a:lnTo>
                  <a:lnTo>
                    <a:pt x="4"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60" name="Freeform 16"/>
            <p:cNvSpPr>
              <a:spLocks/>
            </p:cNvSpPr>
            <p:nvPr userDrawn="1"/>
          </p:nvSpPr>
          <p:spPr bwMode="auto">
            <a:xfrm>
              <a:off x="6877051" y="3724275"/>
              <a:ext cx="239713" cy="407988"/>
            </a:xfrm>
            <a:custGeom>
              <a:avLst/>
              <a:gdLst>
                <a:gd name="T0" fmla="*/ 203 w 302"/>
                <a:gd name="T1" fmla="*/ 1 h 514"/>
                <a:gd name="T2" fmla="*/ 247 w 302"/>
                <a:gd name="T3" fmla="*/ 13 h 514"/>
                <a:gd name="T4" fmla="*/ 268 w 302"/>
                <a:gd name="T5" fmla="*/ 45 h 514"/>
                <a:gd name="T6" fmla="*/ 280 w 302"/>
                <a:gd name="T7" fmla="*/ 120 h 514"/>
                <a:gd name="T8" fmla="*/ 260 w 302"/>
                <a:gd name="T9" fmla="*/ 104 h 514"/>
                <a:gd name="T10" fmla="*/ 244 w 302"/>
                <a:gd name="T11" fmla="*/ 69 h 514"/>
                <a:gd name="T12" fmla="*/ 219 w 302"/>
                <a:gd name="T13" fmla="*/ 38 h 514"/>
                <a:gd name="T14" fmla="*/ 182 w 302"/>
                <a:gd name="T15" fmla="*/ 21 h 514"/>
                <a:gd name="T16" fmla="*/ 130 w 302"/>
                <a:gd name="T17" fmla="*/ 21 h 514"/>
                <a:gd name="T18" fmla="*/ 92 w 302"/>
                <a:gd name="T19" fmla="*/ 43 h 514"/>
                <a:gd name="T20" fmla="*/ 74 w 302"/>
                <a:gd name="T21" fmla="*/ 82 h 514"/>
                <a:gd name="T22" fmla="*/ 76 w 302"/>
                <a:gd name="T23" fmla="*/ 130 h 514"/>
                <a:gd name="T24" fmla="*/ 102 w 302"/>
                <a:gd name="T25" fmla="*/ 170 h 514"/>
                <a:gd name="T26" fmla="*/ 145 w 302"/>
                <a:gd name="T27" fmla="*/ 201 h 514"/>
                <a:gd name="T28" fmla="*/ 195 w 302"/>
                <a:gd name="T29" fmla="*/ 225 h 514"/>
                <a:gd name="T30" fmla="*/ 239 w 302"/>
                <a:gd name="T31" fmla="*/ 249 h 514"/>
                <a:gd name="T32" fmla="*/ 276 w 302"/>
                <a:gd name="T33" fmla="*/ 283 h 514"/>
                <a:gd name="T34" fmla="*/ 299 w 302"/>
                <a:gd name="T35" fmla="*/ 331 h 514"/>
                <a:gd name="T36" fmla="*/ 299 w 302"/>
                <a:gd name="T37" fmla="*/ 397 h 514"/>
                <a:gd name="T38" fmla="*/ 267 w 302"/>
                <a:gd name="T39" fmla="*/ 456 h 514"/>
                <a:gd name="T40" fmla="*/ 211 w 302"/>
                <a:gd name="T41" fmla="*/ 498 h 514"/>
                <a:gd name="T42" fmla="*/ 135 w 302"/>
                <a:gd name="T43" fmla="*/ 514 h 514"/>
                <a:gd name="T44" fmla="*/ 63 w 302"/>
                <a:gd name="T45" fmla="*/ 502 h 514"/>
                <a:gd name="T46" fmla="*/ 23 w 302"/>
                <a:gd name="T47" fmla="*/ 485 h 514"/>
                <a:gd name="T48" fmla="*/ 15 w 302"/>
                <a:gd name="T49" fmla="*/ 448 h 514"/>
                <a:gd name="T50" fmla="*/ 5 w 302"/>
                <a:gd name="T51" fmla="*/ 397 h 514"/>
                <a:gd name="T52" fmla="*/ 12 w 302"/>
                <a:gd name="T53" fmla="*/ 370 h 514"/>
                <a:gd name="T54" fmla="*/ 28 w 302"/>
                <a:gd name="T55" fmla="*/ 403 h 514"/>
                <a:gd name="T56" fmla="*/ 57 w 302"/>
                <a:gd name="T57" fmla="*/ 445 h 514"/>
                <a:gd name="T58" fmla="*/ 97 w 302"/>
                <a:gd name="T59" fmla="*/ 479 h 514"/>
                <a:gd name="T60" fmla="*/ 153 w 302"/>
                <a:gd name="T61" fmla="*/ 493 h 514"/>
                <a:gd name="T62" fmla="*/ 203 w 302"/>
                <a:gd name="T63" fmla="*/ 482 h 514"/>
                <a:gd name="T64" fmla="*/ 236 w 302"/>
                <a:gd name="T65" fmla="*/ 450 h 514"/>
                <a:gd name="T66" fmla="*/ 247 w 302"/>
                <a:gd name="T67" fmla="*/ 397 h 514"/>
                <a:gd name="T68" fmla="*/ 238 w 302"/>
                <a:gd name="T69" fmla="*/ 349 h 514"/>
                <a:gd name="T70" fmla="*/ 212 w 302"/>
                <a:gd name="T71" fmla="*/ 315 h 514"/>
                <a:gd name="T72" fmla="*/ 178 w 302"/>
                <a:gd name="T73" fmla="*/ 292 h 514"/>
                <a:gd name="T74" fmla="*/ 145 w 302"/>
                <a:gd name="T75" fmla="*/ 275 h 514"/>
                <a:gd name="T76" fmla="*/ 118 w 302"/>
                <a:gd name="T77" fmla="*/ 262 h 514"/>
                <a:gd name="T78" fmla="*/ 81 w 302"/>
                <a:gd name="T79" fmla="*/ 241 h 514"/>
                <a:gd name="T80" fmla="*/ 45 w 302"/>
                <a:gd name="T81" fmla="*/ 209 h 514"/>
                <a:gd name="T82" fmla="*/ 23 w 302"/>
                <a:gd name="T83" fmla="*/ 165 h 514"/>
                <a:gd name="T84" fmla="*/ 21 w 302"/>
                <a:gd name="T85" fmla="*/ 111 h 514"/>
                <a:gd name="T86" fmla="*/ 42 w 302"/>
                <a:gd name="T87" fmla="*/ 62 h 514"/>
                <a:gd name="T88" fmla="*/ 82 w 302"/>
                <a:gd name="T89" fmla="*/ 24 h 514"/>
                <a:gd name="T90" fmla="*/ 138 w 302"/>
                <a:gd name="T91" fmla="*/ 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514">
                  <a:moveTo>
                    <a:pt x="174" y="0"/>
                  </a:moveTo>
                  <a:lnTo>
                    <a:pt x="203" y="1"/>
                  </a:lnTo>
                  <a:lnTo>
                    <a:pt x="227" y="6"/>
                  </a:lnTo>
                  <a:lnTo>
                    <a:pt x="247" y="13"/>
                  </a:lnTo>
                  <a:lnTo>
                    <a:pt x="265" y="17"/>
                  </a:lnTo>
                  <a:lnTo>
                    <a:pt x="268" y="45"/>
                  </a:lnTo>
                  <a:lnTo>
                    <a:pt x="273" y="79"/>
                  </a:lnTo>
                  <a:lnTo>
                    <a:pt x="280" y="120"/>
                  </a:lnTo>
                  <a:lnTo>
                    <a:pt x="268" y="122"/>
                  </a:lnTo>
                  <a:lnTo>
                    <a:pt x="260" y="104"/>
                  </a:lnTo>
                  <a:lnTo>
                    <a:pt x="254" y="87"/>
                  </a:lnTo>
                  <a:lnTo>
                    <a:pt x="244" y="69"/>
                  </a:lnTo>
                  <a:lnTo>
                    <a:pt x="233" y="53"/>
                  </a:lnTo>
                  <a:lnTo>
                    <a:pt x="219" y="38"/>
                  </a:lnTo>
                  <a:lnTo>
                    <a:pt x="203" y="29"/>
                  </a:lnTo>
                  <a:lnTo>
                    <a:pt x="182" y="21"/>
                  </a:lnTo>
                  <a:lnTo>
                    <a:pt x="158" y="17"/>
                  </a:lnTo>
                  <a:lnTo>
                    <a:pt x="130" y="21"/>
                  </a:lnTo>
                  <a:lnTo>
                    <a:pt x="110" y="30"/>
                  </a:lnTo>
                  <a:lnTo>
                    <a:pt x="92" y="43"/>
                  </a:lnTo>
                  <a:lnTo>
                    <a:pt x="81" y="61"/>
                  </a:lnTo>
                  <a:lnTo>
                    <a:pt x="74" y="82"/>
                  </a:lnTo>
                  <a:lnTo>
                    <a:pt x="73" y="104"/>
                  </a:lnTo>
                  <a:lnTo>
                    <a:pt x="76" y="130"/>
                  </a:lnTo>
                  <a:lnTo>
                    <a:pt x="85" y="153"/>
                  </a:lnTo>
                  <a:lnTo>
                    <a:pt x="102" y="170"/>
                  </a:lnTo>
                  <a:lnTo>
                    <a:pt x="121" y="186"/>
                  </a:lnTo>
                  <a:lnTo>
                    <a:pt x="145" y="201"/>
                  </a:lnTo>
                  <a:lnTo>
                    <a:pt x="174" y="215"/>
                  </a:lnTo>
                  <a:lnTo>
                    <a:pt x="195" y="225"/>
                  </a:lnTo>
                  <a:lnTo>
                    <a:pt x="217" y="236"/>
                  </a:lnTo>
                  <a:lnTo>
                    <a:pt x="239" y="249"/>
                  </a:lnTo>
                  <a:lnTo>
                    <a:pt x="259" y="264"/>
                  </a:lnTo>
                  <a:lnTo>
                    <a:pt x="276" y="283"/>
                  </a:lnTo>
                  <a:lnTo>
                    <a:pt x="291" y="305"/>
                  </a:lnTo>
                  <a:lnTo>
                    <a:pt x="299" y="331"/>
                  </a:lnTo>
                  <a:lnTo>
                    <a:pt x="302" y="362"/>
                  </a:lnTo>
                  <a:lnTo>
                    <a:pt x="299" y="397"/>
                  </a:lnTo>
                  <a:lnTo>
                    <a:pt x="286" y="429"/>
                  </a:lnTo>
                  <a:lnTo>
                    <a:pt x="267" y="456"/>
                  </a:lnTo>
                  <a:lnTo>
                    <a:pt x="241" y="481"/>
                  </a:lnTo>
                  <a:lnTo>
                    <a:pt x="211" y="498"/>
                  </a:lnTo>
                  <a:lnTo>
                    <a:pt x="175" y="510"/>
                  </a:lnTo>
                  <a:lnTo>
                    <a:pt x="135" y="514"/>
                  </a:lnTo>
                  <a:lnTo>
                    <a:pt x="97" y="510"/>
                  </a:lnTo>
                  <a:lnTo>
                    <a:pt x="63" y="502"/>
                  </a:lnTo>
                  <a:lnTo>
                    <a:pt x="39" y="492"/>
                  </a:lnTo>
                  <a:lnTo>
                    <a:pt x="23" y="485"/>
                  </a:lnTo>
                  <a:lnTo>
                    <a:pt x="20" y="469"/>
                  </a:lnTo>
                  <a:lnTo>
                    <a:pt x="15" y="448"/>
                  </a:lnTo>
                  <a:lnTo>
                    <a:pt x="10" y="424"/>
                  </a:lnTo>
                  <a:lnTo>
                    <a:pt x="5" y="397"/>
                  </a:lnTo>
                  <a:lnTo>
                    <a:pt x="0" y="373"/>
                  </a:lnTo>
                  <a:lnTo>
                    <a:pt x="12" y="370"/>
                  </a:lnTo>
                  <a:lnTo>
                    <a:pt x="18" y="384"/>
                  </a:lnTo>
                  <a:lnTo>
                    <a:pt x="28" y="403"/>
                  </a:lnTo>
                  <a:lnTo>
                    <a:pt x="41" y="424"/>
                  </a:lnTo>
                  <a:lnTo>
                    <a:pt x="57" y="445"/>
                  </a:lnTo>
                  <a:lnTo>
                    <a:pt x="76" y="463"/>
                  </a:lnTo>
                  <a:lnTo>
                    <a:pt x="97" y="479"/>
                  </a:lnTo>
                  <a:lnTo>
                    <a:pt x="122" y="490"/>
                  </a:lnTo>
                  <a:lnTo>
                    <a:pt x="153" y="493"/>
                  </a:lnTo>
                  <a:lnTo>
                    <a:pt x="180" y="490"/>
                  </a:lnTo>
                  <a:lnTo>
                    <a:pt x="203" y="482"/>
                  </a:lnTo>
                  <a:lnTo>
                    <a:pt x="222" y="469"/>
                  </a:lnTo>
                  <a:lnTo>
                    <a:pt x="236" y="450"/>
                  </a:lnTo>
                  <a:lnTo>
                    <a:pt x="244" y="426"/>
                  </a:lnTo>
                  <a:lnTo>
                    <a:pt x="247" y="397"/>
                  </a:lnTo>
                  <a:lnTo>
                    <a:pt x="246" y="371"/>
                  </a:lnTo>
                  <a:lnTo>
                    <a:pt x="238" y="349"/>
                  </a:lnTo>
                  <a:lnTo>
                    <a:pt x="227" y="331"/>
                  </a:lnTo>
                  <a:lnTo>
                    <a:pt x="212" y="315"/>
                  </a:lnTo>
                  <a:lnTo>
                    <a:pt x="196" y="304"/>
                  </a:lnTo>
                  <a:lnTo>
                    <a:pt x="178" y="292"/>
                  </a:lnTo>
                  <a:lnTo>
                    <a:pt x="161" y="283"/>
                  </a:lnTo>
                  <a:lnTo>
                    <a:pt x="145" y="275"/>
                  </a:lnTo>
                  <a:lnTo>
                    <a:pt x="134" y="270"/>
                  </a:lnTo>
                  <a:lnTo>
                    <a:pt x="118" y="262"/>
                  </a:lnTo>
                  <a:lnTo>
                    <a:pt x="100" y="252"/>
                  </a:lnTo>
                  <a:lnTo>
                    <a:pt x="81" y="241"/>
                  </a:lnTo>
                  <a:lnTo>
                    <a:pt x="61" y="227"/>
                  </a:lnTo>
                  <a:lnTo>
                    <a:pt x="45" y="209"/>
                  </a:lnTo>
                  <a:lnTo>
                    <a:pt x="33" y="190"/>
                  </a:lnTo>
                  <a:lnTo>
                    <a:pt x="23" y="165"/>
                  </a:lnTo>
                  <a:lnTo>
                    <a:pt x="20" y="138"/>
                  </a:lnTo>
                  <a:lnTo>
                    <a:pt x="21" y="111"/>
                  </a:lnTo>
                  <a:lnTo>
                    <a:pt x="29" y="85"/>
                  </a:lnTo>
                  <a:lnTo>
                    <a:pt x="42" y="62"/>
                  </a:lnTo>
                  <a:lnTo>
                    <a:pt x="60" y="42"/>
                  </a:lnTo>
                  <a:lnTo>
                    <a:pt x="82" y="24"/>
                  </a:lnTo>
                  <a:lnTo>
                    <a:pt x="108" y="11"/>
                  </a:lnTo>
                  <a:lnTo>
                    <a:pt x="138" y="3"/>
                  </a:lnTo>
                  <a:lnTo>
                    <a:pt x="174"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61" name="Freeform 17"/>
            <p:cNvSpPr>
              <a:spLocks noEditPoints="1"/>
            </p:cNvSpPr>
            <p:nvPr userDrawn="1"/>
          </p:nvSpPr>
          <p:spPr bwMode="auto">
            <a:xfrm>
              <a:off x="4935538" y="3852863"/>
              <a:ext cx="271463" cy="277813"/>
            </a:xfrm>
            <a:custGeom>
              <a:avLst/>
              <a:gdLst>
                <a:gd name="T0" fmla="*/ 74 w 342"/>
                <a:gd name="T1" fmla="*/ 179 h 351"/>
                <a:gd name="T2" fmla="*/ 46 w 342"/>
                <a:gd name="T3" fmla="*/ 211 h 351"/>
                <a:gd name="T4" fmla="*/ 40 w 342"/>
                <a:gd name="T5" fmla="*/ 245 h 351"/>
                <a:gd name="T6" fmla="*/ 53 w 342"/>
                <a:gd name="T7" fmla="*/ 286 h 351"/>
                <a:gd name="T8" fmla="*/ 80 w 342"/>
                <a:gd name="T9" fmla="*/ 309 h 351"/>
                <a:gd name="T10" fmla="*/ 112 w 342"/>
                <a:gd name="T11" fmla="*/ 317 h 351"/>
                <a:gd name="T12" fmla="*/ 155 w 342"/>
                <a:gd name="T13" fmla="*/ 304 h 351"/>
                <a:gd name="T14" fmla="*/ 189 w 342"/>
                <a:gd name="T15" fmla="*/ 277 h 351"/>
                <a:gd name="T16" fmla="*/ 172 w 342"/>
                <a:gd name="T17" fmla="*/ 225 h 351"/>
                <a:gd name="T18" fmla="*/ 96 w 342"/>
                <a:gd name="T19" fmla="*/ 163 h 351"/>
                <a:gd name="T20" fmla="*/ 101 w 342"/>
                <a:gd name="T21" fmla="*/ 15 h 351"/>
                <a:gd name="T22" fmla="*/ 80 w 342"/>
                <a:gd name="T23" fmla="*/ 31 h 351"/>
                <a:gd name="T24" fmla="*/ 70 w 342"/>
                <a:gd name="T25" fmla="*/ 65 h 351"/>
                <a:gd name="T26" fmla="*/ 82 w 342"/>
                <a:gd name="T27" fmla="*/ 98 h 351"/>
                <a:gd name="T28" fmla="*/ 106 w 342"/>
                <a:gd name="T29" fmla="*/ 122 h 351"/>
                <a:gd name="T30" fmla="*/ 138 w 342"/>
                <a:gd name="T31" fmla="*/ 121 h 351"/>
                <a:gd name="T32" fmla="*/ 157 w 342"/>
                <a:gd name="T33" fmla="*/ 89 h 351"/>
                <a:gd name="T34" fmla="*/ 159 w 342"/>
                <a:gd name="T35" fmla="*/ 52 h 351"/>
                <a:gd name="T36" fmla="*/ 144 w 342"/>
                <a:gd name="T37" fmla="*/ 24 h 351"/>
                <a:gd name="T38" fmla="*/ 114 w 342"/>
                <a:gd name="T39" fmla="*/ 13 h 351"/>
                <a:gd name="T40" fmla="*/ 144 w 342"/>
                <a:gd name="T41" fmla="*/ 5 h 351"/>
                <a:gd name="T42" fmla="*/ 181 w 342"/>
                <a:gd name="T43" fmla="*/ 29 h 351"/>
                <a:gd name="T44" fmla="*/ 196 w 342"/>
                <a:gd name="T45" fmla="*/ 71 h 351"/>
                <a:gd name="T46" fmla="*/ 184 w 342"/>
                <a:gd name="T47" fmla="*/ 105 h 351"/>
                <a:gd name="T48" fmla="*/ 164 w 342"/>
                <a:gd name="T49" fmla="*/ 122 h 351"/>
                <a:gd name="T50" fmla="*/ 131 w 342"/>
                <a:gd name="T51" fmla="*/ 142 h 351"/>
                <a:gd name="T52" fmla="*/ 165 w 342"/>
                <a:gd name="T53" fmla="*/ 167 h 351"/>
                <a:gd name="T54" fmla="*/ 207 w 342"/>
                <a:gd name="T55" fmla="*/ 206 h 351"/>
                <a:gd name="T56" fmla="*/ 242 w 342"/>
                <a:gd name="T57" fmla="*/ 201 h 351"/>
                <a:gd name="T58" fmla="*/ 263 w 342"/>
                <a:gd name="T59" fmla="*/ 158 h 351"/>
                <a:gd name="T60" fmla="*/ 257 w 342"/>
                <a:gd name="T61" fmla="*/ 138 h 351"/>
                <a:gd name="T62" fmla="*/ 224 w 342"/>
                <a:gd name="T63" fmla="*/ 132 h 351"/>
                <a:gd name="T64" fmla="*/ 342 w 342"/>
                <a:gd name="T65" fmla="*/ 124 h 351"/>
                <a:gd name="T66" fmla="*/ 322 w 342"/>
                <a:gd name="T67" fmla="*/ 135 h 351"/>
                <a:gd name="T68" fmla="*/ 298 w 342"/>
                <a:gd name="T69" fmla="*/ 148 h 351"/>
                <a:gd name="T70" fmla="*/ 281 w 342"/>
                <a:gd name="T71" fmla="*/ 171 h 351"/>
                <a:gd name="T72" fmla="*/ 236 w 342"/>
                <a:gd name="T73" fmla="*/ 235 h 351"/>
                <a:gd name="T74" fmla="*/ 265 w 342"/>
                <a:gd name="T75" fmla="*/ 267 h 351"/>
                <a:gd name="T76" fmla="*/ 300 w 342"/>
                <a:gd name="T77" fmla="*/ 311 h 351"/>
                <a:gd name="T78" fmla="*/ 325 w 342"/>
                <a:gd name="T79" fmla="*/ 348 h 351"/>
                <a:gd name="T80" fmla="*/ 303 w 342"/>
                <a:gd name="T81" fmla="*/ 348 h 351"/>
                <a:gd name="T82" fmla="*/ 271 w 342"/>
                <a:gd name="T83" fmla="*/ 335 h 351"/>
                <a:gd name="T84" fmla="*/ 257 w 342"/>
                <a:gd name="T85" fmla="*/ 322 h 351"/>
                <a:gd name="T86" fmla="*/ 237 w 342"/>
                <a:gd name="T87" fmla="*/ 298 h 351"/>
                <a:gd name="T88" fmla="*/ 212 w 342"/>
                <a:gd name="T89" fmla="*/ 269 h 351"/>
                <a:gd name="T90" fmla="*/ 167 w 342"/>
                <a:gd name="T91" fmla="*/ 322 h 351"/>
                <a:gd name="T92" fmla="*/ 123 w 342"/>
                <a:gd name="T93" fmla="*/ 346 h 351"/>
                <a:gd name="T94" fmla="*/ 72 w 342"/>
                <a:gd name="T95" fmla="*/ 346 h 351"/>
                <a:gd name="T96" fmla="*/ 32 w 342"/>
                <a:gd name="T97" fmla="*/ 327 h 351"/>
                <a:gd name="T98" fmla="*/ 8 w 342"/>
                <a:gd name="T99" fmla="*/ 294 h 351"/>
                <a:gd name="T100" fmla="*/ 0 w 342"/>
                <a:gd name="T101" fmla="*/ 258 h 351"/>
                <a:gd name="T102" fmla="*/ 13 w 342"/>
                <a:gd name="T103" fmla="*/ 214 h 351"/>
                <a:gd name="T104" fmla="*/ 43 w 342"/>
                <a:gd name="T105" fmla="*/ 184 h 351"/>
                <a:gd name="T106" fmla="*/ 87 w 342"/>
                <a:gd name="T107" fmla="*/ 156 h 351"/>
                <a:gd name="T108" fmla="*/ 50 w 342"/>
                <a:gd name="T109" fmla="*/ 121 h 351"/>
                <a:gd name="T110" fmla="*/ 37 w 342"/>
                <a:gd name="T111" fmla="*/ 84 h 351"/>
                <a:gd name="T112" fmla="*/ 54 w 342"/>
                <a:gd name="T113" fmla="*/ 34 h 351"/>
                <a:gd name="T114" fmla="*/ 95 w 342"/>
                <a:gd name="T115" fmla="*/ 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2" h="351">
                  <a:moveTo>
                    <a:pt x="96" y="163"/>
                  </a:moveTo>
                  <a:lnTo>
                    <a:pt x="74" y="179"/>
                  </a:lnTo>
                  <a:lnTo>
                    <a:pt x="58" y="195"/>
                  </a:lnTo>
                  <a:lnTo>
                    <a:pt x="46" y="211"/>
                  </a:lnTo>
                  <a:lnTo>
                    <a:pt x="42" y="227"/>
                  </a:lnTo>
                  <a:lnTo>
                    <a:pt x="40" y="245"/>
                  </a:lnTo>
                  <a:lnTo>
                    <a:pt x="43" y="267"/>
                  </a:lnTo>
                  <a:lnTo>
                    <a:pt x="53" y="286"/>
                  </a:lnTo>
                  <a:lnTo>
                    <a:pt x="64" y="299"/>
                  </a:lnTo>
                  <a:lnTo>
                    <a:pt x="80" y="309"/>
                  </a:lnTo>
                  <a:lnTo>
                    <a:pt x="96" y="315"/>
                  </a:lnTo>
                  <a:lnTo>
                    <a:pt x="112" y="317"/>
                  </a:lnTo>
                  <a:lnTo>
                    <a:pt x="135" y="314"/>
                  </a:lnTo>
                  <a:lnTo>
                    <a:pt x="155" y="304"/>
                  </a:lnTo>
                  <a:lnTo>
                    <a:pt x="173" y="291"/>
                  </a:lnTo>
                  <a:lnTo>
                    <a:pt x="189" y="277"/>
                  </a:lnTo>
                  <a:lnTo>
                    <a:pt x="204" y="259"/>
                  </a:lnTo>
                  <a:lnTo>
                    <a:pt x="172" y="225"/>
                  </a:lnTo>
                  <a:lnTo>
                    <a:pt x="135" y="195"/>
                  </a:lnTo>
                  <a:lnTo>
                    <a:pt x="96" y="163"/>
                  </a:lnTo>
                  <a:close/>
                  <a:moveTo>
                    <a:pt x="114" y="13"/>
                  </a:moveTo>
                  <a:lnTo>
                    <a:pt x="101" y="15"/>
                  </a:lnTo>
                  <a:lnTo>
                    <a:pt x="90" y="21"/>
                  </a:lnTo>
                  <a:lnTo>
                    <a:pt x="80" y="31"/>
                  </a:lnTo>
                  <a:lnTo>
                    <a:pt x="74" y="45"/>
                  </a:lnTo>
                  <a:lnTo>
                    <a:pt x="70" y="65"/>
                  </a:lnTo>
                  <a:lnTo>
                    <a:pt x="74" y="82"/>
                  </a:lnTo>
                  <a:lnTo>
                    <a:pt x="82" y="98"/>
                  </a:lnTo>
                  <a:lnTo>
                    <a:pt x="91" y="111"/>
                  </a:lnTo>
                  <a:lnTo>
                    <a:pt x="106" y="122"/>
                  </a:lnTo>
                  <a:lnTo>
                    <a:pt x="120" y="134"/>
                  </a:lnTo>
                  <a:lnTo>
                    <a:pt x="138" y="121"/>
                  </a:lnTo>
                  <a:lnTo>
                    <a:pt x="149" y="106"/>
                  </a:lnTo>
                  <a:lnTo>
                    <a:pt x="157" y="89"/>
                  </a:lnTo>
                  <a:lnTo>
                    <a:pt x="160" y="68"/>
                  </a:lnTo>
                  <a:lnTo>
                    <a:pt x="159" y="52"/>
                  </a:lnTo>
                  <a:lnTo>
                    <a:pt x="152" y="37"/>
                  </a:lnTo>
                  <a:lnTo>
                    <a:pt x="144" y="24"/>
                  </a:lnTo>
                  <a:lnTo>
                    <a:pt x="131" y="16"/>
                  </a:lnTo>
                  <a:lnTo>
                    <a:pt x="114" y="13"/>
                  </a:lnTo>
                  <a:close/>
                  <a:moveTo>
                    <a:pt x="120" y="0"/>
                  </a:moveTo>
                  <a:lnTo>
                    <a:pt x="144" y="5"/>
                  </a:lnTo>
                  <a:lnTo>
                    <a:pt x="165" y="13"/>
                  </a:lnTo>
                  <a:lnTo>
                    <a:pt x="181" y="29"/>
                  </a:lnTo>
                  <a:lnTo>
                    <a:pt x="192" y="48"/>
                  </a:lnTo>
                  <a:lnTo>
                    <a:pt x="196" y="71"/>
                  </a:lnTo>
                  <a:lnTo>
                    <a:pt x="192" y="90"/>
                  </a:lnTo>
                  <a:lnTo>
                    <a:pt x="184" y="105"/>
                  </a:lnTo>
                  <a:lnTo>
                    <a:pt x="175" y="116"/>
                  </a:lnTo>
                  <a:lnTo>
                    <a:pt x="164" y="122"/>
                  </a:lnTo>
                  <a:lnTo>
                    <a:pt x="151" y="130"/>
                  </a:lnTo>
                  <a:lnTo>
                    <a:pt x="131" y="142"/>
                  </a:lnTo>
                  <a:lnTo>
                    <a:pt x="146" y="153"/>
                  </a:lnTo>
                  <a:lnTo>
                    <a:pt x="165" y="167"/>
                  </a:lnTo>
                  <a:lnTo>
                    <a:pt x="186" y="187"/>
                  </a:lnTo>
                  <a:lnTo>
                    <a:pt x="207" y="206"/>
                  </a:lnTo>
                  <a:lnTo>
                    <a:pt x="228" y="227"/>
                  </a:lnTo>
                  <a:lnTo>
                    <a:pt x="242" y="201"/>
                  </a:lnTo>
                  <a:lnTo>
                    <a:pt x="255" y="175"/>
                  </a:lnTo>
                  <a:lnTo>
                    <a:pt x="263" y="158"/>
                  </a:lnTo>
                  <a:lnTo>
                    <a:pt x="263" y="147"/>
                  </a:lnTo>
                  <a:lnTo>
                    <a:pt x="257" y="138"/>
                  </a:lnTo>
                  <a:lnTo>
                    <a:pt x="242" y="135"/>
                  </a:lnTo>
                  <a:lnTo>
                    <a:pt x="224" y="132"/>
                  </a:lnTo>
                  <a:lnTo>
                    <a:pt x="224" y="124"/>
                  </a:lnTo>
                  <a:lnTo>
                    <a:pt x="342" y="124"/>
                  </a:lnTo>
                  <a:lnTo>
                    <a:pt x="342" y="132"/>
                  </a:lnTo>
                  <a:lnTo>
                    <a:pt x="322" y="135"/>
                  </a:lnTo>
                  <a:lnTo>
                    <a:pt x="309" y="142"/>
                  </a:lnTo>
                  <a:lnTo>
                    <a:pt x="298" y="148"/>
                  </a:lnTo>
                  <a:lnTo>
                    <a:pt x="290" y="158"/>
                  </a:lnTo>
                  <a:lnTo>
                    <a:pt x="281" y="171"/>
                  </a:lnTo>
                  <a:lnTo>
                    <a:pt x="257" y="203"/>
                  </a:lnTo>
                  <a:lnTo>
                    <a:pt x="236" y="235"/>
                  </a:lnTo>
                  <a:lnTo>
                    <a:pt x="248" y="249"/>
                  </a:lnTo>
                  <a:lnTo>
                    <a:pt x="265" y="267"/>
                  </a:lnTo>
                  <a:lnTo>
                    <a:pt x="282" y="288"/>
                  </a:lnTo>
                  <a:lnTo>
                    <a:pt x="300" y="311"/>
                  </a:lnTo>
                  <a:lnTo>
                    <a:pt x="314" y="330"/>
                  </a:lnTo>
                  <a:lnTo>
                    <a:pt x="325" y="348"/>
                  </a:lnTo>
                  <a:lnTo>
                    <a:pt x="322" y="351"/>
                  </a:lnTo>
                  <a:lnTo>
                    <a:pt x="303" y="348"/>
                  </a:lnTo>
                  <a:lnTo>
                    <a:pt x="285" y="341"/>
                  </a:lnTo>
                  <a:lnTo>
                    <a:pt x="271" y="335"/>
                  </a:lnTo>
                  <a:lnTo>
                    <a:pt x="261" y="330"/>
                  </a:lnTo>
                  <a:lnTo>
                    <a:pt x="257" y="322"/>
                  </a:lnTo>
                  <a:lnTo>
                    <a:pt x="248" y="312"/>
                  </a:lnTo>
                  <a:lnTo>
                    <a:pt x="237" y="298"/>
                  </a:lnTo>
                  <a:lnTo>
                    <a:pt x="226" y="283"/>
                  </a:lnTo>
                  <a:lnTo>
                    <a:pt x="212" y="269"/>
                  </a:lnTo>
                  <a:lnTo>
                    <a:pt x="188" y="299"/>
                  </a:lnTo>
                  <a:lnTo>
                    <a:pt x="167" y="322"/>
                  </a:lnTo>
                  <a:lnTo>
                    <a:pt x="144" y="336"/>
                  </a:lnTo>
                  <a:lnTo>
                    <a:pt x="123" y="346"/>
                  </a:lnTo>
                  <a:lnTo>
                    <a:pt x="99" y="348"/>
                  </a:lnTo>
                  <a:lnTo>
                    <a:pt x="72" y="346"/>
                  </a:lnTo>
                  <a:lnTo>
                    <a:pt x="50" y="338"/>
                  </a:lnTo>
                  <a:lnTo>
                    <a:pt x="32" y="327"/>
                  </a:lnTo>
                  <a:lnTo>
                    <a:pt x="18" y="311"/>
                  </a:lnTo>
                  <a:lnTo>
                    <a:pt x="8" y="294"/>
                  </a:lnTo>
                  <a:lnTo>
                    <a:pt x="2" y="277"/>
                  </a:lnTo>
                  <a:lnTo>
                    <a:pt x="0" y="258"/>
                  </a:lnTo>
                  <a:lnTo>
                    <a:pt x="3" y="235"/>
                  </a:lnTo>
                  <a:lnTo>
                    <a:pt x="13" y="214"/>
                  </a:lnTo>
                  <a:lnTo>
                    <a:pt x="26" y="198"/>
                  </a:lnTo>
                  <a:lnTo>
                    <a:pt x="43" y="184"/>
                  </a:lnTo>
                  <a:lnTo>
                    <a:pt x="64" y="169"/>
                  </a:lnTo>
                  <a:lnTo>
                    <a:pt x="87" y="156"/>
                  </a:lnTo>
                  <a:lnTo>
                    <a:pt x="66" y="138"/>
                  </a:lnTo>
                  <a:lnTo>
                    <a:pt x="50" y="121"/>
                  </a:lnTo>
                  <a:lnTo>
                    <a:pt x="40" y="103"/>
                  </a:lnTo>
                  <a:lnTo>
                    <a:pt x="37" y="84"/>
                  </a:lnTo>
                  <a:lnTo>
                    <a:pt x="42" y="56"/>
                  </a:lnTo>
                  <a:lnTo>
                    <a:pt x="54" y="34"/>
                  </a:lnTo>
                  <a:lnTo>
                    <a:pt x="72" y="16"/>
                  </a:lnTo>
                  <a:lnTo>
                    <a:pt x="95" y="5"/>
                  </a:lnTo>
                  <a:lnTo>
                    <a:pt x="120" y="0"/>
                  </a:lnTo>
                  <a:close/>
                </a:path>
              </a:pathLst>
            </a:custGeom>
            <a:solidFill>
              <a:srgbClr val="95ABAE"/>
            </a:solidFill>
            <a:ln w="0">
              <a:solidFill>
                <a:srgbClr val="95ABA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2060515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1076914" y="7263248"/>
            <a:ext cx="914400" cy="166781"/>
          </a:xfrm>
          <a:prstGeom prst="rect">
            <a:avLst/>
          </a:prstGeom>
          <a:noFill/>
        </p:spPr>
        <p:txBody>
          <a:bodyPr vert="horz" lIns="0" tIns="0" rIns="0" bIns="0" rtlCol="0" anchor="ctr"/>
          <a:lstStyle>
            <a:lvl1pPr algn="l">
              <a:defRPr lang="en-US" sz="800" baseline="0" dirty="0">
                <a:solidFill>
                  <a:schemeClr val="tx1"/>
                </a:solidFill>
                <a:latin typeface="Arial Narrow" pitchFamily="34" charset="0"/>
                <a:cs typeface="Arial" pitchFamily="34" charset="0"/>
              </a:defRPr>
            </a:lvl1p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3" name="Slide Number Placeholder 5">
            <a:extLst>
              <a:ext uri="{FF2B5EF4-FFF2-40B4-BE49-F238E27FC236}">
                <a16:creationId xmlns:a16="http://schemas.microsoft.com/office/drawing/2014/main" id="{176F6F3E-4E49-4BF1-9920-DE376DFB1719}"/>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2147521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gal Notes_Disclos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8" name="Content Placeholder 2"/>
          <p:cNvSpPr>
            <a:spLocks noGrp="1"/>
          </p:cNvSpPr>
          <p:nvPr>
            <p:ph idx="1"/>
          </p:nvPr>
        </p:nvSpPr>
        <p:spPr>
          <a:xfrm>
            <a:off x="1193800" y="1681912"/>
            <a:ext cx="7670800" cy="184666"/>
          </a:xfrm>
        </p:spPr>
        <p:txBody>
          <a:bodyPr/>
          <a:lstStyle>
            <a:lvl1pPr marL="0" indent="0">
              <a:lnSpc>
                <a:spcPct val="100000"/>
              </a:lnSpc>
              <a:buFontTx/>
              <a:buNone/>
              <a:defRPr sz="1200">
                <a:solidFill>
                  <a:srgbClr val="5F5F5F"/>
                </a:solidFill>
              </a:defRPr>
            </a:lvl1pPr>
            <a:lvl2pPr marL="509588" indent="0">
              <a:lnSpc>
                <a:spcPct val="100000"/>
              </a:lnSpc>
              <a:spcBef>
                <a:spcPts val="600"/>
              </a:spcBef>
              <a:buFontTx/>
              <a:buNone/>
              <a:defRPr sz="1200">
                <a:solidFill>
                  <a:schemeClr val="tx1"/>
                </a:solidFill>
              </a:defRPr>
            </a:lvl2pPr>
            <a:lvl3pPr marL="1019175" indent="0">
              <a:lnSpc>
                <a:spcPct val="100000"/>
              </a:lnSpc>
              <a:spcBef>
                <a:spcPts val="600"/>
              </a:spcBef>
              <a:buFontTx/>
              <a:buNone/>
              <a:defRPr sz="1200">
                <a:solidFill>
                  <a:schemeClr val="tx1"/>
                </a:solidFill>
              </a:defRPr>
            </a:lvl3pPr>
            <a:lvl4pPr marL="1371600" indent="0">
              <a:lnSpc>
                <a:spcPct val="100000"/>
              </a:lnSpc>
              <a:spcBef>
                <a:spcPts val="600"/>
              </a:spcBef>
              <a:buFontTx/>
              <a:buNone/>
              <a:defRPr sz="1200">
                <a:solidFill>
                  <a:schemeClr val="tx1"/>
                </a:solidFill>
              </a:defRPr>
            </a:lvl4pPr>
            <a:lvl5pPr marL="1828800" indent="0">
              <a:lnSpc>
                <a:spcPct val="100000"/>
              </a:lnSpc>
              <a:spcBef>
                <a:spcPts val="600"/>
              </a:spcBef>
              <a:buFontTx/>
              <a:buNone/>
              <a:defRPr sz="1200">
                <a:solidFill>
                  <a:schemeClr val="tx1"/>
                </a:solidFill>
              </a:defRPr>
            </a:lvl5pPr>
          </a:lstStyle>
          <a:p>
            <a:pPr lvl="0"/>
            <a:r>
              <a:rPr lang="en-US"/>
              <a:t>Click to edit Master text styles</a:t>
            </a:r>
          </a:p>
        </p:txBody>
      </p:sp>
      <p:sp>
        <p:nvSpPr>
          <p:cNvPr id="9" name="Text Placeholder 12"/>
          <p:cNvSpPr>
            <a:spLocks noGrp="1"/>
          </p:cNvSpPr>
          <p:nvPr>
            <p:ph type="body" sz="quarter" idx="14"/>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7" name="Footer Placeholder 4"/>
          <p:cNvSpPr>
            <a:spLocks noGrp="1"/>
          </p:cNvSpPr>
          <p:nvPr>
            <p:ph type="ftr" sz="quarter" idx="3"/>
          </p:nvPr>
        </p:nvSpPr>
        <p:spPr>
          <a:xfrm>
            <a:off x="1076914" y="7263248"/>
            <a:ext cx="914400" cy="166781"/>
          </a:xfrm>
          <a:prstGeom prst="rect">
            <a:avLst/>
          </a:prstGeom>
          <a:noFill/>
        </p:spPr>
        <p:txBody>
          <a:bodyPr vert="horz" lIns="0" tIns="0" rIns="0" bIns="0" rtlCol="0" anchor="ctr"/>
          <a:lstStyle>
            <a:lvl1pPr algn="l">
              <a:defRPr lang="en-US" sz="800" baseline="0" dirty="0">
                <a:solidFill>
                  <a:schemeClr val="tx1"/>
                </a:solidFill>
                <a:latin typeface="Arial Narrow" pitchFamily="34" charset="0"/>
                <a:cs typeface="Arial" pitchFamily="34" charset="0"/>
              </a:defRPr>
            </a:lvl1p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6" name="Slide Number Placeholder 5">
            <a:extLst>
              <a:ext uri="{FF2B5EF4-FFF2-40B4-BE49-F238E27FC236}">
                <a16:creationId xmlns:a16="http://schemas.microsoft.com/office/drawing/2014/main" id="{5230EC21-0A05-4E48-91D7-2CCD0F8B8FA1}"/>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2954667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ographies">
    <p:spTree>
      <p:nvGrpSpPr>
        <p:cNvPr id="1" name=""/>
        <p:cNvGrpSpPr/>
        <p:nvPr/>
      </p:nvGrpSpPr>
      <p:grpSpPr>
        <a:xfrm>
          <a:off x="0" y="0"/>
          <a:ext cx="0" cy="0"/>
          <a:chOff x="0" y="0"/>
          <a:chExt cx="0" cy="0"/>
        </a:xfrm>
      </p:grpSpPr>
      <p:sp>
        <p:nvSpPr>
          <p:cNvPr id="2" name="Title 1"/>
          <p:cNvSpPr>
            <a:spLocks noGrp="1"/>
          </p:cNvSpPr>
          <p:nvPr>
            <p:ph type="title"/>
          </p:nvPr>
        </p:nvSpPr>
        <p:spPr>
          <a:xfrm>
            <a:off x="594360" y="822960"/>
            <a:ext cx="8869680" cy="411480"/>
          </a:xfrm>
        </p:spPr>
        <p:txBody>
          <a:bodyPr>
            <a:noAutofit/>
          </a:bodyPr>
          <a:lstStyle>
            <a:lvl1pPr>
              <a:defRPr>
                <a:solidFill>
                  <a:schemeClr val="tx1"/>
                </a:solidFill>
                <a:latin typeface="Georgia" pitchFamily="18"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94360" y="1691640"/>
            <a:ext cx="4288536" cy="153888"/>
          </a:xfrm>
          <a:noFill/>
          <a:ln w="9525">
            <a:noFill/>
            <a:miter lim="800000"/>
            <a:headEnd/>
            <a:tailEnd/>
          </a:ln>
        </p:spPr>
        <p:txBody>
          <a:bodyPr wrap="square" lIns="0" tIns="0" rIns="0" bIns="0">
            <a:spAutoFit/>
          </a:bodyPr>
          <a:lstStyle>
            <a:lvl1pPr marL="0" indent="0">
              <a:buNone/>
              <a:defRPr lang="en-US" sz="1000" b="0" dirty="0" smtClean="0">
                <a:solidFill>
                  <a:srgbClr val="5F5F5F"/>
                </a:solidFill>
              </a:defRPr>
            </a:lvl1pPr>
          </a:lstStyle>
          <a:p>
            <a:pPr marL="0" lvl="0">
              <a:spcBef>
                <a:spcPts val="2000"/>
              </a:spcBef>
            </a:pPr>
            <a:r>
              <a:rPr lang="en-US"/>
              <a:t>Click to edit Master text styles</a:t>
            </a:r>
          </a:p>
        </p:txBody>
      </p:sp>
      <p:sp>
        <p:nvSpPr>
          <p:cNvPr id="9" name="Content Placeholder 2"/>
          <p:cNvSpPr>
            <a:spLocks noGrp="1"/>
          </p:cNvSpPr>
          <p:nvPr>
            <p:ph idx="15"/>
          </p:nvPr>
        </p:nvSpPr>
        <p:spPr>
          <a:xfrm>
            <a:off x="5175504" y="1691640"/>
            <a:ext cx="4288536" cy="153888"/>
          </a:xfrm>
          <a:noFill/>
          <a:ln w="9525">
            <a:noFill/>
            <a:miter lim="800000"/>
            <a:headEnd/>
            <a:tailEnd/>
          </a:ln>
        </p:spPr>
        <p:txBody>
          <a:bodyPr wrap="square" lIns="0" tIns="0" rIns="0" bIns="0">
            <a:spAutoFit/>
          </a:bodyPr>
          <a:lstStyle>
            <a:lvl1pPr marL="0" indent="0">
              <a:buNone/>
              <a:defRPr lang="en-US" sz="1000" b="0" dirty="0" smtClean="0">
                <a:solidFill>
                  <a:srgbClr val="5F5F5F"/>
                </a:solidFill>
              </a:defRPr>
            </a:lvl1pPr>
          </a:lstStyle>
          <a:p>
            <a:pPr marL="0" lvl="0">
              <a:spcBef>
                <a:spcPts val="2000"/>
              </a:spcBef>
            </a:pPr>
            <a:r>
              <a:rPr lang="en-US"/>
              <a:t>Click to edit Master text styles</a:t>
            </a:r>
          </a:p>
        </p:txBody>
      </p:sp>
      <p:sp>
        <p:nvSpPr>
          <p:cNvPr id="7" name="Footer Placeholder 4"/>
          <p:cNvSpPr>
            <a:spLocks noGrp="1"/>
          </p:cNvSpPr>
          <p:nvPr>
            <p:ph type="ftr" sz="quarter" idx="3"/>
          </p:nvPr>
        </p:nvSpPr>
        <p:spPr>
          <a:xfrm>
            <a:off x="1076914" y="7263248"/>
            <a:ext cx="914400" cy="166781"/>
          </a:xfrm>
          <a:prstGeom prst="rect">
            <a:avLst/>
          </a:prstGeom>
          <a:noFill/>
        </p:spPr>
        <p:txBody>
          <a:bodyPr vert="horz" lIns="0" tIns="0" rIns="0" bIns="0" rtlCol="0" anchor="ctr"/>
          <a:lstStyle>
            <a:lvl1pPr algn="l">
              <a:defRPr lang="en-US" sz="800" baseline="0" dirty="0">
                <a:solidFill>
                  <a:schemeClr val="tx1"/>
                </a:solidFill>
                <a:latin typeface="Arial Narrow" pitchFamily="34" charset="0"/>
                <a:cs typeface="Arial" pitchFamily="34" charset="0"/>
              </a:defRPr>
            </a:lvl1p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10" name="Text Placeholder 12">
            <a:extLst>
              <a:ext uri="{FF2B5EF4-FFF2-40B4-BE49-F238E27FC236}">
                <a16:creationId xmlns:a16="http://schemas.microsoft.com/office/drawing/2014/main" id="{34D868C0-8C0D-47CB-AFD2-FF520C467B38}"/>
              </a:ext>
            </a:extLst>
          </p:cNvPr>
          <p:cNvSpPr>
            <a:spLocks noGrp="1"/>
          </p:cNvSpPr>
          <p:nvPr>
            <p:ph type="body" sz="quarter" idx="14"/>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70891452-0321-4549-A42A-B26C380E8674}"/>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1137819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_SOURCE">
    <p:spTree>
      <p:nvGrpSpPr>
        <p:cNvPr id="1" name=""/>
        <p:cNvGrpSpPr/>
        <p:nvPr/>
      </p:nvGrpSpPr>
      <p:grpSpPr>
        <a:xfrm>
          <a:off x="0" y="0"/>
          <a:ext cx="0" cy="0"/>
          <a:chOff x="0" y="0"/>
          <a:chExt cx="0" cy="0"/>
        </a:xfrm>
      </p:grpSpPr>
      <p:sp>
        <p:nvSpPr>
          <p:cNvPr id="2" name="Title 1"/>
          <p:cNvSpPr>
            <a:spLocks noGrp="1"/>
          </p:cNvSpPr>
          <p:nvPr>
            <p:ph type="title"/>
          </p:nvPr>
        </p:nvSpPr>
        <p:spPr>
          <a:xfrm>
            <a:off x="594361" y="822961"/>
            <a:ext cx="8869680" cy="411480"/>
          </a:xfrm>
        </p:spPr>
        <p:txBody>
          <a:bodyPr>
            <a:noAutofit/>
          </a:bodyPr>
          <a:lstStyle>
            <a:lvl1pPr>
              <a:defRPr>
                <a:solidFill>
                  <a:schemeClr val="tx1"/>
                </a:solidFill>
                <a:latin typeface="Georgia" pitchFamily="18" charset="0"/>
                <a:cs typeface="Arial" pitchFamily="34" charset="0"/>
              </a:defRPr>
            </a:lvl1pPr>
          </a:lstStyle>
          <a:p>
            <a:r>
              <a:rPr lang="en-US"/>
              <a:t>Click to edit Master title style</a:t>
            </a:r>
            <a:endParaRPr lang="en-US" dirty="0"/>
          </a:p>
        </p:txBody>
      </p:sp>
      <p:sp>
        <p:nvSpPr>
          <p:cNvPr id="13" name="Text Placeholder 12"/>
          <p:cNvSpPr>
            <a:spLocks noGrp="1"/>
          </p:cNvSpPr>
          <p:nvPr>
            <p:ph type="body" sz="quarter" idx="14"/>
          </p:nvPr>
        </p:nvSpPr>
        <p:spPr>
          <a:xfrm>
            <a:off x="594361" y="6720840"/>
            <a:ext cx="8869680" cy="334963"/>
          </a:xfrm>
        </p:spPr>
        <p:txBody>
          <a:bodyPr tIns="27428" bIns="27428"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280" indent="0">
              <a:buFontTx/>
              <a:buNone/>
              <a:defRPr/>
            </a:lvl2pPr>
            <a:lvl3pPr marL="457039" indent="0">
              <a:buFontTx/>
              <a:buNone/>
              <a:defRPr/>
            </a:lvl3pPr>
            <a:lvl4pPr marL="1527701" indent="0">
              <a:buFontTx/>
              <a:buNone/>
              <a:defRPr/>
            </a:lvl4pPr>
            <a:lvl5pPr marL="2036935" indent="0">
              <a:buFontTx/>
              <a:buNone/>
              <a:defRPr/>
            </a:lvl5pPr>
          </a:lstStyle>
          <a:p>
            <a:pPr lvl="0"/>
            <a:r>
              <a:rPr lang="en-US"/>
              <a:t>Click to edit Master text styles</a:t>
            </a:r>
          </a:p>
        </p:txBody>
      </p:sp>
      <p:sp>
        <p:nvSpPr>
          <p:cNvPr id="6" name="Footer Placeholder 4"/>
          <p:cNvSpPr>
            <a:spLocks noGrp="1"/>
          </p:cNvSpPr>
          <p:nvPr>
            <p:ph type="ftr" sz="quarter" idx="3"/>
          </p:nvPr>
        </p:nvSpPr>
        <p:spPr>
          <a:xfrm>
            <a:off x="1076915" y="7263249"/>
            <a:ext cx="914400" cy="166781"/>
          </a:xfrm>
          <a:prstGeom prst="rect">
            <a:avLst/>
          </a:prstGeom>
          <a:noFill/>
        </p:spPr>
        <p:txBody>
          <a:bodyPr vert="horz" lIns="0" tIns="0" rIns="0" bIns="0" rtlCol="0" anchor="ctr"/>
          <a:lstStyle>
            <a:lvl1pPr algn="l">
              <a:defRPr lang="en-US" sz="800" baseline="0" dirty="0">
                <a:solidFill>
                  <a:schemeClr val="tx1"/>
                </a:solidFill>
                <a:latin typeface="Arial Narrow" pitchFamily="34" charset="0"/>
                <a:cs typeface="Arial" pitchFamily="34" charset="0"/>
              </a:defRPr>
            </a:lvl1pPr>
          </a:lstStyle>
          <a:p>
            <a:r>
              <a:rPr lang="en-US">
                <a:solidFill>
                  <a:srgbClr val="5F5F5F"/>
                </a:solidFill>
              </a:rPr>
              <a:t>CONFD015073</a:t>
            </a:r>
            <a:endParaRPr>
              <a:solidFill>
                <a:srgbClr val="5F5F5F"/>
              </a:solidFill>
            </a:endParaRPr>
          </a:p>
        </p:txBody>
      </p:sp>
      <p:sp>
        <p:nvSpPr>
          <p:cNvPr id="7" name="Slide Number Placeholder 5"/>
          <p:cNvSpPr>
            <a:spLocks noGrp="1"/>
          </p:cNvSpPr>
          <p:nvPr>
            <p:ph type="sldNum" sz="quarter" idx="4"/>
          </p:nvPr>
        </p:nvSpPr>
        <p:spPr>
          <a:xfrm>
            <a:off x="594360" y="7263249"/>
            <a:ext cx="457200" cy="166781"/>
          </a:xfrm>
          <a:prstGeom prst="rect">
            <a:avLst/>
          </a:prstGeom>
          <a:noFill/>
        </p:spPr>
        <p:txBody>
          <a:bodyPr vert="horz" lIns="0" tIns="0" rIns="0" bIns="0" rtlCol="0" anchor="ctr"/>
          <a:lstStyle>
            <a:lvl1pPr algn="l">
              <a:defRPr sz="100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612255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_EVERYTHING">
    <p:spTree>
      <p:nvGrpSpPr>
        <p:cNvPr id="1" name=""/>
        <p:cNvGrpSpPr/>
        <p:nvPr/>
      </p:nvGrpSpPr>
      <p:grpSpPr>
        <a:xfrm>
          <a:off x="0" y="0"/>
          <a:ext cx="0" cy="0"/>
          <a:chOff x="0" y="0"/>
          <a:chExt cx="0" cy="0"/>
        </a:xfrm>
      </p:grpSpPr>
      <p:sp>
        <p:nvSpPr>
          <p:cNvPr id="2" name="Title 1"/>
          <p:cNvSpPr>
            <a:spLocks noGrp="1"/>
          </p:cNvSpPr>
          <p:nvPr>
            <p:ph type="title"/>
          </p:nvPr>
        </p:nvSpPr>
        <p:spPr>
          <a:xfrm>
            <a:off x="594360" y="822960"/>
            <a:ext cx="8869680" cy="411480"/>
          </a:xfrm>
        </p:spPr>
        <p:txBody>
          <a:bodyPr>
            <a:noAutofit/>
          </a:bodyPr>
          <a:lstStyle>
            <a:lvl1pPr>
              <a:defRPr>
                <a:solidFill>
                  <a:schemeClr val="tx1"/>
                </a:solidFill>
                <a:latin typeface="Georgia" pitchFamily="18"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94360" y="2057400"/>
            <a:ext cx="7670800" cy="1231106"/>
          </a:xfrm>
        </p:spPr>
        <p:txBody>
          <a:bodyPr vert="horz" wrap="square" lIns="0" tIns="0" rIns="0" bIns="0" rtlCol="0">
            <a:sp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2"/>
          </p:nvPr>
        </p:nvSpPr>
        <p:spPr>
          <a:xfrm>
            <a:off x="594360" y="1300418"/>
            <a:ext cx="8869680" cy="374904"/>
          </a:xfrm>
          <a:noFill/>
        </p:spPr>
        <p:txBody>
          <a:bodyPr>
            <a:noAutofit/>
          </a:bodyPr>
          <a:lstStyle>
            <a:lvl1pPr marL="0" indent="0">
              <a:spcBef>
                <a:spcPts val="100"/>
              </a:spcBef>
              <a:buFontTx/>
              <a:buNone/>
              <a:defRPr sz="1600" b="0">
                <a:solidFill>
                  <a:schemeClr val="tx1"/>
                </a:solidFill>
                <a:latin typeface="Arial" pitchFamily="34" charset="0"/>
                <a:cs typeface="Arial" pitchFamily="34" charset="0"/>
              </a:defRPr>
            </a:lvl1pPr>
            <a:lvl2pPr>
              <a:defRPr sz="1600">
                <a:solidFill>
                  <a:schemeClr val="tx1">
                    <a:lumMod val="50000"/>
                    <a:lumOff val="50000"/>
                  </a:schemeClr>
                </a:solidFill>
              </a:defRPr>
            </a:lvl2pPr>
            <a:lvl3pPr>
              <a:defRPr sz="1600">
                <a:solidFill>
                  <a:schemeClr val="tx1">
                    <a:lumMod val="50000"/>
                    <a:lumOff val="50000"/>
                  </a:schemeClr>
                </a:solidFill>
              </a:defRPr>
            </a:lvl3pPr>
            <a:lvl4pPr>
              <a:defRPr sz="1600">
                <a:solidFill>
                  <a:schemeClr val="tx1">
                    <a:lumMod val="50000"/>
                    <a:lumOff val="50000"/>
                  </a:schemeClr>
                </a:solidFill>
              </a:defRPr>
            </a:lvl4pPr>
            <a:lvl5pPr>
              <a:defRPr sz="1600">
                <a:solidFill>
                  <a:schemeClr val="tx1">
                    <a:lumMod val="50000"/>
                    <a:lumOff val="50000"/>
                  </a:schemeClr>
                </a:solidFill>
              </a:defRPr>
            </a:lvl5pPr>
          </a:lstStyle>
          <a:p>
            <a:pPr lvl="0"/>
            <a:r>
              <a:rPr lang="en-US"/>
              <a:t>Click to edit Master text styles</a:t>
            </a:r>
          </a:p>
        </p:txBody>
      </p:sp>
      <p:sp>
        <p:nvSpPr>
          <p:cNvPr id="10" name="Text Placeholder 9"/>
          <p:cNvSpPr>
            <a:spLocks noGrp="1"/>
          </p:cNvSpPr>
          <p:nvPr>
            <p:ph type="body" sz="quarter" idx="13"/>
          </p:nvPr>
        </p:nvSpPr>
        <p:spPr>
          <a:xfrm>
            <a:off x="1630680" y="5936400"/>
            <a:ext cx="6781800" cy="304800"/>
          </a:xfrm>
        </p:spPr>
        <p:txBody>
          <a:bodyPr anchor="ctr" anchorCtr="0">
            <a:noAutofit/>
          </a:bodyPr>
          <a:lstStyle>
            <a:lvl1pPr marL="0" indent="0" algn="ctr">
              <a:lnSpc>
                <a:spcPct val="100000"/>
              </a:lnSpc>
              <a:buFontTx/>
              <a:buNone/>
              <a:defRPr sz="1400" b="0">
                <a:solidFill>
                  <a:schemeClr val="tx1"/>
                </a:solidFill>
                <a:latin typeface="Georgia" pitchFamily="18"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13" name="Text Placeholder 12"/>
          <p:cNvSpPr>
            <a:spLocks noGrp="1"/>
          </p:cNvSpPr>
          <p:nvPr>
            <p:ph type="body" sz="quarter" idx="14"/>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9" name="Footer Placeholder 4"/>
          <p:cNvSpPr>
            <a:spLocks noGrp="1"/>
          </p:cNvSpPr>
          <p:nvPr>
            <p:ph type="ftr" sz="quarter" idx="3"/>
          </p:nvPr>
        </p:nvSpPr>
        <p:spPr>
          <a:xfrm>
            <a:off x="1076914" y="7263248"/>
            <a:ext cx="914400" cy="166781"/>
          </a:xfrm>
          <a:prstGeom prst="rect">
            <a:avLst/>
          </a:prstGeom>
          <a:noFill/>
        </p:spPr>
        <p:txBody>
          <a:bodyPr vert="horz" lIns="0" tIns="0" rIns="0" bIns="0" rtlCol="0" anchor="ctr"/>
          <a:lstStyle>
            <a:lvl1pPr algn="l">
              <a:defRPr lang="en-US" sz="800" baseline="0" dirty="0">
                <a:solidFill>
                  <a:schemeClr val="tx1"/>
                </a:solidFill>
                <a:latin typeface="Arial Narrow" pitchFamily="34" charset="0"/>
                <a:cs typeface="Arial" pitchFamily="34" charset="0"/>
              </a:defRPr>
            </a:lvl1pPr>
          </a:lstStyle>
          <a:p>
            <a:r>
              <a:rPr lang="en-US"/>
              <a:t>CONFD013347</a:t>
            </a:r>
            <a:endParaRPr lang="en-US" dirty="0"/>
          </a:p>
        </p:txBody>
      </p:sp>
      <p:sp>
        <p:nvSpPr>
          <p:cNvPr id="11" name="Slide Number Placeholder 5"/>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pPr/>
              <a:t>‹#›</a:t>
            </a:fld>
            <a:endParaRPr lang="en-US" dirty="0"/>
          </a:p>
        </p:txBody>
      </p:sp>
    </p:spTree>
    <p:extLst>
      <p:ext uri="{BB962C8B-B14F-4D97-AF65-F5344CB8AC3E}">
        <p14:creationId xmlns:p14="http://schemas.microsoft.com/office/powerpoint/2010/main" val="245373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0A8FC5E-CE38-4C28-83D9-C74BE760130C}"/>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6" name="Text Placeholder 5">
            <a:extLst>
              <a:ext uri="{FF2B5EF4-FFF2-40B4-BE49-F238E27FC236}">
                <a16:creationId xmlns:a16="http://schemas.microsoft.com/office/drawing/2014/main" id="{9C9547E6-1F92-42E2-B708-2331D26B7D63}"/>
              </a:ext>
            </a:extLst>
          </p:cNvPr>
          <p:cNvSpPr>
            <a:spLocks noGrp="1"/>
          </p:cNvSpPr>
          <p:nvPr>
            <p:ph type="body" sz="quarter" idx="12"/>
          </p:nvPr>
        </p:nvSpPr>
        <p:spPr>
          <a:xfrm>
            <a:off x="594359" y="3527425"/>
            <a:ext cx="4576763" cy="307777"/>
          </a:xfrm>
        </p:spPr>
        <p:txBody>
          <a:bodyPr/>
          <a:lstStyle>
            <a:lvl1pPr marL="0" indent="0">
              <a:buNone/>
              <a:defRPr sz="2000"/>
            </a:lvl1pPr>
          </a:lstStyle>
          <a:p>
            <a:pPr lvl="0"/>
            <a:r>
              <a:rPr lang="en-US"/>
              <a:t>Click to edit Master text styles</a:t>
            </a:r>
          </a:p>
        </p:txBody>
      </p:sp>
      <p:sp>
        <p:nvSpPr>
          <p:cNvPr id="4" name="Slide Number Placeholder 5">
            <a:extLst>
              <a:ext uri="{FF2B5EF4-FFF2-40B4-BE49-F238E27FC236}">
                <a16:creationId xmlns:a16="http://schemas.microsoft.com/office/drawing/2014/main" id="{857DDF53-7E41-418F-9F7E-71F840B72AE0}"/>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81229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C_Roman Numeral_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7EB1-0D78-4BE8-AD49-7CC931810487}"/>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2762E83-AC62-4144-A799-DE75BA4639C8}"/>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6" name="Table Placeholder 5">
            <a:extLst>
              <a:ext uri="{FF2B5EF4-FFF2-40B4-BE49-F238E27FC236}">
                <a16:creationId xmlns:a16="http://schemas.microsoft.com/office/drawing/2014/main" id="{99352D9E-BEF8-4575-989A-E3F59EFF2C94}"/>
              </a:ext>
            </a:extLst>
          </p:cNvPr>
          <p:cNvSpPr>
            <a:spLocks noGrp="1"/>
          </p:cNvSpPr>
          <p:nvPr>
            <p:ph type="tbl" sz="quarter" idx="12"/>
          </p:nvPr>
        </p:nvSpPr>
        <p:spPr>
          <a:xfrm>
            <a:off x="593725" y="1974850"/>
            <a:ext cx="5836258" cy="3900488"/>
          </a:xfrm>
        </p:spPr>
        <p:txBody>
          <a:bodyPr/>
          <a:lstStyle/>
          <a:p>
            <a:r>
              <a:rPr lang="en-US"/>
              <a:t>Click icon to add table</a:t>
            </a:r>
            <a:endParaRPr lang="en-US" dirty="0"/>
          </a:p>
        </p:txBody>
      </p:sp>
      <p:sp>
        <p:nvSpPr>
          <p:cNvPr id="5" name="Slide Number Placeholder 5">
            <a:extLst>
              <a:ext uri="{FF2B5EF4-FFF2-40B4-BE49-F238E27FC236}">
                <a16:creationId xmlns:a16="http://schemas.microsoft.com/office/drawing/2014/main" id="{315973D2-5111-480F-9B90-D6C2809F204D}"/>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220368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C_Number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A62D-E680-4B3C-AD88-3A222C504E89}"/>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C3C70595-D1E6-449C-9415-C49D6C6F3F12}"/>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6" name="Text Placeholder 5">
            <a:extLst>
              <a:ext uri="{FF2B5EF4-FFF2-40B4-BE49-F238E27FC236}">
                <a16:creationId xmlns:a16="http://schemas.microsoft.com/office/drawing/2014/main" id="{9BB0E6BB-C75B-4E9F-9736-E19DB6B40CDE}"/>
              </a:ext>
            </a:extLst>
          </p:cNvPr>
          <p:cNvSpPr>
            <a:spLocks noGrp="1"/>
          </p:cNvSpPr>
          <p:nvPr>
            <p:ph type="body" sz="quarter" idx="12"/>
          </p:nvPr>
        </p:nvSpPr>
        <p:spPr>
          <a:xfrm>
            <a:off x="593725" y="1975104"/>
            <a:ext cx="4921250" cy="1692771"/>
          </a:xfrm>
        </p:spPr>
        <p:txBody>
          <a:bodyPr>
            <a:noAutofit/>
          </a:bodyPr>
          <a:lstStyle>
            <a:lvl1pPr marL="342900" indent="-342900">
              <a:buFont typeface="+mj-lt"/>
              <a:buAutoNum type="arabicPeriod"/>
              <a:defRPr sz="1600"/>
            </a:lvl1pPr>
            <a:lvl2pPr marL="852488" indent="-342900">
              <a:buFont typeface="Arial" panose="020B0604020202020204" pitchFamily="34" charset="0"/>
              <a:buChar char="—"/>
              <a:defRPr sz="1600"/>
            </a:lvl2pPr>
            <a:lvl3pPr marL="1362075" indent="-342900">
              <a:buFont typeface="Arial" panose="020B0604020202020204" pitchFamily="34" charset="0"/>
              <a:buChar char="—"/>
              <a:defRPr sz="1600"/>
            </a:lvl3pPr>
            <a:lvl4pPr marL="1714500" indent="-342900">
              <a:buFont typeface="Arial" panose="020B0604020202020204" pitchFamily="34" charset="0"/>
              <a:buChar char="—"/>
              <a:defRPr sz="1600"/>
            </a:lvl4pPr>
            <a:lvl5pPr marL="2171700" indent="-3429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2A91E4F9-5A6B-4408-A2E7-83E84A76075E}"/>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300980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Point Sto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61CA-148D-48CD-93D1-0BC85D1C3802}"/>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09013C11-E30F-43A6-AE86-A3B73F989FA6}"/>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5" name="Text Placeholder 12">
            <a:extLst>
              <a:ext uri="{FF2B5EF4-FFF2-40B4-BE49-F238E27FC236}">
                <a16:creationId xmlns:a16="http://schemas.microsoft.com/office/drawing/2014/main" id="{CBEA38AD-8C77-464C-ADD8-81A01B9430CC}"/>
              </a:ext>
            </a:extLst>
          </p:cNvPr>
          <p:cNvSpPr>
            <a:spLocks noGrp="1"/>
          </p:cNvSpPr>
          <p:nvPr>
            <p:ph type="body" sz="quarter" idx="14"/>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6" name="Text Placeholder 7">
            <a:extLst>
              <a:ext uri="{FF2B5EF4-FFF2-40B4-BE49-F238E27FC236}">
                <a16:creationId xmlns:a16="http://schemas.microsoft.com/office/drawing/2014/main" id="{3630BE1E-E52F-4D7E-9BCB-E218EEFD52E8}"/>
              </a:ext>
            </a:extLst>
          </p:cNvPr>
          <p:cNvSpPr>
            <a:spLocks noGrp="1"/>
          </p:cNvSpPr>
          <p:nvPr>
            <p:ph type="body" sz="quarter" idx="12"/>
          </p:nvPr>
        </p:nvSpPr>
        <p:spPr>
          <a:xfrm>
            <a:off x="594360" y="1298448"/>
            <a:ext cx="8869680" cy="374904"/>
          </a:xfrm>
          <a:noFill/>
        </p:spPr>
        <p:txBody>
          <a:bodyPr>
            <a:noAutofit/>
          </a:bodyPr>
          <a:lstStyle>
            <a:lvl1pPr marL="0" indent="0">
              <a:spcBef>
                <a:spcPts val="100"/>
              </a:spcBef>
              <a:buFontTx/>
              <a:buNone/>
              <a:defRPr sz="2000" b="0">
                <a:solidFill>
                  <a:schemeClr val="tx1"/>
                </a:solidFill>
                <a:latin typeface="Arial" pitchFamily="34" charset="0"/>
                <a:cs typeface="Arial" pitchFamily="34" charset="0"/>
              </a:defRPr>
            </a:lvl1pPr>
            <a:lvl2pPr>
              <a:defRPr sz="1600">
                <a:solidFill>
                  <a:schemeClr val="tx1">
                    <a:lumMod val="50000"/>
                    <a:lumOff val="50000"/>
                  </a:schemeClr>
                </a:solidFill>
              </a:defRPr>
            </a:lvl2pPr>
            <a:lvl3pPr>
              <a:defRPr sz="1600">
                <a:solidFill>
                  <a:schemeClr val="tx1">
                    <a:lumMod val="50000"/>
                    <a:lumOff val="50000"/>
                  </a:schemeClr>
                </a:solidFill>
              </a:defRPr>
            </a:lvl3pPr>
            <a:lvl4pPr>
              <a:defRPr sz="1600">
                <a:solidFill>
                  <a:schemeClr val="tx1">
                    <a:lumMod val="50000"/>
                    <a:lumOff val="50000"/>
                  </a:schemeClr>
                </a:solidFill>
              </a:defRPr>
            </a:lvl4pPr>
            <a:lvl5pPr>
              <a:defRPr sz="1600">
                <a:solidFill>
                  <a:schemeClr val="tx1">
                    <a:lumMod val="50000"/>
                    <a:lumOff val="50000"/>
                  </a:schemeClr>
                </a:solidFill>
              </a:defRPr>
            </a:lvl5pPr>
          </a:lstStyle>
          <a:p>
            <a:pPr lvl="0"/>
            <a:r>
              <a:rPr lang="en-US"/>
              <a:t>Click to edit Master text styles</a:t>
            </a:r>
          </a:p>
        </p:txBody>
      </p:sp>
      <p:sp>
        <p:nvSpPr>
          <p:cNvPr id="7" name="Content Placeholder 2">
            <a:extLst>
              <a:ext uri="{FF2B5EF4-FFF2-40B4-BE49-F238E27FC236}">
                <a16:creationId xmlns:a16="http://schemas.microsoft.com/office/drawing/2014/main" id="{84C0B096-70BA-41AC-B874-3DDDCF1B5E0E}"/>
              </a:ext>
            </a:extLst>
          </p:cNvPr>
          <p:cNvSpPr>
            <a:spLocks noGrp="1"/>
          </p:cNvSpPr>
          <p:nvPr>
            <p:ph idx="1" hasCustomPrompt="1"/>
          </p:nvPr>
        </p:nvSpPr>
        <p:spPr>
          <a:xfrm>
            <a:off x="594360" y="2057400"/>
            <a:ext cx="7670800" cy="1200329"/>
          </a:xfrm>
        </p:spPr>
        <p:txBody>
          <a:bodyPr vert="horz" wrap="square" lIns="0" tIns="0" rIns="0" bIns="0" rtlCol="0">
            <a:spAutoFit/>
          </a:bodyPr>
          <a:lstStyle>
            <a:lvl1pPr>
              <a:defRPr lang="en-US" smtClean="0">
                <a:solidFill>
                  <a:schemeClr val="tx1"/>
                </a:solidFill>
              </a:defRPr>
            </a:lvl1pPr>
            <a:lvl2pPr>
              <a:buClr>
                <a:srgbClr val="5F5F5F"/>
              </a:buClr>
              <a:defRPr lang="en-US" smtClean="0">
                <a:solidFill>
                  <a:schemeClr val="tx1"/>
                </a:solidFill>
              </a:defRPr>
            </a:lvl2pPr>
            <a:lvl3pPr>
              <a:buClr>
                <a:srgbClr val="5F5F5F"/>
              </a:buClr>
              <a:defRPr lang="en-US" smtClean="0">
                <a:solidFill>
                  <a:schemeClr val="tx1"/>
                </a:solidFill>
              </a:defRPr>
            </a:lvl3pPr>
            <a:lvl4pPr marL="1371600" indent="0">
              <a:buClr>
                <a:srgbClr val="5F5F5F"/>
              </a:buClr>
              <a:buNone/>
              <a:defRPr lang="en-US" smtClean="0">
                <a:solidFill>
                  <a:schemeClr val="tx1"/>
                </a:solidFill>
              </a:defRPr>
            </a:lvl4pPr>
            <a:lvl5pPr>
              <a:buClr>
                <a:srgbClr val="5F5F5F"/>
              </a:buClr>
              <a:defRPr lang="en-US" dirty="0">
                <a:solidFill>
                  <a:schemeClr val="tx1"/>
                </a:solidFill>
              </a:defRPr>
            </a:lvl5pPr>
          </a:lstStyle>
          <a:p>
            <a:pPr lvl="0"/>
            <a:r>
              <a:rPr lang="en-US" dirty="0"/>
              <a:t>Edit Master text styles</a:t>
            </a:r>
          </a:p>
          <a:p>
            <a:pPr lvl="0"/>
            <a:r>
              <a:rPr lang="en-US" dirty="0"/>
              <a:t>Second level</a:t>
            </a:r>
          </a:p>
          <a:p>
            <a:pPr lvl="0"/>
            <a:r>
              <a:rPr lang="en-US" dirty="0"/>
              <a:t>Third level</a:t>
            </a:r>
          </a:p>
        </p:txBody>
      </p:sp>
      <p:sp>
        <p:nvSpPr>
          <p:cNvPr id="8" name="Slide Number Placeholder 5">
            <a:extLst>
              <a:ext uri="{FF2B5EF4-FFF2-40B4-BE49-F238E27FC236}">
                <a16:creationId xmlns:a16="http://schemas.microsoft.com/office/drawing/2014/main" id="{CA651774-7213-470D-86F1-61FBAAAEE1F0}"/>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112828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_Footnote">
    <p:spTree>
      <p:nvGrpSpPr>
        <p:cNvPr id="1" name=""/>
        <p:cNvGrpSpPr/>
        <p:nvPr/>
      </p:nvGrpSpPr>
      <p:grpSpPr>
        <a:xfrm>
          <a:off x="0" y="0"/>
          <a:ext cx="0" cy="0"/>
          <a:chOff x="0" y="0"/>
          <a:chExt cx="0" cy="0"/>
        </a:xfrm>
      </p:grpSpPr>
      <p:sp>
        <p:nvSpPr>
          <p:cNvPr id="2" name="Title 1"/>
          <p:cNvSpPr>
            <a:spLocks noGrp="1"/>
          </p:cNvSpPr>
          <p:nvPr>
            <p:ph type="title"/>
          </p:nvPr>
        </p:nvSpPr>
        <p:spPr>
          <a:xfrm>
            <a:off x="594360" y="822960"/>
            <a:ext cx="8869680" cy="411480"/>
          </a:xfrm>
        </p:spPr>
        <p:txBody>
          <a:bodyPr>
            <a:noAutofit/>
          </a:bodyPr>
          <a:lstStyle>
            <a:lvl1pPr>
              <a:defRPr>
                <a:solidFill>
                  <a:schemeClr val="tx1"/>
                </a:solidFill>
                <a:latin typeface="Georgia" pitchFamily="18" charset="0"/>
                <a:cs typeface="Arial" pitchFamily="34" charset="0"/>
              </a:defRPr>
            </a:lvl1pPr>
          </a:lstStyle>
          <a:p>
            <a:r>
              <a:rPr lang="en-US"/>
              <a:t>Click to edit Master title style</a:t>
            </a:r>
            <a:endParaRPr lang="en-US" dirty="0"/>
          </a:p>
        </p:txBody>
      </p:sp>
      <p:sp>
        <p:nvSpPr>
          <p:cNvPr id="3" name="Content Placeholder 2"/>
          <p:cNvSpPr>
            <a:spLocks noGrp="1"/>
          </p:cNvSpPr>
          <p:nvPr>
            <p:ph idx="1" hasCustomPrompt="1"/>
          </p:nvPr>
        </p:nvSpPr>
        <p:spPr>
          <a:xfrm>
            <a:off x="594360" y="2057400"/>
            <a:ext cx="7670800" cy="892552"/>
          </a:xfrm>
        </p:spPr>
        <p:txBody>
          <a:bodyPr vert="horz" wrap="square" lIns="0" tIns="0" rIns="0" bIns="0" rtlCol="0">
            <a:spAutoFit/>
          </a:bodyPr>
          <a:lstStyle>
            <a:lvl1pPr>
              <a:defRPr lang="en-US" smtClean="0">
                <a:solidFill>
                  <a:schemeClr val="tx1"/>
                </a:solidFill>
              </a:defRPr>
            </a:lvl1pPr>
            <a:lvl2pPr>
              <a:buClr>
                <a:srgbClr val="5F5F5F"/>
              </a:buClr>
              <a:defRPr lang="en-US" smtClean="0">
                <a:solidFill>
                  <a:schemeClr val="tx1"/>
                </a:solidFill>
              </a:defRPr>
            </a:lvl2pPr>
            <a:lvl3pPr>
              <a:buClr>
                <a:srgbClr val="5F5F5F"/>
              </a:buClr>
              <a:defRPr lang="en-US" smtClean="0">
                <a:solidFill>
                  <a:schemeClr val="tx1"/>
                </a:solidFill>
              </a:defRPr>
            </a:lvl3pPr>
            <a:lvl4pPr marL="1371600" indent="0">
              <a:buClr>
                <a:srgbClr val="5F5F5F"/>
              </a:buClr>
              <a:buNone/>
              <a:defRPr lang="en-US" smtClean="0">
                <a:solidFill>
                  <a:schemeClr val="tx1"/>
                </a:solidFill>
              </a:defRPr>
            </a:lvl4pPr>
            <a:lvl5pPr>
              <a:buClr>
                <a:srgbClr val="5F5F5F"/>
              </a:buClr>
              <a:defRPr lang="en-US" dirty="0">
                <a:solidFill>
                  <a:schemeClr val="tx1"/>
                </a:solidFill>
              </a:defRPr>
            </a:lvl5pPr>
          </a:lstStyle>
          <a:p>
            <a:pPr lvl="0"/>
            <a:r>
              <a:rPr lang="en-US" dirty="0"/>
              <a:t>Edit Master text styles</a:t>
            </a:r>
          </a:p>
          <a:p>
            <a:pPr lvl="1"/>
            <a:r>
              <a:rPr lang="en-US" dirty="0"/>
              <a:t>Second level</a:t>
            </a:r>
          </a:p>
          <a:p>
            <a:pPr lvl="2"/>
            <a:r>
              <a:rPr lang="en-US" dirty="0"/>
              <a:t>Third level</a:t>
            </a:r>
          </a:p>
        </p:txBody>
      </p:sp>
      <p:sp>
        <p:nvSpPr>
          <p:cNvPr id="13" name="Text Placeholder 12"/>
          <p:cNvSpPr>
            <a:spLocks noGrp="1"/>
          </p:cNvSpPr>
          <p:nvPr>
            <p:ph type="body" sz="quarter" idx="14"/>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7" name="Footer Placeholder 4"/>
          <p:cNvSpPr>
            <a:spLocks noGrp="1"/>
          </p:cNvSpPr>
          <p:nvPr>
            <p:ph type="ftr" sz="quarter" idx="3"/>
          </p:nvPr>
        </p:nvSpPr>
        <p:spPr>
          <a:xfrm>
            <a:off x="1076914" y="7263248"/>
            <a:ext cx="914400" cy="166781"/>
          </a:xfrm>
          <a:prstGeom prst="rect">
            <a:avLst/>
          </a:prstGeom>
          <a:noFill/>
        </p:spPr>
        <p:txBody>
          <a:bodyPr vert="horz" lIns="0" tIns="0" rIns="0" bIns="0" rtlCol="0" anchor="ctr"/>
          <a:lstStyle>
            <a:lvl1pPr algn="l">
              <a:defRPr lang="en-US" sz="800" baseline="0" dirty="0">
                <a:solidFill>
                  <a:schemeClr val="tx1"/>
                </a:solidFill>
                <a:latin typeface="Arial Narrow" pitchFamily="34" charset="0"/>
                <a:cs typeface="Arial" pitchFamily="34" charset="0"/>
              </a:defRPr>
            </a:lvl1p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6" name="Slide Number Placeholder 5">
            <a:extLst>
              <a:ext uri="{FF2B5EF4-FFF2-40B4-BE49-F238E27FC236}">
                <a16:creationId xmlns:a16="http://schemas.microsoft.com/office/drawing/2014/main" id="{6D773EFA-F7BD-47B8-B927-419BB6A0FA78}"/>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199980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itle_Bullets_Footnote">
    <p:spTree>
      <p:nvGrpSpPr>
        <p:cNvPr id="1" name=""/>
        <p:cNvGrpSpPr/>
        <p:nvPr/>
      </p:nvGrpSpPr>
      <p:grpSpPr>
        <a:xfrm>
          <a:off x="0" y="0"/>
          <a:ext cx="0" cy="0"/>
          <a:chOff x="0" y="0"/>
          <a:chExt cx="0" cy="0"/>
        </a:xfrm>
      </p:grpSpPr>
      <p:sp>
        <p:nvSpPr>
          <p:cNvPr id="2" name="Title 1"/>
          <p:cNvSpPr>
            <a:spLocks noGrp="1"/>
          </p:cNvSpPr>
          <p:nvPr>
            <p:ph type="title"/>
          </p:nvPr>
        </p:nvSpPr>
        <p:spPr>
          <a:xfrm>
            <a:off x="594360" y="822960"/>
            <a:ext cx="8869680" cy="411480"/>
          </a:xfrm>
        </p:spPr>
        <p:txBody>
          <a:bodyPr>
            <a:noAutofit/>
          </a:bodyPr>
          <a:lstStyle>
            <a:lvl1pPr>
              <a:defRPr>
                <a:solidFill>
                  <a:schemeClr val="tx1"/>
                </a:solidFill>
                <a:latin typeface="Georgia" pitchFamily="18" charset="0"/>
                <a:cs typeface="Arial" pitchFamily="34" charset="0"/>
              </a:defRPr>
            </a:lvl1pPr>
          </a:lstStyle>
          <a:p>
            <a:r>
              <a:rPr lang="en-US"/>
              <a:t>Click to edit Master title style</a:t>
            </a:r>
            <a:endParaRPr lang="en-US" dirty="0"/>
          </a:p>
        </p:txBody>
      </p:sp>
      <p:sp>
        <p:nvSpPr>
          <p:cNvPr id="3" name="Content Placeholder 2"/>
          <p:cNvSpPr>
            <a:spLocks noGrp="1"/>
          </p:cNvSpPr>
          <p:nvPr>
            <p:ph idx="1" hasCustomPrompt="1"/>
          </p:nvPr>
        </p:nvSpPr>
        <p:spPr>
          <a:xfrm>
            <a:off x="594360" y="2057400"/>
            <a:ext cx="7670800" cy="892552"/>
          </a:xfrm>
        </p:spPr>
        <p:txBody>
          <a:bodyPr vert="horz" wrap="square" lIns="0" tIns="0" rIns="0" bIns="0" rtlCol="0">
            <a:spAutoFit/>
          </a:bodyPr>
          <a:lstStyle>
            <a:lvl1pPr>
              <a:defRPr lang="en-US" dirty="0" smtClean="0">
                <a:solidFill>
                  <a:schemeClr val="tx1"/>
                </a:solidFill>
              </a:defRPr>
            </a:lvl1pPr>
            <a:lvl2pPr>
              <a:buClr>
                <a:srgbClr val="5F5F5F"/>
              </a:buClr>
              <a:defRPr lang="en-US" dirty="0" smtClean="0">
                <a:solidFill>
                  <a:schemeClr val="tx1"/>
                </a:solidFill>
              </a:defRPr>
            </a:lvl2pPr>
            <a:lvl3pPr>
              <a:buClr>
                <a:srgbClr val="5F5F5F"/>
              </a:buClr>
              <a:defRPr lang="en-US" dirty="0" smtClean="0">
                <a:solidFill>
                  <a:schemeClr val="tx1"/>
                </a:solidFill>
              </a:defRPr>
            </a:lvl3pPr>
            <a:lvl4pPr>
              <a:buClr>
                <a:srgbClr val="5F5F5F"/>
              </a:buClr>
              <a:defRPr lang="en-US" dirty="0" smtClean="0">
                <a:solidFill>
                  <a:schemeClr val="tx1"/>
                </a:solidFill>
              </a:defRPr>
            </a:lvl4pPr>
            <a:lvl5pPr>
              <a:buClr>
                <a:srgbClr val="5F5F5F"/>
              </a:buClr>
              <a:defRPr lang="en-US" dirty="0">
                <a:solidFill>
                  <a:schemeClr val="tx1"/>
                </a:solidFill>
              </a:defRPr>
            </a:lvl5pPr>
          </a:lstStyle>
          <a:p>
            <a:pPr lvl="0"/>
            <a:r>
              <a:rPr lang="en-US" dirty="0"/>
              <a:t>Edit Master text styles</a:t>
            </a:r>
          </a:p>
          <a:p>
            <a:pPr lvl="1"/>
            <a:r>
              <a:rPr lang="en-US" dirty="0"/>
              <a:t>Second level</a:t>
            </a:r>
          </a:p>
          <a:p>
            <a:pPr lvl="2"/>
            <a:r>
              <a:rPr lang="en-US" dirty="0"/>
              <a:t>Third level</a:t>
            </a:r>
          </a:p>
        </p:txBody>
      </p:sp>
      <p:sp>
        <p:nvSpPr>
          <p:cNvPr id="8" name="Text Placeholder 7"/>
          <p:cNvSpPr>
            <a:spLocks noGrp="1"/>
          </p:cNvSpPr>
          <p:nvPr>
            <p:ph type="body" sz="quarter" idx="12"/>
          </p:nvPr>
        </p:nvSpPr>
        <p:spPr>
          <a:xfrm>
            <a:off x="594360" y="1298448"/>
            <a:ext cx="8869680" cy="374904"/>
          </a:xfrm>
          <a:noFill/>
        </p:spPr>
        <p:txBody>
          <a:bodyPr>
            <a:noAutofit/>
          </a:bodyPr>
          <a:lstStyle>
            <a:lvl1pPr marL="0" indent="0">
              <a:spcBef>
                <a:spcPts val="100"/>
              </a:spcBef>
              <a:buFontTx/>
              <a:buNone/>
              <a:defRPr sz="2000" b="0">
                <a:solidFill>
                  <a:schemeClr val="tx1"/>
                </a:solidFill>
                <a:latin typeface="Arial" pitchFamily="34" charset="0"/>
                <a:cs typeface="Arial" pitchFamily="34" charset="0"/>
              </a:defRPr>
            </a:lvl1pPr>
            <a:lvl2pPr>
              <a:defRPr sz="1600">
                <a:solidFill>
                  <a:schemeClr val="tx1">
                    <a:lumMod val="50000"/>
                    <a:lumOff val="50000"/>
                  </a:schemeClr>
                </a:solidFill>
              </a:defRPr>
            </a:lvl2pPr>
            <a:lvl3pPr>
              <a:defRPr sz="1600">
                <a:solidFill>
                  <a:schemeClr val="tx1">
                    <a:lumMod val="50000"/>
                    <a:lumOff val="50000"/>
                  </a:schemeClr>
                </a:solidFill>
              </a:defRPr>
            </a:lvl3pPr>
            <a:lvl4pPr>
              <a:defRPr sz="1600">
                <a:solidFill>
                  <a:schemeClr val="tx1">
                    <a:lumMod val="50000"/>
                    <a:lumOff val="50000"/>
                  </a:schemeClr>
                </a:solidFill>
              </a:defRPr>
            </a:lvl4pPr>
            <a:lvl5pPr>
              <a:defRPr sz="1600">
                <a:solidFill>
                  <a:schemeClr val="tx1">
                    <a:lumMod val="50000"/>
                    <a:lumOff val="50000"/>
                  </a:schemeClr>
                </a:solidFill>
              </a:defRPr>
            </a:lvl5pPr>
          </a:lstStyle>
          <a:p>
            <a:pPr lvl="0"/>
            <a:r>
              <a:rPr lang="en-US"/>
              <a:t>Click to edit Master text styles</a:t>
            </a:r>
          </a:p>
        </p:txBody>
      </p:sp>
      <p:sp>
        <p:nvSpPr>
          <p:cNvPr id="13" name="Text Placeholder 12"/>
          <p:cNvSpPr>
            <a:spLocks noGrp="1"/>
          </p:cNvSpPr>
          <p:nvPr>
            <p:ph type="body" sz="quarter" idx="14"/>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9" name="Footer Placeholder 4"/>
          <p:cNvSpPr>
            <a:spLocks noGrp="1"/>
          </p:cNvSpPr>
          <p:nvPr>
            <p:ph type="ftr" sz="quarter" idx="3"/>
          </p:nvPr>
        </p:nvSpPr>
        <p:spPr>
          <a:xfrm>
            <a:off x="1076914" y="7263248"/>
            <a:ext cx="914400" cy="166781"/>
          </a:xfrm>
          <a:prstGeom prst="rect">
            <a:avLst/>
          </a:prstGeom>
          <a:noFill/>
        </p:spPr>
        <p:txBody>
          <a:bodyPr vert="horz" lIns="0" tIns="0" rIns="0" bIns="0" rtlCol="0" anchor="ctr"/>
          <a:lstStyle>
            <a:lvl1pPr algn="l">
              <a:defRPr lang="en-US" sz="800" baseline="0" dirty="0">
                <a:solidFill>
                  <a:schemeClr val="tx1"/>
                </a:solidFill>
                <a:latin typeface="Arial Narrow" pitchFamily="34" charset="0"/>
                <a:cs typeface="Arial" pitchFamily="34" charset="0"/>
              </a:defRPr>
            </a:lvl1p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7" name="Slide Number Placeholder 5">
            <a:extLst>
              <a:ext uri="{FF2B5EF4-FFF2-40B4-BE49-F238E27FC236}">
                <a16:creationId xmlns:a16="http://schemas.microsoft.com/office/drawing/2014/main" id="{E7305429-6FF6-49CB-A550-622643598D44}"/>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120651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Bullets_Footn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AD15-B6FE-488A-A673-1E94C944DA73}"/>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4C9F50A2-ECF9-47A2-BD6A-0C75E18DFF27}"/>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5" name="Content Placeholder 2">
            <a:extLst>
              <a:ext uri="{FF2B5EF4-FFF2-40B4-BE49-F238E27FC236}">
                <a16:creationId xmlns:a16="http://schemas.microsoft.com/office/drawing/2014/main" id="{4AF70360-C2EF-4BF5-9486-8E6C3E905C17}"/>
              </a:ext>
            </a:extLst>
          </p:cNvPr>
          <p:cNvSpPr>
            <a:spLocks noGrp="1"/>
          </p:cNvSpPr>
          <p:nvPr>
            <p:ph idx="1" hasCustomPrompt="1"/>
          </p:nvPr>
        </p:nvSpPr>
        <p:spPr>
          <a:xfrm>
            <a:off x="594360" y="2057400"/>
            <a:ext cx="4006823" cy="4183800"/>
          </a:xfrm>
        </p:spPr>
        <p:txBody>
          <a:bodyPr vert="horz" wrap="square" lIns="0" tIns="0" rIns="0" bIns="0" rtlCol="0">
            <a:noAutofit/>
          </a:bodyPr>
          <a:lstStyle>
            <a:lvl1pPr>
              <a:defRPr lang="en-US" sz="1600" dirty="0" smtClean="0">
                <a:solidFill>
                  <a:schemeClr val="tx1"/>
                </a:solidFill>
              </a:defRPr>
            </a:lvl1pPr>
            <a:lvl2pPr>
              <a:buClr>
                <a:srgbClr val="5F5F5F"/>
              </a:buClr>
              <a:defRPr lang="en-US" sz="1600" dirty="0" smtClean="0">
                <a:solidFill>
                  <a:schemeClr val="tx1"/>
                </a:solidFill>
              </a:defRPr>
            </a:lvl2pPr>
            <a:lvl3pPr>
              <a:buClr>
                <a:srgbClr val="5F5F5F"/>
              </a:buClr>
              <a:defRPr lang="en-US" sz="1600" dirty="0" smtClean="0">
                <a:solidFill>
                  <a:schemeClr val="tx1"/>
                </a:solidFill>
              </a:defRPr>
            </a:lvl3pPr>
            <a:lvl4pPr>
              <a:buClr>
                <a:srgbClr val="5F5F5F"/>
              </a:buClr>
              <a:defRPr lang="en-US" sz="1600" dirty="0" smtClean="0">
                <a:solidFill>
                  <a:schemeClr val="tx1"/>
                </a:solidFill>
              </a:defRPr>
            </a:lvl4pPr>
            <a:lvl5pPr>
              <a:buClr>
                <a:srgbClr val="5F5F5F"/>
              </a:buClr>
              <a:defRPr lang="en-US" sz="1600" dirty="0">
                <a:solidFill>
                  <a:schemeClr val="tx1"/>
                </a:solidFill>
              </a:defRPr>
            </a:lvl5pPr>
          </a:lstStyle>
          <a:p>
            <a:pPr lvl="0"/>
            <a:r>
              <a:rPr lang="en-US" dirty="0"/>
              <a:t>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26BCD37D-0B17-4670-86D9-DB15BD8294B1}"/>
              </a:ext>
            </a:extLst>
          </p:cNvPr>
          <p:cNvSpPr>
            <a:spLocks noGrp="1"/>
          </p:cNvSpPr>
          <p:nvPr>
            <p:ph idx="12" hasCustomPrompt="1"/>
          </p:nvPr>
        </p:nvSpPr>
        <p:spPr>
          <a:xfrm>
            <a:off x="5457216" y="2057400"/>
            <a:ext cx="4006823" cy="4183800"/>
          </a:xfrm>
        </p:spPr>
        <p:txBody>
          <a:bodyPr vert="horz" wrap="square" lIns="0" tIns="0" rIns="0" bIns="0" rtlCol="0">
            <a:noAutofit/>
          </a:bodyPr>
          <a:lstStyle>
            <a:lvl1pPr>
              <a:defRPr lang="en-US" sz="1600" dirty="0" smtClean="0">
                <a:solidFill>
                  <a:schemeClr val="tx1"/>
                </a:solidFill>
              </a:defRPr>
            </a:lvl1pPr>
            <a:lvl2pPr>
              <a:buClr>
                <a:srgbClr val="5F5F5F"/>
              </a:buClr>
              <a:defRPr lang="en-US" sz="1600" dirty="0" smtClean="0">
                <a:solidFill>
                  <a:schemeClr val="tx1"/>
                </a:solidFill>
              </a:defRPr>
            </a:lvl2pPr>
            <a:lvl3pPr>
              <a:buClr>
                <a:srgbClr val="5F5F5F"/>
              </a:buClr>
              <a:defRPr lang="en-US" sz="1600" dirty="0" smtClean="0">
                <a:solidFill>
                  <a:schemeClr val="tx1"/>
                </a:solidFill>
              </a:defRPr>
            </a:lvl3pPr>
            <a:lvl4pPr>
              <a:buClr>
                <a:srgbClr val="5F5F5F"/>
              </a:buClr>
              <a:defRPr lang="en-US" sz="1600" dirty="0" smtClean="0">
                <a:solidFill>
                  <a:schemeClr val="tx1"/>
                </a:solidFill>
              </a:defRPr>
            </a:lvl4pPr>
            <a:lvl5pPr>
              <a:buClr>
                <a:srgbClr val="5F5F5F"/>
              </a:buClr>
              <a:defRPr lang="en-US" sz="1600" dirty="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2">
            <a:extLst>
              <a:ext uri="{FF2B5EF4-FFF2-40B4-BE49-F238E27FC236}">
                <a16:creationId xmlns:a16="http://schemas.microsoft.com/office/drawing/2014/main" id="{A5C466F1-F95D-4485-8F17-142FE0D83383}"/>
              </a:ext>
            </a:extLst>
          </p:cNvPr>
          <p:cNvSpPr>
            <a:spLocks noGrp="1"/>
          </p:cNvSpPr>
          <p:nvPr>
            <p:ph type="body" sz="quarter" idx="14"/>
          </p:nvPr>
        </p:nvSpPr>
        <p:spPr>
          <a:xfrm>
            <a:off x="594360" y="6720840"/>
            <a:ext cx="8869680" cy="334963"/>
          </a:xfrm>
        </p:spPr>
        <p:txBody>
          <a:bodyPr tIns="27432" bIns="27432" anchor="b" anchorCtr="0">
            <a:noAutofit/>
          </a:bodyPr>
          <a:lstStyle>
            <a:lvl1pPr marL="0" indent="0">
              <a:lnSpc>
                <a:spcPct val="90000"/>
              </a:lnSpc>
              <a:spcBef>
                <a:spcPts val="120"/>
              </a:spcBef>
              <a:buFontTx/>
              <a:buNone/>
              <a:defRPr sz="800">
                <a:solidFill>
                  <a:schemeClr val="tx1"/>
                </a:solidFill>
                <a:latin typeface="Arial Narrow" pitchFamily="34" charset="0"/>
                <a:cs typeface="Arial" pitchFamily="34" charset="0"/>
              </a:defRPr>
            </a:lvl1pPr>
            <a:lvl2pPr marL="233307" indent="0">
              <a:buFontTx/>
              <a:buNone/>
              <a:defRPr/>
            </a:lvl2pPr>
            <a:lvl3pPr marL="457093" indent="0">
              <a:buFontTx/>
              <a:buNone/>
              <a:defRPr/>
            </a:lvl3pPr>
            <a:lvl4pPr marL="1527879" indent="0">
              <a:buFontTx/>
              <a:buNone/>
              <a:defRPr/>
            </a:lvl4pPr>
            <a:lvl5pPr marL="2037173" indent="0">
              <a:buFontTx/>
              <a:buNone/>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0D129E88-0F61-426D-85FC-915A60B245DA}"/>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198954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59" y="822960"/>
            <a:ext cx="8869680" cy="409343"/>
          </a:xfrm>
          <a:prstGeom prst="rect">
            <a:avLst/>
          </a:prstGeom>
        </p:spPr>
        <p:txBody>
          <a:bodyPr vert="horz" wrap="square" lIns="0" tIns="0" rIns="0" bIns="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594360" y="2057400"/>
            <a:ext cx="7675057" cy="1538883"/>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Footer Placeholder 4"/>
          <p:cNvSpPr>
            <a:spLocks noGrp="1"/>
          </p:cNvSpPr>
          <p:nvPr>
            <p:ph type="ftr" sz="quarter" idx="3"/>
          </p:nvPr>
        </p:nvSpPr>
        <p:spPr>
          <a:xfrm>
            <a:off x="1076914" y="7263248"/>
            <a:ext cx="914400" cy="166781"/>
          </a:xfrm>
          <a:prstGeom prst="rect">
            <a:avLst/>
          </a:prstGeom>
          <a:noFill/>
        </p:spPr>
        <p:txBody>
          <a:bodyPr vert="horz" lIns="0" tIns="0" rIns="0" bIns="0" rtlCol="0" anchor="ctr"/>
          <a:lstStyle>
            <a:lvl1pPr algn="l">
              <a:defRPr lang="en-US" sz="800" baseline="0" dirty="0">
                <a:solidFill>
                  <a:schemeClr val="tx1"/>
                </a:solidFill>
                <a:latin typeface="Arial Narrow" pitchFamily="34" charset="0"/>
                <a:cs typeface="Arial" pitchFamily="34" charset="0"/>
              </a:defRPr>
            </a:lvl1p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grpSp>
        <p:nvGrpSpPr>
          <p:cNvPr id="22" name="Group 21">
            <a:extLst>
              <a:ext uri="{FF2B5EF4-FFF2-40B4-BE49-F238E27FC236}">
                <a16:creationId xmlns:a16="http://schemas.microsoft.com/office/drawing/2014/main" id="{D9CE8AE8-93A5-4A5E-AB7C-775BC422077F}"/>
              </a:ext>
            </a:extLst>
          </p:cNvPr>
          <p:cNvGrpSpPr>
            <a:grpSpLocks noChangeAspect="1"/>
          </p:cNvGrpSpPr>
          <p:nvPr userDrawn="1"/>
        </p:nvGrpSpPr>
        <p:grpSpPr>
          <a:xfrm>
            <a:off x="7513097" y="7141464"/>
            <a:ext cx="1938700" cy="228600"/>
            <a:chOff x="2928938" y="3638550"/>
            <a:chExt cx="4200525" cy="495301"/>
          </a:xfrm>
        </p:grpSpPr>
        <p:sp>
          <p:nvSpPr>
            <p:cNvPr id="23" name="AutoShape 3">
              <a:extLst>
                <a:ext uri="{FF2B5EF4-FFF2-40B4-BE49-F238E27FC236}">
                  <a16:creationId xmlns:a16="http://schemas.microsoft.com/office/drawing/2014/main" id="{1B16EBC5-E594-4E44-9EF9-D6A44495630D}"/>
                </a:ext>
              </a:extLst>
            </p:cNvPr>
            <p:cNvSpPr>
              <a:spLocks noChangeAspect="1" noChangeArrowheads="1" noTextEdit="1"/>
            </p:cNvSpPr>
            <p:nvPr userDrawn="1"/>
          </p:nvSpPr>
          <p:spPr bwMode="auto">
            <a:xfrm>
              <a:off x="2928938" y="3638550"/>
              <a:ext cx="42005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24" name="Freeform 6">
              <a:extLst>
                <a:ext uri="{FF2B5EF4-FFF2-40B4-BE49-F238E27FC236}">
                  <a16:creationId xmlns:a16="http://schemas.microsoft.com/office/drawing/2014/main" id="{19BE8C51-0D82-4FC6-BBB2-9F3F57C66462}"/>
                </a:ext>
              </a:extLst>
            </p:cNvPr>
            <p:cNvSpPr>
              <a:spLocks/>
            </p:cNvSpPr>
            <p:nvPr userDrawn="1"/>
          </p:nvSpPr>
          <p:spPr bwMode="auto">
            <a:xfrm>
              <a:off x="2928938" y="3640138"/>
              <a:ext cx="434975" cy="493713"/>
            </a:xfrm>
            <a:custGeom>
              <a:avLst/>
              <a:gdLst>
                <a:gd name="T0" fmla="*/ 391 w 548"/>
                <a:gd name="T1" fmla="*/ 3 h 622"/>
                <a:gd name="T2" fmla="*/ 465 w 548"/>
                <a:gd name="T3" fmla="*/ 14 h 622"/>
                <a:gd name="T4" fmla="*/ 512 w 548"/>
                <a:gd name="T5" fmla="*/ 24 h 622"/>
                <a:gd name="T6" fmla="*/ 524 w 548"/>
                <a:gd name="T7" fmla="*/ 117 h 622"/>
                <a:gd name="T8" fmla="*/ 515 w 548"/>
                <a:gd name="T9" fmla="*/ 164 h 622"/>
                <a:gd name="T10" fmla="*/ 478 w 548"/>
                <a:gd name="T11" fmla="*/ 90 h 622"/>
                <a:gd name="T12" fmla="*/ 428 w 548"/>
                <a:gd name="T13" fmla="*/ 45 h 622"/>
                <a:gd name="T14" fmla="*/ 364 w 548"/>
                <a:gd name="T15" fmla="*/ 22 h 622"/>
                <a:gd name="T16" fmla="*/ 284 w 548"/>
                <a:gd name="T17" fmla="*/ 24 h 622"/>
                <a:gd name="T18" fmla="*/ 212 w 548"/>
                <a:gd name="T19" fmla="*/ 48 h 622"/>
                <a:gd name="T20" fmla="*/ 157 w 548"/>
                <a:gd name="T21" fmla="*/ 91 h 622"/>
                <a:gd name="T22" fmla="*/ 120 w 548"/>
                <a:gd name="T23" fmla="*/ 151 h 622"/>
                <a:gd name="T24" fmla="*/ 98 w 548"/>
                <a:gd name="T25" fmla="*/ 222 h 622"/>
                <a:gd name="T26" fmla="*/ 90 w 548"/>
                <a:gd name="T27" fmla="*/ 299 h 622"/>
                <a:gd name="T28" fmla="*/ 101 w 548"/>
                <a:gd name="T29" fmla="*/ 398 h 622"/>
                <a:gd name="T30" fmla="*/ 131 w 548"/>
                <a:gd name="T31" fmla="*/ 482 h 622"/>
                <a:gd name="T32" fmla="*/ 180 w 548"/>
                <a:gd name="T33" fmla="*/ 546 h 622"/>
                <a:gd name="T34" fmla="*/ 245 w 548"/>
                <a:gd name="T35" fmla="*/ 587 h 622"/>
                <a:gd name="T36" fmla="*/ 327 w 548"/>
                <a:gd name="T37" fmla="*/ 601 h 622"/>
                <a:gd name="T38" fmla="*/ 396 w 548"/>
                <a:gd name="T39" fmla="*/ 591 h 622"/>
                <a:gd name="T40" fmla="*/ 451 w 548"/>
                <a:gd name="T41" fmla="*/ 561 h 622"/>
                <a:gd name="T42" fmla="*/ 496 w 548"/>
                <a:gd name="T43" fmla="*/ 511 h 622"/>
                <a:gd name="T44" fmla="*/ 536 w 548"/>
                <a:gd name="T45" fmla="*/ 447 h 622"/>
                <a:gd name="T46" fmla="*/ 540 w 548"/>
                <a:gd name="T47" fmla="*/ 476 h 622"/>
                <a:gd name="T48" fmla="*/ 521 w 548"/>
                <a:gd name="T49" fmla="*/ 542 h 622"/>
                <a:gd name="T50" fmla="*/ 502 w 548"/>
                <a:gd name="T51" fmla="*/ 596 h 622"/>
                <a:gd name="T52" fmla="*/ 460 w 548"/>
                <a:gd name="T53" fmla="*/ 606 h 622"/>
                <a:gd name="T54" fmla="*/ 398 w 548"/>
                <a:gd name="T55" fmla="*/ 617 h 622"/>
                <a:gd name="T56" fmla="*/ 329 w 548"/>
                <a:gd name="T57" fmla="*/ 622 h 622"/>
                <a:gd name="T58" fmla="*/ 225 w 548"/>
                <a:gd name="T59" fmla="*/ 609 h 622"/>
                <a:gd name="T60" fmla="*/ 141 w 548"/>
                <a:gd name="T61" fmla="*/ 575 h 622"/>
                <a:gd name="T62" fmla="*/ 77 w 548"/>
                <a:gd name="T63" fmla="*/ 526 h 622"/>
                <a:gd name="T64" fmla="*/ 34 w 548"/>
                <a:gd name="T65" fmla="*/ 463 h 622"/>
                <a:gd name="T66" fmla="*/ 8 w 548"/>
                <a:gd name="T67" fmla="*/ 392 h 622"/>
                <a:gd name="T68" fmla="*/ 0 w 548"/>
                <a:gd name="T69" fmla="*/ 320 h 622"/>
                <a:gd name="T70" fmla="*/ 16 w 548"/>
                <a:gd name="T71" fmla="*/ 214 h 622"/>
                <a:gd name="T72" fmla="*/ 64 w 548"/>
                <a:gd name="T73" fmla="*/ 125 h 622"/>
                <a:gd name="T74" fmla="*/ 138 w 548"/>
                <a:gd name="T75" fmla="*/ 59 h 622"/>
                <a:gd name="T76" fmla="*/ 233 w 548"/>
                <a:gd name="T77" fmla="*/ 16 h 622"/>
                <a:gd name="T78" fmla="*/ 346 w 548"/>
                <a:gd name="T79"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8" h="622">
                  <a:moveTo>
                    <a:pt x="346" y="0"/>
                  </a:moveTo>
                  <a:lnTo>
                    <a:pt x="391" y="3"/>
                  </a:lnTo>
                  <a:lnTo>
                    <a:pt x="431" y="8"/>
                  </a:lnTo>
                  <a:lnTo>
                    <a:pt x="465" y="14"/>
                  </a:lnTo>
                  <a:lnTo>
                    <a:pt x="492" y="19"/>
                  </a:lnTo>
                  <a:lnTo>
                    <a:pt x="512" y="24"/>
                  </a:lnTo>
                  <a:lnTo>
                    <a:pt x="518" y="72"/>
                  </a:lnTo>
                  <a:lnTo>
                    <a:pt x="524" y="117"/>
                  </a:lnTo>
                  <a:lnTo>
                    <a:pt x="529" y="162"/>
                  </a:lnTo>
                  <a:lnTo>
                    <a:pt x="515" y="164"/>
                  </a:lnTo>
                  <a:lnTo>
                    <a:pt x="497" y="123"/>
                  </a:lnTo>
                  <a:lnTo>
                    <a:pt x="478" y="90"/>
                  </a:lnTo>
                  <a:lnTo>
                    <a:pt x="454" y="64"/>
                  </a:lnTo>
                  <a:lnTo>
                    <a:pt x="428" y="45"/>
                  </a:lnTo>
                  <a:lnTo>
                    <a:pt x="398" y="30"/>
                  </a:lnTo>
                  <a:lnTo>
                    <a:pt x="364" y="22"/>
                  </a:lnTo>
                  <a:lnTo>
                    <a:pt x="326" y="21"/>
                  </a:lnTo>
                  <a:lnTo>
                    <a:pt x="284" y="24"/>
                  </a:lnTo>
                  <a:lnTo>
                    <a:pt x="245" y="33"/>
                  </a:lnTo>
                  <a:lnTo>
                    <a:pt x="212" y="48"/>
                  </a:lnTo>
                  <a:lnTo>
                    <a:pt x="183" y="67"/>
                  </a:lnTo>
                  <a:lnTo>
                    <a:pt x="157" y="91"/>
                  </a:lnTo>
                  <a:lnTo>
                    <a:pt x="136" y="120"/>
                  </a:lnTo>
                  <a:lnTo>
                    <a:pt x="120" y="151"/>
                  </a:lnTo>
                  <a:lnTo>
                    <a:pt x="107" y="186"/>
                  </a:lnTo>
                  <a:lnTo>
                    <a:pt x="98" y="222"/>
                  </a:lnTo>
                  <a:lnTo>
                    <a:pt x="91" y="260"/>
                  </a:lnTo>
                  <a:lnTo>
                    <a:pt x="90" y="299"/>
                  </a:lnTo>
                  <a:lnTo>
                    <a:pt x="93" y="350"/>
                  </a:lnTo>
                  <a:lnTo>
                    <a:pt x="101" y="398"/>
                  </a:lnTo>
                  <a:lnTo>
                    <a:pt x="114" y="442"/>
                  </a:lnTo>
                  <a:lnTo>
                    <a:pt x="131" y="482"/>
                  </a:lnTo>
                  <a:lnTo>
                    <a:pt x="154" y="516"/>
                  </a:lnTo>
                  <a:lnTo>
                    <a:pt x="180" y="546"/>
                  </a:lnTo>
                  <a:lnTo>
                    <a:pt x="212" y="569"/>
                  </a:lnTo>
                  <a:lnTo>
                    <a:pt x="245" y="587"/>
                  </a:lnTo>
                  <a:lnTo>
                    <a:pt x="284" y="598"/>
                  </a:lnTo>
                  <a:lnTo>
                    <a:pt x="327" y="601"/>
                  </a:lnTo>
                  <a:lnTo>
                    <a:pt x="364" y="599"/>
                  </a:lnTo>
                  <a:lnTo>
                    <a:pt x="396" y="591"/>
                  </a:lnTo>
                  <a:lnTo>
                    <a:pt x="425" y="579"/>
                  </a:lnTo>
                  <a:lnTo>
                    <a:pt x="451" y="561"/>
                  </a:lnTo>
                  <a:lnTo>
                    <a:pt x="473" y="538"/>
                  </a:lnTo>
                  <a:lnTo>
                    <a:pt x="496" y="511"/>
                  </a:lnTo>
                  <a:lnTo>
                    <a:pt x="515" y="480"/>
                  </a:lnTo>
                  <a:lnTo>
                    <a:pt x="536" y="447"/>
                  </a:lnTo>
                  <a:lnTo>
                    <a:pt x="548" y="450"/>
                  </a:lnTo>
                  <a:lnTo>
                    <a:pt x="540" y="476"/>
                  </a:lnTo>
                  <a:lnTo>
                    <a:pt x="532" y="508"/>
                  </a:lnTo>
                  <a:lnTo>
                    <a:pt x="521" y="542"/>
                  </a:lnTo>
                  <a:lnTo>
                    <a:pt x="512" y="572"/>
                  </a:lnTo>
                  <a:lnTo>
                    <a:pt x="502" y="596"/>
                  </a:lnTo>
                  <a:lnTo>
                    <a:pt x="484" y="601"/>
                  </a:lnTo>
                  <a:lnTo>
                    <a:pt x="460" y="606"/>
                  </a:lnTo>
                  <a:lnTo>
                    <a:pt x="430" y="612"/>
                  </a:lnTo>
                  <a:lnTo>
                    <a:pt x="398" y="617"/>
                  </a:lnTo>
                  <a:lnTo>
                    <a:pt x="362" y="620"/>
                  </a:lnTo>
                  <a:lnTo>
                    <a:pt x="329" y="622"/>
                  </a:lnTo>
                  <a:lnTo>
                    <a:pt x="274" y="619"/>
                  </a:lnTo>
                  <a:lnTo>
                    <a:pt x="225" y="609"/>
                  </a:lnTo>
                  <a:lnTo>
                    <a:pt x="180" y="595"/>
                  </a:lnTo>
                  <a:lnTo>
                    <a:pt x="141" y="575"/>
                  </a:lnTo>
                  <a:lnTo>
                    <a:pt x="107" y="553"/>
                  </a:lnTo>
                  <a:lnTo>
                    <a:pt x="77" y="526"/>
                  </a:lnTo>
                  <a:lnTo>
                    <a:pt x="53" y="495"/>
                  </a:lnTo>
                  <a:lnTo>
                    <a:pt x="34" y="463"/>
                  </a:lnTo>
                  <a:lnTo>
                    <a:pt x="19" y="427"/>
                  </a:lnTo>
                  <a:lnTo>
                    <a:pt x="8" y="392"/>
                  </a:lnTo>
                  <a:lnTo>
                    <a:pt x="2" y="357"/>
                  </a:lnTo>
                  <a:lnTo>
                    <a:pt x="0" y="320"/>
                  </a:lnTo>
                  <a:lnTo>
                    <a:pt x="5" y="265"/>
                  </a:lnTo>
                  <a:lnTo>
                    <a:pt x="16" y="214"/>
                  </a:lnTo>
                  <a:lnTo>
                    <a:pt x="37" y="167"/>
                  </a:lnTo>
                  <a:lnTo>
                    <a:pt x="64" y="125"/>
                  </a:lnTo>
                  <a:lnTo>
                    <a:pt x="98" y="90"/>
                  </a:lnTo>
                  <a:lnTo>
                    <a:pt x="138" y="59"/>
                  </a:lnTo>
                  <a:lnTo>
                    <a:pt x="183" y="33"/>
                  </a:lnTo>
                  <a:lnTo>
                    <a:pt x="233" y="16"/>
                  </a:lnTo>
                  <a:lnTo>
                    <a:pt x="287" y="4"/>
                  </a:lnTo>
                  <a:lnTo>
                    <a:pt x="346"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25" name="Freeform 7">
              <a:extLst>
                <a:ext uri="{FF2B5EF4-FFF2-40B4-BE49-F238E27FC236}">
                  <a16:creationId xmlns:a16="http://schemas.microsoft.com/office/drawing/2014/main" id="{BFCE70B3-3D9B-4467-99B8-74E2BBF24077}"/>
                </a:ext>
              </a:extLst>
            </p:cNvPr>
            <p:cNvSpPr>
              <a:spLocks noEditPoints="1"/>
            </p:cNvSpPr>
            <p:nvPr userDrawn="1"/>
          </p:nvSpPr>
          <p:spPr bwMode="auto">
            <a:xfrm>
              <a:off x="3360738" y="3724275"/>
              <a:ext cx="396875" cy="407988"/>
            </a:xfrm>
            <a:custGeom>
              <a:avLst/>
              <a:gdLst>
                <a:gd name="T0" fmla="*/ 210 w 500"/>
                <a:gd name="T1" fmla="*/ 19 h 514"/>
                <a:gd name="T2" fmla="*/ 155 w 500"/>
                <a:gd name="T3" fmla="*/ 42 h 514"/>
                <a:gd name="T4" fmla="*/ 112 w 500"/>
                <a:gd name="T5" fmla="*/ 88 h 514"/>
                <a:gd name="T6" fmla="*/ 83 w 500"/>
                <a:gd name="T7" fmla="*/ 154 h 514"/>
                <a:gd name="T8" fmla="*/ 72 w 500"/>
                <a:gd name="T9" fmla="*/ 241 h 514"/>
                <a:gd name="T10" fmla="*/ 83 w 500"/>
                <a:gd name="T11" fmla="*/ 333 h 514"/>
                <a:gd name="T12" fmla="*/ 113 w 500"/>
                <a:gd name="T13" fmla="*/ 408 h 514"/>
                <a:gd name="T14" fmla="*/ 162 w 500"/>
                <a:gd name="T15" fmla="*/ 463 h 514"/>
                <a:gd name="T16" fmla="*/ 224 w 500"/>
                <a:gd name="T17" fmla="*/ 493 h 514"/>
                <a:gd name="T18" fmla="*/ 295 w 500"/>
                <a:gd name="T19" fmla="*/ 493 h 514"/>
                <a:gd name="T20" fmla="*/ 352 w 500"/>
                <a:gd name="T21" fmla="*/ 465 h 514"/>
                <a:gd name="T22" fmla="*/ 397 w 500"/>
                <a:gd name="T23" fmla="*/ 408 h 514"/>
                <a:gd name="T24" fmla="*/ 423 w 500"/>
                <a:gd name="T25" fmla="*/ 328 h 514"/>
                <a:gd name="T26" fmla="*/ 423 w 500"/>
                <a:gd name="T27" fmla="*/ 225 h 514"/>
                <a:gd name="T28" fmla="*/ 402 w 500"/>
                <a:gd name="T29" fmla="*/ 136 h 514"/>
                <a:gd name="T30" fmla="*/ 362 w 500"/>
                <a:gd name="T31" fmla="*/ 71 h 514"/>
                <a:gd name="T32" fmla="*/ 308 w 500"/>
                <a:gd name="T33" fmla="*/ 30 h 514"/>
                <a:gd name="T34" fmla="*/ 239 w 500"/>
                <a:gd name="T35" fmla="*/ 16 h 514"/>
                <a:gd name="T36" fmla="*/ 303 w 500"/>
                <a:gd name="T37" fmla="*/ 3 h 514"/>
                <a:gd name="T38" fmla="*/ 380 w 500"/>
                <a:gd name="T39" fmla="*/ 30 h 514"/>
                <a:gd name="T40" fmla="*/ 442 w 500"/>
                <a:gd name="T41" fmla="*/ 83 h 514"/>
                <a:gd name="T42" fmla="*/ 484 w 500"/>
                <a:gd name="T43" fmla="*/ 157 h 514"/>
                <a:gd name="T44" fmla="*/ 500 w 500"/>
                <a:gd name="T45" fmla="*/ 249 h 514"/>
                <a:gd name="T46" fmla="*/ 484 w 500"/>
                <a:gd name="T47" fmla="*/ 346 h 514"/>
                <a:gd name="T48" fmla="*/ 441 w 500"/>
                <a:gd name="T49" fmla="*/ 424 h 514"/>
                <a:gd name="T50" fmla="*/ 375 w 500"/>
                <a:gd name="T51" fmla="*/ 481 h 514"/>
                <a:gd name="T52" fmla="*/ 291 w 500"/>
                <a:gd name="T53" fmla="*/ 510 h 514"/>
                <a:gd name="T54" fmla="*/ 198 w 500"/>
                <a:gd name="T55" fmla="*/ 510 h 514"/>
                <a:gd name="T56" fmla="*/ 117 w 500"/>
                <a:gd name="T57" fmla="*/ 481 h 514"/>
                <a:gd name="T58" fmla="*/ 54 w 500"/>
                <a:gd name="T59" fmla="*/ 426 h 514"/>
                <a:gd name="T60" fmla="*/ 14 w 500"/>
                <a:gd name="T61" fmla="*/ 352 h 514"/>
                <a:gd name="T62" fmla="*/ 0 w 500"/>
                <a:gd name="T63" fmla="*/ 264 h 514"/>
                <a:gd name="T64" fmla="*/ 8 w 500"/>
                <a:gd name="T65" fmla="*/ 193 h 514"/>
                <a:gd name="T66" fmla="*/ 33 w 500"/>
                <a:gd name="T67" fmla="*/ 127 h 514"/>
                <a:gd name="T68" fmla="*/ 77 w 500"/>
                <a:gd name="T69" fmla="*/ 71 h 514"/>
                <a:gd name="T70" fmla="*/ 138 w 500"/>
                <a:gd name="T71" fmla="*/ 27 h 514"/>
                <a:gd name="T72" fmla="*/ 215 w 500"/>
                <a:gd name="T73" fmla="*/ 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0" h="514">
                  <a:moveTo>
                    <a:pt x="239" y="16"/>
                  </a:moveTo>
                  <a:lnTo>
                    <a:pt x="210" y="19"/>
                  </a:lnTo>
                  <a:lnTo>
                    <a:pt x="181" y="27"/>
                  </a:lnTo>
                  <a:lnTo>
                    <a:pt x="155" y="42"/>
                  </a:lnTo>
                  <a:lnTo>
                    <a:pt x="133" y="62"/>
                  </a:lnTo>
                  <a:lnTo>
                    <a:pt x="112" y="88"/>
                  </a:lnTo>
                  <a:lnTo>
                    <a:pt x="96" y="119"/>
                  </a:lnTo>
                  <a:lnTo>
                    <a:pt x="83" y="154"/>
                  </a:lnTo>
                  <a:lnTo>
                    <a:pt x="75" y="196"/>
                  </a:lnTo>
                  <a:lnTo>
                    <a:pt x="72" y="241"/>
                  </a:lnTo>
                  <a:lnTo>
                    <a:pt x="75" y="289"/>
                  </a:lnTo>
                  <a:lnTo>
                    <a:pt x="83" y="333"/>
                  </a:lnTo>
                  <a:lnTo>
                    <a:pt x="96" y="373"/>
                  </a:lnTo>
                  <a:lnTo>
                    <a:pt x="113" y="408"/>
                  </a:lnTo>
                  <a:lnTo>
                    <a:pt x="136" y="439"/>
                  </a:lnTo>
                  <a:lnTo>
                    <a:pt x="162" y="463"/>
                  </a:lnTo>
                  <a:lnTo>
                    <a:pt x="190" y="482"/>
                  </a:lnTo>
                  <a:lnTo>
                    <a:pt x="224" y="493"/>
                  </a:lnTo>
                  <a:lnTo>
                    <a:pt x="261" y="497"/>
                  </a:lnTo>
                  <a:lnTo>
                    <a:pt x="295" y="493"/>
                  </a:lnTo>
                  <a:lnTo>
                    <a:pt x="325" y="482"/>
                  </a:lnTo>
                  <a:lnTo>
                    <a:pt x="352" y="465"/>
                  </a:lnTo>
                  <a:lnTo>
                    <a:pt x="378" y="440"/>
                  </a:lnTo>
                  <a:lnTo>
                    <a:pt x="397" y="408"/>
                  </a:lnTo>
                  <a:lnTo>
                    <a:pt x="413" y="371"/>
                  </a:lnTo>
                  <a:lnTo>
                    <a:pt x="423" y="328"/>
                  </a:lnTo>
                  <a:lnTo>
                    <a:pt x="426" y="278"/>
                  </a:lnTo>
                  <a:lnTo>
                    <a:pt x="423" y="225"/>
                  </a:lnTo>
                  <a:lnTo>
                    <a:pt x="415" y="178"/>
                  </a:lnTo>
                  <a:lnTo>
                    <a:pt x="402" y="136"/>
                  </a:lnTo>
                  <a:lnTo>
                    <a:pt x="385" y="101"/>
                  </a:lnTo>
                  <a:lnTo>
                    <a:pt x="362" y="71"/>
                  </a:lnTo>
                  <a:lnTo>
                    <a:pt x="336" y="46"/>
                  </a:lnTo>
                  <a:lnTo>
                    <a:pt x="308" y="30"/>
                  </a:lnTo>
                  <a:lnTo>
                    <a:pt x="274" y="19"/>
                  </a:lnTo>
                  <a:lnTo>
                    <a:pt x="239" y="16"/>
                  </a:lnTo>
                  <a:close/>
                  <a:moveTo>
                    <a:pt x="259" y="0"/>
                  </a:moveTo>
                  <a:lnTo>
                    <a:pt x="303" y="3"/>
                  </a:lnTo>
                  <a:lnTo>
                    <a:pt x="343" y="14"/>
                  </a:lnTo>
                  <a:lnTo>
                    <a:pt x="380" y="30"/>
                  </a:lnTo>
                  <a:lnTo>
                    <a:pt x="413" y="54"/>
                  </a:lnTo>
                  <a:lnTo>
                    <a:pt x="442" y="83"/>
                  </a:lnTo>
                  <a:lnTo>
                    <a:pt x="466" y="119"/>
                  </a:lnTo>
                  <a:lnTo>
                    <a:pt x="484" y="157"/>
                  </a:lnTo>
                  <a:lnTo>
                    <a:pt x="495" y="201"/>
                  </a:lnTo>
                  <a:lnTo>
                    <a:pt x="500" y="249"/>
                  </a:lnTo>
                  <a:lnTo>
                    <a:pt x="495" y="299"/>
                  </a:lnTo>
                  <a:lnTo>
                    <a:pt x="484" y="346"/>
                  </a:lnTo>
                  <a:lnTo>
                    <a:pt x="465" y="387"/>
                  </a:lnTo>
                  <a:lnTo>
                    <a:pt x="441" y="424"/>
                  </a:lnTo>
                  <a:lnTo>
                    <a:pt x="410" y="455"/>
                  </a:lnTo>
                  <a:lnTo>
                    <a:pt x="375" y="481"/>
                  </a:lnTo>
                  <a:lnTo>
                    <a:pt x="335" y="498"/>
                  </a:lnTo>
                  <a:lnTo>
                    <a:pt x="291" y="510"/>
                  </a:lnTo>
                  <a:lnTo>
                    <a:pt x="245" y="514"/>
                  </a:lnTo>
                  <a:lnTo>
                    <a:pt x="198" y="510"/>
                  </a:lnTo>
                  <a:lnTo>
                    <a:pt x="155" y="498"/>
                  </a:lnTo>
                  <a:lnTo>
                    <a:pt x="117" y="481"/>
                  </a:lnTo>
                  <a:lnTo>
                    <a:pt x="83" y="456"/>
                  </a:lnTo>
                  <a:lnTo>
                    <a:pt x="54" y="426"/>
                  </a:lnTo>
                  <a:lnTo>
                    <a:pt x="30" y="391"/>
                  </a:lnTo>
                  <a:lnTo>
                    <a:pt x="14" y="352"/>
                  </a:lnTo>
                  <a:lnTo>
                    <a:pt x="3" y="309"/>
                  </a:lnTo>
                  <a:lnTo>
                    <a:pt x="0" y="264"/>
                  </a:lnTo>
                  <a:lnTo>
                    <a:pt x="1" y="228"/>
                  </a:lnTo>
                  <a:lnTo>
                    <a:pt x="8" y="193"/>
                  </a:lnTo>
                  <a:lnTo>
                    <a:pt x="19" y="159"/>
                  </a:lnTo>
                  <a:lnTo>
                    <a:pt x="33" y="127"/>
                  </a:lnTo>
                  <a:lnTo>
                    <a:pt x="53" y="98"/>
                  </a:lnTo>
                  <a:lnTo>
                    <a:pt x="77" y="71"/>
                  </a:lnTo>
                  <a:lnTo>
                    <a:pt x="104" y="46"/>
                  </a:lnTo>
                  <a:lnTo>
                    <a:pt x="138" y="27"/>
                  </a:lnTo>
                  <a:lnTo>
                    <a:pt x="173" y="13"/>
                  </a:lnTo>
                  <a:lnTo>
                    <a:pt x="215" y="3"/>
                  </a:lnTo>
                  <a:lnTo>
                    <a:pt x="259"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26" name="Freeform 8">
              <a:extLst>
                <a:ext uri="{FF2B5EF4-FFF2-40B4-BE49-F238E27FC236}">
                  <a16:creationId xmlns:a16="http://schemas.microsoft.com/office/drawing/2014/main" id="{8342B84F-974A-437B-8A9A-71C18C6BBEC8}"/>
                </a:ext>
              </a:extLst>
            </p:cNvPr>
            <p:cNvSpPr>
              <a:spLocks/>
            </p:cNvSpPr>
            <p:nvPr userDrawn="1"/>
          </p:nvSpPr>
          <p:spPr bwMode="auto">
            <a:xfrm>
              <a:off x="3729038" y="3733800"/>
              <a:ext cx="422275" cy="388938"/>
            </a:xfrm>
            <a:custGeom>
              <a:avLst/>
              <a:gdLst>
                <a:gd name="T0" fmla="*/ 199 w 530"/>
                <a:gd name="T1" fmla="*/ 0 h 491"/>
                <a:gd name="T2" fmla="*/ 176 w 530"/>
                <a:gd name="T3" fmla="*/ 14 h 491"/>
                <a:gd name="T4" fmla="*/ 147 w 530"/>
                <a:gd name="T5" fmla="*/ 27 h 491"/>
                <a:gd name="T6" fmla="*/ 134 w 530"/>
                <a:gd name="T7" fmla="*/ 55 h 491"/>
                <a:gd name="T8" fmla="*/ 133 w 530"/>
                <a:gd name="T9" fmla="*/ 109 h 491"/>
                <a:gd name="T10" fmla="*/ 399 w 530"/>
                <a:gd name="T11" fmla="*/ 220 h 491"/>
                <a:gd name="T12" fmla="*/ 399 w 530"/>
                <a:gd name="T13" fmla="*/ 79 h 491"/>
                <a:gd name="T14" fmla="*/ 393 w 530"/>
                <a:gd name="T15" fmla="*/ 39 h 491"/>
                <a:gd name="T16" fmla="*/ 373 w 530"/>
                <a:gd name="T17" fmla="*/ 19 h 491"/>
                <a:gd name="T18" fmla="*/ 333 w 530"/>
                <a:gd name="T19" fmla="*/ 10 h 491"/>
                <a:gd name="T20" fmla="*/ 530 w 530"/>
                <a:gd name="T21" fmla="*/ 0 h 491"/>
                <a:gd name="T22" fmla="*/ 506 w 530"/>
                <a:gd name="T23" fmla="*/ 14 h 491"/>
                <a:gd name="T24" fmla="*/ 476 w 530"/>
                <a:gd name="T25" fmla="*/ 27 h 491"/>
                <a:gd name="T26" fmla="*/ 463 w 530"/>
                <a:gd name="T27" fmla="*/ 55 h 491"/>
                <a:gd name="T28" fmla="*/ 460 w 530"/>
                <a:gd name="T29" fmla="*/ 109 h 491"/>
                <a:gd name="T30" fmla="*/ 462 w 530"/>
                <a:gd name="T31" fmla="*/ 412 h 491"/>
                <a:gd name="T32" fmla="*/ 468 w 530"/>
                <a:gd name="T33" fmla="*/ 452 h 491"/>
                <a:gd name="T34" fmla="*/ 489 w 530"/>
                <a:gd name="T35" fmla="*/ 471 h 491"/>
                <a:gd name="T36" fmla="*/ 529 w 530"/>
                <a:gd name="T37" fmla="*/ 481 h 491"/>
                <a:gd name="T38" fmla="*/ 327 w 530"/>
                <a:gd name="T39" fmla="*/ 491 h 491"/>
                <a:gd name="T40" fmla="*/ 352 w 530"/>
                <a:gd name="T41" fmla="*/ 478 h 491"/>
                <a:gd name="T42" fmla="*/ 383 w 530"/>
                <a:gd name="T43" fmla="*/ 463 h 491"/>
                <a:gd name="T44" fmla="*/ 397 w 530"/>
                <a:gd name="T45" fmla="*/ 436 h 491"/>
                <a:gd name="T46" fmla="*/ 399 w 530"/>
                <a:gd name="T47" fmla="*/ 381 h 491"/>
                <a:gd name="T48" fmla="*/ 133 w 530"/>
                <a:gd name="T49" fmla="*/ 243 h 491"/>
                <a:gd name="T50" fmla="*/ 133 w 530"/>
                <a:gd name="T51" fmla="*/ 412 h 491"/>
                <a:gd name="T52" fmla="*/ 139 w 530"/>
                <a:gd name="T53" fmla="*/ 452 h 491"/>
                <a:gd name="T54" fmla="*/ 160 w 530"/>
                <a:gd name="T55" fmla="*/ 471 h 491"/>
                <a:gd name="T56" fmla="*/ 202 w 530"/>
                <a:gd name="T57" fmla="*/ 481 h 491"/>
                <a:gd name="T58" fmla="*/ 3 w 530"/>
                <a:gd name="T59" fmla="*/ 491 h 491"/>
                <a:gd name="T60" fmla="*/ 27 w 530"/>
                <a:gd name="T61" fmla="*/ 478 h 491"/>
                <a:gd name="T62" fmla="*/ 56 w 530"/>
                <a:gd name="T63" fmla="*/ 463 h 491"/>
                <a:gd name="T64" fmla="*/ 69 w 530"/>
                <a:gd name="T65" fmla="*/ 436 h 491"/>
                <a:gd name="T66" fmla="*/ 72 w 530"/>
                <a:gd name="T67" fmla="*/ 381 h 491"/>
                <a:gd name="T68" fmla="*/ 72 w 530"/>
                <a:gd name="T69" fmla="*/ 79 h 491"/>
                <a:gd name="T70" fmla="*/ 64 w 530"/>
                <a:gd name="T71" fmla="*/ 39 h 491"/>
                <a:gd name="T72" fmla="*/ 43 w 530"/>
                <a:gd name="T73" fmla="*/ 19 h 491"/>
                <a:gd name="T74" fmla="*/ 0 w 530"/>
                <a:gd name="T75" fmla="*/ 1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0" h="491">
                  <a:moveTo>
                    <a:pt x="0" y="0"/>
                  </a:moveTo>
                  <a:lnTo>
                    <a:pt x="199" y="0"/>
                  </a:lnTo>
                  <a:lnTo>
                    <a:pt x="199" y="10"/>
                  </a:lnTo>
                  <a:lnTo>
                    <a:pt x="176" y="14"/>
                  </a:lnTo>
                  <a:lnTo>
                    <a:pt x="158" y="19"/>
                  </a:lnTo>
                  <a:lnTo>
                    <a:pt x="147" y="27"/>
                  </a:lnTo>
                  <a:lnTo>
                    <a:pt x="139" y="39"/>
                  </a:lnTo>
                  <a:lnTo>
                    <a:pt x="134" y="55"/>
                  </a:lnTo>
                  <a:lnTo>
                    <a:pt x="133" y="79"/>
                  </a:lnTo>
                  <a:lnTo>
                    <a:pt x="133" y="109"/>
                  </a:lnTo>
                  <a:lnTo>
                    <a:pt x="133" y="220"/>
                  </a:lnTo>
                  <a:lnTo>
                    <a:pt x="399" y="220"/>
                  </a:lnTo>
                  <a:lnTo>
                    <a:pt x="399" y="109"/>
                  </a:lnTo>
                  <a:lnTo>
                    <a:pt x="399" y="79"/>
                  </a:lnTo>
                  <a:lnTo>
                    <a:pt x="397" y="55"/>
                  </a:lnTo>
                  <a:lnTo>
                    <a:pt x="393" y="39"/>
                  </a:lnTo>
                  <a:lnTo>
                    <a:pt x="385" y="27"/>
                  </a:lnTo>
                  <a:lnTo>
                    <a:pt x="373" y="19"/>
                  </a:lnTo>
                  <a:lnTo>
                    <a:pt x="356" y="14"/>
                  </a:lnTo>
                  <a:lnTo>
                    <a:pt x="333" y="10"/>
                  </a:lnTo>
                  <a:lnTo>
                    <a:pt x="333" y="0"/>
                  </a:lnTo>
                  <a:lnTo>
                    <a:pt x="530" y="0"/>
                  </a:lnTo>
                  <a:lnTo>
                    <a:pt x="530" y="10"/>
                  </a:lnTo>
                  <a:lnTo>
                    <a:pt x="506" y="14"/>
                  </a:lnTo>
                  <a:lnTo>
                    <a:pt x="489" y="19"/>
                  </a:lnTo>
                  <a:lnTo>
                    <a:pt x="476" y="27"/>
                  </a:lnTo>
                  <a:lnTo>
                    <a:pt x="468" y="39"/>
                  </a:lnTo>
                  <a:lnTo>
                    <a:pt x="463" y="55"/>
                  </a:lnTo>
                  <a:lnTo>
                    <a:pt x="462" y="79"/>
                  </a:lnTo>
                  <a:lnTo>
                    <a:pt x="460" y="109"/>
                  </a:lnTo>
                  <a:lnTo>
                    <a:pt x="460" y="381"/>
                  </a:lnTo>
                  <a:lnTo>
                    <a:pt x="462" y="412"/>
                  </a:lnTo>
                  <a:lnTo>
                    <a:pt x="463" y="436"/>
                  </a:lnTo>
                  <a:lnTo>
                    <a:pt x="468" y="452"/>
                  </a:lnTo>
                  <a:lnTo>
                    <a:pt x="476" y="463"/>
                  </a:lnTo>
                  <a:lnTo>
                    <a:pt x="489" y="471"/>
                  </a:lnTo>
                  <a:lnTo>
                    <a:pt x="505" y="478"/>
                  </a:lnTo>
                  <a:lnTo>
                    <a:pt x="529" y="481"/>
                  </a:lnTo>
                  <a:lnTo>
                    <a:pt x="529" y="491"/>
                  </a:lnTo>
                  <a:lnTo>
                    <a:pt x="327" y="491"/>
                  </a:lnTo>
                  <a:lnTo>
                    <a:pt x="327" y="481"/>
                  </a:lnTo>
                  <a:lnTo>
                    <a:pt x="352" y="478"/>
                  </a:lnTo>
                  <a:lnTo>
                    <a:pt x="370" y="471"/>
                  </a:lnTo>
                  <a:lnTo>
                    <a:pt x="383" y="463"/>
                  </a:lnTo>
                  <a:lnTo>
                    <a:pt x="393" y="452"/>
                  </a:lnTo>
                  <a:lnTo>
                    <a:pt x="397" y="436"/>
                  </a:lnTo>
                  <a:lnTo>
                    <a:pt x="399" y="412"/>
                  </a:lnTo>
                  <a:lnTo>
                    <a:pt x="399" y="381"/>
                  </a:lnTo>
                  <a:lnTo>
                    <a:pt x="399" y="243"/>
                  </a:lnTo>
                  <a:lnTo>
                    <a:pt x="133" y="243"/>
                  </a:lnTo>
                  <a:lnTo>
                    <a:pt x="133" y="381"/>
                  </a:lnTo>
                  <a:lnTo>
                    <a:pt x="133" y="412"/>
                  </a:lnTo>
                  <a:lnTo>
                    <a:pt x="134" y="436"/>
                  </a:lnTo>
                  <a:lnTo>
                    <a:pt x="139" y="452"/>
                  </a:lnTo>
                  <a:lnTo>
                    <a:pt x="147" y="463"/>
                  </a:lnTo>
                  <a:lnTo>
                    <a:pt x="160" y="471"/>
                  </a:lnTo>
                  <a:lnTo>
                    <a:pt x="178" y="478"/>
                  </a:lnTo>
                  <a:lnTo>
                    <a:pt x="202" y="481"/>
                  </a:lnTo>
                  <a:lnTo>
                    <a:pt x="202" y="491"/>
                  </a:lnTo>
                  <a:lnTo>
                    <a:pt x="3" y="491"/>
                  </a:lnTo>
                  <a:lnTo>
                    <a:pt x="3" y="481"/>
                  </a:lnTo>
                  <a:lnTo>
                    <a:pt x="27" y="478"/>
                  </a:lnTo>
                  <a:lnTo>
                    <a:pt x="45" y="471"/>
                  </a:lnTo>
                  <a:lnTo>
                    <a:pt x="56" y="463"/>
                  </a:lnTo>
                  <a:lnTo>
                    <a:pt x="64" y="452"/>
                  </a:lnTo>
                  <a:lnTo>
                    <a:pt x="69" y="436"/>
                  </a:lnTo>
                  <a:lnTo>
                    <a:pt x="72" y="412"/>
                  </a:lnTo>
                  <a:lnTo>
                    <a:pt x="72" y="381"/>
                  </a:lnTo>
                  <a:lnTo>
                    <a:pt x="72" y="109"/>
                  </a:lnTo>
                  <a:lnTo>
                    <a:pt x="72" y="79"/>
                  </a:lnTo>
                  <a:lnTo>
                    <a:pt x="69" y="55"/>
                  </a:lnTo>
                  <a:lnTo>
                    <a:pt x="64" y="39"/>
                  </a:lnTo>
                  <a:lnTo>
                    <a:pt x="56" y="27"/>
                  </a:lnTo>
                  <a:lnTo>
                    <a:pt x="43" y="19"/>
                  </a:lnTo>
                  <a:lnTo>
                    <a:pt x="25" y="14"/>
                  </a:lnTo>
                  <a:lnTo>
                    <a:pt x="0" y="10"/>
                  </a:lnTo>
                  <a:lnTo>
                    <a:pt x="0"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27" name="Freeform 9">
              <a:extLst>
                <a:ext uri="{FF2B5EF4-FFF2-40B4-BE49-F238E27FC236}">
                  <a16:creationId xmlns:a16="http://schemas.microsoft.com/office/drawing/2014/main" id="{CFDC8832-B150-4781-B9F3-FD35FAB69949}"/>
                </a:ext>
              </a:extLst>
            </p:cNvPr>
            <p:cNvSpPr>
              <a:spLocks/>
            </p:cNvSpPr>
            <p:nvPr userDrawn="1"/>
          </p:nvSpPr>
          <p:spPr bwMode="auto">
            <a:xfrm>
              <a:off x="4127501" y="3733800"/>
              <a:ext cx="304800" cy="388938"/>
            </a:xfrm>
            <a:custGeom>
              <a:avLst/>
              <a:gdLst>
                <a:gd name="T0" fmla="*/ 338 w 383"/>
                <a:gd name="T1" fmla="*/ 0 h 491"/>
                <a:gd name="T2" fmla="*/ 340 w 383"/>
                <a:gd name="T3" fmla="*/ 32 h 491"/>
                <a:gd name="T4" fmla="*/ 344 w 383"/>
                <a:gd name="T5" fmla="*/ 84 h 491"/>
                <a:gd name="T6" fmla="*/ 335 w 383"/>
                <a:gd name="T7" fmla="*/ 113 h 491"/>
                <a:gd name="T8" fmla="*/ 317 w 383"/>
                <a:gd name="T9" fmla="*/ 68 h 491"/>
                <a:gd name="T10" fmla="*/ 301 w 383"/>
                <a:gd name="T11" fmla="*/ 43 h 491"/>
                <a:gd name="T12" fmla="*/ 280 w 383"/>
                <a:gd name="T13" fmla="*/ 27 h 491"/>
                <a:gd name="T14" fmla="*/ 239 w 383"/>
                <a:gd name="T15" fmla="*/ 18 h 491"/>
                <a:gd name="T16" fmla="*/ 158 w 383"/>
                <a:gd name="T17" fmla="*/ 16 h 491"/>
                <a:gd name="T18" fmla="*/ 144 w 383"/>
                <a:gd name="T19" fmla="*/ 18 h 491"/>
                <a:gd name="T20" fmla="*/ 138 w 383"/>
                <a:gd name="T21" fmla="*/ 21 h 491"/>
                <a:gd name="T22" fmla="*/ 136 w 383"/>
                <a:gd name="T23" fmla="*/ 31 h 491"/>
                <a:gd name="T24" fmla="*/ 136 w 383"/>
                <a:gd name="T25" fmla="*/ 224 h 491"/>
                <a:gd name="T26" fmla="*/ 240 w 383"/>
                <a:gd name="T27" fmla="*/ 222 h 491"/>
                <a:gd name="T28" fmla="*/ 272 w 383"/>
                <a:gd name="T29" fmla="*/ 212 h 491"/>
                <a:gd name="T30" fmla="*/ 288 w 383"/>
                <a:gd name="T31" fmla="*/ 183 h 491"/>
                <a:gd name="T32" fmla="*/ 306 w 383"/>
                <a:gd name="T33" fmla="*/ 159 h 491"/>
                <a:gd name="T34" fmla="*/ 295 w 383"/>
                <a:gd name="T35" fmla="*/ 310 h 491"/>
                <a:gd name="T36" fmla="*/ 282 w 383"/>
                <a:gd name="T37" fmla="*/ 269 h 491"/>
                <a:gd name="T38" fmla="*/ 259 w 383"/>
                <a:gd name="T39" fmla="*/ 249 h 491"/>
                <a:gd name="T40" fmla="*/ 211 w 383"/>
                <a:gd name="T41" fmla="*/ 246 h 491"/>
                <a:gd name="T42" fmla="*/ 136 w 383"/>
                <a:gd name="T43" fmla="*/ 391 h 491"/>
                <a:gd name="T44" fmla="*/ 139 w 383"/>
                <a:gd name="T45" fmla="*/ 439 h 491"/>
                <a:gd name="T46" fmla="*/ 152 w 383"/>
                <a:gd name="T47" fmla="*/ 463 h 491"/>
                <a:gd name="T48" fmla="*/ 184 w 383"/>
                <a:gd name="T49" fmla="*/ 473 h 491"/>
                <a:gd name="T50" fmla="*/ 232 w 383"/>
                <a:gd name="T51" fmla="*/ 474 h 491"/>
                <a:gd name="T52" fmla="*/ 290 w 383"/>
                <a:gd name="T53" fmla="*/ 466 h 491"/>
                <a:gd name="T54" fmla="*/ 328 w 383"/>
                <a:gd name="T55" fmla="*/ 444 h 491"/>
                <a:gd name="T56" fmla="*/ 356 w 383"/>
                <a:gd name="T57" fmla="*/ 402 h 491"/>
                <a:gd name="T58" fmla="*/ 383 w 383"/>
                <a:gd name="T59" fmla="*/ 373 h 491"/>
                <a:gd name="T60" fmla="*/ 376 w 383"/>
                <a:gd name="T61" fmla="*/ 409 h 491"/>
                <a:gd name="T62" fmla="*/ 365 w 383"/>
                <a:gd name="T63" fmla="*/ 457 h 491"/>
                <a:gd name="T64" fmla="*/ 357 w 383"/>
                <a:gd name="T65" fmla="*/ 491 h 491"/>
                <a:gd name="T66" fmla="*/ 0 w 383"/>
                <a:gd name="T67" fmla="*/ 481 h 491"/>
                <a:gd name="T68" fmla="*/ 45 w 383"/>
                <a:gd name="T69" fmla="*/ 471 h 491"/>
                <a:gd name="T70" fmla="*/ 67 w 383"/>
                <a:gd name="T71" fmla="*/ 452 h 491"/>
                <a:gd name="T72" fmla="*/ 73 w 383"/>
                <a:gd name="T73" fmla="*/ 412 h 491"/>
                <a:gd name="T74" fmla="*/ 75 w 383"/>
                <a:gd name="T75" fmla="*/ 109 h 491"/>
                <a:gd name="T76" fmla="*/ 72 w 383"/>
                <a:gd name="T77" fmla="*/ 55 h 491"/>
                <a:gd name="T78" fmla="*/ 59 w 383"/>
                <a:gd name="T79" fmla="*/ 27 h 491"/>
                <a:gd name="T80" fmla="*/ 30 w 383"/>
                <a:gd name="T81" fmla="*/ 14 h 491"/>
                <a:gd name="T82" fmla="*/ 8 w 383"/>
                <a:gd name="T83"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3" h="491">
                  <a:moveTo>
                    <a:pt x="8" y="0"/>
                  </a:moveTo>
                  <a:lnTo>
                    <a:pt x="338" y="0"/>
                  </a:lnTo>
                  <a:lnTo>
                    <a:pt x="338" y="11"/>
                  </a:lnTo>
                  <a:lnTo>
                    <a:pt x="340" y="32"/>
                  </a:lnTo>
                  <a:lnTo>
                    <a:pt x="341" y="56"/>
                  </a:lnTo>
                  <a:lnTo>
                    <a:pt x="344" y="84"/>
                  </a:lnTo>
                  <a:lnTo>
                    <a:pt x="346" y="109"/>
                  </a:lnTo>
                  <a:lnTo>
                    <a:pt x="335" y="113"/>
                  </a:lnTo>
                  <a:lnTo>
                    <a:pt x="327" y="87"/>
                  </a:lnTo>
                  <a:lnTo>
                    <a:pt x="317" y="68"/>
                  </a:lnTo>
                  <a:lnTo>
                    <a:pt x="309" y="53"/>
                  </a:lnTo>
                  <a:lnTo>
                    <a:pt x="301" y="43"/>
                  </a:lnTo>
                  <a:lnTo>
                    <a:pt x="291" y="35"/>
                  </a:lnTo>
                  <a:lnTo>
                    <a:pt x="280" y="27"/>
                  </a:lnTo>
                  <a:lnTo>
                    <a:pt x="263" y="23"/>
                  </a:lnTo>
                  <a:lnTo>
                    <a:pt x="239" y="18"/>
                  </a:lnTo>
                  <a:lnTo>
                    <a:pt x="208" y="16"/>
                  </a:lnTo>
                  <a:lnTo>
                    <a:pt x="158" y="16"/>
                  </a:lnTo>
                  <a:lnTo>
                    <a:pt x="150" y="16"/>
                  </a:lnTo>
                  <a:lnTo>
                    <a:pt x="144" y="18"/>
                  </a:lnTo>
                  <a:lnTo>
                    <a:pt x="141" y="19"/>
                  </a:lnTo>
                  <a:lnTo>
                    <a:pt x="138" y="21"/>
                  </a:lnTo>
                  <a:lnTo>
                    <a:pt x="136" y="26"/>
                  </a:lnTo>
                  <a:lnTo>
                    <a:pt x="136" y="31"/>
                  </a:lnTo>
                  <a:lnTo>
                    <a:pt x="136" y="39"/>
                  </a:lnTo>
                  <a:lnTo>
                    <a:pt x="136" y="224"/>
                  </a:lnTo>
                  <a:lnTo>
                    <a:pt x="211" y="224"/>
                  </a:lnTo>
                  <a:lnTo>
                    <a:pt x="240" y="222"/>
                  </a:lnTo>
                  <a:lnTo>
                    <a:pt x="259" y="219"/>
                  </a:lnTo>
                  <a:lnTo>
                    <a:pt x="272" y="212"/>
                  </a:lnTo>
                  <a:lnTo>
                    <a:pt x="282" y="201"/>
                  </a:lnTo>
                  <a:lnTo>
                    <a:pt x="288" y="183"/>
                  </a:lnTo>
                  <a:lnTo>
                    <a:pt x="295" y="159"/>
                  </a:lnTo>
                  <a:lnTo>
                    <a:pt x="306" y="159"/>
                  </a:lnTo>
                  <a:lnTo>
                    <a:pt x="306" y="310"/>
                  </a:lnTo>
                  <a:lnTo>
                    <a:pt x="295" y="310"/>
                  </a:lnTo>
                  <a:lnTo>
                    <a:pt x="288" y="285"/>
                  </a:lnTo>
                  <a:lnTo>
                    <a:pt x="282" y="269"/>
                  </a:lnTo>
                  <a:lnTo>
                    <a:pt x="272" y="257"/>
                  </a:lnTo>
                  <a:lnTo>
                    <a:pt x="259" y="249"/>
                  </a:lnTo>
                  <a:lnTo>
                    <a:pt x="240" y="248"/>
                  </a:lnTo>
                  <a:lnTo>
                    <a:pt x="211" y="246"/>
                  </a:lnTo>
                  <a:lnTo>
                    <a:pt x="136" y="246"/>
                  </a:lnTo>
                  <a:lnTo>
                    <a:pt x="136" y="391"/>
                  </a:lnTo>
                  <a:lnTo>
                    <a:pt x="136" y="420"/>
                  </a:lnTo>
                  <a:lnTo>
                    <a:pt x="139" y="439"/>
                  </a:lnTo>
                  <a:lnTo>
                    <a:pt x="144" y="454"/>
                  </a:lnTo>
                  <a:lnTo>
                    <a:pt x="152" y="463"/>
                  </a:lnTo>
                  <a:lnTo>
                    <a:pt x="166" y="470"/>
                  </a:lnTo>
                  <a:lnTo>
                    <a:pt x="184" y="473"/>
                  </a:lnTo>
                  <a:lnTo>
                    <a:pt x="206" y="474"/>
                  </a:lnTo>
                  <a:lnTo>
                    <a:pt x="232" y="474"/>
                  </a:lnTo>
                  <a:lnTo>
                    <a:pt x="263" y="473"/>
                  </a:lnTo>
                  <a:lnTo>
                    <a:pt x="290" y="466"/>
                  </a:lnTo>
                  <a:lnTo>
                    <a:pt x="312" y="457"/>
                  </a:lnTo>
                  <a:lnTo>
                    <a:pt x="328" y="444"/>
                  </a:lnTo>
                  <a:lnTo>
                    <a:pt x="341" y="426"/>
                  </a:lnTo>
                  <a:lnTo>
                    <a:pt x="356" y="402"/>
                  </a:lnTo>
                  <a:lnTo>
                    <a:pt x="372" y="370"/>
                  </a:lnTo>
                  <a:lnTo>
                    <a:pt x="383" y="373"/>
                  </a:lnTo>
                  <a:lnTo>
                    <a:pt x="380" y="388"/>
                  </a:lnTo>
                  <a:lnTo>
                    <a:pt x="376" y="409"/>
                  </a:lnTo>
                  <a:lnTo>
                    <a:pt x="370" y="433"/>
                  </a:lnTo>
                  <a:lnTo>
                    <a:pt x="365" y="457"/>
                  </a:lnTo>
                  <a:lnTo>
                    <a:pt x="360" y="478"/>
                  </a:lnTo>
                  <a:lnTo>
                    <a:pt x="357" y="491"/>
                  </a:lnTo>
                  <a:lnTo>
                    <a:pt x="0" y="491"/>
                  </a:lnTo>
                  <a:lnTo>
                    <a:pt x="0" y="481"/>
                  </a:lnTo>
                  <a:lnTo>
                    <a:pt x="25" y="478"/>
                  </a:lnTo>
                  <a:lnTo>
                    <a:pt x="45" y="471"/>
                  </a:lnTo>
                  <a:lnTo>
                    <a:pt x="57" y="463"/>
                  </a:lnTo>
                  <a:lnTo>
                    <a:pt x="67" y="452"/>
                  </a:lnTo>
                  <a:lnTo>
                    <a:pt x="72" y="436"/>
                  </a:lnTo>
                  <a:lnTo>
                    <a:pt x="73" y="412"/>
                  </a:lnTo>
                  <a:lnTo>
                    <a:pt x="75" y="381"/>
                  </a:lnTo>
                  <a:lnTo>
                    <a:pt x="75" y="109"/>
                  </a:lnTo>
                  <a:lnTo>
                    <a:pt x="73" y="79"/>
                  </a:lnTo>
                  <a:lnTo>
                    <a:pt x="72" y="55"/>
                  </a:lnTo>
                  <a:lnTo>
                    <a:pt x="67" y="39"/>
                  </a:lnTo>
                  <a:lnTo>
                    <a:pt x="59" y="27"/>
                  </a:lnTo>
                  <a:lnTo>
                    <a:pt x="48" y="19"/>
                  </a:lnTo>
                  <a:lnTo>
                    <a:pt x="30" y="14"/>
                  </a:lnTo>
                  <a:lnTo>
                    <a:pt x="8" y="10"/>
                  </a:lnTo>
                  <a:lnTo>
                    <a:pt x="8"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28" name="Freeform 10">
              <a:extLst>
                <a:ext uri="{FF2B5EF4-FFF2-40B4-BE49-F238E27FC236}">
                  <a16:creationId xmlns:a16="http://schemas.microsoft.com/office/drawing/2014/main" id="{E4034533-6EE3-4D76-A71D-77753CACC15E}"/>
                </a:ext>
              </a:extLst>
            </p:cNvPr>
            <p:cNvSpPr>
              <a:spLocks/>
            </p:cNvSpPr>
            <p:nvPr userDrawn="1"/>
          </p:nvSpPr>
          <p:spPr bwMode="auto">
            <a:xfrm>
              <a:off x="4418013" y="3733800"/>
              <a:ext cx="423863" cy="393700"/>
            </a:xfrm>
            <a:custGeom>
              <a:avLst/>
              <a:gdLst>
                <a:gd name="T0" fmla="*/ 111 w 534"/>
                <a:gd name="T1" fmla="*/ 0 h 497"/>
                <a:gd name="T2" fmla="*/ 436 w 534"/>
                <a:gd name="T3" fmla="*/ 388 h 497"/>
                <a:gd name="T4" fmla="*/ 435 w 534"/>
                <a:gd name="T5" fmla="*/ 158 h 497"/>
                <a:gd name="T6" fmla="*/ 432 w 534"/>
                <a:gd name="T7" fmla="*/ 95 h 497"/>
                <a:gd name="T8" fmla="*/ 427 w 534"/>
                <a:gd name="T9" fmla="*/ 56 h 497"/>
                <a:gd name="T10" fmla="*/ 411 w 534"/>
                <a:gd name="T11" fmla="*/ 31 h 497"/>
                <a:gd name="T12" fmla="*/ 377 w 534"/>
                <a:gd name="T13" fmla="*/ 14 h 497"/>
                <a:gd name="T14" fmla="*/ 350 w 534"/>
                <a:gd name="T15" fmla="*/ 0 h 497"/>
                <a:gd name="T16" fmla="*/ 534 w 534"/>
                <a:gd name="T17" fmla="*/ 10 h 497"/>
                <a:gd name="T18" fmla="*/ 486 w 534"/>
                <a:gd name="T19" fmla="*/ 26 h 497"/>
                <a:gd name="T20" fmla="*/ 467 w 534"/>
                <a:gd name="T21" fmla="*/ 56 h 497"/>
                <a:gd name="T22" fmla="*/ 460 w 534"/>
                <a:gd name="T23" fmla="*/ 95 h 497"/>
                <a:gd name="T24" fmla="*/ 457 w 534"/>
                <a:gd name="T25" fmla="*/ 158 h 497"/>
                <a:gd name="T26" fmla="*/ 457 w 534"/>
                <a:gd name="T27" fmla="*/ 497 h 497"/>
                <a:gd name="T28" fmla="*/ 104 w 534"/>
                <a:gd name="T29" fmla="*/ 85 h 497"/>
                <a:gd name="T30" fmla="*/ 103 w 534"/>
                <a:gd name="T31" fmla="*/ 291 h 497"/>
                <a:gd name="T32" fmla="*/ 104 w 534"/>
                <a:gd name="T33" fmla="*/ 368 h 497"/>
                <a:gd name="T34" fmla="*/ 109 w 534"/>
                <a:gd name="T35" fmla="*/ 418 h 497"/>
                <a:gd name="T36" fmla="*/ 117 w 534"/>
                <a:gd name="T37" fmla="*/ 449 h 497"/>
                <a:gd name="T38" fmla="*/ 141 w 534"/>
                <a:gd name="T39" fmla="*/ 470 h 497"/>
                <a:gd name="T40" fmla="*/ 189 w 534"/>
                <a:gd name="T41" fmla="*/ 481 h 497"/>
                <a:gd name="T42" fmla="*/ 5 w 534"/>
                <a:gd name="T43" fmla="*/ 491 h 497"/>
                <a:gd name="T44" fmla="*/ 32 w 534"/>
                <a:gd name="T45" fmla="*/ 474 h 497"/>
                <a:gd name="T46" fmla="*/ 66 w 534"/>
                <a:gd name="T47" fmla="*/ 452 h 497"/>
                <a:gd name="T48" fmla="*/ 76 w 534"/>
                <a:gd name="T49" fmla="*/ 418 h 497"/>
                <a:gd name="T50" fmla="*/ 80 w 534"/>
                <a:gd name="T51" fmla="*/ 368 h 497"/>
                <a:gd name="T52" fmla="*/ 82 w 534"/>
                <a:gd name="T53" fmla="*/ 291 h 497"/>
                <a:gd name="T54" fmla="*/ 82 w 534"/>
                <a:gd name="T55" fmla="*/ 101 h 497"/>
                <a:gd name="T56" fmla="*/ 80 w 534"/>
                <a:gd name="T57" fmla="*/ 68 h 497"/>
                <a:gd name="T58" fmla="*/ 74 w 534"/>
                <a:gd name="T59" fmla="*/ 50 h 497"/>
                <a:gd name="T60" fmla="*/ 52 w 534"/>
                <a:gd name="T61" fmla="*/ 27 h 497"/>
                <a:gd name="T62" fmla="*/ 0 w 534"/>
                <a:gd name="T63" fmla="*/ 1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4" h="497">
                  <a:moveTo>
                    <a:pt x="0" y="0"/>
                  </a:moveTo>
                  <a:lnTo>
                    <a:pt x="111" y="0"/>
                  </a:lnTo>
                  <a:lnTo>
                    <a:pt x="435" y="388"/>
                  </a:lnTo>
                  <a:lnTo>
                    <a:pt x="436" y="388"/>
                  </a:lnTo>
                  <a:lnTo>
                    <a:pt x="436" y="199"/>
                  </a:lnTo>
                  <a:lnTo>
                    <a:pt x="435" y="158"/>
                  </a:lnTo>
                  <a:lnTo>
                    <a:pt x="433" y="122"/>
                  </a:lnTo>
                  <a:lnTo>
                    <a:pt x="432" y="95"/>
                  </a:lnTo>
                  <a:lnTo>
                    <a:pt x="428" y="72"/>
                  </a:lnTo>
                  <a:lnTo>
                    <a:pt x="427" y="56"/>
                  </a:lnTo>
                  <a:lnTo>
                    <a:pt x="420" y="42"/>
                  </a:lnTo>
                  <a:lnTo>
                    <a:pt x="411" y="31"/>
                  </a:lnTo>
                  <a:lnTo>
                    <a:pt x="396" y="21"/>
                  </a:lnTo>
                  <a:lnTo>
                    <a:pt x="377" y="14"/>
                  </a:lnTo>
                  <a:lnTo>
                    <a:pt x="350" y="10"/>
                  </a:lnTo>
                  <a:lnTo>
                    <a:pt x="350" y="0"/>
                  </a:lnTo>
                  <a:lnTo>
                    <a:pt x="534" y="0"/>
                  </a:lnTo>
                  <a:lnTo>
                    <a:pt x="534" y="10"/>
                  </a:lnTo>
                  <a:lnTo>
                    <a:pt x="505" y="16"/>
                  </a:lnTo>
                  <a:lnTo>
                    <a:pt x="486" y="26"/>
                  </a:lnTo>
                  <a:lnTo>
                    <a:pt x="473" y="39"/>
                  </a:lnTo>
                  <a:lnTo>
                    <a:pt x="467" y="56"/>
                  </a:lnTo>
                  <a:lnTo>
                    <a:pt x="464" y="72"/>
                  </a:lnTo>
                  <a:lnTo>
                    <a:pt x="460" y="95"/>
                  </a:lnTo>
                  <a:lnTo>
                    <a:pt x="459" y="122"/>
                  </a:lnTo>
                  <a:lnTo>
                    <a:pt x="457" y="158"/>
                  </a:lnTo>
                  <a:lnTo>
                    <a:pt x="457" y="199"/>
                  </a:lnTo>
                  <a:lnTo>
                    <a:pt x="457" y="497"/>
                  </a:lnTo>
                  <a:lnTo>
                    <a:pt x="444" y="497"/>
                  </a:lnTo>
                  <a:lnTo>
                    <a:pt x="104" y="85"/>
                  </a:lnTo>
                  <a:lnTo>
                    <a:pt x="103" y="85"/>
                  </a:lnTo>
                  <a:lnTo>
                    <a:pt x="103" y="291"/>
                  </a:lnTo>
                  <a:lnTo>
                    <a:pt x="103" y="335"/>
                  </a:lnTo>
                  <a:lnTo>
                    <a:pt x="104" y="368"/>
                  </a:lnTo>
                  <a:lnTo>
                    <a:pt x="108" y="397"/>
                  </a:lnTo>
                  <a:lnTo>
                    <a:pt x="109" y="418"/>
                  </a:lnTo>
                  <a:lnTo>
                    <a:pt x="113" y="434"/>
                  </a:lnTo>
                  <a:lnTo>
                    <a:pt x="117" y="449"/>
                  </a:lnTo>
                  <a:lnTo>
                    <a:pt x="127" y="460"/>
                  </a:lnTo>
                  <a:lnTo>
                    <a:pt x="141" y="470"/>
                  </a:lnTo>
                  <a:lnTo>
                    <a:pt x="162" y="476"/>
                  </a:lnTo>
                  <a:lnTo>
                    <a:pt x="189" y="481"/>
                  </a:lnTo>
                  <a:lnTo>
                    <a:pt x="189" y="491"/>
                  </a:lnTo>
                  <a:lnTo>
                    <a:pt x="5" y="491"/>
                  </a:lnTo>
                  <a:lnTo>
                    <a:pt x="5" y="481"/>
                  </a:lnTo>
                  <a:lnTo>
                    <a:pt x="32" y="474"/>
                  </a:lnTo>
                  <a:lnTo>
                    <a:pt x="53" y="465"/>
                  </a:lnTo>
                  <a:lnTo>
                    <a:pt x="66" y="452"/>
                  </a:lnTo>
                  <a:lnTo>
                    <a:pt x="72" y="434"/>
                  </a:lnTo>
                  <a:lnTo>
                    <a:pt x="76" y="418"/>
                  </a:lnTo>
                  <a:lnTo>
                    <a:pt x="77" y="397"/>
                  </a:lnTo>
                  <a:lnTo>
                    <a:pt x="80" y="368"/>
                  </a:lnTo>
                  <a:lnTo>
                    <a:pt x="82" y="335"/>
                  </a:lnTo>
                  <a:lnTo>
                    <a:pt x="82" y="291"/>
                  </a:lnTo>
                  <a:lnTo>
                    <a:pt x="82" y="129"/>
                  </a:lnTo>
                  <a:lnTo>
                    <a:pt x="82" y="101"/>
                  </a:lnTo>
                  <a:lnTo>
                    <a:pt x="82" y="80"/>
                  </a:lnTo>
                  <a:lnTo>
                    <a:pt x="80" y="68"/>
                  </a:lnTo>
                  <a:lnTo>
                    <a:pt x="77" y="58"/>
                  </a:lnTo>
                  <a:lnTo>
                    <a:pt x="74" y="50"/>
                  </a:lnTo>
                  <a:lnTo>
                    <a:pt x="68" y="43"/>
                  </a:lnTo>
                  <a:lnTo>
                    <a:pt x="52" y="27"/>
                  </a:lnTo>
                  <a:lnTo>
                    <a:pt x="29" y="18"/>
                  </a:lnTo>
                  <a:lnTo>
                    <a:pt x="0" y="10"/>
                  </a:lnTo>
                  <a:lnTo>
                    <a:pt x="0"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29" name="Freeform 11">
              <a:extLst>
                <a:ext uri="{FF2B5EF4-FFF2-40B4-BE49-F238E27FC236}">
                  <a16:creationId xmlns:a16="http://schemas.microsoft.com/office/drawing/2014/main" id="{992DFE76-29C0-4A90-8A67-1D7E479BDC3D}"/>
                </a:ext>
              </a:extLst>
            </p:cNvPr>
            <p:cNvSpPr>
              <a:spLocks/>
            </p:cNvSpPr>
            <p:nvPr userDrawn="1"/>
          </p:nvSpPr>
          <p:spPr bwMode="auto">
            <a:xfrm>
              <a:off x="5313363" y="3641725"/>
              <a:ext cx="290513" cy="492125"/>
            </a:xfrm>
            <a:custGeom>
              <a:avLst/>
              <a:gdLst>
                <a:gd name="T0" fmla="*/ 239 w 365"/>
                <a:gd name="T1" fmla="*/ 2 h 621"/>
                <a:gd name="T2" fmla="*/ 283 w 365"/>
                <a:gd name="T3" fmla="*/ 11 h 621"/>
                <a:gd name="T4" fmla="*/ 320 w 365"/>
                <a:gd name="T5" fmla="*/ 21 h 621"/>
                <a:gd name="T6" fmla="*/ 327 w 365"/>
                <a:gd name="T7" fmla="*/ 74 h 621"/>
                <a:gd name="T8" fmla="*/ 336 w 365"/>
                <a:gd name="T9" fmla="*/ 145 h 621"/>
                <a:gd name="T10" fmla="*/ 314 w 365"/>
                <a:gd name="T11" fmla="*/ 127 h 621"/>
                <a:gd name="T12" fmla="*/ 295 w 365"/>
                <a:gd name="T13" fmla="*/ 84 h 621"/>
                <a:gd name="T14" fmla="*/ 264 w 365"/>
                <a:gd name="T15" fmla="*/ 47 h 621"/>
                <a:gd name="T16" fmla="*/ 219 w 365"/>
                <a:gd name="T17" fmla="*/ 24 h 621"/>
                <a:gd name="T18" fmla="*/ 162 w 365"/>
                <a:gd name="T19" fmla="*/ 24 h 621"/>
                <a:gd name="T20" fmla="*/ 118 w 365"/>
                <a:gd name="T21" fmla="*/ 45 h 621"/>
                <a:gd name="T22" fmla="*/ 94 w 365"/>
                <a:gd name="T23" fmla="*/ 81 h 621"/>
                <a:gd name="T24" fmla="*/ 86 w 365"/>
                <a:gd name="T25" fmla="*/ 127 h 621"/>
                <a:gd name="T26" fmla="*/ 97 w 365"/>
                <a:gd name="T27" fmla="*/ 177 h 621"/>
                <a:gd name="T28" fmla="*/ 131 w 365"/>
                <a:gd name="T29" fmla="*/ 216 h 621"/>
                <a:gd name="T30" fmla="*/ 179 w 365"/>
                <a:gd name="T31" fmla="*/ 246 h 621"/>
                <a:gd name="T32" fmla="*/ 232 w 365"/>
                <a:gd name="T33" fmla="*/ 270 h 621"/>
                <a:gd name="T34" fmla="*/ 279 w 365"/>
                <a:gd name="T35" fmla="*/ 295 h 621"/>
                <a:gd name="T36" fmla="*/ 322 w 365"/>
                <a:gd name="T37" fmla="*/ 328 h 621"/>
                <a:gd name="T38" fmla="*/ 352 w 365"/>
                <a:gd name="T39" fmla="*/ 375 h 621"/>
                <a:gd name="T40" fmla="*/ 365 w 365"/>
                <a:gd name="T41" fmla="*/ 438 h 621"/>
                <a:gd name="T42" fmla="*/ 349 w 365"/>
                <a:gd name="T43" fmla="*/ 510 h 621"/>
                <a:gd name="T44" fmla="*/ 308 w 365"/>
                <a:gd name="T45" fmla="*/ 568 h 621"/>
                <a:gd name="T46" fmla="*/ 243 w 365"/>
                <a:gd name="T47" fmla="*/ 607 h 621"/>
                <a:gd name="T48" fmla="*/ 163 w 365"/>
                <a:gd name="T49" fmla="*/ 621 h 621"/>
                <a:gd name="T50" fmla="*/ 101 w 365"/>
                <a:gd name="T51" fmla="*/ 613 h 621"/>
                <a:gd name="T52" fmla="*/ 46 w 365"/>
                <a:gd name="T53" fmla="*/ 595 h 621"/>
                <a:gd name="T54" fmla="*/ 22 w 365"/>
                <a:gd name="T55" fmla="*/ 568 h 621"/>
                <a:gd name="T56" fmla="*/ 11 w 365"/>
                <a:gd name="T57" fmla="*/ 512 h 621"/>
                <a:gd name="T58" fmla="*/ 0 w 365"/>
                <a:gd name="T59" fmla="*/ 451 h 621"/>
                <a:gd name="T60" fmla="*/ 20 w 365"/>
                <a:gd name="T61" fmla="*/ 462 h 621"/>
                <a:gd name="T62" fmla="*/ 43 w 365"/>
                <a:gd name="T63" fmla="*/ 504 h 621"/>
                <a:gd name="T64" fmla="*/ 77 w 365"/>
                <a:gd name="T65" fmla="*/ 549 h 621"/>
                <a:gd name="T66" fmla="*/ 123 w 365"/>
                <a:gd name="T67" fmla="*/ 582 h 621"/>
                <a:gd name="T68" fmla="*/ 184 w 365"/>
                <a:gd name="T69" fmla="*/ 597 h 621"/>
                <a:gd name="T70" fmla="*/ 237 w 365"/>
                <a:gd name="T71" fmla="*/ 587 h 621"/>
                <a:gd name="T72" fmla="*/ 275 w 365"/>
                <a:gd name="T73" fmla="*/ 558 h 621"/>
                <a:gd name="T74" fmla="*/ 296 w 365"/>
                <a:gd name="T75" fmla="*/ 510 h 621"/>
                <a:gd name="T76" fmla="*/ 296 w 365"/>
                <a:gd name="T77" fmla="*/ 452 h 621"/>
                <a:gd name="T78" fmla="*/ 277 w 365"/>
                <a:gd name="T79" fmla="*/ 407 h 621"/>
                <a:gd name="T80" fmla="*/ 247 w 365"/>
                <a:gd name="T81" fmla="*/ 375 h 621"/>
                <a:gd name="T82" fmla="*/ 210 w 365"/>
                <a:gd name="T83" fmla="*/ 351 h 621"/>
                <a:gd name="T84" fmla="*/ 174 w 365"/>
                <a:gd name="T85" fmla="*/ 333 h 621"/>
                <a:gd name="T86" fmla="*/ 146 w 365"/>
                <a:gd name="T87" fmla="*/ 319 h 621"/>
                <a:gd name="T88" fmla="*/ 105 w 365"/>
                <a:gd name="T89" fmla="*/ 296 h 621"/>
                <a:gd name="T90" fmla="*/ 65 w 365"/>
                <a:gd name="T91" fmla="*/ 266 h 621"/>
                <a:gd name="T92" fmla="*/ 35 w 365"/>
                <a:gd name="T93" fmla="*/ 224 h 621"/>
                <a:gd name="T94" fmla="*/ 22 w 365"/>
                <a:gd name="T95" fmla="*/ 167 h 621"/>
                <a:gd name="T96" fmla="*/ 35 w 365"/>
                <a:gd name="T97" fmla="*/ 103 h 621"/>
                <a:gd name="T98" fmla="*/ 72 w 365"/>
                <a:gd name="T99" fmla="*/ 50 h 621"/>
                <a:gd name="T100" fmla="*/ 130 w 365"/>
                <a:gd name="T101" fmla="*/ 13 h 621"/>
                <a:gd name="T102" fmla="*/ 210 w 365"/>
                <a:gd name="T103"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5" h="621">
                  <a:moveTo>
                    <a:pt x="210" y="0"/>
                  </a:moveTo>
                  <a:lnTo>
                    <a:pt x="239" y="2"/>
                  </a:lnTo>
                  <a:lnTo>
                    <a:pt x="263" y="5"/>
                  </a:lnTo>
                  <a:lnTo>
                    <a:pt x="283" y="11"/>
                  </a:lnTo>
                  <a:lnTo>
                    <a:pt x="303" y="16"/>
                  </a:lnTo>
                  <a:lnTo>
                    <a:pt x="320" y="21"/>
                  </a:lnTo>
                  <a:lnTo>
                    <a:pt x="324" y="47"/>
                  </a:lnTo>
                  <a:lnTo>
                    <a:pt x="327" y="74"/>
                  </a:lnTo>
                  <a:lnTo>
                    <a:pt x="332" y="106"/>
                  </a:lnTo>
                  <a:lnTo>
                    <a:pt x="336" y="145"/>
                  </a:lnTo>
                  <a:lnTo>
                    <a:pt x="322" y="148"/>
                  </a:lnTo>
                  <a:lnTo>
                    <a:pt x="314" y="127"/>
                  </a:lnTo>
                  <a:lnTo>
                    <a:pt x="306" y="105"/>
                  </a:lnTo>
                  <a:lnTo>
                    <a:pt x="295" y="84"/>
                  </a:lnTo>
                  <a:lnTo>
                    <a:pt x="280" y="65"/>
                  </a:lnTo>
                  <a:lnTo>
                    <a:pt x="264" y="47"/>
                  </a:lnTo>
                  <a:lnTo>
                    <a:pt x="243" y="34"/>
                  </a:lnTo>
                  <a:lnTo>
                    <a:pt x="219" y="24"/>
                  </a:lnTo>
                  <a:lnTo>
                    <a:pt x="189" y="23"/>
                  </a:lnTo>
                  <a:lnTo>
                    <a:pt x="162" y="24"/>
                  </a:lnTo>
                  <a:lnTo>
                    <a:pt x="138" y="32"/>
                  </a:lnTo>
                  <a:lnTo>
                    <a:pt x="118" y="45"/>
                  </a:lnTo>
                  <a:lnTo>
                    <a:pt x="104" y="61"/>
                  </a:lnTo>
                  <a:lnTo>
                    <a:pt x="94" y="81"/>
                  </a:lnTo>
                  <a:lnTo>
                    <a:pt x="88" y="103"/>
                  </a:lnTo>
                  <a:lnTo>
                    <a:pt x="86" y="127"/>
                  </a:lnTo>
                  <a:lnTo>
                    <a:pt x="89" y="155"/>
                  </a:lnTo>
                  <a:lnTo>
                    <a:pt x="97" y="177"/>
                  </a:lnTo>
                  <a:lnTo>
                    <a:pt x="112" y="198"/>
                  </a:lnTo>
                  <a:lnTo>
                    <a:pt x="131" y="216"/>
                  </a:lnTo>
                  <a:lnTo>
                    <a:pt x="154" y="232"/>
                  </a:lnTo>
                  <a:lnTo>
                    <a:pt x="179" y="246"/>
                  </a:lnTo>
                  <a:lnTo>
                    <a:pt x="208" y="259"/>
                  </a:lnTo>
                  <a:lnTo>
                    <a:pt x="232" y="270"/>
                  </a:lnTo>
                  <a:lnTo>
                    <a:pt x="256" y="282"/>
                  </a:lnTo>
                  <a:lnTo>
                    <a:pt x="279" y="295"/>
                  </a:lnTo>
                  <a:lnTo>
                    <a:pt x="301" y="311"/>
                  </a:lnTo>
                  <a:lnTo>
                    <a:pt x="322" y="328"/>
                  </a:lnTo>
                  <a:lnTo>
                    <a:pt x="340" y="351"/>
                  </a:lnTo>
                  <a:lnTo>
                    <a:pt x="352" y="375"/>
                  </a:lnTo>
                  <a:lnTo>
                    <a:pt x="362" y="404"/>
                  </a:lnTo>
                  <a:lnTo>
                    <a:pt x="365" y="438"/>
                  </a:lnTo>
                  <a:lnTo>
                    <a:pt x="360" y="475"/>
                  </a:lnTo>
                  <a:lnTo>
                    <a:pt x="349" y="510"/>
                  </a:lnTo>
                  <a:lnTo>
                    <a:pt x="332" y="541"/>
                  </a:lnTo>
                  <a:lnTo>
                    <a:pt x="308" y="568"/>
                  </a:lnTo>
                  <a:lnTo>
                    <a:pt x="277" y="590"/>
                  </a:lnTo>
                  <a:lnTo>
                    <a:pt x="243" y="607"/>
                  </a:lnTo>
                  <a:lnTo>
                    <a:pt x="205" y="618"/>
                  </a:lnTo>
                  <a:lnTo>
                    <a:pt x="163" y="621"/>
                  </a:lnTo>
                  <a:lnTo>
                    <a:pt x="130" y="618"/>
                  </a:lnTo>
                  <a:lnTo>
                    <a:pt x="101" y="613"/>
                  </a:lnTo>
                  <a:lnTo>
                    <a:pt x="77" y="607"/>
                  </a:lnTo>
                  <a:lnTo>
                    <a:pt x="46" y="595"/>
                  </a:lnTo>
                  <a:lnTo>
                    <a:pt x="27" y="587"/>
                  </a:lnTo>
                  <a:lnTo>
                    <a:pt x="22" y="568"/>
                  </a:lnTo>
                  <a:lnTo>
                    <a:pt x="17" y="542"/>
                  </a:lnTo>
                  <a:lnTo>
                    <a:pt x="11" y="512"/>
                  </a:lnTo>
                  <a:lnTo>
                    <a:pt x="4" y="481"/>
                  </a:lnTo>
                  <a:lnTo>
                    <a:pt x="0" y="451"/>
                  </a:lnTo>
                  <a:lnTo>
                    <a:pt x="14" y="446"/>
                  </a:lnTo>
                  <a:lnTo>
                    <a:pt x="20" y="462"/>
                  </a:lnTo>
                  <a:lnTo>
                    <a:pt x="30" y="483"/>
                  </a:lnTo>
                  <a:lnTo>
                    <a:pt x="43" y="504"/>
                  </a:lnTo>
                  <a:lnTo>
                    <a:pt x="59" y="526"/>
                  </a:lnTo>
                  <a:lnTo>
                    <a:pt x="77" y="549"/>
                  </a:lnTo>
                  <a:lnTo>
                    <a:pt x="99" y="568"/>
                  </a:lnTo>
                  <a:lnTo>
                    <a:pt x="123" y="582"/>
                  </a:lnTo>
                  <a:lnTo>
                    <a:pt x="152" y="594"/>
                  </a:lnTo>
                  <a:lnTo>
                    <a:pt x="184" y="597"/>
                  </a:lnTo>
                  <a:lnTo>
                    <a:pt x="211" y="595"/>
                  </a:lnTo>
                  <a:lnTo>
                    <a:pt x="237" y="587"/>
                  </a:lnTo>
                  <a:lnTo>
                    <a:pt x="258" y="574"/>
                  </a:lnTo>
                  <a:lnTo>
                    <a:pt x="275" y="558"/>
                  </a:lnTo>
                  <a:lnTo>
                    <a:pt x="288" y="536"/>
                  </a:lnTo>
                  <a:lnTo>
                    <a:pt x="296" y="510"/>
                  </a:lnTo>
                  <a:lnTo>
                    <a:pt x="298" y="479"/>
                  </a:lnTo>
                  <a:lnTo>
                    <a:pt x="296" y="452"/>
                  </a:lnTo>
                  <a:lnTo>
                    <a:pt x="288" y="426"/>
                  </a:lnTo>
                  <a:lnTo>
                    <a:pt x="277" y="407"/>
                  </a:lnTo>
                  <a:lnTo>
                    <a:pt x="263" y="389"/>
                  </a:lnTo>
                  <a:lnTo>
                    <a:pt x="247" y="375"/>
                  </a:lnTo>
                  <a:lnTo>
                    <a:pt x="229" y="362"/>
                  </a:lnTo>
                  <a:lnTo>
                    <a:pt x="210" y="351"/>
                  </a:lnTo>
                  <a:lnTo>
                    <a:pt x="192" y="341"/>
                  </a:lnTo>
                  <a:lnTo>
                    <a:pt x="174" y="333"/>
                  </a:lnTo>
                  <a:lnTo>
                    <a:pt x="162" y="327"/>
                  </a:lnTo>
                  <a:lnTo>
                    <a:pt x="146" y="319"/>
                  </a:lnTo>
                  <a:lnTo>
                    <a:pt x="126" y="307"/>
                  </a:lnTo>
                  <a:lnTo>
                    <a:pt x="105" y="296"/>
                  </a:lnTo>
                  <a:lnTo>
                    <a:pt x="85" y="283"/>
                  </a:lnTo>
                  <a:lnTo>
                    <a:pt x="65" y="266"/>
                  </a:lnTo>
                  <a:lnTo>
                    <a:pt x="49" y="246"/>
                  </a:lnTo>
                  <a:lnTo>
                    <a:pt x="35" y="224"/>
                  </a:lnTo>
                  <a:lnTo>
                    <a:pt x="25" y="196"/>
                  </a:lnTo>
                  <a:lnTo>
                    <a:pt x="22" y="167"/>
                  </a:lnTo>
                  <a:lnTo>
                    <a:pt x="25" y="135"/>
                  </a:lnTo>
                  <a:lnTo>
                    <a:pt x="35" y="103"/>
                  </a:lnTo>
                  <a:lnTo>
                    <a:pt x="51" y="76"/>
                  </a:lnTo>
                  <a:lnTo>
                    <a:pt x="72" y="50"/>
                  </a:lnTo>
                  <a:lnTo>
                    <a:pt x="97" y="29"/>
                  </a:lnTo>
                  <a:lnTo>
                    <a:pt x="130" y="13"/>
                  </a:lnTo>
                  <a:lnTo>
                    <a:pt x="166" y="3"/>
                  </a:lnTo>
                  <a:lnTo>
                    <a:pt x="210"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30" name="Freeform 12">
              <a:extLst>
                <a:ext uri="{FF2B5EF4-FFF2-40B4-BE49-F238E27FC236}">
                  <a16:creationId xmlns:a16="http://schemas.microsoft.com/office/drawing/2014/main" id="{4A60E91E-1154-464F-B2F4-51E94847876A}"/>
                </a:ext>
              </a:extLst>
            </p:cNvPr>
            <p:cNvSpPr>
              <a:spLocks/>
            </p:cNvSpPr>
            <p:nvPr userDrawn="1"/>
          </p:nvSpPr>
          <p:spPr bwMode="auto">
            <a:xfrm>
              <a:off x="5595938" y="3717925"/>
              <a:ext cx="334963" cy="406400"/>
            </a:xfrm>
            <a:custGeom>
              <a:avLst/>
              <a:gdLst>
                <a:gd name="T0" fmla="*/ 9 w 423"/>
                <a:gd name="T1" fmla="*/ 0 h 511"/>
                <a:gd name="T2" fmla="*/ 17 w 423"/>
                <a:gd name="T3" fmla="*/ 0 h 511"/>
                <a:gd name="T4" fmla="*/ 28 w 423"/>
                <a:gd name="T5" fmla="*/ 13 h 511"/>
                <a:gd name="T6" fmla="*/ 41 w 423"/>
                <a:gd name="T7" fmla="*/ 19 h 511"/>
                <a:gd name="T8" fmla="*/ 59 w 423"/>
                <a:gd name="T9" fmla="*/ 19 h 511"/>
                <a:gd name="T10" fmla="*/ 368 w 423"/>
                <a:gd name="T11" fmla="*/ 19 h 511"/>
                <a:gd name="T12" fmla="*/ 384 w 423"/>
                <a:gd name="T13" fmla="*/ 17 h 511"/>
                <a:gd name="T14" fmla="*/ 396 w 423"/>
                <a:gd name="T15" fmla="*/ 11 h 511"/>
                <a:gd name="T16" fmla="*/ 407 w 423"/>
                <a:gd name="T17" fmla="*/ 0 h 511"/>
                <a:gd name="T18" fmla="*/ 415 w 423"/>
                <a:gd name="T19" fmla="*/ 0 h 511"/>
                <a:gd name="T20" fmla="*/ 417 w 423"/>
                <a:gd name="T21" fmla="*/ 29 h 511"/>
                <a:gd name="T22" fmla="*/ 418 w 423"/>
                <a:gd name="T23" fmla="*/ 61 h 511"/>
                <a:gd name="T24" fmla="*/ 421 w 423"/>
                <a:gd name="T25" fmla="*/ 96 h 511"/>
                <a:gd name="T26" fmla="*/ 423 w 423"/>
                <a:gd name="T27" fmla="*/ 132 h 511"/>
                <a:gd name="T28" fmla="*/ 412 w 423"/>
                <a:gd name="T29" fmla="*/ 133 h 511"/>
                <a:gd name="T30" fmla="*/ 404 w 423"/>
                <a:gd name="T31" fmla="*/ 109 h 511"/>
                <a:gd name="T32" fmla="*/ 396 w 423"/>
                <a:gd name="T33" fmla="*/ 90 h 511"/>
                <a:gd name="T34" fmla="*/ 388 w 423"/>
                <a:gd name="T35" fmla="*/ 74 h 511"/>
                <a:gd name="T36" fmla="*/ 380 w 423"/>
                <a:gd name="T37" fmla="*/ 62 h 511"/>
                <a:gd name="T38" fmla="*/ 368 w 423"/>
                <a:gd name="T39" fmla="*/ 51 h 511"/>
                <a:gd name="T40" fmla="*/ 351 w 423"/>
                <a:gd name="T41" fmla="*/ 43 h 511"/>
                <a:gd name="T42" fmla="*/ 328 w 423"/>
                <a:gd name="T43" fmla="*/ 38 h 511"/>
                <a:gd name="T44" fmla="*/ 298 w 423"/>
                <a:gd name="T45" fmla="*/ 37 h 511"/>
                <a:gd name="T46" fmla="*/ 242 w 423"/>
                <a:gd name="T47" fmla="*/ 37 h 511"/>
                <a:gd name="T48" fmla="*/ 242 w 423"/>
                <a:gd name="T49" fmla="*/ 402 h 511"/>
                <a:gd name="T50" fmla="*/ 242 w 423"/>
                <a:gd name="T51" fmla="*/ 432 h 511"/>
                <a:gd name="T52" fmla="*/ 245 w 423"/>
                <a:gd name="T53" fmla="*/ 455 h 511"/>
                <a:gd name="T54" fmla="*/ 250 w 423"/>
                <a:gd name="T55" fmla="*/ 473 h 511"/>
                <a:gd name="T56" fmla="*/ 259 w 423"/>
                <a:gd name="T57" fmla="*/ 484 h 511"/>
                <a:gd name="T58" fmla="*/ 274 w 423"/>
                <a:gd name="T59" fmla="*/ 492 h 511"/>
                <a:gd name="T60" fmla="*/ 295 w 423"/>
                <a:gd name="T61" fmla="*/ 497 h 511"/>
                <a:gd name="T62" fmla="*/ 322 w 423"/>
                <a:gd name="T63" fmla="*/ 500 h 511"/>
                <a:gd name="T64" fmla="*/ 322 w 423"/>
                <a:gd name="T65" fmla="*/ 511 h 511"/>
                <a:gd name="T66" fmla="*/ 102 w 423"/>
                <a:gd name="T67" fmla="*/ 511 h 511"/>
                <a:gd name="T68" fmla="*/ 102 w 423"/>
                <a:gd name="T69" fmla="*/ 500 h 511"/>
                <a:gd name="T70" fmla="*/ 130 w 423"/>
                <a:gd name="T71" fmla="*/ 497 h 511"/>
                <a:gd name="T72" fmla="*/ 150 w 423"/>
                <a:gd name="T73" fmla="*/ 492 h 511"/>
                <a:gd name="T74" fmla="*/ 163 w 423"/>
                <a:gd name="T75" fmla="*/ 484 h 511"/>
                <a:gd name="T76" fmla="*/ 173 w 423"/>
                <a:gd name="T77" fmla="*/ 473 h 511"/>
                <a:gd name="T78" fmla="*/ 178 w 423"/>
                <a:gd name="T79" fmla="*/ 455 h 511"/>
                <a:gd name="T80" fmla="*/ 181 w 423"/>
                <a:gd name="T81" fmla="*/ 432 h 511"/>
                <a:gd name="T82" fmla="*/ 181 w 423"/>
                <a:gd name="T83" fmla="*/ 402 h 511"/>
                <a:gd name="T84" fmla="*/ 181 w 423"/>
                <a:gd name="T85" fmla="*/ 37 h 511"/>
                <a:gd name="T86" fmla="*/ 141 w 423"/>
                <a:gd name="T87" fmla="*/ 37 h 511"/>
                <a:gd name="T88" fmla="*/ 112 w 423"/>
                <a:gd name="T89" fmla="*/ 37 h 511"/>
                <a:gd name="T90" fmla="*/ 88 w 423"/>
                <a:gd name="T91" fmla="*/ 40 h 511"/>
                <a:gd name="T92" fmla="*/ 72 w 423"/>
                <a:gd name="T93" fmla="*/ 45 h 511"/>
                <a:gd name="T94" fmla="*/ 59 w 423"/>
                <a:gd name="T95" fmla="*/ 51 h 511"/>
                <a:gd name="T96" fmla="*/ 51 w 423"/>
                <a:gd name="T97" fmla="*/ 59 h 511"/>
                <a:gd name="T98" fmla="*/ 43 w 423"/>
                <a:gd name="T99" fmla="*/ 66 h 511"/>
                <a:gd name="T100" fmla="*/ 33 w 423"/>
                <a:gd name="T101" fmla="*/ 82 h 511"/>
                <a:gd name="T102" fmla="*/ 22 w 423"/>
                <a:gd name="T103" fmla="*/ 104 h 511"/>
                <a:gd name="T104" fmla="*/ 12 w 423"/>
                <a:gd name="T105" fmla="*/ 133 h 511"/>
                <a:gd name="T106" fmla="*/ 0 w 423"/>
                <a:gd name="T107" fmla="*/ 133 h 511"/>
                <a:gd name="T108" fmla="*/ 4 w 423"/>
                <a:gd name="T109" fmla="*/ 87 h 511"/>
                <a:gd name="T110" fmla="*/ 8 w 423"/>
                <a:gd name="T111" fmla="*/ 42 h 511"/>
                <a:gd name="T112" fmla="*/ 9 w 423"/>
                <a:gd name="T113"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3" h="511">
                  <a:moveTo>
                    <a:pt x="9" y="0"/>
                  </a:moveTo>
                  <a:lnTo>
                    <a:pt x="17" y="0"/>
                  </a:lnTo>
                  <a:lnTo>
                    <a:pt x="28" y="13"/>
                  </a:lnTo>
                  <a:lnTo>
                    <a:pt x="41" y="19"/>
                  </a:lnTo>
                  <a:lnTo>
                    <a:pt x="59" y="19"/>
                  </a:lnTo>
                  <a:lnTo>
                    <a:pt x="368" y="19"/>
                  </a:lnTo>
                  <a:lnTo>
                    <a:pt x="384" y="17"/>
                  </a:lnTo>
                  <a:lnTo>
                    <a:pt x="396" y="11"/>
                  </a:lnTo>
                  <a:lnTo>
                    <a:pt x="407" y="0"/>
                  </a:lnTo>
                  <a:lnTo>
                    <a:pt x="415" y="0"/>
                  </a:lnTo>
                  <a:lnTo>
                    <a:pt x="417" y="29"/>
                  </a:lnTo>
                  <a:lnTo>
                    <a:pt x="418" y="61"/>
                  </a:lnTo>
                  <a:lnTo>
                    <a:pt x="421" y="96"/>
                  </a:lnTo>
                  <a:lnTo>
                    <a:pt x="423" y="132"/>
                  </a:lnTo>
                  <a:lnTo>
                    <a:pt x="412" y="133"/>
                  </a:lnTo>
                  <a:lnTo>
                    <a:pt x="404" y="109"/>
                  </a:lnTo>
                  <a:lnTo>
                    <a:pt x="396" y="90"/>
                  </a:lnTo>
                  <a:lnTo>
                    <a:pt x="388" y="74"/>
                  </a:lnTo>
                  <a:lnTo>
                    <a:pt x="380" y="62"/>
                  </a:lnTo>
                  <a:lnTo>
                    <a:pt x="368" y="51"/>
                  </a:lnTo>
                  <a:lnTo>
                    <a:pt x="351" y="43"/>
                  </a:lnTo>
                  <a:lnTo>
                    <a:pt x="328" y="38"/>
                  </a:lnTo>
                  <a:lnTo>
                    <a:pt x="298" y="37"/>
                  </a:lnTo>
                  <a:lnTo>
                    <a:pt x="242" y="37"/>
                  </a:lnTo>
                  <a:lnTo>
                    <a:pt x="242" y="402"/>
                  </a:lnTo>
                  <a:lnTo>
                    <a:pt x="242" y="432"/>
                  </a:lnTo>
                  <a:lnTo>
                    <a:pt x="245" y="455"/>
                  </a:lnTo>
                  <a:lnTo>
                    <a:pt x="250" y="473"/>
                  </a:lnTo>
                  <a:lnTo>
                    <a:pt x="259" y="484"/>
                  </a:lnTo>
                  <a:lnTo>
                    <a:pt x="274" y="492"/>
                  </a:lnTo>
                  <a:lnTo>
                    <a:pt x="295" y="497"/>
                  </a:lnTo>
                  <a:lnTo>
                    <a:pt x="322" y="500"/>
                  </a:lnTo>
                  <a:lnTo>
                    <a:pt x="322" y="511"/>
                  </a:lnTo>
                  <a:lnTo>
                    <a:pt x="102" y="511"/>
                  </a:lnTo>
                  <a:lnTo>
                    <a:pt x="102" y="500"/>
                  </a:lnTo>
                  <a:lnTo>
                    <a:pt x="130" y="497"/>
                  </a:lnTo>
                  <a:lnTo>
                    <a:pt x="150" y="492"/>
                  </a:lnTo>
                  <a:lnTo>
                    <a:pt x="163" y="484"/>
                  </a:lnTo>
                  <a:lnTo>
                    <a:pt x="173" y="473"/>
                  </a:lnTo>
                  <a:lnTo>
                    <a:pt x="178" y="455"/>
                  </a:lnTo>
                  <a:lnTo>
                    <a:pt x="181" y="432"/>
                  </a:lnTo>
                  <a:lnTo>
                    <a:pt x="181" y="402"/>
                  </a:lnTo>
                  <a:lnTo>
                    <a:pt x="181" y="37"/>
                  </a:lnTo>
                  <a:lnTo>
                    <a:pt x="141" y="37"/>
                  </a:lnTo>
                  <a:lnTo>
                    <a:pt x="112" y="37"/>
                  </a:lnTo>
                  <a:lnTo>
                    <a:pt x="88" y="40"/>
                  </a:lnTo>
                  <a:lnTo>
                    <a:pt x="72" y="45"/>
                  </a:lnTo>
                  <a:lnTo>
                    <a:pt x="59" y="51"/>
                  </a:lnTo>
                  <a:lnTo>
                    <a:pt x="51" y="59"/>
                  </a:lnTo>
                  <a:lnTo>
                    <a:pt x="43" y="66"/>
                  </a:lnTo>
                  <a:lnTo>
                    <a:pt x="33" y="82"/>
                  </a:lnTo>
                  <a:lnTo>
                    <a:pt x="22" y="104"/>
                  </a:lnTo>
                  <a:lnTo>
                    <a:pt x="12" y="133"/>
                  </a:lnTo>
                  <a:lnTo>
                    <a:pt x="0" y="133"/>
                  </a:lnTo>
                  <a:lnTo>
                    <a:pt x="4" y="87"/>
                  </a:lnTo>
                  <a:lnTo>
                    <a:pt x="8" y="42"/>
                  </a:lnTo>
                  <a:lnTo>
                    <a:pt x="9"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31" name="Freeform 13">
              <a:extLst>
                <a:ext uri="{FF2B5EF4-FFF2-40B4-BE49-F238E27FC236}">
                  <a16:creationId xmlns:a16="http://schemas.microsoft.com/office/drawing/2014/main" id="{C6DFC982-2EFB-41EE-B1FE-19779B036DDD}"/>
                </a:ext>
              </a:extLst>
            </p:cNvPr>
            <p:cNvSpPr>
              <a:spLocks/>
            </p:cNvSpPr>
            <p:nvPr userDrawn="1"/>
          </p:nvSpPr>
          <p:spPr bwMode="auto">
            <a:xfrm>
              <a:off x="5937251" y="3733800"/>
              <a:ext cx="304800" cy="390525"/>
            </a:xfrm>
            <a:custGeom>
              <a:avLst/>
              <a:gdLst>
                <a:gd name="T0" fmla="*/ 338 w 383"/>
                <a:gd name="T1" fmla="*/ 0 h 492"/>
                <a:gd name="T2" fmla="*/ 340 w 383"/>
                <a:gd name="T3" fmla="*/ 32 h 492"/>
                <a:gd name="T4" fmla="*/ 345 w 383"/>
                <a:gd name="T5" fmla="*/ 84 h 492"/>
                <a:gd name="T6" fmla="*/ 335 w 383"/>
                <a:gd name="T7" fmla="*/ 113 h 492"/>
                <a:gd name="T8" fmla="*/ 318 w 383"/>
                <a:gd name="T9" fmla="*/ 69 h 492"/>
                <a:gd name="T10" fmla="*/ 300 w 383"/>
                <a:gd name="T11" fmla="*/ 43 h 492"/>
                <a:gd name="T12" fmla="*/ 281 w 383"/>
                <a:gd name="T13" fmla="*/ 29 h 492"/>
                <a:gd name="T14" fmla="*/ 239 w 383"/>
                <a:gd name="T15" fmla="*/ 18 h 492"/>
                <a:gd name="T16" fmla="*/ 159 w 383"/>
                <a:gd name="T17" fmla="*/ 18 h 492"/>
                <a:gd name="T18" fmla="*/ 144 w 383"/>
                <a:gd name="T19" fmla="*/ 18 h 492"/>
                <a:gd name="T20" fmla="*/ 138 w 383"/>
                <a:gd name="T21" fmla="*/ 23 h 492"/>
                <a:gd name="T22" fmla="*/ 136 w 383"/>
                <a:gd name="T23" fmla="*/ 32 h 492"/>
                <a:gd name="T24" fmla="*/ 136 w 383"/>
                <a:gd name="T25" fmla="*/ 224 h 492"/>
                <a:gd name="T26" fmla="*/ 241 w 383"/>
                <a:gd name="T27" fmla="*/ 224 h 492"/>
                <a:gd name="T28" fmla="*/ 273 w 383"/>
                <a:gd name="T29" fmla="*/ 214 h 492"/>
                <a:gd name="T30" fmla="*/ 289 w 383"/>
                <a:gd name="T31" fmla="*/ 185 h 492"/>
                <a:gd name="T32" fmla="*/ 306 w 383"/>
                <a:gd name="T33" fmla="*/ 161 h 492"/>
                <a:gd name="T34" fmla="*/ 295 w 383"/>
                <a:gd name="T35" fmla="*/ 310 h 492"/>
                <a:gd name="T36" fmla="*/ 282 w 383"/>
                <a:gd name="T37" fmla="*/ 269 h 492"/>
                <a:gd name="T38" fmla="*/ 260 w 383"/>
                <a:gd name="T39" fmla="*/ 251 h 492"/>
                <a:gd name="T40" fmla="*/ 212 w 383"/>
                <a:gd name="T41" fmla="*/ 248 h 492"/>
                <a:gd name="T42" fmla="*/ 136 w 383"/>
                <a:gd name="T43" fmla="*/ 392 h 492"/>
                <a:gd name="T44" fmla="*/ 140 w 383"/>
                <a:gd name="T45" fmla="*/ 441 h 492"/>
                <a:gd name="T46" fmla="*/ 152 w 383"/>
                <a:gd name="T47" fmla="*/ 463 h 492"/>
                <a:gd name="T48" fmla="*/ 184 w 383"/>
                <a:gd name="T49" fmla="*/ 474 h 492"/>
                <a:gd name="T50" fmla="*/ 233 w 383"/>
                <a:gd name="T51" fmla="*/ 476 h 492"/>
                <a:gd name="T52" fmla="*/ 290 w 383"/>
                <a:gd name="T53" fmla="*/ 466 h 492"/>
                <a:gd name="T54" fmla="*/ 329 w 383"/>
                <a:gd name="T55" fmla="*/ 445 h 492"/>
                <a:gd name="T56" fmla="*/ 356 w 383"/>
                <a:gd name="T57" fmla="*/ 402 h 492"/>
                <a:gd name="T58" fmla="*/ 383 w 383"/>
                <a:gd name="T59" fmla="*/ 373 h 492"/>
                <a:gd name="T60" fmla="*/ 377 w 383"/>
                <a:gd name="T61" fmla="*/ 409 h 492"/>
                <a:gd name="T62" fmla="*/ 366 w 383"/>
                <a:gd name="T63" fmla="*/ 457 h 492"/>
                <a:gd name="T64" fmla="*/ 358 w 383"/>
                <a:gd name="T65" fmla="*/ 492 h 492"/>
                <a:gd name="T66" fmla="*/ 0 w 383"/>
                <a:gd name="T67" fmla="*/ 481 h 492"/>
                <a:gd name="T68" fmla="*/ 45 w 383"/>
                <a:gd name="T69" fmla="*/ 473 h 492"/>
                <a:gd name="T70" fmla="*/ 67 w 383"/>
                <a:gd name="T71" fmla="*/ 454 h 492"/>
                <a:gd name="T72" fmla="*/ 74 w 383"/>
                <a:gd name="T73" fmla="*/ 413 h 492"/>
                <a:gd name="T74" fmla="*/ 75 w 383"/>
                <a:gd name="T75" fmla="*/ 109 h 492"/>
                <a:gd name="T76" fmla="*/ 72 w 383"/>
                <a:gd name="T77" fmla="*/ 56 h 492"/>
                <a:gd name="T78" fmla="*/ 59 w 383"/>
                <a:gd name="T79" fmla="*/ 27 h 492"/>
                <a:gd name="T80" fmla="*/ 30 w 383"/>
                <a:gd name="T81" fmla="*/ 14 h 492"/>
                <a:gd name="T82" fmla="*/ 8 w 383"/>
                <a:gd name="T8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3" h="492">
                  <a:moveTo>
                    <a:pt x="8" y="0"/>
                  </a:moveTo>
                  <a:lnTo>
                    <a:pt x="338" y="0"/>
                  </a:lnTo>
                  <a:lnTo>
                    <a:pt x="338" y="13"/>
                  </a:lnTo>
                  <a:lnTo>
                    <a:pt x="340" y="32"/>
                  </a:lnTo>
                  <a:lnTo>
                    <a:pt x="342" y="58"/>
                  </a:lnTo>
                  <a:lnTo>
                    <a:pt x="345" y="84"/>
                  </a:lnTo>
                  <a:lnTo>
                    <a:pt x="346" y="111"/>
                  </a:lnTo>
                  <a:lnTo>
                    <a:pt x="335" y="113"/>
                  </a:lnTo>
                  <a:lnTo>
                    <a:pt x="327" y="88"/>
                  </a:lnTo>
                  <a:lnTo>
                    <a:pt x="318" y="69"/>
                  </a:lnTo>
                  <a:lnTo>
                    <a:pt x="309" y="55"/>
                  </a:lnTo>
                  <a:lnTo>
                    <a:pt x="300" y="43"/>
                  </a:lnTo>
                  <a:lnTo>
                    <a:pt x="292" y="35"/>
                  </a:lnTo>
                  <a:lnTo>
                    <a:pt x="281" y="29"/>
                  </a:lnTo>
                  <a:lnTo>
                    <a:pt x="263" y="23"/>
                  </a:lnTo>
                  <a:lnTo>
                    <a:pt x="239" y="18"/>
                  </a:lnTo>
                  <a:lnTo>
                    <a:pt x="208" y="18"/>
                  </a:lnTo>
                  <a:lnTo>
                    <a:pt x="159" y="18"/>
                  </a:lnTo>
                  <a:lnTo>
                    <a:pt x="151" y="18"/>
                  </a:lnTo>
                  <a:lnTo>
                    <a:pt x="144" y="18"/>
                  </a:lnTo>
                  <a:lnTo>
                    <a:pt x="141" y="19"/>
                  </a:lnTo>
                  <a:lnTo>
                    <a:pt x="138" y="23"/>
                  </a:lnTo>
                  <a:lnTo>
                    <a:pt x="136" y="26"/>
                  </a:lnTo>
                  <a:lnTo>
                    <a:pt x="136" y="32"/>
                  </a:lnTo>
                  <a:lnTo>
                    <a:pt x="136" y="40"/>
                  </a:lnTo>
                  <a:lnTo>
                    <a:pt x="136" y="224"/>
                  </a:lnTo>
                  <a:lnTo>
                    <a:pt x="212" y="224"/>
                  </a:lnTo>
                  <a:lnTo>
                    <a:pt x="241" y="224"/>
                  </a:lnTo>
                  <a:lnTo>
                    <a:pt x="260" y="220"/>
                  </a:lnTo>
                  <a:lnTo>
                    <a:pt x="273" y="214"/>
                  </a:lnTo>
                  <a:lnTo>
                    <a:pt x="282" y="203"/>
                  </a:lnTo>
                  <a:lnTo>
                    <a:pt x="289" y="185"/>
                  </a:lnTo>
                  <a:lnTo>
                    <a:pt x="295" y="161"/>
                  </a:lnTo>
                  <a:lnTo>
                    <a:pt x="306" y="161"/>
                  </a:lnTo>
                  <a:lnTo>
                    <a:pt x="306" y="310"/>
                  </a:lnTo>
                  <a:lnTo>
                    <a:pt x="295" y="310"/>
                  </a:lnTo>
                  <a:lnTo>
                    <a:pt x="289" y="286"/>
                  </a:lnTo>
                  <a:lnTo>
                    <a:pt x="282" y="269"/>
                  </a:lnTo>
                  <a:lnTo>
                    <a:pt x="273" y="257"/>
                  </a:lnTo>
                  <a:lnTo>
                    <a:pt x="260" y="251"/>
                  </a:lnTo>
                  <a:lnTo>
                    <a:pt x="241" y="248"/>
                  </a:lnTo>
                  <a:lnTo>
                    <a:pt x="212" y="248"/>
                  </a:lnTo>
                  <a:lnTo>
                    <a:pt x="136" y="248"/>
                  </a:lnTo>
                  <a:lnTo>
                    <a:pt x="136" y="392"/>
                  </a:lnTo>
                  <a:lnTo>
                    <a:pt x="136" y="420"/>
                  </a:lnTo>
                  <a:lnTo>
                    <a:pt x="140" y="441"/>
                  </a:lnTo>
                  <a:lnTo>
                    <a:pt x="144" y="454"/>
                  </a:lnTo>
                  <a:lnTo>
                    <a:pt x="152" y="463"/>
                  </a:lnTo>
                  <a:lnTo>
                    <a:pt x="167" y="470"/>
                  </a:lnTo>
                  <a:lnTo>
                    <a:pt x="184" y="474"/>
                  </a:lnTo>
                  <a:lnTo>
                    <a:pt x="207" y="474"/>
                  </a:lnTo>
                  <a:lnTo>
                    <a:pt x="233" y="476"/>
                  </a:lnTo>
                  <a:lnTo>
                    <a:pt x="263" y="473"/>
                  </a:lnTo>
                  <a:lnTo>
                    <a:pt x="290" y="466"/>
                  </a:lnTo>
                  <a:lnTo>
                    <a:pt x="313" y="457"/>
                  </a:lnTo>
                  <a:lnTo>
                    <a:pt x="329" y="445"/>
                  </a:lnTo>
                  <a:lnTo>
                    <a:pt x="342" y="428"/>
                  </a:lnTo>
                  <a:lnTo>
                    <a:pt x="356" y="402"/>
                  </a:lnTo>
                  <a:lnTo>
                    <a:pt x="372" y="372"/>
                  </a:lnTo>
                  <a:lnTo>
                    <a:pt x="383" y="373"/>
                  </a:lnTo>
                  <a:lnTo>
                    <a:pt x="380" y="388"/>
                  </a:lnTo>
                  <a:lnTo>
                    <a:pt x="377" y="409"/>
                  </a:lnTo>
                  <a:lnTo>
                    <a:pt x="370" y="433"/>
                  </a:lnTo>
                  <a:lnTo>
                    <a:pt x="366" y="457"/>
                  </a:lnTo>
                  <a:lnTo>
                    <a:pt x="361" y="478"/>
                  </a:lnTo>
                  <a:lnTo>
                    <a:pt x="358" y="492"/>
                  </a:lnTo>
                  <a:lnTo>
                    <a:pt x="0" y="492"/>
                  </a:lnTo>
                  <a:lnTo>
                    <a:pt x="0" y="481"/>
                  </a:lnTo>
                  <a:lnTo>
                    <a:pt x="26" y="478"/>
                  </a:lnTo>
                  <a:lnTo>
                    <a:pt x="45" y="473"/>
                  </a:lnTo>
                  <a:lnTo>
                    <a:pt x="58" y="465"/>
                  </a:lnTo>
                  <a:lnTo>
                    <a:pt x="67" y="454"/>
                  </a:lnTo>
                  <a:lnTo>
                    <a:pt x="72" y="436"/>
                  </a:lnTo>
                  <a:lnTo>
                    <a:pt x="74" y="413"/>
                  </a:lnTo>
                  <a:lnTo>
                    <a:pt x="75" y="383"/>
                  </a:lnTo>
                  <a:lnTo>
                    <a:pt x="75" y="109"/>
                  </a:lnTo>
                  <a:lnTo>
                    <a:pt x="74" y="79"/>
                  </a:lnTo>
                  <a:lnTo>
                    <a:pt x="72" y="56"/>
                  </a:lnTo>
                  <a:lnTo>
                    <a:pt x="67" y="39"/>
                  </a:lnTo>
                  <a:lnTo>
                    <a:pt x="59" y="27"/>
                  </a:lnTo>
                  <a:lnTo>
                    <a:pt x="48" y="19"/>
                  </a:lnTo>
                  <a:lnTo>
                    <a:pt x="30" y="14"/>
                  </a:lnTo>
                  <a:lnTo>
                    <a:pt x="8" y="11"/>
                  </a:lnTo>
                  <a:lnTo>
                    <a:pt x="8"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32" name="Freeform 14">
              <a:extLst>
                <a:ext uri="{FF2B5EF4-FFF2-40B4-BE49-F238E27FC236}">
                  <a16:creationId xmlns:a16="http://schemas.microsoft.com/office/drawing/2014/main" id="{695C98E8-8867-4C67-86AF-33451AE486E8}"/>
                </a:ext>
              </a:extLst>
            </p:cNvPr>
            <p:cNvSpPr>
              <a:spLocks/>
            </p:cNvSpPr>
            <p:nvPr userDrawn="1"/>
          </p:nvSpPr>
          <p:spPr bwMode="auto">
            <a:xfrm>
              <a:off x="6234113" y="3733800"/>
              <a:ext cx="304800" cy="390525"/>
            </a:xfrm>
            <a:custGeom>
              <a:avLst/>
              <a:gdLst>
                <a:gd name="T0" fmla="*/ 336 w 383"/>
                <a:gd name="T1" fmla="*/ 0 h 492"/>
                <a:gd name="T2" fmla="*/ 340 w 383"/>
                <a:gd name="T3" fmla="*/ 32 h 492"/>
                <a:gd name="T4" fmla="*/ 343 w 383"/>
                <a:gd name="T5" fmla="*/ 84 h 492"/>
                <a:gd name="T6" fmla="*/ 333 w 383"/>
                <a:gd name="T7" fmla="*/ 113 h 492"/>
                <a:gd name="T8" fmla="*/ 317 w 383"/>
                <a:gd name="T9" fmla="*/ 69 h 492"/>
                <a:gd name="T10" fmla="*/ 300 w 383"/>
                <a:gd name="T11" fmla="*/ 43 h 492"/>
                <a:gd name="T12" fmla="*/ 279 w 383"/>
                <a:gd name="T13" fmla="*/ 29 h 492"/>
                <a:gd name="T14" fmla="*/ 239 w 383"/>
                <a:gd name="T15" fmla="*/ 18 h 492"/>
                <a:gd name="T16" fmla="*/ 157 w 383"/>
                <a:gd name="T17" fmla="*/ 18 h 492"/>
                <a:gd name="T18" fmla="*/ 144 w 383"/>
                <a:gd name="T19" fmla="*/ 18 h 492"/>
                <a:gd name="T20" fmla="*/ 136 w 383"/>
                <a:gd name="T21" fmla="*/ 23 h 492"/>
                <a:gd name="T22" fmla="*/ 134 w 383"/>
                <a:gd name="T23" fmla="*/ 32 h 492"/>
                <a:gd name="T24" fmla="*/ 134 w 383"/>
                <a:gd name="T25" fmla="*/ 224 h 492"/>
                <a:gd name="T26" fmla="*/ 239 w 383"/>
                <a:gd name="T27" fmla="*/ 224 h 492"/>
                <a:gd name="T28" fmla="*/ 272 w 383"/>
                <a:gd name="T29" fmla="*/ 214 h 492"/>
                <a:gd name="T30" fmla="*/ 287 w 383"/>
                <a:gd name="T31" fmla="*/ 185 h 492"/>
                <a:gd name="T32" fmla="*/ 306 w 383"/>
                <a:gd name="T33" fmla="*/ 161 h 492"/>
                <a:gd name="T34" fmla="*/ 295 w 383"/>
                <a:gd name="T35" fmla="*/ 310 h 492"/>
                <a:gd name="T36" fmla="*/ 280 w 383"/>
                <a:gd name="T37" fmla="*/ 269 h 492"/>
                <a:gd name="T38" fmla="*/ 258 w 383"/>
                <a:gd name="T39" fmla="*/ 251 h 492"/>
                <a:gd name="T40" fmla="*/ 211 w 383"/>
                <a:gd name="T41" fmla="*/ 248 h 492"/>
                <a:gd name="T42" fmla="*/ 134 w 383"/>
                <a:gd name="T43" fmla="*/ 392 h 492"/>
                <a:gd name="T44" fmla="*/ 138 w 383"/>
                <a:gd name="T45" fmla="*/ 441 h 492"/>
                <a:gd name="T46" fmla="*/ 152 w 383"/>
                <a:gd name="T47" fmla="*/ 463 h 492"/>
                <a:gd name="T48" fmla="*/ 184 w 383"/>
                <a:gd name="T49" fmla="*/ 474 h 492"/>
                <a:gd name="T50" fmla="*/ 231 w 383"/>
                <a:gd name="T51" fmla="*/ 476 h 492"/>
                <a:gd name="T52" fmla="*/ 288 w 383"/>
                <a:gd name="T53" fmla="*/ 466 h 492"/>
                <a:gd name="T54" fmla="*/ 327 w 383"/>
                <a:gd name="T55" fmla="*/ 445 h 492"/>
                <a:gd name="T56" fmla="*/ 354 w 383"/>
                <a:gd name="T57" fmla="*/ 402 h 492"/>
                <a:gd name="T58" fmla="*/ 383 w 383"/>
                <a:gd name="T59" fmla="*/ 373 h 492"/>
                <a:gd name="T60" fmla="*/ 375 w 383"/>
                <a:gd name="T61" fmla="*/ 409 h 492"/>
                <a:gd name="T62" fmla="*/ 365 w 383"/>
                <a:gd name="T63" fmla="*/ 457 h 492"/>
                <a:gd name="T64" fmla="*/ 356 w 383"/>
                <a:gd name="T65" fmla="*/ 492 h 492"/>
                <a:gd name="T66" fmla="*/ 0 w 383"/>
                <a:gd name="T67" fmla="*/ 481 h 492"/>
                <a:gd name="T68" fmla="*/ 43 w 383"/>
                <a:gd name="T69" fmla="*/ 473 h 492"/>
                <a:gd name="T70" fmla="*/ 65 w 383"/>
                <a:gd name="T71" fmla="*/ 454 h 492"/>
                <a:gd name="T72" fmla="*/ 73 w 383"/>
                <a:gd name="T73" fmla="*/ 413 h 492"/>
                <a:gd name="T74" fmla="*/ 73 w 383"/>
                <a:gd name="T75" fmla="*/ 109 h 492"/>
                <a:gd name="T76" fmla="*/ 70 w 383"/>
                <a:gd name="T77" fmla="*/ 56 h 492"/>
                <a:gd name="T78" fmla="*/ 59 w 383"/>
                <a:gd name="T79" fmla="*/ 27 h 492"/>
                <a:gd name="T80" fmla="*/ 30 w 383"/>
                <a:gd name="T81" fmla="*/ 14 h 492"/>
                <a:gd name="T82" fmla="*/ 6 w 383"/>
                <a:gd name="T8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3" h="492">
                  <a:moveTo>
                    <a:pt x="6" y="0"/>
                  </a:moveTo>
                  <a:lnTo>
                    <a:pt x="336" y="0"/>
                  </a:lnTo>
                  <a:lnTo>
                    <a:pt x="338" y="13"/>
                  </a:lnTo>
                  <a:lnTo>
                    <a:pt x="340" y="32"/>
                  </a:lnTo>
                  <a:lnTo>
                    <a:pt x="341" y="58"/>
                  </a:lnTo>
                  <a:lnTo>
                    <a:pt x="343" y="84"/>
                  </a:lnTo>
                  <a:lnTo>
                    <a:pt x="344" y="111"/>
                  </a:lnTo>
                  <a:lnTo>
                    <a:pt x="333" y="113"/>
                  </a:lnTo>
                  <a:lnTo>
                    <a:pt x="325" y="88"/>
                  </a:lnTo>
                  <a:lnTo>
                    <a:pt x="317" y="69"/>
                  </a:lnTo>
                  <a:lnTo>
                    <a:pt x="308" y="55"/>
                  </a:lnTo>
                  <a:lnTo>
                    <a:pt x="300" y="43"/>
                  </a:lnTo>
                  <a:lnTo>
                    <a:pt x="292" y="35"/>
                  </a:lnTo>
                  <a:lnTo>
                    <a:pt x="279" y="29"/>
                  </a:lnTo>
                  <a:lnTo>
                    <a:pt x="261" y="23"/>
                  </a:lnTo>
                  <a:lnTo>
                    <a:pt x="239" y="18"/>
                  </a:lnTo>
                  <a:lnTo>
                    <a:pt x="208" y="18"/>
                  </a:lnTo>
                  <a:lnTo>
                    <a:pt x="157" y="18"/>
                  </a:lnTo>
                  <a:lnTo>
                    <a:pt x="149" y="18"/>
                  </a:lnTo>
                  <a:lnTo>
                    <a:pt x="144" y="18"/>
                  </a:lnTo>
                  <a:lnTo>
                    <a:pt x="139" y="19"/>
                  </a:lnTo>
                  <a:lnTo>
                    <a:pt x="136" y="23"/>
                  </a:lnTo>
                  <a:lnTo>
                    <a:pt x="136" y="26"/>
                  </a:lnTo>
                  <a:lnTo>
                    <a:pt x="134" y="32"/>
                  </a:lnTo>
                  <a:lnTo>
                    <a:pt x="134" y="40"/>
                  </a:lnTo>
                  <a:lnTo>
                    <a:pt x="134" y="224"/>
                  </a:lnTo>
                  <a:lnTo>
                    <a:pt x="211" y="224"/>
                  </a:lnTo>
                  <a:lnTo>
                    <a:pt x="239" y="224"/>
                  </a:lnTo>
                  <a:lnTo>
                    <a:pt x="258" y="220"/>
                  </a:lnTo>
                  <a:lnTo>
                    <a:pt x="272" y="214"/>
                  </a:lnTo>
                  <a:lnTo>
                    <a:pt x="280" y="203"/>
                  </a:lnTo>
                  <a:lnTo>
                    <a:pt x="287" y="185"/>
                  </a:lnTo>
                  <a:lnTo>
                    <a:pt x="295" y="161"/>
                  </a:lnTo>
                  <a:lnTo>
                    <a:pt x="306" y="161"/>
                  </a:lnTo>
                  <a:lnTo>
                    <a:pt x="306" y="310"/>
                  </a:lnTo>
                  <a:lnTo>
                    <a:pt x="295" y="310"/>
                  </a:lnTo>
                  <a:lnTo>
                    <a:pt x="287" y="286"/>
                  </a:lnTo>
                  <a:lnTo>
                    <a:pt x="280" y="269"/>
                  </a:lnTo>
                  <a:lnTo>
                    <a:pt x="271" y="257"/>
                  </a:lnTo>
                  <a:lnTo>
                    <a:pt x="258" y="251"/>
                  </a:lnTo>
                  <a:lnTo>
                    <a:pt x="239" y="248"/>
                  </a:lnTo>
                  <a:lnTo>
                    <a:pt x="211" y="248"/>
                  </a:lnTo>
                  <a:lnTo>
                    <a:pt x="134" y="248"/>
                  </a:lnTo>
                  <a:lnTo>
                    <a:pt x="134" y="392"/>
                  </a:lnTo>
                  <a:lnTo>
                    <a:pt x="136" y="420"/>
                  </a:lnTo>
                  <a:lnTo>
                    <a:pt x="138" y="441"/>
                  </a:lnTo>
                  <a:lnTo>
                    <a:pt x="144" y="454"/>
                  </a:lnTo>
                  <a:lnTo>
                    <a:pt x="152" y="463"/>
                  </a:lnTo>
                  <a:lnTo>
                    <a:pt x="166" y="470"/>
                  </a:lnTo>
                  <a:lnTo>
                    <a:pt x="184" y="474"/>
                  </a:lnTo>
                  <a:lnTo>
                    <a:pt x="207" y="474"/>
                  </a:lnTo>
                  <a:lnTo>
                    <a:pt x="231" y="476"/>
                  </a:lnTo>
                  <a:lnTo>
                    <a:pt x="263" y="473"/>
                  </a:lnTo>
                  <a:lnTo>
                    <a:pt x="288" y="466"/>
                  </a:lnTo>
                  <a:lnTo>
                    <a:pt x="311" y="457"/>
                  </a:lnTo>
                  <a:lnTo>
                    <a:pt x="327" y="445"/>
                  </a:lnTo>
                  <a:lnTo>
                    <a:pt x="340" y="428"/>
                  </a:lnTo>
                  <a:lnTo>
                    <a:pt x="354" y="402"/>
                  </a:lnTo>
                  <a:lnTo>
                    <a:pt x="372" y="372"/>
                  </a:lnTo>
                  <a:lnTo>
                    <a:pt x="383" y="373"/>
                  </a:lnTo>
                  <a:lnTo>
                    <a:pt x="380" y="388"/>
                  </a:lnTo>
                  <a:lnTo>
                    <a:pt x="375" y="409"/>
                  </a:lnTo>
                  <a:lnTo>
                    <a:pt x="370" y="433"/>
                  </a:lnTo>
                  <a:lnTo>
                    <a:pt x="365" y="457"/>
                  </a:lnTo>
                  <a:lnTo>
                    <a:pt x="360" y="478"/>
                  </a:lnTo>
                  <a:lnTo>
                    <a:pt x="356" y="492"/>
                  </a:lnTo>
                  <a:lnTo>
                    <a:pt x="0" y="492"/>
                  </a:lnTo>
                  <a:lnTo>
                    <a:pt x="0" y="481"/>
                  </a:lnTo>
                  <a:lnTo>
                    <a:pt x="25" y="478"/>
                  </a:lnTo>
                  <a:lnTo>
                    <a:pt x="43" y="473"/>
                  </a:lnTo>
                  <a:lnTo>
                    <a:pt x="57" y="465"/>
                  </a:lnTo>
                  <a:lnTo>
                    <a:pt x="65" y="454"/>
                  </a:lnTo>
                  <a:lnTo>
                    <a:pt x="70" y="436"/>
                  </a:lnTo>
                  <a:lnTo>
                    <a:pt x="73" y="413"/>
                  </a:lnTo>
                  <a:lnTo>
                    <a:pt x="73" y="383"/>
                  </a:lnTo>
                  <a:lnTo>
                    <a:pt x="73" y="109"/>
                  </a:lnTo>
                  <a:lnTo>
                    <a:pt x="73" y="79"/>
                  </a:lnTo>
                  <a:lnTo>
                    <a:pt x="70" y="56"/>
                  </a:lnTo>
                  <a:lnTo>
                    <a:pt x="67" y="39"/>
                  </a:lnTo>
                  <a:lnTo>
                    <a:pt x="59" y="27"/>
                  </a:lnTo>
                  <a:lnTo>
                    <a:pt x="46" y="19"/>
                  </a:lnTo>
                  <a:lnTo>
                    <a:pt x="30" y="14"/>
                  </a:lnTo>
                  <a:lnTo>
                    <a:pt x="6" y="11"/>
                  </a:lnTo>
                  <a:lnTo>
                    <a:pt x="6"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33" name="Freeform 15">
              <a:extLst>
                <a:ext uri="{FF2B5EF4-FFF2-40B4-BE49-F238E27FC236}">
                  <a16:creationId xmlns:a16="http://schemas.microsoft.com/office/drawing/2014/main" id="{824524CF-B8C4-494E-9FA5-8292EB234894}"/>
                </a:ext>
              </a:extLst>
            </p:cNvPr>
            <p:cNvSpPr>
              <a:spLocks noEditPoints="1"/>
            </p:cNvSpPr>
            <p:nvPr userDrawn="1"/>
          </p:nvSpPr>
          <p:spPr bwMode="auto">
            <a:xfrm>
              <a:off x="6534151" y="3733800"/>
              <a:ext cx="357188" cy="393700"/>
            </a:xfrm>
            <a:custGeom>
              <a:avLst/>
              <a:gdLst>
                <a:gd name="T0" fmla="*/ 158 w 451"/>
                <a:gd name="T1" fmla="*/ 16 h 497"/>
                <a:gd name="T2" fmla="*/ 137 w 451"/>
                <a:gd name="T3" fmla="*/ 19 h 497"/>
                <a:gd name="T4" fmla="*/ 134 w 451"/>
                <a:gd name="T5" fmla="*/ 23 h 497"/>
                <a:gd name="T6" fmla="*/ 130 w 451"/>
                <a:gd name="T7" fmla="*/ 27 h 497"/>
                <a:gd name="T8" fmla="*/ 130 w 451"/>
                <a:gd name="T9" fmla="*/ 40 h 497"/>
                <a:gd name="T10" fmla="*/ 166 w 451"/>
                <a:gd name="T11" fmla="*/ 257 h 497"/>
                <a:gd name="T12" fmla="*/ 214 w 451"/>
                <a:gd name="T13" fmla="*/ 254 h 497"/>
                <a:gd name="T14" fmla="*/ 252 w 451"/>
                <a:gd name="T15" fmla="*/ 238 h 497"/>
                <a:gd name="T16" fmla="*/ 286 w 451"/>
                <a:gd name="T17" fmla="*/ 191 h 497"/>
                <a:gd name="T18" fmla="*/ 297 w 451"/>
                <a:gd name="T19" fmla="*/ 133 h 497"/>
                <a:gd name="T20" fmla="*/ 284 w 451"/>
                <a:gd name="T21" fmla="*/ 74 h 497"/>
                <a:gd name="T22" fmla="*/ 251 w 451"/>
                <a:gd name="T23" fmla="*/ 35 h 497"/>
                <a:gd name="T24" fmla="*/ 204 w 451"/>
                <a:gd name="T25" fmla="*/ 18 h 497"/>
                <a:gd name="T26" fmla="*/ 4 w 451"/>
                <a:gd name="T27" fmla="*/ 0 h 497"/>
                <a:gd name="T28" fmla="*/ 228 w 451"/>
                <a:gd name="T29" fmla="*/ 2 h 497"/>
                <a:gd name="T30" fmla="*/ 288 w 451"/>
                <a:gd name="T31" fmla="*/ 14 h 497"/>
                <a:gd name="T32" fmla="*/ 332 w 451"/>
                <a:gd name="T33" fmla="*/ 43 h 497"/>
                <a:gd name="T34" fmla="*/ 360 w 451"/>
                <a:gd name="T35" fmla="*/ 92 h 497"/>
                <a:gd name="T36" fmla="*/ 358 w 451"/>
                <a:gd name="T37" fmla="*/ 158 h 497"/>
                <a:gd name="T38" fmla="*/ 324 w 451"/>
                <a:gd name="T39" fmla="*/ 216 h 497"/>
                <a:gd name="T40" fmla="*/ 260 w 451"/>
                <a:gd name="T41" fmla="*/ 256 h 497"/>
                <a:gd name="T42" fmla="*/ 283 w 451"/>
                <a:gd name="T43" fmla="*/ 294 h 497"/>
                <a:gd name="T44" fmla="*/ 312 w 451"/>
                <a:gd name="T45" fmla="*/ 341 h 497"/>
                <a:gd name="T46" fmla="*/ 350 w 451"/>
                <a:gd name="T47" fmla="*/ 397 h 497"/>
                <a:gd name="T48" fmla="*/ 395 w 451"/>
                <a:gd name="T49" fmla="*/ 452 h 497"/>
                <a:gd name="T50" fmla="*/ 422 w 451"/>
                <a:gd name="T51" fmla="*/ 478 h 497"/>
                <a:gd name="T52" fmla="*/ 451 w 451"/>
                <a:gd name="T53" fmla="*/ 489 h 497"/>
                <a:gd name="T54" fmla="*/ 440 w 451"/>
                <a:gd name="T55" fmla="*/ 497 h 497"/>
                <a:gd name="T56" fmla="*/ 405 w 451"/>
                <a:gd name="T57" fmla="*/ 494 h 497"/>
                <a:gd name="T58" fmla="*/ 345 w 451"/>
                <a:gd name="T59" fmla="*/ 476 h 497"/>
                <a:gd name="T60" fmla="*/ 297 w 451"/>
                <a:gd name="T61" fmla="*/ 429 h 497"/>
                <a:gd name="T62" fmla="*/ 243 w 451"/>
                <a:gd name="T63" fmla="*/ 341 h 497"/>
                <a:gd name="T64" fmla="*/ 204 w 451"/>
                <a:gd name="T65" fmla="*/ 283 h 497"/>
                <a:gd name="T66" fmla="*/ 162 w 451"/>
                <a:gd name="T67" fmla="*/ 272 h 497"/>
                <a:gd name="T68" fmla="*/ 130 w 451"/>
                <a:gd name="T69" fmla="*/ 383 h 497"/>
                <a:gd name="T70" fmla="*/ 132 w 451"/>
                <a:gd name="T71" fmla="*/ 436 h 497"/>
                <a:gd name="T72" fmla="*/ 145 w 451"/>
                <a:gd name="T73" fmla="*/ 465 h 497"/>
                <a:gd name="T74" fmla="*/ 175 w 451"/>
                <a:gd name="T75" fmla="*/ 478 h 497"/>
                <a:gd name="T76" fmla="*/ 198 w 451"/>
                <a:gd name="T77" fmla="*/ 492 h 497"/>
                <a:gd name="T78" fmla="*/ 0 w 451"/>
                <a:gd name="T79" fmla="*/ 481 h 497"/>
                <a:gd name="T80" fmla="*/ 42 w 451"/>
                <a:gd name="T81" fmla="*/ 473 h 497"/>
                <a:gd name="T82" fmla="*/ 63 w 451"/>
                <a:gd name="T83" fmla="*/ 454 h 497"/>
                <a:gd name="T84" fmla="*/ 69 w 451"/>
                <a:gd name="T85" fmla="*/ 413 h 497"/>
                <a:gd name="T86" fmla="*/ 71 w 451"/>
                <a:gd name="T87" fmla="*/ 109 h 497"/>
                <a:gd name="T88" fmla="*/ 68 w 451"/>
                <a:gd name="T89" fmla="*/ 56 h 497"/>
                <a:gd name="T90" fmla="*/ 55 w 451"/>
                <a:gd name="T91" fmla="*/ 27 h 497"/>
                <a:gd name="T92" fmla="*/ 26 w 451"/>
                <a:gd name="T93" fmla="*/ 14 h 497"/>
                <a:gd name="T94" fmla="*/ 4 w 451"/>
                <a:gd name="T95" fmla="*/ 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1" h="497">
                  <a:moveTo>
                    <a:pt x="177" y="16"/>
                  </a:moveTo>
                  <a:lnTo>
                    <a:pt x="158" y="16"/>
                  </a:lnTo>
                  <a:lnTo>
                    <a:pt x="145" y="18"/>
                  </a:lnTo>
                  <a:lnTo>
                    <a:pt x="137" y="19"/>
                  </a:lnTo>
                  <a:lnTo>
                    <a:pt x="135" y="21"/>
                  </a:lnTo>
                  <a:lnTo>
                    <a:pt x="134" y="23"/>
                  </a:lnTo>
                  <a:lnTo>
                    <a:pt x="132" y="24"/>
                  </a:lnTo>
                  <a:lnTo>
                    <a:pt x="130" y="27"/>
                  </a:lnTo>
                  <a:lnTo>
                    <a:pt x="130" y="32"/>
                  </a:lnTo>
                  <a:lnTo>
                    <a:pt x="130" y="40"/>
                  </a:lnTo>
                  <a:lnTo>
                    <a:pt x="130" y="257"/>
                  </a:lnTo>
                  <a:lnTo>
                    <a:pt x="166" y="257"/>
                  </a:lnTo>
                  <a:lnTo>
                    <a:pt x="191" y="257"/>
                  </a:lnTo>
                  <a:lnTo>
                    <a:pt x="214" y="254"/>
                  </a:lnTo>
                  <a:lnTo>
                    <a:pt x="235" y="248"/>
                  </a:lnTo>
                  <a:lnTo>
                    <a:pt x="252" y="238"/>
                  </a:lnTo>
                  <a:lnTo>
                    <a:pt x="273" y="217"/>
                  </a:lnTo>
                  <a:lnTo>
                    <a:pt x="286" y="191"/>
                  </a:lnTo>
                  <a:lnTo>
                    <a:pt x="294" y="164"/>
                  </a:lnTo>
                  <a:lnTo>
                    <a:pt x="297" y="133"/>
                  </a:lnTo>
                  <a:lnTo>
                    <a:pt x="294" y="101"/>
                  </a:lnTo>
                  <a:lnTo>
                    <a:pt x="284" y="74"/>
                  </a:lnTo>
                  <a:lnTo>
                    <a:pt x="270" y="51"/>
                  </a:lnTo>
                  <a:lnTo>
                    <a:pt x="251" y="35"/>
                  </a:lnTo>
                  <a:lnTo>
                    <a:pt x="228" y="24"/>
                  </a:lnTo>
                  <a:lnTo>
                    <a:pt x="204" y="18"/>
                  </a:lnTo>
                  <a:lnTo>
                    <a:pt x="177" y="16"/>
                  </a:lnTo>
                  <a:close/>
                  <a:moveTo>
                    <a:pt x="4" y="0"/>
                  </a:moveTo>
                  <a:lnTo>
                    <a:pt x="193" y="0"/>
                  </a:lnTo>
                  <a:lnTo>
                    <a:pt x="228" y="2"/>
                  </a:lnTo>
                  <a:lnTo>
                    <a:pt x="260" y="6"/>
                  </a:lnTo>
                  <a:lnTo>
                    <a:pt x="288" y="14"/>
                  </a:lnTo>
                  <a:lnTo>
                    <a:pt x="313" y="26"/>
                  </a:lnTo>
                  <a:lnTo>
                    <a:pt x="332" y="43"/>
                  </a:lnTo>
                  <a:lnTo>
                    <a:pt x="348" y="64"/>
                  </a:lnTo>
                  <a:lnTo>
                    <a:pt x="360" y="92"/>
                  </a:lnTo>
                  <a:lnTo>
                    <a:pt x="363" y="122"/>
                  </a:lnTo>
                  <a:lnTo>
                    <a:pt x="358" y="158"/>
                  </a:lnTo>
                  <a:lnTo>
                    <a:pt x="345" y="188"/>
                  </a:lnTo>
                  <a:lnTo>
                    <a:pt x="324" y="216"/>
                  </a:lnTo>
                  <a:lnTo>
                    <a:pt x="296" y="238"/>
                  </a:lnTo>
                  <a:lnTo>
                    <a:pt x="260" y="256"/>
                  </a:lnTo>
                  <a:lnTo>
                    <a:pt x="270" y="273"/>
                  </a:lnTo>
                  <a:lnTo>
                    <a:pt x="283" y="294"/>
                  </a:lnTo>
                  <a:lnTo>
                    <a:pt x="297" y="318"/>
                  </a:lnTo>
                  <a:lnTo>
                    <a:pt x="312" y="341"/>
                  </a:lnTo>
                  <a:lnTo>
                    <a:pt x="328" y="363"/>
                  </a:lnTo>
                  <a:lnTo>
                    <a:pt x="350" y="397"/>
                  </a:lnTo>
                  <a:lnTo>
                    <a:pt x="373" y="425"/>
                  </a:lnTo>
                  <a:lnTo>
                    <a:pt x="395" y="452"/>
                  </a:lnTo>
                  <a:lnTo>
                    <a:pt x="409" y="466"/>
                  </a:lnTo>
                  <a:lnTo>
                    <a:pt x="422" y="478"/>
                  </a:lnTo>
                  <a:lnTo>
                    <a:pt x="437" y="484"/>
                  </a:lnTo>
                  <a:lnTo>
                    <a:pt x="451" y="489"/>
                  </a:lnTo>
                  <a:lnTo>
                    <a:pt x="451" y="497"/>
                  </a:lnTo>
                  <a:lnTo>
                    <a:pt x="440" y="497"/>
                  </a:lnTo>
                  <a:lnTo>
                    <a:pt x="425" y="495"/>
                  </a:lnTo>
                  <a:lnTo>
                    <a:pt x="405" y="494"/>
                  </a:lnTo>
                  <a:lnTo>
                    <a:pt x="373" y="487"/>
                  </a:lnTo>
                  <a:lnTo>
                    <a:pt x="345" y="476"/>
                  </a:lnTo>
                  <a:lnTo>
                    <a:pt x="321" y="458"/>
                  </a:lnTo>
                  <a:lnTo>
                    <a:pt x="297" y="429"/>
                  </a:lnTo>
                  <a:lnTo>
                    <a:pt x="268" y="386"/>
                  </a:lnTo>
                  <a:lnTo>
                    <a:pt x="243" y="341"/>
                  </a:lnTo>
                  <a:lnTo>
                    <a:pt x="219" y="301"/>
                  </a:lnTo>
                  <a:lnTo>
                    <a:pt x="204" y="283"/>
                  </a:lnTo>
                  <a:lnTo>
                    <a:pt x="187" y="275"/>
                  </a:lnTo>
                  <a:lnTo>
                    <a:pt x="162" y="272"/>
                  </a:lnTo>
                  <a:lnTo>
                    <a:pt x="130" y="272"/>
                  </a:lnTo>
                  <a:lnTo>
                    <a:pt x="130" y="383"/>
                  </a:lnTo>
                  <a:lnTo>
                    <a:pt x="130" y="413"/>
                  </a:lnTo>
                  <a:lnTo>
                    <a:pt x="132" y="436"/>
                  </a:lnTo>
                  <a:lnTo>
                    <a:pt x="137" y="454"/>
                  </a:lnTo>
                  <a:lnTo>
                    <a:pt x="145" y="465"/>
                  </a:lnTo>
                  <a:lnTo>
                    <a:pt x="158" y="473"/>
                  </a:lnTo>
                  <a:lnTo>
                    <a:pt x="175" y="478"/>
                  </a:lnTo>
                  <a:lnTo>
                    <a:pt x="198" y="481"/>
                  </a:lnTo>
                  <a:lnTo>
                    <a:pt x="198" y="492"/>
                  </a:lnTo>
                  <a:lnTo>
                    <a:pt x="0" y="492"/>
                  </a:lnTo>
                  <a:lnTo>
                    <a:pt x="0" y="481"/>
                  </a:lnTo>
                  <a:lnTo>
                    <a:pt x="25" y="478"/>
                  </a:lnTo>
                  <a:lnTo>
                    <a:pt x="42" y="473"/>
                  </a:lnTo>
                  <a:lnTo>
                    <a:pt x="55" y="465"/>
                  </a:lnTo>
                  <a:lnTo>
                    <a:pt x="63" y="454"/>
                  </a:lnTo>
                  <a:lnTo>
                    <a:pt x="68" y="436"/>
                  </a:lnTo>
                  <a:lnTo>
                    <a:pt x="69" y="413"/>
                  </a:lnTo>
                  <a:lnTo>
                    <a:pt x="71" y="383"/>
                  </a:lnTo>
                  <a:lnTo>
                    <a:pt x="71" y="109"/>
                  </a:lnTo>
                  <a:lnTo>
                    <a:pt x="69" y="79"/>
                  </a:lnTo>
                  <a:lnTo>
                    <a:pt x="68" y="56"/>
                  </a:lnTo>
                  <a:lnTo>
                    <a:pt x="63" y="39"/>
                  </a:lnTo>
                  <a:lnTo>
                    <a:pt x="55" y="27"/>
                  </a:lnTo>
                  <a:lnTo>
                    <a:pt x="44" y="19"/>
                  </a:lnTo>
                  <a:lnTo>
                    <a:pt x="26" y="14"/>
                  </a:lnTo>
                  <a:lnTo>
                    <a:pt x="4" y="11"/>
                  </a:lnTo>
                  <a:lnTo>
                    <a:pt x="4"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36" name="Freeform 16">
              <a:extLst>
                <a:ext uri="{FF2B5EF4-FFF2-40B4-BE49-F238E27FC236}">
                  <a16:creationId xmlns:a16="http://schemas.microsoft.com/office/drawing/2014/main" id="{C32D93F7-0475-4531-A165-74318E1D7AC7}"/>
                </a:ext>
              </a:extLst>
            </p:cNvPr>
            <p:cNvSpPr>
              <a:spLocks/>
            </p:cNvSpPr>
            <p:nvPr userDrawn="1"/>
          </p:nvSpPr>
          <p:spPr bwMode="auto">
            <a:xfrm>
              <a:off x="6877051" y="3724275"/>
              <a:ext cx="239713" cy="407988"/>
            </a:xfrm>
            <a:custGeom>
              <a:avLst/>
              <a:gdLst>
                <a:gd name="T0" fmla="*/ 203 w 302"/>
                <a:gd name="T1" fmla="*/ 1 h 514"/>
                <a:gd name="T2" fmla="*/ 247 w 302"/>
                <a:gd name="T3" fmla="*/ 13 h 514"/>
                <a:gd name="T4" fmla="*/ 268 w 302"/>
                <a:gd name="T5" fmla="*/ 45 h 514"/>
                <a:gd name="T6" fmla="*/ 280 w 302"/>
                <a:gd name="T7" fmla="*/ 120 h 514"/>
                <a:gd name="T8" fmla="*/ 260 w 302"/>
                <a:gd name="T9" fmla="*/ 104 h 514"/>
                <a:gd name="T10" fmla="*/ 244 w 302"/>
                <a:gd name="T11" fmla="*/ 69 h 514"/>
                <a:gd name="T12" fmla="*/ 219 w 302"/>
                <a:gd name="T13" fmla="*/ 38 h 514"/>
                <a:gd name="T14" fmla="*/ 182 w 302"/>
                <a:gd name="T15" fmla="*/ 21 h 514"/>
                <a:gd name="T16" fmla="*/ 130 w 302"/>
                <a:gd name="T17" fmla="*/ 21 h 514"/>
                <a:gd name="T18" fmla="*/ 92 w 302"/>
                <a:gd name="T19" fmla="*/ 43 h 514"/>
                <a:gd name="T20" fmla="*/ 74 w 302"/>
                <a:gd name="T21" fmla="*/ 82 h 514"/>
                <a:gd name="T22" fmla="*/ 76 w 302"/>
                <a:gd name="T23" fmla="*/ 130 h 514"/>
                <a:gd name="T24" fmla="*/ 102 w 302"/>
                <a:gd name="T25" fmla="*/ 170 h 514"/>
                <a:gd name="T26" fmla="*/ 145 w 302"/>
                <a:gd name="T27" fmla="*/ 201 h 514"/>
                <a:gd name="T28" fmla="*/ 195 w 302"/>
                <a:gd name="T29" fmla="*/ 225 h 514"/>
                <a:gd name="T30" fmla="*/ 239 w 302"/>
                <a:gd name="T31" fmla="*/ 249 h 514"/>
                <a:gd name="T32" fmla="*/ 276 w 302"/>
                <a:gd name="T33" fmla="*/ 283 h 514"/>
                <a:gd name="T34" fmla="*/ 299 w 302"/>
                <a:gd name="T35" fmla="*/ 331 h 514"/>
                <a:gd name="T36" fmla="*/ 299 w 302"/>
                <a:gd name="T37" fmla="*/ 397 h 514"/>
                <a:gd name="T38" fmla="*/ 267 w 302"/>
                <a:gd name="T39" fmla="*/ 456 h 514"/>
                <a:gd name="T40" fmla="*/ 211 w 302"/>
                <a:gd name="T41" fmla="*/ 498 h 514"/>
                <a:gd name="T42" fmla="*/ 135 w 302"/>
                <a:gd name="T43" fmla="*/ 514 h 514"/>
                <a:gd name="T44" fmla="*/ 63 w 302"/>
                <a:gd name="T45" fmla="*/ 502 h 514"/>
                <a:gd name="T46" fmla="*/ 23 w 302"/>
                <a:gd name="T47" fmla="*/ 485 h 514"/>
                <a:gd name="T48" fmla="*/ 15 w 302"/>
                <a:gd name="T49" fmla="*/ 448 h 514"/>
                <a:gd name="T50" fmla="*/ 5 w 302"/>
                <a:gd name="T51" fmla="*/ 397 h 514"/>
                <a:gd name="T52" fmla="*/ 12 w 302"/>
                <a:gd name="T53" fmla="*/ 370 h 514"/>
                <a:gd name="T54" fmla="*/ 28 w 302"/>
                <a:gd name="T55" fmla="*/ 403 h 514"/>
                <a:gd name="T56" fmla="*/ 57 w 302"/>
                <a:gd name="T57" fmla="*/ 445 h 514"/>
                <a:gd name="T58" fmla="*/ 97 w 302"/>
                <a:gd name="T59" fmla="*/ 479 h 514"/>
                <a:gd name="T60" fmla="*/ 153 w 302"/>
                <a:gd name="T61" fmla="*/ 493 h 514"/>
                <a:gd name="T62" fmla="*/ 203 w 302"/>
                <a:gd name="T63" fmla="*/ 482 h 514"/>
                <a:gd name="T64" fmla="*/ 236 w 302"/>
                <a:gd name="T65" fmla="*/ 450 h 514"/>
                <a:gd name="T66" fmla="*/ 247 w 302"/>
                <a:gd name="T67" fmla="*/ 397 h 514"/>
                <a:gd name="T68" fmla="*/ 238 w 302"/>
                <a:gd name="T69" fmla="*/ 349 h 514"/>
                <a:gd name="T70" fmla="*/ 212 w 302"/>
                <a:gd name="T71" fmla="*/ 315 h 514"/>
                <a:gd name="T72" fmla="*/ 178 w 302"/>
                <a:gd name="T73" fmla="*/ 292 h 514"/>
                <a:gd name="T74" fmla="*/ 145 w 302"/>
                <a:gd name="T75" fmla="*/ 275 h 514"/>
                <a:gd name="T76" fmla="*/ 118 w 302"/>
                <a:gd name="T77" fmla="*/ 262 h 514"/>
                <a:gd name="T78" fmla="*/ 81 w 302"/>
                <a:gd name="T79" fmla="*/ 241 h 514"/>
                <a:gd name="T80" fmla="*/ 45 w 302"/>
                <a:gd name="T81" fmla="*/ 209 h 514"/>
                <a:gd name="T82" fmla="*/ 23 w 302"/>
                <a:gd name="T83" fmla="*/ 165 h 514"/>
                <a:gd name="T84" fmla="*/ 21 w 302"/>
                <a:gd name="T85" fmla="*/ 111 h 514"/>
                <a:gd name="T86" fmla="*/ 42 w 302"/>
                <a:gd name="T87" fmla="*/ 62 h 514"/>
                <a:gd name="T88" fmla="*/ 82 w 302"/>
                <a:gd name="T89" fmla="*/ 24 h 514"/>
                <a:gd name="T90" fmla="*/ 138 w 302"/>
                <a:gd name="T91" fmla="*/ 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514">
                  <a:moveTo>
                    <a:pt x="174" y="0"/>
                  </a:moveTo>
                  <a:lnTo>
                    <a:pt x="203" y="1"/>
                  </a:lnTo>
                  <a:lnTo>
                    <a:pt x="227" y="6"/>
                  </a:lnTo>
                  <a:lnTo>
                    <a:pt x="247" y="13"/>
                  </a:lnTo>
                  <a:lnTo>
                    <a:pt x="265" y="17"/>
                  </a:lnTo>
                  <a:lnTo>
                    <a:pt x="268" y="45"/>
                  </a:lnTo>
                  <a:lnTo>
                    <a:pt x="273" y="79"/>
                  </a:lnTo>
                  <a:lnTo>
                    <a:pt x="280" y="120"/>
                  </a:lnTo>
                  <a:lnTo>
                    <a:pt x="268" y="122"/>
                  </a:lnTo>
                  <a:lnTo>
                    <a:pt x="260" y="104"/>
                  </a:lnTo>
                  <a:lnTo>
                    <a:pt x="254" y="87"/>
                  </a:lnTo>
                  <a:lnTo>
                    <a:pt x="244" y="69"/>
                  </a:lnTo>
                  <a:lnTo>
                    <a:pt x="233" y="53"/>
                  </a:lnTo>
                  <a:lnTo>
                    <a:pt x="219" y="38"/>
                  </a:lnTo>
                  <a:lnTo>
                    <a:pt x="203" y="29"/>
                  </a:lnTo>
                  <a:lnTo>
                    <a:pt x="182" y="21"/>
                  </a:lnTo>
                  <a:lnTo>
                    <a:pt x="158" y="17"/>
                  </a:lnTo>
                  <a:lnTo>
                    <a:pt x="130" y="21"/>
                  </a:lnTo>
                  <a:lnTo>
                    <a:pt x="110" y="30"/>
                  </a:lnTo>
                  <a:lnTo>
                    <a:pt x="92" y="43"/>
                  </a:lnTo>
                  <a:lnTo>
                    <a:pt x="81" y="61"/>
                  </a:lnTo>
                  <a:lnTo>
                    <a:pt x="74" y="82"/>
                  </a:lnTo>
                  <a:lnTo>
                    <a:pt x="73" y="104"/>
                  </a:lnTo>
                  <a:lnTo>
                    <a:pt x="76" y="130"/>
                  </a:lnTo>
                  <a:lnTo>
                    <a:pt x="85" y="153"/>
                  </a:lnTo>
                  <a:lnTo>
                    <a:pt x="102" y="170"/>
                  </a:lnTo>
                  <a:lnTo>
                    <a:pt x="121" y="186"/>
                  </a:lnTo>
                  <a:lnTo>
                    <a:pt x="145" y="201"/>
                  </a:lnTo>
                  <a:lnTo>
                    <a:pt x="174" y="215"/>
                  </a:lnTo>
                  <a:lnTo>
                    <a:pt x="195" y="225"/>
                  </a:lnTo>
                  <a:lnTo>
                    <a:pt x="217" y="236"/>
                  </a:lnTo>
                  <a:lnTo>
                    <a:pt x="239" y="249"/>
                  </a:lnTo>
                  <a:lnTo>
                    <a:pt x="259" y="264"/>
                  </a:lnTo>
                  <a:lnTo>
                    <a:pt x="276" y="283"/>
                  </a:lnTo>
                  <a:lnTo>
                    <a:pt x="291" y="305"/>
                  </a:lnTo>
                  <a:lnTo>
                    <a:pt x="299" y="331"/>
                  </a:lnTo>
                  <a:lnTo>
                    <a:pt x="302" y="362"/>
                  </a:lnTo>
                  <a:lnTo>
                    <a:pt x="299" y="397"/>
                  </a:lnTo>
                  <a:lnTo>
                    <a:pt x="286" y="429"/>
                  </a:lnTo>
                  <a:lnTo>
                    <a:pt x="267" y="456"/>
                  </a:lnTo>
                  <a:lnTo>
                    <a:pt x="241" y="481"/>
                  </a:lnTo>
                  <a:lnTo>
                    <a:pt x="211" y="498"/>
                  </a:lnTo>
                  <a:lnTo>
                    <a:pt x="175" y="510"/>
                  </a:lnTo>
                  <a:lnTo>
                    <a:pt x="135" y="514"/>
                  </a:lnTo>
                  <a:lnTo>
                    <a:pt x="97" y="510"/>
                  </a:lnTo>
                  <a:lnTo>
                    <a:pt x="63" y="502"/>
                  </a:lnTo>
                  <a:lnTo>
                    <a:pt x="39" y="492"/>
                  </a:lnTo>
                  <a:lnTo>
                    <a:pt x="23" y="485"/>
                  </a:lnTo>
                  <a:lnTo>
                    <a:pt x="20" y="469"/>
                  </a:lnTo>
                  <a:lnTo>
                    <a:pt x="15" y="448"/>
                  </a:lnTo>
                  <a:lnTo>
                    <a:pt x="10" y="424"/>
                  </a:lnTo>
                  <a:lnTo>
                    <a:pt x="5" y="397"/>
                  </a:lnTo>
                  <a:lnTo>
                    <a:pt x="0" y="373"/>
                  </a:lnTo>
                  <a:lnTo>
                    <a:pt x="12" y="370"/>
                  </a:lnTo>
                  <a:lnTo>
                    <a:pt x="18" y="384"/>
                  </a:lnTo>
                  <a:lnTo>
                    <a:pt x="28" y="403"/>
                  </a:lnTo>
                  <a:lnTo>
                    <a:pt x="41" y="424"/>
                  </a:lnTo>
                  <a:lnTo>
                    <a:pt x="57" y="445"/>
                  </a:lnTo>
                  <a:lnTo>
                    <a:pt x="76" y="463"/>
                  </a:lnTo>
                  <a:lnTo>
                    <a:pt x="97" y="479"/>
                  </a:lnTo>
                  <a:lnTo>
                    <a:pt x="122" y="490"/>
                  </a:lnTo>
                  <a:lnTo>
                    <a:pt x="153" y="493"/>
                  </a:lnTo>
                  <a:lnTo>
                    <a:pt x="180" y="490"/>
                  </a:lnTo>
                  <a:lnTo>
                    <a:pt x="203" y="482"/>
                  </a:lnTo>
                  <a:lnTo>
                    <a:pt x="222" y="469"/>
                  </a:lnTo>
                  <a:lnTo>
                    <a:pt x="236" y="450"/>
                  </a:lnTo>
                  <a:lnTo>
                    <a:pt x="244" y="426"/>
                  </a:lnTo>
                  <a:lnTo>
                    <a:pt x="247" y="397"/>
                  </a:lnTo>
                  <a:lnTo>
                    <a:pt x="246" y="371"/>
                  </a:lnTo>
                  <a:lnTo>
                    <a:pt x="238" y="349"/>
                  </a:lnTo>
                  <a:lnTo>
                    <a:pt x="227" y="331"/>
                  </a:lnTo>
                  <a:lnTo>
                    <a:pt x="212" y="315"/>
                  </a:lnTo>
                  <a:lnTo>
                    <a:pt x="196" y="304"/>
                  </a:lnTo>
                  <a:lnTo>
                    <a:pt x="178" y="292"/>
                  </a:lnTo>
                  <a:lnTo>
                    <a:pt x="161" y="283"/>
                  </a:lnTo>
                  <a:lnTo>
                    <a:pt x="145" y="275"/>
                  </a:lnTo>
                  <a:lnTo>
                    <a:pt x="134" y="270"/>
                  </a:lnTo>
                  <a:lnTo>
                    <a:pt x="118" y="262"/>
                  </a:lnTo>
                  <a:lnTo>
                    <a:pt x="100" y="252"/>
                  </a:lnTo>
                  <a:lnTo>
                    <a:pt x="81" y="241"/>
                  </a:lnTo>
                  <a:lnTo>
                    <a:pt x="61" y="227"/>
                  </a:lnTo>
                  <a:lnTo>
                    <a:pt x="45" y="209"/>
                  </a:lnTo>
                  <a:lnTo>
                    <a:pt x="33" y="190"/>
                  </a:lnTo>
                  <a:lnTo>
                    <a:pt x="23" y="165"/>
                  </a:lnTo>
                  <a:lnTo>
                    <a:pt x="20" y="138"/>
                  </a:lnTo>
                  <a:lnTo>
                    <a:pt x="21" y="111"/>
                  </a:lnTo>
                  <a:lnTo>
                    <a:pt x="29" y="85"/>
                  </a:lnTo>
                  <a:lnTo>
                    <a:pt x="42" y="62"/>
                  </a:lnTo>
                  <a:lnTo>
                    <a:pt x="60" y="42"/>
                  </a:lnTo>
                  <a:lnTo>
                    <a:pt x="82" y="24"/>
                  </a:lnTo>
                  <a:lnTo>
                    <a:pt x="108" y="11"/>
                  </a:lnTo>
                  <a:lnTo>
                    <a:pt x="138" y="3"/>
                  </a:lnTo>
                  <a:lnTo>
                    <a:pt x="174" y="0"/>
                  </a:lnTo>
                  <a:close/>
                </a:path>
              </a:pathLst>
            </a:custGeom>
            <a:solidFill>
              <a:srgbClr val="1239D4"/>
            </a:solidFill>
            <a:ln w="0">
              <a:solidFill>
                <a:srgbClr val="1239D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sp>
          <p:nvSpPr>
            <p:cNvPr id="37" name="Freeform 17">
              <a:extLst>
                <a:ext uri="{FF2B5EF4-FFF2-40B4-BE49-F238E27FC236}">
                  <a16:creationId xmlns:a16="http://schemas.microsoft.com/office/drawing/2014/main" id="{2228C6FC-E1CF-44A1-95A8-24D1821F4A6E}"/>
                </a:ext>
              </a:extLst>
            </p:cNvPr>
            <p:cNvSpPr>
              <a:spLocks noEditPoints="1"/>
            </p:cNvSpPr>
            <p:nvPr userDrawn="1"/>
          </p:nvSpPr>
          <p:spPr bwMode="auto">
            <a:xfrm>
              <a:off x="4935538" y="3852863"/>
              <a:ext cx="271463" cy="277813"/>
            </a:xfrm>
            <a:custGeom>
              <a:avLst/>
              <a:gdLst>
                <a:gd name="T0" fmla="*/ 74 w 342"/>
                <a:gd name="T1" fmla="*/ 179 h 351"/>
                <a:gd name="T2" fmla="*/ 46 w 342"/>
                <a:gd name="T3" fmla="*/ 211 h 351"/>
                <a:gd name="T4" fmla="*/ 40 w 342"/>
                <a:gd name="T5" fmla="*/ 245 h 351"/>
                <a:gd name="T6" fmla="*/ 53 w 342"/>
                <a:gd name="T7" fmla="*/ 286 h 351"/>
                <a:gd name="T8" fmla="*/ 80 w 342"/>
                <a:gd name="T9" fmla="*/ 309 h 351"/>
                <a:gd name="T10" fmla="*/ 112 w 342"/>
                <a:gd name="T11" fmla="*/ 317 h 351"/>
                <a:gd name="T12" fmla="*/ 155 w 342"/>
                <a:gd name="T13" fmla="*/ 304 h 351"/>
                <a:gd name="T14" fmla="*/ 189 w 342"/>
                <a:gd name="T15" fmla="*/ 277 h 351"/>
                <a:gd name="T16" fmla="*/ 172 w 342"/>
                <a:gd name="T17" fmla="*/ 225 h 351"/>
                <a:gd name="T18" fmla="*/ 96 w 342"/>
                <a:gd name="T19" fmla="*/ 163 h 351"/>
                <a:gd name="T20" fmla="*/ 101 w 342"/>
                <a:gd name="T21" fmla="*/ 15 h 351"/>
                <a:gd name="T22" fmla="*/ 80 w 342"/>
                <a:gd name="T23" fmla="*/ 31 h 351"/>
                <a:gd name="T24" fmla="*/ 70 w 342"/>
                <a:gd name="T25" fmla="*/ 65 h 351"/>
                <a:gd name="T26" fmla="*/ 82 w 342"/>
                <a:gd name="T27" fmla="*/ 98 h 351"/>
                <a:gd name="T28" fmla="*/ 106 w 342"/>
                <a:gd name="T29" fmla="*/ 122 h 351"/>
                <a:gd name="T30" fmla="*/ 138 w 342"/>
                <a:gd name="T31" fmla="*/ 121 h 351"/>
                <a:gd name="T32" fmla="*/ 157 w 342"/>
                <a:gd name="T33" fmla="*/ 89 h 351"/>
                <a:gd name="T34" fmla="*/ 159 w 342"/>
                <a:gd name="T35" fmla="*/ 52 h 351"/>
                <a:gd name="T36" fmla="*/ 144 w 342"/>
                <a:gd name="T37" fmla="*/ 24 h 351"/>
                <a:gd name="T38" fmla="*/ 114 w 342"/>
                <a:gd name="T39" fmla="*/ 13 h 351"/>
                <a:gd name="T40" fmla="*/ 144 w 342"/>
                <a:gd name="T41" fmla="*/ 5 h 351"/>
                <a:gd name="T42" fmla="*/ 181 w 342"/>
                <a:gd name="T43" fmla="*/ 29 h 351"/>
                <a:gd name="T44" fmla="*/ 196 w 342"/>
                <a:gd name="T45" fmla="*/ 71 h 351"/>
                <a:gd name="T46" fmla="*/ 184 w 342"/>
                <a:gd name="T47" fmla="*/ 105 h 351"/>
                <a:gd name="T48" fmla="*/ 164 w 342"/>
                <a:gd name="T49" fmla="*/ 122 h 351"/>
                <a:gd name="T50" fmla="*/ 131 w 342"/>
                <a:gd name="T51" fmla="*/ 142 h 351"/>
                <a:gd name="T52" fmla="*/ 165 w 342"/>
                <a:gd name="T53" fmla="*/ 167 h 351"/>
                <a:gd name="T54" fmla="*/ 207 w 342"/>
                <a:gd name="T55" fmla="*/ 206 h 351"/>
                <a:gd name="T56" fmla="*/ 242 w 342"/>
                <a:gd name="T57" fmla="*/ 201 h 351"/>
                <a:gd name="T58" fmla="*/ 263 w 342"/>
                <a:gd name="T59" fmla="*/ 158 h 351"/>
                <a:gd name="T60" fmla="*/ 257 w 342"/>
                <a:gd name="T61" fmla="*/ 138 h 351"/>
                <a:gd name="T62" fmla="*/ 224 w 342"/>
                <a:gd name="T63" fmla="*/ 132 h 351"/>
                <a:gd name="T64" fmla="*/ 342 w 342"/>
                <a:gd name="T65" fmla="*/ 124 h 351"/>
                <a:gd name="T66" fmla="*/ 322 w 342"/>
                <a:gd name="T67" fmla="*/ 135 h 351"/>
                <a:gd name="T68" fmla="*/ 298 w 342"/>
                <a:gd name="T69" fmla="*/ 148 h 351"/>
                <a:gd name="T70" fmla="*/ 281 w 342"/>
                <a:gd name="T71" fmla="*/ 171 h 351"/>
                <a:gd name="T72" fmla="*/ 236 w 342"/>
                <a:gd name="T73" fmla="*/ 235 h 351"/>
                <a:gd name="T74" fmla="*/ 265 w 342"/>
                <a:gd name="T75" fmla="*/ 267 h 351"/>
                <a:gd name="T76" fmla="*/ 300 w 342"/>
                <a:gd name="T77" fmla="*/ 311 h 351"/>
                <a:gd name="T78" fmla="*/ 325 w 342"/>
                <a:gd name="T79" fmla="*/ 348 h 351"/>
                <a:gd name="T80" fmla="*/ 303 w 342"/>
                <a:gd name="T81" fmla="*/ 348 h 351"/>
                <a:gd name="T82" fmla="*/ 271 w 342"/>
                <a:gd name="T83" fmla="*/ 335 h 351"/>
                <a:gd name="T84" fmla="*/ 257 w 342"/>
                <a:gd name="T85" fmla="*/ 322 h 351"/>
                <a:gd name="T86" fmla="*/ 237 w 342"/>
                <a:gd name="T87" fmla="*/ 298 h 351"/>
                <a:gd name="T88" fmla="*/ 212 w 342"/>
                <a:gd name="T89" fmla="*/ 269 h 351"/>
                <a:gd name="T90" fmla="*/ 167 w 342"/>
                <a:gd name="T91" fmla="*/ 322 h 351"/>
                <a:gd name="T92" fmla="*/ 123 w 342"/>
                <a:gd name="T93" fmla="*/ 346 h 351"/>
                <a:gd name="T94" fmla="*/ 72 w 342"/>
                <a:gd name="T95" fmla="*/ 346 h 351"/>
                <a:gd name="T96" fmla="*/ 32 w 342"/>
                <a:gd name="T97" fmla="*/ 327 h 351"/>
                <a:gd name="T98" fmla="*/ 8 w 342"/>
                <a:gd name="T99" fmla="*/ 294 h 351"/>
                <a:gd name="T100" fmla="*/ 0 w 342"/>
                <a:gd name="T101" fmla="*/ 258 h 351"/>
                <a:gd name="T102" fmla="*/ 13 w 342"/>
                <a:gd name="T103" fmla="*/ 214 h 351"/>
                <a:gd name="T104" fmla="*/ 43 w 342"/>
                <a:gd name="T105" fmla="*/ 184 h 351"/>
                <a:gd name="T106" fmla="*/ 87 w 342"/>
                <a:gd name="T107" fmla="*/ 156 h 351"/>
                <a:gd name="T108" fmla="*/ 50 w 342"/>
                <a:gd name="T109" fmla="*/ 121 h 351"/>
                <a:gd name="T110" fmla="*/ 37 w 342"/>
                <a:gd name="T111" fmla="*/ 84 h 351"/>
                <a:gd name="T112" fmla="*/ 54 w 342"/>
                <a:gd name="T113" fmla="*/ 34 h 351"/>
                <a:gd name="T114" fmla="*/ 95 w 342"/>
                <a:gd name="T115" fmla="*/ 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2" h="351">
                  <a:moveTo>
                    <a:pt x="96" y="163"/>
                  </a:moveTo>
                  <a:lnTo>
                    <a:pt x="74" y="179"/>
                  </a:lnTo>
                  <a:lnTo>
                    <a:pt x="58" y="195"/>
                  </a:lnTo>
                  <a:lnTo>
                    <a:pt x="46" y="211"/>
                  </a:lnTo>
                  <a:lnTo>
                    <a:pt x="42" y="227"/>
                  </a:lnTo>
                  <a:lnTo>
                    <a:pt x="40" y="245"/>
                  </a:lnTo>
                  <a:lnTo>
                    <a:pt x="43" y="267"/>
                  </a:lnTo>
                  <a:lnTo>
                    <a:pt x="53" y="286"/>
                  </a:lnTo>
                  <a:lnTo>
                    <a:pt x="64" y="299"/>
                  </a:lnTo>
                  <a:lnTo>
                    <a:pt x="80" y="309"/>
                  </a:lnTo>
                  <a:lnTo>
                    <a:pt x="96" y="315"/>
                  </a:lnTo>
                  <a:lnTo>
                    <a:pt x="112" y="317"/>
                  </a:lnTo>
                  <a:lnTo>
                    <a:pt x="135" y="314"/>
                  </a:lnTo>
                  <a:lnTo>
                    <a:pt x="155" y="304"/>
                  </a:lnTo>
                  <a:lnTo>
                    <a:pt x="173" y="291"/>
                  </a:lnTo>
                  <a:lnTo>
                    <a:pt x="189" y="277"/>
                  </a:lnTo>
                  <a:lnTo>
                    <a:pt x="204" y="259"/>
                  </a:lnTo>
                  <a:lnTo>
                    <a:pt x="172" y="225"/>
                  </a:lnTo>
                  <a:lnTo>
                    <a:pt x="135" y="195"/>
                  </a:lnTo>
                  <a:lnTo>
                    <a:pt x="96" y="163"/>
                  </a:lnTo>
                  <a:close/>
                  <a:moveTo>
                    <a:pt x="114" y="13"/>
                  </a:moveTo>
                  <a:lnTo>
                    <a:pt x="101" y="15"/>
                  </a:lnTo>
                  <a:lnTo>
                    <a:pt x="90" y="21"/>
                  </a:lnTo>
                  <a:lnTo>
                    <a:pt x="80" y="31"/>
                  </a:lnTo>
                  <a:lnTo>
                    <a:pt x="74" y="45"/>
                  </a:lnTo>
                  <a:lnTo>
                    <a:pt x="70" y="65"/>
                  </a:lnTo>
                  <a:lnTo>
                    <a:pt x="74" y="82"/>
                  </a:lnTo>
                  <a:lnTo>
                    <a:pt x="82" y="98"/>
                  </a:lnTo>
                  <a:lnTo>
                    <a:pt x="91" y="111"/>
                  </a:lnTo>
                  <a:lnTo>
                    <a:pt x="106" y="122"/>
                  </a:lnTo>
                  <a:lnTo>
                    <a:pt x="120" y="134"/>
                  </a:lnTo>
                  <a:lnTo>
                    <a:pt x="138" y="121"/>
                  </a:lnTo>
                  <a:lnTo>
                    <a:pt x="149" y="106"/>
                  </a:lnTo>
                  <a:lnTo>
                    <a:pt x="157" y="89"/>
                  </a:lnTo>
                  <a:lnTo>
                    <a:pt x="160" y="68"/>
                  </a:lnTo>
                  <a:lnTo>
                    <a:pt x="159" y="52"/>
                  </a:lnTo>
                  <a:lnTo>
                    <a:pt x="152" y="37"/>
                  </a:lnTo>
                  <a:lnTo>
                    <a:pt x="144" y="24"/>
                  </a:lnTo>
                  <a:lnTo>
                    <a:pt x="131" y="16"/>
                  </a:lnTo>
                  <a:lnTo>
                    <a:pt x="114" y="13"/>
                  </a:lnTo>
                  <a:close/>
                  <a:moveTo>
                    <a:pt x="120" y="0"/>
                  </a:moveTo>
                  <a:lnTo>
                    <a:pt x="144" y="5"/>
                  </a:lnTo>
                  <a:lnTo>
                    <a:pt x="165" y="13"/>
                  </a:lnTo>
                  <a:lnTo>
                    <a:pt x="181" y="29"/>
                  </a:lnTo>
                  <a:lnTo>
                    <a:pt x="192" y="48"/>
                  </a:lnTo>
                  <a:lnTo>
                    <a:pt x="196" y="71"/>
                  </a:lnTo>
                  <a:lnTo>
                    <a:pt x="192" y="90"/>
                  </a:lnTo>
                  <a:lnTo>
                    <a:pt x="184" y="105"/>
                  </a:lnTo>
                  <a:lnTo>
                    <a:pt x="175" y="116"/>
                  </a:lnTo>
                  <a:lnTo>
                    <a:pt x="164" y="122"/>
                  </a:lnTo>
                  <a:lnTo>
                    <a:pt x="151" y="130"/>
                  </a:lnTo>
                  <a:lnTo>
                    <a:pt x="131" y="142"/>
                  </a:lnTo>
                  <a:lnTo>
                    <a:pt x="146" y="153"/>
                  </a:lnTo>
                  <a:lnTo>
                    <a:pt x="165" y="167"/>
                  </a:lnTo>
                  <a:lnTo>
                    <a:pt x="186" y="187"/>
                  </a:lnTo>
                  <a:lnTo>
                    <a:pt x="207" y="206"/>
                  </a:lnTo>
                  <a:lnTo>
                    <a:pt x="228" y="227"/>
                  </a:lnTo>
                  <a:lnTo>
                    <a:pt x="242" y="201"/>
                  </a:lnTo>
                  <a:lnTo>
                    <a:pt x="255" y="175"/>
                  </a:lnTo>
                  <a:lnTo>
                    <a:pt x="263" y="158"/>
                  </a:lnTo>
                  <a:lnTo>
                    <a:pt x="263" y="147"/>
                  </a:lnTo>
                  <a:lnTo>
                    <a:pt x="257" y="138"/>
                  </a:lnTo>
                  <a:lnTo>
                    <a:pt x="242" y="135"/>
                  </a:lnTo>
                  <a:lnTo>
                    <a:pt x="224" y="132"/>
                  </a:lnTo>
                  <a:lnTo>
                    <a:pt x="224" y="124"/>
                  </a:lnTo>
                  <a:lnTo>
                    <a:pt x="342" y="124"/>
                  </a:lnTo>
                  <a:lnTo>
                    <a:pt x="342" y="132"/>
                  </a:lnTo>
                  <a:lnTo>
                    <a:pt x="322" y="135"/>
                  </a:lnTo>
                  <a:lnTo>
                    <a:pt x="309" y="142"/>
                  </a:lnTo>
                  <a:lnTo>
                    <a:pt x="298" y="148"/>
                  </a:lnTo>
                  <a:lnTo>
                    <a:pt x="290" y="158"/>
                  </a:lnTo>
                  <a:lnTo>
                    <a:pt x="281" y="171"/>
                  </a:lnTo>
                  <a:lnTo>
                    <a:pt x="257" y="203"/>
                  </a:lnTo>
                  <a:lnTo>
                    <a:pt x="236" y="235"/>
                  </a:lnTo>
                  <a:lnTo>
                    <a:pt x="248" y="249"/>
                  </a:lnTo>
                  <a:lnTo>
                    <a:pt x="265" y="267"/>
                  </a:lnTo>
                  <a:lnTo>
                    <a:pt x="282" y="288"/>
                  </a:lnTo>
                  <a:lnTo>
                    <a:pt x="300" y="311"/>
                  </a:lnTo>
                  <a:lnTo>
                    <a:pt x="314" y="330"/>
                  </a:lnTo>
                  <a:lnTo>
                    <a:pt x="325" y="348"/>
                  </a:lnTo>
                  <a:lnTo>
                    <a:pt x="322" y="351"/>
                  </a:lnTo>
                  <a:lnTo>
                    <a:pt x="303" y="348"/>
                  </a:lnTo>
                  <a:lnTo>
                    <a:pt x="285" y="341"/>
                  </a:lnTo>
                  <a:lnTo>
                    <a:pt x="271" y="335"/>
                  </a:lnTo>
                  <a:lnTo>
                    <a:pt x="261" y="330"/>
                  </a:lnTo>
                  <a:lnTo>
                    <a:pt x="257" y="322"/>
                  </a:lnTo>
                  <a:lnTo>
                    <a:pt x="248" y="312"/>
                  </a:lnTo>
                  <a:lnTo>
                    <a:pt x="237" y="298"/>
                  </a:lnTo>
                  <a:lnTo>
                    <a:pt x="226" y="283"/>
                  </a:lnTo>
                  <a:lnTo>
                    <a:pt x="212" y="269"/>
                  </a:lnTo>
                  <a:lnTo>
                    <a:pt x="188" y="299"/>
                  </a:lnTo>
                  <a:lnTo>
                    <a:pt x="167" y="322"/>
                  </a:lnTo>
                  <a:lnTo>
                    <a:pt x="144" y="336"/>
                  </a:lnTo>
                  <a:lnTo>
                    <a:pt x="123" y="346"/>
                  </a:lnTo>
                  <a:lnTo>
                    <a:pt x="99" y="348"/>
                  </a:lnTo>
                  <a:lnTo>
                    <a:pt x="72" y="346"/>
                  </a:lnTo>
                  <a:lnTo>
                    <a:pt x="50" y="338"/>
                  </a:lnTo>
                  <a:lnTo>
                    <a:pt x="32" y="327"/>
                  </a:lnTo>
                  <a:lnTo>
                    <a:pt x="18" y="311"/>
                  </a:lnTo>
                  <a:lnTo>
                    <a:pt x="8" y="294"/>
                  </a:lnTo>
                  <a:lnTo>
                    <a:pt x="2" y="277"/>
                  </a:lnTo>
                  <a:lnTo>
                    <a:pt x="0" y="258"/>
                  </a:lnTo>
                  <a:lnTo>
                    <a:pt x="3" y="235"/>
                  </a:lnTo>
                  <a:lnTo>
                    <a:pt x="13" y="214"/>
                  </a:lnTo>
                  <a:lnTo>
                    <a:pt x="26" y="198"/>
                  </a:lnTo>
                  <a:lnTo>
                    <a:pt x="43" y="184"/>
                  </a:lnTo>
                  <a:lnTo>
                    <a:pt x="64" y="169"/>
                  </a:lnTo>
                  <a:lnTo>
                    <a:pt x="87" y="156"/>
                  </a:lnTo>
                  <a:lnTo>
                    <a:pt x="66" y="138"/>
                  </a:lnTo>
                  <a:lnTo>
                    <a:pt x="50" y="121"/>
                  </a:lnTo>
                  <a:lnTo>
                    <a:pt x="40" y="103"/>
                  </a:lnTo>
                  <a:lnTo>
                    <a:pt x="37" y="84"/>
                  </a:lnTo>
                  <a:lnTo>
                    <a:pt x="42" y="56"/>
                  </a:lnTo>
                  <a:lnTo>
                    <a:pt x="54" y="34"/>
                  </a:lnTo>
                  <a:lnTo>
                    <a:pt x="72" y="16"/>
                  </a:lnTo>
                  <a:lnTo>
                    <a:pt x="95" y="5"/>
                  </a:lnTo>
                  <a:lnTo>
                    <a:pt x="120" y="0"/>
                  </a:lnTo>
                  <a:close/>
                </a:path>
              </a:pathLst>
            </a:custGeom>
            <a:solidFill>
              <a:srgbClr val="95ABAE"/>
            </a:solidFill>
            <a:ln w="0">
              <a:solidFill>
                <a:srgbClr val="95ABAE"/>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1018824"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5F5F5F"/>
                </a:solidFill>
                <a:effectLst/>
                <a:uLnTx/>
                <a:uFillTx/>
                <a:latin typeface="Arial" panose="020B0604020202020204"/>
                <a:ea typeface="+mn-ea"/>
                <a:cs typeface="+mn-cs"/>
              </a:endParaRPr>
            </a:p>
          </p:txBody>
        </p:sp>
      </p:grpSp>
      <p:sp>
        <p:nvSpPr>
          <p:cNvPr id="20" name="Slide Number Placeholder 5">
            <a:extLst>
              <a:ext uri="{FF2B5EF4-FFF2-40B4-BE49-F238E27FC236}">
                <a16:creationId xmlns:a16="http://schemas.microsoft.com/office/drawing/2014/main" id="{59555762-4A04-4BF7-9327-8A8AC94E1DE5}"/>
              </a:ext>
            </a:extLst>
          </p:cNvPr>
          <p:cNvSpPr>
            <a:spLocks noGrp="1"/>
          </p:cNvSpPr>
          <p:nvPr>
            <p:ph type="sldNum" sz="quarter" idx="4"/>
          </p:nvPr>
        </p:nvSpPr>
        <p:spPr>
          <a:xfrm>
            <a:off x="594360" y="7263248"/>
            <a:ext cx="457200" cy="166781"/>
          </a:xfrm>
          <a:prstGeom prst="rect">
            <a:avLst/>
          </a:prstGeom>
          <a:noFill/>
        </p:spPr>
        <p:txBody>
          <a:bodyPr vert="horz" lIns="0" tIns="0" rIns="0" bIns="0" rtlCol="0" anchor="ctr"/>
          <a:lstStyle>
            <a:lvl1pPr algn="l">
              <a:defRPr sz="950">
                <a:solidFill>
                  <a:schemeClr val="tx1"/>
                </a:solidFill>
                <a:latin typeface="Arial" pitchFamily="34" charset="0"/>
                <a:cs typeface="Arial" pitchFamily="34" charset="0"/>
              </a:defRPr>
            </a:lvl1pPr>
          </a:lstStyle>
          <a:p>
            <a:fld id="{D5D18F9C-8340-4F87-BE47-1A4D50731B15}"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245740025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Lst>
  <p:hf hdr="0" dt="0"/>
  <p:txStyles>
    <p:titleStyle>
      <a:lvl1pPr algn="l" defTabSz="1018824" rtl="0" eaLnBrk="1" latinLnBrk="0" hangingPunct="1">
        <a:lnSpc>
          <a:spcPct val="95000"/>
        </a:lnSpc>
        <a:spcBef>
          <a:spcPct val="0"/>
        </a:spcBef>
        <a:buNone/>
        <a:defRPr sz="2800" b="0" kern="1200">
          <a:solidFill>
            <a:schemeClr val="tx1"/>
          </a:solidFill>
          <a:latin typeface="Georgia" pitchFamily="18" charset="0"/>
          <a:ea typeface="+mj-ea"/>
          <a:cs typeface="Arial" pitchFamily="34" charset="0"/>
        </a:defRPr>
      </a:lvl1pPr>
    </p:titleStyle>
    <p:bodyStyle>
      <a:lvl1pPr marL="287338" indent="-287338" algn="l" defTabSz="1018824" rtl="0" eaLnBrk="1" latinLnBrk="0" hangingPunct="1">
        <a:lnSpc>
          <a:spcPct val="100000"/>
        </a:lnSpc>
        <a:spcBef>
          <a:spcPts val="1800"/>
        </a:spcBef>
        <a:spcAft>
          <a:spcPts val="0"/>
        </a:spcAft>
        <a:buClr>
          <a:schemeClr val="accent4"/>
        </a:buClr>
        <a:buSzPct val="130000"/>
        <a:buFont typeface="Arial" pitchFamily="34" charset="0"/>
        <a:buChar char="•"/>
        <a:defRPr sz="1600" kern="1200">
          <a:solidFill>
            <a:schemeClr val="tx1"/>
          </a:solidFill>
          <a:latin typeface="Arial" pitchFamily="34" charset="0"/>
          <a:ea typeface="+mn-ea"/>
          <a:cs typeface="Arial" pitchFamily="34" charset="0"/>
        </a:defRPr>
      </a:lvl1pPr>
      <a:lvl2pPr marL="744538" indent="-234950" algn="l" defTabSz="1018824" rtl="0" eaLnBrk="1" latinLnBrk="0" hangingPunct="1">
        <a:lnSpc>
          <a:spcPct val="100000"/>
        </a:lnSpc>
        <a:spcBef>
          <a:spcPts val="600"/>
        </a:spcBef>
        <a:spcAft>
          <a:spcPts val="0"/>
        </a:spcAft>
        <a:buClr>
          <a:srgbClr val="7D7773"/>
        </a:buClr>
        <a:buSzPct val="90000"/>
        <a:buFont typeface="Arial" pitchFamily="34" charset="0"/>
        <a:buChar char="―"/>
        <a:defRPr sz="1600" kern="1200">
          <a:solidFill>
            <a:schemeClr val="tx1"/>
          </a:solidFill>
          <a:latin typeface="Arial" pitchFamily="34" charset="0"/>
          <a:ea typeface="+mn-ea"/>
          <a:cs typeface="Arial" pitchFamily="34" charset="0"/>
        </a:defRPr>
      </a:lvl2pPr>
      <a:lvl3pPr marL="1201738" indent="-182563" algn="l" defTabSz="1018824" rtl="0" eaLnBrk="1" latinLnBrk="0" hangingPunct="1">
        <a:lnSpc>
          <a:spcPct val="100000"/>
        </a:lnSpc>
        <a:spcBef>
          <a:spcPts val="600"/>
        </a:spcBef>
        <a:spcAft>
          <a:spcPts val="0"/>
        </a:spcAft>
        <a:buClr>
          <a:srgbClr val="7D7773"/>
        </a:buClr>
        <a:buSzPct val="90000"/>
        <a:buFont typeface="Arial" pitchFamily="34" charset="0"/>
        <a:buChar char="–"/>
        <a:defRPr sz="1600" kern="1200">
          <a:solidFill>
            <a:schemeClr val="tx1"/>
          </a:solidFill>
          <a:latin typeface="Arial" pitchFamily="34" charset="0"/>
          <a:ea typeface="+mn-ea"/>
          <a:cs typeface="Arial" pitchFamily="34" charset="0"/>
        </a:defRPr>
      </a:lvl3pPr>
      <a:lvl4pPr marL="1604963" indent="-233363" algn="l" defTabSz="1018824" rtl="0" eaLnBrk="1" latinLnBrk="0" hangingPunct="1">
        <a:lnSpc>
          <a:spcPct val="100000"/>
        </a:lnSpc>
        <a:spcBef>
          <a:spcPts val="600"/>
        </a:spcBef>
        <a:spcAft>
          <a:spcPts val="0"/>
        </a:spcAft>
        <a:buClr>
          <a:srgbClr val="7D7773"/>
        </a:buClr>
        <a:buSzPct val="90000"/>
        <a:buFont typeface="Arial" pitchFamily="34" charset="0"/>
        <a:buChar char="–"/>
        <a:defRPr sz="1600" kern="1200">
          <a:solidFill>
            <a:schemeClr val="tx1"/>
          </a:solidFill>
          <a:latin typeface="Arial" pitchFamily="34" charset="0"/>
          <a:ea typeface="+mn-ea"/>
          <a:cs typeface="Arial" pitchFamily="34" charset="0"/>
        </a:defRPr>
      </a:lvl4pPr>
      <a:lvl5pPr marL="2062163" indent="-233363" algn="l" defTabSz="1018824" rtl="0" eaLnBrk="1" latinLnBrk="0" hangingPunct="1">
        <a:lnSpc>
          <a:spcPct val="100000"/>
        </a:lnSpc>
        <a:spcBef>
          <a:spcPts val="600"/>
        </a:spcBef>
        <a:spcAft>
          <a:spcPts val="0"/>
        </a:spcAft>
        <a:buClr>
          <a:srgbClr val="7D7773"/>
        </a:buClr>
        <a:buSzPct val="90000"/>
        <a:buFont typeface="Arial" pitchFamily="34" charset="0"/>
        <a:buChar char="–"/>
        <a:defRPr sz="1600" kern="120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customXml" Target="../../customXml/item13.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3.xml"/><Relationship Id="rId1" Type="http://schemas.openxmlformats.org/officeDocument/2006/relationships/customXml" Target="../../customXml/item16.xml"/><Relationship Id="rId4" Type="http://schemas.openxmlformats.org/officeDocument/2006/relationships/chart" Target="../charts/char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customXml" Target="../../customXml/item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customXml" Target="../../customXml/item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4.xml"/><Relationship Id="rId1" Type="http://schemas.openxmlformats.org/officeDocument/2006/relationships/customXml" Target="../../customXml/item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4.xml"/><Relationship Id="rId2" Type="http://schemas.openxmlformats.org/officeDocument/2006/relationships/slideLayout" Target="../slideLayouts/slideLayout10.xml"/><Relationship Id="rId1" Type="http://schemas.openxmlformats.org/officeDocument/2006/relationships/customXml" Target="../../customXml/item3.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hart" Target="../charts/chart8.xml"/><Relationship Id="rId2" Type="http://schemas.openxmlformats.org/officeDocument/2006/relationships/slideLayout" Target="../slideLayouts/slideLayout12.xml"/><Relationship Id="rId1" Type="http://schemas.openxmlformats.org/officeDocument/2006/relationships/customXml" Target="../../customXml/item7.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customXml" Target="../../customXml/item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customXml" Target="../../customXml/item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customXml" Target="../../customXml/item8.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100" dirty="0"/>
              <a:t>Next Generation Infrastructure Income Fund (UTF2)</a:t>
            </a:r>
          </a:p>
        </p:txBody>
      </p:sp>
      <p:sp>
        <p:nvSpPr>
          <p:cNvPr id="3" name="Subtitle 2"/>
          <p:cNvSpPr>
            <a:spLocks noGrp="1"/>
          </p:cNvSpPr>
          <p:nvPr>
            <p:ph type="subTitle" idx="1"/>
          </p:nvPr>
        </p:nvSpPr>
        <p:spPr>
          <a:xfrm>
            <a:off x="594360" y="624209"/>
            <a:ext cx="7665720" cy="218586"/>
          </a:xfrm>
        </p:spPr>
        <p:txBody>
          <a:bodyPr/>
          <a:lstStyle/>
          <a:p>
            <a:r>
              <a:rPr lang="en-US" dirty="0"/>
              <a:t>February 2020</a:t>
            </a:r>
          </a:p>
        </p:txBody>
      </p:sp>
      <p:sp>
        <p:nvSpPr>
          <p:cNvPr id="4" name="TextBox 3"/>
          <p:cNvSpPr txBox="1"/>
          <p:nvPr/>
        </p:nvSpPr>
        <p:spPr>
          <a:xfrm>
            <a:off x="6489607" y="1537732"/>
            <a:ext cx="2383604" cy="584775"/>
          </a:xfrm>
          <a:prstGeom prst="rect">
            <a:avLst/>
          </a:prstGeom>
          <a:noFill/>
        </p:spPr>
        <p:txBody>
          <a:bodyPr wrap="square" rtlCol="0">
            <a:spAutoFit/>
          </a:bodyPr>
          <a:lstStyle/>
          <a:p>
            <a:pPr algn="ctr"/>
            <a:endParaRPr lang="en-US" sz="3200" b="1" dirty="0">
              <a:solidFill>
                <a:srgbClr val="FF0000"/>
              </a:solidFill>
              <a:latin typeface="Bodoni MT" pitchFamily="18" charset="0"/>
            </a:endParaRPr>
          </a:p>
        </p:txBody>
      </p:sp>
      <p:sp>
        <p:nvSpPr>
          <p:cNvPr id="8" name="Rectangle 7">
            <a:extLst>
              <a:ext uri="{FF2B5EF4-FFF2-40B4-BE49-F238E27FC236}">
                <a16:creationId xmlns:a16="http://schemas.microsoft.com/office/drawing/2014/main" id="{7E355EA5-724D-4396-8002-717A337F4614}"/>
              </a:ext>
            </a:extLst>
          </p:cNvPr>
          <p:cNvSpPr/>
          <p:nvPr/>
        </p:nvSpPr>
        <p:spPr>
          <a:xfrm>
            <a:off x="502349" y="7031049"/>
            <a:ext cx="1463862" cy="276999"/>
          </a:xfrm>
          <a:prstGeom prst="rect">
            <a:avLst/>
          </a:prstGeom>
        </p:spPr>
        <p:txBody>
          <a:bodyPr wrap="none">
            <a:spAutoFit/>
          </a:bodyPr>
          <a:lstStyle/>
          <a:p>
            <a:pPr defTabSz="878210" fontAlgn="base">
              <a:spcBef>
                <a:spcPct val="0"/>
              </a:spcBef>
              <a:spcAft>
                <a:spcPct val="0"/>
              </a:spcAft>
            </a:pPr>
            <a:r>
              <a:rPr lang="en-US" sz="1200" b="1" dirty="0">
                <a:solidFill>
                  <a:srgbClr val="4D4D4D"/>
                </a:solidFill>
                <a:latin typeface="Arial Narrow" pitchFamily="34" charset="0"/>
              </a:rPr>
              <a:t>For Internal Use Only</a:t>
            </a:r>
            <a:endParaRPr lang="en-US" sz="1200" dirty="0">
              <a:solidFill>
                <a:srgbClr val="5F5F5F"/>
              </a:solidFill>
              <a:latin typeface="Arial" pitchFamily="34" charset="0"/>
            </a:endParaRPr>
          </a:p>
        </p:txBody>
      </p:sp>
    </p:spTree>
    <p:custDataLst>
      <p:custData r:id="rId1"/>
    </p:custDataLst>
    <p:extLst>
      <p:ext uri="{BB962C8B-B14F-4D97-AF65-F5344CB8AC3E}">
        <p14:creationId xmlns:p14="http://schemas.microsoft.com/office/powerpoint/2010/main" val="2198808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80A75B83-D63E-4743-8053-0FFE336B2AA2}"/>
              </a:ext>
            </a:extLst>
          </p:cNvPr>
          <p:cNvGraphicFramePr/>
          <p:nvPr/>
        </p:nvGraphicFramePr>
        <p:xfrm>
          <a:off x="1031828" y="1727044"/>
          <a:ext cx="7772400" cy="3886200"/>
        </p:xfrm>
        <a:graphic>
          <a:graphicData uri="http://schemas.openxmlformats.org/drawingml/2006/chart">
            <c:chart xmlns:c="http://schemas.openxmlformats.org/drawingml/2006/chart" xmlns:r="http://schemas.openxmlformats.org/officeDocument/2006/relationships" r:id="rId4"/>
          </a:graphicData>
        </a:graphic>
      </p:graphicFrame>
      <p:sp>
        <p:nvSpPr>
          <p:cNvPr id="19" name="Rectangle 18">
            <a:extLst>
              <a:ext uri="{FF2B5EF4-FFF2-40B4-BE49-F238E27FC236}">
                <a16:creationId xmlns:a16="http://schemas.microsoft.com/office/drawing/2014/main" id="{2ACD41E7-20B3-421E-BCFA-AD15C963A5D0}"/>
              </a:ext>
            </a:extLst>
          </p:cNvPr>
          <p:cNvSpPr>
            <a:spLocks noGrp="1" noChangeArrowheads="1"/>
          </p:cNvSpPr>
          <p:nvPr/>
        </p:nvSpPr>
        <p:spPr>
          <a:xfrm>
            <a:off x="594360" y="826170"/>
            <a:ext cx="8869680" cy="411480"/>
          </a:xfrm>
          <a:prstGeom prst="rect">
            <a:avLst/>
          </a:prstGeom>
        </p:spPr>
        <p:txBody>
          <a:bodyPr vert="horz" wrap="square" lIns="0" tIns="0" rIns="0" bIns="0" rtlCol="0" anchor="b" anchorCtr="0">
            <a:noAutofit/>
          </a:bodyPr>
          <a:lstStyle>
            <a:lvl1pPr algn="l" defTabSz="1018824" rtl="0" eaLnBrk="1" latinLnBrk="0" hangingPunct="1">
              <a:lnSpc>
                <a:spcPct val="95000"/>
              </a:lnSpc>
              <a:spcBef>
                <a:spcPct val="0"/>
              </a:spcBef>
              <a:buNone/>
              <a:defRPr sz="2800" b="0" kern="1200">
                <a:solidFill>
                  <a:schemeClr val="tx1"/>
                </a:solidFill>
                <a:latin typeface="Georgia" pitchFamily="18" charset="0"/>
                <a:ea typeface="+mj-ea"/>
                <a:cs typeface="Arial" pitchFamily="34" charset="0"/>
              </a:defRPr>
            </a:lvl1pPr>
          </a:lstStyle>
          <a:p>
            <a:r>
              <a:rPr lang="en-US" dirty="0"/>
              <a:t>GLI Composite Performance</a:t>
            </a:r>
          </a:p>
        </p:txBody>
      </p:sp>
      <p:sp>
        <p:nvSpPr>
          <p:cNvPr id="20" name="Text Placeholder 6">
            <a:extLst>
              <a:ext uri="{FF2B5EF4-FFF2-40B4-BE49-F238E27FC236}">
                <a16:creationId xmlns:a16="http://schemas.microsoft.com/office/drawing/2014/main" id="{21D954B9-AE57-491A-91F3-FD9AF4AF237A}"/>
              </a:ext>
            </a:extLst>
          </p:cNvPr>
          <p:cNvSpPr>
            <a:spLocks noGrp="1"/>
          </p:cNvSpPr>
          <p:nvPr/>
        </p:nvSpPr>
        <p:spPr>
          <a:xfrm>
            <a:off x="594360" y="6716366"/>
            <a:ext cx="8869680" cy="334963"/>
          </a:xfrm>
          <a:prstGeom prst="rect">
            <a:avLst/>
          </a:prstGeom>
        </p:spPr>
        <p:txBody>
          <a:bodyPr vert="horz" wrap="square" lIns="0" tIns="27432" rIns="0" bIns="27432" rtlCol="0" anchor="b" anchorCtr="0">
            <a:noAutofit/>
          </a:bodyPr>
          <a:lstStyle>
            <a:lvl1pPr marL="0" indent="0" algn="l" defTabSz="1018824" rtl="0" eaLnBrk="1" latinLnBrk="0" hangingPunct="1">
              <a:lnSpc>
                <a:spcPct val="90000"/>
              </a:lnSpc>
              <a:spcBef>
                <a:spcPts val="120"/>
              </a:spcBef>
              <a:spcAft>
                <a:spcPts val="0"/>
              </a:spcAft>
              <a:buClr>
                <a:schemeClr val="accent4"/>
              </a:buClr>
              <a:buSzPct val="130000"/>
              <a:buFontTx/>
              <a:buNone/>
              <a:defRPr sz="800" kern="1200">
                <a:solidFill>
                  <a:schemeClr val="tx1"/>
                </a:solidFill>
                <a:latin typeface="Arial Narrow" pitchFamily="34" charset="0"/>
                <a:ea typeface="+mn-ea"/>
                <a:cs typeface="Arial" pitchFamily="34" charset="0"/>
              </a:defRPr>
            </a:lvl1pPr>
            <a:lvl2pPr marL="233307" indent="0" algn="l" defTabSz="1018824" rtl="0" eaLnBrk="1" latinLnBrk="0" hangingPunct="1">
              <a:lnSpc>
                <a:spcPct val="100000"/>
              </a:lnSpc>
              <a:spcBef>
                <a:spcPts val="600"/>
              </a:spcBef>
              <a:spcAft>
                <a:spcPts val="0"/>
              </a:spcAft>
              <a:buClr>
                <a:srgbClr val="7D7773"/>
              </a:buClr>
              <a:buSzPct val="90000"/>
              <a:buFontTx/>
              <a:buNone/>
              <a:defRPr sz="1200" kern="1200">
                <a:solidFill>
                  <a:schemeClr val="tx1"/>
                </a:solidFill>
                <a:latin typeface="Arial" pitchFamily="34" charset="0"/>
                <a:ea typeface="+mn-ea"/>
                <a:cs typeface="Arial" pitchFamily="34" charset="0"/>
              </a:defRPr>
            </a:lvl2pPr>
            <a:lvl3pPr marL="457093" indent="0" algn="l" defTabSz="1018824" rtl="0" eaLnBrk="1" latinLnBrk="0" hangingPunct="1">
              <a:lnSpc>
                <a:spcPct val="100000"/>
              </a:lnSpc>
              <a:spcBef>
                <a:spcPts val="600"/>
              </a:spcBef>
              <a:spcAft>
                <a:spcPts val="0"/>
              </a:spcAft>
              <a:buClr>
                <a:srgbClr val="7D7773"/>
              </a:buClr>
              <a:buSzPct val="90000"/>
              <a:buFontTx/>
              <a:buNone/>
              <a:defRPr sz="1200" kern="1200">
                <a:solidFill>
                  <a:schemeClr val="tx1"/>
                </a:solidFill>
                <a:latin typeface="Arial" pitchFamily="34" charset="0"/>
                <a:ea typeface="+mn-ea"/>
                <a:cs typeface="Arial" pitchFamily="34" charset="0"/>
              </a:defRPr>
            </a:lvl3pPr>
            <a:lvl4pPr marL="1527879" indent="0" algn="l" defTabSz="1018824" rtl="0" eaLnBrk="1" latinLnBrk="0" hangingPunct="1">
              <a:lnSpc>
                <a:spcPct val="100000"/>
              </a:lnSpc>
              <a:spcBef>
                <a:spcPts val="600"/>
              </a:spcBef>
              <a:spcAft>
                <a:spcPts val="0"/>
              </a:spcAft>
              <a:buClr>
                <a:srgbClr val="7D7773"/>
              </a:buClr>
              <a:buSzPct val="90000"/>
              <a:buFontTx/>
              <a:buNone/>
              <a:defRPr sz="1200" kern="1200">
                <a:solidFill>
                  <a:schemeClr val="tx1"/>
                </a:solidFill>
                <a:latin typeface="Arial" pitchFamily="34" charset="0"/>
                <a:ea typeface="+mn-ea"/>
                <a:cs typeface="Arial" pitchFamily="34" charset="0"/>
              </a:defRPr>
            </a:lvl4pPr>
            <a:lvl5pPr marL="2037173" indent="0" algn="l" defTabSz="1018824" rtl="0" eaLnBrk="1" latinLnBrk="0" hangingPunct="1">
              <a:lnSpc>
                <a:spcPct val="100000"/>
              </a:lnSpc>
              <a:spcBef>
                <a:spcPts val="600"/>
              </a:spcBef>
              <a:spcAft>
                <a:spcPts val="0"/>
              </a:spcAft>
              <a:buClr>
                <a:srgbClr val="7D7773"/>
              </a:buClr>
              <a:buSzPct val="90000"/>
              <a:buFontTx/>
              <a:buNone/>
              <a:defRPr sz="1200" kern="120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r>
              <a:rPr lang="en-US" sz="1000" b="1" dirty="0"/>
              <a:t>At January 31, 2021.</a:t>
            </a:r>
          </a:p>
          <a:p>
            <a:r>
              <a:rPr lang="en-US" sz="1000" b="1" dirty="0"/>
              <a:t>Data quoted represents past performance, which is no guarantee of future results. Returns are stated gross of fees. </a:t>
            </a:r>
            <a:r>
              <a:rPr lang="en-US" sz="1000" dirty="0"/>
              <a:t>Returns stated net of fees are available upon request.</a:t>
            </a:r>
            <a:r>
              <a:rPr lang="en-US" sz="1000" i="1" dirty="0"/>
              <a:t> </a:t>
            </a:r>
            <a:r>
              <a:rPr lang="en-US" sz="1000" dirty="0"/>
              <a:t>Composite returns reflect the reinvestment of dividends and interest income. An investor cannot invest directly in an index and index performance does not reflect the deduction of any fees, expenses or taxes. Index comparisons have limitations as volatility and other characteristics may differ from a particular investment. There is no guarantee that any historical trend illustrated above will be repeated in the future, and there is no way to predict precisely when such a trend will begin.</a:t>
            </a:r>
            <a:endParaRPr lang="en-US" sz="1000" i="1" dirty="0"/>
          </a:p>
          <a:p>
            <a:r>
              <a:rPr lang="en-US" sz="900" dirty="0"/>
              <a:t>(1) Composite results are comprised of Cohen &amp; Steers Global Listed Infrastructure accounts. (2) Effective 4/1/15, the benchmark for the composite is the FTSE Global Core Infrastructure 50/50 Index (​net of dividend withholding taxes). From 3/31/08 to 3/31/15, the benchmark was the UBS Global 50/50 Infrastructure &amp; Utilities Index (net of dividend withholding taxes). From 12/31/05 to 3/31/08, the benchmark was the S&amp;P 1500 </a:t>
            </a:r>
            <a:r>
              <a:rPr lang="en-US" sz="900" dirty="0" err="1"/>
              <a:t>Supercomposite</a:t>
            </a:r>
            <a:r>
              <a:rPr lang="en-US" sz="900" dirty="0"/>
              <a:t> Utilities Index. Prior to 12/31/05, the benchmark was a blend: 80% S&amp;P 1500 </a:t>
            </a:r>
            <a:r>
              <a:rPr lang="en-US" sz="900" dirty="0" err="1"/>
              <a:t>Supercomposite</a:t>
            </a:r>
            <a:r>
              <a:rPr lang="en-US" sz="900" dirty="0"/>
              <a:t> Utilities Index and 20% </a:t>
            </a:r>
            <a:r>
              <a:rPr lang="en-US" sz="900" dirty="0" err="1"/>
              <a:t>BofA</a:t>
            </a:r>
            <a:r>
              <a:rPr lang="en-US" sz="900" dirty="0"/>
              <a:t> Merrill Lynch Fixed Rate Preferred Index. </a:t>
            </a:r>
          </a:p>
        </p:txBody>
      </p:sp>
      <p:sp>
        <p:nvSpPr>
          <p:cNvPr id="21" name="Text Box 158">
            <a:extLst>
              <a:ext uri="{FF2B5EF4-FFF2-40B4-BE49-F238E27FC236}">
                <a16:creationId xmlns:a16="http://schemas.microsoft.com/office/drawing/2014/main" id="{7F577073-2F4C-4504-BA49-D414C70608FC}"/>
              </a:ext>
            </a:extLst>
          </p:cNvPr>
          <p:cNvSpPr txBox="1">
            <a:spLocks noChangeArrowheads="1"/>
          </p:cNvSpPr>
          <p:nvPr/>
        </p:nvSpPr>
        <p:spPr bwMode="auto">
          <a:xfrm>
            <a:off x="8562114" y="1690033"/>
            <a:ext cx="303288" cy="235962"/>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sz="1400" b="1" baseline="30000" dirty="0">
                <a:solidFill>
                  <a:srgbClr val="5F5F5F"/>
                </a:solidFill>
                <a:latin typeface="Arial Narrow" pitchFamily="34" charset="0"/>
              </a:rPr>
              <a:t>(1)</a:t>
            </a:r>
          </a:p>
        </p:txBody>
      </p:sp>
      <p:sp>
        <p:nvSpPr>
          <p:cNvPr id="22" name="Text Box 159">
            <a:extLst>
              <a:ext uri="{FF2B5EF4-FFF2-40B4-BE49-F238E27FC236}">
                <a16:creationId xmlns:a16="http://schemas.microsoft.com/office/drawing/2014/main" id="{F3FC3D8C-8460-43AE-BD87-96309B5CBFF7}"/>
              </a:ext>
            </a:extLst>
          </p:cNvPr>
          <p:cNvSpPr txBox="1">
            <a:spLocks noChangeArrowheads="1"/>
          </p:cNvSpPr>
          <p:nvPr/>
        </p:nvSpPr>
        <p:spPr bwMode="auto">
          <a:xfrm>
            <a:off x="7275288" y="1941930"/>
            <a:ext cx="303288" cy="235962"/>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sz="1400" baseline="30000" dirty="0">
                <a:solidFill>
                  <a:srgbClr val="5F5F5F"/>
                </a:solidFill>
                <a:latin typeface="Arial Narrow" pitchFamily="34" charset="0"/>
              </a:rPr>
              <a:t>(2)</a:t>
            </a:r>
          </a:p>
        </p:txBody>
      </p:sp>
      <p:sp>
        <p:nvSpPr>
          <p:cNvPr id="23" name="Text Placeholder 2">
            <a:extLst>
              <a:ext uri="{FF2B5EF4-FFF2-40B4-BE49-F238E27FC236}">
                <a16:creationId xmlns:a16="http://schemas.microsoft.com/office/drawing/2014/main" id="{BC885D24-90D1-41D2-ABC1-89E8EE80F5D4}"/>
              </a:ext>
            </a:extLst>
          </p:cNvPr>
          <p:cNvSpPr txBox="1">
            <a:spLocks/>
          </p:cNvSpPr>
          <p:nvPr/>
        </p:nvSpPr>
        <p:spPr>
          <a:xfrm>
            <a:off x="1001719" y="1437109"/>
            <a:ext cx="2998837" cy="432391"/>
          </a:xfrm>
          <a:prstGeom prst="rect">
            <a:avLst/>
          </a:prstGeom>
        </p:spPr>
        <p:txBody>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marL="0" indent="0">
              <a:buClr>
                <a:srgbClr val="62A8E5"/>
              </a:buClr>
              <a:buFont typeface="Wingdings" pitchFamily="2" charset="2"/>
              <a:buNone/>
            </a:pPr>
            <a:r>
              <a:rPr lang="en-US" sz="1600" b="1" dirty="0">
                <a:solidFill>
                  <a:srgbClr val="62A8E5"/>
                </a:solidFill>
                <a:latin typeface="Arial" panose="020B0604020202020204" pitchFamily="34" charset="0"/>
                <a:cs typeface="Arial" panose="020B0604020202020204" pitchFamily="34" charset="0"/>
              </a:rPr>
              <a:t>Total Returns (%) in US$</a:t>
            </a:r>
          </a:p>
        </p:txBody>
      </p:sp>
      <p:sp>
        <p:nvSpPr>
          <p:cNvPr id="11" name="Slide Number Placeholder 3">
            <a:extLst>
              <a:ext uri="{FF2B5EF4-FFF2-40B4-BE49-F238E27FC236}">
                <a16:creationId xmlns:a16="http://schemas.microsoft.com/office/drawing/2014/main" id="{DC615CEF-32B2-4B6E-85A2-CBF447F8A2C2}"/>
              </a:ext>
            </a:extLst>
          </p:cNvPr>
          <p:cNvSpPr>
            <a:spLocks noGrp="1"/>
          </p:cNvSpPr>
          <p:nvPr>
            <p:ph type="sldNum" sz="quarter" idx="4"/>
          </p:nvPr>
        </p:nvSpPr>
        <p:spPr>
          <a:xfrm>
            <a:off x="594360" y="7263249"/>
            <a:ext cx="457200" cy="166781"/>
          </a:xfrm>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fld id="{D5D18F9C-8340-4F87-BE47-1A4D50731B15}" type="slidenum">
              <a:rPr kumimoji="0" lang="en-US" b="0" i="0" u="none" strike="noStrike" kern="1200" cap="none" spc="0" normalizeH="0" baseline="0" noProof="0" smtClean="0">
                <a:ln>
                  <a:noFill/>
                </a:ln>
                <a:solidFill>
                  <a:srgbClr val="5F5F5F"/>
                </a:solidFill>
                <a:effectLst/>
                <a:uLnTx/>
                <a:uFillTx/>
                <a:latin typeface="Arial" pitchFamily="34" charset="0"/>
                <a:ea typeface="+mn-ea"/>
                <a:cs typeface="Arial" pitchFamily="34" charset="0"/>
              </a:rPr>
              <a:pPr marL="0" marR="0" lvl="0" indent="0" algn="l" defTabSz="1018824" rtl="0" eaLnBrk="1" fontAlgn="auto" latinLnBrk="0" hangingPunct="1">
                <a:lnSpc>
                  <a:spcPct val="100000"/>
                </a:lnSpc>
                <a:spcBef>
                  <a:spcPts val="0"/>
                </a:spcBef>
                <a:spcAft>
                  <a:spcPts val="0"/>
                </a:spcAft>
                <a:buClrTx/>
                <a:buSzTx/>
                <a:buFontTx/>
                <a:buNone/>
                <a:tabLst/>
                <a:defRPr/>
              </a:pPr>
              <a:t>9</a:t>
            </a:fld>
            <a:endParaRPr kumimoji="0" lang="en-US" b="0" i="0" u="none" strike="noStrike" kern="1200" cap="none" spc="0" normalizeH="0" baseline="0" noProof="0" dirty="0">
              <a:ln>
                <a:noFill/>
              </a:ln>
              <a:solidFill>
                <a:srgbClr val="5F5F5F"/>
              </a:solidFill>
              <a:effectLst/>
              <a:uLnTx/>
              <a:uFillTx/>
              <a:latin typeface="Arial" pitchFamily="34" charset="0"/>
              <a:ea typeface="+mn-ea"/>
              <a:cs typeface="Arial" pitchFamily="34" charset="0"/>
            </a:endParaRPr>
          </a:p>
        </p:txBody>
      </p:sp>
      <p:sp>
        <p:nvSpPr>
          <p:cNvPr id="13" name="Rectangle 2">
            <a:extLst>
              <a:ext uri="{FF2B5EF4-FFF2-40B4-BE49-F238E27FC236}">
                <a16:creationId xmlns:a16="http://schemas.microsoft.com/office/drawing/2014/main" id="{ABADE3CF-318E-415D-B0F7-629D545DFD79}"/>
              </a:ext>
            </a:extLst>
          </p:cNvPr>
          <p:cNvSpPr>
            <a:spLocks noChangeArrowheads="1"/>
          </p:cNvSpPr>
          <p:nvPr/>
        </p:nvSpPr>
        <p:spPr bwMode="gray">
          <a:xfrm>
            <a:off x="3963949" y="7197656"/>
            <a:ext cx="2130499" cy="230778"/>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8" tIns="45693" rIns="91388" bIns="45693" numCol="1" anchor="t" anchorCtr="1" compatLnSpc="1">
            <a:prstTxWarp prst="textNoShape">
              <a:avLst/>
            </a:prstTxWarp>
            <a:spAutoFit/>
          </a:bodyPr>
          <a:lstStyle/>
          <a:p>
            <a:pPr defTabSz="913866" fontAlgn="base">
              <a:spcBef>
                <a:spcPct val="0"/>
              </a:spcBef>
              <a:spcAft>
                <a:spcPct val="0"/>
              </a:spcAft>
            </a:pPr>
            <a:r>
              <a:rPr lang="en-US" sz="900" b="1" dirty="0">
                <a:solidFill>
                  <a:srgbClr val="4D4D4D"/>
                </a:solidFill>
                <a:latin typeface="Arial Narrow" pitchFamily="34" charset="0"/>
              </a:rPr>
              <a:t>FOR INTERNAL USE ONLY</a:t>
            </a:r>
            <a:endParaRPr lang="en-US" sz="900" dirty="0">
              <a:solidFill>
                <a:srgbClr val="5F5F5F"/>
              </a:solidFill>
              <a:latin typeface="Arial" pitchFamily="34" charset="0"/>
            </a:endParaRPr>
          </a:p>
        </p:txBody>
      </p:sp>
      <p:sp>
        <p:nvSpPr>
          <p:cNvPr id="2" name="Footer Placeholder 1">
            <a:extLst>
              <a:ext uri="{FF2B5EF4-FFF2-40B4-BE49-F238E27FC236}">
                <a16:creationId xmlns:a16="http://schemas.microsoft.com/office/drawing/2014/main" id="{B477F1C5-A573-4715-A0F1-64C80A4FCF14}"/>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Tree>
    <p:custDataLst>
      <p:custData r:id="rId1"/>
    </p:custDataLst>
    <p:extLst>
      <p:ext uri="{BB962C8B-B14F-4D97-AF65-F5344CB8AC3E}">
        <p14:creationId xmlns:p14="http://schemas.microsoft.com/office/powerpoint/2010/main" val="391675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Chart 22">
            <a:extLst>
              <a:ext uri="{FF2B5EF4-FFF2-40B4-BE49-F238E27FC236}">
                <a16:creationId xmlns:a16="http://schemas.microsoft.com/office/drawing/2014/main" id="{F2DD2F97-45C0-4654-89F7-7B65C3D43872}"/>
              </a:ext>
            </a:extLst>
          </p:cNvPr>
          <p:cNvGraphicFramePr/>
          <p:nvPr>
            <p:extLst>
              <p:ext uri="{D42A27DB-BD31-4B8C-83A1-F6EECF244321}">
                <p14:modId xmlns:p14="http://schemas.microsoft.com/office/powerpoint/2010/main" val="3794385324"/>
              </p:ext>
            </p:extLst>
          </p:nvPr>
        </p:nvGraphicFramePr>
        <p:xfrm>
          <a:off x="1152187" y="1933974"/>
          <a:ext cx="7772400" cy="384671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609601" y="824231"/>
            <a:ext cx="8869680" cy="411480"/>
          </a:xfrm>
        </p:spPr>
        <p:txBody>
          <a:bodyPr/>
          <a:lstStyle/>
          <a:p>
            <a:r>
              <a:rPr lang="en-US" dirty="0"/>
              <a:t>Covered Call Option Performance </a:t>
            </a:r>
          </a:p>
        </p:txBody>
      </p:sp>
      <p:sp>
        <p:nvSpPr>
          <p:cNvPr id="5" name="Text Placeholder 4"/>
          <p:cNvSpPr>
            <a:spLocks noGrp="1"/>
          </p:cNvSpPr>
          <p:nvPr>
            <p:ph type="body" sz="quarter" idx="14"/>
          </p:nvPr>
        </p:nvSpPr>
        <p:spPr>
          <a:xfrm>
            <a:off x="574519" y="6780687"/>
            <a:ext cx="8869680" cy="334963"/>
          </a:xfrm>
        </p:spPr>
        <p:txBody>
          <a:bodyPr/>
          <a:lstStyle/>
          <a:p>
            <a:r>
              <a:rPr lang="en-US" sz="1000" b="1" dirty="0"/>
              <a:t>At December 20, 2019.</a:t>
            </a:r>
          </a:p>
          <a:p>
            <a:r>
              <a:rPr lang="en-US" sz="1000" dirty="0"/>
              <a:t>Data quoted represents past performance, which is no guarantee of future results. There is no guarantee that any historical trend illustrated above will be repeated in the future, and there is no way to predict precisely when such a trend will begin. An investor cannot invest directly in an index and index performance does not reflect the deduction of any fees, expenses or taxes. Performance represented is a carve-out performance of the options performance of a Cohen &amp; Steers Global Income Builder.  Cohen &amp; Steers does not manage actual assets in this illustrated strategy as a stand-alone portfolio and these results do not represent official performance track-record of any stand-alone managed account or benchmark.  Returns do not reflect cash allocation and are not GIPS compliant. This presentation provides supplemental historical information for illustrative and comparative purposes only.</a:t>
            </a:r>
          </a:p>
          <a:p>
            <a:r>
              <a:rPr lang="en-US" sz="900" dirty="0"/>
              <a:t>(1) CBOE S&amp;P 500 </a:t>
            </a:r>
            <a:r>
              <a:rPr lang="en-US" sz="900" dirty="0" err="1"/>
              <a:t>BuyWrite</a:t>
            </a:r>
            <a:r>
              <a:rPr lang="en-US" sz="900" dirty="0"/>
              <a:t> Index. </a:t>
            </a:r>
          </a:p>
          <a:p>
            <a:r>
              <a:rPr lang="en-US" sz="900" dirty="0"/>
              <a:t>(2) Option strategy performance is reflective of covered call options held in the Cohen &amp; Steers Global Income Builder Closed-End Fund (INB) from 07/27/2007 through 12/20/2019 versus the CBOE S&amp;P 500 </a:t>
            </a:r>
            <a:r>
              <a:rPr lang="en-US" sz="900" dirty="0" err="1"/>
              <a:t>BuyWrite</a:t>
            </a:r>
            <a:r>
              <a:rPr lang="en-US" sz="900" dirty="0"/>
              <a:t> Index. </a:t>
            </a:r>
          </a:p>
        </p:txBody>
      </p:sp>
      <p:sp>
        <p:nvSpPr>
          <p:cNvPr id="4" name="Slide Number Placeholder 3"/>
          <p:cNvSpPr>
            <a:spLocks noGrp="1"/>
          </p:cNvSpPr>
          <p:nvPr>
            <p:ph type="sldNum" sz="quarter" idx="4"/>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fld id="{D5D18F9C-8340-4F87-BE47-1A4D50731B15}" type="slidenum">
              <a:rPr kumimoji="0" lang="en-US" sz="950" b="0" i="0" u="none" strike="noStrike" kern="1200" cap="none" spc="0" normalizeH="0" baseline="0" noProof="0" smtClean="0">
                <a:ln>
                  <a:noFill/>
                </a:ln>
                <a:solidFill>
                  <a:srgbClr val="5F5F5F"/>
                </a:solidFill>
                <a:effectLst/>
                <a:uLnTx/>
                <a:uFillTx/>
                <a:latin typeface="Arial" pitchFamily="34" charset="0"/>
                <a:ea typeface="+mn-ea"/>
                <a:cs typeface="Arial" pitchFamily="34" charset="0"/>
              </a:rPr>
              <a:pPr marL="0" marR="0" lvl="0" indent="0" algn="l" defTabSz="1018824" rtl="0" eaLnBrk="1" fontAlgn="auto" latinLnBrk="0" hangingPunct="1">
                <a:lnSpc>
                  <a:spcPct val="100000"/>
                </a:lnSpc>
                <a:spcBef>
                  <a:spcPts val="0"/>
                </a:spcBef>
                <a:spcAft>
                  <a:spcPts val="0"/>
                </a:spcAft>
                <a:buClrTx/>
                <a:buSzTx/>
                <a:buFontTx/>
                <a:buNone/>
                <a:tabLst/>
                <a:defRPr/>
              </a:pPr>
              <a:t>10</a:t>
            </a:fld>
            <a:endParaRPr kumimoji="0" lang="en-US" sz="950" b="0" i="0" u="none" strike="noStrike" kern="1200" cap="none" spc="0" normalizeH="0" baseline="0" noProof="0" dirty="0">
              <a:ln>
                <a:noFill/>
              </a:ln>
              <a:solidFill>
                <a:srgbClr val="5F5F5F"/>
              </a:solidFill>
              <a:effectLst/>
              <a:uLnTx/>
              <a:uFillTx/>
              <a:latin typeface="Arial" pitchFamily="34" charset="0"/>
              <a:ea typeface="+mn-ea"/>
              <a:cs typeface="Arial" pitchFamily="34" charset="0"/>
            </a:endParaRPr>
          </a:p>
        </p:txBody>
      </p:sp>
      <p:sp>
        <p:nvSpPr>
          <p:cNvPr id="25" name="Text Placeholder 2">
            <a:extLst>
              <a:ext uri="{FF2B5EF4-FFF2-40B4-BE49-F238E27FC236}">
                <a16:creationId xmlns:a16="http://schemas.microsoft.com/office/drawing/2014/main" id="{171B2E75-E461-43C1-9E4D-F2D8C8E054D7}"/>
              </a:ext>
            </a:extLst>
          </p:cNvPr>
          <p:cNvSpPr txBox="1">
            <a:spLocks/>
          </p:cNvSpPr>
          <p:nvPr/>
        </p:nvSpPr>
        <p:spPr>
          <a:xfrm>
            <a:off x="1033351" y="1609593"/>
            <a:ext cx="4536893" cy="490042"/>
          </a:xfrm>
          <a:prstGeom prst="rect">
            <a:avLst/>
          </a:prstGeom>
        </p:spPr>
        <p:txBody>
          <a:bodyPr lIns="101628" tIns="50812" rIns="101628" bIns="50812"/>
          <a:lstStyle>
            <a:lvl1pPr marL="287338" indent="-287338" algn="l" defTabSz="1018824" rtl="0" eaLnBrk="1" latinLnBrk="0" hangingPunct="1">
              <a:lnSpc>
                <a:spcPct val="100000"/>
              </a:lnSpc>
              <a:spcBef>
                <a:spcPts val="2000"/>
              </a:spcBef>
              <a:spcAft>
                <a:spcPts val="0"/>
              </a:spcAft>
              <a:buClr>
                <a:schemeClr val="accent4"/>
              </a:buClr>
              <a:buSzPct val="120000"/>
              <a:buFont typeface="Wingdings" pitchFamily="2" charset="2"/>
              <a:buChar char="§"/>
              <a:defRPr sz="1300" kern="1200">
                <a:solidFill>
                  <a:schemeClr val="tx1"/>
                </a:solidFill>
                <a:latin typeface="Arial" pitchFamily="34" charset="0"/>
                <a:ea typeface="+mn-ea"/>
                <a:cs typeface="Arial" pitchFamily="34" charset="0"/>
              </a:defRPr>
            </a:lvl1pPr>
            <a:lvl2pPr marL="744538" indent="-234950" algn="l" defTabSz="1018824" rtl="0" eaLnBrk="1" latinLnBrk="0" hangingPunct="1">
              <a:lnSpc>
                <a:spcPct val="100000"/>
              </a:lnSpc>
              <a:spcBef>
                <a:spcPts val="1000"/>
              </a:spcBef>
              <a:spcAft>
                <a:spcPts val="0"/>
              </a:spcAft>
              <a:buClr>
                <a:schemeClr val="accent4"/>
              </a:buClr>
              <a:buSzPct val="90000"/>
              <a:buFont typeface="Arial" pitchFamily="34" charset="0"/>
              <a:buChar char="–"/>
              <a:defRPr sz="1300" kern="1200">
                <a:solidFill>
                  <a:schemeClr val="tx1"/>
                </a:solidFill>
                <a:latin typeface="Arial" pitchFamily="34" charset="0"/>
                <a:ea typeface="+mn-ea"/>
                <a:cs typeface="Arial" pitchFamily="34" charset="0"/>
              </a:defRPr>
            </a:lvl2pPr>
            <a:lvl3pPr marL="1201738" indent="-182563" algn="l" defTabSz="1018824" rtl="0" eaLnBrk="1" latinLnBrk="0" hangingPunct="1">
              <a:lnSpc>
                <a:spcPct val="100000"/>
              </a:lnSpc>
              <a:spcBef>
                <a:spcPts val="1000"/>
              </a:spcBef>
              <a:spcAft>
                <a:spcPts val="0"/>
              </a:spcAft>
              <a:buClr>
                <a:schemeClr val="accent4"/>
              </a:buClr>
              <a:buSzPct val="90000"/>
              <a:buFont typeface="Arial" pitchFamily="34" charset="0"/>
              <a:buChar char="–"/>
              <a:defRPr sz="1300" kern="1200">
                <a:solidFill>
                  <a:schemeClr val="tx1"/>
                </a:solidFill>
                <a:latin typeface="Arial" pitchFamily="34" charset="0"/>
                <a:ea typeface="+mn-ea"/>
                <a:cs typeface="Arial" pitchFamily="34" charset="0"/>
              </a:defRPr>
            </a:lvl3pPr>
            <a:lvl4pPr marL="1604963" indent="-233363" algn="l" defTabSz="1018824" rtl="0" eaLnBrk="1" latinLnBrk="0" hangingPunct="1">
              <a:lnSpc>
                <a:spcPct val="100000"/>
              </a:lnSpc>
              <a:spcBef>
                <a:spcPts val="1000"/>
              </a:spcBef>
              <a:spcAft>
                <a:spcPts val="0"/>
              </a:spcAft>
              <a:buClr>
                <a:schemeClr val="accent4"/>
              </a:buClr>
              <a:buSzPct val="90000"/>
              <a:buFont typeface="Arial" pitchFamily="34" charset="0"/>
              <a:buChar char="–"/>
              <a:defRPr sz="1300" kern="1200">
                <a:solidFill>
                  <a:schemeClr val="tx1"/>
                </a:solidFill>
                <a:latin typeface="Arial" pitchFamily="34" charset="0"/>
                <a:ea typeface="+mn-ea"/>
                <a:cs typeface="Arial" pitchFamily="34" charset="0"/>
              </a:defRPr>
            </a:lvl4pPr>
            <a:lvl5pPr marL="2062163" indent="-233363" algn="l" defTabSz="1018824" rtl="0" eaLnBrk="1" latinLnBrk="0" hangingPunct="1">
              <a:lnSpc>
                <a:spcPct val="100000"/>
              </a:lnSpc>
              <a:spcBef>
                <a:spcPts val="1000"/>
              </a:spcBef>
              <a:spcAft>
                <a:spcPts val="0"/>
              </a:spcAft>
              <a:buClr>
                <a:schemeClr val="accent4"/>
              </a:buClr>
              <a:buSzPct val="90000"/>
              <a:buFont typeface="Arial" pitchFamily="34" charset="0"/>
              <a:buChar char="–"/>
              <a:defRPr sz="1300" kern="120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marR="0" lvl="0" indent="0" algn="l" defTabSz="1018824" rtl="0" eaLnBrk="1" fontAlgn="auto" latinLnBrk="0" hangingPunct="1">
              <a:lnSpc>
                <a:spcPct val="100000"/>
              </a:lnSpc>
              <a:spcBef>
                <a:spcPts val="2000"/>
              </a:spcBef>
              <a:spcAft>
                <a:spcPts val="0"/>
              </a:spcAft>
              <a:buClr>
                <a:srgbClr val="62A8E5"/>
              </a:buClr>
              <a:buSzPct val="120000"/>
              <a:buFont typeface="Wingdings" pitchFamily="2" charset="2"/>
              <a:buNone/>
              <a:tabLst/>
              <a:defRPr/>
            </a:pPr>
            <a:r>
              <a:rPr kumimoji="0" lang="en-US" sz="1600" b="1" i="0" u="none" strike="noStrike" kern="1200" cap="none" spc="0" normalizeH="0" baseline="0" noProof="0" dirty="0">
                <a:ln>
                  <a:noFill/>
                </a:ln>
                <a:solidFill>
                  <a:srgbClr val="62A8E5"/>
                </a:solidFill>
                <a:effectLst/>
                <a:uLnTx/>
                <a:uFillTx/>
                <a:latin typeface="Arial" pitchFamily="34" charset="0"/>
                <a:ea typeface="+mn-ea"/>
                <a:cs typeface="Arial" pitchFamily="34" charset="0"/>
              </a:rPr>
              <a:t>Relative Total Returns to BXM Options</a:t>
            </a:r>
            <a:r>
              <a:rPr kumimoji="0" lang="en-US" sz="1600" b="1" i="0" u="none" strike="noStrike" kern="1200" cap="none" spc="0" normalizeH="0" baseline="30000" noProof="0" dirty="0">
                <a:ln>
                  <a:noFill/>
                </a:ln>
                <a:solidFill>
                  <a:srgbClr val="62A8E5"/>
                </a:solidFill>
                <a:effectLst/>
                <a:uLnTx/>
                <a:uFillTx/>
                <a:latin typeface="Arial" pitchFamily="34" charset="0"/>
                <a:ea typeface="+mn-ea"/>
                <a:cs typeface="Arial" pitchFamily="34" charset="0"/>
              </a:rPr>
              <a:t>(1) </a:t>
            </a:r>
            <a:r>
              <a:rPr kumimoji="0" lang="en-US" sz="1600" b="1" i="0" u="none" strike="noStrike" kern="1200" cap="none" spc="0" normalizeH="0" baseline="0" noProof="0" dirty="0">
                <a:ln>
                  <a:noFill/>
                </a:ln>
                <a:solidFill>
                  <a:srgbClr val="62A8E5"/>
                </a:solidFill>
                <a:effectLst/>
                <a:uLnTx/>
                <a:uFillTx/>
                <a:latin typeface="Arial" pitchFamily="34" charset="0"/>
                <a:ea typeface="+mn-ea"/>
                <a:cs typeface="Arial" pitchFamily="34" charset="0"/>
              </a:rPr>
              <a:t>(%) </a:t>
            </a:r>
          </a:p>
        </p:txBody>
      </p:sp>
      <p:sp>
        <p:nvSpPr>
          <p:cNvPr id="3" name="Footer Placeholder 2">
            <a:extLst>
              <a:ext uri="{FF2B5EF4-FFF2-40B4-BE49-F238E27FC236}">
                <a16:creationId xmlns:a16="http://schemas.microsoft.com/office/drawing/2014/main" id="{78FE4D41-183E-4D72-9221-D658EF297CA9}"/>
              </a:ext>
            </a:extLst>
          </p:cNvPr>
          <p:cNvSpPr>
            <a:spLocks noGrp="1"/>
          </p:cNvSpPr>
          <p:nvPr>
            <p:ph type="ftr" sz="quarter" idx="3"/>
          </p:nvPr>
        </p:nvSpPr>
        <p:spPr/>
        <p:txBody>
          <a:bodyPr/>
          <a:lstStyle/>
          <a:p>
            <a:r>
              <a:rPr lang="en-US">
                <a:solidFill>
                  <a:srgbClr val="5F5F5F"/>
                </a:solidFill>
              </a:rPr>
              <a:t>CONFD015073</a:t>
            </a:r>
          </a:p>
        </p:txBody>
      </p:sp>
      <p:sp>
        <p:nvSpPr>
          <p:cNvPr id="11" name="Rectangle 2">
            <a:extLst>
              <a:ext uri="{FF2B5EF4-FFF2-40B4-BE49-F238E27FC236}">
                <a16:creationId xmlns:a16="http://schemas.microsoft.com/office/drawing/2014/main" id="{2845D546-813C-485E-9C35-2B72C4BB79B2}"/>
              </a:ext>
            </a:extLst>
          </p:cNvPr>
          <p:cNvSpPr>
            <a:spLocks noChangeArrowheads="1"/>
          </p:cNvSpPr>
          <p:nvPr/>
        </p:nvSpPr>
        <p:spPr bwMode="gray">
          <a:xfrm>
            <a:off x="3963949" y="7197656"/>
            <a:ext cx="2130499" cy="230778"/>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8" tIns="45693" rIns="91388" bIns="45693" numCol="1" anchor="t" anchorCtr="1" compatLnSpc="1">
            <a:prstTxWarp prst="textNoShape">
              <a:avLst/>
            </a:prstTxWarp>
            <a:spAutoFit/>
          </a:bodyPr>
          <a:lstStyle/>
          <a:p>
            <a:pPr defTabSz="913866" fontAlgn="base">
              <a:spcBef>
                <a:spcPct val="0"/>
              </a:spcBef>
              <a:spcAft>
                <a:spcPct val="0"/>
              </a:spcAft>
            </a:pPr>
            <a:r>
              <a:rPr lang="en-US" sz="900" b="1" dirty="0">
                <a:solidFill>
                  <a:srgbClr val="4D4D4D"/>
                </a:solidFill>
                <a:latin typeface="Arial Narrow" pitchFamily="34" charset="0"/>
              </a:rPr>
              <a:t>FOR INTERNAL USE ONLY</a:t>
            </a:r>
            <a:endParaRPr lang="en-US" sz="900" dirty="0">
              <a:solidFill>
                <a:srgbClr val="5F5F5F"/>
              </a:solidFill>
              <a:latin typeface="Arial" pitchFamily="34" charset="0"/>
            </a:endParaRPr>
          </a:p>
        </p:txBody>
      </p:sp>
    </p:spTree>
    <p:custDataLst>
      <p:custData r:id="rId1"/>
    </p:custDataLst>
    <p:extLst>
      <p:ext uri="{BB962C8B-B14F-4D97-AF65-F5344CB8AC3E}">
        <p14:creationId xmlns:p14="http://schemas.microsoft.com/office/powerpoint/2010/main" val="24945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9BDD-BDBA-4285-9D0A-025C4D3F3B2F}"/>
              </a:ext>
            </a:extLst>
          </p:cNvPr>
          <p:cNvSpPr>
            <a:spLocks noGrp="1"/>
          </p:cNvSpPr>
          <p:nvPr>
            <p:ph type="title"/>
          </p:nvPr>
        </p:nvSpPr>
        <p:spPr>
          <a:xfrm>
            <a:off x="594359" y="822960"/>
            <a:ext cx="8869680" cy="409343"/>
          </a:xfrm>
        </p:spPr>
        <p:txBody>
          <a:bodyPr/>
          <a:lstStyle/>
          <a:p>
            <a:r>
              <a:rPr lang="en-US" dirty="0"/>
              <a:t>Yield Model - Four Paths to 6.5% Net Yield </a:t>
            </a:r>
          </a:p>
        </p:txBody>
      </p:sp>
      <p:sp>
        <p:nvSpPr>
          <p:cNvPr id="3" name="Footer Placeholder 2">
            <a:extLst>
              <a:ext uri="{FF2B5EF4-FFF2-40B4-BE49-F238E27FC236}">
                <a16:creationId xmlns:a16="http://schemas.microsoft.com/office/drawing/2014/main" id="{63BDD114-643A-4008-97DA-3F025A33D52B}"/>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5" name="Text Placeholder 4">
            <a:extLst>
              <a:ext uri="{FF2B5EF4-FFF2-40B4-BE49-F238E27FC236}">
                <a16:creationId xmlns:a16="http://schemas.microsoft.com/office/drawing/2014/main" id="{641DAB29-0B8A-4D2F-95AE-580B37FF526E}"/>
              </a:ext>
            </a:extLst>
          </p:cNvPr>
          <p:cNvSpPr>
            <a:spLocks noGrp="1"/>
          </p:cNvSpPr>
          <p:nvPr>
            <p:ph type="body" sz="quarter" idx="12"/>
          </p:nvPr>
        </p:nvSpPr>
        <p:spPr/>
        <p:txBody>
          <a:bodyPr/>
          <a:lstStyle/>
          <a:p>
            <a:r>
              <a:rPr lang="en-US" dirty="0"/>
              <a:t>6.5% net yield can be achieved utilizing several approaches and in-house capabilities</a:t>
            </a:r>
          </a:p>
        </p:txBody>
      </p:sp>
      <p:sp>
        <p:nvSpPr>
          <p:cNvPr id="7" name="Slide Number Placeholder 6">
            <a:extLst>
              <a:ext uri="{FF2B5EF4-FFF2-40B4-BE49-F238E27FC236}">
                <a16:creationId xmlns:a16="http://schemas.microsoft.com/office/drawing/2014/main" id="{AF30A3CC-1241-4712-8CB5-78A4B9D95853}"/>
              </a:ext>
            </a:extLst>
          </p:cNvPr>
          <p:cNvSpPr>
            <a:spLocks noGrp="1"/>
          </p:cNvSpPr>
          <p:nvPr>
            <p:ph type="sldNum" sz="quarter" idx="4"/>
          </p:nvPr>
        </p:nvSpPr>
        <p:spPr/>
        <p:txBody>
          <a:bodyPr/>
          <a:lstStyle/>
          <a:p>
            <a:fld id="{D5D18F9C-8340-4F87-BE47-1A4D50731B15}" type="slidenum">
              <a:rPr lang="en-US" smtClean="0">
                <a:solidFill>
                  <a:srgbClr val="5F5F5F"/>
                </a:solidFill>
              </a:rPr>
              <a:pPr/>
              <a:t>11</a:t>
            </a:fld>
            <a:endParaRPr lang="en-US" dirty="0">
              <a:solidFill>
                <a:srgbClr val="5F5F5F"/>
              </a:solidFill>
            </a:endParaRPr>
          </a:p>
        </p:txBody>
      </p:sp>
      <p:graphicFrame>
        <p:nvGraphicFramePr>
          <p:cNvPr id="8" name="Table 8">
            <a:extLst>
              <a:ext uri="{FF2B5EF4-FFF2-40B4-BE49-F238E27FC236}">
                <a16:creationId xmlns:a16="http://schemas.microsoft.com/office/drawing/2014/main" id="{B051BAF1-4FF3-4AB7-B229-C84D5F48FAC1}"/>
              </a:ext>
            </a:extLst>
          </p:cNvPr>
          <p:cNvGraphicFramePr>
            <a:graphicFrameLocks noGrp="1"/>
          </p:cNvGraphicFramePr>
          <p:nvPr/>
        </p:nvGraphicFramePr>
        <p:xfrm>
          <a:off x="594359" y="2039742"/>
          <a:ext cx="8869680" cy="4351536"/>
        </p:xfrm>
        <a:graphic>
          <a:graphicData uri="http://schemas.openxmlformats.org/drawingml/2006/table">
            <a:tbl>
              <a:tblPr firstRow="1" bandRow="1">
                <a:tableStyleId>{5C22544A-7EE6-4342-B048-85BDC9FD1C3A}</a:tableStyleId>
              </a:tblPr>
              <a:tblGrid>
                <a:gridCol w="2001696">
                  <a:extLst>
                    <a:ext uri="{9D8B030D-6E8A-4147-A177-3AD203B41FA5}">
                      <a16:colId xmlns:a16="http://schemas.microsoft.com/office/drawing/2014/main" val="3832872506"/>
                    </a:ext>
                  </a:extLst>
                </a:gridCol>
                <a:gridCol w="1716996">
                  <a:extLst>
                    <a:ext uri="{9D8B030D-6E8A-4147-A177-3AD203B41FA5}">
                      <a16:colId xmlns:a16="http://schemas.microsoft.com/office/drawing/2014/main" val="549098075"/>
                    </a:ext>
                  </a:extLst>
                </a:gridCol>
                <a:gridCol w="1716996">
                  <a:extLst>
                    <a:ext uri="{9D8B030D-6E8A-4147-A177-3AD203B41FA5}">
                      <a16:colId xmlns:a16="http://schemas.microsoft.com/office/drawing/2014/main" val="3986734096"/>
                    </a:ext>
                  </a:extLst>
                </a:gridCol>
                <a:gridCol w="1716996">
                  <a:extLst>
                    <a:ext uri="{9D8B030D-6E8A-4147-A177-3AD203B41FA5}">
                      <a16:colId xmlns:a16="http://schemas.microsoft.com/office/drawing/2014/main" val="1210650153"/>
                    </a:ext>
                  </a:extLst>
                </a:gridCol>
                <a:gridCol w="1716996">
                  <a:extLst>
                    <a:ext uri="{9D8B030D-6E8A-4147-A177-3AD203B41FA5}">
                      <a16:colId xmlns:a16="http://schemas.microsoft.com/office/drawing/2014/main" val="3883144774"/>
                    </a:ext>
                  </a:extLst>
                </a:gridCol>
              </a:tblGrid>
              <a:tr h="241752">
                <a:tc>
                  <a:txBody>
                    <a:bodyPr/>
                    <a:lstStyle/>
                    <a:p>
                      <a:pPr algn="ctr"/>
                      <a:endParaRPr lang="en-US" sz="1200" dirty="0">
                        <a:solidFill>
                          <a:schemeClr val="tx1"/>
                        </a:solidFill>
                        <a:latin typeface="Arial Narrow" panose="020B0606020202030204" pitchFamily="34" charset="0"/>
                      </a:endParaRPr>
                    </a:p>
                  </a:txBody>
                  <a:tcPr marT="18288" marB="18288">
                    <a:lnB w="12700" cap="flat" cmpd="sng" algn="ctr">
                      <a:noFill/>
                      <a:prstDash val="solid"/>
                      <a:round/>
                      <a:headEnd type="none" w="med" len="med"/>
                      <a:tailEnd type="none" w="med" len="med"/>
                    </a:lnB>
                    <a:noFill/>
                  </a:tcPr>
                </a:tc>
                <a:tc gridSpan="4">
                  <a:txBody>
                    <a:bodyPr/>
                    <a:lstStyle/>
                    <a:p>
                      <a:pPr algn="ctr"/>
                      <a:r>
                        <a:rPr lang="en-US" sz="1200" dirty="0">
                          <a:solidFill>
                            <a:schemeClr val="tx1"/>
                          </a:solidFill>
                          <a:latin typeface="Arial Narrow" panose="020B0606020202030204" pitchFamily="34" charset="0"/>
                        </a:rPr>
                        <a:t>Asset Class Blend</a:t>
                      </a:r>
                    </a:p>
                  </a:txBody>
                  <a:tcPr marT="18288" marB="18288">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hMerge="1">
                  <a:txBody>
                    <a:bodyPr/>
                    <a:lstStyle/>
                    <a:p>
                      <a:endParaRPr lang="en-US" sz="1200" dirty="0">
                        <a:latin typeface="Arial Narrow" panose="020B0606020202030204" pitchFamily="34" charset="0"/>
                      </a:endParaRPr>
                    </a:p>
                  </a:txBody>
                  <a:tcPr marT="18288" marB="18288"/>
                </a:tc>
                <a:tc hMerge="1">
                  <a:txBody>
                    <a:bodyPr/>
                    <a:lstStyle/>
                    <a:p>
                      <a:endParaRPr lang="en-US"/>
                    </a:p>
                  </a:txBody>
                  <a:tcPr/>
                </a:tc>
                <a:tc hMerge="1">
                  <a:txBody>
                    <a:bodyPr/>
                    <a:lstStyle/>
                    <a:p>
                      <a:endParaRPr lang="en-US" sz="1200" dirty="0">
                        <a:latin typeface="Arial Narrow" panose="020B0606020202030204" pitchFamily="34" charset="0"/>
                      </a:endParaRPr>
                    </a:p>
                  </a:txBody>
                  <a:tcPr marT="18288" marB="18288"/>
                </a:tc>
                <a:extLst>
                  <a:ext uri="{0D108BD9-81ED-4DB2-BD59-A6C34878D82A}">
                    <a16:rowId xmlns:a16="http://schemas.microsoft.com/office/drawing/2014/main" val="2432967485"/>
                  </a:ext>
                </a:extLst>
              </a:tr>
              <a:tr h="241752">
                <a:tc>
                  <a:txBody>
                    <a:bodyPr/>
                    <a:lstStyle/>
                    <a:p>
                      <a:endParaRPr lang="en-US" sz="1200" dirty="0">
                        <a:latin typeface="Arial Narrow" panose="020B0606020202030204" pitchFamily="34" charset="0"/>
                      </a:endParaRPr>
                    </a:p>
                  </a:txBody>
                  <a:tcPr marT="18288" marB="18288">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algn="ctr" fontAlgn="b"/>
                      <a:r>
                        <a:rPr lang="en-US" sz="1200" b="1" i="0" u="none" strike="noStrike" dirty="0">
                          <a:solidFill>
                            <a:schemeClr val="tx1"/>
                          </a:solidFill>
                          <a:effectLst/>
                          <a:latin typeface="Arial Narrow" panose="020B0606020202030204" pitchFamily="34" charset="0"/>
                        </a:rPr>
                        <a:t>Without Midstream</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hMerge="1">
                  <a:txBody>
                    <a:bodyPr/>
                    <a:lstStyle/>
                    <a:p>
                      <a:pPr algn="ctr" fontAlgn="b"/>
                      <a:endParaRPr lang="en-US" sz="1200" b="1" i="0" u="none" strike="noStrike" dirty="0">
                        <a:solidFill>
                          <a:schemeClr val="tx1"/>
                        </a:solidFill>
                        <a:effectLst/>
                        <a:latin typeface="Arial Narrow" panose="020B0606020202030204" pitchFamily="34" charset="0"/>
                      </a:endParaRPr>
                    </a:p>
                  </a:txBody>
                  <a:tcPr marL="9525" marR="9525" marT="9525" marB="0" anchor="b">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1018824"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F5F5F"/>
                          </a:solidFill>
                          <a:effectLst/>
                          <a:uLnTx/>
                          <a:uFillTx/>
                          <a:latin typeface="Arial Narrow" panose="020B0606020202030204" pitchFamily="34" charset="0"/>
                          <a:ea typeface="+mn-ea"/>
                          <a:cs typeface="+mn-cs"/>
                        </a:rPr>
                        <a:t>With Midstream</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hMerge="1">
                  <a:txBody>
                    <a:bodyPr/>
                    <a:lstStyle/>
                    <a:p>
                      <a:pPr marL="0" marR="0" lvl="0" indent="0" algn="ctr" defTabSz="1018824" rtl="0" eaLnBrk="1" fontAlgn="b"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5F5F5F"/>
                        </a:solidFill>
                        <a:effectLst/>
                        <a:uLnTx/>
                        <a:uFillTx/>
                        <a:latin typeface="Arial Narrow" panose="020B0606020202030204" pitchFamily="34" charset="0"/>
                        <a:ea typeface="+mn-ea"/>
                        <a:cs typeface="+mn-cs"/>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7630947"/>
                  </a:ext>
                </a:extLst>
              </a:tr>
              <a:tr h="241752">
                <a:tc>
                  <a:txBody>
                    <a:bodyPr/>
                    <a:lstStyle/>
                    <a:p>
                      <a:endParaRPr lang="en-US" sz="1200" dirty="0">
                        <a:latin typeface="Arial Narrow" panose="020B0606020202030204" pitchFamily="34" charset="0"/>
                      </a:endParaRPr>
                    </a:p>
                  </a:txBody>
                  <a:tcPr marT="18288" marB="18288">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Arial Narrow" panose="020B0606020202030204" pitchFamily="34" charset="0"/>
                        </a:rPr>
                        <a:t>Model 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Arial Narrow" panose="020B0606020202030204" pitchFamily="34" charset="0"/>
                        </a:rPr>
                        <a:t>Model 2</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Arial Narrow" panose="020B0606020202030204" pitchFamily="34" charset="0"/>
                        </a:rPr>
                        <a:t>Model 3</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Arial Narrow" panose="020B0606020202030204" pitchFamily="34" charset="0"/>
                        </a:rPr>
                        <a:t>Model 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144009154"/>
                  </a:ext>
                </a:extLst>
              </a:tr>
              <a:tr h="241752">
                <a:tc>
                  <a:txBody>
                    <a:bodyPr/>
                    <a:lstStyle/>
                    <a:p>
                      <a:endParaRPr lang="en-US" sz="1200" dirty="0">
                        <a:latin typeface="Arial Narrow" panose="020B0606020202030204" pitchFamily="34" charset="0"/>
                      </a:endParaRPr>
                    </a:p>
                  </a:txBody>
                  <a:tcPr marL="45720" marT="18288" marB="18288">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Arial Narrow" panose="020B0606020202030204" pitchFamily="34" charset="0"/>
                        </a:rPr>
                        <a:t>Without Leverage</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Arial Narrow" panose="020B0606020202030204" pitchFamily="34" charset="0"/>
                        </a:rPr>
                        <a:t>With Leverage</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Arial Narrow" panose="020B0606020202030204" pitchFamily="34" charset="0"/>
                        </a:rPr>
                        <a:t>Without Leverage</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Arial Narrow" panose="020B0606020202030204" pitchFamily="34" charset="0"/>
                        </a:rPr>
                        <a:t>With Leverage</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2746779"/>
                  </a:ext>
                </a:extLst>
              </a:tr>
              <a:tr h="241752">
                <a:tc>
                  <a:txBody>
                    <a:bodyPr/>
                    <a:lstStyle/>
                    <a:p>
                      <a:pPr algn="l" fontAlgn="b"/>
                      <a:r>
                        <a:rPr lang="en-US" sz="1200" b="0" i="0" u="none" strike="noStrike" dirty="0">
                          <a:solidFill>
                            <a:schemeClr val="tx1"/>
                          </a:solidFill>
                          <a:effectLst/>
                          <a:latin typeface="Arial Narrow" panose="020B0606020202030204" pitchFamily="34" charset="0"/>
                        </a:rPr>
                        <a:t>Equities Weight</a:t>
                      </a:r>
                    </a:p>
                  </a:txBody>
                  <a:tcPr marL="45720" marR="9525" marT="9525"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80.0%</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80.0%</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80.0%</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80.0%</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4649693"/>
                  </a:ext>
                </a:extLst>
              </a:tr>
              <a:tr h="241752">
                <a:tc>
                  <a:txBody>
                    <a:bodyPr/>
                    <a:lstStyle/>
                    <a:p>
                      <a:pPr algn="l" fontAlgn="b"/>
                      <a:r>
                        <a:rPr lang="en-US" sz="1200" b="0" i="0" u="none" strike="noStrike" dirty="0">
                          <a:solidFill>
                            <a:schemeClr val="tx1"/>
                          </a:solidFill>
                          <a:effectLst/>
                          <a:latin typeface="Arial Narrow" panose="020B0606020202030204" pitchFamily="34" charset="0"/>
                        </a:rPr>
                        <a:t>Fixed Income Weight</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20.0%</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20.0%</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20.0%</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20.0%</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92402856"/>
                  </a:ext>
                </a:extLst>
              </a:tr>
              <a:tr h="241752">
                <a:tc>
                  <a:txBody>
                    <a:bodyPr/>
                    <a:lstStyle/>
                    <a:p>
                      <a:pPr algn="l" fontAlgn="b"/>
                      <a:r>
                        <a:rPr lang="en-US" sz="1200" b="0" i="0" u="none" strike="noStrike" dirty="0">
                          <a:solidFill>
                            <a:schemeClr val="tx1"/>
                          </a:solidFill>
                          <a:effectLst/>
                          <a:latin typeface="Arial Narrow" panose="020B0606020202030204" pitchFamily="34" charset="0"/>
                        </a:rPr>
                        <a:t>Leverage</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0.0%</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1" i="0" u="none" strike="noStrike" dirty="0">
                          <a:solidFill>
                            <a:schemeClr val="tx1"/>
                          </a:solidFill>
                          <a:effectLst/>
                          <a:latin typeface="Arial Narrow" panose="020B0606020202030204" pitchFamily="34" charset="0"/>
                        </a:rPr>
                        <a:t>33.0%</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0.0%</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1" i="0" u="none" strike="noStrike" dirty="0">
                          <a:solidFill>
                            <a:schemeClr val="tx1"/>
                          </a:solidFill>
                          <a:effectLst/>
                          <a:latin typeface="Arial Narrow" panose="020B0606020202030204" pitchFamily="34" charset="0"/>
                        </a:rPr>
                        <a:t>33.0%</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850701406"/>
                  </a:ext>
                </a:extLst>
              </a:tr>
              <a:tr h="241752">
                <a:tc>
                  <a:txBody>
                    <a:bodyPr/>
                    <a:lstStyle/>
                    <a:p>
                      <a:pPr algn="l" fontAlgn="b"/>
                      <a:r>
                        <a:rPr lang="en-US" sz="1200" b="0" i="0" u="none" strike="noStrike" dirty="0">
                          <a:solidFill>
                            <a:schemeClr val="tx1"/>
                          </a:solidFill>
                          <a:effectLst/>
                          <a:latin typeface="Arial Narrow" panose="020B0606020202030204" pitchFamily="34" charset="0"/>
                        </a:rPr>
                        <a:t>Equities Dividend Yield</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4.8%</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4.8%</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5.1%</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5.1%</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426434415"/>
                  </a:ext>
                </a:extLst>
              </a:tr>
              <a:tr h="241752">
                <a:tc>
                  <a:txBody>
                    <a:bodyPr/>
                    <a:lstStyle/>
                    <a:p>
                      <a:pPr algn="l" fontAlgn="b"/>
                      <a:r>
                        <a:rPr lang="en-US" sz="1200" b="0" i="0" u="none" strike="noStrike" dirty="0">
                          <a:solidFill>
                            <a:schemeClr val="tx1"/>
                          </a:solidFill>
                          <a:effectLst/>
                          <a:latin typeface="Arial Narrow" panose="020B0606020202030204" pitchFamily="34" charset="0"/>
                        </a:rPr>
                        <a:t>Fixed Income Yield</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6.0%</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6.0%</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6.0%</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6.0%</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221887806"/>
                  </a:ext>
                </a:extLst>
              </a:tr>
              <a:tr h="241752">
                <a:tc>
                  <a:txBody>
                    <a:bodyPr/>
                    <a:lstStyle/>
                    <a:p>
                      <a:pPr algn="l" fontAlgn="b"/>
                      <a:r>
                        <a:rPr lang="en-US" sz="1200" b="0" i="0" u="none" strike="noStrike" dirty="0">
                          <a:solidFill>
                            <a:schemeClr val="tx1"/>
                          </a:solidFill>
                          <a:effectLst/>
                          <a:latin typeface="Arial Narrow" panose="020B0606020202030204" pitchFamily="34" charset="0"/>
                        </a:rPr>
                        <a:t>Options Premium Yield</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10.6%</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10.6%</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10.6%</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10.6%</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859752835"/>
                  </a:ext>
                </a:extLst>
              </a:tr>
              <a:tr h="241752">
                <a:tc>
                  <a:txBody>
                    <a:bodyPr/>
                    <a:lstStyle/>
                    <a:p>
                      <a:pPr algn="l" fontAlgn="b"/>
                      <a:r>
                        <a:rPr lang="en-US" sz="1200" b="0" i="0" u="none" strike="noStrike" dirty="0">
                          <a:solidFill>
                            <a:schemeClr val="tx1"/>
                          </a:solidFill>
                          <a:effectLst/>
                          <a:latin typeface="Arial Narrow" panose="020B0606020202030204" pitchFamily="34" charset="0"/>
                        </a:rPr>
                        <a:t>Target Options Overwriting %</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1" i="0" u="none" strike="noStrike" dirty="0">
                          <a:solidFill>
                            <a:schemeClr val="tx1"/>
                          </a:solidFill>
                          <a:effectLst/>
                          <a:latin typeface="Arial Narrow" panose="020B0606020202030204" pitchFamily="34" charset="0"/>
                        </a:rPr>
                        <a:t>30.0%</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1" i="0" u="none" strike="noStrike" dirty="0">
                          <a:solidFill>
                            <a:schemeClr val="tx1"/>
                          </a:solidFill>
                          <a:effectLst/>
                          <a:latin typeface="Arial Narrow" panose="020B0606020202030204" pitchFamily="34" charset="0"/>
                        </a:rPr>
                        <a:t>12%</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1" i="0" u="none" strike="noStrike" dirty="0">
                          <a:solidFill>
                            <a:schemeClr val="tx1"/>
                          </a:solidFill>
                          <a:effectLst/>
                          <a:latin typeface="Arial Narrow" panose="020B0606020202030204" pitchFamily="34" charset="0"/>
                        </a:rPr>
                        <a:t>25.0%</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1" i="0" u="none" strike="noStrike" dirty="0">
                          <a:solidFill>
                            <a:schemeClr val="tx1"/>
                          </a:solidFill>
                          <a:effectLst/>
                          <a:latin typeface="Arial Narrow" panose="020B0606020202030204" pitchFamily="34" charset="0"/>
                        </a:rPr>
                        <a:t>10%</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44946611"/>
                  </a:ext>
                </a:extLst>
              </a:tr>
              <a:tr h="241752">
                <a:tc>
                  <a:txBody>
                    <a:bodyPr/>
                    <a:lstStyle/>
                    <a:p>
                      <a:pPr algn="l" fontAlgn="b"/>
                      <a:r>
                        <a:rPr lang="en-US" sz="1200" b="0" i="0" u="none" strike="noStrike" dirty="0">
                          <a:solidFill>
                            <a:schemeClr val="tx1"/>
                          </a:solidFill>
                          <a:effectLst/>
                          <a:latin typeface="Arial Narrow" panose="020B0606020202030204" pitchFamily="34" charset="0"/>
                        </a:rPr>
                        <a:t>Options Overwriting Range %</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25% - 35%</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10% - 15%</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20% - 30%</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5% - 15%</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663063619"/>
                  </a:ext>
                </a:extLst>
              </a:tr>
              <a:tr h="241752">
                <a:tc>
                  <a:txBody>
                    <a:bodyPr/>
                    <a:lstStyle/>
                    <a:p>
                      <a:pPr algn="l" fontAlgn="b"/>
                      <a:r>
                        <a:rPr lang="en-US" sz="1200" b="0" i="0" u="none" strike="noStrike" dirty="0">
                          <a:solidFill>
                            <a:schemeClr val="tx1"/>
                          </a:solidFill>
                          <a:effectLst/>
                          <a:latin typeface="Arial Narrow" panose="020B0606020202030204" pitchFamily="34" charset="0"/>
                        </a:rPr>
                        <a:t>Yield Contribution % Equities</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3.8%</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5.7%</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4.1%</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6.2%</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2676062794"/>
                  </a:ext>
                </a:extLst>
              </a:tr>
              <a:tr h="241752">
                <a:tc>
                  <a:txBody>
                    <a:bodyPr/>
                    <a:lstStyle/>
                    <a:p>
                      <a:pPr algn="l" fontAlgn="b"/>
                      <a:r>
                        <a:rPr lang="en-US" sz="1200" b="0" i="0" u="none" strike="noStrike" dirty="0">
                          <a:solidFill>
                            <a:schemeClr val="tx1"/>
                          </a:solidFill>
                          <a:effectLst/>
                          <a:latin typeface="Arial Narrow" panose="020B0606020202030204" pitchFamily="34" charset="0"/>
                        </a:rPr>
                        <a:t>Yield Contribution % Fixed Income</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1.2%</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1.8%</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1.2%</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1.8%</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2974303615"/>
                  </a:ext>
                </a:extLst>
              </a:tr>
              <a:tr h="241752">
                <a:tc>
                  <a:txBody>
                    <a:bodyPr/>
                    <a:lstStyle/>
                    <a:p>
                      <a:pPr algn="l" fontAlgn="b"/>
                      <a:r>
                        <a:rPr lang="en-US" sz="1200" b="0" i="0" u="none" strike="noStrike" dirty="0">
                          <a:solidFill>
                            <a:schemeClr val="tx1"/>
                          </a:solidFill>
                          <a:effectLst/>
                          <a:latin typeface="Arial Narrow" panose="020B0606020202030204" pitchFamily="34" charset="0"/>
                        </a:rPr>
                        <a:t>Yield Contribution % Options</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3.0%</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1.7%</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2.7%</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1.3%</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4020582187"/>
                  </a:ext>
                </a:extLst>
              </a:tr>
              <a:tr h="241752">
                <a:tc>
                  <a:txBody>
                    <a:bodyPr/>
                    <a:lstStyle/>
                    <a:p>
                      <a:pPr algn="l" fontAlgn="b"/>
                      <a:r>
                        <a:rPr lang="en-US" sz="1200" b="0" i="0" u="none" strike="noStrike" dirty="0">
                          <a:solidFill>
                            <a:schemeClr val="tx1"/>
                          </a:solidFill>
                          <a:effectLst/>
                          <a:latin typeface="Arial Narrow" panose="020B0606020202030204" pitchFamily="34" charset="0"/>
                        </a:rPr>
                        <a:t>Yield Contribution % from Options</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37%</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19%</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33%</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b="0" i="0" u="none" strike="noStrike" dirty="0">
                          <a:solidFill>
                            <a:schemeClr val="tx1"/>
                          </a:solidFill>
                          <a:effectLst/>
                          <a:latin typeface="Arial Narrow" panose="020B0606020202030204" pitchFamily="34" charset="0"/>
                        </a:rPr>
                        <a:t>14%</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3376049"/>
                  </a:ext>
                </a:extLst>
              </a:tr>
              <a:tr h="241752">
                <a:tc>
                  <a:txBody>
                    <a:bodyPr/>
                    <a:lstStyle/>
                    <a:p>
                      <a:pPr algn="l" fontAlgn="b"/>
                      <a:r>
                        <a:rPr lang="en-US" sz="1200" b="0" i="0" u="none" strike="noStrike" dirty="0">
                          <a:solidFill>
                            <a:schemeClr val="tx1"/>
                          </a:solidFill>
                          <a:effectLst/>
                          <a:latin typeface="Arial Narrow" panose="020B0606020202030204" pitchFamily="34" charset="0"/>
                        </a:rPr>
                        <a:t>Overall Fund Yield</a:t>
                      </a:r>
                    </a:p>
                  </a:txBody>
                  <a:tcPr marL="45720" marR="9525" marT="9525"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8.0%</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9.2%</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8.0%</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9.2%</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6336622"/>
                  </a:ext>
                </a:extLst>
              </a:tr>
              <a:tr h="241752">
                <a:tc>
                  <a:txBody>
                    <a:bodyPr/>
                    <a:lstStyle/>
                    <a:p>
                      <a:pPr algn="l" fontAlgn="b"/>
                      <a:r>
                        <a:rPr lang="en-US" sz="1200" b="0" i="0" u="none" strike="noStrike" dirty="0">
                          <a:solidFill>
                            <a:schemeClr val="tx1"/>
                          </a:solidFill>
                          <a:effectLst/>
                          <a:latin typeface="Arial Narrow" panose="020B0606020202030204" pitchFamily="34" charset="0"/>
                        </a:rPr>
                        <a:t>Fund Distribution</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6.5%</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6.5%</a:t>
                      </a:r>
                    </a:p>
                  </a:txBody>
                  <a:tcPr marL="9525" marR="68580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6.5%</a:t>
                      </a:r>
                    </a:p>
                  </a:txBody>
                  <a:tcPr marL="9525" marR="685800"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US" sz="1200" b="0" i="0" u="none" strike="noStrike" dirty="0">
                          <a:solidFill>
                            <a:schemeClr val="tx1"/>
                          </a:solidFill>
                          <a:effectLst/>
                          <a:latin typeface="Arial Narrow" panose="020B0606020202030204" pitchFamily="34" charset="0"/>
                        </a:rPr>
                        <a:t>6.5%</a:t>
                      </a:r>
                    </a:p>
                  </a:txBody>
                  <a:tcPr marL="9525" marR="6858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716337"/>
                  </a:ext>
                </a:extLst>
              </a:tr>
            </a:tbl>
          </a:graphicData>
        </a:graphic>
      </p:graphicFrame>
      <p:sp>
        <p:nvSpPr>
          <p:cNvPr id="11" name="Rectangle 2">
            <a:extLst>
              <a:ext uri="{FF2B5EF4-FFF2-40B4-BE49-F238E27FC236}">
                <a16:creationId xmlns:a16="http://schemas.microsoft.com/office/drawing/2014/main" id="{ABCFBC46-0486-4D4C-A11F-1BA3BED2AAC9}"/>
              </a:ext>
            </a:extLst>
          </p:cNvPr>
          <p:cNvSpPr>
            <a:spLocks noChangeArrowheads="1"/>
          </p:cNvSpPr>
          <p:nvPr/>
        </p:nvSpPr>
        <p:spPr bwMode="gray">
          <a:xfrm>
            <a:off x="3963949" y="7197656"/>
            <a:ext cx="2130499" cy="230778"/>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8" tIns="45693" rIns="91388" bIns="45693" numCol="1" anchor="t" anchorCtr="1" compatLnSpc="1">
            <a:prstTxWarp prst="textNoShape">
              <a:avLst/>
            </a:prstTxWarp>
            <a:spAutoFit/>
          </a:bodyPr>
          <a:lstStyle/>
          <a:p>
            <a:pPr defTabSz="913866" fontAlgn="base">
              <a:spcBef>
                <a:spcPct val="0"/>
              </a:spcBef>
              <a:spcAft>
                <a:spcPct val="0"/>
              </a:spcAft>
            </a:pPr>
            <a:r>
              <a:rPr lang="en-US" sz="900" b="1" dirty="0">
                <a:solidFill>
                  <a:srgbClr val="4D4D4D"/>
                </a:solidFill>
                <a:latin typeface="Arial Narrow" pitchFamily="34" charset="0"/>
              </a:rPr>
              <a:t>FOR INTERNAL USE ONLY</a:t>
            </a:r>
            <a:endParaRPr lang="en-US" sz="900" dirty="0">
              <a:solidFill>
                <a:srgbClr val="5F5F5F"/>
              </a:solidFill>
              <a:latin typeface="Arial" pitchFamily="34" charset="0"/>
            </a:endParaRPr>
          </a:p>
        </p:txBody>
      </p:sp>
      <p:sp>
        <p:nvSpPr>
          <p:cNvPr id="12" name="Text Placeholder 3">
            <a:extLst>
              <a:ext uri="{FF2B5EF4-FFF2-40B4-BE49-F238E27FC236}">
                <a16:creationId xmlns:a16="http://schemas.microsoft.com/office/drawing/2014/main" id="{300FB59F-643C-4739-B1CD-DDF7BA571C1A}"/>
              </a:ext>
            </a:extLst>
          </p:cNvPr>
          <p:cNvSpPr>
            <a:spLocks noGrp="1"/>
          </p:cNvSpPr>
          <p:nvPr>
            <p:ph type="body" sz="quarter" idx="14"/>
          </p:nvPr>
        </p:nvSpPr>
        <p:spPr>
          <a:xfrm>
            <a:off x="594358" y="6831938"/>
            <a:ext cx="8869680" cy="334963"/>
          </a:xfrm>
        </p:spPr>
        <p:txBody>
          <a:bodyPr/>
          <a:lstStyle/>
          <a:p>
            <a:endParaRPr lang="en-US" sz="1000" dirty="0"/>
          </a:p>
          <a:p>
            <a:r>
              <a:rPr lang="en-US" sz="1000" b="1" dirty="0"/>
              <a:t>At February 9, 2021</a:t>
            </a:r>
            <a:endParaRPr lang="en-US" sz="1000" dirty="0"/>
          </a:p>
          <a:p>
            <a:r>
              <a:rPr lang="en-US" sz="1000" dirty="0"/>
              <a:t>Leveraging portfolios will include cost of leverage an ultimately result in a higher TER which will be dependent upon amount of leverage used.</a:t>
            </a:r>
          </a:p>
          <a:p>
            <a:r>
              <a:rPr lang="en-US" sz="1000" dirty="0"/>
              <a:t> *Fund distribution is overall fund yield minus fund expenses. Total expenses estimated to be 1.5% without leverage and 2.7% with leverage. </a:t>
            </a:r>
          </a:p>
        </p:txBody>
      </p:sp>
    </p:spTree>
    <p:extLst>
      <p:ext uri="{BB962C8B-B14F-4D97-AF65-F5344CB8AC3E}">
        <p14:creationId xmlns:p14="http://schemas.microsoft.com/office/powerpoint/2010/main" val="366109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lstStyle/>
          <a:p>
            <a:r>
              <a:rPr lang="en-US" dirty="0"/>
              <a:t>Distributions and Return of Capital Considerations </a:t>
            </a:r>
          </a:p>
        </p:txBody>
      </p:sp>
      <p:sp>
        <p:nvSpPr>
          <p:cNvPr id="16" name="Content Placeholder 2"/>
          <p:cNvSpPr>
            <a:spLocks noGrp="1"/>
          </p:cNvSpPr>
          <p:nvPr>
            <p:ph idx="1"/>
          </p:nvPr>
        </p:nvSpPr>
        <p:spPr>
          <a:xfrm>
            <a:off x="594360" y="2057400"/>
            <a:ext cx="8892540" cy="5001369"/>
          </a:xfrm>
        </p:spPr>
        <p:txBody>
          <a:bodyPr/>
          <a:lstStyle/>
          <a:p>
            <a:r>
              <a:rPr lang="en-US" dirty="0"/>
              <a:t>Options strategy funds generally pay out under a managed distribution plan</a:t>
            </a:r>
          </a:p>
          <a:p>
            <a:r>
              <a:rPr lang="en-US" dirty="0"/>
              <a:t>Under a managed distribution plan, UTF2 would likely distribute all available net investment income and realized capital gains and supplement with return of capital (ROC) according to its distribution schedule</a:t>
            </a:r>
          </a:p>
          <a:p>
            <a:r>
              <a:rPr lang="en-US" dirty="0"/>
              <a:t>The distribution rate will be based on estimated net investment income and collected option premiums </a:t>
            </a:r>
          </a:p>
          <a:p>
            <a:r>
              <a:rPr lang="en-US" dirty="0"/>
              <a:t>Distribution composition depends on performance of options as well as realized gains from underlying equities</a:t>
            </a:r>
          </a:p>
          <a:p>
            <a:pPr lvl="1"/>
            <a:r>
              <a:rPr lang="en-US" dirty="0"/>
              <a:t>Distribution would be supplemented with ROC if there was not enough net investment income and realized capital gains from options and securities</a:t>
            </a:r>
            <a:r>
              <a:rPr lang="en-US" baseline="30000" dirty="0">
                <a:solidFill>
                  <a:schemeClr val="tx2"/>
                </a:solidFill>
              </a:rPr>
              <a:t>(1)</a:t>
            </a:r>
            <a:endParaRPr lang="en-US" dirty="0"/>
          </a:p>
          <a:p>
            <a:r>
              <a:rPr lang="en-US" dirty="0"/>
              <a:t>Assuming UTF2’s total return is equal to or better than its distribution yield, then UTF2 will not see NAV degradation</a:t>
            </a:r>
          </a:p>
          <a:p>
            <a:pPr marL="509588" lvl="1" indent="0">
              <a:buNone/>
            </a:pPr>
            <a:endParaRPr lang="en-US" dirty="0"/>
          </a:p>
          <a:p>
            <a:pPr lvl="1"/>
            <a:endParaRPr lang="en-US" dirty="0"/>
          </a:p>
          <a:p>
            <a:pPr lvl="1"/>
            <a:endParaRPr lang="en-US" dirty="0"/>
          </a:p>
        </p:txBody>
      </p:sp>
      <p:sp>
        <p:nvSpPr>
          <p:cNvPr id="2" name="Footer Placeholder 1">
            <a:extLst>
              <a:ext uri="{FF2B5EF4-FFF2-40B4-BE49-F238E27FC236}">
                <a16:creationId xmlns:a16="http://schemas.microsoft.com/office/drawing/2014/main" id="{0EBBC3A9-FA0A-4B38-9FD2-CA3B0F28C885}"/>
              </a:ext>
            </a:extLst>
          </p:cNvPr>
          <p:cNvSpPr>
            <a:spLocks noGrp="1"/>
          </p:cNvSpPr>
          <p:nvPr>
            <p:ph type="ftr" sz="quarter" idx="3"/>
          </p:nvPr>
        </p:nvSpPr>
        <p:spPr/>
        <p:txBody>
          <a:bodyPr/>
          <a:lstStyle/>
          <a:p>
            <a:pPr lvl="0"/>
            <a:r>
              <a:rPr lang="en-US" noProof="0"/>
              <a:t>CPRETD013596</a:t>
            </a:r>
            <a:endParaRPr lang="en-US" noProof="0" dirty="0"/>
          </a:p>
        </p:txBody>
      </p:sp>
      <p:sp>
        <p:nvSpPr>
          <p:cNvPr id="3" name="Slide Number Placeholder 2"/>
          <p:cNvSpPr>
            <a:spLocks noGrp="1"/>
          </p:cNvSpPr>
          <p:nvPr>
            <p:ph type="sldNum" sz="quarter" idx="4"/>
          </p:nvPr>
        </p:nvSpPr>
        <p:spPr/>
        <p:txBody>
          <a:bodyPr/>
          <a:lstStyle/>
          <a:p>
            <a:fld id="{D5D18F9C-8340-4F87-BE47-1A4D50731B15}" type="slidenum">
              <a:rPr lang="en-US"/>
              <a:pPr/>
              <a:t>12</a:t>
            </a:fld>
            <a:endParaRPr lang="en-US" dirty="0"/>
          </a:p>
        </p:txBody>
      </p:sp>
      <p:sp>
        <p:nvSpPr>
          <p:cNvPr id="11" name="Text Placeholder 3">
            <a:extLst>
              <a:ext uri="{FF2B5EF4-FFF2-40B4-BE49-F238E27FC236}">
                <a16:creationId xmlns:a16="http://schemas.microsoft.com/office/drawing/2014/main" id="{D632B463-6A70-417E-8CC9-4A515A126A4E}"/>
              </a:ext>
            </a:extLst>
          </p:cNvPr>
          <p:cNvSpPr>
            <a:spLocks noGrp="1"/>
          </p:cNvSpPr>
          <p:nvPr>
            <p:ph type="body" sz="quarter" idx="14"/>
          </p:nvPr>
        </p:nvSpPr>
        <p:spPr>
          <a:xfrm>
            <a:off x="594360" y="6701790"/>
            <a:ext cx="8869680" cy="334963"/>
          </a:xfrm>
        </p:spPr>
        <p:txBody>
          <a:bodyPr/>
          <a:lstStyle/>
          <a:p>
            <a:r>
              <a:rPr lang="en-US" sz="1000" b="1" dirty="0"/>
              <a:t>At January 31, 2021.</a:t>
            </a:r>
            <a:endParaRPr lang="en-GB" sz="1000" dirty="0"/>
          </a:p>
          <a:p>
            <a:r>
              <a:rPr lang="en-GB" sz="1000" dirty="0"/>
              <a:t>The views and opinions are as of the date of publication and are subject to change without notice.</a:t>
            </a:r>
          </a:p>
          <a:p>
            <a:r>
              <a:rPr lang="en-GB" sz="900" dirty="0"/>
              <a:t>(1) </a:t>
            </a:r>
            <a:r>
              <a:rPr lang="en-US" sz="900" dirty="0"/>
              <a:t>A return of capital distribution may involve a return of the shareholder’s original investment. Though not</a:t>
            </a:r>
            <a:r>
              <a:rPr lang="en-US" sz="900" b="1" dirty="0"/>
              <a:t> </a:t>
            </a:r>
            <a:r>
              <a:rPr lang="en-US" sz="900" dirty="0"/>
              <a:t>currently taxable, such a distribution may lower a shareholder’s basis in the Fund, thus potentially subjecting the shareholder to future tax consequences in connection with the sale of Trust shares, even if sold at a loss to the shareholder’s original investment. All or a significant portion of the Fund’s distributions to shareholders during the Fund’s first year of operations may consist of return of capital. </a:t>
            </a:r>
          </a:p>
        </p:txBody>
      </p:sp>
      <p:sp>
        <p:nvSpPr>
          <p:cNvPr id="9" name="Rectangle 2">
            <a:extLst>
              <a:ext uri="{FF2B5EF4-FFF2-40B4-BE49-F238E27FC236}">
                <a16:creationId xmlns:a16="http://schemas.microsoft.com/office/drawing/2014/main" id="{1FE29F07-AC7A-421B-9388-8AEBF7715CA5}"/>
              </a:ext>
            </a:extLst>
          </p:cNvPr>
          <p:cNvSpPr>
            <a:spLocks noChangeArrowheads="1"/>
          </p:cNvSpPr>
          <p:nvPr/>
        </p:nvSpPr>
        <p:spPr bwMode="gray">
          <a:xfrm>
            <a:off x="3963949" y="7208166"/>
            <a:ext cx="2130499" cy="215389"/>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8" tIns="45693" rIns="91388" bIns="45693" numCol="1" anchor="t" anchorCtr="1" compatLnSpc="1">
            <a:prstTxWarp prst="textNoShape">
              <a:avLst/>
            </a:prstTxWarp>
            <a:spAutoFit/>
          </a:bodyPr>
          <a:lstStyle/>
          <a:p>
            <a:pPr defTabSz="913866" fontAlgn="base">
              <a:spcBef>
                <a:spcPct val="0"/>
              </a:spcBef>
              <a:spcAft>
                <a:spcPct val="0"/>
              </a:spcAft>
            </a:pPr>
            <a:r>
              <a:rPr lang="en-US" sz="800" b="1" dirty="0">
                <a:solidFill>
                  <a:srgbClr val="4D4D4D"/>
                </a:solidFill>
                <a:latin typeface="Arial Narrow" pitchFamily="34" charset="0"/>
              </a:rPr>
              <a:t>FOR INTERNAL USE ONLY</a:t>
            </a:r>
            <a:endParaRPr lang="en-US" sz="800" dirty="0">
              <a:solidFill>
                <a:srgbClr val="5F5F5F"/>
              </a:solidFill>
              <a:latin typeface="Arial" pitchFamily="34" charset="0"/>
            </a:endParaRPr>
          </a:p>
        </p:txBody>
      </p:sp>
    </p:spTree>
    <p:custDataLst>
      <p:custData r:id="rId1"/>
    </p:custDataLst>
    <p:extLst>
      <p:ext uri="{BB962C8B-B14F-4D97-AF65-F5344CB8AC3E}">
        <p14:creationId xmlns:p14="http://schemas.microsoft.com/office/powerpoint/2010/main" val="406245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7079-A39B-4A01-9C08-458CF31EF49B}"/>
              </a:ext>
            </a:extLst>
          </p:cNvPr>
          <p:cNvSpPr>
            <a:spLocks noGrp="1"/>
          </p:cNvSpPr>
          <p:nvPr>
            <p:ph type="title"/>
          </p:nvPr>
        </p:nvSpPr>
        <p:spPr>
          <a:xfrm>
            <a:off x="583280" y="836491"/>
            <a:ext cx="8869680" cy="409343"/>
          </a:xfrm>
        </p:spPr>
        <p:txBody>
          <a:bodyPr/>
          <a:lstStyle/>
          <a:p>
            <a:r>
              <a:rPr lang="en-US" dirty="0"/>
              <a:t>UTF2 is Unique, Timely and Within IPO Yield Range </a:t>
            </a:r>
          </a:p>
        </p:txBody>
      </p:sp>
      <p:sp>
        <p:nvSpPr>
          <p:cNvPr id="6" name="Footer Placeholder 5">
            <a:extLst>
              <a:ext uri="{FF2B5EF4-FFF2-40B4-BE49-F238E27FC236}">
                <a16:creationId xmlns:a16="http://schemas.microsoft.com/office/drawing/2014/main" id="{8BE39504-23D5-4CF4-A726-18BBE2E7FF4B}"/>
              </a:ext>
            </a:extLst>
          </p:cNvPr>
          <p:cNvSpPr>
            <a:spLocks noGrp="1"/>
          </p:cNvSpPr>
          <p:nvPr>
            <p:ph type="ftr" sz="quarter" idx="10"/>
          </p:nvPr>
        </p:nvSpPr>
        <p:spPr/>
        <p:txBody>
          <a:bodyPr/>
          <a:lstStyle/>
          <a:p>
            <a:r>
              <a:rPr lang="en-US"/>
              <a:t>CPRETD013596</a:t>
            </a:r>
            <a:endParaRPr lang="en-US" dirty="0"/>
          </a:p>
        </p:txBody>
      </p:sp>
      <p:sp>
        <p:nvSpPr>
          <p:cNvPr id="26" name="Slide Number Placeholder 25">
            <a:extLst>
              <a:ext uri="{FF2B5EF4-FFF2-40B4-BE49-F238E27FC236}">
                <a16:creationId xmlns:a16="http://schemas.microsoft.com/office/drawing/2014/main" id="{F2C8DB7F-8A8E-492D-899E-E197A7D7C57E}"/>
              </a:ext>
            </a:extLst>
          </p:cNvPr>
          <p:cNvSpPr>
            <a:spLocks noGrp="1"/>
          </p:cNvSpPr>
          <p:nvPr>
            <p:ph type="sldNum" sz="quarter" idx="4"/>
          </p:nvPr>
        </p:nvSpPr>
        <p:spPr/>
        <p:txBody>
          <a:bodyPr/>
          <a:lstStyle/>
          <a:p>
            <a:fld id="{D5D18F9C-8340-4F87-BE47-1A4D50731B15}" type="slidenum">
              <a:rPr lang="en-US" smtClean="0">
                <a:solidFill>
                  <a:srgbClr val="5F5F5F"/>
                </a:solidFill>
              </a:rPr>
              <a:pPr/>
              <a:t>1</a:t>
            </a:fld>
            <a:endParaRPr lang="en-US" dirty="0">
              <a:solidFill>
                <a:srgbClr val="5F5F5F"/>
              </a:solidFill>
            </a:endParaRPr>
          </a:p>
        </p:txBody>
      </p:sp>
      <p:grpSp>
        <p:nvGrpSpPr>
          <p:cNvPr id="4" name="Group 3">
            <a:extLst>
              <a:ext uri="{FF2B5EF4-FFF2-40B4-BE49-F238E27FC236}">
                <a16:creationId xmlns:a16="http://schemas.microsoft.com/office/drawing/2014/main" id="{9AB6DBE0-B056-4F9D-B6CF-9DAC9A504FF9}"/>
              </a:ext>
            </a:extLst>
          </p:cNvPr>
          <p:cNvGrpSpPr/>
          <p:nvPr/>
        </p:nvGrpSpPr>
        <p:grpSpPr>
          <a:xfrm>
            <a:off x="413690" y="1711452"/>
            <a:ext cx="9121775" cy="4702021"/>
            <a:chOff x="428625" y="1577184"/>
            <a:chExt cx="9121775" cy="4702021"/>
          </a:xfrm>
        </p:grpSpPr>
        <p:graphicFrame>
          <p:nvGraphicFramePr>
            <p:cNvPr id="13" name="Content Placeholder 8">
              <a:extLst>
                <a:ext uri="{FF2B5EF4-FFF2-40B4-BE49-F238E27FC236}">
                  <a16:creationId xmlns:a16="http://schemas.microsoft.com/office/drawing/2014/main" id="{DB270ADC-5B19-4C78-860C-A0A202C748EB}"/>
                </a:ext>
              </a:extLst>
            </p:cNvPr>
            <p:cNvGraphicFramePr>
              <a:graphicFrameLocks/>
            </p:cNvGraphicFramePr>
            <p:nvPr>
              <p:extLst>
                <p:ext uri="{D42A27DB-BD31-4B8C-83A1-F6EECF244321}">
                  <p14:modId xmlns:p14="http://schemas.microsoft.com/office/powerpoint/2010/main" val="2851319646"/>
                </p:ext>
              </p:extLst>
            </p:nvPr>
          </p:nvGraphicFramePr>
          <p:xfrm>
            <a:off x="539738" y="1752925"/>
            <a:ext cx="9010662" cy="4526280"/>
          </p:xfrm>
          <a:graphic>
            <a:graphicData uri="http://schemas.openxmlformats.org/drawingml/2006/table">
              <a:tbl>
                <a:tblPr firstRow="1" bandRow="1">
                  <a:tableStyleId>{5C22544A-7EE6-4342-B048-85BDC9FD1C3A}</a:tableStyleId>
                </a:tblPr>
                <a:tblGrid>
                  <a:gridCol w="4333874">
                    <a:extLst>
                      <a:ext uri="{9D8B030D-6E8A-4147-A177-3AD203B41FA5}">
                        <a16:colId xmlns:a16="http://schemas.microsoft.com/office/drawing/2014/main" val="2802132650"/>
                      </a:ext>
                    </a:extLst>
                  </a:gridCol>
                  <a:gridCol w="247650">
                    <a:extLst>
                      <a:ext uri="{9D8B030D-6E8A-4147-A177-3AD203B41FA5}">
                        <a16:colId xmlns:a16="http://schemas.microsoft.com/office/drawing/2014/main" val="2888600400"/>
                      </a:ext>
                    </a:extLst>
                  </a:gridCol>
                  <a:gridCol w="4429138">
                    <a:extLst>
                      <a:ext uri="{9D8B030D-6E8A-4147-A177-3AD203B41FA5}">
                        <a16:colId xmlns:a16="http://schemas.microsoft.com/office/drawing/2014/main" val="1403421942"/>
                      </a:ext>
                    </a:extLst>
                  </a:gridCol>
                </a:tblGrid>
                <a:tr h="3652081">
                  <a:tc>
                    <a:txBody>
                      <a:bodyPr/>
                      <a:lstStyle/>
                      <a:p>
                        <a:pPr marL="171450" indent="-171450">
                          <a:spcBef>
                            <a:spcPts val="600"/>
                          </a:spcBef>
                          <a:buClr>
                            <a:schemeClr val="accent4"/>
                          </a:buClr>
                          <a:buSzPct val="130000"/>
                          <a:buFont typeface="Arial" panose="020B0604020202020204" pitchFamily="34" charset="0"/>
                          <a:buChar char="•"/>
                        </a:pPr>
                        <a:r>
                          <a:rPr lang="en-US" sz="1400" b="1" kern="1200" dirty="0">
                            <a:solidFill>
                              <a:srgbClr val="5F5F5F"/>
                            </a:solidFill>
                            <a:latin typeface="Arial" panose="020B0604020202020204" pitchFamily="34" charset="0"/>
                            <a:ea typeface="+mn-ea"/>
                            <a:cs typeface="Arial" panose="020B0604020202020204" pitchFamily="34" charset="0"/>
                          </a:rPr>
                          <a:t>Opportunity</a:t>
                        </a: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kern="1200" dirty="0">
                            <a:solidFill>
                              <a:srgbClr val="5F5F5F"/>
                            </a:solidFill>
                            <a:latin typeface="Arial" panose="020B0604020202020204" pitchFamily="34" charset="0"/>
                            <a:ea typeface="+mn-ea"/>
                            <a:cs typeface="Arial" panose="020B0604020202020204" pitchFamily="34" charset="0"/>
                          </a:rPr>
                          <a:t>Thematic infrastructure CEF IPO</a:t>
                        </a: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kern="1200" dirty="0">
                            <a:solidFill>
                              <a:srgbClr val="5F5F5F"/>
                            </a:solidFill>
                            <a:latin typeface="Arial" panose="020B0604020202020204" pitchFamily="34" charset="0"/>
                            <a:ea typeface="+mn-ea"/>
                            <a:cs typeface="Arial" panose="020B0604020202020204" pitchFamily="34" charset="0"/>
                          </a:rPr>
                          <a:t>Unique relative to peers</a:t>
                        </a: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kern="1200" dirty="0">
                            <a:solidFill>
                              <a:srgbClr val="5F5F5F"/>
                            </a:solidFill>
                            <a:latin typeface="Arial" panose="020B0604020202020204" pitchFamily="34" charset="0"/>
                            <a:ea typeface="+mn-ea"/>
                            <a:cs typeface="Arial" panose="020B0604020202020204" pitchFamily="34" charset="0"/>
                          </a:rPr>
                          <a:t>Low overlap with UTF</a:t>
                        </a:r>
                      </a:p>
                      <a:p>
                        <a:pPr marL="171450" indent="-171450">
                          <a:spcBef>
                            <a:spcPts val="600"/>
                          </a:spcBef>
                          <a:buClr>
                            <a:schemeClr val="accent4"/>
                          </a:buClr>
                          <a:buSzPct val="130000"/>
                          <a:buFont typeface="Arial" panose="020B0604020202020204" pitchFamily="34" charset="0"/>
                          <a:buChar char="•"/>
                        </a:pPr>
                        <a:r>
                          <a:rPr lang="en-US" sz="1400" b="1" dirty="0">
                            <a:solidFill>
                              <a:srgbClr val="5F5F5F"/>
                            </a:solidFill>
                            <a:latin typeface="Arial" panose="020B0604020202020204" pitchFamily="34" charset="0"/>
                            <a:cs typeface="Arial" panose="020B0604020202020204" pitchFamily="34" charset="0"/>
                          </a:rPr>
                          <a:t>Investment Case</a:t>
                        </a:r>
                        <a:endParaRPr lang="en-US" sz="1400" b="1" baseline="30000" dirty="0">
                          <a:solidFill>
                            <a:srgbClr val="5F5F5F"/>
                          </a:solidFill>
                          <a:latin typeface="Arial" panose="020B0604020202020204" pitchFamily="34" charset="0"/>
                          <a:cs typeface="Arial" panose="020B0604020202020204" pitchFamily="34" charset="0"/>
                        </a:endParaRP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kern="1200" dirty="0">
                            <a:solidFill>
                              <a:srgbClr val="5F5F5F"/>
                            </a:solidFill>
                            <a:latin typeface="Arial" panose="020B0604020202020204" pitchFamily="34" charset="0"/>
                            <a:ea typeface="+mn-ea"/>
                            <a:cs typeface="Arial" panose="020B0604020202020204" pitchFamily="34" charset="0"/>
                          </a:rPr>
                          <a:t>Digitalization drives data infrastructure buildout</a:t>
                        </a: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kern="1200" dirty="0">
                            <a:solidFill>
                              <a:srgbClr val="5F5F5F"/>
                            </a:solidFill>
                            <a:latin typeface="Arial" panose="020B0604020202020204" pitchFamily="34" charset="0"/>
                            <a:ea typeface="+mn-ea"/>
                            <a:cs typeface="Arial" panose="020B0604020202020204" pitchFamily="34" charset="0"/>
                          </a:rPr>
                          <a:t>Renewables pave way for future energy usage</a:t>
                        </a: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dirty="0">
                            <a:solidFill>
                              <a:srgbClr val="5F5F5F"/>
                            </a:solidFill>
                            <a:latin typeface="Arial" panose="020B0604020202020204" pitchFamily="34" charset="0"/>
                            <a:cs typeface="Arial" panose="020B0604020202020204" pitchFamily="34" charset="0"/>
                          </a:rPr>
                          <a:t>Vaccine benefit economically sensitive sectors</a:t>
                        </a:r>
                      </a:p>
                      <a:p>
                        <a:pPr marL="171450" indent="-171450">
                          <a:spcBef>
                            <a:spcPts val="600"/>
                          </a:spcBef>
                          <a:buClr>
                            <a:schemeClr val="accent4"/>
                          </a:buClr>
                          <a:buSzPct val="130000"/>
                          <a:buFont typeface="Arial" panose="020B0604020202020204" pitchFamily="34" charset="0"/>
                          <a:buChar char="•"/>
                        </a:pPr>
                        <a:r>
                          <a:rPr lang="en-US" sz="1400" b="1" dirty="0">
                            <a:solidFill>
                              <a:srgbClr val="5F5F5F"/>
                            </a:solidFill>
                            <a:latin typeface="Arial" panose="020B0604020202020204" pitchFamily="34" charset="0"/>
                            <a:cs typeface="Arial" panose="020B0604020202020204" pitchFamily="34" charset="0"/>
                          </a:rPr>
                          <a:t>Performance </a:t>
                        </a:r>
                        <a:endParaRPr lang="en-US" sz="1400" b="1" baseline="30000" dirty="0">
                          <a:solidFill>
                            <a:srgbClr val="5F5F5F"/>
                          </a:solidFill>
                          <a:latin typeface="Arial" panose="020B0604020202020204" pitchFamily="34" charset="0"/>
                          <a:cs typeface="Arial" panose="020B0604020202020204" pitchFamily="34" charset="0"/>
                        </a:endParaRP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kern="1200" dirty="0">
                            <a:solidFill>
                              <a:srgbClr val="5F5F5F"/>
                            </a:solidFill>
                            <a:latin typeface="Arial" panose="020B0604020202020204" pitchFamily="34" charset="0"/>
                            <a:ea typeface="+mn-ea"/>
                            <a:cs typeface="Arial" panose="020B0604020202020204" pitchFamily="34" charset="0"/>
                          </a:rPr>
                          <a:t>UTF and GLI composite outperformed benchmark over all trailing periods</a:t>
                        </a: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kern="1200" dirty="0">
                            <a:solidFill>
                              <a:srgbClr val="5F5F5F"/>
                            </a:solidFill>
                            <a:latin typeface="Arial" panose="020B0604020202020204" pitchFamily="34" charset="0"/>
                            <a:ea typeface="+mn-ea"/>
                            <a:cs typeface="Arial" panose="020B0604020202020204" pitchFamily="34" charset="0"/>
                          </a:rPr>
                          <a:t>Options strategy for INB outperformed BXM over all periods and since inception</a:t>
                        </a:r>
                      </a:p>
                      <a:p>
                        <a:pPr marL="568325" lvl="2" indent="0">
                          <a:buClr>
                            <a:schemeClr val="bg1">
                              <a:lumMod val="50000"/>
                            </a:schemeClr>
                          </a:buClr>
                          <a:buSzPct val="90000"/>
                          <a:buFont typeface="Arial" panose="020B0604020202020204" pitchFamily="34" charset="0"/>
                          <a:buNone/>
                        </a:pPr>
                        <a:endParaRPr lang="en-US" sz="1200" dirty="0">
                          <a:solidFill>
                            <a:srgbClr val="5F5F5F"/>
                          </a:solidFill>
                          <a:latin typeface="Arial" panose="020B0604020202020204" pitchFamily="34" charset="0"/>
                          <a:cs typeface="Arial" panose="020B0604020202020204" pitchFamily="34" charset="0"/>
                        </a:endParaRPr>
                      </a:p>
                    </a:txBody>
                    <a:tcPr marT="457200">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5F5F5F"/>
                            </a:solidFill>
                            <a:latin typeface="Arial" panose="020B0604020202020204" pitchFamily="34" charset="0"/>
                            <a:cs typeface="Arial" panose="020B0604020202020204" pitchFamily="34" charset="0"/>
                          </a:rPr>
                          <a:t> </a:t>
                        </a:r>
                      </a:p>
                    </a:txBody>
                    <a:tcPr anchor="b">
                      <a:lnL w="12700" cap="flat" cmpd="sng" algn="ctr">
                        <a:solidFill>
                          <a:schemeClr val="accent1">
                            <a:lumMod val="5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Bef>
                            <a:spcPts val="600"/>
                          </a:spcBef>
                          <a:buClr>
                            <a:schemeClr val="accent4"/>
                          </a:buClr>
                          <a:buSzPct val="130000"/>
                          <a:buFont typeface="Arial" panose="020B0604020202020204" pitchFamily="34" charset="0"/>
                          <a:buChar char="•"/>
                        </a:pPr>
                        <a:r>
                          <a:rPr lang="en-US" sz="1400" b="1" dirty="0">
                            <a:solidFill>
                              <a:srgbClr val="5F5F5F"/>
                            </a:solidFill>
                            <a:latin typeface="Arial" panose="020B0604020202020204" pitchFamily="34" charset="0"/>
                            <a:cs typeface="Arial" panose="020B0604020202020204" pitchFamily="34" charset="0"/>
                          </a:rPr>
                          <a:t>Underlying Portfolio</a:t>
                        </a:r>
                        <a:endParaRPr lang="en-US" sz="1400" b="1" baseline="30000" dirty="0">
                          <a:solidFill>
                            <a:srgbClr val="5F5F5F"/>
                          </a:solidFill>
                          <a:latin typeface="Arial" panose="020B0604020202020204" pitchFamily="34" charset="0"/>
                          <a:cs typeface="Arial" panose="020B0604020202020204" pitchFamily="34" charset="0"/>
                        </a:endParaRP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kern="1200" dirty="0">
                            <a:solidFill>
                              <a:srgbClr val="5F5F5F"/>
                            </a:solidFill>
                            <a:latin typeface="Arial" panose="020B0604020202020204" pitchFamily="34" charset="0"/>
                            <a:ea typeface="+mn-ea"/>
                            <a:cs typeface="Arial" panose="020B0604020202020204" pitchFamily="34" charset="0"/>
                          </a:rPr>
                          <a:t>Blend (equities/FI)</a:t>
                        </a: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kern="1200" dirty="0">
                            <a:solidFill>
                              <a:srgbClr val="5F5F5F"/>
                            </a:solidFill>
                            <a:latin typeface="Arial" panose="020B0604020202020204" pitchFamily="34" charset="0"/>
                            <a:ea typeface="+mn-ea"/>
                            <a:cs typeface="Arial" panose="020B0604020202020204" pitchFamily="34" charset="0"/>
                          </a:rPr>
                          <a:t>Geography</a:t>
                        </a: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kern="1200" dirty="0">
                            <a:solidFill>
                              <a:srgbClr val="5F5F5F"/>
                            </a:solidFill>
                            <a:latin typeface="Arial" panose="020B0604020202020204" pitchFamily="34" charset="0"/>
                            <a:ea typeface="+mn-ea"/>
                            <a:cs typeface="Arial" panose="020B0604020202020204" pitchFamily="34" charset="0"/>
                          </a:rPr>
                          <a:t>Midstream (Y/N)</a:t>
                        </a:r>
                      </a:p>
                      <a:p>
                        <a:pPr marL="171450" indent="-171450">
                          <a:spcBef>
                            <a:spcPts val="600"/>
                          </a:spcBef>
                          <a:buClr>
                            <a:schemeClr val="accent4"/>
                          </a:buClr>
                          <a:buSzPct val="130000"/>
                          <a:buFont typeface="Arial" panose="020B0604020202020204" pitchFamily="34" charset="0"/>
                          <a:buChar char="•"/>
                        </a:pPr>
                        <a:r>
                          <a:rPr lang="en-US" sz="1400" b="1" dirty="0">
                            <a:solidFill>
                              <a:srgbClr val="5F5F5F"/>
                            </a:solidFill>
                            <a:latin typeface="Arial" panose="020B0604020202020204" pitchFamily="34" charset="0"/>
                            <a:cs typeface="Arial" panose="020B0604020202020204" pitchFamily="34" charset="0"/>
                          </a:rPr>
                          <a:t>Use of Options</a:t>
                        </a:r>
                      </a:p>
                      <a:p>
                        <a:pPr marL="457200" lvl="1" indent="-171450" algn="l" defTabSz="1018824" rtl="0" eaLnBrk="1" latinLnBrk="0" hangingPunct="1">
                          <a:spcBef>
                            <a:spcPts val="600"/>
                          </a:spcBef>
                          <a:spcAft>
                            <a:spcPts val="300"/>
                          </a:spcAft>
                          <a:buClr>
                            <a:schemeClr val="bg1">
                              <a:lumMod val="50000"/>
                            </a:schemeClr>
                          </a:buClr>
                          <a:buSzPct val="90000"/>
                          <a:buFont typeface="Arial" panose="020B0604020202020204" pitchFamily="34" charset="0"/>
                          <a:buChar char="—"/>
                        </a:pPr>
                        <a:r>
                          <a:rPr lang="en-US" sz="1400" b="0" kern="1200" dirty="0">
                            <a:solidFill>
                              <a:srgbClr val="5F5F5F"/>
                            </a:solidFill>
                            <a:latin typeface="Arial" panose="020B0604020202020204" pitchFamily="34" charset="0"/>
                            <a:ea typeface="+mn-ea"/>
                            <a:cs typeface="Arial" panose="020B0604020202020204" pitchFamily="34" charset="0"/>
                          </a:rPr>
                          <a:t>Reduce volatility &amp; drawdowns</a:t>
                        </a:r>
                      </a:p>
                      <a:p>
                        <a:pPr marL="457200" lvl="1" indent="-171450" algn="l" defTabSz="1018824" rtl="0" eaLnBrk="1" latinLnBrk="0" hangingPunct="1">
                          <a:spcBef>
                            <a:spcPts val="600"/>
                          </a:spcBef>
                          <a:spcAft>
                            <a:spcPts val="300"/>
                          </a:spcAft>
                          <a:buClr>
                            <a:schemeClr val="bg1">
                              <a:lumMod val="50000"/>
                            </a:schemeClr>
                          </a:buClr>
                          <a:buSzPct val="90000"/>
                          <a:buFont typeface="Arial" panose="020B0604020202020204" pitchFamily="34" charset="0"/>
                          <a:buChar char="—"/>
                        </a:pPr>
                        <a:r>
                          <a:rPr lang="en-US" sz="1400" b="0" kern="1200" dirty="0">
                            <a:solidFill>
                              <a:srgbClr val="5F5F5F"/>
                            </a:solidFill>
                            <a:latin typeface="Arial" panose="020B0604020202020204" pitchFamily="34" charset="0"/>
                            <a:ea typeface="+mn-ea"/>
                            <a:cs typeface="Arial" panose="020B0604020202020204" pitchFamily="34" charset="0"/>
                          </a:rPr>
                          <a:t>Maintaining upside price return</a:t>
                        </a:r>
                      </a:p>
                      <a:p>
                        <a:pPr marL="457200" lvl="1" indent="-171450" algn="l" defTabSz="1018824" rtl="0" eaLnBrk="1" latinLnBrk="0" hangingPunct="1">
                          <a:spcBef>
                            <a:spcPts val="600"/>
                          </a:spcBef>
                          <a:spcAft>
                            <a:spcPts val="300"/>
                          </a:spcAft>
                          <a:buClr>
                            <a:schemeClr val="bg1">
                              <a:lumMod val="50000"/>
                            </a:schemeClr>
                          </a:buClr>
                          <a:buSzPct val="90000"/>
                          <a:buFont typeface="Arial" panose="020B0604020202020204" pitchFamily="34" charset="0"/>
                          <a:buChar char="—"/>
                        </a:pPr>
                        <a:r>
                          <a:rPr lang="en-US" sz="1400" b="0" kern="1200" dirty="0">
                            <a:solidFill>
                              <a:srgbClr val="5F5F5F"/>
                            </a:solidFill>
                            <a:latin typeface="Arial" panose="020B0604020202020204" pitchFamily="34" charset="0"/>
                            <a:ea typeface="+mn-ea"/>
                            <a:cs typeface="Arial" panose="020B0604020202020204" pitchFamily="34" charset="0"/>
                          </a:rPr>
                          <a:t>Provide consistent income</a:t>
                        </a:r>
                      </a:p>
                      <a:p>
                        <a:pPr marL="171450" marR="0" lvl="1" indent="-171450" algn="l" defTabSz="1018824" rtl="0" eaLnBrk="1" fontAlgn="auto" latinLnBrk="0" hangingPunct="1">
                          <a:lnSpc>
                            <a:spcPct val="100000"/>
                          </a:lnSpc>
                          <a:spcBef>
                            <a:spcPts val="600"/>
                          </a:spcBef>
                          <a:spcAft>
                            <a:spcPts val="300"/>
                          </a:spcAft>
                          <a:buClr>
                            <a:schemeClr val="accent4"/>
                          </a:buClr>
                          <a:buSzPct val="130000"/>
                          <a:buFont typeface="Arial" panose="020B0604020202020204" pitchFamily="34" charset="0"/>
                          <a:buChar char="•"/>
                          <a:tabLst/>
                          <a:defRPr/>
                        </a:pPr>
                        <a:r>
                          <a:rPr lang="en-US" sz="1400" b="1" kern="1200" dirty="0">
                            <a:solidFill>
                              <a:srgbClr val="5F5F5F"/>
                            </a:solidFill>
                            <a:latin typeface="Arial" panose="020B0604020202020204" pitchFamily="34" charset="0"/>
                            <a:ea typeface="+mn-ea"/>
                            <a:cs typeface="Arial" panose="020B0604020202020204" pitchFamily="34" charset="0"/>
                          </a:rPr>
                          <a:t>Target Yield </a:t>
                        </a: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kern="1200" dirty="0">
                            <a:solidFill>
                              <a:srgbClr val="5F5F5F"/>
                            </a:solidFill>
                            <a:latin typeface="Arial" panose="020B0604020202020204" pitchFamily="34" charset="0"/>
                            <a:ea typeface="+mn-ea"/>
                            <a:cs typeface="Arial" panose="020B0604020202020204" pitchFamily="34" charset="0"/>
                          </a:rPr>
                          <a:t>Main peers at 6.5% average</a:t>
                        </a:r>
                      </a:p>
                      <a:p>
                        <a:pPr marL="457200" marR="0" lvl="1" indent="-171450" algn="l" defTabSz="1018824" rtl="0" eaLnBrk="1" fontAlgn="auto" latinLnBrk="0" hangingPunct="1">
                          <a:lnSpc>
                            <a:spcPct val="100000"/>
                          </a:lnSpc>
                          <a:spcBef>
                            <a:spcPts val="600"/>
                          </a:spcBef>
                          <a:spcAft>
                            <a:spcPts val="300"/>
                          </a:spcAft>
                          <a:buClr>
                            <a:schemeClr val="bg1">
                              <a:lumMod val="50000"/>
                            </a:schemeClr>
                          </a:buClr>
                          <a:buSzPct val="90000"/>
                          <a:buFont typeface="Arial" panose="020B0604020202020204" pitchFamily="34" charset="0"/>
                          <a:buChar char="—"/>
                          <a:tabLst/>
                          <a:defRPr/>
                        </a:pPr>
                        <a:r>
                          <a:rPr lang="en-US" sz="1400" b="0" kern="1200" dirty="0">
                            <a:solidFill>
                              <a:srgbClr val="5F5F5F"/>
                            </a:solidFill>
                            <a:latin typeface="Arial" panose="020B0604020202020204" pitchFamily="34" charset="0"/>
                            <a:ea typeface="+mn-ea"/>
                            <a:cs typeface="Arial" panose="020B0604020202020204" pitchFamily="34" charset="0"/>
                          </a:rPr>
                          <a:t>UTF at 6.9%</a:t>
                        </a:r>
                      </a:p>
                    </a:txBody>
                    <a:tcPr marT="45720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3299357"/>
                    </a:ext>
                  </a:extLst>
                </a:tr>
              </a:tbl>
            </a:graphicData>
          </a:graphic>
        </p:graphicFrame>
        <p:sp>
          <p:nvSpPr>
            <p:cNvPr id="14" name="TextBox 13">
              <a:extLst>
                <a:ext uri="{FF2B5EF4-FFF2-40B4-BE49-F238E27FC236}">
                  <a16:creationId xmlns:a16="http://schemas.microsoft.com/office/drawing/2014/main" id="{F9967CD6-3638-4794-A65F-FEC28269CF5B}"/>
                </a:ext>
              </a:extLst>
            </p:cNvPr>
            <p:cNvSpPr txBox="1"/>
            <p:nvPr/>
          </p:nvSpPr>
          <p:spPr>
            <a:xfrm>
              <a:off x="428625" y="1577184"/>
              <a:ext cx="1562689" cy="327806"/>
            </a:xfrm>
            <a:prstGeom prst="rect">
              <a:avLst/>
            </a:prstGeom>
            <a:solidFill>
              <a:schemeClr val="bg1"/>
            </a:solidFill>
          </p:spPr>
          <p:txBody>
            <a:bodyPr wrap="none" rtlCol="0">
              <a:noAutofit/>
            </a:bodyPr>
            <a:lstStyle/>
            <a:p>
              <a:r>
                <a:rPr lang="en-US" sz="1400" b="1" dirty="0">
                  <a:solidFill>
                    <a:schemeClr val="accent1">
                      <a:lumMod val="50000"/>
                    </a:schemeClr>
                  </a:solidFill>
                  <a:latin typeface="Arial" panose="020B0604020202020204" pitchFamily="34" charset="0"/>
                  <a:cs typeface="Arial" panose="020B0604020202020204" pitchFamily="34" charset="0"/>
                </a:rPr>
                <a:t>Business Case</a:t>
              </a:r>
            </a:p>
          </p:txBody>
        </p:sp>
        <p:sp>
          <p:nvSpPr>
            <p:cNvPr id="15" name="TextBox 14">
              <a:extLst>
                <a:ext uri="{FF2B5EF4-FFF2-40B4-BE49-F238E27FC236}">
                  <a16:creationId xmlns:a16="http://schemas.microsoft.com/office/drawing/2014/main" id="{5B641F1E-D212-4338-A004-0ABC0927B72D}"/>
                </a:ext>
              </a:extLst>
            </p:cNvPr>
            <p:cNvSpPr txBox="1"/>
            <p:nvPr/>
          </p:nvSpPr>
          <p:spPr>
            <a:xfrm>
              <a:off x="5000625" y="1598052"/>
              <a:ext cx="1876425" cy="324571"/>
            </a:xfrm>
            <a:prstGeom prst="rect">
              <a:avLst/>
            </a:prstGeom>
            <a:solidFill>
              <a:schemeClr val="bg1"/>
            </a:solidFill>
          </p:spPr>
          <p:txBody>
            <a:bodyPr wrap="none" rtlCol="0">
              <a:noAutofit/>
            </a:bodyPr>
            <a:lstStyle/>
            <a:p>
              <a:r>
                <a:rPr lang="en-US" sz="1400" b="1" dirty="0">
                  <a:solidFill>
                    <a:schemeClr val="accent1"/>
                  </a:solidFill>
                  <a:latin typeface="Arial" panose="020B0604020202020204" pitchFamily="34" charset="0"/>
                  <a:cs typeface="Arial" panose="020B0604020202020204" pitchFamily="34" charset="0"/>
                </a:rPr>
                <a:t>Discussion Points </a:t>
              </a:r>
            </a:p>
          </p:txBody>
        </p:sp>
      </p:grpSp>
      <p:sp>
        <p:nvSpPr>
          <p:cNvPr id="12" name="Rectangle 2">
            <a:extLst>
              <a:ext uri="{FF2B5EF4-FFF2-40B4-BE49-F238E27FC236}">
                <a16:creationId xmlns:a16="http://schemas.microsoft.com/office/drawing/2014/main" id="{4E6D8B98-D60B-4052-B861-4E870AA88473}"/>
              </a:ext>
            </a:extLst>
          </p:cNvPr>
          <p:cNvSpPr>
            <a:spLocks noChangeArrowheads="1"/>
          </p:cNvSpPr>
          <p:nvPr/>
        </p:nvSpPr>
        <p:spPr bwMode="gray">
          <a:xfrm>
            <a:off x="3963949" y="7197656"/>
            <a:ext cx="2130499" cy="230778"/>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8" tIns="45693" rIns="91388" bIns="45693" numCol="1" anchor="t" anchorCtr="1" compatLnSpc="1">
            <a:prstTxWarp prst="textNoShape">
              <a:avLst/>
            </a:prstTxWarp>
            <a:spAutoFit/>
          </a:bodyPr>
          <a:lstStyle/>
          <a:p>
            <a:pPr defTabSz="913866" fontAlgn="base">
              <a:spcBef>
                <a:spcPct val="0"/>
              </a:spcBef>
              <a:spcAft>
                <a:spcPct val="0"/>
              </a:spcAft>
            </a:pPr>
            <a:r>
              <a:rPr lang="en-US" sz="900" b="1" dirty="0">
                <a:solidFill>
                  <a:srgbClr val="4D4D4D"/>
                </a:solidFill>
                <a:latin typeface="Arial Narrow" pitchFamily="34" charset="0"/>
              </a:rPr>
              <a:t>FOR INTERNAL USE ONLY</a:t>
            </a:r>
            <a:endParaRPr lang="en-US" sz="900" dirty="0">
              <a:solidFill>
                <a:srgbClr val="5F5F5F"/>
              </a:solidFill>
              <a:latin typeface="Arial" pitchFamily="34" charset="0"/>
            </a:endParaRPr>
          </a:p>
        </p:txBody>
      </p:sp>
    </p:spTree>
    <p:custDataLst>
      <p:custData r:id="rId1"/>
    </p:custDataLst>
    <p:extLst>
      <p:ext uri="{BB962C8B-B14F-4D97-AF65-F5344CB8AC3E}">
        <p14:creationId xmlns:p14="http://schemas.microsoft.com/office/powerpoint/2010/main" val="333226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a:extLst>
              <a:ext uri="{FF2B5EF4-FFF2-40B4-BE49-F238E27FC236}">
                <a16:creationId xmlns:a16="http://schemas.microsoft.com/office/drawing/2014/main" id="{ECBB7941-15EE-4196-B341-242FF98E4521}"/>
              </a:ext>
            </a:extLst>
          </p:cNvPr>
          <p:cNvSpPr>
            <a:spLocks noGrp="1"/>
          </p:cNvSpPr>
          <p:nvPr/>
        </p:nvSpPr>
        <p:spPr>
          <a:xfrm>
            <a:off x="594360" y="572598"/>
            <a:ext cx="8869680" cy="411480"/>
          </a:xfrm>
          <a:prstGeom prst="rect">
            <a:avLst/>
          </a:prstGeom>
        </p:spPr>
        <p:txBody>
          <a:bodyPr vert="horz" wrap="square" lIns="0" tIns="0" rIns="0" bIns="0" rtlCol="0" anchor="b" anchorCtr="0">
            <a:noAutofit/>
          </a:bodyPr>
          <a:lstStyle>
            <a:lvl1pPr algn="l" defTabSz="1018824" rtl="0" eaLnBrk="1" latinLnBrk="0" hangingPunct="1">
              <a:lnSpc>
                <a:spcPct val="95000"/>
              </a:lnSpc>
              <a:spcBef>
                <a:spcPct val="0"/>
              </a:spcBef>
              <a:buNone/>
              <a:defRPr sz="2800" b="0" kern="1200">
                <a:solidFill>
                  <a:schemeClr val="tx1"/>
                </a:solidFill>
                <a:latin typeface="Georgia" pitchFamily="18" charset="0"/>
                <a:ea typeface="+mj-ea"/>
                <a:cs typeface="Arial" pitchFamily="34" charset="0"/>
              </a:defRPr>
            </a:lvl1pPr>
          </a:lstStyle>
          <a:p>
            <a:pPr marL="0" marR="0" lvl="0" indent="0" algn="l" defTabSz="1018824" rtl="0" eaLnBrk="1" fontAlgn="auto" latinLnBrk="0" hangingPunct="1">
              <a:lnSpc>
                <a:spcPct val="95000"/>
              </a:lnSpc>
              <a:spcBef>
                <a:spcPct val="0"/>
              </a:spcBef>
              <a:spcAft>
                <a:spcPts val="0"/>
              </a:spcAft>
              <a:buClrTx/>
              <a:buSzTx/>
              <a:buFontTx/>
              <a:buNone/>
              <a:tabLst/>
              <a:defRPr/>
            </a:pPr>
            <a:endParaRPr kumimoji="0" lang="en-US" sz="2800" b="0" i="0" u="none" strike="noStrike" kern="1200" cap="none" spc="0" normalizeH="0" baseline="0" noProof="0" dirty="0">
              <a:ln>
                <a:noFill/>
              </a:ln>
              <a:solidFill>
                <a:srgbClr val="5F5F5F"/>
              </a:solidFill>
              <a:effectLst/>
              <a:uLnTx/>
              <a:uFillTx/>
              <a:latin typeface="Georgia" pitchFamily="18" charset="0"/>
              <a:ea typeface="+mj-ea"/>
              <a:cs typeface="Arial" pitchFamily="34" charset="0"/>
            </a:endParaRPr>
          </a:p>
        </p:txBody>
      </p:sp>
      <p:sp>
        <p:nvSpPr>
          <p:cNvPr id="4" name="Title 3"/>
          <p:cNvSpPr>
            <a:spLocks noGrp="1"/>
          </p:cNvSpPr>
          <p:nvPr>
            <p:ph type="title"/>
          </p:nvPr>
        </p:nvSpPr>
        <p:spPr>
          <a:xfrm>
            <a:off x="594358" y="815935"/>
            <a:ext cx="9046963" cy="411480"/>
          </a:xfrm>
        </p:spPr>
        <p:txBody>
          <a:bodyPr/>
          <a:lstStyle/>
          <a:p>
            <a:r>
              <a:rPr lang="en-US" dirty="0"/>
              <a:t>CEF IPOs Have Required 6%+ Yield Talk</a:t>
            </a:r>
          </a:p>
        </p:txBody>
      </p:sp>
      <p:graphicFrame>
        <p:nvGraphicFramePr>
          <p:cNvPr id="14" name="Table 13">
            <a:extLst>
              <a:ext uri="{FF2B5EF4-FFF2-40B4-BE49-F238E27FC236}">
                <a16:creationId xmlns:a16="http://schemas.microsoft.com/office/drawing/2014/main" id="{6E08D704-9317-4066-94DA-73D4B7ADBF53}"/>
              </a:ext>
            </a:extLst>
          </p:cNvPr>
          <p:cNvGraphicFramePr>
            <a:graphicFrameLocks noGrp="1"/>
          </p:cNvGraphicFramePr>
          <p:nvPr>
            <p:extLst>
              <p:ext uri="{D42A27DB-BD31-4B8C-83A1-F6EECF244321}">
                <p14:modId xmlns:p14="http://schemas.microsoft.com/office/powerpoint/2010/main" val="2518242757"/>
              </p:ext>
            </p:extLst>
          </p:nvPr>
        </p:nvGraphicFramePr>
        <p:xfrm>
          <a:off x="594359" y="1244057"/>
          <a:ext cx="8869679" cy="5077133"/>
        </p:xfrm>
        <a:graphic>
          <a:graphicData uri="http://schemas.openxmlformats.org/drawingml/2006/table">
            <a:tbl>
              <a:tblPr firstRow="1" bandRow="1">
                <a:tableStyleId>{5C22544A-7EE6-4342-B048-85BDC9FD1C3A}</a:tableStyleId>
              </a:tblPr>
              <a:tblGrid>
                <a:gridCol w="815341">
                  <a:extLst>
                    <a:ext uri="{9D8B030D-6E8A-4147-A177-3AD203B41FA5}">
                      <a16:colId xmlns:a16="http://schemas.microsoft.com/office/drawing/2014/main" val="987595783"/>
                    </a:ext>
                  </a:extLst>
                </a:gridCol>
                <a:gridCol w="2105025">
                  <a:extLst>
                    <a:ext uri="{9D8B030D-6E8A-4147-A177-3AD203B41FA5}">
                      <a16:colId xmlns:a16="http://schemas.microsoft.com/office/drawing/2014/main" val="2043636116"/>
                    </a:ext>
                  </a:extLst>
                </a:gridCol>
                <a:gridCol w="847725">
                  <a:extLst>
                    <a:ext uri="{9D8B030D-6E8A-4147-A177-3AD203B41FA5}">
                      <a16:colId xmlns:a16="http://schemas.microsoft.com/office/drawing/2014/main" val="636538549"/>
                    </a:ext>
                  </a:extLst>
                </a:gridCol>
                <a:gridCol w="1238250">
                  <a:extLst>
                    <a:ext uri="{9D8B030D-6E8A-4147-A177-3AD203B41FA5}">
                      <a16:colId xmlns:a16="http://schemas.microsoft.com/office/drawing/2014/main" val="2263997953"/>
                    </a:ext>
                  </a:extLst>
                </a:gridCol>
                <a:gridCol w="1066800">
                  <a:extLst>
                    <a:ext uri="{9D8B030D-6E8A-4147-A177-3AD203B41FA5}">
                      <a16:colId xmlns:a16="http://schemas.microsoft.com/office/drawing/2014/main" val="3287611802"/>
                    </a:ext>
                  </a:extLst>
                </a:gridCol>
                <a:gridCol w="914400">
                  <a:extLst>
                    <a:ext uri="{9D8B030D-6E8A-4147-A177-3AD203B41FA5}">
                      <a16:colId xmlns:a16="http://schemas.microsoft.com/office/drawing/2014/main" val="1693980651"/>
                    </a:ext>
                  </a:extLst>
                </a:gridCol>
                <a:gridCol w="956119">
                  <a:extLst>
                    <a:ext uri="{9D8B030D-6E8A-4147-A177-3AD203B41FA5}">
                      <a16:colId xmlns:a16="http://schemas.microsoft.com/office/drawing/2014/main" val="2472991915"/>
                    </a:ext>
                  </a:extLst>
                </a:gridCol>
                <a:gridCol w="926019">
                  <a:extLst>
                    <a:ext uri="{9D8B030D-6E8A-4147-A177-3AD203B41FA5}">
                      <a16:colId xmlns:a16="http://schemas.microsoft.com/office/drawing/2014/main" val="3926635218"/>
                    </a:ext>
                  </a:extLst>
                </a:gridCol>
              </a:tblGrid>
              <a:tr h="407689">
                <a:tc gridSpan="4">
                  <a:txBody>
                    <a:bodyPr/>
                    <a:lstStyle/>
                    <a:p>
                      <a:pPr algn="l" fontAlgn="b"/>
                      <a:r>
                        <a:rPr lang="en-US" sz="1600" b="1" i="0" u="none" strike="noStrike" dirty="0">
                          <a:solidFill>
                            <a:schemeClr val="accent4"/>
                          </a:solidFill>
                          <a:effectLst/>
                          <a:latin typeface="Arial" panose="020B0604020202020204" pitchFamily="34" charset="0"/>
                          <a:cs typeface="Arial" panose="020B0604020202020204" pitchFamily="34" charset="0"/>
                        </a:rPr>
                        <a:t>Closed-End Fund Launches </a:t>
                      </a:r>
                      <a:br>
                        <a:rPr lang="en-US" sz="900" b="1" i="0" u="none" strike="noStrike" dirty="0">
                          <a:solidFill>
                            <a:schemeClr val="accent4"/>
                          </a:solidFill>
                          <a:effectLst/>
                          <a:latin typeface="Arial" panose="020B0604020202020204" pitchFamily="34" charset="0"/>
                          <a:cs typeface="Arial" panose="020B0604020202020204" pitchFamily="34" charset="0"/>
                        </a:rPr>
                      </a:br>
                      <a:r>
                        <a:rPr lang="en-US" sz="1200" b="0" i="0" u="none" strike="noStrike" dirty="0">
                          <a:solidFill>
                            <a:schemeClr val="accent4"/>
                          </a:solidFill>
                          <a:effectLst/>
                          <a:latin typeface="Arial" panose="020B0604020202020204" pitchFamily="34" charset="0"/>
                          <a:cs typeface="Arial" panose="020B0604020202020204" pitchFamily="34" charset="0"/>
                        </a:rPr>
                        <a:t>($'s Millions)</a:t>
                      </a:r>
                    </a:p>
                  </a:txBody>
                  <a:tcPr marL="9525" marR="9525" marT="9525" marB="0" anchor="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dirty="0">
                        <a:solidFill>
                          <a:schemeClr val="accent4"/>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endParaRPr lang="en-US" sz="1000" b="0" i="0" u="none" strike="noStrike" dirty="0">
                        <a:solidFill>
                          <a:schemeClr val="accent4"/>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endParaRPr lang="en-US" sz="1000" b="0" i="0" u="none" strike="noStrike" dirty="0">
                        <a:solidFill>
                          <a:schemeClr val="accent4"/>
                        </a:solidFill>
                        <a:effectLst/>
                        <a:latin typeface="Arial" panose="020B0604020202020204" pitchFamily="34" charset="0"/>
                        <a:cs typeface="Arial" panose="020B0604020202020204" pitchFamily="34" charset="0"/>
                      </a:endParaRPr>
                    </a:p>
                  </a:txBody>
                  <a:tcPr marL="9525" marR="9525" marT="9525" marB="0" anchor="b">
                    <a:noFill/>
                  </a:tcPr>
                </a:tc>
                <a:tc>
                  <a:txBody>
                    <a:bodyPr/>
                    <a:lstStyle/>
                    <a:p>
                      <a:pPr algn="l" fontAlgn="b"/>
                      <a:endParaRPr lang="en-US" sz="1000" b="0" i="0" u="none" strike="noStrike" dirty="0">
                        <a:solidFill>
                          <a:schemeClr val="accent4"/>
                        </a:solidFill>
                        <a:effectLst/>
                        <a:latin typeface="Arial" panose="020B0604020202020204" pitchFamily="34" charset="0"/>
                        <a:cs typeface="Arial" panose="020B0604020202020204" pitchFamily="34" charset="0"/>
                      </a:endParaRPr>
                    </a:p>
                  </a:txBody>
                  <a:tcPr marL="9525" marR="9525" marT="9525" marB="0" anchor="b">
                    <a:noFill/>
                  </a:tcPr>
                </a:tc>
                <a:extLst>
                  <a:ext uri="{0D108BD9-81ED-4DB2-BD59-A6C34878D82A}">
                    <a16:rowId xmlns:a16="http://schemas.microsoft.com/office/drawing/2014/main" val="3854987516"/>
                  </a:ext>
                </a:extLst>
              </a:tr>
              <a:tr h="393447">
                <a:tc>
                  <a:txBody>
                    <a:bodyPr/>
                    <a:lstStyle/>
                    <a:p>
                      <a:pPr algn="l" fontAlgn="b"/>
                      <a:r>
                        <a:rPr lang="en-US" sz="900" b="1" i="0" u="none" strike="noStrike" dirty="0">
                          <a:effectLst/>
                          <a:latin typeface="Arial Narrow" panose="020B0606020202030204" pitchFamily="34" charset="0"/>
                        </a:rPr>
                        <a:t>Month</a:t>
                      </a:r>
                    </a:p>
                  </a:txBody>
                  <a:tcPr marL="45720" marR="9525" marT="9525" marB="0" anchor="b">
                    <a:lnB w="12700" cap="flat" cmpd="sng" algn="ctr">
                      <a:solidFill>
                        <a:schemeClr val="tx1"/>
                      </a:solidFill>
                      <a:prstDash val="solid"/>
                      <a:round/>
                      <a:headEnd type="none" w="med" len="med"/>
                      <a:tailEnd type="none" w="med" len="med"/>
                    </a:lnB>
                    <a:noFill/>
                  </a:tcPr>
                </a:tc>
                <a:tc>
                  <a:txBody>
                    <a:bodyPr/>
                    <a:lstStyle/>
                    <a:p>
                      <a:pPr algn="l" fontAlgn="b"/>
                      <a:r>
                        <a:rPr lang="en-US" sz="900" b="1" i="0" u="none" strike="noStrike" dirty="0">
                          <a:effectLst/>
                          <a:latin typeface="Arial Narrow" panose="020B0606020202030204" pitchFamily="34" charset="0"/>
                        </a:rPr>
                        <a:t>Fund</a:t>
                      </a:r>
                    </a:p>
                  </a:txBody>
                  <a:tcPr marL="45720" marR="9525" marT="9525" marB="0" anchor="b">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effectLst/>
                          <a:latin typeface="Arial Narrow" panose="020B0606020202030204" pitchFamily="34" charset="0"/>
                        </a:rPr>
                        <a:t>Ticker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effectLst/>
                          <a:latin typeface="Arial Narrow" panose="020B0606020202030204" pitchFamily="34" charset="0"/>
                        </a:rPr>
                        <a:t>IPO Yield </a:t>
                      </a:r>
                      <a:br>
                        <a:rPr lang="en-US" sz="900" b="1" i="0" u="none" strike="noStrike" dirty="0">
                          <a:effectLst/>
                          <a:latin typeface="Arial Narrow" panose="020B0606020202030204" pitchFamily="34" charset="0"/>
                        </a:rPr>
                      </a:br>
                      <a:r>
                        <a:rPr lang="en-US" sz="900" b="1" i="0" u="none" strike="noStrike" dirty="0">
                          <a:effectLst/>
                          <a:latin typeface="Arial Narrow" panose="020B0606020202030204" pitchFamily="34" charset="0"/>
                        </a:rPr>
                        <a:t>Range*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effectLst/>
                          <a:latin typeface="Arial Narrow" panose="020B0606020202030204" pitchFamily="34" charset="0"/>
                        </a:rPr>
                        <a:t>Main Asset Class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effectLst/>
                          <a:latin typeface="Arial Narrow" panose="020B0606020202030204" pitchFamily="34" charset="0"/>
                        </a:rPr>
                        <a:t>Main Yield </a:t>
                      </a:r>
                      <a:br>
                        <a:rPr lang="en-US" sz="900" b="1" i="0" u="none" strike="noStrike" dirty="0">
                          <a:effectLst/>
                          <a:latin typeface="Arial Narrow" panose="020B0606020202030204" pitchFamily="34" charset="0"/>
                        </a:rPr>
                      </a:br>
                      <a:r>
                        <a:rPr lang="en-US" sz="900" b="1" i="0" u="none" strike="noStrike" dirty="0">
                          <a:effectLst/>
                          <a:latin typeface="Arial Narrow" panose="020B0606020202030204" pitchFamily="34" charset="0"/>
                        </a:rPr>
                        <a:t>Enhancer</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effectLst/>
                          <a:latin typeface="Arial Narrow" panose="020B0606020202030204" pitchFamily="34" charset="0"/>
                        </a:rPr>
                        <a:t>Initial </a:t>
                      </a:r>
                    </a:p>
                    <a:p>
                      <a:pPr algn="ctr" fontAlgn="b"/>
                      <a:r>
                        <a:rPr lang="en-US" sz="900" b="1" i="0" u="none" strike="noStrike" dirty="0">
                          <a:effectLst/>
                          <a:latin typeface="Arial Narrow" panose="020B0606020202030204" pitchFamily="34" charset="0"/>
                        </a:rPr>
                        <a:t>Options Range</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effectLst/>
                          <a:latin typeface="Arial Narrow" panose="020B0606020202030204" pitchFamily="34" charset="0"/>
                        </a:rPr>
                        <a:t>IPO Gross </a:t>
                      </a:r>
                      <a:br>
                        <a:rPr lang="en-US" sz="900" b="1" i="0" u="none" strike="noStrike" dirty="0">
                          <a:effectLst/>
                          <a:latin typeface="Arial Narrow" panose="020B0606020202030204" pitchFamily="34" charset="0"/>
                        </a:rPr>
                      </a:br>
                      <a:r>
                        <a:rPr lang="en-US" sz="900" b="1" i="0" u="none" strike="noStrike" dirty="0">
                          <a:effectLst/>
                          <a:latin typeface="Arial Narrow" panose="020B0606020202030204" pitchFamily="34" charset="0"/>
                        </a:rPr>
                        <a:t>Assets</a:t>
                      </a:r>
                    </a:p>
                  </a:txBody>
                  <a:tcPr marL="9525" marR="9525" marT="9525" marB="0" anchor="b">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0072415"/>
                  </a:ext>
                </a:extLst>
              </a:tr>
              <a:tr h="184693">
                <a:tc>
                  <a:txBody>
                    <a:bodyPr/>
                    <a:lstStyle/>
                    <a:p>
                      <a:pPr algn="l" fontAlgn="b"/>
                      <a:r>
                        <a:rPr lang="en-US" sz="900" b="0" i="0" u="none" strike="noStrike" dirty="0">
                          <a:effectLst/>
                          <a:latin typeface="Arial Narrow" panose="020B0606020202030204" pitchFamily="34" charset="0"/>
                        </a:rPr>
                        <a:t>January 2021</a:t>
                      </a:r>
                    </a:p>
                  </a:txBody>
                  <a:tcPr marL="45720" marR="9525"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PIMCO Dynamic Income Oppty. Fund</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PDO</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7.0%-8.0%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Fixed Income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Leverage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endParaRPr lang="en-US" sz="900" b="0" i="0" u="none" strike="noStrike" dirty="0">
                        <a:effectLst/>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NA</a:t>
                      </a:r>
                    </a:p>
                  </a:txBody>
                  <a:tcPr marL="9525" marR="320040"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56974986"/>
                  </a:ext>
                </a:extLst>
              </a:tr>
              <a:tr h="161925">
                <a:tc>
                  <a:txBody>
                    <a:bodyPr/>
                    <a:lstStyle/>
                    <a:p>
                      <a:pPr algn="l" fontAlgn="b"/>
                      <a:r>
                        <a:rPr lang="en-US" sz="900" b="0" i="0" u="none" strike="noStrike" dirty="0">
                          <a:effectLst/>
                          <a:latin typeface="Arial Narrow" panose="020B0606020202030204" pitchFamily="34" charset="0"/>
                        </a:rPr>
                        <a:t>November</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PGIM Short Duration HY Oppty. Fund</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SDHY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6.25%-6.75%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Fixed Income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542</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579411976"/>
                  </a:ext>
                </a:extLst>
              </a:tr>
              <a:tr h="180975">
                <a:tc>
                  <a:txBody>
                    <a:bodyPr/>
                    <a:lstStyle/>
                    <a:p>
                      <a:pPr algn="l" fontAlgn="b"/>
                      <a:r>
                        <a:rPr lang="en-US" sz="900" b="0" i="0" u="none" strike="noStrike" dirty="0">
                          <a:effectLst/>
                          <a:latin typeface="Arial Narrow" panose="020B0606020202030204" pitchFamily="34" charset="0"/>
                        </a:rPr>
                        <a:t>October</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r>
                        <a:rPr lang="en-US" sz="900" b="0" i="0" u="none" strike="noStrike" dirty="0">
                          <a:effectLst/>
                          <a:latin typeface="Arial Narrow" panose="020B0606020202030204" pitchFamily="34" charset="0"/>
                        </a:rPr>
                        <a:t>Cohen &amp; Steers Tax-Adv. PFD Income Fund</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900" b="0" i="0" u="none" strike="noStrike" dirty="0">
                          <a:effectLst/>
                          <a:latin typeface="Arial Narrow" panose="020B0606020202030204" pitchFamily="34" charset="0"/>
                        </a:rPr>
                        <a:t>PTA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900" b="0" i="0" u="none" strike="noStrike" dirty="0">
                          <a:effectLst/>
                          <a:latin typeface="Arial Narrow" panose="020B0606020202030204" pitchFamily="34" charset="0"/>
                        </a:rPr>
                        <a:t>6.0%-6.5%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Fixed Income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r" fontAlgn="b"/>
                      <a:r>
                        <a:rPr lang="en-US" sz="900" b="0" i="0" u="none" strike="noStrike" dirty="0">
                          <a:effectLst/>
                          <a:latin typeface="Arial Narrow" panose="020B0606020202030204" pitchFamily="34" charset="0"/>
                        </a:rPr>
                        <a:t>1,437</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696556301"/>
                  </a:ext>
                </a:extLst>
              </a:tr>
              <a:tr h="175320">
                <a:tc>
                  <a:txBody>
                    <a:bodyPr/>
                    <a:lstStyle/>
                    <a:p>
                      <a:pPr algn="l" fontAlgn="b"/>
                      <a:r>
                        <a:rPr lang="en-US" sz="900" b="0" i="0" u="none" strike="noStrike" dirty="0">
                          <a:effectLst/>
                          <a:latin typeface="Arial Narrow" panose="020B0606020202030204" pitchFamily="34" charset="0"/>
                        </a:rPr>
                        <a:t>September </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l" fontAlgn="b"/>
                      <a:r>
                        <a:rPr lang="en-US" sz="900" b="0" i="0" u="none" strike="noStrike" dirty="0">
                          <a:effectLst/>
                          <a:latin typeface="Arial Narrow" panose="020B0606020202030204" pitchFamily="34" charset="0"/>
                        </a:rPr>
                        <a:t>BlackRock Capital Allocation Trust</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ctr" fontAlgn="b"/>
                      <a:r>
                        <a:rPr lang="en-US" sz="900" b="0" i="0" u="none" strike="noStrike" dirty="0">
                          <a:effectLst/>
                          <a:latin typeface="Arial Narrow" panose="020B0606020202030204" pitchFamily="34" charset="0"/>
                        </a:rPr>
                        <a:t>BCAT</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ctr" fontAlgn="b"/>
                      <a:r>
                        <a:rPr lang="en-US" sz="900" b="0" i="0" u="none" strike="noStrike" dirty="0">
                          <a:effectLst/>
                          <a:latin typeface="Arial Narrow" panose="020B0606020202030204" pitchFamily="34" charset="0"/>
                        </a:rPr>
                        <a:t>6.0%-6.5%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Equity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Options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0%-50%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r" fontAlgn="b"/>
                      <a:r>
                        <a:rPr lang="en-US" sz="900" b="0" i="0" u="none" strike="noStrike" dirty="0">
                          <a:effectLst/>
                          <a:latin typeface="Arial Narrow" panose="020B0606020202030204" pitchFamily="34" charset="0"/>
                        </a:rPr>
                        <a:t>2,000</a:t>
                      </a:r>
                    </a:p>
                  </a:txBody>
                  <a:tcPr marL="9525" marR="3200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97383818"/>
                  </a:ext>
                </a:extLst>
              </a:tr>
              <a:tr h="143766">
                <a:tc>
                  <a:txBody>
                    <a:bodyPr/>
                    <a:lstStyle/>
                    <a:p>
                      <a:pPr algn="l" fontAlgn="b"/>
                      <a:r>
                        <a:rPr lang="en-US" sz="900" b="0" i="0" u="none" strike="noStrike" dirty="0">
                          <a:effectLst/>
                          <a:latin typeface="Arial Narrow" panose="020B0606020202030204" pitchFamily="34" charset="0"/>
                        </a:rPr>
                        <a:t>August</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Nuveen Dynamic Municipal Opp. Fund</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NDMO</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6.0%-6.5%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Fixed Income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780</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808761879"/>
                  </a:ext>
                </a:extLst>
              </a:tr>
              <a:tr h="156925">
                <a:tc>
                  <a:txBody>
                    <a:bodyPr/>
                    <a:lstStyle/>
                    <a:p>
                      <a:pPr algn="l" fontAlgn="b"/>
                      <a:r>
                        <a:rPr lang="en-US" sz="900" b="0" i="0" u="none" strike="noStrike" dirty="0">
                          <a:effectLst/>
                          <a:latin typeface="Arial Narrow" panose="020B0606020202030204" pitchFamily="34" charset="0"/>
                        </a:rPr>
                        <a:t>July</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Aberdeen Standard Global Infra. Fund</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ASGI</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6.5%-7.0%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Equity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Managed**</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177</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7778680"/>
                  </a:ext>
                </a:extLst>
              </a:tr>
              <a:tr h="172951">
                <a:tc>
                  <a:txBody>
                    <a:bodyPr/>
                    <a:lstStyle/>
                    <a:p>
                      <a:pPr algn="l" fontAlgn="b"/>
                      <a:r>
                        <a:rPr lang="en-US" sz="900" b="0" i="0" u="none" strike="noStrike" dirty="0">
                          <a:effectLst/>
                          <a:latin typeface="Arial Narrow" panose="020B0606020202030204" pitchFamily="34" charset="0"/>
                        </a:rPr>
                        <a:t>June </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First Trust HY Oppty. 2027 Term Fund </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FTHY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7.75%-8.25%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Fixed Income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665</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399170839"/>
                  </a:ext>
                </a:extLst>
              </a:tr>
              <a:tr h="290203">
                <a:tc>
                  <a:txBody>
                    <a:bodyPr/>
                    <a:lstStyle/>
                    <a:p>
                      <a:pPr algn="l" fontAlgn="b"/>
                      <a:r>
                        <a:rPr lang="en-US" sz="900" b="0" i="0" u="none" strike="noStrike" dirty="0">
                          <a:effectLst/>
                          <a:latin typeface="Arial Narrow" panose="020B0606020202030204" pitchFamily="34" charset="0"/>
                        </a:rPr>
                        <a:t>June</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Angel Oak Dynamic Financial Income Trust</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DYFN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6.5% - 7.0%    </a:t>
                      </a:r>
                    </a:p>
                    <a:p>
                      <a:pPr algn="ctr" fontAlgn="b"/>
                      <a:r>
                        <a:rPr lang="en-US" sz="900" b="0" i="1" u="none" strike="noStrike" dirty="0">
                          <a:effectLst/>
                          <a:latin typeface="Arial Narrow" panose="020B0606020202030204" pitchFamily="34" charset="0"/>
                        </a:rPr>
                        <a:t>(+2.0% capital appreciation)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Fixed Income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81</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974791045"/>
                  </a:ext>
                </a:extLst>
              </a:tr>
              <a:tr h="333375">
                <a:tc>
                  <a:txBody>
                    <a:bodyPr/>
                    <a:lstStyle/>
                    <a:p>
                      <a:pPr algn="l" fontAlgn="b"/>
                      <a:r>
                        <a:rPr lang="en-US" sz="900" b="0" i="0" u="none" strike="noStrike" dirty="0">
                          <a:effectLst/>
                          <a:latin typeface="Arial Narrow" panose="020B0606020202030204" pitchFamily="34" charset="0"/>
                        </a:rPr>
                        <a:t>March </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RiverNorth Flexible Municipal Income Fund</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RFM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6.25%-6.75%</a:t>
                      </a:r>
                    </a:p>
                    <a:p>
                      <a:pPr algn="ctr" fontAlgn="b"/>
                      <a:r>
                        <a:rPr lang="en-US" sz="900" b="0" i="1" u="none" strike="noStrike" dirty="0">
                          <a:effectLst/>
                          <a:latin typeface="Arial Narrow" panose="020B0606020202030204" pitchFamily="34" charset="0"/>
                        </a:rPr>
                        <a:t>(4.5%-5.0% ann. Tax free)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Fixed Income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110</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878056201"/>
                  </a:ext>
                </a:extLst>
              </a:tr>
              <a:tr h="160301">
                <a:tc>
                  <a:txBody>
                    <a:bodyPr/>
                    <a:lstStyle/>
                    <a:p>
                      <a:pPr algn="l" fontAlgn="b"/>
                      <a:r>
                        <a:rPr lang="en-US" sz="900" b="0" i="0" u="none" strike="noStrike" dirty="0">
                          <a:effectLst/>
                          <a:latin typeface="Arial Narrow" panose="020B0606020202030204" pitchFamily="34" charset="0"/>
                        </a:rPr>
                        <a:t>February</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DoubleLine Yield Opportunities Fund</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DLY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6.5%-7.0%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Fixed income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920</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491429864"/>
                  </a:ext>
                </a:extLst>
              </a:tr>
              <a:tr h="182599">
                <a:tc>
                  <a:txBody>
                    <a:bodyPr/>
                    <a:lstStyle/>
                    <a:p>
                      <a:pPr algn="l" fontAlgn="b"/>
                      <a:r>
                        <a:rPr lang="en-US" sz="900" b="0" i="0" u="none" strike="noStrike" dirty="0">
                          <a:effectLst/>
                          <a:latin typeface="Arial Narrow" panose="020B0606020202030204" pitchFamily="34" charset="0"/>
                        </a:rPr>
                        <a:t>January</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l" fontAlgn="b"/>
                      <a:r>
                        <a:rPr lang="en-US" sz="900" b="0" i="0" u="none" strike="noStrike" dirty="0">
                          <a:effectLst/>
                          <a:latin typeface="Arial Narrow" panose="020B0606020202030204" pitchFamily="34" charset="0"/>
                        </a:rPr>
                        <a:t>BlackRock Health Sciences Trust II</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ctr" fontAlgn="b"/>
                      <a:r>
                        <a:rPr lang="en-US" sz="900" b="0" i="0" u="none" strike="noStrike" dirty="0">
                          <a:effectLst/>
                          <a:latin typeface="Arial Narrow" panose="020B0606020202030204" pitchFamily="34" charset="0"/>
                        </a:rPr>
                        <a:t>BMEZ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ctr" fontAlgn="b"/>
                      <a:r>
                        <a:rPr lang="en-US" sz="900" b="0" i="0" u="none" strike="noStrike" dirty="0">
                          <a:effectLst/>
                          <a:latin typeface="Arial Narrow" panose="020B0606020202030204" pitchFamily="34" charset="0"/>
                        </a:rPr>
                        <a:t>6.0%-6.5%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Equity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Options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10%-40%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r" fontAlgn="b"/>
                      <a:r>
                        <a:rPr lang="en-US" sz="900" b="0" i="0" u="none" strike="noStrike" dirty="0">
                          <a:effectLst/>
                          <a:latin typeface="Arial Narrow" panose="020B0606020202030204" pitchFamily="34" charset="0"/>
                        </a:rPr>
                        <a:t>2,100</a:t>
                      </a:r>
                    </a:p>
                  </a:txBody>
                  <a:tcPr marL="9525" marR="3200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92664811"/>
                  </a:ext>
                </a:extLst>
              </a:tr>
              <a:tr h="163462">
                <a:tc>
                  <a:txBody>
                    <a:bodyPr/>
                    <a:lstStyle/>
                    <a:p>
                      <a:pPr algn="l" fontAlgn="b"/>
                      <a:r>
                        <a:rPr lang="en-US" sz="900" b="1" i="0" u="none" strike="noStrike" dirty="0">
                          <a:effectLst/>
                          <a:latin typeface="Arial Narrow" panose="020B0606020202030204" pitchFamily="34" charset="0"/>
                        </a:rPr>
                        <a:t>Total 2020</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l" fontAlgn="b"/>
                      <a:endParaRPr lang="en-US" sz="900" b="1" i="0" u="none" strike="noStrike" dirty="0">
                        <a:effectLst/>
                        <a:latin typeface="Arial Narrow" panose="020B0606020202030204" pitchFamily="34" charset="0"/>
                      </a:endParaRP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ctr" fontAlgn="b"/>
                      <a:endParaRPr lang="en-US" sz="900" b="1" i="0" u="none" strike="noStrike" dirty="0">
                        <a:effectLst/>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ctr" fontAlgn="b"/>
                      <a:endParaRPr lang="en-US" sz="900" b="1" i="0" u="none" strike="noStrike" dirty="0">
                        <a:effectLst/>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marL="0" algn="ctr" defTabSz="1018824" rtl="0" eaLnBrk="1" fontAlgn="b" latinLnBrk="0" hangingPunct="1"/>
                      <a:endParaRPr lang="en-US" sz="900" b="1"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marL="0" algn="ctr" defTabSz="1018824" rtl="0" eaLnBrk="1" fontAlgn="b" latinLnBrk="0" hangingPunct="1"/>
                      <a:endParaRPr lang="en-US" sz="900" b="1"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marL="0" algn="ctr" defTabSz="1018824" rtl="0" eaLnBrk="1" fontAlgn="b" latinLnBrk="0" hangingPunct="1"/>
                      <a:endParaRPr lang="en-US" sz="900" b="1"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r" fontAlgn="b"/>
                      <a:r>
                        <a:rPr lang="en-US" sz="900" b="1" i="0" u="none" strike="noStrike" dirty="0">
                          <a:effectLst/>
                          <a:latin typeface="Arial Narrow" panose="020B0606020202030204" pitchFamily="34" charset="0"/>
                        </a:rPr>
                        <a:t>8,812</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2328651"/>
                  </a:ext>
                </a:extLst>
              </a:tr>
              <a:tr h="161882">
                <a:tc>
                  <a:txBody>
                    <a:bodyPr/>
                    <a:lstStyle/>
                    <a:p>
                      <a:pPr algn="l" fontAlgn="b"/>
                      <a:r>
                        <a:rPr lang="en-US" sz="900" b="0" i="0" u="none" strike="noStrike" dirty="0">
                          <a:effectLst/>
                          <a:latin typeface="Arial Narrow" panose="020B0606020202030204" pitchFamily="34" charset="0"/>
                        </a:rPr>
                        <a:t>November</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Calamos Long/Short Equity &amp; Dynamic Inc.</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CPZ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6.5%-7.0%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Equity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365</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490280606"/>
                  </a:ext>
                </a:extLst>
              </a:tr>
              <a:tr h="170663">
                <a:tc>
                  <a:txBody>
                    <a:bodyPr/>
                    <a:lstStyle/>
                    <a:p>
                      <a:pPr algn="l" fontAlgn="b"/>
                      <a:r>
                        <a:rPr lang="en-US" sz="900" b="0" i="0" u="none" strike="noStrike" dirty="0">
                          <a:effectLst/>
                          <a:latin typeface="Arial Narrow" panose="020B0606020202030204" pitchFamily="34" charset="0"/>
                        </a:rPr>
                        <a:t>October</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l" fontAlgn="b"/>
                      <a:r>
                        <a:rPr lang="en-US" sz="900" b="0" i="0" u="none" strike="noStrike" dirty="0">
                          <a:effectLst/>
                          <a:latin typeface="Arial Narrow" panose="020B0606020202030204" pitchFamily="34" charset="0"/>
                        </a:rPr>
                        <a:t>Allianz Artificial Intelligence &amp; Technology</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ctr" fontAlgn="b"/>
                      <a:r>
                        <a:rPr lang="en-US" sz="900" b="0" i="0" u="none" strike="noStrike" dirty="0">
                          <a:effectLst/>
                          <a:latin typeface="Arial Narrow" panose="020B0606020202030204" pitchFamily="34" charset="0"/>
                        </a:rPr>
                        <a:t>AIO</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ctr" fontAlgn="b"/>
                      <a:r>
                        <a:rPr lang="en-US" sz="900" b="0" i="0" u="none" strike="noStrike" dirty="0">
                          <a:effectLst/>
                          <a:latin typeface="Arial Narrow" panose="020B0606020202030204" pitchFamily="34" charset="0"/>
                        </a:rPr>
                        <a:t>6.5%-7.0%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Equity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Options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Undisclosed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r" fontAlgn="b"/>
                      <a:r>
                        <a:rPr lang="en-US" sz="900" b="0" i="0" u="none" strike="noStrike" dirty="0">
                          <a:effectLst/>
                          <a:latin typeface="Arial Narrow" panose="020B0606020202030204" pitchFamily="34" charset="0"/>
                        </a:rPr>
                        <a:t>615</a:t>
                      </a:r>
                    </a:p>
                  </a:txBody>
                  <a:tcPr marL="9525" marR="3200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5621817"/>
                  </a:ext>
                </a:extLst>
              </a:tr>
              <a:tr h="256363">
                <a:tc>
                  <a:txBody>
                    <a:bodyPr/>
                    <a:lstStyle/>
                    <a:p>
                      <a:pPr algn="l" fontAlgn="b"/>
                      <a:r>
                        <a:rPr lang="en-US" sz="900" b="0" i="0" u="none" strike="noStrike" dirty="0">
                          <a:effectLst/>
                          <a:latin typeface="Arial Narrow" panose="020B0606020202030204" pitchFamily="34" charset="0"/>
                        </a:rPr>
                        <a:t>September</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Nuveen Municipal Credit Opportunities</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NMCO</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5.0%-5.50%</a:t>
                      </a:r>
                    </a:p>
                    <a:p>
                      <a:pPr algn="ctr" fontAlgn="b"/>
                      <a:r>
                        <a:rPr lang="en-US" sz="900" b="0" i="1" u="none" strike="noStrike" dirty="0">
                          <a:effectLst/>
                          <a:latin typeface="Arial Narrow" panose="020B0606020202030204" pitchFamily="34" charset="0"/>
                        </a:rPr>
                        <a:t>(8.45-9.29% tax equiv.)</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Fixed Income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705</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542648250"/>
                  </a:ext>
                </a:extLst>
              </a:tr>
              <a:tr h="304715">
                <a:tc>
                  <a:txBody>
                    <a:bodyPr/>
                    <a:lstStyle/>
                    <a:p>
                      <a:pPr algn="l" fontAlgn="b"/>
                      <a:r>
                        <a:rPr lang="en-US" sz="900" b="0" i="0" u="none" strike="noStrike" dirty="0">
                          <a:effectLst/>
                          <a:latin typeface="Arial Narrow" panose="020B0606020202030204" pitchFamily="34" charset="0"/>
                        </a:rPr>
                        <a:t>July</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RiverNorth Managed Duration Muni Inc Fd</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RMM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5.25%-5.75%</a:t>
                      </a:r>
                    </a:p>
                    <a:p>
                      <a:pPr algn="ctr" fontAlgn="b"/>
                      <a:r>
                        <a:rPr lang="en-US" sz="900" b="0" i="1" u="none" strike="noStrike" dirty="0">
                          <a:effectLst/>
                          <a:latin typeface="Arial Narrow" panose="020B0606020202030204" pitchFamily="34" charset="0"/>
                        </a:rPr>
                        <a:t>(6.75%-7-15% tax. equiv.)</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Fixed income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365</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33871424"/>
                  </a:ext>
                </a:extLst>
              </a:tr>
              <a:tr h="169129">
                <a:tc>
                  <a:txBody>
                    <a:bodyPr/>
                    <a:lstStyle/>
                    <a:p>
                      <a:pPr algn="l" fontAlgn="b"/>
                      <a:r>
                        <a:rPr lang="en-US" sz="900" b="0" i="0" u="none" strike="noStrike" dirty="0">
                          <a:effectLst/>
                          <a:latin typeface="Arial Narrow" panose="020B0606020202030204" pitchFamily="34" charset="0"/>
                        </a:rPr>
                        <a:t>June</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l" fontAlgn="b"/>
                      <a:r>
                        <a:rPr lang="en-US" sz="900" b="0" i="0" u="none" strike="noStrike" dirty="0">
                          <a:effectLst/>
                          <a:latin typeface="Arial Narrow" panose="020B0606020202030204" pitchFamily="34" charset="0"/>
                        </a:rPr>
                        <a:t>BlackRock Science &amp; Technology Trust II</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ctr" fontAlgn="b"/>
                      <a:r>
                        <a:rPr lang="en-US" sz="900" b="0" i="0" u="none" strike="noStrike" dirty="0">
                          <a:effectLst/>
                          <a:latin typeface="Arial Narrow" panose="020B0606020202030204" pitchFamily="34" charset="0"/>
                        </a:rPr>
                        <a:t>BSTZ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ctr" fontAlgn="b"/>
                      <a:r>
                        <a:rPr lang="en-US" sz="900" b="0" i="0" u="none" strike="noStrike" dirty="0">
                          <a:effectLst/>
                          <a:latin typeface="Arial Narrow" panose="020B0606020202030204" pitchFamily="34" charset="0"/>
                        </a:rPr>
                        <a:t>6.0%-6.5%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Equity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Options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10%-40%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tc>
                  <a:txBody>
                    <a:bodyPr/>
                    <a:lstStyle/>
                    <a:p>
                      <a:pPr algn="r" fontAlgn="b"/>
                      <a:r>
                        <a:rPr lang="en-US" sz="900" b="0" i="0" u="none" strike="noStrike" dirty="0">
                          <a:effectLst/>
                          <a:latin typeface="Arial Narrow" panose="020B0606020202030204" pitchFamily="34" charset="0"/>
                        </a:rPr>
                        <a:t>1,400</a:t>
                      </a:r>
                    </a:p>
                  </a:txBody>
                  <a:tcPr marL="9525" marR="3200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462160"/>
                  </a:ext>
                </a:extLst>
              </a:tr>
              <a:tr h="200537">
                <a:tc>
                  <a:txBody>
                    <a:bodyPr/>
                    <a:lstStyle/>
                    <a:p>
                      <a:pPr algn="l" fontAlgn="b"/>
                      <a:r>
                        <a:rPr lang="en-US" sz="900" b="0" i="0" u="none" strike="noStrike" dirty="0">
                          <a:effectLst/>
                          <a:latin typeface="Arial Narrow" panose="020B0606020202030204" pitchFamily="34" charset="0"/>
                        </a:rPr>
                        <a:t>May</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Angel Oak Financial Strats Income Term</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FINS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7.0%-7.5%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Fixed Income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245</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384916686"/>
                  </a:ext>
                </a:extLst>
              </a:tr>
              <a:tr h="200537">
                <a:tc>
                  <a:txBody>
                    <a:bodyPr/>
                    <a:lstStyle/>
                    <a:p>
                      <a:pPr algn="l" fontAlgn="b"/>
                      <a:r>
                        <a:rPr lang="en-US" sz="900" b="0" i="0" u="none" strike="noStrike" dirty="0">
                          <a:effectLst/>
                          <a:latin typeface="Arial Narrow" panose="020B0606020202030204" pitchFamily="34" charset="0"/>
                        </a:rPr>
                        <a:t>March</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Tortoise Essential Assets Income Term</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TEAF</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6.5%-7.0%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Equity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260</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343309492"/>
                  </a:ext>
                </a:extLst>
              </a:tr>
              <a:tr h="256363">
                <a:tc>
                  <a:txBody>
                    <a:bodyPr/>
                    <a:lstStyle/>
                    <a:p>
                      <a:pPr algn="l" fontAlgn="b"/>
                      <a:r>
                        <a:rPr lang="en-US" sz="900" b="0" i="0" u="none" strike="noStrike" dirty="0">
                          <a:effectLst/>
                          <a:latin typeface="Arial Narrow" panose="020B0606020202030204" pitchFamily="34" charset="0"/>
                        </a:rPr>
                        <a:t>January</a:t>
                      </a:r>
                    </a:p>
                  </a:txBody>
                  <a:tcPr marL="45720" marR="9525" marT="0"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900" b="0" i="0" u="none" strike="noStrike" dirty="0">
                          <a:effectLst/>
                          <a:latin typeface="Arial Narrow" panose="020B0606020202030204" pitchFamily="34" charset="0"/>
                        </a:rPr>
                        <a:t>PIMCO Energy &amp; Tactical Credit Opps</a:t>
                      </a: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NRGX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900" b="0" i="0" u="none" strike="noStrike" dirty="0">
                          <a:effectLst/>
                          <a:latin typeface="Arial Narrow" panose="020B0606020202030204" pitchFamily="34" charset="0"/>
                        </a:rPr>
                        <a:t>6.5%-7.0% </a:t>
                      </a:r>
                    </a:p>
                    <a:p>
                      <a:pPr algn="ctr" fontAlgn="b"/>
                      <a:r>
                        <a:rPr lang="en-US" sz="900" b="0" i="1" u="none" strike="noStrike" dirty="0">
                          <a:effectLst/>
                          <a:latin typeface="Arial Narrow" panose="020B0606020202030204" pitchFamily="34" charset="0"/>
                        </a:rPr>
                        <a:t>(quarterly)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Fixed Income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1018824" rtl="0" eaLnBrk="1" fontAlgn="b" latinLnBrk="0" hangingPunct="1"/>
                      <a:r>
                        <a:rPr lang="en-US" sz="900" b="0" i="0" u="none" strike="noStrike" kern="1200" dirty="0">
                          <a:solidFill>
                            <a:schemeClr val="dk1"/>
                          </a:solidFill>
                          <a:effectLst/>
                          <a:latin typeface="Arial Narrow" panose="020B0606020202030204" pitchFamily="34" charset="0"/>
                          <a:ea typeface="+mn-ea"/>
                          <a:cs typeface="+mn-cs"/>
                        </a:rPr>
                        <a:t>Leverage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algn="ctr" defTabSz="1018824" rtl="0" eaLnBrk="1" fontAlgn="b" latinLnBrk="0" hangingPunct="1"/>
                      <a:endParaRPr lang="en-US" sz="900" b="0" i="0" u="none" strike="noStrike" kern="1200" dirty="0">
                        <a:solidFill>
                          <a:schemeClr val="dk1"/>
                        </a:solidFill>
                        <a:effectLst/>
                        <a:latin typeface="Arial Narrow" panose="020B0606020202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fontAlgn="b"/>
                      <a:r>
                        <a:rPr lang="en-US" sz="900" b="0" i="0" u="none" strike="noStrike" dirty="0">
                          <a:effectLst/>
                          <a:latin typeface="Arial Narrow" panose="020B0606020202030204" pitchFamily="34" charset="0"/>
                        </a:rPr>
                        <a:t>800</a:t>
                      </a:r>
                    </a:p>
                  </a:txBody>
                  <a:tcPr marL="9525" marR="320040" marT="0"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460952"/>
                  </a:ext>
                </a:extLst>
              </a:tr>
              <a:tr h="184843">
                <a:tc>
                  <a:txBody>
                    <a:bodyPr/>
                    <a:lstStyle/>
                    <a:p>
                      <a:pPr algn="l" fontAlgn="b"/>
                      <a:r>
                        <a:rPr lang="en-US" sz="900" b="1" i="0" u="none" strike="noStrike" dirty="0">
                          <a:effectLst/>
                          <a:latin typeface="Arial Narrow" panose="020B0606020202030204" pitchFamily="34" charset="0"/>
                        </a:rPr>
                        <a:t>Total 2019</a:t>
                      </a:r>
                    </a:p>
                  </a:txBody>
                  <a:tcPr marL="45720" marR="952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b"/>
                      <a:endParaRPr lang="en-US" sz="900" b="0" i="0" u="none" strike="noStrike" dirty="0">
                        <a:effectLst/>
                        <a:latin typeface="Arial Narrow" panose="020B0606020202030204" pitchFamily="34" charset="0"/>
                      </a:endParaRPr>
                    </a:p>
                  </a:txBody>
                  <a:tcPr marL="45720" marR="952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900" b="0" i="0" u="none" strike="noStrike" dirty="0">
                        <a:effectLst/>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900" b="1" i="0" u="none" strike="noStrike" dirty="0">
                        <a:effectLst/>
                        <a:latin typeface="Arial Narrow" panose="020B0606020202030204" pitchFamily="34" charset="0"/>
                      </a:endParaRPr>
                    </a:p>
                  </a:txBody>
                  <a:tcPr marL="9525" marR="2743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900" b="1" i="0" u="none" strike="noStrike" dirty="0">
                        <a:effectLst/>
                        <a:latin typeface="Arial Narrow" panose="020B0606020202030204" pitchFamily="34" charset="0"/>
                      </a:endParaRPr>
                    </a:p>
                  </a:txBody>
                  <a:tcPr marL="9525" marR="2743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900" b="1" i="0" u="none" strike="noStrike" dirty="0">
                        <a:effectLst/>
                        <a:latin typeface="Arial Narrow" panose="020B0606020202030204" pitchFamily="34" charset="0"/>
                      </a:endParaRPr>
                    </a:p>
                  </a:txBody>
                  <a:tcPr marL="9525" marR="2743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endParaRPr lang="en-US" sz="900" b="1" i="0" u="none" strike="noStrike" dirty="0">
                        <a:effectLst/>
                        <a:latin typeface="Arial Narrow" panose="020B0606020202030204" pitchFamily="34" charset="0"/>
                      </a:endParaRPr>
                    </a:p>
                  </a:txBody>
                  <a:tcPr marL="9525" marR="2743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fontAlgn="b"/>
                      <a:r>
                        <a:rPr lang="en-US" sz="900" b="1" i="0" u="none" strike="noStrike" dirty="0">
                          <a:effectLst/>
                          <a:latin typeface="Arial Narrow" panose="020B0606020202030204" pitchFamily="34" charset="0"/>
                        </a:rPr>
                        <a:t>4.755</a:t>
                      </a:r>
                    </a:p>
                  </a:txBody>
                  <a:tcPr marL="9525" marR="32004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383121044"/>
                  </a:ext>
                </a:extLst>
              </a:tr>
            </a:tbl>
          </a:graphicData>
        </a:graphic>
      </p:graphicFrame>
      <p:sp>
        <p:nvSpPr>
          <p:cNvPr id="17" name="Text Placeholder 5">
            <a:extLst>
              <a:ext uri="{FF2B5EF4-FFF2-40B4-BE49-F238E27FC236}">
                <a16:creationId xmlns:a16="http://schemas.microsoft.com/office/drawing/2014/main" id="{304248DC-F984-452B-B47C-36D1319967FE}"/>
              </a:ext>
            </a:extLst>
          </p:cNvPr>
          <p:cNvSpPr txBox="1">
            <a:spLocks/>
          </p:cNvSpPr>
          <p:nvPr/>
        </p:nvSpPr>
        <p:spPr>
          <a:xfrm>
            <a:off x="594358" y="6910615"/>
            <a:ext cx="8869680" cy="334963"/>
          </a:xfrm>
          <a:prstGeom prst="rect">
            <a:avLst/>
          </a:prstGeom>
        </p:spPr>
        <p:txBody>
          <a:bodyPr vert="horz" wrap="square" lIns="0" tIns="27432" rIns="0" bIns="27432" rtlCol="0" anchor="b" anchorCtr="0">
            <a:noAutofit/>
          </a:bodyPr>
          <a:lstStyle>
            <a:lvl1pPr marL="0" indent="0" algn="l" defTabSz="1018824" rtl="0" eaLnBrk="1" latinLnBrk="0" hangingPunct="1">
              <a:lnSpc>
                <a:spcPct val="90000"/>
              </a:lnSpc>
              <a:spcBef>
                <a:spcPts val="120"/>
              </a:spcBef>
              <a:spcAft>
                <a:spcPts val="0"/>
              </a:spcAft>
              <a:buClr>
                <a:schemeClr val="accent4"/>
              </a:buClr>
              <a:buSzPct val="130000"/>
              <a:buFontTx/>
              <a:buNone/>
              <a:defRPr sz="800" kern="1200">
                <a:solidFill>
                  <a:schemeClr val="tx1"/>
                </a:solidFill>
                <a:latin typeface="Arial Narrow" pitchFamily="34" charset="0"/>
                <a:ea typeface="+mn-ea"/>
                <a:cs typeface="Arial" pitchFamily="34" charset="0"/>
              </a:defRPr>
            </a:lvl1pPr>
            <a:lvl2pPr marL="233307" indent="0" algn="l" defTabSz="1018824" rtl="0" eaLnBrk="1" latinLnBrk="0" hangingPunct="1">
              <a:lnSpc>
                <a:spcPct val="100000"/>
              </a:lnSpc>
              <a:spcBef>
                <a:spcPts val="600"/>
              </a:spcBef>
              <a:spcAft>
                <a:spcPts val="0"/>
              </a:spcAft>
              <a:buClr>
                <a:srgbClr val="7D7773"/>
              </a:buClr>
              <a:buSzPct val="90000"/>
              <a:buFontTx/>
              <a:buNone/>
              <a:defRPr sz="1200" kern="1200">
                <a:solidFill>
                  <a:schemeClr val="tx1"/>
                </a:solidFill>
                <a:latin typeface="Arial" pitchFamily="34" charset="0"/>
                <a:ea typeface="+mn-ea"/>
                <a:cs typeface="Arial" pitchFamily="34" charset="0"/>
              </a:defRPr>
            </a:lvl2pPr>
            <a:lvl3pPr marL="457093" indent="0" algn="l" defTabSz="1018824" rtl="0" eaLnBrk="1" latinLnBrk="0" hangingPunct="1">
              <a:lnSpc>
                <a:spcPct val="100000"/>
              </a:lnSpc>
              <a:spcBef>
                <a:spcPts val="600"/>
              </a:spcBef>
              <a:spcAft>
                <a:spcPts val="0"/>
              </a:spcAft>
              <a:buClr>
                <a:srgbClr val="7D7773"/>
              </a:buClr>
              <a:buSzPct val="90000"/>
              <a:buFontTx/>
              <a:buNone/>
              <a:defRPr sz="1200" kern="1200">
                <a:solidFill>
                  <a:schemeClr val="tx1"/>
                </a:solidFill>
                <a:latin typeface="Arial" pitchFamily="34" charset="0"/>
                <a:ea typeface="+mn-ea"/>
                <a:cs typeface="Arial" pitchFamily="34" charset="0"/>
              </a:defRPr>
            </a:lvl3pPr>
            <a:lvl4pPr marL="1527879" indent="0" algn="l" defTabSz="1018824" rtl="0" eaLnBrk="1" latinLnBrk="0" hangingPunct="1">
              <a:lnSpc>
                <a:spcPct val="100000"/>
              </a:lnSpc>
              <a:spcBef>
                <a:spcPts val="600"/>
              </a:spcBef>
              <a:spcAft>
                <a:spcPts val="0"/>
              </a:spcAft>
              <a:buClr>
                <a:srgbClr val="7D7773"/>
              </a:buClr>
              <a:buSzPct val="90000"/>
              <a:buFontTx/>
              <a:buNone/>
              <a:defRPr sz="1200" kern="1200">
                <a:solidFill>
                  <a:schemeClr val="tx1"/>
                </a:solidFill>
                <a:latin typeface="Arial" pitchFamily="34" charset="0"/>
                <a:ea typeface="+mn-ea"/>
                <a:cs typeface="Arial" pitchFamily="34" charset="0"/>
              </a:defRPr>
            </a:lvl4pPr>
            <a:lvl5pPr marL="2037173" indent="0" algn="l" defTabSz="1018824" rtl="0" eaLnBrk="1" latinLnBrk="0" hangingPunct="1">
              <a:lnSpc>
                <a:spcPct val="100000"/>
              </a:lnSpc>
              <a:spcBef>
                <a:spcPts val="600"/>
              </a:spcBef>
              <a:spcAft>
                <a:spcPts val="0"/>
              </a:spcAft>
              <a:buClr>
                <a:srgbClr val="7D7773"/>
              </a:buClr>
              <a:buSzPct val="90000"/>
              <a:buFontTx/>
              <a:buNone/>
              <a:defRPr sz="1200" kern="120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marR="0" lvl="0" indent="0" algn="l" defTabSz="1018824" rtl="0" eaLnBrk="1" fontAlgn="auto" latinLnBrk="0" hangingPunct="1">
              <a:lnSpc>
                <a:spcPct val="90000"/>
              </a:lnSpc>
              <a:spcBef>
                <a:spcPts val="120"/>
              </a:spcBef>
              <a:spcAft>
                <a:spcPts val="0"/>
              </a:spcAft>
              <a:buClr>
                <a:srgbClr val="62A8E5"/>
              </a:buClr>
              <a:buSzPct val="130000"/>
              <a:buFontTx/>
              <a:buNone/>
              <a:tabLst/>
              <a:defRPr/>
            </a:pPr>
            <a:r>
              <a:rPr kumimoji="0" lang="en-US" sz="1000" b="1" i="0" u="none" strike="noStrike" kern="1200" cap="none" spc="0" normalizeH="0" baseline="0" noProof="0" dirty="0">
                <a:ln>
                  <a:noFill/>
                </a:ln>
                <a:solidFill>
                  <a:srgbClr val="5F5F5F"/>
                </a:solidFill>
                <a:effectLst/>
                <a:uLnTx/>
                <a:uFillTx/>
                <a:latin typeface="Arial Narrow" pitchFamily="34" charset="0"/>
                <a:ea typeface="+mn-ea"/>
                <a:cs typeface="Arial" pitchFamily="34" charset="0"/>
              </a:rPr>
              <a:t>At </a:t>
            </a:r>
            <a:r>
              <a:rPr lang="en-US" sz="1000" b="1" dirty="0">
                <a:solidFill>
                  <a:srgbClr val="5F5F5F"/>
                </a:solidFill>
              </a:rPr>
              <a:t>December 31, 2020. </a:t>
            </a:r>
            <a:r>
              <a:rPr kumimoji="0" lang="en-US" sz="1000" b="1" i="0" u="none" strike="noStrike" kern="1200" cap="none" spc="0" normalizeH="0" baseline="0" noProof="0" dirty="0">
                <a:ln>
                  <a:noFill/>
                </a:ln>
                <a:solidFill>
                  <a:srgbClr val="5F5F5F"/>
                </a:solidFill>
                <a:effectLst/>
                <a:uLnTx/>
                <a:uFillTx/>
                <a:latin typeface="Arial Narrow" pitchFamily="34" charset="0"/>
                <a:ea typeface="+mn-ea"/>
                <a:cs typeface="Arial" pitchFamily="34" charset="0"/>
              </a:rPr>
              <a:t>Sources: Bloomberg, Morningstar, FUSE.</a:t>
            </a:r>
          </a:p>
          <a:p>
            <a:pPr marR="0" lvl="0" algn="l" defTabSz="1018824" rtl="0" eaLnBrk="1" fontAlgn="auto" latinLnBrk="0" hangingPunct="1">
              <a:lnSpc>
                <a:spcPct val="90000"/>
              </a:lnSpc>
              <a:spcBef>
                <a:spcPts val="120"/>
              </a:spcBef>
              <a:spcAft>
                <a:spcPts val="0"/>
              </a:spcAft>
              <a:buClr>
                <a:srgbClr val="62A8E5"/>
              </a:buClr>
              <a:buSzPct val="130000"/>
              <a:tabLst/>
              <a:defRPr/>
            </a:pPr>
            <a:r>
              <a:rPr lang="en-US" sz="1000" dirty="0">
                <a:solidFill>
                  <a:srgbClr val="5F5F5F"/>
                </a:solidFill>
              </a:rPr>
              <a:t>*Monthly pay unless otherwise marked.**T</a:t>
            </a:r>
            <a:r>
              <a:rPr lang="en-US" sz="1000" dirty="0"/>
              <a:t>he Fund intends to distribute monthly all or a portion of its net investment income, including current gains, to common shareholders. The Fund’s monthly distributions may include return of capital, which represents a return of a shareholder’s original investment in the Fund.</a:t>
            </a:r>
            <a:r>
              <a:rPr lang="en-US" dirty="0"/>
              <a:t> </a:t>
            </a:r>
            <a:br>
              <a:rPr lang="en-US" sz="1000" dirty="0"/>
            </a:br>
            <a:r>
              <a:rPr lang="en-US" sz="1000" dirty="0">
                <a:solidFill>
                  <a:srgbClr val="5F5F5F"/>
                </a:solidFill>
              </a:rPr>
              <a:t>                                                                                                                                                                                                                                                                                                         </a:t>
            </a:r>
            <a:endParaRPr kumimoji="0" lang="en-US" sz="100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
        <p:nvSpPr>
          <p:cNvPr id="3" name="Footer Placeholder 2">
            <a:extLst>
              <a:ext uri="{FF2B5EF4-FFF2-40B4-BE49-F238E27FC236}">
                <a16:creationId xmlns:a16="http://schemas.microsoft.com/office/drawing/2014/main" id="{F5F867E0-966B-4A9B-9549-76D80FA2375E}"/>
              </a:ext>
            </a:extLst>
          </p:cNvPr>
          <p:cNvSpPr>
            <a:spLocks noGrp="1"/>
          </p:cNvSpPr>
          <p:nvPr>
            <p:ph type="ftr" sz="quarter" idx="3"/>
          </p:nvPr>
        </p:nvSpPr>
        <p:spPr>
          <a:xfrm>
            <a:off x="893299" y="7272891"/>
            <a:ext cx="914400" cy="166781"/>
          </a:xfrm>
        </p:spPr>
        <p:txBody>
          <a:bodyPr/>
          <a:lstStyle/>
          <a:p>
            <a:r>
              <a:rPr lang="en-US" dirty="0"/>
              <a:t>CONFD013347</a:t>
            </a:r>
          </a:p>
        </p:txBody>
      </p:sp>
      <p:sp>
        <p:nvSpPr>
          <p:cNvPr id="13" name="Rectangle 2">
            <a:extLst>
              <a:ext uri="{FF2B5EF4-FFF2-40B4-BE49-F238E27FC236}">
                <a16:creationId xmlns:a16="http://schemas.microsoft.com/office/drawing/2014/main" id="{E1E950EE-6D8F-4CF7-B349-64180C3B8E1E}"/>
              </a:ext>
            </a:extLst>
          </p:cNvPr>
          <p:cNvSpPr>
            <a:spLocks noChangeArrowheads="1"/>
          </p:cNvSpPr>
          <p:nvPr/>
        </p:nvSpPr>
        <p:spPr bwMode="gray">
          <a:xfrm>
            <a:off x="3963948" y="7241868"/>
            <a:ext cx="2130499" cy="215389"/>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8" tIns="45693" rIns="91388" bIns="45693" numCol="1" anchor="t" anchorCtr="1" compatLnSpc="1">
            <a:prstTxWarp prst="textNoShape">
              <a:avLst/>
            </a:prstTxWarp>
            <a:spAutoFit/>
          </a:bodyPr>
          <a:lstStyle/>
          <a:p>
            <a:pPr defTabSz="913866" fontAlgn="base">
              <a:spcBef>
                <a:spcPct val="0"/>
              </a:spcBef>
              <a:spcAft>
                <a:spcPct val="0"/>
              </a:spcAft>
            </a:pPr>
            <a:r>
              <a:rPr lang="en-US" sz="800" b="1" dirty="0">
                <a:solidFill>
                  <a:srgbClr val="4D4D4D"/>
                </a:solidFill>
                <a:latin typeface="Arial Narrow" pitchFamily="34" charset="0"/>
              </a:rPr>
              <a:t>FOR INTERNAL USE ONLY</a:t>
            </a:r>
            <a:endParaRPr lang="en-US" sz="800" dirty="0">
              <a:solidFill>
                <a:srgbClr val="5F5F5F"/>
              </a:solidFill>
              <a:latin typeface="Arial" pitchFamily="34" charset="0"/>
            </a:endParaRPr>
          </a:p>
        </p:txBody>
      </p:sp>
      <p:sp>
        <p:nvSpPr>
          <p:cNvPr id="2" name="Slide Number Placeholder 1">
            <a:extLst>
              <a:ext uri="{FF2B5EF4-FFF2-40B4-BE49-F238E27FC236}">
                <a16:creationId xmlns:a16="http://schemas.microsoft.com/office/drawing/2014/main" id="{07BACE5A-E8E6-44F7-A7D7-A02289AB7D98}"/>
              </a:ext>
            </a:extLst>
          </p:cNvPr>
          <p:cNvSpPr>
            <a:spLocks noGrp="1"/>
          </p:cNvSpPr>
          <p:nvPr>
            <p:ph type="sldNum" sz="quarter" idx="4"/>
          </p:nvPr>
        </p:nvSpPr>
        <p:spPr/>
        <p:txBody>
          <a:bodyPr/>
          <a:lstStyle/>
          <a:p>
            <a:fld id="{D5D18F9C-8340-4F87-BE47-1A4D50731B15}" type="slidenum">
              <a:rPr lang="en-US" smtClean="0"/>
              <a:pPr/>
              <a:t>2</a:t>
            </a:fld>
            <a:endParaRPr lang="en-US" dirty="0"/>
          </a:p>
        </p:txBody>
      </p:sp>
    </p:spTree>
    <p:custDataLst>
      <p:custData r:id="rId1"/>
    </p:custDataLst>
    <p:extLst>
      <p:ext uri="{BB962C8B-B14F-4D97-AF65-F5344CB8AC3E}">
        <p14:creationId xmlns:p14="http://schemas.microsoft.com/office/powerpoint/2010/main" val="411402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7079-A39B-4A01-9C08-458CF31EF49B}"/>
              </a:ext>
            </a:extLst>
          </p:cNvPr>
          <p:cNvSpPr>
            <a:spLocks noGrp="1"/>
          </p:cNvSpPr>
          <p:nvPr>
            <p:ph type="title"/>
          </p:nvPr>
        </p:nvSpPr>
        <p:spPr>
          <a:xfrm>
            <a:off x="597794" y="427148"/>
            <a:ext cx="8869680" cy="818686"/>
          </a:xfrm>
        </p:spPr>
        <p:txBody>
          <a:bodyPr/>
          <a:lstStyle/>
          <a:p>
            <a:r>
              <a:rPr lang="en-US" dirty="0"/>
              <a:t>UTF and Other Infrastructure Related Funds </a:t>
            </a:r>
            <a:br>
              <a:rPr lang="en-US" dirty="0"/>
            </a:br>
            <a:r>
              <a:rPr lang="en-US" dirty="0"/>
              <a:t>are at Premium Valuations</a:t>
            </a:r>
          </a:p>
        </p:txBody>
      </p:sp>
      <p:sp>
        <p:nvSpPr>
          <p:cNvPr id="6" name="Footer Placeholder 5">
            <a:extLst>
              <a:ext uri="{FF2B5EF4-FFF2-40B4-BE49-F238E27FC236}">
                <a16:creationId xmlns:a16="http://schemas.microsoft.com/office/drawing/2014/main" id="{8BE39504-23D5-4CF4-A726-18BBE2E7FF4B}"/>
              </a:ext>
            </a:extLst>
          </p:cNvPr>
          <p:cNvSpPr>
            <a:spLocks noGrp="1"/>
          </p:cNvSpPr>
          <p:nvPr>
            <p:ph type="ftr" sz="quarter" idx="10"/>
          </p:nvPr>
        </p:nvSpPr>
        <p:spPr/>
        <p:txBody>
          <a:bodyPr/>
          <a:lstStyle/>
          <a:p>
            <a:r>
              <a:rPr lang="en-US"/>
              <a:t>CONFD015073</a:t>
            </a:r>
            <a:endParaRPr lang="en-US" dirty="0"/>
          </a:p>
        </p:txBody>
      </p:sp>
      <p:sp>
        <p:nvSpPr>
          <p:cNvPr id="26" name="Slide Number Placeholder 25">
            <a:extLst>
              <a:ext uri="{FF2B5EF4-FFF2-40B4-BE49-F238E27FC236}">
                <a16:creationId xmlns:a16="http://schemas.microsoft.com/office/drawing/2014/main" id="{F2C8DB7F-8A8E-492D-899E-E197A7D7C57E}"/>
              </a:ext>
            </a:extLst>
          </p:cNvPr>
          <p:cNvSpPr>
            <a:spLocks noGrp="1"/>
          </p:cNvSpPr>
          <p:nvPr>
            <p:ph type="sldNum" sz="quarter" idx="4"/>
          </p:nvPr>
        </p:nvSpPr>
        <p:spPr/>
        <p:txBody>
          <a:bodyPr/>
          <a:lstStyle/>
          <a:p>
            <a:fld id="{D5D18F9C-8340-4F87-BE47-1A4D50731B15}" type="slidenum">
              <a:rPr lang="en-US" smtClean="0">
                <a:solidFill>
                  <a:srgbClr val="5F5F5F"/>
                </a:solidFill>
              </a:rPr>
              <a:pPr/>
              <a:t>3</a:t>
            </a:fld>
            <a:endParaRPr lang="en-US" dirty="0">
              <a:solidFill>
                <a:srgbClr val="5F5F5F"/>
              </a:solidFill>
            </a:endParaRPr>
          </a:p>
        </p:txBody>
      </p:sp>
      <p:sp>
        <p:nvSpPr>
          <p:cNvPr id="24" name="Text Placeholder 29">
            <a:extLst>
              <a:ext uri="{FF2B5EF4-FFF2-40B4-BE49-F238E27FC236}">
                <a16:creationId xmlns:a16="http://schemas.microsoft.com/office/drawing/2014/main" id="{99EB5D6B-4B76-4FB2-892D-75C099D7C081}"/>
              </a:ext>
            </a:extLst>
          </p:cNvPr>
          <p:cNvSpPr>
            <a:spLocks noGrp="1"/>
          </p:cNvSpPr>
          <p:nvPr>
            <p:ph type="body" sz="quarter" idx="13"/>
          </p:nvPr>
        </p:nvSpPr>
        <p:spPr>
          <a:xfrm>
            <a:off x="594360" y="1298448"/>
            <a:ext cx="8869680" cy="374904"/>
          </a:xfrm>
        </p:spPr>
        <p:txBody>
          <a:bodyPr/>
          <a:lstStyle/>
          <a:p>
            <a:r>
              <a:rPr lang="en-US" dirty="0"/>
              <a:t>Select Peer Group</a:t>
            </a:r>
            <a:r>
              <a:rPr lang="en-US" baseline="30000" dirty="0"/>
              <a:t>(1)</a:t>
            </a:r>
          </a:p>
        </p:txBody>
      </p:sp>
      <p:sp>
        <p:nvSpPr>
          <p:cNvPr id="10" name="Text Placeholder 29">
            <a:extLst>
              <a:ext uri="{FF2B5EF4-FFF2-40B4-BE49-F238E27FC236}">
                <a16:creationId xmlns:a16="http://schemas.microsoft.com/office/drawing/2014/main" id="{24B9B4CB-EC96-4A04-ACAB-439A60BAEA5F}"/>
              </a:ext>
            </a:extLst>
          </p:cNvPr>
          <p:cNvSpPr>
            <a:spLocks noGrp="1"/>
          </p:cNvSpPr>
          <p:nvPr>
            <p:ph type="body" sz="quarter" idx="14"/>
          </p:nvPr>
        </p:nvSpPr>
        <p:spPr>
          <a:xfrm>
            <a:off x="602298" y="6720039"/>
            <a:ext cx="8869680" cy="313808"/>
          </a:xfrm>
        </p:spPr>
        <p:txBody>
          <a:bodyPr/>
          <a:lstStyle/>
          <a:p>
            <a:pPr lvl="0" fontAlgn="b">
              <a:spcBef>
                <a:spcPts val="0"/>
              </a:spcBef>
              <a:buClrTx/>
              <a:buSzTx/>
            </a:pPr>
            <a:r>
              <a:rPr lang="en-US" sz="1000" b="1" dirty="0"/>
              <a:t>At January 31, 2021.</a:t>
            </a:r>
          </a:p>
          <a:p>
            <a:pPr lvl="0" fontAlgn="b">
              <a:buClrTx/>
              <a:buSzTx/>
              <a:defRPr/>
            </a:pPr>
            <a:r>
              <a:rPr lang="en-US" sz="1000" b="1" dirty="0"/>
              <a:t>Data quoted represents past performance, which is no guarantee of future results. </a:t>
            </a:r>
            <a:br>
              <a:rPr lang="en-US" sz="1000" dirty="0"/>
            </a:br>
            <a:r>
              <a:rPr lang="en-US" sz="1000" dirty="0"/>
              <a:t>Source: Cohen &amp; Steers. Morningstar and Bloomberg.</a:t>
            </a:r>
          </a:p>
          <a:p>
            <a:pPr marL="228600" lvl="0" indent="-228600" fontAlgn="b">
              <a:buClrTx/>
              <a:buSzTx/>
              <a:buAutoNum type="arabicParenBoth"/>
              <a:defRPr/>
            </a:pPr>
            <a:r>
              <a:rPr lang="en-US" sz="900" dirty="0"/>
              <a:t>Select peer group includes funds of similar size and prominent issuers. Smaller funds from less know issuers and outliers with outsized distribution rates have been excluded. </a:t>
            </a:r>
          </a:p>
          <a:p>
            <a:pPr marL="228600" lvl="0" indent="-228600" fontAlgn="b">
              <a:buClrTx/>
              <a:buSzTx/>
              <a:buAutoNum type="arabicParenBoth"/>
              <a:defRPr/>
            </a:pPr>
            <a:r>
              <a:rPr lang="en-US" sz="900" dirty="0"/>
              <a:t>Currently using 31% options.  </a:t>
            </a:r>
          </a:p>
        </p:txBody>
      </p:sp>
      <p:graphicFrame>
        <p:nvGraphicFramePr>
          <p:cNvPr id="11" name="Table 6">
            <a:extLst>
              <a:ext uri="{FF2B5EF4-FFF2-40B4-BE49-F238E27FC236}">
                <a16:creationId xmlns:a16="http://schemas.microsoft.com/office/drawing/2014/main" id="{FA55C4C0-2DD8-437F-85BA-AA80420D5339}"/>
              </a:ext>
            </a:extLst>
          </p:cNvPr>
          <p:cNvGraphicFramePr>
            <a:graphicFrameLocks noGrp="1"/>
          </p:cNvGraphicFramePr>
          <p:nvPr>
            <p:extLst>
              <p:ext uri="{D42A27DB-BD31-4B8C-83A1-F6EECF244321}">
                <p14:modId xmlns:p14="http://schemas.microsoft.com/office/powerpoint/2010/main" val="343139419"/>
              </p:ext>
            </p:extLst>
          </p:nvPr>
        </p:nvGraphicFramePr>
        <p:xfrm>
          <a:off x="593409" y="2268476"/>
          <a:ext cx="8869679" cy="3110726"/>
        </p:xfrm>
        <a:graphic>
          <a:graphicData uri="http://schemas.openxmlformats.org/drawingml/2006/table">
            <a:tbl>
              <a:tblPr bandRow="1">
                <a:tableStyleId>{5C22544A-7EE6-4342-B048-85BDC9FD1C3A}</a:tableStyleId>
              </a:tblPr>
              <a:tblGrid>
                <a:gridCol w="2648937">
                  <a:extLst>
                    <a:ext uri="{9D8B030D-6E8A-4147-A177-3AD203B41FA5}">
                      <a16:colId xmlns:a16="http://schemas.microsoft.com/office/drawing/2014/main" val="259007446"/>
                    </a:ext>
                  </a:extLst>
                </a:gridCol>
                <a:gridCol w="773278">
                  <a:extLst>
                    <a:ext uri="{9D8B030D-6E8A-4147-A177-3AD203B41FA5}">
                      <a16:colId xmlns:a16="http://schemas.microsoft.com/office/drawing/2014/main" val="566344408"/>
                    </a:ext>
                  </a:extLst>
                </a:gridCol>
                <a:gridCol w="1173725">
                  <a:extLst>
                    <a:ext uri="{9D8B030D-6E8A-4147-A177-3AD203B41FA5}">
                      <a16:colId xmlns:a16="http://schemas.microsoft.com/office/drawing/2014/main" val="1773822543"/>
                    </a:ext>
                  </a:extLst>
                </a:gridCol>
                <a:gridCol w="883746">
                  <a:extLst>
                    <a:ext uri="{9D8B030D-6E8A-4147-A177-3AD203B41FA5}">
                      <a16:colId xmlns:a16="http://schemas.microsoft.com/office/drawing/2014/main" val="3383795698"/>
                    </a:ext>
                  </a:extLst>
                </a:gridCol>
                <a:gridCol w="918255">
                  <a:extLst>
                    <a:ext uri="{9D8B030D-6E8A-4147-A177-3AD203B41FA5}">
                      <a16:colId xmlns:a16="http://schemas.microsoft.com/office/drawing/2014/main" val="2322548375"/>
                    </a:ext>
                  </a:extLst>
                </a:gridCol>
                <a:gridCol w="1233573">
                  <a:extLst>
                    <a:ext uri="{9D8B030D-6E8A-4147-A177-3AD203B41FA5}">
                      <a16:colId xmlns:a16="http://schemas.microsoft.com/office/drawing/2014/main" val="576863332"/>
                    </a:ext>
                  </a:extLst>
                </a:gridCol>
                <a:gridCol w="1238165">
                  <a:extLst>
                    <a:ext uri="{9D8B030D-6E8A-4147-A177-3AD203B41FA5}">
                      <a16:colId xmlns:a16="http://schemas.microsoft.com/office/drawing/2014/main" val="1607743297"/>
                    </a:ext>
                  </a:extLst>
                </a:gridCol>
              </a:tblGrid>
              <a:tr h="823892">
                <a:tc>
                  <a:txBody>
                    <a:bodyPr/>
                    <a:lstStyle/>
                    <a:p>
                      <a:pPr marL="0" algn="l" defTabSz="1018824" rtl="0" eaLnBrk="1" fontAlgn="ctr" latinLnBrk="0" hangingPunct="1"/>
                      <a: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t>Name</a:t>
                      </a:r>
                    </a:p>
                  </a:txBody>
                  <a:tcPr marL="45720" marR="9525" marT="9525" anchor="b">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algn="ctr" defTabSz="1018824" rtl="0" eaLnBrk="1" fontAlgn="ctr" latinLnBrk="0" hangingPunct="1"/>
                      <a: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t>Ticker</a:t>
                      </a:r>
                    </a:p>
                  </a:txBody>
                  <a:tcPr marL="27432" marR="27432" marT="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algn="ctr" defTabSz="1018824" rtl="0" eaLnBrk="1" fontAlgn="ctr" latinLnBrk="0" hangingPunct="1"/>
                      <a: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t>Total Net Assets</a:t>
                      </a:r>
                      <a:b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br>
                      <a: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t>as of 12/31/2020</a:t>
                      </a:r>
                    </a:p>
                  </a:txBody>
                  <a:tcPr marL="27432" marR="27432" marT="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algn="ctr" defTabSz="1018824" rtl="0" eaLnBrk="1" fontAlgn="ctr" latinLnBrk="0" hangingPunct="1"/>
                      <a: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t>Inception Date</a:t>
                      </a:r>
                    </a:p>
                  </a:txBody>
                  <a:tcPr marL="27432" marR="27432" marT="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algn="ctr" defTabSz="1018824" rtl="0" eaLnBrk="1" fontAlgn="ctr" latinLnBrk="0" hangingPunct="1"/>
                      <a: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t>Market Price Yield</a:t>
                      </a:r>
                    </a:p>
                  </a:txBody>
                  <a:tcPr marL="27432" marR="27432" marT="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algn="ctr" defTabSz="1018824" rtl="0" eaLnBrk="1" fontAlgn="ctr" latinLnBrk="0" hangingPunct="1"/>
                      <a: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t>Premium/</a:t>
                      </a:r>
                      <a:b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br>
                      <a: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t>Discount to NAV as of 1/28/2021 </a:t>
                      </a:r>
                      <a:b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br>
                      <a: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t>(%)</a:t>
                      </a:r>
                    </a:p>
                  </a:txBody>
                  <a:tcPr marL="45720" marR="45720" marT="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algn="ctr" defTabSz="1018824" rtl="0" eaLnBrk="1" fontAlgn="ctr" latinLnBrk="0" hangingPunct="1"/>
                      <a: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t>Premium/</a:t>
                      </a:r>
                      <a:b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br>
                      <a:r>
                        <a:rPr lang="en-US" sz="1300" b="1" i="0" u="none" strike="noStrike" kern="1200" dirty="0">
                          <a:solidFill>
                            <a:schemeClr val="tx1"/>
                          </a:solidFill>
                          <a:effectLst/>
                          <a:latin typeface="Arial Narrow" panose="020B0606020202030204" pitchFamily="34" charset="0"/>
                          <a:ea typeface="+mn-ea"/>
                          <a:cs typeface="Arial" panose="020B0604020202020204" pitchFamily="34" charset="0"/>
                        </a:rPr>
                        <a:t>Discount to NAV 12 Month Avg. (%)</a:t>
                      </a:r>
                    </a:p>
                  </a:txBody>
                  <a:tcPr marL="45720" marR="45720" marT="9525" anchor="b">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0158149"/>
                  </a:ext>
                </a:extLst>
              </a:tr>
              <a:tr h="450199">
                <a:tc>
                  <a:txBody>
                    <a:bodyPr/>
                    <a:lstStyle/>
                    <a:p>
                      <a:pPr marL="0" algn="l"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Arial" panose="020B0604020202020204" pitchFamily="34" charset="0"/>
                        </a:rPr>
                        <a:t>DNP Select Income</a:t>
                      </a:r>
                    </a:p>
                  </a:txBody>
                  <a:tcPr marL="45720" marR="9525" marT="9525"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DNP</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$3,768.9</a:t>
                      </a:r>
                    </a:p>
                  </a:txBody>
                  <a:tcPr marL="9525" marR="32004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1/21/1987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7.52</a:t>
                      </a:r>
                    </a:p>
                  </a:txBody>
                  <a:tcPr marL="9525" marR="27432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16.67</a:t>
                      </a:r>
                    </a:p>
                  </a:txBody>
                  <a:tcPr marL="9525" marR="4572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19.19</a:t>
                      </a:r>
                    </a:p>
                  </a:txBody>
                  <a:tcPr marL="9525" marR="457200" marT="9525"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4274975821"/>
                  </a:ext>
                </a:extLst>
              </a:tr>
              <a:tr h="450199">
                <a:tc>
                  <a:txBody>
                    <a:bodyPr/>
                    <a:lstStyle/>
                    <a:p>
                      <a:pPr marL="0" algn="l"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Arial" panose="020B0604020202020204" pitchFamily="34" charset="0"/>
                        </a:rPr>
                        <a:t>Cohen &amp; Steers Infrastructure</a:t>
                      </a:r>
                    </a:p>
                  </a:txBody>
                  <a:tcPr marL="45720" marR="9525" marT="9525"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ct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UTF</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$3,152.5</a:t>
                      </a:r>
                    </a:p>
                  </a:txBody>
                  <a:tcPr marL="9525" marR="32004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ct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3/30/2004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6.90</a:t>
                      </a:r>
                    </a:p>
                  </a:txBody>
                  <a:tcPr marL="9525" marR="27432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9.11</a:t>
                      </a:r>
                    </a:p>
                  </a:txBody>
                  <a:tcPr marL="9525" marR="4572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-1.98</a:t>
                      </a:r>
                    </a:p>
                  </a:txBody>
                  <a:tcPr marL="9525" marR="457200" marT="9525"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83698927"/>
                  </a:ext>
                </a:extLst>
              </a:tr>
              <a:tr h="450199">
                <a:tc>
                  <a:txBody>
                    <a:bodyPr/>
                    <a:lstStyle/>
                    <a:p>
                      <a:pPr marL="0" algn="l"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Arial" panose="020B0604020202020204" pitchFamily="34" charset="0"/>
                        </a:rPr>
                        <a:t>Reaves Utility Income</a:t>
                      </a:r>
                    </a:p>
                  </a:txBody>
                  <a:tcPr marL="45720" marR="9525" marT="9525"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UTG</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$2,115.2</a:t>
                      </a:r>
                    </a:p>
                  </a:txBody>
                  <a:tcPr marL="9525" marR="32004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2/24/2004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6.65</a:t>
                      </a:r>
                    </a:p>
                  </a:txBody>
                  <a:tcPr marL="9525" marR="27432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0.66</a:t>
                      </a:r>
                    </a:p>
                  </a:txBody>
                  <a:tcPr marL="9525" marR="4572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1.86</a:t>
                      </a:r>
                    </a:p>
                  </a:txBody>
                  <a:tcPr marL="9525" marR="457200" marT="9525"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966389531"/>
                  </a:ext>
                </a:extLst>
              </a:tr>
              <a:tr h="450199">
                <a:tc>
                  <a:txBody>
                    <a:bodyPr/>
                    <a:lstStyle/>
                    <a:p>
                      <a:pPr marL="0" algn="l"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Arial" panose="020B0604020202020204" pitchFamily="34" charset="0"/>
                        </a:rPr>
                        <a:t>BlackRock Util, Infra &amp; Power Opp.</a:t>
                      </a:r>
                      <a:r>
                        <a:rPr lang="en-US" sz="1200" baseline="30000" dirty="0">
                          <a:solidFill>
                            <a:srgbClr val="5F5F5F"/>
                          </a:solidFill>
                        </a:rPr>
                        <a:t>(2)</a:t>
                      </a:r>
                      <a:endParaRPr lang="en-US" sz="1300" b="0" i="0" u="none" strike="noStrike" kern="1200" dirty="0">
                        <a:solidFill>
                          <a:schemeClr val="tx1"/>
                        </a:solidFill>
                        <a:effectLst/>
                        <a:latin typeface="Arial Narrow" panose="020B0606020202030204" pitchFamily="34" charset="0"/>
                        <a:ea typeface="+mn-ea"/>
                        <a:cs typeface="Arial" panose="020B0604020202020204" pitchFamily="34" charset="0"/>
                      </a:endParaRPr>
                    </a:p>
                  </a:txBody>
                  <a:tcPr marL="45720" marR="9525" marT="9525" marB="0" anchor="ct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1018824" rtl="0" eaLnBrk="1" fontAlgn="ctr" latinLnBrk="0" hangingPunct="1">
                        <a:lnSpc>
                          <a:spcPct val="100000"/>
                        </a:lnSpc>
                        <a:spcBef>
                          <a:spcPts val="0"/>
                        </a:spcBef>
                        <a:spcAft>
                          <a:spcPts val="0"/>
                        </a:spcAft>
                        <a:buClrTx/>
                        <a:buSzTx/>
                        <a:buFontTx/>
                        <a:buNone/>
                        <a:tabLst/>
                        <a:defRPr/>
                      </a:pPr>
                      <a:r>
                        <a:rPr lang="en-US" sz="1300" b="0" i="0" u="none" strike="noStrike" kern="1200" dirty="0">
                          <a:solidFill>
                            <a:schemeClr val="tx1"/>
                          </a:solidFill>
                          <a:effectLst/>
                          <a:latin typeface="Arial Narrow" panose="020B0606020202030204" pitchFamily="34" charset="0"/>
                          <a:ea typeface="+mn-ea"/>
                          <a:cs typeface="+mn-cs"/>
                        </a:rPr>
                        <a:t>BUI</a:t>
                      </a:r>
                      <a:endParaRPr lang="en-US" sz="1400" baseline="30000" dirty="0">
                        <a:solidFill>
                          <a:srgbClr val="5F5F5F"/>
                        </a:solidFil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$422.2</a:t>
                      </a:r>
                    </a:p>
                  </a:txBody>
                  <a:tcPr marL="9525" marR="32004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11/23/2011</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5.57</a:t>
                      </a:r>
                    </a:p>
                  </a:txBody>
                  <a:tcPr marL="9525" marR="27432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8.43</a:t>
                      </a:r>
                    </a:p>
                  </a:txBody>
                  <a:tcPr marL="9525" marR="4572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defTabSz="1018824" rtl="0" eaLnBrk="1" fontAlgn="ctr" latinLnBrk="0" hangingPunct="1"/>
                      <a:r>
                        <a:rPr lang="en-US" sz="1300" b="0" i="0" u="none" strike="noStrike" kern="1200" dirty="0">
                          <a:solidFill>
                            <a:schemeClr val="tx1"/>
                          </a:solidFill>
                          <a:effectLst/>
                          <a:latin typeface="Arial Narrow" panose="020B0606020202030204" pitchFamily="34" charset="0"/>
                          <a:ea typeface="+mn-ea"/>
                          <a:cs typeface="+mn-cs"/>
                        </a:rPr>
                        <a:t>1.74</a:t>
                      </a:r>
                    </a:p>
                  </a:txBody>
                  <a:tcPr marL="9525" marR="457200" marT="9525" marB="0" anchor="ctr">
                    <a:lnL w="12700" cap="flat" cmpd="sng" algn="ctr">
                      <a:no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167936"/>
                  </a:ext>
                </a:extLst>
              </a:tr>
              <a:tr h="462205">
                <a:tc>
                  <a:txBody>
                    <a:bodyPr/>
                    <a:lstStyle/>
                    <a:p>
                      <a:pPr algn="l" fontAlgn="ctr"/>
                      <a:r>
                        <a:rPr lang="en-US" sz="1300" b="1" i="0" u="none" strike="noStrike" dirty="0">
                          <a:solidFill>
                            <a:schemeClr val="tx1"/>
                          </a:solidFill>
                          <a:effectLst/>
                          <a:latin typeface="Arial Narrow" panose="020B0606020202030204" pitchFamily="34" charset="0"/>
                          <a:cs typeface="Arial" panose="020B0604020202020204" pitchFamily="34" charset="0"/>
                        </a:rPr>
                        <a:t>Peer Average Excluding UTF</a:t>
                      </a:r>
                    </a:p>
                  </a:txBody>
                  <a:tcPr marL="45720" marR="9525" marT="9525"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300" b="1" dirty="0">
                        <a:solidFill>
                          <a:schemeClr val="tx1"/>
                        </a:solidFill>
                        <a:latin typeface="Arial Narrow" panose="020B060602020203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defTabSz="1018824" rtl="0" eaLnBrk="1" fontAlgn="ctr" latinLnBrk="0" hangingPunct="1"/>
                      <a:r>
                        <a:rPr lang="en-US" sz="1300" b="1" i="0" u="none" strike="noStrike" kern="1200" dirty="0">
                          <a:solidFill>
                            <a:schemeClr val="tx1"/>
                          </a:solidFill>
                          <a:effectLst/>
                          <a:latin typeface="Arial Narrow" panose="020B0606020202030204" pitchFamily="34" charset="0"/>
                          <a:ea typeface="+mn-ea"/>
                          <a:cs typeface="+mn-cs"/>
                        </a:rPr>
                        <a:t>$2,102.1</a:t>
                      </a:r>
                    </a:p>
                  </a:txBody>
                  <a:tcPr marL="9525" marR="32004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1018824" rtl="0" eaLnBrk="1" fontAlgn="ctr" latinLnBrk="0" hangingPunct="1"/>
                      <a:endParaRPr lang="en-US" sz="1300" b="1" i="0" u="none" strike="noStrike" kern="1200" dirty="0">
                        <a:solidFill>
                          <a:schemeClr val="tx1"/>
                        </a:solidFill>
                        <a:effectLst/>
                        <a:latin typeface="Arial Narrow" panose="020B0606020202030204" pitchFamily="34" charset="0"/>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defTabSz="1018824" rtl="0" eaLnBrk="1" fontAlgn="ctr" latinLnBrk="0" hangingPunct="1"/>
                      <a:r>
                        <a:rPr lang="en-US" sz="1300" b="1" i="0" u="none" strike="noStrike" kern="1200" dirty="0">
                          <a:solidFill>
                            <a:schemeClr val="tx1"/>
                          </a:solidFill>
                          <a:effectLst/>
                          <a:latin typeface="Arial Narrow" panose="020B0606020202030204" pitchFamily="34" charset="0"/>
                          <a:ea typeface="+mn-ea"/>
                          <a:cs typeface="+mn-cs"/>
                        </a:rPr>
                        <a:t>6.58</a:t>
                      </a:r>
                    </a:p>
                  </a:txBody>
                  <a:tcPr marL="9525" marR="27432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defTabSz="1018824" rtl="0" eaLnBrk="1" fontAlgn="ctr" latinLnBrk="0" hangingPunct="1"/>
                      <a:r>
                        <a:rPr lang="en-US" sz="1300" b="1" i="0" u="none" strike="noStrike" kern="1200" dirty="0">
                          <a:solidFill>
                            <a:schemeClr val="tx1"/>
                          </a:solidFill>
                          <a:effectLst/>
                          <a:latin typeface="Arial Narrow" panose="020B0606020202030204" pitchFamily="34" charset="0"/>
                          <a:ea typeface="+mn-ea"/>
                          <a:cs typeface="+mn-cs"/>
                        </a:rPr>
                        <a:t>8.59</a:t>
                      </a:r>
                    </a:p>
                  </a:txBody>
                  <a:tcPr marL="9525" marR="45720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r" defTabSz="1018824" rtl="0" eaLnBrk="1" fontAlgn="ctr" latinLnBrk="0" hangingPunct="1"/>
                      <a:r>
                        <a:rPr lang="en-US" sz="1300" b="1" i="0" u="none" strike="noStrike" kern="1200" dirty="0">
                          <a:solidFill>
                            <a:schemeClr val="tx1"/>
                          </a:solidFill>
                          <a:effectLst/>
                          <a:latin typeface="Arial Narrow" panose="020B0606020202030204" pitchFamily="34" charset="0"/>
                          <a:ea typeface="+mn-ea"/>
                          <a:cs typeface="+mn-cs"/>
                        </a:rPr>
                        <a:t>7.60</a:t>
                      </a:r>
                    </a:p>
                  </a:txBody>
                  <a:tcPr marL="9525" marR="457200" marT="9525"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745101"/>
                  </a:ext>
                </a:extLst>
              </a:tr>
            </a:tbl>
          </a:graphicData>
        </a:graphic>
      </p:graphicFrame>
      <p:sp>
        <p:nvSpPr>
          <p:cNvPr id="12" name="Rectangle 2">
            <a:extLst>
              <a:ext uri="{FF2B5EF4-FFF2-40B4-BE49-F238E27FC236}">
                <a16:creationId xmlns:a16="http://schemas.microsoft.com/office/drawing/2014/main" id="{A5B060FA-0417-4DEF-AB10-03C4597170FD}"/>
              </a:ext>
            </a:extLst>
          </p:cNvPr>
          <p:cNvSpPr>
            <a:spLocks noChangeArrowheads="1"/>
          </p:cNvSpPr>
          <p:nvPr/>
        </p:nvSpPr>
        <p:spPr bwMode="gray">
          <a:xfrm>
            <a:off x="3963949" y="7197656"/>
            <a:ext cx="2130499" cy="230778"/>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8" tIns="45693" rIns="91388" bIns="45693" numCol="1" anchor="t" anchorCtr="1" compatLnSpc="1">
            <a:prstTxWarp prst="textNoShape">
              <a:avLst/>
            </a:prstTxWarp>
            <a:spAutoFit/>
          </a:bodyPr>
          <a:lstStyle/>
          <a:p>
            <a:pPr defTabSz="913866" fontAlgn="base">
              <a:spcBef>
                <a:spcPct val="0"/>
              </a:spcBef>
              <a:spcAft>
                <a:spcPct val="0"/>
              </a:spcAft>
            </a:pPr>
            <a:r>
              <a:rPr lang="en-US" sz="900" b="1" dirty="0">
                <a:solidFill>
                  <a:srgbClr val="4D4D4D"/>
                </a:solidFill>
                <a:latin typeface="Arial Narrow" pitchFamily="34" charset="0"/>
              </a:rPr>
              <a:t>FOR INTERNAL USE ONLY</a:t>
            </a:r>
            <a:endParaRPr lang="en-US" sz="900" dirty="0">
              <a:solidFill>
                <a:srgbClr val="5F5F5F"/>
              </a:solidFill>
              <a:latin typeface="Arial" pitchFamily="34" charset="0"/>
            </a:endParaRPr>
          </a:p>
        </p:txBody>
      </p:sp>
    </p:spTree>
    <p:extLst>
      <p:ext uri="{BB962C8B-B14F-4D97-AF65-F5344CB8AC3E}">
        <p14:creationId xmlns:p14="http://schemas.microsoft.com/office/powerpoint/2010/main" val="361763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5A7B403F-7F56-4F1C-AA46-58AE1A56B278}"/>
              </a:ext>
            </a:extLst>
          </p:cNvPr>
          <p:cNvCxnSpPr>
            <a:cxnSpLocks/>
          </p:cNvCxnSpPr>
          <p:nvPr/>
        </p:nvCxnSpPr>
        <p:spPr>
          <a:xfrm flipH="1">
            <a:off x="5429250" y="2174148"/>
            <a:ext cx="401955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1F57079-A39B-4A01-9C08-458CF31EF49B}"/>
              </a:ext>
            </a:extLst>
          </p:cNvPr>
          <p:cNvSpPr>
            <a:spLocks noGrp="1"/>
          </p:cNvSpPr>
          <p:nvPr>
            <p:ph type="title"/>
          </p:nvPr>
        </p:nvSpPr>
        <p:spPr>
          <a:xfrm>
            <a:off x="597794" y="836491"/>
            <a:ext cx="8869680" cy="409343"/>
          </a:xfrm>
        </p:spPr>
        <p:txBody>
          <a:bodyPr/>
          <a:lstStyle/>
          <a:p>
            <a:r>
              <a:rPr lang="en-US" dirty="0"/>
              <a:t>Diversification by Sector and Geography</a:t>
            </a:r>
          </a:p>
        </p:txBody>
      </p:sp>
      <p:sp>
        <p:nvSpPr>
          <p:cNvPr id="6" name="Footer Placeholder 5">
            <a:extLst>
              <a:ext uri="{FF2B5EF4-FFF2-40B4-BE49-F238E27FC236}">
                <a16:creationId xmlns:a16="http://schemas.microsoft.com/office/drawing/2014/main" id="{8BE39504-23D5-4CF4-A726-18BBE2E7FF4B}"/>
              </a:ext>
            </a:extLst>
          </p:cNvPr>
          <p:cNvSpPr>
            <a:spLocks noGrp="1"/>
          </p:cNvSpPr>
          <p:nvPr>
            <p:ph type="ftr" sz="quarter" idx="10"/>
          </p:nvPr>
        </p:nvSpPr>
        <p:spPr/>
        <p:txBody>
          <a:bodyPr/>
          <a:lstStyle/>
          <a:p>
            <a:r>
              <a:rPr lang="en-US"/>
              <a:t>CONFD015073</a:t>
            </a:r>
            <a:endParaRPr lang="en-US" dirty="0"/>
          </a:p>
        </p:txBody>
      </p:sp>
      <p:sp>
        <p:nvSpPr>
          <p:cNvPr id="26" name="Slide Number Placeholder 25">
            <a:extLst>
              <a:ext uri="{FF2B5EF4-FFF2-40B4-BE49-F238E27FC236}">
                <a16:creationId xmlns:a16="http://schemas.microsoft.com/office/drawing/2014/main" id="{F2C8DB7F-8A8E-492D-899E-E197A7D7C57E}"/>
              </a:ext>
            </a:extLst>
          </p:cNvPr>
          <p:cNvSpPr>
            <a:spLocks noGrp="1"/>
          </p:cNvSpPr>
          <p:nvPr>
            <p:ph type="sldNum" sz="quarter" idx="4"/>
          </p:nvPr>
        </p:nvSpPr>
        <p:spPr/>
        <p:txBody>
          <a:bodyPr/>
          <a:lstStyle/>
          <a:p>
            <a:fld id="{D5D18F9C-8340-4F87-BE47-1A4D50731B15}" type="slidenum">
              <a:rPr lang="en-US" smtClean="0">
                <a:solidFill>
                  <a:srgbClr val="5F5F5F"/>
                </a:solidFill>
              </a:rPr>
              <a:pPr/>
              <a:t>4</a:t>
            </a:fld>
            <a:endParaRPr lang="en-US" dirty="0">
              <a:solidFill>
                <a:srgbClr val="5F5F5F"/>
              </a:solidFill>
            </a:endParaRPr>
          </a:p>
        </p:txBody>
      </p:sp>
      <p:sp>
        <p:nvSpPr>
          <p:cNvPr id="24" name="Text Placeholder 29">
            <a:extLst>
              <a:ext uri="{FF2B5EF4-FFF2-40B4-BE49-F238E27FC236}">
                <a16:creationId xmlns:a16="http://schemas.microsoft.com/office/drawing/2014/main" id="{99EB5D6B-4B76-4FB2-892D-75C099D7C081}"/>
              </a:ext>
            </a:extLst>
          </p:cNvPr>
          <p:cNvSpPr>
            <a:spLocks noGrp="1"/>
          </p:cNvSpPr>
          <p:nvPr>
            <p:ph type="body" sz="quarter" idx="13"/>
          </p:nvPr>
        </p:nvSpPr>
        <p:spPr>
          <a:xfrm>
            <a:off x="594360" y="1298448"/>
            <a:ext cx="8869680" cy="374904"/>
          </a:xfrm>
        </p:spPr>
        <p:txBody>
          <a:bodyPr/>
          <a:lstStyle/>
          <a:p>
            <a:r>
              <a:rPr lang="en-US" dirty="0"/>
              <a:t>Model Portfolios (80% Equity / 20% Fixed Income)</a:t>
            </a:r>
            <a:endParaRPr lang="en-US" baseline="30000" dirty="0"/>
          </a:p>
        </p:txBody>
      </p:sp>
      <p:sp>
        <p:nvSpPr>
          <p:cNvPr id="10" name="Text Placeholder 29">
            <a:extLst>
              <a:ext uri="{FF2B5EF4-FFF2-40B4-BE49-F238E27FC236}">
                <a16:creationId xmlns:a16="http://schemas.microsoft.com/office/drawing/2014/main" id="{24B9B4CB-EC96-4A04-ACAB-439A60BAEA5F}"/>
              </a:ext>
            </a:extLst>
          </p:cNvPr>
          <p:cNvSpPr>
            <a:spLocks noGrp="1"/>
          </p:cNvSpPr>
          <p:nvPr>
            <p:ph type="body" sz="quarter" idx="14"/>
          </p:nvPr>
        </p:nvSpPr>
        <p:spPr>
          <a:xfrm>
            <a:off x="602298" y="6720039"/>
            <a:ext cx="8869680" cy="313808"/>
          </a:xfrm>
        </p:spPr>
        <p:txBody>
          <a:bodyPr/>
          <a:lstStyle/>
          <a:p>
            <a:pPr lvl="0" fontAlgn="b">
              <a:spcBef>
                <a:spcPts val="0"/>
              </a:spcBef>
              <a:buClrTx/>
              <a:buSzTx/>
            </a:pPr>
            <a:r>
              <a:rPr lang="en-US" sz="1000" b="1" dirty="0"/>
              <a:t>At February 9, 2021.</a:t>
            </a:r>
          </a:p>
        </p:txBody>
      </p:sp>
      <p:cxnSp>
        <p:nvCxnSpPr>
          <p:cNvPr id="9" name="Straight Connector 8">
            <a:extLst>
              <a:ext uri="{FF2B5EF4-FFF2-40B4-BE49-F238E27FC236}">
                <a16:creationId xmlns:a16="http://schemas.microsoft.com/office/drawing/2014/main" id="{569FEFF7-01F1-4AFA-B7B9-3E5BF9C24481}"/>
              </a:ext>
            </a:extLst>
          </p:cNvPr>
          <p:cNvCxnSpPr>
            <a:cxnSpLocks/>
          </p:cNvCxnSpPr>
          <p:nvPr/>
        </p:nvCxnSpPr>
        <p:spPr>
          <a:xfrm>
            <a:off x="5038884" y="2577334"/>
            <a:ext cx="0" cy="3895725"/>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21" name="Chart 20">
            <a:extLst>
              <a:ext uri="{FF2B5EF4-FFF2-40B4-BE49-F238E27FC236}">
                <a16:creationId xmlns:a16="http://schemas.microsoft.com/office/drawing/2014/main" id="{FDACA5A2-C9FA-4C0C-B2C2-3DFDB5AED28E}"/>
              </a:ext>
            </a:extLst>
          </p:cNvPr>
          <p:cNvGraphicFramePr>
            <a:graphicFrameLocks/>
          </p:cNvGraphicFramePr>
          <p:nvPr/>
        </p:nvGraphicFramePr>
        <p:xfrm>
          <a:off x="252572" y="2322269"/>
          <a:ext cx="4572000" cy="19202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a:extLst>
              <a:ext uri="{FF2B5EF4-FFF2-40B4-BE49-F238E27FC236}">
                <a16:creationId xmlns:a16="http://schemas.microsoft.com/office/drawing/2014/main" id="{AEB53DE8-F7CD-4ECF-9675-EF079CAA8377}"/>
              </a:ext>
            </a:extLst>
          </p:cNvPr>
          <p:cNvGraphicFramePr>
            <a:graphicFrameLocks/>
          </p:cNvGraphicFramePr>
          <p:nvPr/>
        </p:nvGraphicFramePr>
        <p:xfrm>
          <a:off x="240980" y="4733843"/>
          <a:ext cx="4639917" cy="19487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7" name="Chart 26">
            <a:extLst>
              <a:ext uri="{FF2B5EF4-FFF2-40B4-BE49-F238E27FC236}">
                <a16:creationId xmlns:a16="http://schemas.microsoft.com/office/drawing/2014/main" id="{6623B7C3-A054-4479-9602-87EAC1755AB4}"/>
              </a:ext>
            </a:extLst>
          </p:cNvPr>
          <p:cNvGraphicFramePr>
            <a:graphicFrameLocks/>
          </p:cNvGraphicFramePr>
          <p:nvPr/>
        </p:nvGraphicFramePr>
        <p:xfrm>
          <a:off x="5188289" y="2322269"/>
          <a:ext cx="4572000" cy="192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hart 28">
            <a:extLst>
              <a:ext uri="{FF2B5EF4-FFF2-40B4-BE49-F238E27FC236}">
                <a16:creationId xmlns:a16="http://schemas.microsoft.com/office/drawing/2014/main" id="{B46507E9-B310-4C1A-8884-72BB471E0090}"/>
              </a:ext>
            </a:extLst>
          </p:cNvPr>
          <p:cNvGraphicFramePr>
            <a:graphicFrameLocks/>
          </p:cNvGraphicFramePr>
          <p:nvPr/>
        </p:nvGraphicFramePr>
        <p:xfrm>
          <a:off x="5207136" y="4754551"/>
          <a:ext cx="4567938" cy="1918534"/>
        </p:xfrm>
        <a:graphic>
          <a:graphicData uri="http://schemas.openxmlformats.org/drawingml/2006/chart">
            <c:chart xmlns:c="http://schemas.openxmlformats.org/drawingml/2006/chart" xmlns:r="http://schemas.openxmlformats.org/officeDocument/2006/relationships" r:id="rId7"/>
          </a:graphicData>
        </a:graphic>
      </p:graphicFrame>
      <p:cxnSp>
        <p:nvCxnSpPr>
          <p:cNvPr id="30" name="Straight Connector 29">
            <a:extLst>
              <a:ext uri="{FF2B5EF4-FFF2-40B4-BE49-F238E27FC236}">
                <a16:creationId xmlns:a16="http://schemas.microsoft.com/office/drawing/2014/main" id="{67818BAF-60F8-4E8B-ADD4-DC554DB96EE8}"/>
              </a:ext>
            </a:extLst>
          </p:cNvPr>
          <p:cNvCxnSpPr>
            <a:cxnSpLocks/>
          </p:cNvCxnSpPr>
          <p:nvPr/>
        </p:nvCxnSpPr>
        <p:spPr>
          <a:xfrm flipH="1">
            <a:off x="600075" y="2174148"/>
            <a:ext cx="401955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77562BD-F66D-4B4B-847F-FE463D9D6E61}"/>
              </a:ext>
            </a:extLst>
          </p:cNvPr>
          <p:cNvSpPr/>
          <p:nvPr/>
        </p:nvSpPr>
        <p:spPr>
          <a:xfrm>
            <a:off x="1076913" y="2004871"/>
            <a:ext cx="2934695" cy="338554"/>
          </a:xfrm>
          <a:prstGeom prst="rect">
            <a:avLst/>
          </a:prstGeom>
          <a:solidFill>
            <a:schemeClr val="bg1"/>
          </a:solidFill>
        </p:spPr>
        <p:txBody>
          <a:bodyPr wrap="square">
            <a:spAutoFit/>
          </a:bodyPr>
          <a:lstStyle/>
          <a:p>
            <a:pPr algn="ctr"/>
            <a:r>
              <a:rPr lang="en-US" sz="1600" b="1" dirty="0">
                <a:latin typeface="Arial" panose="020B0604020202020204" pitchFamily="34" charset="0"/>
                <a:ea typeface="Calibri" panose="020F0502020204030204" pitchFamily="34" charset="0"/>
                <a:cs typeface="Arial" panose="020B0604020202020204" pitchFamily="34" charset="0"/>
              </a:rPr>
              <a:t>Without Midstream Models</a:t>
            </a:r>
            <a:endParaRPr lang="en-US" sz="1600" b="1"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DA8116B5-A94B-46D1-8BF7-ADF8E1B1097A}"/>
              </a:ext>
            </a:extLst>
          </p:cNvPr>
          <p:cNvSpPr/>
          <p:nvPr/>
        </p:nvSpPr>
        <p:spPr>
          <a:xfrm>
            <a:off x="6076950" y="2004871"/>
            <a:ext cx="2667000" cy="338554"/>
          </a:xfrm>
          <a:prstGeom prst="rect">
            <a:avLst/>
          </a:prstGeom>
          <a:solidFill>
            <a:schemeClr val="bg1"/>
          </a:solidFill>
        </p:spPr>
        <p:txBody>
          <a:bodyPr wrap="square">
            <a:spAutoFit/>
          </a:bodyPr>
          <a:lstStyle/>
          <a:p>
            <a:pPr algn="ctr"/>
            <a:r>
              <a:rPr lang="en-US" sz="1600" b="1" dirty="0">
                <a:latin typeface="Arial" panose="020B0604020202020204" pitchFamily="34" charset="0"/>
                <a:ea typeface="Calibri" panose="020F0502020204030204" pitchFamily="34" charset="0"/>
                <a:cs typeface="Arial" panose="020B0604020202020204" pitchFamily="34" charset="0"/>
              </a:rPr>
              <a:t>With Midstream Models</a:t>
            </a:r>
            <a:endParaRPr lang="en-US" sz="1600" b="1" dirty="0">
              <a:latin typeface="Arial" panose="020B0604020202020204" pitchFamily="34" charset="0"/>
              <a:cs typeface="Arial" panose="020B0604020202020204" pitchFamily="34" charset="0"/>
            </a:endParaRPr>
          </a:p>
        </p:txBody>
      </p:sp>
      <p:sp>
        <p:nvSpPr>
          <p:cNvPr id="28" name="Rectangle 2">
            <a:extLst>
              <a:ext uri="{FF2B5EF4-FFF2-40B4-BE49-F238E27FC236}">
                <a16:creationId xmlns:a16="http://schemas.microsoft.com/office/drawing/2014/main" id="{6E539035-1CF0-4393-9B01-8AD64CB54C9F}"/>
              </a:ext>
            </a:extLst>
          </p:cNvPr>
          <p:cNvSpPr>
            <a:spLocks noChangeArrowheads="1"/>
          </p:cNvSpPr>
          <p:nvPr/>
        </p:nvSpPr>
        <p:spPr bwMode="gray">
          <a:xfrm>
            <a:off x="3963949" y="7197656"/>
            <a:ext cx="2130499" cy="230778"/>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8" tIns="45693" rIns="91388" bIns="45693" numCol="1" anchor="t" anchorCtr="1" compatLnSpc="1">
            <a:prstTxWarp prst="textNoShape">
              <a:avLst/>
            </a:prstTxWarp>
            <a:spAutoFit/>
          </a:bodyPr>
          <a:lstStyle/>
          <a:p>
            <a:pPr defTabSz="913866" fontAlgn="base">
              <a:spcBef>
                <a:spcPct val="0"/>
              </a:spcBef>
              <a:spcAft>
                <a:spcPct val="0"/>
              </a:spcAft>
            </a:pPr>
            <a:r>
              <a:rPr lang="en-US" sz="900" b="1" dirty="0">
                <a:solidFill>
                  <a:srgbClr val="4D4D4D"/>
                </a:solidFill>
                <a:latin typeface="Arial Narrow" pitchFamily="34" charset="0"/>
              </a:rPr>
              <a:t>FOR INTERNAL USE ONLY</a:t>
            </a:r>
            <a:endParaRPr lang="en-US" sz="900" dirty="0">
              <a:solidFill>
                <a:srgbClr val="5F5F5F"/>
              </a:solidFill>
              <a:latin typeface="Arial" pitchFamily="34" charset="0"/>
            </a:endParaRPr>
          </a:p>
        </p:txBody>
      </p:sp>
      <p:sp>
        <p:nvSpPr>
          <p:cNvPr id="18" name="Rectangle 17">
            <a:extLst>
              <a:ext uri="{FF2B5EF4-FFF2-40B4-BE49-F238E27FC236}">
                <a16:creationId xmlns:a16="http://schemas.microsoft.com/office/drawing/2014/main" id="{6DCC7F0B-D79C-4214-82C3-1422E23C4934}"/>
              </a:ext>
            </a:extLst>
          </p:cNvPr>
          <p:cNvSpPr/>
          <p:nvPr/>
        </p:nvSpPr>
        <p:spPr>
          <a:xfrm>
            <a:off x="5850545" y="4198664"/>
            <a:ext cx="1921849" cy="430887"/>
          </a:xfrm>
          <a:prstGeom prst="rect">
            <a:avLst/>
          </a:prstGeom>
          <a:solidFill>
            <a:schemeClr val="bg1"/>
          </a:solidFill>
        </p:spPr>
        <p:txBody>
          <a:bodyPr wrap="square">
            <a:spAutoFit/>
          </a:bodyPr>
          <a:lstStyle/>
          <a:p>
            <a:r>
              <a:rPr lang="en-US" sz="1100" b="1" dirty="0">
                <a:latin typeface="Arial" panose="020B0604020202020204" pitchFamily="34" charset="0"/>
                <a:ea typeface="Calibri" panose="020F0502020204030204" pitchFamily="34" charset="0"/>
                <a:cs typeface="Arial" panose="020B0604020202020204" pitchFamily="34" charset="0"/>
              </a:rPr>
              <a:t>*Includes 13% Midstream (C-Corp) exposure</a:t>
            </a:r>
            <a:endParaRPr lang="en-US" sz="1100" b="1" dirty="0">
              <a:latin typeface="Arial" panose="020B0604020202020204" pitchFamily="34" charset="0"/>
              <a:cs typeface="Arial" panose="020B0604020202020204" pitchFamily="34" charset="0"/>
            </a:endParaRPr>
          </a:p>
        </p:txBody>
      </p:sp>
    </p:spTree>
    <p:custDataLst>
      <p:custData r:id="rId1"/>
    </p:custDataLst>
    <p:extLst>
      <p:ext uri="{BB962C8B-B14F-4D97-AF65-F5344CB8AC3E}">
        <p14:creationId xmlns:p14="http://schemas.microsoft.com/office/powerpoint/2010/main" val="77879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Chart 45">
            <a:extLst>
              <a:ext uri="{FF2B5EF4-FFF2-40B4-BE49-F238E27FC236}">
                <a16:creationId xmlns:a16="http://schemas.microsoft.com/office/drawing/2014/main" id="{047517A8-F0EF-47FA-8D5C-2ACD36FA4EA4}"/>
              </a:ext>
            </a:extLst>
          </p:cNvPr>
          <p:cNvGraphicFramePr>
            <a:graphicFrameLocks noChangeAspect="1"/>
          </p:cNvGraphicFramePr>
          <p:nvPr>
            <p:extLst>
              <p:ext uri="{D42A27DB-BD31-4B8C-83A1-F6EECF244321}">
                <p14:modId xmlns:p14="http://schemas.microsoft.com/office/powerpoint/2010/main" val="2837251555"/>
              </p:ext>
            </p:extLst>
          </p:nvPr>
        </p:nvGraphicFramePr>
        <p:xfrm>
          <a:off x="2433468" y="4132671"/>
          <a:ext cx="2432822" cy="20149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9" name="Chart 48">
            <a:extLst>
              <a:ext uri="{FF2B5EF4-FFF2-40B4-BE49-F238E27FC236}">
                <a16:creationId xmlns:a16="http://schemas.microsoft.com/office/drawing/2014/main" id="{83F78B12-C38D-40FB-8701-A9C4D0137D0F}"/>
              </a:ext>
            </a:extLst>
          </p:cNvPr>
          <p:cNvGraphicFramePr>
            <a:graphicFrameLocks noChangeAspect="1"/>
          </p:cNvGraphicFramePr>
          <p:nvPr>
            <p:extLst>
              <p:ext uri="{D42A27DB-BD31-4B8C-83A1-F6EECF244321}">
                <p14:modId xmlns:p14="http://schemas.microsoft.com/office/powerpoint/2010/main" val="4187016614"/>
              </p:ext>
            </p:extLst>
          </p:nvPr>
        </p:nvGraphicFramePr>
        <p:xfrm>
          <a:off x="5047530" y="4132671"/>
          <a:ext cx="2432822" cy="20149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2" name="Chart 51">
            <a:extLst>
              <a:ext uri="{FF2B5EF4-FFF2-40B4-BE49-F238E27FC236}">
                <a16:creationId xmlns:a16="http://schemas.microsoft.com/office/drawing/2014/main" id="{B929A3F8-AA39-486C-8040-D20349974289}"/>
              </a:ext>
            </a:extLst>
          </p:cNvPr>
          <p:cNvGraphicFramePr>
            <a:graphicFrameLocks noChangeAspect="1"/>
          </p:cNvGraphicFramePr>
          <p:nvPr>
            <p:extLst>
              <p:ext uri="{D42A27DB-BD31-4B8C-83A1-F6EECF244321}">
                <p14:modId xmlns:p14="http://schemas.microsoft.com/office/powerpoint/2010/main" val="2596802872"/>
              </p:ext>
            </p:extLst>
          </p:nvPr>
        </p:nvGraphicFramePr>
        <p:xfrm>
          <a:off x="7258407" y="4132671"/>
          <a:ext cx="2432822" cy="201493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7" name="Chart 36">
            <a:extLst>
              <a:ext uri="{FF2B5EF4-FFF2-40B4-BE49-F238E27FC236}">
                <a16:creationId xmlns:a16="http://schemas.microsoft.com/office/drawing/2014/main" id="{EDF931BB-95DE-4636-A68A-E4E441916A4A}"/>
              </a:ext>
            </a:extLst>
          </p:cNvPr>
          <p:cNvGraphicFramePr>
            <a:graphicFrameLocks noChangeAspect="1"/>
          </p:cNvGraphicFramePr>
          <p:nvPr>
            <p:extLst>
              <p:ext uri="{D42A27DB-BD31-4B8C-83A1-F6EECF244321}">
                <p14:modId xmlns:p14="http://schemas.microsoft.com/office/powerpoint/2010/main" val="1996009347"/>
              </p:ext>
            </p:extLst>
          </p:nvPr>
        </p:nvGraphicFramePr>
        <p:xfrm>
          <a:off x="164421" y="4101141"/>
          <a:ext cx="2432822" cy="2014938"/>
        </p:xfrm>
        <a:graphic>
          <a:graphicData uri="http://schemas.openxmlformats.org/drawingml/2006/chart">
            <c:chart xmlns:c="http://schemas.openxmlformats.org/drawingml/2006/chart" xmlns:r="http://schemas.openxmlformats.org/officeDocument/2006/relationships" r:id="rId7"/>
          </a:graphicData>
        </a:graphic>
      </p:graphicFrame>
      <p:sp>
        <p:nvSpPr>
          <p:cNvPr id="2" name="Title 1">
            <a:extLst>
              <a:ext uri="{FF2B5EF4-FFF2-40B4-BE49-F238E27FC236}">
                <a16:creationId xmlns:a16="http://schemas.microsoft.com/office/drawing/2014/main" id="{11F57079-A39B-4A01-9C08-458CF31EF49B}"/>
              </a:ext>
            </a:extLst>
          </p:cNvPr>
          <p:cNvSpPr>
            <a:spLocks noGrp="1"/>
          </p:cNvSpPr>
          <p:nvPr>
            <p:ph type="title"/>
          </p:nvPr>
        </p:nvSpPr>
        <p:spPr/>
        <p:txBody>
          <a:bodyPr/>
          <a:lstStyle/>
          <a:p>
            <a:r>
              <a:rPr lang="en-US" dirty="0"/>
              <a:t>Yield Model - Four Paths to 6.5% Net Yield </a:t>
            </a:r>
          </a:p>
        </p:txBody>
      </p:sp>
      <p:sp>
        <p:nvSpPr>
          <p:cNvPr id="6" name="Footer Placeholder 5">
            <a:extLst>
              <a:ext uri="{FF2B5EF4-FFF2-40B4-BE49-F238E27FC236}">
                <a16:creationId xmlns:a16="http://schemas.microsoft.com/office/drawing/2014/main" id="{8BE39504-23D5-4CF4-A726-18BBE2E7FF4B}"/>
              </a:ext>
            </a:extLst>
          </p:cNvPr>
          <p:cNvSpPr>
            <a:spLocks noGrp="1"/>
          </p:cNvSpPr>
          <p:nvPr>
            <p:ph type="ftr" sz="quarter" idx="3"/>
          </p:nvPr>
        </p:nvSpPr>
        <p:spPr/>
        <p:txBody>
          <a:bodyPr/>
          <a:lstStyle/>
          <a:p>
            <a:r>
              <a:rPr lang="en-US"/>
              <a:t>CONFD015073</a:t>
            </a:r>
            <a:endParaRPr lang="en-US" dirty="0"/>
          </a:p>
        </p:txBody>
      </p:sp>
      <p:sp>
        <p:nvSpPr>
          <p:cNvPr id="26" name="Slide Number Placeholder 25">
            <a:extLst>
              <a:ext uri="{FF2B5EF4-FFF2-40B4-BE49-F238E27FC236}">
                <a16:creationId xmlns:a16="http://schemas.microsoft.com/office/drawing/2014/main" id="{F2C8DB7F-8A8E-492D-899E-E197A7D7C57E}"/>
              </a:ext>
            </a:extLst>
          </p:cNvPr>
          <p:cNvSpPr>
            <a:spLocks noGrp="1"/>
          </p:cNvSpPr>
          <p:nvPr>
            <p:ph type="sldNum" sz="quarter" idx="4"/>
          </p:nvPr>
        </p:nvSpPr>
        <p:spPr/>
        <p:txBody>
          <a:bodyPr/>
          <a:lstStyle/>
          <a:p>
            <a:fld id="{D5D18F9C-8340-4F87-BE47-1A4D50731B15}" type="slidenum">
              <a:rPr lang="en-US" smtClean="0">
                <a:solidFill>
                  <a:srgbClr val="5F5F5F"/>
                </a:solidFill>
              </a:rPr>
              <a:pPr/>
              <a:t>5</a:t>
            </a:fld>
            <a:endParaRPr lang="en-US" dirty="0">
              <a:solidFill>
                <a:srgbClr val="5F5F5F"/>
              </a:solidFill>
            </a:endParaRPr>
          </a:p>
        </p:txBody>
      </p:sp>
      <p:sp>
        <p:nvSpPr>
          <p:cNvPr id="16" name="Rectangle 2">
            <a:extLst>
              <a:ext uri="{FF2B5EF4-FFF2-40B4-BE49-F238E27FC236}">
                <a16:creationId xmlns:a16="http://schemas.microsoft.com/office/drawing/2014/main" id="{A1BB4E92-04B9-47EF-BEEC-ED5BE770FFF3}"/>
              </a:ext>
            </a:extLst>
          </p:cNvPr>
          <p:cNvSpPr>
            <a:spLocks noChangeArrowheads="1"/>
          </p:cNvSpPr>
          <p:nvPr/>
        </p:nvSpPr>
        <p:spPr bwMode="gray">
          <a:xfrm>
            <a:off x="3963949" y="7197656"/>
            <a:ext cx="2130499" cy="230778"/>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8" tIns="45693" rIns="91388" bIns="45693" numCol="1" anchor="t" anchorCtr="1" compatLnSpc="1">
            <a:prstTxWarp prst="textNoShape">
              <a:avLst/>
            </a:prstTxWarp>
            <a:spAutoFit/>
          </a:bodyPr>
          <a:lstStyle/>
          <a:p>
            <a:pPr defTabSz="913866" fontAlgn="base">
              <a:spcBef>
                <a:spcPct val="0"/>
              </a:spcBef>
              <a:spcAft>
                <a:spcPct val="0"/>
              </a:spcAft>
            </a:pPr>
            <a:r>
              <a:rPr lang="en-US" sz="900" b="1" dirty="0">
                <a:solidFill>
                  <a:srgbClr val="4D4D4D"/>
                </a:solidFill>
                <a:latin typeface="Arial Narrow" pitchFamily="34" charset="0"/>
              </a:rPr>
              <a:t>FOR INTERNAL USE ONLY</a:t>
            </a:r>
            <a:endParaRPr lang="en-US" sz="900" dirty="0">
              <a:solidFill>
                <a:srgbClr val="5F5F5F"/>
              </a:solidFill>
              <a:latin typeface="Arial" pitchFamily="34" charset="0"/>
            </a:endParaRPr>
          </a:p>
        </p:txBody>
      </p:sp>
      <p:sp>
        <p:nvSpPr>
          <p:cNvPr id="45" name="Rectangle 44">
            <a:extLst>
              <a:ext uri="{FF2B5EF4-FFF2-40B4-BE49-F238E27FC236}">
                <a16:creationId xmlns:a16="http://schemas.microsoft.com/office/drawing/2014/main" id="{27FF70E7-FF20-45C8-B30A-B61736510250}"/>
              </a:ext>
            </a:extLst>
          </p:cNvPr>
          <p:cNvSpPr/>
          <p:nvPr/>
        </p:nvSpPr>
        <p:spPr>
          <a:xfrm>
            <a:off x="2893779" y="3968631"/>
            <a:ext cx="1440700" cy="584775"/>
          </a:xfrm>
          <a:prstGeom prst="rect">
            <a:avLst/>
          </a:prstGeom>
        </p:spPr>
        <p:txBody>
          <a:bodyPr wrap="square">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12% </a:t>
            </a:r>
            <a:r>
              <a:rPr lang="en-US" sz="1600" dirty="0">
                <a:latin typeface="Arial" panose="020B0604020202020204" pitchFamily="34" charset="0"/>
                <a:ea typeface="Calibri" panose="020F0502020204030204" pitchFamily="34" charset="0"/>
                <a:cs typeface="Arial" panose="020B0604020202020204" pitchFamily="34" charset="0"/>
              </a:rPr>
              <a:t>options </a:t>
            </a:r>
            <a:br>
              <a:rPr lang="en-US" sz="1600" dirty="0">
                <a:latin typeface="Arial" panose="020B0604020202020204" pitchFamily="34" charset="0"/>
                <a:ea typeface="Calibri" panose="020F0502020204030204" pitchFamily="34" charset="0"/>
                <a:cs typeface="Arial" panose="020B0604020202020204" pitchFamily="34" charset="0"/>
              </a:rPr>
            </a:br>
            <a:r>
              <a:rPr lang="en-US" sz="1600" b="1" dirty="0">
                <a:latin typeface="Arial" panose="020B0604020202020204" pitchFamily="34" charset="0"/>
                <a:ea typeface="Calibri" panose="020F0502020204030204" pitchFamily="34" charset="0"/>
                <a:cs typeface="Arial" panose="020B0604020202020204" pitchFamily="34" charset="0"/>
              </a:rPr>
              <a:t>33% </a:t>
            </a:r>
            <a:r>
              <a:rPr lang="en-US" sz="1600" dirty="0">
                <a:latin typeface="Arial" panose="020B0604020202020204" pitchFamily="34" charset="0"/>
                <a:ea typeface="Calibri" panose="020F0502020204030204" pitchFamily="34" charset="0"/>
                <a:cs typeface="Arial" panose="020B0604020202020204" pitchFamily="34" charset="0"/>
              </a:rPr>
              <a:t>leverage</a:t>
            </a:r>
            <a:endParaRPr lang="en-US" sz="16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C00575D8-3647-4F81-B762-D48D686AE0A0}"/>
              </a:ext>
            </a:extLst>
          </p:cNvPr>
          <p:cNvSpPr/>
          <p:nvPr/>
        </p:nvSpPr>
        <p:spPr>
          <a:xfrm>
            <a:off x="5558826" y="4091741"/>
            <a:ext cx="1410231" cy="338554"/>
          </a:xfrm>
          <a:prstGeom prst="rect">
            <a:avLst/>
          </a:prstGeom>
        </p:spPr>
        <p:txBody>
          <a:bodyPr wrap="square">
            <a:spAutoFit/>
          </a:bodyPr>
          <a:lstStyle/>
          <a:p>
            <a:pPr algn="ctr"/>
            <a:r>
              <a:rPr lang="en-US" sz="1600" b="1" dirty="0">
                <a:latin typeface="Arial" panose="020B0604020202020204" pitchFamily="34" charset="0"/>
                <a:ea typeface="Calibri" panose="020F0502020204030204" pitchFamily="34" charset="0"/>
                <a:cs typeface="Arial" panose="020B0604020202020204" pitchFamily="34" charset="0"/>
              </a:rPr>
              <a:t>25%</a:t>
            </a:r>
            <a:r>
              <a:rPr lang="en-US" sz="1600" dirty="0">
                <a:latin typeface="Arial" panose="020B0604020202020204" pitchFamily="34" charset="0"/>
                <a:ea typeface="Calibri" panose="020F0502020204030204" pitchFamily="34" charset="0"/>
                <a:cs typeface="Arial" panose="020B0604020202020204" pitchFamily="34" charset="0"/>
              </a:rPr>
              <a:t> options</a:t>
            </a:r>
            <a:endParaRPr lang="en-US" sz="1600" dirty="0">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9AABD630-8C3B-4522-840E-2B209EF0AC24}"/>
              </a:ext>
            </a:extLst>
          </p:cNvPr>
          <p:cNvSpPr/>
          <p:nvPr/>
        </p:nvSpPr>
        <p:spPr>
          <a:xfrm>
            <a:off x="7791996" y="3968631"/>
            <a:ext cx="1464474" cy="584775"/>
          </a:xfrm>
          <a:prstGeom prst="rect">
            <a:avLst/>
          </a:prstGeom>
        </p:spPr>
        <p:txBody>
          <a:bodyPr wrap="square">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10% </a:t>
            </a:r>
            <a:r>
              <a:rPr lang="en-US" sz="1600" dirty="0">
                <a:latin typeface="Arial" panose="020B0604020202020204" pitchFamily="34" charset="0"/>
                <a:ea typeface="Calibri" panose="020F0502020204030204" pitchFamily="34" charset="0"/>
                <a:cs typeface="Arial" panose="020B0604020202020204" pitchFamily="34" charset="0"/>
              </a:rPr>
              <a:t>options </a:t>
            </a:r>
            <a:br>
              <a:rPr lang="en-US" sz="1600" dirty="0">
                <a:latin typeface="Arial" panose="020B0604020202020204" pitchFamily="34" charset="0"/>
                <a:ea typeface="Calibri" panose="020F0502020204030204" pitchFamily="34" charset="0"/>
                <a:cs typeface="Arial" panose="020B0604020202020204" pitchFamily="34" charset="0"/>
              </a:rPr>
            </a:br>
            <a:r>
              <a:rPr lang="en-US" sz="1600" b="1" dirty="0">
                <a:latin typeface="Arial" panose="020B0604020202020204" pitchFamily="34" charset="0"/>
                <a:ea typeface="Calibri" panose="020F0502020204030204" pitchFamily="34" charset="0"/>
                <a:cs typeface="Arial" panose="020B0604020202020204" pitchFamily="34" charset="0"/>
              </a:rPr>
              <a:t>33% </a:t>
            </a:r>
            <a:r>
              <a:rPr lang="en-US" sz="1600" dirty="0">
                <a:latin typeface="Arial" panose="020B0604020202020204" pitchFamily="34" charset="0"/>
                <a:ea typeface="Calibri" panose="020F0502020204030204" pitchFamily="34" charset="0"/>
                <a:cs typeface="Arial" panose="020B0604020202020204" pitchFamily="34" charset="0"/>
              </a:rPr>
              <a:t>leverage</a:t>
            </a:r>
            <a:endParaRPr lang="en-US" sz="1600" dirty="0">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CB553730-CB71-44C4-9F9F-ECEB9C54CC76}"/>
              </a:ext>
            </a:extLst>
          </p:cNvPr>
          <p:cNvCxnSpPr>
            <a:cxnSpLocks/>
          </p:cNvCxnSpPr>
          <p:nvPr/>
        </p:nvCxnSpPr>
        <p:spPr>
          <a:xfrm flipH="1">
            <a:off x="594364" y="3737101"/>
            <a:ext cx="403018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E4922A97-2E4C-442E-9F5E-C40CD5EDE82B}"/>
              </a:ext>
            </a:extLst>
          </p:cNvPr>
          <p:cNvSpPr/>
          <p:nvPr/>
        </p:nvSpPr>
        <p:spPr>
          <a:xfrm>
            <a:off x="1538610" y="3548925"/>
            <a:ext cx="2129491" cy="338554"/>
          </a:xfrm>
          <a:prstGeom prst="rect">
            <a:avLst/>
          </a:prstGeom>
          <a:solidFill>
            <a:schemeClr val="bg1"/>
          </a:solidFill>
        </p:spPr>
        <p:txBody>
          <a:bodyPr wrap="square">
            <a:spAutoFit/>
          </a:bodyPr>
          <a:lstStyle/>
          <a:p>
            <a:pPr algn="ctr"/>
            <a:r>
              <a:rPr lang="en-US" sz="1600" b="1" dirty="0">
                <a:latin typeface="Arial" panose="020B0604020202020204" pitchFamily="34" charset="0"/>
                <a:ea typeface="Calibri" panose="020F0502020204030204" pitchFamily="34" charset="0"/>
                <a:cs typeface="Arial" panose="020B0604020202020204" pitchFamily="34" charset="0"/>
              </a:rPr>
              <a:t>Without Midstream</a:t>
            </a:r>
            <a:endParaRPr lang="en-US" sz="1600" b="1" dirty="0">
              <a:latin typeface="Arial" panose="020B0604020202020204" pitchFamily="34" charset="0"/>
              <a:cs typeface="Arial" panose="020B0604020202020204" pitchFamily="34" charset="0"/>
            </a:endParaRPr>
          </a:p>
        </p:txBody>
      </p:sp>
      <p:sp>
        <p:nvSpPr>
          <p:cNvPr id="65" name="Text Placeholder 29">
            <a:extLst>
              <a:ext uri="{FF2B5EF4-FFF2-40B4-BE49-F238E27FC236}">
                <a16:creationId xmlns:a16="http://schemas.microsoft.com/office/drawing/2014/main" id="{D8DB2126-96C6-4EAA-9FE6-777900D3F69D}"/>
              </a:ext>
            </a:extLst>
          </p:cNvPr>
          <p:cNvSpPr txBox="1">
            <a:spLocks/>
          </p:cNvSpPr>
          <p:nvPr/>
        </p:nvSpPr>
        <p:spPr>
          <a:xfrm>
            <a:off x="602298" y="6720039"/>
            <a:ext cx="8869680" cy="313808"/>
          </a:xfrm>
          <a:prstGeom prst="rect">
            <a:avLst/>
          </a:prstGeom>
        </p:spPr>
        <p:txBody>
          <a:bodyPr vert="horz" wrap="square" lIns="0" tIns="27432" rIns="0" bIns="27432" rtlCol="0" anchor="b" anchorCtr="0">
            <a:noAutofit/>
          </a:bodyPr>
          <a:lstStyle>
            <a:lvl1pPr marL="0" indent="0" algn="l" defTabSz="1018824" rtl="0" eaLnBrk="1" latinLnBrk="0" hangingPunct="1">
              <a:lnSpc>
                <a:spcPct val="90000"/>
              </a:lnSpc>
              <a:spcBef>
                <a:spcPts val="120"/>
              </a:spcBef>
              <a:spcAft>
                <a:spcPts val="0"/>
              </a:spcAft>
              <a:buClr>
                <a:schemeClr val="accent4"/>
              </a:buClr>
              <a:buSzPct val="130000"/>
              <a:buFontTx/>
              <a:buNone/>
              <a:defRPr sz="800" kern="1200">
                <a:solidFill>
                  <a:schemeClr val="tx1"/>
                </a:solidFill>
                <a:latin typeface="Arial Narrow" pitchFamily="34" charset="0"/>
                <a:ea typeface="+mn-ea"/>
                <a:cs typeface="Arial" pitchFamily="34" charset="0"/>
              </a:defRPr>
            </a:lvl1pPr>
            <a:lvl2pPr marL="233307" indent="0" algn="l" defTabSz="1018824" rtl="0" eaLnBrk="1" latinLnBrk="0" hangingPunct="1">
              <a:lnSpc>
                <a:spcPct val="100000"/>
              </a:lnSpc>
              <a:spcBef>
                <a:spcPts val="600"/>
              </a:spcBef>
              <a:spcAft>
                <a:spcPts val="0"/>
              </a:spcAft>
              <a:buClr>
                <a:srgbClr val="7D7773"/>
              </a:buClr>
              <a:buSzPct val="90000"/>
              <a:buFontTx/>
              <a:buNone/>
              <a:defRPr sz="1600" kern="1200">
                <a:solidFill>
                  <a:schemeClr val="tx1"/>
                </a:solidFill>
                <a:latin typeface="Arial" pitchFamily="34" charset="0"/>
                <a:ea typeface="+mn-ea"/>
                <a:cs typeface="Arial" pitchFamily="34" charset="0"/>
              </a:defRPr>
            </a:lvl2pPr>
            <a:lvl3pPr marL="457093" indent="0" algn="l" defTabSz="1018824" rtl="0" eaLnBrk="1" latinLnBrk="0" hangingPunct="1">
              <a:lnSpc>
                <a:spcPct val="100000"/>
              </a:lnSpc>
              <a:spcBef>
                <a:spcPts val="600"/>
              </a:spcBef>
              <a:spcAft>
                <a:spcPts val="0"/>
              </a:spcAft>
              <a:buClr>
                <a:srgbClr val="7D7773"/>
              </a:buClr>
              <a:buSzPct val="90000"/>
              <a:buFontTx/>
              <a:buNone/>
              <a:defRPr sz="1600" kern="1200">
                <a:solidFill>
                  <a:schemeClr val="tx1"/>
                </a:solidFill>
                <a:latin typeface="Arial" pitchFamily="34" charset="0"/>
                <a:ea typeface="+mn-ea"/>
                <a:cs typeface="Arial" pitchFamily="34" charset="0"/>
              </a:defRPr>
            </a:lvl3pPr>
            <a:lvl4pPr marL="1527879" indent="0" algn="l" defTabSz="1018824" rtl="0" eaLnBrk="1" latinLnBrk="0" hangingPunct="1">
              <a:lnSpc>
                <a:spcPct val="100000"/>
              </a:lnSpc>
              <a:spcBef>
                <a:spcPts val="600"/>
              </a:spcBef>
              <a:spcAft>
                <a:spcPts val="0"/>
              </a:spcAft>
              <a:buClr>
                <a:srgbClr val="7D7773"/>
              </a:buClr>
              <a:buSzPct val="90000"/>
              <a:buFontTx/>
              <a:buNone/>
              <a:defRPr sz="1600" kern="1200">
                <a:solidFill>
                  <a:schemeClr val="tx1"/>
                </a:solidFill>
                <a:latin typeface="Arial" pitchFamily="34" charset="0"/>
                <a:ea typeface="+mn-ea"/>
                <a:cs typeface="Arial" pitchFamily="34" charset="0"/>
              </a:defRPr>
            </a:lvl4pPr>
            <a:lvl5pPr marL="2037173" indent="0" algn="l" defTabSz="1018824" rtl="0" eaLnBrk="1" latinLnBrk="0" hangingPunct="1">
              <a:lnSpc>
                <a:spcPct val="100000"/>
              </a:lnSpc>
              <a:spcBef>
                <a:spcPts val="600"/>
              </a:spcBef>
              <a:spcAft>
                <a:spcPts val="0"/>
              </a:spcAft>
              <a:buClr>
                <a:srgbClr val="7D7773"/>
              </a:buClr>
              <a:buSzPct val="90000"/>
              <a:buFontTx/>
              <a:buNone/>
              <a:defRPr sz="1600" kern="120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fontAlgn="b">
              <a:spcBef>
                <a:spcPts val="0"/>
              </a:spcBef>
              <a:buClrTx/>
              <a:buSzTx/>
            </a:pPr>
            <a:r>
              <a:rPr lang="en-US" sz="1000" b="1" dirty="0"/>
              <a:t>At February 9, 2021.</a:t>
            </a:r>
          </a:p>
        </p:txBody>
      </p:sp>
      <p:cxnSp>
        <p:nvCxnSpPr>
          <p:cNvPr id="28" name="Straight Connector 27">
            <a:extLst>
              <a:ext uri="{FF2B5EF4-FFF2-40B4-BE49-F238E27FC236}">
                <a16:creationId xmlns:a16="http://schemas.microsoft.com/office/drawing/2014/main" id="{22C6AB1F-533A-4933-B867-DED591FFD1ED}"/>
              </a:ext>
            </a:extLst>
          </p:cNvPr>
          <p:cNvCxnSpPr>
            <a:cxnSpLocks/>
          </p:cNvCxnSpPr>
          <p:nvPr/>
        </p:nvCxnSpPr>
        <p:spPr>
          <a:xfrm flipH="1">
            <a:off x="5307724" y="3737101"/>
            <a:ext cx="4155366"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31B33CC-D616-4EF2-98F9-DD6F7B9F7CF0}"/>
              </a:ext>
            </a:extLst>
          </p:cNvPr>
          <p:cNvSpPr/>
          <p:nvPr/>
        </p:nvSpPr>
        <p:spPr>
          <a:xfrm>
            <a:off x="619993" y="4104114"/>
            <a:ext cx="1597985" cy="313808"/>
          </a:xfrm>
          <a:prstGeom prst="rect">
            <a:avLst/>
          </a:prstGeom>
        </p:spPr>
        <p:txBody>
          <a:bodyPr wrap="square" lIns="0" tIns="0" rIns="0" bIns="0">
            <a:noAutofit/>
          </a:bodyPr>
          <a:lstStyle/>
          <a:p>
            <a:pPr algn="ctr"/>
            <a:r>
              <a:rPr lang="en-US" sz="1600" b="1" dirty="0">
                <a:latin typeface="Arial" panose="020B0604020202020204" pitchFamily="34" charset="0"/>
                <a:ea typeface="Calibri" panose="020F0502020204030204" pitchFamily="34" charset="0"/>
                <a:cs typeface="Arial" panose="020B0604020202020204" pitchFamily="34" charset="0"/>
              </a:rPr>
              <a:t>30% </a:t>
            </a:r>
            <a:r>
              <a:rPr lang="en-US" sz="1600" dirty="0">
                <a:latin typeface="Arial" panose="020B0604020202020204" pitchFamily="34" charset="0"/>
                <a:ea typeface="Calibri" panose="020F0502020204030204" pitchFamily="34" charset="0"/>
                <a:cs typeface="Arial" panose="020B0604020202020204" pitchFamily="34" charset="0"/>
              </a:rPr>
              <a:t>options</a:t>
            </a:r>
            <a:endParaRPr lang="en-US" sz="1600" dirty="0">
              <a:latin typeface="Arial" panose="020B0604020202020204" pitchFamily="34" charset="0"/>
              <a:cs typeface="Arial" panose="020B0604020202020204" pitchFamily="34" charset="0"/>
            </a:endParaRPr>
          </a:p>
        </p:txBody>
      </p:sp>
      <p:cxnSp>
        <p:nvCxnSpPr>
          <p:cNvPr id="40" name="Straight Connector 39">
            <a:extLst>
              <a:ext uri="{FF2B5EF4-FFF2-40B4-BE49-F238E27FC236}">
                <a16:creationId xmlns:a16="http://schemas.microsoft.com/office/drawing/2014/main" id="{A35BC825-C9E0-4B67-A564-37CE71856F92}"/>
              </a:ext>
            </a:extLst>
          </p:cNvPr>
          <p:cNvCxnSpPr>
            <a:cxnSpLocks/>
          </p:cNvCxnSpPr>
          <p:nvPr/>
        </p:nvCxnSpPr>
        <p:spPr>
          <a:xfrm>
            <a:off x="2594896" y="4057493"/>
            <a:ext cx="0" cy="2062306"/>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10F0FFD-1E83-4832-8B7A-E66F891C210E}"/>
              </a:ext>
            </a:extLst>
          </p:cNvPr>
          <p:cNvCxnSpPr>
            <a:cxnSpLocks/>
          </p:cNvCxnSpPr>
          <p:nvPr/>
        </p:nvCxnSpPr>
        <p:spPr>
          <a:xfrm>
            <a:off x="7534759" y="4057493"/>
            <a:ext cx="0" cy="2062306"/>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27F996B-F26B-45C6-9CDC-6A5EA8FF97CE}"/>
              </a:ext>
            </a:extLst>
          </p:cNvPr>
          <p:cNvSpPr/>
          <p:nvPr/>
        </p:nvSpPr>
        <p:spPr>
          <a:xfrm>
            <a:off x="6673127" y="3571512"/>
            <a:ext cx="1722433" cy="338554"/>
          </a:xfrm>
          <a:prstGeom prst="rect">
            <a:avLst/>
          </a:prstGeom>
          <a:solidFill>
            <a:schemeClr val="bg1"/>
          </a:solidFill>
        </p:spPr>
        <p:txBody>
          <a:bodyPr wrap="square">
            <a:spAutoFit/>
          </a:bodyPr>
          <a:lstStyle/>
          <a:p>
            <a:pPr algn="ctr"/>
            <a:r>
              <a:rPr lang="en-US" sz="1600" b="1" dirty="0">
                <a:latin typeface="Arial" panose="020B0604020202020204" pitchFamily="34" charset="0"/>
                <a:ea typeface="Calibri" panose="020F0502020204030204" pitchFamily="34" charset="0"/>
                <a:cs typeface="Arial" panose="020B0604020202020204" pitchFamily="34" charset="0"/>
              </a:rPr>
              <a:t>With Midstream</a:t>
            </a:r>
            <a:endParaRPr lang="en-US" sz="1600" b="1" dirty="0">
              <a:latin typeface="Arial" panose="020B0604020202020204" pitchFamily="34" charset="0"/>
              <a:cs typeface="Arial" panose="020B0604020202020204" pitchFamily="34" charset="0"/>
            </a:endParaRPr>
          </a:p>
        </p:txBody>
      </p:sp>
      <p:sp>
        <p:nvSpPr>
          <p:cNvPr id="44" name="Content Placeholder 5">
            <a:extLst>
              <a:ext uri="{FF2B5EF4-FFF2-40B4-BE49-F238E27FC236}">
                <a16:creationId xmlns:a16="http://schemas.microsoft.com/office/drawing/2014/main" id="{5BED077A-039F-479A-B008-5F4E216C17BC}"/>
              </a:ext>
            </a:extLst>
          </p:cNvPr>
          <p:cNvSpPr txBox="1">
            <a:spLocks/>
          </p:cNvSpPr>
          <p:nvPr/>
        </p:nvSpPr>
        <p:spPr>
          <a:xfrm>
            <a:off x="2939327" y="2294124"/>
            <a:ext cx="2368397" cy="577648"/>
          </a:xfrm>
          <a:prstGeom prst="rect">
            <a:avLst/>
          </a:prstGeom>
        </p:spPr>
        <p:txBody>
          <a:bodyPr vert="horz" wrap="square" lIns="0" tIns="0" rIns="0" bIns="0" numCol="1" rtlCol="0">
            <a:noAutofit/>
          </a:bodyPr>
          <a:lstStyle>
            <a:lvl1pPr marL="287338" indent="-287338" algn="l" defTabSz="1018824" rtl="0" eaLnBrk="1" latinLnBrk="0" hangingPunct="1">
              <a:lnSpc>
                <a:spcPct val="100000"/>
              </a:lnSpc>
              <a:spcBef>
                <a:spcPts val="1800"/>
              </a:spcBef>
              <a:spcAft>
                <a:spcPts val="0"/>
              </a:spcAft>
              <a:buClr>
                <a:schemeClr val="accent4"/>
              </a:buClr>
              <a:buSzPct val="130000"/>
              <a:buFont typeface="Arial" pitchFamily="34" charset="0"/>
              <a:buChar char="•"/>
              <a:defRPr lang="en-US" sz="1600" kern="1200" dirty="0" smtClean="0">
                <a:solidFill>
                  <a:schemeClr val="tx1"/>
                </a:solidFill>
                <a:latin typeface="Arial" pitchFamily="34" charset="0"/>
                <a:ea typeface="+mn-ea"/>
                <a:cs typeface="Arial" pitchFamily="34" charset="0"/>
              </a:defRPr>
            </a:lvl1pPr>
            <a:lvl2pPr marL="744538" indent="-234950" algn="l" defTabSz="1018824" rtl="0" eaLnBrk="1" latinLnBrk="0" hangingPunct="1">
              <a:lnSpc>
                <a:spcPct val="100000"/>
              </a:lnSpc>
              <a:spcBef>
                <a:spcPts val="600"/>
              </a:spcBef>
              <a:spcAft>
                <a:spcPts val="0"/>
              </a:spcAft>
              <a:buClr>
                <a:srgbClr val="5F5F5F"/>
              </a:buClr>
              <a:buSzPct val="90000"/>
              <a:buFont typeface="Arial" pitchFamily="34" charset="0"/>
              <a:buChar char="―"/>
              <a:defRPr lang="en-US" sz="1600" kern="1200" dirty="0" smtClean="0">
                <a:solidFill>
                  <a:schemeClr val="tx1"/>
                </a:solidFill>
                <a:latin typeface="Arial" pitchFamily="34" charset="0"/>
                <a:ea typeface="+mn-ea"/>
                <a:cs typeface="Arial" pitchFamily="34" charset="0"/>
              </a:defRPr>
            </a:lvl2pPr>
            <a:lvl3pPr marL="1201738" indent="-182563" algn="l" defTabSz="1018824" rtl="0" eaLnBrk="1" latinLnBrk="0" hangingPunct="1">
              <a:lnSpc>
                <a:spcPct val="100000"/>
              </a:lnSpc>
              <a:spcBef>
                <a:spcPts val="600"/>
              </a:spcBef>
              <a:spcAft>
                <a:spcPts val="0"/>
              </a:spcAft>
              <a:buClr>
                <a:srgbClr val="5F5F5F"/>
              </a:buClr>
              <a:buSzPct val="90000"/>
              <a:buFont typeface="Arial" pitchFamily="34" charset="0"/>
              <a:buChar char="–"/>
              <a:defRPr lang="en-US" sz="1600" kern="1200" dirty="0" smtClean="0">
                <a:solidFill>
                  <a:schemeClr val="tx1"/>
                </a:solidFill>
                <a:latin typeface="Arial" pitchFamily="34" charset="0"/>
                <a:ea typeface="+mn-ea"/>
                <a:cs typeface="Arial" pitchFamily="34" charset="0"/>
              </a:defRPr>
            </a:lvl3pPr>
            <a:lvl4pPr marL="1604963" indent="-233363" algn="l" defTabSz="1018824" rtl="0" eaLnBrk="1" latinLnBrk="0" hangingPunct="1">
              <a:lnSpc>
                <a:spcPct val="100000"/>
              </a:lnSpc>
              <a:spcBef>
                <a:spcPts val="600"/>
              </a:spcBef>
              <a:spcAft>
                <a:spcPts val="0"/>
              </a:spcAft>
              <a:buClr>
                <a:srgbClr val="5F5F5F"/>
              </a:buClr>
              <a:buSzPct val="90000"/>
              <a:buFont typeface="Arial" pitchFamily="34" charset="0"/>
              <a:buChar char="–"/>
              <a:defRPr lang="en-US" sz="1600" kern="1200" dirty="0" smtClean="0">
                <a:solidFill>
                  <a:schemeClr val="tx1"/>
                </a:solidFill>
                <a:latin typeface="Arial" pitchFamily="34" charset="0"/>
                <a:ea typeface="+mn-ea"/>
                <a:cs typeface="Arial" pitchFamily="34" charset="0"/>
              </a:defRPr>
            </a:lvl4pPr>
            <a:lvl5pPr marL="2062163" indent="-233363" algn="l" defTabSz="1018824" rtl="0" eaLnBrk="1" latinLnBrk="0" hangingPunct="1">
              <a:lnSpc>
                <a:spcPct val="100000"/>
              </a:lnSpc>
              <a:spcBef>
                <a:spcPts val="600"/>
              </a:spcBef>
              <a:spcAft>
                <a:spcPts val="0"/>
              </a:spcAft>
              <a:buClr>
                <a:srgbClr val="5F5F5F"/>
              </a:buClr>
              <a:buSzPct val="90000"/>
              <a:buFont typeface="Arial" pitchFamily="34" charset="0"/>
              <a:buChar char="–"/>
              <a:defRPr lang="en-US" sz="1600" kern="1200" dirty="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400050" lvl="1" indent="-285750">
              <a:lnSpc>
                <a:spcPct val="107000"/>
              </a:lnSpc>
              <a:spcBef>
                <a:spcPts val="0"/>
              </a:spcBef>
              <a:spcAft>
                <a:spcPts val="300"/>
              </a:spcAft>
              <a:buClr>
                <a:schemeClr val="accent4"/>
              </a:buClr>
              <a:buSzPct val="130000"/>
              <a:buFont typeface="Arial" panose="020B0604020202020204" pitchFamily="34" charset="0"/>
              <a:buChar char="•"/>
            </a:pPr>
            <a:r>
              <a:rPr lang="en-US" dirty="0">
                <a:solidFill>
                  <a:srgbClr val="5F5F5F"/>
                </a:solidFill>
              </a:rPr>
              <a:t>Reduced volatility</a:t>
            </a:r>
          </a:p>
          <a:p>
            <a:pPr marL="400050" lvl="1" indent="-285750">
              <a:lnSpc>
                <a:spcPct val="107000"/>
              </a:lnSpc>
              <a:spcBef>
                <a:spcPts val="0"/>
              </a:spcBef>
              <a:spcAft>
                <a:spcPts val="300"/>
              </a:spcAft>
              <a:buClr>
                <a:schemeClr val="accent4"/>
              </a:buClr>
              <a:buSzPct val="130000"/>
              <a:buFont typeface="Arial" panose="020B0604020202020204" pitchFamily="34" charset="0"/>
              <a:buChar char="•"/>
            </a:pPr>
            <a:r>
              <a:rPr lang="en-US" dirty="0">
                <a:solidFill>
                  <a:srgbClr val="5F5F5F"/>
                </a:solidFill>
              </a:rPr>
              <a:t>Reduced drawdown</a:t>
            </a:r>
          </a:p>
        </p:txBody>
      </p:sp>
      <p:cxnSp>
        <p:nvCxnSpPr>
          <p:cNvPr id="53" name="Straight Connector 52">
            <a:extLst>
              <a:ext uri="{FF2B5EF4-FFF2-40B4-BE49-F238E27FC236}">
                <a16:creationId xmlns:a16="http://schemas.microsoft.com/office/drawing/2014/main" id="{F50AD786-AD2A-4A1E-BF8C-8278FD163032}"/>
              </a:ext>
            </a:extLst>
          </p:cNvPr>
          <p:cNvCxnSpPr>
            <a:cxnSpLocks/>
          </p:cNvCxnSpPr>
          <p:nvPr/>
        </p:nvCxnSpPr>
        <p:spPr>
          <a:xfrm flipH="1">
            <a:off x="2638425" y="2097601"/>
            <a:ext cx="6824665"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5" name="Content Placeholder 5">
            <a:extLst>
              <a:ext uri="{FF2B5EF4-FFF2-40B4-BE49-F238E27FC236}">
                <a16:creationId xmlns:a16="http://schemas.microsoft.com/office/drawing/2014/main" id="{225F3974-9860-4798-B674-7DBCE91A55A8}"/>
              </a:ext>
            </a:extLst>
          </p:cNvPr>
          <p:cNvSpPr>
            <a:spLocks noGrp="1"/>
          </p:cNvSpPr>
          <p:nvPr>
            <p:ph idx="1"/>
          </p:nvPr>
        </p:nvSpPr>
        <p:spPr>
          <a:xfrm>
            <a:off x="602298" y="1983827"/>
            <a:ext cx="2129491" cy="577648"/>
          </a:xfrm>
          <a:solidFill>
            <a:schemeClr val="bg1"/>
          </a:solidFill>
        </p:spPr>
        <p:txBody>
          <a:bodyPr wrap="square" numCol="1"/>
          <a:lstStyle/>
          <a:p>
            <a:pPr marL="0" indent="0">
              <a:lnSpc>
                <a:spcPct val="107000"/>
              </a:lnSpc>
              <a:spcBef>
                <a:spcPts val="0"/>
              </a:spcBef>
              <a:spcAft>
                <a:spcPts val="300"/>
              </a:spcAft>
              <a:buNone/>
            </a:pPr>
            <a:r>
              <a:rPr lang="en-US" b="1" dirty="0">
                <a:solidFill>
                  <a:srgbClr val="5F5F5F"/>
                </a:solidFill>
                <a:cs typeface="Times New Roman" panose="02020603050405020304" pitchFamily="18" charset="0"/>
              </a:rPr>
              <a:t>Results are similar across combinations </a:t>
            </a:r>
          </a:p>
        </p:txBody>
      </p:sp>
      <p:sp>
        <p:nvSpPr>
          <p:cNvPr id="54" name="Content Placeholder 5">
            <a:extLst>
              <a:ext uri="{FF2B5EF4-FFF2-40B4-BE49-F238E27FC236}">
                <a16:creationId xmlns:a16="http://schemas.microsoft.com/office/drawing/2014/main" id="{52A67760-1A35-43AB-BB2A-91C4F0A55C41}"/>
              </a:ext>
            </a:extLst>
          </p:cNvPr>
          <p:cNvSpPr txBox="1">
            <a:spLocks/>
          </p:cNvSpPr>
          <p:nvPr/>
        </p:nvSpPr>
        <p:spPr>
          <a:xfrm>
            <a:off x="5613452" y="2294124"/>
            <a:ext cx="3733800" cy="577648"/>
          </a:xfrm>
          <a:prstGeom prst="rect">
            <a:avLst/>
          </a:prstGeom>
        </p:spPr>
        <p:txBody>
          <a:bodyPr vert="horz" wrap="square" lIns="0" tIns="0" rIns="0" bIns="0" numCol="1" rtlCol="0">
            <a:noAutofit/>
          </a:bodyPr>
          <a:lstStyle>
            <a:lvl1pPr marL="287338" indent="-287338" algn="l" defTabSz="1018824" rtl="0" eaLnBrk="1" latinLnBrk="0" hangingPunct="1">
              <a:lnSpc>
                <a:spcPct val="100000"/>
              </a:lnSpc>
              <a:spcBef>
                <a:spcPts val="1800"/>
              </a:spcBef>
              <a:spcAft>
                <a:spcPts val="0"/>
              </a:spcAft>
              <a:buClr>
                <a:schemeClr val="accent4"/>
              </a:buClr>
              <a:buSzPct val="130000"/>
              <a:buFont typeface="Arial" pitchFamily="34" charset="0"/>
              <a:buChar char="•"/>
              <a:defRPr lang="en-US" sz="1600" kern="1200" dirty="0" smtClean="0">
                <a:solidFill>
                  <a:schemeClr val="tx1"/>
                </a:solidFill>
                <a:latin typeface="Arial" pitchFamily="34" charset="0"/>
                <a:ea typeface="+mn-ea"/>
                <a:cs typeface="Arial" pitchFamily="34" charset="0"/>
              </a:defRPr>
            </a:lvl1pPr>
            <a:lvl2pPr marL="744538" indent="-234950" algn="l" defTabSz="1018824" rtl="0" eaLnBrk="1" latinLnBrk="0" hangingPunct="1">
              <a:lnSpc>
                <a:spcPct val="100000"/>
              </a:lnSpc>
              <a:spcBef>
                <a:spcPts val="600"/>
              </a:spcBef>
              <a:spcAft>
                <a:spcPts val="0"/>
              </a:spcAft>
              <a:buClr>
                <a:srgbClr val="5F5F5F"/>
              </a:buClr>
              <a:buSzPct val="90000"/>
              <a:buFont typeface="Arial" pitchFamily="34" charset="0"/>
              <a:buChar char="―"/>
              <a:defRPr lang="en-US" sz="1600" kern="1200" dirty="0" smtClean="0">
                <a:solidFill>
                  <a:schemeClr val="tx1"/>
                </a:solidFill>
                <a:latin typeface="Arial" pitchFamily="34" charset="0"/>
                <a:ea typeface="+mn-ea"/>
                <a:cs typeface="Arial" pitchFamily="34" charset="0"/>
              </a:defRPr>
            </a:lvl2pPr>
            <a:lvl3pPr marL="1201738" indent="-182563" algn="l" defTabSz="1018824" rtl="0" eaLnBrk="1" latinLnBrk="0" hangingPunct="1">
              <a:lnSpc>
                <a:spcPct val="100000"/>
              </a:lnSpc>
              <a:spcBef>
                <a:spcPts val="600"/>
              </a:spcBef>
              <a:spcAft>
                <a:spcPts val="0"/>
              </a:spcAft>
              <a:buClr>
                <a:srgbClr val="5F5F5F"/>
              </a:buClr>
              <a:buSzPct val="90000"/>
              <a:buFont typeface="Arial" pitchFamily="34" charset="0"/>
              <a:buChar char="–"/>
              <a:defRPr lang="en-US" sz="1600" kern="1200" dirty="0" smtClean="0">
                <a:solidFill>
                  <a:schemeClr val="tx1"/>
                </a:solidFill>
                <a:latin typeface="Arial" pitchFamily="34" charset="0"/>
                <a:ea typeface="+mn-ea"/>
                <a:cs typeface="Arial" pitchFamily="34" charset="0"/>
              </a:defRPr>
            </a:lvl3pPr>
            <a:lvl4pPr marL="1604963" indent="-233363" algn="l" defTabSz="1018824" rtl="0" eaLnBrk="1" latinLnBrk="0" hangingPunct="1">
              <a:lnSpc>
                <a:spcPct val="100000"/>
              </a:lnSpc>
              <a:spcBef>
                <a:spcPts val="600"/>
              </a:spcBef>
              <a:spcAft>
                <a:spcPts val="0"/>
              </a:spcAft>
              <a:buClr>
                <a:srgbClr val="5F5F5F"/>
              </a:buClr>
              <a:buSzPct val="90000"/>
              <a:buFont typeface="Arial" pitchFamily="34" charset="0"/>
              <a:buChar char="–"/>
              <a:defRPr lang="en-US" sz="1600" kern="1200" dirty="0" smtClean="0">
                <a:solidFill>
                  <a:schemeClr val="tx1"/>
                </a:solidFill>
                <a:latin typeface="Arial" pitchFamily="34" charset="0"/>
                <a:ea typeface="+mn-ea"/>
                <a:cs typeface="Arial" pitchFamily="34" charset="0"/>
              </a:defRPr>
            </a:lvl4pPr>
            <a:lvl5pPr marL="2062163" indent="-233363" algn="l" defTabSz="1018824" rtl="0" eaLnBrk="1" latinLnBrk="0" hangingPunct="1">
              <a:lnSpc>
                <a:spcPct val="100000"/>
              </a:lnSpc>
              <a:spcBef>
                <a:spcPts val="600"/>
              </a:spcBef>
              <a:spcAft>
                <a:spcPts val="0"/>
              </a:spcAft>
              <a:buClr>
                <a:srgbClr val="5F5F5F"/>
              </a:buClr>
              <a:buSzPct val="90000"/>
              <a:buFont typeface="Arial" pitchFamily="34" charset="0"/>
              <a:buChar char="–"/>
              <a:defRPr lang="en-US" sz="1600" kern="1200" dirty="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400050" lvl="1" indent="-285750">
              <a:lnSpc>
                <a:spcPct val="107000"/>
              </a:lnSpc>
              <a:spcBef>
                <a:spcPts val="0"/>
              </a:spcBef>
              <a:spcAft>
                <a:spcPts val="300"/>
              </a:spcAft>
              <a:buClr>
                <a:schemeClr val="accent4"/>
              </a:buClr>
              <a:buSzPct val="130000"/>
              <a:buFont typeface="Arial" panose="020B0604020202020204" pitchFamily="34" charset="0"/>
              <a:buChar char="•"/>
            </a:pPr>
            <a:r>
              <a:rPr lang="en-US" dirty="0">
                <a:solidFill>
                  <a:srgbClr val="5F5F5F"/>
                </a:solidFill>
              </a:rPr>
              <a:t>Meaningfully increased income level</a:t>
            </a:r>
          </a:p>
          <a:p>
            <a:pPr marL="400050" lvl="1" indent="-285750">
              <a:lnSpc>
                <a:spcPct val="107000"/>
              </a:lnSpc>
              <a:spcBef>
                <a:spcPts val="0"/>
              </a:spcBef>
              <a:spcAft>
                <a:spcPts val="300"/>
              </a:spcAft>
              <a:buClr>
                <a:schemeClr val="accent4"/>
              </a:buClr>
              <a:buSzPct val="130000"/>
              <a:buFont typeface="Arial" panose="020B0604020202020204" pitchFamily="34" charset="0"/>
              <a:buChar char="•"/>
            </a:pPr>
            <a:r>
              <a:rPr lang="en-US" dirty="0">
                <a:solidFill>
                  <a:srgbClr val="5F5F5F"/>
                </a:solidFill>
              </a:rPr>
              <a:t>Modestly reduced total returns</a:t>
            </a:r>
          </a:p>
        </p:txBody>
      </p:sp>
      <p:sp>
        <p:nvSpPr>
          <p:cNvPr id="25" name="Text Placeholder 4">
            <a:extLst>
              <a:ext uri="{FF2B5EF4-FFF2-40B4-BE49-F238E27FC236}">
                <a16:creationId xmlns:a16="http://schemas.microsoft.com/office/drawing/2014/main" id="{542997C1-1F32-4816-AB45-6F6BD15A578D}"/>
              </a:ext>
            </a:extLst>
          </p:cNvPr>
          <p:cNvSpPr>
            <a:spLocks noGrp="1"/>
          </p:cNvSpPr>
          <p:nvPr>
            <p:ph type="body" sz="quarter" idx="12"/>
          </p:nvPr>
        </p:nvSpPr>
        <p:spPr>
          <a:xfrm>
            <a:off x="594360" y="1298448"/>
            <a:ext cx="8869680" cy="374904"/>
          </a:xfrm>
        </p:spPr>
        <p:txBody>
          <a:bodyPr/>
          <a:lstStyle/>
          <a:p>
            <a:r>
              <a:rPr lang="en-US" dirty="0"/>
              <a:t>6.5% net yield can be achieved utilizing in-house capabilities</a:t>
            </a:r>
          </a:p>
        </p:txBody>
      </p:sp>
    </p:spTree>
    <p:custDataLst>
      <p:custData r:id="rId1"/>
    </p:custDataLst>
    <p:extLst>
      <p:ext uri="{BB962C8B-B14F-4D97-AF65-F5344CB8AC3E}">
        <p14:creationId xmlns:p14="http://schemas.microsoft.com/office/powerpoint/2010/main" val="27842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7079-A39B-4A01-9C08-458CF31EF49B}"/>
              </a:ext>
            </a:extLst>
          </p:cNvPr>
          <p:cNvSpPr>
            <a:spLocks noGrp="1"/>
          </p:cNvSpPr>
          <p:nvPr>
            <p:ph type="title"/>
          </p:nvPr>
        </p:nvSpPr>
        <p:spPr>
          <a:xfrm>
            <a:off x="594359" y="342316"/>
            <a:ext cx="8869680" cy="889987"/>
          </a:xfrm>
        </p:spPr>
        <p:txBody>
          <a:bodyPr/>
          <a:lstStyle/>
          <a:p>
            <a:pPr lvl="0">
              <a:lnSpc>
                <a:spcPct val="107000"/>
              </a:lnSpc>
              <a:spcBef>
                <a:spcPts val="0"/>
              </a:spcBef>
              <a:spcAft>
                <a:spcPts val="300"/>
              </a:spcAft>
            </a:pPr>
            <a:r>
              <a:rPr lang="en-US" dirty="0">
                <a:ea typeface="Calibri" panose="020F0502020204030204" pitchFamily="34" charset="0"/>
                <a:cs typeface="Times New Roman" panose="02020603050405020304" pitchFamily="18" charset="0"/>
              </a:rPr>
              <a:t>Returns, Volatilities and Drawdown are Lower; Sharpe Ratios are Similar for Overwrite Portfolios</a:t>
            </a:r>
          </a:p>
        </p:txBody>
      </p:sp>
      <p:sp>
        <p:nvSpPr>
          <p:cNvPr id="6" name="Footer Placeholder 5">
            <a:extLst>
              <a:ext uri="{FF2B5EF4-FFF2-40B4-BE49-F238E27FC236}">
                <a16:creationId xmlns:a16="http://schemas.microsoft.com/office/drawing/2014/main" id="{8BE39504-23D5-4CF4-A726-18BBE2E7FF4B}"/>
              </a:ext>
            </a:extLst>
          </p:cNvPr>
          <p:cNvSpPr>
            <a:spLocks noGrp="1"/>
          </p:cNvSpPr>
          <p:nvPr>
            <p:ph type="ftr" sz="quarter" idx="10"/>
          </p:nvPr>
        </p:nvSpPr>
        <p:spPr/>
        <p:txBody>
          <a:bodyPr/>
          <a:lstStyle/>
          <a:p>
            <a:r>
              <a:rPr lang="en-US"/>
              <a:t>CONFD015073</a:t>
            </a:r>
            <a:endParaRPr lang="en-US" dirty="0"/>
          </a:p>
        </p:txBody>
      </p:sp>
      <p:sp>
        <p:nvSpPr>
          <p:cNvPr id="26" name="Slide Number Placeholder 25">
            <a:extLst>
              <a:ext uri="{FF2B5EF4-FFF2-40B4-BE49-F238E27FC236}">
                <a16:creationId xmlns:a16="http://schemas.microsoft.com/office/drawing/2014/main" id="{F2C8DB7F-8A8E-492D-899E-E197A7D7C57E}"/>
              </a:ext>
            </a:extLst>
          </p:cNvPr>
          <p:cNvSpPr>
            <a:spLocks noGrp="1"/>
          </p:cNvSpPr>
          <p:nvPr>
            <p:ph type="sldNum" sz="quarter" idx="4"/>
          </p:nvPr>
        </p:nvSpPr>
        <p:spPr/>
        <p:txBody>
          <a:bodyPr/>
          <a:lstStyle/>
          <a:p>
            <a:fld id="{D5D18F9C-8340-4F87-BE47-1A4D50731B15}" type="slidenum">
              <a:rPr lang="en-US" smtClean="0">
                <a:solidFill>
                  <a:srgbClr val="5F5F5F"/>
                </a:solidFill>
              </a:rPr>
              <a:pPr/>
              <a:t>6</a:t>
            </a:fld>
            <a:endParaRPr lang="en-US" dirty="0">
              <a:solidFill>
                <a:srgbClr val="5F5F5F"/>
              </a:solidFill>
            </a:endParaRPr>
          </a:p>
        </p:txBody>
      </p:sp>
      <p:graphicFrame>
        <p:nvGraphicFramePr>
          <p:cNvPr id="10" name="Table 7">
            <a:extLst>
              <a:ext uri="{FF2B5EF4-FFF2-40B4-BE49-F238E27FC236}">
                <a16:creationId xmlns:a16="http://schemas.microsoft.com/office/drawing/2014/main" id="{0F034B39-C850-4C45-825F-A1D28CB66819}"/>
              </a:ext>
            </a:extLst>
          </p:cNvPr>
          <p:cNvGraphicFramePr>
            <a:graphicFrameLocks noGrp="1"/>
          </p:cNvGraphicFramePr>
          <p:nvPr>
            <p:extLst>
              <p:ext uri="{D42A27DB-BD31-4B8C-83A1-F6EECF244321}">
                <p14:modId xmlns:p14="http://schemas.microsoft.com/office/powerpoint/2010/main" val="218318781"/>
              </p:ext>
            </p:extLst>
          </p:nvPr>
        </p:nvGraphicFramePr>
        <p:xfrm>
          <a:off x="594360" y="2645973"/>
          <a:ext cx="8869680" cy="3229045"/>
        </p:xfrm>
        <a:graphic>
          <a:graphicData uri="http://schemas.openxmlformats.org/drawingml/2006/table">
            <a:tbl>
              <a:tblPr firstRow="1" bandRow="1">
                <a:tableStyleId>{5C22544A-7EE6-4342-B048-85BDC9FD1C3A}</a:tableStyleId>
              </a:tblPr>
              <a:tblGrid>
                <a:gridCol w="1061720">
                  <a:extLst>
                    <a:ext uri="{9D8B030D-6E8A-4147-A177-3AD203B41FA5}">
                      <a16:colId xmlns:a16="http://schemas.microsoft.com/office/drawing/2014/main" val="3989882830"/>
                    </a:ext>
                  </a:extLst>
                </a:gridCol>
                <a:gridCol w="975995">
                  <a:extLst>
                    <a:ext uri="{9D8B030D-6E8A-4147-A177-3AD203B41FA5}">
                      <a16:colId xmlns:a16="http://schemas.microsoft.com/office/drawing/2014/main" val="1731054113"/>
                    </a:ext>
                  </a:extLst>
                </a:gridCol>
                <a:gridCol w="975995">
                  <a:extLst>
                    <a:ext uri="{9D8B030D-6E8A-4147-A177-3AD203B41FA5}">
                      <a16:colId xmlns:a16="http://schemas.microsoft.com/office/drawing/2014/main" val="1589735615"/>
                    </a:ext>
                  </a:extLst>
                </a:gridCol>
                <a:gridCol w="975995">
                  <a:extLst>
                    <a:ext uri="{9D8B030D-6E8A-4147-A177-3AD203B41FA5}">
                      <a16:colId xmlns:a16="http://schemas.microsoft.com/office/drawing/2014/main" val="2835299005"/>
                    </a:ext>
                  </a:extLst>
                </a:gridCol>
                <a:gridCol w="975995">
                  <a:extLst>
                    <a:ext uri="{9D8B030D-6E8A-4147-A177-3AD203B41FA5}">
                      <a16:colId xmlns:a16="http://schemas.microsoft.com/office/drawing/2014/main" val="4067721410"/>
                    </a:ext>
                  </a:extLst>
                </a:gridCol>
                <a:gridCol w="975995">
                  <a:extLst>
                    <a:ext uri="{9D8B030D-6E8A-4147-A177-3AD203B41FA5}">
                      <a16:colId xmlns:a16="http://schemas.microsoft.com/office/drawing/2014/main" val="2398272422"/>
                    </a:ext>
                  </a:extLst>
                </a:gridCol>
                <a:gridCol w="975995">
                  <a:extLst>
                    <a:ext uri="{9D8B030D-6E8A-4147-A177-3AD203B41FA5}">
                      <a16:colId xmlns:a16="http://schemas.microsoft.com/office/drawing/2014/main" val="3428606200"/>
                    </a:ext>
                  </a:extLst>
                </a:gridCol>
                <a:gridCol w="975995">
                  <a:extLst>
                    <a:ext uri="{9D8B030D-6E8A-4147-A177-3AD203B41FA5}">
                      <a16:colId xmlns:a16="http://schemas.microsoft.com/office/drawing/2014/main" val="2525504080"/>
                    </a:ext>
                  </a:extLst>
                </a:gridCol>
                <a:gridCol w="975995">
                  <a:extLst>
                    <a:ext uri="{9D8B030D-6E8A-4147-A177-3AD203B41FA5}">
                      <a16:colId xmlns:a16="http://schemas.microsoft.com/office/drawing/2014/main" val="1643852945"/>
                    </a:ext>
                  </a:extLst>
                </a:gridCol>
              </a:tblGrid>
              <a:tr h="703843">
                <a:tc rowSpan="2">
                  <a:txBody>
                    <a:bodyPr/>
                    <a:lstStyle/>
                    <a:p>
                      <a:endParaRPr lang="en-US" sz="1300" dirty="0"/>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ctr"/>
                      <a:r>
                        <a:rPr lang="en-US" sz="1300" b="1" i="0" u="none" strike="noStrike" dirty="0">
                          <a:solidFill>
                            <a:schemeClr val="tx1"/>
                          </a:solidFill>
                          <a:effectLst/>
                          <a:latin typeface="Arial Narrow" panose="020B0606020202030204" pitchFamily="34" charset="0"/>
                        </a:rPr>
                        <a:t>Model 1</a:t>
                      </a:r>
                    </a:p>
                    <a:p>
                      <a:pPr algn="ctr" fontAlgn="ctr"/>
                      <a:r>
                        <a:rPr lang="en-US" sz="1300" b="1" i="0" u="none" strike="noStrike" dirty="0">
                          <a:solidFill>
                            <a:schemeClr val="tx1"/>
                          </a:solidFill>
                          <a:effectLst/>
                          <a:latin typeface="Arial Narrow" panose="020B0606020202030204" pitchFamily="34" charset="0"/>
                        </a:rPr>
                        <a:t>Without Midstream</a:t>
                      </a:r>
                    </a:p>
                    <a:p>
                      <a:pPr algn="ctr" fontAlgn="ctr"/>
                      <a:r>
                        <a:rPr lang="en-US" sz="1300" b="1" i="0" u="none" strike="noStrike" dirty="0">
                          <a:solidFill>
                            <a:schemeClr val="tx1"/>
                          </a:solidFill>
                          <a:effectLst/>
                          <a:latin typeface="Arial Narrow" panose="020B0606020202030204" pitchFamily="34" charset="0"/>
                        </a:rPr>
                        <a:t>Without Leverage</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gridSpan="2">
                  <a:txBody>
                    <a:bodyPr/>
                    <a:lstStyle/>
                    <a:p>
                      <a:pPr algn="ctr" fontAlgn="ctr"/>
                      <a:r>
                        <a:rPr lang="en-US" sz="1300" b="1" i="0" u="none" strike="noStrike" dirty="0">
                          <a:solidFill>
                            <a:schemeClr val="tx1"/>
                          </a:solidFill>
                          <a:effectLst/>
                          <a:latin typeface="Arial Narrow" panose="020B0606020202030204" pitchFamily="34" charset="0"/>
                        </a:rPr>
                        <a:t>Model 2</a:t>
                      </a:r>
                    </a:p>
                    <a:p>
                      <a:pPr algn="ctr" fontAlgn="ctr"/>
                      <a:r>
                        <a:rPr lang="en-US" sz="1300" b="1" i="0" u="none" strike="noStrike" dirty="0">
                          <a:solidFill>
                            <a:schemeClr val="tx1"/>
                          </a:solidFill>
                          <a:effectLst/>
                          <a:latin typeface="Arial Narrow" panose="020B0606020202030204" pitchFamily="34" charset="0"/>
                        </a:rPr>
                        <a:t>Without Midstream</a:t>
                      </a:r>
                    </a:p>
                    <a:p>
                      <a:pPr algn="ctr" fontAlgn="ctr"/>
                      <a:r>
                        <a:rPr lang="en-US" sz="1300" b="1" i="0" u="none" strike="noStrike" dirty="0">
                          <a:solidFill>
                            <a:schemeClr val="tx1"/>
                          </a:solidFill>
                          <a:effectLst/>
                          <a:latin typeface="Arial Narrow" panose="020B0606020202030204" pitchFamily="34" charset="0"/>
                        </a:rPr>
                        <a:t>With Leverage</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2">
                  <a:txBody>
                    <a:bodyPr/>
                    <a:lstStyle/>
                    <a:p>
                      <a:pPr algn="ctr" fontAlgn="ctr"/>
                      <a:r>
                        <a:rPr lang="en-US" sz="1300" b="1" i="0" u="none" strike="noStrike" dirty="0">
                          <a:solidFill>
                            <a:schemeClr val="tx1"/>
                          </a:solidFill>
                          <a:effectLst/>
                          <a:latin typeface="Arial Narrow" panose="020B0606020202030204" pitchFamily="34" charset="0"/>
                        </a:rPr>
                        <a:t>Model 3</a:t>
                      </a:r>
                    </a:p>
                    <a:p>
                      <a:pPr algn="ctr" fontAlgn="ctr"/>
                      <a:r>
                        <a:rPr lang="en-US" sz="1300" b="1" i="0" u="none" strike="noStrike" dirty="0">
                          <a:solidFill>
                            <a:schemeClr val="tx1"/>
                          </a:solidFill>
                          <a:effectLst/>
                          <a:latin typeface="Arial Narrow" panose="020B0606020202030204" pitchFamily="34" charset="0"/>
                        </a:rPr>
                        <a:t>With Midstream</a:t>
                      </a:r>
                    </a:p>
                    <a:p>
                      <a:pPr algn="ctr" fontAlgn="ctr"/>
                      <a:r>
                        <a:rPr lang="en-US" sz="1300" b="1" i="0" u="none" strike="noStrike" dirty="0">
                          <a:solidFill>
                            <a:schemeClr val="tx1"/>
                          </a:solidFill>
                          <a:effectLst/>
                          <a:latin typeface="Arial Narrow" panose="020B0606020202030204" pitchFamily="34" charset="0"/>
                        </a:rPr>
                        <a:t>Without Leverage</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B w="12700" cap="flat" cmpd="sng" algn="ctr">
                      <a:solidFill>
                        <a:schemeClr val="tx1"/>
                      </a:solidFill>
                      <a:prstDash val="solid"/>
                      <a:round/>
                      <a:headEnd type="none" w="med" len="med"/>
                      <a:tailEnd type="none" w="med" len="med"/>
                    </a:lnB>
                    <a:noFill/>
                  </a:tcPr>
                </a:tc>
                <a:tc gridSpan="2">
                  <a:txBody>
                    <a:bodyPr/>
                    <a:lstStyle/>
                    <a:p>
                      <a:pPr algn="ctr" fontAlgn="ctr"/>
                      <a:r>
                        <a:rPr lang="en-US" sz="1300" b="1" i="0" u="none" strike="noStrike" dirty="0">
                          <a:solidFill>
                            <a:schemeClr val="tx1"/>
                          </a:solidFill>
                          <a:effectLst/>
                          <a:latin typeface="Arial Narrow" panose="020B0606020202030204" pitchFamily="34" charset="0"/>
                        </a:rPr>
                        <a:t>Model 4</a:t>
                      </a:r>
                    </a:p>
                    <a:p>
                      <a:pPr algn="ctr" fontAlgn="ctr"/>
                      <a:r>
                        <a:rPr lang="en-US" sz="1300" b="1" i="0" u="none" strike="noStrike" dirty="0">
                          <a:solidFill>
                            <a:schemeClr val="tx1"/>
                          </a:solidFill>
                          <a:effectLst/>
                          <a:latin typeface="Arial Narrow" panose="020B0606020202030204" pitchFamily="34" charset="0"/>
                        </a:rPr>
                        <a:t>With Midstream</a:t>
                      </a:r>
                    </a:p>
                    <a:p>
                      <a:pPr algn="ctr" fontAlgn="ctr"/>
                      <a:r>
                        <a:rPr lang="en-US" sz="1300" b="1" i="0" u="none" strike="noStrike" dirty="0">
                          <a:solidFill>
                            <a:schemeClr val="tx1"/>
                          </a:solidFill>
                          <a:effectLst/>
                          <a:latin typeface="Arial Narrow" panose="020B0606020202030204" pitchFamily="34" charset="0"/>
                        </a:rPr>
                        <a:t>With Leverage</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9739027"/>
                  </a:ext>
                </a:extLst>
              </a:tr>
              <a:tr h="610318">
                <a:tc vMerge="1">
                  <a:txBody>
                    <a:bodyPr/>
                    <a:lstStyle/>
                    <a:p>
                      <a:endParaRPr lang="en-US"/>
                    </a:p>
                  </a:txBody>
                  <a:tcPr/>
                </a:tc>
                <a:tc>
                  <a:txBody>
                    <a:bodyPr/>
                    <a:lstStyle/>
                    <a:p>
                      <a:pPr algn="ctr" fontAlgn="b"/>
                      <a:r>
                        <a:rPr lang="en-US" sz="1300" b="1" i="0" u="none" strike="noStrike" dirty="0">
                          <a:solidFill>
                            <a:schemeClr val="tx1"/>
                          </a:solidFill>
                          <a:effectLst/>
                          <a:latin typeface="Arial Narrow" panose="020B0606020202030204" pitchFamily="34" charset="0"/>
                        </a:rPr>
                        <a:t>No Options</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300" b="1" i="0" u="none" strike="noStrike" dirty="0">
                          <a:solidFill>
                            <a:schemeClr val="tx1"/>
                          </a:solidFill>
                          <a:effectLst/>
                          <a:latin typeface="Arial Narrow" panose="020B0606020202030204" pitchFamily="34" charset="0"/>
                        </a:rPr>
                        <a:t>With Options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300" b="1" i="0" u="none" strike="noStrike" dirty="0">
                          <a:solidFill>
                            <a:schemeClr val="tx1"/>
                          </a:solidFill>
                          <a:effectLst/>
                          <a:latin typeface="Arial Narrow" panose="020B0606020202030204" pitchFamily="34" charset="0"/>
                        </a:rPr>
                        <a:t>No Options</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300" b="1" i="0" u="none" strike="noStrike" dirty="0">
                          <a:solidFill>
                            <a:schemeClr val="tx1"/>
                          </a:solidFill>
                          <a:effectLst/>
                          <a:latin typeface="Arial Narrow" panose="020B0606020202030204" pitchFamily="34" charset="0"/>
                        </a:rPr>
                        <a:t>With Options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300" b="1" i="0" u="none" strike="noStrike" dirty="0">
                          <a:solidFill>
                            <a:schemeClr val="tx1"/>
                          </a:solidFill>
                          <a:effectLst/>
                          <a:latin typeface="Arial Narrow" panose="020B0606020202030204" pitchFamily="34" charset="0"/>
                        </a:rPr>
                        <a:t>No Options</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300" b="1" i="0" u="none" strike="noStrike" dirty="0">
                          <a:solidFill>
                            <a:schemeClr val="tx1"/>
                          </a:solidFill>
                          <a:effectLst/>
                          <a:latin typeface="Arial Narrow" panose="020B0606020202030204" pitchFamily="34" charset="0"/>
                        </a:rPr>
                        <a:t>With Options</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US" sz="1300" b="1" i="0" u="none" strike="noStrike" dirty="0">
                          <a:solidFill>
                            <a:schemeClr val="tx1"/>
                          </a:solidFill>
                          <a:effectLst/>
                          <a:latin typeface="Arial Narrow" panose="020B0606020202030204" pitchFamily="34" charset="0"/>
                        </a:rPr>
                        <a:t>No Options</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300" b="1" i="0" u="none" strike="noStrike" dirty="0">
                          <a:solidFill>
                            <a:schemeClr val="tx1"/>
                          </a:solidFill>
                          <a:effectLst/>
                          <a:latin typeface="Arial Narrow" panose="020B0606020202030204" pitchFamily="34" charset="0"/>
                        </a:rPr>
                        <a:t>With Options</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75194425"/>
                  </a:ext>
                </a:extLst>
              </a:tr>
              <a:tr h="478721">
                <a:tc>
                  <a:txBody>
                    <a:bodyPr/>
                    <a:lstStyle/>
                    <a:p>
                      <a:pPr algn="l" fontAlgn="ctr"/>
                      <a:r>
                        <a:rPr lang="en-US" sz="1300" b="0" i="0" u="none" strike="noStrike" dirty="0">
                          <a:solidFill>
                            <a:schemeClr val="tx1"/>
                          </a:solidFill>
                          <a:effectLst/>
                          <a:latin typeface="Arial Narrow" panose="020B0606020202030204" pitchFamily="34" charset="0"/>
                        </a:rPr>
                        <a:t>Return</a:t>
                      </a:r>
                    </a:p>
                  </a:txBody>
                  <a:tcPr marL="45720" marR="9525" marT="9525"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10.2%</a:t>
                      </a:r>
                    </a:p>
                  </a:txBody>
                  <a:tcPr marL="9525" marR="347472"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9.8%</a:t>
                      </a:r>
                    </a:p>
                  </a:txBody>
                  <a:tcPr marL="9525" marR="32004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300" b="0" i="0" u="none" strike="noStrike" dirty="0">
                          <a:solidFill>
                            <a:schemeClr val="tx1"/>
                          </a:solidFill>
                          <a:effectLst/>
                          <a:latin typeface="Arial Narrow" panose="020B0606020202030204" pitchFamily="34" charset="0"/>
                        </a:rPr>
                        <a:t>12.6%</a:t>
                      </a:r>
                    </a:p>
                  </a:txBody>
                  <a:tcPr marL="9525" marR="347472"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12.5%</a:t>
                      </a:r>
                    </a:p>
                  </a:txBody>
                  <a:tcPr marL="9525" marR="32004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300" b="0" i="0" u="none" strike="noStrike" dirty="0">
                          <a:solidFill>
                            <a:schemeClr val="tx1"/>
                          </a:solidFill>
                          <a:effectLst/>
                          <a:latin typeface="Arial Narrow" panose="020B0606020202030204" pitchFamily="34" charset="0"/>
                        </a:rPr>
                        <a:t>10.9%</a:t>
                      </a:r>
                    </a:p>
                  </a:txBody>
                  <a:tcPr marL="9525" marR="347472"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10.6%</a:t>
                      </a:r>
                    </a:p>
                  </a:txBody>
                  <a:tcPr marL="9525" marR="32004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300" b="0" i="0" u="none" strike="noStrike" dirty="0">
                          <a:solidFill>
                            <a:schemeClr val="tx1"/>
                          </a:solidFill>
                          <a:effectLst/>
                          <a:latin typeface="Arial Narrow" panose="020B0606020202030204" pitchFamily="34" charset="0"/>
                        </a:rPr>
                        <a:t>13.4%</a:t>
                      </a:r>
                    </a:p>
                  </a:txBody>
                  <a:tcPr marL="9525" marR="347472"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13.3%</a:t>
                      </a:r>
                    </a:p>
                  </a:txBody>
                  <a:tcPr marL="9525" marR="32004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66094179"/>
                  </a:ext>
                </a:extLst>
              </a:tr>
              <a:tr h="478721">
                <a:tc>
                  <a:txBody>
                    <a:bodyPr/>
                    <a:lstStyle/>
                    <a:p>
                      <a:pPr algn="l" fontAlgn="ctr"/>
                      <a:r>
                        <a:rPr lang="en-US" sz="1300" b="0" i="0" u="none" strike="noStrike" dirty="0">
                          <a:solidFill>
                            <a:schemeClr val="tx1"/>
                          </a:solidFill>
                          <a:effectLst/>
                          <a:latin typeface="Arial Narrow" panose="020B0606020202030204" pitchFamily="34" charset="0"/>
                        </a:rPr>
                        <a:t>Volatility</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14.5%</a:t>
                      </a:r>
                    </a:p>
                  </a:txBody>
                  <a:tcPr marL="9525" marR="347472"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13.5%</a:t>
                      </a:r>
                    </a:p>
                  </a:txBody>
                  <a:tcPr marL="9525" marR="32004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300" b="0" i="0" u="none" strike="noStrike" dirty="0">
                          <a:solidFill>
                            <a:schemeClr val="tx1"/>
                          </a:solidFill>
                          <a:effectLst/>
                          <a:latin typeface="Arial Narrow" panose="020B0606020202030204" pitchFamily="34" charset="0"/>
                        </a:rPr>
                        <a:t>17.5%</a:t>
                      </a:r>
                    </a:p>
                  </a:txBody>
                  <a:tcPr marL="9525" marR="347472"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17.1%</a:t>
                      </a:r>
                    </a:p>
                  </a:txBody>
                  <a:tcPr marL="9525" marR="32004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300" b="0" i="0" u="none" strike="noStrike" dirty="0">
                          <a:solidFill>
                            <a:schemeClr val="tx1"/>
                          </a:solidFill>
                          <a:effectLst/>
                          <a:latin typeface="Arial Narrow" panose="020B0606020202030204" pitchFamily="34" charset="0"/>
                        </a:rPr>
                        <a:t>15.2%</a:t>
                      </a:r>
                    </a:p>
                  </a:txBody>
                  <a:tcPr marL="9525" marR="347472"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14.3%</a:t>
                      </a:r>
                    </a:p>
                  </a:txBody>
                  <a:tcPr marL="9525" marR="32004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300" b="0" i="0" u="none" strike="noStrike" dirty="0">
                          <a:solidFill>
                            <a:schemeClr val="tx1"/>
                          </a:solidFill>
                          <a:effectLst/>
                          <a:latin typeface="Arial Narrow" panose="020B0606020202030204" pitchFamily="34" charset="0"/>
                        </a:rPr>
                        <a:t>18.0%</a:t>
                      </a:r>
                    </a:p>
                  </a:txBody>
                  <a:tcPr marL="9525" marR="347472"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17.6%</a:t>
                      </a:r>
                    </a:p>
                  </a:txBody>
                  <a:tcPr marL="9525" marR="32004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15372468"/>
                  </a:ext>
                </a:extLst>
              </a:tr>
              <a:tr h="478721">
                <a:tc>
                  <a:txBody>
                    <a:bodyPr/>
                    <a:lstStyle/>
                    <a:p>
                      <a:pPr algn="l" fontAlgn="ctr"/>
                      <a:r>
                        <a:rPr lang="en-US" sz="1300" b="0" i="0" u="none" strike="noStrike" dirty="0">
                          <a:solidFill>
                            <a:schemeClr val="tx1"/>
                          </a:solidFill>
                          <a:effectLst/>
                          <a:latin typeface="Arial Narrow" panose="020B0606020202030204" pitchFamily="34" charset="0"/>
                        </a:rPr>
                        <a:t>Sharpe Ratio</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0.66</a:t>
                      </a:r>
                    </a:p>
                  </a:txBody>
                  <a:tcPr marL="9525" marR="347472"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0.68</a:t>
                      </a:r>
                    </a:p>
                  </a:txBody>
                  <a:tcPr marL="9525" marR="32004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300" b="0" i="0" u="none" strike="noStrike" dirty="0">
                          <a:solidFill>
                            <a:schemeClr val="tx1"/>
                          </a:solidFill>
                          <a:effectLst/>
                          <a:latin typeface="Arial Narrow" panose="020B0606020202030204" pitchFamily="34" charset="0"/>
                        </a:rPr>
                        <a:t>0.69</a:t>
                      </a:r>
                    </a:p>
                  </a:txBody>
                  <a:tcPr marL="9525" marR="347472"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0.70</a:t>
                      </a:r>
                    </a:p>
                  </a:txBody>
                  <a:tcPr marL="9525" marR="32004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300" b="0" i="0" u="none" strike="noStrike" dirty="0">
                          <a:solidFill>
                            <a:schemeClr val="tx1"/>
                          </a:solidFill>
                          <a:effectLst/>
                          <a:latin typeface="Arial Narrow" panose="020B0606020202030204" pitchFamily="34" charset="0"/>
                        </a:rPr>
                        <a:t>0.67</a:t>
                      </a:r>
                    </a:p>
                  </a:txBody>
                  <a:tcPr marL="9525" marR="347472"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0.70</a:t>
                      </a:r>
                    </a:p>
                  </a:txBody>
                  <a:tcPr marL="9525" marR="32004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tc>
                  <a:txBody>
                    <a:bodyPr/>
                    <a:lstStyle/>
                    <a:p>
                      <a:pPr algn="r" fontAlgn="b"/>
                      <a:r>
                        <a:rPr lang="en-US" sz="1300" b="0" i="0" u="none" strike="noStrike" dirty="0">
                          <a:solidFill>
                            <a:schemeClr val="tx1"/>
                          </a:solidFill>
                          <a:effectLst/>
                          <a:latin typeface="Arial Narrow" panose="020B0606020202030204" pitchFamily="34" charset="0"/>
                        </a:rPr>
                        <a:t>0.71</a:t>
                      </a:r>
                    </a:p>
                  </a:txBody>
                  <a:tcPr marL="9525" marR="347472"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0.72</a:t>
                      </a:r>
                    </a:p>
                  </a:txBody>
                  <a:tcPr marL="9525" marR="32004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36232080"/>
                  </a:ext>
                </a:extLst>
              </a:tr>
              <a:tr h="478721">
                <a:tc>
                  <a:txBody>
                    <a:bodyPr/>
                    <a:lstStyle/>
                    <a:p>
                      <a:pPr algn="l" fontAlgn="ctr"/>
                      <a:r>
                        <a:rPr lang="en-US" sz="1300" b="0" i="0" u="none" strike="noStrike" dirty="0">
                          <a:solidFill>
                            <a:schemeClr val="tx1"/>
                          </a:solidFill>
                          <a:effectLst/>
                          <a:latin typeface="Arial Narrow" panose="020B0606020202030204" pitchFamily="34" charset="0"/>
                        </a:rPr>
                        <a:t>Max. Drawdown</a:t>
                      </a:r>
                    </a:p>
                  </a:txBody>
                  <a:tcPr marL="45720" marR="9525" marT="9525" marB="0"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-27.3%</a:t>
                      </a:r>
                    </a:p>
                  </a:txBody>
                  <a:tcPr marL="9525" marR="347472"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-25.7%</a:t>
                      </a:r>
                    </a:p>
                  </a:txBody>
                  <a:tcPr marL="9525" marR="32004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US" sz="1300" b="0" i="0" u="none" strike="noStrike" dirty="0">
                          <a:solidFill>
                            <a:schemeClr val="tx1"/>
                          </a:solidFill>
                          <a:effectLst/>
                          <a:latin typeface="Arial Narrow" panose="020B0606020202030204" pitchFamily="34" charset="0"/>
                        </a:rPr>
                        <a:t>-30.7%</a:t>
                      </a:r>
                    </a:p>
                  </a:txBody>
                  <a:tcPr marL="9525" marR="347472"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-30.2%</a:t>
                      </a:r>
                    </a:p>
                  </a:txBody>
                  <a:tcPr marL="9525" marR="32004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US" sz="1300" b="0" i="0" u="none" strike="noStrike" dirty="0">
                          <a:solidFill>
                            <a:schemeClr val="tx1"/>
                          </a:solidFill>
                          <a:effectLst/>
                          <a:latin typeface="Arial Narrow" panose="020B0606020202030204" pitchFamily="34" charset="0"/>
                        </a:rPr>
                        <a:t>-29.7%</a:t>
                      </a:r>
                    </a:p>
                  </a:txBody>
                  <a:tcPr marL="9525" marR="347472"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-27.8%</a:t>
                      </a:r>
                    </a:p>
                  </a:txBody>
                  <a:tcPr marL="9525" marR="320040"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US" sz="1300" b="0" i="0" u="none" strike="noStrike" dirty="0">
                          <a:solidFill>
                            <a:schemeClr val="tx1"/>
                          </a:solidFill>
                          <a:effectLst/>
                          <a:latin typeface="Arial Narrow" panose="020B0606020202030204" pitchFamily="34" charset="0"/>
                        </a:rPr>
                        <a:t>-33.2%</a:t>
                      </a:r>
                    </a:p>
                  </a:txBody>
                  <a:tcPr marL="9525" marR="347472"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300" b="0" i="0" u="none" strike="noStrike" dirty="0">
                          <a:solidFill>
                            <a:schemeClr val="tx1"/>
                          </a:solidFill>
                          <a:effectLst/>
                          <a:latin typeface="Arial Narrow" panose="020B0606020202030204" pitchFamily="34" charset="0"/>
                        </a:rPr>
                        <a:t>-32.1%</a:t>
                      </a:r>
                    </a:p>
                  </a:txBody>
                  <a:tcPr marL="9525" marR="320040"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64631219"/>
                  </a:ext>
                </a:extLst>
              </a:tr>
            </a:tbl>
          </a:graphicData>
        </a:graphic>
      </p:graphicFrame>
      <p:sp>
        <p:nvSpPr>
          <p:cNvPr id="12" name="Text Placeholder 29">
            <a:extLst>
              <a:ext uri="{FF2B5EF4-FFF2-40B4-BE49-F238E27FC236}">
                <a16:creationId xmlns:a16="http://schemas.microsoft.com/office/drawing/2014/main" id="{4EB47606-E689-496C-AD47-492F91AFC41B}"/>
              </a:ext>
            </a:extLst>
          </p:cNvPr>
          <p:cNvSpPr txBox="1">
            <a:spLocks/>
          </p:cNvSpPr>
          <p:nvPr/>
        </p:nvSpPr>
        <p:spPr>
          <a:xfrm>
            <a:off x="602298" y="6720039"/>
            <a:ext cx="8869680" cy="313808"/>
          </a:xfrm>
          <a:prstGeom prst="rect">
            <a:avLst/>
          </a:prstGeom>
        </p:spPr>
        <p:txBody>
          <a:bodyPr vert="horz" wrap="square" lIns="0" tIns="27432" rIns="0" bIns="27432" rtlCol="0" anchor="b" anchorCtr="0">
            <a:noAutofit/>
          </a:bodyPr>
          <a:lstStyle>
            <a:lvl1pPr marL="0" indent="0" algn="l" defTabSz="1018824" rtl="0" eaLnBrk="1" latinLnBrk="0" hangingPunct="1">
              <a:lnSpc>
                <a:spcPct val="90000"/>
              </a:lnSpc>
              <a:spcBef>
                <a:spcPts val="120"/>
              </a:spcBef>
              <a:spcAft>
                <a:spcPts val="0"/>
              </a:spcAft>
              <a:buClr>
                <a:schemeClr val="accent4"/>
              </a:buClr>
              <a:buSzPct val="130000"/>
              <a:buFontTx/>
              <a:buNone/>
              <a:defRPr sz="800" kern="1200">
                <a:solidFill>
                  <a:schemeClr val="tx1"/>
                </a:solidFill>
                <a:latin typeface="Arial Narrow" pitchFamily="34" charset="0"/>
                <a:ea typeface="+mn-ea"/>
                <a:cs typeface="Arial" pitchFamily="34" charset="0"/>
              </a:defRPr>
            </a:lvl1pPr>
            <a:lvl2pPr marL="233307" indent="0" algn="l" defTabSz="1018824" rtl="0" eaLnBrk="1" latinLnBrk="0" hangingPunct="1">
              <a:lnSpc>
                <a:spcPct val="100000"/>
              </a:lnSpc>
              <a:spcBef>
                <a:spcPts val="600"/>
              </a:spcBef>
              <a:spcAft>
                <a:spcPts val="0"/>
              </a:spcAft>
              <a:buClr>
                <a:srgbClr val="7D7773"/>
              </a:buClr>
              <a:buSzPct val="90000"/>
              <a:buFontTx/>
              <a:buNone/>
              <a:defRPr sz="1600" kern="1200">
                <a:solidFill>
                  <a:schemeClr val="tx1"/>
                </a:solidFill>
                <a:latin typeface="Arial" pitchFamily="34" charset="0"/>
                <a:ea typeface="+mn-ea"/>
                <a:cs typeface="Arial" pitchFamily="34" charset="0"/>
              </a:defRPr>
            </a:lvl2pPr>
            <a:lvl3pPr marL="457093" indent="0" algn="l" defTabSz="1018824" rtl="0" eaLnBrk="1" latinLnBrk="0" hangingPunct="1">
              <a:lnSpc>
                <a:spcPct val="100000"/>
              </a:lnSpc>
              <a:spcBef>
                <a:spcPts val="600"/>
              </a:spcBef>
              <a:spcAft>
                <a:spcPts val="0"/>
              </a:spcAft>
              <a:buClr>
                <a:srgbClr val="7D7773"/>
              </a:buClr>
              <a:buSzPct val="90000"/>
              <a:buFontTx/>
              <a:buNone/>
              <a:defRPr sz="1600" kern="1200">
                <a:solidFill>
                  <a:schemeClr val="tx1"/>
                </a:solidFill>
                <a:latin typeface="Arial" pitchFamily="34" charset="0"/>
                <a:ea typeface="+mn-ea"/>
                <a:cs typeface="Arial" pitchFamily="34" charset="0"/>
              </a:defRPr>
            </a:lvl3pPr>
            <a:lvl4pPr marL="1527879" indent="0" algn="l" defTabSz="1018824" rtl="0" eaLnBrk="1" latinLnBrk="0" hangingPunct="1">
              <a:lnSpc>
                <a:spcPct val="100000"/>
              </a:lnSpc>
              <a:spcBef>
                <a:spcPts val="600"/>
              </a:spcBef>
              <a:spcAft>
                <a:spcPts val="0"/>
              </a:spcAft>
              <a:buClr>
                <a:srgbClr val="7D7773"/>
              </a:buClr>
              <a:buSzPct val="90000"/>
              <a:buFontTx/>
              <a:buNone/>
              <a:defRPr sz="1600" kern="1200">
                <a:solidFill>
                  <a:schemeClr val="tx1"/>
                </a:solidFill>
                <a:latin typeface="Arial" pitchFamily="34" charset="0"/>
                <a:ea typeface="+mn-ea"/>
                <a:cs typeface="Arial" pitchFamily="34" charset="0"/>
              </a:defRPr>
            </a:lvl4pPr>
            <a:lvl5pPr marL="2037173" indent="0" algn="l" defTabSz="1018824" rtl="0" eaLnBrk="1" latinLnBrk="0" hangingPunct="1">
              <a:lnSpc>
                <a:spcPct val="100000"/>
              </a:lnSpc>
              <a:spcBef>
                <a:spcPts val="600"/>
              </a:spcBef>
              <a:spcAft>
                <a:spcPts val="0"/>
              </a:spcAft>
              <a:buClr>
                <a:srgbClr val="7D7773"/>
              </a:buClr>
              <a:buSzPct val="90000"/>
              <a:buFontTx/>
              <a:buNone/>
              <a:defRPr sz="1600" kern="120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fontAlgn="b">
              <a:spcBef>
                <a:spcPts val="0"/>
              </a:spcBef>
              <a:buClrTx/>
              <a:buSzTx/>
            </a:pPr>
            <a:r>
              <a:rPr lang="en-US" sz="1000" b="1" dirty="0"/>
              <a:t>At February 11, 2021.</a:t>
            </a:r>
          </a:p>
        </p:txBody>
      </p:sp>
      <p:sp>
        <p:nvSpPr>
          <p:cNvPr id="13" name="Rectangle 2">
            <a:extLst>
              <a:ext uri="{FF2B5EF4-FFF2-40B4-BE49-F238E27FC236}">
                <a16:creationId xmlns:a16="http://schemas.microsoft.com/office/drawing/2014/main" id="{5EE4A9E3-0B13-48DA-BFE4-D0F4C5C2857C}"/>
              </a:ext>
            </a:extLst>
          </p:cNvPr>
          <p:cNvSpPr>
            <a:spLocks noChangeArrowheads="1"/>
          </p:cNvSpPr>
          <p:nvPr/>
        </p:nvSpPr>
        <p:spPr bwMode="gray">
          <a:xfrm>
            <a:off x="3963949" y="7197656"/>
            <a:ext cx="2130499" cy="230778"/>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8" tIns="45693" rIns="91388" bIns="45693" numCol="1" anchor="t" anchorCtr="1" compatLnSpc="1">
            <a:prstTxWarp prst="textNoShape">
              <a:avLst/>
            </a:prstTxWarp>
            <a:spAutoFit/>
          </a:bodyPr>
          <a:lstStyle/>
          <a:p>
            <a:pPr defTabSz="913866" fontAlgn="base">
              <a:spcBef>
                <a:spcPct val="0"/>
              </a:spcBef>
              <a:spcAft>
                <a:spcPct val="0"/>
              </a:spcAft>
            </a:pPr>
            <a:r>
              <a:rPr lang="en-US" sz="900" b="1" dirty="0">
                <a:solidFill>
                  <a:srgbClr val="4D4D4D"/>
                </a:solidFill>
                <a:latin typeface="Arial Narrow" pitchFamily="34" charset="0"/>
              </a:rPr>
              <a:t>FOR INTERNAL USE ONLY</a:t>
            </a:r>
            <a:endParaRPr lang="en-US" sz="900" dirty="0">
              <a:solidFill>
                <a:srgbClr val="5F5F5F"/>
              </a:solidFill>
              <a:latin typeface="Arial" pitchFamily="34" charset="0"/>
            </a:endParaRPr>
          </a:p>
        </p:txBody>
      </p:sp>
      <p:sp>
        <p:nvSpPr>
          <p:cNvPr id="14" name="Text Placeholder 2">
            <a:extLst>
              <a:ext uri="{FF2B5EF4-FFF2-40B4-BE49-F238E27FC236}">
                <a16:creationId xmlns:a16="http://schemas.microsoft.com/office/drawing/2014/main" id="{A77FDD87-2933-48EC-8327-819053C15A0E}"/>
              </a:ext>
            </a:extLst>
          </p:cNvPr>
          <p:cNvSpPr txBox="1">
            <a:spLocks/>
          </p:cNvSpPr>
          <p:nvPr/>
        </p:nvSpPr>
        <p:spPr>
          <a:xfrm>
            <a:off x="518344" y="1988797"/>
            <a:ext cx="7196249" cy="490042"/>
          </a:xfrm>
          <a:prstGeom prst="rect">
            <a:avLst/>
          </a:prstGeom>
        </p:spPr>
        <p:txBody>
          <a:bodyPr lIns="101628" tIns="50812" rIns="101628" bIns="50812"/>
          <a:lstStyle>
            <a:lvl1pPr marL="287338" indent="-287338" algn="l" defTabSz="1018824" rtl="0" eaLnBrk="1" latinLnBrk="0" hangingPunct="1">
              <a:lnSpc>
                <a:spcPct val="100000"/>
              </a:lnSpc>
              <a:spcBef>
                <a:spcPts val="2000"/>
              </a:spcBef>
              <a:spcAft>
                <a:spcPts val="0"/>
              </a:spcAft>
              <a:buClr>
                <a:schemeClr val="accent4"/>
              </a:buClr>
              <a:buSzPct val="120000"/>
              <a:buFont typeface="Wingdings" pitchFamily="2" charset="2"/>
              <a:buChar char="§"/>
              <a:defRPr sz="1300" kern="1200">
                <a:solidFill>
                  <a:schemeClr val="tx1"/>
                </a:solidFill>
                <a:latin typeface="Arial" pitchFamily="34" charset="0"/>
                <a:ea typeface="+mn-ea"/>
                <a:cs typeface="Arial" pitchFamily="34" charset="0"/>
              </a:defRPr>
            </a:lvl1pPr>
            <a:lvl2pPr marL="744538" indent="-234950" algn="l" defTabSz="1018824" rtl="0" eaLnBrk="1" latinLnBrk="0" hangingPunct="1">
              <a:lnSpc>
                <a:spcPct val="100000"/>
              </a:lnSpc>
              <a:spcBef>
                <a:spcPts val="1000"/>
              </a:spcBef>
              <a:spcAft>
                <a:spcPts val="0"/>
              </a:spcAft>
              <a:buClr>
                <a:schemeClr val="accent4"/>
              </a:buClr>
              <a:buSzPct val="90000"/>
              <a:buFont typeface="Arial" pitchFamily="34" charset="0"/>
              <a:buChar char="–"/>
              <a:defRPr sz="1300" kern="1200">
                <a:solidFill>
                  <a:schemeClr val="tx1"/>
                </a:solidFill>
                <a:latin typeface="Arial" pitchFamily="34" charset="0"/>
                <a:ea typeface="+mn-ea"/>
                <a:cs typeface="Arial" pitchFamily="34" charset="0"/>
              </a:defRPr>
            </a:lvl2pPr>
            <a:lvl3pPr marL="1201738" indent="-182563" algn="l" defTabSz="1018824" rtl="0" eaLnBrk="1" latinLnBrk="0" hangingPunct="1">
              <a:lnSpc>
                <a:spcPct val="100000"/>
              </a:lnSpc>
              <a:spcBef>
                <a:spcPts val="1000"/>
              </a:spcBef>
              <a:spcAft>
                <a:spcPts val="0"/>
              </a:spcAft>
              <a:buClr>
                <a:schemeClr val="accent4"/>
              </a:buClr>
              <a:buSzPct val="90000"/>
              <a:buFont typeface="Arial" pitchFamily="34" charset="0"/>
              <a:buChar char="–"/>
              <a:defRPr sz="1300" kern="1200">
                <a:solidFill>
                  <a:schemeClr val="tx1"/>
                </a:solidFill>
                <a:latin typeface="Arial" pitchFamily="34" charset="0"/>
                <a:ea typeface="+mn-ea"/>
                <a:cs typeface="Arial" pitchFamily="34" charset="0"/>
              </a:defRPr>
            </a:lvl3pPr>
            <a:lvl4pPr marL="1604963" indent="-233363" algn="l" defTabSz="1018824" rtl="0" eaLnBrk="1" latinLnBrk="0" hangingPunct="1">
              <a:lnSpc>
                <a:spcPct val="100000"/>
              </a:lnSpc>
              <a:spcBef>
                <a:spcPts val="1000"/>
              </a:spcBef>
              <a:spcAft>
                <a:spcPts val="0"/>
              </a:spcAft>
              <a:buClr>
                <a:schemeClr val="accent4"/>
              </a:buClr>
              <a:buSzPct val="90000"/>
              <a:buFont typeface="Arial" pitchFamily="34" charset="0"/>
              <a:buChar char="–"/>
              <a:defRPr sz="1300" kern="1200">
                <a:solidFill>
                  <a:schemeClr val="tx1"/>
                </a:solidFill>
                <a:latin typeface="Arial" pitchFamily="34" charset="0"/>
                <a:ea typeface="+mn-ea"/>
                <a:cs typeface="Arial" pitchFamily="34" charset="0"/>
              </a:defRPr>
            </a:lvl4pPr>
            <a:lvl5pPr marL="2062163" indent="-233363" algn="l" defTabSz="1018824" rtl="0" eaLnBrk="1" latinLnBrk="0" hangingPunct="1">
              <a:lnSpc>
                <a:spcPct val="100000"/>
              </a:lnSpc>
              <a:spcBef>
                <a:spcPts val="1000"/>
              </a:spcBef>
              <a:spcAft>
                <a:spcPts val="0"/>
              </a:spcAft>
              <a:buClr>
                <a:schemeClr val="accent4"/>
              </a:buClr>
              <a:buSzPct val="90000"/>
              <a:buFont typeface="Arial" pitchFamily="34" charset="0"/>
              <a:buChar char="–"/>
              <a:defRPr sz="1300" kern="120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marR="0" lvl="0" indent="0" algn="l" defTabSz="1018824" rtl="0" eaLnBrk="1" fontAlgn="auto" latinLnBrk="0" hangingPunct="1">
              <a:lnSpc>
                <a:spcPct val="100000"/>
              </a:lnSpc>
              <a:spcBef>
                <a:spcPts val="2000"/>
              </a:spcBef>
              <a:spcAft>
                <a:spcPts val="0"/>
              </a:spcAft>
              <a:buClr>
                <a:srgbClr val="62A8E5"/>
              </a:buClr>
              <a:buSzPct val="120000"/>
              <a:buFont typeface="Wingdings" pitchFamily="2" charset="2"/>
              <a:buNone/>
              <a:tabLst/>
              <a:defRPr/>
            </a:pPr>
            <a:r>
              <a:rPr kumimoji="0" lang="en-US" sz="1600" b="1" i="0" u="none" strike="noStrike" kern="1200" cap="none" spc="0" normalizeH="0" baseline="0" noProof="0" dirty="0">
                <a:ln>
                  <a:noFill/>
                </a:ln>
                <a:solidFill>
                  <a:srgbClr val="62A8E5"/>
                </a:solidFill>
                <a:effectLst/>
                <a:uLnTx/>
                <a:uFillTx/>
                <a:latin typeface="Arial" pitchFamily="34" charset="0"/>
                <a:ea typeface="+mn-ea"/>
                <a:cs typeface="Arial" pitchFamily="34" charset="0"/>
              </a:rPr>
              <a:t>Returns and Volatility Back-Tested Performance –</a:t>
            </a:r>
            <a:r>
              <a:rPr lang="en-US" sz="1600" b="1" dirty="0">
                <a:solidFill>
                  <a:srgbClr val="62A8E5"/>
                </a:solidFill>
              </a:rPr>
              <a:t> 10 years Ending 2/21</a:t>
            </a:r>
            <a:endParaRPr kumimoji="0" lang="en-US" sz="1600" b="1" i="0" u="none" strike="noStrike" kern="1200" cap="none" spc="0" normalizeH="0" baseline="0" noProof="0" dirty="0">
              <a:ln>
                <a:noFill/>
              </a:ln>
              <a:solidFill>
                <a:srgbClr val="62A8E5"/>
              </a:solidFill>
              <a:effectLst/>
              <a:uLnTx/>
              <a:uFillTx/>
              <a:latin typeface="Arial" pitchFamily="34" charset="0"/>
              <a:ea typeface="+mn-ea"/>
              <a:cs typeface="Arial" pitchFamily="34" charset="0"/>
            </a:endParaRPr>
          </a:p>
        </p:txBody>
      </p:sp>
    </p:spTree>
    <p:custDataLst>
      <p:custData r:id="rId1"/>
    </p:custDataLst>
    <p:extLst>
      <p:ext uri="{BB962C8B-B14F-4D97-AF65-F5344CB8AC3E}">
        <p14:creationId xmlns:p14="http://schemas.microsoft.com/office/powerpoint/2010/main" val="131570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85AFC3-D16F-4CC7-96E7-9E478A677866}"/>
              </a:ext>
            </a:extLst>
          </p:cNvPr>
          <p:cNvSpPr>
            <a:spLocks noGrp="1"/>
          </p:cNvSpPr>
          <p:nvPr>
            <p:ph type="body" sz="quarter" idx="12"/>
          </p:nvPr>
        </p:nvSpPr>
        <p:spPr/>
        <p:txBody>
          <a:bodyPr/>
          <a:lstStyle/>
          <a:p>
            <a:r>
              <a:rPr lang="en-US" dirty="0"/>
              <a:t>Appendix</a:t>
            </a:r>
          </a:p>
        </p:txBody>
      </p:sp>
      <p:sp>
        <p:nvSpPr>
          <p:cNvPr id="6" name="Slide Number Placeholder 5">
            <a:extLst>
              <a:ext uri="{FF2B5EF4-FFF2-40B4-BE49-F238E27FC236}">
                <a16:creationId xmlns:a16="http://schemas.microsoft.com/office/drawing/2014/main" id="{BB73BA33-BE01-4B07-9F3F-5F06DFAD8CA1}"/>
              </a:ext>
            </a:extLst>
          </p:cNvPr>
          <p:cNvSpPr>
            <a:spLocks noGrp="1"/>
          </p:cNvSpPr>
          <p:nvPr>
            <p:ph type="sldNum" sz="quarter" idx="4"/>
          </p:nvPr>
        </p:nvSpPr>
        <p:spPr/>
        <p:txBody>
          <a:bodyPr/>
          <a:lstStyle/>
          <a:p>
            <a:pPr defTabSz="970574"/>
            <a:fld id="{D5D18F9C-8340-4F87-BE47-1A4D50731B15}" type="slidenum">
              <a:rPr lang="en-US" smtClean="0">
                <a:solidFill>
                  <a:srgbClr val="5F5F5F"/>
                </a:solidFill>
              </a:rPr>
              <a:pPr defTabSz="970574"/>
              <a:t>7</a:t>
            </a:fld>
            <a:endParaRPr lang="en-US" dirty="0">
              <a:solidFill>
                <a:srgbClr val="5F5F5F"/>
              </a:solidFill>
            </a:endParaRPr>
          </a:p>
        </p:txBody>
      </p:sp>
    </p:spTree>
    <p:custDataLst>
      <p:custData r:id="rId1"/>
    </p:custDataLst>
    <p:extLst>
      <p:ext uri="{BB962C8B-B14F-4D97-AF65-F5344CB8AC3E}">
        <p14:creationId xmlns:p14="http://schemas.microsoft.com/office/powerpoint/2010/main" val="367168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80A75B83-D63E-4743-8053-0FFE336B2AA2}"/>
              </a:ext>
            </a:extLst>
          </p:cNvPr>
          <p:cNvGraphicFramePr/>
          <p:nvPr>
            <p:extLst>
              <p:ext uri="{D42A27DB-BD31-4B8C-83A1-F6EECF244321}">
                <p14:modId xmlns:p14="http://schemas.microsoft.com/office/powerpoint/2010/main" val="938134115"/>
              </p:ext>
            </p:extLst>
          </p:nvPr>
        </p:nvGraphicFramePr>
        <p:xfrm>
          <a:off x="1031828" y="1727044"/>
          <a:ext cx="7772400" cy="3886200"/>
        </p:xfrm>
        <a:graphic>
          <a:graphicData uri="http://schemas.openxmlformats.org/drawingml/2006/chart">
            <c:chart xmlns:c="http://schemas.openxmlformats.org/drawingml/2006/chart" xmlns:r="http://schemas.openxmlformats.org/officeDocument/2006/relationships" r:id="rId4"/>
          </a:graphicData>
        </a:graphic>
      </p:graphicFrame>
      <p:sp>
        <p:nvSpPr>
          <p:cNvPr id="19" name="Rectangle 18">
            <a:extLst>
              <a:ext uri="{FF2B5EF4-FFF2-40B4-BE49-F238E27FC236}">
                <a16:creationId xmlns:a16="http://schemas.microsoft.com/office/drawing/2014/main" id="{2ACD41E7-20B3-421E-BCFA-AD15C963A5D0}"/>
              </a:ext>
            </a:extLst>
          </p:cNvPr>
          <p:cNvSpPr>
            <a:spLocks noGrp="1" noChangeArrowheads="1"/>
          </p:cNvSpPr>
          <p:nvPr/>
        </p:nvSpPr>
        <p:spPr>
          <a:xfrm>
            <a:off x="594360" y="826170"/>
            <a:ext cx="8869680" cy="411480"/>
          </a:xfrm>
          <a:prstGeom prst="rect">
            <a:avLst/>
          </a:prstGeom>
        </p:spPr>
        <p:txBody>
          <a:bodyPr vert="horz" wrap="square" lIns="0" tIns="0" rIns="0" bIns="0" rtlCol="0" anchor="b" anchorCtr="0">
            <a:noAutofit/>
          </a:bodyPr>
          <a:lstStyle>
            <a:lvl1pPr algn="l" defTabSz="1018824" rtl="0" eaLnBrk="1" latinLnBrk="0" hangingPunct="1">
              <a:lnSpc>
                <a:spcPct val="95000"/>
              </a:lnSpc>
              <a:spcBef>
                <a:spcPct val="0"/>
              </a:spcBef>
              <a:buNone/>
              <a:defRPr sz="2800" b="0" kern="1200">
                <a:solidFill>
                  <a:schemeClr val="tx1"/>
                </a:solidFill>
                <a:latin typeface="Georgia" pitchFamily="18" charset="0"/>
                <a:ea typeface="+mj-ea"/>
                <a:cs typeface="Arial" pitchFamily="34" charset="0"/>
              </a:defRPr>
            </a:lvl1pPr>
          </a:lstStyle>
          <a:p>
            <a:r>
              <a:rPr lang="en-US" dirty="0"/>
              <a:t>UTF Performance</a:t>
            </a:r>
          </a:p>
        </p:txBody>
      </p:sp>
      <p:sp>
        <p:nvSpPr>
          <p:cNvPr id="20" name="Text Placeholder 6">
            <a:extLst>
              <a:ext uri="{FF2B5EF4-FFF2-40B4-BE49-F238E27FC236}">
                <a16:creationId xmlns:a16="http://schemas.microsoft.com/office/drawing/2014/main" id="{21D954B9-AE57-491A-91F3-FD9AF4AF237A}"/>
              </a:ext>
            </a:extLst>
          </p:cNvPr>
          <p:cNvSpPr>
            <a:spLocks noGrp="1"/>
          </p:cNvSpPr>
          <p:nvPr/>
        </p:nvSpPr>
        <p:spPr>
          <a:xfrm>
            <a:off x="594360" y="6716366"/>
            <a:ext cx="8869680" cy="334963"/>
          </a:xfrm>
          <a:prstGeom prst="rect">
            <a:avLst/>
          </a:prstGeom>
        </p:spPr>
        <p:txBody>
          <a:bodyPr vert="horz" wrap="square" lIns="0" tIns="27432" rIns="0" bIns="27432" rtlCol="0" anchor="b" anchorCtr="0">
            <a:noAutofit/>
          </a:bodyPr>
          <a:lstStyle>
            <a:lvl1pPr marL="0" indent="0" algn="l" defTabSz="1018824" rtl="0" eaLnBrk="1" latinLnBrk="0" hangingPunct="1">
              <a:lnSpc>
                <a:spcPct val="90000"/>
              </a:lnSpc>
              <a:spcBef>
                <a:spcPts val="120"/>
              </a:spcBef>
              <a:spcAft>
                <a:spcPts val="0"/>
              </a:spcAft>
              <a:buClr>
                <a:schemeClr val="accent4"/>
              </a:buClr>
              <a:buSzPct val="130000"/>
              <a:buFontTx/>
              <a:buNone/>
              <a:defRPr sz="800" kern="1200">
                <a:solidFill>
                  <a:schemeClr val="tx1"/>
                </a:solidFill>
                <a:latin typeface="Arial Narrow" pitchFamily="34" charset="0"/>
                <a:ea typeface="+mn-ea"/>
                <a:cs typeface="Arial" pitchFamily="34" charset="0"/>
              </a:defRPr>
            </a:lvl1pPr>
            <a:lvl2pPr marL="233307" indent="0" algn="l" defTabSz="1018824" rtl="0" eaLnBrk="1" latinLnBrk="0" hangingPunct="1">
              <a:lnSpc>
                <a:spcPct val="100000"/>
              </a:lnSpc>
              <a:spcBef>
                <a:spcPts val="600"/>
              </a:spcBef>
              <a:spcAft>
                <a:spcPts val="0"/>
              </a:spcAft>
              <a:buClr>
                <a:srgbClr val="7D7773"/>
              </a:buClr>
              <a:buSzPct val="90000"/>
              <a:buFontTx/>
              <a:buNone/>
              <a:defRPr sz="1200" kern="1200">
                <a:solidFill>
                  <a:schemeClr val="tx1"/>
                </a:solidFill>
                <a:latin typeface="Arial" pitchFamily="34" charset="0"/>
                <a:ea typeface="+mn-ea"/>
                <a:cs typeface="Arial" pitchFamily="34" charset="0"/>
              </a:defRPr>
            </a:lvl2pPr>
            <a:lvl3pPr marL="457093" indent="0" algn="l" defTabSz="1018824" rtl="0" eaLnBrk="1" latinLnBrk="0" hangingPunct="1">
              <a:lnSpc>
                <a:spcPct val="100000"/>
              </a:lnSpc>
              <a:spcBef>
                <a:spcPts val="600"/>
              </a:spcBef>
              <a:spcAft>
                <a:spcPts val="0"/>
              </a:spcAft>
              <a:buClr>
                <a:srgbClr val="7D7773"/>
              </a:buClr>
              <a:buSzPct val="90000"/>
              <a:buFontTx/>
              <a:buNone/>
              <a:defRPr sz="1200" kern="1200">
                <a:solidFill>
                  <a:schemeClr val="tx1"/>
                </a:solidFill>
                <a:latin typeface="Arial" pitchFamily="34" charset="0"/>
                <a:ea typeface="+mn-ea"/>
                <a:cs typeface="Arial" pitchFamily="34" charset="0"/>
              </a:defRPr>
            </a:lvl3pPr>
            <a:lvl4pPr marL="1527879" indent="0" algn="l" defTabSz="1018824" rtl="0" eaLnBrk="1" latinLnBrk="0" hangingPunct="1">
              <a:lnSpc>
                <a:spcPct val="100000"/>
              </a:lnSpc>
              <a:spcBef>
                <a:spcPts val="600"/>
              </a:spcBef>
              <a:spcAft>
                <a:spcPts val="0"/>
              </a:spcAft>
              <a:buClr>
                <a:srgbClr val="7D7773"/>
              </a:buClr>
              <a:buSzPct val="90000"/>
              <a:buFontTx/>
              <a:buNone/>
              <a:defRPr sz="1200" kern="1200">
                <a:solidFill>
                  <a:schemeClr val="tx1"/>
                </a:solidFill>
                <a:latin typeface="Arial" pitchFamily="34" charset="0"/>
                <a:ea typeface="+mn-ea"/>
                <a:cs typeface="Arial" pitchFamily="34" charset="0"/>
              </a:defRPr>
            </a:lvl4pPr>
            <a:lvl5pPr marL="2037173" indent="0" algn="l" defTabSz="1018824" rtl="0" eaLnBrk="1" latinLnBrk="0" hangingPunct="1">
              <a:lnSpc>
                <a:spcPct val="100000"/>
              </a:lnSpc>
              <a:spcBef>
                <a:spcPts val="600"/>
              </a:spcBef>
              <a:spcAft>
                <a:spcPts val="0"/>
              </a:spcAft>
              <a:buClr>
                <a:srgbClr val="7D7773"/>
              </a:buClr>
              <a:buSzPct val="90000"/>
              <a:buFontTx/>
              <a:buNone/>
              <a:defRPr sz="1200" kern="1200">
                <a:solidFill>
                  <a:schemeClr val="tx1"/>
                </a:solidFill>
                <a:latin typeface="Arial" pitchFamily="34" charset="0"/>
                <a:ea typeface="+mn-ea"/>
                <a:cs typeface="Arial" pitchFamily="34" charset="0"/>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r>
              <a:rPr lang="en-US" sz="1000" b="1" dirty="0"/>
              <a:t>At January 31, 2021.</a:t>
            </a:r>
          </a:p>
          <a:p>
            <a:r>
              <a:rPr lang="en-US" sz="1000" b="1" dirty="0"/>
              <a:t>Data quoted represents past performance, which is no guarantee of future results. Returns are stated gross of fees. </a:t>
            </a:r>
            <a:r>
              <a:rPr lang="en-US" sz="1000" dirty="0"/>
              <a:t>Returns stated net of fees are available upon request.</a:t>
            </a:r>
            <a:r>
              <a:rPr lang="en-US" sz="1000" i="1" dirty="0"/>
              <a:t> </a:t>
            </a:r>
            <a:r>
              <a:rPr lang="en-US" sz="1000" dirty="0"/>
              <a:t>An investor cannot invest directly in an index and index performance does not reflect the deduction of any fees, expenses or taxes. Index comparisons have limitations as volatility and other characteristics may differ from a particular investment. There is no guarantee that any historical trend illustrated above will be repeated in the future, and there is no way to predict precisely when such a trend will begin.</a:t>
            </a:r>
            <a:endParaRPr lang="en-US" sz="1000" i="1" dirty="0"/>
          </a:p>
          <a:p>
            <a:r>
              <a:rPr lang="en-US" sz="900" dirty="0"/>
              <a:t>(1) Linked Benchmark is represented by 80% S&amp;P 1500 Utilities Index / 20% ICE </a:t>
            </a:r>
            <a:r>
              <a:rPr lang="en-US" sz="900" dirty="0" err="1"/>
              <a:t>BofA</a:t>
            </a:r>
            <a:r>
              <a:rPr lang="en-US" sz="900" dirty="0"/>
              <a:t> Fixed Rate Preferred Securities Index through 12/31/09, and by 80% UBS Global Infrastructure &amp; Utilities 50/50 Index Net / 20% ICE </a:t>
            </a:r>
            <a:r>
              <a:rPr lang="en-US" sz="900" dirty="0" err="1"/>
              <a:t>BofA</a:t>
            </a:r>
            <a:r>
              <a:rPr lang="en-US" sz="900" dirty="0"/>
              <a:t> Fixed Rate Preferred Index through 3/31/2015 and 80% FTSE Global Core Infrastructure 50/50 Net Tax Index / 20% ICE </a:t>
            </a:r>
            <a:r>
              <a:rPr lang="en-US" sz="900" dirty="0" err="1"/>
              <a:t>BofA</a:t>
            </a:r>
            <a:r>
              <a:rPr lang="en-US" sz="900" dirty="0"/>
              <a:t> Fixed Rate Preferred Index thereafter.</a:t>
            </a:r>
          </a:p>
        </p:txBody>
      </p:sp>
      <p:sp>
        <p:nvSpPr>
          <p:cNvPr id="21" name="Text Box 158">
            <a:extLst>
              <a:ext uri="{FF2B5EF4-FFF2-40B4-BE49-F238E27FC236}">
                <a16:creationId xmlns:a16="http://schemas.microsoft.com/office/drawing/2014/main" id="{7F577073-2F4C-4504-BA49-D414C70608FC}"/>
              </a:ext>
            </a:extLst>
          </p:cNvPr>
          <p:cNvSpPr txBox="1">
            <a:spLocks noChangeArrowheads="1"/>
          </p:cNvSpPr>
          <p:nvPr/>
        </p:nvSpPr>
        <p:spPr bwMode="auto">
          <a:xfrm>
            <a:off x="8538023" y="1751519"/>
            <a:ext cx="303288" cy="235962"/>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sz="1400" baseline="30000" dirty="0">
                <a:solidFill>
                  <a:srgbClr val="5F5F5F"/>
                </a:solidFill>
                <a:latin typeface="Arial Narrow" pitchFamily="34" charset="0"/>
              </a:rPr>
              <a:t>(1)</a:t>
            </a:r>
          </a:p>
        </p:txBody>
      </p:sp>
      <p:sp>
        <p:nvSpPr>
          <p:cNvPr id="23" name="Text Placeholder 2">
            <a:extLst>
              <a:ext uri="{FF2B5EF4-FFF2-40B4-BE49-F238E27FC236}">
                <a16:creationId xmlns:a16="http://schemas.microsoft.com/office/drawing/2014/main" id="{BC885D24-90D1-41D2-ABC1-89E8EE80F5D4}"/>
              </a:ext>
            </a:extLst>
          </p:cNvPr>
          <p:cNvSpPr txBox="1">
            <a:spLocks/>
          </p:cNvSpPr>
          <p:nvPr/>
        </p:nvSpPr>
        <p:spPr>
          <a:xfrm>
            <a:off x="1001719" y="1437109"/>
            <a:ext cx="2998837" cy="432391"/>
          </a:xfrm>
          <a:prstGeom prst="rect">
            <a:avLst/>
          </a:prstGeom>
        </p:spPr>
        <p:txBody>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marL="0" indent="0">
              <a:buClr>
                <a:srgbClr val="62A8E5"/>
              </a:buClr>
              <a:buFont typeface="Wingdings" pitchFamily="2" charset="2"/>
              <a:buNone/>
            </a:pPr>
            <a:r>
              <a:rPr lang="en-US" sz="1600" b="1" dirty="0">
                <a:solidFill>
                  <a:srgbClr val="62A8E5"/>
                </a:solidFill>
                <a:latin typeface="Arial" panose="020B0604020202020204" pitchFamily="34" charset="0"/>
                <a:cs typeface="Arial" panose="020B0604020202020204" pitchFamily="34" charset="0"/>
              </a:rPr>
              <a:t>Total Returns (%) in US$</a:t>
            </a:r>
          </a:p>
        </p:txBody>
      </p:sp>
      <p:sp>
        <p:nvSpPr>
          <p:cNvPr id="9" name="Slide Number Placeholder 3">
            <a:extLst>
              <a:ext uri="{FF2B5EF4-FFF2-40B4-BE49-F238E27FC236}">
                <a16:creationId xmlns:a16="http://schemas.microsoft.com/office/drawing/2014/main" id="{F5CB3AD1-0D04-48AA-90ED-4D202AEE051A}"/>
              </a:ext>
            </a:extLst>
          </p:cNvPr>
          <p:cNvSpPr>
            <a:spLocks noGrp="1"/>
          </p:cNvSpPr>
          <p:nvPr>
            <p:ph type="sldNum" sz="quarter" idx="4"/>
          </p:nvPr>
        </p:nvSpPr>
        <p:spPr>
          <a:xfrm>
            <a:off x="594360" y="7263249"/>
            <a:ext cx="457200" cy="166781"/>
          </a:xfrm>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fld id="{D5D18F9C-8340-4F87-BE47-1A4D50731B15}" type="slidenum">
              <a:rPr kumimoji="0" lang="en-US" b="0" i="0" u="none" strike="noStrike" kern="1200" cap="none" spc="0" normalizeH="0" baseline="0" noProof="0" smtClean="0">
                <a:ln>
                  <a:noFill/>
                </a:ln>
                <a:solidFill>
                  <a:srgbClr val="5F5F5F"/>
                </a:solidFill>
                <a:effectLst/>
                <a:uLnTx/>
                <a:uFillTx/>
                <a:latin typeface="Arial" pitchFamily="34" charset="0"/>
                <a:ea typeface="+mn-ea"/>
                <a:cs typeface="Arial" pitchFamily="34" charset="0"/>
              </a:rPr>
              <a:pPr marL="0" marR="0" lvl="0" indent="0" algn="l" defTabSz="1018824" rtl="0" eaLnBrk="1" fontAlgn="auto" latinLnBrk="0" hangingPunct="1">
                <a:lnSpc>
                  <a:spcPct val="100000"/>
                </a:lnSpc>
                <a:spcBef>
                  <a:spcPts val="0"/>
                </a:spcBef>
                <a:spcAft>
                  <a:spcPts val="0"/>
                </a:spcAft>
                <a:buClrTx/>
                <a:buSzTx/>
                <a:buFontTx/>
                <a:buNone/>
                <a:tabLst/>
                <a:defRPr/>
              </a:pPr>
              <a:t>8</a:t>
            </a:fld>
            <a:endParaRPr kumimoji="0" lang="en-US" b="0" i="0" u="none" strike="noStrike" kern="1200" cap="none" spc="0" normalizeH="0" baseline="0" noProof="0" dirty="0">
              <a:ln>
                <a:noFill/>
              </a:ln>
              <a:solidFill>
                <a:srgbClr val="5F5F5F"/>
              </a:solidFill>
              <a:effectLst/>
              <a:uLnTx/>
              <a:uFillTx/>
              <a:latin typeface="Arial" pitchFamily="34" charset="0"/>
              <a:ea typeface="+mn-ea"/>
              <a:cs typeface="Arial" pitchFamily="34" charset="0"/>
            </a:endParaRPr>
          </a:p>
        </p:txBody>
      </p:sp>
      <p:sp>
        <p:nvSpPr>
          <p:cNvPr id="10" name="Rectangle 2">
            <a:extLst>
              <a:ext uri="{FF2B5EF4-FFF2-40B4-BE49-F238E27FC236}">
                <a16:creationId xmlns:a16="http://schemas.microsoft.com/office/drawing/2014/main" id="{49D416C1-AD8C-471A-91E7-914DE2285F52}"/>
              </a:ext>
            </a:extLst>
          </p:cNvPr>
          <p:cNvSpPr>
            <a:spLocks noChangeArrowheads="1"/>
          </p:cNvSpPr>
          <p:nvPr/>
        </p:nvSpPr>
        <p:spPr bwMode="gray">
          <a:xfrm>
            <a:off x="3963949" y="7197656"/>
            <a:ext cx="2130499" cy="230778"/>
          </a:xfrm>
          <a:prstGeom prst="rect">
            <a:avLst/>
          </a:prstGeom>
          <a:noFill/>
          <a:ln>
            <a:noFill/>
          </a:ln>
          <a:effectLst/>
          <a:extLst>
            <a:ext uri="{909E8E84-426E-40DD-AFC4-6F175D3DCCD1}">
              <a14:hiddenFill xmlns:a14="http://schemas.microsoft.com/office/drawing/2010/main">
                <a:solidFill>
                  <a:srgbClr val="E4ECF4"/>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8" tIns="45693" rIns="91388" bIns="45693" numCol="1" anchor="t" anchorCtr="1" compatLnSpc="1">
            <a:prstTxWarp prst="textNoShape">
              <a:avLst/>
            </a:prstTxWarp>
            <a:spAutoFit/>
          </a:bodyPr>
          <a:lstStyle/>
          <a:p>
            <a:pPr defTabSz="913866" fontAlgn="base">
              <a:spcBef>
                <a:spcPct val="0"/>
              </a:spcBef>
              <a:spcAft>
                <a:spcPct val="0"/>
              </a:spcAft>
            </a:pPr>
            <a:r>
              <a:rPr lang="en-US" sz="900" b="1" dirty="0">
                <a:solidFill>
                  <a:srgbClr val="4D4D4D"/>
                </a:solidFill>
                <a:latin typeface="Arial Narrow" pitchFamily="34" charset="0"/>
              </a:rPr>
              <a:t>FOR INTERNAL USE ONLY</a:t>
            </a:r>
            <a:endParaRPr lang="en-US" sz="900" dirty="0">
              <a:solidFill>
                <a:srgbClr val="5F5F5F"/>
              </a:solidFill>
              <a:latin typeface="Arial" pitchFamily="34" charset="0"/>
            </a:endParaRPr>
          </a:p>
        </p:txBody>
      </p:sp>
      <p:sp>
        <p:nvSpPr>
          <p:cNvPr id="2" name="Footer Placeholder 1">
            <a:extLst>
              <a:ext uri="{FF2B5EF4-FFF2-40B4-BE49-F238E27FC236}">
                <a16:creationId xmlns:a16="http://schemas.microsoft.com/office/drawing/2014/main" id="{161FF241-43E4-4A8B-A308-2A4562C697C1}"/>
              </a:ext>
            </a:extLst>
          </p:cNvPr>
          <p:cNvSpPr>
            <a:spLocks noGrp="1"/>
          </p:cNvSpPr>
          <p:nvPr>
            <p:ph type="ftr" sz="quarter" idx="10"/>
          </p:nvPr>
        </p:nvSpPr>
        <p:spPr/>
        <p:txBody>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F5F5F"/>
                </a:solidFill>
                <a:effectLst/>
                <a:uLnTx/>
                <a:uFillTx/>
                <a:latin typeface="Arial Narrow" pitchFamily="34" charset="0"/>
                <a:ea typeface="+mn-ea"/>
                <a:cs typeface="Arial" pitchFamily="34" charset="0"/>
              </a:rPr>
              <a:t>CONFD015073</a:t>
            </a:r>
            <a:endParaRPr kumimoji="0" lang="en-US" sz="800" b="0" i="0" u="none" strike="noStrike" kern="1200" cap="none" spc="0" normalizeH="0" baseline="0" noProof="0" dirty="0">
              <a:ln>
                <a:noFill/>
              </a:ln>
              <a:solidFill>
                <a:srgbClr val="5F5F5F"/>
              </a:solidFill>
              <a:effectLst/>
              <a:uLnTx/>
              <a:uFillTx/>
              <a:latin typeface="Arial Narrow" pitchFamily="34" charset="0"/>
              <a:ea typeface="+mn-ea"/>
              <a:cs typeface="Arial" pitchFamily="34" charset="0"/>
            </a:endParaRPr>
          </a:p>
        </p:txBody>
      </p:sp>
    </p:spTree>
    <p:custDataLst>
      <p:custData r:id="rId1"/>
    </p:custDataLst>
    <p:extLst>
      <p:ext uri="{BB962C8B-B14F-4D97-AF65-F5344CB8AC3E}">
        <p14:creationId xmlns:p14="http://schemas.microsoft.com/office/powerpoint/2010/main" val="1512713805"/>
      </p:ext>
    </p:extLst>
  </p:cSld>
  <p:clrMapOvr>
    <a:masterClrMapping/>
  </p:clrMapOvr>
</p:sld>
</file>

<file path=ppt/theme/theme1.xml><?xml version="1.0" encoding="utf-8"?>
<a:theme xmlns:a="http://schemas.openxmlformats.org/drawingml/2006/main" name="7_rebrand TEMPLATE">
  <a:themeElements>
    <a:clrScheme name="Custom 2">
      <a:dk1>
        <a:srgbClr val="5F5F5F"/>
      </a:dk1>
      <a:lt1>
        <a:srgbClr val="FFFFFF"/>
      </a:lt1>
      <a:dk2>
        <a:srgbClr val="000000"/>
      </a:dk2>
      <a:lt2>
        <a:srgbClr val="DDDDDD"/>
      </a:lt2>
      <a:accent1>
        <a:srgbClr val="4982CF"/>
      </a:accent1>
      <a:accent2>
        <a:srgbClr val="DE8958"/>
      </a:accent2>
      <a:accent3>
        <a:srgbClr val="5CA369"/>
      </a:accent3>
      <a:accent4>
        <a:srgbClr val="62A8E5"/>
      </a:accent4>
      <a:accent5>
        <a:srgbClr val="5B5600"/>
      </a:accent5>
      <a:accent6>
        <a:srgbClr val="76B9AF"/>
      </a:accent6>
      <a:hlink>
        <a:srgbClr val="008EC0"/>
      </a:hlink>
      <a:folHlink>
        <a:srgbClr val="FF803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5F5F5F"/>
          </a:solidFill>
        </a:ln>
      </a:spPr>
      <a:bodyPr wrap="none" rtlCol="0" anchor="ctr">
        <a:noAutofit/>
      </a:bodyPr>
      <a:lstStyle>
        <a:defPPr algn="l">
          <a:defRPr sz="1600" dirty="0" err="1" smtClean="0">
            <a:solidFill>
              <a:srgbClr val="7D7773"/>
            </a:solidFill>
            <a:latin typeface="Arial" pitchFamily="34" charset="0"/>
            <a:cs typeface="Arial" pitchFamily="34" charset="0"/>
          </a:defRPr>
        </a:defPPr>
      </a:lstStyle>
    </a:spDef>
    <a:lnDef>
      <a:spPr>
        <a:ln>
          <a:solidFill>
            <a:srgbClr val="5F5F5F"/>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defRPr sz="1600" dirty="0" smtClean="0">
            <a:solidFill>
              <a:srgbClr val="5F5F5F"/>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PPT Template Landscape_0507.pptx" id="{027FE424-7E12-4BCA-B027-CE38C4FD01C3}" vid="{CADD6810-7CD0-4B9A-8025-7407334ED7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Cohen&amp;Steers">
    <a:dk1>
      <a:srgbClr val="0C0C0C"/>
    </a:dk1>
    <a:lt1>
      <a:srgbClr val="FFFFFF"/>
    </a:lt1>
    <a:dk2>
      <a:srgbClr val="003366"/>
    </a:dk2>
    <a:lt2>
      <a:srgbClr val="EAEAEA"/>
    </a:lt2>
    <a:accent1>
      <a:srgbClr val="E4ECF4"/>
    </a:accent1>
    <a:accent2>
      <a:srgbClr val="B8CBDE"/>
    </a:accent2>
    <a:accent3>
      <a:srgbClr val="97B2D0"/>
    </a:accent3>
    <a:accent4>
      <a:srgbClr val="698BAD"/>
    </a:accent4>
    <a:accent5>
      <a:srgbClr val="929C51"/>
    </a:accent5>
    <a:accent6>
      <a:srgbClr val="DEA400"/>
    </a:accent6>
    <a:hlink>
      <a:srgbClr val="780032"/>
    </a:hlink>
    <a:folHlink>
      <a:srgbClr val="698BA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Cohen&amp;Steers">
    <a:dk1>
      <a:srgbClr val="0C0C0C"/>
    </a:dk1>
    <a:lt1>
      <a:srgbClr val="FFFFFF"/>
    </a:lt1>
    <a:dk2>
      <a:srgbClr val="003366"/>
    </a:dk2>
    <a:lt2>
      <a:srgbClr val="EAEAEA"/>
    </a:lt2>
    <a:accent1>
      <a:srgbClr val="E4ECF4"/>
    </a:accent1>
    <a:accent2>
      <a:srgbClr val="B8CBDE"/>
    </a:accent2>
    <a:accent3>
      <a:srgbClr val="97B2D0"/>
    </a:accent3>
    <a:accent4>
      <a:srgbClr val="698BAD"/>
    </a:accent4>
    <a:accent5>
      <a:srgbClr val="929C51"/>
    </a:accent5>
    <a:accent6>
      <a:srgbClr val="DEA400"/>
    </a:accent6>
    <a:hlink>
      <a:srgbClr val="780032"/>
    </a:hlink>
    <a:folHlink>
      <a:srgbClr val="698BA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Cohen&amp;Steers">
    <a:dk1>
      <a:srgbClr val="0C0C0C"/>
    </a:dk1>
    <a:lt1>
      <a:srgbClr val="FFFFFF"/>
    </a:lt1>
    <a:dk2>
      <a:srgbClr val="003366"/>
    </a:dk2>
    <a:lt2>
      <a:srgbClr val="EAEAEA"/>
    </a:lt2>
    <a:accent1>
      <a:srgbClr val="E4ECF4"/>
    </a:accent1>
    <a:accent2>
      <a:srgbClr val="B8CBDE"/>
    </a:accent2>
    <a:accent3>
      <a:srgbClr val="97B2D0"/>
    </a:accent3>
    <a:accent4>
      <a:srgbClr val="698BAD"/>
    </a:accent4>
    <a:accent5>
      <a:srgbClr val="929C51"/>
    </a:accent5>
    <a:accent6>
      <a:srgbClr val="DEA400"/>
    </a:accent6>
    <a:hlink>
      <a:srgbClr val="780032"/>
    </a:hlink>
    <a:folHlink>
      <a:srgbClr val="698BA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10.xml><?xml version="1.0" encoding="utf-8"?>
<ct:contentTypeSchema xmlns:ct="http://schemas.microsoft.com/office/2006/metadata/contentType" xmlns:ma="http://schemas.microsoft.com/office/2006/metadata/properties/metaAttributes" ct:_="" ma:_="" ma:contentTypeName="Presentation" ma:contentTypeID="0x010100C73BAD1C7EECAD48ACA43B2396EE6ED00017014A6C13472B4F9983FAB952E52CC6" ma:contentTypeVersion="12" ma:contentTypeDescription="" ma:contentTypeScope="" ma:versionID="fa18683f821a96e136c0c76deeec781b">
  <xsd:schema xmlns:xsd="http://www.w3.org/2001/XMLSchema" xmlns:xs="http://www.w3.org/2001/XMLSchema" xmlns:p="http://schemas.microsoft.com/office/2006/metadata/properties" xmlns:ns2="b32d0e90-d64a-46d6-aae4-ff76e11d4bfa" xmlns:ns3="b7c68ba8-3784-4798-9712-f178c9994bbf" xmlns:ns5="2b524e11-420a-4b4e-88b9-0e04f9f5b333" targetNamespace="http://schemas.microsoft.com/office/2006/metadata/properties" ma:root="true" ma:fieldsID="9a6e97fed90912f3d6d3072f9c4b29bd" ns2:_="" ns3:_="" ns5:_="">
    <xsd:import namespace="b32d0e90-d64a-46d6-aae4-ff76e11d4bfa"/>
    <xsd:import namespace="b7c68ba8-3784-4798-9712-f178c9994bbf"/>
    <xsd:import namespace="2b524e11-420a-4b4e-88b9-0e04f9f5b333"/>
    <xsd:element name="properties">
      <xsd:complexType>
        <xsd:sequence>
          <xsd:element name="documentManagement">
            <xsd:complexType>
              <xsd:all>
                <xsd:element ref="ns2:Year" minOccurs="0"/>
                <xsd:element ref="ns2:Month"/>
                <xsd:element ref="ns2:Strategy" minOccurs="0"/>
                <xsd:element ref="ns2:Channel"/>
                <xsd:element ref="ns3:Request" minOccurs="0"/>
                <xsd:element ref="ns2:Presented_x0020_To" minOccurs="0"/>
                <xsd:element ref="ns2:Presentation_x0020_Date" minOccurs="0"/>
                <xsd:element ref="ns2:Use_x0020_Existing_x0020_Presentation_x0020_Number" minOccurs="0"/>
                <xsd:element ref="ns2:Presentation_x0020_Number" minOccurs="0"/>
                <xsd:element ref="ns5:_dlc_DocId" minOccurs="0"/>
                <xsd:element ref="ns5:_dlc_DocIdUrl" minOccurs="0"/>
                <xsd:element ref="ns5: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2d0e90-d64a-46d6-aae4-ff76e11d4bfa" elementFormDefault="qualified">
    <xsd:import namespace="http://schemas.microsoft.com/office/2006/documentManagement/types"/>
    <xsd:import namespace="http://schemas.microsoft.com/office/infopath/2007/PartnerControls"/>
    <xsd:element name="Year" ma:index="2" nillable="true" ma:displayName="Year" ma:default="2015" ma:format="Dropdown" ma:internalName="Year" ma:readOnly="false">
      <xsd:simpleType>
        <xsd:restriction base="dms:Choice">
          <xsd:enumeration value="2020"/>
          <xsd:enumeration value="2019"/>
          <xsd:enumeration value="2018"/>
          <xsd:enumeration value="2017"/>
          <xsd:enumeration value="2016"/>
          <xsd:enumeration value="2015"/>
          <xsd:enumeration value="2014"/>
          <xsd:enumeration value="2013"/>
          <xsd:enumeration value="2012"/>
          <xsd:enumeration value="2011"/>
          <xsd:enumeration value="2010"/>
        </xsd:restriction>
      </xsd:simpleType>
    </xsd:element>
    <xsd:element name="Month" ma:index="3" ma:displayName="Month" ma:format="Dropdown" ma:internalName="Month" ma:readOnly="false">
      <xsd:simpleType>
        <xsd:restriction base="dms:Choice">
          <xsd:enumeration value="January"/>
          <xsd:enumeration value="February"/>
          <xsd:enumeration value="March"/>
          <xsd:enumeration value="April"/>
          <xsd:enumeration value="May"/>
          <xsd:enumeration value="June"/>
          <xsd:enumeration value="July"/>
          <xsd:enumeration value="August"/>
          <xsd:enumeration value="September"/>
          <xsd:enumeration value="October"/>
          <xsd:enumeration value="November"/>
          <xsd:enumeration value="December"/>
        </xsd:restriction>
      </xsd:simpleType>
    </xsd:element>
    <xsd:element name="Strategy" ma:index="4" nillable="true" ma:displayName="Strategy" ma:list="bc7c7dc3-d1be-4df9-8d51-4ee84e0aa64b" ma:internalName="Strategy" ma:showField="Title" ma:web="b7c68ba8-3784-4798-9712-f178c9994bbf">
      <xsd:simpleType>
        <xsd:restriction base="dms:Lookup"/>
      </xsd:simpleType>
    </xsd:element>
    <xsd:element name="Channel" ma:index="5" ma:displayName="Channel" ma:list="86cae41f-593f-4825-aa88-dc6afae6b16e" ma:internalName="Channel" ma:readOnly="false" ma:showField="Title" ma:web="b7c68ba8-3784-4798-9712-f178c9994bbf">
      <xsd:simpleType>
        <xsd:restriction base="dms:Lookup"/>
      </xsd:simpleType>
    </xsd:element>
    <xsd:element name="Presented_x0020_To" ma:index="7" nillable="true" ma:displayName="Presented To" ma:internalName="Presented_x0020_To">
      <xsd:simpleType>
        <xsd:restriction base="dms:Text">
          <xsd:maxLength value="255"/>
        </xsd:restriction>
      </xsd:simpleType>
    </xsd:element>
    <xsd:element name="Presentation_x0020_Date" ma:index="8" nillable="true" ma:displayName="Presentation Date" ma:format="DateOnly" ma:internalName="Presentation_x0020_Date">
      <xsd:simpleType>
        <xsd:restriction base="dms:DateTime"/>
      </xsd:simpleType>
    </xsd:element>
    <xsd:element name="Use_x0020_Existing_x0020_Presentation_x0020_Number" ma:index="9" nillable="true" ma:displayName="Use Existing Presentation Number" ma:default="0" ma:internalName="Use_x0020_Existing_x0020_Presentation_x0020_Number">
      <xsd:simpleType>
        <xsd:restriction base="dms:Boolean"/>
      </xsd:simpleType>
    </xsd:element>
    <xsd:element name="Presentation_x0020_Number" ma:index="10" nillable="true" ma:displayName="Presentation Number" ma:internalName="Presentation_x0020_Numb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c68ba8-3784-4798-9712-f178c9994bbf" elementFormDefault="qualified">
    <xsd:import namespace="http://schemas.microsoft.com/office/2006/documentManagement/types"/>
    <xsd:import namespace="http://schemas.microsoft.com/office/infopath/2007/PartnerControls"/>
    <xsd:element name="Request" ma:index="6" nillable="true" ma:displayName="Request" ma:list="{91d334c4-17da-44cc-be3b-3a1032147599}" ma:internalName="Request" ma:showField="ID" ma:web="b7c68ba8-3784-4798-9712-f178c9994bbf">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2b524e11-420a-4b4e-88b9-0e04f9f5b333" elementFormDefault="qualified">
    <xsd:import namespace="http://schemas.microsoft.com/office/2006/documentManagement/types"/>
    <xsd:import namespace="http://schemas.microsoft.com/office/infopath/2007/PartnerControls"/>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ContentId CID="S028254"/>
</file>

<file path=customXml/item12.xml><?xml version="1.0" encoding="utf-8"?>
<ContentId CID="S024052"/>
</file>

<file path=customXml/item13.xml><?xml version="1.0" encoding="utf-8"?>
<ContentId CID="S028257"/>
</file>

<file path=customXml/item14.xml><?xml version="1.0" encoding="utf-8"?>
<TemplateEditing>
  <RootElementId>69a6acf6-e72d-4247-b8a0-3ab13c413114</RootElementId>
  <TenantOrigin>cns</TenantOrigin>
</TemplateEditing>
</file>

<file path=customXml/item15.xml><?xml version="1.0" encoding="utf-8"?>
<ContentId CID="S028262"/>
</file>

<file path=customXml/item16.xml><?xml version="1.0" encoding="utf-8"?>
<ContentId CID="S028255"/>
</file>

<file path=customXml/item17.xml><?xml version="1.0" encoding="utf-8"?>
<VariableListDefinition name="AD_HOC" displayName="AD_HOC" id="64a860af-0d41-4579-a47f-4e412e404f71" isdomainofvalue="False" dataSourceId="b64417ea-b00c-4d7d-b587-30c674cb3058"/>
</file>

<file path=customXml/item18.xml><?xml version="1.0" encoding="utf-8"?>
<VariableList UniqueId="64a860af-0d41-4579-a47f-4e412e404f71" Name="AD_HOC" ContentType="XML" MajorVersion="0" MinorVersion="1" isLocalCopy="False" IsBaseObject="False" DataSourceId="b64417ea-b00c-4d7d-b587-30c674cb3058" DataSourceMajorVersion="0" DataSourceMinorVersion="1"/>
</file>

<file path=customXml/item19.xml><?xml version="1.0" encoding="utf-8"?>
<VariableListDefinition name="Computed" displayName="Computed" id="e4e0ad19-31c0-4547-b706-814a2c24abcf" isdomainofvalue="False" dataSourceId="204bb129-8cc7-4398-8667-076123fdcda4"/>
</file>

<file path=customXml/item2.xml><?xml version="1.0" encoding="utf-8"?>
<ContentId CID="S028251"/>
</file>

<file path=customXml/item20.xml><?xml version="1.0" encoding="utf-8"?>
<VariableList UniqueId="e4e0ad19-31c0-4547-b706-814a2c24abcf" Name="Computed" ContentType="XML" MajorVersion="0" MinorVersion="1" isLocalCopy="False" IsBaseObject="False" DataSourceId="204bb129-8cc7-4398-8667-076123fdcda4" DataSourceMajorVersion="0" DataSourceMinorVersion="1"/>
</file>

<file path=customXml/item21.xml><?xml version="1.0" encoding="utf-8"?>
<VariableListDefinition name="System" displayName="System" id="34b1271c-abd1-4189-a83e-da11bb148ab6" isdomainofvalue="False" dataSourceId="2220604f-b081-423b-9ede-ec272e03581d"/>
</file>

<file path=customXml/item22.xml><?xml version="1.0" encoding="utf-8"?>
<VariableList UniqueId="34b1271c-abd1-4189-a83e-da11bb148ab6" Name="System" ContentType="XML" MajorVersion="0" MinorVersion="1" isLocalCopy="False" IsBaseObject="False" DataSourceId="2220604f-b081-423b-9ede-ec272e03581d" DataSourceMajorVersion="0" DataSourceMinorVersion="1"/>
</file>

<file path=customXml/item23.xml><?xml version="1.0" encoding="utf-8"?>
<AllExternalAdhocVariableMappings/>
</file>

<file path=customXml/item24.xml><?xml version="1.0" encoding="utf-8"?>
<p:properties xmlns:p="http://schemas.microsoft.com/office/2006/metadata/properties" xmlns:xsi="http://www.w3.org/2001/XMLSchema-instance" xmlns:pc="http://schemas.microsoft.com/office/infopath/2007/PartnerControls">
  <documentManagement>
    <_dlc_DocId xmlns="2b524e11-420a-4b4e-88b9-0e04f9f5b333">4XTYDD3VZQUR-8-3601</_dlc_DocId>
    <_dlc_DocIdUrl xmlns="2b524e11-420a-4b4e-88b9-0e04f9f5b333">
      <Url>http://mycns/creativeservices/_layouts/DocIdRedir.aspx?ID=4XTYDD3VZQUR-8-3601</Url>
      <Description>4XTYDD3VZQUR-8-3601</Description>
    </_dlc_DocIdUrl>
    <Presentation_x0020_Number xmlns="b32d0e90-d64a-46d6-aae4-ff76e11d4bfa">LC09075</Presentation_x0020_Number>
    <Month xmlns="b32d0e90-d64a-46d6-aae4-ff76e11d4bfa">August</Month>
    <Use_x0020_Existing_x0020_Presentation_x0020_Number xmlns="b32d0e90-d64a-46d6-aae4-ff76e11d4bfa">true</Use_x0020_Existing_x0020_Presentation_x0020_Number>
    <Presentation_x0020_Date xmlns="b32d0e90-d64a-46d6-aae4-ff76e11d4bfa">2016-08-25T04:00:00+00:00</Presentation_x0020_Date>
    <Year xmlns="b32d0e90-d64a-46d6-aae4-ff76e11d4bfa">2016</Year>
    <Channel xmlns="b32d0e90-d64a-46d6-aae4-ff76e11d4bfa">11</Channel>
    <Strategy xmlns="b32d0e90-d64a-46d6-aae4-ff76e11d4bfa">1</Strategy>
    <Request xmlns="b7c68ba8-3784-4798-9712-f178c9994bbf">6801</Request>
    <Presented_x0020_To xmlns="b32d0e90-d64a-46d6-aae4-ff76e11d4bfa">Fund Board</Presented_x0020_To>
  </documentManagement>
</p:properties>
</file>

<file path=customXml/item3.xml><?xml version="1.0" encoding="utf-8"?>
<ContentId CID="S028261"/>
</file>

<file path=customXml/item4.xml><?xml version="1.0" encoding="utf-8"?>
<Presentation UniqueId="69a6acf6-e72d-4247-b8a0-3ab13c413114" MajorVersion="3" MinorVersion="1" CID="D015073"/>
</file>

<file path=customXml/item5.xml><?xml version="1.0" encoding="utf-8"?>
<ContentId CID="S023352"/>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ontentId CID="S028252"/>
</file>

<file path=customXml/item8.xml><?xml version="1.0" encoding="utf-8"?>
<ContentId CID="S028256"/>
</file>

<file path=customXml/item9.xml><?xml version="1.0" encoding="utf-8"?>
<ContentId CID="S025916"/>
</file>

<file path=customXml/itemProps1.xml><?xml version="1.0" encoding="utf-8"?>
<ds:datastoreItem xmlns:ds="http://schemas.openxmlformats.org/officeDocument/2006/customXml" ds:itemID="{4117655A-C3D1-4BE1-8E80-8A2A511FFE0A}">
  <ds:schemaRefs>
    <ds:schemaRef ds:uri="http://schemas.microsoft.com/sharepoint/events"/>
  </ds:schemaRefs>
</ds:datastoreItem>
</file>

<file path=customXml/itemProps10.xml><?xml version="1.0" encoding="utf-8"?>
<ds:datastoreItem xmlns:ds="http://schemas.openxmlformats.org/officeDocument/2006/customXml" ds:itemID="{D1E4219A-1FA3-4CEC-8A04-C1A38D11DA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2d0e90-d64a-46d6-aae4-ff76e11d4bfa"/>
    <ds:schemaRef ds:uri="b7c68ba8-3784-4798-9712-f178c9994bbf"/>
    <ds:schemaRef ds:uri="2b524e11-420a-4b4e-88b9-0e04f9f5b3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136B7978-AC6B-4BCA-9B5F-E19DF6708124}">
  <ds:schemaRefs/>
</ds:datastoreItem>
</file>

<file path=customXml/itemProps12.xml><?xml version="1.0" encoding="utf-8"?>
<ds:datastoreItem xmlns:ds="http://schemas.openxmlformats.org/officeDocument/2006/customXml" ds:itemID="{CF7E5F2A-2339-4D25-8FAC-95C7480EC5B6}">
  <ds:schemaRefs/>
</ds:datastoreItem>
</file>

<file path=customXml/itemProps13.xml><?xml version="1.0" encoding="utf-8"?>
<ds:datastoreItem xmlns:ds="http://schemas.openxmlformats.org/officeDocument/2006/customXml" ds:itemID="{62AF1CF5-756A-4D04-ACBB-619D0DF6BB55}">
  <ds:schemaRefs/>
</ds:datastoreItem>
</file>

<file path=customXml/itemProps14.xml><?xml version="1.0" encoding="utf-8"?>
<ds:datastoreItem xmlns:ds="http://schemas.openxmlformats.org/officeDocument/2006/customXml" ds:itemID="{0AF4A722-DCDF-48D3-9F61-E7D3E0D0AED8}">
  <ds:schemaRefs/>
</ds:datastoreItem>
</file>

<file path=customXml/itemProps15.xml><?xml version="1.0" encoding="utf-8"?>
<ds:datastoreItem xmlns:ds="http://schemas.openxmlformats.org/officeDocument/2006/customXml" ds:itemID="{088013D7-27FC-466E-AE9E-49E0D8A152E3}">
  <ds:schemaRefs/>
</ds:datastoreItem>
</file>

<file path=customXml/itemProps16.xml><?xml version="1.0" encoding="utf-8"?>
<ds:datastoreItem xmlns:ds="http://schemas.openxmlformats.org/officeDocument/2006/customXml" ds:itemID="{2F6D7FBD-B6D7-412C-A3A0-3B708FB115F4}">
  <ds:schemaRefs/>
</ds:datastoreItem>
</file>

<file path=customXml/itemProps17.xml><?xml version="1.0" encoding="utf-8"?>
<ds:datastoreItem xmlns:ds="http://schemas.openxmlformats.org/officeDocument/2006/customXml" ds:itemID="{77B64333-2DF2-45B9-9E7A-3A0B1136D74F}">
  <ds:schemaRefs/>
</ds:datastoreItem>
</file>

<file path=customXml/itemProps18.xml><?xml version="1.0" encoding="utf-8"?>
<ds:datastoreItem xmlns:ds="http://schemas.openxmlformats.org/officeDocument/2006/customXml" ds:itemID="{E6A53059-E531-4AB9-8FA9-8A5F5DCB504C}">
  <ds:schemaRefs/>
</ds:datastoreItem>
</file>

<file path=customXml/itemProps19.xml><?xml version="1.0" encoding="utf-8"?>
<ds:datastoreItem xmlns:ds="http://schemas.openxmlformats.org/officeDocument/2006/customXml" ds:itemID="{EE072EF4-08EF-492C-BB0B-F457BD9DF73F}">
  <ds:schemaRefs/>
</ds:datastoreItem>
</file>

<file path=customXml/itemProps2.xml><?xml version="1.0" encoding="utf-8"?>
<ds:datastoreItem xmlns:ds="http://schemas.openxmlformats.org/officeDocument/2006/customXml" ds:itemID="{56200EC3-90FD-423D-BB5B-D7C0CBB4E9E9}">
  <ds:schemaRefs/>
</ds:datastoreItem>
</file>

<file path=customXml/itemProps20.xml><?xml version="1.0" encoding="utf-8"?>
<ds:datastoreItem xmlns:ds="http://schemas.openxmlformats.org/officeDocument/2006/customXml" ds:itemID="{AC7BA257-792C-44CB-99CB-3084750EE5CA}">
  <ds:schemaRefs/>
</ds:datastoreItem>
</file>

<file path=customXml/itemProps21.xml><?xml version="1.0" encoding="utf-8"?>
<ds:datastoreItem xmlns:ds="http://schemas.openxmlformats.org/officeDocument/2006/customXml" ds:itemID="{17AEECB5-5623-4B8B-A907-A5FDD648F519}">
  <ds:schemaRefs/>
</ds:datastoreItem>
</file>

<file path=customXml/itemProps22.xml><?xml version="1.0" encoding="utf-8"?>
<ds:datastoreItem xmlns:ds="http://schemas.openxmlformats.org/officeDocument/2006/customXml" ds:itemID="{A7E906CF-D656-4730-8943-8E6B0B01B147}">
  <ds:schemaRefs/>
</ds:datastoreItem>
</file>

<file path=customXml/itemProps23.xml><?xml version="1.0" encoding="utf-8"?>
<ds:datastoreItem xmlns:ds="http://schemas.openxmlformats.org/officeDocument/2006/customXml" ds:itemID="{B04A92BB-204B-4655-8858-D1C731E8A0C8}">
  <ds:schemaRefs/>
</ds:datastoreItem>
</file>

<file path=customXml/itemProps24.xml><?xml version="1.0" encoding="utf-8"?>
<ds:datastoreItem xmlns:ds="http://schemas.openxmlformats.org/officeDocument/2006/customXml" ds:itemID="{D16C0D0C-CE4D-46AE-B5A2-D08283696D19}">
  <ds:schemaRefs>
    <ds:schemaRef ds:uri="http://schemas.microsoft.com/office/2006/metadata/properties"/>
    <ds:schemaRef ds:uri="http://schemas.microsoft.com/office/infopath/2007/PartnerControls"/>
    <ds:schemaRef ds:uri="2b524e11-420a-4b4e-88b9-0e04f9f5b333"/>
    <ds:schemaRef ds:uri="b32d0e90-d64a-46d6-aae4-ff76e11d4bfa"/>
    <ds:schemaRef ds:uri="b7c68ba8-3784-4798-9712-f178c9994bbf"/>
  </ds:schemaRefs>
</ds:datastoreItem>
</file>

<file path=customXml/itemProps3.xml><?xml version="1.0" encoding="utf-8"?>
<ds:datastoreItem xmlns:ds="http://schemas.openxmlformats.org/officeDocument/2006/customXml" ds:itemID="{C66CEDE6-31AA-4413-BF82-B4C9ED31318C}">
  <ds:schemaRefs/>
</ds:datastoreItem>
</file>

<file path=customXml/itemProps4.xml><?xml version="1.0" encoding="utf-8"?>
<ds:datastoreItem xmlns:ds="http://schemas.openxmlformats.org/officeDocument/2006/customXml" ds:itemID="{3C6EE1C7-BF8B-42BA-8B24-DC22FD76D87E}">
  <ds:schemaRefs/>
</ds:datastoreItem>
</file>

<file path=customXml/itemProps5.xml><?xml version="1.0" encoding="utf-8"?>
<ds:datastoreItem xmlns:ds="http://schemas.openxmlformats.org/officeDocument/2006/customXml" ds:itemID="{706FD0DB-C94B-41F8-8E8E-D14902A7A113}">
  <ds:schemaRefs/>
</ds:datastoreItem>
</file>

<file path=customXml/itemProps6.xml><?xml version="1.0" encoding="utf-8"?>
<ds:datastoreItem xmlns:ds="http://schemas.openxmlformats.org/officeDocument/2006/customXml" ds:itemID="{7C58D594-3034-4F08-B3D1-1B0A9EDAA5D4}">
  <ds:schemaRefs>
    <ds:schemaRef ds:uri="http://schemas.microsoft.com/sharepoint/v3/contenttype/forms"/>
  </ds:schemaRefs>
</ds:datastoreItem>
</file>

<file path=customXml/itemProps7.xml><?xml version="1.0" encoding="utf-8"?>
<ds:datastoreItem xmlns:ds="http://schemas.openxmlformats.org/officeDocument/2006/customXml" ds:itemID="{3373C084-4E5E-4C42-81A0-AB693CB96107}">
  <ds:schemaRefs/>
</ds:datastoreItem>
</file>

<file path=customXml/itemProps8.xml><?xml version="1.0" encoding="utf-8"?>
<ds:datastoreItem xmlns:ds="http://schemas.openxmlformats.org/officeDocument/2006/customXml" ds:itemID="{301B1758-1986-4ECB-AB6B-64B7153E6C83}">
  <ds:schemaRefs/>
</ds:datastoreItem>
</file>

<file path=customXml/itemProps9.xml><?xml version="1.0" encoding="utf-8"?>
<ds:datastoreItem xmlns:ds="http://schemas.openxmlformats.org/officeDocument/2006/customXml" ds:itemID="{417596C3-E69F-4F50-9D7B-00C6C6ACE0E5}">
  <ds:schemaRefs/>
</ds:datastoreItem>
</file>

<file path=docProps/app.xml><?xml version="1.0" encoding="utf-8"?>
<Properties xmlns="http://schemas.openxmlformats.org/officeDocument/2006/extended-properties" xmlns:vt="http://schemas.openxmlformats.org/officeDocument/2006/docPropsVTypes">
  <Template>USE THIS NEW TEMPLATE_REALLY REALLY</Template>
  <TotalTime>50889</TotalTime>
  <Words>2384</Words>
  <Application>Microsoft Office PowerPoint</Application>
  <PresentationFormat>Custom</PresentationFormat>
  <Paragraphs>528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Narrow</vt:lpstr>
      <vt:lpstr>Bodoni MT</vt:lpstr>
      <vt:lpstr>Calibri</vt:lpstr>
      <vt:lpstr>Georgia</vt:lpstr>
      <vt:lpstr>Wingdings</vt:lpstr>
      <vt:lpstr>7_rebrand TEMPLATE</vt:lpstr>
      <vt:lpstr>Next Generation Infrastructure Income Fund (UTF2)</vt:lpstr>
      <vt:lpstr>UTF2 is Unique, Timely and Within IPO Yield Range </vt:lpstr>
      <vt:lpstr>CEF IPOs Have Required 6%+ Yield Talk</vt:lpstr>
      <vt:lpstr>UTF and Other Infrastructure Related Funds  are at Premium Valuations</vt:lpstr>
      <vt:lpstr>Diversification by Sector and Geography</vt:lpstr>
      <vt:lpstr>Yield Model - Four Paths to 6.5% Net Yield </vt:lpstr>
      <vt:lpstr>Returns, Volatilities and Drawdown are Lower; Sharpe Ratios are Similar for Overwrite Portfolios</vt:lpstr>
      <vt:lpstr>PowerPoint Presentation</vt:lpstr>
      <vt:lpstr>PowerPoint Presentation</vt:lpstr>
      <vt:lpstr>PowerPoint Presentation</vt:lpstr>
      <vt:lpstr>Covered Call Option Performance </vt:lpstr>
      <vt:lpstr>Yield Model - Four Paths to 6.5% Net Yield </vt:lpstr>
      <vt:lpstr>Distributions and Return of Capital Considerations </vt:lpstr>
    </vt:vector>
  </TitlesOfParts>
  <Company>Cohen &amp; Steers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LC09075_CEF-Board Presentation.pptx</dc:title>
  <dc:creator>IT</dc:creator>
  <cp:lastModifiedBy>Ted Valenti</cp:lastModifiedBy>
  <cp:revision>1212</cp:revision>
  <cp:lastPrinted>2020-07-17T17:45:09Z</cp:lastPrinted>
  <dcterms:created xsi:type="dcterms:W3CDTF">2012-08-03T15:36:48Z</dcterms:created>
  <dcterms:modified xsi:type="dcterms:W3CDTF">2021-02-16T23:32:19Z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0x010100C73BAD1C7EECAD48ACA43B2396EE6ED00017014A6C13472B4F9983FAB952E52CC6</vt:lpwstr>
  </property>
  <property fmtid="{D5CDD505-2E9C-101B-9397-08002B2CF9AE}" pid="3" name="_dlc_DocIdItemGuid">
    <vt:lpwstr>4ac2af2d-c994-4382-a5af-1afd9fa6fa55</vt:lpwstr>
  </property>
  <property fmtid="{D5CDD505-2E9C-101B-9397-08002B2CF9AE}" pid="4" name="Order">
    <vt:r8>17500</vt:r8>
  </property>
  <property fmtid="{D5CDD505-2E9C-101B-9397-08002B2CF9AE}" pid="5" name="WorkflowCreationPath">
    <vt:lpwstr>1482ff23-fdd7-440e-ae50-225a1d5615a4,4;</vt:lpwstr>
  </property>
</Properties>
</file>