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334" r:id="rId4"/>
    <p:sldId id="300" r:id="rId5"/>
    <p:sldId id="338" r:id="rId6"/>
    <p:sldId id="301" r:id="rId7"/>
    <p:sldId id="335" r:id="rId8"/>
    <p:sldId id="336" r:id="rId9"/>
    <p:sldId id="333" r:id="rId10"/>
    <p:sldId id="339" r:id="rId11"/>
    <p:sldId id="340" r:id="rId12"/>
    <p:sldId id="341" r:id="rId13"/>
    <p:sldId id="346" r:id="rId14"/>
    <p:sldId id="347" r:id="rId15"/>
    <p:sldId id="345" r:id="rId16"/>
    <p:sldId id="348" r:id="rId17"/>
    <p:sldId id="349" r:id="rId18"/>
    <p:sldId id="297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나눔스퀘어라운드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In Yoon" initials="JY" lastIdx="24" clrIdx="0">
    <p:extLst>
      <p:ext uri="{19B8F6BF-5375-455C-9EA6-DF929625EA0E}">
        <p15:presenceInfo xmlns:p15="http://schemas.microsoft.com/office/powerpoint/2012/main" userId="4b3fb5e9cd3e3d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21262A"/>
    <a:srgbClr val="333CC9"/>
    <a:srgbClr val="FA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2623" autoAdjust="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7755-905D-41B4-885C-8DBDBD429CE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764C-9EF4-4702-A285-65DB723A6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값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5 6</a:t>
            </a:r>
            <a:br>
              <a:rPr lang="en-US" altLang="ko-KR" dirty="0"/>
            </a:br>
            <a:r>
              <a:rPr lang="en-US" altLang="ko-KR" dirty="0"/>
              <a:t>5 1 1</a:t>
            </a:r>
            <a:br>
              <a:rPr lang="en-US" altLang="ko-KR" dirty="0"/>
            </a:br>
            <a:r>
              <a:rPr lang="en-US" altLang="ko-KR" dirty="0"/>
              <a:t>1 2 2</a:t>
            </a:r>
          </a:p>
          <a:p>
            <a:r>
              <a:rPr lang="en-US" altLang="ko-KR" dirty="0"/>
              <a:t>1 3 3</a:t>
            </a:r>
          </a:p>
          <a:p>
            <a:r>
              <a:rPr lang="en-US" altLang="ko-KR" dirty="0"/>
              <a:t>2 3 4</a:t>
            </a:r>
            <a:br>
              <a:rPr lang="en-US" altLang="ko-KR" dirty="0"/>
            </a:br>
            <a:r>
              <a:rPr lang="en-US" altLang="ko-KR" dirty="0"/>
              <a:t>2 4 5</a:t>
            </a:r>
            <a:br>
              <a:rPr lang="en-US" altLang="ko-KR" dirty="0"/>
            </a:br>
            <a:r>
              <a:rPr lang="en-US" altLang="ko-KR" dirty="0"/>
              <a:t>3 4 6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5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입력값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8 14</a:t>
            </a:r>
          </a:p>
          <a:p>
            <a:r>
              <a:rPr lang="en-US" altLang="ko-KR" dirty="0"/>
              <a:t>1 2 10</a:t>
            </a:r>
          </a:p>
          <a:p>
            <a:r>
              <a:rPr lang="en-US" altLang="ko-KR" dirty="0"/>
              <a:t>1 5 7</a:t>
            </a:r>
          </a:p>
          <a:p>
            <a:r>
              <a:rPr lang="en-US" altLang="ko-KR" dirty="0"/>
              <a:t>1 7 4</a:t>
            </a:r>
          </a:p>
          <a:p>
            <a:r>
              <a:rPr lang="en-US" altLang="ko-KR" dirty="0"/>
              <a:t>2 3 8</a:t>
            </a:r>
          </a:p>
          <a:p>
            <a:r>
              <a:rPr lang="en-US" altLang="ko-KR" dirty="0"/>
              <a:t>3 4 12</a:t>
            </a:r>
          </a:p>
          <a:p>
            <a:r>
              <a:rPr lang="en-US" altLang="ko-KR" dirty="0"/>
              <a:t>4 8 4</a:t>
            </a:r>
          </a:p>
          <a:p>
            <a:r>
              <a:rPr lang="en-US" altLang="ko-KR" dirty="0"/>
              <a:t>5 2 2</a:t>
            </a:r>
          </a:p>
          <a:p>
            <a:r>
              <a:rPr lang="en-US" altLang="ko-KR" dirty="0"/>
              <a:t>5 3 8</a:t>
            </a:r>
          </a:p>
          <a:p>
            <a:r>
              <a:rPr lang="en-US" altLang="ko-KR" dirty="0"/>
              <a:t>5 7 2</a:t>
            </a:r>
          </a:p>
          <a:p>
            <a:r>
              <a:rPr lang="en-US" altLang="ko-KR" dirty="0"/>
              <a:t>6 5 12</a:t>
            </a:r>
          </a:p>
          <a:p>
            <a:r>
              <a:rPr lang="en-US" altLang="ko-KR" dirty="0"/>
              <a:t>6 4 7</a:t>
            </a:r>
          </a:p>
          <a:p>
            <a:r>
              <a:rPr lang="en-US" altLang="ko-KR" dirty="0"/>
              <a:t>7 6 8</a:t>
            </a:r>
          </a:p>
          <a:p>
            <a:r>
              <a:rPr lang="en-US" altLang="ko-KR" dirty="0"/>
              <a:t>7 8 20</a:t>
            </a:r>
          </a:p>
          <a:p>
            <a:r>
              <a:rPr lang="en-US" altLang="ko-KR" dirty="0"/>
              <a:t>8 6 3 </a:t>
            </a:r>
          </a:p>
          <a:p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5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입력값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15 25</a:t>
            </a:r>
          </a:p>
          <a:p>
            <a:r>
              <a:rPr lang="en-US" altLang="ko-KR" dirty="0"/>
              <a:t>1 3 6</a:t>
            </a:r>
          </a:p>
          <a:p>
            <a:r>
              <a:rPr lang="en-US" altLang="ko-KR" dirty="0"/>
              <a:t>2 1 1</a:t>
            </a:r>
          </a:p>
          <a:p>
            <a:r>
              <a:rPr lang="en-US" altLang="ko-KR" dirty="0"/>
              <a:t>2 4 8</a:t>
            </a:r>
          </a:p>
          <a:p>
            <a:r>
              <a:rPr lang="en-US" altLang="ko-KR" dirty="0"/>
              <a:t>3 2 12</a:t>
            </a:r>
          </a:p>
          <a:p>
            <a:r>
              <a:rPr lang="en-US" altLang="ko-KR" dirty="0"/>
              <a:t>3 5 5</a:t>
            </a:r>
          </a:p>
          <a:p>
            <a:r>
              <a:rPr lang="en-US" altLang="ko-KR" dirty="0"/>
              <a:t>4 1 4</a:t>
            </a:r>
          </a:p>
          <a:p>
            <a:r>
              <a:rPr lang="en-US" altLang="ko-KR" dirty="0"/>
              <a:t>4 13 14</a:t>
            </a:r>
          </a:p>
          <a:p>
            <a:r>
              <a:rPr lang="en-US" altLang="ko-KR" dirty="0"/>
              <a:t>5 8 7</a:t>
            </a:r>
          </a:p>
          <a:p>
            <a:r>
              <a:rPr lang="en-US" altLang="ko-KR" dirty="0"/>
              <a:t>5 6 16</a:t>
            </a:r>
          </a:p>
          <a:p>
            <a:r>
              <a:rPr lang="en-US" altLang="ko-KR" dirty="0"/>
              <a:t>6 7 3</a:t>
            </a:r>
          </a:p>
          <a:p>
            <a:r>
              <a:rPr lang="en-US" altLang="ko-KR" dirty="0"/>
              <a:t>6 8 5</a:t>
            </a:r>
          </a:p>
          <a:p>
            <a:r>
              <a:rPr lang="en-US" altLang="ko-KR" dirty="0"/>
              <a:t>7 10 20</a:t>
            </a:r>
          </a:p>
          <a:p>
            <a:r>
              <a:rPr lang="en-US" altLang="ko-KR" dirty="0"/>
              <a:t>8 9 6</a:t>
            </a:r>
          </a:p>
          <a:p>
            <a:r>
              <a:rPr lang="en-US" altLang="ko-KR" dirty="0"/>
              <a:t>8 10 15</a:t>
            </a:r>
          </a:p>
          <a:p>
            <a:r>
              <a:rPr lang="en-US" altLang="ko-KR" dirty="0"/>
              <a:t>9 5 2</a:t>
            </a:r>
          </a:p>
          <a:p>
            <a:r>
              <a:rPr lang="en-US" altLang="ko-KR" dirty="0"/>
              <a:t>9 11 4</a:t>
            </a:r>
          </a:p>
          <a:p>
            <a:r>
              <a:rPr lang="en-US" altLang="ko-KR" dirty="0"/>
              <a:t>10 9 1</a:t>
            </a:r>
          </a:p>
          <a:p>
            <a:r>
              <a:rPr lang="en-US" altLang="ko-KR" dirty="0"/>
              <a:t>10 11 19</a:t>
            </a:r>
          </a:p>
          <a:p>
            <a:r>
              <a:rPr lang="en-US" altLang="ko-KR" dirty="0"/>
              <a:t>10 14 6</a:t>
            </a:r>
          </a:p>
          <a:p>
            <a:r>
              <a:rPr lang="en-US" altLang="ko-KR" dirty="0"/>
              <a:t>11 12 11</a:t>
            </a:r>
          </a:p>
          <a:p>
            <a:r>
              <a:rPr lang="en-US" altLang="ko-KR" dirty="0"/>
              <a:t>11 14 17</a:t>
            </a:r>
          </a:p>
          <a:p>
            <a:r>
              <a:rPr lang="en-US" altLang="ko-KR" dirty="0"/>
              <a:t>12 13 5</a:t>
            </a:r>
          </a:p>
          <a:p>
            <a:r>
              <a:rPr lang="en-US" altLang="ko-KR" dirty="0"/>
              <a:t>13 11 10</a:t>
            </a:r>
          </a:p>
          <a:p>
            <a:r>
              <a:rPr lang="en-US" altLang="ko-KR" dirty="0"/>
              <a:t>13 15 9</a:t>
            </a:r>
          </a:p>
          <a:p>
            <a:r>
              <a:rPr lang="en-US" altLang="ko-KR" dirty="0"/>
              <a:t>14 13 9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8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3144-7A56-4850-A927-9F2746DE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DBBD90-69BE-4FE6-9179-6000768FE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F6C5-A6CB-41BB-A2DD-4922087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4C9D-7BC4-4F67-A7AC-EA42D14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8333-7193-4BC7-BA14-F746F909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EB1C-0699-4FA3-913A-859DA3DE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11093-821E-4C63-B545-6C672CEE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8C87-551E-4BBC-B70B-D42DBD7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18ABB-3C46-45A0-8895-6AD9AD86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6D03-1D14-4DAF-8137-673F1E2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E54D2-3815-4B77-92E4-21982E5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5D03D-C3E7-423A-AE80-902D73D7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5F08-AAE2-4A33-8F93-878D7867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E70C1-E377-47C1-A1E3-5F40C68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34869-D6FB-48C4-BF12-1D28ACE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13AF-8CFB-41B7-B9C6-674637CF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7F78-1D9A-46BB-BFD1-16AD1192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DA7FA-E456-42CC-A689-B8E5E3C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3F1F6-3EC6-4157-A072-08313C6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9D11C-75DE-4BB1-B24D-B62224AE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641D-AF72-499A-9798-B475A00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16335-F81F-43FB-9531-5E65A7FC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82E2-3702-4E0D-9692-69F7316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0B2D-12B1-41A6-893B-965D5E7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471A-7CFD-472D-8002-E6A3E6B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3CAB-2290-44C1-8401-FE94855D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11F-D840-4339-8783-AE24272E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E4B22-A48A-463C-896C-D281842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7C095-AF03-4AB6-BF0A-3C50347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484EB-44A7-4A18-BD9F-46ECA97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441E0-DB9E-44D5-97D0-97AD85D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E671-4E5C-4C98-9048-776233C0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6F5BF-F7D7-4153-B307-48B9A24D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FA11C-D243-4238-8C89-C6C50DFB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AB4A3-5EA3-4713-B5A4-174AAB5C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6464C-1B0C-462D-80B4-F65BE81EC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BB443-DADA-46AE-BA67-1C4EE4E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B4942-5E8A-414F-B06D-C0B47E6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FDC6D-7B7B-4E4A-ACF7-D918EAF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97EF-3F97-46AD-8F83-6B0DE5A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988C7-89C0-471B-826C-A309C599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759C4-F03B-44DD-9F9A-0CA01D0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BCB40-DAC4-4189-917C-8EF20B3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5727B-C1E9-4BF4-ADDE-C98E68F5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3675E-0F18-4038-AA0F-FF65493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A4BC-C5B8-431D-A5CC-3C6E3D6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BF148-1959-40C3-A1F6-2E90CDB0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AEEE2-2ACE-4585-880E-5E9EA35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DE8EC-C40F-46AB-B113-5FC197E5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3F6D8-067D-4867-AB62-8C2CADA5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462AE-4EB9-40F7-8557-8427E0A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22A6E-541B-4BBA-9912-19DE79A5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E0DB-36D2-402C-BA48-45BE066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617C5-5857-4A8D-BFC9-5BCB86342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7B9AF-162D-4151-A9C6-EFE7E21B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D7F54-BFE6-4DFB-BD36-71CA168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9AAE5-B643-4CD4-BCEC-500A399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F10E6-20C1-4989-B128-2E3F1D81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AB746-062C-40EC-80AC-2AE52F60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EE67-C76E-4385-A104-A372DA1E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67F61-7CEC-41B0-B609-0FA76AC57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568-5C0C-4E0F-810A-5B986B60A1F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7068F-1C67-4268-A053-3007D7869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8E124-E316-45F6-BFBC-46DFA9F4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3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F9nzBVA3" TargetMode="External"/><Relationship Id="rId2" Type="http://schemas.openxmlformats.org/officeDocument/2006/relationships/hyperlink" Target="http://naver.me/xkjqz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98D4505-4FC2-4BF7-B63B-BD4EDB554D93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FD9B117-3E35-4176-97C7-F72A981C10D1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665AA-9906-4C25-B7E5-0D16356E24FC}"/>
              </a:ext>
            </a:extLst>
          </p:cNvPr>
          <p:cNvSpPr txBox="1"/>
          <p:nvPr/>
        </p:nvSpPr>
        <p:spPr>
          <a:xfrm>
            <a:off x="2539586" y="1807631"/>
            <a:ext cx="7112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고급 컴퓨터 프로그래밍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F43C0-8737-4ED8-B6D7-9249E65E6509}"/>
              </a:ext>
            </a:extLst>
          </p:cNvPr>
          <p:cNvSpPr/>
          <p:nvPr/>
        </p:nvSpPr>
        <p:spPr>
          <a:xfrm>
            <a:off x="3801241" y="2823294"/>
            <a:ext cx="4589518" cy="39119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중간고사 대체 과제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Dijkstra Algorithm</a:t>
            </a:r>
            <a:endParaRPr lang="ko-KR" altLang="en-US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E12A6-CB3A-4854-9340-755E15821F77}"/>
              </a:ext>
            </a:extLst>
          </p:cNvPr>
          <p:cNvGrpSpPr/>
          <p:nvPr/>
        </p:nvGrpSpPr>
        <p:grpSpPr>
          <a:xfrm>
            <a:off x="4783382" y="3643512"/>
            <a:ext cx="2625235" cy="1459248"/>
            <a:chOff x="9481624" y="80227"/>
            <a:chExt cx="2625235" cy="14592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A9185-1798-4BA7-A77D-07D7B3183D17}"/>
                </a:ext>
              </a:extLst>
            </p:cNvPr>
            <p:cNvSpPr txBox="1"/>
            <p:nvPr/>
          </p:nvSpPr>
          <p:spPr>
            <a:xfrm>
              <a:off x="10315984" y="665003"/>
              <a:ext cx="11945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2020531001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8419D4-170B-4979-B29E-64C7A7C67C39}"/>
                </a:ext>
              </a:extLst>
            </p:cNvPr>
            <p:cNvSpPr txBox="1"/>
            <p:nvPr/>
          </p:nvSpPr>
          <p:spPr>
            <a:xfrm>
              <a:off x="9481624" y="662311"/>
              <a:ext cx="9589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        번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CFA3EC-E74E-4602-B5D9-BAF74EB23364}"/>
                </a:ext>
              </a:extLst>
            </p:cNvPr>
            <p:cNvSpPr txBox="1"/>
            <p:nvPr/>
          </p:nvSpPr>
          <p:spPr>
            <a:xfrm>
              <a:off x="9481624" y="949315"/>
              <a:ext cx="9172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        름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E09C4-0BA4-42A2-A334-4BC422D4C4EF}"/>
                </a:ext>
              </a:extLst>
            </p:cNvPr>
            <p:cNvSpPr txBox="1"/>
            <p:nvPr/>
          </p:nvSpPr>
          <p:spPr>
            <a:xfrm>
              <a:off x="9481624" y="88303"/>
              <a:ext cx="9172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과        목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11479A-1E50-4655-BBB5-ABFC03AE640F}"/>
                </a:ext>
              </a:extLst>
            </p:cNvPr>
            <p:cNvSpPr txBox="1"/>
            <p:nvPr/>
          </p:nvSpPr>
          <p:spPr>
            <a:xfrm>
              <a:off x="9481624" y="1236317"/>
              <a:ext cx="9028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  출  일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EBF90-6F22-47EB-8176-AD0FFB0EFC64}"/>
                </a:ext>
              </a:extLst>
            </p:cNvPr>
            <p:cNvSpPr txBox="1"/>
            <p:nvPr/>
          </p:nvSpPr>
          <p:spPr>
            <a:xfrm>
              <a:off x="9481624" y="375307"/>
              <a:ext cx="9300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담당 교수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55E438-4223-4169-82B0-2987124F4C23}"/>
                </a:ext>
              </a:extLst>
            </p:cNvPr>
            <p:cNvSpPr txBox="1"/>
            <p:nvPr/>
          </p:nvSpPr>
          <p:spPr>
            <a:xfrm>
              <a:off x="10315984" y="80227"/>
              <a:ext cx="17908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고급 컴퓨터 프로그래밍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434337-1C69-45EC-BDAA-C9E8493EB524}"/>
                </a:ext>
              </a:extLst>
            </p:cNvPr>
            <p:cNvSpPr txBox="1"/>
            <p:nvPr/>
          </p:nvSpPr>
          <p:spPr>
            <a:xfrm>
              <a:off x="10315984" y="365884"/>
              <a:ext cx="114005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박주영 교수님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14B03-AC66-413F-92D3-F7DDE0341C0B}"/>
                </a:ext>
              </a:extLst>
            </p:cNvPr>
            <p:cNvSpPr txBox="1"/>
            <p:nvPr/>
          </p:nvSpPr>
          <p:spPr>
            <a:xfrm>
              <a:off x="10315984" y="942271"/>
              <a:ext cx="6415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윤정인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F8AB8A-F22B-4040-81EA-D784F3A12DC3}"/>
                </a:ext>
              </a:extLst>
            </p:cNvPr>
            <p:cNvSpPr txBox="1"/>
            <p:nvPr/>
          </p:nvSpPr>
          <p:spPr>
            <a:xfrm>
              <a:off x="10315984" y="1247087"/>
              <a:ext cx="10759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2020.06.14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"/>
    </mc:Choice>
    <mc:Fallback xmlns="">
      <p:transition spd="slow" advTm="56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C0563E-9BC3-49B2-A4B9-53841A149C19}"/>
              </a:ext>
            </a:extLst>
          </p:cNvPr>
          <p:cNvSpPr txBox="1"/>
          <p:nvPr/>
        </p:nvSpPr>
        <p:spPr>
          <a:xfrm>
            <a:off x="0" y="0"/>
            <a:ext cx="10999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표현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A244F78-9FE2-45C3-AC91-CAC5758F2C97}"/>
              </a:ext>
            </a:extLst>
          </p:cNvPr>
          <p:cNvGrpSpPr/>
          <p:nvPr/>
        </p:nvGrpSpPr>
        <p:grpSpPr>
          <a:xfrm>
            <a:off x="935061" y="1421935"/>
            <a:ext cx="1660215" cy="2262393"/>
            <a:chOff x="2629639" y="1180144"/>
            <a:chExt cx="1660215" cy="22623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3DB83E-E26C-498A-864F-A50DD6CF42ED}"/>
                </a:ext>
              </a:extLst>
            </p:cNvPr>
            <p:cNvSpPr/>
            <p:nvPr/>
          </p:nvSpPr>
          <p:spPr>
            <a:xfrm>
              <a:off x="2903335" y="1180144"/>
              <a:ext cx="325073" cy="325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</a:t>
              </a:r>
              <a:endPara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8EF5FE6-561A-417D-AE79-B591A6EDF88B}"/>
                </a:ext>
              </a:extLst>
            </p:cNvPr>
            <p:cNvSpPr/>
            <p:nvPr/>
          </p:nvSpPr>
          <p:spPr>
            <a:xfrm>
              <a:off x="3842350" y="1764449"/>
              <a:ext cx="325073" cy="325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AB2BA49-E00D-4EDE-A2BA-6A71D5E995ED}"/>
                </a:ext>
              </a:extLst>
            </p:cNvPr>
            <p:cNvSpPr/>
            <p:nvPr/>
          </p:nvSpPr>
          <p:spPr>
            <a:xfrm>
              <a:off x="2894947" y="2261409"/>
              <a:ext cx="325073" cy="325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EE63B24-B53A-469A-A467-983F3E58EEA8}"/>
                </a:ext>
              </a:extLst>
            </p:cNvPr>
            <p:cNvSpPr/>
            <p:nvPr/>
          </p:nvSpPr>
          <p:spPr>
            <a:xfrm>
              <a:off x="3891906" y="2805355"/>
              <a:ext cx="325073" cy="325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endPara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983115F-A904-49FE-B651-68620AC8D495}"/>
                </a:ext>
              </a:extLst>
            </p:cNvPr>
            <p:cNvSpPr/>
            <p:nvPr/>
          </p:nvSpPr>
          <p:spPr>
            <a:xfrm>
              <a:off x="2713639" y="3117464"/>
              <a:ext cx="325073" cy="325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A440D8C-9A42-4C1E-9F95-0DB9E210DD80}"/>
                </a:ext>
              </a:extLst>
            </p:cNvPr>
            <p:cNvCxnSpPr>
              <a:cxnSpLocks/>
              <a:stCxn id="11" idx="6"/>
              <a:endCxn id="12" idx="1"/>
            </p:cNvCxnSpPr>
            <p:nvPr/>
          </p:nvCxnSpPr>
          <p:spPr>
            <a:xfrm>
              <a:off x="3228408" y="1342681"/>
              <a:ext cx="661548" cy="46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C66B889-22C8-42BF-B0AB-EE2F1E393438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4004887" y="2089522"/>
              <a:ext cx="49556" cy="715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C51213-3E35-46B2-82B3-0E0D298D32DF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3172414" y="2041916"/>
              <a:ext cx="717542" cy="267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CE1120-476F-45C4-9127-53C927E2BBAB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2876176" y="2538876"/>
              <a:ext cx="66377" cy="578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3317CFD-6E92-483B-B165-47DE3D1E6B1D}"/>
                </a:ext>
              </a:extLst>
            </p:cNvPr>
            <p:cNvCxnSpPr>
              <a:cxnSpLocks/>
              <a:stCxn id="14" idx="3"/>
              <a:endCxn id="15" idx="6"/>
            </p:cNvCxnSpPr>
            <p:nvPr/>
          </p:nvCxnSpPr>
          <p:spPr>
            <a:xfrm flipH="1">
              <a:off x="3038712" y="3082822"/>
              <a:ext cx="900800" cy="19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E8D4BFA-3AB2-45AE-A7D2-96F854AB1BA5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172414" y="2538876"/>
              <a:ext cx="719492" cy="429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C8A48D-04DC-4252-A002-7C5EB73ABAFE}"/>
                </a:ext>
              </a:extLst>
            </p:cNvPr>
            <p:cNvSpPr txBox="1"/>
            <p:nvPr/>
          </p:nvSpPr>
          <p:spPr>
            <a:xfrm>
              <a:off x="3451197" y="138210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18294B-5467-4952-884E-D4BC62A54FAB}"/>
                </a:ext>
              </a:extLst>
            </p:cNvPr>
            <p:cNvSpPr txBox="1"/>
            <p:nvPr/>
          </p:nvSpPr>
          <p:spPr>
            <a:xfrm>
              <a:off x="3349240" y="1973301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5C4894-12B4-4AE0-8AC2-C9EE5A2A30C9}"/>
                </a:ext>
              </a:extLst>
            </p:cNvPr>
            <p:cNvSpPr txBox="1"/>
            <p:nvPr/>
          </p:nvSpPr>
          <p:spPr>
            <a:xfrm>
              <a:off x="4026640" y="2273487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35BE5-0B25-462C-97A3-B511F11DF830}"/>
                </a:ext>
              </a:extLst>
            </p:cNvPr>
            <p:cNvSpPr txBox="1"/>
            <p:nvPr/>
          </p:nvSpPr>
          <p:spPr>
            <a:xfrm>
              <a:off x="3311781" y="2421510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004F02-91B8-4F92-B8BE-15EDC0AD451C}"/>
                </a:ext>
              </a:extLst>
            </p:cNvPr>
            <p:cNvSpPr txBox="1"/>
            <p:nvPr/>
          </p:nvSpPr>
          <p:spPr>
            <a:xfrm>
              <a:off x="3235372" y="298268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6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FD2625-B953-466D-B722-3FCAD4D32F05}"/>
                </a:ext>
              </a:extLst>
            </p:cNvPr>
            <p:cNvSpPr txBox="1"/>
            <p:nvPr/>
          </p:nvSpPr>
          <p:spPr>
            <a:xfrm>
              <a:off x="2629639" y="272248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</a:t>
              </a:r>
              <a:endParaRPr lang="ko-KR" altLang="en-US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B39F833-808E-401E-AEB6-4E347AC7E4E0}"/>
              </a:ext>
            </a:extLst>
          </p:cNvPr>
          <p:cNvSpPr txBox="1"/>
          <p:nvPr/>
        </p:nvSpPr>
        <p:spPr>
          <a:xfrm>
            <a:off x="4843521" y="833271"/>
            <a:ext cx="19848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그래프를  인접행렬로 표현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915E85-A83E-4617-B03E-96207675D44D}"/>
              </a:ext>
            </a:extLst>
          </p:cNvPr>
          <p:cNvSpPr/>
          <p:nvPr/>
        </p:nvSpPr>
        <p:spPr>
          <a:xfrm>
            <a:off x="3744286" y="1160483"/>
            <a:ext cx="4183310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Graph::Graph(int size) //</a:t>
            </a:r>
            <a:r>
              <a:rPr lang="ko-KR" altLang="en-US" sz="1000" b="1" dirty="0"/>
              <a:t>인접행렬로 표현된 그래프 생성 및 초기화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for (int i = 0; i &lt;size; i++)</a:t>
            </a:r>
          </a:p>
          <a:p>
            <a:r>
              <a:rPr lang="en-US" altLang="ko-KR" sz="1000" dirty="0"/>
              <a:t>        for (int j = 0; j &lt;size; j++)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length[i][j] = INF; //</a:t>
            </a:r>
            <a:r>
              <a:rPr lang="ko-KR" altLang="en-US" sz="1000" dirty="0"/>
              <a:t>나머지는 </a:t>
            </a:r>
            <a:r>
              <a:rPr lang="en-US" altLang="ko-KR" sz="1000" dirty="0"/>
              <a:t>INF </a:t>
            </a:r>
            <a:r>
              <a:rPr lang="ko-KR" altLang="en-US" sz="1000" dirty="0"/>
              <a:t>값으로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if (i == j)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  length[i][j] = 0; //</a:t>
            </a:r>
            <a:r>
              <a:rPr lang="ko-KR" altLang="en-US" sz="1000" dirty="0"/>
              <a:t>대각선에 위치한 자기자신들은 </a:t>
            </a:r>
            <a:r>
              <a:rPr lang="en-US" altLang="ko-KR" sz="1000" dirty="0"/>
              <a:t>0</a:t>
            </a:r>
            <a:r>
              <a:rPr lang="ko-KR" altLang="en-US" sz="1000" dirty="0"/>
              <a:t>으로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63CB8DD-8E40-4D46-9805-B0616ED32A6D}"/>
              </a:ext>
            </a:extLst>
          </p:cNvPr>
          <p:cNvSpPr/>
          <p:nvPr/>
        </p:nvSpPr>
        <p:spPr>
          <a:xfrm>
            <a:off x="2943893" y="2286142"/>
            <a:ext cx="428489" cy="494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62D363F3-0D1B-453B-8AE4-43FB35609949}"/>
              </a:ext>
            </a:extLst>
          </p:cNvPr>
          <p:cNvSpPr/>
          <p:nvPr/>
        </p:nvSpPr>
        <p:spPr>
          <a:xfrm>
            <a:off x="8108129" y="2286142"/>
            <a:ext cx="428489" cy="494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BCD145-B1FF-4299-8BD0-BBDCC1EEF69E}"/>
              </a:ext>
            </a:extLst>
          </p:cNvPr>
          <p:cNvSpPr/>
          <p:nvPr/>
        </p:nvSpPr>
        <p:spPr>
          <a:xfrm>
            <a:off x="3744284" y="3288188"/>
            <a:ext cx="4183311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 Graph::Insert(int u, int v, int w) //</a:t>
            </a:r>
            <a:r>
              <a:rPr lang="ko-KR" altLang="en-US" sz="1000" b="1" dirty="0"/>
              <a:t>가중치 설정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length[u][v] = w; // u</a:t>
            </a:r>
            <a:r>
              <a:rPr lang="ko-KR" altLang="en-US" sz="1000" dirty="0"/>
              <a:t>와 </a:t>
            </a:r>
            <a:r>
              <a:rPr lang="en-US" altLang="ko-KR" sz="1000" dirty="0"/>
              <a:t>v </a:t>
            </a:r>
            <a:r>
              <a:rPr lang="ko-KR" altLang="en-US" sz="1000" dirty="0"/>
              <a:t>사이 간선의 가중치는 </a:t>
            </a:r>
            <a:r>
              <a:rPr lang="en-US" altLang="ko-KR" sz="1000" dirty="0"/>
              <a:t>w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E3138F-75C6-4542-B344-EB09B6433183}"/>
              </a:ext>
            </a:extLst>
          </p:cNvPr>
          <p:cNvSpPr/>
          <p:nvPr/>
        </p:nvSpPr>
        <p:spPr>
          <a:xfrm>
            <a:off x="625620" y="638116"/>
            <a:ext cx="10956022" cy="36498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0E8788-D623-4A05-8209-2429EFF4A4FF}"/>
              </a:ext>
            </a:extLst>
          </p:cNvPr>
          <p:cNvSpPr txBox="1"/>
          <p:nvPr/>
        </p:nvSpPr>
        <p:spPr>
          <a:xfrm>
            <a:off x="1019061" y="452803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표현 </a:t>
            </a:r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인접행렬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3DAD094-250B-4D94-B402-F355EA6A0A4F}"/>
              </a:ext>
            </a:extLst>
          </p:cNvPr>
          <p:cNvSpPr/>
          <p:nvPr/>
        </p:nvSpPr>
        <p:spPr>
          <a:xfrm rot="12600000">
            <a:off x="844665" y="4646098"/>
            <a:ext cx="109477" cy="9437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1D6C91-4757-488F-9C93-DF31569B736F}"/>
              </a:ext>
            </a:extLst>
          </p:cNvPr>
          <p:cNvSpPr/>
          <p:nvPr/>
        </p:nvSpPr>
        <p:spPr>
          <a:xfrm>
            <a:off x="10659777" y="1469941"/>
            <a:ext cx="77296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∞ 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INF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EEF823B-CFAB-4E8C-B748-18F3480E7789}"/>
              </a:ext>
            </a:extLst>
          </p:cNvPr>
          <p:cNvGrpSpPr/>
          <p:nvPr/>
        </p:nvGrpSpPr>
        <p:grpSpPr>
          <a:xfrm>
            <a:off x="1185760" y="5003834"/>
            <a:ext cx="4586974" cy="292388"/>
            <a:chOff x="1185760" y="5003834"/>
            <a:chExt cx="4586974" cy="29238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3978AD-A5F0-40BC-A19A-4ABC1BB6A2EE}"/>
                </a:ext>
              </a:extLst>
            </p:cNvPr>
            <p:cNvSpPr txBox="1"/>
            <p:nvPr/>
          </p:nvSpPr>
          <p:spPr>
            <a:xfrm>
              <a:off x="1317668" y="5003834"/>
              <a:ext cx="44550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정점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노드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간의 가중치를 기록하며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차원 배열로 구현하였다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11CF5BFA-2DE0-4775-8645-C678091730F1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008705E-F8A1-478F-8D57-0FE89FC50FD0}"/>
              </a:ext>
            </a:extLst>
          </p:cNvPr>
          <p:cNvGrpSpPr/>
          <p:nvPr/>
        </p:nvGrpSpPr>
        <p:grpSpPr>
          <a:xfrm>
            <a:off x="1185760" y="5363543"/>
            <a:ext cx="4166987" cy="292388"/>
            <a:chOff x="1185760" y="5346019"/>
            <a:chExt cx="4166987" cy="29238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E4838C-4672-42D0-A71D-D7FC4AE66A22}"/>
                </a:ext>
              </a:extLst>
            </p:cNvPr>
            <p:cNvSpPr txBox="1"/>
            <p:nvPr/>
          </p:nvSpPr>
          <p:spPr>
            <a:xfrm>
              <a:off x="1317668" y="5346019"/>
              <a:ext cx="40350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초기값으로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INF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 자기 자신인 대각선은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으로 설정한다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785C7368-642C-49D6-882A-38820324F5EF}"/>
                </a:ext>
              </a:extLst>
            </p:cNvPr>
            <p:cNvSpPr/>
            <p:nvPr/>
          </p:nvSpPr>
          <p:spPr>
            <a:xfrm rot="12600000">
              <a:off x="1185760" y="5464248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207953F-24C5-4F8B-BCBC-3B53D959DF23}"/>
              </a:ext>
            </a:extLst>
          </p:cNvPr>
          <p:cNvGrpSpPr/>
          <p:nvPr/>
        </p:nvGrpSpPr>
        <p:grpSpPr>
          <a:xfrm>
            <a:off x="1185760" y="5723252"/>
            <a:ext cx="9985952" cy="292388"/>
            <a:chOff x="1185760" y="5346019"/>
            <a:chExt cx="9985952" cy="2923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4BB8C6-38E6-46A7-BE57-F1ACE6429941}"/>
                </a:ext>
              </a:extLst>
            </p:cNvPr>
            <p:cNvSpPr txBox="1"/>
            <p:nvPr/>
          </p:nvSpPr>
          <p:spPr>
            <a:xfrm>
              <a:off x="1317668" y="5346019"/>
              <a:ext cx="98540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입력 받은 두 정점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(u, v)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연결하는 간선의 가중치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(w)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는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Insert()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함수를 통해 기록하여 다음과 같은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차원 배열의 인접행렬 그래프가 생성된다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4CE84484-6AE6-4D29-A793-04CC49F1ED00}"/>
                </a:ext>
              </a:extLst>
            </p:cNvPr>
            <p:cNvSpPr/>
            <p:nvPr/>
          </p:nvSpPr>
          <p:spPr>
            <a:xfrm rot="12600000">
              <a:off x="1185760" y="5464248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D29EBD3-239D-4668-A472-290BE3FFCB0F}"/>
              </a:ext>
            </a:extLst>
          </p:cNvPr>
          <p:cNvGrpSpPr/>
          <p:nvPr/>
        </p:nvGrpSpPr>
        <p:grpSpPr>
          <a:xfrm>
            <a:off x="1181597" y="6082961"/>
            <a:ext cx="7884351" cy="492443"/>
            <a:chOff x="1185760" y="5346019"/>
            <a:chExt cx="7884351" cy="49244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277EA50-246F-4050-A007-35229A424D57}"/>
                </a:ext>
              </a:extLst>
            </p:cNvPr>
            <p:cNvSpPr txBox="1"/>
            <p:nvPr/>
          </p:nvSpPr>
          <p:spPr>
            <a:xfrm>
              <a:off x="1317668" y="5346019"/>
              <a:ext cx="77524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예를 들어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정점의 개수를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 입력 받으면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차원 배열이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0~4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까지만 생성되어 끝 번호의 정점과 가중치가 제대로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입력되지 않는 문제가 발생하여 호출되는 함수의 파라미터 값에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+1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하여 총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6*6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차원 배열을 생성하였다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016A9605-9D4A-4DF5-8C08-6BC9613003AC}"/>
                </a:ext>
              </a:extLst>
            </p:cNvPr>
            <p:cNvSpPr/>
            <p:nvPr/>
          </p:nvSpPr>
          <p:spPr>
            <a:xfrm rot="12600000">
              <a:off x="1185760" y="5464248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5F0035EA-BE63-404E-AFC4-E96B8911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57" y="1710693"/>
            <a:ext cx="2826630" cy="16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434CC7B3-843A-498D-94C0-B56DD71106D0}"/>
              </a:ext>
            </a:extLst>
          </p:cNvPr>
          <p:cNvSpPr/>
          <p:nvPr/>
        </p:nvSpPr>
        <p:spPr>
          <a:xfrm>
            <a:off x="4272613" y="1631445"/>
            <a:ext cx="585476" cy="5854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086426-826A-4FB0-8A79-F1B0E97D209B}"/>
              </a:ext>
            </a:extLst>
          </p:cNvPr>
          <p:cNvSpPr/>
          <p:nvPr/>
        </p:nvSpPr>
        <p:spPr>
          <a:xfrm>
            <a:off x="3476227" y="116660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D8B68-9050-4154-87C5-5B5A75F9E19B}"/>
              </a:ext>
            </a:extLst>
          </p:cNvPr>
          <p:cNvSpPr/>
          <p:nvPr/>
        </p:nvSpPr>
        <p:spPr>
          <a:xfrm>
            <a:off x="4415242" y="1750912"/>
            <a:ext cx="325073" cy="325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15CF5D-3D7C-4383-AB53-6E87C3E28F5C}"/>
              </a:ext>
            </a:extLst>
          </p:cNvPr>
          <p:cNvSpPr/>
          <p:nvPr/>
        </p:nvSpPr>
        <p:spPr>
          <a:xfrm>
            <a:off x="3467839" y="224787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93FB7-9478-4924-875E-2E15D632F138}"/>
              </a:ext>
            </a:extLst>
          </p:cNvPr>
          <p:cNvSpPr/>
          <p:nvPr/>
        </p:nvSpPr>
        <p:spPr>
          <a:xfrm>
            <a:off x="4464798" y="279181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C2D553-2894-4B90-99BE-A782AFF47764}"/>
              </a:ext>
            </a:extLst>
          </p:cNvPr>
          <p:cNvSpPr/>
          <p:nvPr/>
        </p:nvSpPr>
        <p:spPr>
          <a:xfrm>
            <a:off x="3286531" y="310392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9A9F-3DFE-4610-AAB0-26D326EF688D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3801300" y="1329144"/>
            <a:ext cx="661548" cy="4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52954A-8129-4A3A-B3FE-E36D441313E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577779" y="2075985"/>
            <a:ext cx="49556" cy="71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34E70-1003-48B5-A1CA-349F80B4055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45306" y="2028379"/>
            <a:ext cx="717542" cy="267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1EAAB6-B61B-48B3-AC3D-D8A48C4A6A6D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449068" y="2525339"/>
            <a:ext cx="66377" cy="57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15D61B-8BF8-490B-93F0-B567CDECD123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3611604" y="3069285"/>
            <a:ext cx="900800" cy="19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2908BD-2CFF-4B76-B70C-500A614AF28F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745306" y="2525339"/>
            <a:ext cx="719492" cy="4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FEED90-B009-40A1-A719-8CA992D722CC}"/>
              </a:ext>
            </a:extLst>
          </p:cNvPr>
          <p:cNvSpPr txBox="1"/>
          <p:nvPr/>
        </p:nvSpPr>
        <p:spPr>
          <a:xfrm>
            <a:off x="4024089" y="136856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44E68-6CFC-4C2D-A186-450A30DE6987}"/>
              </a:ext>
            </a:extLst>
          </p:cNvPr>
          <p:cNvSpPr txBox="1"/>
          <p:nvPr/>
        </p:nvSpPr>
        <p:spPr>
          <a:xfrm>
            <a:off x="3922132" y="195976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4623-CD3D-47FF-9010-86374AB395F4}"/>
              </a:ext>
            </a:extLst>
          </p:cNvPr>
          <p:cNvSpPr txBox="1"/>
          <p:nvPr/>
        </p:nvSpPr>
        <p:spPr>
          <a:xfrm>
            <a:off x="4599532" y="225995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FBB5E-37DD-455E-8CEB-015EDD1A4CC8}"/>
              </a:ext>
            </a:extLst>
          </p:cNvPr>
          <p:cNvSpPr txBox="1"/>
          <p:nvPr/>
        </p:nvSpPr>
        <p:spPr>
          <a:xfrm>
            <a:off x="3884673" y="2407973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8D7B3-E413-4FE6-B155-0203E8F33A57}"/>
              </a:ext>
            </a:extLst>
          </p:cNvPr>
          <p:cNvSpPr txBox="1"/>
          <p:nvPr/>
        </p:nvSpPr>
        <p:spPr>
          <a:xfrm>
            <a:off x="3808264" y="296914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3A5B4-092B-4D73-9B77-2A425BBA130B}"/>
              </a:ext>
            </a:extLst>
          </p:cNvPr>
          <p:cNvSpPr txBox="1"/>
          <p:nvPr/>
        </p:nvSpPr>
        <p:spPr>
          <a:xfrm>
            <a:off x="3202531" y="270894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DC9DA-F5DF-4DD5-B980-1019706C447F}"/>
              </a:ext>
            </a:extLst>
          </p:cNvPr>
          <p:cNvSpPr txBox="1"/>
          <p:nvPr/>
        </p:nvSpPr>
        <p:spPr>
          <a:xfrm>
            <a:off x="2427723" y="603736"/>
            <a:ext cx="3515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알고리즘의 작동 방식은 다음과 같다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29C85-A4DE-4FF2-AD1F-0F813236881B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95714E8-E942-4BD1-91FF-7181567A3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63826"/>
              </p:ext>
            </p:extLst>
          </p:nvPr>
        </p:nvGraphicFramePr>
        <p:xfrm>
          <a:off x="1717431" y="3647560"/>
          <a:ext cx="4613316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886">
                  <a:extLst>
                    <a:ext uri="{9D8B030D-6E8A-4147-A177-3AD203B41FA5}">
                      <a16:colId xmlns:a16="http://schemas.microsoft.com/office/drawing/2014/main" val="1608190730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560040859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264122521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4091667113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184057286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131791457"/>
                    </a:ext>
                  </a:extLst>
                </a:gridCol>
              </a:tblGrid>
              <a:tr h="201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9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dist[]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06888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902B7-9C4C-4AF9-B705-B8E488C152C2}"/>
              </a:ext>
            </a:extLst>
          </p:cNvPr>
          <p:cNvSpPr/>
          <p:nvPr/>
        </p:nvSpPr>
        <p:spPr>
          <a:xfrm>
            <a:off x="7529616" y="337905"/>
            <a:ext cx="4228553" cy="5940088"/>
          </a:xfrm>
          <a:prstGeom prst="rect">
            <a:avLst/>
          </a:prstGeom>
          <a:solidFill>
            <a:srgbClr val="F5F9FD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 Graph::dijkstra(const int n, const int v)</a:t>
            </a:r>
          </a:p>
          <a:p>
            <a:r>
              <a:rPr lang="en-US" altLang="ko-KR" sz="1000" dirty="0"/>
              <a:t>{//</a:t>
            </a:r>
            <a:r>
              <a:rPr lang="ko-KR" altLang="en-US" sz="1000" dirty="0"/>
              <a:t>다익스트라 알고리즘 실행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사용하는 배열들 초기화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s[i] = false;</a:t>
            </a:r>
          </a:p>
          <a:p>
            <a:r>
              <a:rPr lang="en-US" altLang="ko-KR" sz="1000" dirty="0"/>
              <a:t>        dist[i] = length[v][i];</a:t>
            </a:r>
          </a:p>
          <a:p>
            <a:r>
              <a:rPr lang="en-US" altLang="ko-KR" sz="1000" dirty="0"/>
              <a:t>        path[i] = v;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s[v] = true; // </a:t>
            </a:r>
            <a:r>
              <a:rPr lang="ko-KR" altLang="en-US" sz="1000" dirty="0"/>
              <a:t>자기 자신과의 최단 거리는 이미 정해짐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dist[v] = 0; // </a:t>
            </a:r>
            <a:r>
              <a:rPr lang="ko-KR" altLang="en-US" sz="1000" dirty="0"/>
              <a:t>자기 자신과의 거리는 </a:t>
            </a:r>
            <a:r>
              <a:rPr lang="en-US" altLang="ko-KR" sz="1000" dirty="0"/>
              <a:t>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u = </a:t>
            </a:r>
            <a:r>
              <a:rPr lang="en-US" altLang="ko-KR" sz="1000" dirty="0" err="1"/>
              <a:t>extractMin</a:t>
            </a:r>
            <a:r>
              <a:rPr lang="en-US" altLang="ko-KR" sz="1000" dirty="0"/>
              <a:t>(n); // dist</a:t>
            </a:r>
            <a:r>
              <a:rPr lang="ko-KR" altLang="en-US" sz="1000" dirty="0"/>
              <a:t>에서 가장 작은 값을 찾음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s[u]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for (int w = 0; w &lt; n; w++)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if (!s[w]) // S</a:t>
            </a:r>
            <a:r>
              <a:rPr lang="ko-KR" altLang="en-US" sz="1000" dirty="0"/>
              <a:t>에 속하지 않는 정점 중에서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// </a:t>
            </a:r>
            <a:r>
              <a:rPr lang="ko-KR" altLang="en-US" sz="1000" dirty="0"/>
              <a:t>다른 정점을 거쳐서 가는 것이 더 비용이 적게 든다면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/>
              <a:t>if (dist[w] &gt; (dist[u] + length[u][w]))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  //</a:t>
            </a:r>
            <a:r>
              <a:rPr lang="ko-KR" altLang="en-US" sz="1000" dirty="0"/>
              <a:t>해당 정점을 선택한다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dist[w] = length[u][w] + dist[u];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// </a:t>
            </a:r>
            <a:r>
              <a:rPr lang="ko-KR" altLang="en-US" sz="1000" dirty="0"/>
              <a:t>경로추적용 </a:t>
            </a:r>
            <a:r>
              <a:rPr lang="en-US" altLang="ko-KR" sz="1000" dirty="0"/>
              <a:t>path</a:t>
            </a:r>
            <a:r>
              <a:rPr lang="ko-KR" altLang="en-US" sz="1000" dirty="0"/>
              <a:t>배열에 해당 정점 값 저장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path[w] = u;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PrintPath();</a:t>
            </a:r>
          </a:p>
          <a:p>
            <a:r>
              <a:rPr lang="en-US" altLang="ko-KR" sz="1000" dirty="0"/>
              <a:t>    PrintVertex(n, v);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E2436-6F2F-4CCD-980B-51C079DD0AD1}"/>
              </a:ext>
            </a:extLst>
          </p:cNvPr>
          <p:cNvSpPr txBox="1"/>
          <p:nvPr/>
        </p:nvSpPr>
        <p:spPr>
          <a:xfrm>
            <a:off x="4627334" y="1471641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ko-KR" altLang="en-US" sz="13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5AFB89-B2FB-4129-A016-CF7D9B133B2D}"/>
              </a:ext>
            </a:extLst>
          </p:cNvPr>
          <p:cNvGrpSpPr/>
          <p:nvPr/>
        </p:nvGrpSpPr>
        <p:grpSpPr>
          <a:xfrm>
            <a:off x="1153133" y="4931099"/>
            <a:ext cx="4721960" cy="292388"/>
            <a:chOff x="1112280" y="5484755"/>
            <a:chExt cx="4721960" cy="2923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6590A6-53B8-4833-8075-883C93743F8D}"/>
                </a:ext>
              </a:extLst>
            </p:cNvPr>
            <p:cNvSpPr txBox="1"/>
            <p:nvPr/>
          </p:nvSpPr>
          <p:spPr>
            <a:xfrm>
              <a:off x="1220924" y="5484755"/>
              <a:ext cx="461331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시작 정점이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이기 때문에 정점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까지의 거리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dist[1] = 0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 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3DA53F1-D1F7-4459-A29E-40342371019A}"/>
                </a:ext>
              </a:extLst>
            </p:cNvPr>
            <p:cNvSpPr/>
            <p:nvPr/>
          </p:nvSpPr>
          <p:spPr>
            <a:xfrm rot="12600000">
              <a:off x="1112280" y="5590174"/>
              <a:ext cx="94594" cy="8154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B4B8D0-1337-44B7-8E27-7F235E21FF7D}"/>
              </a:ext>
            </a:extLst>
          </p:cNvPr>
          <p:cNvGrpSpPr/>
          <p:nvPr/>
        </p:nvGrpSpPr>
        <p:grpSpPr>
          <a:xfrm>
            <a:off x="1153133" y="5312360"/>
            <a:ext cx="4026657" cy="292388"/>
            <a:chOff x="1112280" y="5484755"/>
            <a:chExt cx="4026657" cy="29238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08607-FF1C-4E26-AA1E-F32C40BBF9E4}"/>
                </a:ext>
              </a:extLst>
            </p:cNvPr>
            <p:cNvSpPr txBox="1"/>
            <p:nvPr/>
          </p:nvSpPr>
          <p:spPr>
            <a:xfrm>
              <a:off x="1220924" y="5484755"/>
              <a:ext cx="391801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정점 ①이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그룹에 포함되어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s[1]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TRUE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 바뀐다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62438222-D5E9-48B1-B7D6-5715A57D1860}"/>
                </a:ext>
              </a:extLst>
            </p:cNvPr>
            <p:cNvSpPr/>
            <p:nvPr/>
          </p:nvSpPr>
          <p:spPr>
            <a:xfrm rot="12600000">
              <a:off x="1112280" y="5590174"/>
              <a:ext cx="94594" cy="8154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B9BCAE-EAB1-4FFD-9B95-64FA6F43F2B2}"/>
              </a:ext>
            </a:extLst>
          </p:cNvPr>
          <p:cNvGrpSpPr/>
          <p:nvPr/>
        </p:nvGrpSpPr>
        <p:grpSpPr>
          <a:xfrm>
            <a:off x="1153133" y="5693620"/>
            <a:ext cx="5820494" cy="492443"/>
            <a:chOff x="1112280" y="5484755"/>
            <a:chExt cx="5820494" cy="4924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2193E-4B01-406D-978C-7FAD7906B410}"/>
                </a:ext>
              </a:extLst>
            </p:cNvPr>
            <p:cNvSpPr txBox="1"/>
            <p:nvPr/>
          </p:nvSpPr>
          <p:spPr>
            <a:xfrm>
              <a:off x="1220924" y="5484755"/>
              <a:ext cx="57118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 때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dist[2], dist[3]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INF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였는데 ①과 연결된 간선으로 인해 각각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INF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보다 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작은 값인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으로 업데이트 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F082DA2-6A84-48A0-96FC-8BE217C62A2E}"/>
                </a:ext>
              </a:extLst>
            </p:cNvPr>
            <p:cNvSpPr/>
            <p:nvPr/>
          </p:nvSpPr>
          <p:spPr>
            <a:xfrm rot="12600000">
              <a:off x="1112280" y="5590174"/>
              <a:ext cx="94594" cy="8154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3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95714E8-E942-4BD1-91FF-7181567A3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26668"/>
              </p:ext>
            </p:extLst>
          </p:nvPr>
        </p:nvGraphicFramePr>
        <p:xfrm>
          <a:off x="1717431" y="3642975"/>
          <a:ext cx="4613316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886">
                  <a:extLst>
                    <a:ext uri="{9D8B030D-6E8A-4147-A177-3AD203B41FA5}">
                      <a16:colId xmlns:a16="http://schemas.microsoft.com/office/drawing/2014/main" val="1608190730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560040859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264122521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4091667113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184057286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131791457"/>
                    </a:ext>
                  </a:extLst>
                </a:gridCol>
              </a:tblGrid>
              <a:tr h="201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9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dist[]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06888"/>
                  </a:ext>
                </a:extLst>
              </a:tr>
            </a:tbl>
          </a:graphicData>
        </a:graphic>
      </p:graphicFrame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5E0AC57-7261-4CAA-9220-144AE1C62B5D}"/>
              </a:ext>
            </a:extLst>
          </p:cNvPr>
          <p:cNvSpPr/>
          <p:nvPr/>
        </p:nvSpPr>
        <p:spPr>
          <a:xfrm>
            <a:off x="3313651" y="1627464"/>
            <a:ext cx="1560353" cy="1057013"/>
          </a:xfrm>
          <a:custGeom>
            <a:avLst/>
            <a:gdLst>
              <a:gd name="connsiteX0" fmla="*/ 1199626 w 1560353"/>
              <a:gd name="connsiteY0" fmla="*/ 0 h 1057013"/>
              <a:gd name="connsiteX1" fmla="*/ 67112 w 1560353"/>
              <a:gd name="connsiteY1" fmla="*/ 587230 h 1057013"/>
              <a:gd name="connsiteX2" fmla="*/ 0 w 1560353"/>
              <a:gd name="connsiteY2" fmla="*/ 729842 h 1057013"/>
              <a:gd name="connsiteX3" fmla="*/ 25167 w 1560353"/>
              <a:gd name="connsiteY3" fmla="*/ 906011 h 1057013"/>
              <a:gd name="connsiteX4" fmla="*/ 100668 w 1560353"/>
              <a:gd name="connsiteY4" fmla="*/ 973123 h 1057013"/>
              <a:gd name="connsiteX5" fmla="*/ 226503 w 1560353"/>
              <a:gd name="connsiteY5" fmla="*/ 1057013 h 1057013"/>
              <a:gd name="connsiteX6" fmla="*/ 385894 w 1560353"/>
              <a:gd name="connsiteY6" fmla="*/ 1040235 h 1057013"/>
              <a:gd name="connsiteX7" fmla="*/ 1551964 w 1560353"/>
              <a:gd name="connsiteY7" fmla="*/ 394283 h 1057013"/>
              <a:gd name="connsiteX8" fmla="*/ 1560353 w 1560353"/>
              <a:gd name="connsiteY8" fmla="*/ 243281 h 1057013"/>
              <a:gd name="connsiteX9" fmla="*/ 1476463 w 1560353"/>
              <a:gd name="connsiteY9" fmla="*/ 134224 h 1057013"/>
              <a:gd name="connsiteX10" fmla="*/ 1308683 w 1560353"/>
              <a:gd name="connsiteY10" fmla="*/ 33556 h 1057013"/>
              <a:gd name="connsiteX11" fmla="*/ 1199626 w 1560353"/>
              <a:gd name="connsiteY11" fmla="*/ 0 h 105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0353" h="1057013">
                <a:moveTo>
                  <a:pt x="1199626" y="0"/>
                </a:moveTo>
                <a:lnTo>
                  <a:pt x="67112" y="587230"/>
                </a:lnTo>
                <a:lnTo>
                  <a:pt x="0" y="729842"/>
                </a:lnTo>
                <a:lnTo>
                  <a:pt x="25167" y="906011"/>
                </a:lnTo>
                <a:lnTo>
                  <a:pt x="100668" y="973123"/>
                </a:lnTo>
                <a:lnTo>
                  <a:pt x="226503" y="1057013"/>
                </a:lnTo>
                <a:lnTo>
                  <a:pt x="385894" y="1040235"/>
                </a:lnTo>
                <a:lnTo>
                  <a:pt x="1551964" y="394283"/>
                </a:lnTo>
                <a:lnTo>
                  <a:pt x="1560353" y="243281"/>
                </a:lnTo>
                <a:lnTo>
                  <a:pt x="1476463" y="134224"/>
                </a:lnTo>
                <a:lnTo>
                  <a:pt x="1308683" y="33556"/>
                </a:lnTo>
                <a:lnTo>
                  <a:pt x="1199626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086426-826A-4FB0-8A79-F1B0E97D209B}"/>
              </a:ext>
            </a:extLst>
          </p:cNvPr>
          <p:cNvSpPr/>
          <p:nvPr/>
        </p:nvSpPr>
        <p:spPr>
          <a:xfrm>
            <a:off x="3476227" y="116660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D8B68-9050-4154-87C5-5B5A75F9E19B}"/>
              </a:ext>
            </a:extLst>
          </p:cNvPr>
          <p:cNvSpPr/>
          <p:nvPr/>
        </p:nvSpPr>
        <p:spPr>
          <a:xfrm>
            <a:off x="4415242" y="175091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15CF5D-3D7C-4383-AB53-6E87C3E28F5C}"/>
              </a:ext>
            </a:extLst>
          </p:cNvPr>
          <p:cNvSpPr/>
          <p:nvPr/>
        </p:nvSpPr>
        <p:spPr>
          <a:xfrm>
            <a:off x="3467839" y="2247872"/>
            <a:ext cx="325073" cy="325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93FB7-9478-4924-875E-2E15D632F138}"/>
              </a:ext>
            </a:extLst>
          </p:cNvPr>
          <p:cNvSpPr/>
          <p:nvPr/>
        </p:nvSpPr>
        <p:spPr>
          <a:xfrm>
            <a:off x="4464798" y="279181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C2D553-2894-4B90-99BE-A782AFF47764}"/>
              </a:ext>
            </a:extLst>
          </p:cNvPr>
          <p:cNvSpPr/>
          <p:nvPr/>
        </p:nvSpPr>
        <p:spPr>
          <a:xfrm>
            <a:off x="3286531" y="310392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9A9F-3DFE-4610-AAB0-26D326EF688D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3801300" y="1329144"/>
            <a:ext cx="661548" cy="4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52954A-8129-4A3A-B3FE-E36D441313E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577779" y="2075985"/>
            <a:ext cx="49556" cy="71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34E70-1003-48B5-A1CA-349F80B4055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45306" y="2028379"/>
            <a:ext cx="717542" cy="267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1EAAB6-B61B-48B3-AC3D-D8A48C4A6A6D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449068" y="2525339"/>
            <a:ext cx="66377" cy="57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15D61B-8BF8-490B-93F0-B567CDECD123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3611604" y="3069285"/>
            <a:ext cx="900800" cy="19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2908BD-2CFF-4B76-B70C-500A614AF28F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745306" y="2525339"/>
            <a:ext cx="719492" cy="42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FEED90-B009-40A1-A719-8CA992D722CC}"/>
              </a:ext>
            </a:extLst>
          </p:cNvPr>
          <p:cNvSpPr txBox="1"/>
          <p:nvPr/>
        </p:nvSpPr>
        <p:spPr>
          <a:xfrm>
            <a:off x="4024089" y="136856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44E68-6CFC-4C2D-A186-450A30DE6987}"/>
              </a:ext>
            </a:extLst>
          </p:cNvPr>
          <p:cNvSpPr txBox="1"/>
          <p:nvPr/>
        </p:nvSpPr>
        <p:spPr>
          <a:xfrm>
            <a:off x="3922132" y="195976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4623-CD3D-47FF-9010-86374AB395F4}"/>
              </a:ext>
            </a:extLst>
          </p:cNvPr>
          <p:cNvSpPr txBox="1"/>
          <p:nvPr/>
        </p:nvSpPr>
        <p:spPr>
          <a:xfrm>
            <a:off x="4599532" y="225995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FBB5E-37DD-455E-8CEB-015EDD1A4CC8}"/>
              </a:ext>
            </a:extLst>
          </p:cNvPr>
          <p:cNvSpPr txBox="1"/>
          <p:nvPr/>
        </p:nvSpPr>
        <p:spPr>
          <a:xfrm>
            <a:off x="4052453" y="255897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8D7B3-E413-4FE6-B155-0203E8F33A57}"/>
              </a:ext>
            </a:extLst>
          </p:cNvPr>
          <p:cNvSpPr txBox="1"/>
          <p:nvPr/>
        </p:nvSpPr>
        <p:spPr>
          <a:xfrm>
            <a:off x="3808264" y="296914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3A5B4-092B-4D73-9B77-2A425BBA130B}"/>
              </a:ext>
            </a:extLst>
          </p:cNvPr>
          <p:cNvSpPr txBox="1"/>
          <p:nvPr/>
        </p:nvSpPr>
        <p:spPr>
          <a:xfrm>
            <a:off x="3202531" y="270894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29C85-A4DE-4FF2-AD1F-0F813236881B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902B7-9C4C-4AF9-B705-B8E488C152C2}"/>
              </a:ext>
            </a:extLst>
          </p:cNvPr>
          <p:cNvSpPr/>
          <p:nvPr/>
        </p:nvSpPr>
        <p:spPr>
          <a:xfrm>
            <a:off x="7529616" y="337905"/>
            <a:ext cx="4228553" cy="5940088"/>
          </a:xfrm>
          <a:prstGeom prst="rect">
            <a:avLst/>
          </a:prstGeom>
          <a:solidFill>
            <a:srgbClr val="F5F9FD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 Graph::dijkstra(const int n, const int v)</a:t>
            </a:r>
          </a:p>
          <a:p>
            <a:r>
              <a:rPr lang="en-US" altLang="ko-KR" sz="1000" dirty="0"/>
              <a:t>{//</a:t>
            </a:r>
            <a:r>
              <a:rPr lang="ko-KR" altLang="en-US" sz="1000" dirty="0"/>
              <a:t>다익스트라 알고리즘 실행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사용하는 배열들 초기화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s[i] = false;</a:t>
            </a:r>
          </a:p>
          <a:p>
            <a:r>
              <a:rPr lang="en-US" altLang="ko-KR" sz="1000" dirty="0"/>
              <a:t>        dist[i] = length[v][i];</a:t>
            </a:r>
          </a:p>
          <a:p>
            <a:r>
              <a:rPr lang="en-US" altLang="ko-KR" sz="1000" dirty="0"/>
              <a:t>        path[i] = v;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s[v] = true; // </a:t>
            </a:r>
            <a:r>
              <a:rPr lang="ko-KR" altLang="en-US" sz="1000" dirty="0"/>
              <a:t>자기 자신과의 최단 거리는 이미 정해짐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dist[v] = 0; // </a:t>
            </a:r>
            <a:r>
              <a:rPr lang="ko-KR" altLang="en-US" sz="1000" dirty="0"/>
              <a:t>자기 자신과의 거리는 </a:t>
            </a:r>
            <a:r>
              <a:rPr lang="en-US" altLang="ko-KR" sz="1000" dirty="0"/>
              <a:t>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u = </a:t>
            </a:r>
            <a:r>
              <a:rPr lang="en-US" altLang="ko-KR" sz="1000" dirty="0" err="1"/>
              <a:t>extractMin</a:t>
            </a:r>
            <a:r>
              <a:rPr lang="en-US" altLang="ko-KR" sz="1000" dirty="0"/>
              <a:t>(n); // dist</a:t>
            </a:r>
            <a:r>
              <a:rPr lang="ko-KR" altLang="en-US" sz="1000" dirty="0"/>
              <a:t>에서 가장 작은 값을 찾음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s[u]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for (int w = 0; w &lt; n; w++)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if (!s[w]) // S</a:t>
            </a:r>
            <a:r>
              <a:rPr lang="ko-KR" altLang="en-US" sz="1000" dirty="0"/>
              <a:t>에 속하지 않는 정점 중에서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// </a:t>
            </a:r>
            <a:r>
              <a:rPr lang="ko-KR" altLang="en-US" sz="1000" dirty="0"/>
              <a:t>다른 정점을 거쳐서 가는 것이 더 비용이 적게 든다면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/>
              <a:t>if (dist[w] &gt; (dist[u] + length[u][w]))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  //</a:t>
            </a:r>
            <a:r>
              <a:rPr lang="ko-KR" altLang="en-US" sz="1000" dirty="0"/>
              <a:t>해당 정점을 선택한다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dist[w] = length[u][w] + dist[u];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// </a:t>
            </a:r>
            <a:r>
              <a:rPr lang="ko-KR" altLang="en-US" sz="1000" dirty="0"/>
              <a:t>경로추적용 </a:t>
            </a:r>
            <a:r>
              <a:rPr lang="en-US" altLang="ko-KR" sz="1000" dirty="0"/>
              <a:t>path</a:t>
            </a:r>
            <a:r>
              <a:rPr lang="ko-KR" altLang="en-US" sz="1000" dirty="0"/>
              <a:t>배열에 해당 정점 값 저장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path[w] = u;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PrintPath();</a:t>
            </a:r>
          </a:p>
          <a:p>
            <a:r>
              <a:rPr lang="en-US" altLang="ko-KR" sz="1000" dirty="0"/>
              <a:t>    PrintVertex(n, v);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E2436-6F2F-4CCD-980B-51C079DD0AD1}"/>
              </a:ext>
            </a:extLst>
          </p:cNvPr>
          <p:cNvSpPr txBox="1"/>
          <p:nvPr/>
        </p:nvSpPr>
        <p:spPr>
          <a:xfrm>
            <a:off x="4627334" y="1471641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ko-KR" altLang="en-US" sz="13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2A2A8-46F8-4CFA-8BF3-AB4F3434A558}"/>
              </a:ext>
            </a:extLst>
          </p:cNvPr>
          <p:cNvSpPr txBox="1"/>
          <p:nvPr/>
        </p:nvSpPr>
        <p:spPr>
          <a:xfrm>
            <a:off x="1329862" y="4931099"/>
            <a:ext cx="51799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①에서 갈 수 있었던 ②와 ③중 </a:t>
            </a:r>
            <a:r>
              <a:rPr lang="en-US" altLang="ko-KR" sz="1300" dirty="0" err="1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extractMin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의해 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가중치가 더 작은 ②를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그룹에 포함시켜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s[2]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TRUE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업데이트한다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037455A-C0DB-4CD8-8225-49C6F0C2A08A}"/>
              </a:ext>
            </a:extLst>
          </p:cNvPr>
          <p:cNvSpPr/>
          <p:nvPr/>
        </p:nvSpPr>
        <p:spPr>
          <a:xfrm rot="12600000">
            <a:off x="1221217" y="5036518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52E6F2-902D-4379-B43E-02A8A0F0788D}"/>
              </a:ext>
            </a:extLst>
          </p:cNvPr>
          <p:cNvSpPr txBox="1"/>
          <p:nvPr/>
        </p:nvSpPr>
        <p:spPr>
          <a:xfrm>
            <a:off x="1345406" y="5484066"/>
            <a:ext cx="5307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때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④까지의 거리는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②까지 거리 </a:t>
            </a:r>
            <a:r>
              <a:rPr lang="en-US" altLang="ko-KR" sz="1300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④까지 거리 </a:t>
            </a:r>
            <a:r>
              <a:rPr lang="en-US" altLang="ko-KR" sz="1300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이다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이는 초기값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작으므로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dist[4]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300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업데이트된다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1EF6E6EF-F1D3-400A-B7B7-4B8B2D5262BA}"/>
              </a:ext>
            </a:extLst>
          </p:cNvPr>
          <p:cNvSpPr/>
          <p:nvPr/>
        </p:nvSpPr>
        <p:spPr>
          <a:xfrm rot="12600000">
            <a:off x="1221219" y="5589486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D834CE-D3CF-4C5C-9AB7-B1E410499D53}"/>
              </a:ext>
            </a:extLst>
          </p:cNvPr>
          <p:cNvSpPr txBox="1"/>
          <p:nvPr/>
        </p:nvSpPr>
        <p:spPr>
          <a:xfrm>
            <a:off x="1345405" y="6114236"/>
            <a:ext cx="5399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dist[3]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정점 ① → ② → ③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6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보다 ① → ③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=3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의 경로가 더 적은 비용을 요구하기 때문에 값을 유지한다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C1D15D5-385E-4D3E-80F7-8B76AEF358B7}"/>
              </a:ext>
            </a:extLst>
          </p:cNvPr>
          <p:cNvSpPr/>
          <p:nvPr/>
        </p:nvSpPr>
        <p:spPr>
          <a:xfrm rot="12600000">
            <a:off x="1221219" y="6219656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4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541208C-CC30-4C72-8004-316809FB0BFA}"/>
              </a:ext>
            </a:extLst>
          </p:cNvPr>
          <p:cNvSpPr/>
          <p:nvPr/>
        </p:nvSpPr>
        <p:spPr>
          <a:xfrm>
            <a:off x="3338818" y="1627464"/>
            <a:ext cx="1619076" cy="1585519"/>
          </a:xfrm>
          <a:custGeom>
            <a:avLst/>
            <a:gdLst>
              <a:gd name="connsiteX0" fmla="*/ 1191237 w 1619076"/>
              <a:gd name="connsiteY0" fmla="*/ 0 h 1585519"/>
              <a:gd name="connsiteX1" fmla="*/ 536896 w 1619076"/>
              <a:gd name="connsiteY1" fmla="*/ 302004 h 1585519"/>
              <a:gd name="connsiteX2" fmla="*/ 83890 w 1619076"/>
              <a:gd name="connsiteY2" fmla="*/ 578841 h 1585519"/>
              <a:gd name="connsiteX3" fmla="*/ 0 w 1619076"/>
              <a:gd name="connsiteY3" fmla="*/ 864066 h 1585519"/>
              <a:gd name="connsiteX4" fmla="*/ 201336 w 1619076"/>
              <a:gd name="connsiteY4" fmla="*/ 1057013 h 1585519"/>
              <a:gd name="connsiteX5" fmla="*/ 662731 w 1619076"/>
              <a:gd name="connsiteY5" fmla="*/ 1300294 h 1585519"/>
              <a:gd name="connsiteX6" fmla="*/ 1266738 w 1619076"/>
              <a:gd name="connsiteY6" fmla="*/ 1585519 h 1585519"/>
              <a:gd name="connsiteX7" fmla="*/ 1518408 w 1619076"/>
              <a:gd name="connsiteY7" fmla="*/ 1526797 h 1585519"/>
              <a:gd name="connsiteX8" fmla="*/ 1619076 w 1619076"/>
              <a:gd name="connsiteY8" fmla="*/ 1359017 h 1585519"/>
              <a:gd name="connsiteX9" fmla="*/ 1526797 w 1619076"/>
              <a:gd name="connsiteY9" fmla="*/ 184558 h 1585519"/>
              <a:gd name="connsiteX10" fmla="*/ 1333850 w 1619076"/>
              <a:gd name="connsiteY10" fmla="*/ 41945 h 1585519"/>
              <a:gd name="connsiteX11" fmla="*/ 1191237 w 1619076"/>
              <a:gd name="connsiteY11" fmla="*/ 0 h 158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076" h="1585519">
                <a:moveTo>
                  <a:pt x="1191237" y="0"/>
                </a:moveTo>
                <a:lnTo>
                  <a:pt x="536896" y="302004"/>
                </a:lnTo>
                <a:lnTo>
                  <a:pt x="83890" y="578841"/>
                </a:lnTo>
                <a:lnTo>
                  <a:pt x="0" y="864066"/>
                </a:lnTo>
                <a:lnTo>
                  <a:pt x="201336" y="1057013"/>
                </a:lnTo>
                <a:lnTo>
                  <a:pt x="662731" y="1300294"/>
                </a:lnTo>
                <a:lnTo>
                  <a:pt x="1266738" y="1585519"/>
                </a:lnTo>
                <a:lnTo>
                  <a:pt x="1518408" y="1526797"/>
                </a:lnTo>
                <a:lnTo>
                  <a:pt x="1619076" y="1359017"/>
                </a:lnTo>
                <a:lnTo>
                  <a:pt x="1526797" y="184558"/>
                </a:lnTo>
                <a:lnTo>
                  <a:pt x="1333850" y="41945"/>
                </a:lnTo>
                <a:lnTo>
                  <a:pt x="1191237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95714E8-E942-4BD1-91FF-7181567A3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63137"/>
              </p:ext>
            </p:extLst>
          </p:nvPr>
        </p:nvGraphicFramePr>
        <p:xfrm>
          <a:off x="1717431" y="3642975"/>
          <a:ext cx="4613316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886">
                  <a:extLst>
                    <a:ext uri="{9D8B030D-6E8A-4147-A177-3AD203B41FA5}">
                      <a16:colId xmlns:a16="http://schemas.microsoft.com/office/drawing/2014/main" val="1608190730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560040859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264122521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4091667113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184057286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131791457"/>
                    </a:ext>
                  </a:extLst>
                </a:gridCol>
              </a:tblGrid>
              <a:tr h="201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9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dist[]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068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BB086426-826A-4FB0-8A79-F1B0E97D209B}"/>
              </a:ext>
            </a:extLst>
          </p:cNvPr>
          <p:cNvSpPr/>
          <p:nvPr/>
        </p:nvSpPr>
        <p:spPr>
          <a:xfrm>
            <a:off x="3476227" y="116660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D8B68-9050-4154-87C5-5B5A75F9E19B}"/>
              </a:ext>
            </a:extLst>
          </p:cNvPr>
          <p:cNvSpPr/>
          <p:nvPr/>
        </p:nvSpPr>
        <p:spPr>
          <a:xfrm>
            <a:off x="4415242" y="175091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15CF5D-3D7C-4383-AB53-6E87C3E28F5C}"/>
              </a:ext>
            </a:extLst>
          </p:cNvPr>
          <p:cNvSpPr/>
          <p:nvPr/>
        </p:nvSpPr>
        <p:spPr>
          <a:xfrm>
            <a:off x="3467839" y="224787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93FB7-9478-4924-875E-2E15D632F138}"/>
              </a:ext>
            </a:extLst>
          </p:cNvPr>
          <p:cNvSpPr/>
          <p:nvPr/>
        </p:nvSpPr>
        <p:spPr>
          <a:xfrm>
            <a:off x="4464798" y="2791818"/>
            <a:ext cx="325073" cy="325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C2D553-2894-4B90-99BE-A782AFF47764}"/>
              </a:ext>
            </a:extLst>
          </p:cNvPr>
          <p:cNvSpPr/>
          <p:nvPr/>
        </p:nvSpPr>
        <p:spPr>
          <a:xfrm>
            <a:off x="3286531" y="310392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9A9F-3DFE-4610-AAB0-26D326EF688D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3801300" y="1329144"/>
            <a:ext cx="661548" cy="4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52954A-8129-4A3A-B3FE-E36D441313E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577779" y="2075985"/>
            <a:ext cx="49556" cy="71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34E70-1003-48B5-A1CA-349F80B4055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45306" y="2028379"/>
            <a:ext cx="717542" cy="267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1EAAB6-B61B-48B3-AC3D-D8A48C4A6A6D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449068" y="2525339"/>
            <a:ext cx="66377" cy="57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15D61B-8BF8-490B-93F0-B567CDECD123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3611604" y="3069285"/>
            <a:ext cx="900800" cy="197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2908BD-2CFF-4B76-B70C-500A614AF28F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745306" y="2525339"/>
            <a:ext cx="719492" cy="42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FEED90-B009-40A1-A719-8CA992D722CC}"/>
              </a:ext>
            </a:extLst>
          </p:cNvPr>
          <p:cNvSpPr txBox="1"/>
          <p:nvPr/>
        </p:nvSpPr>
        <p:spPr>
          <a:xfrm>
            <a:off x="4024089" y="136856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44E68-6CFC-4C2D-A186-450A30DE6987}"/>
              </a:ext>
            </a:extLst>
          </p:cNvPr>
          <p:cNvSpPr txBox="1"/>
          <p:nvPr/>
        </p:nvSpPr>
        <p:spPr>
          <a:xfrm>
            <a:off x="3922132" y="195976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4623-CD3D-47FF-9010-86374AB395F4}"/>
              </a:ext>
            </a:extLst>
          </p:cNvPr>
          <p:cNvSpPr txBox="1"/>
          <p:nvPr/>
        </p:nvSpPr>
        <p:spPr>
          <a:xfrm>
            <a:off x="4599532" y="225995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FBB5E-37DD-455E-8CEB-015EDD1A4CC8}"/>
              </a:ext>
            </a:extLst>
          </p:cNvPr>
          <p:cNvSpPr txBox="1"/>
          <p:nvPr/>
        </p:nvSpPr>
        <p:spPr>
          <a:xfrm>
            <a:off x="4052453" y="255897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8D7B3-E413-4FE6-B155-0203E8F33A57}"/>
              </a:ext>
            </a:extLst>
          </p:cNvPr>
          <p:cNvSpPr txBox="1"/>
          <p:nvPr/>
        </p:nvSpPr>
        <p:spPr>
          <a:xfrm>
            <a:off x="3808264" y="296914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3A5B4-092B-4D73-9B77-2A425BBA130B}"/>
              </a:ext>
            </a:extLst>
          </p:cNvPr>
          <p:cNvSpPr txBox="1"/>
          <p:nvPr/>
        </p:nvSpPr>
        <p:spPr>
          <a:xfrm>
            <a:off x="3202531" y="270894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29C85-A4DE-4FF2-AD1F-0F813236881B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902B7-9C4C-4AF9-B705-B8E488C152C2}"/>
              </a:ext>
            </a:extLst>
          </p:cNvPr>
          <p:cNvSpPr/>
          <p:nvPr/>
        </p:nvSpPr>
        <p:spPr>
          <a:xfrm>
            <a:off x="7529616" y="337905"/>
            <a:ext cx="4228553" cy="5940088"/>
          </a:xfrm>
          <a:prstGeom prst="rect">
            <a:avLst/>
          </a:prstGeom>
          <a:solidFill>
            <a:srgbClr val="F5F9FD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 Graph::dijkstra(const int n, const int v)</a:t>
            </a:r>
          </a:p>
          <a:p>
            <a:r>
              <a:rPr lang="en-US" altLang="ko-KR" sz="1000" dirty="0"/>
              <a:t>{//</a:t>
            </a:r>
            <a:r>
              <a:rPr lang="ko-KR" altLang="en-US" sz="1000" dirty="0"/>
              <a:t>다익스트라 알고리즘 실행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사용하는 배열들 초기화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s[i] = false;</a:t>
            </a:r>
          </a:p>
          <a:p>
            <a:r>
              <a:rPr lang="en-US" altLang="ko-KR" sz="1000" dirty="0"/>
              <a:t>        dist[i] = length[v][i];</a:t>
            </a:r>
          </a:p>
          <a:p>
            <a:r>
              <a:rPr lang="en-US" altLang="ko-KR" sz="1000" dirty="0"/>
              <a:t>        path[i] = v;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s[v] = true; // </a:t>
            </a:r>
            <a:r>
              <a:rPr lang="ko-KR" altLang="en-US" sz="1000" dirty="0"/>
              <a:t>자기 자신과의 최단 거리는 이미 정해짐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dist[v] = 0; // </a:t>
            </a:r>
            <a:r>
              <a:rPr lang="ko-KR" altLang="en-US" sz="1000" dirty="0"/>
              <a:t>자기 자신과의 거리는 </a:t>
            </a:r>
            <a:r>
              <a:rPr lang="en-US" altLang="ko-KR" sz="1000" dirty="0"/>
              <a:t>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u = </a:t>
            </a:r>
            <a:r>
              <a:rPr lang="en-US" altLang="ko-KR" sz="1000" dirty="0" err="1"/>
              <a:t>extractMin</a:t>
            </a:r>
            <a:r>
              <a:rPr lang="en-US" altLang="ko-KR" sz="1000" dirty="0"/>
              <a:t>(n); // dist</a:t>
            </a:r>
            <a:r>
              <a:rPr lang="ko-KR" altLang="en-US" sz="1000" dirty="0"/>
              <a:t>에서 가장 작은 값을 찾음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s[u]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for (int w = 0; w &lt; n; w++)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if (!s[w]) // S</a:t>
            </a:r>
            <a:r>
              <a:rPr lang="ko-KR" altLang="en-US" sz="1000" dirty="0"/>
              <a:t>에 속하지 않는 정점 중에서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// </a:t>
            </a:r>
            <a:r>
              <a:rPr lang="ko-KR" altLang="en-US" sz="1000" dirty="0"/>
              <a:t>다른 정점을 거쳐서 가는 것이 더 비용이 적게 든다면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/>
              <a:t>if (dist[w] &gt; (dist[u] + length[u][w]))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  //</a:t>
            </a:r>
            <a:r>
              <a:rPr lang="ko-KR" altLang="en-US" sz="1000" dirty="0"/>
              <a:t>해당 정점을 선택한다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dist[w] = length[u][w] + dist[u];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// </a:t>
            </a:r>
            <a:r>
              <a:rPr lang="ko-KR" altLang="en-US" sz="1000" dirty="0"/>
              <a:t>경로추적용 </a:t>
            </a:r>
            <a:r>
              <a:rPr lang="en-US" altLang="ko-KR" sz="1000" dirty="0"/>
              <a:t>path</a:t>
            </a:r>
            <a:r>
              <a:rPr lang="ko-KR" altLang="en-US" sz="1000" dirty="0"/>
              <a:t>배열에 해당 정점 값 저장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path[w] = u;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PrintPath();</a:t>
            </a:r>
          </a:p>
          <a:p>
            <a:r>
              <a:rPr lang="en-US" altLang="ko-KR" sz="1000" dirty="0"/>
              <a:t>    PrintVertex(n, v);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E2436-6F2F-4CCD-980B-51C079DD0AD1}"/>
              </a:ext>
            </a:extLst>
          </p:cNvPr>
          <p:cNvSpPr txBox="1"/>
          <p:nvPr/>
        </p:nvSpPr>
        <p:spPr>
          <a:xfrm>
            <a:off x="4627334" y="1471641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ko-KR" altLang="en-US" sz="13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2A2A8-46F8-4CFA-8BF3-AB4F3434A558}"/>
              </a:ext>
            </a:extLst>
          </p:cNvPr>
          <p:cNvSpPr txBox="1"/>
          <p:nvPr/>
        </p:nvSpPr>
        <p:spPr>
          <a:xfrm>
            <a:off x="1329862" y="4931099"/>
            <a:ext cx="532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②에서 갈 수 있었던 ③과 ④ 중 </a:t>
            </a:r>
            <a:r>
              <a:rPr lang="en-US" altLang="ko-KR" sz="1300" dirty="0" err="1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extractMin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의해 가중치가 더 작은 ③을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그룹에 포함시켜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s[3]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TRUE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업데이트한다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037455A-C0DB-4CD8-8225-49C6F0C2A08A}"/>
              </a:ext>
            </a:extLst>
          </p:cNvPr>
          <p:cNvSpPr/>
          <p:nvPr/>
        </p:nvSpPr>
        <p:spPr>
          <a:xfrm rot="12600000">
            <a:off x="1221217" y="5036518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52E6F2-902D-4379-B43E-02A8A0F0788D}"/>
              </a:ext>
            </a:extLst>
          </p:cNvPr>
          <p:cNvSpPr txBox="1"/>
          <p:nvPr/>
        </p:nvSpPr>
        <p:spPr>
          <a:xfrm>
            <a:off x="1345406" y="5484066"/>
            <a:ext cx="5307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dist[4]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경로 ① → ② → ③ → ④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=12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경로 ① → ③ → ④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9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보다 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경로 ① → ② → ④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7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가장 적은 비용을 요구하기 때문에 값을 유지한다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1EF6E6EF-F1D3-400A-B7B7-4B8B2D5262BA}"/>
              </a:ext>
            </a:extLst>
          </p:cNvPr>
          <p:cNvSpPr/>
          <p:nvPr/>
        </p:nvSpPr>
        <p:spPr>
          <a:xfrm rot="12600000">
            <a:off x="1221219" y="5589486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F67B66F-71B6-49E4-AD37-003F6A81580D}"/>
              </a:ext>
            </a:extLst>
          </p:cNvPr>
          <p:cNvSpPr/>
          <p:nvPr/>
        </p:nvSpPr>
        <p:spPr>
          <a:xfrm>
            <a:off x="3145872" y="1610686"/>
            <a:ext cx="1845578" cy="1879134"/>
          </a:xfrm>
          <a:custGeom>
            <a:avLst/>
            <a:gdLst>
              <a:gd name="connsiteX0" fmla="*/ 1333849 w 1845578"/>
              <a:gd name="connsiteY0" fmla="*/ 0 h 1879134"/>
              <a:gd name="connsiteX1" fmla="*/ 377504 w 1845578"/>
              <a:gd name="connsiteY1" fmla="*/ 494951 h 1879134"/>
              <a:gd name="connsiteX2" fmla="*/ 184557 w 1845578"/>
              <a:gd name="connsiteY2" fmla="*/ 796954 h 1879134"/>
              <a:gd name="connsiteX3" fmla="*/ 0 w 1845578"/>
              <a:gd name="connsiteY3" fmla="*/ 1568742 h 1879134"/>
              <a:gd name="connsiteX4" fmla="*/ 100667 w 1845578"/>
              <a:gd name="connsiteY4" fmla="*/ 1879134 h 1879134"/>
              <a:gd name="connsiteX5" fmla="*/ 604007 w 1845578"/>
              <a:gd name="connsiteY5" fmla="*/ 1879134 h 1879134"/>
              <a:gd name="connsiteX6" fmla="*/ 1593908 w 1845578"/>
              <a:gd name="connsiteY6" fmla="*/ 1585520 h 1879134"/>
              <a:gd name="connsiteX7" fmla="*/ 1845578 w 1845578"/>
              <a:gd name="connsiteY7" fmla="*/ 1342239 h 1879134"/>
              <a:gd name="connsiteX8" fmla="*/ 1820411 w 1845578"/>
              <a:gd name="connsiteY8" fmla="*/ 788565 h 1879134"/>
              <a:gd name="connsiteX9" fmla="*/ 1694576 w 1845578"/>
              <a:gd name="connsiteY9" fmla="*/ 251670 h 1879134"/>
              <a:gd name="connsiteX10" fmla="*/ 1518407 w 1845578"/>
              <a:gd name="connsiteY10" fmla="*/ 58723 h 1879134"/>
              <a:gd name="connsiteX11" fmla="*/ 1333849 w 1845578"/>
              <a:gd name="connsiteY11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5578" h="1879134">
                <a:moveTo>
                  <a:pt x="1333849" y="0"/>
                </a:moveTo>
                <a:lnTo>
                  <a:pt x="377504" y="494951"/>
                </a:lnTo>
                <a:lnTo>
                  <a:pt x="184557" y="796954"/>
                </a:lnTo>
                <a:lnTo>
                  <a:pt x="0" y="1568742"/>
                </a:lnTo>
                <a:lnTo>
                  <a:pt x="100667" y="1879134"/>
                </a:lnTo>
                <a:lnTo>
                  <a:pt x="604007" y="1879134"/>
                </a:lnTo>
                <a:lnTo>
                  <a:pt x="1593908" y="1585520"/>
                </a:lnTo>
                <a:lnTo>
                  <a:pt x="1845578" y="1342239"/>
                </a:lnTo>
                <a:lnTo>
                  <a:pt x="1820411" y="788565"/>
                </a:lnTo>
                <a:lnTo>
                  <a:pt x="1694576" y="251670"/>
                </a:lnTo>
                <a:lnTo>
                  <a:pt x="1518407" y="58723"/>
                </a:lnTo>
                <a:lnTo>
                  <a:pt x="1333849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95714E8-E942-4BD1-91FF-7181567A3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92026"/>
              </p:ext>
            </p:extLst>
          </p:nvPr>
        </p:nvGraphicFramePr>
        <p:xfrm>
          <a:off x="1717431" y="3642975"/>
          <a:ext cx="4613316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886">
                  <a:extLst>
                    <a:ext uri="{9D8B030D-6E8A-4147-A177-3AD203B41FA5}">
                      <a16:colId xmlns:a16="http://schemas.microsoft.com/office/drawing/2014/main" val="1608190730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560040859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264122521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4091667113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3184057286"/>
                    </a:ext>
                  </a:extLst>
                </a:gridCol>
                <a:gridCol w="768886">
                  <a:extLst>
                    <a:ext uri="{9D8B030D-6E8A-4147-A177-3AD203B41FA5}">
                      <a16:colId xmlns:a16="http://schemas.microsoft.com/office/drawing/2014/main" val="131791457"/>
                    </a:ext>
                  </a:extLst>
                </a:gridCol>
              </a:tblGrid>
              <a:tr h="201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9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dist[]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s[]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FALSE</a:t>
                      </a:r>
                      <a:endParaRPr lang="ko-KR" altLang="en-US" sz="15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068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BB086426-826A-4FB0-8A79-F1B0E97D209B}"/>
              </a:ext>
            </a:extLst>
          </p:cNvPr>
          <p:cNvSpPr/>
          <p:nvPr/>
        </p:nvSpPr>
        <p:spPr>
          <a:xfrm>
            <a:off x="3476227" y="116660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D8B68-9050-4154-87C5-5B5A75F9E19B}"/>
              </a:ext>
            </a:extLst>
          </p:cNvPr>
          <p:cNvSpPr/>
          <p:nvPr/>
        </p:nvSpPr>
        <p:spPr>
          <a:xfrm>
            <a:off x="4415242" y="175091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15CF5D-3D7C-4383-AB53-6E87C3E28F5C}"/>
              </a:ext>
            </a:extLst>
          </p:cNvPr>
          <p:cNvSpPr/>
          <p:nvPr/>
        </p:nvSpPr>
        <p:spPr>
          <a:xfrm>
            <a:off x="3467839" y="224787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93FB7-9478-4924-875E-2E15D632F138}"/>
              </a:ext>
            </a:extLst>
          </p:cNvPr>
          <p:cNvSpPr/>
          <p:nvPr/>
        </p:nvSpPr>
        <p:spPr>
          <a:xfrm>
            <a:off x="4464798" y="279181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C2D553-2894-4B90-99BE-A782AFF47764}"/>
              </a:ext>
            </a:extLst>
          </p:cNvPr>
          <p:cNvSpPr/>
          <p:nvPr/>
        </p:nvSpPr>
        <p:spPr>
          <a:xfrm>
            <a:off x="3286531" y="3103927"/>
            <a:ext cx="325073" cy="325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9A9F-3DFE-4610-AAB0-26D326EF688D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3801300" y="1329144"/>
            <a:ext cx="661548" cy="4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52954A-8129-4A3A-B3FE-E36D441313E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577779" y="2075985"/>
            <a:ext cx="49556" cy="71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34E70-1003-48B5-A1CA-349F80B4055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45306" y="2028379"/>
            <a:ext cx="717542" cy="267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1EAAB6-B61B-48B3-AC3D-D8A48C4A6A6D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449068" y="2525339"/>
            <a:ext cx="66377" cy="57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15D61B-8BF8-490B-93F0-B567CDECD123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3611604" y="3069285"/>
            <a:ext cx="900800" cy="19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2908BD-2CFF-4B76-B70C-500A614AF28F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3745306" y="2525339"/>
            <a:ext cx="719492" cy="42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FEED90-B009-40A1-A719-8CA992D722CC}"/>
              </a:ext>
            </a:extLst>
          </p:cNvPr>
          <p:cNvSpPr txBox="1"/>
          <p:nvPr/>
        </p:nvSpPr>
        <p:spPr>
          <a:xfrm>
            <a:off x="4024089" y="136856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44E68-6CFC-4C2D-A186-450A30DE6987}"/>
              </a:ext>
            </a:extLst>
          </p:cNvPr>
          <p:cNvSpPr txBox="1"/>
          <p:nvPr/>
        </p:nvSpPr>
        <p:spPr>
          <a:xfrm>
            <a:off x="3922132" y="195976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4623-CD3D-47FF-9010-86374AB395F4}"/>
              </a:ext>
            </a:extLst>
          </p:cNvPr>
          <p:cNvSpPr txBox="1"/>
          <p:nvPr/>
        </p:nvSpPr>
        <p:spPr>
          <a:xfrm>
            <a:off x="4599532" y="225995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FBB5E-37DD-455E-8CEB-015EDD1A4CC8}"/>
              </a:ext>
            </a:extLst>
          </p:cNvPr>
          <p:cNvSpPr txBox="1"/>
          <p:nvPr/>
        </p:nvSpPr>
        <p:spPr>
          <a:xfrm>
            <a:off x="4052453" y="255897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8D7B3-E413-4FE6-B155-0203E8F33A57}"/>
              </a:ext>
            </a:extLst>
          </p:cNvPr>
          <p:cNvSpPr txBox="1"/>
          <p:nvPr/>
        </p:nvSpPr>
        <p:spPr>
          <a:xfrm>
            <a:off x="3808264" y="296914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3A5B4-092B-4D73-9B77-2A425BBA130B}"/>
              </a:ext>
            </a:extLst>
          </p:cNvPr>
          <p:cNvSpPr txBox="1"/>
          <p:nvPr/>
        </p:nvSpPr>
        <p:spPr>
          <a:xfrm>
            <a:off x="3202531" y="270894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29C85-A4DE-4FF2-AD1F-0F813236881B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902B7-9C4C-4AF9-B705-B8E488C152C2}"/>
              </a:ext>
            </a:extLst>
          </p:cNvPr>
          <p:cNvSpPr/>
          <p:nvPr/>
        </p:nvSpPr>
        <p:spPr>
          <a:xfrm>
            <a:off x="7529616" y="337905"/>
            <a:ext cx="4228553" cy="5940088"/>
          </a:xfrm>
          <a:prstGeom prst="rect">
            <a:avLst/>
          </a:prstGeom>
          <a:solidFill>
            <a:srgbClr val="F5F9FD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void Graph::dijkstra(const int n, const int v)</a:t>
            </a:r>
          </a:p>
          <a:p>
            <a:r>
              <a:rPr lang="en-US" altLang="ko-KR" sz="1000" dirty="0"/>
              <a:t>{//</a:t>
            </a:r>
            <a:r>
              <a:rPr lang="ko-KR" altLang="en-US" sz="1000" dirty="0"/>
              <a:t>다익스트라 알고리즘 실행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사용하는 배열들 초기화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s[i] = false;</a:t>
            </a:r>
          </a:p>
          <a:p>
            <a:r>
              <a:rPr lang="en-US" altLang="ko-KR" sz="1000" dirty="0"/>
              <a:t>        dist[i] = length[v][i];</a:t>
            </a:r>
          </a:p>
          <a:p>
            <a:r>
              <a:rPr lang="en-US" altLang="ko-KR" sz="1000" dirty="0"/>
              <a:t>        path[i] = v;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s[v] = true; // </a:t>
            </a:r>
            <a:r>
              <a:rPr lang="ko-KR" altLang="en-US" sz="1000" dirty="0"/>
              <a:t>자기 자신과의 최단 거리는 이미 정해짐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dist[v] = 0; // </a:t>
            </a:r>
            <a:r>
              <a:rPr lang="ko-KR" altLang="en-US" sz="1000" dirty="0"/>
              <a:t>자기 자신과의 거리는 </a:t>
            </a:r>
            <a:r>
              <a:rPr lang="en-US" altLang="ko-KR" sz="1000" dirty="0"/>
              <a:t>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for (int i = 0; i &lt; n;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u = </a:t>
            </a:r>
            <a:r>
              <a:rPr lang="en-US" altLang="ko-KR" sz="1000" dirty="0" err="1"/>
              <a:t>extractMin</a:t>
            </a:r>
            <a:r>
              <a:rPr lang="en-US" altLang="ko-KR" sz="1000" dirty="0"/>
              <a:t>(n); // dist</a:t>
            </a:r>
            <a:r>
              <a:rPr lang="ko-KR" altLang="en-US" sz="1000" dirty="0"/>
              <a:t>에서 가장 작은 값을 찾음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s[u]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for (int w = 0; w &lt; n; w++)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if (!s[w]) // S</a:t>
            </a:r>
            <a:r>
              <a:rPr lang="ko-KR" altLang="en-US" sz="1000" dirty="0"/>
              <a:t>에 속하지 않는 정점 중에서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// </a:t>
            </a:r>
            <a:r>
              <a:rPr lang="ko-KR" altLang="en-US" sz="1000" dirty="0"/>
              <a:t>다른 정점을 거쳐서 가는 것이 더 비용이 적게 든다면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/>
              <a:t>if (dist[w] &gt; (dist[u] + length[u][w]))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  //</a:t>
            </a:r>
            <a:r>
              <a:rPr lang="ko-KR" altLang="en-US" sz="1000" dirty="0"/>
              <a:t>해당 정점을 선택한다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dist[w] = length[u][w] + dist[u];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// </a:t>
            </a:r>
            <a:r>
              <a:rPr lang="ko-KR" altLang="en-US" sz="1000" dirty="0"/>
              <a:t>경로추적용 </a:t>
            </a:r>
            <a:r>
              <a:rPr lang="en-US" altLang="ko-KR" sz="1000" dirty="0"/>
              <a:t>path</a:t>
            </a:r>
            <a:r>
              <a:rPr lang="ko-KR" altLang="en-US" sz="1000" dirty="0"/>
              <a:t>배열에 해당 정점 값 저장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path[w] = u;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PrintPath();</a:t>
            </a:r>
          </a:p>
          <a:p>
            <a:r>
              <a:rPr lang="en-US" altLang="ko-KR" sz="1000" dirty="0"/>
              <a:t>    PrintVertex(n, v);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E2436-6F2F-4CCD-980B-51C079DD0AD1}"/>
              </a:ext>
            </a:extLst>
          </p:cNvPr>
          <p:cNvSpPr txBox="1"/>
          <p:nvPr/>
        </p:nvSpPr>
        <p:spPr>
          <a:xfrm>
            <a:off x="4627334" y="1471641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ko-KR" altLang="en-US" sz="13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E9D88-781F-4576-B3ED-FEDBE83BC372}"/>
              </a:ext>
            </a:extLst>
          </p:cNvPr>
          <p:cNvSpPr txBox="1"/>
          <p:nvPr/>
        </p:nvSpPr>
        <p:spPr>
          <a:xfrm>
            <a:off x="1329862" y="4931099"/>
            <a:ext cx="532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③에서 갈 수 있었던 정점은 ④번 정점밖에 없기 때문에 ④번 정점을 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그룹에 포함시켜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s[4]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TRUE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업데이트한다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361D6D5-7C8E-4178-8D79-806EC7A9ECB1}"/>
              </a:ext>
            </a:extLst>
          </p:cNvPr>
          <p:cNvSpPr/>
          <p:nvPr/>
        </p:nvSpPr>
        <p:spPr>
          <a:xfrm rot="12600000">
            <a:off x="1221217" y="5036518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26057-F32B-436C-8952-B43C93EEFE5E}"/>
              </a:ext>
            </a:extLst>
          </p:cNvPr>
          <p:cNvSpPr txBox="1"/>
          <p:nvPr/>
        </p:nvSpPr>
        <p:spPr>
          <a:xfrm>
            <a:off x="1345406" y="5484066"/>
            <a:ext cx="5307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⑤번 정점은 갈 수 있는 경로가 없어 더 이상 도달할 수 있는 정점이 없기 </a:t>
            </a:r>
            <a:b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때문에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출력한다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471500-1084-4EAB-8977-99304D7B1E3F}"/>
              </a:ext>
            </a:extLst>
          </p:cNvPr>
          <p:cNvSpPr/>
          <p:nvPr/>
        </p:nvSpPr>
        <p:spPr>
          <a:xfrm rot="12600000">
            <a:off x="1221219" y="5589486"/>
            <a:ext cx="94594" cy="8154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FEE0067-339F-41A5-8285-378AA9E32473}"/>
              </a:ext>
            </a:extLst>
          </p:cNvPr>
          <p:cNvGrpSpPr/>
          <p:nvPr/>
        </p:nvGrpSpPr>
        <p:grpSpPr>
          <a:xfrm>
            <a:off x="1221827" y="6081822"/>
            <a:ext cx="5960638" cy="492443"/>
            <a:chOff x="1112280" y="5484755"/>
            <a:chExt cx="5960638" cy="4924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8BB2F7-E234-42BB-997F-7F1E2F37B097}"/>
                </a:ext>
              </a:extLst>
            </p:cNvPr>
            <p:cNvSpPr txBox="1"/>
            <p:nvPr/>
          </p:nvSpPr>
          <p:spPr>
            <a:xfrm>
              <a:off x="1220924" y="5484755"/>
              <a:ext cx="58519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path[w]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값은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dist[i]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값이 업데이트 될 때 마다 배열을 사용하여 해당 정점 값을 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저장하고 스택을 사용하여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FILO(First In, Last Out)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형식으로 출력한다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A6F14EF4-DB7D-4B48-BF4B-A0A28EC91C3B}"/>
                </a:ext>
              </a:extLst>
            </p:cNvPr>
            <p:cNvSpPr/>
            <p:nvPr/>
          </p:nvSpPr>
          <p:spPr>
            <a:xfrm rot="12600000">
              <a:off x="1112280" y="5590174"/>
              <a:ext cx="94594" cy="8154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40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AAC14-F772-4FFB-B99D-3AC6292974DA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EC3DBE-7BCB-467C-A0FC-E685AF992DFA}"/>
              </a:ext>
            </a:extLst>
          </p:cNvPr>
          <p:cNvSpPr/>
          <p:nvPr/>
        </p:nvSpPr>
        <p:spPr>
          <a:xfrm>
            <a:off x="2855442" y="72636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DE335D-1453-4888-B5B2-BC71E02C00B6}"/>
              </a:ext>
            </a:extLst>
          </p:cNvPr>
          <p:cNvSpPr/>
          <p:nvPr/>
        </p:nvSpPr>
        <p:spPr>
          <a:xfrm>
            <a:off x="1705976" y="1184169"/>
            <a:ext cx="325073" cy="325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828E646-1C36-4AEA-9866-BE7C91A6DAB4}"/>
              </a:ext>
            </a:extLst>
          </p:cNvPr>
          <p:cNvSpPr/>
          <p:nvPr/>
        </p:nvSpPr>
        <p:spPr>
          <a:xfrm>
            <a:off x="3969687" y="118416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8D31ED1-8D2A-4AC8-94AB-DB707402441E}"/>
              </a:ext>
            </a:extLst>
          </p:cNvPr>
          <p:cNvSpPr/>
          <p:nvPr/>
        </p:nvSpPr>
        <p:spPr>
          <a:xfrm>
            <a:off x="1705975" y="2236524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B9502D-498A-4726-8F56-0CBD49A9FDEC}"/>
              </a:ext>
            </a:extLst>
          </p:cNvPr>
          <p:cNvSpPr/>
          <p:nvPr/>
        </p:nvSpPr>
        <p:spPr>
          <a:xfrm>
            <a:off x="3969687" y="2236524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ACC14CC-C42B-4530-BE1B-0CD0C634BC92}"/>
              </a:ext>
            </a:extLst>
          </p:cNvPr>
          <p:cNvSpPr/>
          <p:nvPr/>
        </p:nvSpPr>
        <p:spPr>
          <a:xfrm>
            <a:off x="2857650" y="176138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1F9D122-F0D5-4207-93A0-5B92046C49FE}"/>
              </a:ext>
            </a:extLst>
          </p:cNvPr>
          <p:cNvSpPr/>
          <p:nvPr/>
        </p:nvSpPr>
        <p:spPr>
          <a:xfrm>
            <a:off x="2837830" y="273660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A60577B-6732-4565-8AD2-E9433CC17F3C}"/>
              </a:ext>
            </a:extLst>
          </p:cNvPr>
          <p:cNvSpPr/>
          <p:nvPr/>
        </p:nvSpPr>
        <p:spPr>
          <a:xfrm>
            <a:off x="4991021" y="1761387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DC78362-7EF5-46B2-A35F-A7199B23228C}"/>
              </a:ext>
            </a:extLst>
          </p:cNvPr>
          <p:cNvCxnSpPr>
            <a:cxnSpLocks/>
            <a:stCxn id="53" idx="6"/>
            <a:endCxn id="52" idx="3"/>
          </p:cNvCxnSpPr>
          <p:nvPr/>
        </p:nvCxnSpPr>
        <p:spPr>
          <a:xfrm flipV="1">
            <a:off x="2031049" y="1003829"/>
            <a:ext cx="871999" cy="3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D8175-6492-47C2-A8A4-996BA205AF5A}"/>
              </a:ext>
            </a:extLst>
          </p:cNvPr>
          <p:cNvCxnSpPr>
            <a:cxnSpLocks/>
            <a:stCxn id="52" idx="5"/>
            <a:endCxn id="54" idx="2"/>
          </p:cNvCxnSpPr>
          <p:nvPr/>
        </p:nvCxnSpPr>
        <p:spPr>
          <a:xfrm>
            <a:off x="3132909" y="1003829"/>
            <a:ext cx="836778" cy="3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AFDF735-2571-4D5C-B59E-F4715CBCE702}"/>
              </a:ext>
            </a:extLst>
          </p:cNvPr>
          <p:cNvCxnSpPr>
            <a:cxnSpLocks/>
            <a:stCxn id="57" idx="6"/>
            <a:endCxn id="54" idx="3"/>
          </p:cNvCxnSpPr>
          <p:nvPr/>
        </p:nvCxnSpPr>
        <p:spPr>
          <a:xfrm flipV="1">
            <a:off x="3182723" y="1461635"/>
            <a:ext cx="834570" cy="46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5F9977E-1C7B-4922-A00A-D6B1096198F7}"/>
              </a:ext>
            </a:extLst>
          </p:cNvPr>
          <p:cNvCxnSpPr>
            <a:cxnSpLocks/>
            <a:stCxn id="53" idx="5"/>
            <a:endCxn id="57" idx="2"/>
          </p:cNvCxnSpPr>
          <p:nvPr/>
        </p:nvCxnSpPr>
        <p:spPr>
          <a:xfrm>
            <a:off x="1983443" y="1461636"/>
            <a:ext cx="874207" cy="46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CF0B1E-D7E0-41C9-AA02-52A3744B7C4B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flipH="1">
            <a:off x="1868512" y="1509242"/>
            <a:ext cx="1" cy="72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D76382-52E0-40EE-90EE-5BDAB7F470BB}"/>
              </a:ext>
            </a:extLst>
          </p:cNvPr>
          <p:cNvCxnSpPr>
            <a:cxnSpLocks/>
            <a:stCxn id="54" idx="5"/>
            <a:endCxn id="59" idx="2"/>
          </p:cNvCxnSpPr>
          <p:nvPr/>
        </p:nvCxnSpPr>
        <p:spPr>
          <a:xfrm>
            <a:off x="4247154" y="1461635"/>
            <a:ext cx="743867" cy="46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A2F3DF6-5D79-4B04-938A-FD8F990BA769}"/>
              </a:ext>
            </a:extLst>
          </p:cNvPr>
          <p:cNvCxnSpPr>
            <a:cxnSpLocks/>
            <a:stCxn id="56" idx="6"/>
            <a:endCxn id="59" idx="3"/>
          </p:cNvCxnSpPr>
          <p:nvPr/>
        </p:nvCxnSpPr>
        <p:spPr>
          <a:xfrm flipV="1">
            <a:off x="4294760" y="2038854"/>
            <a:ext cx="743867" cy="36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AB8F318-1D87-4B31-9F5E-CEFA2A6F8028}"/>
              </a:ext>
            </a:extLst>
          </p:cNvPr>
          <p:cNvCxnSpPr>
            <a:cxnSpLocks/>
            <a:stCxn id="58" idx="6"/>
            <a:endCxn id="56" idx="3"/>
          </p:cNvCxnSpPr>
          <p:nvPr/>
        </p:nvCxnSpPr>
        <p:spPr>
          <a:xfrm flipV="1">
            <a:off x="3162903" y="2513991"/>
            <a:ext cx="854390" cy="38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F2F52B8-28F8-4963-8020-92A03A5D0E9A}"/>
              </a:ext>
            </a:extLst>
          </p:cNvPr>
          <p:cNvCxnSpPr>
            <a:cxnSpLocks/>
            <a:stCxn id="55" idx="4"/>
            <a:endCxn id="58" idx="2"/>
          </p:cNvCxnSpPr>
          <p:nvPr/>
        </p:nvCxnSpPr>
        <p:spPr>
          <a:xfrm>
            <a:off x="1868512" y="2561597"/>
            <a:ext cx="969318" cy="33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6B0B321-1B41-4D4C-B906-F45BB2869B1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2031048" y="2399061"/>
            <a:ext cx="1938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A5F1DA-0FBC-448C-BBF8-D98C204F9ED5}"/>
              </a:ext>
            </a:extLst>
          </p:cNvPr>
          <p:cNvCxnSpPr>
            <a:cxnSpLocks/>
            <a:stCxn id="57" idx="3"/>
            <a:endCxn id="55" idx="7"/>
          </p:cNvCxnSpPr>
          <p:nvPr/>
        </p:nvCxnSpPr>
        <p:spPr>
          <a:xfrm flipH="1">
            <a:off x="1983442" y="2038855"/>
            <a:ext cx="921814" cy="24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AB91AF5-9E8E-4B88-8845-D97B23F6041C}"/>
              </a:ext>
            </a:extLst>
          </p:cNvPr>
          <p:cNvCxnSpPr>
            <a:cxnSpLocks/>
            <a:stCxn id="56" idx="1"/>
            <a:endCxn id="57" idx="5"/>
          </p:cNvCxnSpPr>
          <p:nvPr/>
        </p:nvCxnSpPr>
        <p:spPr>
          <a:xfrm flipH="1" flipV="1">
            <a:off x="3135117" y="2038855"/>
            <a:ext cx="882176" cy="24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2CE7D7-6AD0-46BE-8C12-B52EF3E6E47C}"/>
              </a:ext>
            </a:extLst>
          </p:cNvPr>
          <p:cNvCxnSpPr>
            <a:cxnSpLocks/>
            <a:stCxn id="57" idx="0"/>
            <a:endCxn id="52" idx="4"/>
          </p:cNvCxnSpPr>
          <p:nvPr/>
        </p:nvCxnSpPr>
        <p:spPr>
          <a:xfrm flipH="1" flipV="1">
            <a:off x="3017979" y="1051435"/>
            <a:ext cx="2208" cy="7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D5E245D-E378-4930-8985-B521B5ECEB71}"/>
              </a:ext>
            </a:extLst>
          </p:cNvPr>
          <p:cNvCxnSpPr>
            <a:cxnSpLocks/>
            <a:stCxn id="59" idx="4"/>
            <a:endCxn id="58" idx="4"/>
          </p:cNvCxnSpPr>
          <p:nvPr/>
        </p:nvCxnSpPr>
        <p:spPr>
          <a:xfrm rot="5400000">
            <a:off x="3589353" y="1497475"/>
            <a:ext cx="975221" cy="2153191"/>
          </a:xfrm>
          <a:prstGeom prst="bentConnector3">
            <a:avLst>
              <a:gd name="adj1" fmla="val 111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D1F72B6-18A1-4CB8-8C52-9433F44A2F48}"/>
              </a:ext>
            </a:extLst>
          </p:cNvPr>
          <p:cNvSpPr txBox="1"/>
          <p:nvPr/>
        </p:nvSpPr>
        <p:spPr>
          <a:xfrm>
            <a:off x="2227872" y="93600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04E6CF-2B5E-4D1B-B575-1802BF439D16}"/>
              </a:ext>
            </a:extLst>
          </p:cNvPr>
          <p:cNvSpPr txBox="1"/>
          <p:nvPr/>
        </p:nvSpPr>
        <p:spPr>
          <a:xfrm>
            <a:off x="3443494" y="95357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B5E391-3131-4A30-B8C9-D9A5C71791FD}"/>
              </a:ext>
            </a:extLst>
          </p:cNvPr>
          <p:cNvSpPr txBox="1"/>
          <p:nvPr/>
        </p:nvSpPr>
        <p:spPr>
          <a:xfrm>
            <a:off x="4512311" y="150924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3EFB30-8F24-4881-854D-D7936E922861}"/>
              </a:ext>
            </a:extLst>
          </p:cNvPr>
          <p:cNvSpPr txBox="1"/>
          <p:nvPr/>
        </p:nvSpPr>
        <p:spPr>
          <a:xfrm>
            <a:off x="4506138" y="203790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966BAA-8E73-4C3E-BD39-7CA427BBE997}"/>
              </a:ext>
            </a:extLst>
          </p:cNvPr>
          <p:cNvSpPr txBox="1"/>
          <p:nvPr/>
        </p:nvSpPr>
        <p:spPr>
          <a:xfrm>
            <a:off x="3525287" y="26497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4CC442-A78A-4B25-8AF2-C4AAE185B058}"/>
              </a:ext>
            </a:extLst>
          </p:cNvPr>
          <p:cNvSpPr txBox="1"/>
          <p:nvPr/>
        </p:nvSpPr>
        <p:spPr>
          <a:xfrm>
            <a:off x="2143998" y="273660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B39D1AA-FC2B-4AB7-84FE-D75FF5DEE059}"/>
              </a:ext>
            </a:extLst>
          </p:cNvPr>
          <p:cNvSpPr txBox="1"/>
          <p:nvPr/>
        </p:nvSpPr>
        <p:spPr>
          <a:xfrm>
            <a:off x="2888580" y="219321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95770E5-6D36-48E5-933E-CB1AA5D45EF9}"/>
              </a:ext>
            </a:extLst>
          </p:cNvPr>
          <p:cNvSpPr txBox="1"/>
          <p:nvPr/>
        </p:nvSpPr>
        <p:spPr>
          <a:xfrm>
            <a:off x="2283249" y="195517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3A5CA8-220A-43B4-A515-E3EB00252EAB}"/>
              </a:ext>
            </a:extLst>
          </p:cNvPr>
          <p:cNvSpPr txBox="1"/>
          <p:nvPr/>
        </p:nvSpPr>
        <p:spPr>
          <a:xfrm>
            <a:off x="3500688" y="194239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9268373-FBD8-4871-9446-8489AC3268C8}"/>
              </a:ext>
            </a:extLst>
          </p:cNvPr>
          <p:cNvSpPr txBox="1"/>
          <p:nvPr/>
        </p:nvSpPr>
        <p:spPr>
          <a:xfrm>
            <a:off x="2773465" y="133969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29417A-6506-452D-BF26-E03EA98B4E11}"/>
              </a:ext>
            </a:extLst>
          </p:cNvPr>
          <p:cNvSpPr txBox="1"/>
          <p:nvPr/>
        </p:nvSpPr>
        <p:spPr>
          <a:xfrm>
            <a:off x="2254699" y="146561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5E8DD12-07AB-473F-BC76-8532AC5CDB7D}"/>
              </a:ext>
            </a:extLst>
          </p:cNvPr>
          <p:cNvSpPr txBox="1"/>
          <p:nvPr/>
        </p:nvSpPr>
        <p:spPr>
          <a:xfrm>
            <a:off x="3468401" y="150520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716B31E-049B-418D-BD11-7D646FF498A1}"/>
              </a:ext>
            </a:extLst>
          </p:cNvPr>
          <p:cNvSpPr txBox="1"/>
          <p:nvPr/>
        </p:nvSpPr>
        <p:spPr>
          <a:xfrm>
            <a:off x="1628088" y="171985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5D39B00-FCD6-4350-91D8-34F7287A81B3}"/>
              </a:ext>
            </a:extLst>
          </p:cNvPr>
          <p:cNvSpPr txBox="1"/>
          <p:nvPr/>
        </p:nvSpPr>
        <p:spPr>
          <a:xfrm>
            <a:off x="4666693" y="298282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4A18F06A-08F9-4132-BF30-F73F60AB5AD9}"/>
              </a:ext>
            </a:extLst>
          </p:cNvPr>
          <p:cNvSpPr/>
          <p:nvPr/>
        </p:nvSpPr>
        <p:spPr>
          <a:xfrm>
            <a:off x="5930826" y="1692588"/>
            <a:ext cx="428489" cy="494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EC53590-03B2-42A7-81B1-837241D36310}"/>
              </a:ext>
            </a:extLst>
          </p:cNvPr>
          <p:cNvSpPr txBox="1"/>
          <p:nvPr/>
        </p:nvSpPr>
        <p:spPr>
          <a:xfrm>
            <a:off x="423058" y="373654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예시</a:t>
            </a:r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11C146CB-A25E-4763-8C0C-06FD4B5221C5}"/>
              </a:ext>
            </a:extLst>
          </p:cNvPr>
          <p:cNvSpPr/>
          <p:nvPr/>
        </p:nvSpPr>
        <p:spPr>
          <a:xfrm rot="12600000">
            <a:off x="248662" y="3854604"/>
            <a:ext cx="109477" cy="9437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FC1A3DC-0196-41F6-9D98-07BBCD253CAA}"/>
              </a:ext>
            </a:extLst>
          </p:cNvPr>
          <p:cNvSpPr/>
          <p:nvPr/>
        </p:nvSpPr>
        <p:spPr>
          <a:xfrm>
            <a:off x="625620" y="553002"/>
            <a:ext cx="10956022" cy="296981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96719ED-4E20-497C-9BED-DD9A8AB52492}"/>
              </a:ext>
            </a:extLst>
          </p:cNvPr>
          <p:cNvGrpSpPr/>
          <p:nvPr/>
        </p:nvGrpSpPr>
        <p:grpSpPr>
          <a:xfrm>
            <a:off x="589757" y="4139060"/>
            <a:ext cx="4793762" cy="492443"/>
            <a:chOff x="1185760" y="5003834"/>
            <a:chExt cx="4793762" cy="492443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1901C-9CE2-4556-95AB-F8F4FEA40D08}"/>
                </a:ext>
              </a:extLst>
            </p:cNvPr>
            <p:cNvSpPr txBox="1"/>
            <p:nvPr/>
          </p:nvSpPr>
          <p:spPr>
            <a:xfrm>
              <a:off x="1317668" y="5003834"/>
              <a:ext cx="466185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번 예시의 그래프를 인접행렬로 표현하면 다음과 같다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최단 경로를 계산하는 방법은 이 전에 설명한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번 예시와 동일하다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2E66AC11-05EB-40E5-9CAE-5EC5E54881CF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1A91CA7-5C8C-4B4D-A080-8B6BBB5C71D3}"/>
              </a:ext>
            </a:extLst>
          </p:cNvPr>
          <p:cNvGrpSpPr/>
          <p:nvPr/>
        </p:nvGrpSpPr>
        <p:grpSpPr>
          <a:xfrm>
            <a:off x="589757" y="4731200"/>
            <a:ext cx="5167261" cy="692497"/>
            <a:chOff x="1185760" y="5003834"/>
            <a:chExt cx="5167261" cy="69249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EA44577-9158-49F9-ADA6-BA5F6FCE4B4C}"/>
                </a:ext>
              </a:extLst>
            </p:cNvPr>
            <p:cNvSpPr txBox="1"/>
            <p:nvPr/>
          </p:nvSpPr>
          <p:spPr>
            <a:xfrm>
              <a:off x="1317668" y="5003834"/>
              <a:ext cx="503535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정확성 확인을 위해 ①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~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⑧번의 경로와 가중치는 빨간색으로 표시하였다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① → ⑦ → ⑥ → ④ → ⑧을 거쳐가며</a:t>
              </a:r>
              <a:endPara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총 가중치는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 + 8 + 7 + 4 = 23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52" name="이등변 삼각형 151">
              <a:extLst>
                <a:ext uri="{FF2B5EF4-FFF2-40B4-BE49-F238E27FC236}">
                  <a16:creationId xmlns:a16="http://schemas.microsoft.com/office/drawing/2014/main" id="{2A5C2F21-791C-49E9-9D97-685CB9431095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E5E58A-4786-498F-866F-6EEFD6FE89CB}"/>
              </a:ext>
            </a:extLst>
          </p:cNvPr>
          <p:cNvSpPr/>
          <p:nvPr/>
        </p:nvSpPr>
        <p:spPr>
          <a:xfrm>
            <a:off x="10399970" y="677997"/>
            <a:ext cx="77296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∞ 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INF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7F38825A-CA48-4BBE-9743-ADD1E2CF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57" y="1003829"/>
            <a:ext cx="3849927" cy="225137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AEBDB54-7B10-42DD-8C25-3F1300DA1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55" r="80122" b="31813"/>
          <a:stretch/>
        </p:blipFill>
        <p:spPr>
          <a:xfrm>
            <a:off x="6359315" y="4205334"/>
            <a:ext cx="1754509" cy="143068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99F09D0-4F1F-4873-8934-08B32B652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37" r="65193" b="9483"/>
          <a:stretch/>
        </p:blipFill>
        <p:spPr>
          <a:xfrm>
            <a:off x="7825200" y="4214503"/>
            <a:ext cx="3072099" cy="13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14FAF-DCA7-4E5B-B615-F4293698F7B6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08C74D-4C57-45F7-8F86-1FACA1C03B67}"/>
              </a:ext>
            </a:extLst>
          </p:cNvPr>
          <p:cNvSpPr/>
          <p:nvPr/>
        </p:nvSpPr>
        <p:spPr>
          <a:xfrm>
            <a:off x="625620" y="356353"/>
            <a:ext cx="10956022" cy="334206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965A06-739B-40C7-8CD3-8761B95B6344}"/>
              </a:ext>
            </a:extLst>
          </p:cNvPr>
          <p:cNvSpPr/>
          <p:nvPr/>
        </p:nvSpPr>
        <p:spPr>
          <a:xfrm>
            <a:off x="2501704" y="472945"/>
            <a:ext cx="325073" cy="3250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7E374F-DE34-4492-8DBF-1D7DF3868F36}"/>
              </a:ext>
            </a:extLst>
          </p:cNvPr>
          <p:cNvSpPr/>
          <p:nvPr/>
        </p:nvSpPr>
        <p:spPr>
          <a:xfrm>
            <a:off x="2826777" y="1404123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96D770-6D47-49E5-9153-3A30F70ACD75}"/>
              </a:ext>
            </a:extLst>
          </p:cNvPr>
          <p:cNvSpPr/>
          <p:nvPr/>
        </p:nvSpPr>
        <p:spPr>
          <a:xfrm>
            <a:off x="3373198" y="739295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DCF0ED-1BD5-44E9-BAA7-732D88C61317}"/>
              </a:ext>
            </a:extLst>
          </p:cNvPr>
          <p:cNvSpPr/>
          <p:nvPr/>
        </p:nvSpPr>
        <p:spPr>
          <a:xfrm>
            <a:off x="1848569" y="975584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620248-5CE3-4DDF-A301-A539FCE8D2C7}"/>
              </a:ext>
            </a:extLst>
          </p:cNvPr>
          <p:cNvSpPr/>
          <p:nvPr/>
        </p:nvSpPr>
        <p:spPr>
          <a:xfrm>
            <a:off x="1779867" y="2175840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63FBE-A31D-433E-A811-29E26F1BC66E}"/>
              </a:ext>
            </a:extLst>
          </p:cNvPr>
          <p:cNvSpPr/>
          <p:nvPr/>
        </p:nvSpPr>
        <p:spPr>
          <a:xfrm>
            <a:off x="1753110" y="2912884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9AAD85D-C0D9-45E7-B972-4CD7BE35DCBB}"/>
              </a:ext>
            </a:extLst>
          </p:cNvPr>
          <p:cNvSpPr/>
          <p:nvPr/>
        </p:nvSpPr>
        <p:spPr>
          <a:xfrm>
            <a:off x="2797277" y="3240193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1307ED-AC3F-4A51-8821-46C9D8F8EFEB}"/>
              </a:ext>
            </a:extLst>
          </p:cNvPr>
          <p:cNvSpPr/>
          <p:nvPr/>
        </p:nvSpPr>
        <p:spPr>
          <a:xfrm>
            <a:off x="3063298" y="241282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476ADC-928B-4091-96AA-C992CAEBEBFB}"/>
              </a:ext>
            </a:extLst>
          </p:cNvPr>
          <p:cNvSpPr/>
          <p:nvPr/>
        </p:nvSpPr>
        <p:spPr>
          <a:xfrm>
            <a:off x="2365820" y="1808822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C43AFC-D915-4CAA-AAC3-0DD39BAEF882}"/>
              </a:ext>
            </a:extLst>
          </p:cNvPr>
          <p:cNvSpPr/>
          <p:nvPr/>
        </p:nvSpPr>
        <p:spPr>
          <a:xfrm>
            <a:off x="3576988" y="1859156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870BF28-2745-4D87-8920-73FA77150756}"/>
              </a:ext>
            </a:extLst>
          </p:cNvPr>
          <p:cNvSpPr/>
          <p:nvPr/>
        </p:nvSpPr>
        <p:spPr>
          <a:xfrm>
            <a:off x="4173635" y="1177968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C68FA5-9F50-42CD-ADA5-D7DA142E3394}"/>
              </a:ext>
            </a:extLst>
          </p:cNvPr>
          <p:cNvSpPr/>
          <p:nvPr/>
        </p:nvSpPr>
        <p:spPr>
          <a:xfrm>
            <a:off x="4216128" y="2045880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DB879A-18FD-4D4B-A193-28E487F5E6FE}"/>
              </a:ext>
            </a:extLst>
          </p:cNvPr>
          <p:cNvSpPr/>
          <p:nvPr/>
        </p:nvSpPr>
        <p:spPr>
          <a:xfrm>
            <a:off x="3742924" y="2824869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2CA0C8-D3BC-4AED-AAAB-1C8368BC0653}"/>
              </a:ext>
            </a:extLst>
          </p:cNvPr>
          <p:cNvSpPr/>
          <p:nvPr/>
        </p:nvSpPr>
        <p:spPr>
          <a:xfrm>
            <a:off x="4652867" y="2902885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7A63B-28E2-4E83-8DAA-86448589F9FB}"/>
              </a:ext>
            </a:extLst>
          </p:cNvPr>
          <p:cNvSpPr/>
          <p:nvPr/>
        </p:nvSpPr>
        <p:spPr>
          <a:xfrm>
            <a:off x="4878865" y="1908510"/>
            <a:ext cx="325073" cy="32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0AF1CD-15CD-4412-9FAD-D9A404E3D86D}"/>
              </a:ext>
            </a:extLst>
          </p:cNvPr>
          <p:cNvCxnSpPr>
            <a:cxnSpLocks/>
            <a:stCxn id="8" idx="1"/>
            <a:endCxn id="7" idx="4"/>
          </p:cNvCxnSpPr>
          <p:nvPr/>
        </p:nvCxnSpPr>
        <p:spPr>
          <a:xfrm flipH="1" flipV="1">
            <a:off x="2664241" y="798018"/>
            <a:ext cx="210142" cy="65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6138A0-60B1-4F28-A2C6-610D9A6CD9A7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2826777" y="635482"/>
            <a:ext cx="594027" cy="151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983B6B-12A4-49B8-B112-3661E62656B5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3698271" y="901832"/>
            <a:ext cx="522970" cy="32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519871-6683-4A69-94A1-82A491A54055}"/>
              </a:ext>
            </a:extLst>
          </p:cNvPr>
          <p:cNvCxnSpPr>
            <a:cxnSpLocks/>
            <a:stCxn id="17" idx="5"/>
            <a:endCxn id="21" idx="1"/>
          </p:cNvCxnSpPr>
          <p:nvPr/>
        </p:nvCxnSpPr>
        <p:spPr>
          <a:xfrm>
            <a:off x="4451102" y="1455435"/>
            <a:ext cx="475369" cy="500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735D92-82E6-4ADC-B5B4-7701538FAD51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 flipH="1">
            <a:off x="4815404" y="2233583"/>
            <a:ext cx="225998" cy="66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CDBF2E-617C-4C00-9CBC-085A88DE1D00}"/>
              </a:ext>
            </a:extLst>
          </p:cNvPr>
          <p:cNvCxnSpPr>
            <a:cxnSpLocks/>
            <a:stCxn id="20" idx="2"/>
            <a:endCxn id="19" idx="5"/>
          </p:cNvCxnSpPr>
          <p:nvPr/>
        </p:nvCxnSpPr>
        <p:spPr>
          <a:xfrm flipH="1">
            <a:off x="4020391" y="3065422"/>
            <a:ext cx="632476" cy="3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57D6A8-74D8-4063-95F1-ACBE7A2ABB0E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3122350" y="2987406"/>
            <a:ext cx="620574" cy="41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892ADA-DB21-44E3-AEF1-DA8667A7AF1D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3104244" y="1016762"/>
            <a:ext cx="316560" cy="434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3CDA091-27A1-4544-A309-DB74EC74C4AB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2173642" y="1138121"/>
            <a:ext cx="653135" cy="428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D83767-2133-4426-8B18-2D13AE329EB9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26036" y="635482"/>
            <a:ext cx="375668" cy="387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4D9755-728B-4BA2-857B-045F8EF647B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942404" y="1300657"/>
            <a:ext cx="68702" cy="875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59FA9-E73E-4FD8-B130-71095D1CC62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915647" y="2500913"/>
            <a:ext cx="26757" cy="411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A3E2CF-8362-4419-96CA-386F1A762FB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2959814" y="2737901"/>
            <a:ext cx="266021" cy="50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0EA0FE-83E9-49F7-A0FA-474184DB4445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2057334" y="2453307"/>
            <a:ext cx="787549" cy="834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A0EC20-0AB2-4EE3-8EF7-A2E98E31A9E9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104940" y="2338377"/>
            <a:ext cx="958358" cy="236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E32DB4-C3DF-4171-BBD7-1808A3150CA0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2057334" y="2086289"/>
            <a:ext cx="356092" cy="137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07330E8-9EC7-4882-ACA4-A52851BDF5CF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2643287" y="2086289"/>
            <a:ext cx="467617" cy="374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FE59E3-8609-4BC1-9E6A-BEF051389006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3340765" y="2136623"/>
            <a:ext cx="283829" cy="323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1253AE-712F-4E71-B3D5-3166A9CEC66D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H="1" flipV="1">
            <a:off x="3739525" y="2184229"/>
            <a:ext cx="165936" cy="6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F467C6-829E-4DE7-B1C8-E378AA8DAE28}"/>
              </a:ext>
            </a:extLst>
          </p:cNvPr>
          <p:cNvCxnSpPr>
            <a:cxnSpLocks/>
            <a:stCxn id="19" idx="1"/>
            <a:endCxn id="14" idx="5"/>
          </p:cNvCxnSpPr>
          <p:nvPr/>
        </p:nvCxnSpPr>
        <p:spPr>
          <a:xfrm flipH="1" flipV="1">
            <a:off x="3340765" y="2690295"/>
            <a:ext cx="449765" cy="1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2E8012-569F-4DB6-9F11-01EC06460BEF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4020391" y="2323347"/>
            <a:ext cx="243343" cy="5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55AAE0-FF02-45A7-89D9-64395360BA1F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541201" y="2071047"/>
            <a:ext cx="337664" cy="137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78421C5-6BE7-4F82-9289-AD2C743A550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4336172" y="1503041"/>
            <a:ext cx="42493" cy="54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11FB83-BCD3-49C5-BAB0-48BC1AAED0B6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3854455" y="1455435"/>
            <a:ext cx="366786" cy="45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C13FDC-8B7F-46F0-983E-17B3A89DE459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3902061" y="2021693"/>
            <a:ext cx="314067" cy="18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765DDE-AACD-43C7-8CF9-E7CFDB11EE01}"/>
              </a:ext>
            </a:extLst>
          </p:cNvPr>
          <p:cNvSpPr txBox="1"/>
          <p:nvPr/>
        </p:nvSpPr>
        <p:spPr>
          <a:xfrm>
            <a:off x="2511621" y="512761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D57CBD-EF79-4FD9-88B4-350EDFEC130C}"/>
              </a:ext>
            </a:extLst>
          </p:cNvPr>
          <p:cNvSpPr txBox="1"/>
          <p:nvPr/>
        </p:nvSpPr>
        <p:spPr>
          <a:xfrm>
            <a:off x="2844883" y="1428901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FAC87-651B-458C-8E9A-4A62DB0C0830}"/>
              </a:ext>
            </a:extLst>
          </p:cNvPr>
          <p:cNvSpPr txBox="1"/>
          <p:nvPr/>
        </p:nvSpPr>
        <p:spPr>
          <a:xfrm>
            <a:off x="3391616" y="765460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8BA4E4-21F8-4314-B9AA-8E7D4D07A3DD}"/>
              </a:ext>
            </a:extLst>
          </p:cNvPr>
          <p:cNvSpPr txBox="1"/>
          <p:nvPr/>
        </p:nvSpPr>
        <p:spPr>
          <a:xfrm>
            <a:off x="1851432" y="991927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F5392F-3B01-4E06-A899-7B1C23E24510}"/>
              </a:ext>
            </a:extLst>
          </p:cNvPr>
          <p:cNvSpPr txBox="1"/>
          <p:nvPr/>
        </p:nvSpPr>
        <p:spPr>
          <a:xfrm>
            <a:off x="4195073" y="1204605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887B5-2274-44B7-8F60-6C7A2D02F76B}"/>
              </a:ext>
            </a:extLst>
          </p:cNvPr>
          <p:cNvSpPr txBox="1"/>
          <p:nvPr/>
        </p:nvSpPr>
        <p:spPr>
          <a:xfrm>
            <a:off x="4890915" y="1936077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E7A9C2-9794-4D35-B2A4-9F973706411B}"/>
              </a:ext>
            </a:extLst>
          </p:cNvPr>
          <p:cNvSpPr txBox="1"/>
          <p:nvPr/>
        </p:nvSpPr>
        <p:spPr>
          <a:xfrm>
            <a:off x="4672575" y="2928051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363BC5-8895-4759-BE15-B132B79B654F}"/>
              </a:ext>
            </a:extLst>
          </p:cNvPr>
          <p:cNvSpPr txBox="1"/>
          <p:nvPr/>
        </p:nvSpPr>
        <p:spPr>
          <a:xfrm>
            <a:off x="4238666" y="2077252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8EB4CE-BF12-4AC4-B051-8D378CB2A7C7}"/>
              </a:ext>
            </a:extLst>
          </p:cNvPr>
          <p:cNvSpPr txBox="1"/>
          <p:nvPr/>
        </p:nvSpPr>
        <p:spPr>
          <a:xfrm>
            <a:off x="3587199" y="1895142"/>
            <a:ext cx="285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7B21E-B15A-4B80-B849-8EF7F3BF5709}"/>
              </a:ext>
            </a:extLst>
          </p:cNvPr>
          <p:cNvSpPr txBox="1"/>
          <p:nvPr/>
        </p:nvSpPr>
        <p:spPr>
          <a:xfrm>
            <a:off x="3704492" y="2860855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80989B-7767-491D-9DD7-F221EAA61CAF}"/>
              </a:ext>
            </a:extLst>
          </p:cNvPr>
          <p:cNvSpPr txBox="1"/>
          <p:nvPr/>
        </p:nvSpPr>
        <p:spPr>
          <a:xfrm>
            <a:off x="3027808" y="2438053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3AB16E-0DED-40B7-BDED-85503360F562}"/>
              </a:ext>
            </a:extLst>
          </p:cNvPr>
          <p:cNvSpPr txBox="1"/>
          <p:nvPr/>
        </p:nvSpPr>
        <p:spPr>
          <a:xfrm>
            <a:off x="2340148" y="1830566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B99A1D-EE5E-43BD-BF77-AD672ED443D0}"/>
              </a:ext>
            </a:extLst>
          </p:cNvPr>
          <p:cNvSpPr txBox="1"/>
          <p:nvPr/>
        </p:nvSpPr>
        <p:spPr>
          <a:xfrm>
            <a:off x="1756285" y="2215986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80BF7-C360-4E9A-B097-7481A56B553D}"/>
              </a:ext>
            </a:extLst>
          </p:cNvPr>
          <p:cNvSpPr txBox="1"/>
          <p:nvPr/>
        </p:nvSpPr>
        <p:spPr>
          <a:xfrm>
            <a:off x="2762463" y="3267878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9F3A3A-89B7-48CA-AA6E-EA3A3ADCD977}"/>
              </a:ext>
            </a:extLst>
          </p:cNvPr>
          <p:cNvSpPr txBox="1"/>
          <p:nvPr/>
        </p:nvSpPr>
        <p:spPr>
          <a:xfrm>
            <a:off x="1709122" y="2961472"/>
            <a:ext cx="386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86CBEE-9A96-47B6-8993-EC3932C1B3EE}"/>
              </a:ext>
            </a:extLst>
          </p:cNvPr>
          <p:cNvSpPr txBox="1"/>
          <p:nvPr/>
        </p:nvSpPr>
        <p:spPr>
          <a:xfrm>
            <a:off x="2075953" y="6718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2097A0-9C84-475B-8706-48BB6040548B}"/>
              </a:ext>
            </a:extLst>
          </p:cNvPr>
          <p:cNvSpPr txBox="1"/>
          <p:nvPr/>
        </p:nvSpPr>
        <p:spPr>
          <a:xfrm>
            <a:off x="3024998" y="51072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20CB60-5FD1-4A93-ADEE-36017894D351}"/>
              </a:ext>
            </a:extLst>
          </p:cNvPr>
          <p:cNvSpPr txBox="1"/>
          <p:nvPr/>
        </p:nvSpPr>
        <p:spPr>
          <a:xfrm>
            <a:off x="2336923" y="110938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B69597-8F35-4815-96BA-3D013BE7EA06}"/>
              </a:ext>
            </a:extLst>
          </p:cNvPr>
          <p:cNvSpPr txBox="1"/>
          <p:nvPr/>
        </p:nvSpPr>
        <p:spPr>
          <a:xfrm>
            <a:off x="2375081" y="24128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30E1E-CA73-4A77-8E21-54289B44E928}"/>
              </a:ext>
            </a:extLst>
          </p:cNvPr>
          <p:cNvSpPr txBox="1"/>
          <p:nvPr/>
        </p:nvSpPr>
        <p:spPr>
          <a:xfrm>
            <a:off x="3012431" y="1077307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E73085-89B2-4EF0-B9D0-856C50358D19}"/>
              </a:ext>
            </a:extLst>
          </p:cNvPr>
          <p:cNvSpPr txBox="1"/>
          <p:nvPr/>
        </p:nvSpPr>
        <p:spPr>
          <a:xfrm>
            <a:off x="3872855" y="857893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1B5FBB-EB63-467C-84BD-F45FFDF3AD46}"/>
              </a:ext>
            </a:extLst>
          </p:cNvPr>
          <p:cNvSpPr txBox="1"/>
          <p:nvPr/>
        </p:nvSpPr>
        <p:spPr>
          <a:xfrm>
            <a:off x="3443029" y="261072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E29ABA-24EA-4CED-8C12-1D9BC4B8B568}"/>
              </a:ext>
            </a:extLst>
          </p:cNvPr>
          <p:cNvSpPr txBox="1"/>
          <p:nvPr/>
        </p:nvSpPr>
        <p:spPr>
          <a:xfrm>
            <a:off x="1709122" y="15876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5A6708-3D95-4AC6-A4E6-548FC6F2AC18}"/>
              </a:ext>
            </a:extLst>
          </p:cNvPr>
          <p:cNvSpPr txBox="1"/>
          <p:nvPr/>
        </p:nvSpPr>
        <p:spPr>
          <a:xfrm>
            <a:off x="2807347" y="213158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CE5633-475B-424E-A730-DCBE98FF3E6C}"/>
              </a:ext>
            </a:extLst>
          </p:cNvPr>
          <p:cNvSpPr txBox="1"/>
          <p:nvPr/>
        </p:nvSpPr>
        <p:spPr>
          <a:xfrm>
            <a:off x="3789825" y="158413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84B234-66CA-4130-809C-5BF1F7C8BF7D}"/>
              </a:ext>
            </a:extLst>
          </p:cNvPr>
          <p:cNvSpPr txBox="1"/>
          <p:nvPr/>
        </p:nvSpPr>
        <p:spPr>
          <a:xfrm>
            <a:off x="2854627" y="281919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044E69-4AF3-4AB6-96F9-7A2B89B06E82}"/>
              </a:ext>
            </a:extLst>
          </p:cNvPr>
          <p:cNvSpPr txBox="1"/>
          <p:nvPr/>
        </p:nvSpPr>
        <p:spPr>
          <a:xfrm>
            <a:off x="4277907" y="28377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953509-A6A7-4A86-B4D4-9B712EE397C2}"/>
              </a:ext>
            </a:extLst>
          </p:cNvPr>
          <p:cNvSpPr txBox="1"/>
          <p:nvPr/>
        </p:nvSpPr>
        <p:spPr>
          <a:xfrm>
            <a:off x="4611125" y="15235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57DC08-F327-48B1-9080-5335A7425CBC}"/>
              </a:ext>
            </a:extLst>
          </p:cNvPr>
          <p:cNvSpPr txBox="1"/>
          <p:nvPr/>
        </p:nvSpPr>
        <p:spPr>
          <a:xfrm>
            <a:off x="4153095" y="169598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5974C6-C3E7-4D18-8A24-630D608EAD90}"/>
              </a:ext>
            </a:extLst>
          </p:cNvPr>
          <p:cNvSpPr txBox="1"/>
          <p:nvPr/>
        </p:nvSpPr>
        <p:spPr>
          <a:xfrm>
            <a:off x="2670593" y="95588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81FCAE-1915-4A25-BF48-475E667DF146}"/>
              </a:ext>
            </a:extLst>
          </p:cNvPr>
          <p:cNvSpPr txBox="1"/>
          <p:nvPr/>
        </p:nvSpPr>
        <p:spPr>
          <a:xfrm>
            <a:off x="1724360" y="25914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1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0C612D-ADC5-492A-87C3-11F3450391E4}"/>
              </a:ext>
            </a:extLst>
          </p:cNvPr>
          <p:cNvSpPr txBox="1"/>
          <p:nvPr/>
        </p:nvSpPr>
        <p:spPr>
          <a:xfrm>
            <a:off x="4727849" y="241999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53FFA7-1A82-4683-9872-4EC49EE0B351}"/>
              </a:ext>
            </a:extLst>
          </p:cNvPr>
          <p:cNvSpPr txBox="1"/>
          <p:nvPr/>
        </p:nvSpPr>
        <p:spPr>
          <a:xfrm>
            <a:off x="3904000" y="24128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267B1-9C54-4B6C-8182-271150365F65}"/>
              </a:ext>
            </a:extLst>
          </p:cNvPr>
          <p:cNvSpPr txBox="1"/>
          <p:nvPr/>
        </p:nvSpPr>
        <p:spPr>
          <a:xfrm>
            <a:off x="3193095" y="30567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53D754-49FE-4C71-917B-6FE6B22EAF13}"/>
              </a:ext>
            </a:extLst>
          </p:cNvPr>
          <p:cNvSpPr txBox="1"/>
          <p:nvPr/>
        </p:nvSpPr>
        <p:spPr>
          <a:xfrm>
            <a:off x="2469828" y="281920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91F91C-01B2-4549-AC67-92C8FCA6EB81}"/>
              </a:ext>
            </a:extLst>
          </p:cNvPr>
          <p:cNvSpPr txBox="1"/>
          <p:nvPr/>
        </p:nvSpPr>
        <p:spPr>
          <a:xfrm>
            <a:off x="2093189" y="195611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9C9913-534A-4DF8-BCAD-69D4F745D691}"/>
              </a:ext>
            </a:extLst>
          </p:cNvPr>
          <p:cNvSpPr txBox="1"/>
          <p:nvPr/>
        </p:nvSpPr>
        <p:spPr>
          <a:xfrm>
            <a:off x="3322164" y="212340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DF1934-34E1-4C1D-B839-F9EBD4766DA0}"/>
              </a:ext>
            </a:extLst>
          </p:cNvPr>
          <p:cNvSpPr txBox="1"/>
          <p:nvPr/>
        </p:nvSpPr>
        <p:spPr>
          <a:xfrm>
            <a:off x="4595519" y="194793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26C38A-B6AC-43F6-89F0-C58315D58B0E}"/>
              </a:ext>
            </a:extLst>
          </p:cNvPr>
          <p:cNvSpPr txBox="1"/>
          <p:nvPr/>
        </p:nvSpPr>
        <p:spPr>
          <a:xfrm>
            <a:off x="3955320" y="210252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D3D232-8F39-44B6-BF92-5A5474342E91}"/>
              </a:ext>
            </a:extLst>
          </p:cNvPr>
          <p:cNvSpPr txBox="1"/>
          <p:nvPr/>
        </p:nvSpPr>
        <p:spPr>
          <a:xfrm>
            <a:off x="3599945" y="232370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0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9FE2FDED-1B5C-4B85-A19E-A69B04AC4819}"/>
              </a:ext>
            </a:extLst>
          </p:cNvPr>
          <p:cNvSpPr/>
          <p:nvPr/>
        </p:nvSpPr>
        <p:spPr>
          <a:xfrm>
            <a:off x="5565436" y="1927546"/>
            <a:ext cx="428489" cy="494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B5C5ADE-3CE7-4E3F-B360-975B189E32B1}"/>
              </a:ext>
            </a:extLst>
          </p:cNvPr>
          <p:cNvSpPr/>
          <p:nvPr/>
        </p:nvSpPr>
        <p:spPr>
          <a:xfrm>
            <a:off x="9997298" y="668198"/>
            <a:ext cx="9765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빈칸 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INF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5780F3-928D-4F72-A525-02D03544D11C}"/>
              </a:ext>
            </a:extLst>
          </p:cNvPr>
          <p:cNvSpPr txBox="1"/>
          <p:nvPr/>
        </p:nvSpPr>
        <p:spPr>
          <a:xfrm>
            <a:off x="1019061" y="3812365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그래프</a:t>
            </a:r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임의로 생성</a:t>
            </a:r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BE723799-4D7F-4721-A18C-17EA1660128E}"/>
              </a:ext>
            </a:extLst>
          </p:cNvPr>
          <p:cNvSpPr/>
          <p:nvPr/>
        </p:nvSpPr>
        <p:spPr>
          <a:xfrm rot="12600000">
            <a:off x="844665" y="3930428"/>
            <a:ext cx="109477" cy="9437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54F41E-5FB8-49FA-907E-E4921C662791}"/>
              </a:ext>
            </a:extLst>
          </p:cNvPr>
          <p:cNvGrpSpPr/>
          <p:nvPr/>
        </p:nvGrpSpPr>
        <p:grpSpPr>
          <a:xfrm>
            <a:off x="1185760" y="4214884"/>
            <a:ext cx="5705870" cy="492443"/>
            <a:chOff x="1185760" y="5003834"/>
            <a:chExt cx="5705870" cy="49244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82481D-28C0-44B9-B8A6-7AAD0AA43149}"/>
                </a:ext>
              </a:extLst>
            </p:cNvPr>
            <p:cNvSpPr txBox="1"/>
            <p:nvPr/>
          </p:nvSpPr>
          <p:spPr>
            <a:xfrm>
              <a:off x="1317668" y="5003834"/>
              <a:ext cx="557396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15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정점과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25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간선을 가진 그래프를 인접행렬로 표현하면 다음과 같다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최단 경로를 계산하는 방법은 이 전에 설명한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번 예시와 동일하다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BB9D8EB-89A7-479D-A396-5C341C180EDF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0099677-A834-4F0E-9947-E3F17CD65BB1}"/>
              </a:ext>
            </a:extLst>
          </p:cNvPr>
          <p:cNvGrpSpPr/>
          <p:nvPr/>
        </p:nvGrpSpPr>
        <p:grpSpPr>
          <a:xfrm>
            <a:off x="1185760" y="4807024"/>
            <a:ext cx="5167261" cy="692497"/>
            <a:chOff x="1185760" y="5003834"/>
            <a:chExt cx="5167261" cy="69249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0BDBA7-4E48-4517-A63F-42B697C043E1}"/>
                </a:ext>
              </a:extLst>
            </p:cNvPr>
            <p:cNvSpPr txBox="1"/>
            <p:nvPr/>
          </p:nvSpPr>
          <p:spPr>
            <a:xfrm>
              <a:off x="1317668" y="5003834"/>
              <a:ext cx="503535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정확성 확인을 위해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①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~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⑮번의 경로와 가중치는 빨간색으로 표시하였다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① → ③ → ② →  ④ → ⑬ → ⑮를 거쳐가며</a:t>
              </a:r>
              <a:b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총 가중치는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6 + 12 + 8 + 14 + 9 = 49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EE6395B9-3325-493B-9AA2-79B0E840A959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C5BBDDDD-9804-4BB3-B2BE-40C327946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11" r="79192" b="27101"/>
          <a:stretch/>
        </p:blipFill>
        <p:spPr>
          <a:xfrm>
            <a:off x="7124915" y="4007515"/>
            <a:ext cx="1650910" cy="2207277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48EDA0B-C05E-4C9B-81C7-FFF6DD9A5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52" r="63420" b="1067"/>
          <a:stretch/>
        </p:blipFill>
        <p:spPr>
          <a:xfrm>
            <a:off x="8490852" y="3990736"/>
            <a:ext cx="2881133" cy="22072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F51A119-4DCD-43B2-B702-F8316BDA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19" y="926064"/>
            <a:ext cx="4357526" cy="2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15306-CB27-4760-BD3D-84D769ADA839}"/>
              </a:ext>
            </a:extLst>
          </p:cNvPr>
          <p:cNvSpPr txBox="1"/>
          <p:nvPr/>
        </p:nvSpPr>
        <p:spPr>
          <a:xfrm>
            <a:off x="0" y="0"/>
            <a:ext cx="1709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296B6-AC16-432D-BCE7-9114A2B5262E}"/>
              </a:ext>
            </a:extLst>
          </p:cNvPr>
          <p:cNvSpPr txBox="1"/>
          <p:nvPr/>
        </p:nvSpPr>
        <p:spPr>
          <a:xfrm>
            <a:off x="684082" y="556184"/>
            <a:ext cx="442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인접행렬 </a:t>
            </a:r>
            <a:r>
              <a:rPr lang="en-US" altLang="ko-KR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 </a:t>
            </a:r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 리스트로 표현한 그래프의 장단점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5063E-8F52-41BD-AA7E-263AE73CDA3F}"/>
              </a:ext>
            </a:extLst>
          </p:cNvPr>
          <p:cNvSpPr/>
          <p:nvPr/>
        </p:nvSpPr>
        <p:spPr>
          <a:xfrm rot="12600000">
            <a:off x="509686" y="674247"/>
            <a:ext cx="109477" cy="9437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F17389-09B5-4036-B48F-64D270CD18EF}"/>
              </a:ext>
            </a:extLst>
          </p:cNvPr>
          <p:cNvGrpSpPr/>
          <p:nvPr/>
        </p:nvGrpSpPr>
        <p:grpSpPr>
          <a:xfrm>
            <a:off x="850781" y="998882"/>
            <a:ext cx="2264223" cy="292388"/>
            <a:chOff x="1185760" y="5003834"/>
            <a:chExt cx="2264223" cy="2923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3D1CAC-66B9-48B2-AD46-A595484E858D}"/>
                </a:ext>
              </a:extLst>
            </p:cNvPr>
            <p:cNvSpPr txBox="1"/>
            <p:nvPr/>
          </p:nvSpPr>
          <p:spPr>
            <a:xfrm>
              <a:off x="1317668" y="5003834"/>
              <a:ext cx="21323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정점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u-v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간의 간선 여부 확인</a:t>
              </a:r>
              <a:endPara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520B4E5C-B0D3-4CBB-AF4C-E01DB5BCA78E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DA8343-BE1F-475B-9A4B-AB6D0F4962B1}"/>
              </a:ext>
            </a:extLst>
          </p:cNvPr>
          <p:cNvGrpSpPr/>
          <p:nvPr/>
        </p:nvGrpSpPr>
        <p:grpSpPr>
          <a:xfrm>
            <a:off x="1228286" y="1349263"/>
            <a:ext cx="6417539" cy="292388"/>
            <a:chOff x="1185760" y="5003834"/>
            <a:chExt cx="6417539" cy="2923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A6D22A-F644-444D-A4D6-9C9E3B2DBFA9}"/>
                </a:ext>
              </a:extLst>
            </p:cNvPr>
            <p:cNvSpPr txBox="1"/>
            <p:nvPr/>
          </p:nvSpPr>
          <p:spPr>
            <a:xfrm>
              <a:off x="1317668" y="5003834"/>
              <a:ext cx="62856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인접 행렬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정점 </a:t>
              </a:r>
              <a:r>
                <a:rPr lang="en-US" altLang="ko-KR" sz="1300" dirty="0" err="1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u,v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 주어졌을 때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단 한번의 배열 접근만으로 연결 여부 파악이 가능하다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683CF52F-B8AA-4541-BCFC-2B2EF52003E8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7E271E-F4B0-4DC9-B411-DDE824AF01A3}"/>
              </a:ext>
            </a:extLst>
          </p:cNvPr>
          <p:cNvGrpSpPr/>
          <p:nvPr/>
        </p:nvGrpSpPr>
        <p:grpSpPr>
          <a:xfrm>
            <a:off x="1228286" y="1699644"/>
            <a:ext cx="5109553" cy="292388"/>
            <a:chOff x="1185760" y="5003834"/>
            <a:chExt cx="5109553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2FA706-B89E-48A2-96C4-C58FD5B001C1}"/>
                </a:ext>
              </a:extLst>
            </p:cNvPr>
            <p:cNvSpPr txBox="1"/>
            <p:nvPr/>
          </p:nvSpPr>
          <p:spPr>
            <a:xfrm>
              <a:off x="1317668" y="5003834"/>
              <a:ext cx="49776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인접 리스트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처음부터 읽어 나가면서 각 원소를 일일이 확인해야 한다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0B95EAA5-FEE1-4363-93A2-A367C1DD3D92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65BC31-FCEC-47FE-B9D5-BF66971C1C4D}"/>
              </a:ext>
            </a:extLst>
          </p:cNvPr>
          <p:cNvGrpSpPr/>
          <p:nvPr/>
        </p:nvGrpSpPr>
        <p:grpSpPr>
          <a:xfrm>
            <a:off x="836730" y="2224494"/>
            <a:ext cx="1119679" cy="292388"/>
            <a:chOff x="1185760" y="5003834"/>
            <a:chExt cx="1119679" cy="2923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1F138B-7680-4123-A8E8-0EC4B58555CA}"/>
                </a:ext>
              </a:extLst>
            </p:cNvPr>
            <p:cNvSpPr txBox="1"/>
            <p:nvPr/>
          </p:nvSpPr>
          <p:spPr>
            <a:xfrm>
              <a:off x="1317668" y="5003834"/>
              <a:ext cx="9877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공간 복잡도</a:t>
              </a:r>
              <a:endPara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86D71B6-D4F6-4D5D-964A-138DC6658155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5DC60F-3436-4414-810B-BBAAC6E36787}"/>
              </a:ext>
            </a:extLst>
          </p:cNvPr>
          <p:cNvGrpSpPr/>
          <p:nvPr/>
        </p:nvGrpSpPr>
        <p:grpSpPr>
          <a:xfrm>
            <a:off x="1214235" y="2574875"/>
            <a:ext cx="7843891" cy="292388"/>
            <a:chOff x="1185760" y="5003834"/>
            <a:chExt cx="7843891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3C9AB5-C3DD-479C-94D7-00B087CF7AD5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7711983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인접 행렬 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– </a:t>
                  </a:r>
                  <a14:m>
                    <m:oMath xmlns:m="http://schemas.openxmlformats.org/officeDocument/2006/math"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𝑉</m:t>
                      </m:r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개의 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Node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를 표현하기 위해선 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𝑁</m:t>
                      </m:r>
                    </m:oMath>
                  </a14:m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*</a:t>
                  </a:r>
                  <a14:m>
                    <m:oMath xmlns:m="http://schemas.openxmlformats.org/officeDocument/2006/math"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𝑁</m:t>
                      </m:r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개수 만큼의 공간이 필요하므로 공간 복잡도는 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𝑂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  <m:r>
                        <a:rPr lang="ko-KR" altLang="en-US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다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3C9AB5-C3DD-479C-94D7-00B087CF7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7711983" cy="292388"/>
                </a:xfrm>
                <a:prstGeom prst="rect">
                  <a:avLst/>
                </a:prstGeom>
                <a:blipFill>
                  <a:blip r:embed="rId2"/>
                  <a:stretch>
                    <a:fillRect l="-158" t="-208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014AB11B-2345-4A50-A4B8-DA4262D7D8CD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6BE7A5-F2D5-4C64-B17F-2FFE5FD43166}"/>
              </a:ext>
            </a:extLst>
          </p:cNvPr>
          <p:cNvGrpSpPr/>
          <p:nvPr/>
        </p:nvGrpSpPr>
        <p:grpSpPr>
          <a:xfrm>
            <a:off x="1214235" y="2925256"/>
            <a:ext cx="7060664" cy="292388"/>
            <a:chOff x="1185760" y="5003834"/>
            <a:chExt cx="7060664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716BC6-298F-4C2B-810E-F525CF5722CD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692875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인접 리스트 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– </a:t>
                  </a:r>
                  <a14:m>
                    <m:oMath xmlns:m="http://schemas.openxmlformats.org/officeDocument/2006/math"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𝑉</m:t>
                      </m:r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개의 리스트에 실제 간선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𝐸</m:t>
                      </m:r>
                      <m:r>
                        <a:rPr lang="en-US" altLang="ko-KR" sz="1300" i="1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)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만큼 원소가 들어있으므로 공간 복잡도는 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𝑂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𝑉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+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𝐸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이다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716BC6-298F-4C2B-810E-F525CF572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6928756" cy="292388"/>
                </a:xfrm>
                <a:prstGeom prst="rect">
                  <a:avLst/>
                </a:prstGeom>
                <a:blipFill>
                  <a:blip r:embed="rId3"/>
                  <a:stretch>
                    <a:fillRect l="-176" t="-208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042141BA-BB65-455A-8398-FAF8175379F2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1137D4-BAD2-4C1A-8742-1D8FDE823DDE}"/>
              </a:ext>
            </a:extLst>
          </p:cNvPr>
          <p:cNvGrpSpPr/>
          <p:nvPr/>
        </p:nvGrpSpPr>
        <p:grpSpPr>
          <a:xfrm>
            <a:off x="822679" y="3449311"/>
            <a:ext cx="621144" cy="292388"/>
            <a:chOff x="1185760" y="5003834"/>
            <a:chExt cx="621144" cy="2923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C535A2-A0F3-4703-96EC-B893410A0592}"/>
                </a:ext>
              </a:extLst>
            </p:cNvPr>
            <p:cNvSpPr txBox="1"/>
            <p:nvPr/>
          </p:nvSpPr>
          <p:spPr>
            <a:xfrm>
              <a:off x="1317668" y="5003834"/>
              <a:ext cx="4892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결론</a:t>
              </a:r>
              <a:endPara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CA0D976-21D3-48E1-8261-7C6726F9ADCF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B01BE3-C10D-478B-B386-634705A7FE6C}"/>
              </a:ext>
            </a:extLst>
          </p:cNvPr>
          <p:cNvGrpSpPr/>
          <p:nvPr/>
        </p:nvGrpSpPr>
        <p:grpSpPr>
          <a:xfrm>
            <a:off x="1200184" y="3799692"/>
            <a:ext cx="4261693" cy="292388"/>
            <a:chOff x="1185760" y="5003834"/>
            <a:chExt cx="4261693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5E11C0-6752-4998-808F-D494301BF365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412978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인접행렬 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– 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간선의 수가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30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에 비례하는 그래프에 적합하다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5E11C0-6752-4998-808F-D494301BF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4129785" cy="292388"/>
                </a:xfrm>
                <a:prstGeom prst="rect">
                  <a:avLst/>
                </a:prstGeom>
                <a:blipFill>
                  <a:blip r:embed="rId4"/>
                  <a:stretch>
                    <a:fillRect l="-295" t="-208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DE92645-9AE5-4393-BDF4-7AC6BE4B5387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350F5E-13D5-4048-AD9D-5F1028992540}"/>
              </a:ext>
            </a:extLst>
          </p:cNvPr>
          <p:cNvGrpSpPr/>
          <p:nvPr/>
        </p:nvGrpSpPr>
        <p:grpSpPr>
          <a:xfrm>
            <a:off x="1200184" y="4150073"/>
            <a:ext cx="4801904" cy="292388"/>
            <a:chOff x="1185760" y="5003834"/>
            <a:chExt cx="4801904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E735CC-1FA0-4DE2-BECF-D95B354A5DFA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466999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인접 리스트 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– 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간선의 수가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300" i="1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300" i="1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300" i="1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에 비해 훨씬 적은 그래프에 적합하다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E735CC-1FA0-4DE2-BECF-D95B354A5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4669996" cy="292388"/>
                </a:xfrm>
                <a:prstGeom prst="rect">
                  <a:avLst/>
                </a:prstGeom>
                <a:blipFill>
                  <a:blip r:embed="rId5"/>
                  <a:stretch>
                    <a:fillRect l="-261" t="-2083" r="-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06DE273-91D0-49FA-BC18-560EF7A3EE59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7F7D4B-D714-4D1B-A3BB-B97B4E37DD16}"/>
              </a:ext>
            </a:extLst>
          </p:cNvPr>
          <p:cNvSpPr txBox="1"/>
          <p:nvPr/>
        </p:nvSpPr>
        <p:spPr>
          <a:xfrm>
            <a:off x="684082" y="4749349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다익스트라 알고리즘의 시간 복잡도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9B0DD839-1401-48C0-8466-5F5947AF8852}"/>
              </a:ext>
            </a:extLst>
          </p:cNvPr>
          <p:cNvSpPr/>
          <p:nvPr/>
        </p:nvSpPr>
        <p:spPr>
          <a:xfrm rot="12600000">
            <a:off x="509686" y="4867412"/>
            <a:ext cx="109477" cy="9437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9A3E4D2-1D7B-4878-8110-16FD8FC2909D}"/>
              </a:ext>
            </a:extLst>
          </p:cNvPr>
          <p:cNvGrpSpPr/>
          <p:nvPr/>
        </p:nvGrpSpPr>
        <p:grpSpPr>
          <a:xfrm>
            <a:off x="808628" y="5193372"/>
            <a:ext cx="3161263" cy="292388"/>
            <a:chOff x="1185760" y="5003834"/>
            <a:chExt cx="3161263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152CC0-9BC7-4CC5-A280-AF84A18EFD57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30293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2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차원 배열을 사용하는 방식에서는 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𝑂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</m:oMath>
                  </a14:m>
                  <a:endParaRPr lang="en-US" altLang="ko-KR" sz="1300" dirty="0">
                    <a:solidFill>
                      <a:srgbClr val="21262A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152CC0-9BC7-4CC5-A280-AF84A18EF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3029355" cy="292388"/>
                </a:xfrm>
                <a:prstGeom prst="rect">
                  <a:avLst/>
                </a:prstGeom>
                <a:blipFill>
                  <a:blip r:embed="rId6"/>
                  <a:stretch>
                    <a:fillRect l="-201" t="-208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F0A88B3-4320-4D54-825B-5843C66A0634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3215DA2-F343-46E0-B616-039C42EE3CDE}"/>
              </a:ext>
            </a:extLst>
          </p:cNvPr>
          <p:cNvGrpSpPr/>
          <p:nvPr/>
        </p:nvGrpSpPr>
        <p:grpSpPr>
          <a:xfrm>
            <a:off x="808628" y="5651640"/>
            <a:ext cx="4264642" cy="292388"/>
            <a:chOff x="1185760" y="5003834"/>
            <a:chExt cx="4264642" cy="29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CB90629-C911-4325-BFA3-DC8ECF5EA1F7}"/>
                    </a:ext>
                  </a:extLst>
                </p:cNvPr>
                <p:cNvSpPr txBox="1"/>
                <p:nvPr/>
              </p:nvSpPr>
              <p:spPr>
                <a:xfrm>
                  <a:off x="1317668" y="5003834"/>
                  <a:ext cx="413273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우선순위 큐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(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최소힙</a:t>
                  </a:r>
                  <a:r>
                    <a:rPr lang="en-US" altLang="ko-KR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)</a:t>
                  </a:r>
                  <a:r>
                    <a:rPr lang="ko-KR" altLang="en-US" sz="1300" dirty="0">
                      <a:solidFill>
                        <a:srgbClr val="21262A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을 사용하는 방식에서는 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𝑂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𝐸</m:t>
                          </m:r>
                        </m:e>
                      </m:d>
                      <m:func>
                        <m:func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00" b="0" i="0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300" b="0" i="1" smtClean="0">
                                  <a:solidFill>
                                    <a:srgbClr val="21262A"/>
                                  </a:solidFill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solidFill>
                                    <a:srgbClr val="21262A"/>
                                  </a:solidFill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</m:oMath>
                  </a14:m>
                  <a:endParaRPr lang="en-US" altLang="ko-KR" sz="1300" dirty="0">
                    <a:solidFill>
                      <a:srgbClr val="21262A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CB90629-C911-4325-BFA3-DC8ECF5EA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68" y="5003834"/>
                  <a:ext cx="4132734" cy="292388"/>
                </a:xfrm>
                <a:prstGeom prst="rect">
                  <a:avLst/>
                </a:prstGeom>
                <a:blipFill>
                  <a:blip r:embed="rId7"/>
                  <a:stretch>
                    <a:fillRect l="-147" t="-208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B58383C-B8EC-43C4-A48D-CFEB59AEE9B4}"/>
                </a:ext>
              </a:extLst>
            </p:cNvPr>
            <p:cNvSpPr/>
            <p:nvPr/>
          </p:nvSpPr>
          <p:spPr>
            <a:xfrm rot="12600000">
              <a:off x="1185760" y="5122063"/>
              <a:ext cx="94594" cy="8154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68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88636E6-C841-45D8-B2B4-86F89DF8B26C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E5FC47D-1AF7-4ABC-9F2C-FE8FA108808E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3221-40CF-4D78-8DE9-6AAC0BA10638}"/>
              </a:ext>
            </a:extLst>
          </p:cNvPr>
          <p:cNvSpPr txBox="1"/>
          <p:nvPr/>
        </p:nvSpPr>
        <p:spPr>
          <a:xfrm>
            <a:off x="3496185" y="2828835"/>
            <a:ext cx="5199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</a:t>
            </a:r>
            <a:r>
              <a:rPr lang="ko-KR" altLang="en-US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YOU</a:t>
            </a:r>
            <a:endParaRPr lang="ko-KR" altLang="en-US" sz="7200" spc="-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C8758-CFEC-4101-A6AE-9AEE57F9E1E1}"/>
              </a:ext>
            </a:extLst>
          </p:cNvPr>
          <p:cNvSpPr txBox="1"/>
          <p:nvPr/>
        </p:nvSpPr>
        <p:spPr>
          <a:xfrm>
            <a:off x="10498908" y="82131"/>
            <a:ext cx="1693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2020531001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윤정인</a:t>
            </a:r>
          </a:p>
        </p:txBody>
      </p:sp>
    </p:spTree>
    <p:extLst>
      <p:ext uri="{BB962C8B-B14F-4D97-AF65-F5344CB8AC3E}">
        <p14:creationId xmlns:p14="http://schemas.microsoft.com/office/powerpoint/2010/main" val="1951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0"/>
    </mc:Choice>
    <mc:Fallback xmlns="">
      <p:transition spd="slow" advTm="75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3D3A78-1951-4B1C-9944-EA3D0175B317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26D9F-4FE5-4E58-9207-C4973D528CA9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코드</a:t>
            </a:r>
          </a:p>
        </p:txBody>
      </p:sp>
      <p:sp>
        <p:nvSpPr>
          <p:cNvPr id="6" name="직사각형 5">
            <a:hlinkClick r:id="rId2"/>
            <a:extLst>
              <a:ext uri="{FF2B5EF4-FFF2-40B4-BE49-F238E27FC236}">
                <a16:creationId xmlns:a16="http://schemas.microsoft.com/office/drawing/2014/main" id="{F74A30A5-03B7-4D5B-A2F8-0CB94A6AD4C3}"/>
              </a:ext>
            </a:extLst>
          </p:cNvPr>
          <p:cNvSpPr/>
          <p:nvPr/>
        </p:nvSpPr>
        <p:spPr>
          <a:xfrm>
            <a:off x="5352848" y="4492183"/>
            <a:ext cx="14863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파일 다운로드</a:t>
            </a:r>
          </a:p>
        </p:txBody>
      </p:sp>
      <p:sp>
        <p:nvSpPr>
          <p:cNvPr id="2" name="직사각형 1">
            <a:hlinkClick r:id="rId2"/>
            <a:extLst>
              <a:ext uri="{FF2B5EF4-FFF2-40B4-BE49-F238E27FC236}">
                <a16:creationId xmlns:a16="http://schemas.microsoft.com/office/drawing/2014/main" id="{CD8BD1D8-C59E-4DA5-AC48-4C84535EAC20}"/>
              </a:ext>
            </a:extLst>
          </p:cNvPr>
          <p:cNvSpPr/>
          <p:nvPr/>
        </p:nvSpPr>
        <p:spPr>
          <a:xfrm>
            <a:off x="4518548" y="4867270"/>
            <a:ext cx="315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http://naver.me/F9nzBVA3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6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E41A2E-0344-4E64-A742-4012FCCFC828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#include &lt;iostream&gt;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 &lt;stack&gt;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 &lt;tchar.h&gt;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 &lt;stdio.h&gt;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#include&lt;random&gt;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#define NMAX    500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#define INF 1414141 // </a:t>
            </a:r>
            <a:r>
              <a:rPr lang="ko-KR" altLang="en-US" sz="800" dirty="0">
                <a:solidFill>
                  <a:schemeClr val="tx1"/>
                </a:solidFill>
              </a:rPr>
              <a:t>연결되어있지 않은 정점은 무한대로 표시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using std::stack;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using namespace std;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int n, edge;  // n: </a:t>
            </a:r>
            <a:r>
              <a:rPr lang="ko-KR" altLang="en-US" sz="800" dirty="0">
                <a:solidFill>
                  <a:schemeClr val="tx1"/>
                </a:solidFill>
              </a:rPr>
              <a:t>정점의 수</a:t>
            </a:r>
            <a:r>
              <a:rPr lang="en-US" altLang="ko-KR" sz="800" dirty="0">
                <a:solidFill>
                  <a:schemeClr val="tx1"/>
                </a:solidFill>
              </a:rPr>
              <a:t>, e: </a:t>
            </a:r>
            <a:r>
              <a:rPr lang="ko-KR" altLang="en-US" sz="800" dirty="0">
                <a:solidFill>
                  <a:schemeClr val="tx1"/>
                </a:solidFill>
              </a:rPr>
              <a:t>간선의 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int u, v, w; // u: </a:t>
            </a:r>
            <a:r>
              <a:rPr lang="ko-KR" altLang="en-US" sz="800" dirty="0">
                <a:solidFill>
                  <a:schemeClr val="tx1"/>
                </a:solidFill>
              </a:rPr>
              <a:t>입력받는 첫번째 정점</a:t>
            </a:r>
            <a:r>
              <a:rPr lang="en-US" altLang="ko-KR" sz="800" dirty="0">
                <a:solidFill>
                  <a:schemeClr val="tx1"/>
                </a:solidFill>
              </a:rPr>
              <a:t>, v : </a:t>
            </a:r>
            <a:r>
              <a:rPr lang="ko-KR" altLang="en-US" sz="800" dirty="0">
                <a:solidFill>
                  <a:schemeClr val="tx1"/>
                </a:solidFill>
              </a:rPr>
              <a:t>입력받는 두 번째 정점</a:t>
            </a:r>
            <a:r>
              <a:rPr lang="en-US" altLang="ko-KR" sz="800" dirty="0">
                <a:solidFill>
                  <a:schemeClr val="tx1"/>
                </a:solidFill>
              </a:rPr>
              <a:t>, w - </a:t>
            </a:r>
            <a:r>
              <a:rPr lang="ko-KR" altLang="en-US" sz="800" dirty="0">
                <a:solidFill>
                  <a:schemeClr val="tx1"/>
                </a:solidFill>
              </a:rPr>
              <a:t>두 정점간 가중치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int start; // </a:t>
            </a:r>
            <a:r>
              <a:rPr lang="ko-KR" altLang="en-US" sz="800" dirty="0">
                <a:solidFill>
                  <a:schemeClr val="tx1"/>
                </a:solidFill>
              </a:rPr>
              <a:t>시작 정점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class Graph //</a:t>
            </a:r>
            <a:r>
              <a:rPr lang="ko-KR" altLang="en-US" sz="800" b="1" dirty="0">
                <a:solidFill>
                  <a:schemeClr val="tx1"/>
                </a:solidFill>
              </a:rPr>
              <a:t>클래스 사용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length[NMAX][NMAX]; //</a:t>
            </a:r>
            <a:r>
              <a:rPr lang="ko-KR" altLang="en-US" sz="800" dirty="0">
                <a:solidFill>
                  <a:schemeClr val="tx1"/>
                </a:solidFill>
              </a:rPr>
              <a:t>그래프를 인접행렬로 표현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int dist[NMAX]; // </a:t>
            </a:r>
            <a:r>
              <a:rPr lang="ko-KR" altLang="en-US" sz="800" dirty="0">
                <a:solidFill>
                  <a:schemeClr val="tx1"/>
                </a:solidFill>
              </a:rPr>
              <a:t>최단거리를 저장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bool s[NMAX]; // </a:t>
            </a:r>
            <a:r>
              <a:rPr lang="ko-KR" altLang="en-US" sz="800" dirty="0">
                <a:solidFill>
                  <a:schemeClr val="tx1"/>
                </a:solidFill>
              </a:rPr>
              <a:t>최단경로를 발견한 정점의 집합 </a:t>
            </a:r>
            <a:r>
              <a:rPr lang="en-US" altLang="ko-KR" sz="800" dirty="0">
                <a:solidFill>
                  <a:schemeClr val="tx1"/>
                </a:solidFill>
              </a:rPr>
              <a:t>(visited</a:t>
            </a:r>
            <a:r>
              <a:rPr lang="ko-KR" altLang="en-US" sz="800" dirty="0">
                <a:solidFill>
                  <a:schemeClr val="tx1"/>
                </a:solidFill>
              </a:rPr>
              <a:t>랑 같은 개념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path[NMAX]; // </a:t>
            </a:r>
            <a:r>
              <a:rPr lang="ko-KR" altLang="en-US" sz="800" dirty="0">
                <a:solidFill>
                  <a:schemeClr val="tx1"/>
                </a:solidFill>
              </a:rPr>
              <a:t>거쳐간 정점들 저장하는 배열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Graph(int size);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void Graph::dijkstra(const int n, const int v);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void Insert(int u, int v, int w);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void </a:t>
            </a:r>
            <a:r>
              <a:rPr lang="en-US" altLang="ko-KR" sz="800" dirty="0" err="1">
                <a:solidFill>
                  <a:schemeClr val="tx1"/>
                </a:solidFill>
              </a:rPr>
              <a:t>PrintNode</a:t>
            </a:r>
            <a:r>
              <a:rPr lang="en-US" altLang="ko-KR" sz="800" dirty="0">
                <a:solidFill>
                  <a:schemeClr val="tx1"/>
                </a:solidFill>
              </a:rPr>
              <a:t>(const int n, const int v);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</a:t>
            </a:r>
            <a:r>
              <a:rPr lang="en-US" altLang="ko-KR" sz="800" dirty="0" err="1">
                <a:solidFill>
                  <a:schemeClr val="tx1"/>
                </a:solidFill>
              </a:rPr>
              <a:t>extractMin</a:t>
            </a:r>
            <a:r>
              <a:rPr lang="en-US" altLang="ko-KR" sz="800" dirty="0">
                <a:solidFill>
                  <a:schemeClr val="tx1"/>
                </a:solidFill>
              </a:rPr>
              <a:t>(const int n);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void </a:t>
            </a:r>
            <a:r>
              <a:rPr lang="en-US" altLang="ko-KR" sz="800" dirty="0" err="1">
                <a:solidFill>
                  <a:schemeClr val="tx1"/>
                </a:solidFill>
              </a:rPr>
              <a:t>PrintWeight</a:t>
            </a:r>
            <a:r>
              <a:rPr lang="en-US" altLang="ko-KR" sz="800" dirty="0">
                <a:solidFill>
                  <a:schemeClr val="tx1"/>
                </a:solidFill>
              </a:rPr>
              <a:t>(int n);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Graph::Graph(int size) //</a:t>
            </a:r>
            <a:r>
              <a:rPr lang="ko-KR" altLang="en-US" sz="800" b="1" dirty="0">
                <a:solidFill>
                  <a:schemeClr val="tx1"/>
                </a:solidFill>
              </a:rPr>
              <a:t>인접행렬로 표현된 그래프 초기화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0; i &lt;size;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for (int j = 0; j &lt;size; j++)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length[i][j] = INF; //</a:t>
            </a:r>
            <a:r>
              <a:rPr lang="ko-KR" altLang="en-US" sz="800" dirty="0">
                <a:solidFill>
                  <a:schemeClr val="tx1"/>
                </a:solidFill>
              </a:rPr>
              <a:t>나머지는 </a:t>
            </a:r>
            <a:r>
              <a:rPr lang="en-US" altLang="ko-KR" sz="800" dirty="0">
                <a:solidFill>
                  <a:schemeClr val="tx1"/>
                </a:solidFill>
              </a:rPr>
              <a:t>MAX(INF)</a:t>
            </a:r>
            <a:r>
              <a:rPr lang="ko-KR" altLang="en-US" sz="800" dirty="0">
                <a:solidFill>
                  <a:schemeClr val="tx1"/>
                </a:solidFill>
              </a:rPr>
              <a:t>값으로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if (i == j)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length[i][j] = 0; //</a:t>
            </a:r>
            <a:r>
              <a:rPr lang="ko-KR" altLang="en-US" sz="800" dirty="0">
                <a:solidFill>
                  <a:schemeClr val="tx1"/>
                </a:solidFill>
              </a:rPr>
              <a:t>대각선에 위치한 자기자신들은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으로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Graph::Insert(int u, int v, int w) //</a:t>
            </a:r>
            <a:r>
              <a:rPr lang="ko-KR" altLang="en-US" sz="800" b="1" dirty="0">
                <a:solidFill>
                  <a:schemeClr val="tx1"/>
                </a:solidFill>
              </a:rPr>
              <a:t>가중치 설정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length[u][v] = w; // u</a:t>
            </a:r>
            <a:r>
              <a:rPr lang="ko-KR" altLang="en-US" sz="800" dirty="0">
                <a:solidFill>
                  <a:schemeClr val="tx1"/>
                </a:solidFill>
              </a:rPr>
              <a:t>와 </a:t>
            </a:r>
            <a:r>
              <a:rPr lang="en-US" altLang="ko-KR" sz="800" dirty="0">
                <a:solidFill>
                  <a:schemeClr val="tx1"/>
                </a:solidFill>
              </a:rPr>
              <a:t>v </a:t>
            </a:r>
            <a:r>
              <a:rPr lang="ko-KR" altLang="en-US" sz="800" dirty="0">
                <a:solidFill>
                  <a:schemeClr val="tx1"/>
                </a:solidFill>
              </a:rPr>
              <a:t>사이 간선의 가중치는 </a:t>
            </a:r>
            <a:r>
              <a:rPr lang="en-US" altLang="ko-KR" sz="800" dirty="0">
                <a:solidFill>
                  <a:schemeClr val="tx1"/>
                </a:solidFill>
              </a:rPr>
              <a:t>w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479275-F2A2-46B4-8F06-3CF54D183BD4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void Graph::</a:t>
            </a:r>
            <a:r>
              <a:rPr lang="en-US" altLang="ko-KR" sz="800" b="1" dirty="0" err="1">
                <a:solidFill>
                  <a:schemeClr val="tx1"/>
                </a:solidFill>
              </a:rPr>
              <a:t>PrintWeight</a:t>
            </a:r>
            <a:r>
              <a:rPr lang="en-US" altLang="ko-KR" sz="800" b="1" dirty="0">
                <a:solidFill>
                  <a:schemeClr val="tx1"/>
                </a:solidFill>
              </a:rPr>
              <a:t>(int n) //</a:t>
            </a:r>
            <a:r>
              <a:rPr lang="ko-KR" altLang="en-US" sz="800" b="1" dirty="0">
                <a:solidFill>
                  <a:schemeClr val="tx1"/>
                </a:solidFill>
              </a:rPr>
              <a:t>최단경로 가중치 합 출력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</a:t>
            </a:r>
            <a:r>
              <a:rPr lang="ko-KR" altLang="en-US" sz="800" dirty="0">
                <a:solidFill>
                  <a:schemeClr val="tx1"/>
                </a:solidFill>
              </a:rPr>
              <a:t>최단 경로 </a:t>
            </a:r>
            <a:r>
              <a:rPr lang="en-US" altLang="ko-KR" sz="800" dirty="0">
                <a:solidFill>
                  <a:schemeClr val="tx1"/>
                </a:solidFill>
              </a:rPr>
              <a:t>----------------------------------------------\n");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1; i &lt;n;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정점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노드</a:t>
            </a:r>
            <a:r>
              <a:rPr lang="en-US" altLang="ko-KR" sz="800" dirty="0">
                <a:solidFill>
                  <a:schemeClr val="tx1"/>
                </a:solidFill>
              </a:rPr>
              <a:t>) %d </a:t>
            </a:r>
            <a:r>
              <a:rPr lang="ko-KR" altLang="en-US" sz="800" dirty="0">
                <a:solidFill>
                  <a:schemeClr val="tx1"/>
                </a:solidFill>
              </a:rPr>
              <a:t>번 </a:t>
            </a:r>
            <a:r>
              <a:rPr lang="en-US" altLang="ko-KR" sz="800" dirty="0">
                <a:solidFill>
                  <a:schemeClr val="tx1"/>
                </a:solidFill>
              </a:rPr>
              <a:t>:", i);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(dist[i] != INF)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printf("%d", dist[i]);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   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else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printf("INF");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2CC7B-7F67-4A86-B681-5838A4D1EF05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void Graph::</a:t>
            </a:r>
            <a:r>
              <a:rPr lang="en-US" altLang="ko-KR" sz="800" b="1" dirty="0" err="1">
                <a:solidFill>
                  <a:schemeClr val="tx1"/>
                </a:solidFill>
              </a:rPr>
              <a:t>PrintNode</a:t>
            </a:r>
            <a:r>
              <a:rPr lang="en-US" altLang="ko-KR" sz="800" b="1" dirty="0">
                <a:solidFill>
                  <a:schemeClr val="tx1"/>
                </a:solidFill>
              </a:rPr>
              <a:t>(const int n, const int v)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{//</a:t>
            </a:r>
            <a:r>
              <a:rPr lang="ko-KR" altLang="en-US" sz="800" dirty="0">
                <a:solidFill>
                  <a:schemeClr val="tx1"/>
                </a:solidFill>
              </a:rPr>
              <a:t>각 정점으로 가는 최단경로와 거치는 정점들 출력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printf("</a:t>
            </a:r>
            <a:r>
              <a:rPr lang="ko-KR" altLang="en-US" sz="800" dirty="0">
                <a:solidFill>
                  <a:schemeClr val="tx1"/>
                </a:solidFill>
              </a:rPr>
              <a:t>최단경로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거쳐가는 정점 번호</a:t>
            </a:r>
            <a:r>
              <a:rPr lang="en-US" altLang="ko-KR" sz="800" dirty="0">
                <a:solidFill>
                  <a:schemeClr val="tx1"/>
                </a:solidFill>
              </a:rPr>
              <a:t>)---------------------------------\n");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0; i &lt;n;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stack&lt;int&gt; s; //path[]</a:t>
            </a:r>
            <a:r>
              <a:rPr lang="ko-KR" altLang="en-US" sz="800" dirty="0">
                <a:solidFill>
                  <a:schemeClr val="tx1"/>
                </a:solidFill>
              </a:rPr>
              <a:t>에 저장돼있던거 스택으로 꺼내기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if (dist[i] == INF)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continue;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s.push(INF);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//</a:t>
            </a:r>
            <a:r>
              <a:rPr lang="ko-KR" altLang="en-US" sz="800" dirty="0">
                <a:solidFill>
                  <a:schemeClr val="tx1"/>
                </a:solidFill>
              </a:rPr>
              <a:t>각 정점부터 시작해서 시작정점과 같지 않을 때 까지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        //</a:t>
            </a:r>
            <a:r>
              <a:rPr lang="ko-KR" altLang="en-US" sz="800" dirty="0">
                <a:solidFill>
                  <a:schemeClr val="tx1"/>
                </a:solidFill>
              </a:rPr>
              <a:t>값이 </a:t>
            </a:r>
            <a:r>
              <a:rPr lang="en-US" altLang="ko-KR" sz="800" dirty="0">
                <a:solidFill>
                  <a:schemeClr val="tx1"/>
                </a:solidFill>
              </a:rPr>
              <a:t>path[]</a:t>
            </a:r>
            <a:r>
              <a:rPr lang="ko-KR" altLang="en-US" sz="800" dirty="0">
                <a:solidFill>
                  <a:schemeClr val="tx1"/>
                </a:solidFill>
              </a:rPr>
              <a:t>의 인덱스가 되는것을 반복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for (int j = i; j != v; j = path[j])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s.push(j); // </a:t>
            </a:r>
            <a:r>
              <a:rPr lang="ko-KR" altLang="en-US" sz="800" dirty="0">
                <a:solidFill>
                  <a:schemeClr val="tx1"/>
                </a:solidFill>
              </a:rPr>
              <a:t>스택에 </a:t>
            </a:r>
            <a:r>
              <a:rPr lang="en-US" altLang="ko-KR" sz="800" dirty="0">
                <a:solidFill>
                  <a:schemeClr val="tx1"/>
                </a:solidFill>
              </a:rPr>
              <a:t>push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printf("%d", v);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// </a:t>
            </a:r>
            <a:r>
              <a:rPr lang="ko-KR" altLang="en-US" sz="800" dirty="0">
                <a:solidFill>
                  <a:schemeClr val="tx1"/>
                </a:solidFill>
              </a:rPr>
              <a:t>스택에서 하나씩 </a:t>
            </a:r>
            <a:r>
              <a:rPr lang="en-US" altLang="ko-KR" sz="800" dirty="0">
                <a:solidFill>
                  <a:schemeClr val="tx1"/>
                </a:solidFill>
              </a:rPr>
              <a:t>pop</a:t>
            </a:r>
            <a:r>
              <a:rPr lang="ko-KR" altLang="en-US" sz="800" dirty="0">
                <a:solidFill>
                  <a:schemeClr val="tx1"/>
                </a:solidFill>
              </a:rPr>
              <a:t>하면서 출력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for (int j; (j = s.top()) != INF; s.pop())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printf("-&gt;");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printf("%d", j);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E41A2E-0344-4E64-A742-4012FCCFC828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// S</a:t>
            </a:r>
            <a:r>
              <a:rPr lang="ko-KR" altLang="en-US" sz="800" dirty="0">
                <a:solidFill>
                  <a:schemeClr val="tx1"/>
                </a:solidFill>
              </a:rPr>
              <a:t>에 속하지 않는 정점 중에서 가장 작은 값 찾기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int Graph::</a:t>
            </a:r>
            <a:r>
              <a:rPr lang="en-US" altLang="ko-KR" sz="800" b="1" dirty="0" err="1">
                <a:solidFill>
                  <a:schemeClr val="tx1"/>
                </a:solidFill>
              </a:rPr>
              <a:t>extractMin</a:t>
            </a:r>
            <a:r>
              <a:rPr lang="en-US" altLang="ko-KR" sz="800" b="1" dirty="0">
                <a:solidFill>
                  <a:schemeClr val="tx1"/>
                </a:solidFill>
              </a:rPr>
              <a:t>(const int n)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min = INF;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min_index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0; i &lt; n;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(!s[i]) // S</a:t>
            </a:r>
            <a:r>
              <a:rPr lang="ko-KR" altLang="en-US" sz="800" dirty="0">
                <a:solidFill>
                  <a:schemeClr val="tx1"/>
                </a:solidFill>
              </a:rPr>
              <a:t>에 속하지 않는 정점 중에서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if (min &gt; dist[i]) //</a:t>
            </a:r>
            <a:r>
              <a:rPr lang="ko-KR" altLang="en-US" sz="800" dirty="0">
                <a:solidFill>
                  <a:schemeClr val="tx1"/>
                </a:solidFill>
              </a:rPr>
              <a:t>현재의 최소값이 정점 </a:t>
            </a:r>
            <a:r>
              <a:rPr lang="en-US" altLang="ko-KR" sz="800" dirty="0">
                <a:solidFill>
                  <a:schemeClr val="tx1"/>
                </a:solidFill>
              </a:rPr>
              <a:t>dist[i]</a:t>
            </a:r>
            <a:r>
              <a:rPr lang="ko-KR" altLang="en-US" sz="800" dirty="0">
                <a:solidFill>
                  <a:schemeClr val="tx1"/>
                </a:solidFill>
              </a:rPr>
              <a:t>보다 크다면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min = dist[i]; //</a:t>
            </a:r>
            <a:r>
              <a:rPr lang="ko-KR" altLang="en-US" sz="800" dirty="0">
                <a:solidFill>
                  <a:schemeClr val="tx1"/>
                </a:solidFill>
              </a:rPr>
              <a:t>최소값은 </a:t>
            </a:r>
            <a:r>
              <a:rPr lang="en-US" altLang="ko-KR" sz="800" dirty="0">
                <a:solidFill>
                  <a:schemeClr val="tx1"/>
                </a:solidFill>
              </a:rPr>
              <a:t>dist[i]</a:t>
            </a:r>
            <a:r>
              <a:rPr lang="ko-KR" altLang="en-US" sz="800" dirty="0">
                <a:solidFill>
                  <a:schemeClr val="tx1"/>
                </a:solidFill>
              </a:rPr>
              <a:t>값으로 교체됨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    </a:t>
            </a:r>
            <a:r>
              <a:rPr lang="en-US" altLang="ko-KR" sz="800" dirty="0">
                <a:solidFill>
                  <a:schemeClr val="tx1"/>
                </a:solidFill>
              </a:rPr>
              <a:t>min_index = i; // </a:t>
            </a:r>
            <a:r>
              <a:rPr lang="ko-KR" altLang="en-US" sz="800" dirty="0">
                <a:solidFill>
                  <a:schemeClr val="tx1"/>
                </a:solidFill>
              </a:rPr>
              <a:t>가장 작은 값을 찾음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min_index; // </a:t>
            </a:r>
            <a:r>
              <a:rPr lang="ko-KR" altLang="en-US" sz="800" dirty="0">
                <a:solidFill>
                  <a:schemeClr val="tx1"/>
                </a:solidFill>
              </a:rPr>
              <a:t>가장 작은 값을 반환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479275-F2A2-46B4-8F06-3CF54D183BD4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void Graph::dijkstra(const int n, const int v)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{//</a:t>
            </a:r>
            <a:r>
              <a:rPr lang="ko-KR" altLang="en-US" sz="800" dirty="0">
                <a:solidFill>
                  <a:schemeClr val="tx1"/>
                </a:solidFill>
              </a:rPr>
              <a:t>다익스트라 알고리즘 실행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//</a:t>
            </a:r>
            <a:r>
              <a:rPr lang="ko-KR" altLang="en-US" sz="800" dirty="0">
                <a:solidFill>
                  <a:schemeClr val="tx1"/>
                </a:solidFill>
              </a:rPr>
              <a:t>사용하는 배열들 초기화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s[i] = false;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dist[i] = length[v][i];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path[i] = v;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s[v] = true; // </a:t>
            </a:r>
            <a:r>
              <a:rPr lang="ko-KR" altLang="en-US" sz="800" dirty="0">
                <a:solidFill>
                  <a:schemeClr val="tx1"/>
                </a:solidFill>
              </a:rPr>
              <a:t>자기 자신과의 최단 거리는 이미 정해짐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dist[v] = 0; // </a:t>
            </a:r>
            <a:r>
              <a:rPr lang="ko-KR" altLang="en-US" sz="800" dirty="0">
                <a:solidFill>
                  <a:schemeClr val="tx1"/>
                </a:solidFill>
              </a:rPr>
              <a:t>자기 자신과의 거리는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0; i &lt; n;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int u = </a:t>
            </a:r>
            <a:r>
              <a:rPr lang="en-US" altLang="ko-KR" sz="800" dirty="0" err="1">
                <a:solidFill>
                  <a:schemeClr val="tx1"/>
                </a:solidFill>
              </a:rPr>
              <a:t>extractMin</a:t>
            </a:r>
            <a:r>
              <a:rPr lang="en-US" altLang="ko-KR" sz="800" dirty="0">
                <a:solidFill>
                  <a:schemeClr val="tx1"/>
                </a:solidFill>
              </a:rPr>
              <a:t>(n); // dist</a:t>
            </a:r>
            <a:r>
              <a:rPr lang="ko-KR" altLang="en-US" sz="800" dirty="0">
                <a:solidFill>
                  <a:schemeClr val="tx1"/>
                </a:solidFill>
              </a:rPr>
              <a:t>에서 가장 작은 값을 찾음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s[u] = true;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for (int w = 0; w &lt; n; w++)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if (!s[w]) // S</a:t>
            </a:r>
            <a:r>
              <a:rPr lang="ko-KR" altLang="en-US" sz="800" dirty="0">
                <a:solidFill>
                  <a:schemeClr val="tx1"/>
                </a:solidFill>
              </a:rPr>
              <a:t>에 속하지 않는 정점 중에서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// </a:t>
            </a:r>
            <a:r>
              <a:rPr lang="ko-KR" altLang="en-US" sz="800" dirty="0">
                <a:solidFill>
                  <a:schemeClr val="tx1"/>
                </a:solidFill>
              </a:rPr>
              <a:t>다른 정점을 거쳐서 가는 것이 더 비용이 적게 든다면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    </a:t>
            </a:r>
            <a:r>
              <a:rPr lang="en-US" altLang="ko-KR" sz="800" dirty="0">
                <a:solidFill>
                  <a:schemeClr val="tx1"/>
                </a:solidFill>
              </a:rPr>
              <a:t>if (dist[w] &gt; (dist[u] + length[u][w]))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    //</a:t>
            </a:r>
            <a:r>
              <a:rPr lang="ko-KR" altLang="en-US" sz="800" dirty="0">
                <a:solidFill>
                  <a:schemeClr val="tx1"/>
                </a:solidFill>
              </a:rPr>
              <a:t>해당 정점을 선택한다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        </a:t>
            </a:r>
            <a:r>
              <a:rPr lang="en-US" altLang="ko-KR" sz="800" dirty="0">
                <a:solidFill>
                  <a:schemeClr val="tx1"/>
                </a:solidFill>
              </a:rPr>
              <a:t>dist[w] = length[u][w] + dist[u];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    // </a:t>
            </a:r>
            <a:r>
              <a:rPr lang="ko-KR" altLang="en-US" sz="800" dirty="0">
                <a:solidFill>
                  <a:schemeClr val="tx1"/>
                </a:solidFill>
              </a:rPr>
              <a:t>경로추적용 </a:t>
            </a:r>
            <a:r>
              <a:rPr lang="en-US" altLang="ko-KR" sz="800" dirty="0">
                <a:solidFill>
                  <a:schemeClr val="tx1"/>
                </a:solidFill>
              </a:rPr>
              <a:t>path</a:t>
            </a:r>
            <a:r>
              <a:rPr lang="ko-KR" altLang="en-US" sz="800" dirty="0">
                <a:solidFill>
                  <a:schemeClr val="tx1"/>
                </a:solidFill>
              </a:rPr>
              <a:t>배열에 해당 </a:t>
            </a:r>
            <a:r>
              <a:rPr lang="ko-KR" altLang="en-US" sz="800" dirty="0" err="1">
                <a:solidFill>
                  <a:schemeClr val="tx1"/>
                </a:solidFill>
              </a:rPr>
              <a:t>정점값</a:t>
            </a:r>
            <a:r>
              <a:rPr lang="ko-KR" altLang="en-US" sz="800" dirty="0">
                <a:solidFill>
                  <a:schemeClr val="tx1"/>
                </a:solidFill>
              </a:rPr>
              <a:t> 저장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        </a:t>
            </a:r>
            <a:r>
              <a:rPr lang="en-US" altLang="ko-KR" sz="800" dirty="0">
                <a:solidFill>
                  <a:schemeClr val="tx1"/>
                </a:solidFill>
              </a:rPr>
              <a:t>path[w] = u;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PrintWeight</a:t>
            </a:r>
            <a:r>
              <a:rPr lang="en-US" altLang="ko-KR" sz="800" dirty="0">
                <a:solidFill>
                  <a:schemeClr val="tx1"/>
                </a:solidFill>
              </a:rPr>
              <a:t>(n);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PrintNode</a:t>
            </a:r>
            <a:r>
              <a:rPr lang="en-US" altLang="ko-KR" sz="800" dirty="0">
                <a:solidFill>
                  <a:schemeClr val="tx1"/>
                </a:solidFill>
              </a:rPr>
              <a:t>(n, v);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2CC7B-7F67-4A86-B681-5838A4D1EF05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</a:t>
            </a:r>
            <a:r>
              <a:rPr lang="ko-KR" altLang="en-US" sz="800" dirty="0">
                <a:solidFill>
                  <a:schemeClr val="tx1"/>
                </a:solidFill>
              </a:rPr>
              <a:t>정점의 수와 두 정점을 연결하는 간선의 수를 입력하세요 </a:t>
            </a:r>
            <a:r>
              <a:rPr lang="en-US" altLang="ko-KR" sz="800" dirty="0">
                <a:solidFill>
                  <a:schemeClr val="tx1"/>
                </a:solidFill>
              </a:rPr>
              <a:t>&gt;&gt; 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scanf("%d %d", &amp;n, &amp;edge);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Graph g(n+1);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(int i = 1; i &lt;=edge;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두 정점을 연결하는 </a:t>
            </a:r>
            <a:r>
              <a:rPr lang="en-US" altLang="ko-KR" sz="800" dirty="0">
                <a:solidFill>
                  <a:schemeClr val="tx1"/>
                </a:solidFill>
              </a:rPr>
              <a:t>%d </a:t>
            </a:r>
            <a:r>
              <a:rPr lang="ko-KR" altLang="en-US" sz="800" dirty="0">
                <a:solidFill>
                  <a:schemeClr val="tx1"/>
                </a:solidFill>
              </a:rPr>
              <a:t>번째 간선을 입력하세요 </a:t>
            </a:r>
            <a:r>
              <a:rPr lang="en-US" altLang="ko-KR" sz="800" dirty="0">
                <a:solidFill>
                  <a:schemeClr val="tx1"/>
                </a:solidFill>
              </a:rPr>
              <a:t>&gt;&gt; ", i);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scanf("%d %d %d", &amp;u, &amp;v, &amp;w);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g.Insert(u, v, w); //</a:t>
            </a:r>
            <a:r>
              <a:rPr lang="ko-KR" altLang="en-US" sz="800" dirty="0">
                <a:solidFill>
                  <a:schemeClr val="tx1"/>
                </a:solidFill>
              </a:rPr>
              <a:t>두 정점을 연결하는 간선의 가중치 입력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</a:t>
            </a:r>
            <a:r>
              <a:rPr lang="ko-KR" altLang="en-US" sz="800" dirty="0">
                <a:solidFill>
                  <a:schemeClr val="tx1"/>
                </a:solidFill>
              </a:rPr>
              <a:t>시작 정점을 입력하세요 </a:t>
            </a:r>
            <a:r>
              <a:rPr lang="en-US" altLang="ko-KR" sz="800" dirty="0">
                <a:solidFill>
                  <a:schemeClr val="tx1"/>
                </a:solidFill>
              </a:rPr>
              <a:t>&gt;&gt; 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scanf("%d", &amp;start);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g.dijkstra(n+1, start);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4BB08-5981-4F0A-B683-EC5D29213400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46761-B084-46DB-B2D2-E38CE84FB608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96650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63920F-94C6-49FE-A1A1-4A9E38B8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50F33-0A84-4657-9C00-77DDB6574771}"/>
              </a:ext>
            </a:extLst>
          </p:cNvPr>
          <p:cNvSpPr txBox="1"/>
          <p:nvPr/>
        </p:nvSpPr>
        <p:spPr>
          <a:xfrm>
            <a:off x="0" y="0"/>
            <a:ext cx="4386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문제에 주어진 그래프 입력 시 출력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6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F8F49-D380-4C78-9664-D4B4123A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319" y="1723787"/>
            <a:ext cx="181952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E056DE-58E4-4F6C-91FB-721D131A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88" y="309619"/>
            <a:ext cx="8826224" cy="62387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50F33-0A84-4657-9C00-77DDB6574771}"/>
              </a:ext>
            </a:extLst>
          </p:cNvPr>
          <p:cNvSpPr txBox="1"/>
          <p:nvPr/>
        </p:nvSpPr>
        <p:spPr>
          <a:xfrm>
            <a:off x="0" y="0"/>
            <a:ext cx="40991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오른쪽의 그래프 입력 시 출력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8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14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E3D026-8107-4E6F-B9DA-40125E688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09" y="1028339"/>
            <a:ext cx="3143116" cy="20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BAF51D-5480-4398-8B84-66159E2D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7" y="372789"/>
            <a:ext cx="5753905" cy="6112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50F33-0A84-4657-9C00-77DDB6574771}"/>
              </a:ext>
            </a:extLst>
          </p:cNvPr>
          <p:cNvSpPr txBox="1"/>
          <p:nvPr/>
        </p:nvSpPr>
        <p:spPr>
          <a:xfrm>
            <a:off x="0" y="0"/>
            <a:ext cx="64636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③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정점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25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간선이 있는 그래프 입력 시 출력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기존의 그래프 참고하여 임의로 작성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3C73F-BCC8-4A48-9B35-737D13B2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413" y="868751"/>
            <a:ext cx="2777707" cy="21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4BB08-5981-4F0A-B683-EC5D29213400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46761-B084-46DB-B2D2-E38CE84FB608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319320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3553</Words>
  <Application>Microsoft Office PowerPoint</Application>
  <PresentationFormat>와이드스크린</PresentationFormat>
  <Paragraphs>682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나눔스퀘어라운드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JungIn Yoon</dc:creator>
  <cp:lastModifiedBy>JungIn Yoon</cp:lastModifiedBy>
  <cp:revision>1886</cp:revision>
  <dcterms:created xsi:type="dcterms:W3CDTF">2020-05-01T13:37:59Z</dcterms:created>
  <dcterms:modified xsi:type="dcterms:W3CDTF">2020-06-14T08:18:23Z</dcterms:modified>
</cp:coreProperties>
</file>