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98" r:id="rId4"/>
    <p:sldId id="299" r:id="rId5"/>
    <p:sldId id="302" r:id="rId6"/>
    <p:sldId id="301" r:id="rId7"/>
    <p:sldId id="300" r:id="rId8"/>
    <p:sldId id="303" r:id="rId9"/>
    <p:sldId id="307" r:id="rId10"/>
    <p:sldId id="304" r:id="rId11"/>
    <p:sldId id="305" r:id="rId12"/>
    <p:sldId id="308" r:id="rId13"/>
    <p:sldId id="309" r:id="rId14"/>
    <p:sldId id="311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9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20" r:id="rId33"/>
    <p:sldId id="297" r:id="rId34"/>
  </p:sldIdLst>
  <p:sldSz cx="12192000" cy="6858000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나눔스퀘어라운드 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gIn Yoon" initials="JY" lastIdx="19" clrIdx="0">
    <p:extLst>
      <p:ext uri="{19B8F6BF-5375-455C-9EA6-DF929625EA0E}">
        <p15:presenceInfo xmlns:p15="http://schemas.microsoft.com/office/powerpoint/2012/main" userId="4b3fb5e9cd3e3d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2647"/>
    <a:srgbClr val="FF0000"/>
    <a:srgbClr val="385723"/>
    <a:srgbClr val="21262A"/>
    <a:srgbClr val="F68A9C"/>
    <a:srgbClr val="578537"/>
    <a:srgbClr val="C40F2E"/>
    <a:srgbClr val="FF4040"/>
    <a:srgbClr val="C80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0047" autoAdjust="0"/>
  </p:normalViewPr>
  <p:slideViewPr>
    <p:cSldViewPr snapToGrid="0">
      <p:cViewPr varScale="1">
        <p:scale>
          <a:sx n="103" d="100"/>
          <a:sy n="103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97755-905D-41B4-885C-8DBDBD429CE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B764C-9EF4-4702-A285-65DB723A6D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안녕하세요 인공지능의</a:t>
            </a:r>
            <a:r>
              <a:rPr lang="en-US" altLang="ko-KR" sz="1200" dirty="0"/>
              <a:t> SECTION 1-1</a:t>
            </a:r>
            <a:r>
              <a:rPr lang="ko-KR" altLang="en-US" sz="1200" dirty="0"/>
              <a:t>의 발표를 </a:t>
            </a:r>
            <a:r>
              <a:rPr lang="ko-KR" altLang="en-US" sz="1200" dirty="0" err="1"/>
              <a:t>맡게된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윤정인입니다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변수와 상수의 개념은 인공지능에서는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52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인공지능에서 사용하는 모델 중 하나인 신경망에는 가중치라는 개념이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가중치는 신경망의 뉴런과 뉴런을 연결하는 연결강도로 표현되며</a:t>
            </a:r>
            <a:r>
              <a:rPr lang="en-US" altLang="ko-KR" dirty="0"/>
              <a:t>, </a:t>
            </a:r>
            <a:r>
              <a:rPr lang="ko-KR" altLang="en-US" dirty="0"/>
              <a:t>정확하게 예측 값을 도출해내기 위해 컴퓨터 스스로 학습하며 가중치를 결정합니다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컴퓨터가 가중치를 학습할 때는 가중치가 변수의 역할을</a:t>
            </a:r>
            <a:r>
              <a:rPr lang="en-US" altLang="ko-KR" dirty="0"/>
              <a:t>, </a:t>
            </a:r>
            <a:r>
              <a:rPr lang="ko-KR" altLang="en-US" dirty="0"/>
              <a:t>학습이 끝나고 해당 가중치를 학습 모델에 활용할 때는 상수의 역할을 수행하게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4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항</a:t>
            </a:r>
            <a:r>
              <a:rPr lang="en-US" altLang="ko-KR" dirty="0"/>
              <a:t>, </a:t>
            </a:r>
            <a:r>
              <a:rPr lang="ko-KR" altLang="en-US" dirty="0"/>
              <a:t>계수</a:t>
            </a:r>
            <a:r>
              <a:rPr lang="en-US" altLang="ko-KR" dirty="0"/>
              <a:t>, </a:t>
            </a:r>
            <a:r>
              <a:rPr lang="ko-KR" altLang="en-US" dirty="0"/>
              <a:t>차수에 대하여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63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항은 숫자나 문자</a:t>
            </a:r>
            <a:r>
              <a:rPr lang="en-US" altLang="ko-KR" dirty="0"/>
              <a:t>, </a:t>
            </a:r>
            <a:r>
              <a:rPr lang="ko-KR" altLang="en-US" dirty="0"/>
              <a:t>또는 그 둘의 곱으로 표현되는 식을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같은 수식에 계수는 변수에 해당하는 문제를 제외한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차수는 각 항에 변수가 곱해진 횟수이고 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과 같이 숫자만 있는 항을 상수항 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85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단항식은 각각의 독립된 </a:t>
            </a:r>
            <a:r>
              <a:rPr lang="en-US" altLang="ko-KR" dirty="0"/>
              <a:t>1</a:t>
            </a:r>
            <a:r>
              <a:rPr lang="ko-KR" altLang="en-US" dirty="0"/>
              <a:t>개의 항으로 만들어진 식을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3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다항식은 여러 개의 항이 더하기로 연결된 식이며 다항식의 차수는 </a:t>
            </a:r>
            <a:endParaRPr lang="en-US" altLang="ko-KR" dirty="0"/>
          </a:p>
          <a:p>
            <a:r>
              <a:rPr lang="ko-KR" altLang="en-US" dirty="0"/>
              <a:t>다항식에 포함된 여러 항들을 같은 종류의 항끼리 정리한 후</a:t>
            </a:r>
            <a:r>
              <a:rPr lang="en-US" altLang="ko-KR" dirty="0"/>
              <a:t>, </a:t>
            </a:r>
            <a:r>
              <a:rPr lang="ko-KR" altLang="en-US" dirty="0"/>
              <a:t>가장 차수가 높은 항의 차수를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그리하여 다음 수식에서 다항식의 차수는 </a:t>
            </a:r>
            <a:r>
              <a:rPr lang="en-US" altLang="ko-KR" dirty="0"/>
              <a:t>3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09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1</a:t>
            </a:r>
            <a:r>
              <a:rPr lang="ko-KR" altLang="en-US" dirty="0"/>
              <a:t>차식과 </a:t>
            </a:r>
            <a:r>
              <a:rPr lang="en-US" altLang="ko-KR" dirty="0"/>
              <a:t>2</a:t>
            </a:r>
            <a:r>
              <a:rPr lang="ko-KR" altLang="en-US" dirty="0" err="1"/>
              <a:t>차식입니다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6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에 대한 </a:t>
            </a:r>
            <a:r>
              <a:rPr lang="en-US" altLang="ko-KR" dirty="0"/>
              <a:t>1</a:t>
            </a:r>
            <a:r>
              <a:rPr lang="ko-KR" altLang="en-US" dirty="0"/>
              <a:t>차식 </a:t>
            </a:r>
            <a:r>
              <a:rPr lang="en-US" altLang="ko-KR" dirty="0" err="1"/>
              <a:t>ax+b</a:t>
            </a:r>
            <a:r>
              <a:rPr lang="ko-KR" altLang="en-US" dirty="0"/>
              <a:t>는 최고차항의 차수가 </a:t>
            </a:r>
            <a:r>
              <a:rPr lang="en-US" altLang="ko-KR" dirty="0"/>
              <a:t>1</a:t>
            </a:r>
            <a:r>
              <a:rPr lang="ko-KR" altLang="en-US" dirty="0"/>
              <a:t>이기 때문에 </a:t>
            </a:r>
            <a:r>
              <a:rPr lang="en-US" altLang="ko-KR" dirty="0"/>
              <a:t>1</a:t>
            </a:r>
            <a:r>
              <a:rPr lang="ko-KR" altLang="en-US" dirty="0" err="1"/>
              <a:t>차식입니다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식을 </a:t>
            </a:r>
            <a:r>
              <a:rPr lang="en-US" altLang="ko-KR" dirty="0"/>
              <a:t>y=</a:t>
            </a:r>
            <a:r>
              <a:rPr lang="en-US" altLang="ko-KR" dirty="0" err="1"/>
              <a:t>ax+b</a:t>
            </a:r>
            <a:r>
              <a:rPr lang="ko-KR" altLang="en-US" dirty="0"/>
              <a:t>라고 </a:t>
            </a:r>
            <a:r>
              <a:rPr lang="ko-KR" altLang="en-US" dirty="0" err="1"/>
              <a:t>할때</a:t>
            </a:r>
            <a:r>
              <a:rPr lang="ko-KR" altLang="en-US" dirty="0"/>
              <a:t> 그래프는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차식에서는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관계를 그래프로 표현할 때</a:t>
            </a:r>
            <a:r>
              <a:rPr lang="en-US" altLang="ko-KR" dirty="0"/>
              <a:t>, </a:t>
            </a:r>
            <a:r>
              <a:rPr lang="ko-KR" altLang="en-US" dirty="0"/>
              <a:t>직선 모양이 된다는 특징이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계수 </a:t>
            </a:r>
            <a:r>
              <a:rPr lang="en-US" altLang="ko-KR" dirty="0"/>
              <a:t>a</a:t>
            </a:r>
            <a:r>
              <a:rPr lang="ko-KR" altLang="en-US" dirty="0"/>
              <a:t>는 직선의 기울기이고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 err="1"/>
              <a:t>일때의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값인 절편이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95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x</a:t>
            </a:r>
            <a:r>
              <a:rPr lang="ko-KR" altLang="en-US" dirty="0"/>
              <a:t>에 대한 </a:t>
            </a:r>
            <a:r>
              <a:rPr lang="en-US" altLang="ko-KR" dirty="0"/>
              <a:t>2</a:t>
            </a:r>
            <a:r>
              <a:rPr lang="ko-KR" altLang="en-US" dirty="0" err="1"/>
              <a:t>차식입니다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에 대한 </a:t>
            </a:r>
            <a:r>
              <a:rPr lang="en-US" altLang="ko-KR" dirty="0"/>
              <a:t>2</a:t>
            </a:r>
            <a:r>
              <a:rPr lang="ko-KR" altLang="en-US" dirty="0" err="1"/>
              <a:t>차식인</a:t>
            </a:r>
            <a:r>
              <a:rPr lang="ko-KR" altLang="en-US" dirty="0"/>
              <a:t> </a:t>
            </a:r>
            <a:r>
              <a:rPr lang="en-US" altLang="ko-KR" dirty="0"/>
              <a:t>ax^2+bx+c</a:t>
            </a:r>
            <a:r>
              <a:rPr lang="ko-KR" altLang="en-US" dirty="0"/>
              <a:t>는 최고차항의 차수가 </a:t>
            </a:r>
            <a:r>
              <a:rPr lang="en-US" altLang="ko-KR" dirty="0"/>
              <a:t>2</a:t>
            </a:r>
            <a:r>
              <a:rPr lang="ko-KR" altLang="en-US" dirty="0"/>
              <a:t>이기 때문에 </a:t>
            </a:r>
            <a:r>
              <a:rPr lang="en-US" altLang="ko-KR" dirty="0"/>
              <a:t>2</a:t>
            </a:r>
            <a:r>
              <a:rPr lang="ko-KR" altLang="en-US" dirty="0" err="1"/>
              <a:t>차식이</a:t>
            </a:r>
            <a:r>
              <a:rPr lang="ko-KR" altLang="en-US" dirty="0"/>
              <a:t> 되며 포물선 모양을 그린다는 특징이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19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전까지 학습했던 </a:t>
            </a:r>
            <a:r>
              <a:rPr lang="en-US" altLang="ko-KR" dirty="0"/>
              <a:t>x</a:t>
            </a:r>
            <a:r>
              <a:rPr lang="ko-KR" altLang="en-US" dirty="0"/>
              <a:t>에 대한 </a:t>
            </a:r>
            <a:r>
              <a:rPr lang="en-US" altLang="ko-KR" dirty="0"/>
              <a:t>1</a:t>
            </a:r>
            <a:r>
              <a:rPr lang="ko-KR" altLang="en-US" dirty="0"/>
              <a:t>차식과 </a:t>
            </a:r>
            <a:r>
              <a:rPr lang="en-US" altLang="ko-KR" dirty="0"/>
              <a:t>2</a:t>
            </a:r>
            <a:r>
              <a:rPr lang="ko-KR" altLang="en-US" dirty="0" err="1"/>
              <a:t>차식의</a:t>
            </a:r>
            <a:r>
              <a:rPr lang="ko-KR" altLang="en-US" dirty="0"/>
              <a:t> 수식은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에 대한 </a:t>
            </a:r>
            <a:r>
              <a:rPr lang="en-US" altLang="ko-KR" dirty="0"/>
              <a:t>n</a:t>
            </a:r>
            <a:r>
              <a:rPr lang="ko-KR" altLang="en-US" dirty="0" err="1"/>
              <a:t>차식의</a:t>
            </a:r>
            <a:r>
              <a:rPr lang="ko-KR" altLang="en-US" dirty="0"/>
              <a:t> 표현도 </a:t>
            </a:r>
            <a:r>
              <a:rPr lang="en-US" altLang="ko-KR" dirty="0"/>
              <a:t>1</a:t>
            </a:r>
            <a:r>
              <a:rPr lang="ko-KR" altLang="en-US" dirty="0"/>
              <a:t>차식과 </a:t>
            </a:r>
            <a:r>
              <a:rPr lang="en-US" altLang="ko-KR" dirty="0"/>
              <a:t>2</a:t>
            </a:r>
            <a:r>
              <a:rPr lang="ko-KR" altLang="en-US" dirty="0" err="1"/>
              <a:t>차식의</a:t>
            </a:r>
            <a:r>
              <a:rPr lang="ko-KR" altLang="en-US" dirty="0"/>
              <a:t> 표현과 동일하며 이 수식을 일반화하면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변수와 상수입니다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11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함수의 개념에 대하여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99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함수는 어떤 입력값 </a:t>
            </a:r>
            <a:r>
              <a:rPr lang="en-US" altLang="ko-KR" dirty="0"/>
              <a:t>x</a:t>
            </a:r>
            <a:r>
              <a:rPr lang="ko-KR" altLang="en-US" dirty="0"/>
              <a:t>에 따라 하나의 출력값 </a:t>
            </a:r>
            <a:r>
              <a:rPr lang="en-US" altLang="ko-KR" dirty="0"/>
              <a:t>y</a:t>
            </a:r>
            <a:r>
              <a:rPr lang="ko-KR" altLang="en-US" dirty="0"/>
              <a:t>가 결정되면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의 함수라고 말할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예시와 같이 </a:t>
            </a:r>
            <a:r>
              <a:rPr lang="en-US" altLang="ko-KR" dirty="0"/>
              <a:t>f(x) = 2x</a:t>
            </a:r>
            <a:r>
              <a:rPr lang="ko-KR" altLang="en-US" dirty="0"/>
              <a:t>라는 함수가 있을 때 출력은 입력되는 </a:t>
            </a:r>
            <a:r>
              <a:rPr lang="en-US" altLang="ko-KR" dirty="0"/>
              <a:t>x</a:t>
            </a:r>
            <a:r>
              <a:rPr lang="ko-KR" altLang="en-US" dirty="0"/>
              <a:t>값이 무엇 이냐에 따라 출력 값이 달라지게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84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72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6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제곱근은 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을 만족하는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있다면 이러한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a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제곱근이라고 합니다</a:t>
                </a:r>
                <a:r>
                  <a:rPr lang="en-US" altLang="ko-KR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 a,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b, c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보다 크다고 가정할 때 다음식이 성립합니다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제곱근은 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수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𝑎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대해 </a:t>
                </a:r>
                <a:r>
                  <a:rPr lang="en-US" altLang="ko-KR" sz="120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𝑎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=𝑏^2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을 만족하는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𝑏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있다면 이러한 </a:t>
                </a:r>
                <a:r>
                  <a:rPr lang="en-US" altLang="ko-KR" sz="120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𝑏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a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제곱근이라고 합니다</a:t>
                </a:r>
                <a:r>
                  <a:rPr lang="en-US" altLang="ko-KR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 a,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b, c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보다 크다고 가정할 때 다음식이 성립합니다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6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거듭제곱은 어떤 수를 반복해서 곱하는 것이고 </a:t>
            </a:r>
            <a:r>
              <a:rPr lang="en-US" altLang="ko-KR" dirty="0"/>
              <a:t>2^3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는 밑</a:t>
            </a:r>
            <a:r>
              <a:rPr lang="en-US" altLang="ko-KR" dirty="0"/>
              <a:t>, 3</a:t>
            </a:r>
            <a:r>
              <a:rPr lang="ko-KR" altLang="en-US" dirty="0"/>
              <a:t>은 지수라고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거듭제곱근은 </a:t>
            </a:r>
            <a:r>
              <a:rPr lang="en-US" altLang="ko-KR" dirty="0"/>
              <a:t>p</a:t>
            </a:r>
            <a:r>
              <a:rPr lang="ko-KR" altLang="en-US" dirty="0"/>
              <a:t>제곱을 하면 </a:t>
            </a:r>
            <a:r>
              <a:rPr lang="en-US" altLang="ko-KR" dirty="0"/>
              <a:t>a</a:t>
            </a:r>
            <a:r>
              <a:rPr lang="ko-KR" altLang="en-US" dirty="0"/>
              <a:t>가 되는 수이며 예를 들면 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64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제곱근이라고 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크다고 가정할 때 다음식이 성립합니다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0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지수함수는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 err="1"/>
              <a:t>보다크고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 아니라고 가정할 때 다음과 같이 표현되는 함수를 지수함수라고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02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이라고 표현될 때의 지수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𝑦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밑으로 하는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로그라고 하며</a:t>
                </a:r>
                <a:r>
                  <a:rPr lang="en-US" altLang="ko-KR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기호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𝑙𝑜𝑔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사용하여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𝑦</m:t>
                    </m:r>
                    <m:r>
                      <a:rPr lang="en-US" altLang="ko-KR" sz="12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EE2647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EE2647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𝑙𝑜𝑔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EE2647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와 같이 표현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algn="l"/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예를 들면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log3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27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해는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3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□</a:t>
                </a:r>
                <a:r>
                  <a:rPr lang="ko-KR" altLang="en-US" sz="1200" baseline="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제곱값이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27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 되는 수를 찾으면 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 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그리하여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log3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27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답은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3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 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algn="l"/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보다 크고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a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 아니고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X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Y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보다 크다고 가정할 때 다음과 같은 식들이 성립됩니다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𝑥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𝑎^𝑦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이라고 표현될 때의 지수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𝑦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𝑎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밑으로 하는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𝑥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로그라고 하며</a:t>
                </a:r>
                <a:r>
                  <a:rPr lang="en-US" altLang="ko-KR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기호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𝑙𝑜𝑔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사용하여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1200" b="0" i="0">
                    <a:solidFill>
                      <a:srgbClr val="EE2647"/>
                    </a:solidFill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𝑦=〖𝑙𝑜𝑔〗_𝑎 𝑥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와 같이 표현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algn="l"/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예를 들면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log3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27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해는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3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□</a:t>
                </a:r>
                <a:r>
                  <a:rPr lang="ko-KR" altLang="en-US" sz="1200" baseline="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제곱값이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27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 되는 수를 찾으면 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 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그리하여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log3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27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답은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3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 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algn="l"/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보다 크고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a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 아니고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X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Y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</a:t>
                </a:r>
                <a:r>
                  <a:rPr lang="ko-KR" altLang="en-US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보다 크다고 가정할 때 다음과 같은 식들이 성립됩니다</a:t>
                </a:r>
                <a:r>
                  <a:rPr lang="en-US" altLang="ko-KR" sz="1200" baseline="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9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로그함수는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양의 변수라고 가정할 때</a:t>
                </a:r>
                <a:r>
                  <a:rPr lang="en-US" altLang="ko-KR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다음과 같이 표현되는 함수를 로그함수라고 합니다</a:t>
                </a:r>
                <a:r>
                  <a:rPr lang="en-US" altLang="ko-KR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로그함수는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𝑎</a:t>
                </a:r>
                <a:r>
                  <a:rPr lang="en-US" altLang="ko-KR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&gt;0, 𝑎≠1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이고 </a:t>
                </a:r>
                <a:r>
                  <a:rPr lang="en-US" altLang="ko-KR" sz="1200" b="0" i="0">
                    <a:latin typeface="Cambria Math" panose="02040503050406030204" pitchFamily="18" charset="0"/>
                    <a:ea typeface="나눔스퀘어라운드 Bold" panose="020B0600000101010101" pitchFamily="50" charset="-127"/>
                  </a:rPr>
                  <a:t>𝑥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양의 변수라고 가정할 때</a:t>
                </a:r>
                <a:r>
                  <a:rPr lang="en-US" altLang="ko-KR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다음과 같이 표현되는 함수를 로그함수라고 합니다</a:t>
                </a:r>
                <a:r>
                  <a:rPr lang="en-US" altLang="ko-KR" sz="12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 sz="12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28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8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변수는 마음대로 값을 집어넣을 수 있고 상황에 따라 마음대로 변경이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27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프로그래밍에서의 함수는 어떤 </a:t>
            </a:r>
            <a:r>
              <a:rPr lang="ko-KR" altLang="en-US" dirty="0" err="1"/>
              <a:t>입력값에</a:t>
            </a:r>
            <a:r>
              <a:rPr lang="ko-KR" altLang="en-US" dirty="0"/>
              <a:t> 대해 참이나 거짓같은 형태나 문자열 같은 형태도 </a:t>
            </a:r>
            <a:r>
              <a:rPr lang="ko-KR" altLang="en-US" dirty="0" err="1"/>
              <a:t>출력값으로</a:t>
            </a:r>
            <a:r>
              <a:rPr lang="ko-KR" altLang="en-US" dirty="0"/>
              <a:t> 사용할 수 있으며</a:t>
            </a:r>
            <a:endParaRPr lang="en-US" altLang="ko-KR" dirty="0"/>
          </a:p>
          <a:p>
            <a:r>
              <a:rPr lang="ko-KR" altLang="en-US" dirty="0"/>
              <a:t>인공지능에서 사용되는 함수는 손실함수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가능도 </a:t>
            </a:r>
            <a:r>
              <a:rPr lang="ko-KR" altLang="en-US" dirty="0" err="1"/>
              <a:t>함수등이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37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</a:t>
            </a:r>
            <a:r>
              <a:rPr lang="en-US" altLang="ko-KR" dirty="0"/>
              <a:t> </a:t>
            </a:r>
            <a:r>
              <a:rPr lang="ko-KR" altLang="en-US" dirty="0"/>
              <a:t>발표할 분량은 여기까지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발표자 윤정인 이었습니다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0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상수는 값이 고정되어 변하지 않아 저장된 값의 변경이 불가능합니다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6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수학에서는 </a:t>
            </a:r>
            <a:r>
              <a:rPr lang="en-US" altLang="ko-KR" dirty="0"/>
              <a:t>x</a:t>
            </a:r>
            <a:r>
              <a:rPr lang="ko-KR" altLang="en-US" dirty="0"/>
              <a:t>나 </a:t>
            </a:r>
            <a:r>
              <a:rPr lang="en-US" altLang="ko-KR" dirty="0"/>
              <a:t>y</a:t>
            </a:r>
            <a:r>
              <a:rPr lang="ko-KR" altLang="en-US" dirty="0"/>
              <a:t>를 변수로</a:t>
            </a:r>
            <a:r>
              <a:rPr lang="en-US" altLang="ko-KR" dirty="0"/>
              <a:t>, a</a:t>
            </a:r>
            <a:r>
              <a:rPr lang="ko-KR" altLang="en-US" dirty="0"/>
              <a:t>나 </a:t>
            </a:r>
            <a:r>
              <a:rPr lang="en-US" altLang="ko-KR" dirty="0"/>
              <a:t>b</a:t>
            </a:r>
            <a:r>
              <a:rPr lang="ko-KR" altLang="en-US" dirty="0"/>
              <a:t>를 상수로 표현하는 경향이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5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변수와 상수의 차이점을 기반으로 예시를 들어보겠습니다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3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A+b-8=10</a:t>
            </a:r>
            <a:r>
              <a:rPr lang="ko-KR" altLang="en-US" dirty="0"/>
              <a:t>이라는 수식이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값이 변할 수 있기 때문에 변수이고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과 </a:t>
            </a:r>
            <a:r>
              <a:rPr lang="en-US" altLang="ko-KR" dirty="0"/>
              <a:t>10</a:t>
            </a:r>
            <a:r>
              <a:rPr lang="ko-KR" altLang="en-US" dirty="0"/>
              <a:t>은 값이 고정되어 변하지 않기 때문에 상수입니다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20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예시로 연습문제를 풀어보겠습니다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세로의 길이가 </a:t>
            </a:r>
            <a:r>
              <a:rPr lang="en-US" altLang="ko-KR" dirty="0" err="1"/>
              <a:t>acm</a:t>
            </a:r>
            <a:r>
              <a:rPr lang="ko-KR" altLang="en-US" dirty="0"/>
              <a:t>이고 가로의 길이가 </a:t>
            </a:r>
            <a:r>
              <a:rPr lang="en-US" altLang="ko-KR" dirty="0" err="1"/>
              <a:t>bcm</a:t>
            </a:r>
            <a:r>
              <a:rPr lang="ko-KR" altLang="en-US" dirty="0"/>
              <a:t>인 사각형이 있다면</a:t>
            </a:r>
            <a:r>
              <a:rPr lang="en-US" altLang="ko-KR" dirty="0"/>
              <a:t>, </a:t>
            </a:r>
            <a:r>
              <a:rPr lang="ko-KR" altLang="en-US" dirty="0"/>
              <a:t>사각형의 면적은 </a:t>
            </a:r>
            <a:r>
              <a:rPr lang="en-US" altLang="ko-KR" dirty="0"/>
              <a:t>Scm^2</a:t>
            </a:r>
            <a:r>
              <a:rPr lang="ko-KR" altLang="en-US" dirty="0"/>
              <a:t>은 </a:t>
            </a:r>
            <a:r>
              <a:rPr lang="en-US" altLang="ko-KR" dirty="0"/>
              <a:t>S=ab</a:t>
            </a:r>
            <a:r>
              <a:rPr lang="ko-KR" altLang="en-US" dirty="0"/>
              <a:t>로 표현할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세로의 길이는 그대로 두고</a:t>
            </a:r>
            <a:r>
              <a:rPr lang="en-US" altLang="ko-KR" dirty="0"/>
              <a:t>, </a:t>
            </a:r>
            <a:r>
              <a:rPr lang="ko-KR" altLang="en-US" dirty="0"/>
              <a:t>가로의 길이만 바꿔가면서 사각형의 면적 변화를 알아보고 싶다면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중 어떤 것이 변수이고 상수인가요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정답은 가로길이인 </a:t>
            </a:r>
            <a:r>
              <a:rPr lang="en-US" altLang="ko-KR" dirty="0"/>
              <a:t>b</a:t>
            </a:r>
            <a:r>
              <a:rPr lang="ko-KR" altLang="en-US" dirty="0"/>
              <a:t>가 변하므로 </a:t>
            </a:r>
            <a:r>
              <a:rPr lang="en-US" altLang="ko-KR" dirty="0"/>
              <a:t>b</a:t>
            </a:r>
            <a:r>
              <a:rPr lang="ko-KR" altLang="en-US" dirty="0"/>
              <a:t>가 변수</a:t>
            </a:r>
            <a:r>
              <a:rPr lang="en-US" altLang="ko-KR" dirty="0"/>
              <a:t>, </a:t>
            </a:r>
            <a:r>
              <a:rPr lang="ko-KR" altLang="en-US" dirty="0"/>
              <a:t>세로길이인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고정된채</a:t>
            </a:r>
            <a:r>
              <a:rPr lang="ko-KR" altLang="en-US" dirty="0"/>
              <a:t> 변하지 않기 때문에 </a:t>
            </a:r>
            <a:r>
              <a:rPr lang="en-US" altLang="ko-KR" dirty="0"/>
              <a:t>a</a:t>
            </a:r>
            <a:r>
              <a:rPr lang="ko-KR" altLang="en-US" dirty="0"/>
              <a:t>는 상수입니다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그리하여 변수와 상수는 문제 상황을 바라보는 관점에 따라 달라질 수 있으며</a:t>
            </a:r>
            <a:r>
              <a:rPr lang="en-US" altLang="ko-KR" dirty="0"/>
              <a:t>, </a:t>
            </a:r>
            <a:r>
              <a:rPr lang="ko-KR" altLang="en-US" dirty="0"/>
              <a:t>결국 우리가 어떤 것에 관심을 두느냐에 따라 해당하는 역할이 달라지는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B764C-9EF4-4702-A285-65DB723A6D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3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3144-7A56-4850-A927-9F2746DE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DBBD90-69BE-4FE6-9179-6000768FE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EF6C5-A6CB-41BB-A2DD-4922087C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64C9D-7BC4-4F67-A7AC-EA42D141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8333-7193-4BC7-BA14-F746F909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4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8EB1C-0699-4FA3-913A-859DA3DE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911093-821E-4C63-B545-6C672CEE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38C87-551E-4BBC-B70B-D42DBD7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18ABB-3C46-45A0-8895-6AD9AD86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06D03-1D14-4DAF-8137-673F1E2E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E54D2-3815-4B77-92E4-21982E50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5D03D-C3E7-423A-AE80-902D73D7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65F08-AAE2-4A33-8F93-878D7867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E70C1-E377-47C1-A1E3-5F40C68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34869-D6FB-48C4-BF12-1D28ACE7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D13AF-8CFB-41B7-B9C6-674637CF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77F78-1D9A-46BB-BFD1-16AD1192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DA7FA-E456-42CC-A689-B8E5E3C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3F1F6-3EC6-4157-A072-08313C6F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9D11C-75DE-4BB1-B24D-B62224AE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3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D641D-AF72-499A-9798-B475A00C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16335-F81F-43FB-9531-5E65A7FC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82E2-3702-4E0D-9692-69F7316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0B2D-12B1-41A6-893B-965D5E7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F471A-7CFD-472D-8002-E6A3E6B3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2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E3CAB-2290-44C1-8401-FE94855D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3F11F-D840-4339-8783-AE24272EF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E4B22-A48A-463C-896C-D281842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7C095-AF03-4AB6-BF0A-3C50347C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484EB-44A7-4A18-BD9F-46ECA975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441E0-DB9E-44D5-97D0-97AD85D4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0E671-4E5C-4C98-9048-776233C0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6F5BF-F7D7-4153-B307-48B9A24D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FA11C-D243-4238-8C89-C6C50DFB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CAB4A3-5EA3-4713-B5A4-174AAB5C6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6464C-1B0C-462D-80B4-F65BE81EC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BB443-DADA-46AE-BA67-1C4EE4ED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DB4942-5E8A-414F-B06D-C0B47E62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FDC6D-7B7B-4E4A-ACF7-D918EAF1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F97EF-3F97-46AD-8F83-6B0DE5A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4988C7-89C0-471B-826C-A309C599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C759C4-F03B-44DD-9F9A-0CA01D06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BCB40-DAC4-4189-917C-8EF20B3A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75727B-C1E9-4BF4-ADDE-C98E68F5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3675E-0F18-4038-AA0F-FF65493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BA4BC-C5B8-431D-A5CC-3C6E3D6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BF148-1959-40C3-A1F6-2E90CDB0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AEEE2-2ACE-4585-880E-5E9EA35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DE8EC-C40F-46AB-B113-5FC197E5A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3F6D8-067D-4867-AB62-8C2CADA5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E462AE-4EB9-40F7-8557-8427E0AB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22A6E-541B-4BBA-9912-19DE79A5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E0DB-36D2-402C-BA48-45BE0664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617C5-5857-4A8D-BFC9-5BCB86342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7B9AF-162D-4151-A9C6-EFE7E21B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D7F54-BFE6-4DFB-BD36-71CA1688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9AAE5-B643-4CD4-BCEC-500A399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F10E6-20C1-4989-B128-2E3F1D81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CAB746-062C-40EC-80AC-2AE52F60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CEE67-C76E-4385-A104-A372DA1E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67F61-7CEC-41B0-B609-0FA76AC57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3568-5C0C-4E0F-810A-5B986B60A1FC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7068F-1C67-4268-A053-3007D7869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8E124-E316-45F6-BFBC-46DFA9F4B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F462-B98E-41C4-8F3D-948F45837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3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0.png"/><Relationship Id="rId4" Type="http://schemas.openxmlformats.org/officeDocument/2006/relationships/image" Target="NUL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50.png"/><Relationship Id="rId5" Type="http://schemas.openxmlformats.org/officeDocument/2006/relationships/image" Target="../media/image29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98D4505-4FC2-4BF7-B63B-BD4EDB554D93}"/>
              </a:ext>
            </a:extLst>
          </p:cNvPr>
          <p:cNvSpPr/>
          <p:nvPr/>
        </p:nvSpPr>
        <p:spPr>
          <a:xfrm flipV="1">
            <a:off x="0" y="0"/>
            <a:ext cx="1295400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FD9B117-3E35-4176-97C7-F72A981C10D1}"/>
              </a:ext>
            </a:extLst>
          </p:cNvPr>
          <p:cNvSpPr/>
          <p:nvPr/>
        </p:nvSpPr>
        <p:spPr>
          <a:xfrm flipH="1">
            <a:off x="10830187" y="5461000"/>
            <a:ext cx="1361813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665AA-9906-4C25-B7E5-0D16356E24FC}"/>
              </a:ext>
            </a:extLst>
          </p:cNvPr>
          <p:cNvSpPr txBox="1"/>
          <p:nvPr/>
        </p:nvSpPr>
        <p:spPr>
          <a:xfrm>
            <a:off x="4271628" y="2022694"/>
            <a:ext cx="36487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인공지능을 </a:t>
            </a:r>
            <a:br>
              <a:rPr lang="en-US" altLang="ko-KR" sz="60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60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위한 수학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6F43C0-8737-4ED8-B6D7-9249E65E6509}"/>
              </a:ext>
            </a:extLst>
          </p:cNvPr>
          <p:cNvSpPr/>
          <p:nvPr/>
        </p:nvSpPr>
        <p:spPr>
          <a:xfrm>
            <a:off x="4191411" y="3961686"/>
            <a:ext cx="3818246" cy="39119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SETCTION 1-1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A9185-1798-4BA7-A77D-07D7B3183D17}"/>
              </a:ext>
            </a:extLst>
          </p:cNvPr>
          <p:cNvSpPr txBox="1"/>
          <p:nvPr/>
        </p:nvSpPr>
        <p:spPr>
          <a:xfrm>
            <a:off x="10498908" y="0"/>
            <a:ext cx="1693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2020531001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윤정인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8F389-9509-49E3-9D14-ED012C468123}"/>
              </a:ext>
            </a:extLst>
          </p:cNvPr>
          <p:cNvSpPr txBox="1"/>
          <p:nvPr/>
        </p:nvSpPr>
        <p:spPr>
          <a:xfrm>
            <a:off x="10811493" y="292388"/>
            <a:ext cx="10679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[5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주차 발표</a:t>
            </a:r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079E41-668A-4D9E-9BDB-B6418EBBF0ED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01-3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1B1109-B08B-46F6-B2AE-A6FB0EAD07AD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인공지능에서는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(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변수와 상수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73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AC93A9-14F9-45FF-B59E-8EF85F0360A5}"/>
              </a:ext>
            </a:extLst>
          </p:cNvPr>
          <p:cNvGrpSpPr/>
          <p:nvPr/>
        </p:nvGrpSpPr>
        <p:grpSpPr>
          <a:xfrm>
            <a:off x="3322344" y="1055317"/>
            <a:ext cx="5547312" cy="3130532"/>
            <a:chOff x="3359405" y="2806296"/>
            <a:chExt cx="5547312" cy="31305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86F7F6A-35E9-453B-9F08-810DA7C5A535}"/>
                </a:ext>
              </a:extLst>
            </p:cNvPr>
            <p:cNvSpPr/>
            <p:nvPr/>
          </p:nvSpPr>
          <p:spPr>
            <a:xfrm>
              <a:off x="4055457" y="3433187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A1EE2D-34FD-4741-9F8E-3AC599D7DA0C}"/>
                </a:ext>
              </a:extLst>
            </p:cNvPr>
            <p:cNvSpPr/>
            <p:nvPr/>
          </p:nvSpPr>
          <p:spPr>
            <a:xfrm>
              <a:off x="4055457" y="4479524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C612AA0-40E1-4F5C-94C3-04BACF4A8852}"/>
                </a:ext>
              </a:extLst>
            </p:cNvPr>
            <p:cNvSpPr/>
            <p:nvPr/>
          </p:nvSpPr>
          <p:spPr>
            <a:xfrm>
              <a:off x="4055457" y="5525861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B4DB2F9-4214-4847-A81E-F21721F696DC}"/>
                </a:ext>
              </a:extLst>
            </p:cNvPr>
            <p:cNvSpPr/>
            <p:nvPr/>
          </p:nvSpPr>
          <p:spPr>
            <a:xfrm>
              <a:off x="5235272" y="3150882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813450-BFE5-42BC-A85E-A84F5166EDE2}"/>
                </a:ext>
              </a:extLst>
            </p:cNvPr>
            <p:cNvSpPr/>
            <p:nvPr/>
          </p:nvSpPr>
          <p:spPr>
            <a:xfrm>
              <a:off x="6253533" y="3926819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4C1E1B-93C6-42D3-97A0-6747BF8B1FA2}"/>
                </a:ext>
              </a:extLst>
            </p:cNvPr>
            <p:cNvSpPr/>
            <p:nvPr/>
          </p:nvSpPr>
          <p:spPr>
            <a:xfrm>
              <a:off x="6253532" y="4993223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3C05FB-87C6-4DEA-90AC-293CD4814876}"/>
                </a:ext>
              </a:extLst>
            </p:cNvPr>
            <p:cNvSpPr/>
            <p:nvPr/>
          </p:nvSpPr>
          <p:spPr>
            <a:xfrm>
              <a:off x="7843413" y="3433187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56D9ED-F87F-48A6-BBBB-2ED6679A010F}"/>
                </a:ext>
              </a:extLst>
            </p:cNvPr>
            <p:cNvSpPr/>
            <p:nvPr/>
          </p:nvSpPr>
          <p:spPr>
            <a:xfrm>
              <a:off x="7843413" y="4479524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EB37FE8-8828-4280-8118-4E3016DA92C7}"/>
                </a:ext>
              </a:extLst>
            </p:cNvPr>
            <p:cNvSpPr/>
            <p:nvPr/>
          </p:nvSpPr>
          <p:spPr>
            <a:xfrm>
              <a:off x="7843413" y="5525861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3E784AA-6151-4F51-983F-19808BF1987C}"/>
                </a:ext>
              </a:extLst>
            </p:cNvPr>
            <p:cNvSpPr/>
            <p:nvPr/>
          </p:nvSpPr>
          <p:spPr>
            <a:xfrm>
              <a:off x="6590119" y="3151350"/>
              <a:ext cx="410967" cy="4109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126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37D6006-3A20-4007-B282-B709E35F8B56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4466424" y="3638671"/>
              <a:ext cx="1787109" cy="493632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8929F71-3707-42BC-B570-D5BFA78627F3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4466424" y="3638671"/>
              <a:ext cx="1787108" cy="1560036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362C219-CC9B-4FF5-A058-14D6307CC6DC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4466424" y="4132303"/>
              <a:ext cx="1787109" cy="552705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C6D7DA8-C6D3-4787-B517-AD4E5BA5F96A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4466424" y="4685008"/>
              <a:ext cx="1787108" cy="513699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5BC7B15-5494-4B06-8ED4-4FD1E8321AED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4466424" y="5198707"/>
              <a:ext cx="1787108" cy="532638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C76141-24AA-419A-B5A7-5BA98840553D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4466424" y="4132303"/>
              <a:ext cx="1787109" cy="1599042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7199556-B196-4626-BFCD-B2E04AC1793C}"/>
                </a:ext>
              </a:extLst>
            </p:cNvPr>
            <p:cNvCxnSpPr>
              <a:cxnSpLocks/>
              <a:stCxn id="8" idx="4"/>
              <a:endCxn id="9" idx="2"/>
            </p:cNvCxnSpPr>
            <p:nvPr/>
          </p:nvCxnSpPr>
          <p:spPr>
            <a:xfrm>
              <a:off x="5440756" y="3561849"/>
              <a:ext cx="812777" cy="570454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3F05E32-DBB4-4F1E-BB30-CD389AD21A5E}"/>
                </a:ext>
              </a:extLst>
            </p:cNvPr>
            <p:cNvCxnSpPr>
              <a:cxnSpLocks/>
              <a:stCxn id="8" idx="4"/>
              <a:endCxn id="10" idx="2"/>
            </p:cNvCxnSpPr>
            <p:nvPr/>
          </p:nvCxnSpPr>
          <p:spPr>
            <a:xfrm>
              <a:off x="5440756" y="3561849"/>
              <a:ext cx="812776" cy="1636858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E89178A-7592-4E08-8414-83B569C682F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6664500" y="3638671"/>
              <a:ext cx="1178913" cy="493632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140717C-A866-4085-8B09-C8E4FA3A8D9F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6664500" y="4132303"/>
              <a:ext cx="1178913" cy="552705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8BF06B-E29A-4275-BBD1-472601477446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6664500" y="4132303"/>
              <a:ext cx="1178913" cy="1599042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BE34427-AA7F-4349-9ED1-90F466BB6807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6664499" y="3638671"/>
              <a:ext cx="1178914" cy="1560036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F3139FA-9787-45D5-814A-5E1B3B75D19F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6664499" y="4685008"/>
              <a:ext cx="1178914" cy="513699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7565E0C-1A16-421A-95E3-53BC2F6122EB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>
            <a:xfrm>
              <a:off x="6664499" y="5198707"/>
              <a:ext cx="1178914" cy="532638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F4AB1F1-E241-41DD-902D-F5C931492671}"/>
                </a:ext>
              </a:extLst>
            </p:cNvPr>
            <p:cNvCxnSpPr>
              <a:cxnSpLocks/>
              <a:stCxn id="14" idx="5"/>
              <a:endCxn id="13" idx="2"/>
            </p:cNvCxnSpPr>
            <p:nvPr/>
          </p:nvCxnSpPr>
          <p:spPr>
            <a:xfrm>
              <a:off x="6940901" y="3502132"/>
              <a:ext cx="902512" cy="2229213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C0A049-9E82-4A61-B3EF-12FEBE8B9648}"/>
                </a:ext>
              </a:extLst>
            </p:cNvPr>
            <p:cNvCxnSpPr>
              <a:cxnSpLocks/>
              <a:stCxn id="14" idx="5"/>
              <a:endCxn id="12" idx="2"/>
            </p:cNvCxnSpPr>
            <p:nvPr/>
          </p:nvCxnSpPr>
          <p:spPr>
            <a:xfrm>
              <a:off x="6940901" y="3502132"/>
              <a:ext cx="902512" cy="1182876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E9E84F-9D1D-4F9D-B46E-31B9A6F6860F}"/>
                </a:ext>
              </a:extLst>
            </p:cNvPr>
            <p:cNvCxnSpPr>
              <a:cxnSpLocks/>
              <a:stCxn id="14" idx="5"/>
              <a:endCxn id="11" idx="2"/>
            </p:cNvCxnSpPr>
            <p:nvPr/>
          </p:nvCxnSpPr>
          <p:spPr>
            <a:xfrm>
              <a:off x="6940901" y="3502132"/>
              <a:ext cx="902512" cy="136539"/>
            </a:xfrm>
            <a:prstGeom prst="line">
              <a:avLst/>
            </a:prstGeom>
            <a:ln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02C7DC-0DDE-4541-A34C-118E88FEBD32}"/>
                    </a:ext>
                  </a:extLst>
                </p:cNvPr>
                <p:cNvSpPr txBox="1"/>
                <p:nvPr/>
              </p:nvSpPr>
              <p:spPr>
                <a:xfrm>
                  <a:off x="3359407" y="3497734"/>
                  <a:ext cx="325153" cy="28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AE25453-F3C7-454C-A16D-FF6B69806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7" y="3497734"/>
                  <a:ext cx="325153" cy="281872"/>
                </a:xfrm>
                <a:prstGeom prst="rect">
                  <a:avLst/>
                </a:prstGeom>
                <a:blipFill>
                  <a:blip r:embed="rId3"/>
                  <a:stretch>
                    <a:fillRect l="-5660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169B153-352A-417F-A472-EDD3AC20E8BB}"/>
                    </a:ext>
                  </a:extLst>
                </p:cNvPr>
                <p:cNvSpPr txBox="1"/>
                <p:nvPr/>
              </p:nvSpPr>
              <p:spPr>
                <a:xfrm>
                  <a:off x="3359406" y="4544071"/>
                  <a:ext cx="325153" cy="2824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8F8702-999C-4E47-A124-3C3E31CD7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6" y="4544071"/>
                  <a:ext cx="325153" cy="282450"/>
                </a:xfrm>
                <a:prstGeom prst="rect">
                  <a:avLst/>
                </a:prstGeom>
                <a:blipFill>
                  <a:blip r:embed="rId4"/>
                  <a:stretch>
                    <a:fillRect l="-5660" r="-3774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DC42BF-CB3B-4214-89E9-C36557A31EA5}"/>
                    </a:ext>
                  </a:extLst>
                </p:cNvPr>
                <p:cNvSpPr txBox="1"/>
                <p:nvPr/>
              </p:nvSpPr>
              <p:spPr>
                <a:xfrm>
                  <a:off x="3359405" y="5590408"/>
                  <a:ext cx="325153" cy="2838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6DE8A12-3368-4F4D-84DB-1E36E7E4C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590408"/>
                  <a:ext cx="325153" cy="283860"/>
                </a:xfrm>
                <a:prstGeom prst="rect">
                  <a:avLst/>
                </a:prstGeom>
                <a:blipFill>
                  <a:blip r:embed="rId5"/>
                  <a:stretch>
                    <a:fillRect l="-5660" r="-3774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97758C-FCE5-46B8-B760-5113AE19E682}"/>
                    </a:ext>
                  </a:extLst>
                </p:cNvPr>
                <p:cNvSpPr txBox="1"/>
                <p:nvPr/>
              </p:nvSpPr>
              <p:spPr>
                <a:xfrm>
                  <a:off x="8583743" y="3488294"/>
                  <a:ext cx="322974" cy="280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3D4BD96-7663-4DE5-A54C-EFC9E1FB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43" y="3488294"/>
                  <a:ext cx="322974" cy="280205"/>
                </a:xfrm>
                <a:prstGeom prst="rect">
                  <a:avLst/>
                </a:prstGeom>
                <a:blipFill>
                  <a:blip r:embed="rId6"/>
                  <a:stretch>
                    <a:fillRect l="-5660" r="-3774" b="-2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85DD6-2494-4B90-B2CB-55E5C823BE96}"/>
                    </a:ext>
                  </a:extLst>
                </p:cNvPr>
                <p:cNvSpPr txBox="1"/>
                <p:nvPr/>
              </p:nvSpPr>
              <p:spPr>
                <a:xfrm>
                  <a:off x="8579294" y="4545803"/>
                  <a:ext cx="322973" cy="28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FAE861B8-2CA7-47DB-9F27-22F5C1403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4" y="4545803"/>
                  <a:ext cx="322973" cy="280718"/>
                </a:xfrm>
                <a:prstGeom prst="rect">
                  <a:avLst/>
                </a:prstGeom>
                <a:blipFill>
                  <a:blip r:embed="rId7"/>
                  <a:stretch>
                    <a:fillRect l="-5660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CC8E169-49BE-4D34-9FC2-2BA814C95A13}"/>
                    </a:ext>
                  </a:extLst>
                </p:cNvPr>
                <p:cNvSpPr txBox="1"/>
                <p:nvPr/>
              </p:nvSpPr>
              <p:spPr>
                <a:xfrm>
                  <a:off x="8579294" y="5598834"/>
                  <a:ext cx="322973" cy="2821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39FD7674-ABB4-4850-BAB0-70750E966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4" y="5598834"/>
                  <a:ext cx="322973" cy="282129"/>
                </a:xfrm>
                <a:prstGeom prst="rect">
                  <a:avLst/>
                </a:prstGeom>
                <a:blipFill>
                  <a:blip r:embed="rId8"/>
                  <a:stretch>
                    <a:fillRect l="-5660" r="-3774" b="-191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C879D1D-3F30-4063-9622-583125B83105}"/>
                </a:ext>
              </a:extLst>
            </p:cNvPr>
            <p:cNvCxnSpPr>
              <a:cxnSpLocks/>
            </p:cNvCxnSpPr>
            <p:nvPr/>
          </p:nvCxnSpPr>
          <p:spPr>
            <a:xfrm>
              <a:off x="3749473" y="3628397"/>
              <a:ext cx="236306" cy="0"/>
            </a:xfrm>
            <a:prstGeom prst="straightConnector1">
              <a:avLst/>
            </a:prstGeom>
            <a:ln>
              <a:solidFill>
                <a:srgbClr val="2126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9219424-5FAB-4511-A6C8-C3BF7A92D2A7}"/>
                </a:ext>
              </a:extLst>
            </p:cNvPr>
            <p:cNvCxnSpPr>
              <a:cxnSpLocks/>
            </p:cNvCxnSpPr>
            <p:nvPr/>
          </p:nvCxnSpPr>
          <p:spPr>
            <a:xfrm>
              <a:off x="3749473" y="4685008"/>
              <a:ext cx="236306" cy="0"/>
            </a:xfrm>
            <a:prstGeom prst="straightConnector1">
              <a:avLst/>
            </a:prstGeom>
            <a:ln>
              <a:solidFill>
                <a:srgbClr val="2126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72CCB81-B3DC-4E8D-BF6F-21F345CB6C00}"/>
                </a:ext>
              </a:extLst>
            </p:cNvPr>
            <p:cNvCxnSpPr>
              <a:cxnSpLocks/>
            </p:cNvCxnSpPr>
            <p:nvPr/>
          </p:nvCxnSpPr>
          <p:spPr>
            <a:xfrm>
              <a:off x="3775158" y="5731345"/>
              <a:ext cx="236306" cy="0"/>
            </a:xfrm>
            <a:prstGeom prst="straightConnector1">
              <a:avLst/>
            </a:prstGeom>
            <a:ln>
              <a:solidFill>
                <a:srgbClr val="2126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63D2EAE-7C73-495A-AA86-545F679B685A}"/>
                </a:ext>
              </a:extLst>
            </p:cNvPr>
            <p:cNvCxnSpPr>
              <a:cxnSpLocks/>
            </p:cNvCxnSpPr>
            <p:nvPr/>
          </p:nvCxnSpPr>
          <p:spPr>
            <a:xfrm>
              <a:off x="8298684" y="3636951"/>
              <a:ext cx="236306" cy="0"/>
            </a:xfrm>
            <a:prstGeom prst="straightConnector1">
              <a:avLst/>
            </a:prstGeom>
            <a:ln>
              <a:solidFill>
                <a:srgbClr val="2126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B0BADA5-B8A9-4A77-8439-724C7EE8A6FC}"/>
                </a:ext>
              </a:extLst>
            </p:cNvPr>
            <p:cNvCxnSpPr>
              <a:cxnSpLocks/>
            </p:cNvCxnSpPr>
            <p:nvPr/>
          </p:nvCxnSpPr>
          <p:spPr>
            <a:xfrm>
              <a:off x="8298684" y="4693562"/>
              <a:ext cx="236306" cy="0"/>
            </a:xfrm>
            <a:prstGeom prst="straightConnector1">
              <a:avLst/>
            </a:prstGeom>
            <a:ln>
              <a:solidFill>
                <a:srgbClr val="2126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D981204-0C3B-4490-B3EC-483302F71025}"/>
                </a:ext>
              </a:extLst>
            </p:cNvPr>
            <p:cNvCxnSpPr>
              <a:cxnSpLocks/>
            </p:cNvCxnSpPr>
            <p:nvPr/>
          </p:nvCxnSpPr>
          <p:spPr>
            <a:xfrm>
              <a:off x="8324369" y="5739899"/>
              <a:ext cx="236306" cy="0"/>
            </a:xfrm>
            <a:prstGeom prst="straightConnector1">
              <a:avLst/>
            </a:prstGeom>
            <a:ln>
              <a:solidFill>
                <a:srgbClr val="2126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C463B4-C3E3-4EC5-8369-F3FC6140362A}"/>
                </a:ext>
              </a:extLst>
            </p:cNvPr>
            <p:cNvSpPr txBox="1"/>
            <p:nvPr/>
          </p:nvSpPr>
          <p:spPr>
            <a:xfrm>
              <a:off x="6459015" y="2817664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바이어스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51A946-69FF-47D3-A687-031A77E94D71}"/>
                </a:ext>
              </a:extLst>
            </p:cNvPr>
            <p:cNvSpPr txBox="1"/>
            <p:nvPr/>
          </p:nvSpPr>
          <p:spPr>
            <a:xfrm>
              <a:off x="5069499" y="2817665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바이어스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5834D5-E18D-4E1D-875E-996B2A8AEEAC}"/>
                </a:ext>
              </a:extLst>
            </p:cNvPr>
            <p:cNvSpPr txBox="1"/>
            <p:nvPr/>
          </p:nvSpPr>
          <p:spPr>
            <a:xfrm>
              <a:off x="7730688" y="2817663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출력층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B459A9-E5DC-4E85-A7AC-FDEFB702C3E8}"/>
                </a:ext>
              </a:extLst>
            </p:cNvPr>
            <p:cNvSpPr txBox="1"/>
            <p:nvPr/>
          </p:nvSpPr>
          <p:spPr>
            <a:xfrm>
              <a:off x="3956320" y="2806296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입력층</a:t>
              </a:r>
            </a:p>
          </p:txBody>
        </p:sp>
      </p:grp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6527027-2F18-4B52-A2F8-CD8A6EC39036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5102674" y="3882015"/>
            <a:ext cx="778258" cy="445841"/>
          </a:xfrm>
          <a:prstGeom prst="curvedConnector2">
            <a:avLst/>
          </a:prstGeom>
          <a:ln>
            <a:solidFill>
              <a:srgbClr val="EE26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A7ADF5-CFEA-474B-8AF6-FB684751C5C7}"/>
                  </a:ext>
                </a:extLst>
              </p:cNvPr>
              <p:cNvSpPr txBox="1"/>
              <p:nvPr/>
            </p:nvSpPr>
            <p:spPr>
              <a:xfrm>
                <a:off x="5714724" y="4378649"/>
                <a:ext cx="912714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500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가중치</a:t>
                </a:r>
                <a:r>
                  <a:rPr lang="en-US" altLang="ko-KR" sz="1500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𝓌</m:t>
                    </m:r>
                    <m:r>
                      <a:rPr lang="en-US" altLang="ko-KR" sz="15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)</m:t>
                    </m:r>
                  </m:oMath>
                </a14:m>
                <a:endParaRPr lang="ko-KR" altLang="en-US" sz="1500" dirty="0">
                  <a:solidFill>
                    <a:srgbClr val="EE264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A7ADF5-CFEA-474B-8AF6-FB684751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24" y="4378649"/>
                <a:ext cx="912714" cy="230832"/>
              </a:xfrm>
              <a:prstGeom prst="rect">
                <a:avLst/>
              </a:prstGeom>
              <a:blipFill>
                <a:blip r:embed="rId9"/>
                <a:stretch>
                  <a:fillRect l="-9333" t="-21053" r="-733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>
            <a:extLst>
              <a:ext uri="{FF2B5EF4-FFF2-40B4-BE49-F238E27FC236}">
                <a16:creationId xmlns:a16="http://schemas.microsoft.com/office/drawing/2014/main" id="{93875082-7B99-4501-BB91-1ECDA98E5617}"/>
              </a:ext>
            </a:extLst>
          </p:cNvPr>
          <p:cNvSpPr/>
          <p:nvPr/>
        </p:nvSpPr>
        <p:spPr>
          <a:xfrm>
            <a:off x="2840973" y="779176"/>
            <a:ext cx="6750996" cy="4173166"/>
          </a:xfrm>
          <a:prstGeom prst="rect">
            <a:avLst/>
          </a:prstGeom>
          <a:noFill/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288FB8-952B-4B7B-A91B-63262955D2BD}"/>
              </a:ext>
            </a:extLst>
          </p:cNvPr>
          <p:cNvSpPr txBox="1"/>
          <p:nvPr/>
        </p:nvSpPr>
        <p:spPr>
          <a:xfrm>
            <a:off x="3302524" y="427927"/>
            <a:ext cx="58278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인공지능에서 사용하는 모델 </a:t>
            </a:r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신경망</a:t>
            </a:r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(Neural Network)</a:t>
            </a:r>
            <a:endParaRPr lang="ko-KR" altLang="en-US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6A2173-3587-44D5-8D78-7A0BCD7A4182}"/>
              </a:ext>
            </a:extLst>
          </p:cNvPr>
          <p:cNvSpPr txBox="1"/>
          <p:nvPr/>
        </p:nvSpPr>
        <p:spPr>
          <a:xfrm>
            <a:off x="3428987" y="5435111"/>
            <a:ext cx="5985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신경망의 뉴런과 뉴런을 연결하는 연결강도로 표현</a:t>
            </a:r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b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정확하게 예측 값을 도출해내기 위해 컴퓨터 스스로 학습하며 가중치를 결정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53A7D0-34F2-4E69-8DC0-39C800CB4C53}"/>
              </a:ext>
            </a:extLst>
          </p:cNvPr>
          <p:cNvSpPr txBox="1"/>
          <p:nvPr/>
        </p:nvSpPr>
        <p:spPr>
          <a:xfrm>
            <a:off x="3224302" y="5990494"/>
            <a:ext cx="5984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컴퓨터가 가중치를 학습할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때</a:t>
            </a:r>
            <a:r>
              <a: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가중치가 </a:t>
            </a:r>
            <a:r>
              <a:rPr lang="en-US" altLang="ko-KR" sz="1500" dirty="0">
                <a:solidFill>
                  <a:srgbClr val="EE264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1500" dirty="0">
                <a:solidFill>
                  <a:srgbClr val="EE264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</a:t>
            </a:r>
            <a:r>
              <a:rPr lang="en-US" altLang="ko-KR" sz="1500" dirty="0">
                <a:solidFill>
                  <a:srgbClr val="EE264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1500" dirty="0">
                <a:solidFill>
                  <a:srgbClr val="EE264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역할</a:t>
            </a:r>
            <a:r>
              <a:rPr lang="ko-KR" altLang="en-US" sz="15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</a:t>
            </a:r>
            <a: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br>
              <a:rPr lang="en-US" altLang="ko-KR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학습이 끝나고 해당 가중치를 학습 모델에 활용할 때는 </a:t>
            </a:r>
            <a:r>
              <a:rPr lang="en-US" altLang="ko-KR" sz="15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15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상수</a:t>
            </a:r>
            <a:r>
              <a:rPr lang="en-US" altLang="ko-KR" sz="15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15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역할</a:t>
            </a:r>
            <a:r>
              <a:rPr lang="ko-KR" altLang="en-US" sz="1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수행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FC6783-4EC9-4495-990D-676710EBE9B9}"/>
              </a:ext>
            </a:extLst>
          </p:cNvPr>
          <p:cNvSpPr txBox="1"/>
          <p:nvPr/>
        </p:nvSpPr>
        <p:spPr>
          <a:xfrm>
            <a:off x="3605580" y="4346092"/>
            <a:ext cx="349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뉴런</a:t>
            </a: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1BC5867A-68DA-41E7-8CED-E3B8EC836D94}"/>
              </a:ext>
            </a:extLst>
          </p:cNvPr>
          <p:cNvCxnSpPr>
            <a:stCxn id="7" idx="4"/>
            <a:endCxn id="69" idx="3"/>
          </p:cNvCxnSpPr>
          <p:nvPr/>
        </p:nvCxnSpPr>
        <p:spPr>
          <a:xfrm rot="5400000">
            <a:off x="3951575" y="4189202"/>
            <a:ext cx="275659" cy="268953"/>
          </a:xfrm>
          <a:prstGeom prst="curvedConnector2">
            <a:avLst/>
          </a:prstGeom>
          <a:ln>
            <a:solidFill>
              <a:srgbClr val="2126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DA67257-2DE1-4A19-852F-443A81B78BAF}"/>
                  </a:ext>
                </a:extLst>
              </p:cNvPr>
              <p:cNvSpPr/>
              <p:nvPr/>
            </p:nvSpPr>
            <p:spPr>
              <a:xfrm>
                <a:off x="5671387" y="5065779"/>
                <a:ext cx="12324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가중치</a:t>
                </a:r>
                <a:r>
                  <a:rPr lang="en-US" altLang="ko-KR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𝓌</m:t>
                    </m:r>
                    <m:r>
                      <a:rPr lang="en-US" altLang="ko-KR" i="1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DA67257-2DE1-4A19-852F-443A81B78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387" y="5065779"/>
                <a:ext cx="1232453" cy="369332"/>
              </a:xfrm>
              <a:prstGeom prst="rect">
                <a:avLst/>
              </a:prstGeom>
              <a:blipFill>
                <a:blip r:embed="rId10"/>
                <a:stretch>
                  <a:fillRect l="-3941" t="-6557" r="-1970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8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0F55E-A62C-469D-B898-04C9F8EBE452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02-1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A4EB54-FF64-4F9E-9D2C-DD86A080E84D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계수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차수</a:t>
            </a:r>
          </a:p>
        </p:txBody>
      </p:sp>
    </p:spTree>
    <p:extLst>
      <p:ext uri="{BB962C8B-B14F-4D97-AF65-F5344CB8AC3E}">
        <p14:creationId xmlns:p14="http://schemas.microsoft.com/office/powerpoint/2010/main" val="30935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8F396C-5182-48C1-8771-F7F42D649424}"/>
              </a:ext>
            </a:extLst>
          </p:cNvPr>
          <p:cNvSpPr/>
          <p:nvPr/>
        </p:nvSpPr>
        <p:spPr>
          <a:xfrm>
            <a:off x="6949262" y="2999497"/>
            <a:ext cx="391886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E05FF5-CCA2-4B46-99EF-7EDA5165D727}"/>
              </a:ext>
            </a:extLst>
          </p:cNvPr>
          <p:cNvSpPr/>
          <p:nvPr/>
        </p:nvSpPr>
        <p:spPr>
          <a:xfrm>
            <a:off x="2301875" y="2955957"/>
            <a:ext cx="391886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FF07F-36AF-4869-857F-ECEC33977362}"/>
              </a:ext>
            </a:extLst>
          </p:cNvPr>
          <p:cNvSpPr/>
          <p:nvPr/>
        </p:nvSpPr>
        <p:spPr>
          <a:xfrm>
            <a:off x="4510859" y="2955957"/>
            <a:ext cx="391886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D5312-C7BA-4602-B358-8E61A3250F21}"/>
              </a:ext>
            </a:extLst>
          </p:cNvPr>
          <p:cNvSpPr/>
          <p:nvPr/>
        </p:nvSpPr>
        <p:spPr>
          <a:xfrm>
            <a:off x="6235249" y="2955956"/>
            <a:ext cx="391886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10CAA3-EF93-4163-9C29-6BDFCE1B0F69}"/>
              </a:ext>
            </a:extLst>
          </p:cNvPr>
          <p:cNvSpPr/>
          <p:nvPr/>
        </p:nvSpPr>
        <p:spPr>
          <a:xfrm>
            <a:off x="8397927" y="2955955"/>
            <a:ext cx="391886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78F2DC-B85E-40DC-A986-DC8738473112}"/>
              </a:ext>
            </a:extLst>
          </p:cNvPr>
          <p:cNvCxnSpPr/>
          <p:nvPr/>
        </p:nvCxnSpPr>
        <p:spPr>
          <a:xfrm>
            <a:off x="2301875" y="3754424"/>
            <a:ext cx="69668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DBC9C8-C93F-4A70-B95D-1EC453975900}"/>
              </a:ext>
            </a:extLst>
          </p:cNvPr>
          <p:cNvCxnSpPr>
            <a:cxnSpLocks/>
          </p:cNvCxnSpPr>
          <p:nvPr/>
        </p:nvCxnSpPr>
        <p:spPr>
          <a:xfrm>
            <a:off x="3814173" y="3754424"/>
            <a:ext cx="1608273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02D5843-6DF3-4CF2-B994-58F1625B36F3}"/>
              </a:ext>
            </a:extLst>
          </p:cNvPr>
          <p:cNvCxnSpPr>
            <a:cxnSpLocks/>
          </p:cNvCxnSpPr>
          <p:nvPr/>
        </p:nvCxnSpPr>
        <p:spPr>
          <a:xfrm>
            <a:off x="6145125" y="3754424"/>
            <a:ext cx="157057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ECAACB-E30A-4FED-91F5-8F333A51FBAC}"/>
              </a:ext>
            </a:extLst>
          </p:cNvPr>
          <p:cNvCxnSpPr>
            <a:cxnSpLocks/>
          </p:cNvCxnSpPr>
          <p:nvPr/>
        </p:nvCxnSpPr>
        <p:spPr>
          <a:xfrm>
            <a:off x="8397927" y="3754424"/>
            <a:ext cx="391886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6D86498-B687-4ABF-AEC0-0F3E0622BAF3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 rot="5400000" flipH="1" flipV="1">
            <a:off x="3602310" y="1851465"/>
            <a:ext cx="12700" cy="2208984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8C3F63F-186C-4113-811C-F72FF2273B73}"/>
              </a:ext>
            </a:extLst>
          </p:cNvPr>
          <p:cNvCxnSpPr/>
          <p:nvPr/>
        </p:nvCxnSpPr>
        <p:spPr>
          <a:xfrm flipV="1">
            <a:off x="2618542" y="2307771"/>
            <a:ext cx="6350" cy="42091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58FB0B1-6CCA-4A56-B597-8F2996BC4214}"/>
              </a:ext>
            </a:extLst>
          </p:cNvPr>
          <p:cNvCxnSpPr>
            <a:stCxn id="19" idx="0"/>
          </p:cNvCxnSpPr>
          <p:nvPr/>
        </p:nvCxnSpPr>
        <p:spPr>
          <a:xfrm flipV="1">
            <a:off x="7145205" y="2409371"/>
            <a:ext cx="0" cy="590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969894-F877-4E6A-A7AC-B86DE5B00078}"/>
              </a:ext>
            </a:extLst>
          </p:cNvPr>
          <p:cNvSpPr txBox="1"/>
          <p:nvPr/>
        </p:nvSpPr>
        <p:spPr>
          <a:xfrm>
            <a:off x="9038981" y="2579530"/>
            <a:ext cx="814647" cy="3693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상수항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C88041A-AF7A-4138-A6D0-0C2E23A68521}"/>
              </a:ext>
            </a:extLst>
          </p:cNvPr>
          <p:cNvCxnSpPr>
            <a:stCxn id="20" idx="0"/>
            <a:endCxn id="44" idx="1"/>
          </p:cNvCxnSpPr>
          <p:nvPr/>
        </p:nvCxnSpPr>
        <p:spPr>
          <a:xfrm rot="5400000" flipH="1" flipV="1">
            <a:off x="8720546" y="2637521"/>
            <a:ext cx="191759" cy="445111"/>
          </a:xfrm>
          <a:prstGeom prst="bentConnector2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63440A-DD58-4607-A4E6-2E8CD8B7FE5E}"/>
              </a:ext>
            </a:extLst>
          </p:cNvPr>
          <p:cNvSpPr txBox="1"/>
          <p:nvPr/>
        </p:nvSpPr>
        <p:spPr>
          <a:xfrm>
            <a:off x="2307474" y="1940755"/>
            <a:ext cx="4174541" cy="369332"/>
          </a:xfrm>
          <a:prstGeom prst="rect">
            <a:avLst/>
          </a:prstGeom>
          <a:noFill/>
          <a:ln w="19050">
            <a:solidFill>
              <a:srgbClr val="38572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계수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변수에 해당하는 문자를 제외한 부분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8B87291-E7E1-4A32-989E-0FF6DFA3F7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6061" y="1960918"/>
            <a:ext cx="227270" cy="1782992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FBE772-5900-44BA-933B-9B629304D210}"/>
                  </a:ext>
                </a:extLst>
              </p:cNvPr>
              <p:cNvSpPr txBox="1"/>
              <p:nvPr/>
            </p:nvSpPr>
            <p:spPr>
              <a:xfrm>
                <a:off x="2182674" y="2955956"/>
                <a:ext cx="6711774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FBE772-5900-44BA-933B-9B629304D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74" y="2955956"/>
                <a:ext cx="671177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43403732-7C04-4C30-BADB-1FE5C9B7F948}"/>
              </a:ext>
            </a:extLst>
          </p:cNvPr>
          <p:cNvSpPr txBox="1"/>
          <p:nvPr/>
        </p:nvSpPr>
        <p:spPr>
          <a:xfrm>
            <a:off x="6793083" y="2038598"/>
            <a:ext cx="339227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차수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항에 변수가 곱해진 횟수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68BE46-A475-4C30-8101-C9CBEA888A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5072" y="771949"/>
            <a:ext cx="21180" cy="5940773"/>
          </a:xfrm>
          <a:prstGeom prst="bentConnector3">
            <a:avLst>
              <a:gd name="adj1" fmla="val -1079320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C116708-E2B3-455E-A42A-34B8301703B8}"/>
              </a:ext>
            </a:extLst>
          </p:cNvPr>
          <p:cNvCxnSpPr/>
          <p:nvPr/>
        </p:nvCxnSpPr>
        <p:spPr>
          <a:xfrm flipV="1">
            <a:off x="4559300" y="3752926"/>
            <a:ext cx="0" cy="2316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DDDE41E-9B26-496B-9D85-F45B7714D6F8}"/>
              </a:ext>
            </a:extLst>
          </p:cNvPr>
          <p:cNvCxnSpPr/>
          <p:nvPr/>
        </p:nvCxnSpPr>
        <p:spPr>
          <a:xfrm flipV="1">
            <a:off x="6961962" y="3752926"/>
            <a:ext cx="0" cy="2316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50C20E-F447-4E78-9297-38EF6D07779F}"/>
              </a:ext>
            </a:extLst>
          </p:cNvPr>
          <p:cNvSpPr txBox="1"/>
          <p:nvPr/>
        </p:nvSpPr>
        <p:spPr>
          <a:xfrm>
            <a:off x="5628043" y="4271982"/>
            <a:ext cx="4767652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숫자나 문자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또는 그 둘의 곱으로 표현되는 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A0951C0-C17D-4945-91A2-50F33AD9069C}"/>
              </a:ext>
            </a:extLst>
          </p:cNvPr>
          <p:cNvCxnSpPr>
            <a:cxnSpLocks/>
          </p:cNvCxnSpPr>
          <p:nvPr/>
        </p:nvCxnSpPr>
        <p:spPr>
          <a:xfrm flipV="1">
            <a:off x="5819117" y="3980244"/>
            <a:ext cx="0" cy="29173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7297BD-BF8E-491D-BAE3-6E5EDCAF1213}"/>
              </a:ext>
            </a:extLst>
          </p:cNvPr>
          <p:cNvSpPr txBox="1"/>
          <p:nvPr/>
        </p:nvSpPr>
        <p:spPr>
          <a:xfrm>
            <a:off x="5363267" y="278516"/>
            <a:ext cx="1465466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계수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차수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4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C64771-99E0-4F9C-A089-E6F74072290C}"/>
                  </a:ext>
                </a:extLst>
              </p:cNvPr>
              <p:cNvSpPr txBox="1"/>
              <p:nvPr/>
            </p:nvSpPr>
            <p:spPr>
              <a:xfrm>
                <a:off x="2919558" y="2341381"/>
                <a:ext cx="953402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C64771-99E0-4F9C-A089-E6F740722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58" y="2341381"/>
                <a:ext cx="95340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8FB6B9-CB63-4454-9D21-10A636A2C913}"/>
                  </a:ext>
                </a:extLst>
              </p:cNvPr>
              <p:cNvSpPr txBox="1"/>
              <p:nvPr/>
            </p:nvSpPr>
            <p:spPr>
              <a:xfrm>
                <a:off x="4640511" y="2341381"/>
                <a:ext cx="115384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8FB6B9-CB63-4454-9D21-10A636A2C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11" y="2341381"/>
                <a:ext cx="115384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90F55-F095-477F-B752-032632137CDD}"/>
                  </a:ext>
                </a:extLst>
              </p:cNvPr>
              <p:cNvSpPr txBox="1"/>
              <p:nvPr/>
            </p:nvSpPr>
            <p:spPr>
              <a:xfrm>
                <a:off x="6561903" y="2341381"/>
                <a:ext cx="1611274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90F55-F095-477F-B752-032632137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03" y="2341381"/>
                <a:ext cx="1611274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A9F34-55C3-4179-BB64-3696FB82BBAA}"/>
                  </a:ext>
                </a:extLst>
              </p:cNvPr>
              <p:cNvSpPr txBox="1"/>
              <p:nvPr/>
            </p:nvSpPr>
            <p:spPr>
              <a:xfrm>
                <a:off x="9313812" y="2341381"/>
                <a:ext cx="580287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A9F34-55C3-4179-BB64-3696FB82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812" y="2341381"/>
                <a:ext cx="580287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6554FBD-214E-4765-9150-53D84C3A96FE}"/>
              </a:ext>
            </a:extLst>
          </p:cNvPr>
          <p:cNvSpPr/>
          <p:nvPr/>
        </p:nvSpPr>
        <p:spPr>
          <a:xfrm>
            <a:off x="2929431" y="2341380"/>
            <a:ext cx="920802" cy="76944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B84021-E5D6-4B68-9394-37601AAF6DCB}"/>
              </a:ext>
            </a:extLst>
          </p:cNvPr>
          <p:cNvSpPr/>
          <p:nvPr/>
        </p:nvSpPr>
        <p:spPr>
          <a:xfrm>
            <a:off x="4640511" y="2347939"/>
            <a:ext cx="1203125" cy="76944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C5FB01-7D22-46B5-9BD4-563BA62E3A08}"/>
              </a:ext>
            </a:extLst>
          </p:cNvPr>
          <p:cNvSpPr/>
          <p:nvPr/>
        </p:nvSpPr>
        <p:spPr>
          <a:xfrm>
            <a:off x="6611188" y="2352302"/>
            <a:ext cx="1449834" cy="76944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C33525-8AD0-4CEE-8A23-E33C7980981D}"/>
              </a:ext>
            </a:extLst>
          </p:cNvPr>
          <p:cNvSpPr/>
          <p:nvPr/>
        </p:nvSpPr>
        <p:spPr>
          <a:xfrm>
            <a:off x="9246216" y="2368468"/>
            <a:ext cx="647883" cy="76944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DF501-81F3-4A18-88BC-606A12CA2E8E}"/>
              </a:ext>
            </a:extLst>
          </p:cNvPr>
          <p:cNvSpPr txBox="1"/>
          <p:nvPr/>
        </p:nvSpPr>
        <p:spPr>
          <a:xfrm>
            <a:off x="3752774" y="3981774"/>
            <a:ext cx="46864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각각의 독립된 </a:t>
            </a:r>
            <a:r>
              <a:rPr lang="en-US" altLang="ko-KR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항으로 만들어진 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6B15B-5CE1-4618-BFF3-7BD449880F0F}"/>
              </a:ext>
            </a:extLst>
          </p:cNvPr>
          <p:cNvSpPr txBox="1"/>
          <p:nvPr/>
        </p:nvSpPr>
        <p:spPr>
          <a:xfrm>
            <a:off x="5688676" y="244960"/>
            <a:ext cx="814647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단항식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31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2B1E0-B112-4DCF-9DA8-34D35C56EC15}"/>
                  </a:ext>
                </a:extLst>
              </p:cNvPr>
              <p:cNvSpPr txBox="1"/>
              <p:nvPr/>
            </p:nvSpPr>
            <p:spPr>
              <a:xfrm>
                <a:off x="2316920" y="2124657"/>
                <a:ext cx="7558158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 + 4</m:t>
                      </m:r>
                      <m:sSup>
                        <m:sSupPr>
                          <m:ctrlP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 + 6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2B1E0-B112-4DCF-9DA8-34D35C56E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20" y="2124657"/>
                <a:ext cx="755815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6C29272-1EF8-4B0E-A58C-1ADF6097CE10}"/>
              </a:ext>
            </a:extLst>
          </p:cNvPr>
          <p:cNvSpPr txBox="1"/>
          <p:nvPr/>
        </p:nvSpPr>
        <p:spPr>
          <a:xfrm>
            <a:off x="5697041" y="1381898"/>
            <a:ext cx="1013419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7A0AEC-F488-4B6E-84F1-ECA27F4C7AC8}"/>
              </a:ext>
            </a:extLst>
          </p:cNvPr>
          <p:cNvSpPr/>
          <p:nvPr/>
        </p:nvSpPr>
        <p:spPr>
          <a:xfrm>
            <a:off x="1248963" y="3335744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0122AF-7B2C-4862-AE8A-4FED10D08180}"/>
              </a:ext>
            </a:extLst>
          </p:cNvPr>
          <p:cNvSpPr/>
          <p:nvPr/>
        </p:nvSpPr>
        <p:spPr>
          <a:xfrm>
            <a:off x="1248963" y="4075973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EEDD8-D7C1-410F-9125-BA6345852631}"/>
              </a:ext>
            </a:extLst>
          </p:cNvPr>
          <p:cNvSpPr/>
          <p:nvPr/>
        </p:nvSpPr>
        <p:spPr>
          <a:xfrm>
            <a:off x="2382777" y="2124656"/>
            <a:ext cx="920802" cy="76944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CD2F80-DC64-410A-8FE3-CE6F8BD3C584}"/>
              </a:ext>
            </a:extLst>
          </p:cNvPr>
          <p:cNvSpPr/>
          <p:nvPr/>
        </p:nvSpPr>
        <p:spPr>
          <a:xfrm>
            <a:off x="4193809" y="2124655"/>
            <a:ext cx="1777783" cy="76944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6C0793-0BC3-4BE4-987E-8087D8292851}"/>
              </a:ext>
            </a:extLst>
          </p:cNvPr>
          <p:cNvSpPr/>
          <p:nvPr/>
        </p:nvSpPr>
        <p:spPr>
          <a:xfrm>
            <a:off x="6861822" y="2118098"/>
            <a:ext cx="1611274" cy="76944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93F8-4C2B-4F73-89C0-83A1D3FD5F44}"/>
              </a:ext>
            </a:extLst>
          </p:cNvPr>
          <p:cNvSpPr/>
          <p:nvPr/>
        </p:nvSpPr>
        <p:spPr>
          <a:xfrm>
            <a:off x="9253569" y="2118097"/>
            <a:ext cx="621509" cy="76944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1639EDD-6C56-4547-816A-4E73F4206CDA}"/>
              </a:ext>
            </a:extLst>
          </p:cNvPr>
          <p:cNvCxnSpPr>
            <a:stCxn id="28" idx="0"/>
            <a:endCxn id="32" idx="0"/>
          </p:cNvCxnSpPr>
          <p:nvPr/>
        </p:nvCxnSpPr>
        <p:spPr>
          <a:xfrm rot="5400000" flipH="1" flipV="1">
            <a:off x="6200472" y="-1239196"/>
            <a:ext cx="6559" cy="6721146"/>
          </a:xfrm>
          <a:prstGeom prst="bentConnector3">
            <a:avLst>
              <a:gd name="adj1" fmla="val 3585287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61D352-E1E2-4F15-BD7D-32AE70299AC5}"/>
              </a:ext>
            </a:extLst>
          </p:cNvPr>
          <p:cNvCxnSpPr>
            <a:cxnSpLocks/>
          </p:cNvCxnSpPr>
          <p:nvPr/>
        </p:nvCxnSpPr>
        <p:spPr>
          <a:xfrm flipV="1">
            <a:off x="5082701" y="1881771"/>
            <a:ext cx="0" cy="2340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FFCCD8-E59C-4BEA-8624-36E2AAD626F2}"/>
              </a:ext>
            </a:extLst>
          </p:cNvPr>
          <p:cNvCxnSpPr>
            <a:cxnSpLocks/>
          </p:cNvCxnSpPr>
          <p:nvPr/>
        </p:nvCxnSpPr>
        <p:spPr>
          <a:xfrm flipV="1">
            <a:off x="7670120" y="1881771"/>
            <a:ext cx="0" cy="2340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C68F4F1-E0E6-45B6-964E-71187FA1A2FA}"/>
              </a:ext>
            </a:extLst>
          </p:cNvPr>
          <p:cNvCxnSpPr>
            <a:cxnSpLocks/>
          </p:cNvCxnSpPr>
          <p:nvPr/>
        </p:nvCxnSpPr>
        <p:spPr>
          <a:xfrm flipV="1">
            <a:off x="6222526" y="1751230"/>
            <a:ext cx="0" cy="13054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D083E8-CDAF-4A23-B5FA-C45EADCE27B6}"/>
              </a:ext>
            </a:extLst>
          </p:cNvPr>
          <p:cNvSpPr txBox="1"/>
          <p:nvPr/>
        </p:nvSpPr>
        <p:spPr>
          <a:xfrm>
            <a:off x="3752771" y="857523"/>
            <a:ext cx="46864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개의 항이 더하기로 연결된 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65FAEB-294A-4BA4-B1AF-2EDE7D2FFE92}"/>
              </a:ext>
            </a:extLst>
          </p:cNvPr>
          <p:cNvSpPr/>
          <p:nvPr/>
        </p:nvSpPr>
        <p:spPr>
          <a:xfrm>
            <a:off x="2672298" y="333574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970695F-DEC0-4889-990B-7AD81C0224F7}"/>
              </a:ext>
            </a:extLst>
          </p:cNvPr>
          <p:cNvSpPr/>
          <p:nvPr/>
        </p:nvSpPr>
        <p:spPr>
          <a:xfrm>
            <a:off x="2672298" y="4075973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43F830F-1F85-480E-BA7A-64861CF78204}"/>
              </a:ext>
            </a:extLst>
          </p:cNvPr>
          <p:cNvSpPr/>
          <p:nvPr/>
        </p:nvSpPr>
        <p:spPr>
          <a:xfrm>
            <a:off x="4857319" y="3335744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-2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094F85-B563-4E44-8010-2C37C8A6A92B}"/>
              </a:ext>
            </a:extLst>
          </p:cNvPr>
          <p:cNvSpPr/>
          <p:nvPr/>
        </p:nvSpPr>
        <p:spPr>
          <a:xfrm>
            <a:off x="4911821" y="4075973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5A61F2-26B0-4941-BFA5-715A38FB1C22}"/>
              </a:ext>
            </a:extLst>
          </p:cNvPr>
          <p:cNvSpPr/>
          <p:nvPr/>
        </p:nvSpPr>
        <p:spPr>
          <a:xfrm>
            <a:off x="7499240" y="333574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6F841E-7331-460B-8D21-CA8CE22B5A37}"/>
              </a:ext>
            </a:extLst>
          </p:cNvPr>
          <p:cNvSpPr/>
          <p:nvPr/>
        </p:nvSpPr>
        <p:spPr>
          <a:xfrm>
            <a:off x="7499240" y="4075973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F4E61F-8705-4A1B-98FD-892D4643847A}"/>
              </a:ext>
            </a:extLst>
          </p:cNvPr>
          <p:cNvSpPr/>
          <p:nvPr/>
        </p:nvSpPr>
        <p:spPr>
          <a:xfrm>
            <a:off x="9393445" y="333574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DF0875-716F-4605-9E29-4D10515A8AC5}"/>
              </a:ext>
            </a:extLst>
          </p:cNvPr>
          <p:cNvSpPr/>
          <p:nvPr/>
        </p:nvSpPr>
        <p:spPr>
          <a:xfrm>
            <a:off x="9393445" y="4075973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64BE42-0002-4B62-8585-21D01DB394DF}"/>
              </a:ext>
            </a:extLst>
          </p:cNvPr>
          <p:cNvSpPr/>
          <p:nvPr/>
        </p:nvSpPr>
        <p:spPr>
          <a:xfrm>
            <a:off x="7467777" y="4085304"/>
            <a:ext cx="410891" cy="3499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5DBD91E-E440-45AD-9419-0FE90AEB8C08}"/>
                  </a:ext>
                </a:extLst>
              </p:cNvPr>
              <p:cNvSpPr/>
              <p:nvPr/>
            </p:nvSpPr>
            <p:spPr>
              <a:xfrm>
                <a:off x="7068449" y="4799692"/>
                <a:ext cx="1198020" cy="323165"/>
              </a:xfrm>
              <a:prstGeom prst="rect">
                <a:avLst/>
              </a:prstGeom>
              <a:ln w="1905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sz="1500" dirty="0"/>
                  <a:t> </a:t>
                </a:r>
                <a:r>
                  <a:rPr lang="en-US" altLang="ko-KR" sz="1500" dirty="0"/>
                  <a:t>= </a:t>
                </a:r>
                <a:r>
                  <a:rPr lang="en-US" altLang="ko-KR" sz="15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sz="1500" dirty="0"/>
                  <a:t>+</a:t>
                </a:r>
                <a:r>
                  <a:rPr lang="en-US" altLang="ko-KR" sz="1500" dirty="0">
                    <a:solidFill>
                      <a:srgbClr val="0070C0"/>
                    </a:solidFill>
                  </a:rPr>
                  <a:t>1</a:t>
                </a:r>
                <a:endParaRPr lang="ko-KR" altLang="en-US" sz="15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5DBD91E-E440-45AD-9419-0FE90AEB8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49" y="4799692"/>
                <a:ext cx="1198020" cy="323165"/>
              </a:xfrm>
              <a:prstGeom prst="rect">
                <a:avLst/>
              </a:prstGeom>
              <a:blipFill>
                <a:blip r:embed="rId4"/>
                <a:stretch>
                  <a:fillRect t="-1786" r="-503" b="-16071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07BE575-A3EC-46C5-98A1-A38158F2061F}"/>
              </a:ext>
            </a:extLst>
          </p:cNvPr>
          <p:cNvCxnSpPr>
            <a:stCxn id="61" idx="0"/>
            <a:endCxn id="60" idx="2"/>
          </p:cNvCxnSpPr>
          <p:nvPr/>
        </p:nvCxnSpPr>
        <p:spPr>
          <a:xfrm flipV="1">
            <a:off x="7667459" y="4435232"/>
            <a:ext cx="5764" cy="364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2337A90-F371-479B-A1D5-BC9DE82BA6C7}"/>
              </a:ext>
            </a:extLst>
          </p:cNvPr>
          <p:cNvSpPr txBox="1"/>
          <p:nvPr/>
        </p:nvSpPr>
        <p:spPr>
          <a:xfrm>
            <a:off x="5251566" y="5513400"/>
            <a:ext cx="1688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rgbClr val="EE264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다항식의 차수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DF8E6C-09CE-48EE-9747-28BF62D3AAED}"/>
              </a:ext>
            </a:extLst>
          </p:cNvPr>
          <p:cNvSpPr txBox="1"/>
          <p:nvPr/>
        </p:nvSpPr>
        <p:spPr>
          <a:xfrm>
            <a:off x="1397190" y="5903943"/>
            <a:ext cx="91488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다항식에 포함된 여러 항들을 같은 종류의 항끼리 정리한 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차수가 높은 항의 차수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BFA480A-B3DA-47EC-8728-C22D2304088A}"/>
              </a:ext>
            </a:extLst>
          </p:cNvPr>
          <p:cNvCxnSpPr>
            <a:cxnSpLocks/>
            <a:stCxn id="65" idx="0"/>
            <a:endCxn id="60" idx="1"/>
          </p:cNvCxnSpPr>
          <p:nvPr/>
        </p:nvCxnSpPr>
        <p:spPr>
          <a:xfrm rot="5400000" flipH="1" flipV="1">
            <a:off x="6155322" y="4200945"/>
            <a:ext cx="1253132" cy="1371778"/>
          </a:xfrm>
          <a:prstGeom prst="bentConnector2">
            <a:avLst/>
          </a:prstGeom>
          <a:ln w="19050">
            <a:solidFill>
              <a:srgbClr val="EE26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137EB8-7E55-409E-BC4F-4FD3979BFA1E}"/>
              </a:ext>
            </a:extLst>
          </p:cNvPr>
          <p:cNvSpPr txBox="1"/>
          <p:nvPr/>
        </p:nvSpPr>
        <p:spPr>
          <a:xfrm>
            <a:off x="5688674" y="183303"/>
            <a:ext cx="814647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다항식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72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F9C9B-B279-4E79-AFD4-8B4BAABA1053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02-2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EA7341-41D9-44CB-B011-4742E5B42662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차식과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차식</a:t>
            </a:r>
          </a:p>
        </p:txBody>
      </p:sp>
    </p:spTree>
    <p:extLst>
      <p:ext uri="{BB962C8B-B14F-4D97-AF65-F5344CB8AC3E}">
        <p14:creationId xmlns:p14="http://schemas.microsoft.com/office/powerpoint/2010/main" val="210710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62C06A-2D39-4199-8B2D-0CDFB43823F2}"/>
                  </a:ext>
                </a:extLst>
              </p:cNvPr>
              <p:cNvSpPr txBox="1"/>
              <p:nvPr/>
            </p:nvSpPr>
            <p:spPr>
              <a:xfrm>
                <a:off x="4692536" y="946705"/>
                <a:ext cx="2806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𝑦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 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𝑎𝑥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단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</a:t>
                </a:r>
                <a:r>
                  <a:rPr lang="en-US" altLang="ko-KR" sz="2000" dirty="0">
                    <a:solidFill>
                      <a:schemeClr val="tx1"/>
                    </a:solidFill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 </a:t>
                </a:r>
                <a:endParaRPr lang="ko-KR" altLang="en-US" sz="2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62C06A-2D39-4199-8B2D-0CDFB438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36" y="946705"/>
                <a:ext cx="2806928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5625907-28C9-4DD1-B156-C6A4B6261EE7}"/>
              </a:ext>
            </a:extLst>
          </p:cNvPr>
          <p:cNvSpPr txBox="1"/>
          <p:nvPr/>
        </p:nvSpPr>
        <p:spPr>
          <a:xfrm>
            <a:off x="5302353" y="1320421"/>
            <a:ext cx="158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최고차항의 차수가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96FEE8-40E3-4C18-A7E1-FD719205A396}"/>
              </a:ext>
            </a:extLst>
          </p:cNvPr>
          <p:cNvGrpSpPr/>
          <p:nvPr/>
        </p:nvGrpSpPr>
        <p:grpSpPr>
          <a:xfrm>
            <a:off x="2813513" y="1831354"/>
            <a:ext cx="2744832" cy="3195291"/>
            <a:chOff x="2462944" y="2051164"/>
            <a:chExt cx="2744832" cy="319529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F4AB493-80AD-4855-BF1D-D067482F1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7557" y="2390863"/>
              <a:ext cx="0" cy="243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37FFB7B-2BC3-4C89-822F-2AC119D6BA23}"/>
                </a:ext>
              </a:extLst>
            </p:cNvPr>
            <p:cNvCxnSpPr>
              <a:cxnSpLocks/>
            </p:cNvCxnSpPr>
            <p:nvPr/>
          </p:nvCxnSpPr>
          <p:spPr>
            <a:xfrm>
              <a:off x="2462944" y="4053282"/>
              <a:ext cx="24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87513D8-25C3-4C18-84CD-67F188AA13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0813" y="2291244"/>
              <a:ext cx="1338045" cy="21748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7B2E862-DFEA-47EE-816A-04D4CCAFEC3B}"/>
                    </a:ext>
                  </a:extLst>
                </p:cNvPr>
                <p:cNvSpPr/>
                <p:nvPr/>
              </p:nvSpPr>
              <p:spPr>
                <a:xfrm>
                  <a:off x="3102045" y="3991319"/>
                  <a:ext cx="357790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7B2E862-DFEA-47EE-816A-04D4CCAFE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045" y="3991319"/>
                  <a:ext cx="357790" cy="3231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AA69778-797B-4758-9654-A70E0E8B1238}"/>
                    </a:ext>
                  </a:extLst>
                </p:cNvPr>
                <p:cNvSpPr/>
                <p:nvPr/>
              </p:nvSpPr>
              <p:spPr>
                <a:xfrm>
                  <a:off x="3007073" y="4923290"/>
                  <a:ext cx="720967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AA69778-797B-4758-9654-A70E0E8B1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073" y="4923290"/>
                  <a:ext cx="720967" cy="3231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E212861-5FBE-42A9-9C2E-0C5A0DC43B23}"/>
                    </a:ext>
                  </a:extLst>
                </p:cNvPr>
                <p:cNvSpPr/>
                <p:nvPr/>
              </p:nvSpPr>
              <p:spPr>
                <a:xfrm>
                  <a:off x="3332422" y="3416930"/>
                  <a:ext cx="796436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𝑏</m:t>
                      </m:r>
                    </m:oMath>
                  </a14:m>
                  <a:r>
                    <a:rPr lang="en-US" altLang="ko-KR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(</a:t>
                  </a:r>
                  <a:r>
                    <a:rPr lang="ko-KR" altLang="en-US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절편</a:t>
                  </a:r>
                  <a:r>
                    <a:rPr lang="en-US" altLang="ko-KR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)</a:t>
                  </a:r>
                  <a:endPara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E212861-5FBE-42A9-9C2E-0C5A0DC43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422" y="3416930"/>
                  <a:ext cx="796436" cy="323165"/>
                </a:xfrm>
                <a:prstGeom prst="rect">
                  <a:avLst/>
                </a:prstGeom>
                <a:blipFill>
                  <a:blip r:embed="rId6"/>
                  <a:stretch>
                    <a:fillRect t="-1887" b="-226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4B581A80-03A9-48B3-92D4-A5D59F5C6B8E}"/>
                    </a:ext>
                  </a:extLst>
                </p:cNvPr>
                <p:cNvSpPr/>
                <p:nvPr/>
              </p:nvSpPr>
              <p:spPr>
                <a:xfrm>
                  <a:off x="4847357" y="3866532"/>
                  <a:ext cx="36041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4B581A80-03A9-48B3-92D4-A5D59F5C6B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357" y="3866532"/>
                  <a:ext cx="36041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BC069E0-AE11-43B6-8EC8-A5A703B24494}"/>
                    </a:ext>
                  </a:extLst>
                </p:cNvPr>
                <p:cNvSpPr/>
                <p:nvPr/>
              </p:nvSpPr>
              <p:spPr>
                <a:xfrm>
                  <a:off x="3187346" y="2051164"/>
                  <a:ext cx="34817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500" b="0" i="0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y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BC069E0-AE11-43B6-8EC8-A5A703B24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346" y="2051164"/>
                  <a:ext cx="348172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42E24CF-2134-4FCC-B38E-E9FD25BA5C14}"/>
                </a:ext>
              </a:extLst>
            </p:cNvPr>
            <p:cNvCxnSpPr/>
            <p:nvPr/>
          </p:nvCxnSpPr>
          <p:spPr>
            <a:xfrm>
              <a:off x="3728040" y="2961314"/>
              <a:ext cx="310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1B3E747-4735-4F50-89FE-C6A8BFE60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677" y="2463742"/>
              <a:ext cx="0" cy="497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5E57BFD6-05AF-4E59-8C10-92DC0DD45E64}"/>
                    </a:ext>
                  </a:extLst>
                </p:cNvPr>
                <p:cNvSpPr/>
                <p:nvPr/>
              </p:nvSpPr>
              <p:spPr>
                <a:xfrm>
                  <a:off x="3679744" y="2891005"/>
                  <a:ext cx="394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5E57BFD6-05AF-4E59-8C10-92DC0DD45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744" y="2891005"/>
                  <a:ext cx="39465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D809F69-D7AE-4F25-ADA9-84CB12D4EE03}"/>
                    </a:ext>
                  </a:extLst>
                </p:cNvPr>
                <p:cNvSpPr/>
                <p:nvPr/>
              </p:nvSpPr>
              <p:spPr>
                <a:xfrm>
                  <a:off x="3944302" y="2505733"/>
                  <a:ext cx="4003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D809F69-D7AE-4F25-ADA9-84CB12D4E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302" y="2505733"/>
                  <a:ext cx="40030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7EF8236-96D7-4131-8150-51674899FE7B}"/>
              </a:ext>
            </a:extLst>
          </p:cNvPr>
          <p:cNvGrpSpPr/>
          <p:nvPr/>
        </p:nvGrpSpPr>
        <p:grpSpPr>
          <a:xfrm>
            <a:off x="6633655" y="1831354"/>
            <a:ext cx="2744832" cy="3195291"/>
            <a:chOff x="6390844" y="2051164"/>
            <a:chExt cx="2744832" cy="3195291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1A3A5E1-54EF-4703-B2CA-346E9936C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457" y="2390863"/>
              <a:ext cx="0" cy="243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46B4219-632F-4759-84E2-676D89A6E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90844" y="4053282"/>
              <a:ext cx="24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2B03A75-3532-4D65-BE84-036995D2351A}"/>
                </a:ext>
              </a:extLst>
            </p:cNvPr>
            <p:cNvCxnSpPr>
              <a:cxnSpLocks/>
            </p:cNvCxnSpPr>
            <p:nvPr/>
          </p:nvCxnSpPr>
          <p:spPr>
            <a:xfrm>
              <a:off x="6718713" y="2291244"/>
              <a:ext cx="1338045" cy="21748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26592193-9C93-4B81-8EFC-5FE61339B87A}"/>
                    </a:ext>
                  </a:extLst>
                </p:cNvPr>
                <p:cNvSpPr/>
                <p:nvPr/>
              </p:nvSpPr>
              <p:spPr>
                <a:xfrm>
                  <a:off x="7029945" y="3991319"/>
                  <a:ext cx="357790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26592193-9C93-4B81-8EFC-5FE61339B8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945" y="3991319"/>
                  <a:ext cx="357790" cy="3231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9F07F8C-B76C-415F-9DFF-56A6A76EF6F3}"/>
                    </a:ext>
                  </a:extLst>
                </p:cNvPr>
                <p:cNvSpPr/>
                <p:nvPr/>
              </p:nvSpPr>
              <p:spPr>
                <a:xfrm>
                  <a:off x="6934973" y="4923290"/>
                  <a:ext cx="720967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9F07F8C-B76C-415F-9DFF-56A6A76EF6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73" y="4923290"/>
                  <a:ext cx="720967" cy="3231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AC52B0C-96EC-46D3-9610-72A52D413631}"/>
                    </a:ext>
                  </a:extLst>
                </p:cNvPr>
                <p:cNvSpPr/>
                <p:nvPr/>
              </p:nvSpPr>
              <p:spPr>
                <a:xfrm>
                  <a:off x="6502968" y="3105870"/>
                  <a:ext cx="796436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𝑏</m:t>
                      </m:r>
                    </m:oMath>
                  </a14:m>
                  <a:r>
                    <a:rPr lang="en-US" altLang="ko-KR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(</a:t>
                  </a:r>
                  <a:r>
                    <a:rPr lang="ko-KR" altLang="en-US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절편</a:t>
                  </a:r>
                  <a:r>
                    <a:rPr lang="en-US" altLang="ko-KR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)</a:t>
                  </a:r>
                  <a:endPara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AC52B0C-96EC-46D3-9610-72A52D413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968" y="3105870"/>
                  <a:ext cx="796436" cy="323165"/>
                </a:xfrm>
                <a:prstGeom prst="rect">
                  <a:avLst/>
                </a:prstGeom>
                <a:blipFill>
                  <a:blip r:embed="rId13"/>
                  <a:stretch>
                    <a:fillRect t="-1887" b="-226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32513763-6F8F-49C4-B59B-E6E5FCBCDDF3}"/>
                    </a:ext>
                  </a:extLst>
                </p:cNvPr>
                <p:cNvSpPr/>
                <p:nvPr/>
              </p:nvSpPr>
              <p:spPr>
                <a:xfrm>
                  <a:off x="8775257" y="3866532"/>
                  <a:ext cx="36041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32513763-6F8F-49C4-B59B-E6E5FCBCDD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257" y="3866532"/>
                  <a:ext cx="360419" cy="3231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2AF4C04-E3C2-4544-A469-635E7481F075}"/>
                    </a:ext>
                  </a:extLst>
                </p:cNvPr>
                <p:cNvSpPr/>
                <p:nvPr/>
              </p:nvSpPr>
              <p:spPr>
                <a:xfrm>
                  <a:off x="7115246" y="2051164"/>
                  <a:ext cx="34817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500" b="0" i="0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y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2AF4C04-E3C2-4544-A469-635E7481F0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246" y="2051164"/>
                  <a:ext cx="348172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5B2A741-8A72-4260-83BF-6D66E53D19C1}"/>
                </a:ext>
              </a:extLst>
            </p:cNvPr>
            <p:cNvCxnSpPr/>
            <p:nvPr/>
          </p:nvCxnSpPr>
          <p:spPr>
            <a:xfrm>
              <a:off x="7477807" y="3488776"/>
              <a:ext cx="310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7BD7750-137E-4406-B608-E064637A5B7D}"/>
                </a:ext>
              </a:extLst>
            </p:cNvPr>
            <p:cNvCxnSpPr>
              <a:cxnSpLocks/>
            </p:cNvCxnSpPr>
            <p:nvPr/>
          </p:nvCxnSpPr>
          <p:spPr>
            <a:xfrm>
              <a:off x="7788509" y="3496986"/>
              <a:ext cx="0" cy="497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042A574-4C14-42B3-90F7-A52BCC29952F}"/>
                    </a:ext>
                  </a:extLst>
                </p:cNvPr>
                <p:cNvSpPr/>
                <p:nvPr/>
              </p:nvSpPr>
              <p:spPr>
                <a:xfrm>
                  <a:off x="7425997" y="3170755"/>
                  <a:ext cx="394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042A574-4C14-42B3-90F7-A52BCC299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997" y="3170755"/>
                  <a:ext cx="39465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48A96DC-31BF-4CF0-9632-327CC9DFDFE4}"/>
                    </a:ext>
                  </a:extLst>
                </p:cNvPr>
                <p:cNvSpPr/>
                <p:nvPr/>
              </p:nvSpPr>
              <p:spPr>
                <a:xfrm>
                  <a:off x="7710427" y="3544191"/>
                  <a:ext cx="4003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48A96DC-31BF-4CF0-9632-327CC9DFD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427" y="3544191"/>
                  <a:ext cx="40030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8A85C08-A775-47D6-BE6B-CE7629B3E15A}"/>
              </a:ext>
            </a:extLst>
          </p:cNvPr>
          <p:cNvGrpSpPr/>
          <p:nvPr/>
        </p:nvGrpSpPr>
        <p:grpSpPr>
          <a:xfrm>
            <a:off x="4536467" y="5201039"/>
            <a:ext cx="3776744" cy="1106157"/>
            <a:chOff x="4522825" y="5407082"/>
            <a:chExt cx="3776744" cy="110615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FD3950B-1FA3-4842-8A03-73442D65A11B}"/>
                </a:ext>
              </a:extLst>
            </p:cNvPr>
            <p:cNvSpPr/>
            <p:nvPr/>
          </p:nvSpPr>
          <p:spPr>
            <a:xfrm>
              <a:off x="5553825" y="5494789"/>
              <a:ext cx="218113" cy="3187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4B2483D-3E37-4685-A3E8-9F532198F010}"/>
                </a:ext>
              </a:extLst>
            </p:cNvPr>
            <p:cNvSpPr/>
            <p:nvPr/>
          </p:nvSpPr>
          <p:spPr>
            <a:xfrm>
              <a:off x="6285953" y="5494789"/>
              <a:ext cx="218113" cy="3187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B11239-8B66-4D68-B6B0-FEC1559E9309}"/>
                </a:ext>
              </a:extLst>
            </p:cNvPr>
            <p:cNvSpPr txBox="1"/>
            <p:nvPr/>
          </p:nvSpPr>
          <p:spPr>
            <a:xfrm>
              <a:off x="4522825" y="6123600"/>
              <a:ext cx="1140056" cy="292388"/>
            </a:xfrm>
            <a:prstGeom prst="rect">
              <a:avLst/>
            </a:pr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3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직선의 기울기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A86CAF6A-6014-42DD-90F7-6BE69D3CE0B6}"/>
                    </a:ext>
                  </a:extLst>
                </p:cNvPr>
                <p:cNvSpPr/>
                <p:nvPr/>
              </p:nvSpPr>
              <p:spPr>
                <a:xfrm>
                  <a:off x="6395009" y="6220851"/>
                  <a:ext cx="1904560" cy="292388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30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  <m:r>
                        <a:rPr lang="en-US" altLang="ko-KR" sz="1300" b="0" i="0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=0</m:t>
                      </m:r>
                    </m:oMath>
                  </a14:m>
                  <a:r>
                    <a:rPr lang="ko-KR" altLang="en-US" sz="13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일</a:t>
                  </a:r>
                  <a:r>
                    <a:rPr lang="en-US" altLang="ko-KR" sz="13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 </a:t>
                  </a:r>
                  <a:r>
                    <a:rPr lang="ko-KR" altLang="en-US" sz="13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때의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00" dirty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y</m:t>
                      </m:r>
                    </m:oMath>
                  </a14:m>
                  <a:r>
                    <a:rPr lang="ko-KR" altLang="en-US" sz="13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값인 절편 </a:t>
                  </a:r>
                </a:p>
              </p:txBody>
            </p:sp>
          </mc:Choice>
          <mc:Fallback xmlns="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A86CAF6A-6014-42DD-90F7-6BE69D3C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009" y="6220851"/>
                  <a:ext cx="1904560" cy="292388"/>
                </a:xfrm>
                <a:prstGeom prst="rect">
                  <a:avLst/>
                </a:prstGeom>
                <a:blipFill>
                  <a:blip r:embed="rId18"/>
                  <a:stretch>
                    <a:fillRect b="-11765"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72823E5C-45F1-406E-968D-A602A235A0C5}"/>
                </a:ext>
              </a:extLst>
            </p:cNvPr>
            <p:cNvCxnSpPr>
              <a:cxnSpLocks/>
              <a:stCxn id="49" idx="2"/>
              <a:endCxn id="52" idx="0"/>
            </p:cNvCxnSpPr>
            <p:nvPr/>
          </p:nvCxnSpPr>
          <p:spPr>
            <a:xfrm rot="16200000" flipH="1">
              <a:off x="6667509" y="5541071"/>
              <a:ext cx="407280" cy="95227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FDF9A5BC-99D6-4157-BED0-C2F0F1D06E2D}"/>
                </a:ext>
              </a:extLst>
            </p:cNvPr>
            <p:cNvCxnSpPr>
              <a:cxnSpLocks/>
              <a:stCxn id="48" idx="2"/>
              <a:endCxn id="50" idx="0"/>
            </p:cNvCxnSpPr>
            <p:nvPr/>
          </p:nvCxnSpPr>
          <p:spPr>
            <a:xfrm rot="5400000">
              <a:off x="5222854" y="5683571"/>
              <a:ext cx="310029" cy="5700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2ADCF50B-6D5E-4F32-84BC-DA53389D4D90}"/>
                    </a:ext>
                  </a:extLst>
                </p:cNvPr>
                <p:cNvSpPr/>
                <p:nvPr/>
              </p:nvSpPr>
              <p:spPr>
                <a:xfrm>
                  <a:off x="4766218" y="5407082"/>
                  <a:ext cx="1888402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𝑦</m:t>
                        </m:r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= </m:t>
                        </m:r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𝑎𝑥</m:t>
                        </m:r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+</m:t>
                        </m:r>
                        <m:r>
                          <a:rPr lang="en-US" altLang="ko-KR" sz="2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𝑏</m:t>
                        </m:r>
                      </m:oMath>
                    </m:oMathPara>
                  </a14:m>
                  <a:endParaRPr lang="ko-KR" altLang="en-US" sz="2500" dirty="0"/>
                </a:p>
              </p:txBody>
            </p:sp>
          </mc:Choice>
          <mc:Fallback xmlns="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2ADCF50B-6D5E-4F32-84BC-DA53389D4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218" y="5407082"/>
                  <a:ext cx="1888402" cy="4770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FD25A31-90AE-48E9-B9E0-A45021798B1D}"/>
                  </a:ext>
                </a:extLst>
              </p:cNvPr>
              <p:cNvSpPr txBox="1"/>
              <p:nvPr/>
            </p:nvSpPr>
            <p:spPr>
              <a:xfrm>
                <a:off x="5288727" y="207075"/>
                <a:ext cx="1614545" cy="369332"/>
              </a:xfrm>
              <a:prstGeom prst="rect">
                <a:avLst/>
              </a:prstGeom>
              <a:solidFill>
                <a:srgbClr val="EE2647"/>
              </a:solidFill>
              <a:ln>
                <a:solidFill>
                  <a:srgbClr val="EE2647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  <m:r>
                      <a:rPr lang="ko-KR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대한 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차식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FD25A31-90AE-48E9-B9E0-A4502179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727" y="207075"/>
                <a:ext cx="1614545" cy="369332"/>
              </a:xfrm>
              <a:prstGeom prst="rect">
                <a:avLst/>
              </a:prstGeom>
              <a:blipFill>
                <a:blip r:embed="rId20"/>
                <a:stretch>
                  <a:fillRect t="-6349" r="-2632" b="-23810"/>
                </a:stretch>
              </a:blipFill>
              <a:ln>
                <a:solidFill>
                  <a:srgbClr val="EE2647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97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875A39-F0B0-4492-9D27-EAA78FEC881E}"/>
                  </a:ext>
                </a:extLst>
              </p:cNvPr>
              <p:cNvSpPr txBox="1"/>
              <p:nvPr/>
            </p:nvSpPr>
            <p:spPr>
              <a:xfrm>
                <a:off x="5288727" y="207075"/>
                <a:ext cx="1614545" cy="369332"/>
              </a:xfrm>
              <a:prstGeom prst="rect">
                <a:avLst/>
              </a:prstGeom>
              <a:solidFill>
                <a:srgbClr val="EE2647"/>
              </a:solidFill>
              <a:ln>
                <a:solidFill>
                  <a:srgbClr val="EE2647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  <m:r>
                      <a:rPr lang="ko-KR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대한 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차식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875A39-F0B0-4492-9D27-EAA78FEC8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727" y="207075"/>
                <a:ext cx="1614545" cy="369332"/>
              </a:xfrm>
              <a:prstGeom prst="rect">
                <a:avLst/>
              </a:prstGeom>
              <a:blipFill>
                <a:blip r:embed="rId3"/>
                <a:stretch>
                  <a:fillRect t="-6349" r="-2632" b="-23810"/>
                </a:stretch>
              </a:blipFill>
              <a:ln>
                <a:solidFill>
                  <a:srgbClr val="EE2647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8C73B0-C449-4698-9751-7FB9ED17CD9D}"/>
                  </a:ext>
                </a:extLst>
              </p:cNvPr>
              <p:cNvSpPr txBox="1"/>
              <p:nvPr/>
            </p:nvSpPr>
            <p:spPr>
              <a:xfrm>
                <a:off x="4335857" y="946705"/>
                <a:ext cx="3520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𝑦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𝑎𝑥</m:t>
                        </m:r>
                      </m:e>
                      <m:sup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𝑏𝑥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𝑐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단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</a:t>
                </a:r>
                <a:r>
                  <a:rPr lang="en-US" altLang="ko-KR" sz="2000" dirty="0">
                    <a:solidFill>
                      <a:schemeClr val="tx1"/>
                    </a:solidFill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 </a:t>
                </a:r>
                <a:endParaRPr lang="ko-KR" altLang="en-US" sz="2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8C73B0-C449-4698-9751-7FB9ED17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57" y="946705"/>
                <a:ext cx="3520286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655F464-329B-4836-88F4-75FD980F3BF6}"/>
              </a:ext>
            </a:extLst>
          </p:cNvPr>
          <p:cNvSpPr txBox="1"/>
          <p:nvPr/>
        </p:nvSpPr>
        <p:spPr>
          <a:xfrm>
            <a:off x="5302353" y="1320421"/>
            <a:ext cx="158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최고차항의 차수가 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FC8209B-0483-4639-9737-B8F70A68C749}"/>
              </a:ext>
            </a:extLst>
          </p:cNvPr>
          <p:cNvGrpSpPr/>
          <p:nvPr/>
        </p:nvGrpSpPr>
        <p:grpSpPr>
          <a:xfrm>
            <a:off x="2281806" y="1831354"/>
            <a:ext cx="3276539" cy="3195291"/>
            <a:chOff x="2281806" y="1831354"/>
            <a:chExt cx="3276539" cy="319529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093A64C-0BB1-43E2-9E66-6AB809E32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8126" y="2171053"/>
              <a:ext cx="0" cy="243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76DBE5A-0E7F-4225-B4A6-6382A063FC20}"/>
                </a:ext>
              </a:extLst>
            </p:cNvPr>
            <p:cNvCxnSpPr>
              <a:cxnSpLocks/>
            </p:cNvCxnSpPr>
            <p:nvPr/>
          </p:nvCxnSpPr>
          <p:spPr>
            <a:xfrm>
              <a:off x="2281806" y="3833472"/>
              <a:ext cx="2965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BEE2E57-7E59-4AB6-9257-4C8F6F7FDAB0}"/>
                    </a:ext>
                  </a:extLst>
                </p:cNvPr>
                <p:cNvSpPr/>
                <p:nvPr/>
              </p:nvSpPr>
              <p:spPr>
                <a:xfrm>
                  <a:off x="3452614" y="3771509"/>
                  <a:ext cx="357790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1BEE2E57-7E59-4AB6-9257-4C8F6F7FD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14" y="3771509"/>
                  <a:ext cx="357790" cy="3231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8EFB35E-9D77-43C1-974B-70BE7FE4F8D1}"/>
                    </a:ext>
                  </a:extLst>
                </p:cNvPr>
                <p:cNvSpPr/>
                <p:nvPr/>
              </p:nvSpPr>
              <p:spPr>
                <a:xfrm>
                  <a:off x="3357642" y="4703480"/>
                  <a:ext cx="720967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8EFB35E-9D77-43C1-974B-70BE7FE4F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642" y="4703480"/>
                  <a:ext cx="720967" cy="3231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7612158-71E8-44B4-8986-4D5D769188FE}"/>
                    </a:ext>
                  </a:extLst>
                </p:cNvPr>
                <p:cNvSpPr/>
                <p:nvPr/>
              </p:nvSpPr>
              <p:spPr>
                <a:xfrm>
                  <a:off x="5197926" y="3646722"/>
                  <a:ext cx="36041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7612158-71E8-44B4-8986-4D5D769188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7926" y="3646722"/>
                  <a:ext cx="36041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ADA2672-80E3-4D54-8492-1B5412EC8469}"/>
                    </a:ext>
                  </a:extLst>
                </p:cNvPr>
                <p:cNvSpPr/>
                <p:nvPr/>
              </p:nvSpPr>
              <p:spPr>
                <a:xfrm>
                  <a:off x="3537915" y="1831354"/>
                  <a:ext cx="34817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500" b="0" i="0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y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ADA2672-80E3-4D54-8492-1B5412EC8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915" y="1831354"/>
                  <a:ext cx="348172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62E3EF2-BF34-4654-8825-CB5BB2FDB3C5}"/>
                </a:ext>
              </a:extLst>
            </p:cNvPr>
            <p:cNvSpPr/>
            <p:nvPr/>
          </p:nvSpPr>
          <p:spPr>
            <a:xfrm>
              <a:off x="2785145" y="2499919"/>
              <a:ext cx="1904301" cy="1853981"/>
            </a:xfrm>
            <a:custGeom>
              <a:avLst/>
              <a:gdLst>
                <a:gd name="connsiteX0" fmla="*/ 0 w 1904301"/>
                <a:gd name="connsiteY0" fmla="*/ 25167 h 1853981"/>
                <a:gd name="connsiteX1" fmla="*/ 922789 w 1904301"/>
                <a:gd name="connsiteY1" fmla="*/ 1853967 h 1853981"/>
                <a:gd name="connsiteX2" fmla="*/ 1904301 w 1904301"/>
                <a:gd name="connsiteY2" fmla="*/ 0 h 185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301" h="1853981">
                  <a:moveTo>
                    <a:pt x="0" y="25167"/>
                  </a:moveTo>
                  <a:cubicBezTo>
                    <a:pt x="302703" y="941664"/>
                    <a:pt x="605406" y="1858161"/>
                    <a:pt x="922789" y="1853967"/>
                  </a:cubicBezTo>
                  <a:cubicBezTo>
                    <a:pt x="1240172" y="1849773"/>
                    <a:pt x="1572236" y="924886"/>
                    <a:pt x="190430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DEB8346-1E0F-4AD2-9DA5-067855B5AE59}"/>
                    </a:ext>
                  </a:extLst>
                </p:cNvPr>
                <p:cNvSpPr/>
                <p:nvPr/>
              </p:nvSpPr>
              <p:spPr>
                <a:xfrm>
                  <a:off x="3438216" y="4269669"/>
                  <a:ext cx="34624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𝑐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DEB8346-1E0F-4AD2-9DA5-067855B5AE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216" y="4269669"/>
                  <a:ext cx="346249" cy="3231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6DFA224-5353-41F2-AAE2-9F9F1E96796C}"/>
              </a:ext>
            </a:extLst>
          </p:cNvPr>
          <p:cNvGrpSpPr/>
          <p:nvPr/>
        </p:nvGrpSpPr>
        <p:grpSpPr>
          <a:xfrm>
            <a:off x="6130316" y="1833444"/>
            <a:ext cx="3276539" cy="3195291"/>
            <a:chOff x="6130316" y="1833444"/>
            <a:chExt cx="3276539" cy="319529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791BA7A-E050-4707-A57C-93EDFF860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6636" y="2173143"/>
              <a:ext cx="0" cy="243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2F2BA33-C35E-408C-8893-6C1CAFEC9D2F}"/>
                </a:ext>
              </a:extLst>
            </p:cNvPr>
            <p:cNvCxnSpPr>
              <a:cxnSpLocks/>
            </p:cNvCxnSpPr>
            <p:nvPr/>
          </p:nvCxnSpPr>
          <p:spPr>
            <a:xfrm>
              <a:off x="6130316" y="3835562"/>
              <a:ext cx="2965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98735AED-5E9B-4740-9073-ECAA9D403EFD}"/>
                    </a:ext>
                  </a:extLst>
                </p:cNvPr>
                <p:cNvSpPr/>
                <p:nvPr/>
              </p:nvSpPr>
              <p:spPr>
                <a:xfrm>
                  <a:off x="7301124" y="3773599"/>
                  <a:ext cx="357790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98735AED-5E9B-4740-9073-ECAA9D403E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124" y="3773599"/>
                  <a:ext cx="357790" cy="3231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1379EFB-23F5-47A0-831B-78F8754662A7}"/>
                    </a:ext>
                  </a:extLst>
                </p:cNvPr>
                <p:cNvSpPr/>
                <p:nvPr/>
              </p:nvSpPr>
              <p:spPr>
                <a:xfrm>
                  <a:off x="7206152" y="4705570"/>
                  <a:ext cx="720967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1379EFB-23F5-47A0-831B-78F875466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152" y="4705570"/>
                  <a:ext cx="720967" cy="3231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AC752803-35FB-4902-8D79-D687B481FC10}"/>
                    </a:ext>
                  </a:extLst>
                </p:cNvPr>
                <p:cNvSpPr/>
                <p:nvPr/>
              </p:nvSpPr>
              <p:spPr>
                <a:xfrm>
                  <a:off x="9046436" y="3648812"/>
                  <a:ext cx="36041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AC752803-35FB-4902-8D79-D687B481F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436" y="3648812"/>
                  <a:ext cx="360419" cy="3231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EEEEEB45-3CD8-402E-B0F5-5B90898A92EC}"/>
                    </a:ext>
                  </a:extLst>
                </p:cNvPr>
                <p:cNvSpPr/>
                <p:nvPr/>
              </p:nvSpPr>
              <p:spPr>
                <a:xfrm>
                  <a:off x="7386425" y="1833444"/>
                  <a:ext cx="34817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500" b="0" i="0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y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EEEEEB45-3CD8-402E-B0F5-5B90898A92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25" y="1833444"/>
                  <a:ext cx="348172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897D58C-D1EB-4593-9CDC-36D5D3024878}"/>
                </a:ext>
              </a:extLst>
            </p:cNvPr>
            <p:cNvSpPr/>
            <p:nvPr/>
          </p:nvSpPr>
          <p:spPr>
            <a:xfrm flipV="1">
              <a:off x="6633655" y="2502009"/>
              <a:ext cx="1904301" cy="1853981"/>
            </a:xfrm>
            <a:custGeom>
              <a:avLst/>
              <a:gdLst>
                <a:gd name="connsiteX0" fmla="*/ 0 w 1904301"/>
                <a:gd name="connsiteY0" fmla="*/ 25167 h 1853981"/>
                <a:gd name="connsiteX1" fmla="*/ 922789 w 1904301"/>
                <a:gd name="connsiteY1" fmla="*/ 1853967 h 1853981"/>
                <a:gd name="connsiteX2" fmla="*/ 1904301 w 1904301"/>
                <a:gd name="connsiteY2" fmla="*/ 0 h 185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4301" h="1853981">
                  <a:moveTo>
                    <a:pt x="0" y="25167"/>
                  </a:moveTo>
                  <a:cubicBezTo>
                    <a:pt x="302703" y="941664"/>
                    <a:pt x="605406" y="1858161"/>
                    <a:pt x="922789" y="1853967"/>
                  </a:cubicBezTo>
                  <a:cubicBezTo>
                    <a:pt x="1240172" y="1849773"/>
                    <a:pt x="1572236" y="924886"/>
                    <a:pt x="190430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E039FD-6AA0-4431-9D8C-1E33C7EF194C}"/>
                    </a:ext>
                  </a:extLst>
                </p:cNvPr>
                <p:cNvSpPr/>
                <p:nvPr/>
              </p:nvSpPr>
              <p:spPr>
                <a:xfrm>
                  <a:off x="7485789" y="2185734"/>
                  <a:ext cx="34624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𝑐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E039FD-6AA0-4431-9D8C-1E33C7EF19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789" y="2185734"/>
                  <a:ext cx="346249" cy="3231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969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CA7F0E-7E76-4BA7-A9EB-44B13F909A2E}"/>
                  </a:ext>
                </a:extLst>
              </p:cNvPr>
              <p:cNvSpPr txBox="1"/>
              <p:nvPr/>
            </p:nvSpPr>
            <p:spPr>
              <a:xfrm>
                <a:off x="3120365" y="5303672"/>
                <a:ext cx="64493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−1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−2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−1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단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</a:t>
                </a:r>
                <a:r>
                  <a:rPr lang="en-US" altLang="ko-KR" sz="2000" dirty="0"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 </a:t>
                </a:r>
                <a:endParaRPr lang="ko-KR" altLang="en-US" sz="2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CA7F0E-7E76-4BA7-A9EB-44B13F90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365" y="5303672"/>
                <a:ext cx="6449352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D5AFD1-A499-4455-8BDD-ADAA6E94AEAB}"/>
                  </a:ext>
                </a:extLst>
              </p:cNvPr>
              <p:cNvSpPr txBox="1"/>
              <p:nvPr/>
            </p:nvSpPr>
            <p:spPr>
              <a:xfrm>
                <a:off x="5017181" y="1698363"/>
                <a:ext cx="21471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𝑎𝑥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단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</a:t>
                </a:r>
                <a:r>
                  <a:rPr lang="en-US" altLang="ko-KR" sz="2000" dirty="0">
                    <a:solidFill>
                      <a:schemeClr val="tx1"/>
                    </a:solidFill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 </a:t>
                </a:r>
                <a:endParaRPr lang="ko-KR" altLang="en-US" sz="2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D5AFD1-A499-4455-8BDD-ADAA6E94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181" y="1698363"/>
                <a:ext cx="2147123" cy="400110"/>
              </a:xfrm>
              <a:prstGeom prst="rect">
                <a:avLst/>
              </a:prstGeom>
              <a:blipFill>
                <a:blip r:embed="rId4"/>
                <a:stretch>
                  <a:fillRect t="-7692" r="-6250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FECA90-5CE6-4BD6-A0D0-F1D56902E6CC}"/>
                  </a:ext>
                </a:extLst>
              </p:cNvPr>
              <p:cNvSpPr txBox="1"/>
              <p:nvPr/>
            </p:nvSpPr>
            <p:spPr>
              <a:xfrm>
                <a:off x="4676571" y="3011266"/>
                <a:ext cx="28283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𝑎𝑥</m:t>
                        </m:r>
                      </m:e>
                      <m:sup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𝑏𝑥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+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𝑐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단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</a:t>
                </a:r>
                <a:r>
                  <a:rPr lang="en-US" altLang="ko-KR" sz="2000" dirty="0">
                    <a:solidFill>
                      <a:schemeClr val="tx1"/>
                    </a:solidFill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 </a:t>
                </a:r>
                <a:endParaRPr lang="ko-KR" altLang="en-US" sz="200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FECA90-5CE6-4BD6-A0D0-F1D56902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571" y="3011266"/>
                <a:ext cx="2828341" cy="400110"/>
              </a:xfrm>
              <a:prstGeom prst="rect">
                <a:avLst/>
              </a:prstGeom>
              <a:blipFill>
                <a:blip r:embed="rId5"/>
                <a:stretch>
                  <a:fillRect t="-7576" r="-7759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D334464-6600-4282-B72E-68206238D652}"/>
              </a:ext>
            </a:extLst>
          </p:cNvPr>
          <p:cNvSpPr/>
          <p:nvPr/>
        </p:nvSpPr>
        <p:spPr>
          <a:xfrm>
            <a:off x="5903554" y="4740242"/>
            <a:ext cx="369115" cy="400110"/>
          </a:xfrm>
          <a:prstGeom prst="downArrow">
            <a:avLst>
              <a:gd name="adj1" fmla="val 63636"/>
              <a:gd name="adj2" fmla="val 522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986134-D466-4547-BD07-ADBC1B53D5E1}"/>
                  </a:ext>
                </a:extLst>
              </p:cNvPr>
              <p:cNvSpPr txBox="1"/>
              <p:nvPr/>
            </p:nvSpPr>
            <p:spPr>
              <a:xfrm>
                <a:off x="5202519" y="1384507"/>
                <a:ext cx="17764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  <m:r>
                      <a:rPr lang="ko-KR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대한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차식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986134-D466-4547-BD07-ADBC1B53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19" y="1384507"/>
                <a:ext cx="1776448" cy="400110"/>
              </a:xfrm>
              <a:prstGeom prst="rect">
                <a:avLst/>
              </a:prstGeom>
              <a:blipFill>
                <a:blip r:embed="rId6"/>
                <a:stretch>
                  <a:fillRect t="-6061" r="-274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6530C-FD31-4F3C-84FD-ACE37C5F7D30}"/>
                  </a:ext>
                </a:extLst>
              </p:cNvPr>
              <p:cNvSpPr txBox="1"/>
              <p:nvPr/>
            </p:nvSpPr>
            <p:spPr>
              <a:xfrm>
                <a:off x="5202517" y="2647891"/>
                <a:ext cx="17764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  <m:r>
                      <a:rPr lang="ko-KR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대한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차식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6530C-FD31-4F3C-84FD-ACE37C5F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17" y="2647891"/>
                <a:ext cx="1776448" cy="400110"/>
              </a:xfrm>
              <a:prstGeom prst="rect">
                <a:avLst/>
              </a:prstGeom>
              <a:blipFill>
                <a:blip r:embed="rId7"/>
                <a:stretch>
                  <a:fillRect t="-6061" r="-274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DE83BB-916F-46AE-9BF6-E24BEF14CD92}"/>
                  </a:ext>
                </a:extLst>
              </p:cNvPr>
              <p:cNvSpPr txBox="1"/>
              <p:nvPr/>
            </p:nvSpPr>
            <p:spPr>
              <a:xfrm>
                <a:off x="5202517" y="3960794"/>
                <a:ext cx="17711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  <m:r>
                      <a:rPr lang="ko-KR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대한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𝑛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차식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DE83BB-916F-46AE-9BF6-E24BEF14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17" y="3960794"/>
                <a:ext cx="1771191" cy="400110"/>
              </a:xfrm>
              <a:prstGeom prst="rect">
                <a:avLst/>
              </a:prstGeom>
              <a:blipFill>
                <a:blip r:embed="rId8"/>
                <a:stretch>
                  <a:fillRect t="-7692" r="-2749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161856-9B9D-41B4-98CE-6FA449402787}"/>
                  </a:ext>
                </a:extLst>
              </p:cNvPr>
              <p:cNvSpPr txBox="1"/>
              <p:nvPr/>
            </p:nvSpPr>
            <p:spPr>
              <a:xfrm>
                <a:off x="5265099" y="198217"/>
                <a:ext cx="1661802" cy="369332"/>
              </a:xfrm>
              <a:prstGeom prst="rect">
                <a:avLst/>
              </a:prstGeom>
              <a:solidFill>
                <a:srgbClr val="EE2647"/>
              </a:solidFill>
              <a:ln>
                <a:solidFill>
                  <a:srgbClr val="EE2647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  <m:r>
                      <a:rPr lang="ko-KR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대한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𝑛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차식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161856-9B9D-41B4-98CE-6FA449402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99" y="198217"/>
                <a:ext cx="1661802" cy="369332"/>
              </a:xfrm>
              <a:prstGeom prst="rect">
                <a:avLst/>
              </a:prstGeom>
              <a:blipFill>
                <a:blip r:embed="rId9"/>
                <a:stretch>
                  <a:fillRect t="-6452" b="-25806"/>
                </a:stretch>
              </a:blipFill>
              <a:ln>
                <a:solidFill>
                  <a:srgbClr val="EE2647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88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73A232-1CAE-4AB7-ABE6-81060377DA2C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01-1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34653E-4277-4C3F-8909-7F3B894261D2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상수</a:t>
            </a:r>
          </a:p>
        </p:txBody>
      </p:sp>
    </p:spTree>
    <p:extLst>
      <p:ext uri="{BB962C8B-B14F-4D97-AF65-F5344CB8AC3E}">
        <p14:creationId xmlns:p14="http://schemas.microsoft.com/office/powerpoint/2010/main" val="4137210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54C86-A1AB-4F04-8DC8-CC12D0D8C98E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03-1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A14F44-D6AD-4552-AE9D-48A10915A6B8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개념</a:t>
            </a:r>
          </a:p>
        </p:txBody>
      </p:sp>
    </p:spTree>
    <p:extLst>
      <p:ext uri="{BB962C8B-B14F-4D97-AF65-F5344CB8AC3E}">
        <p14:creationId xmlns:p14="http://schemas.microsoft.com/office/powerpoint/2010/main" val="321038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FC7AB4-A5AA-4DA9-B04A-5CAB6BF0E95A}"/>
              </a:ext>
            </a:extLst>
          </p:cNvPr>
          <p:cNvSpPr txBox="1"/>
          <p:nvPr/>
        </p:nvSpPr>
        <p:spPr>
          <a:xfrm>
            <a:off x="5105985" y="189828"/>
            <a:ext cx="1980029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입력과 출력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F1A8511-FCDD-426F-B0F4-67BF602ACA9C}"/>
                  </a:ext>
                </a:extLst>
              </p:cNvPr>
              <p:cNvSpPr/>
              <p:nvPr/>
            </p:nvSpPr>
            <p:spPr>
              <a:xfrm>
                <a:off x="4319166" y="1907473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F1A8511-FCDD-426F-B0F4-67BF602A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66" y="1907473"/>
                <a:ext cx="3727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54C431-CA82-432B-BE96-861766DA5078}"/>
                  </a:ext>
                </a:extLst>
              </p:cNvPr>
              <p:cNvSpPr txBox="1"/>
              <p:nvPr/>
            </p:nvSpPr>
            <p:spPr>
              <a:xfrm>
                <a:off x="3517953" y="1037868"/>
                <a:ext cx="515609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입력값 </a:t>
                </a:r>
                <a14:m>
                  <m:oMath xmlns:m="http://schemas.openxmlformats.org/officeDocument/2006/math">
                    <m:r>
                      <a:rPr lang="en-US" altLang="ko-KR" sz="1500" i="1" dirty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에 따라 하나의 출력값 </a:t>
                </a:r>
                <a14:m>
                  <m:oMath xmlns:m="http://schemas.openxmlformats.org/officeDocument/2006/math">
                    <m:r>
                      <a:rPr lang="en-US" altLang="ko-KR" sz="1500" b="0" i="1" dirty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𝑦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결정되면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dirty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y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는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 dirty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함수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54C431-CA82-432B-BE96-861766DA5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53" y="1037868"/>
                <a:ext cx="5156091" cy="323165"/>
              </a:xfrm>
              <a:prstGeom prst="rect">
                <a:avLst/>
              </a:prstGeom>
              <a:blipFill>
                <a:blip r:embed="rId4"/>
                <a:stretch>
                  <a:fillRect l="-473" t="-1887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07F18D-CAFE-49EB-85C9-1FC6CF9B0D6F}"/>
              </a:ext>
            </a:extLst>
          </p:cNvPr>
          <p:cNvSpPr/>
          <p:nvPr/>
        </p:nvSpPr>
        <p:spPr>
          <a:xfrm>
            <a:off x="5219348" y="1868728"/>
            <a:ext cx="1753299" cy="446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FBB8A5E-AC99-4401-BACB-A02A0180E7EC}"/>
                  </a:ext>
                </a:extLst>
              </p:cNvPr>
              <p:cNvSpPr/>
              <p:nvPr/>
            </p:nvSpPr>
            <p:spPr>
              <a:xfrm>
                <a:off x="5746734" y="1907473"/>
                <a:ext cx="698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(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FBB8A5E-AC99-4401-BACB-A02A0180E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34" y="1907473"/>
                <a:ext cx="69852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3294E83-E8B5-4E4A-A31B-BED469C9A848}"/>
                  </a:ext>
                </a:extLst>
              </p:cNvPr>
              <p:cNvSpPr/>
              <p:nvPr/>
            </p:nvSpPr>
            <p:spPr>
              <a:xfrm>
                <a:off x="7500033" y="1907473"/>
                <a:ext cx="376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3294E83-E8B5-4E4A-A31B-BED469C9A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033" y="1907473"/>
                <a:ext cx="37619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DE727A-E33E-4634-9565-9619364A8D33}"/>
              </a:ext>
            </a:extLst>
          </p:cNvPr>
          <p:cNvCxnSpPr>
            <a:stCxn id="9" idx="3"/>
          </p:cNvCxnSpPr>
          <p:nvPr/>
        </p:nvCxnSpPr>
        <p:spPr>
          <a:xfrm>
            <a:off x="4691960" y="2092139"/>
            <a:ext cx="41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5A7124-7DC4-4405-B3B0-0654E7E23E0A}"/>
              </a:ext>
            </a:extLst>
          </p:cNvPr>
          <p:cNvCxnSpPr>
            <a:cxnSpLocks/>
          </p:cNvCxnSpPr>
          <p:nvPr/>
        </p:nvCxnSpPr>
        <p:spPr>
          <a:xfrm>
            <a:off x="7086014" y="2092139"/>
            <a:ext cx="41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6E3803-87DA-4DE3-B3F2-5B5C9ECC8087}"/>
              </a:ext>
            </a:extLst>
          </p:cNvPr>
          <p:cNvSpPr txBox="1"/>
          <p:nvPr/>
        </p:nvSpPr>
        <p:spPr>
          <a:xfrm>
            <a:off x="4260945" y="2222944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29FB8E-F054-429C-9DA1-96D4737AFCB4}"/>
              </a:ext>
            </a:extLst>
          </p:cNvPr>
          <p:cNvSpPr txBox="1"/>
          <p:nvPr/>
        </p:nvSpPr>
        <p:spPr>
          <a:xfrm>
            <a:off x="7443511" y="2222944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660579-3008-4398-88AE-AC787C36339F}"/>
              </a:ext>
            </a:extLst>
          </p:cNvPr>
          <p:cNvSpPr txBox="1"/>
          <p:nvPr/>
        </p:nvSpPr>
        <p:spPr>
          <a:xfrm>
            <a:off x="5852228" y="2302376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25690-0087-4EF2-9485-046FEF4F2D87}"/>
              </a:ext>
            </a:extLst>
          </p:cNvPr>
          <p:cNvSpPr txBox="1"/>
          <p:nvPr/>
        </p:nvSpPr>
        <p:spPr>
          <a:xfrm>
            <a:off x="5889048" y="3126996"/>
            <a:ext cx="4138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Ex.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77F6C0B-9257-432C-80DE-3D9D06D2D6F3}"/>
                  </a:ext>
                </a:extLst>
              </p:cNvPr>
              <p:cNvSpPr/>
              <p:nvPr/>
            </p:nvSpPr>
            <p:spPr>
              <a:xfrm>
                <a:off x="4318320" y="3629145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77F6C0B-9257-432C-80DE-3D9D06D2D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0" y="3629145"/>
                <a:ext cx="3727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B1F97C-CAB3-4523-A240-43B85EB354DF}"/>
              </a:ext>
            </a:extLst>
          </p:cNvPr>
          <p:cNvSpPr/>
          <p:nvPr/>
        </p:nvSpPr>
        <p:spPr>
          <a:xfrm>
            <a:off x="5218502" y="3590400"/>
            <a:ext cx="1753299" cy="446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9B27EEF-A58B-4F0B-939D-153A64D9A0A8}"/>
                  </a:ext>
                </a:extLst>
              </p:cNvPr>
              <p:cNvSpPr/>
              <p:nvPr/>
            </p:nvSpPr>
            <p:spPr>
              <a:xfrm>
                <a:off x="5466260" y="3629145"/>
                <a:ext cx="1257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=2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9B27EEF-A58B-4F0B-939D-153A64D9A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60" y="3629145"/>
                <a:ext cx="125778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970EEDC-1E98-4381-8AD4-5F134DE9D43D}"/>
                  </a:ext>
                </a:extLst>
              </p:cNvPr>
              <p:cNvSpPr/>
              <p:nvPr/>
            </p:nvSpPr>
            <p:spPr>
              <a:xfrm>
                <a:off x="7499187" y="3629145"/>
                <a:ext cx="376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970EEDC-1E98-4381-8AD4-5F134DE9D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87" y="3629145"/>
                <a:ext cx="376192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5057D98-B103-4B0E-8513-C265688E5911}"/>
              </a:ext>
            </a:extLst>
          </p:cNvPr>
          <p:cNvCxnSpPr>
            <a:stCxn id="24" idx="3"/>
          </p:cNvCxnSpPr>
          <p:nvPr/>
        </p:nvCxnSpPr>
        <p:spPr>
          <a:xfrm>
            <a:off x="4691114" y="3813811"/>
            <a:ext cx="41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DB9ADC-CA03-4FCB-85E8-899EB8C7C571}"/>
              </a:ext>
            </a:extLst>
          </p:cNvPr>
          <p:cNvCxnSpPr>
            <a:cxnSpLocks/>
          </p:cNvCxnSpPr>
          <p:nvPr/>
        </p:nvCxnSpPr>
        <p:spPr>
          <a:xfrm>
            <a:off x="7085168" y="3813811"/>
            <a:ext cx="41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DC1B7D-C7FE-4463-9DA8-0E22D539D548}"/>
              </a:ext>
            </a:extLst>
          </p:cNvPr>
          <p:cNvSpPr txBox="1"/>
          <p:nvPr/>
        </p:nvSpPr>
        <p:spPr>
          <a:xfrm>
            <a:off x="4260099" y="3944616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84EFA-B71B-44BD-987F-E08CEBFE4CD0}"/>
              </a:ext>
            </a:extLst>
          </p:cNvPr>
          <p:cNvSpPr txBox="1"/>
          <p:nvPr/>
        </p:nvSpPr>
        <p:spPr>
          <a:xfrm>
            <a:off x="7442665" y="3944616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70B5C2-9A9A-4A31-80D6-71F0A50C84A2}"/>
              </a:ext>
            </a:extLst>
          </p:cNvPr>
          <p:cNvSpPr txBox="1"/>
          <p:nvPr/>
        </p:nvSpPr>
        <p:spPr>
          <a:xfrm>
            <a:off x="5851382" y="4024048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CD2890-C134-450C-8539-9A8753058856}"/>
                  </a:ext>
                </a:extLst>
              </p:cNvPr>
              <p:cNvSpPr/>
              <p:nvPr/>
            </p:nvSpPr>
            <p:spPr>
              <a:xfrm>
                <a:off x="4318320" y="4586909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CD2890-C134-450C-8539-9A875305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0" y="4586909"/>
                <a:ext cx="3706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DE1A6A-DF8E-4599-AEAB-E6DE1287B1EC}"/>
              </a:ext>
            </a:extLst>
          </p:cNvPr>
          <p:cNvSpPr/>
          <p:nvPr/>
        </p:nvSpPr>
        <p:spPr>
          <a:xfrm>
            <a:off x="5218502" y="4548164"/>
            <a:ext cx="1753299" cy="446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7D89E1C-B231-435E-9C7A-340E6AA70861}"/>
                  </a:ext>
                </a:extLst>
              </p:cNvPr>
              <p:cNvSpPr/>
              <p:nvPr/>
            </p:nvSpPr>
            <p:spPr>
              <a:xfrm>
                <a:off x="5328614" y="4586909"/>
                <a:ext cx="1521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0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=2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7D89E1C-B231-435E-9C7A-340E6AA70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14" y="4586909"/>
                <a:ext cx="152112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FBDC8DF-2C38-4E22-BA19-F7FF67CC2BFB}"/>
                  </a:ext>
                </a:extLst>
              </p:cNvPr>
              <p:cNvSpPr/>
              <p:nvPr/>
            </p:nvSpPr>
            <p:spPr>
              <a:xfrm>
                <a:off x="7499187" y="4586909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FBDC8DF-2C38-4E22-BA19-F7FF67CC2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87" y="4586909"/>
                <a:ext cx="3706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18009F-144F-45E5-A9B0-1431FA7FB9BF}"/>
              </a:ext>
            </a:extLst>
          </p:cNvPr>
          <p:cNvCxnSpPr>
            <a:stCxn id="33" idx="3"/>
          </p:cNvCxnSpPr>
          <p:nvPr/>
        </p:nvCxnSpPr>
        <p:spPr>
          <a:xfrm>
            <a:off x="4688934" y="4771575"/>
            <a:ext cx="416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932764-FDCF-4C64-8825-E39C2BE75DDF}"/>
              </a:ext>
            </a:extLst>
          </p:cNvPr>
          <p:cNvCxnSpPr>
            <a:cxnSpLocks/>
          </p:cNvCxnSpPr>
          <p:nvPr/>
        </p:nvCxnSpPr>
        <p:spPr>
          <a:xfrm>
            <a:off x="7085168" y="4771575"/>
            <a:ext cx="41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B8538D0-88A5-4094-82BB-A33AAAC6A14C}"/>
              </a:ext>
            </a:extLst>
          </p:cNvPr>
          <p:cNvSpPr txBox="1"/>
          <p:nvPr/>
        </p:nvSpPr>
        <p:spPr>
          <a:xfrm>
            <a:off x="4260099" y="4902380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142DB5-13C8-442D-A46B-80EFDABA4748}"/>
              </a:ext>
            </a:extLst>
          </p:cNvPr>
          <p:cNvSpPr txBox="1"/>
          <p:nvPr/>
        </p:nvSpPr>
        <p:spPr>
          <a:xfrm>
            <a:off x="7442665" y="4902380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93FD21-DF0A-450C-8F03-8F0E26679939}"/>
              </a:ext>
            </a:extLst>
          </p:cNvPr>
          <p:cNvSpPr txBox="1"/>
          <p:nvPr/>
        </p:nvSpPr>
        <p:spPr>
          <a:xfrm>
            <a:off x="5851382" y="4981812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4703C0D-40BF-4330-BB92-35A10F243545}"/>
                  </a:ext>
                </a:extLst>
              </p:cNvPr>
              <p:cNvSpPr/>
              <p:nvPr/>
            </p:nvSpPr>
            <p:spPr>
              <a:xfrm>
                <a:off x="4318320" y="5582617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4703C0D-40BF-4330-BB92-35A10F243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0" y="5582617"/>
                <a:ext cx="3706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8DD619-53A7-41E7-9A47-072BA8A6D802}"/>
              </a:ext>
            </a:extLst>
          </p:cNvPr>
          <p:cNvSpPr/>
          <p:nvPr/>
        </p:nvSpPr>
        <p:spPr>
          <a:xfrm>
            <a:off x="5218502" y="5543872"/>
            <a:ext cx="1753299" cy="446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38AE9E3-875C-4851-AF54-94B2ABB1A40A}"/>
                  </a:ext>
                </a:extLst>
              </p:cNvPr>
              <p:cNvSpPr/>
              <p:nvPr/>
            </p:nvSpPr>
            <p:spPr>
              <a:xfrm>
                <a:off x="5328614" y="5582617"/>
                <a:ext cx="1521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=2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38AE9E3-875C-4851-AF54-94B2ABB1A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14" y="5582617"/>
                <a:ext cx="152112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1E60D73-437A-414F-ABA3-E9308C259BD7}"/>
                  </a:ext>
                </a:extLst>
              </p:cNvPr>
              <p:cNvSpPr/>
              <p:nvPr/>
            </p:nvSpPr>
            <p:spPr>
              <a:xfrm>
                <a:off x="7499187" y="5582617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4</m:t>
                      </m:r>
                    </m:oMath>
                  </m:oMathPara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1E60D73-437A-414F-ABA3-E9308C259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87" y="5582617"/>
                <a:ext cx="3706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9223190-7651-4FEF-9393-2A60F765DEBA}"/>
              </a:ext>
            </a:extLst>
          </p:cNvPr>
          <p:cNvCxnSpPr>
            <a:stCxn id="42" idx="3"/>
          </p:cNvCxnSpPr>
          <p:nvPr/>
        </p:nvCxnSpPr>
        <p:spPr>
          <a:xfrm>
            <a:off x="4688934" y="5767283"/>
            <a:ext cx="416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65E2136-763B-4E08-BCC6-A914E28D26D9}"/>
              </a:ext>
            </a:extLst>
          </p:cNvPr>
          <p:cNvCxnSpPr>
            <a:cxnSpLocks/>
          </p:cNvCxnSpPr>
          <p:nvPr/>
        </p:nvCxnSpPr>
        <p:spPr>
          <a:xfrm>
            <a:off x="7085168" y="5767283"/>
            <a:ext cx="414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22B958-9184-4680-9C13-66BDE0C7A10D}"/>
              </a:ext>
            </a:extLst>
          </p:cNvPr>
          <p:cNvSpPr txBox="1"/>
          <p:nvPr/>
        </p:nvSpPr>
        <p:spPr>
          <a:xfrm>
            <a:off x="4260099" y="5898088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8276DD-C531-4522-89A8-F398B674BD1D}"/>
              </a:ext>
            </a:extLst>
          </p:cNvPr>
          <p:cNvSpPr txBox="1"/>
          <p:nvPr/>
        </p:nvSpPr>
        <p:spPr>
          <a:xfrm>
            <a:off x="7442665" y="5898088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BDF00C-D5CC-4D58-89EC-B4748678E441}"/>
              </a:ext>
            </a:extLst>
          </p:cNvPr>
          <p:cNvSpPr txBox="1"/>
          <p:nvPr/>
        </p:nvSpPr>
        <p:spPr>
          <a:xfrm>
            <a:off x="5851382" y="5977520"/>
            <a:ext cx="489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2384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9C670-04DB-4A90-8D6D-06FDB704E1A5}"/>
              </a:ext>
            </a:extLst>
          </p:cNvPr>
          <p:cNvSpPr txBox="1"/>
          <p:nvPr/>
        </p:nvSpPr>
        <p:spPr>
          <a:xfrm>
            <a:off x="5583679" y="149260"/>
            <a:ext cx="1024639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연습문제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DAB274-607B-4631-872F-3AC5D5E0D3DE}"/>
                  </a:ext>
                </a:extLst>
              </p:cNvPr>
              <p:cNvSpPr txBox="1"/>
              <p:nvPr/>
            </p:nvSpPr>
            <p:spPr>
              <a:xfrm>
                <a:off x="3952334" y="989846"/>
                <a:ext cx="4287328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 중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함수인 것을 모두 고르시오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DAB274-607B-4631-872F-3AC5D5E0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34" y="989846"/>
                <a:ext cx="4287328" cy="374526"/>
              </a:xfrm>
              <a:prstGeom prst="rect">
                <a:avLst/>
              </a:prstGeom>
              <a:blipFill>
                <a:blip r:embed="rId3"/>
                <a:stretch>
                  <a:fillRect l="-1136" t="-4839" r="-568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9B8AB1-EFC0-494E-917B-B8EF1ECDD999}"/>
                  </a:ext>
                </a:extLst>
              </p:cNvPr>
              <p:cNvSpPr txBox="1"/>
              <p:nvPr/>
            </p:nvSpPr>
            <p:spPr>
              <a:xfrm>
                <a:off x="4415217" y="1667846"/>
                <a:ext cx="2673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1.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정수 부분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9B8AB1-EFC0-494E-917B-B8EF1ECD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7" y="1667846"/>
                <a:ext cx="2673874" cy="369332"/>
              </a:xfrm>
              <a:prstGeom prst="rect">
                <a:avLst/>
              </a:prstGeom>
              <a:blipFill>
                <a:blip r:embed="rId4"/>
                <a:stretch>
                  <a:fillRect l="-182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403BBC-9C12-4318-9AA0-B5B11E94EB7D}"/>
                  </a:ext>
                </a:extLst>
              </p:cNvPr>
              <p:cNvSpPr txBox="1"/>
              <p:nvPr/>
            </p:nvSpPr>
            <p:spPr>
              <a:xfrm>
                <a:off x="4415217" y="2147417"/>
                <a:ext cx="351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2.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나이가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살인 사람의 몸무게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kg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403BBC-9C12-4318-9AA0-B5B11E94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7" y="2147417"/>
                <a:ext cx="3512244" cy="369332"/>
              </a:xfrm>
              <a:prstGeom prst="rect">
                <a:avLst/>
              </a:prstGeom>
              <a:blipFill>
                <a:blip r:embed="rId5"/>
                <a:stretch>
                  <a:fillRect l="-1389" t="-6557" r="-52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1E276D-922B-4AA6-AE6A-776D8AF66C60}"/>
                  </a:ext>
                </a:extLst>
              </p:cNvPr>
              <p:cNvSpPr txBox="1"/>
              <p:nvPr/>
            </p:nvSpPr>
            <p:spPr>
              <a:xfrm>
                <a:off x="4415217" y="2626988"/>
                <a:ext cx="3361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3.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정수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양이 약수 개수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1E276D-922B-4AA6-AE6A-776D8AF6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17" y="2626988"/>
                <a:ext cx="3361561" cy="369332"/>
              </a:xfrm>
              <a:prstGeom prst="rect">
                <a:avLst/>
              </a:prstGeom>
              <a:blipFill>
                <a:blip r:embed="rId6"/>
                <a:stretch>
                  <a:fillRect l="-1449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C5AC06B-6591-4BDF-86E8-7FADBB0E718C}"/>
              </a:ext>
            </a:extLst>
          </p:cNvPr>
          <p:cNvSpPr txBox="1"/>
          <p:nvPr/>
        </p:nvSpPr>
        <p:spPr>
          <a:xfrm>
            <a:off x="5793670" y="3299794"/>
            <a:ext cx="604653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정답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EDE0B-83B5-433E-A306-DE052134F66A}"/>
              </a:ext>
            </a:extLst>
          </p:cNvPr>
          <p:cNvSpPr txBox="1"/>
          <p:nvPr/>
        </p:nvSpPr>
        <p:spPr>
          <a:xfrm>
            <a:off x="5518754" y="377936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9D7CB1-5FEB-4436-A26E-F15720C585D4}"/>
                  </a:ext>
                </a:extLst>
              </p:cNvPr>
              <p:cNvSpPr txBox="1"/>
              <p:nvPr/>
            </p:nvSpPr>
            <p:spPr>
              <a:xfrm>
                <a:off x="2032071" y="4294230"/>
                <a:ext cx="2673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1.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정수 부분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9D7CB1-5FEB-4436-A26E-F15720C5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71" y="4294230"/>
                <a:ext cx="2673874" cy="369332"/>
              </a:xfrm>
              <a:prstGeom prst="rect">
                <a:avLst/>
              </a:prstGeom>
              <a:blipFill>
                <a:blip r:embed="rId7"/>
                <a:stretch>
                  <a:fillRect l="-1822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B3BCC-A682-4177-850A-76CB7449227D}"/>
                  </a:ext>
                </a:extLst>
              </p:cNvPr>
              <p:cNvSpPr txBox="1"/>
              <p:nvPr/>
            </p:nvSpPr>
            <p:spPr>
              <a:xfrm>
                <a:off x="2032071" y="4773801"/>
                <a:ext cx="351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2.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나이가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살인 사람의 몸무게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kg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B3BCC-A682-4177-850A-76CB74492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71" y="4773801"/>
                <a:ext cx="3512244" cy="369332"/>
              </a:xfrm>
              <a:prstGeom prst="rect">
                <a:avLst/>
              </a:prstGeom>
              <a:blipFill>
                <a:blip r:embed="rId8"/>
                <a:stretch>
                  <a:fillRect l="-1386" t="-6557" r="-34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1973BB-0A1F-4912-9B39-9A6128FB8235}"/>
                  </a:ext>
                </a:extLst>
              </p:cNvPr>
              <p:cNvSpPr txBox="1"/>
              <p:nvPr/>
            </p:nvSpPr>
            <p:spPr>
              <a:xfrm>
                <a:off x="2032071" y="5253372"/>
                <a:ext cx="3361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3.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정수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양이 약수 개수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1973BB-0A1F-4912-9B39-9A6128FB8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71" y="5253372"/>
                <a:ext cx="3361561" cy="369332"/>
              </a:xfrm>
              <a:prstGeom prst="rect">
                <a:avLst/>
              </a:prstGeom>
              <a:blipFill>
                <a:blip r:embed="rId9"/>
                <a:stretch>
                  <a:fillRect l="-1449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B771697-69FE-4635-8B9F-1D779A44985D}"/>
                  </a:ext>
                </a:extLst>
              </p:cNvPr>
              <p:cNvSpPr/>
              <p:nvPr/>
            </p:nvSpPr>
            <p:spPr>
              <a:xfrm>
                <a:off x="6490872" y="4312440"/>
                <a:ext cx="5113259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정해지면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값이 정해지기 때문 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(Ex.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=3.14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라면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는 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3)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B771697-69FE-4635-8B9F-1D779A449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2" y="4312440"/>
                <a:ext cx="5113259" cy="332912"/>
              </a:xfrm>
              <a:prstGeom prst="rect">
                <a:avLst/>
              </a:prstGeom>
              <a:blipFill>
                <a:blip r:embed="rId10"/>
                <a:stretch>
                  <a:fillRect b="-2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C4D983-2254-42C2-AFCD-29BB60C7F6E8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4705945" y="4478896"/>
            <a:ext cx="1784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36F097-DE46-44F2-812C-F5D8260F8396}"/>
              </a:ext>
            </a:extLst>
          </p:cNvPr>
          <p:cNvSpPr/>
          <p:nvPr/>
        </p:nvSpPr>
        <p:spPr>
          <a:xfrm>
            <a:off x="6490872" y="4793908"/>
            <a:ext cx="52870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주어진 </a:t>
            </a:r>
            <a:r>
              <a:rPr lang="ko-KR" altLang="en-US" sz="15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정보만으론 사람의 나이와 몸무게의 함수관계를 알 수 없음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36F5C4-3638-48E9-A2A9-A609DAF4E4D7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5544315" y="4955491"/>
            <a:ext cx="946557" cy="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FC28E37-DA06-4C7D-9749-7FA7A1407AA9}"/>
                  </a:ext>
                </a:extLst>
              </p:cNvPr>
              <p:cNvSpPr/>
              <p:nvPr/>
            </p:nvSpPr>
            <p:spPr>
              <a:xfrm>
                <a:off x="6573426" y="5265629"/>
                <a:ext cx="4948149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정해지면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값이 정해지기 때문 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(Ex.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=12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라면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는 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6)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FC28E37-DA06-4C7D-9749-7FA7A1407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426" y="5265629"/>
                <a:ext cx="4948149" cy="332912"/>
              </a:xfrm>
              <a:prstGeom prst="rect">
                <a:avLst/>
              </a:prstGeom>
              <a:blipFill>
                <a:blip r:embed="rId1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55F6B0B-EBDC-443B-8AF7-A636EDA32B03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5393632" y="5432085"/>
            <a:ext cx="1179794" cy="5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9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D7CE6-8198-4383-808B-F6E1B100DB5C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04-1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96934-DA03-4F6F-9764-776B7322AC60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제곱근</a:t>
            </a:r>
          </a:p>
        </p:txBody>
      </p:sp>
    </p:spTree>
    <p:extLst>
      <p:ext uri="{BB962C8B-B14F-4D97-AF65-F5344CB8AC3E}">
        <p14:creationId xmlns:p14="http://schemas.microsoft.com/office/powerpoint/2010/main" val="348459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97D9C-A5E5-4E9C-9236-F260070FEEFE}"/>
              </a:ext>
            </a:extLst>
          </p:cNvPr>
          <p:cNvSpPr txBox="1"/>
          <p:nvPr/>
        </p:nvSpPr>
        <p:spPr>
          <a:xfrm>
            <a:off x="5688676" y="182816"/>
            <a:ext cx="814647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제곱근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B213B-E533-4B71-B303-EF8758BF3A7F}"/>
                  </a:ext>
                </a:extLst>
              </p:cNvPr>
              <p:cNvSpPr txBox="1"/>
              <p:nvPr/>
            </p:nvSpPr>
            <p:spPr>
              <a:xfrm>
                <a:off x="2751525" y="703475"/>
                <a:ext cx="668894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수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𝑏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을 만족하는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있다면 이러한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a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제곱근이라고 한다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b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</a:b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실수에서는 양수에 대한 제곱근이 반드시 두 개 존재한다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B213B-E533-4B71-B303-EF8758BF3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525" y="703475"/>
                <a:ext cx="6688947" cy="553998"/>
              </a:xfrm>
              <a:prstGeom prst="rect">
                <a:avLst/>
              </a:prstGeom>
              <a:blipFill>
                <a:blip r:embed="rId3"/>
                <a:stretch>
                  <a:fillRect t="-1099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12F4DD8-B626-4227-846E-6C7D18BF989A}"/>
                  </a:ext>
                </a:extLst>
              </p:cNvPr>
              <p:cNvSpPr/>
              <p:nvPr/>
            </p:nvSpPr>
            <p:spPr>
              <a:xfrm>
                <a:off x="4972233" y="2796464"/>
                <a:ext cx="1114344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12F4DD8-B626-4227-846E-6C7D18BF9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33" y="2796464"/>
                <a:ext cx="1114344" cy="43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C91C5FB-116B-40CA-A0EF-339AF4934CD0}"/>
                  </a:ext>
                </a:extLst>
              </p:cNvPr>
              <p:cNvSpPr/>
              <p:nvPr/>
            </p:nvSpPr>
            <p:spPr>
              <a:xfrm>
                <a:off x="4972233" y="3383827"/>
                <a:ext cx="1666610" cy="407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𝑏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C91C5FB-116B-40CA-A0EF-339AF4934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33" y="3383827"/>
                <a:ext cx="1666610" cy="407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2BB9713-AE76-449A-A529-C470620B521B}"/>
                  </a:ext>
                </a:extLst>
              </p:cNvPr>
              <p:cNvSpPr/>
              <p:nvPr/>
            </p:nvSpPr>
            <p:spPr>
              <a:xfrm>
                <a:off x="4972233" y="3940925"/>
                <a:ext cx="2654381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𝑏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𝑐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2BB9713-AE76-449A-A529-C470620B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33" y="3940925"/>
                <a:ext cx="2654381" cy="372410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A0B60CB-2E53-4D10-A18F-4F8A2A45FF55}"/>
                  </a:ext>
                </a:extLst>
              </p:cNvPr>
              <p:cNvSpPr/>
              <p:nvPr/>
            </p:nvSpPr>
            <p:spPr>
              <a:xfrm>
                <a:off x="4972233" y="4462949"/>
                <a:ext cx="1812547" cy="407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𝑏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A0B60CB-2E53-4D10-A18F-4F8A2A45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33" y="4462949"/>
                <a:ext cx="1812547" cy="4074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5DB3117-87FA-44CC-8E81-10162DCDB493}"/>
                  </a:ext>
                </a:extLst>
              </p:cNvPr>
              <p:cNvSpPr/>
              <p:nvPr/>
            </p:nvSpPr>
            <p:spPr>
              <a:xfrm>
                <a:off x="4972233" y="5020047"/>
                <a:ext cx="2304605" cy="703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𝑏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𝑎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𝑐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𝑐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5DB3117-87FA-44CC-8E81-10162DCDB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33" y="5020047"/>
                <a:ext cx="2304605" cy="7039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8D11814-1B16-4922-AEF0-C5E8BCB3D70F}"/>
                  </a:ext>
                </a:extLst>
              </p:cNvPr>
              <p:cNvSpPr/>
              <p:nvPr/>
            </p:nvSpPr>
            <p:spPr>
              <a:xfrm>
                <a:off x="4972233" y="5873573"/>
                <a:ext cx="1945404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𝑏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𝑏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8D11814-1B16-4922-AEF0-C5E8BCB3D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33" y="5873573"/>
                <a:ext cx="1945404" cy="4377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1BC1B7A-6D3B-4D9F-8DD7-A3929E9C04AB}"/>
                  </a:ext>
                </a:extLst>
              </p:cNvPr>
              <p:cNvSpPr/>
              <p:nvPr/>
            </p:nvSpPr>
            <p:spPr>
              <a:xfrm>
                <a:off x="4972233" y="1487514"/>
                <a:ext cx="679096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1BC1B7A-6D3B-4D9F-8DD7-A3929E9C0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33" y="1487514"/>
                <a:ext cx="679096" cy="4377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8892E83-B5B6-412C-B03E-E6025FF83698}"/>
                  </a:ext>
                </a:extLst>
              </p:cNvPr>
              <p:cNvSpPr/>
              <p:nvPr/>
            </p:nvSpPr>
            <p:spPr>
              <a:xfrm>
                <a:off x="6665143" y="1521722"/>
                <a:ext cx="573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8892E83-B5B6-412C-B03E-E6025FF83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43" y="1521722"/>
                <a:ext cx="573427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786A31-7A98-4E87-A432-52AE67C3373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651329" y="1706388"/>
            <a:ext cx="1013814" cy="1"/>
          </a:xfrm>
          <a:prstGeom prst="straightConnector1">
            <a:avLst/>
          </a:prstGeom>
          <a:ln w="19050">
            <a:solidFill>
              <a:srgbClr val="EE26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B7D069-CCDF-413A-B8F7-7D964E09D4EA}"/>
              </a:ext>
            </a:extLst>
          </p:cNvPr>
          <p:cNvSpPr txBox="1"/>
          <p:nvPr/>
        </p:nvSpPr>
        <p:spPr>
          <a:xfrm>
            <a:off x="5803812" y="1335725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EE264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제곱근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197C18-CC4A-4F00-981E-976D7D3D3268}"/>
              </a:ext>
            </a:extLst>
          </p:cNvPr>
          <p:cNvSpPr/>
          <p:nvPr/>
        </p:nvSpPr>
        <p:spPr>
          <a:xfrm>
            <a:off x="2751525" y="2444620"/>
            <a:ext cx="6979298" cy="4161368"/>
          </a:xfrm>
          <a:prstGeom prst="rect">
            <a:avLst/>
          </a:prstGeom>
          <a:noFill/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3B1D1A-6B08-48FA-BD28-A58BD37A6635}"/>
                  </a:ext>
                </a:extLst>
              </p:cNvPr>
              <p:cNvSpPr txBox="1"/>
              <p:nvPr/>
            </p:nvSpPr>
            <p:spPr>
              <a:xfrm>
                <a:off x="3321260" y="2275493"/>
                <a:ext cx="5673733" cy="369332"/>
              </a:xfrm>
              <a:prstGeom prst="rect">
                <a:avLst/>
              </a:prstGeom>
              <a:solidFill>
                <a:srgbClr val="EE2647"/>
              </a:solidFill>
              <a:ln>
                <a:solidFill>
                  <a:srgbClr val="EE2647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이라고 가정할 때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 식이 성립한다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3B1D1A-6B08-48FA-BD28-A58BD37A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60" y="2275493"/>
                <a:ext cx="5673733" cy="369332"/>
              </a:xfrm>
              <a:prstGeom prst="rect">
                <a:avLst/>
              </a:prstGeom>
              <a:blipFill>
                <a:blip r:embed="rId12"/>
                <a:stretch>
                  <a:fillRect t="-4762" r="-107" b="-23810"/>
                </a:stretch>
              </a:blipFill>
              <a:ln>
                <a:solidFill>
                  <a:srgbClr val="EE2647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14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A774-BE03-498C-875A-3A425D39181F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05-1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6439D-11A4-455E-B3B2-8BC60A3CB067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거듭제곱과 거듭제곱근</a:t>
            </a:r>
          </a:p>
        </p:txBody>
      </p:sp>
    </p:spTree>
    <p:extLst>
      <p:ext uri="{BB962C8B-B14F-4D97-AF65-F5344CB8AC3E}">
        <p14:creationId xmlns:p14="http://schemas.microsoft.com/office/powerpoint/2010/main" val="361112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A6C4E9-0C9F-41C1-A139-976583861F10}"/>
              </a:ext>
            </a:extLst>
          </p:cNvPr>
          <p:cNvSpPr/>
          <p:nvPr/>
        </p:nvSpPr>
        <p:spPr>
          <a:xfrm>
            <a:off x="3489650" y="1396978"/>
            <a:ext cx="168246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8D4296-78CB-4E1E-9220-1A4EA1EBC682}"/>
              </a:ext>
            </a:extLst>
          </p:cNvPr>
          <p:cNvSpPr/>
          <p:nvPr/>
        </p:nvSpPr>
        <p:spPr>
          <a:xfrm>
            <a:off x="3676204" y="1398098"/>
            <a:ext cx="168246" cy="207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FA3D2-F9AA-42E5-9537-3F94991B2059}"/>
                  </a:ext>
                </a:extLst>
              </p:cNvPr>
              <p:cNvSpPr txBox="1"/>
              <p:nvPr/>
            </p:nvSpPr>
            <p:spPr>
              <a:xfrm>
                <a:off x="1656406" y="1337282"/>
                <a:ext cx="231698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×2×2=</m:t>
                      </m:r>
                      <m:sSup>
                        <m:sSup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FA3D2-F9AA-42E5-9537-3F94991B2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06" y="1337282"/>
                <a:ext cx="2316981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3453AD-FFBE-4484-810A-1BC8957B3CB4}"/>
              </a:ext>
            </a:extLst>
          </p:cNvPr>
          <p:cNvSpPr txBox="1"/>
          <p:nvPr/>
        </p:nvSpPr>
        <p:spPr>
          <a:xfrm>
            <a:off x="1553975" y="1014118"/>
            <a:ext cx="25218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수를 반복해서 곱하는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73266-77A4-4176-84B9-1B39DC573786}"/>
              </a:ext>
            </a:extLst>
          </p:cNvPr>
          <p:cNvSpPr txBox="1"/>
          <p:nvPr/>
        </p:nvSpPr>
        <p:spPr>
          <a:xfrm>
            <a:off x="2302579" y="360575"/>
            <a:ext cx="1024639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거듭제곱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DE2865-9F21-430D-9999-0C9266D0943C}"/>
              </a:ext>
            </a:extLst>
          </p:cNvPr>
          <p:cNvCxnSpPr>
            <a:cxnSpLocks/>
          </p:cNvCxnSpPr>
          <p:nvPr/>
        </p:nvCxnSpPr>
        <p:spPr>
          <a:xfrm>
            <a:off x="6096000" y="360575"/>
            <a:ext cx="0" cy="1953417"/>
          </a:xfrm>
          <a:prstGeom prst="line">
            <a:avLst/>
          </a:prstGeom>
          <a:ln>
            <a:solidFill>
              <a:srgbClr val="EE2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5F2AE3-7EE1-4890-9723-B6B16D54935E}"/>
              </a:ext>
            </a:extLst>
          </p:cNvPr>
          <p:cNvSpPr txBox="1"/>
          <p:nvPr/>
        </p:nvSpPr>
        <p:spPr>
          <a:xfrm>
            <a:off x="8444796" y="360575"/>
            <a:ext cx="1234633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거듭제곱근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2D421E-9689-4D50-84C6-6070B9FD3F7B}"/>
                  </a:ext>
                </a:extLst>
              </p:cNvPr>
              <p:cNvSpPr txBox="1"/>
              <p:nvPr/>
            </p:nvSpPr>
            <p:spPr>
              <a:xfrm>
                <a:off x="7976398" y="1014117"/>
                <a:ext cx="217142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𝑝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제곱을 하면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되는 수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2D421E-9689-4D50-84C6-6070B9FD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98" y="1014117"/>
                <a:ext cx="2171427" cy="323165"/>
              </a:xfrm>
              <a:prstGeom prst="rect">
                <a:avLst/>
              </a:prstGeom>
              <a:blipFill>
                <a:blip r:embed="rId4"/>
                <a:stretch>
                  <a:fillRect t="-1887" r="-560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B4162E-8B79-4EAD-8E31-C24F3C94AEF9}"/>
              </a:ext>
            </a:extLst>
          </p:cNvPr>
          <p:cNvSpPr/>
          <p:nvPr/>
        </p:nvSpPr>
        <p:spPr>
          <a:xfrm>
            <a:off x="2751525" y="2644824"/>
            <a:ext cx="6979298" cy="3961163"/>
          </a:xfrm>
          <a:prstGeom prst="rect">
            <a:avLst/>
          </a:prstGeom>
          <a:noFill/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83C64-AB47-4214-B4A5-A50D14057416}"/>
                  </a:ext>
                </a:extLst>
              </p:cNvPr>
              <p:cNvSpPr txBox="1"/>
              <p:nvPr/>
            </p:nvSpPr>
            <p:spPr>
              <a:xfrm>
                <a:off x="3426295" y="2460157"/>
                <a:ext cx="5339410" cy="369332"/>
              </a:xfrm>
              <a:prstGeom prst="rect">
                <a:avLst/>
              </a:prstGeom>
              <a:solidFill>
                <a:srgbClr val="EE2647"/>
              </a:solidFill>
              <a:ln>
                <a:solidFill>
                  <a:srgbClr val="EE2647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이라고 가정할 때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 식이 성립한다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B83C64-AB47-4214-B4A5-A50D14057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95" y="2460157"/>
                <a:ext cx="5339410" cy="369332"/>
              </a:xfrm>
              <a:prstGeom prst="rect">
                <a:avLst/>
              </a:prstGeom>
              <a:blipFill>
                <a:blip r:embed="rId5"/>
                <a:stretch>
                  <a:fillRect t="-6452" r="-342" b="-25806"/>
                </a:stretch>
              </a:blipFill>
              <a:ln>
                <a:solidFill>
                  <a:srgbClr val="EE2647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3CD2DD-3D12-47A1-BA21-8FAA8F0A49CD}"/>
                  </a:ext>
                </a:extLst>
              </p:cNvPr>
              <p:cNvSpPr txBox="1"/>
              <p:nvPr/>
            </p:nvSpPr>
            <p:spPr>
              <a:xfrm>
                <a:off x="7527705" y="1396978"/>
                <a:ext cx="944041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3CD2DD-3D12-47A1-BA21-8FAA8F0A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705" y="1396978"/>
                <a:ext cx="944041" cy="309637"/>
              </a:xfrm>
              <a:prstGeom prst="rect">
                <a:avLst/>
              </a:prstGeom>
              <a:blipFill>
                <a:blip r:embed="rId6"/>
                <a:stretch>
                  <a:fillRect r="-3871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0036F96-2218-4465-BF57-409C2AD30F4F}"/>
              </a:ext>
            </a:extLst>
          </p:cNvPr>
          <p:cNvSpPr txBox="1"/>
          <p:nvPr/>
        </p:nvSpPr>
        <p:spPr>
          <a:xfrm>
            <a:off x="3411709" y="2000236"/>
            <a:ext cx="324128" cy="2769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323141-E70C-4196-8FF8-3988E7A18DEA}"/>
              </a:ext>
            </a:extLst>
          </p:cNvPr>
          <p:cNvSpPr txBox="1"/>
          <p:nvPr/>
        </p:nvSpPr>
        <p:spPr>
          <a:xfrm>
            <a:off x="4200708" y="1363359"/>
            <a:ext cx="463588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3CDC34-A3D7-4CAD-B4C7-5AEED28D4D2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573773" y="1720143"/>
            <a:ext cx="0" cy="2800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7B33B2-163E-405E-B05A-A7A643133AC5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844450" y="1501859"/>
            <a:ext cx="356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760851-CD86-4586-91C2-B6485609B283}"/>
              </a:ext>
            </a:extLst>
          </p:cNvPr>
          <p:cNvSpPr txBox="1"/>
          <p:nvPr/>
        </p:nvSpPr>
        <p:spPr>
          <a:xfrm>
            <a:off x="8943508" y="1390214"/>
            <a:ext cx="16225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64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제곱근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2A6100B-5447-4D2B-8790-B91D619DCD69}"/>
              </a:ext>
            </a:extLst>
          </p:cNvPr>
          <p:cNvCxnSpPr>
            <a:stCxn id="28" idx="1"/>
            <a:endCxn id="17" idx="3"/>
          </p:cNvCxnSpPr>
          <p:nvPr/>
        </p:nvCxnSpPr>
        <p:spPr>
          <a:xfrm flipH="1">
            <a:off x="8471746" y="1551797"/>
            <a:ext cx="471762" cy="0"/>
          </a:xfrm>
          <a:prstGeom prst="straightConnector1">
            <a:avLst/>
          </a:prstGeom>
          <a:ln>
            <a:solidFill>
              <a:srgbClr val="EE264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D30F426-D9FB-4403-86CD-CB4A777B99E9}"/>
                  </a:ext>
                </a:extLst>
              </p:cNvPr>
              <p:cNvSpPr/>
              <p:nvPr/>
            </p:nvSpPr>
            <p:spPr>
              <a:xfrm>
                <a:off x="4245047" y="4683821"/>
                <a:ext cx="14823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𝑞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𝑝𝑞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D30F426-D9FB-4403-86CD-CB4A777B9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047" y="4683821"/>
                <a:ext cx="1482329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2555546-B0AC-4FE6-B596-2641EFE91812}"/>
                  </a:ext>
                </a:extLst>
              </p:cNvPr>
              <p:cNvSpPr/>
              <p:nvPr/>
            </p:nvSpPr>
            <p:spPr>
              <a:xfrm>
                <a:off x="4200708" y="5345206"/>
                <a:ext cx="1571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𝑏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2555546-B0AC-4FE6-B596-2641EFE91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08" y="5345206"/>
                <a:ext cx="1571006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9773776-A1DC-4BD8-A75E-247F34D72D3B}"/>
                  </a:ext>
                </a:extLst>
              </p:cNvPr>
              <p:cNvSpPr/>
              <p:nvPr/>
            </p:nvSpPr>
            <p:spPr>
              <a:xfrm>
                <a:off x="6917268" y="3280257"/>
                <a:ext cx="1192185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9773776-A1DC-4BD8-A75E-247F34D72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268" y="3280257"/>
                <a:ext cx="1192185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8C23555-FEE3-4D15-A45D-52DD7B996BFD}"/>
                  </a:ext>
                </a:extLst>
              </p:cNvPr>
              <p:cNvSpPr/>
              <p:nvPr/>
            </p:nvSpPr>
            <p:spPr>
              <a:xfrm>
                <a:off x="6684768" y="3998236"/>
                <a:ext cx="1657185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deg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</m:rad>
                      <m:rad>
                        <m:ra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deg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𝑏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ad>
                        <m:ra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deg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𝑎𝑏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8C23555-FEE3-4D15-A45D-52DD7B996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768" y="3998236"/>
                <a:ext cx="1657185" cy="4146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4005109-A064-4A62-AC77-EE4A9A664E68}"/>
                  </a:ext>
                </a:extLst>
              </p:cNvPr>
              <p:cNvSpPr/>
              <p:nvPr/>
            </p:nvSpPr>
            <p:spPr>
              <a:xfrm>
                <a:off x="6758731" y="4540481"/>
                <a:ext cx="1509259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deg>
                        <m:e>
                          <m:rad>
                            <m:ra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𝑞</m:t>
                              </m:r>
                            </m:deg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𝑎</m:t>
                              </m:r>
                            </m:e>
                          </m:rad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ad>
                        <m:ra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𝑞</m:t>
                          </m:r>
                        </m:deg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4005109-A064-4A62-AC77-EE4A9A664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731" y="4540481"/>
                <a:ext cx="1509259" cy="656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6D78D3-347E-4617-9D9A-A02B560293FF}"/>
                  </a:ext>
                </a:extLst>
              </p:cNvPr>
              <p:cNvSpPr/>
              <p:nvPr/>
            </p:nvSpPr>
            <p:spPr>
              <a:xfrm>
                <a:off x="6942371" y="5267268"/>
                <a:ext cx="1141979" cy="525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deg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96D78D3-347E-4617-9D9A-A02B56029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371" y="5267268"/>
                <a:ext cx="1141979" cy="5252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CB6393E-34D9-4C0D-B9D2-F9AEA0273566}"/>
                  </a:ext>
                </a:extLst>
              </p:cNvPr>
              <p:cNvSpPr/>
              <p:nvPr/>
            </p:nvSpPr>
            <p:spPr>
              <a:xfrm>
                <a:off x="4514768" y="3413883"/>
                <a:ext cx="942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CB6393E-34D9-4C0D-B9D2-F9AEA0273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8" y="3413883"/>
                <a:ext cx="942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AE4C904-7EC4-41C6-AC54-73DDA314095C}"/>
                  </a:ext>
                </a:extLst>
              </p:cNvPr>
              <p:cNvSpPr/>
              <p:nvPr/>
            </p:nvSpPr>
            <p:spPr>
              <a:xfrm>
                <a:off x="4212346" y="4020870"/>
                <a:ext cx="1547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𝑞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AE4C904-7EC4-41C6-AC54-73DDA3140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346" y="4020870"/>
                <a:ext cx="154773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83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7A05BB-A24B-4FBA-AB6D-3AE202ABE023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06-1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AE18A-55B6-4EC7-AD09-7ACCF3542678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지수함수와 로그함수</a:t>
            </a:r>
          </a:p>
        </p:txBody>
      </p:sp>
    </p:spTree>
    <p:extLst>
      <p:ext uri="{BB962C8B-B14F-4D97-AF65-F5344CB8AC3E}">
        <p14:creationId xmlns:p14="http://schemas.microsoft.com/office/powerpoint/2010/main" val="78312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A2997-F2C4-44E7-87BA-5C6C6E16C769}"/>
              </a:ext>
            </a:extLst>
          </p:cNvPr>
          <p:cNvSpPr txBox="1"/>
          <p:nvPr/>
        </p:nvSpPr>
        <p:spPr>
          <a:xfrm>
            <a:off x="5583680" y="201866"/>
            <a:ext cx="1024639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지수함수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F8A06-D5F1-4102-9A91-7D1E30822975}"/>
                  </a:ext>
                </a:extLst>
              </p:cNvPr>
              <p:cNvSpPr txBox="1"/>
              <p:nvPr/>
            </p:nvSpPr>
            <p:spPr>
              <a:xfrm>
                <a:off x="2923399" y="999768"/>
                <a:ext cx="63451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이라고 가정할 때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다음과 같이 표현되는 함수를 지수함수라고 한다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F8A06-D5F1-4102-9A91-7D1E30822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399" y="999768"/>
                <a:ext cx="6345199" cy="323165"/>
              </a:xfrm>
              <a:prstGeom prst="rect">
                <a:avLst/>
              </a:prstGeom>
              <a:blipFill>
                <a:blip r:embed="rId3"/>
                <a:stretch>
                  <a:fillRect t="-1887" r="-192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1F8254-E8A5-4779-8DC9-23E064631308}"/>
                  </a:ext>
                </a:extLst>
              </p:cNvPr>
              <p:cNvSpPr txBox="1"/>
              <p:nvPr/>
            </p:nvSpPr>
            <p:spPr>
              <a:xfrm>
                <a:off x="5594900" y="1351393"/>
                <a:ext cx="10134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EE2647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𝑦</m:t>
                      </m:r>
                      <m:r>
                        <a:rPr lang="en-US" altLang="ko-KR" sz="2000" b="0" i="1" smtClean="0">
                          <a:solidFill>
                            <a:srgbClr val="EE2647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rgbClr val="EE2647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rgbClr val="EE2647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rgbClr val="EE2647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2000" dirty="0">
                  <a:solidFill>
                    <a:srgbClr val="EE264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1F8254-E8A5-4779-8DC9-23E06463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00" y="1351393"/>
                <a:ext cx="1013419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068F48-AF7C-4259-A813-DB6AA4097A43}"/>
              </a:ext>
            </a:extLst>
          </p:cNvPr>
          <p:cNvGrpSpPr/>
          <p:nvPr/>
        </p:nvGrpSpPr>
        <p:grpSpPr>
          <a:xfrm>
            <a:off x="2596131" y="2126629"/>
            <a:ext cx="3276539" cy="3188683"/>
            <a:chOff x="1986531" y="2126629"/>
            <a:chExt cx="3276539" cy="3188683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495D6FD-931C-47D0-B866-2AFFF7797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2851" y="2466328"/>
              <a:ext cx="0" cy="243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03C4BB3-8B96-4612-BF50-672523E005F1}"/>
                </a:ext>
              </a:extLst>
            </p:cNvPr>
            <p:cNvCxnSpPr>
              <a:cxnSpLocks/>
            </p:cNvCxnSpPr>
            <p:nvPr/>
          </p:nvCxnSpPr>
          <p:spPr>
            <a:xfrm>
              <a:off x="1986531" y="4128747"/>
              <a:ext cx="2965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D22E17F-762F-4CB1-BCE3-83214BF9C21F}"/>
                    </a:ext>
                  </a:extLst>
                </p:cNvPr>
                <p:cNvSpPr/>
                <p:nvPr/>
              </p:nvSpPr>
              <p:spPr>
                <a:xfrm>
                  <a:off x="3157339" y="4066784"/>
                  <a:ext cx="357790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D22E17F-762F-4CB1-BCE3-83214BF9C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339" y="4066784"/>
                  <a:ext cx="357790" cy="3231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68A343E-0E45-4A9B-BC39-9CDC5F7EC54A}"/>
                    </a:ext>
                  </a:extLst>
                </p:cNvPr>
                <p:cNvSpPr/>
                <p:nvPr/>
              </p:nvSpPr>
              <p:spPr>
                <a:xfrm>
                  <a:off x="2891133" y="4992147"/>
                  <a:ext cx="1051185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ko-KR" altLang="en-US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일 때</a:t>
                  </a: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68A343E-0E45-4A9B-BC39-9CDC5F7EC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133" y="4992147"/>
                  <a:ext cx="1051185" cy="323165"/>
                </a:xfrm>
                <a:prstGeom prst="rect">
                  <a:avLst/>
                </a:prstGeom>
                <a:blipFill>
                  <a:blip r:embed="rId6"/>
                  <a:stretch>
                    <a:fillRect t="-1887" r="-578" b="-207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5FB85478-C4F0-44DA-931E-5BE82750B2A6}"/>
                    </a:ext>
                  </a:extLst>
                </p:cNvPr>
                <p:cNvSpPr/>
                <p:nvPr/>
              </p:nvSpPr>
              <p:spPr>
                <a:xfrm>
                  <a:off x="4902651" y="3941997"/>
                  <a:ext cx="36041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5FB85478-C4F0-44DA-931E-5BE82750B2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651" y="3941997"/>
                  <a:ext cx="36041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D365E46-4B86-45C8-9B62-8E03A4048514}"/>
                    </a:ext>
                  </a:extLst>
                </p:cNvPr>
                <p:cNvSpPr/>
                <p:nvPr/>
              </p:nvSpPr>
              <p:spPr>
                <a:xfrm>
                  <a:off x="3242640" y="2126629"/>
                  <a:ext cx="34817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500" b="0" i="0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y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D365E46-4B86-45C8-9B62-8E03A40485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640" y="2126629"/>
                  <a:ext cx="348172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33729DE-ACBC-4FB5-A555-ED7B160DED91}"/>
                </a:ext>
              </a:extLst>
            </p:cNvPr>
            <p:cNvSpPr/>
            <p:nvPr/>
          </p:nvSpPr>
          <p:spPr>
            <a:xfrm>
              <a:off x="2447925" y="2867025"/>
              <a:ext cx="1876425" cy="1238250"/>
            </a:xfrm>
            <a:custGeom>
              <a:avLst/>
              <a:gdLst>
                <a:gd name="connsiteX0" fmla="*/ 0 w 1876425"/>
                <a:gd name="connsiteY0" fmla="*/ 1238250 h 1238250"/>
                <a:gd name="connsiteX1" fmla="*/ 1285875 w 1876425"/>
                <a:gd name="connsiteY1" fmla="*/ 952500 h 1238250"/>
                <a:gd name="connsiteX2" fmla="*/ 1876425 w 1876425"/>
                <a:gd name="connsiteY2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425" h="1238250">
                  <a:moveTo>
                    <a:pt x="0" y="1238250"/>
                  </a:moveTo>
                  <a:cubicBezTo>
                    <a:pt x="486569" y="1198562"/>
                    <a:pt x="973138" y="1158875"/>
                    <a:pt x="1285875" y="952500"/>
                  </a:cubicBezTo>
                  <a:cubicBezTo>
                    <a:pt x="1598612" y="746125"/>
                    <a:pt x="1737518" y="373062"/>
                    <a:pt x="1876425" y="0"/>
                  </a:cubicBezTo>
                </a:path>
              </a:pathLst>
            </a:custGeom>
            <a:noFill/>
            <a:ln w="19050">
              <a:solidFill>
                <a:srgbClr val="EE2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80D84A7-9AB3-494C-90CD-8A28B8234FE1}"/>
                </a:ext>
              </a:extLst>
            </p:cNvPr>
            <p:cNvCxnSpPr>
              <a:cxnSpLocks/>
            </p:cNvCxnSpPr>
            <p:nvPr/>
          </p:nvCxnSpPr>
          <p:spPr>
            <a:xfrm>
              <a:off x="3416726" y="3652840"/>
              <a:ext cx="49804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080B3A3-E067-430C-AB0D-17A0F5A83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4775" y="3652841"/>
              <a:ext cx="0" cy="4759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70CC7D7-5D5E-473C-A020-33748742C137}"/>
                    </a:ext>
                  </a:extLst>
                </p:cNvPr>
                <p:cNvSpPr/>
                <p:nvPr/>
              </p:nvSpPr>
              <p:spPr>
                <a:xfrm>
                  <a:off x="3104899" y="3419411"/>
                  <a:ext cx="400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70CC7D7-5D5E-473C-A020-33748742C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899" y="3419411"/>
                  <a:ext cx="40030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5D56A3DE-FAB2-4C81-9DCA-6A4275CCF760}"/>
                    </a:ext>
                  </a:extLst>
                </p:cNvPr>
                <p:cNvSpPr/>
                <p:nvPr/>
              </p:nvSpPr>
              <p:spPr>
                <a:xfrm>
                  <a:off x="3717445" y="4107454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5D56A3DE-FAB2-4C81-9DCA-6A4275CCF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445" y="4107454"/>
                  <a:ext cx="3946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56F69C-0453-461B-979C-5CFE6B45097B}"/>
                  </a:ext>
                </a:extLst>
              </p:cNvPr>
              <p:cNvSpPr/>
              <p:nvPr/>
            </p:nvSpPr>
            <p:spPr>
              <a:xfrm>
                <a:off x="3532999" y="3722744"/>
                <a:ext cx="5693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(0,1)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56F69C-0453-461B-979C-5CFE6B450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99" y="3722744"/>
                <a:ext cx="56938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CDD0078D-8E35-4A74-82DA-5DB01789F907}"/>
              </a:ext>
            </a:extLst>
          </p:cNvPr>
          <p:cNvGrpSpPr/>
          <p:nvPr/>
        </p:nvGrpSpPr>
        <p:grpSpPr>
          <a:xfrm>
            <a:off x="6860545" y="2191097"/>
            <a:ext cx="3276539" cy="3195291"/>
            <a:chOff x="6250945" y="2191097"/>
            <a:chExt cx="3276539" cy="3195291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1210D92-08FF-4F69-8E44-09A9A22C1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7265" y="2530796"/>
              <a:ext cx="0" cy="243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DCA7CC-4575-4F6F-B800-5DF8058DA3BD}"/>
                </a:ext>
              </a:extLst>
            </p:cNvPr>
            <p:cNvCxnSpPr>
              <a:cxnSpLocks/>
            </p:cNvCxnSpPr>
            <p:nvPr/>
          </p:nvCxnSpPr>
          <p:spPr>
            <a:xfrm>
              <a:off x="6250945" y="4193215"/>
              <a:ext cx="2965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BF766E9-65B7-41E2-B301-2AF9FF803791}"/>
                    </a:ext>
                  </a:extLst>
                </p:cNvPr>
                <p:cNvSpPr/>
                <p:nvPr/>
              </p:nvSpPr>
              <p:spPr>
                <a:xfrm>
                  <a:off x="7421753" y="4131252"/>
                  <a:ext cx="357790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BF766E9-65B7-41E2-B301-2AF9FF8037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753" y="4131252"/>
                  <a:ext cx="357790" cy="3231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C8C1B7E-1112-4EB1-9FE7-1B7917D61151}"/>
                    </a:ext>
                  </a:extLst>
                </p:cNvPr>
                <p:cNvSpPr/>
                <p:nvPr/>
              </p:nvSpPr>
              <p:spPr>
                <a:xfrm>
                  <a:off x="6977101" y="5063223"/>
                  <a:ext cx="140807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  <m:r>
                        <a:rPr lang="en-US" altLang="ko-KR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ko-KR" altLang="en-US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일 때</a:t>
                  </a: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C8C1B7E-1112-4EB1-9FE7-1B7917D611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101" y="5063223"/>
                  <a:ext cx="1408078" cy="323165"/>
                </a:xfrm>
                <a:prstGeom prst="rect">
                  <a:avLst/>
                </a:prstGeom>
                <a:blipFill>
                  <a:blip r:embed="rId13"/>
                  <a:stretch>
                    <a:fillRect t="-3774" r="-433" b="-207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FB4A29F-5B9E-4536-A477-72D63DB97CA5}"/>
                    </a:ext>
                  </a:extLst>
                </p:cNvPr>
                <p:cNvSpPr/>
                <p:nvPr/>
              </p:nvSpPr>
              <p:spPr>
                <a:xfrm>
                  <a:off x="9167065" y="4006465"/>
                  <a:ext cx="36041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FB4A29F-5B9E-4536-A477-72D63DB97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065" y="4006465"/>
                  <a:ext cx="360419" cy="3231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EB270140-B173-46DA-8709-642E4E47F9F9}"/>
                    </a:ext>
                  </a:extLst>
                </p:cNvPr>
                <p:cNvSpPr/>
                <p:nvPr/>
              </p:nvSpPr>
              <p:spPr>
                <a:xfrm>
                  <a:off x="7507054" y="2191097"/>
                  <a:ext cx="34817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500" b="0" i="0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y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EB270140-B173-46DA-8709-642E4E47F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054" y="2191097"/>
                  <a:ext cx="348172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2D9AFC7-37C2-43C3-8CA2-42D18D618C60}"/>
                </a:ext>
              </a:extLst>
            </p:cNvPr>
            <p:cNvSpPr/>
            <p:nvPr/>
          </p:nvSpPr>
          <p:spPr>
            <a:xfrm flipH="1">
              <a:off x="6712339" y="2931493"/>
              <a:ext cx="1876425" cy="1238250"/>
            </a:xfrm>
            <a:custGeom>
              <a:avLst/>
              <a:gdLst>
                <a:gd name="connsiteX0" fmla="*/ 0 w 1876425"/>
                <a:gd name="connsiteY0" fmla="*/ 1238250 h 1238250"/>
                <a:gd name="connsiteX1" fmla="*/ 1285875 w 1876425"/>
                <a:gd name="connsiteY1" fmla="*/ 952500 h 1238250"/>
                <a:gd name="connsiteX2" fmla="*/ 1876425 w 1876425"/>
                <a:gd name="connsiteY2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425" h="1238250">
                  <a:moveTo>
                    <a:pt x="0" y="1238250"/>
                  </a:moveTo>
                  <a:cubicBezTo>
                    <a:pt x="486569" y="1198562"/>
                    <a:pt x="973138" y="1158875"/>
                    <a:pt x="1285875" y="952500"/>
                  </a:cubicBezTo>
                  <a:cubicBezTo>
                    <a:pt x="1598612" y="746125"/>
                    <a:pt x="1737518" y="373062"/>
                    <a:pt x="1876425" y="0"/>
                  </a:cubicBezTo>
                </a:path>
              </a:pathLst>
            </a:custGeom>
            <a:noFill/>
            <a:ln w="19050">
              <a:solidFill>
                <a:srgbClr val="EE2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323D947-30E4-40CA-9882-E448EA94B112}"/>
                </a:ext>
              </a:extLst>
            </p:cNvPr>
            <p:cNvCxnSpPr>
              <a:cxnSpLocks/>
            </p:cNvCxnSpPr>
            <p:nvPr/>
          </p:nvCxnSpPr>
          <p:spPr>
            <a:xfrm>
              <a:off x="7681140" y="4128924"/>
              <a:ext cx="49804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B5326DF-0F6F-48B4-8A1C-2E940366E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189" y="4128925"/>
              <a:ext cx="0" cy="64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D79B801-03F8-465C-9CBE-C826494A4B3C}"/>
                    </a:ext>
                  </a:extLst>
                </p:cNvPr>
                <p:cNvSpPr/>
                <p:nvPr/>
              </p:nvSpPr>
              <p:spPr>
                <a:xfrm>
                  <a:off x="7372133" y="3895830"/>
                  <a:ext cx="400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D79B801-03F8-465C-9CBE-C826494A4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133" y="3895830"/>
                  <a:ext cx="40030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A8169928-49AF-4180-8D00-76739F54E1B0}"/>
                    </a:ext>
                  </a:extLst>
                </p:cNvPr>
                <p:cNvSpPr/>
                <p:nvPr/>
              </p:nvSpPr>
              <p:spPr>
                <a:xfrm>
                  <a:off x="7981859" y="4171922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A8169928-49AF-4180-8D00-76739F54E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859" y="4171922"/>
                  <a:ext cx="39466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25B6CBB-CF7C-4EC2-9B88-8ABFF73E1F3E}"/>
                    </a:ext>
                  </a:extLst>
                </p:cNvPr>
                <p:cNvSpPr/>
                <p:nvPr/>
              </p:nvSpPr>
              <p:spPr>
                <a:xfrm>
                  <a:off x="7572284" y="3767505"/>
                  <a:ext cx="56938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(0,1)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25B6CBB-CF7C-4EC2-9B88-8ABFF73E1F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284" y="3767505"/>
                  <a:ext cx="569387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655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739BE-2DA2-4B33-98E5-600E755FDAE0}"/>
              </a:ext>
            </a:extLst>
          </p:cNvPr>
          <p:cNvSpPr txBox="1"/>
          <p:nvPr/>
        </p:nvSpPr>
        <p:spPr>
          <a:xfrm>
            <a:off x="5793673" y="201866"/>
            <a:ext cx="604653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0B3CF7-BF42-4496-BB26-3A67D7474662}"/>
                  </a:ext>
                </a:extLst>
              </p:cNvPr>
              <p:cNvSpPr txBox="1"/>
              <p:nvPr/>
            </p:nvSpPr>
            <p:spPr>
              <a:xfrm>
                <a:off x="2178804" y="761643"/>
                <a:ext cx="783438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이라고 표현될 때의 지수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𝑦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밑으로 하는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의 로그라고 하며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기호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𝑙𝑜𝑔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사용하여</a:t>
                </a:r>
                <a:b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</a:b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𝑦</m:t>
                    </m:r>
                    <m:r>
                      <a:rPr lang="en-US" altLang="ko-KR" sz="15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500" b="0" i="1" smtClean="0">
                            <a:solidFill>
                              <a:srgbClr val="EE2647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solidFill>
                              <a:srgbClr val="EE2647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𝑙𝑜𝑔</m:t>
                        </m:r>
                      </m:e>
                      <m:sub>
                        <m:r>
                          <a:rPr lang="en-US" altLang="ko-KR" sz="1500" b="0" i="1" smtClean="0">
                            <a:solidFill>
                              <a:srgbClr val="EE2647"/>
                            </a:solidFill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sub>
                    </m:sSub>
                    <m:r>
                      <a:rPr lang="en-US" altLang="ko-KR" sz="15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와 같이 표현한다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0B3CF7-BF42-4496-BB26-3A67D7474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804" y="761643"/>
                <a:ext cx="7834389" cy="553998"/>
              </a:xfrm>
              <a:prstGeom prst="rect">
                <a:avLst/>
              </a:prstGeom>
              <a:blipFill>
                <a:blip r:embed="rId3"/>
                <a:stretch>
                  <a:fillRect t="-1099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9331F-FA6D-4800-8FF7-F464D3B4549E}"/>
                  </a:ext>
                </a:extLst>
              </p:cNvPr>
              <p:cNvSpPr txBox="1"/>
              <p:nvPr/>
            </p:nvSpPr>
            <p:spPr>
              <a:xfrm>
                <a:off x="3493972" y="1344503"/>
                <a:ext cx="45994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 때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solidFill>
                          <a:srgbClr val="EE2647"/>
                        </a:solidFill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를 진수라고 하는데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이다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9331F-FA6D-4800-8FF7-F464D3B4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972" y="1344503"/>
                <a:ext cx="4599401" cy="323165"/>
              </a:xfrm>
              <a:prstGeom prst="rect">
                <a:avLst/>
              </a:prstGeom>
              <a:blipFill>
                <a:blip r:embed="rId4"/>
                <a:stretch>
                  <a:fillRect l="-132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DE86840-8AE9-4364-9645-0B64FC874D34}"/>
                  </a:ext>
                </a:extLst>
              </p:cNvPr>
              <p:cNvSpPr/>
              <p:nvPr/>
            </p:nvSpPr>
            <p:spPr>
              <a:xfrm>
                <a:off x="3259968" y="1852335"/>
                <a:ext cx="958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27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DE86840-8AE9-4364-9645-0B64FC874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68" y="1852335"/>
                <a:ext cx="95898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727E951-684E-4864-8360-9BF1E1CB82D3}"/>
                  </a:ext>
                </a:extLst>
              </p:cNvPr>
              <p:cNvSpPr/>
              <p:nvPr/>
            </p:nvSpPr>
            <p:spPr>
              <a:xfrm>
                <a:off x="5325661" y="1852335"/>
                <a:ext cx="1072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727E951-684E-4864-8360-9BF1E1CB8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61" y="1852335"/>
                <a:ext cx="1072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0DB9E96-C3C9-408C-BA2F-460019B183B9}"/>
                  </a:ext>
                </a:extLst>
              </p:cNvPr>
              <p:cNvSpPr/>
              <p:nvPr/>
            </p:nvSpPr>
            <p:spPr>
              <a:xfrm>
                <a:off x="7505039" y="1852335"/>
                <a:ext cx="138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27=3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0DB9E96-C3C9-408C-BA2F-460019B18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39" y="1852335"/>
                <a:ext cx="1388585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144453-F3FE-4EE7-97B2-3864A6BF78C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218948" y="2037001"/>
            <a:ext cx="1106713" cy="0"/>
          </a:xfrm>
          <a:prstGeom prst="straightConnector1">
            <a:avLst/>
          </a:prstGeom>
          <a:ln>
            <a:solidFill>
              <a:srgbClr val="EE26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ABD3C5-19B0-4159-B5E6-3327174157D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398326" y="2037001"/>
            <a:ext cx="1106713" cy="0"/>
          </a:xfrm>
          <a:prstGeom prst="straightConnector1">
            <a:avLst/>
          </a:prstGeom>
          <a:ln>
            <a:solidFill>
              <a:srgbClr val="EE26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C30AD-776B-4943-8DD0-BAD4320EA62E}"/>
              </a:ext>
            </a:extLst>
          </p:cNvPr>
          <p:cNvSpPr/>
          <p:nvPr/>
        </p:nvSpPr>
        <p:spPr>
          <a:xfrm>
            <a:off x="2606349" y="2644824"/>
            <a:ext cx="6979298" cy="3961163"/>
          </a:xfrm>
          <a:prstGeom prst="rect">
            <a:avLst/>
          </a:prstGeom>
          <a:noFill/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FE3D9A-E66F-4838-A881-007559482488}"/>
                  </a:ext>
                </a:extLst>
              </p:cNvPr>
              <p:cNvSpPr txBox="1"/>
              <p:nvPr/>
            </p:nvSpPr>
            <p:spPr>
              <a:xfrm>
                <a:off x="3014419" y="2460157"/>
                <a:ext cx="6064609" cy="369332"/>
              </a:xfrm>
              <a:prstGeom prst="rect">
                <a:avLst/>
              </a:prstGeom>
              <a:solidFill>
                <a:srgbClr val="EE2647"/>
              </a:solidFill>
              <a:ln>
                <a:solidFill>
                  <a:srgbClr val="EE2647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≠1,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이라고 할 때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다음과 같은 식이 성립한다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FE3D9A-E66F-4838-A881-00755948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419" y="2460157"/>
                <a:ext cx="6064609" cy="369332"/>
              </a:xfrm>
              <a:prstGeom prst="rect">
                <a:avLst/>
              </a:prstGeom>
              <a:blipFill>
                <a:blip r:embed="rId8"/>
                <a:stretch>
                  <a:fillRect t="-6452" r="-100" b="-25806"/>
                </a:stretch>
              </a:blipFill>
              <a:ln>
                <a:solidFill>
                  <a:srgbClr val="EE2647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58EE67-0DD4-4BA8-8D6F-85B9709670B6}"/>
                  </a:ext>
                </a:extLst>
              </p:cNvPr>
              <p:cNvSpPr txBox="1"/>
              <p:nvPr/>
            </p:nvSpPr>
            <p:spPr>
              <a:xfrm>
                <a:off x="4726393" y="3080966"/>
                <a:ext cx="1144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58EE67-0DD4-4BA8-8D6F-85B97096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3" y="3080966"/>
                <a:ext cx="1144737" cy="276999"/>
              </a:xfrm>
              <a:prstGeom prst="rect">
                <a:avLst/>
              </a:prstGeom>
              <a:blipFill>
                <a:blip r:embed="rId9"/>
                <a:stretch>
                  <a:fillRect l="-5319" r="-319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AFCC4-0157-4226-B4E4-023130D4FC94}"/>
                  </a:ext>
                </a:extLst>
              </p:cNvPr>
              <p:cNvSpPr txBox="1"/>
              <p:nvPr/>
            </p:nvSpPr>
            <p:spPr>
              <a:xfrm>
                <a:off x="4726393" y="3578643"/>
                <a:ext cx="1139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AFCC4-0157-4226-B4E4-023130D4F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3" y="3578643"/>
                <a:ext cx="1139094" cy="276999"/>
              </a:xfrm>
              <a:prstGeom prst="rect">
                <a:avLst/>
              </a:prstGeom>
              <a:blipFill>
                <a:blip r:embed="rId10"/>
                <a:stretch>
                  <a:fillRect l="-5882" r="-320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7B35B8-7B56-4ADF-B859-3B984728CA37}"/>
                  </a:ext>
                </a:extLst>
              </p:cNvPr>
              <p:cNvSpPr txBox="1"/>
              <p:nvPr/>
            </p:nvSpPr>
            <p:spPr>
              <a:xfrm>
                <a:off x="4726393" y="4076320"/>
                <a:ext cx="2751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7B35B8-7B56-4ADF-B859-3B984728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3" y="4076320"/>
                <a:ext cx="2751331" cy="276999"/>
              </a:xfrm>
              <a:prstGeom prst="rect">
                <a:avLst/>
              </a:prstGeom>
              <a:blipFill>
                <a:blip r:embed="rId11"/>
                <a:stretch>
                  <a:fillRect l="-1991" r="-110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538D4D-3827-440D-9AA8-93CAA0F20E1B}"/>
                  </a:ext>
                </a:extLst>
              </p:cNvPr>
              <p:cNvSpPr txBox="1"/>
              <p:nvPr/>
            </p:nvSpPr>
            <p:spPr>
              <a:xfrm>
                <a:off x="4726393" y="4573997"/>
                <a:ext cx="2701637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538D4D-3827-440D-9AA8-93CAA0F2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3" y="4573997"/>
                <a:ext cx="2701637" cy="5167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33168B-A0A5-47F6-B7BE-5BC8F1E830AC}"/>
                  </a:ext>
                </a:extLst>
              </p:cNvPr>
              <p:cNvSpPr txBox="1"/>
              <p:nvPr/>
            </p:nvSpPr>
            <p:spPr>
              <a:xfrm>
                <a:off x="4726393" y="5311420"/>
                <a:ext cx="1996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33168B-A0A5-47F6-B7BE-5BC8F1E8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3" y="5311420"/>
                <a:ext cx="1996700" cy="276999"/>
              </a:xfrm>
              <a:prstGeom prst="rect">
                <a:avLst/>
              </a:prstGeom>
              <a:blipFill>
                <a:blip r:embed="rId13"/>
                <a:stretch>
                  <a:fillRect l="-3049" r="-152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4F37AE-7F87-436B-B1B6-1D5C82133481}"/>
                  </a:ext>
                </a:extLst>
              </p:cNvPr>
              <p:cNvSpPr txBox="1"/>
              <p:nvPr/>
            </p:nvSpPr>
            <p:spPr>
              <a:xfrm>
                <a:off x="4726393" y="5809099"/>
                <a:ext cx="1671933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4F37AE-7F87-436B-B1B6-1D5C82133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3" y="5809099"/>
                <a:ext cx="1671933" cy="574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8F933F-1BBC-4784-B882-ED98342C7571}"/>
                  </a:ext>
                </a:extLst>
              </p:cNvPr>
              <p:cNvSpPr txBox="1"/>
              <p:nvPr/>
            </p:nvSpPr>
            <p:spPr>
              <a:xfrm>
                <a:off x="6398326" y="5935620"/>
                <a:ext cx="156145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단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𝑐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</a:t>
                </a:r>
                <a:endPara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8F933F-1BBC-4784-B882-ED98342C7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326" y="5935620"/>
                <a:ext cx="1561454" cy="323165"/>
              </a:xfrm>
              <a:prstGeom prst="rect">
                <a:avLst/>
              </a:prstGeom>
              <a:blipFill>
                <a:blip r:embed="rId15"/>
                <a:stretch>
                  <a:fillRect l="-1172" t="-3774" r="-1172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79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52608FA-1D79-40AF-A342-8557CB2C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08" y="2868344"/>
            <a:ext cx="2246784" cy="22467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523F56-3287-46A1-9EFB-981DD4BC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501" y="1538591"/>
            <a:ext cx="1042176" cy="10421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006EFF-ECDC-4823-9870-96A6F029E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04" y="1538591"/>
            <a:ext cx="1042176" cy="1042176"/>
          </a:xfrm>
          <a:prstGeom prst="rect">
            <a:avLst/>
          </a:prstGeom>
        </p:spPr>
      </p:pic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293DCAB-6AD6-470E-85CF-FEA465E03FBD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6391395" y="2587698"/>
            <a:ext cx="1144928" cy="1131066"/>
          </a:xfrm>
          <a:prstGeom prst="curvedConnector3">
            <a:avLst/>
          </a:prstGeom>
          <a:ln>
            <a:solidFill>
              <a:srgbClr val="EE264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8DA242BC-F3E1-4A3E-AB36-A5F391262BD6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546216" y="2620139"/>
            <a:ext cx="1144927" cy="1066181"/>
          </a:xfrm>
          <a:prstGeom prst="curvedConnector3">
            <a:avLst/>
          </a:prstGeom>
          <a:ln>
            <a:solidFill>
              <a:srgbClr val="EE264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DD65D7-5A7F-4D7D-956D-1B5EE21AA687}"/>
              </a:ext>
            </a:extLst>
          </p:cNvPr>
          <p:cNvSpPr txBox="1"/>
          <p:nvPr/>
        </p:nvSpPr>
        <p:spPr>
          <a:xfrm>
            <a:off x="2909068" y="5467321"/>
            <a:ext cx="637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마음대로 값을 집어넣을 수 있고 상황에 따라 마음대로 변경이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5D401-B95C-4889-BF91-3AA67E256620}"/>
              </a:ext>
            </a:extLst>
          </p:cNvPr>
          <p:cNvSpPr txBox="1"/>
          <p:nvPr/>
        </p:nvSpPr>
        <p:spPr>
          <a:xfrm>
            <a:off x="5630965" y="698182"/>
            <a:ext cx="9300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Variable</a:t>
            </a:r>
            <a:endParaRPr lang="ko-KR" altLang="en-US" sz="15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B2B9B-E3D5-4FD0-A2E9-8284B1322304}"/>
              </a:ext>
            </a:extLst>
          </p:cNvPr>
          <p:cNvSpPr txBox="1"/>
          <p:nvPr/>
        </p:nvSpPr>
        <p:spPr>
          <a:xfrm>
            <a:off x="3701751" y="5975152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값의 변화에 주목하며 관심 깊게 살펴봐야 할 대상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BE96E-74CC-4E1A-B6A9-B07073F2EDAF}"/>
              </a:ext>
            </a:extLst>
          </p:cNvPr>
          <p:cNvSpPr txBox="1"/>
          <p:nvPr/>
        </p:nvSpPr>
        <p:spPr>
          <a:xfrm>
            <a:off x="5793669" y="328850"/>
            <a:ext cx="604653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11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D0A5D-69CB-47AC-A01E-0D4E9CED310A}"/>
              </a:ext>
            </a:extLst>
          </p:cNvPr>
          <p:cNvSpPr txBox="1"/>
          <p:nvPr/>
        </p:nvSpPr>
        <p:spPr>
          <a:xfrm>
            <a:off x="5583680" y="230441"/>
            <a:ext cx="1024639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로그함수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C043BF-BE3C-43D4-8168-E656303AB232}"/>
                  </a:ext>
                </a:extLst>
              </p:cNvPr>
              <p:cNvSpPr txBox="1"/>
              <p:nvPr/>
            </p:nvSpPr>
            <p:spPr>
              <a:xfrm>
                <a:off x="2248824" y="999768"/>
                <a:ext cx="76943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 양의 변수라고 가정할 때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다음과 같이 표현되는 함수를 로그함수라고 한다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endPara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C043BF-BE3C-43D4-8168-E656303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24" y="999768"/>
                <a:ext cx="7694350" cy="323165"/>
              </a:xfrm>
              <a:prstGeom prst="rect">
                <a:avLst/>
              </a:prstGeom>
              <a:blipFill>
                <a:blip r:embed="rId3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6D73FC-15EC-4D22-A647-63D5A91239A9}"/>
                  </a:ext>
                </a:extLst>
              </p:cNvPr>
              <p:cNvSpPr txBox="1"/>
              <p:nvPr/>
            </p:nvSpPr>
            <p:spPr>
              <a:xfrm>
                <a:off x="5408599" y="1409288"/>
                <a:ext cx="13748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EE2647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𝑦</m:t>
                      </m:r>
                      <m:r>
                        <a:rPr lang="en-US" altLang="ko-KR" sz="2000" b="0" i="1" smtClean="0">
                          <a:solidFill>
                            <a:srgbClr val="EE2647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EE2647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EE2647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EE2647"/>
                              </a:solidFill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EE2647"/>
                          </a:solidFill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𝑥</m:t>
                      </m:r>
                    </m:oMath>
                  </m:oMathPara>
                </a14:m>
                <a:endParaRPr lang="ko-KR" altLang="en-US" sz="2000" dirty="0">
                  <a:solidFill>
                    <a:srgbClr val="EE264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6D73FC-15EC-4D22-A647-63D5A912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99" y="1409288"/>
                <a:ext cx="1374800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C012FE43-7FBD-4928-AB62-57D415B3A5A5}"/>
              </a:ext>
            </a:extLst>
          </p:cNvPr>
          <p:cNvGrpSpPr/>
          <p:nvPr/>
        </p:nvGrpSpPr>
        <p:grpSpPr>
          <a:xfrm>
            <a:off x="2569630" y="2183779"/>
            <a:ext cx="3108523" cy="3188683"/>
            <a:chOff x="2075107" y="2183779"/>
            <a:chExt cx="3108523" cy="3188683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E5E2BAA-D624-4507-AF9A-BA39BF5F8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601" y="2523478"/>
              <a:ext cx="0" cy="243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321C2BA-AA91-44A2-B21B-255669EBB35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2075107" y="4160730"/>
              <a:ext cx="2748104" cy="25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13DC188-1228-4C5B-886C-948558A9F150}"/>
                    </a:ext>
                  </a:extLst>
                </p:cNvPr>
                <p:cNvSpPr/>
                <p:nvPr/>
              </p:nvSpPr>
              <p:spPr>
                <a:xfrm>
                  <a:off x="2681089" y="4123934"/>
                  <a:ext cx="357790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13DC188-1228-4C5B-886C-948558A9F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089" y="4123934"/>
                  <a:ext cx="357790" cy="3231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40169947-B48B-46D5-9252-7A64D04BB339}"/>
                    </a:ext>
                  </a:extLst>
                </p:cNvPr>
                <p:cNvSpPr/>
                <p:nvPr/>
              </p:nvSpPr>
              <p:spPr>
                <a:xfrm>
                  <a:off x="2414883" y="5049297"/>
                  <a:ext cx="1051185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ko-KR" altLang="en-US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일 때</a:t>
                  </a: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40169947-B48B-46D5-9252-7A64D04BB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883" y="5049297"/>
                  <a:ext cx="1051185" cy="323165"/>
                </a:xfrm>
                <a:prstGeom prst="rect">
                  <a:avLst/>
                </a:prstGeom>
                <a:blipFill>
                  <a:blip r:embed="rId6"/>
                  <a:stretch>
                    <a:fillRect t="-1887" r="-578" b="-226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C64FF06-ACF4-49B0-AADD-54D0B3E0258B}"/>
                    </a:ext>
                  </a:extLst>
                </p:cNvPr>
                <p:cNvSpPr/>
                <p:nvPr/>
              </p:nvSpPr>
              <p:spPr>
                <a:xfrm>
                  <a:off x="4823211" y="3999147"/>
                  <a:ext cx="36041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C64FF06-ACF4-49B0-AADD-54D0B3E02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211" y="3999147"/>
                  <a:ext cx="36041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4AFB6B3-3F64-4FB1-AFF3-CFEF0D727038}"/>
                    </a:ext>
                  </a:extLst>
                </p:cNvPr>
                <p:cNvSpPr/>
                <p:nvPr/>
              </p:nvSpPr>
              <p:spPr>
                <a:xfrm>
                  <a:off x="2766390" y="2183779"/>
                  <a:ext cx="34817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500" b="0" i="0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y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4AFB6B3-3F64-4FB1-AFF3-CFEF0D727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390" y="2183779"/>
                  <a:ext cx="348172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64D8F7C-A70A-439A-993A-BB4DCEFDBA8E}"/>
                    </a:ext>
                  </a:extLst>
                </p:cNvPr>
                <p:cNvSpPr/>
                <p:nvPr/>
              </p:nvSpPr>
              <p:spPr>
                <a:xfrm>
                  <a:off x="3601631" y="4123934"/>
                  <a:ext cx="400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64D8F7C-A70A-439A-993A-BB4DCEFDB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631" y="4123934"/>
                  <a:ext cx="40030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59E095B-3C86-43EC-8DE1-2D43C62713E9}"/>
                    </a:ext>
                  </a:extLst>
                </p:cNvPr>
                <p:cNvSpPr/>
                <p:nvPr/>
              </p:nvSpPr>
              <p:spPr>
                <a:xfrm>
                  <a:off x="2638990" y="3572842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59E095B-3C86-43EC-8DE1-2D43C6271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90" y="3572842"/>
                  <a:ext cx="3946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3D1C4BB-246F-4D1F-A24A-72EF32FC996A}"/>
                    </a:ext>
                  </a:extLst>
                </p:cNvPr>
                <p:cNvSpPr/>
                <p:nvPr/>
              </p:nvSpPr>
              <p:spPr>
                <a:xfrm>
                  <a:off x="3466068" y="3409267"/>
                  <a:ext cx="59881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(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,1)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3D1C4BB-246F-4D1F-A24A-72EF32FC99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068" y="3409267"/>
                  <a:ext cx="598818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F02922A-37E1-427D-AA26-9C33B51AAF6B}"/>
                </a:ext>
              </a:extLst>
            </p:cNvPr>
            <p:cNvSpPr/>
            <p:nvPr/>
          </p:nvSpPr>
          <p:spPr>
            <a:xfrm>
              <a:off x="3133725" y="3381375"/>
              <a:ext cx="1695450" cy="1590675"/>
            </a:xfrm>
            <a:custGeom>
              <a:avLst/>
              <a:gdLst>
                <a:gd name="connsiteX0" fmla="*/ 0 w 1695450"/>
                <a:gd name="connsiteY0" fmla="*/ 1590675 h 1590675"/>
                <a:gd name="connsiteX1" fmla="*/ 723900 w 1695450"/>
                <a:gd name="connsiteY1" fmla="*/ 323850 h 1590675"/>
                <a:gd name="connsiteX2" fmla="*/ 1695450 w 1695450"/>
                <a:gd name="connsiteY2" fmla="*/ 0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5450" h="1590675">
                  <a:moveTo>
                    <a:pt x="0" y="1590675"/>
                  </a:moveTo>
                  <a:cubicBezTo>
                    <a:pt x="220662" y="1089818"/>
                    <a:pt x="441325" y="588962"/>
                    <a:pt x="723900" y="323850"/>
                  </a:cubicBezTo>
                  <a:cubicBezTo>
                    <a:pt x="1006475" y="58738"/>
                    <a:pt x="1350962" y="29369"/>
                    <a:pt x="1695450" y="0"/>
                  </a:cubicBezTo>
                </a:path>
              </a:pathLst>
            </a:custGeom>
            <a:noFill/>
            <a:ln w="28575">
              <a:solidFill>
                <a:srgbClr val="EE2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3E0B297-ED9D-486D-A2DF-7A8B40A147A3}"/>
                </a:ext>
              </a:extLst>
            </p:cNvPr>
            <p:cNvCxnSpPr/>
            <p:nvPr/>
          </p:nvCxnSpPr>
          <p:spPr>
            <a:xfrm>
              <a:off x="2946601" y="3771900"/>
              <a:ext cx="864706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413BC7-00F3-41C3-A1D4-F9319EE88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1782" y="3761300"/>
              <a:ext cx="0" cy="39943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439470E-198C-4553-8385-5354762D5284}"/>
              </a:ext>
            </a:extLst>
          </p:cNvPr>
          <p:cNvGrpSpPr/>
          <p:nvPr/>
        </p:nvGrpSpPr>
        <p:grpSpPr>
          <a:xfrm>
            <a:off x="6985854" y="2167796"/>
            <a:ext cx="3108523" cy="3218592"/>
            <a:chOff x="6491331" y="2167796"/>
            <a:chExt cx="3108523" cy="3218592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3532F15-9CAC-417F-8BED-670291A9D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2825" y="2507495"/>
              <a:ext cx="0" cy="243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3C93AC5-BE4C-425E-8DD9-3402722746E7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6491331" y="4144747"/>
              <a:ext cx="2748104" cy="25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C839662-7CC9-4264-B822-D6D24573F0A4}"/>
                    </a:ext>
                  </a:extLst>
                </p:cNvPr>
                <p:cNvSpPr/>
                <p:nvPr/>
              </p:nvSpPr>
              <p:spPr>
                <a:xfrm>
                  <a:off x="7097313" y="4107951"/>
                  <a:ext cx="357790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0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C839662-7CC9-4264-B822-D6D24573F0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313" y="4107951"/>
                  <a:ext cx="357790" cy="3231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B8140C-2901-43FB-B2D0-0BE049461D99}"/>
                    </a:ext>
                  </a:extLst>
                </p:cNvPr>
                <p:cNvSpPr/>
                <p:nvPr/>
              </p:nvSpPr>
              <p:spPr>
                <a:xfrm>
                  <a:off x="9239435" y="3983164"/>
                  <a:ext cx="360419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B8140C-2901-43FB-B2D0-0BE049461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435" y="3983164"/>
                  <a:ext cx="36041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39D6C82-EBBD-4F5F-8E1F-6F695F998E8E}"/>
                    </a:ext>
                  </a:extLst>
                </p:cNvPr>
                <p:cNvSpPr/>
                <p:nvPr/>
              </p:nvSpPr>
              <p:spPr>
                <a:xfrm>
                  <a:off x="7182614" y="2167796"/>
                  <a:ext cx="34817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500" b="0" i="0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y</m:t>
                        </m:r>
                      </m:oMath>
                    </m:oMathPara>
                  </a14:m>
                  <a:endParaRPr lang="ko-KR" altLang="en-US" sz="1500" dirty="0"/>
                </a:p>
              </p:txBody>
            </p:sp>
          </mc:Choice>
          <mc:Fallback xmlns=""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39D6C82-EBBD-4F5F-8E1F-6F695F998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614" y="2167796"/>
                  <a:ext cx="348172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0C46487-D5A6-43A0-997F-F40C0F5D7603}"/>
                    </a:ext>
                  </a:extLst>
                </p:cNvPr>
                <p:cNvSpPr/>
                <p:nvPr/>
              </p:nvSpPr>
              <p:spPr>
                <a:xfrm>
                  <a:off x="7738455" y="4107951"/>
                  <a:ext cx="400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0C46487-D5A6-43A0-997F-F40C0F5D7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455" y="4107951"/>
                  <a:ext cx="40030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25104E6-3611-4594-B620-F6E7DDDB4DD7}"/>
                    </a:ext>
                  </a:extLst>
                </p:cNvPr>
                <p:cNvSpPr/>
                <p:nvPr/>
              </p:nvSpPr>
              <p:spPr>
                <a:xfrm>
                  <a:off x="7055214" y="3603836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C25104E6-3611-4594-B620-F6E7DDDB4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214" y="3603836"/>
                  <a:ext cx="39466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4850FD0E-1D6B-4F65-A685-1865C4783C11}"/>
                    </a:ext>
                  </a:extLst>
                </p:cNvPr>
                <p:cNvSpPr/>
                <p:nvPr/>
              </p:nvSpPr>
              <p:spPr>
                <a:xfrm>
                  <a:off x="7882292" y="3393284"/>
                  <a:ext cx="59881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(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𝑎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,1)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4850FD0E-1D6B-4F65-A685-1865C4783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292" y="3393284"/>
                  <a:ext cx="598818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C84917A-160B-4320-AD8D-4C6996A1C960}"/>
                </a:ext>
              </a:extLst>
            </p:cNvPr>
            <p:cNvSpPr/>
            <p:nvPr/>
          </p:nvSpPr>
          <p:spPr>
            <a:xfrm flipV="1">
              <a:off x="7428649" y="2786891"/>
              <a:ext cx="1695450" cy="1590675"/>
            </a:xfrm>
            <a:custGeom>
              <a:avLst/>
              <a:gdLst>
                <a:gd name="connsiteX0" fmla="*/ 0 w 1695450"/>
                <a:gd name="connsiteY0" fmla="*/ 1590675 h 1590675"/>
                <a:gd name="connsiteX1" fmla="*/ 723900 w 1695450"/>
                <a:gd name="connsiteY1" fmla="*/ 323850 h 1590675"/>
                <a:gd name="connsiteX2" fmla="*/ 1695450 w 1695450"/>
                <a:gd name="connsiteY2" fmla="*/ 0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5450" h="1590675">
                  <a:moveTo>
                    <a:pt x="0" y="1590675"/>
                  </a:moveTo>
                  <a:cubicBezTo>
                    <a:pt x="220662" y="1089818"/>
                    <a:pt x="441325" y="588962"/>
                    <a:pt x="723900" y="323850"/>
                  </a:cubicBezTo>
                  <a:cubicBezTo>
                    <a:pt x="1006475" y="58738"/>
                    <a:pt x="1350962" y="29369"/>
                    <a:pt x="1695450" y="0"/>
                  </a:cubicBezTo>
                </a:path>
              </a:pathLst>
            </a:custGeom>
            <a:noFill/>
            <a:ln w="28575">
              <a:solidFill>
                <a:srgbClr val="EE2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978CF16-B5BB-49F7-8B63-47F04D448500}"/>
                </a:ext>
              </a:extLst>
            </p:cNvPr>
            <p:cNvCxnSpPr>
              <a:cxnSpLocks/>
            </p:cNvCxnSpPr>
            <p:nvPr/>
          </p:nvCxnSpPr>
          <p:spPr>
            <a:xfrm>
              <a:off x="7362825" y="3788569"/>
              <a:ext cx="57578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C100295-2284-48DB-B99C-E1BD8EED3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743" y="3788569"/>
              <a:ext cx="0" cy="356177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3D0F102-89AE-401C-94D4-C43EA6A9FFC7}"/>
                    </a:ext>
                  </a:extLst>
                </p:cNvPr>
                <p:cNvSpPr/>
                <p:nvPr/>
              </p:nvSpPr>
              <p:spPr>
                <a:xfrm>
                  <a:off x="6652661" y="5063223"/>
                  <a:ext cx="140807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</m:t>
                      </m:r>
                      <m:r>
                        <a:rPr lang="en-US" altLang="ko-KR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ko-KR" altLang="en-US" sz="1500" dirty="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일 때</a:t>
                  </a: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3D0F102-89AE-401C-94D4-C43EA6A9F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661" y="5063223"/>
                  <a:ext cx="1408078" cy="323165"/>
                </a:xfrm>
                <a:prstGeom prst="rect">
                  <a:avLst/>
                </a:prstGeom>
                <a:blipFill>
                  <a:blip r:embed="rId18"/>
                  <a:stretch>
                    <a:fillRect t="-3774" r="-433" b="-207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2DCD948-2FB3-43C3-A6A8-FB7AE11291AB}"/>
                    </a:ext>
                  </a:extLst>
                </p:cNvPr>
                <p:cNvSpPr/>
                <p:nvPr/>
              </p:nvSpPr>
              <p:spPr>
                <a:xfrm>
                  <a:off x="8204580" y="3869833"/>
                  <a:ext cx="56938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(1,0)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2DCD948-2FB3-43C3-A6A8-FB7AE11291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580" y="3869833"/>
                  <a:ext cx="569387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375BA86-9E9D-4FC3-BAA0-40A2E26D89EF}"/>
                  </a:ext>
                </a:extLst>
              </p:cNvPr>
              <p:cNvSpPr/>
              <p:nvPr/>
            </p:nvSpPr>
            <p:spPr>
              <a:xfrm>
                <a:off x="3532060" y="3892916"/>
                <a:ext cx="5693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(1,0)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375BA86-9E9D-4FC3-BAA0-40A2E26D8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060" y="3892916"/>
                <a:ext cx="569387" cy="276999"/>
              </a:xfrm>
              <a:prstGeom prst="rect">
                <a:avLst/>
              </a:prstGeom>
              <a:blipFill>
                <a:blip r:embed="rId2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224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B1AFFC-3598-420B-8FFC-F347205E2DDB}"/>
              </a:ext>
            </a:extLst>
          </p:cNvPr>
          <p:cNvSpPr/>
          <p:nvPr/>
        </p:nvSpPr>
        <p:spPr>
          <a:xfrm>
            <a:off x="4000499" y="2955655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인공지능에서는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10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0738B4-514D-48B1-BADA-08F8E929E631}"/>
              </a:ext>
            </a:extLst>
          </p:cNvPr>
          <p:cNvSpPr txBox="1"/>
          <p:nvPr/>
        </p:nvSpPr>
        <p:spPr>
          <a:xfrm>
            <a:off x="5206173" y="182816"/>
            <a:ext cx="1779654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인공지능에서는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6C14A-D0DB-44DB-B796-E0FCBC617AA8}"/>
              </a:ext>
            </a:extLst>
          </p:cNvPr>
          <p:cNvSpPr txBox="1"/>
          <p:nvPr/>
        </p:nvSpPr>
        <p:spPr>
          <a:xfrm>
            <a:off x="169715" y="849414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E264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프로그래밍에서의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7A64B-79B4-48BA-9500-2A66CE122538}"/>
              </a:ext>
            </a:extLst>
          </p:cNvPr>
          <p:cNvSpPr txBox="1"/>
          <p:nvPr/>
        </p:nvSpPr>
        <p:spPr>
          <a:xfrm>
            <a:off x="271781" y="1218746"/>
            <a:ext cx="8416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어떤 입력 값에 대해 참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(true)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거짓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(false)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같은 형태나 문자열 같은 형태도 출력 값으로 사용할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01B89-7FDC-4ED4-8CA6-3A39D9E63F43}"/>
              </a:ext>
            </a:extLst>
          </p:cNvPr>
          <p:cNvSpPr txBox="1"/>
          <p:nvPr/>
        </p:nvSpPr>
        <p:spPr>
          <a:xfrm>
            <a:off x="169715" y="193807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E264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인공지능에서 사용되는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B84B6-2DCF-46EB-B0A6-849FAF850950}"/>
              </a:ext>
            </a:extLst>
          </p:cNvPr>
          <p:cNvSpPr txBox="1"/>
          <p:nvPr/>
        </p:nvSpPr>
        <p:spPr>
          <a:xfrm>
            <a:off x="271781" y="2307405"/>
            <a:ext cx="113479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손실 함수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(Loss Function) :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모형에 학습된 패턴이 실제 데이터와 얼마나 떨어졌는지를 측정하는 함수 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(Ex.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평균제곱오차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교차 엔트로피 오차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A0C65-E8B6-42FD-9C68-F6124C41DD47}"/>
              </a:ext>
            </a:extLst>
          </p:cNvPr>
          <p:cNvSpPr txBox="1"/>
          <p:nvPr/>
        </p:nvSpPr>
        <p:spPr>
          <a:xfrm>
            <a:off x="271781" y="2729865"/>
            <a:ext cx="120642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활성화 함수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(Activation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Function) :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입력값이 특정 뉴런에서 처리되어 결과값을 생성할 때 적용되는 함수 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(Ex. Sigmoid Function, TanH Function)</a:t>
            </a:r>
            <a:endParaRPr lang="ko-KR" altLang="en-US" sz="15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7A8E84-D28B-4A4E-A6AE-691224503EEF}"/>
              </a:ext>
            </a:extLst>
          </p:cNvPr>
          <p:cNvSpPr/>
          <p:nvPr/>
        </p:nvSpPr>
        <p:spPr>
          <a:xfrm>
            <a:off x="48132" y="6363460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</a:t>
            </a:r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활성화함수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(Activation Function)." </a:t>
            </a:r>
            <a:r>
              <a:rPr lang="en-US" altLang="ko-KR" sz="1300" i="1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GIS DEVELOPER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2019</a:t>
            </a:r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</a:t>
            </a:r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수정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2020</a:t>
            </a:r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24</a:t>
            </a:r>
            <a:r>
              <a:rPr lang="ko-KR" altLang="en-US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접속</a:t>
            </a:r>
            <a:r>
              <a:rPr lang="en-US" altLang="ko-KR" sz="13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http://www.gisdeveloper.co.kr/?p=7550.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60DCBD-010E-49EC-8576-59CDB6108A9D}"/>
              </a:ext>
            </a:extLst>
          </p:cNvPr>
          <p:cNvSpPr/>
          <p:nvPr/>
        </p:nvSpPr>
        <p:spPr>
          <a:xfrm>
            <a:off x="48132" y="6136454"/>
            <a:ext cx="6096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출처</a:t>
            </a:r>
            <a:r>
              <a:rPr lang="en-US" altLang="ko-KR" sz="1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</a:t>
            </a:r>
            <a:endParaRPr lang="ko-KR" altLang="en-US" sz="13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9CC10-9439-4935-A946-49DF4AE1D05D}"/>
              </a:ext>
            </a:extLst>
          </p:cNvPr>
          <p:cNvSpPr txBox="1"/>
          <p:nvPr/>
        </p:nvSpPr>
        <p:spPr>
          <a:xfrm>
            <a:off x="271781" y="3152325"/>
            <a:ext cx="107121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가능도 함수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(Likelihood Function) :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가능성의 척도를 나타내는 가능도라고 하며</a:t>
            </a:r>
            <a:r>
              <a:rPr lang="en-US" altLang="ko-KR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이러한 가능도를 다루는 함수를 가능도 함수라고 함</a:t>
            </a:r>
          </a:p>
        </p:txBody>
      </p:sp>
    </p:spTree>
    <p:extLst>
      <p:ext uri="{BB962C8B-B14F-4D97-AF65-F5344CB8AC3E}">
        <p14:creationId xmlns:p14="http://schemas.microsoft.com/office/powerpoint/2010/main" val="1792314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88636E6-C841-45D8-B2B4-86F89DF8B26C}"/>
              </a:ext>
            </a:extLst>
          </p:cNvPr>
          <p:cNvSpPr/>
          <p:nvPr/>
        </p:nvSpPr>
        <p:spPr>
          <a:xfrm flipV="1">
            <a:off x="0" y="0"/>
            <a:ext cx="1295400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E5FC47D-1AF7-4ABC-9F2C-FE8FA108808E}"/>
              </a:ext>
            </a:extLst>
          </p:cNvPr>
          <p:cNvSpPr/>
          <p:nvPr/>
        </p:nvSpPr>
        <p:spPr>
          <a:xfrm flipH="1">
            <a:off x="10830187" y="5461000"/>
            <a:ext cx="1361813" cy="1397000"/>
          </a:xfrm>
          <a:prstGeom prst="triangle">
            <a:avLst>
              <a:gd name="adj" fmla="val 0"/>
            </a:avLst>
          </a:prstGeom>
          <a:solidFill>
            <a:srgbClr val="21262A"/>
          </a:solidFill>
          <a:ln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83221-40CF-4D78-8DE9-6AAC0BA10638}"/>
              </a:ext>
            </a:extLst>
          </p:cNvPr>
          <p:cNvSpPr txBox="1"/>
          <p:nvPr/>
        </p:nvSpPr>
        <p:spPr>
          <a:xfrm>
            <a:off x="3496185" y="2828835"/>
            <a:ext cx="5199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THANK</a:t>
            </a:r>
            <a:r>
              <a:rPr lang="ko-KR" altLang="en-US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7200" spc="-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YOU</a:t>
            </a:r>
            <a:endParaRPr lang="ko-KR" altLang="en-US" sz="7200" spc="-3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C8758-CFEC-4101-A6AE-9AEE57F9E1E1}"/>
              </a:ext>
            </a:extLst>
          </p:cNvPr>
          <p:cNvSpPr txBox="1"/>
          <p:nvPr/>
        </p:nvSpPr>
        <p:spPr>
          <a:xfrm>
            <a:off x="10498908" y="82131"/>
            <a:ext cx="16930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2020531001 </a:t>
            </a:r>
            <a:r>
              <a:rPr lang="ko-KR" altLang="en-US" sz="13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윤정인</a:t>
            </a:r>
          </a:p>
        </p:txBody>
      </p:sp>
    </p:spTree>
    <p:extLst>
      <p:ext uri="{BB962C8B-B14F-4D97-AF65-F5344CB8AC3E}">
        <p14:creationId xmlns:p14="http://schemas.microsoft.com/office/powerpoint/2010/main" val="195188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A69497-8F2A-4CAF-AB1A-09203C53B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08" y="2479237"/>
            <a:ext cx="2246784" cy="224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6CB6C-05EC-4830-B34C-2B11E288ADF0}"/>
              </a:ext>
            </a:extLst>
          </p:cNvPr>
          <p:cNvSpPr txBox="1"/>
          <p:nvPr/>
        </p:nvSpPr>
        <p:spPr>
          <a:xfrm>
            <a:off x="5587845" y="698182"/>
            <a:ext cx="1016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Constant</a:t>
            </a:r>
            <a:endParaRPr lang="ko-KR" altLang="en-US" sz="15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CEB3F-312F-41A1-8C66-B3DB2DE3C224}"/>
              </a:ext>
            </a:extLst>
          </p:cNvPr>
          <p:cNvSpPr txBox="1"/>
          <p:nvPr/>
        </p:nvSpPr>
        <p:spPr>
          <a:xfrm>
            <a:off x="3491758" y="5415829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값이 고정되어 변하지 않아 저장된 값의 변경이 불가능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5D886EE5-7311-4B26-82A3-8B32719D62C4}"/>
              </a:ext>
            </a:extLst>
          </p:cNvPr>
          <p:cNvSpPr/>
          <p:nvPr/>
        </p:nvSpPr>
        <p:spPr>
          <a:xfrm>
            <a:off x="6604149" y="1422773"/>
            <a:ext cx="1576813" cy="1056464"/>
          </a:xfrm>
          <a:prstGeom prst="wedgeRectCallout">
            <a:avLst>
              <a:gd name="adj1" fmla="val -35347"/>
              <a:gd name="adj2" fmla="val 64048"/>
            </a:avLst>
          </a:prstGeom>
          <a:noFill/>
          <a:ln w="38100"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5B3F8-7D21-4D7B-9679-8D7E650CB78B}"/>
              </a:ext>
            </a:extLst>
          </p:cNvPr>
          <p:cNvSpPr txBox="1"/>
          <p:nvPr/>
        </p:nvSpPr>
        <p:spPr>
          <a:xfrm>
            <a:off x="6882412" y="1815439"/>
            <a:ext cx="9893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보내줘</a:t>
            </a:r>
            <a:r>
              <a:rPr lang="en-US" altLang="ko-KR" sz="15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500" dirty="0">
              <a:solidFill>
                <a:srgbClr val="21262A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3457B-7E3E-4DE2-93E3-54F56543F072}"/>
              </a:ext>
            </a:extLst>
          </p:cNvPr>
          <p:cNvSpPr txBox="1"/>
          <p:nvPr/>
        </p:nvSpPr>
        <p:spPr>
          <a:xfrm>
            <a:off x="3567900" y="5999245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값이 변하지 않기 때문에 관심을 덜 두어도 되는 대상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2CA08-5229-4C2B-AFAC-53EA43D81A96}"/>
              </a:ext>
            </a:extLst>
          </p:cNvPr>
          <p:cNvSpPr txBox="1"/>
          <p:nvPr/>
        </p:nvSpPr>
        <p:spPr>
          <a:xfrm>
            <a:off x="5793669" y="328850"/>
            <a:ext cx="604653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상수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6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DDB97-F305-46E8-A2DA-C5ACBAE46468}"/>
                  </a:ext>
                </a:extLst>
              </p:cNvPr>
              <p:cNvSpPr txBox="1"/>
              <p:nvPr/>
            </p:nvSpPr>
            <p:spPr>
              <a:xfrm>
                <a:off x="4458724" y="2659559"/>
                <a:ext cx="3274551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5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DDB97-F305-46E8-A2DA-C5ACBAE4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4" y="2659559"/>
                <a:ext cx="327455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815F15FB-2564-4BF3-9308-65D8C466E392}"/>
              </a:ext>
            </a:extLst>
          </p:cNvPr>
          <p:cNvSpPr/>
          <p:nvPr/>
        </p:nvSpPr>
        <p:spPr>
          <a:xfrm>
            <a:off x="4458724" y="2844946"/>
            <a:ext cx="584054" cy="584054"/>
          </a:xfrm>
          <a:prstGeom prst="rect">
            <a:avLst/>
          </a:prstGeom>
          <a:noFill/>
          <a:ln w="28575"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B067A6-4E33-4CAD-8D10-C81279573D02}"/>
              </a:ext>
            </a:extLst>
          </p:cNvPr>
          <p:cNvSpPr/>
          <p:nvPr/>
        </p:nvSpPr>
        <p:spPr>
          <a:xfrm>
            <a:off x="6105727" y="2810898"/>
            <a:ext cx="411805" cy="584054"/>
          </a:xfrm>
          <a:prstGeom prst="rect">
            <a:avLst/>
          </a:prstGeom>
          <a:noFill/>
          <a:ln w="28575"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0805F2-14EF-4A24-B4D9-6758C125D726}"/>
              </a:ext>
            </a:extLst>
          </p:cNvPr>
          <p:cNvSpPr/>
          <p:nvPr/>
        </p:nvSpPr>
        <p:spPr>
          <a:xfrm>
            <a:off x="5684194" y="2810898"/>
            <a:ext cx="411805" cy="5840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666E67-7852-43A1-92AB-76AEE59B6E46}"/>
              </a:ext>
            </a:extLst>
          </p:cNvPr>
          <p:cNvSpPr/>
          <p:nvPr/>
        </p:nvSpPr>
        <p:spPr>
          <a:xfrm>
            <a:off x="7156436" y="2801170"/>
            <a:ext cx="557383" cy="5840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A0DA9D7-F7BB-4B7B-9B3D-3BE1D277BC53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514166" y="2047483"/>
            <a:ext cx="34048" cy="1560879"/>
          </a:xfrm>
          <a:prstGeom prst="bentConnector3">
            <a:avLst>
              <a:gd name="adj1" fmla="val 771405"/>
            </a:avLst>
          </a:prstGeom>
          <a:ln w="28575">
            <a:solidFill>
              <a:srgbClr val="EE2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F371BD-ED6F-4EE2-AC0A-AB917BF4212F}"/>
              </a:ext>
            </a:extLst>
          </p:cNvPr>
          <p:cNvSpPr txBox="1"/>
          <p:nvPr/>
        </p:nvSpPr>
        <p:spPr>
          <a:xfrm>
            <a:off x="5089402" y="2071513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4757CD8-E4D7-496C-82F8-206350FC1E38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 flipH="1" flipV="1">
            <a:off x="6657748" y="2617572"/>
            <a:ext cx="9728" cy="1545031"/>
          </a:xfrm>
          <a:prstGeom prst="bentConnector3">
            <a:avLst>
              <a:gd name="adj1" fmla="val -2349918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9277FA-5E61-4E02-B5C7-C04DF6698EC2}"/>
              </a:ext>
            </a:extLst>
          </p:cNvPr>
          <p:cNvSpPr txBox="1"/>
          <p:nvPr/>
        </p:nvSpPr>
        <p:spPr>
          <a:xfrm>
            <a:off x="6220824" y="3600666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08B174-0518-43D7-9BB9-AB1A02A87F64}"/>
                  </a:ext>
                </a:extLst>
              </p:cNvPr>
              <p:cNvSpPr txBox="1"/>
              <p:nvPr/>
            </p:nvSpPr>
            <p:spPr>
              <a:xfrm>
                <a:off x="2815678" y="5360317"/>
                <a:ext cx="6560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수학에서는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변수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로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rgbClr val="00B0F0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상수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로 표현하는 경향이 있음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 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08B174-0518-43D7-9BB9-AB1A02A8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678" y="5360317"/>
                <a:ext cx="6560642" cy="369332"/>
              </a:xfrm>
              <a:prstGeom prst="rect">
                <a:avLst/>
              </a:prstGeom>
              <a:blipFill>
                <a:blip r:embed="rId4"/>
                <a:stretch>
                  <a:fillRect l="-8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A6D149E-4875-4D75-BA51-A392F67169D8}"/>
              </a:ext>
            </a:extLst>
          </p:cNvPr>
          <p:cNvSpPr txBox="1"/>
          <p:nvPr/>
        </p:nvSpPr>
        <p:spPr>
          <a:xfrm>
            <a:off x="5425893" y="358910"/>
            <a:ext cx="1359668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수학에서는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456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079E41-668A-4D9E-9BDB-B6418EBBF0ED}"/>
              </a:ext>
            </a:extLst>
          </p:cNvPr>
          <p:cNvSpPr txBox="1"/>
          <p:nvPr/>
        </p:nvSpPr>
        <p:spPr>
          <a:xfrm>
            <a:off x="4000500" y="2472873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01-2</a:t>
            </a:r>
            <a:endParaRPr lang="ko-KR" altLang="en-US" sz="4400" spc="-300" dirty="0">
              <a:solidFill>
                <a:srgbClr val="00002F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1B1109-B08B-46F6-B2AE-A6FB0EAD07AD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</a:t>
            </a:r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상수 예시</a:t>
            </a:r>
          </a:p>
        </p:txBody>
      </p:sp>
    </p:spTree>
    <p:extLst>
      <p:ext uri="{BB962C8B-B14F-4D97-AF65-F5344CB8AC3E}">
        <p14:creationId xmlns:p14="http://schemas.microsoft.com/office/powerpoint/2010/main" val="26758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3911B6F-7155-4655-A9AA-CBD2DE427FB6}"/>
              </a:ext>
            </a:extLst>
          </p:cNvPr>
          <p:cNvGrpSpPr/>
          <p:nvPr/>
        </p:nvGrpSpPr>
        <p:grpSpPr>
          <a:xfrm>
            <a:off x="2368113" y="1332268"/>
            <a:ext cx="7136992" cy="3541530"/>
            <a:chOff x="2021203" y="1093984"/>
            <a:chExt cx="7136992" cy="3541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08149E-56DA-48BC-B35A-F185F3402F56}"/>
                    </a:ext>
                  </a:extLst>
                </p:cNvPr>
                <p:cNvSpPr txBox="1"/>
                <p:nvPr/>
              </p:nvSpPr>
              <p:spPr>
                <a:xfrm>
                  <a:off x="3803120" y="2810815"/>
                  <a:ext cx="4386329" cy="769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5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5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5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5000" b="0" i="1" smtClean="0">
                            <a:latin typeface="Cambria Math" panose="02040503050406030204" pitchFamily="18" charset="0"/>
                          </a:rPr>
                          <m:t>−8=10</m:t>
                        </m:r>
                      </m:oMath>
                    </m:oMathPara>
                  </a14:m>
                  <a:endParaRPr lang="ko-KR" altLang="en-US" sz="5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08149E-56DA-48BC-B35A-F185F3402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120" y="2810815"/>
                  <a:ext cx="4386329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BCB55D-CD9A-4CF6-B43F-8677BEF3EDA1}"/>
                </a:ext>
              </a:extLst>
            </p:cNvPr>
            <p:cNvSpPr/>
            <p:nvPr/>
          </p:nvSpPr>
          <p:spPr>
            <a:xfrm>
              <a:off x="3803120" y="2903508"/>
              <a:ext cx="584054" cy="584054"/>
            </a:xfrm>
            <a:prstGeom prst="rect">
              <a:avLst/>
            </a:prstGeom>
            <a:noFill/>
            <a:ln w="28575">
              <a:solidFill>
                <a:srgbClr val="EE2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E06AC-78AF-4DF4-A80A-901167113843}"/>
                </a:ext>
              </a:extLst>
            </p:cNvPr>
            <p:cNvSpPr/>
            <p:nvPr/>
          </p:nvSpPr>
          <p:spPr>
            <a:xfrm>
              <a:off x="4938014" y="2903508"/>
              <a:ext cx="584054" cy="584054"/>
            </a:xfrm>
            <a:prstGeom prst="rect">
              <a:avLst/>
            </a:prstGeom>
            <a:noFill/>
            <a:ln w="28575">
              <a:solidFill>
                <a:srgbClr val="EE2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A2B757-BF63-45FD-8717-CB6EC26AEA96}"/>
                </a:ext>
              </a:extLst>
            </p:cNvPr>
            <p:cNvSpPr/>
            <p:nvPr/>
          </p:nvSpPr>
          <p:spPr>
            <a:xfrm>
              <a:off x="6066817" y="2903508"/>
              <a:ext cx="584054" cy="58405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A67996-6353-4389-A6A8-920B70F7B21A}"/>
                </a:ext>
              </a:extLst>
            </p:cNvPr>
            <p:cNvSpPr/>
            <p:nvPr/>
          </p:nvSpPr>
          <p:spPr>
            <a:xfrm>
              <a:off x="7337897" y="2903508"/>
              <a:ext cx="755515" cy="58405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5B866774-4B41-4167-8C2D-1F6736DEC719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4662594" y="2336061"/>
              <a:ext cx="12700" cy="1134894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EE26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06F34608-C71C-47C0-819D-E005342717AC}"/>
                </a:ext>
              </a:extLst>
            </p:cNvPr>
            <p:cNvCxnSpPr>
              <a:stCxn id="7" idx="2"/>
              <a:endCxn id="8" idx="2"/>
            </p:cNvCxnSpPr>
            <p:nvPr/>
          </p:nvCxnSpPr>
          <p:spPr>
            <a:xfrm rot="16200000" flipH="1">
              <a:off x="7037249" y="2809156"/>
              <a:ext cx="12700" cy="1356811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50219B-CBA4-40C6-ADB5-E5E41CCF24C7}"/>
                </a:ext>
              </a:extLst>
            </p:cNvPr>
            <p:cNvSpPr txBox="1"/>
            <p:nvPr/>
          </p:nvSpPr>
          <p:spPr>
            <a:xfrm>
              <a:off x="4227156" y="2125208"/>
              <a:ext cx="8835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변수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48E258-DE3C-47E5-9AE2-374D52D846EA}"/>
                </a:ext>
              </a:extLst>
            </p:cNvPr>
            <p:cNvSpPr txBox="1"/>
            <p:nvPr/>
          </p:nvSpPr>
          <p:spPr>
            <a:xfrm>
              <a:off x="6601811" y="3711865"/>
              <a:ext cx="8835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solidFill>
                    <a:srgbClr val="00B0F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상수</a:t>
              </a:r>
            </a:p>
          </p:txBody>
        </p:sp>
        <p:sp>
          <p:nvSpPr>
            <p:cNvPr id="15" name="설명선: 굽은 선 14">
              <a:extLst>
                <a:ext uri="{FF2B5EF4-FFF2-40B4-BE49-F238E27FC236}">
                  <a16:creationId xmlns:a16="http://schemas.microsoft.com/office/drawing/2014/main" id="{2F4D4E12-FA26-4A08-A823-C73D91BA2EEB}"/>
                </a:ext>
              </a:extLst>
            </p:cNvPr>
            <p:cNvSpPr/>
            <p:nvPr/>
          </p:nvSpPr>
          <p:spPr>
            <a:xfrm flipV="1">
              <a:off x="7715654" y="4265863"/>
              <a:ext cx="1442541" cy="369651"/>
            </a:xfrm>
            <a:prstGeom prst="borderCallout2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06FBB0-0CF1-4465-ACC4-723B1653CA07}"/>
                </a:ext>
              </a:extLst>
            </p:cNvPr>
            <p:cNvSpPr txBox="1"/>
            <p:nvPr/>
          </p:nvSpPr>
          <p:spPr>
            <a:xfrm>
              <a:off x="7883727" y="4312349"/>
              <a:ext cx="110639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값이 고정됨</a:t>
              </a:r>
            </a:p>
          </p:txBody>
        </p:sp>
        <p:sp>
          <p:nvSpPr>
            <p:cNvPr id="17" name="설명선: 굽은 선 16">
              <a:extLst>
                <a:ext uri="{FF2B5EF4-FFF2-40B4-BE49-F238E27FC236}">
                  <a16:creationId xmlns:a16="http://schemas.microsoft.com/office/drawing/2014/main" id="{C0F455D6-2772-47C0-81BB-A35230B54ABD}"/>
                </a:ext>
              </a:extLst>
            </p:cNvPr>
            <p:cNvSpPr/>
            <p:nvPr/>
          </p:nvSpPr>
          <p:spPr>
            <a:xfrm flipH="1">
              <a:off x="2021203" y="1755557"/>
              <a:ext cx="1781917" cy="369651"/>
            </a:xfrm>
            <a:prstGeom prst="borderCallout2">
              <a:avLst/>
            </a:prstGeom>
            <a:noFill/>
            <a:ln w="19050">
              <a:solidFill>
                <a:srgbClr val="EE26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3EF117-F3EF-4716-AF2A-F3CEFC537C20}"/>
                </a:ext>
              </a:extLst>
            </p:cNvPr>
            <p:cNvSpPr txBox="1"/>
            <p:nvPr/>
          </p:nvSpPr>
          <p:spPr>
            <a:xfrm>
              <a:off x="2136147" y="1779591"/>
              <a:ext cx="155202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값이 변할 수 있음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F2481C-5D86-4890-8686-EB5312A2C0B6}"/>
                </a:ext>
              </a:extLst>
            </p:cNvPr>
            <p:cNvSpPr txBox="1"/>
            <p:nvPr/>
          </p:nvSpPr>
          <p:spPr>
            <a:xfrm>
              <a:off x="2269998" y="1093984"/>
              <a:ext cx="1284326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 = 9, b = 9</a:t>
              </a:r>
              <a:br>
                <a:rPr lang="en-US" altLang="ko-KR" sz="15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</a:br>
              <a:r>
                <a:rPr lang="en-US" altLang="ko-KR" sz="15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a = 10, b = 8</a:t>
              </a:r>
            </a:p>
            <a:p>
              <a:pPr algn="ctr"/>
              <a:r>
                <a:rPr lang="en-US" altLang="ko-KR" sz="1500" dirty="0">
                  <a:solidFill>
                    <a:srgbClr val="21262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…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89D1640-1DBE-4F36-8144-180F30C9FBDD}"/>
              </a:ext>
            </a:extLst>
          </p:cNvPr>
          <p:cNvSpPr txBox="1"/>
          <p:nvPr/>
        </p:nvSpPr>
        <p:spPr>
          <a:xfrm>
            <a:off x="5449829" y="219793"/>
            <a:ext cx="1292341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변수와 상수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44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2CE0F022-3477-4970-A6C9-DE97F9EAA7B5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7864342" y="3364863"/>
            <a:ext cx="235643" cy="1316785"/>
          </a:xfrm>
          <a:prstGeom prst="curvedConnector2">
            <a:avLst/>
          </a:prstGeom>
          <a:ln w="19050">
            <a:solidFill>
              <a:srgbClr val="EE2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5ED16429-39A1-4CD2-B57C-08B2E6048D7D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2075831" y="3171567"/>
            <a:ext cx="226369" cy="1712651"/>
          </a:xfrm>
          <a:prstGeom prst="curvedConnector2">
            <a:avLst/>
          </a:prstGeom>
          <a:ln w="19050">
            <a:solidFill>
              <a:srgbClr val="EE2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A3216D1-2143-4422-AA3E-59240F2648EA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4330525" y="3197821"/>
            <a:ext cx="226370" cy="1660144"/>
          </a:xfrm>
          <a:prstGeom prst="curvedConnector2">
            <a:avLst/>
          </a:prstGeom>
          <a:ln w="19050">
            <a:solidFill>
              <a:srgbClr val="EE2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F43909AA-22B6-4B41-BA56-BEF9900E7D5E}"/>
              </a:ext>
            </a:extLst>
          </p:cNvPr>
          <p:cNvCxnSpPr>
            <a:cxnSpLocks/>
            <a:endCxn id="45" idx="3"/>
          </p:cNvCxnSpPr>
          <p:nvPr/>
        </p:nvCxnSpPr>
        <p:spPr>
          <a:xfrm rot="5400000">
            <a:off x="9660593" y="3453401"/>
            <a:ext cx="235938" cy="1139417"/>
          </a:xfrm>
          <a:prstGeom prst="curvedConnector2">
            <a:avLst/>
          </a:prstGeom>
          <a:ln w="19050">
            <a:solidFill>
              <a:srgbClr val="EE26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28612D-5B93-47A7-8EE3-E4403F0140D9}"/>
              </a:ext>
            </a:extLst>
          </p:cNvPr>
          <p:cNvSpPr/>
          <p:nvPr/>
        </p:nvSpPr>
        <p:spPr>
          <a:xfrm>
            <a:off x="1332690" y="2046999"/>
            <a:ext cx="3942945" cy="1867710"/>
          </a:xfrm>
          <a:prstGeom prst="rect">
            <a:avLst/>
          </a:prstGeom>
          <a:noFill/>
          <a:ln w="38100"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71D6C1-0834-44EE-BE9E-0D51191AD622}"/>
                  </a:ext>
                </a:extLst>
              </p:cNvPr>
              <p:cNvSpPr txBox="1"/>
              <p:nvPr/>
            </p:nvSpPr>
            <p:spPr>
              <a:xfrm>
                <a:off x="3045341" y="3987189"/>
                <a:ext cx="5682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cm</a:t>
                </a:r>
                <a:endParaRPr lang="ko-KR" altLang="en-US" sz="2000" dirty="0">
                  <a:solidFill>
                    <a:srgbClr val="EE264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71D6C1-0834-44EE-BE9E-0D51191A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341" y="3987189"/>
                <a:ext cx="568297" cy="307777"/>
              </a:xfrm>
              <a:prstGeom prst="rect">
                <a:avLst/>
              </a:prstGeom>
              <a:blipFill>
                <a:blip r:embed="rId3"/>
                <a:stretch>
                  <a:fillRect l="-16129" t="-23529" r="-25806" b="-50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6812E-7EBC-4642-BEAA-8D226454D3DD}"/>
                  </a:ext>
                </a:extLst>
              </p:cNvPr>
              <p:cNvSpPr txBox="1"/>
              <p:nvPr/>
            </p:nvSpPr>
            <p:spPr>
              <a:xfrm>
                <a:off x="5405920" y="2826965"/>
                <a:ext cx="5737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cm</a:t>
                </a:r>
                <a:endParaRPr lang="ko-KR" altLang="en-US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6812E-7EBC-4642-BEAA-8D226454D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920" y="2826965"/>
                <a:ext cx="573747" cy="307777"/>
              </a:xfrm>
              <a:prstGeom prst="rect">
                <a:avLst/>
              </a:prstGeom>
              <a:blipFill>
                <a:blip r:embed="rId4"/>
                <a:stretch>
                  <a:fillRect l="-11702" t="-24000" r="-25532" b="-5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F73133-488E-448D-8539-1DC14A653019}"/>
                  </a:ext>
                </a:extLst>
              </p:cNvPr>
              <p:cNvSpPr txBox="1"/>
              <p:nvPr/>
            </p:nvSpPr>
            <p:spPr>
              <a:xfrm>
                <a:off x="231262" y="933222"/>
                <a:ext cx="11729475" cy="47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세로의 길이가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cm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이고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가로의 길이가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𝑏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</m:t>
                    </m:r>
                  </m:oMath>
                </a14:m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cm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인 사각형이 있다면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사각형의 면적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𝑆</m:t>
                    </m:r>
                    <m:sSup>
                      <m:sSupPr>
                        <m:ctrlPr>
                          <a:rPr lang="en-US" altLang="ko-KR" sz="1500" i="1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𝑐𝑚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ko-KR" altLang="en-US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은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𝑆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=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𝑎𝑏</m:t>
                    </m:r>
                    <m:r>
                      <a:rPr lang="ko-KR" altLang="en-US" sz="1500" i="1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로</m:t>
                    </m:r>
                  </m:oMath>
                </a14:m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표현할 수 있다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pPr algn="ctr"/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만약 세로의 길이는 그대로 두고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가로의 길이만 바꿔가면서 사각형의 면적 변화를 알아보고 싶다면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16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6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중</a:t>
                </a:r>
                <a:r>
                  <a:rPr lang="en-US" altLang="ko-KR" sz="16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16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어떤 것이 변수이고 어떤 것이 상수인가</a:t>
                </a:r>
                <a:r>
                  <a:rPr lang="en-US" altLang="ko-KR" sz="15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?</a:t>
                </a:r>
                <a:endPara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F73133-488E-448D-8539-1DC14A65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" y="933222"/>
                <a:ext cx="11729475" cy="477054"/>
              </a:xfrm>
              <a:prstGeom prst="rect">
                <a:avLst/>
              </a:prstGeom>
              <a:blipFill>
                <a:blip r:embed="rId5"/>
                <a:stretch>
                  <a:fillRect l="-416" t="-11538" r="-364" b="-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13714144-4E49-40F8-84D4-3CFB22B06D86}"/>
              </a:ext>
            </a:extLst>
          </p:cNvPr>
          <p:cNvCxnSpPr>
            <a:cxnSpLocks/>
          </p:cNvCxnSpPr>
          <p:nvPr/>
        </p:nvCxnSpPr>
        <p:spPr>
          <a:xfrm>
            <a:off x="5286753" y="2037850"/>
            <a:ext cx="396313" cy="808571"/>
          </a:xfrm>
          <a:prstGeom prst="curvedConnector2">
            <a:avLst/>
          </a:prstGeom>
          <a:ln w="19050">
            <a:solidFill>
              <a:srgbClr val="212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C177C547-EC6F-4243-88B9-700152E1609A}"/>
              </a:ext>
            </a:extLst>
          </p:cNvPr>
          <p:cNvCxnSpPr>
            <a:cxnSpLocks/>
          </p:cNvCxnSpPr>
          <p:nvPr/>
        </p:nvCxnSpPr>
        <p:spPr>
          <a:xfrm flipV="1">
            <a:off x="5290155" y="3134742"/>
            <a:ext cx="392911" cy="778816"/>
          </a:xfrm>
          <a:prstGeom prst="curvedConnector2">
            <a:avLst/>
          </a:prstGeom>
          <a:ln w="19050">
            <a:solidFill>
              <a:srgbClr val="212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64BA42C-B3F4-48CB-A286-C230F05B136E}"/>
                  </a:ext>
                </a:extLst>
              </p:cNvPr>
              <p:cNvSpPr/>
              <p:nvPr/>
            </p:nvSpPr>
            <p:spPr>
              <a:xfrm>
                <a:off x="2998365" y="2510505"/>
                <a:ext cx="803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𝑆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𝑐𝑚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64BA42C-B3F4-48CB-A286-C230F05B1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65" y="2510505"/>
                <a:ext cx="803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0ECAB8-AC8A-4216-B381-23B47A7AE2FF}"/>
                  </a:ext>
                </a:extLst>
              </p:cNvPr>
              <p:cNvSpPr/>
              <p:nvPr/>
            </p:nvSpPr>
            <p:spPr>
              <a:xfrm>
                <a:off x="2934947" y="2907220"/>
                <a:ext cx="95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0ECAB8-AC8A-4216-B381-23B47A7AE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47" y="2907220"/>
                <a:ext cx="952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CF31D13C-2079-4135-815A-B54DF955644D}"/>
              </a:ext>
            </a:extLst>
          </p:cNvPr>
          <p:cNvSpPr/>
          <p:nvPr/>
        </p:nvSpPr>
        <p:spPr>
          <a:xfrm>
            <a:off x="6297632" y="2739998"/>
            <a:ext cx="573747" cy="477054"/>
          </a:xfrm>
          <a:prstGeom prst="rightArrow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48BCF4-BCDD-4FBD-99C5-D3A060F388B5}"/>
              </a:ext>
            </a:extLst>
          </p:cNvPr>
          <p:cNvSpPr/>
          <p:nvPr/>
        </p:nvSpPr>
        <p:spPr>
          <a:xfrm>
            <a:off x="7326739" y="2045848"/>
            <a:ext cx="3023227" cy="1867710"/>
          </a:xfrm>
          <a:prstGeom prst="rect">
            <a:avLst/>
          </a:prstGeom>
          <a:noFill/>
          <a:ln w="38100">
            <a:solidFill>
              <a:srgbClr val="212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DAF7C3-9053-487F-BD89-3ED2BC7A7433}"/>
                  </a:ext>
                </a:extLst>
              </p:cNvPr>
              <p:cNvSpPr txBox="1"/>
              <p:nvPr/>
            </p:nvSpPr>
            <p:spPr>
              <a:xfrm>
                <a:off x="8640556" y="3987189"/>
                <a:ext cx="5682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rgbClr val="EE264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cm</a:t>
                </a:r>
                <a:endParaRPr lang="ko-KR" altLang="en-US" sz="2000" dirty="0">
                  <a:solidFill>
                    <a:srgbClr val="EE2647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DAF7C3-9053-487F-BD89-3ED2BC7A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556" y="3987189"/>
                <a:ext cx="568297" cy="307777"/>
              </a:xfrm>
              <a:prstGeom prst="rect">
                <a:avLst/>
              </a:prstGeom>
              <a:blipFill>
                <a:blip r:embed="rId8"/>
                <a:stretch>
                  <a:fillRect l="-15957" t="-23529" r="-25532" b="-50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8C0C73-6FC3-4FA4-9D5B-99FF28B05332}"/>
                  </a:ext>
                </a:extLst>
              </p:cNvPr>
              <p:cNvSpPr txBox="1"/>
              <p:nvPr/>
            </p:nvSpPr>
            <p:spPr>
              <a:xfrm>
                <a:off x="10475402" y="2825814"/>
                <a:ext cx="5737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cm</a:t>
                </a:r>
                <a:endParaRPr lang="ko-KR" altLang="en-US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8C0C73-6FC3-4FA4-9D5B-99FF28B05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402" y="2825814"/>
                <a:ext cx="573747" cy="307777"/>
              </a:xfrm>
              <a:prstGeom prst="rect">
                <a:avLst/>
              </a:prstGeom>
              <a:blipFill>
                <a:blip r:embed="rId9"/>
                <a:stretch>
                  <a:fillRect l="-10526" t="-24000" r="-25263" b="-5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45927037-471E-43A0-86C0-9588880D0CC8}"/>
              </a:ext>
            </a:extLst>
          </p:cNvPr>
          <p:cNvCxnSpPr>
            <a:cxnSpLocks/>
          </p:cNvCxnSpPr>
          <p:nvPr/>
        </p:nvCxnSpPr>
        <p:spPr>
          <a:xfrm>
            <a:off x="10356235" y="2036699"/>
            <a:ext cx="396313" cy="808571"/>
          </a:xfrm>
          <a:prstGeom prst="curvedConnector2">
            <a:avLst/>
          </a:prstGeom>
          <a:ln w="19050">
            <a:solidFill>
              <a:srgbClr val="212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C6F6C3B7-411A-424B-9196-477743D863CD}"/>
              </a:ext>
            </a:extLst>
          </p:cNvPr>
          <p:cNvCxnSpPr>
            <a:cxnSpLocks/>
          </p:cNvCxnSpPr>
          <p:nvPr/>
        </p:nvCxnSpPr>
        <p:spPr>
          <a:xfrm flipV="1">
            <a:off x="10359637" y="3133591"/>
            <a:ext cx="392911" cy="778816"/>
          </a:xfrm>
          <a:prstGeom prst="curvedConnector2">
            <a:avLst/>
          </a:prstGeom>
          <a:ln w="19050">
            <a:solidFill>
              <a:srgbClr val="212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C0CC528-8995-41B2-9AD6-0D7309E18E5D}"/>
                  </a:ext>
                </a:extLst>
              </p:cNvPr>
              <p:cNvSpPr/>
              <p:nvPr/>
            </p:nvSpPr>
            <p:spPr>
              <a:xfrm>
                <a:off x="8510889" y="2509354"/>
                <a:ext cx="803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𝑆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𝑐𝑚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C0CC528-8995-41B2-9AD6-0D7309E18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889" y="2509354"/>
                <a:ext cx="8038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F7F9252-B88C-4430-A7A7-D9489F2E6553}"/>
                  </a:ext>
                </a:extLst>
              </p:cNvPr>
              <p:cNvSpPr/>
              <p:nvPr/>
            </p:nvSpPr>
            <p:spPr>
              <a:xfrm>
                <a:off x="8447471" y="2906069"/>
                <a:ext cx="952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𝑎𝑏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F7F9252-B88C-4430-A7A7-D9489F2E6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471" y="2906069"/>
                <a:ext cx="9524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6F5A0D-38E9-4994-B54D-F5495F185BE7}"/>
                  </a:ext>
                </a:extLst>
              </p:cNvPr>
              <p:cNvSpPr txBox="1"/>
              <p:nvPr/>
            </p:nvSpPr>
            <p:spPr>
              <a:xfrm>
                <a:off x="4802011" y="5076637"/>
                <a:ext cx="29912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A.</a:t>
                </a:r>
                <a:r>
                  <a:rPr lang="ko-KR" altLang="en-US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변수는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이고 상수는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이다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6F5A0D-38E9-4994-B54D-F5495F185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11" y="5076637"/>
                <a:ext cx="2991242" cy="276999"/>
              </a:xfrm>
              <a:prstGeom prst="rect">
                <a:avLst/>
              </a:prstGeom>
              <a:blipFill>
                <a:blip r:embed="rId12"/>
                <a:stretch>
                  <a:fillRect l="-2449" t="-26667" r="-2449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6941F8-B77C-42BB-B7FC-38AB23BCC769}"/>
                  </a:ext>
                </a:extLst>
              </p:cNvPr>
              <p:cNvSpPr txBox="1"/>
              <p:nvPr/>
            </p:nvSpPr>
            <p:spPr>
              <a:xfrm>
                <a:off x="2602637" y="5493559"/>
                <a:ext cx="73899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가로길이인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EE2647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변하므로 </a:t>
                </a:r>
                <a:r>
                  <a:rPr lang="ko-KR" altLang="en-US" dirty="0">
                    <a:solidFill>
                      <a:srgbClr val="EE2647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변수</a:t>
                </a: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세로길이인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는 고정된 채 변하지 않기 때문</a:t>
                </a:r>
                <a:endParaRPr lang="ko-KR" altLang="en-US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76941F8-B77C-42BB-B7FC-38AB23BCC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7" y="5493559"/>
                <a:ext cx="7389989" cy="276999"/>
              </a:xfrm>
              <a:prstGeom prst="rect">
                <a:avLst/>
              </a:prstGeom>
              <a:blipFill>
                <a:blip r:embed="rId13"/>
                <a:stretch>
                  <a:fillRect t="-26087" b="-5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1A1015C-3290-4C5E-9050-1A6B1E8A950D}"/>
              </a:ext>
            </a:extLst>
          </p:cNvPr>
          <p:cNvSpPr txBox="1"/>
          <p:nvPr/>
        </p:nvSpPr>
        <p:spPr>
          <a:xfrm>
            <a:off x="5583679" y="149260"/>
            <a:ext cx="1024639" cy="369332"/>
          </a:xfrm>
          <a:prstGeom prst="rect">
            <a:avLst/>
          </a:prstGeom>
          <a:solidFill>
            <a:srgbClr val="EE2647"/>
          </a:solidFill>
          <a:ln>
            <a:solidFill>
              <a:srgbClr val="EE2647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연습문제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19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1E1CA-F034-4292-9050-25F3FD4B2BDF}"/>
              </a:ext>
            </a:extLst>
          </p:cNvPr>
          <p:cNvSpPr txBox="1"/>
          <p:nvPr/>
        </p:nvSpPr>
        <p:spPr>
          <a:xfrm>
            <a:off x="777644" y="3429000"/>
            <a:ext cx="1063670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상황을 바라보는 관점에 따라 달라질 수 있으며</a:t>
            </a:r>
            <a:r>
              <a:rPr lang="en-US" altLang="ko-KR" sz="2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br>
              <a:rPr lang="en-US" altLang="ko-KR" sz="2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2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결국 우리가 어떤 것에 관심을 두느냐에 따라 해당하는 역할이 달라진다</a:t>
            </a:r>
            <a:r>
              <a:rPr lang="en-US" altLang="ko-KR" sz="25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5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1CE40-F43A-495E-944B-827FDB9412B6}"/>
              </a:ext>
            </a:extLst>
          </p:cNvPr>
          <p:cNvSpPr txBox="1"/>
          <p:nvPr/>
        </p:nvSpPr>
        <p:spPr>
          <a:xfrm>
            <a:off x="5009002" y="1921032"/>
            <a:ext cx="217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</a:t>
            </a:r>
            <a:r>
              <a:rPr lang="en-US" altLang="ko-KR" sz="3000" dirty="0">
                <a:solidFill>
                  <a:srgbClr val="21262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vs</a:t>
            </a:r>
            <a:r>
              <a:rPr lang="en-US" altLang="ko-KR" sz="3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상수</a:t>
            </a:r>
          </a:p>
        </p:txBody>
      </p:sp>
    </p:spTree>
    <p:extLst>
      <p:ext uri="{BB962C8B-B14F-4D97-AF65-F5344CB8AC3E}">
        <p14:creationId xmlns:p14="http://schemas.microsoft.com/office/powerpoint/2010/main" val="173517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2144</Words>
  <Application>Microsoft Office PowerPoint</Application>
  <PresentationFormat>와이드스크린</PresentationFormat>
  <Paragraphs>360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나눔스퀘어라운드 Bold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JungIn Yoon</dc:creator>
  <cp:lastModifiedBy>JungIn Yoon</cp:lastModifiedBy>
  <cp:revision>1711</cp:revision>
  <dcterms:created xsi:type="dcterms:W3CDTF">2020-05-01T13:37:59Z</dcterms:created>
  <dcterms:modified xsi:type="dcterms:W3CDTF">2020-05-24T16:19:04Z</dcterms:modified>
</cp:coreProperties>
</file>