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18"/>
  </p:notesMasterIdLst>
  <p:handoutMasterIdLst>
    <p:handoutMasterId r:id="rId19"/>
  </p:handoutMasterIdLst>
  <p:sldIdLst>
    <p:sldId id="667" r:id="rId2"/>
    <p:sldId id="893" r:id="rId3"/>
    <p:sldId id="741" r:id="rId4"/>
    <p:sldId id="894" r:id="rId5"/>
    <p:sldId id="895" r:id="rId6"/>
    <p:sldId id="858" r:id="rId7"/>
    <p:sldId id="896" r:id="rId8"/>
    <p:sldId id="897" r:id="rId9"/>
    <p:sldId id="859" r:id="rId10"/>
    <p:sldId id="898" r:id="rId11"/>
    <p:sldId id="907" r:id="rId12"/>
    <p:sldId id="900" r:id="rId13"/>
    <p:sldId id="901" r:id="rId14"/>
    <p:sldId id="902" r:id="rId15"/>
    <p:sldId id="904" r:id="rId16"/>
    <p:sldId id="903" r:id="rId17"/>
  </p:sldIdLst>
  <p:sldSz cx="1043940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6" pos="5193" userDrawn="1">
          <p15:clr>
            <a:srgbClr val="A4A3A4"/>
          </p15:clr>
        </p15:guide>
        <p15:guide id="7" orient="horz" pos="1616" userDrawn="1">
          <p15:clr>
            <a:srgbClr val="A4A3A4"/>
          </p15:clr>
        </p15:guide>
        <p15:guide id="8" pos="929" userDrawn="1">
          <p15:clr>
            <a:srgbClr val="A4A3A4"/>
          </p15:clr>
        </p15:guide>
        <p15:guide id="9" pos="3787" userDrawn="1">
          <p15:clr>
            <a:srgbClr val="A4A3A4"/>
          </p15:clr>
        </p15:guide>
        <p15:guide id="10" orient="horz" pos="3294" userDrawn="1">
          <p15:clr>
            <a:srgbClr val="A4A3A4"/>
          </p15:clr>
        </p15:guide>
        <p15:guide id="11" pos="4331" userDrawn="1">
          <p15:clr>
            <a:srgbClr val="A4A3A4"/>
          </p15:clr>
        </p15:guide>
        <p15:guide id="12" orient="horz" pos="1706" userDrawn="1">
          <p15:clr>
            <a:srgbClr val="A4A3A4"/>
          </p15:clr>
        </p15:guide>
        <p15:guide id="14" orient="horz" pos="300" userDrawn="1">
          <p15:clr>
            <a:srgbClr val="A4A3A4"/>
          </p15:clr>
        </p15:guide>
        <p15:guide id="15" pos="1678" userDrawn="1">
          <p15:clr>
            <a:srgbClr val="A4A3A4"/>
          </p15:clr>
        </p15:guide>
        <p15:guide id="16" orient="horz" pos="822" userDrawn="1">
          <p15:clr>
            <a:srgbClr val="A4A3A4"/>
          </p15:clr>
        </p15:guide>
        <p15:guide id="17" orient="horz" pos="1911" userDrawn="1">
          <p15:clr>
            <a:srgbClr val="A4A3A4"/>
          </p15:clr>
        </p15:guide>
        <p15:guide id="18" orient="horz" pos="4020" userDrawn="1">
          <p15:clr>
            <a:srgbClr val="A4A3A4"/>
          </p15:clr>
        </p15:guide>
        <p15:guide id="19" pos="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 userDrawn="1">
          <p15:clr>
            <a:srgbClr val="A4A3A4"/>
          </p15:clr>
        </p15:guide>
        <p15:guide id="2" pos="2122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313F"/>
    <a:srgbClr val="D8DCDD"/>
    <a:srgbClr val="354457"/>
    <a:srgbClr val="303030"/>
    <a:srgbClr val="4C4A4B"/>
    <a:srgbClr val="E63232"/>
    <a:srgbClr val="023462"/>
    <a:srgbClr val="0082C8"/>
    <a:srgbClr val="FD3939"/>
    <a:srgbClr val="FDAD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71" autoAdjust="0"/>
    <p:restoredTop sz="96173" autoAdjust="0"/>
  </p:normalViewPr>
  <p:slideViewPr>
    <p:cSldViewPr>
      <p:cViewPr varScale="1">
        <p:scale>
          <a:sx n="78" d="100"/>
          <a:sy n="78" d="100"/>
        </p:scale>
        <p:origin x="1230" y="84"/>
      </p:cViewPr>
      <p:guideLst>
        <p:guide orient="horz" pos="1525"/>
        <p:guide pos="5193"/>
        <p:guide orient="horz" pos="1616"/>
        <p:guide pos="929"/>
        <p:guide pos="3787"/>
        <p:guide orient="horz" pos="3294"/>
        <p:guide pos="4331"/>
        <p:guide orient="horz" pos="1706"/>
        <p:guide orient="horz" pos="300"/>
        <p:guide pos="1678"/>
        <p:guide orient="horz" pos="822"/>
        <p:guide orient="horz" pos="1911"/>
        <p:guide orient="horz" pos="4020"/>
        <p:guide pos="67"/>
      </p:guideLst>
    </p:cSldViewPr>
  </p:slideViewPr>
  <p:outlineViewPr>
    <p:cViewPr>
      <p:scale>
        <a:sx n="33" d="100"/>
        <a:sy n="33" d="100"/>
      </p:scale>
      <p:origin x="0" y="-15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30" d="100"/>
          <a:sy n="130" d="100"/>
        </p:scale>
        <p:origin x="2172" y="-1530"/>
      </p:cViewPr>
      <p:guideLst>
        <p:guide orient="horz" pos="3087"/>
        <p:guide pos="2122"/>
        <p:guide orient="horz" pos="3127"/>
        <p:guide pos="214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60" cy="495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5" tIns="47778" rIns="95555" bIns="4777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65" y="0"/>
            <a:ext cx="2945660" cy="495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5" tIns="47778" rIns="95555" bIns="4777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129CB8B-BF7F-4D5D-BAF3-67E8C3ECE4EC}" type="datetimeFigureOut">
              <a:rPr lang="ko-KR" altLang="en-US"/>
              <a:pPr>
                <a:defRPr/>
              </a:pPr>
              <a:t>2018-10-23</a:t>
            </a:fld>
            <a:endParaRPr lang="en-US" altLang="ko-KR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7884"/>
            <a:ext cx="2945660" cy="49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5" tIns="47778" rIns="95555" bIns="47778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65" y="9427884"/>
            <a:ext cx="2945660" cy="49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5" tIns="47778" rIns="95555" bIns="4777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5EC2FAC-D8E8-4004-9ADB-24D6F525D95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13111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60" cy="495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5" tIns="47778" rIns="95555" bIns="47778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65" y="0"/>
            <a:ext cx="2945660" cy="495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5" tIns="47778" rIns="95555" bIns="47778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66738" y="744538"/>
            <a:ext cx="56642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504"/>
            <a:ext cx="5438140" cy="4466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5" tIns="47778" rIns="95555" bIns="477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7884"/>
            <a:ext cx="2945660" cy="49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5" tIns="47778" rIns="95555" bIns="47778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65" y="9427884"/>
            <a:ext cx="2945660" cy="49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5" tIns="47778" rIns="95555" bIns="47778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DBDBBB6-5416-4B01-B11F-E27D25AE0A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74318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531813" y="728663"/>
            <a:ext cx="5551487" cy="36480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536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A823F25-BDB4-48B1-B2DD-8099D519E225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1818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KT&amp;G소개_이어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62951" y="6615200"/>
            <a:ext cx="2006184" cy="188650"/>
          </a:xfrm>
          <a:prstGeom prst="rect">
            <a:avLst/>
          </a:prstGeom>
        </p:spPr>
        <p:txBody>
          <a:bodyPr/>
          <a:lstStyle>
            <a:lvl1pPr algn="ctr">
              <a:defRPr sz="8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ysClr val="windowText" lastClr="000000"/>
                </a:solidFill>
              </a:rPr>
              <a:t>- </a:t>
            </a:r>
            <a:fld id="{0BC08814-69B2-4603-B9AA-C4328DE5BB5D}" type="slidenum">
              <a:rPr kumimoji="0" lang="ko-KR" altLang="en-US" kern="0" smtClean="0">
                <a:solidFill>
                  <a:sysClr val="windowText" lastClr="000000"/>
                </a:solidFill>
              </a:rPr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ko-KR" altLang="en-US" kern="0" dirty="0" smtClean="0">
                <a:solidFill>
                  <a:sysClr val="windowText" lastClr="000000"/>
                </a:solidFill>
              </a:rPr>
              <a:t> </a:t>
            </a:r>
            <a:r>
              <a:rPr kumimoji="0" lang="en-US" altLang="ko-KR" kern="0" dirty="0" smtClean="0">
                <a:solidFill>
                  <a:sysClr val="windowText" lastClr="000000"/>
                </a:solidFill>
              </a:rPr>
              <a:t>-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0" name="Group 64"/>
          <p:cNvGraphicFramePr>
            <a:graphicFrameLocks noGrp="1"/>
          </p:cNvGraphicFramePr>
          <p:nvPr userDrawn="1">
            <p:extLst/>
          </p:nvPr>
        </p:nvGraphicFramePr>
        <p:xfrm>
          <a:off x="51446" y="61866"/>
          <a:ext cx="10317690" cy="216000"/>
        </p:xfrm>
        <a:graphic>
          <a:graphicData uri="http://schemas.openxmlformats.org/drawingml/2006/table">
            <a:tbl>
              <a:tblPr/>
              <a:tblGrid>
                <a:gridCol w="704681"/>
                <a:gridCol w="7595921"/>
                <a:gridCol w="576064"/>
                <a:gridCol w="1441024"/>
              </a:tblGrid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</a:p>
                  </a:txBody>
                  <a:tcPr marL="61650" marR="61650" marT="18000" marB="18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650" marR="61650" marT="18000" marB="18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650" marR="61650" marT="18000" marB="18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650" marR="61650" marT="18000" marB="18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 userDrawn="1"/>
        </p:nvSpPr>
        <p:spPr>
          <a:xfrm>
            <a:off x="50118" y="323850"/>
            <a:ext cx="8274731" cy="64800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 userDrawn="1"/>
        </p:nvSpPr>
        <p:spPr>
          <a:xfrm>
            <a:off x="8362950" y="323851"/>
            <a:ext cx="2008319" cy="625792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제목 31"/>
          <p:cNvSpPr>
            <a:spLocks noGrp="1"/>
          </p:cNvSpPr>
          <p:nvPr>
            <p:ph type="title"/>
          </p:nvPr>
        </p:nvSpPr>
        <p:spPr>
          <a:xfrm>
            <a:off x="739525" y="71391"/>
            <a:ext cx="7449716" cy="200028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5" name="직사각형 34"/>
          <p:cNvSpPr/>
          <p:nvPr userDrawn="1"/>
        </p:nvSpPr>
        <p:spPr>
          <a:xfrm>
            <a:off x="8362950" y="323850"/>
            <a:ext cx="2008319" cy="252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kern="120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Description</a:t>
            </a:r>
            <a:endParaRPr kumimoji="1" lang="ko-KR" altLang="en-US" sz="900" b="1" kern="120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6287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이어서 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62951" y="6615200"/>
            <a:ext cx="2006184" cy="188650"/>
          </a:xfrm>
          <a:prstGeom prst="rect">
            <a:avLst/>
          </a:prstGeom>
        </p:spPr>
        <p:txBody>
          <a:bodyPr/>
          <a:lstStyle>
            <a:lvl1pPr algn="ctr">
              <a:defRPr sz="8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ysClr val="windowText" lastClr="000000"/>
                </a:solidFill>
              </a:rPr>
              <a:t>- </a:t>
            </a:r>
            <a:fld id="{0BC08814-69B2-4603-B9AA-C4328DE5BB5D}" type="slidenum">
              <a:rPr kumimoji="0" lang="ko-KR" altLang="en-US" kern="0" smtClean="0">
                <a:solidFill>
                  <a:sysClr val="windowText" lastClr="000000"/>
                </a:solidFill>
              </a:rPr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ko-KR" altLang="en-US" kern="0" dirty="0" smtClean="0">
                <a:solidFill>
                  <a:sysClr val="windowText" lastClr="000000"/>
                </a:solidFill>
              </a:rPr>
              <a:t> </a:t>
            </a:r>
            <a:r>
              <a:rPr kumimoji="0" lang="en-US" altLang="ko-KR" kern="0" dirty="0" smtClean="0">
                <a:solidFill>
                  <a:sysClr val="windowText" lastClr="000000"/>
                </a:solidFill>
              </a:rPr>
              <a:t>-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38" name="Group 64"/>
          <p:cNvGraphicFramePr>
            <a:graphicFrameLocks noGrp="1"/>
          </p:cNvGraphicFramePr>
          <p:nvPr userDrawn="1"/>
        </p:nvGraphicFramePr>
        <p:xfrm>
          <a:off x="51446" y="61866"/>
          <a:ext cx="10317690" cy="216000"/>
        </p:xfrm>
        <a:graphic>
          <a:graphicData uri="http://schemas.openxmlformats.org/drawingml/2006/table">
            <a:tbl>
              <a:tblPr/>
              <a:tblGrid>
                <a:gridCol w="704681"/>
                <a:gridCol w="7595921"/>
                <a:gridCol w="576064"/>
                <a:gridCol w="1441024"/>
              </a:tblGrid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</a:p>
                  </a:txBody>
                  <a:tcPr marL="61650" marR="61650" marT="18000" marB="18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650" marR="61650" marT="18000" marB="18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650" marR="61650" marT="18000" marB="18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650" marR="61650" marT="18000" marB="18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 userDrawn="1"/>
        </p:nvSpPr>
        <p:spPr>
          <a:xfrm>
            <a:off x="50118" y="323850"/>
            <a:ext cx="8274731" cy="64800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 userDrawn="1"/>
        </p:nvSpPr>
        <p:spPr>
          <a:xfrm>
            <a:off x="8362950" y="323851"/>
            <a:ext cx="2008319" cy="625792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제목 31"/>
          <p:cNvSpPr>
            <a:spLocks noGrp="1"/>
          </p:cNvSpPr>
          <p:nvPr>
            <p:ph type="title"/>
          </p:nvPr>
        </p:nvSpPr>
        <p:spPr>
          <a:xfrm>
            <a:off x="739525" y="71391"/>
            <a:ext cx="7449716" cy="200028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2" name="직사각형 41"/>
          <p:cNvSpPr/>
          <p:nvPr userDrawn="1"/>
        </p:nvSpPr>
        <p:spPr>
          <a:xfrm>
            <a:off x="8362950" y="323850"/>
            <a:ext cx="2008319" cy="252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kern="120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Description</a:t>
            </a:r>
            <a:endParaRPr kumimoji="1" lang="ko-KR" altLang="en-US" sz="900" b="1" kern="120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1386322" y="323850"/>
            <a:ext cx="0" cy="64800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 userDrawn="1"/>
        </p:nvSpPr>
        <p:spPr>
          <a:xfrm>
            <a:off x="50119" y="323850"/>
            <a:ext cx="8274730" cy="2220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이전 페이지 이어서</a:t>
            </a:r>
            <a:endParaRPr lang="ko-KR" altLang="en-US" sz="800" dirty="0">
              <a:ln>
                <a:noFill/>
              </a:ln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50119" y="6581776"/>
            <a:ext cx="8274730" cy="2220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이어서 끝</a:t>
            </a:r>
            <a:endParaRPr lang="ko-KR" altLang="en-US" sz="800" dirty="0">
              <a:ln>
                <a:noFill/>
              </a:ln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448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팝업 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62951" y="6615200"/>
            <a:ext cx="2006184" cy="188650"/>
          </a:xfrm>
          <a:prstGeom prst="rect">
            <a:avLst/>
          </a:prstGeom>
        </p:spPr>
        <p:txBody>
          <a:bodyPr/>
          <a:lstStyle>
            <a:lvl1pPr algn="ctr">
              <a:defRPr sz="8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ysClr val="windowText" lastClr="000000"/>
                </a:solidFill>
              </a:rPr>
              <a:t>- </a:t>
            </a:r>
            <a:fld id="{0BC08814-69B2-4603-B9AA-C4328DE5BB5D}" type="slidenum">
              <a:rPr kumimoji="0" lang="ko-KR" altLang="en-US" kern="0" smtClean="0">
                <a:solidFill>
                  <a:sysClr val="windowText" lastClr="000000"/>
                </a:solidFill>
              </a:rPr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ko-KR" altLang="en-US" kern="0" dirty="0" smtClean="0">
                <a:solidFill>
                  <a:sysClr val="windowText" lastClr="000000"/>
                </a:solidFill>
              </a:rPr>
              <a:t> </a:t>
            </a:r>
            <a:r>
              <a:rPr kumimoji="0" lang="en-US" altLang="ko-KR" kern="0" dirty="0" smtClean="0">
                <a:solidFill>
                  <a:sysClr val="windowText" lastClr="000000"/>
                </a:solidFill>
              </a:rPr>
              <a:t>-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38" name="Group 64"/>
          <p:cNvGraphicFramePr>
            <a:graphicFrameLocks noGrp="1"/>
          </p:cNvGraphicFramePr>
          <p:nvPr userDrawn="1"/>
        </p:nvGraphicFramePr>
        <p:xfrm>
          <a:off x="51446" y="61866"/>
          <a:ext cx="10317690" cy="216000"/>
        </p:xfrm>
        <a:graphic>
          <a:graphicData uri="http://schemas.openxmlformats.org/drawingml/2006/table">
            <a:tbl>
              <a:tblPr/>
              <a:tblGrid>
                <a:gridCol w="704681"/>
                <a:gridCol w="7595921"/>
                <a:gridCol w="576064"/>
                <a:gridCol w="1441024"/>
              </a:tblGrid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</a:p>
                  </a:txBody>
                  <a:tcPr marL="61650" marR="61650" marT="18000" marB="18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650" marR="61650" marT="18000" marB="18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650" marR="61650" marT="18000" marB="18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650" marR="61650" marT="18000" marB="18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 userDrawn="1"/>
        </p:nvSpPr>
        <p:spPr>
          <a:xfrm>
            <a:off x="50118" y="323850"/>
            <a:ext cx="8274731" cy="64800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 userDrawn="1"/>
        </p:nvSpPr>
        <p:spPr>
          <a:xfrm>
            <a:off x="8362950" y="323851"/>
            <a:ext cx="2008319" cy="625792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제목 31"/>
          <p:cNvSpPr>
            <a:spLocks noGrp="1"/>
          </p:cNvSpPr>
          <p:nvPr>
            <p:ph type="title"/>
          </p:nvPr>
        </p:nvSpPr>
        <p:spPr>
          <a:xfrm>
            <a:off x="739525" y="71391"/>
            <a:ext cx="7449716" cy="200028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2" name="직사각형 41"/>
          <p:cNvSpPr/>
          <p:nvPr userDrawn="1"/>
        </p:nvSpPr>
        <p:spPr>
          <a:xfrm>
            <a:off x="8362950" y="323850"/>
            <a:ext cx="2008319" cy="252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kern="120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Description</a:t>
            </a:r>
            <a:endParaRPr kumimoji="1" lang="ko-KR" altLang="en-US" sz="900" b="1" kern="120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495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 GNB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62951" y="6615200"/>
            <a:ext cx="2006184" cy="188650"/>
          </a:xfrm>
          <a:prstGeom prst="rect">
            <a:avLst/>
          </a:prstGeom>
        </p:spPr>
        <p:txBody>
          <a:bodyPr/>
          <a:lstStyle>
            <a:lvl1pPr algn="ctr">
              <a:defRPr sz="8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ysClr val="windowText" lastClr="000000"/>
                </a:solidFill>
              </a:rPr>
              <a:t>- </a:t>
            </a:r>
            <a:fld id="{0BC08814-69B2-4603-B9AA-C4328DE5BB5D}" type="slidenum">
              <a:rPr kumimoji="0" lang="ko-KR" altLang="en-US" kern="0" smtClean="0">
                <a:solidFill>
                  <a:sysClr val="windowText" lastClr="000000"/>
                </a:solidFill>
              </a:rPr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ko-KR" altLang="en-US" kern="0" dirty="0" smtClean="0">
                <a:solidFill>
                  <a:sysClr val="windowText" lastClr="000000"/>
                </a:solidFill>
              </a:rPr>
              <a:t> </a:t>
            </a:r>
            <a:r>
              <a:rPr kumimoji="0" lang="en-US" altLang="ko-KR" kern="0" dirty="0" smtClean="0">
                <a:solidFill>
                  <a:sysClr val="windowText" lastClr="000000"/>
                </a:solidFill>
              </a:rPr>
              <a:t>-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/>
          <p:cNvSpPr/>
          <p:nvPr userDrawn="1"/>
        </p:nvSpPr>
        <p:spPr>
          <a:xfrm>
            <a:off x="50118" y="323850"/>
            <a:ext cx="8274731" cy="25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GNB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38" name="Group 64"/>
          <p:cNvGraphicFramePr>
            <a:graphicFrameLocks noGrp="1"/>
          </p:cNvGraphicFramePr>
          <p:nvPr userDrawn="1"/>
        </p:nvGraphicFramePr>
        <p:xfrm>
          <a:off x="51446" y="61866"/>
          <a:ext cx="10317690" cy="216000"/>
        </p:xfrm>
        <a:graphic>
          <a:graphicData uri="http://schemas.openxmlformats.org/drawingml/2006/table">
            <a:tbl>
              <a:tblPr/>
              <a:tblGrid>
                <a:gridCol w="704681"/>
                <a:gridCol w="7595921"/>
                <a:gridCol w="576064"/>
                <a:gridCol w="1441024"/>
              </a:tblGrid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</a:p>
                  </a:txBody>
                  <a:tcPr marL="61650" marR="61650" marT="18000" marB="18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650" marR="61650" marT="18000" marB="18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650" marR="61650" marT="18000" marB="18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650" marR="61650" marT="18000" marB="18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 userDrawn="1"/>
        </p:nvSpPr>
        <p:spPr>
          <a:xfrm>
            <a:off x="50118" y="323850"/>
            <a:ext cx="8274731" cy="64800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 userDrawn="1"/>
        </p:nvSpPr>
        <p:spPr>
          <a:xfrm>
            <a:off x="8362950" y="323851"/>
            <a:ext cx="2008319" cy="625792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제목 31"/>
          <p:cNvSpPr>
            <a:spLocks noGrp="1"/>
          </p:cNvSpPr>
          <p:nvPr>
            <p:ph type="title"/>
          </p:nvPr>
        </p:nvSpPr>
        <p:spPr>
          <a:xfrm>
            <a:off x="739525" y="71391"/>
            <a:ext cx="7449716" cy="200028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2" name="직사각형 41"/>
          <p:cNvSpPr/>
          <p:nvPr userDrawn="1"/>
        </p:nvSpPr>
        <p:spPr>
          <a:xfrm>
            <a:off x="8362950" y="323850"/>
            <a:ext cx="2008319" cy="252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kern="120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Description</a:t>
            </a:r>
            <a:endParaRPr kumimoji="1" lang="ko-KR" altLang="en-US" sz="900" b="1" kern="120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648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 GNB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62951" y="6615200"/>
            <a:ext cx="2006184" cy="188650"/>
          </a:xfrm>
          <a:prstGeom prst="rect">
            <a:avLst/>
          </a:prstGeom>
        </p:spPr>
        <p:txBody>
          <a:bodyPr/>
          <a:lstStyle>
            <a:lvl1pPr algn="ctr">
              <a:defRPr sz="8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ysClr val="windowText" lastClr="000000"/>
                </a:solidFill>
              </a:rPr>
              <a:t>- </a:t>
            </a:r>
            <a:fld id="{0BC08814-69B2-4603-B9AA-C4328DE5BB5D}" type="slidenum">
              <a:rPr kumimoji="0" lang="ko-KR" altLang="en-US" kern="0" smtClean="0">
                <a:solidFill>
                  <a:sysClr val="windowText" lastClr="000000"/>
                </a:solidFill>
              </a:rPr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ko-KR" altLang="en-US" kern="0" dirty="0" smtClean="0">
                <a:solidFill>
                  <a:sysClr val="windowText" lastClr="000000"/>
                </a:solidFill>
              </a:rPr>
              <a:t> </a:t>
            </a:r>
            <a:r>
              <a:rPr kumimoji="0" lang="en-US" altLang="ko-KR" kern="0" dirty="0" smtClean="0">
                <a:solidFill>
                  <a:sysClr val="windowText" lastClr="000000"/>
                </a:solidFill>
              </a:rPr>
              <a:t>-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50118" y="323850"/>
            <a:ext cx="8274731" cy="25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GNB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20" name="Group 64"/>
          <p:cNvGraphicFramePr>
            <a:graphicFrameLocks noGrp="1"/>
          </p:cNvGraphicFramePr>
          <p:nvPr userDrawn="1">
            <p:extLst/>
          </p:nvPr>
        </p:nvGraphicFramePr>
        <p:xfrm>
          <a:off x="51446" y="61866"/>
          <a:ext cx="10317690" cy="216000"/>
        </p:xfrm>
        <a:graphic>
          <a:graphicData uri="http://schemas.openxmlformats.org/drawingml/2006/table">
            <a:tbl>
              <a:tblPr/>
              <a:tblGrid>
                <a:gridCol w="704681"/>
                <a:gridCol w="7595921"/>
                <a:gridCol w="576064"/>
                <a:gridCol w="1441024"/>
              </a:tblGrid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</a:p>
                  </a:txBody>
                  <a:tcPr marL="61650" marR="61650" marT="18000" marB="18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650" marR="61650" marT="18000" marB="18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650" marR="61650" marT="18000" marB="18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650" marR="61650" marT="18000" marB="18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 userDrawn="1"/>
        </p:nvSpPr>
        <p:spPr>
          <a:xfrm>
            <a:off x="50118" y="323850"/>
            <a:ext cx="8274731" cy="64800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 userDrawn="1"/>
        </p:nvSpPr>
        <p:spPr>
          <a:xfrm>
            <a:off x="8362950" y="323851"/>
            <a:ext cx="2008319" cy="625792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제목 31"/>
          <p:cNvSpPr>
            <a:spLocks noGrp="1"/>
          </p:cNvSpPr>
          <p:nvPr>
            <p:ph type="title"/>
          </p:nvPr>
        </p:nvSpPr>
        <p:spPr>
          <a:xfrm>
            <a:off x="739525" y="71391"/>
            <a:ext cx="7449716" cy="200028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5" name="직사각형 34"/>
          <p:cNvSpPr/>
          <p:nvPr userDrawn="1"/>
        </p:nvSpPr>
        <p:spPr>
          <a:xfrm>
            <a:off x="8362950" y="323850"/>
            <a:ext cx="2008319" cy="252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kern="120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Description</a:t>
            </a:r>
            <a:endParaRPr kumimoji="1" lang="ko-KR" altLang="en-US" sz="900" b="1" kern="120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427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 중간제목">
    <p:bg>
      <p:bgPr>
        <a:solidFill>
          <a:srgbClr val="008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722477" y="2168860"/>
            <a:ext cx="9004300" cy="1548172"/>
          </a:xfrm>
          <a:prstGeom prst="rect">
            <a:avLst/>
          </a:prstGeom>
        </p:spPr>
        <p:txBody>
          <a:bodyPr/>
          <a:lstStyle>
            <a:lvl1pPr>
              <a:defRPr sz="6600" b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62951" y="6615200"/>
            <a:ext cx="2006184" cy="188650"/>
          </a:xfrm>
          <a:prstGeom prst="rect">
            <a:avLst/>
          </a:prstGeom>
        </p:spPr>
        <p:txBody>
          <a:bodyPr/>
          <a:lstStyle>
            <a:lvl1pPr algn="ctr">
              <a:defRPr sz="8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ysClr val="windowText" lastClr="000000"/>
                </a:solidFill>
              </a:rPr>
              <a:t>- </a:t>
            </a:r>
            <a:fld id="{0BC08814-69B2-4603-B9AA-C4328DE5BB5D}" type="slidenum">
              <a:rPr kumimoji="0" lang="ko-KR" altLang="en-US" kern="0" smtClean="0">
                <a:solidFill>
                  <a:sysClr val="windowText" lastClr="000000"/>
                </a:solidFill>
              </a:rPr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ko-KR" altLang="en-US" kern="0" dirty="0" smtClean="0">
                <a:solidFill>
                  <a:sysClr val="windowText" lastClr="000000"/>
                </a:solidFill>
              </a:rPr>
              <a:t> </a:t>
            </a:r>
            <a:r>
              <a:rPr kumimoji="0" lang="en-US" altLang="ko-KR" kern="0" dirty="0" smtClean="0">
                <a:solidFill>
                  <a:sysClr val="windowText" lastClr="000000"/>
                </a:solidFill>
              </a:rPr>
              <a:t>-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" y="0"/>
            <a:ext cx="10439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63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4"/>
          <p:cNvSpPr txBox="1">
            <a:spLocks noChangeArrowheads="1"/>
          </p:cNvSpPr>
          <p:nvPr userDrawn="1"/>
        </p:nvSpPr>
        <p:spPr bwMode="auto">
          <a:xfrm>
            <a:off x="203118" y="161622"/>
            <a:ext cx="4001770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0">
              <a:spcBef>
                <a:spcPct val="50000"/>
              </a:spcBef>
              <a:defRPr/>
            </a:pPr>
            <a:r>
              <a:rPr lang="en-US" altLang="ko-KR" sz="11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ooo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프로젝트 계획서</a:t>
            </a:r>
          </a:p>
        </p:txBody>
      </p:sp>
      <p:sp>
        <p:nvSpPr>
          <p:cNvPr id="19" name="Line 51"/>
          <p:cNvSpPr>
            <a:spLocks noChangeShapeType="1"/>
          </p:cNvSpPr>
          <p:nvPr userDrawn="1"/>
        </p:nvSpPr>
        <p:spPr bwMode="auto">
          <a:xfrm>
            <a:off x="212566" y="435494"/>
            <a:ext cx="10015754" cy="0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latinLnBrk="0">
              <a:defRPr/>
            </a:pPr>
            <a:endParaRPr lang="ko-KR" altLang="en-US" sz="1000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554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82955" y="2130427"/>
            <a:ext cx="887349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65910" y="3886200"/>
            <a:ext cx="730758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21970" y="6356352"/>
            <a:ext cx="243586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4F42076-EC13-49CA-BB78-E34C1901D844}" type="datetime1">
              <a:rPr lang="ko-KR" altLang="en-US"/>
              <a:pPr/>
              <a:t>2018-10-23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1212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036236" y="6683887"/>
            <a:ext cx="2435860" cy="140822"/>
          </a:xfrm>
          <a:prstGeom prst="rect">
            <a:avLst/>
          </a:prstGeom>
        </p:spPr>
        <p:txBody>
          <a:bodyPr/>
          <a:lstStyle>
            <a:lvl1pPr algn="r">
              <a:defRPr sz="700" b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fld id="{0BC08814-69B2-4603-B9AA-C4328DE5BB5D}" type="slidenum">
              <a:rPr kumimoji="0" lang="ko-KR" altLang="en-US" kern="0" smtClean="0"/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kern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43" r:id="rId2"/>
    <p:sldLayoutId id="2147484045" r:id="rId3"/>
    <p:sldLayoutId id="2147484046" r:id="rId4"/>
    <p:sldLayoutId id="2147484050" r:id="rId5"/>
    <p:sldLayoutId id="2147484057" r:id="rId6"/>
    <p:sldLayoutId id="2147484085" r:id="rId7"/>
    <p:sldLayoutId id="2147484089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ji0418@naver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11"/>
          <p:cNvSpPr>
            <a:spLocks noChangeShapeType="1"/>
          </p:cNvSpPr>
          <p:nvPr/>
        </p:nvSpPr>
        <p:spPr bwMode="auto">
          <a:xfrm>
            <a:off x="683997" y="2819220"/>
            <a:ext cx="9000000" cy="0"/>
          </a:xfrm>
          <a:prstGeom prst="line">
            <a:avLst/>
          </a:prstGeom>
          <a:noFill/>
          <a:ln w="19050" cmpd="thickThin">
            <a:solidFill>
              <a:schemeClr val="tx1">
                <a:alpha val="79999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971229" y="2159858"/>
            <a:ext cx="8641407" cy="655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r" eaLnBrk="0" latinLnBrk="0" hangingPunct="0">
              <a:lnSpc>
                <a:spcPct val="150000"/>
              </a:lnSpc>
            </a:pPr>
            <a:r>
              <a:rPr lang="en-US" altLang="ko-KR" sz="2800" b="1" dirty="0" smtClean="0">
                <a:solidFill>
                  <a:srgbClr val="EA313F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PlayForm</a:t>
            </a:r>
            <a:r>
              <a:rPr lang="ko-KR" altLang="en-US" sz="2800" b="1" dirty="0" smtClean="0">
                <a:solidFill>
                  <a:srgbClr val="EA313F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작품 계획서</a:t>
            </a:r>
            <a:endParaRPr lang="ko-KR" altLang="en-US" sz="2800" b="1" dirty="0">
              <a:solidFill>
                <a:srgbClr val="EA313F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2123357" y="1084541"/>
            <a:ext cx="7489279" cy="45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r" eaLnBrk="0" hangingPunct="0"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2018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년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2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학기 스마트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IT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과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2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학년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1078793" y="3010883"/>
            <a:ext cx="8713415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맑은 고딕"/>
              </a:rPr>
              <a:t>** </a:t>
            </a:r>
            <a:r>
              <a:rPr lang="ko-KR" altLang="en-US" sz="1400" kern="0" dirty="0">
                <a:solidFill>
                  <a:srgbClr val="000000"/>
                </a:solidFill>
                <a:ea typeface="맑은 고딕"/>
              </a:rPr>
              <a:t>본 서체는 맑은고딕 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10pt</a:t>
            </a:r>
            <a:r>
              <a:rPr lang="ko-KR" altLang="en-US" sz="1400" kern="0" dirty="0">
                <a:solidFill>
                  <a:srgbClr val="000000"/>
                </a:solidFill>
                <a:ea typeface="맑은 고딕"/>
              </a:rPr>
              <a:t>로 기재되었습니다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. </a:t>
            </a:r>
            <a:r>
              <a:rPr lang="ko-KR" altLang="en-US" sz="1400" kern="0" dirty="0" smtClean="0">
                <a:solidFill>
                  <a:srgbClr val="000000"/>
                </a:solidFill>
                <a:ea typeface="맑은 고딕"/>
              </a:rPr>
              <a:t>레포트는 </a:t>
            </a:r>
            <a:r>
              <a:rPr lang="ko-KR" altLang="en-US" sz="1400" kern="0" dirty="0">
                <a:solidFill>
                  <a:srgbClr val="000000"/>
                </a:solidFill>
                <a:ea typeface="맑은 고딕"/>
              </a:rPr>
              <a:t>반드시 맑은고딕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ea typeface="맑은 고딕"/>
              </a:rPr>
              <a:t>나눔고딕 서체로만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10pt</a:t>
            </a:r>
            <a:r>
              <a:rPr lang="ko-KR" altLang="en-US" sz="1400" kern="0" dirty="0">
                <a:solidFill>
                  <a:srgbClr val="000000"/>
                </a:solidFill>
                <a:ea typeface="맑은 고딕"/>
              </a:rPr>
              <a:t>기준으로 기재합니다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ea typeface="맑은 고딕"/>
              </a:rPr>
              <a:t>형식점수에 포함되며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ea typeface="맑은 고딕"/>
              </a:rPr>
              <a:t>폰트 저작권과 공문서 작성의 중요성을 포함합니다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.</a:t>
            </a:r>
            <a:endParaRPr lang="ko-KR" altLang="en-US" sz="1400" kern="0" dirty="0">
              <a:solidFill>
                <a:srgbClr val="000000"/>
              </a:solidFill>
            </a:endParaRPr>
          </a:p>
          <a:p>
            <a:pPr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ea typeface="맑은 고딕"/>
              </a:rPr>
              <a:t>본 계획서는 </a:t>
            </a:r>
            <a:r>
              <a:rPr lang="en-US" altLang="ko-KR" sz="1400" b="1" u="sng" kern="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맑은 고딕"/>
              </a:rPr>
              <a:t>10</a:t>
            </a:r>
            <a:r>
              <a:rPr lang="ko-KR" altLang="en-US" sz="1400" b="1" u="sng" kern="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ea typeface="맑은 고딕"/>
              </a:rPr>
              <a:t>월 </a:t>
            </a:r>
            <a:r>
              <a:rPr lang="en-US" altLang="ko-KR" sz="1400" b="1" u="sng" kern="0" dirty="0" smtClean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맑은 고딕"/>
              </a:rPr>
              <a:t>21</a:t>
            </a:r>
            <a:r>
              <a:rPr lang="ko-KR" altLang="en-US" sz="1400" b="1" u="sng" kern="0" dirty="0" smtClean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ea typeface="맑은 고딕"/>
              </a:rPr>
              <a:t>일까지 </a:t>
            </a:r>
            <a:r>
              <a:rPr lang="ko-KR" altLang="en-US" sz="1400" b="1" u="sng" kern="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ea typeface="맑은 고딕"/>
              </a:rPr>
              <a:t>제출</a:t>
            </a:r>
            <a:r>
              <a:rPr lang="ko-KR" altLang="en-US" sz="1400" kern="0" dirty="0">
                <a:solidFill>
                  <a:srgbClr val="000000"/>
                </a:solidFill>
                <a:ea typeface="맑은 고딕"/>
              </a:rPr>
              <a:t>하고 작품 진행하면서 페이지 분량이 더욱 추가될 수 있습니다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958586"/>
              </p:ext>
            </p:extLst>
          </p:nvPr>
        </p:nvGraphicFramePr>
        <p:xfrm>
          <a:off x="899220" y="4263282"/>
          <a:ext cx="8568952" cy="2259152"/>
        </p:xfrm>
        <a:graphic>
          <a:graphicData uri="http://schemas.openxmlformats.org/drawingml/2006/table">
            <a:tbl>
              <a:tblPr/>
              <a:tblGrid>
                <a:gridCol w="1218358"/>
                <a:gridCol w="1212580"/>
                <a:gridCol w="1804893"/>
                <a:gridCol w="2385276"/>
                <a:gridCol w="1947845"/>
              </a:tblGrid>
              <a:tr h="363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품 명</a:t>
                      </a:r>
                      <a:endParaRPr lang="ko-KR" altLang="en-US" sz="1000" kern="0" spc="0" dirty="0"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445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PlayForm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3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명</a:t>
                      </a:r>
                      <a:endParaRPr lang="ko-KR" altLang="en-US" sz="1000" kern="0" spc="0" dirty="0"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445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망겜러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705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학번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</a:t>
                      </a: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 역할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반드시 분담할 것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9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장</a:t>
                      </a:r>
                      <a:endParaRPr lang="ko-KR" altLang="en-US" sz="1000" kern="0" spc="0" dirty="0"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445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윤정인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201731037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yji0418@naver.com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010-2687-7883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7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00288" y="1962150"/>
            <a:ext cx="1043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030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ysClr val="windowText" lastClr="000000"/>
                </a:solidFill>
              </a:rPr>
              <a:t>- </a:t>
            </a:r>
            <a:fld id="{0BC08814-69B2-4603-B9AA-C4328DE5BB5D}" type="slidenum">
              <a:rPr kumimoji="0" lang="ko-KR" altLang="en-US" kern="0" smtClean="0">
                <a:solidFill>
                  <a:sysClr val="windowText" lastClr="000000"/>
                </a:solidFill>
              </a:rPr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r>
              <a:rPr kumimoji="0" lang="ko-KR" altLang="en-US" kern="0" dirty="0" smtClean="0">
                <a:solidFill>
                  <a:sysClr val="windowText" lastClr="000000"/>
                </a:solidFill>
              </a:rPr>
              <a:t> </a:t>
            </a:r>
            <a:r>
              <a:rPr kumimoji="0" lang="en-US" altLang="ko-KR" kern="0" dirty="0" smtClean="0">
                <a:solidFill>
                  <a:sysClr val="windowText" lastClr="000000"/>
                </a:solidFill>
              </a:rPr>
              <a:t>-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39525" y="62598"/>
            <a:ext cx="7449716" cy="200028"/>
          </a:xfrm>
        </p:spPr>
        <p:txBody>
          <a:bodyPr/>
          <a:lstStyle/>
          <a:p>
            <a:r>
              <a:rPr lang="en-US" altLang="ko-KR" dirty="0" smtClean="0"/>
              <a:t>MAIN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818099"/>
              </p:ext>
            </p:extLst>
          </p:nvPr>
        </p:nvGraphicFramePr>
        <p:xfrm>
          <a:off x="8369002" y="581139"/>
          <a:ext cx="2033089" cy="2539620"/>
        </p:xfrm>
        <a:graphic>
          <a:graphicData uri="http://schemas.openxmlformats.org/drawingml/2006/table">
            <a:tbl>
              <a:tblPr/>
              <a:tblGrid>
                <a:gridCol w="169400"/>
                <a:gridCol w="1863689"/>
              </a:tblGrid>
              <a:tr h="2361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우측 상단 종료버튼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게임 명으로 검색할 수 있는 검색 창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게임 가능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메뉴구성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 PC, CONSOLE, MUSIC, NEWS, DATA INPUT</a:t>
                      </a: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아이콘은 해상도대로 조절해서 사용 할 예정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(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포토샵으로 작업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서브화면들에서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HOME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버튼을 누르면 나오는 화면</a:t>
                      </a: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좌측 상단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?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아이콘은 사용아이콘들 출처 목록 나열하는 서브화면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" name="제목 2"/>
          <p:cNvSpPr txBox="1">
            <a:spLocks/>
          </p:cNvSpPr>
          <p:nvPr/>
        </p:nvSpPr>
        <p:spPr>
          <a:xfrm>
            <a:off x="8956821" y="72123"/>
            <a:ext cx="1339443" cy="200028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kern="0" dirty="0" err="1" smtClean="0"/>
              <a:t>PlayForm_Index</a:t>
            </a:r>
            <a:endParaRPr lang="ko-KR" altLang="en-US" kern="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1043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45121" y="5680859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                                  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24~32px</a:t>
            </a:r>
            <a:b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해상도 대로 조절해서 사용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557" y="934305"/>
            <a:ext cx="3054139" cy="5472000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2770207" y="5628296"/>
            <a:ext cx="2606840" cy="396044"/>
          </a:xfrm>
          <a:prstGeom prst="rect">
            <a:avLst/>
          </a:prstGeom>
          <a:noFill/>
          <a:ln w="19050">
            <a:solidFill>
              <a:srgbClr val="EA31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2316522" y="5846736"/>
            <a:ext cx="396044" cy="0"/>
          </a:xfrm>
          <a:prstGeom prst="straightConnector1">
            <a:avLst/>
          </a:prstGeom>
          <a:noFill/>
          <a:ln w="19050">
            <a:solidFill>
              <a:srgbClr val="EA313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직사각형 44"/>
          <p:cNvSpPr/>
          <p:nvPr/>
        </p:nvSpPr>
        <p:spPr>
          <a:xfrm>
            <a:off x="5181265" y="892954"/>
            <a:ext cx="488910" cy="506166"/>
          </a:xfrm>
          <a:prstGeom prst="rect">
            <a:avLst/>
          </a:prstGeom>
          <a:noFill/>
          <a:ln w="28575">
            <a:solidFill>
              <a:srgbClr val="EA31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5745207" y="1146037"/>
            <a:ext cx="454570" cy="0"/>
          </a:xfrm>
          <a:prstGeom prst="straightConnector1">
            <a:avLst/>
          </a:prstGeom>
          <a:noFill/>
          <a:ln w="19050">
            <a:solidFill>
              <a:srgbClr val="EA313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TextBox 47"/>
          <p:cNvSpPr txBox="1"/>
          <p:nvPr/>
        </p:nvSpPr>
        <p:spPr>
          <a:xfrm>
            <a:off x="6199777" y="1030621"/>
            <a:ext cx="8418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앱 종료 버튼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546557" y="892954"/>
            <a:ext cx="488910" cy="506166"/>
          </a:xfrm>
          <a:prstGeom prst="rect">
            <a:avLst/>
          </a:prstGeom>
          <a:noFill/>
          <a:ln w="28575">
            <a:solidFill>
              <a:srgbClr val="EA31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997006" y="1146037"/>
            <a:ext cx="517538" cy="0"/>
          </a:xfrm>
          <a:prstGeom prst="straightConnector1">
            <a:avLst/>
          </a:prstGeom>
          <a:noFill/>
          <a:ln w="19050">
            <a:solidFill>
              <a:srgbClr val="EA313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/>
          <p:cNvSpPr txBox="1"/>
          <p:nvPr/>
        </p:nvSpPr>
        <p:spPr>
          <a:xfrm>
            <a:off x="1159917" y="98242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사용 아이콘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출처 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개발자</a:t>
            </a:r>
            <a:endParaRPr lang="ko-KR" altLang="en-US" sz="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91012" y="1844824"/>
            <a:ext cx="2586035" cy="506166"/>
          </a:xfrm>
          <a:prstGeom prst="rect">
            <a:avLst/>
          </a:prstGeom>
          <a:noFill/>
          <a:ln w="28575">
            <a:solidFill>
              <a:srgbClr val="EA31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5430608" y="2097907"/>
            <a:ext cx="517538" cy="0"/>
          </a:xfrm>
          <a:prstGeom prst="straightConnector1">
            <a:avLst/>
          </a:prstGeom>
          <a:noFill/>
          <a:ln w="19050">
            <a:solidFill>
              <a:srgbClr val="EA313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/>
          <p:cNvSpPr txBox="1"/>
          <p:nvPr/>
        </p:nvSpPr>
        <p:spPr>
          <a:xfrm>
            <a:off x="5945207" y="1982491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297830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ysClr val="windowText" lastClr="000000"/>
                </a:solidFill>
              </a:rPr>
              <a:t>- </a:t>
            </a:r>
            <a:fld id="{0BC08814-69B2-4603-B9AA-C4328DE5BB5D}" type="slidenum">
              <a:rPr kumimoji="0" lang="ko-KR" altLang="en-US" kern="0" smtClean="0">
                <a:solidFill>
                  <a:sysClr val="windowText" lastClr="000000"/>
                </a:solidFill>
              </a:rPr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r>
              <a:rPr kumimoji="0" lang="ko-KR" altLang="en-US" kern="0" dirty="0" smtClean="0">
                <a:solidFill>
                  <a:sysClr val="windowText" lastClr="000000"/>
                </a:solidFill>
              </a:rPr>
              <a:t> </a:t>
            </a:r>
            <a:r>
              <a:rPr kumimoji="0" lang="en-US" altLang="ko-KR" kern="0" dirty="0" smtClean="0">
                <a:solidFill>
                  <a:sysClr val="windowText" lastClr="000000"/>
                </a:solidFill>
              </a:rPr>
              <a:t>-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39525" y="62598"/>
            <a:ext cx="7449716" cy="200028"/>
          </a:xfrm>
        </p:spPr>
        <p:txBody>
          <a:bodyPr/>
          <a:lstStyle/>
          <a:p>
            <a:r>
              <a:rPr lang="en-US" altLang="ko-KR" dirty="0" smtClean="0"/>
              <a:t>MAIN&gt;</a:t>
            </a:r>
            <a:r>
              <a:rPr lang="ko-KR" altLang="en-US" dirty="0" smtClean="0"/>
              <a:t>아이콘 출처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776085"/>
              </p:ext>
            </p:extLst>
          </p:nvPr>
        </p:nvGraphicFramePr>
        <p:xfrm>
          <a:off x="8369002" y="581139"/>
          <a:ext cx="2033089" cy="2623440"/>
        </p:xfrm>
        <a:graphic>
          <a:graphicData uri="http://schemas.openxmlformats.org/drawingml/2006/table">
            <a:tbl>
              <a:tblPr/>
              <a:tblGrid>
                <a:gridCol w="169400"/>
                <a:gridCol w="1863689"/>
              </a:tblGrid>
              <a:tr h="2361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 아이콘들 출처와 제작자 이름 등을 표시합니다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아이콘 사용자체는 무료이지만 출처를 남겨야 하기 때문에 아이콘이나 이미지 출처 주소를 남겨준다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화면에서 좌측 상단에 있는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?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아이콘을 누르면 나오는 화면</a:t>
                      </a: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아이콘 이미지를 넣고 텍스트 삽입으로 링크 삽입 예정</a:t>
                      </a: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HOME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버튼을 누르면 메인 화면으로 감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" name="제목 2"/>
          <p:cNvSpPr txBox="1">
            <a:spLocks/>
          </p:cNvSpPr>
          <p:nvPr/>
        </p:nvSpPr>
        <p:spPr>
          <a:xfrm>
            <a:off x="8956821" y="72123"/>
            <a:ext cx="1339443" cy="200028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kern="0" dirty="0" err="1" smtClean="0"/>
              <a:t>PlayForm_Source</a:t>
            </a:r>
            <a:endParaRPr lang="ko-KR" altLang="en-US" kern="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04" y="944725"/>
            <a:ext cx="3054137" cy="5471997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2483396" y="872716"/>
            <a:ext cx="540060" cy="576064"/>
          </a:xfrm>
          <a:prstGeom prst="rect">
            <a:avLst/>
          </a:prstGeom>
          <a:noFill/>
          <a:ln w="28575">
            <a:solidFill>
              <a:srgbClr val="EA31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2087352" y="1160748"/>
            <a:ext cx="396044" cy="0"/>
          </a:xfrm>
          <a:prstGeom prst="straightConnector1">
            <a:avLst/>
          </a:prstGeom>
          <a:noFill/>
          <a:ln w="19050">
            <a:solidFill>
              <a:srgbClr val="EA313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TextBox 44"/>
          <p:cNvSpPr txBox="1"/>
          <p:nvPr/>
        </p:nvSpPr>
        <p:spPr>
          <a:xfrm>
            <a:off x="1346444" y="1045332"/>
            <a:ext cx="7585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BACK 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endParaRPr lang="en-US" altLang="ko-KR" sz="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142790" y="994249"/>
            <a:ext cx="425111" cy="453452"/>
          </a:xfrm>
          <a:prstGeom prst="rect">
            <a:avLst/>
          </a:prstGeom>
          <a:noFill/>
          <a:ln w="28575">
            <a:solidFill>
              <a:srgbClr val="EA31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5623184" y="1069172"/>
            <a:ext cx="396044" cy="0"/>
          </a:xfrm>
          <a:prstGeom prst="straightConnector1">
            <a:avLst/>
          </a:prstGeom>
          <a:noFill/>
          <a:ln w="19050">
            <a:solidFill>
              <a:srgbClr val="EA313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TextBox 53"/>
          <p:cNvSpPr txBox="1"/>
          <p:nvPr/>
        </p:nvSpPr>
        <p:spPr>
          <a:xfrm>
            <a:off x="6019228" y="953756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HOME 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endParaRPr lang="en-US" altLang="ko-KR" sz="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713" y="2060848"/>
            <a:ext cx="273407" cy="273407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992812" y="2082135"/>
            <a:ext cx="25667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https://www.flaticon.com/authors/smashicons</a:t>
            </a:r>
            <a:endParaRPr lang="ko-KR" altLang="en-US" sz="9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924" y="368242"/>
            <a:ext cx="785637" cy="1407600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 flipV="1">
            <a:off x="6759831" y="808207"/>
            <a:ext cx="396044" cy="260470"/>
          </a:xfrm>
          <a:prstGeom prst="straightConnector1">
            <a:avLst/>
          </a:prstGeom>
          <a:noFill/>
          <a:ln w="19050">
            <a:solidFill>
              <a:srgbClr val="EA313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8925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ysClr val="windowText" lastClr="000000"/>
                </a:solidFill>
              </a:rPr>
              <a:t>- </a:t>
            </a:r>
            <a:fld id="{0BC08814-69B2-4603-B9AA-C4328DE5BB5D}" type="slidenum">
              <a:rPr kumimoji="0" lang="ko-KR" altLang="en-US" kern="0" smtClean="0">
                <a:solidFill>
                  <a:sysClr val="windowText" lastClr="000000"/>
                </a:solidFill>
              </a:rPr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r>
              <a:rPr kumimoji="0" lang="ko-KR" altLang="en-US" kern="0" dirty="0" smtClean="0">
                <a:solidFill>
                  <a:sysClr val="windowText" lastClr="000000"/>
                </a:solidFill>
              </a:rPr>
              <a:t> </a:t>
            </a:r>
            <a:r>
              <a:rPr kumimoji="0" lang="en-US" altLang="ko-KR" kern="0" dirty="0" smtClean="0">
                <a:solidFill>
                  <a:sysClr val="windowText" lastClr="000000"/>
                </a:solidFill>
              </a:rPr>
              <a:t>-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39525" y="62598"/>
            <a:ext cx="7449716" cy="200028"/>
          </a:xfrm>
        </p:spPr>
        <p:txBody>
          <a:bodyPr/>
          <a:lstStyle/>
          <a:p>
            <a:r>
              <a:rPr lang="en-US" altLang="ko-KR" dirty="0" smtClean="0"/>
              <a:t>MAIN&gt;PC GAMES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988374"/>
              </p:ext>
            </p:extLst>
          </p:nvPr>
        </p:nvGraphicFramePr>
        <p:xfrm>
          <a:off x="8369002" y="581139"/>
          <a:ext cx="2033089" cy="2661540"/>
        </p:xfrm>
        <a:graphic>
          <a:graphicData uri="http://schemas.openxmlformats.org/drawingml/2006/table">
            <a:tbl>
              <a:tblPr/>
              <a:tblGrid>
                <a:gridCol w="169400"/>
                <a:gridCol w="1863689"/>
              </a:tblGrid>
              <a:tr h="2361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BACK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버튼을 누르면 이전 화면으로 이동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게임 명으로 검색할 수 있는 검색 창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(PC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게임 한정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게임 목록들 출력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검색창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목록에서 게임을 선택하고 이동 버튼을 누르면 게임 정보 창 화면으로 이동함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보고 있는 페이지 별로 이동 아이콘을 빨간색으로 바꿈 </a:t>
                      </a: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HOME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버튼을 누르면 메인 화면으로 감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" name="제목 2"/>
          <p:cNvSpPr txBox="1">
            <a:spLocks/>
          </p:cNvSpPr>
          <p:nvPr/>
        </p:nvSpPr>
        <p:spPr>
          <a:xfrm>
            <a:off x="8956821" y="72123"/>
            <a:ext cx="1339443" cy="200028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kern="0" dirty="0" err="1" smtClean="0"/>
              <a:t>PlayForm_PcGames</a:t>
            </a:r>
            <a:endParaRPr lang="ko-KR" altLang="en-US" kern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98" y="815934"/>
            <a:ext cx="3054139" cy="54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ysClr val="windowText" lastClr="000000"/>
                </a:solidFill>
              </a:rPr>
              <a:t>- </a:t>
            </a:r>
            <a:fld id="{0BC08814-69B2-4603-B9AA-C4328DE5BB5D}" type="slidenum">
              <a:rPr kumimoji="0" lang="ko-KR" altLang="en-US" kern="0" smtClean="0">
                <a:solidFill>
                  <a:sysClr val="windowText" lastClr="000000"/>
                </a:solidFill>
              </a:rPr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r>
              <a:rPr kumimoji="0" lang="ko-KR" altLang="en-US" kern="0" dirty="0" smtClean="0">
                <a:solidFill>
                  <a:sysClr val="windowText" lastClr="000000"/>
                </a:solidFill>
              </a:rPr>
              <a:t> </a:t>
            </a:r>
            <a:r>
              <a:rPr kumimoji="0" lang="en-US" altLang="ko-KR" kern="0" dirty="0" smtClean="0">
                <a:solidFill>
                  <a:sysClr val="windowText" lastClr="000000"/>
                </a:solidFill>
              </a:rPr>
              <a:t>-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39525" y="62598"/>
            <a:ext cx="7449716" cy="200028"/>
          </a:xfrm>
        </p:spPr>
        <p:txBody>
          <a:bodyPr/>
          <a:lstStyle/>
          <a:p>
            <a:r>
              <a:rPr lang="en-US" altLang="ko-KR" dirty="0" smtClean="0"/>
              <a:t>MAIN&gt;CONSOLE GAMES</a:t>
            </a:r>
            <a:endParaRPr lang="ko-KR" altLang="en-US" dirty="0"/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536842"/>
              </p:ext>
            </p:extLst>
          </p:nvPr>
        </p:nvGraphicFramePr>
        <p:xfrm>
          <a:off x="8369002" y="581139"/>
          <a:ext cx="2033089" cy="2623440"/>
        </p:xfrm>
        <a:graphic>
          <a:graphicData uri="http://schemas.openxmlformats.org/drawingml/2006/table">
            <a:tbl>
              <a:tblPr/>
              <a:tblGrid>
                <a:gridCol w="169400"/>
                <a:gridCol w="1863689"/>
              </a:tblGrid>
              <a:tr h="2361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BACK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버튼을 누르면 이전 화면으로 이동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게임 명으로 검색할 수 있는 검색 창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(Console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게임 한정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게임 목록들 출력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검색창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목록에서 게임을 선택하고 이동 버튼을 누르면 게임 정보 창 화면으로 이동함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보고 있는 페이지 별로 이동 아이콘을 빨간색으로 바꿈 </a:t>
                      </a: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HOME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버튼을 누르면 메인 화면으로 감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" name="제목 2"/>
          <p:cNvSpPr txBox="1">
            <a:spLocks/>
          </p:cNvSpPr>
          <p:nvPr/>
        </p:nvSpPr>
        <p:spPr>
          <a:xfrm>
            <a:off x="8956821" y="72123"/>
            <a:ext cx="1339443" cy="200028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kern="0" dirty="0" err="1" smtClean="0"/>
              <a:t>PlayForm_ConsoleGames</a:t>
            </a:r>
            <a:endParaRPr lang="ko-KR" altLang="en-US" kern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04" y="944724"/>
            <a:ext cx="3054139" cy="547199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83396" y="872716"/>
            <a:ext cx="540060" cy="576064"/>
          </a:xfrm>
          <a:prstGeom prst="rect">
            <a:avLst/>
          </a:prstGeom>
          <a:noFill/>
          <a:ln w="28575">
            <a:solidFill>
              <a:srgbClr val="EA31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087352" y="1160748"/>
            <a:ext cx="396044" cy="0"/>
          </a:xfrm>
          <a:prstGeom prst="straightConnector1">
            <a:avLst/>
          </a:prstGeom>
          <a:noFill/>
          <a:ln w="19050">
            <a:solidFill>
              <a:srgbClr val="EA313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TextBox 6"/>
          <p:cNvSpPr txBox="1"/>
          <p:nvPr/>
        </p:nvSpPr>
        <p:spPr>
          <a:xfrm>
            <a:off x="1346444" y="1045332"/>
            <a:ext cx="7585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BACK 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endParaRPr lang="en-US" altLang="ko-KR" sz="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35980" y="1728573"/>
            <a:ext cx="364202" cy="30777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②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787523" y="5785128"/>
            <a:ext cx="2606840" cy="396044"/>
          </a:xfrm>
          <a:prstGeom prst="rect">
            <a:avLst/>
          </a:prstGeom>
          <a:noFill/>
          <a:ln w="19050">
            <a:solidFill>
              <a:srgbClr val="EA31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07566" y="5875972"/>
            <a:ext cx="1112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smtClean="0">
                <a:latin typeface="맑은 고딕" pitchFamily="50" charset="-127"/>
                <a:ea typeface="맑은 고딕" pitchFamily="50" charset="-127"/>
              </a:rPr>
              <a:t>서브 화면 간 이동</a:t>
            </a:r>
            <a:endParaRPr lang="ko-KR" altLang="en-US" sz="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5411522" y="5991388"/>
            <a:ext cx="396044" cy="0"/>
          </a:xfrm>
          <a:prstGeom prst="straightConnector1">
            <a:avLst/>
          </a:prstGeom>
          <a:noFill/>
          <a:ln w="19050">
            <a:solidFill>
              <a:srgbClr val="EA313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직사각형 26"/>
          <p:cNvSpPr/>
          <p:nvPr/>
        </p:nvSpPr>
        <p:spPr>
          <a:xfrm>
            <a:off x="5075684" y="1634479"/>
            <a:ext cx="480413" cy="512440"/>
          </a:xfrm>
          <a:prstGeom prst="rect">
            <a:avLst/>
          </a:prstGeom>
          <a:noFill/>
          <a:ln w="28575">
            <a:solidFill>
              <a:srgbClr val="EA31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5608807" y="1890699"/>
            <a:ext cx="396044" cy="0"/>
          </a:xfrm>
          <a:prstGeom prst="straightConnector1">
            <a:avLst/>
          </a:prstGeom>
          <a:noFill/>
          <a:ln w="19050">
            <a:solidFill>
              <a:srgbClr val="EA313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TextBox 30"/>
          <p:cNvSpPr txBox="1"/>
          <p:nvPr/>
        </p:nvSpPr>
        <p:spPr>
          <a:xfrm>
            <a:off x="6004851" y="177528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검색 버튼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742499" y="2528900"/>
            <a:ext cx="364202" cy="30777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③</a:t>
            </a:r>
            <a:endParaRPr lang="ko-KR" altLang="en-US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090426" y="5157192"/>
            <a:ext cx="480413" cy="512440"/>
          </a:xfrm>
          <a:prstGeom prst="rect">
            <a:avLst/>
          </a:prstGeom>
          <a:noFill/>
          <a:ln w="28575">
            <a:solidFill>
              <a:srgbClr val="EA31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5615884" y="5430003"/>
            <a:ext cx="396044" cy="0"/>
          </a:xfrm>
          <a:prstGeom prst="straightConnector1">
            <a:avLst/>
          </a:prstGeom>
          <a:noFill/>
          <a:ln w="19050">
            <a:solidFill>
              <a:srgbClr val="EA313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TextBox 36"/>
          <p:cNvSpPr txBox="1"/>
          <p:nvPr/>
        </p:nvSpPr>
        <p:spPr>
          <a:xfrm>
            <a:off x="5984813" y="5314587"/>
            <a:ext cx="1343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게임 정보 창으로 이동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702928" y="523764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EA313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571" y="3830276"/>
            <a:ext cx="785506" cy="1407365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 flipV="1">
            <a:off x="5615884" y="4977172"/>
            <a:ext cx="396044" cy="260470"/>
          </a:xfrm>
          <a:prstGeom prst="straightConnector1">
            <a:avLst/>
          </a:prstGeom>
          <a:noFill/>
          <a:ln w="19050">
            <a:solidFill>
              <a:srgbClr val="EA313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직사각형 3"/>
          <p:cNvSpPr/>
          <p:nvPr/>
        </p:nvSpPr>
        <p:spPr>
          <a:xfrm>
            <a:off x="2735980" y="611966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EA313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142790" y="994249"/>
            <a:ext cx="425111" cy="453452"/>
          </a:xfrm>
          <a:prstGeom prst="rect">
            <a:avLst/>
          </a:prstGeom>
          <a:noFill/>
          <a:ln w="28575">
            <a:solidFill>
              <a:srgbClr val="EA31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5623184" y="1069172"/>
            <a:ext cx="396044" cy="0"/>
          </a:xfrm>
          <a:prstGeom prst="straightConnector1">
            <a:avLst/>
          </a:prstGeom>
          <a:noFill/>
          <a:ln w="19050">
            <a:solidFill>
              <a:srgbClr val="EA313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TextBox 35"/>
          <p:cNvSpPr txBox="1"/>
          <p:nvPr/>
        </p:nvSpPr>
        <p:spPr>
          <a:xfrm>
            <a:off x="6019228" y="953756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HOME 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endParaRPr lang="en-US" altLang="ko-KR" sz="9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93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ysClr val="windowText" lastClr="000000"/>
                </a:solidFill>
              </a:rPr>
              <a:t>- </a:t>
            </a:r>
            <a:fld id="{0BC08814-69B2-4603-B9AA-C4328DE5BB5D}" type="slidenum">
              <a:rPr kumimoji="0" lang="ko-KR" altLang="en-US" kern="0" smtClean="0">
                <a:solidFill>
                  <a:sysClr val="windowText" lastClr="000000"/>
                </a:solidFill>
              </a:rPr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r>
              <a:rPr kumimoji="0" lang="ko-KR" altLang="en-US" kern="0" dirty="0" smtClean="0">
                <a:solidFill>
                  <a:sysClr val="windowText" lastClr="000000"/>
                </a:solidFill>
              </a:rPr>
              <a:t> </a:t>
            </a:r>
            <a:r>
              <a:rPr kumimoji="0" lang="en-US" altLang="ko-KR" kern="0" dirty="0" smtClean="0">
                <a:solidFill>
                  <a:sysClr val="windowText" lastClr="000000"/>
                </a:solidFill>
              </a:rPr>
              <a:t>-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39525" y="62598"/>
            <a:ext cx="7449716" cy="200028"/>
          </a:xfrm>
        </p:spPr>
        <p:txBody>
          <a:bodyPr/>
          <a:lstStyle/>
          <a:p>
            <a:r>
              <a:rPr lang="en-US" altLang="ko-KR" dirty="0" smtClean="0"/>
              <a:t>MAIN&gt;OST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223113"/>
              </p:ext>
            </p:extLst>
          </p:nvPr>
        </p:nvGraphicFramePr>
        <p:xfrm>
          <a:off x="8369002" y="581139"/>
          <a:ext cx="2033089" cy="2852040"/>
        </p:xfrm>
        <a:graphic>
          <a:graphicData uri="http://schemas.openxmlformats.org/drawingml/2006/table">
            <a:tbl>
              <a:tblPr/>
              <a:tblGrid>
                <a:gridCol w="169400"/>
                <a:gridCol w="1863689"/>
              </a:tblGrid>
              <a:tr h="2361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BACK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버튼을 누르면 이전 화면으로 이동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게임 명으로 검색할 수 있는 검색 창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게임 가능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가능하다면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플랫폼 별로 게임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음원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목록들 출력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검색창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목록에서 게임을 선택하고 이동 버튼을 누르면 게임음악을 들을 수 있는 유튜브나 타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음원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스트리밍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사이트로 이동함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보고 있는 페이지 별로 이동 아이콘을 빨간색으로 바꿈 </a:t>
                      </a: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HOME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버튼을 누르면 메인 화면으로 감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" name="제목 2"/>
          <p:cNvSpPr txBox="1">
            <a:spLocks/>
          </p:cNvSpPr>
          <p:nvPr/>
        </p:nvSpPr>
        <p:spPr>
          <a:xfrm>
            <a:off x="8956821" y="72123"/>
            <a:ext cx="1339443" cy="200028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kern="0" dirty="0" err="1" smtClean="0"/>
              <a:t>PlayForm_OST</a:t>
            </a:r>
            <a:endParaRPr lang="ko-KR" altLang="en-US" kern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04" y="944724"/>
            <a:ext cx="3054138" cy="547199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83396" y="872716"/>
            <a:ext cx="540060" cy="576064"/>
          </a:xfrm>
          <a:prstGeom prst="rect">
            <a:avLst/>
          </a:prstGeom>
          <a:noFill/>
          <a:ln w="28575">
            <a:solidFill>
              <a:srgbClr val="EA31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087352" y="1160748"/>
            <a:ext cx="396044" cy="0"/>
          </a:xfrm>
          <a:prstGeom prst="straightConnector1">
            <a:avLst/>
          </a:prstGeom>
          <a:noFill/>
          <a:ln w="19050">
            <a:solidFill>
              <a:srgbClr val="EA313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TextBox 6"/>
          <p:cNvSpPr txBox="1"/>
          <p:nvPr/>
        </p:nvSpPr>
        <p:spPr>
          <a:xfrm>
            <a:off x="1346444" y="1045332"/>
            <a:ext cx="7585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BACK 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endParaRPr lang="en-US" altLang="ko-KR" sz="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35980" y="1728573"/>
            <a:ext cx="364202" cy="30777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②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787523" y="5785128"/>
            <a:ext cx="2606840" cy="396044"/>
          </a:xfrm>
          <a:prstGeom prst="rect">
            <a:avLst/>
          </a:prstGeom>
          <a:noFill/>
          <a:ln w="19050">
            <a:solidFill>
              <a:srgbClr val="EA31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07566" y="5875972"/>
            <a:ext cx="1112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smtClean="0">
                <a:latin typeface="맑은 고딕" pitchFamily="50" charset="-127"/>
                <a:ea typeface="맑은 고딕" pitchFamily="50" charset="-127"/>
              </a:rPr>
              <a:t>서브 화면 간 이동</a:t>
            </a:r>
            <a:endParaRPr lang="ko-KR" altLang="en-US" sz="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5411522" y="5991388"/>
            <a:ext cx="396044" cy="0"/>
          </a:xfrm>
          <a:prstGeom prst="straightConnector1">
            <a:avLst/>
          </a:prstGeom>
          <a:noFill/>
          <a:ln w="19050">
            <a:solidFill>
              <a:srgbClr val="EA313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직사각형 26"/>
          <p:cNvSpPr/>
          <p:nvPr/>
        </p:nvSpPr>
        <p:spPr>
          <a:xfrm>
            <a:off x="5075684" y="1634479"/>
            <a:ext cx="480413" cy="512440"/>
          </a:xfrm>
          <a:prstGeom prst="rect">
            <a:avLst/>
          </a:prstGeom>
          <a:noFill/>
          <a:ln w="28575">
            <a:solidFill>
              <a:srgbClr val="EA31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5608807" y="1890699"/>
            <a:ext cx="396044" cy="0"/>
          </a:xfrm>
          <a:prstGeom prst="straightConnector1">
            <a:avLst/>
          </a:prstGeom>
          <a:noFill/>
          <a:ln w="19050">
            <a:solidFill>
              <a:srgbClr val="EA313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TextBox 30"/>
          <p:cNvSpPr txBox="1"/>
          <p:nvPr/>
        </p:nvSpPr>
        <p:spPr>
          <a:xfrm>
            <a:off x="6004851" y="177528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검색 버튼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742499" y="2528900"/>
            <a:ext cx="364202" cy="30777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③</a:t>
            </a:r>
            <a:endParaRPr lang="ko-KR" altLang="en-US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090426" y="5157192"/>
            <a:ext cx="480413" cy="512440"/>
          </a:xfrm>
          <a:prstGeom prst="rect">
            <a:avLst/>
          </a:prstGeom>
          <a:noFill/>
          <a:ln w="28575">
            <a:solidFill>
              <a:srgbClr val="EA31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02928" y="523764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EA313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5615884" y="4977172"/>
            <a:ext cx="396044" cy="260470"/>
          </a:xfrm>
          <a:prstGeom prst="straightConnector1">
            <a:avLst/>
          </a:prstGeom>
          <a:noFill/>
          <a:ln w="19050">
            <a:solidFill>
              <a:srgbClr val="EA313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직사각형 3"/>
          <p:cNvSpPr/>
          <p:nvPr/>
        </p:nvSpPr>
        <p:spPr>
          <a:xfrm>
            <a:off x="2735980" y="611966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EA313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813" y="4396396"/>
            <a:ext cx="846234" cy="595749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5142790" y="994249"/>
            <a:ext cx="425111" cy="453452"/>
          </a:xfrm>
          <a:prstGeom prst="rect">
            <a:avLst/>
          </a:prstGeom>
          <a:noFill/>
          <a:ln w="28575">
            <a:solidFill>
              <a:srgbClr val="EA31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19228" y="953756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HOME 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endParaRPr lang="en-US" altLang="ko-KR" sz="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5623184" y="1069172"/>
            <a:ext cx="396044" cy="0"/>
          </a:xfrm>
          <a:prstGeom prst="straightConnector1">
            <a:avLst/>
          </a:prstGeom>
          <a:noFill/>
          <a:ln w="19050">
            <a:solidFill>
              <a:srgbClr val="EA313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912" y="4325405"/>
            <a:ext cx="737729" cy="73772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78231" y="4714701"/>
            <a:ext cx="3497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OR</a:t>
            </a:r>
            <a:endParaRPr lang="ko-KR" altLang="en-US" sz="9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343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ysClr val="windowText" lastClr="000000"/>
                </a:solidFill>
              </a:rPr>
              <a:t>- </a:t>
            </a:r>
            <a:fld id="{0BC08814-69B2-4603-B9AA-C4328DE5BB5D}" type="slidenum">
              <a:rPr kumimoji="0" lang="ko-KR" altLang="en-US" kern="0" smtClean="0">
                <a:solidFill>
                  <a:sysClr val="windowText" lastClr="000000"/>
                </a:solidFill>
              </a:rPr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r>
              <a:rPr kumimoji="0" lang="ko-KR" altLang="en-US" kern="0" dirty="0" smtClean="0">
                <a:solidFill>
                  <a:sysClr val="windowText" lastClr="000000"/>
                </a:solidFill>
              </a:rPr>
              <a:t> </a:t>
            </a:r>
            <a:r>
              <a:rPr kumimoji="0" lang="en-US" altLang="ko-KR" kern="0" dirty="0" smtClean="0">
                <a:solidFill>
                  <a:sysClr val="windowText" lastClr="000000"/>
                </a:solidFill>
              </a:rPr>
              <a:t>-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39525" y="62598"/>
            <a:ext cx="7449716" cy="200028"/>
          </a:xfrm>
        </p:spPr>
        <p:txBody>
          <a:bodyPr/>
          <a:lstStyle/>
          <a:p>
            <a:r>
              <a:rPr lang="en-US" altLang="ko-KR" dirty="0" smtClean="0"/>
              <a:t>MAIN&gt;GAME NEWS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608847"/>
              </p:ext>
            </p:extLst>
          </p:nvPr>
        </p:nvGraphicFramePr>
        <p:xfrm>
          <a:off x="8369002" y="581139"/>
          <a:ext cx="2033089" cy="2394840"/>
        </p:xfrm>
        <a:graphic>
          <a:graphicData uri="http://schemas.openxmlformats.org/drawingml/2006/table">
            <a:tbl>
              <a:tblPr/>
              <a:tblGrid>
                <a:gridCol w="169400"/>
                <a:gridCol w="1863689"/>
              </a:tblGrid>
              <a:tr h="2361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BACK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버튼을 누르면 이전 화면으로 이동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가능하다면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플랫폼 별로 최신 순으로 목록을 나열함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검색창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보고 있는 페이지 별로 이동 아이콘을 빨간색으로 바꿈 </a:t>
                      </a: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HOME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버튼을 누르면 메인 화면으로 감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" name="제목 2"/>
          <p:cNvSpPr txBox="1">
            <a:spLocks/>
          </p:cNvSpPr>
          <p:nvPr/>
        </p:nvSpPr>
        <p:spPr>
          <a:xfrm>
            <a:off x="8956821" y="72123"/>
            <a:ext cx="1339443" cy="200028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kern="0" dirty="0" err="1" smtClean="0"/>
              <a:t>PlayForm_GameNews</a:t>
            </a:r>
            <a:endParaRPr lang="ko-KR" altLang="en-US" kern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04" y="944725"/>
            <a:ext cx="3054138" cy="547199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83396" y="872716"/>
            <a:ext cx="540060" cy="576064"/>
          </a:xfrm>
          <a:prstGeom prst="rect">
            <a:avLst/>
          </a:prstGeom>
          <a:noFill/>
          <a:ln w="28575">
            <a:solidFill>
              <a:srgbClr val="EA31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087352" y="1160748"/>
            <a:ext cx="396044" cy="0"/>
          </a:xfrm>
          <a:prstGeom prst="straightConnector1">
            <a:avLst/>
          </a:prstGeom>
          <a:noFill/>
          <a:ln w="19050">
            <a:solidFill>
              <a:srgbClr val="EA313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TextBox 6"/>
          <p:cNvSpPr txBox="1"/>
          <p:nvPr/>
        </p:nvSpPr>
        <p:spPr>
          <a:xfrm>
            <a:off x="1346444" y="1045332"/>
            <a:ext cx="7585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BACK 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endParaRPr lang="en-US" altLang="ko-KR" sz="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87523" y="5785128"/>
            <a:ext cx="2606840" cy="396044"/>
          </a:xfrm>
          <a:prstGeom prst="rect">
            <a:avLst/>
          </a:prstGeom>
          <a:noFill/>
          <a:ln w="19050">
            <a:solidFill>
              <a:srgbClr val="EA31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07566" y="5875972"/>
            <a:ext cx="1112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smtClean="0">
                <a:latin typeface="맑은 고딕" pitchFamily="50" charset="-127"/>
                <a:ea typeface="맑은 고딕" pitchFamily="50" charset="-127"/>
              </a:rPr>
              <a:t>서브 화면 간 이동</a:t>
            </a:r>
            <a:endParaRPr lang="ko-KR" altLang="en-US" sz="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5411522" y="5991388"/>
            <a:ext cx="396044" cy="0"/>
          </a:xfrm>
          <a:prstGeom prst="straightConnector1">
            <a:avLst/>
          </a:prstGeom>
          <a:noFill/>
          <a:ln w="19050">
            <a:solidFill>
              <a:srgbClr val="EA313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직사각형 3"/>
          <p:cNvSpPr/>
          <p:nvPr/>
        </p:nvSpPr>
        <p:spPr>
          <a:xfrm>
            <a:off x="2735980" y="611966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EA313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142790" y="994249"/>
            <a:ext cx="425111" cy="453452"/>
          </a:xfrm>
          <a:prstGeom prst="rect">
            <a:avLst/>
          </a:prstGeom>
          <a:noFill/>
          <a:ln w="28575">
            <a:solidFill>
              <a:srgbClr val="EA31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228" y="953756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HOME 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endParaRPr lang="en-US" altLang="ko-KR" sz="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623184" y="1069172"/>
            <a:ext cx="396044" cy="0"/>
          </a:xfrm>
          <a:prstGeom prst="straightConnector1">
            <a:avLst/>
          </a:prstGeom>
          <a:noFill/>
          <a:ln w="19050">
            <a:solidFill>
              <a:srgbClr val="EA313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581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ysClr val="windowText" lastClr="000000"/>
                </a:solidFill>
              </a:rPr>
              <a:t>- </a:t>
            </a:r>
            <a:fld id="{0BC08814-69B2-4603-B9AA-C4328DE5BB5D}" type="slidenum">
              <a:rPr kumimoji="0" lang="ko-KR" altLang="en-US" kern="0" smtClean="0">
                <a:solidFill>
                  <a:sysClr val="windowText" lastClr="000000"/>
                </a:solidFill>
              </a:rPr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r>
              <a:rPr kumimoji="0" lang="ko-KR" altLang="en-US" kern="0" dirty="0" smtClean="0">
                <a:solidFill>
                  <a:sysClr val="windowText" lastClr="000000"/>
                </a:solidFill>
              </a:rPr>
              <a:t> </a:t>
            </a:r>
            <a:r>
              <a:rPr kumimoji="0" lang="en-US" altLang="ko-KR" kern="0" dirty="0" smtClean="0">
                <a:solidFill>
                  <a:sysClr val="windowText" lastClr="000000"/>
                </a:solidFill>
              </a:rPr>
              <a:t>-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39525" y="62598"/>
            <a:ext cx="7449716" cy="200028"/>
          </a:xfrm>
        </p:spPr>
        <p:txBody>
          <a:bodyPr/>
          <a:lstStyle/>
          <a:p>
            <a:r>
              <a:rPr lang="en-US" altLang="ko-KR" dirty="0" smtClean="0"/>
              <a:t>MAIN&gt;DATA INPUT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35904"/>
              </p:ext>
            </p:extLst>
          </p:nvPr>
        </p:nvGraphicFramePr>
        <p:xfrm>
          <a:off x="8369002" y="581139"/>
          <a:ext cx="2033089" cy="3080640"/>
        </p:xfrm>
        <a:graphic>
          <a:graphicData uri="http://schemas.openxmlformats.org/drawingml/2006/table">
            <a:tbl>
              <a:tblPr/>
              <a:tblGrid>
                <a:gridCol w="169400"/>
                <a:gridCol w="1863689"/>
              </a:tblGrid>
              <a:tr h="2361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BACK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버튼을 누르면 이전 화면으로 이동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게임 포스터 이미지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지원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OS,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게임 명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출시일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연령제한 여부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플랫폼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가격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줄거리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장르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최소사양 등등 입력 후 저장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삭제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초기화 버튼 삽입 예정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PC , CONSOLE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게임 화면에서 게임 목록에서 게임을 선택 후 이동버튼을 누르면 노출되는 정보 창임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보고 있는 페이지 별로 이동 아이콘을 빨간색으로 바꿈 </a:t>
                      </a: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어플을 사용하는 사람이라면 데이터 입력 가능</a:t>
                      </a: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이름은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DATA INPUT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에서 다른 것으로 바뀔 확률이 높습니다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HOME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버튼을 누르면 메인 화면으로 감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" name="제목 2"/>
          <p:cNvSpPr txBox="1">
            <a:spLocks/>
          </p:cNvSpPr>
          <p:nvPr/>
        </p:nvSpPr>
        <p:spPr>
          <a:xfrm>
            <a:off x="8956821" y="72123"/>
            <a:ext cx="1339443" cy="200028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kern="0" dirty="0" err="1" smtClean="0"/>
              <a:t>PlayForm_DataInput</a:t>
            </a:r>
            <a:endParaRPr lang="ko-KR" altLang="en-US" kern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04" y="944725"/>
            <a:ext cx="3054138" cy="547199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83396" y="872716"/>
            <a:ext cx="540060" cy="576064"/>
          </a:xfrm>
          <a:prstGeom prst="rect">
            <a:avLst/>
          </a:prstGeom>
          <a:noFill/>
          <a:ln w="28575">
            <a:solidFill>
              <a:srgbClr val="EA31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087352" y="1160748"/>
            <a:ext cx="396044" cy="0"/>
          </a:xfrm>
          <a:prstGeom prst="straightConnector1">
            <a:avLst/>
          </a:prstGeom>
          <a:noFill/>
          <a:ln w="19050">
            <a:solidFill>
              <a:srgbClr val="EA313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TextBox 6"/>
          <p:cNvSpPr txBox="1"/>
          <p:nvPr/>
        </p:nvSpPr>
        <p:spPr>
          <a:xfrm>
            <a:off x="1346444" y="1045332"/>
            <a:ext cx="7585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BACK 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endParaRPr lang="en-US" altLang="ko-KR" sz="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87523" y="5785128"/>
            <a:ext cx="2606840" cy="396044"/>
          </a:xfrm>
          <a:prstGeom prst="rect">
            <a:avLst/>
          </a:prstGeom>
          <a:noFill/>
          <a:ln w="19050">
            <a:solidFill>
              <a:srgbClr val="EA31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07566" y="5875972"/>
            <a:ext cx="1112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smtClean="0">
                <a:latin typeface="맑은 고딕" pitchFamily="50" charset="-127"/>
                <a:ea typeface="맑은 고딕" pitchFamily="50" charset="-127"/>
              </a:rPr>
              <a:t>서브 화면 간 이동</a:t>
            </a:r>
            <a:endParaRPr lang="ko-KR" altLang="en-US" sz="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5411522" y="5991388"/>
            <a:ext cx="396044" cy="0"/>
          </a:xfrm>
          <a:prstGeom prst="straightConnector1">
            <a:avLst/>
          </a:prstGeom>
          <a:noFill/>
          <a:ln w="19050">
            <a:solidFill>
              <a:srgbClr val="EA313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5608807" y="1890699"/>
            <a:ext cx="396044" cy="0"/>
          </a:xfrm>
          <a:prstGeom prst="straightConnector1">
            <a:avLst/>
          </a:prstGeom>
          <a:noFill/>
          <a:ln w="19050">
            <a:solidFill>
              <a:srgbClr val="EA313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TextBox 30"/>
          <p:cNvSpPr txBox="1"/>
          <p:nvPr/>
        </p:nvSpPr>
        <p:spPr>
          <a:xfrm>
            <a:off x="5995115" y="1775283"/>
            <a:ext cx="12186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게임 정보 입력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출력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87522" y="1700808"/>
            <a:ext cx="2606841" cy="3888432"/>
          </a:xfrm>
          <a:prstGeom prst="rect">
            <a:avLst/>
          </a:prstGeom>
          <a:solidFill>
            <a:srgbClr val="D8DCDD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42790" y="994249"/>
            <a:ext cx="425111" cy="453452"/>
          </a:xfrm>
          <a:prstGeom prst="rect">
            <a:avLst/>
          </a:prstGeom>
          <a:noFill/>
          <a:ln w="28575">
            <a:solidFill>
              <a:srgbClr val="EA31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623184" y="1069172"/>
            <a:ext cx="396044" cy="0"/>
          </a:xfrm>
          <a:prstGeom prst="straightConnector1">
            <a:avLst/>
          </a:prstGeom>
          <a:noFill/>
          <a:ln w="19050">
            <a:solidFill>
              <a:srgbClr val="EA313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6019228" y="953756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HOME 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endParaRPr lang="en-US" altLang="ko-KR" sz="9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706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8002588" y="6683375"/>
            <a:ext cx="2436812" cy="141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E740577-2C1C-4EC0-879B-7382B43282EB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759075" y="1592263"/>
            <a:ext cx="1043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759075" y="1592263"/>
            <a:ext cx="1043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460625" y="3430588"/>
            <a:ext cx="1043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759075" y="1592263"/>
            <a:ext cx="1043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532157"/>
              </p:ext>
            </p:extLst>
          </p:nvPr>
        </p:nvGraphicFramePr>
        <p:xfrm>
          <a:off x="539180" y="1232756"/>
          <a:ext cx="8640960" cy="4065189"/>
        </p:xfrm>
        <a:graphic>
          <a:graphicData uri="http://schemas.openxmlformats.org/drawingml/2006/table">
            <a:tbl>
              <a:tblPr/>
              <a:tblGrid>
                <a:gridCol w="8640960"/>
              </a:tblGrid>
              <a:tr h="6274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개발 환경</a:t>
                      </a:r>
                      <a:r>
                        <a:rPr lang="en-US" altLang="ko-KR" sz="14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 플랫폼</a:t>
                      </a:r>
                      <a:r>
                        <a:rPr lang="en-US" altLang="ko-KR" sz="14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4457"/>
                    </a:solidFill>
                  </a:tcPr>
                </a:tc>
              </a:tr>
              <a:tr h="343777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웹사이트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),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반응형 웹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),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모바일앱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:APK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 기타 서술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하단에 간략히 작성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):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스마트메이커로 구현 할 예정이며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배경이미지와 아이콘</a:t>
                      </a:r>
                      <a:r>
                        <a:rPr lang="ko-KR" altLang="en-US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이나 사용 글꼴 등은 무료로 배포하는 것들을 사용합니다</a:t>
                      </a:r>
                      <a:r>
                        <a:rPr lang="en-US" altLang="ko-KR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300288" y="2619375"/>
            <a:ext cx="1043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188543"/>
              </p:ext>
            </p:extLst>
          </p:nvPr>
        </p:nvGraphicFramePr>
        <p:xfrm>
          <a:off x="1456926" y="2926979"/>
          <a:ext cx="6780831" cy="1007217"/>
        </p:xfrm>
        <a:graphic>
          <a:graphicData uri="http://schemas.openxmlformats.org/drawingml/2006/table">
            <a:tbl>
              <a:tblPr/>
              <a:tblGrid>
                <a:gridCol w="1108084"/>
                <a:gridCol w="1108084"/>
                <a:gridCol w="1108084"/>
                <a:gridCol w="1108084"/>
                <a:gridCol w="1108084"/>
                <a:gridCol w="1240411"/>
              </a:tblGrid>
              <a:tr h="5407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정보 콘텐츠 제공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C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시뮬레이션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C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검색 및 탐색 서비스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C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게임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C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다이어리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캘린더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C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SNS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CDD"/>
                    </a:solidFill>
                  </a:tcPr>
                </a:tc>
              </a:tr>
              <a:tr h="46651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○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○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6236872" y="161622"/>
            <a:ext cx="4001770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latinLnBrk="0">
              <a:spcBef>
                <a:spcPct val="50000"/>
              </a:spcBef>
              <a:defRPr/>
            </a:pPr>
            <a:r>
              <a:rPr lang="ko-KR" altLang="en-US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개발 환경</a:t>
            </a:r>
            <a:endParaRPr lang="ko-KR" altLang="en-US" sz="11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3136" y="211616"/>
            <a:ext cx="1728192" cy="21161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PlayForm 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 계획서</a:t>
            </a:r>
          </a:p>
        </p:txBody>
      </p:sp>
    </p:spTree>
    <p:extLst>
      <p:ext uri="{BB962C8B-B14F-4D97-AF65-F5344CB8AC3E}">
        <p14:creationId xmlns:p14="http://schemas.microsoft.com/office/powerpoint/2010/main" val="290052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8002588" y="6683375"/>
            <a:ext cx="2436812" cy="141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E740577-2C1C-4EC0-879B-7382B43282EB}" type="slidenum">
              <a:rPr lang="en-US" altLang="ko-KR" smtClean="0"/>
              <a:pPr/>
              <a:t>3</a:t>
            </a:fld>
            <a:endParaRPr lang="en-US" altLang="ko-KR" smtClean="0"/>
          </a:p>
        </p:txBody>
      </p:sp>
      <p:sp>
        <p:nvSpPr>
          <p:cNvPr id="6" name="Text Box 32"/>
          <p:cNvSpPr txBox="1">
            <a:spLocks noChangeArrowheads="1"/>
          </p:cNvSpPr>
          <p:nvPr/>
        </p:nvSpPr>
        <p:spPr bwMode="auto">
          <a:xfrm>
            <a:off x="6236872" y="161622"/>
            <a:ext cx="4001770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latinLnBrk="0">
              <a:spcBef>
                <a:spcPct val="50000"/>
              </a:spcBef>
              <a:defRPr/>
            </a:pPr>
            <a:r>
              <a:rPr lang="ko-KR" altLang="en-US" sz="11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개발 배경</a:t>
            </a:r>
            <a:endParaRPr lang="ko-KR" altLang="en-US" sz="11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407089"/>
              </p:ext>
            </p:extLst>
          </p:nvPr>
        </p:nvGraphicFramePr>
        <p:xfrm>
          <a:off x="539180" y="620687"/>
          <a:ext cx="9217023" cy="6106915"/>
        </p:xfrm>
        <a:graphic>
          <a:graphicData uri="http://schemas.openxmlformats.org/drawingml/2006/table">
            <a:tbl>
              <a:tblPr/>
              <a:tblGrid>
                <a:gridCol w="9217023"/>
              </a:tblGrid>
              <a:tr h="2151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작품 제작의도 및 상세 설명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27" marR="9127" marT="9127" marB="912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4457"/>
                    </a:solidFill>
                  </a:tcPr>
                </a:tc>
              </a:tr>
              <a:tr h="234781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 의도</a:t>
                      </a:r>
                      <a:endParaRPr lang="en-US" altLang="ko-KR" sz="1000" b="1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&lt;Steam&gt;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이라는 온라인 게임 유통 플랫폼을 베이스로 하였습니다</a:t>
                      </a:r>
                      <a:r>
                        <a:rPr lang="en-US" altLang="ko-KR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게임을 조금이라도 해본 사람이라면 아는 플랫폼 으로서 영어권 국가에서는 게임 유통 시장 독과점을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걱정해야 할 정도로 편리하고 신뢰도가 높습니다</a:t>
                      </a:r>
                      <a:r>
                        <a:rPr lang="en-US" altLang="ko-KR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하지만 </a:t>
                      </a:r>
                      <a:r>
                        <a:rPr lang="en-US" altLang="ko-KR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&lt;Steam&gt;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등록된 게임만 구매할 수 있고 이 외에 있는 게임들은 게임 제작사 사이트를 직접 가서 구매해야 하고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게임의 리뷰 또한 볼 수 없습니다</a:t>
                      </a:r>
                      <a:r>
                        <a:rPr lang="en-US" altLang="ko-KR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마지막으로</a:t>
                      </a:r>
                      <a:r>
                        <a:rPr lang="en-US" altLang="ko-KR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게임에 수록된 </a:t>
                      </a:r>
                      <a:r>
                        <a:rPr lang="en-US" altLang="ko-KR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OST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제작사가 앨범으로 정식발매 하지 않는 이상 </a:t>
                      </a:r>
                      <a:r>
                        <a:rPr lang="en-US" altLang="ko-KR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OST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감상할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 없다는 것이 단점입니다</a:t>
                      </a:r>
                      <a:r>
                        <a:rPr lang="en-US" altLang="ko-KR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이러한 불편을 해소하기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위함이 제작 의도입니다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1000" b="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활용 목적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게임을 구매할 수 있는 사이트로 플랫폼 상관없이 자유자재로 이동 할 수 있게 합니다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또한 게임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OST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 원한다면 감상할 수 있습니다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사용자 대상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연령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 등의 기준으로 구체적으로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~N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남녀노소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 구분 없음 주제 특성상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10~30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남성 이용률이 높을 것으로 예상됩니다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개발된 완성작품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실생활 활용 목표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플랫폼에 구애 받지 않고 구매사이트를 자유자재로 이동 할 수 있다는 점과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구매를 고민할 때 여러 사람들의 리뷰의 평균치를 통해 의사 결정을 할 수 있어 객관적이고 합리적인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게임 소비 문화를 지향할 수 있을 것 입니다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27" marR="9127" marT="9127" marB="912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1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작품 구현방법 및 특징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27" marR="9127" marT="9127" marB="912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4457"/>
                    </a:solidFill>
                  </a:tcPr>
                </a:tc>
              </a:tr>
              <a:tr h="269617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PlayForm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놀다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혹은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실행하다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'Play'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게임분야에서는 게임 유통사를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Platform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이라고 부르기도 하고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PlayStation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이나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Nintendo, PC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여러 가지 콘솔기기의 형태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라는 뜻을 가지고 있는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Platform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합성어 입니다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Play form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자체로도 놀이 형태라는 뜻을 가지고 있어 이중적인 의미로 사용자가 원하는 콘솔기기의 형태별로 정보를 안내해주는 역할을 하는 어플리케이션 입니다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 메인 화면은 게임 이름으로 정보를 검색할 수 있는 검색 창과 각 콘솔 페이지로 이동할 수 있는 버튼이 있습니다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버튼을 누르면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정보화면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서브화면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1), PS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XboX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정보화면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서브화면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2),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OST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들을 수 있는 화면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서브화면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3),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게임들의 업데이트 뉴스나 세일현황을 볼 수 있는 화면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서브화면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4),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정보를 입력하는 데이터 입력 화면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유사 연락처 등록 화면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서브화면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5)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그리고 마지막으로 어플을 종료할 수 있는 종료 버튼이 우측 상단에 있습니다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스마트 메이커를 이용하여 만들며 기능버튼을 누르면 특정 웹사이트로 이동하는 기능을 가장 많이 쓸 것으로 예상됩니다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앱의 배경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아이콘 등은 상업적으로 이용 가능한 무료 이미지나 아이콘 등을 사용 합니다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또한 안드로이드 버전에 따른 보안정책으로 인해 저장공간 권한이 필요할 것으로 예상됩니다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27" marR="9127" marT="9127" marB="912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732213" y="1593850"/>
            <a:ext cx="1043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3136" y="211616"/>
            <a:ext cx="1728192" cy="21161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PlayForm 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 계획서</a:t>
            </a:r>
          </a:p>
        </p:txBody>
      </p:sp>
    </p:spTree>
    <p:extLst>
      <p:ext uri="{BB962C8B-B14F-4D97-AF65-F5344CB8AC3E}">
        <p14:creationId xmlns:p14="http://schemas.microsoft.com/office/powerpoint/2010/main" val="298337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8002588" y="6683375"/>
            <a:ext cx="2436812" cy="141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E740577-2C1C-4EC0-879B-7382B43282EB}" type="slidenum">
              <a:rPr lang="en-US" altLang="ko-KR" smtClean="0"/>
              <a:pPr/>
              <a:t>4</a:t>
            </a:fld>
            <a:endParaRPr lang="en-US" altLang="ko-KR" smtClean="0"/>
          </a:p>
        </p:txBody>
      </p:sp>
      <p:sp>
        <p:nvSpPr>
          <p:cNvPr id="6" name="Text Box 32"/>
          <p:cNvSpPr txBox="1">
            <a:spLocks noChangeArrowheads="1"/>
          </p:cNvSpPr>
          <p:nvPr/>
        </p:nvSpPr>
        <p:spPr bwMode="auto">
          <a:xfrm>
            <a:off x="6236872" y="161622"/>
            <a:ext cx="4001770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latinLnBrk="0">
              <a:spcBef>
                <a:spcPct val="50000"/>
              </a:spcBef>
              <a:defRPr/>
            </a:pPr>
            <a:r>
              <a:rPr lang="ko-KR" altLang="en-US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벤치마킹 사례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849659"/>
              </p:ext>
            </p:extLst>
          </p:nvPr>
        </p:nvGraphicFramePr>
        <p:xfrm>
          <a:off x="503177" y="620687"/>
          <a:ext cx="9253027" cy="5546209"/>
        </p:xfrm>
        <a:graphic>
          <a:graphicData uri="http://schemas.openxmlformats.org/drawingml/2006/table">
            <a:tbl>
              <a:tblPr/>
              <a:tblGrid>
                <a:gridCol w="9253027"/>
              </a:tblGrid>
              <a:tr h="2151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벤치마킹 사례 소개</a:t>
                      </a:r>
                      <a:endParaRPr lang="ko-KR" altLang="en-US" sz="10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27" marR="9127" marT="9127" marB="912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4457"/>
                    </a:solidFill>
                  </a:tcPr>
                </a:tc>
              </a:tr>
              <a:tr h="5284115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어플 명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[Steam]</a:t>
                      </a:r>
                    </a:p>
                    <a:p>
                      <a:pPr fontAlgn="base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https://play.google.com/store/apps/details?id=com.valvesoftware.android.steam.community</a:t>
                      </a:r>
                    </a:p>
                    <a:p>
                      <a:pPr fontAlgn="base" latinLnBrk="1"/>
                      <a:endParaRPr lang="en-US" altLang="ko-KR" sz="1000" kern="12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구성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서브메뉴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], (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메뉴설명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fontAlgn="base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Steam Guard (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게임 내 아이템 거래관련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fontAlgn="base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게임 내 아이템 거래관련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fontAlgn="base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채팅</a:t>
                      </a:r>
                    </a:p>
                    <a:p>
                      <a:pPr fontAlgn="base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알림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새로운 댓글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 아이템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새로운 초대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새로운 선물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  <a:p>
                      <a:pPr fontAlgn="base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상점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상품목록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장바구니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검색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찜 목록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Steam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계정 정보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  <a:p>
                      <a:pPr fontAlgn="base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커뮤니티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토론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장터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방송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  <a:p>
                      <a:pPr fontAlgn="base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귀하와 친구들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프로필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친구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그룹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콘텐츠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배지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보관함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  <a:p>
                      <a:pPr fontAlgn="base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라이브러리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 게임 목록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fontAlgn="base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지원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고객센터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fontAlgn="base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설정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 환경설정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오프라인으로 전환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로그아웃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  <a:p>
                      <a:pPr fontAlgn="base" latinLnBrk="1"/>
                      <a:endParaRPr lang="en-US" altLang="ko-KR" sz="1000" kern="12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특징</a:t>
                      </a:r>
                    </a:p>
                    <a:p>
                      <a:pPr fontAlgn="base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높은 보안수준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전세계에 분포 해 있는 사용자들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강화된 커뮤니티 기능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신뢰도 높은 게임 유통을 담당한다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base" latinLnBrk="1"/>
                      <a:endParaRPr lang="en-US" altLang="ko-KR" sz="1000" kern="12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장점</a:t>
                      </a:r>
                    </a:p>
                    <a:p>
                      <a:pPr fontAlgn="base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커뮤니티가 매우 활성화 되어 있다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base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게임뿐만 아니라 소프트웨어도 판매한다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base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게임 내 아이템 거래시스템이 잘 갖춰져 있다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base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여러 사람의 리뷰가 합쳐서 평균치를 볼 수 있다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base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최초로 한번만 인증과 로그인을 하면 매번 인증절차 없이 자동 로그인을 지원한다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base" latinLnBrk="1"/>
                      <a:endParaRPr lang="en-US" altLang="ko-KR" sz="1000" kern="12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단점</a:t>
                      </a:r>
                    </a:p>
                    <a:p>
                      <a:pPr fontAlgn="base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스팀에서 판매하는 게임만 구매할 수 있다</a:t>
                      </a:r>
                    </a:p>
                    <a:p>
                      <a:pPr fontAlgn="base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게임 목록이 많은 경우 일정 개수 이상부터는 더 이상 목록이 출력되지 않는다</a:t>
                      </a:r>
                    </a:p>
                    <a:p>
                      <a:pPr marL="0" indent="0" fontAlgn="base" latinLnBrk="1">
                        <a:buFontTx/>
                        <a:buNone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게임을 하면서 음악을 듣는 사람이 많은데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스팀 내 에서 구매한 게임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OST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앨범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MP3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플레이어 기능은 어플에서 지원하지 않는다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fontAlgn="base" latinLnBrk="1">
                        <a:buFontTx/>
                        <a:buNone/>
                      </a:pPr>
                      <a:r>
                        <a:rPr lang="en-US" altLang="ko-KR" sz="1000" kern="120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커뮤니티 기능을 너무 강조하여 어플에 처음 들어갔을 때 나오는 화면이 친구 목록이다</a:t>
                      </a:r>
                      <a:r>
                        <a:rPr lang="en-US" altLang="ko-KR" sz="1000" kern="120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27" marR="9127" marT="9127" marB="912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732213" y="1593850"/>
            <a:ext cx="1043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3136" y="211616"/>
            <a:ext cx="1728192" cy="21161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PlayForm 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 계획서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24" y="944724"/>
            <a:ext cx="1448780" cy="144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6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313898"/>
              </p:ext>
            </p:extLst>
          </p:nvPr>
        </p:nvGraphicFramePr>
        <p:xfrm>
          <a:off x="539180" y="620687"/>
          <a:ext cx="9217023" cy="5546209"/>
        </p:xfrm>
        <a:graphic>
          <a:graphicData uri="http://schemas.openxmlformats.org/drawingml/2006/table">
            <a:tbl>
              <a:tblPr/>
              <a:tblGrid>
                <a:gridCol w="9217023"/>
              </a:tblGrid>
              <a:tr h="2151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벤치마킹 사례 소개</a:t>
                      </a:r>
                      <a:r>
                        <a:rPr lang="en-US" altLang="ko-KR" sz="10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– </a:t>
                      </a:r>
                      <a:r>
                        <a:rPr lang="ko-KR" altLang="en-US" sz="10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캡쳐 이미지</a:t>
                      </a:r>
                      <a:endParaRPr lang="ko-KR" altLang="en-US" sz="10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27" marR="9127" marT="9127" marB="912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4457"/>
                    </a:solidFill>
                  </a:tcPr>
                </a:tc>
              </a:tr>
              <a:tr h="5284115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7" marR="9127" marT="9127" marB="912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555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8002588" y="6683375"/>
            <a:ext cx="2436812" cy="141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E740577-2C1C-4EC0-879B-7382B43282EB}" type="slidenum">
              <a:rPr lang="en-US" altLang="ko-KR" smtClean="0"/>
              <a:pPr/>
              <a:t>5</a:t>
            </a:fld>
            <a:endParaRPr lang="en-US" altLang="ko-KR" smtClean="0"/>
          </a:p>
        </p:txBody>
      </p:sp>
      <p:sp>
        <p:nvSpPr>
          <p:cNvPr id="6" name="Text Box 32"/>
          <p:cNvSpPr txBox="1">
            <a:spLocks noChangeArrowheads="1"/>
          </p:cNvSpPr>
          <p:nvPr/>
        </p:nvSpPr>
        <p:spPr bwMode="auto">
          <a:xfrm>
            <a:off x="6236872" y="161622"/>
            <a:ext cx="4001770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latinLnBrk="0">
              <a:spcBef>
                <a:spcPct val="50000"/>
              </a:spcBef>
              <a:defRPr/>
            </a:pPr>
            <a:r>
              <a:rPr lang="ko-KR" altLang="en-US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벤치마킹 사례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732213" y="1593850"/>
            <a:ext cx="1043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43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1" name="_x2384359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0975" y="1268760"/>
            <a:ext cx="1807948" cy="37163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_x2384368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03574" y="1268761"/>
            <a:ext cx="1807947" cy="371633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_x21081594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5718" y="1268761"/>
            <a:ext cx="1807948" cy="37163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52400" y="152400"/>
            <a:ext cx="1043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146075" y="5188711"/>
            <a:ext cx="112723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1]</a:t>
            </a:r>
          </a:p>
          <a:p>
            <a:pPr algn="ctr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상점 메인 화면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73773" y="5188711"/>
            <a:ext cx="108234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3]</a:t>
            </a:r>
          </a:p>
          <a:p>
            <a:pPr algn="ctr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상세 화면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00406" y="5188711"/>
            <a:ext cx="99258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algn="ctr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게임 검색 창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3136" y="211616"/>
            <a:ext cx="1728192" cy="21161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PlayForm 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 계획서</a:t>
            </a:r>
          </a:p>
        </p:txBody>
      </p:sp>
    </p:spTree>
    <p:extLst>
      <p:ext uri="{BB962C8B-B14F-4D97-AF65-F5344CB8AC3E}">
        <p14:creationId xmlns:p14="http://schemas.microsoft.com/office/powerpoint/2010/main" val="393522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8002588" y="6683375"/>
            <a:ext cx="2436812" cy="141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E740577-2C1C-4EC0-879B-7382B43282EB}" type="slidenum">
              <a:rPr lang="en-US" altLang="ko-KR" smtClean="0"/>
              <a:pPr/>
              <a:t>6</a:t>
            </a:fld>
            <a:endParaRPr lang="en-US" altLang="ko-KR" smtClean="0"/>
          </a:p>
        </p:txBody>
      </p:sp>
      <p:sp>
        <p:nvSpPr>
          <p:cNvPr id="6" name="TextBox 5"/>
          <p:cNvSpPr txBox="1"/>
          <p:nvPr/>
        </p:nvSpPr>
        <p:spPr>
          <a:xfrm>
            <a:off x="271464" y="1412876"/>
            <a:ext cx="9901237" cy="403187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endParaRPr lang="en-US" altLang="ko-KR" sz="3200" dirty="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defRPr/>
            </a:pPr>
            <a:r>
              <a:rPr lang="ko-KR" altLang="en-US" sz="3200" b="1" dirty="0" smtClean="0">
                <a:solidFill>
                  <a:srgbClr val="35445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화면설계서</a:t>
            </a:r>
            <a:endParaRPr lang="en-US" altLang="ko-KR" sz="3200" b="1" dirty="0">
              <a:solidFill>
                <a:srgbClr val="35445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endParaRPr lang="en-US" altLang="ko-KR" sz="3200" b="1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endParaRPr lang="en-US" altLang="ko-KR" sz="3200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endParaRPr lang="en-US" altLang="ko-KR" sz="3200" b="1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endParaRPr lang="en-US" altLang="ko-KR" sz="3200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endParaRPr lang="en-US" altLang="ko-KR" sz="3200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sz="3200" b="1" dirty="0" smtClean="0">
                <a:solidFill>
                  <a:srgbClr val="EA313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PlayForm </a:t>
            </a:r>
            <a:r>
              <a:rPr lang="ko-KR" altLang="en-US" sz="3200" b="1" dirty="0" smtClean="0">
                <a:solidFill>
                  <a:srgbClr val="EA313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en-US" altLang="ko-KR" sz="3200" b="1" dirty="0" smtClean="0">
                <a:solidFill>
                  <a:srgbClr val="EA313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b="1" dirty="0" smtClean="0">
                <a:solidFill>
                  <a:srgbClr val="EA313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 사용자 화면</a:t>
            </a:r>
            <a:endParaRPr lang="en-US" altLang="ko-KR" sz="3200" b="1" dirty="0">
              <a:solidFill>
                <a:srgbClr val="EA313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3136" y="211616"/>
            <a:ext cx="1728192" cy="21161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PlayForm 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 계획서</a:t>
            </a:r>
          </a:p>
        </p:txBody>
      </p:sp>
    </p:spTree>
    <p:extLst>
      <p:ext uri="{BB962C8B-B14F-4D97-AF65-F5344CB8AC3E}">
        <p14:creationId xmlns:p14="http://schemas.microsoft.com/office/powerpoint/2010/main" val="68760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Box 32"/>
          <p:cNvSpPr txBox="1">
            <a:spLocks noChangeArrowheads="1"/>
          </p:cNvSpPr>
          <p:nvPr/>
        </p:nvSpPr>
        <p:spPr bwMode="auto">
          <a:xfrm>
            <a:off x="6236872" y="161622"/>
            <a:ext cx="4001770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latinLnBrk="0">
              <a:spcBef>
                <a:spcPct val="50000"/>
              </a:spcBef>
              <a:defRPr/>
            </a:pPr>
            <a:r>
              <a:rPr lang="ko-KR" altLang="en-US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작품 구성도 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주요 구조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1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43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3136" y="211616"/>
            <a:ext cx="1728192" cy="21161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PlayForm 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 계획서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632068" y="622671"/>
            <a:ext cx="1260140" cy="612068"/>
          </a:xfrm>
          <a:prstGeom prst="rect">
            <a:avLst/>
          </a:prstGeom>
          <a:solidFill>
            <a:srgbClr val="EA313F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메인 화면</a:t>
            </a:r>
          </a:p>
        </p:txBody>
      </p:sp>
      <p:cxnSp>
        <p:nvCxnSpPr>
          <p:cNvPr id="6" name="직선 연결선 5"/>
          <p:cNvCxnSpPr>
            <a:stCxn id="3" idx="2"/>
          </p:cNvCxnSpPr>
          <p:nvPr/>
        </p:nvCxnSpPr>
        <p:spPr>
          <a:xfrm>
            <a:off x="5262138" y="1234739"/>
            <a:ext cx="0" cy="1680065"/>
          </a:xfrm>
          <a:prstGeom prst="line">
            <a:avLst/>
          </a:prstGeom>
          <a:noFill/>
          <a:ln w="38100">
            <a:solidFill>
              <a:srgbClr val="354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4527203" y="2074771"/>
            <a:ext cx="742724" cy="0"/>
          </a:xfrm>
          <a:prstGeom prst="line">
            <a:avLst/>
          </a:prstGeom>
          <a:noFill/>
          <a:ln w="38100">
            <a:solidFill>
              <a:srgbClr val="354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직사각형 12"/>
          <p:cNvSpPr/>
          <p:nvPr/>
        </p:nvSpPr>
        <p:spPr>
          <a:xfrm>
            <a:off x="3267063" y="1768737"/>
            <a:ext cx="1260140" cy="612068"/>
          </a:xfrm>
          <a:prstGeom prst="rect">
            <a:avLst/>
          </a:prstGeom>
          <a:solidFill>
            <a:srgbClr val="354457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검색 창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게임 이름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1223256" y="2903564"/>
            <a:ext cx="8244918" cy="11237"/>
          </a:xfrm>
          <a:prstGeom prst="line">
            <a:avLst/>
          </a:prstGeom>
          <a:noFill/>
          <a:ln w="38100">
            <a:solidFill>
              <a:srgbClr val="354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241751" y="2905311"/>
            <a:ext cx="0" cy="321863"/>
          </a:xfrm>
          <a:prstGeom prst="line">
            <a:avLst/>
          </a:prstGeom>
          <a:noFill/>
          <a:ln w="38100">
            <a:solidFill>
              <a:srgbClr val="354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5269927" y="2485379"/>
            <a:ext cx="742724" cy="0"/>
          </a:xfrm>
          <a:prstGeom prst="line">
            <a:avLst/>
          </a:prstGeom>
          <a:noFill/>
          <a:ln w="38100">
            <a:solidFill>
              <a:srgbClr val="354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직사각형 27"/>
          <p:cNvSpPr/>
          <p:nvPr/>
        </p:nvSpPr>
        <p:spPr>
          <a:xfrm>
            <a:off x="5995597" y="2168860"/>
            <a:ext cx="1260140" cy="612068"/>
          </a:xfrm>
          <a:prstGeom prst="rect">
            <a:avLst/>
          </a:prstGeom>
          <a:solidFill>
            <a:srgbClr val="354457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어플 종료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9449884" y="2903563"/>
            <a:ext cx="0" cy="321863"/>
          </a:xfrm>
          <a:prstGeom prst="line">
            <a:avLst/>
          </a:prstGeom>
          <a:noFill/>
          <a:ln w="38100">
            <a:solidFill>
              <a:srgbClr val="354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131468" y="2914801"/>
            <a:ext cx="0" cy="321863"/>
          </a:xfrm>
          <a:prstGeom prst="line">
            <a:avLst/>
          </a:prstGeom>
          <a:noFill/>
          <a:ln w="38100">
            <a:solidFill>
              <a:srgbClr val="354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262138" y="2895030"/>
            <a:ext cx="0" cy="321863"/>
          </a:xfrm>
          <a:prstGeom prst="line">
            <a:avLst/>
          </a:prstGeom>
          <a:noFill/>
          <a:ln w="38100">
            <a:solidFill>
              <a:srgbClr val="354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249680" y="2914802"/>
            <a:ext cx="0" cy="321863"/>
          </a:xfrm>
          <a:prstGeom prst="line">
            <a:avLst/>
          </a:prstGeom>
          <a:noFill/>
          <a:ln w="38100">
            <a:solidFill>
              <a:srgbClr val="354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직사각형 33"/>
          <p:cNvSpPr/>
          <p:nvPr/>
        </p:nvSpPr>
        <p:spPr>
          <a:xfrm>
            <a:off x="2501398" y="3244937"/>
            <a:ext cx="1260140" cy="612068"/>
          </a:xfrm>
          <a:prstGeom prst="rect">
            <a:avLst/>
          </a:prstGeom>
          <a:solidFill>
            <a:srgbClr val="354457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CONSOLE</a:t>
            </a:r>
            <a:b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GAMES</a:t>
            </a:r>
            <a:endParaRPr lang="ko-KR" altLang="en-US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632068" y="3237447"/>
            <a:ext cx="1260140" cy="612068"/>
          </a:xfrm>
          <a:prstGeom prst="rect">
            <a:avLst/>
          </a:prstGeom>
          <a:solidFill>
            <a:srgbClr val="354457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GAME</a:t>
            </a:r>
            <a:b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OST</a:t>
            </a:r>
            <a:endParaRPr lang="ko-KR" altLang="en-US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630972" y="3230228"/>
            <a:ext cx="1260140" cy="612068"/>
          </a:xfrm>
          <a:prstGeom prst="rect">
            <a:avLst/>
          </a:prstGeom>
          <a:solidFill>
            <a:srgbClr val="354457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GAME</a:t>
            </a:r>
            <a:b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NEWS</a:t>
            </a:r>
            <a:endParaRPr lang="ko-KR" altLang="en-US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838102" y="3230228"/>
            <a:ext cx="1260140" cy="612068"/>
          </a:xfrm>
          <a:prstGeom prst="rect">
            <a:avLst/>
          </a:prstGeom>
          <a:solidFill>
            <a:srgbClr val="354457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데이터 입력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9146889" y="3833250"/>
            <a:ext cx="0" cy="1067884"/>
          </a:xfrm>
          <a:prstGeom prst="line">
            <a:avLst/>
          </a:prstGeom>
          <a:noFill/>
          <a:ln w="38100">
            <a:solidFill>
              <a:srgbClr val="D8D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9142126" y="4885557"/>
            <a:ext cx="205538" cy="0"/>
          </a:xfrm>
          <a:prstGeom prst="line">
            <a:avLst/>
          </a:prstGeom>
          <a:noFill/>
          <a:ln w="38100">
            <a:solidFill>
              <a:srgbClr val="D8D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직사각형 49"/>
          <p:cNvSpPr/>
          <p:nvPr/>
        </p:nvSpPr>
        <p:spPr>
          <a:xfrm>
            <a:off x="9362186" y="4595100"/>
            <a:ext cx="1006086" cy="612068"/>
          </a:xfrm>
          <a:prstGeom prst="rect">
            <a:avLst/>
          </a:prstGeom>
          <a:solidFill>
            <a:srgbClr val="D8DCDD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게임 </a:t>
            </a:r>
            <a:r>
              <a:rPr lang="en-US" altLang="ko-KR" sz="12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</a:t>
            </a:r>
            <a:r>
              <a:rPr lang="ko-KR" altLang="en-US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보</a:t>
            </a:r>
            <a:r>
              <a:rPr lang="ko-KR" altLang="en-US" sz="12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입력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6983896" y="3819757"/>
            <a:ext cx="0" cy="1482977"/>
          </a:xfrm>
          <a:prstGeom prst="line">
            <a:avLst/>
          </a:prstGeom>
          <a:noFill/>
          <a:ln w="38100">
            <a:solidFill>
              <a:srgbClr val="D8D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979133" y="4366981"/>
            <a:ext cx="411077" cy="0"/>
          </a:xfrm>
          <a:prstGeom prst="line">
            <a:avLst/>
          </a:prstGeom>
          <a:noFill/>
          <a:ln w="38100">
            <a:solidFill>
              <a:srgbClr val="D8D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983896" y="5286258"/>
            <a:ext cx="411077" cy="0"/>
          </a:xfrm>
          <a:prstGeom prst="line">
            <a:avLst/>
          </a:prstGeom>
          <a:noFill/>
          <a:ln w="38100">
            <a:solidFill>
              <a:srgbClr val="D8D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직사각형 65"/>
          <p:cNvSpPr/>
          <p:nvPr/>
        </p:nvSpPr>
        <p:spPr>
          <a:xfrm>
            <a:off x="1303528" y="4098195"/>
            <a:ext cx="1007391" cy="612068"/>
          </a:xfrm>
          <a:prstGeom prst="rect">
            <a:avLst/>
          </a:prstGeom>
          <a:solidFill>
            <a:srgbClr val="D8DCDD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2D</a:t>
            </a:r>
            <a:br>
              <a:rPr lang="en-US" altLang="ko-KR" sz="12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게임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1320004" y="4980224"/>
            <a:ext cx="1014186" cy="612068"/>
          </a:xfrm>
          <a:prstGeom prst="rect">
            <a:avLst/>
          </a:prstGeom>
          <a:solidFill>
            <a:srgbClr val="D8DCDD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3D</a:t>
            </a:r>
          </a:p>
          <a:p>
            <a:pPr algn="ctr"/>
            <a:r>
              <a:rPr lang="ko-KR" altLang="en-US" sz="12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게임</a:t>
            </a:r>
          </a:p>
        </p:txBody>
      </p:sp>
      <p:cxnSp>
        <p:nvCxnSpPr>
          <p:cNvPr id="69" name="직선 연결선 68"/>
          <p:cNvCxnSpPr/>
          <p:nvPr/>
        </p:nvCxnSpPr>
        <p:spPr>
          <a:xfrm>
            <a:off x="2817649" y="3836233"/>
            <a:ext cx="0" cy="2401079"/>
          </a:xfrm>
          <a:prstGeom prst="line">
            <a:avLst/>
          </a:prstGeom>
          <a:noFill/>
          <a:ln w="38100">
            <a:solidFill>
              <a:srgbClr val="D8D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2812886" y="4383457"/>
            <a:ext cx="411077" cy="0"/>
          </a:xfrm>
          <a:prstGeom prst="line">
            <a:avLst/>
          </a:prstGeom>
          <a:noFill/>
          <a:ln w="38100">
            <a:solidFill>
              <a:srgbClr val="D8D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817649" y="5302734"/>
            <a:ext cx="411077" cy="0"/>
          </a:xfrm>
          <a:prstGeom prst="line">
            <a:avLst/>
          </a:prstGeom>
          <a:noFill/>
          <a:ln w="38100">
            <a:solidFill>
              <a:srgbClr val="D8D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0" name="직사각형 79"/>
          <p:cNvSpPr/>
          <p:nvPr/>
        </p:nvSpPr>
        <p:spPr>
          <a:xfrm>
            <a:off x="3223963" y="4077423"/>
            <a:ext cx="1007391" cy="612068"/>
          </a:xfrm>
          <a:prstGeom prst="rect">
            <a:avLst/>
          </a:prstGeom>
          <a:solidFill>
            <a:srgbClr val="D8DCDD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PlayStation</a:t>
            </a:r>
            <a:endParaRPr lang="ko-KR" altLang="en-US" sz="1200" b="1" dirty="0" smtClean="0">
              <a:solidFill>
                <a:schemeClr val="tx2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228726" y="5013176"/>
            <a:ext cx="1014186" cy="612068"/>
          </a:xfrm>
          <a:prstGeom prst="rect">
            <a:avLst/>
          </a:prstGeom>
          <a:solidFill>
            <a:srgbClr val="D8DCDD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XboX</a:t>
            </a:r>
            <a:endParaRPr lang="ko-KR" altLang="en-US" sz="1200" b="1" dirty="0" smtClean="0">
              <a:solidFill>
                <a:schemeClr val="tx2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7394973" y="4077423"/>
            <a:ext cx="1007391" cy="612068"/>
          </a:xfrm>
          <a:prstGeom prst="rect">
            <a:avLst/>
          </a:prstGeom>
          <a:solidFill>
            <a:srgbClr val="D8DCDD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업데이트</a:t>
            </a:r>
            <a:r>
              <a:rPr lang="en-US" altLang="ko-KR" sz="12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7395399" y="5013176"/>
            <a:ext cx="1007391" cy="612068"/>
          </a:xfrm>
          <a:prstGeom prst="rect">
            <a:avLst/>
          </a:prstGeom>
          <a:solidFill>
            <a:srgbClr val="D8DCDD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세일</a:t>
            </a:r>
            <a:r>
              <a:rPr lang="en-US" altLang="ko-KR" sz="12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</a:p>
        </p:txBody>
      </p:sp>
      <p:cxnSp>
        <p:nvCxnSpPr>
          <p:cNvPr id="88" name="직선 연결선 87"/>
          <p:cNvCxnSpPr/>
          <p:nvPr/>
        </p:nvCxnSpPr>
        <p:spPr>
          <a:xfrm>
            <a:off x="2804647" y="6220836"/>
            <a:ext cx="411077" cy="0"/>
          </a:xfrm>
          <a:prstGeom prst="line">
            <a:avLst/>
          </a:prstGeom>
          <a:noFill/>
          <a:ln w="38100">
            <a:solidFill>
              <a:srgbClr val="D8D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직사각형 88"/>
          <p:cNvSpPr/>
          <p:nvPr/>
        </p:nvSpPr>
        <p:spPr>
          <a:xfrm>
            <a:off x="3228147" y="5931278"/>
            <a:ext cx="1007391" cy="612068"/>
          </a:xfrm>
          <a:prstGeom prst="rect">
            <a:avLst/>
          </a:prstGeom>
          <a:solidFill>
            <a:srgbClr val="D8DCDD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Nintendo</a:t>
            </a:r>
            <a:endParaRPr lang="ko-KR" altLang="en-US" sz="1200" b="1" dirty="0" smtClean="0">
              <a:solidFill>
                <a:schemeClr val="tx2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11188" y="3244937"/>
            <a:ext cx="1260140" cy="612068"/>
          </a:xfrm>
          <a:prstGeom prst="rect">
            <a:avLst/>
          </a:prstGeom>
          <a:solidFill>
            <a:srgbClr val="354457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PC</a:t>
            </a:r>
          </a:p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GAMES</a:t>
            </a:r>
            <a:endParaRPr lang="ko-KR" altLang="en-US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899220" y="3857005"/>
            <a:ext cx="0" cy="1482977"/>
          </a:xfrm>
          <a:prstGeom prst="line">
            <a:avLst/>
          </a:prstGeom>
          <a:noFill/>
          <a:ln w="38100">
            <a:solidFill>
              <a:srgbClr val="D8D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94457" y="4404229"/>
            <a:ext cx="411077" cy="0"/>
          </a:xfrm>
          <a:prstGeom prst="line">
            <a:avLst/>
          </a:prstGeom>
          <a:noFill/>
          <a:ln w="38100">
            <a:solidFill>
              <a:srgbClr val="D8D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99220" y="5323506"/>
            <a:ext cx="411077" cy="0"/>
          </a:xfrm>
          <a:prstGeom prst="line">
            <a:avLst/>
          </a:prstGeom>
          <a:noFill/>
          <a:ln w="38100">
            <a:solidFill>
              <a:srgbClr val="D8D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5262138" y="1628800"/>
            <a:ext cx="742724" cy="0"/>
          </a:xfrm>
          <a:prstGeom prst="line">
            <a:avLst/>
          </a:prstGeom>
          <a:noFill/>
          <a:ln w="38100">
            <a:solidFill>
              <a:srgbClr val="354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직사각형 45"/>
          <p:cNvSpPr/>
          <p:nvPr/>
        </p:nvSpPr>
        <p:spPr>
          <a:xfrm>
            <a:off x="6003542" y="1322766"/>
            <a:ext cx="1260140" cy="612068"/>
          </a:xfrm>
          <a:prstGeom prst="rect">
            <a:avLst/>
          </a:prstGeom>
          <a:solidFill>
            <a:srgbClr val="354457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출처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b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제작자</a:t>
            </a:r>
          </a:p>
        </p:txBody>
      </p:sp>
      <p:cxnSp>
        <p:nvCxnSpPr>
          <p:cNvPr id="47" name="직선 연결선 46"/>
          <p:cNvCxnSpPr/>
          <p:nvPr/>
        </p:nvCxnSpPr>
        <p:spPr>
          <a:xfrm>
            <a:off x="4898565" y="3840529"/>
            <a:ext cx="0" cy="1482977"/>
          </a:xfrm>
          <a:prstGeom prst="line">
            <a:avLst/>
          </a:prstGeom>
          <a:noFill/>
          <a:ln w="38100">
            <a:solidFill>
              <a:srgbClr val="D8D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4893802" y="4387753"/>
            <a:ext cx="411077" cy="0"/>
          </a:xfrm>
          <a:prstGeom prst="line">
            <a:avLst/>
          </a:prstGeom>
          <a:noFill/>
          <a:ln w="38100">
            <a:solidFill>
              <a:srgbClr val="D8D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898565" y="5307030"/>
            <a:ext cx="411077" cy="0"/>
          </a:xfrm>
          <a:prstGeom prst="line">
            <a:avLst/>
          </a:prstGeom>
          <a:noFill/>
          <a:ln w="38100">
            <a:solidFill>
              <a:srgbClr val="D8D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직사각형 53"/>
          <p:cNvSpPr/>
          <p:nvPr/>
        </p:nvSpPr>
        <p:spPr>
          <a:xfrm>
            <a:off x="5309216" y="4101019"/>
            <a:ext cx="1007391" cy="612068"/>
          </a:xfrm>
          <a:prstGeom prst="rect">
            <a:avLst/>
          </a:prstGeom>
          <a:solidFill>
            <a:srgbClr val="D8DCDD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유튜브 </a:t>
            </a:r>
            <a:r>
              <a:rPr lang="en-US" altLang="ko-KR" sz="12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연결 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309642" y="5036772"/>
            <a:ext cx="1007391" cy="612068"/>
          </a:xfrm>
          <a:prstGeom prst="rect">
            <a:avLst/>
          </a:prstGeom>
          <a:solidFill>
            <a:srgbClr val="D8DCDD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멜론</a:t>
            </a:r>
            <a:r>
              <a:rPr lang="en-US" altLang="ko-KR" sz="12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연결</a:t>
            </a:r>
          </a:p>
        </p:txBody>
      </p:sp>
    </p:spTree>
    <p:extLst>
      <p:ext uri="{BB962C8B-B14F-4D97-AF65-F5344CB8AC3E}">
        <p14:creationId xmlns:p14="http://schemas.microsoft.com/office/powerpoint/2010/main" val="344586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Box 32"/>
          <p:cNvSpPr txBox="1">
            <a:spLocks noChangeArrowheads="1"/>
          </p:cNvSpPr>
          <p:nvPr/>
        </p:nvSpPr>
        <p:spPr bwMode="auto">
          <a:xfrm>
            <a:off x="6236872" y="161622"/>
            <a:ext cx="4001770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latinLnBrk="0">
              <a:spcBef>
                <a:spcPct val="50000"/>
              </a:spcBef>
              <a:defRPr/>
            </a:pPr>
            <a:r>
              <a:rPr lang="ko-KR" altLang="en-US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작품 구성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43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251539"/>
              </p:ext>
            </p:extLst>
          </p:nvPr>
        </p:nvGraphicFramePr>
        <p:xfrm>
          <a:off x="881218" y="656692"/>
          <a:ext cx="8676964" cy="5940910"/>
        </p:xfrm>
        <a:graphic>
          <a:graphicData uri="http://schemas.openxmlformats.org/drawingml/2006/table">
            <a:tbl>
              <a:tblPr/>
              <a:tblGrid>
                <a:gridCol w="8676964"/>
              </a:tblGrid>
              <a:tr h="540616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 화면 목록</a:t>
                      </a:r>
                      <a:endParaRPr lang="ko-KR" altLang="en-US" sz="10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4457"/>
                    </a:solidFill>
                  </a:tcPr>
                </a:tc>
              </a:tr>
              <a:tr h="464396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① 메인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(main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):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플랫폼에 상관없이 모든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게임이름으로 검색할 수 있는 검색 창과 각각의 서브화면으로 이동할 수 있는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5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개의 기능버튼과 화면 상단에는 종료버튼을 배치합니다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② 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서브화면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1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(PC</a:t>
                      </a:r>
                      <a:r>
                        <a:rPr lang="en-US" altLang="ko-KR" sz="10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GAMES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): </a:t>
                      </a:r>
                      <a:r>
                        <a:rPr lang="en-US" altLang="ko-KR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정보를 확인할 수 있는 화면입니다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상단에는 뒤로 가기 버튼과 메인 화면으로 갈 수 있는 홈 버튼이 있으며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이름으로 검색할 수 있는 검색창이 있습니다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하단에는 네비게이션 메뉴 바를 만들어 서브화면간의 이동을 편리하게 합니다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PC GAME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페이지는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2D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3D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게임으로 나누어 데이터베이스에 등록된 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게임들을 이미지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명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연령제한 여부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 등을 나열 합니다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b="0" u="none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때 목록에 등록 되어 있는 게임을 선택하고 기능 버튼을 누르면 게임 세부 정보 화면</a:t>
                      </a:r>
                      <a:r>
                        <a:rPr lang="en-US" altLang="ko-KR" sz="1000" b="0" u="none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u="none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서브화면</a:t>
                      </a:r>
                      <a:r>
                        <a:rPr lang="en-US" altLang="ko-KR" sz="1000" b="0" u="none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5)</a:t>
                      </a:r>
                      <a:r>
                        <a:rPr lang="ko-KR" altLang="en-US" sz="1000" b="0" u="none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이동합니다</a:t>
                      </a:r>
                      <a:r>
                        <a:rPr lang="en-US" altLang="ko-KR" sz="1000" b="0" u="none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③ 서브화면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2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(CONSOLE</a:t>
                      </a:r>
                      <a:r>
                        <a:rPr lang="en-US" altLang="ko-KR" sz="10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GAMES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):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콘솔게임 정보를 확인할 수 있는 화면입니다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PlayStation, XboX, Nintendo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나누어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화면과 동일하게 목록을 띄웁니다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PC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에도 동시 발매된 게임은 데이터베이스에 등록시키지 않습니다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나머지 설정은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 GAME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화면과 동일합니다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1" kern="0" spc="0" dirty="0" smtClean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④ 서브화면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3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(GAME</a:t>
                      </a:r>
                      <a:r>
                        <a:rPr lang="en-US" altLang="ko-KR" sz="10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OST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):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게임에 나오는 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OST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들을 플랫폼 별로 목록으로 나열 합니다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 목록을 선택한 후 기능버튼을 누르면 해당 음원을 들을 수 있는 유튜브 혹은 타 사이트로 이동합니다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마찬가지로 게임명으로 검색창을 이용할 수 있습니다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⑤ 서브화면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4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(GAME</a:t>
                      </a:r>
                      <a:r>
                        <a:rPr lang="en-US" altLang="ko-KR" sz="10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 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NEWS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): 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게임별로 최신 업데이트 소식이나 세일 정보 들을 확인할 수 있는 화면입니다</a:t>
                      </a:r>
                      <a:r>
                        <a:rPr lang="en-US" altLang="ko-KR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페이지에는 검색창이 존재하지 않고 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최신정보들을 각 플랫폼 별로 최신 순서대로 나열합니다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1" kern="12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⑥ 서브화면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5(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입력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출력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: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정보를 제공할 게임 데이터들을 입력하는 데이터 입력 화면입니다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앱을 이용하는 사람이라면 권한 상관없이 모두 입력 가능합니다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지원 운영체제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제작사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게임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명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게임 포스터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출시일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연령제한 여부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플랫폼 종류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가격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줄거리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장르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최소 사양 등을 입력한 후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데이터베이스에 등록시켜 서브화면 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1,2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에서 선택한 게임의 정보가 노출됩니다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⑦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서브화면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7(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출처 표시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: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 아이콘과 이미지들의 출처를 기재합니다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 아이콘을 이미지로 넣고 그 옆에 텍스트 입력으로 링크를 삽입합니다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b="0" kern="12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43136" y="211616"/>
            <a:ext cx="1728192" cy="21161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PlayForm 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 계획서</a:t>
            </a:r>
          </a:p>
        </p:txBody>
      </p:sp>
    </p:spTree>
    <p:extLst>
      <p:ext uri="{BB962C8B-B14F-4D97-AF65-F5344CB8AC3E}">
        <p14:creationId xmlns:p14="http://schemas.microsoft.com/office/powerpoint/2010/main" val="212309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ysClr val="windowText" lastClr="000000"/>
                </a:solidFill>
              </a:rPr>
              <a:t>- </a:t>
            </a:r>
            <a:fld id="{0BC08814-69B2-4603-B9AA-C4328DE5BB5D}" type="slidenum">
              <a:rPr kumimoji="0" lang="ko-KR" altLang="en-US" kern="0" smtClean="0">
                <a:solidFill>
                  <a:sysClr val="windowText" lastClr="000000"/>
                </a:solidFill>
              </a:rPr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r>
              <a:rPr kumimoji="0" lang="ko-KR" altLang="en-US" kern="0" dirty="0" smtClean="0">
                <a:solidFill>
                  <a:sysClr val="windowText" lastClr="000000"/>
                </a:solidFill>
              </a:rPr>
              <a:t> </a:t>
            </a:r>
            <a:r>
              <a:rPr kumimoji="0" lang="en-US" altLang="ko-KR" kern="0" dirty="0" smtClean="0">
                <a:solidFill>
                  <a:sysClr val="windowText" lastClr="000000"/>
                </a:solidFill>
              </a:rPr>
              <a:t>-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39525" y="62598"/>
            <a:ext cx="7449716" cy="200028"/>
          </a:xfrm>
        </p:spPr>
        <p:txBody>
          <a:bodyPr/>
          <a:lstStyle/>
          <a:p>
            <a:r>
              <a:rPr lang="ko-KR" altLang="en-US" dirty="0" smtClean="0"/>
              <a:t>전체 화면 설계도</a:t>
            </a:r>
            <a:endParaRPr lang="ko-KR" altLang="en-US" dirty="0"/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537996"/>
              </p:ext>
            </p:extLst>
          </p:nvPr>
        </p:nvGraphicFramePr>
        <p:xfrm>
          <a:off x="8369002" y="581139"/>
          <a:ext cx="2033089" cy="2547240"/>
        </p:xfrm>
        <a:graphic>
          <a:graphicData uri="http://schemas.openxmlformats.org/drawingml/2006/table">
            <a:tbl>
              <a:tblPr/>
              <a:tblGrid>
                <a:gridCol w="169400"/>
                <a:gridCol w="1863689"/>
              </a:tblGrid>
              <a:tr h="2361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화면간 이동 가능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상세폼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보기 설정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DATA INPUT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화면은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연락처 등록 화면과 비슷함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컴퓨터에 사용 폰트 설치해야 하거나 </a:t>
                      </a:r>
                      <a:r>
                        <a:rPr kumimoji="1" lang="en-US" altLang="ko-KR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png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이미지로 추출하여 아이콘처럼 사용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사이즈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480px*860px</a:t>
                      </a: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화면에 해당하는 아이콘은 붉은색으로 처리</a:t>
                      </a: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72000" marR="72000" marT="72000" marB="720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" name="제목 2"/>
          <p:cNvSpPr txBox="1">
            <a:spLocks/>
          </p:cNvSpPr>
          <p:nvPr/>
        </p:nvSpPr>
        <p:spPr>
          <a:xfrm>
            <a:off x="8956821" y="72123"/>
            <a:ext cx="1339443" cy="200028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kern="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-40887"/>
            <a:ext cx="1043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30" y="401396"/>
            <a:ext cx="1605382" cy="28763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77" y="416359"/>
            <a:ext cx="1605432" cy="28763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68" y="401895"/>
            <a:ext cx="1605432" cy="28763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316" y="3801264"/>
            <a:ext cx="1605432" cy="28764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61" y="3781001"/>
            <a:ext cx="1605432" cy="287639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40" y="3781000"/>
            <a:ext cx="1605432" cy="2876399"/>
          </a:xfrm>
          <a:prstGeom prst="rect">
            <a:avLst/>
          </a:prstGeom>
        </p:spPr>
      </p:pic>
      <p:cxnSp>
        <p:nvCxnSpPr>
          <p:cNvPr id="28" name="직선 화살표 연결선 27"/>
          <p:cNvCxnSpPr>
            <a:stCxn id="4" idx="3"/>
            <a:endCxn id="7" idx="1"/>
          </p:cNvCxnSpPr>
          <p:nvPr/>
        </p:nvCxnSpPr>
        <p:spPr>
          <a:xfrm>
            <a:off x="5057813" y="1839552"/>
            <a:ext cx="773955" cy="543"/>
          </a:xfrm>
          <a:prstGeom prst="straightConnector1">
            <a:avLst/>
          </a:prstGeom>
          <a:noFill/>
          <a:ln w="28575">
            <a:solidFill>
              <a:srgbClr val="EA313F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2678475" y="1854513"/>
            <a:ext cx="773955" cy="46"/>
          </a:xfrm>
          <a:prstGeom prst="straightConnector1">
            <a:avLst/>
          </a:prstGeom>
          <a:noFill/>
          <a:ln w="28575">
            <a:solidFill>
              <a:srgbClr val="EA313F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TextBox 35"/>
          <p:cNvSpPr txBox="1"/>
          <p:nvPr/>
        </p:nvSpPr>
        <p:spPr>
          <a:xfrm>
            <a:off x="3953748" y="426110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EA313F"/>
                </a:solidFill>
                <a:latin typeface="맑은 고딕" pitchFamily="50" charset="-127"/>
                <a:ea typeface="맑은 고딕" pitchFamily="50" charset="-127"/>
              </a:rPr>
              <a:t>MAIN</a:t>
            </a:r>
            <a:endParaRPr lang="ko-KR" altLang="en-US" sz="1200" b="1" dirty="0" smtClean="0">
              <a:solidFill>
                <a:srgbClr val="EA313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꺾인 연결선 40"/>
          <p:cNvCxnSpPr>
            <a:stCxn id="4" idx="2"/>
            <a:endCxn id="9" idx="0"/>
          </p:cNvCxnSpPr>
          <p:nvPr/>
        </p:nvCxnSpPr>
        <p:spPr>
          <a:xfrm rot="5400000">
            <a:off x="2412352" y="1938232"/>
            <a:ext cx="503294" cy="3182244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EA313F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3065452" y="1854513"/>
            <a:ext cx="4906" cy="1678860"/>
          </a:xfrm>
          <a:prstGeom prst="straightConnector1">
            <a:avLst/>
          </a:prstGeom>
          <a:noFill/>
          <a:ln w="28575">
            <a:solidFill>
              <a:srgbClr val="EA313F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꺾인 연결선 52"/>
          <p:cNvCxnSpPr>
            <a:stCxn id="4" idx="2"/>
            <a:endCxn id="10" idx="0"/>
          </p:cNvCxnSpPr>
          <p:nvPr/>
        </p:nvCxnSpPr>
        <p:spPr>
          <a:xfrm rot="16200000" flipH="1">
            <a:off x="5517192" y="2015635"/>
            <a:ext cx="503293" cy="3027435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EA313F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5444803" y="1839551"/>
            <a:ext cx="4906" cy="1699934"/>
          </a:xfrm>
          <a:prstGeom prst="straightConnector1">
            <a:avLst/>
          </a:prstGeom>
          <a:noFill/>
          <a:ln w="28575">
            <a:solidFill>
              <a:srgbClr val="EA313F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직사각형 64"/>
          <p:cNvSpPr/>
          <p:nvPr/>
        </p:nvSpPr>
        <p:spPr>
          <a:xfrm>
            <a:off x="4090466" y="1700670"/>
            <a:ext cx="329309" cy="30777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①</a:t>
            </a:r>
            <a:endParaRPr lang="ko-KR" altLang="en-US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720939" y="1700670"/>
            <a:ext cx="329309" cy="30777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②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984" y="3801264"/>
            <a:ext cx="1605432" cy="2876399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 flipH="1">
            <a:off x="3527512" y="3529351"/>
            <a:ext cx="4906" cy="251647"/>
          </a:xfrm>
          <a:prstGeom prst="straightConnector1">
            <a:avLst/>
          </a:prstGeom>
          <a:noFill/>
          <a:ln w="28575">
            <a:solidFill>
              <a:srgbClr val="EA313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4967672" y="3524903"/>
            <a:ext cx="4906" cy="251647"/>
          </a:xfrm>
          <a:prstGeom prst="straightConnector1">
            <a:avLst/>
          </a:prstGeom>
          <a:noFill/>
          <a:ln w="28575">
            <a:solidFill>
              <a:srgbClr val="EA313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4253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z="900" dirty="0" err="1" smtClean="0">
            <a:solidFill>
              <a:schemeClr val="tx1"/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6350">
          <a:solidFill>
            <a:schemeClr val="bg1">
              <a:lumMod val="50000"/>
            </a:schemeClr>
          </a:solidFill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rtlCol="0">
        <a:spAutoFit/>
      </a:bodyPr>
      <a:lstStyle>
        <a:defPPr>
          <a:defRPr sz="90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42638</TotalTime>
  <Words>1729</Words>
  <Application>Microsoft Office PowerPoint</Application>
  <PresentationFormat>사용자 지정</PresentationFormat>
  <Paragraphs>316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굴림</vt:lpstr>
      <vt:lpstr>굴림체</vt:lpstr>
      <vt:lpstr>나눔고딕</vt:lpstr>
      <vt:lpstr>나눔고딕 ExtraBold</vt:lpstr>
      <vt:lpstr>맑은 고딕</vt:lpstr>
      <vt:lpstr>Arial</vt:lpstr>
      <vt:lpstr>Times New Roman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전체 화면 설계도</vt:lpstr>
      <vt:lpstr>MAIN </vt:lpstr>
      <vt:lpstr>MAIN&gt;아이콘 출처 </vt:lpstr>
      <vt:lpstr>MAIN&gt;PC GAMES </vt:lpstr>
      <vt:lpstr>MAIN&gt;CONSOLE GAMES</vt:lpstr>
      <vt:lpstr>MAIN&gt;OST </vt:lpstr>
      <vt:lpstr>MAIN&gt;GAME NEWS </vt:lpstr>
      <vt:lpstr>MAIN&gt;DATA INPUT </vt:lpstr>
    </vt:vector>
  </TitlesOfParts>
  <Company>1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정소연</dc:creator>
  <cp:lastModifiedBy>6104</cp:lastModifiedBy>
  <cp:revision>4919</cp:revision>
  <cp:lastPrinted>2014-11-03T07:14:52Z</cp:lastPrinted>
  <dcterms:created xsi:type="dcterms:W3CDTF">2005-12-02T00:54:59Z</dcterms:created>
  <dcterms:modified xsi:type="dcterms:W3CDTF">2018-10-23T07:31:19Z</dcterms:modified>
</cp:coreProperties>
</file>