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26" r:id="rId12"/>
    <p:sldId id="327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28" r:id="rId23"/>
    <p:sldId id="329" r:id="rId24"/>
    <p:sldId id="316" r:id="rId25"/>
    <p:sldId id="317" r:id="rId26"/>
    <p:sldId id="318" r:id="rId27"/>
    <p:sldId id="319" r:id="rId28"/>
    <p:sldId id="323" r:id="rId29"/>
    <p:sldId id="324" r:id="rId30"/>
    <p:sldId id="320" r:id="rId31"/>
    <p:sldId id="321" r:id="rId32"/>
    <p:sldId id="330" r:id="rId33"/>
    <p:sldId id="331" r:id="rId34"/>
    <p:sldId id="333" r:id="rId35"/>
    <p:sldId id="332" r:id="rId36"/>
    <p:sldId id="297" r:id="rId37"/>
  </p:sldIdLst>
  <p:sldSz cx="12192000" cy="6858000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나눔스퀘어라운드 Bold" panose="020B0600000101010101" pitchFamily="50" charset="-127"/>
      <p:bold r:id="rId40"/>
    </p:embeddedFont>
    <p:embeddedFont>
      <p:font typeface="나눔스퀘어라운드 Extra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In Yoon" initials="JY" lastIdx="24" clrIdx="0">
    <p:extLst>
      <p:ext uri="{19B8F6BF-5375-455C-9EA6-DF929625EA0E}">
        <p15:presenceInfo xmlns:p15="http://schemas.microsoft.com/office/powerpoint/2012/main" userId="4b3fb5e9cd3e3d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62A"/>
    <a:srgbClr val="F5F9FD"/>
    <a:srgbClr val="333CC9"/>
    <a:srgbClr val="FA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2623" autoAdjust="0"/>
  </p:normalViewPr>
  <p:slideViewPr>
    <p:cSldViewPr snapToGrid="0">
      <p:cViewPr varScale="1">
        <p:scale>
          <a:sx n="106" d="100"/>
          <a:sy n="106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-27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7755-905D-41B4-885C-8DBDBD429CE7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764C-9EF4-4702-A285-65DB723A6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#include&lt;stdlib.h&gt;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&lt;conio.h&gt;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입력받아 배열을 이용한 해시테이블 구현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값으로 들어감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item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 사용해서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묶기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배열 상태는 확인하는 구조체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들어있음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적어도 한번은 삭제되었음*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flag;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data;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hashtable_item* array;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 횟수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max = 19;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크기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초기화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init_array()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array[i].flag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 상태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NULL;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번호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hashcode(int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//printf("%d mod 19 = %d\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n",key,key%max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(key % max);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해시테이블에 데이터 삽입하는 함수*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insert(int key, int value)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j =1;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new_item = (struct item*) malloc(sizeof(struct item));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new_item-&gt;key =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new_item-&gt;value = value;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들어있지 않은 배열 요소가 나올 때 까지*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(array[i].flag == 1)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(array[i].data-&gt;key == key)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동일할 경우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키값이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array[i].data-&gt;value =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(index+ j)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%d(%d) : (%d + %d) mod 19 = %d\n",key,j,index, j, i);//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 확인용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j++;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충돌이 일어날 때 마다 증가하여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재연산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해시테이블이 꽉 찼습니다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더이상 데이터를 삽입할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array[i].flag = 1;//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존재하고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new_item; //new_item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생성한 데이터 입력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입력되었습니다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 함수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remove_element(int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j = 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/*while(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존재하지 않을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배열에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입력된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동일할 경우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array[i].flag = 2;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적어도 한개 삭제된 상태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NULL;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삭제되었습니다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j) % max;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j++;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키값이 존재하지 않습니다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display()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struct item* current = (struct item*) array[i].data;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(current == NULL)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삽입된 데이터가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i);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else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%d ", i, current-&gt;value);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search_element(int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j = 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 true;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j) % max;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j++;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false;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crash_count()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충돌횟수 계산 함수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crash;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main()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choice, key, value, n, c;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system("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 = (struct hashtable_item*) malloc(max * sizeof(struct hashtable_item*));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do 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 컴퓨터 프로그래밍 과제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)----------------------------------------------- \n\n");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 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숫자가 순서대로 삽입됩니다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"\n2.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"\n3.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"\n4.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"\n5.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"\n\n1~5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숫자를 입력해주세요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&amp;choice);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switch (choice)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1: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insert(10, 10);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insert(20, 20);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insert(30, 30);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insert(40, 40);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insert(33, 33);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insert(46, 46);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insert(50, 50);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insert(60, 60);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insert(27, 27);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insert(66, 66);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insert(49, 49);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insert(28, 28);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insert(47, 47);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2: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삭제할 값을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remove_element(key);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3: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display();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4: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 싶은 숫자를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if (search_element(key))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값을 찾았습니다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else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값이 존재하지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5: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int r1[15];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srand(time(NULL));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for (int i = 0; i &lt; 15;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int num = rand() % 100 + 1;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r1[i] = num;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insert(r1[i], r1[i]);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충돌 횟수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%d", crash_count());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default: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숫자를 입력해주세요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다른 메뉴를 선택하고 싶다면 숫자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 while (c == 1);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4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#include&lt;stdlib.h&gt;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&lt;conio.h&gt;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입력받아 배열을 이용한 해시테이블 구현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값으로 들어감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item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 사용해서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묶기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배열 상태는 확인하는 구조체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들어있음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적어도 한번은 삭제되었음*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flag;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data;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hashtable_item* array;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 횟수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max = 19;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크기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초기화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init_array()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array[i].flag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 상태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NULL;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입력되는 값에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번호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hashcode(int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//printf("index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%d mod 19 = %d\n", key, key % max);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(key % max);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해시테이블에 데이터 삽입하는 함수*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insert(int key, int value)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new_item = (struct item*) malloc(sizeof(struct item));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new_item-&gt;key =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new_item-&gt;value = value;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들어있지 않은 배열 요소가 나올 때 까지*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(array[i].flag == 1)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입력한 키값이 이미 존재하는 키값과 동일한 경우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키값이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array[i].data-&gt;value =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(h * h))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이차원 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printf("%d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(%d) : %d + (%d * %d=%d) mod 19 = %d\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n",key,h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index, h,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h,h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*h, i);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확인용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h++;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crash++;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해시테이블이 꽉 찼습니다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더이상 데이터를 삽입할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array[i].flag = 1;//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존재하고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new_item; //new_item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생성한 데이터 입력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입력되었습니다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 함수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remove_element(int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array[i].flag = 2;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array[i].data = NULL;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삭제되었습니다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(h * h))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이차원 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h++;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키값이 존재하지 않습니다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display()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struct item* current = (struct item*) array[i].data;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(current == NULL)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삽입된 데이터가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i);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else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%d ", i, current-&gt;value);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search_element(int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 true;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(h * h)) % max;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false;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crash_count()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충돌횟수 계산 함수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crash;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main()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choice, key, value, n, c;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system("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 = (struct hashtable_item*) malloc(max * sizeof(struct hashtable_item*));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do 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 컴퓨터 프로그래밍 과제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이차원조사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)----------------------------------------------- \n\n");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 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숫자가 순서대로 삽입됩니다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"\n2.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"\n3.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"\n4.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"\n5.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"\n\n 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숫자를 입력해주세요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&amp;choice);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switch (choice)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1: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insert(10, 10);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insert(20, 20);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insert(30, 30);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insert(40, 40);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insert(33, 33);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insert(46, 46);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insert(50, 50);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insert(60, 60);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insert(27, 27);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insert(66, 66);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insert(49, 49);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insert(28, 28);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insert(47, 47);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2: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삭제할 값을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remove_element(key);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3: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display();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4: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 싶은 숫자를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if (search_element(key))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값을 찾았습니다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else 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값이 존재하지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5: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int r1[15];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srand(time(NULL));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for (int i = 0; i &lt; 15;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int num = rand() % 100 + 1;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r1[i] = num;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insert(r1[i], r1[i]);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충돌 횟수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%d", crash_count());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default: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숫자를 입력해주세요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다른 메뉴를 선택하고 싶다면 숫자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 while (c == 1);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4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#include&lt;stdlib.h&gt;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&lt;conio.h&gt;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입력받아 배열을 이용한 해시테이블 구현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값으로 들어감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item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구조체 사용해서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묶기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배열 상태는 확인하는 구조체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들어있음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적어도 한번은 삭제되었음*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flag;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data;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 hashtable_item* array;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 횟수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max = 19;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크기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 초기화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init_array()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array[i].flag = 0;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없음 상태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NULL;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입력되는 값에 대해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 번호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hashcode(int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//printf("index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%d mod 19 = %d\n", key, key % max);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(key % max);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hashcode2(int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 해싱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1+(key % 17);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해시테이블에 데이터 삽입하는 함수*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insert(int key, int value)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sub_hasing = hashcode2(key);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struct item* new_item = (struct item*) malloc(sizeof(struct item));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new_item-&gt;key = key;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new_item-&gt;value = value;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들어있지 않은 배열 요소가 나올 때 까지*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(array[i].flag == 1)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입력한 키값이 이미 존재하는 키값과 동일한 경우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키값이 존재합니다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array[i].data-&gt;value = value;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+h*sub_hasing)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더블해싱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%d(%d): ((%d mod 19) + %d X (%d mod 17)) mod 19 = %d\n", key,h, index, h, index, i);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h++;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crash++;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해시테이블이 꽉 찼습니다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더이상 데이터를 삽입할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array[i].flag = 1;//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존재하고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array[i].data = new_item; //new_item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생성한 데이터 입력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printf("\n 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입력되었습니다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 함수 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remove_element(int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sub_hasing = hashcode2(key);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// case when data key matches the given key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array[i].flag = 2;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array[i].data = NULL;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(%d)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정상적으로 삭제되었습니다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h * sub_hasing)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더블해싱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키값이 존재하지 않습니다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display()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for (i = 0; i &lt; max;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struct item* current = (struct item*) array[i].data;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(current == NULL)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삽입된 데이터가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\n", i);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else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[%d]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%d ", i, current-&gt;value);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탐색*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search_element(int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index = hashcode(key);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 i = index;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h =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sub_hasing = hashcode2(key);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while (array[i].flag != 0)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(array[i].flag == 1 &amp;&amp; array[i].data-&gt;key == key)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return true;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 = (index + h * sub_hasing) % max;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더블해싱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h++;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if (i == index)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return false;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crash_count() //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충돌횟수 계산 함수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crash;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main()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int choice, key, value, n, c;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system("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array = (struct hashtable_item*) malloc(max * sizeof(struct hashtable_item*));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do 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 컴퓨터 프로그래밍 과제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해시테이블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더블해싱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)----------------------------------------------- \n\n");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-: 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숫자가 순서대로 삽입됩니다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"\n2.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입력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"\n3.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"\n4.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"\n5.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"\n\n 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숫자를 입력해주세요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&amp;choice);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switch (choice)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1: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printf("\n1.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insert(10, 10);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insert(20, 20);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insert(30, 30);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insert(40, 40);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insert(33, 33);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insert(46, 46);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insert(50, 50);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insert(60, 60);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insert(27, 27);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insert(66, 66);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insert(49, 49);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insert(28, 28);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insert(47, 47);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2: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삭제하기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삭제할 값을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//remove_element(10);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//remove_element(50);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scanf("%d", &amp;key);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remove_element(key);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3: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printf("\n3.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해시테이블 출력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display();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4: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탐색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찾고 싶은 숫자를 입력하세요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&amp;key);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if (search_element(key))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값을 찾았습니다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else 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값이 존재하지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case 5: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init_array();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printf("5.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삽입하기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-------------------------------------\n");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int r1[15];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srand(time(NULL));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for (int i = 0; i &lt; 15; i++)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{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int num = rand() % 100 + 1;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r1[i] = num;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insert(r1[i], r1[i]);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}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 데이터 삽입이 완료되었습니다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printf("\n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충돌 횟수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%d", crash_count());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break;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default: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printf("1~5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까지의 숫자를 입력해주세요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}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printf("\n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이어서 다른 메뉴를 선택하고 싶다면 숫자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");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scanf("%d", &amp;c);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} while (c == 1);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2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8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3144-7A56-4850-A927-9F2746DE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DBBD90-69BE-4FE6-9179-6000768FE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F6C5-A6CB-41BB-A2DD-4922087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4C9D-7BC4-4F67-A7AC-EA42D14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8333-7193-4BC7-BA14-F746F909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EB1C-0699-4FA3-913A-859DA3DE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11093-821E-4C63-B545-6C672CEE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8C87-551E-4BBC-B70B-D42DBD7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18ABB-3C46-45A0-8895-6AD9AD86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6D03-1D14-4DAF-8137-673F1E2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E54D2-3815-4B77-92E4-21982E5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5D03D-C3E7-423A-AE80-902D73D7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5F08-AAE2-4A33-8F93-878D7867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E70C1-E377-47C1-A1E3-5F40C68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34869-D6FB-48C4-BF12-1D28ACE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13AF-8CFB-41B7-B9C6-674637CF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7F78-1D9A-46BB-BFD1-16AD1192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DA7FA-E456-42CC-A689-B8E5E3C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3F1F6-3EC6-4157-A072-08313C6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9D11C-75DE-4BB1-B24D-B62224AE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641D-AF72-499A-9798-B475A00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16335-F81F-43FB-9531-5E65A7FC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82E2-3702-4E0D-9692-69F7316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0B2D-12B1-41A6-893B-965D5E7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471A-7CFD-472D-8002-E6A3E6B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3CAB-2290-44C1-8401-FE94855D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11F-D840-4339-8783-AE24272E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E4B22-A48A-463C-896C-D281842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7C095-AF03-4AB6-BF0A-3C50347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484EB-44A7-4A18-BD9F-46ECA97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441E0-DB9E-44D5-97D0-97AD85D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E671-4E5C-4C98-9048-776233C0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6F5BF-F7D7-4153-B307-48B9A24D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FA11C-D243-4238-8C89-C6C50DFB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AB4A3-5EA3-4713-B5A4-174AAB5C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6464C-1B0C-462D-80B4-F65BE81EC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BB443-DADA-46AE-BA67-1C4EE4E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B4942-5E8A-414F-B06D-C0B47E6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FDC6D-7B7B-4E4A-ACF7-D918EAF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97EF-3F97-46AD-8F83-6B0DE5A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988C7-89C0-471B-826C-A309C599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759C4-F03B-44DD-9F9A-0CA01D0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BCB40-DAC4-4189-917C-8EF20B3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5727B-C1E9-4BF4-ADDE-C98E68F5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3675E-0F18-4038-AA0F-FF65493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A4BC-C5B8-431D-A5CC-3C6E3D6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BF148-1959-40C3-A1F6-2E90CDB0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AEEE2-2ACE-4585-880E-5E9EA35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DE8EC-C40F-46AB-B113-5FC197E5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3F6D8-067D-4867-AB62-8C2CADA5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462AE-4EB9-40F7-8557-8427E0A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22A6E-541B-4BBA-9912-19DE79A5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E0DB-36D2-402C-BA48-45BE066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617C5-5857-4A8D-BFC9-5BCB86342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7B9AF-162D-4151-A9C6-EFE7E21B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D7F54-BFE6-4DFB-BD36-71CA168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9AAE5-B643-4CD4-BCEC-500A399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F10E6-20C1-4989-B128-2E3F1D81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AB746-062C-40EC-80AC-2AE52F60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EE67-C76E-4385-A104-A372DA1E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67F61-7CEC-41B0-B609-0FA76AC57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568-5C0C-4E0F-810A-5B986B60A1F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7068F-1C67-4268-A053-3007D7869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8E124-E316-45F6-BFBC-46DFA9F4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3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98D4505-4FC2-4BF7-B63B-BD4EDB554D93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FD9B117-3E35-4176-97C7-F72A981C10D1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665AA-9906-4C25-B7E5-0D16356E24FC}"/>
              </a:ext>
            </a:extLst>
          </p:cNvPr>
          <p:cNvSpPr txBox="1"/>
          <p:nvPr/>
        </p:nvSpPr>
        <p:spPr>
          <a:xfrm>
            <a:off x="2539586" y="1807631"/>
            <a:ext cx="7112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고급 컴퓨터 프로그래밍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F43C0-8737-4ED8-B6D7-9249E65E6509}"/>
              </a:ext>
            </a:extLst>
          </p:cNvPr>
          <p:cNvSpPr/>
          <p:nvPr/>
        </p:nvSpPr>
        <p:spPr>
          <a:xfrm>
            <a:off x="4191411" y="2823294"/>
            <a:ext cx="3818246" cy="39119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#2 –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해시테이블 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E12A6-CB3A-4854-9340-755E15821F77}"/>
              </a:ext>
            </a:extLst>
          </p:cNvPr>
          <p:cNvGrpSpPr/>
          <p:nvPr/>
        </p:nvGrpSpPr>
        <p:grpSpPr>
          <a:xfrm>
            <a:off x="4783382" y="3643512"/>
            <a:ext cx="2625235" cy="1459248"/>
            <a:chOff x="9481624" y="80227"/>
            <a:chExt cx="2625235" cy="14592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0A9185-1798-4BA7-A77D-07D7B3183D17}"/>
                </a:ext>
              </a:extLst>
            </p:cNvPr>
            <p:cNvSpPr txBox="1"/>
            <p:nvPr/>
          </p:nvSpPr>
          <p:spPr>
            <a:xfrm>
              <a:off x="10315984" y="665003"/>
              <a:ext cx="11945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2020531001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8419D4-170B-4979-B29E-64C7A7C67C39}"/>
                </a:ext>
              </a:extLst>
            </p:cNvPr>
            <p:cNvSpPr txBox="1"/>
            <p:nvPr/>
          </p:nvSpPr>
          <p:spPr>
            <a:xfrm>
              <a:off x="9481624" y="662311"/>
              <a:ext cx="9589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학        번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 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CFA3EC-E74E-4602-B5D9-BAF74EB23364}"/>
                </a:ext>
              </a:extLst>
            </p:cNvPr>
            <p:cNvSpPr txBox="1"/>
            <p:nvPr/>
          </p:nvSpPr>
          <p:spPr>
            <a:xfrm>
              <a:off x="9481624" y="949315"/>
              <a:ext cx="9172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이        름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E09C4-0BA4-42A2-A334-4BC422D4C4EF}"/>
                </a:ext>
              </a:extLst>
            </p:cNvPr>
            <p:cNvSpPr txBox="1"/>
            <p:nvPr/>
          </p:nvSpPr>
          <p:spPr>
            <a:xfrm>
              <a:off x="9481624" y="88303"/>
              <a:ext cx="9172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과        목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11479A-1E50-4655-BBB5-ABFC03AE640F}"/>
                </a:ext>
              </a:extLst>
            </p:cNvPr>
            <p:cNvSpPr txBox="1"/>
            <p:nvPr/>
          </p:nvSpPr>
          <p:spPr>
            <a:xfrm>
              <a:off x="9481624" y="1236317"/>
              <a:ext cx="9028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제  출  일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EBF90-6F22-47EB-8176-AD0FFB0EFC64}"/>
                </a:ext>
              </a:extLst>
            </p:cNvPr>
            <p:cNvSpPr txBox="1"/>
            <p:nvPr/>
          </p:nvSpPr>
          <p:spPr>
            <a:xfrm>
              <a:off x="9481624" y="375307"/>
              <a:ext cx="9300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담당 교수 </a:t>
              </a:r>
              <a:r>
                <a:rPr lang="en-US" altLang="ko-KR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: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55E438-4223-4169-82B0-2987124F4C23}"/>
                </a:ext>
              </a:extLst>
            </p:cNvPr>
            <p:cNvSpPr txBox="1"/>
            <p:nvPr/>
          </p:nvSpPr>
          <p:spPr>
            <a:xfrm>
              <a:off x="10315984" y="80227"/>
              <a:ext cx="17908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고급 컴퓨터 프로그래밍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434337-1C69-45EC-BDAA-C9E8493EB524}"/>
                </a:ext>
              </a:extLst>
            </p:cNvPr>
            <p:cNvSpPr txBox="1"/>
            <p:nvPr/>
          </p:nvSpPr>
          <p:spPr>
            <a:xfrm>
              <a:off x="10315984" y="365884"/>
              <a:ext cx="114005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박주영 교수님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814B03-AC66-413F-92D3-F7DDE0341C0B}"/>
                </a:ext>
              </a:extLst>
            </p:cNvPr>
            <p:cNvSpPr txBox="1"/>
            <p:nvPr/>
          </p:nvSpPr>
          <p:spPr>
            <a:xfrm>
              <a:off x="10315984" y="942271"/>
              <a:ext cx="6415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윤정인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F8AB8A-F22B-4040-81EA-D784F3A12DC3}"/>
                </a:ext>
              </a:extLst>
            </p:cNvPr>
            <p:cNvSpPr txBox="1"/>
            <p:nvPr/>
          </p:nvSpPr>
          <p:spPr>
            <a:xfrm>
              <a:off x="10315984" y="1247087"/>
              <a:ext cx="107593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2020.05.18</a:t>
              </a:r>
              <a:endPara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"/>
    </mc:Choice>
    <mc:Fallback xmlns="">
      <p:transition spd="slow" advTm="56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73FD0-FCA9-4DAA-93FF-19F48ACC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7" y="213444"/>
            <a:ext cx="6349705" cy="6431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56C640-FF09-4281-A82B-C84DA2A33AD1}"/>
              </a:ext>
            </a:extLst>
          </p:cNvPr>
          <p:cNvSpPr txBox="1"/>
          <p:nvPr/>
        </p:nvSpPr>
        <p:spPr>
          <a:xfrm>
            <a:off x="0" y="0"/>
            <a:ext cx="27093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삽입 후 해시테이블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A2D99-F4B8-4062-BB05-D44512994C21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46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40233-00EC-4FFD-809F-34579710D0C2}"/>
              </a:ext>
            </a:extLst>
          </p:cNvPr>
          <p:cNvGraphicFramePr>
            <a:graphicFrameLocks noGrp="1"/>
          </p:cNvGraphicFramePr>
          <p:nvPr/>
        </p:nvGraphicFramePr>
        <p:xfrm>
          <a:off x="2008479" y="10247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48625F-D24F-4B0F-8CB4-26B4EC47ED9A}"/>
              </a:ext>
            </a:extLst>
          </p:cNvPr>
          <p:cNvSpPr txBox="1"/>
          <p:nvPr/>
        </p:nvSpPr>
        <p:spPr>
          <a:xfrm>
            <a:off x="3210433" y="371852"/>
            <a:ext cx="57711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입력 순서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2" action="ppaction://hlinksldjump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2" action="ppaction://hlinksldjump"/>
              </a:rPr>
              <a:t>랜덤 삽입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2" action="ppaction://hlinksldjump"/>
              </a:rPr>
              <a:t>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2" action="ppaction://hlinksldjump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42, 68, 35, 1, 70, 25, 79, 59, 63, 65, 6, 46, 82, 28, 62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DFFBB-C8C4-4FB4-AFE7-724856107F3F}"/>
                  </a:ext>
                </a:extLst>
              </p:cNvPr>
              <p:cNvSpPr txBox="1"/>
              <p:nvPr/>
            </p:nvSpPr>
            <p:spPr>
              <a:xfrm>
                <a:off x="4793784" y="593769"/>
                <a:ext cx="268778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+mn-cs"/>
                  </a:rPr>
                  <a:t>선형 조사  </a:t>
                </a: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𝑥</m:t>
                        </m:r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𝑚𝑜𝑑</m:t>
                    </m:r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 19</m:t>
                    </m:r>
                  </m:oMath>
                </a14:m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DFFBB-C8C4-4FB4-AFE7-72485610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84" y="593769"/>
                <a:ext cx="2687787" cy="292388"/>
              </a:xfrm>
              <a:prstGeom prst="rect">
                <a:avLst/>
              </a:prstGeom>
              <a:blipFill>
                <a:blip r:embed="rId3"/>
                <a:stretch>
                  <a:fillRect l="-227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32638168-C62C-42E3-9AD5-63258D99AA0A}"/>
              </a:ext>
            </a:extLst>
          </p:cNvPr>
          <p:cNvGraphicFramePr>
            <a:graphicFrameLocks noGrp="1"/>
          </p:cNvGraphicFramePr>
          <p:nvPr/>
        </p:nvGraphicFramePr>
        <p:xfrm>
          <a:off x="4286859" y="10247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AD67F5-8D7E-4154-8432-6380B4F3BC79}"/>
              </a:ext>
            </a:extLst>
          </p:cNvPr>
          <p:cNvCxnSpPr>
            <a:cxnSpLocks/>
          </p:cNvCxnSpPr>
          <p:nvPr/>
        </p:nvCxnSpPr>
        <p:spPr>
          <a:xfrm>
            <a:off x="3457575" y="2776508"/>
            <a:ext cx="0" cy="433417"/>
          </a:xfrm>
          <a:prstGeom prst="straightConnector1">
            <a:avLst/>
          </a:prstGeom>
          <a:ln w="38100"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5B7F17-77FA-48BC-93C6-2BC3A6211FCB}"/>
              </a:ext>
            </a:extLst>
          </p:cNvPr>
          <p:cNvCxnSpPr>
            <a:cxnSpLocks/>
          </p:cNvCxnSpPr>
          <p:nvPr/>
        </p:nvCxnSpPr>
        <p:spPr>
          <a:xfrm>
            <a:off x="5743575" y="2776508"/>
            <a:ext cx="0" cy="928717"/>
          </a:xfrm>
          <a:prstGeom prst="straightConnector1">
            <a:avLst/>
          </a:prstGeom>
          <a:ln w="38100"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CD3058C-40D9-4871-89FD-0BD3EA7DA169}"/>
              </a:ext>
            </a:extLst>
          </p:cNvPr>
          <p:cNvSpPr/>
          <p:nvPr/>
        </p:nvSpPr>
        <p:spPr>
          <a:xfrm>
            <a:off x="3752850" y="3348345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A70CEAC-B2D5-40B8-89C3-801CC8E9D92F}"/>
              </a:ext>
            </a:extLst>
          </p:cNvPr>
          <p:cNvGraphicFramePr>
            <a:graphicFrameLocks noGrp="1"/>
          </p:cNvGraphicFramePr>
          <p:nvPr/>
        </p:nvGraphicFramePr>
        <p:xfrm>
          <a:off x="6565239" y="10247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46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8B32B4-483B-46BB-AD05-287B4E6BEE71}"/>
              </a:ext>
            </a:extLst>
          </p:cNvPr>
          <p:cNvCxnSpPr>
            <a:cxnSpLocks/>
          </p:cNvCxnSpPr>
          <p:nvPr/>
        </p:nvCxnSpPr>
        <p:spPr>
          <a:xfrm>
            <a:off x="8041005" y="3348345"/>
            <a:ext cx="0" cy="633105"/>
          </a:xfrm>
          <a:prstGeom prst="straightConnector1">
            <a:avLst/>
          </a:prstGeom>
          <a:ln w="38100"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20B5E14-3323-4D05-B112-0AF8ABBCBAA7}"/>
              </a:ext>
            </a:extLst>
          </p:cNvPr>
          <p:cNvSpPr/>
          <p:nvPr/>
        </p:nvSpPr>
        <p:spPr>
          <a:xfrm>
            <a:off x="6053184" y="3348345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DF4AAE54-B2DD-48E4-B82F-E5478148E8DC}"/>
              </a:ext>
            </a:extLst>
          </p:cNvPr>
          <p:cNvGraphicFramePr>
            <a:graphicFrameLocks noGrp="1"/>
          </p:cNvGraphicFramePr>
          <p:nvPr/>
        </p:nvGraphicFramePr>
        <p:xfrm>
          <a:off x="9095865" y="10247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FA897B-36F5-4996-8E1C-FC0147775DE2}"/>
              </a:ext>
            </a:extLst>
          </p:cNvPr>
          <p:cNvSpPr txBox="1"/>
          <p:nvPr/>
        </p:nvSpPr>
        <p:spPr>
          <a:xfrm>
            <a:off x="3365138" y="3781762"/>
            <a:ext cx="9685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65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삽입 후 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6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삽입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5BE7F6-56C0-4302-B253-C67B28AAAAC6}"/>
              </a:ext>
            </a:extLst>
          </p:cNvPr>
          <p:cNvSpPr txBox="1"/>
          <p:nvPr/>
        </p:nvSpPr>
        <p:spPr>
          <a:xfrm>
            <a:off x="8376187" y="3781762"/>
            <a:ext cx="4892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전체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삽입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완료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0C6F9B-8AC9-4907-9022-B50143DA4348}"/>
              </a:ext>
            </a:extLst>
          </p:cNvPr>
          <p:cNvSpPr txBox="1"/>
          <p:nvPr/>
        </p:nvSpPr>
        <p:spPr>
          <a:xfrm>
            <a:off x="10452524" y="3756161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BA5313-B249-4C00-BDDA-DA5EEADC1444}"/>
              </a:ext>
            </a:extLst>
          </p:cNvPr>
          <p:cNvSpPr txBox="1"/>
          <p:nvPr/>
        </p:nvSpPr>
        <p:spPr>
          <a:xfrm>
            <a:off x="3440093" y="2831812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C6F4F2-5832-4DBC-890C-3AEF2718799C}"/>
              </a:ext>
            </a:extLst>
          </p:cNvPr>
          <p:cNvSpPr txBox="1"/>
          <p:nvPr/>
        </p:nvSpPr>
        <p:spPr>
          <a:xfrm>
            <a:off x="5710957" y="2847022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433CC-F3D0-48D3-AFF5-8155DCF4ED59}"/>
              </a:ext>
            </a:extLst>
          </p:cNvPr>
          <p:cNvSpPr txBox="1"/>
          <p:nvPr/>
        </p:nvSpPr>
        <p:spPr>
          <a:xfrm>
            <a:off x="8028406" y="3367916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CD91E5-3297-4707-9B0B-EB352BCB145E}"/>
              </a:ext>
            </a:extLst>
          </p:cNvPr>
          <p:cNvSpPr txBox="1"/>
          <p:nvPr/>
        </p:nvSpPr>
        <p:spPr>
          <a:xfrm>
            <a:off x="5710957" y="3110520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CD06BF-4DAB-44BB-ACEE-F1E7FD84FDE8}"/>
              </a:ext>
            </a:extLst>
          </p:cNvPr>
          <p:cNvSpPr txBox="1"/>
          <p:nvPr/>
        </p:nvSpPr>
        <p:spPr>
          <a:xfrm>
            <a:off x="5720200" y="3367916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4D8E-6A60-4D71-A243-3A2DE11FA371}"/>
              </a:ext>
            </a:extLst>
          </p:cNvPr>
          <p:cNvSpPr txBox="1"/>
          <p:nvPr/>
        </p:nvSpPr>
        <p:spPr>
          <a:xfrm>
            <a:off x="8041005" y="3681688"/>
            <a:ext cx="3850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+1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861855-2CB9-42AF-BE66-8B979774FA32}"/>
              </a:ext>
            </a:extLst>
          </p:cNvPr>
          <p:cNvSpPr txBox="1"/>
          <p:nvPr/>
        </p:nvSpPr>
        <p:spPr>
          <a:xfrm>
            <a:off x="8446362" y="329097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D53F4-66A2-46C8-9B30-AE2F35E14638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91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7D02EC-6ECB-439C-BCC1-D4BD05BFE0EC}"/>
              </a:ext>
            </a:extLst>
          </p:cNvPr>
          <p:cNvGraphicFramePr>
            <a:graphicFrameLocks noGrp="1"/>
          </p:cNvGraphicFramePr>
          <p:nvPr/>
        </p:nvGraphicFramePr>
        <p:xfrm>
          <a:off x="642594" y="405613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658ACC-CCAC-4D46-AA35-F5A7418E7785}"/>
              </a:ext>
            </a:extLst>
          </p:cNvPr>
          <p:cNvSpPr txBox="1"/>
          <p:nvPr/>
        </p:nvSpPr>
        <p:spPr>
          <a:xfrm>
            <a:off x="884089" y="5673703"/>
            <a:ext cx="9156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1C5699-78B4-4AD2-93FB-0776D1259E20}"/>
              </a:ext>
            </a:extLst>
          </p:cNvPr>
          <p:cNvGraphicFramePr>
            <a:graphicFrameLocks noGrp="1"/>
          </p:cNvGraphicFramePr>
          <p:nvPr/>
        </p:nvGraphicFramePr>
        <p:xfrm>
          <a:off x="2219764" y="418302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DEDCC2-AF7E-4948-8015-BEA2E5C7D919}"/>
              </a:ext>
            </a:extLst>
          </p:cNvPr>
          <p:cNvSpPr txBox="1"/>
          <p:nvPr/>
        </p:nvSpPr>
        <p:spPr>
          <a:xfrm>
            <a:off x="2450767" y="56737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A83B0-D40A-4B12-8AD3-6E62A4A271AB}"/>
              </a:ext>
            </a:extLst>
          </p:cNvPr>
          <p:cNvSpPr txBox="1"/>
          <p:nvPr/>
        </p:nvSpPr>
        <p:spPr>
          <a:xfrm>
            <a:off x="2532216" y="4581448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군집화 가능성 ↑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9EE1FB1-C2E4-4557-B7B2-3FE6A41B7A96}"/>
              </a:ext>
            </a:extLst>
          </p:cNvPr>
          <p:cNvGraphicFramePr>
            <a:graphicFrameLocks noGrp="1"/>
          </p:cNvGraphicFramePr>
          <p:nvPr/>
        </p:nvGraphicFramePr>
        <p:xfrm>
          <a:off x="3796934" y="418302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BB05F8D-25A8-4B9B-A790-11140618C290}"/>
              </a:ext>
            </a:extLst>
          </p:cNvPr>
          <p:cNvSpPr txBox="1"/>
          <p:nvPr/>
        </p:nvSpPr>
        <p:spPr>
          <a:xfrm>
            <a:off x="4017445" y="56737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[3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02911-D6B9-4C49-93B4-62664C2292DF}"/>
              </a:ext>
            </a:extLst>
          </p:cNvPr>
          <p:cNvSpPr txBox="1"/>
          <p:nvPr/>
        </p:nvSpPr>
        <p:spPr>
          <a:xfrm>
            <a:off x="4108227" y="980998"/>
            <a:ext cx="1119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군집화 가능성 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182D6-337B-4193-B70D-17C0E44762BF}"/>
              </a:ext>
            </a:extLst>
          </p:cNvPr>
          <p:cNvSpPr txBox="1"/>
          <p:nvPr/>
        </p:nvSpPr>
        <p:spPr>
          <a:xfrm>
            <a:off x="715071" y="5918987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17]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8FB32-2DF5-44D8-A82E-48E3C3ED3279}"/>
              </a:ext>
            </a:extLst>
          </p:cNvPr>
          <p:cNvSpPr txBox="1"/>
          <p:nvPr/>
        </p:nvSpPr>
        <p:spPr>
          <a:xfrm>
            <a:off x="2256867" y="59062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12]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661F3-8203-4DE3-B80E-1E80BFB6A608}"/>
              </a:ext>
            </a:extLst>
          </p:cNvPr>
          <p:cNvSpPr txBox="1"/>
          <p:nvPr/>
        </p:nvSpPr>
        <p:spPr>
          <a:xfrm>
            <a:off x="3822289" y="59062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12]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A44C7-95F1-486A-9785-D9489843D28C}"/>
              </a:ext>
            </a:extLst>
          </p:cNvPr>
          <p:cNvSpPr txBox="1"/>
          <p:nvPr/>
        </p:nvSpPr>
        <p:spPr>
          <a:xfrm>
            <a:off x="5209169" y="418302"/>
            <a:ext cx="22997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선형 조사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(Linear Probing)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7E2CB8-7F2B-4F89-A9A3-9484F9D5D446}"/>
              </a:ext>
            </a:extLst>
          </p:cNvPr>
          <p:cNvSpPr txBox="1"/>
          <p:nvPr/>
        </p:nvSpPr>
        <p:spPr>
          <a:xfrm>
            <a:off x="5464886" y="715048"/>
            <a:ext cx="47772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위치로부터 바로 다음 칸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(+i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칸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에 삽입되는 해시함수 특성 상 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특정 영역에 원소가 몰리는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군집 현상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에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취약하다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C62F4-EE15-408A-8CAB-7B1467722EA6}"/>
              </a:ext>
            </a:extLst>
          </p:cNvPr>
          <p:cNvSpPr txBox="1"/>
          <p:nvPr/>
        </p:nvSpPr>
        <p:spPr>
          <a:xfrm>
            <a:off x="5464886" y="2459272"/>
            <a:ext cx="67088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군집이 커질수록 성능이 급격하게 떨어지며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평균 검색시간과 삽입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삭제 시간이 증가하게 된다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32865-7BF5-4406-BD98-37C47724DF36}"/>
              </a:ext>
            </a:extLst>
          </p:cNvPr>
          <p:cNvSpPr txBox="1"/>
          <p:nvPr/>
        </p:nvSpPr>
        <p:spPr>
          <a:xfrm>
            <a:off x="5464886" y="1296456"/>
            <a:ext cx="62792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 영역이 커질 수록 다음에 삽입될 원소는 해당 군집 영역으로 해싱될 가능성이 커져서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군집이 심하지 않은 영역에 비해 영역의 크기가 빨리 커진다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6E46DA-4EE2-4CF0-A1DD-6EEFC6EC559B}"/>
              </a:ext>
            </a:extLst>
          </p:cNvPr>
          <p:cNvSpPr txBox="1"/>
          <p:nvPr/>
        </p:nvSpPr>
        <p:spPr>
          <a:xfrm>
            <a:off x="5464886" y="2840623"/>
            <a:ext cx="51299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군집 영역이 클 수록 충돌 횟수는 더욱 많이 나타나는 것으로 확인되었다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F7DBA-2852-4EC8-BFDD-AF6109FE0611}"/>
              </a:ext>
            </a:extLst>
          </p:cNvPr>
          <p:cNvSpPr txBox="1"/>
          <p:nvPr/>
        </p:nvSpPr>
        <p:spPr>
          <a:xfrm>
            <a:off x="5464885" y="1877864"/>
            <a:ext cx="64636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비교적 작은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개의 군집 영역이 새롭게 들어온 원소에 의해 붙으면 더 큰 군집 영역을 만들어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내기도 한다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2ECEB-C055-47E9-8AAA-A2EA37066CF8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7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EDD29-3EDC-43A2-8324-C4D80457E9E9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4AC1C9-DDAE-4A40-BDF1-81C695C0558D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개방 주소 방법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</a:p>
        </p:txBody>
      </p:sp>
    </p:spTree>
    <p:extLst>
      <p:ext uri="{BB962C8B-B14F-4D97-AF65-F5344CB8AC3E}">
        <p14:creationId xmlns:p14="http://schemas.microsoft.com/office/powerpoint/2010/main" val="238633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0B73C-6D43-41BE-9CCF-ABE9965B7123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[#include, struct, init_array(), hashcode(int key) </a:t>
            </a:r>
            <a:r>
              <a:rPr lang="ko-KR" altLang="en-US" sz="800" b="1" dirty="0">
                <a:solidFill>
                  <a:schemeClr val="tx1"/>
                </a:solidFill>
              </a:rPr>
              <a:t>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insert(int key, int value)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struct item* new_item = (struct item*) malloc(sizeof(struct item));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new_item-&gt;key = key;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new_item-&gt;value = value;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/* </a:t>
            </a:r>
            <a:r>
              <a:rPr lang="ko-KR" altLang="en-US" sz="800" dirty="0">
                <a:solidFill>
                  <a:schemeClr val="tx1"/>
                </a:solidFill>
              </a:rPr>
              <a:t>데이터가 들어있지 않은 배열 요소가 나올 때 까지*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== 1)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/* </a:t>
            </a:r>
            <a:r>
              <a:rPr lang="ko-KR" altLang="en-US" sz="800" dirty="0">
                <a:solidFill>
                  <a:schemeClr val="tx1"/>
                </a:solidFill>
              </a:rPr>
              <a:t>입력한 키값이 이미 존재하는 키값과 동일한 경우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동일한 키값이 존재합니다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array[i].data-&gt;value = value;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i = (index + (h * h)) % max; //</a:t>
            </a:r>
            <a:r>
              <a:rPr lang="ko-KR" altLang="en-US" sz="900" b="1" dirty="0">
                <a:solidFill>
                  <a:srgbClr val="FF0000"/>
                </a:solidFill>
              </a:rPr>
              <a:t>해시 함수 </a:t>
            </a:r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이차원 조사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충돌</a:t>
            </a:r>
            <a:r>
              <a:rPr lang="en-US" altLang="ko-KR" sz="800" dirty="0">
                <a:solidFill>
                  <a:schemeClr val="tx1"/>
                </a:solidFill>
              </a:rPr>
              <a:t>(%d) : %d + (%d * %d=%d) mod19 = %d\</a:t>
            </a:r>
            <a:r>
              <a:rPr lang="en-US" altLang="ko-KR" sz="800" dirty="0" err="1">
                <a:solidFill>
                  <a:schemeClr val="tx1"/>
                </a:solidFill>
              </a:rPr>
              <a:t>n",h</a:t>
            </a:r>
            <a:r>
              <a:rPr lang="en-US" altLang="ko-KR" sz="800" dirty="0">
                <a:solidFill>
                  <a:schemeClr val="tx1"/>
                </a:solidFill>
              </a:rPr>
              <a:t>, index, h, </a:t>
            </a:r>
            <a:r>
              <a:rPr lang="en-US" altLang="ko-KR" sz="800" dirty="0" err="1">
                <a:solidFill>
                  <a:schemeClr val="tx1"/>
                </a:solidFill>
              </a:rPr>
              <a:t>h,h</a:t>
            </a:r>
            <a:r>
              <a:rPr lang="en-US" altLang="ko-KR" sz="800" dirty="0">
                <a:solidFill>
                  <a:schemeClr val="tx1"/>
                </a:solidFill>
              </a:rPr>
              <a:t>*h, i); //</a:t>
            </a:r>
            <a:r>
              <a:rPr lang="ko-KR" altLang="en-US" sz="800" dirty="0">
                <a:solidFill>
                  <a:schemeClr val="tx1"/>
                </a:solidFill>
              </a:rPr>
              <a:t>확인용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h++;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crash++;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해시테이블이 꽉 찼습니다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더이상 데이터를 삽입할 수 없습니다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array[i].flag = 1;//</a:t>
            </a:r>
            <a:r>
              <a:rPr lang="ko-KR" altLang="en-US" sz="800" dirty="0">
                <a:solidFill>
                  <a:schemeClr val="tx1"/>
                </a:solidFill>
              </a:rPr>
              <a:t>데이터 존재하고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array[i].data = new_item; //new_item</a:t>
            </a:r>
            <a:r>
              <a:rPr lang="ko-KR" altLang="en-US" sz="800" dirty="0">
                <a:solidFill>
                  <a:schemeClr val="tx1"/>
                </a:solidFill>
              </a:rPr>
              <a:t>으로 생성한 데이터 입력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printf("\n 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입력되었습니다</a:t>
            </a:r>
            <a:r>
              <a:rPr lang="en-US" altLang="ko-KR" sz="800" dirty="0">
                <a:solidFill>
                  <a:schemeClr val="tx1"/>
                </a:solidFill>
              </a:rPr>
              <a:t>. 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664025-547A-4769-879F-4321001D3A77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데이터 삭제 함수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remove_element(int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array[i].flag = 2;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array[i].data = NULL;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삭제되었습니다</a:t>
            </a:r>
            <a:r>
              <a:rPr lang="en-US" altLang="ko-KR" sz="800" dirty="0">
                <a:solidFill>
                  <a:schemeClr val="tx1"/>
                </a:solidFill>
              </a:rPr>
              <a:t>. 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(h * h)) % max; //</a:t>
            </a:r>
            <a:r>
              <a:rPr lang="ko-KR" altLang="en-US" sz="800" dirty="0">
                <a:solidFill>
                  <a:schemeClr val="tx1"/>
                </a:solidFill>
              </a:rPr>
              <a:t>해시 함수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이차원 조사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h++;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 </a:t>
            </a:r>
            <a:r>
              <a:rPr lang="ko-KR" altLang="en-US" sz="800" dirty="0">
                <a:solidFill>
                  <a:schemeClr val="tx1"/>
                </a:solidFill>
              </a:rPr>
              <a:t>해당 키값이 존재하지 않습니다 </a:t>
            </a:r>
            <a:r>
              <a:rPr lang="en-US" altLang="ko-KR" sz="800" dirty="0">
                <a:solidFill>
                  <a:schemeClr val="tx1"/>
                </a:solidFill>
              </a:rPr>
              <a:t>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[display() </a:t>
            </a:r>
            <a:r>
              <a:rPr lang="ko-KR" altLang="en-US" sz="800" b="1" dirty="0">
                <a:solidFill>
                  <a:schemeClr val="tx1"/>
                </a:solidFill>
              </a:rPr>
              <a:t>동일 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B8FA77-6EA2-45AE-BF08-793FBAA710E5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bool search_element(int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 true;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(h * h)) % max;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[crash_count </a:t>
            </a:r>
            <a:r>
              <a:rPr lang="ko-KR" altLang="en-US" sz="800" b="1" dirty="0">
                <a:solidFill>
                  <a:schemeClr val="tx1"/>
                </a:solidFill>
              </a:rPr>
              <a:t>동일 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[</a:t>
            </a:r>
            <a:r>
              <a:rPr lang="ko-KR" altLang="en-US" sz="800" dirty="0">
                <a:solidFill>
                  <a:schemeClr val="tx1"/>
                </a:solidFill>
              </a:rPr>
              <a:t>동일 생략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E915A-9EDE-4EE5-BA48-2E10A654E2D6}"/>
                  </a:ext>
                </a:extLst>
              </p:cNvPr>
              <p:cNvSpPr txBox="1"/>
              <p:nvPr/>
            </p:nvSpPr>
            <p:spPr>
              <a:xfrm>
                <a:off x="687047" y="245889"/>
                <a:ext cx="287912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이차원 조사 </a:t>
                </a:r>
                <a:r>
                  <a:rPr lang="en-US" altLang="ko-KR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𝑚𝑜𝑑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19</m:t>
                    </m:r>
                  </m:oMath>
                </a14:m>
                <a:endParaRPr lang="ko-KR" altLang="en-US" sz="13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E915A-9EDE-4EE5-BA48-2E10A654E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7" y="245889"/>
                <a:ext cx="2879122" cy="292388"/>
              </a:xfrm>
              <a:prstGeom prst="rect">
                <a:avLst/>
              </a:prstGeom>
              <a:blipFill>
                <a:blip r:embed="rId3"/>
                <a:stretch>
                  <a:fillRect l="-424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1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E05A55-C973-4A0B-AB4A-388A2B01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11" y="195321"/>
            <a:ext cx="5613977" cy="6467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2446C-E263-4666-BC98-130876EE8AD1}"/>
              </a:ext>
            </a:extLst>
          </p:cNvPr>
          <p:cNvSpPr txBox="1"/>
          <p:nvPr/>
        </p:nvSpPr>
        <p:spPr>
          <a:xfrm>
            <a:off x="0" y="0"/>
            <a:ext cx="14157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FE72B-8F18-491F-8FD5-6304CA8FAC24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87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AB8CC4-6AD8-4778-AA01-EA82218D1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88" y="346416"/>
            <a:ext cx="7604024" cy="6165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4E8391-D827-4637-8ADA-D0A15DA6AC2F}"/>
              </a:ext>
            </a:extLst>
          </p:cNvPr>
          <p:cNvSpPr txBox="1"/>
          <p:nvPr/>
        </p:nvSpPr>
        <p:spPr>
          <a:xfrm>
            <a:off x="0" y="0"/>
            <a:ext cx="26484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 후 전체 내용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F822-3314-4877-955B-DE952276FFD6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9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C293C9-5F88-4B7E-BDC5-AE174F75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57" y="0"/>
            <a:ext cx="625928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C6D106-D62F-4BD0-8796-ED4577D3F219}"/>
              </a:ext>
            </a:extLst>
          </p:cNvPr>
          <p:cNvSpPr txBox="1"/>
          <p:nvPr/>
        </p:nvSpPr>
        <p:spPr>
          <a:xfrm>
            <a:off x="0" y="0"/>
            <a:ext cx="2337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3. 10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28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0A39F-0421-4633-BBA2-E0188B7BABFC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01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14536A-9481-4650-9C97-F0CEBAC07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8" y="638524"/>
            <a:ext cx="7609524" cy="55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8B8CE-A30D-42A6-9424-F873669A078D}"/>
              </a:ext>
            </a:extLst>
          </p:cNvPr>
          <p:cNvSpPr txBox="1"/>
          <p:nvPr/>
        </p:nvSpPr>
        <p:spPr>
          <a:xfrm>
            <a:off x="0" y="0"/>
            <a:ext cx="16482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4. 50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49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9772E-2761-409C-B50A-19733A91707F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07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188BC6-3FD4-4B91-A3FF-7E7E02A5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30" y="103431"/>
            <a:ext cx="7642139" cy="66511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A0F047-4D77-4B13-A1ED-79DEA520C7E0}"/>
              </a:ext>
            </a:extLst>
          </p:cNvPr>
          <p:cNvSpPr txBox="1"/>
          <p:nvPr/>
        </p:nvSpPr>
        <p:spPr>
          <a:xfrm>
            <a:off x="0" y="0"/>
            <a:ext cx="21691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 이후 해시테이블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E599C-24AB-4981-A455-CFF2DE06C88D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8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3D3A78-1951-4B1C-9944-EA3D0175B317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26D9F-4FE5-4E58-9207-C4973D528CA9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개방 주소 방법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조사</a:t>
            </a:r>
          </a:p>
        </p:txBody>
      </p:sp>
    </p:spTree>
    <p:extLst>
      <p:ext uri="{BB962C8B-B14F-4D97-AF65-F5344CB8AC3E}">
        <p14:creationId xmlns:p14="http://schemas.microsoft.com/office/powerpoint/2010/main" val="348761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A4277EC-8C1F-4B1F-8CB8-0FBF4244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274320"/>
            <a:ext cx="3943350" cy="6309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9A681-2CC7-4D0B-963D-3E30F6C49D9F}"/>
              </a:ext>
            </a:extLst>
          </p:cNvPr>
          <p:cNvSpPr txBox="1"/>
          <p:nvPr/>
        </p:nvSpPr>
        <p:spPr>
          <a:xfrm>
            <a:off x="0" y="0"/>
            <a:ext cx="2842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B9A15-AE9E-474F-BCC9-825EF28DBA4B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FE8A40-56FD-49AD-8677-A775B5F88043}"/>
              </a:ext>
            </a:extLst>
          </p:cNvPr>
          <p:cNvSpPr/>
          <p:nvPr/>
        </p:nvSpPr>
        <p:spPr>
          <a:xfrm>
            <a:off x="4124325" y="1406867"/>
            <a:ext cx="3569353" cy="495970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F4D063-5C21-40C7-9D9A-11925D5D484F}"/>
              </a:ext>
            </a:extLst>
          </p:cNvPr>
          <p:cNvSpPr/>
          <p:nvPr/>
        </p:nvSpPr>
        <p:spPr>
          <a:xfrm>
            <a:off x="4124325" y="6384637"/>
            <a:ext cx="988078" cy="18097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DEFB6-E5AD-437F-AA4B-B6B80ADDBE0C}"/>
              </a:ext>
            </a:extLst>
          </p:cNvPr>
          <p:cNvSpPr txBox="1"/>
          <p:nvPr/>
        </p:nvSpPr>
        <p:spPr>
          <a:xfrm>
            <a:off x="6282413" y="1405017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랜덤 데이터 </a:t>
            </a:r>
            <a:r>
              <a:rPr lang="en-US" altLang="ko-KR" sz="1000" b="1" dirty="0">
                <a:solidFill>
                  <a:srgbClr val="7030A0"/>
                </a:solidFill>
                <a:latin typeface="+mj-lt"/>
              </a:rPr>
              <a:t>15</a:t>
            </a:r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개 삽입</a:t>
            </a:r>
          </a:p>
        </p:txBody>
      </p:sp>
    </p:spTree>
    <p:extLst>
      <p:ext uri="{BB962C8B-B14F-4D97-AF65-F5344CB8AC3E}">
        <p14:creationId xmlns:p14="http://schemas.microsoft.com/office/powerpoint/2010/main" val="279960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0648A58-DCAB-4E2C-B0D6-00FBA3A7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461548"/>
            <a:ext cx="7649643" cy="5934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611584-C76F-4169-9CB2-EEE1B7EB766C}"/>
              </a:ext>
            </a:extLst>
          </p:cNvPr>
          <p:cNvSpPr txBox="1"/>
          <p:nvPr/>
        </p:nvSpPr>
        <p:spPr>
          <a:xfrm>
            <a:off x="0" y="0"/>
            <a:ext cx="31053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 해시테이블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A79EC-256D-4C7B-AF3A-87811BC23BF5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477DC-214D-41D5-B28A-89D6C08C4989}"/>
              </a:ext>
            </a:extLst>
          </p:cNvPr>
          <p:cNvSpPr/>
          <p:nvPr/>
        </p:nvSpPr>
        <p:spPr>
          <a:xfrm>
            <a:off x="2271181" y="2219852"/>
            <a:ext cx="4748744" cy="3876147"/>
          </a:xfrm>
          <a:prstGeom prst="rect">
            <a:avLst/>
          </a:prstGeom>
          <a:noFill/>
          <a:ln w="19050">
            <a:solidFill>
              <a:srgbClr val="33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D7A4B-EA32-443D-9E90-3F40215116FE}"/>
              </a:ext>
            </a:extLst>
          </p:cNvPr>
          <p:cNvSpPr txBox="1"/>
          <p:nvPr/>
        </p:nvSpPr>
        <p:spPr>
          <a:xfrm>
            <a:off x="5080336" y="1973631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333CC9"/>
                </a:solidFill>
                <a:latin typeface="+mj-lt"/>
              </a:rPr>
              <a:t>랜덤데이터 삽입 후 테이블 출력</a:t>
            </a:r>
          </a:p>
        </p:txBody>
      </p:sp>
    </p:spTree>
    <p:extLst>
      <p:ext uri="{BB962C8B-B14F-4D97-AF65-F5344CB8AC3E}">
        <p14:creationId xmlns:p14="http://schemas.microsoft.com/office/powerpoint/2010/main" val="360812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2223A-426F-4369-913E-D4DBBDF3F8D5}"/>
                  </a:ext>
                </a:extLst>
              </p:cNvPr>
              <p:cNvSpPr txBox="1"/>
              <p:nvPr/>
            </p:nvSpPr>
            <p:spPr>
              <a:xfrm>
                <a:off x="4656438" y="702340"/>
                <a:ext cx="287912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+mn-cs"/>
                  </a:rPr>
                  <a:t>이차원 조사 </a:t>
                </a:r>
                <a:r>
                  <a:rPr kumimoji="0" lang="en-US" altLang="ko-K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𝑥</m:t>
                        </m:r>
                        <m:r>
                          <a:rPr kumimoji="0" lang="en-US" altLang="ko-KR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ko-KR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  <a:cs typeface="+mn-cs"/>
                              </a:rPr>
                              <m:t>𝑖</m:t>
                            </m:r>
                          </m:e>
                          <m:sup>
                            <m:r>
                              <a:rPr kumimoji="0" lang="en-US" altLang="ko-KR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라운드 Bold" panose="020B0600000101010101" pitchFamily="50" charset="-127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 </m:t>
                    </m:r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𝑚𝑜𝑑</m:t>
                    </m:r>
                    <m:r>
                      <a:rPr kumimoji="0" lang="en-US" altLang="ko-KR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라운드 Bold" panose="020B0600000101010101" pitchFamily="50" charset="-127"/>
                        <a:cs typeface="+mn-cs"/>
                      </a:rPr>
                      <m:t> 19</m:t>
                    </m:r>
                  </m:oMath>
                </a14:m>
                <a:endPara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2223A-426F-4369-913E-D4DBBDF3F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438" y="702340"/>
                <a:ext cx="2879122" cy="292388"/>
              </a:xfrm>
              <a:prstGeom prst="rect">
                <a:avLst/>
              </a:prstGeom>
              <a:blipFill>
                <a:blip r:embed="rId2"/>
                <a:stretch>
                  <a:fillRect l="-424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6BC44F-2114-468E-B5EF-C27C58A0B6B0}"/>
              </a:ext>
            </a:extLst>
          </p:cNvPr>
          <p:cNvGraphicFramePr>
            <a:graphicFrameLocks noGrp="1"/>
          </p:cNvGraphicFramePr>
          <p:nvPr/>
        </p:nvGraphicFramePr>
        <p:xfrm>
          <a:off x="1246781" y="11390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19E894-CFBF-44A6-99A0-A0B0B3EE94C3}"/>
              </a:ext>
            </a:extLst>
          </p:cNvPr>
          <p:cNvSpPr txBox="1"/>
          <p:nvPr/>
        </p:nvSpPr>
        <p:spPr>
          <a:xfrm>
            <a:off x="3281766" y="409952"/>
            <a:ext cx="5628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입력 순서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3" action="ppaction://hlinksldjump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3" action="ppaction://hlinksldjump"/>
              </a:rPr>
              <a:t>랜덤 삽입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3" action="ppaction://hlinksldjump"/>
              </a:rPr>
              <a:t>)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  <a:hlinkClick r:id="rId3" action="ppaction://hlinksldjump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2, 51, 15, 58, 79, 76, 50, 52, 80, 3, 7, 39, 95, 41, 20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6E40802-E80F-4B9F-8384-B4D6B60A1718}"/>
              </a:ext>
            </a:extLst>
          </p:cNvPr>
          <p:cNvGraphicFramePr>
            <a:graphicFrameLocks noGrp="1"/>
          </p:cNvGraphicFramePr>
          <p:nvPr/>
        </p:nvGraphicFramePr>
        <p:xfrm>
          <a:off x="3525161" y="11390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DEF0588-CBA4-4A14-B20B-1A600AEF436A}"/>
              </a:ext>
            </a:extLst>
          </p:cNvPr>
          <p:cNvSpPr/>
          <p:nvPr/>
        </p:nvSpPr>
        <p:spPr>
          <a:xfrm>
            <a:off x="2936665" y="3386445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69DDF5AE-21A8-4DDC-8D57-F70E6185B9CC}"/>
              </a:ext>
            </a:extLst>
          </p:cNvPr>
          <p:cNvSpPr/>
          <p:nvPr/>
        </p:nvSpPr>
        <p:spPr>
          <a:xfrm>
            <a:off x="4957112" y="2047875"/>
            <a:ext cx="152400" cy="361950"/>
          </a:xfrm>
          <a:prstGeom prst="curvedLeftArrow">
            <a:avLst/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왼쪽으로 구부러짐 13">
            <a:extLst>
              <a:ext uri="{FF2B5EF4-FFF2-40B4-BE49-F238E27FC236}">
                <a16:creationId xmlns:a16="http://schemas.microsoft.com/office/drawing/2014/main" id="{0D77C167-1515-46F9-8F1F-B35F6D25BCDB}"/>
              </a:ext>
            </a:extLst>
          </p:cNvPr>
          <p:cNvSpPr/>
          <p:nvPr/>
        </p:nvSpPr>
        <p:spPr>
          <a:xfrm>
            <a:off x="4957112" y="2428874"/>
            <a:ext cx="152400" cy="854869"/>
          </a:xfrm>
          <a:prstGeom prst="curvedLeftArrow">
            <a:avLst/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7C0F7-560C-41B9-9BBE-C27344C962D6}"/>
              </a:ext>
            </a:extLst>
          </p:cNvPr>
          <p:cNvSpPr txBox="1"/>
          <p:nvPr/>
        </p:nvSpPr>
        <p:spPr>
          <a:xfrm>
            <a:off x="5094979" y="2079857"/>
            <a:ext cx="7777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3+(1*1)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mod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74ED6-17F7-42B4-82C5-B8914A13DB7A}"/>
              </a:ext>
            </a:extLst>
          </p:cNvPr>
          <p:cNvSpPr txBox="1"/>
          <p:nvPr/>
        </p:nvSpPr>
        <p:spPr>
          <a:xfrm>
            <a:off x="5077350" y="2724757"/>
            <a:ext cx="8194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3+ (2*2)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mod 19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67234692-4CC1-45ED-9180-C7D62214DDD6}"/>
              </a:ext>
            </a:extLst>
          </p:cNvPr>
          <p:cNvGraphicFramePr>
            <a:graphicFrameLocks noGrp="1"/>
          </p:cNvGraphicFramePr>
          <p:nvPr/>
        </p:nvGraphicFramePr>
        <p:xfrm>
          <a:off x="5989697" y="1144646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2B81A22-B9A9-4EC9-BDE2-F41253EC23D8}"/>
              </a:ext>
            </a:extLst>
          </p:cNvPr>
          <p:cNvSpPr/>
          <p:nvPr/>
        </p:nvSpPr>
        <p:spPr>
          <a:xfrm>
            <a:off x="5401201" y="3392053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9C8BE726-B18C-4C7B-B168-2E97D20F848C}"/>
              </a:ext>
            </a:extLst>
          </p:cNvPr>
          <p:cNvSpPr/>
          <p:nvPr/>
        </p:nvSpPr>
        <p:spPr>
          <a:xfrm>
            <a:off x="7421648" y="3205470"/>
            <a:ext cx="152400" cy="361950"/>
          </a:xfrm>
          <a:prstGeom prst="curvedLeftArrow">
            <a:avLst/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21B7B-D8A5-42B4-B151-F7CFEE0F19BC}"/>
              </a:ext>
            </a:extLst>
          </p:cNvPr>
          <p:cNvSpPr txBox="1"/>
          <p:nvPr/>
        </p:nvSpPr>
        <p:spPr>
          <a:xfrm>
            <a:off x="7384767" y="2765428"/>
            <a:ext cx="7777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7+(1*1)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mod 19</a:t>
            </a: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2A5A5E2B-3B29-450D-B928-4C6131919ED4}"/>
              </a:ext>
            </a:extLst>
          </p:cNvPr>
          <p:cNvGraphicFramePr>
            <a:graphicFrameLocks noGrp="1"/>
          </p:cNvGraphicFramePr>
          <p:nvPr/>
        </p:nvGraphicFramePr>
        <p:xfrm>
          <a:off x="8489735" y="1139038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95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445A95-FF3A-437C-AB09-44FB8010EE91}"/>
              </a:ext>
            </a:extLst>
          </p:cNvPr>
          <p:cNvSpPr txBox="1"/>
          <p:nvPr/>
        </p:nvSpPr>
        <p:spPr>
          <a:xfrm>
            <a:off x="7759230" y="3819862"/>
            <a:ext cx="4892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전체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삽입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완료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0A0311-E83D-4EE9-91FF-921A6F57A7F1}"/>
              </a:ext>
            </a:extLst>
          </p:cNvPr>
          <p:cNvSpPr txBox="1"/>
          <p:nvPr/>
        </p:nvSpPr>
        <p:spPr>
          <a:xfrm>
            <a:off x="2769117" y="3819862"/>
            <a:ext cx="6319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3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삽입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722B0B-D59A-47CA-B016-21FFAF7F7493}"/>
              </a:ext>
            </a:extLst>
          </p:cNvPr>
          <p:cNvCxnSpPr>
            <a:cxnSpLocks/>
          </p:cNvCxnSpPr>
          <p:nvPr/>
        </p:nvCxnSpPr>
        <p:spPr>
          <a:xfrm>
            <a:off x="9888153" y="2648557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3B34B1-458B-4D54-BEBB-2EA35B9797CF}"/>
              </a:ext>
            </a:extLst>
          </p:cNvPr>
          <p:cNvSpPr txBox="1"/>
          <p:nvPr/>
        </p:nvSpPr>
        <p:spPr>
          <a:xfrm>
            <a:off x="10086494" y="2502363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 (2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F7403-5391-42FC-B9A3-140D37A2F1F2}"/>
              </a:ext>
            </a:extLst>
          </p:cNvPr>
          <p:cNvCxnSpPr>
            <a:cxnSpLocks/>
          </p:cNvCxnSpPr>
          <p:nvPr/>
        </p:nvCxnSpPr>
        <p:spPr>
          <a:xfrm>
            <a:off x="9888153" y="3192626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900F5D-F4DB-407F-8813-E4C44768BE30}"/>
              </a:ext>
            </a:extLst>
          </p:cNvPr>
          <p:cNvSpPr txBox="1"/>
          <p:nvPr/>
        </p:nvSpPr>
        <p:spPr>
          <a:xfrm>
            <a:off x="10086494" y="3046432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3 (2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F5B40E-F835-4456-A425-07163CFB267F}"/>
              </a:ext>
            </a:extLst>
          </p:cNvPr>
          <p:cNvCxnSpPr>
            <a:cxnSpLocks/>
          </p:cNvCxnSpPr>
          <p:nvPr/>
        </p:nvCxnSpPr>
        <p:spPr>
          <a:xfrm>
            <a:off x="9888153" y="3494538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5BDE81-AD89-4437-AC85-CD85DBF07B2A}"/>
              </a:ext>
            </a:extLst>
          </p:cNvPr>
          <p:cNvSpPr txBox="1"/>
          <p:nvPr/>
        </p:nvSpPr>
        <p:spPr>
          <a:xfrm>
            <a:off x="10086494" y="3348344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7 (1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2CE2AF-EE0D-4660-824C-666733D3F4FC}"/>
              </a:ext>
            </a:extLst>
          </p:cNvPr>
          <p:cNvCxnSpPr>
            <a:cxnSpLocks/>
          </p:cNvCxnSpPr>
          <p:nvPr/>
        </p:nvCxnSpPr>
        <p:spPr>
          <a:xfrm>
            <a:off x="9888634" y="3781856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B8BF1B-7F0A-4692-B4EC-71116CA5CB22}"/>
              </a:ext>
            </a:extLst>
          </p:cNvPr>
          <p:cNvSpPr txBox="1"/>
          <p:nvPr/>
        </p:nvSpPr>
        <p:spPr>
          <a:xfrm>
            <a:off x="10086975" y="3635662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0 (3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E0F743-5A1E-4734-9832-9C9CF806B622}"/>
              </a:ext>
            </a:extLst>
          </p:cNvPr>
          <p:cNvCxnSpPr>
            <a:cxnSpLocks/>
          </p:cNvCxnSpPr>
          <p:nvPr/>
        </p:nvCxnSpPr>
        <p:spPr>
          <a:xfrm>
            <a:off x="9898159" y="4059648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C1AFC9-A439-4E90-8173-85107D6F57AC}"/>
              </a:ext>
            </a:extLst>
          </p:cNvPr>
          <p:cNvSpPr txBox="1"/>
          <p:nvPr/>
        </p:nvSpPr>
        <p:spPr>
          <a:xfrm>
            <a:off x="10096500" y="3913454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3 (8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332BB36-6DA0-446C-9797-2DE5972BCB37}"/>
              </a:ext>
            </a:extLst>
          </p:cNvPr>
          <p:cNvCxnSpPr>
            <a:cxnSpLocks/>
          </p:cNvCxnSpPr>
          <p:nvPr/>
        </p:nvCxnSpPr>
        <p:spPr>
          <a:xfrm>
            <a:off x="9908165" y="5993223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89F8FF-9432-43B1-B68B-B7FD036639E3}"/>
              </a:ext>
            </a:extLst>
          </p:cNvPr>
          <p:cNvSpPr txBox="1"/>
          <p:nvPr/>
        </p:nvSpPr>
        <p:spPr>
          <a:xfrm>
            <a:off x="10106506" y="5847029"/>
            <a:ext cx="1978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 (4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번 충돌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8E685-C1B9-40F4-8BCB-11D3D034BC60}"/>
              </a:ext>
            </a:extLst>
          </p:cNvPr>
          <p:cNvSpPr txBox="1"/>
          <p:nvPr/>
        </p:nvSpPr>
        <p:spPr>
          <a:xfrm>
            <a:off x="7825754" y="333882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43EFE-65DA-476A-878D-44ECB67D3591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38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D7586EF-6041-4A4F-988D-57514062769A}"/>
              </a:ext>
            </a:extLst>
          </p:cNvPr>
          <p:cNvSpPr txBox="1"/>
          <p:nvPr/>
        </p:nvSpPr>
        <p:spPr>
          <a:xfrm>
            <a:off x="5464885" y="981747"/>
            <a:ext cx="6407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선형 조사 처럼 한칸씩 이동하는 것이 아닌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, i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의 제곱만큼 이동함으로써 서로 다른 해시 값에 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대해서는 군집이 형성되지 않도록 하는 효과가 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 (1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군집 현상 해결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82F498D-EEC2-45F4-9542-9E693A1D3FB1}"/>
              </a:ext>
            </a:extLst>
          </p:cNvPr>
          <p:cNvGraphicFramePr>
            <a:graphicFrameLocks noGrp="1"/>
          </p:cNvGraphicFramePr>
          <p:nvPr/>
        </p:nvGraphicFramePr>
        <p:xfrm>
          <a:off x="663576" y="6692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39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 / 2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[3 / 2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[ 7 /1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95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[0 /3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41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[3 / 8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[1 / 4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8A21B0-9938-4FC5-B490-A86204211B67}"/>
              </a:ext>
            </a:extLst>
          </p:cNvPr>
          <p:cNvSpPr txBox="1"/>
          <p:nvPr/>
        </p:nvSpPr>
        <p:spPr>
          <a:xfrm>
            <a:off x="884089" y="5940403"/>
            <a:ext cx="9156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74BA4-EB7C-4476-9F9D-8FDC584C0496}"/>
              </a:ext>
            </a:extLst>
          </p:cNvPr>
          <p:cNvSpPr txBox="1"/>
          <p:nvPr/>
        </p:nvSpPr>
        <p:spPr>
          <a:xfrm>
            <a:off x="715071" y="6185687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20]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43A6D-AF06-4363-AF47-0597E073ECAB}"/>
              </a:ext>
            </a:extLst>
          </p:cNvPr>
          <p:cNvGraphicFramePr>
            <a:graphicFrameLocks noGrp="1"/>
          </p:cNvGraphicFramePr>
          <p:nvPr/>
        </p:nvGraphicFramePr>
        <p:xfrm>
          <a:off x="3662724" y="6692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94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[18 / 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[12 / 3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46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[8 / 4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26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[7 / 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84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[8 / 2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88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[15 / 2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36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[17 / 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FB0544-8052-4898-9AEA-A98EBE2AF40D}"/>
              </a:ext>
            </a:extLst>
          </p:cNvPr>
          <p:cNvGraphicFramePr>
            <a:graphicFrameLocks noGrp="1"/>
          </p:cNvGraphicFramePr>
          <p:nvPr/>
        </p:nvGraphicFramePr>
        <p:xfrm>
          <a:off x="2163150" y="6692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34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[15 / 2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96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99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[16 / 3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[16 / 7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[0 / 3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32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35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[16 / 6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72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[15 / 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93 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[17 / 1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]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298688-07B5-4831-834D-58726D14F9AE}"/>
              </a:ext>
            </a:extLst>
          </p:cNvPr>
          <p:cNvSpPr txBox="1"/>
          <p:nvPr/>
        </p:nvSpPr>
        <p:spPr>
          <a:xfrm>
            <a:off x="3924238" y="59404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[3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AAB31-F452-40FC-8DB1-1AA1B9BC5E43}"/>
              </a:ext>
            </a:extLst>
          </p:cNvPr>
          <p:cNvSpPr txBox="1"/>
          <p:nvPr/>
        </p:nvSpPr>
        <p:spPr>
          <a:xfrm>
            <a:off x="2465665" y="59404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실행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822BA-A9EA-434F-B88E-0BFB030E6791}"/>
              </a:ext>
            </a:extLst>
          </p:cNvPr>
          <p:cNvSpPr txBox="1"/>
          <p:nvPr/>
        </p:nvSpPr>
        <p:spPr>
          <a:xfrm>
            <a:off x="3730338" y="61729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14]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C48A1-5CA5-41DC-82A7-6D6D3D7DECCE}"/>
              </a:ext>
            </a:extLst>
          </p:cNvPr>
          <p:cNvSpPr txBox="1"/>
          <p:nvPr/>
        </p:nvSpPr>
        <p:spPr>
          <a:xfrm>
            <a:off x="2270509" y="61729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: 23]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21262A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4131E-5F28-450A-8F62-A53225801602}"/>
              </a:ext>
            </a:extLst>
          </p:cNvPr>
          <p:cNvSpPr/>
          <p:nvPr/>
        </p:nvSpPr>
        <p:spPr>
          <a:xfrm>
            <a:off x="1282202" y="177297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원소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[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충돌 횟수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3433C-B9FA-475C-A7F3-9E68A2FDEF17}"/>
              </a:ext>
            </a:extLst>
          </p:cNvPr>
          <p:cNvSpPr txBox="1"/>
          <p:nvPr/>
        </p:nvSpPr>
        <p:spPr>
          <a:xfrm>
            <a:off x="5162298" y="685002"/>
            <a:ext cx="2731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이차원 조사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cs"/>
              </a:rPr>
              <a:t>(Quadratic Probing)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B7A76-7F21-4FE8-92F1-B8A1940C6B96}"/>
              </a:ext>
            </a:extLst>
          </p:cNvPr>
          <p:cNvSpPr txBox="1"/>
          <p:nvPr/>
        </p:nvSpPr>
        <p:spPr>
          <a:xfrm>
            <a:off x="5464886" y="2197739"/>
            <a:ext cx="60997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초기 해시 값이 같은 원소가 많이 들어올 수록 충돌 횟수가 많아 짐을 확인할 수 있었다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0049A-D7E5-4F03-9ED1-EBBB4C0EDFB7}"/>
              </a:ext>
            </a:extLst>
          </p:cNvPr>
          <p:cNvSpPr txBox="1"/>
          <p:nvPr/>
        </p:nvSpPr>
        <p:spPr>
          <a:xfrm>
            <a:off x="5464885" y="1589743"/>
            <a:ext cx="67922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-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하지만 여러 개의 원소가 같은 초기 해시 값을 갖게 되면 모두 같은 순서로 조사를 할 수 밖에 없어</a:t>
            </a:r>
            <a:b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</a:b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효율성이 떨어지는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차 군집 현상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에 취약하다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21262A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FBCEE-2592-45C8-9564-C95EB5304E3C}"/>
              </a:ext>
            </a:extLst>
          </p:cNvPr>
          <p:cNvSpPr txBox="1"/>
          <p:nvPr/>
        </p:nvSpPr>
        <p:spPr>
          <a:xfrm>
            <a:off x="11072783" y="6565612"/>
            <a:ext cx="11192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53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E5319-43E7-42E3-A734-E7D2E98AA142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51A04-0667-4AA5-8551-7A0150ACF960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개방 주소 방법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</a:p>
        </p:txBody>
      </p:sp>
    </p:spTree>
    <p:extLst>
      <p:ext uri="{BB962C8B-B14F-4D97-AF65-F5344CB8AC3E}">
        <p14:creationId xmlns:p14="http://schemas.microsoft.com/office/powerpoint/2010/main" val="3637898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68C418-562E-423A-9A7E-D28D078473FF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[#include, struct, init_array(), hashcode(int key) </a:t>
            </a:r>
            <a:r>
              <a:rPr lang="ko-KR" altLang="en-US" sz="800" b="1" dirty="0">
                <a:solidFill>
                  <a:schemeClr val="tx1"/>
                </a:solidFill>
              </a:rPr>
              <a:t>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rgbClr val="0070C0"/>
                </a:solidFill>
              </a:rPr>
              <a:t>int hashcode2(int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//</a:t>
            </a:r>
            <a:r>
              <a:rPr lang="ko-KR" altLang="en-US" sz="800" dirty="0">
                <a:solidFill>
                  <a:schemeClr val="tx1"/>
                </a:solidFill>
              </a:rPr>
              <a:t>서브 해싱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return 1+(key % 17);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</a:t>
            </a:r>
            <a:r>
              <a:rPr lang="ko-KR" altLang="en-US" sz="800" dirty="0">
                <a:solidFill>
                  <a:schemeClr val="tx1"/>
                </a:solidFill>
              </a:rPr>
              <a:t>해시테이블에 데이터 삽입하는 함수*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insert(int key, int value)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</a:t>
            </a:r>
            <a:r>
              <a:rPr lang="en-US" altLang="ko-KR" sz="800" b="1" dirty="0">
                <a:solidFill>
                  <a:srgbClr val="0070C0"/>
                </a:solidFill>
              </a:rPr>
              <a:t>int sub_hasing = hashcode2(key);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struct item* new_item = (struct item*) malloc(sizeof(struct item));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new_item-&gt;key = key;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new_item-&gt;value = value;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/* </a:t>
            </a:r>
            <a:r>
              <a:rPr lang="ko-KR" altLang="en-US" sz="800" dirty="0">
                <a:solidFill>
                  <a:schemeClr val="tx1"/>
                </a:solidFill>
              </a:rPr>
              <a:t>데이터가 들어있지 않은 배열 요소가 나올 때 까지*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== 1)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/* </a:t>
            </a:r>
            <a:r>
              <a:rPr lang="ko-KR" altLang="en-US" sz="800" dirty="0">
                <a:solidFill>
                  <a:schemeClr val="tx1"/>
                </a:solidFill>
              </a:rPr>
              <a:t>입력한 키값이 이미 존재하는 키값과 동일한 경우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동일한 키값이 존재합니다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array[i].data-&gt;value = value;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rgbClr val="FF0000"/>
                </a:solidFill>
              </a:rPr>
              <a:t>        i = (index +h*sub_hasing) % max; //</a:t>
            </a:r>
            <a:r>
              <a:rPr lang="ko-KR" altLang="en-US" sz="900" b="1" dirty="0">
                <a:solidFill>
                  <a:srgbClr val="FF0000"/>
                </a:solidFill>
              </a:rPr>
              <a:t>해시 함수 </a:t>
            </a:r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 err="1">
                <a:solidFill>
                  <a:srgbClr val="FF0000"/>
                </a:solidFill>
              </a:rPr>
              <a:t>더블해싱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충돌</a:t>
            </a:r>
            <a:r>
              <a:rPr lang="en-US" altLang="ko-KR" sz="800" dirty="0">
                <a:solidFill>
                  <a:schemeClr val="tx1"/>
                </a:solidFill>
              </a:rPr>
              <a:t>%d(%d): ((%d mod 19) + %d X (%d mod 17)) mod 19 = %d\n", </a:t>
            </a:r>
            <a:r>
              <a:rPr lang="en-US" altLang="ko-KR" sz="800" dirty="0" err="1">
                <a:solidFill>
                  <a:schemeClr val="tx1"/>
                </a:solidFill>
              </a:rPr>
              <a:t>key,h</a:t>
            </a:r>
            <a:r>
              <a:rPr lang="en-US" altLang="ko-KR" sz="800" dirty="0">
                <a:solidFill>
                  <a:schemeClr val="tx1"/>
                </a:solidFill>
              </a:rPr>
              <a:t>, index, h, index, i);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h++;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crash++;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해시테이블이 꽉 찼습니다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더이상 데이터를 삽입할 수 없습니다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array[i].flag = 1;//</a:t>
            </a:r>
            <a:r>
              <a:rPr lang="ko-KR" altLang="en-US" sz="800" dirty="0">
                <a:solidFill>
                  <a:schemeClr val="tx1"/>
                </a:solidFill>
              </a:rPr>
              <a:t>데이터 존재하고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array[i].data = new_item; //new_item</a:t>
            </a:r>
            <a:r>
              <a:rPr lang="ko-KR" altLang="en-US" sz="800" dirty="0">
                <a:solidFill>
                  <a:schemeClr val="tx1"/>
                </a:solidFill>
              </a:rPr>
              <a:t>으로 생성한 데이터 입력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printf("\n 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입력되었습니다</a:t>
            </a:r>
            <a:r>
              <a:rPr lang="en-US" altLang="ko-KR" sz="800" dirty="0">
                <a:solidFill>
                  <a:schemeClr val="tx1"/>
                </a:solidFill>
              </a:rPr>
              <a:t>. 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7B4201-FEBC-4533-9FBF-406C2E28313D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데이터 삭제 함수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remove_element(int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sub_hasing = hashcode2(key);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// case when data key matches the given key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array[i].flag = 2;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array[i].data = NULL;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삭제되었습니다</a:t>
            </a:r>
            <a:r>
              <a:rPr lang="en-US" altLang="ko-KR" sz="800" dirty="0">
                <a:solidFill>
                  <a:schemeClr val="tx1"/>
                </a:solidFill>
              </a:rPr>
              <a:t>. 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h * sub_hasing) % max;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 </a:t>
            </a:r>
            <a:r>
              <a:rPr lang="ko-KR" altLang="en-US" sz="800" dirty="0">
                <a:solidFill>
                  <a:schemeClr val="tx1"/>
                </a:solidFill>
              </a:rPr>
              <a:t>해당 키값이 존재하지 않습니다 </a:t>
            </a:r>
            <a:r>
              <a:rPr lang="en-US" altLang="ko-KR" sz="800" dirty="0">
                <a:solidFill>
                  <a:schemeClr val="tx1"/>
                </a:solidFill>
              </a:rPr>
              <a:t>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[display() </a:t>
            </a:r>
            <a:r>
              <a:rPr lang="ko-KR" altLang="en-US" sz="800" b="1" dirty="0">
                <a:solidFill>
                  <a:schemeClr val="tx1"/>
                </a:solidFill>
              </a:rPr>
              <a:t>동일 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E8A428-DD83-493C-8C57-C4E632BE7BF0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/*</a:t>
            </a:r>
            <a:r>
              <a:rPr lang="ko-KR" altLang="en-US" sz="800" dirty="0">
                <a:solidFill>
                  <a:schemeClr val="tx1"/>
                </a:solidFill>
              </a:rPr>
              <a:t>탐색*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bool search_element(int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h = 1;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sub_hasing = hashcode2(key);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/* probing through array until we reach an empty space where not even once an element had been present */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h * sub_hasing) % max;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[crash_count </a:t>
            </a:r>
            <a:r>
              <a:rPr lang="ko-KR" altLang="en-US" sz="800" b="1" dirty="0">
                <a:solidFill>
                  <a:schemeClr val="tx1"/>
                </a:solidFill>
              </a:rPr>
              <a:t>동일 생략</a:t>
            </a:r>
            <a:r>
              <a:rPr lang="en-US" altLang="ko-KR" sz="8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[</a:t>
            </a:r>
            <a:r>
              <a:rPr lang="ko-KR" altLang="en-US" sz="800" dirty="0">
                <a:solidFill>
                  <a:schemeClr val="tx1"/>
                </a:solidFill>
              </a:rPr>
              <a:t>동일 생략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C647B-9B73-4612-89C0-F1F83AAE5040}"/>
                  </a:ext>
                </a:extLst>
              </p:cNvPr>
              <p:cNvSpPr txBox="1"/>
              <p:nvPr/>
            </p:nvSpPr>
            <p:spPr>
              <a:xfrm>
                <a:off x="4277589" y="357799"/>
                <a:ext cx="309168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더블 해싱</a:t>
                </a:r>
                <a:r>
                  <a:rPr lang="en-US" altLang="ko-KR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=(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𝑖𝑓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𝑚𝑜𝑑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19</m:t>
                    </m:r>
                  </m:oMath>
                </a14:m>
                <a:endParaRPr lang="ko-KR" altLang="en-US" sz="13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C647B-9B73-4612-89C0-F1F83AAE5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9" y="357799"/>
                <a:ext cx="3091680" cy="292388"/>
              </a:xfrm>
              <a:prstGeom prst="rect">
                <a:avLst/>
              </a:prstGeom>
              <a:blipFill>
                <a:blip r:embed="rId3"/>
                <a:stretch>
                  <a:fillRect l="-394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3D7CA-9615-4019-8F1F-F7C344DCD584}"/>
                  </a:ext>
                </a:extLst>
              </p:cNvPr>
              <p:cNvSpPr txBox="1"/>
              <p:nvPr/>
            </p:nvSpPr>
            <p:spPr>
              <a:xfrm>
                <a:off x="5622295" y="650187"/>
                <a:ext cx="19575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</m:t>
                      </m:r>
                    </m:oMath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  1+(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17)</m:t>
                      </m:r>
                    </m:oMath>
                  </m:oMathPara>
                </a14:m>
                <a:endParaRPr lang="ko-KR" altLang="en-US" sz="13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03D7CA-9615-4019-8F1F-F7C344DCD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295" y="650187"/>
                <a:ext cx="1957587" cy="492443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5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4C4E8-20B9-4160-9645-2C602416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15" y="216016"/>
            <a:ext cx="6056569" cy="64259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768B35-2210-4D44-A39E-C9641D1721F1}"/>
              </a:ext>
            </a:extLst>
          </p:cNvPr>
          <p:cNvSpPr/>
          <p:nvPr/>
        </p:nvSpPr>
        <p:spPr>
          <a:xfrm>
            <a:off x="3067715" y="1937857"/>
            <a:ext cx="3702201" cy="440422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26126-0F6E-43F8-8EEC-76E3674FF394}"/>
              </a:ext>
            </a:extLst>
          </p:cNvPr>
          <p:cNvSpPr txBox="1"/>
          <p:nvPr/>
        </p:nvSpPr>
        <p:spPr>
          <a:xfrm>
            <a:off x="5855986" y="171135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숫자 </a:t>
            </a:r>
            <a:r>
              <a:rPr lang="en-US" altLang="ko-KR" sz="1000" b="1" dirty="0">
                <a:solidFill>
                  <a:srgbClr val="7030A0"/>
                </a:solidFill>
                <a:latin typeface="+mj-lt"/>
              </a:rPr>
              <a:t>13</a:t>
            </a:r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개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786A2-4A55-4605-94E7-46CC595A0465}"/>
              </a:ext>
            </a:extLst>
          </p:cNvPr>
          <p:cNvSpPr txBox="1"/>
          <p:nvPr/>
        </p:nvSpPr>
        <p:spPr>
          <a:xfrm>
            <a:off x="0" y="0"/>
            <a:ext cx="14157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DB8C2-F382-44A6-AD7C-94416AB0A46A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98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91ED55-8BFB-4CE5-BF89-9C554ECF5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19" y="135385"/>
            <a:ext cx="5464961" cy="6587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AA9F9-EA2B-4382-BC71-32CA1008F692}"/>
              </a:ext>
            </a:extLst>
          </p:cNvPr>
          <p:cNvSpPr txBox="1"/>
          <p:nvPr/>
        </p:nvSpPr>
        <p:spPr>
          <a:xfrm>
            <a:off x="0" y="0"/>
            <a:ext cx="31470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삽입 후 해시테이블 출력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10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653189-A600-4EA3-BD5A-3EA25F6D878B}"/>
              </a:ext>
            </a:extLst>
          </p:cNvPr>
          <p:cNvSpPr/>
          <p:nvPr/>
        </p:nvSpPr>
        <p:spPr>
          <a:xfrm>
            <a:off x="3363519" y="1426128"/>
            <a:ext cx="3423175" cy="3028426"/>
          </a:xfrm>
          <a:prstGeom prst="rect">
            <a:avLst/>
          </a:prstGeom>
          <a:noFill/>
          <a:ln w="19050">
            <a:solidFill>
              <a:srgbClr val="33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8C255-A46F-436C-A899-F6603ED64EC9}"/>
              </a:ext>
            </a:extLst>
          </p:cNvPr>
          <p:cNvSpPr/>
          <p:nvPr/>
        </p:nvSpPr>
        <p:spPr>
          <a:xfrm>
            <a:off x="3363519" y="5931016"/>
            <a:ext cx="2357774" cy="526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E4524-B806-4F5B-B0BE-6DA45DED5DB6}"/>
              </a:ext>
            </a:extLst>
          </p:cNvPr>
          <p:cNvSpPr txBox="1"/>
          <p:nvPr/>
        </p:nvSpPr>
        <p:spPr>
          <a:xfrm>
            <a:off x="4887798" y="1179907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333CC9"/>
                </a:solidFill>
                <a:latin typeface="+mj-lt"/>
              </a:rPr>
              <a:t>데이터 삽입 후 해시테이블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2DBDB-17D6-4687-AE02-1FB54EC65376}"/>
              </a:ext>
            </a:extLst>
          </p:cNvPr>
          <p:cNvSpPr txBox="1"/>
          <p:nvPr/>
        </p:nvSpPr>
        <p:spPr>
          <a:xfrm>
            <a:off x="5183550" y="568479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10 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삭제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10112-CE9D-4918-AF7E-0D7B58AE3DFC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425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33553D-2B62-422A-BB27-7B1383885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754" y="161801"/>
            <a:ext cx="5760491" cy="6534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D8D0E-FE4E-490A-858E-95C527F23101}"/>
              </a:ext>
            </a:extLst>
          </p:cNvPr>
          <p:cNvSpPr txBox="1"/>
          <p:nvPr/>
        </p:nvSpPr>
        <p:spPr>
          <a:xfrm>
            <a:off x="0" y="0"/>
            <a:ext cx="2337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3. 66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28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3BDDF-78A3-4838-B5F4-FEE6528C0EAF}"/>
              </a:ext>
            </a:extLst>
          </p:cNvPr>
          <p:cNvSpPr/>
          <p:nvPr/>
        </p:nvSpPr>
        <p:spPr>
          <a:xfrm>
            <a:off x="3215754" y="1535185"/>
            <a:ext cx="3059211" cy="595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CF830-4BAE-40CF-BA24-B6703A021CCF}"/>
              </a:ext>
            </a:extLst>
          </p:cNvPr>
          <p:cNvSpPr/>
          <p:nvPr/>
        </p:nvSpPr>
        <p:spPr>
          <a:xfrm>
            <a:off x="3212958" y="3742887"/>
            <a:ext cx="3059211" cy="595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4A7204-86F0-43C7-8AA8-C8A6D0E111CF}"/>
              </a:ext>
            </a:extLst>
          </p:cNvPr>
          <p:cNvSpPr/>
          <p:nvPr/>
        </p:nvSpPr>
        <p:spPr>
          <a:xfrm>
            <a:off x="3212959" y="5891866"/>
            <a:ext cx="2541890" cy="53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2E76A-6130-4C3C-8C13-7F35726F5795}"/>
              </a:ext>
            </a:extLst>
          </p:cNvPr>
          <p:cNvSpPr txBox="1"/>
          <p:nvPr/>
        </p:nvSpPr>
        <p:spPr>
          <a:xfrm>
            <a:off x="5183550" y="568479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50 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F91E2-EE86-4571-9903-00384423EDBD}"/>
              </a:ext>
            </a:extLst>
          </p:cNvPr>
          <p:cNvSpPr txBox="1"/>
          <p:nvPr/>
        </p:nvSpPr>
        <p:spPr>
          <a:xfrm>
            <a:off x="5754849" y="350418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lt"/>
              </a:rPr>
              <a:t>28 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</a:rPr>
              <a:t>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D00F1-9B98-4609-8354-48E56F0355A6}"/>
              </a:ext>
            </a:extLst>
          </p:cNvPr>
          <p:cNvSpPr txBox="1"/>
          <p:nvPr/>
        </p:nvSpPr>
        <p:spPr>
          <a:xfrm>
            <a:off x="5742762" y="129272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lt"/>
              </a:rPr>
              <a:t>66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</a:rPr>
              <a:t>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FD8F8-EE9D-4FA6-A9EC-F3D1612B378F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42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039F07-9789-48F5-9729-BDC1EFCA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13" y="109057"/>
            <a:ext cx="5243774" cy="6639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92E0C-64D9-4D07-A04A-34079E608098}"/>
              </a:ext>
            </a:extLst>
          </p:cNvPr>
          <p:cNvSpPr txBox="1"/>
          <p:nvPr/>
        </p:nvSpPr>
        <p:spPr>
          <a:xfrm>
            <a:off x="0" y="0"/>
            <a:ext cx="29001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4. 49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삭제 이후 해시테이블 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3EFC9-BC66-4759-A5D5-F6C693067EDB}"/>
              </a:ext>
            </a:extLst>
          </p:cNvPr>
          <p:cNvSpPr/>
          <p:nvPr/>
        </p:nvSpPr>
        <p:spPr>
          <a:xfrm>
            <a:off x="3474114" y="1335248"/>
            <a:ext cx="2767296" cy="5019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2A5B5-E6DC-4F48-BE56-3FECBF2708F8}"/>
              </a:ext>
            </a:extLst>
          </p:cNvPr>
          <p:cNvSpPr/>
          <p:nvPr/>
        </p:nvSpPr>
        <p:spPr>
          <a:xfrm>
            <a:off x="3474112" y="3350004"/>
            <a:ext cx="3279026" cy="3109519"/>
          </a:xfrm>
          <a:prstGeom prst="rect">
            <a:avLst/>
          </a:prstGeom>
          <a:noFill/>
          <a:ln w="19050">
            <a:solidFill>
              <a:srgbClr val="33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DA2C4-1204-4C53-A60E-BA88BC494D03}"/>
              </a:ext>
            </a:extLst>
          </p:cNvPr>
          <p:cNvSpPr txBox="1"/>
          <p:nvPr/>
        </p:nvSpPr>
        <p:spPr>
          <a:xfrm>
            <a:off x="5692096" y="108902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50"/>
                </a:solidFill>
                <a:latin typeface="+mj-lt"/>
              </a:rPr>
              <a:t>49 </a:t>
            </a:r>
            <a:r>
              <a:rPr lang="ko-KR" altLang="en-US" sz="1000" b="1" dirty="0">
                <a:solidFill>
                  <a:srgbClr val="00B050"/>
                </a:solidFill>
                <a:latin typeface="+mj-lt"/>
              </a:rPr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825BC-9E58-4922-8D46-1BA09D07A3BC}"/>
              </a:ext>
            </a:extLst>
          </p:cNvPr>
          <p:cNvSpPr txBox="1"/>
          <p:nvPr/>
        </p:nvSpPr>
        <p:spPr>
          <a:xfrm>
            <a:off x="5127037" y="3103783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333CC9"/>
                </a:solidFill>
                <a:latin typeface="+mj-lt"/>
              </a:rPr>
              <a:t>10, 50 </a:t>
            </a:r>
            <a:r>
              <a:rPr lang="ko-KR" altLang="en-US" sz="1000" b="1" dirty="0">
                <a:solidFill>
                  <a:srgbClr val="333CC9"/>
                </a:solidFill>
                <a:latin typeface="+mj-lt"/>
              </a:rPr>
              <a:t>삭제 후 테이블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352AD-C4C9-4CE3-9D9D-0F1BB4156FC7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E989F4-1C9F-4BEC-B636-06A7043A8E2E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#include&lt;stdio.h&gt;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#include&lt;stdlib.h&gt;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 &lt;conio.h&gt;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#include &lt;</a:t>
            </a:r>
            <a:r>
              <a:rPr lang="en-US" altLang="ko-KR" sz="800" dirty="0" err="1">
                <a:solidFill>
                  <a:schemeClr val="tx1"/>
                </a:solidFill>
              </a:rPr>
              <a:t>time.h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/*Key</a:t>
            </a:r>
            <a:r>
              <a:rPr lang="ko-KR" altLang="en-US" sz="800" dirty="0">
                <a:solidFill>
                  <a:schemeClr val="tx1"/>
                </a:solidFill>
              </a:rPr>
              <a:t>와 </a:t>
            </a:r>
            <a:r>
              <a:rPr lang="en-US" altLang="ko-KR" sz="800" dirty="0">
                <a:solidFill>
                  <a:schemeClr val="tx1"/>
                </a:solidFill>
              </a:rPr>
              <a:t>Value</a:t>
            </a:r>
            <a:r>
              <a:rPr lang="ko-KR" altLang="en-US" sz="800" dirty="0">
                <a:solidFill>
                  <a:schemeClr val="tx1"/>
                </a:solidFill>
              </a:rPr>
              <a:t>를 입력받아 배열을 이용한 해시테이블 구현 </a:t>
            </a:r>
            <a:r>
              <a:rPr lang="en-US" altLang="ko-KR" sz="800" dirty="0">
                <a:solidFill>
                  <a:schemeClr val="tx1"/>
                </a:solidFill>
              </a:rPr>
              <a:t>(Key</a:t>
            </a:r>
            <a:r>
              <a:rPr lang="ko-KR" altLang="en-US" sz="800" dirty="0">
                <a:solidFill>
                  <a:schemeClr val="tx1"/>
                </a:solidFill>
              </a:rPr>
              <a:t>는 </a:t>
            </a:r>
            <a:r>
              <a:rPr lang="en-US" altLang="ko-KR" sz="800" dirty="0">
                <a:solidFill>
                  <a:schemeClr val="tx1"/>
                </a:solidFill>
              </a:rPr>
              <a:t>Value</a:t>
            </a:r>
            <a:r>
              <a:rPr lang="ko-KR" altLang="en-US" sz="800" dirty="0">
                <a:solidFill>
                  <a:schemeClr val="tx1"/>
                </a:solidFill>
              </a:rPr>
              <a:t>와 같은 값으로 들어감</a:t>
            </a:r>
            <a:r>
              <a:rPr lang="en-US" altLang="ko-KR" sz="800" dirty="0">
                <a:solidFill>
                  <a:schemeClr val="tx1"/>
                </a:solidFill>
              </a:rPr>
              <a:t>)*/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struct item //</a:t>
            </a:r>
            <a:r>
              <a:rPr lang="ko-KR" altLang="en-US" sz="800" dirty="0">
                <a:solidFill>
                  <a:schemeClr val="tx1"/>
                </a:solidFill>
              </a:rPr>
              <a:t>구조체 사용해서 </a:t>
            </a:r>
            <a:r>
              <a:rPr lang="en-US" altLang="ko-KR" sz="800" dirty="0">
                <a:solidFill>
                  <a:schemeClr val="tx1"/>
                </a:solidFill>
              </a:rPr>
              <a:t>item</a:t>
            </a:r>
            <a:r>
              <a:rPr lang="ko-KR" altLang="en-US" sz="800" dirty="0">
                <a:solidFill>
                  <a:schemeClr val="tx1"/>
                </a:solidFill>
              </a:rPr>
              <a:t>으로 묶기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key;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value;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해시테이블 배열 상태는 확인하는 구조체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번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데이터 없음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번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데이터 들어있음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번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데이터가 적어도 한번은 삭제되었음*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struct hashtable_item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flag;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struct item* data;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struct hashtable_item* array;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int crash = 0; //</a:t>
            </a:r>
            <a:r>
              <a:rPr lang="ko-KR" altLang="en-US" sz="800" dirty="0">
                <a:solidFill>
                  <a:schemeClr val="tx1"/>
                </a:solidFill>
              </a:rPr>
              <a:t>충돌 횟수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int max = 19; //</a:t>
            </a:r>
            <a:r>
              <a:rPr lang="ko-KR" altLang="en-US" sz="800" dirty="0">
                <a:solidFill>
                  <a:schemeClr val="tx1"/>
                </a:solidFill>
              </a:rPr>
              <a:t>해시테이블 크기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배열 초기화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init_array()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 = 0; i &lt; max;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array[i].flag = 0; //</a:t>
            </a:r>
            <a:r>
              <a:rPr lang="ko-KR" altLang="en-US" sz="800" dirty="0">
                <a:solidFill>
                  <a:schemeClr val="tx1"/>
                </a:solidFill>
              </a:rPr>
              <a:t>데이터 없음 상태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array[i].data = NULL; //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r>
              <a:rPr lang="ko-KR" altLang="en-US" sz="800" dirty="0">
                <a:solidFill>
                  <a:schemeClr val="tx1"/>
                </a:solidFill>
              </a:rPr>
              <a:t>값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입력되는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r>
              <a:rPr lang="ko-KR" altLang="en-US" sz="800" dirty="0">
                <a:solidFill>
                  <a:schemeClr val="tx1"/>
                </a:solidFill>
              </a:rPr>
              <a:t>에 대해 </a:t>
            </a:r>
            <a:r>
              <a:rPr lang="en-US" altLang="ko-KR" sz="800" dirty="0">
                <a:solidFill>
                  <a:schemeClr val="tx1"/>
                </a:solidFill>
              </a:rPr>
              <a:t>index(</a:t>
            </a:r>
            <a:r>
              <a:rPr lang="ko-KR" altLang="en-US" sz="800" dirty="0">
                <a:solidFill>
                  <a:schemeClr val="tx1"/>
                </a:solidFill>
              </a:rPr>
              <a:t>해시테이블 번호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생성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int hashcode(int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//printf("%d mod 19 = %d\n",</a:t>
            </a:r>
            <a:r>
              <a:rPr lang="en-US" altLang="ko-KR" sz="800" dirty="0" err="1">
                <a:solidFill>
                  <a:schemeClr val="tx1"/>
                </a:solidFill>
              </a:rPr>
              <a:t>key,key%max</a:t>
            </a:r>
            <a:r>
              <a:rPr lang="en-US" altLang="ko-KR" sz="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(key % max);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A0FDB-A29A-46D6-977D-1FA5CCD567CA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/*</a:t>
            </a:r>
            <a:r>
              <a:rPr lang="ko-KR" altLang="en-US" sz="800" dirty="0">
                <a:solidFill>
                  <a:schemeClr val="tx1"/>
                </a:solidFill>
              </a:rPr>
              <a:t>해시테이블에 데이터 삽입하는 함수*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insert(int key, int value)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j =1;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struct item* new_item = (struct item*) malloc(sizeof(struct item));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new_item-&gt;key = key;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new_item-&gt;value = value;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/* </a:t>
            </a:r>
            <a:r>
              <a:rPr lang="ko-KR" altLang="en-US" sz="800" dirty="0">
                <a:solidFill>
                  <a:schemeClr val="tx1"/>
                </a:solidFill>
              </a:rPr>
              <a:t>데이터가 들어있지 않은 배열 요소가 나올 때 까지*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== 1)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(array[i].data-&gt;key == key)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        //</a:t>
            </a:r>
            <a:r>
              <a:rPr lang="ko-KR" altLang="en-US" sz="800" dirty="0">
                <a:solidFill>
                  <a:schemeClr val="tx1"/>
                </a:solidFill>
              </a:rPr>
              <a:t>배열에 있는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r>
              <a:rPr lang="ko-KR" altLang="en-US" sz="800" dirty="0">
                <a:solidFill>
                  <a:schemeClr val="tx1"/>
                </a:solidFill>
              </a:rPr>
              <a:t>값이 입력 받은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r>
              <a:rPr lang="ko-KR" altLang="en-US" sz="800" dirty="0">
                <a:solidFill>
                  <a:schemeClr val="tx1"/>
                </a:solidFill>
              </a:rPr>
              <a:t>값과 동일할 경우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동일한 키값이 존재합니다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array[i].data-&gt;value = value;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</a:t>
            </a:r>
            <a:r>
              <a:rPr lang="en-US" altLang="ko-KR" sz="900" b="1" dirty="0">
                <a:solidFill>
                  <a:srgbClr val="FF0000"/>
                </a:solidFill>
              </a:rPr>
              <a:t>i = (index+ j) % max; //</a:t>
            </a:r>
            <a:r>
              <a:rPr lang="ko-KR" altLang="en-US" sz="900" b="1" dirty="0">
                <a:solidFill>
                  <a:srgbClr val="FF0000"/>
                </a:solidFill>
              </a:rPr>
              <a:t>해시 함수 </a:t>
            </a:r>
            <a:r>
              <a:rPr lang="en-US" altLang="ko-KR" sz="900" b="1" dirty="0">
                <a:solidFill>
                  <a:srgbClr val="FF0000"/>
                </a:solidFill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</a:rPr>
              <a:t>선형조사</a:t>
            </a:r>
            <a:r>
              <a:rPr lang="en-US" altLang="ko-KR" sz="9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충돌</a:t>
            </a:r>
            <a:r>
              <a:rPr lang="en-US" altLang="ko-KR" sz="800" dirty="0">
                <a:solidFill>
                  <a:schemeClr val="tx1"/>
                </a:solidFill>
              </a:rPr>
              <a:t>%d(%d) : (%d + %d) mod 19 = %d\n",key,j,index, j, i);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        //</a:t>
            </a:r>
            <a:r>
              <a:rPr lang="ko-KR" altLang="en-US" sz="800" dirty="0">
                <a:solidFill>
                  <a:schemeClr val="tx1"/>
                </a:solidFill>
              </a:rPr>
              <a:t>충돌 확인용 </a:t>
            </a:r>
            <a:r>
              <a:rPr lang="en-US" altLang="ko-KR" sz="800" dirty="0">
                <a:solidFill>
                  <a:schemeClr val="tx1"/>
                </a:solidFill>
              </a:rPr>
              <a:t>print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j++; //</a:t>
            </a:r>
            <a:r>
              <a:rPr lang="ko-KR" altLang="en-US" sz="800" dirty="0">
                <a:solidFill>
                  <a:schemeClr val="tx1"/>
                </a:solidFill>
              </a:rPr>
              <a:t>충돌이 일어날 때 마다 증가하여 재 연산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</a:t>
            </a:r>
            <a:r>
              <a:rPr lang="en-US" altLang="ko-KR" sz="800" dirty="0">
                <a:solidFill>
                  <a:schemeClr val="tx1"/>
                </a:solidFill>
              </a:rPr>
              <a:t>crash++;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해시테이블이 꽉 찼습니다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더이상 데이터를 삽입할 수 없습니다</a:t>
            </a:r>
            <a:r>
              <a:rPr lang="en-US" altLang="ko-KR" sz="800" dirty="0">
                <a:solidFill>
                  <a:schemeClr val="tx1"/>
                </a:solidFill>
              </a:rPr>
              <a:t>. 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array[i].flag = 1;//</a:t>
            </a:r>
            <a:r>
              <a:rPr lang="ko-KR" altLang="en-US" sz="800" dirty="0">
                <a:solidFill>
                  <a:schemeClr val="tx1"/>
                </a:solidFill>
              </a:rPr>
              <a:t>데이터 존재하고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array[i].data = new_item; //new_item</a:t>
            </a:r>
            <a:r>
              <a:rPr lang="ko-KR" altLang="en-US" sz="800" dirty="0">
                <a:solidFill>
                  <a:schemeClr val="tx1"/>
                </a:solidFill>
              </a:rPr>
              <a:t>으로 생성한 데이터 입력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</a:t>
            </a:r>
            <a:r>
              <a:rPr lang="en-US" altLang="ko-KR" sz="800" dirty="0">
                <a:solidFill>
                  <a:schemeClr val="tx1"/>
                </a:solidFill>
              </a:rPr>
              <a:t>printf("(%d)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입력되었습니다</a:t>
            </a:r>
            <a:r>
              <a:rPr lang="en-US" altLang="ko-KR" sz="800" dirty="0">
                <a:solidFill>
                  <a:schemeClr val="tx1"/>
                </a:solidFill>
              </a:rPr>
              <a:t>. \n\n",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EEB1B9-600E-4978-8389-F8D8146E5DD4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데이터 삭제 함수 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remove_element(int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j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/*while(</a:t>
            </a:r>
            <a:r>
              <a:rPr lang="ko-KR" altLang="en-US" sz="800" dirty="0">
                <a:solidFill>
                  <a:schemeClr val="tx1"/>
                </a:solidFill>
              </a:rPr>
              <a:t>데이터가 존재하지 않을 때</a:t>
            </a:r>
            <a:r>
              <a:rPr lang="en-US" altLang="ko-KR" sz="800" dirty="0">
                <a:solidFill>
                  <a:schemeClr val="tx1"/>
                </a:solidFill>
              </a:rPr>
              <a:t>(NULL) </a:t>
            </a:r>
            <a:r>
              <a:rPr lang="ko-KR" altLang="en-US" sz="800" dirty="0">
                <a:solidFill>
                  <a:schemeClr val="tx1"/>
                </a:solidFill>
              </a:rPr>
              <a:t>까지 탐색</a:t>
            </a:r>
            <a:r>
              <a:rPr lang="en-US" altLang="ko-KR" sz="800" dirty="0">
                <a:solidFill>
                  <a:schemeClr val="tx1"/>
                </a:solidFill>
              </a:rPr>
              <a:t>)*/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//</a:t>
            </a:r>
            <a:r>
              <a:rPr lang="ko-KR" altLang="en-US" sz="800" dirty="0">
                <a:solidFill>
                  <a:schemeClr val="tx1"/>
                </a:solidFill>
              </a:rPr>
              <a:t>배열에 있는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r>
              <a:rPr lang="ko-KR" altLang="en-US" sz="800" dirty="0">
                <a:solidFill>
                  <a:schemeClr val="tx1"/>
                </a:solidFill>
              </a:rPr>
              <a:t>값과 입력된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r>
              <a:rPr lang="ko-KR" altLang="en-US" sz="800" dirty="0">
                <a:solidFill>
                  <a:schemeClr val="tx1"/>
                </a:solidFill>
              </a:rPr>
              <a:t>값이 동일할 경우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array[i].flag = 2; //</a:t>
            </a:r>
            <a:r>
              <a:rPr lang="ko-KR" altLang="en-US" sz="800" dirty="0">
                <a:solidFill>
                  <a:schemeClr val="tx1"/>
                </a:solidFill>
              </a:rPr>
              <a:t>적어도 한개 삭제된 상태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array[i].data = NULL; //</a:t>
            </a:r>
            <a:r>
              <a:rPr lang="ko-KR" altLang="en-US" sz="800" dirty="0">
                <a:solidFill>
                  <a:schemeClr val="tx1"/>
                </a:solidFill>
              </a:rPr>
              <a:t>데이터는 </a:t>
            </a:r>
            <a:r>
              <a:rPr lang="en-US" altLang="ko-KR" sz="800" dirty="0">
                <a:solidFill>
                  <a:schemeClr val="tx1"/>
                </a:solidFill>
              </a:rPr>
              <a:t>NULL</a:t>
            </a:r>
            <a:r>
              <a:rPr lang="ko-KR" altLang="en-US" sz="800" dirty="0">
                <a:solidFill>
                  <a:schemeClr val="tx1"/>
                </a:solidFill>
              </a:rPr>
              <a:t>값으로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            </a:t>
            </a:r>
            <a:r>
              <a:rPr lang="en-US" altLang="ko-KR" sz="800" dirty="0">
                <a:solidFill>
                  <a:schemeClr val="tx1"/>
                </a:solidFill>
              </a:rPr>
              <a:t>printf("\n (%d) </a:t>
            </a:r>
            <a:r>
              <a:rPr lang="ko-KR" altLang="en-US" sz="800" dirty="0">
                <a:solidFill>
                  <a:schemeClr val="tx1"/>
                </a:solidFill>
              </a:rPr>
              <a:t>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가 정상적으로 삭제되었습니다</a:t>
            </a:r>
            <a:r>
              <a:rPr lang="en-US" altLang="ko-KR" sz="800" dirty="0">
                <a:solidFill>
                  <a:schemeClr val="tx1"/>
                </a:solidFill>
              </a:rPr>
              <a:t>. \n", 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j) % max;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j++; 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printf("\n </a:t>
            </a:r>
            <a:r>
              <a:rPr lang="ko-KR" altLang="en-US" sz="800" dirty="0">
                <a:solidFill>
                  <a:schemeClr val="tx1"/>
                </a:solidFill>
              </a:rPr>
              <a:t>해당 키값이 존재하지 않습니다 </a:t>
            </a:r>
            <a:r>
              <a:rPr lang="en-US" altLang="ko-KR" sz="800" dirty="0">
                <a:solidFill>
                  <a:schemeClr val="tx1"/>
                </a:solidFill>
              </a:rPr>
              <a:t>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/* </a:t>
            </a:r>
            <a:r>
              <a:rPr lang="ko-KR" altLang="en-US" sz="800" dirty="0">
                <a:solidFill>
                  <a:schemeClr val="tx1"/>
                </a:solidFill>
              </a:rPr>
              <a:t>전체 해시테이블 출력*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void display()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for (i = 0; i &lt; max;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struct item* current = (struct item*) array[i].data;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(current == NULL)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배열</a:t>
            </a:r>
            <a:r>
              <a:rPr lang="en-US" altLang="ko-KR" sz="800" dirty="0">
                <a:solidFill>
                  <a:schemeClr val="tx1"/>
                </a:solidFill>
              </a:rPr>
              <a:t>[%d]</a:t>
            </a:r>
            <a:r>
              <a:rPr lang="ko-KR" altLang="en-US" sz="800" dirty="0">
                <a:solidFill>
                  <a:schemeClr val="tx1"/>
                </a:solidFill>
              </a:rPr>
              <a:t>에 삽입된 데이터가 없습니다</a:t>
            </a:r>
            <a:r>
              <a:rPr lang="en-US" altLang="ko-KR" sz="800" dirty="0">
                <a:solidFill>
                  <a:schemeClr val="tx1"/>
                </a:solidFill>
              </a:rPr>
              <a:t>. \n", i);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else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 </a:t>
            </a:r>
            <a:r>
              <a:rPr lang="ko-KR" altLang="en-US" sz="800" dirty="0">
                <a:solidFill>
                  <a:schemeClr val="tx1"/>
                </a:solidFill>
              </a:rPr>
              <a:t>배열</a:t>
            </a:r>
            <a:r>
              <a:rPr lang="en-US" altLang="ko-KR" sz="800" dirty="0">
                <a:solidFill>
                  <a:schemeClr val="tx1"/>
                </a:solidFill>
              </a:rPr>
              <a:t>[%d] </a:t>
            </a:r>
            <a:r>
              <a:rPr lang="ko-KR" altLang="en-US" sz="800" dirty="0">
                <a:solidFill>
                  <a:schemeClr val="tx1"/>
                </a:solidFill>
              </a:rPr>
              <a:t>의 값 </a:t>
            </a:r>
            <a:r>
              <a:rPr lang="en-US" altLang="ko-KR" sz="800" dirty="0">
                <a:solidFill>
                  <a:schemeClr val="tx1"/>
                </a:solidFill>
              </a:rPr>
              <a:t>:  %d ", i, current-&gt;value);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D50857-625E-4DD7-B0EF-CBDB95012D71}"/>
                  </a:ext>
                </a:extLst>
              </p:cNvPr>
              <p:cNvSpPr txBox="1"/>
              <p:nvPr/>
            </p:nvSpPr>
            <p:spPr>
              <a:xfrm>
                <a:off x="824392" y="245889"/>
                <a:ext cx="260443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선형조사 </a:t>
                </a:r>
                <a:r>
                  <a:rPr lang="en-US" altLang="ko-KR" sz="13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+</m:t>
                        </m:r>
                        <m:r>
                          <a:rPr lang="en-US" altLang="ko-KR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𝑚𝑜𝑑</m:t>
                    </m:r>
                    <m:r>
                      <a:rPr lang="en-US" altLang="ko-KR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19</m:t>
                    </m:r>
                  </m:oMath>
                </a14:m>
                <a:endParaRPr lang="ko-KR" altLang="en-US" sz="13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D50857-625E-4DD7-B0EF-CBDB9501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2" y="245889"/>
                <a:ext cx="2604431" cy="292388"/>
              </a:xfrm>
              <a:prstGeom prst="rect">
                <a:avLst/>
              </a:prstGeom>
              <a:blipFill>
                <a:blip r:embed="rId3"/>
                <a:stretch>
                  <a:fillRect l="-234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34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B2A8B3-5330-4A4F-85F5-45CEE6CD6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72" y="130914"/>
            <a:ext cx="5118056" cy="6596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F8D13-A916-4082-9B8B-5E47FEAADB63}"/>
              </a:ext>
            </a:extLst>
          </p:cNvPr>
          <p:cNvSpPr txBox="1"/>
          <p:nvPr/>
        </p:nvSpPr>
        <p:spPr>
          <a:xfrm>
            <a:off x="0" y="0"/>
            <a:ext cx="2842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9BDCC6-CF9A-4FBB-8208-308EADFADD01}"/>
              </a:ext>
            </a:extLst>
          </p:cNvPr>
          <p:cNvSpPr/>
          <p:nvPr/>
        </p:nvSpPr>
        <p:spPr>
          <a:xfrm>
            <a:off x="3528991" y="1500930"/>
            <a:ext cx="3564249" cy="47230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10671-D0B1-496C-9E72-D28FF2D0432F}"/>
              </a:ext>
            </a:extLst>
          </p:cNvPr>
          <p:cNvSpPr/>
          <p:nvPr/>
        </p:nvSpPr>
        <p:spPr>
          <a:xfrm>
            <a:off x="3519466" y="6355010"/>
            <a:ext cx="1030775" cy="2097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4F95A-2A0A-4B1E-A4A7-11CDD36F913F}"/>
              </a:ext>
            </a:extLst>
          </p:cNvPr>
          <p:cNvSpPr txBox="1"/>
          <p:nvPr/>
        </p:nvSpPr>
        <p:spPr>
          <a:xfrm>
            <a:off x="5634713" y="12848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랜덤 데이터 </a:t>
            </a:r>
            <a:r>
              <a:rPr lang="en-US" altLang="ko-KR" sz="1000" b="1" dirty="0">
                <a:solidFill>
                  <a:srgbClr val="7030A0"/>
                </a:solidFill>
                <a:latin typeface="+mj-lt"/>
              </a:rPr>
              <a:t>15</a:t>
            </a:r>
            <a:r>
              <a:rPr lang="ko-KR" altLang="en-US" sz="1000" b="1" dirty="0">
                <a:solidFill>
                  <a:srgbClr val="7030A0"/>
                </a:solidFill>
                <a:latin typeface="+mj-lt"/>
              </a:rPr>
              <a:t>개 삽입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F1DA7-AADA-4108-8838-CC3BF8361A62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65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C4BB8F0-030F-4F6B-BDFB-D226E50BE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00" y="447259"/>
            <a:ext cx="7525800" cy="5963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DFBBE-176E-404B-B6DA-8A977665C712}"/>
              </a:ext>
            </a:extLst>
          </p:cNvPr>
          <p:cNvSpPr txBox="1"/>
          <p:nvPr/>
        </p:nvSpPr>
        <p:spPr>
          <a:xfrm>
            <a:off x="0" y="0"/>
            <a:ext cx="31053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 해시테이블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76062-68A1-49C6-9F9A-FFE4B03E846B}"/>
              </a:ext>
            </a:extLst>
          </p:cNvPr>
          <p:cNvSpPr/>
          <p:nvPr/>
        </p:nvSpPr>
        <p:spPr>
          <a:xfrm>
            <a:off x="2333101" y="2236016"/>
            <a:ext cx="4686211" cy="3879034"/>
          </a:xfrm>
          <a:prstGeom prst="rect">
            <a:avLst/>
          </a:prstGeom>
          <a:noFill/>
          <a:ln w="19050">
            <a:solidFill>
              <a:srgbClr val="333C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6EA28-9245-4168-9F9D-0C75B615BE96}"/>
              </a:ext>
            </a:extLst>
          </p:cNvPr>
          <p:cNvSpPr txBox="1"/>
          <p:nvPr/>
        </p:nvSpPr>
        <p:spPr>
          <a:xfrm>
            <a:off x="5080337" y="1989795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333CC9"/>
                </a:solidFill>
                <a:latin typeface="+mj-lt"/>
              </a:rPr>
              <a:t>랜덤데이터 삽입 후 테이블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FDF8E-8B91-4AB3-B6DA-5FF2B16DC116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90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77B7D1-60C7-464B-964E-127D419A021E}"/>
              </a:ext>
            </a:extLst>
          </p:cNvPr>
          <p:cNvGraphicFramePr>
            <a:graphicFrameLocks noGrp="1"/>
          </p:cNvGraphicFramePr>
          <p:nvPr/>
        </p:nvGraphicFramePr>
        <p:xfrm>
          <a:off x="557575" y="1037797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51FAD9-054F-405F-972B-C1514AF52036}"/>
              </a:ext>
            </a:extLst>
          </p:cNvPr>
          <p:cNvSpPr txBox="1"/>
          <p:nvPr/>
        </p:nvSpPr>
        <p:spPr>
          <a:xfrm>
            <a:off x="3281766" y="206016"/>
            <a:ext cx="57711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순서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 action="ppaction://hlinksldjump"/>
              </a:rPr>
              <a:t>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 action="ppaction://hlinksldjump"/>
              </a:rPr>
              <a:t>랜덤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 action="ppaction://hlinksldjump"/>
              </a:rPr>
              <a:t>)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 action="ppaction://hlinksldjump"/>
              </a:rPr>
              <a:t>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12, 9, 8, 100, 20, 77, 50, 22, 98, 24, 11, 40, 7, 28, 21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0306F8-A673-4420-A593-EB4F6060C311}"/>
                  </a:ext>
                </a:extLst>
              </p:cNvPr>
              <p:cNvSpPr txBox="1"/>
              <p:nvPr/>
            </p:nvSpPr>
            <p:spPr>
              <a:xfrm>
                <a:off x="3048864" y="498404"/>
                <a:ext cx="316221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rgbClr val="21262A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더블 해싱</a:t>
                </a:r>
                <a:r>
                  <a:rPr lang="en-US" altLang="ko-KR" sz="1300" dirty="0">
                    <a:solidFill>
                      <a:srgbClr val="21262A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=(</m:t>
                    </m:r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h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𝑖𝑓</m:t>
                    </m:r>
                    <m:d>
                      <m:dPr>
                        <m:ctrlP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solidFill>
                              <a:srgbClr val="21262A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𝑚𝑜𝑑</m:t>
                    </m:r>
                    <m:r>
                      <a:rPr lang="en-US" altLang="ko-KR" sz="1300" b="0" i="1" smtClean="0">
                        <a:solidFill>
                          <a:srgbClr val="21262A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19, </m:t>
                    </m:r>
                  </m:oMath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0306F8-A673-4420-A593-EB4F6060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64" y="498404"/>
                <a:ext cx="3162212" cy="292388"/>
              </a:xfrm>
              <a:prstGeom prst="rect">
                <a:avLst/>
              </a:prstGeom>
              <a:blipFill>
                <a:blip r:embed="rId3"/>
                <a:stretch>
                  <a:fillRect l="-193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500996-CBC2-45BF-B32E-4F8A76DE0737}"/>
                  </a:ext>
                </a:extLst>
              </p:cNvPr>
              <p:cNvSpPr txBox="1"/>
              <p:nvPr/>
            </p:nvSpPr>
            <p:spPr>
              <a:xfrm>
                <a:off x="5997669" y="498404"/>
                <a:ext cx="32460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19,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  1+(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17)</m:t>
                      </m:r>
                    </m:oMath>
                  </m:oMathPara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500996-CBC2-45BF-B32E-4F8A76DE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69" y="498404"/>
                <a:ext cx="3246081" cy="29238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9F669D7-FF10-41A4-BDEF-E4CC0C0ACAF4}"/>
              </a:ext>
            </a:extLst>
          </p:cNvPr>
          <p:cNvSpPr/>
          <p:nvPr/>
        </p:nvSpPr>
        <p:spPr>
          <a:xfrm>
            <a:off x="2269915" y="3285204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598B-879F-443D-8172-B9DB265AB888}"/>
              </a:ext>
            </a:extLst>
          </p:cNvPr>
          <p:cNvSpPr txBox="1"/>
          <p:nvPr/>
        </p:nvSpPr>
        <p:spPr>
          <a:xfrm>
            <a:off x="2051873" y="3718621"/>
            <a:ext cx="732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77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532022-0A1E-4CC9-B134-98BE31489E9C}"/>
              </a:ext>
            </a:extLst>
          </p:cNvPr>
          <p:cNvGraphicFramePr>
            <a:graphicFrameLocks noGrp="1"/>
          </p:cNvGraphicFramePr>
          <p:nvPr/>
        </p:nvGraphicFramePr>
        <p:xfrm>
          <a:off x="2901819" y="1028117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15DBCE-312A-4439-A8F4-19067755FC72}"/>
              </a:ext>
            </a:extLst>
          </p:cNvPr>
          <p:cNvSpPr txBox="1"/>
          <p:nvPr/>
        </p:nvSpPr>
        <p:spPr>
          <a:xfrm>
            <a:off x="2175888" y="6359596"/>
            <a:ext cx="31550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((1 mod 19) + 1 X ( 1 mod 17)) mod 19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F6CBC3C-CF69-43DA-BC62-8742961ABD1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5888" y="4218348"/>
            <a:ext cx="1081662" cy="2287443"/>
          </a:xfrm>
          <a:prstGeom prst="bentConnector3">
            <a:avLst>
              <a:gd name="adj1" fmla="val -4403"/>
            </a:avLst>
          </a:prstGeom>
          <a:ln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D716DC9-5535-42A4-AC96-98CDCB14393F}"/>
              </a:ext>
            </a:extLst>
          </p:cNvPr>
          <p:cNvSpPr/>
          <p:nvPr/>
        </p:nvSpPr>
        <p:spPr>
          <a:xfrm>
            <a:off x="5315129" y="3295866"/>
            <a:ext cx="276223" cy="43341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108E6E-8FFE-4DC3-B93F-7C6E00335739}"/>
              </a:ext>
            </a:extLst>
          </p:cNvPr>
          <p:cNvGraphicFramePr>
            <a:graphicFrameLocks noGrp="1"/>
          </p:cNvGraphicFramePr>
          <p:nvPr/>
        </p:nvGraphicFramePr>
        <p:xfrm>
          <a:off x="5909334" y="1022926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5F9FD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98</a:t>
                      </a:r>
                      <a:endParaRPr lang="ko-KR" altLang="en-US" sz="1100" dirty="0">
                        <a:solidFill>
                          <a:srgbClr val="F5F9FD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2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F67DB53-F68C-4AEF-A941-03ED52FF81EF}"/>
              </a:ext>
            </a:extLst>
          </p:cNvPr>
          <p:cNvSpPr txBox="1"/>
          <p:nvPr/>
        </p:nvSpPr>
        <p:spPr>
          <a:xfrm>
            <a:off x="5145320" y="3788160"/>
            <a:ext cx="7328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98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D8AD0-5F4F-4984-8479-A206EAB3729A}"/>
              </a:ext>
            </a:extLst>
          </p:cNvPr>
          <p:cNvSpPr txBox="1"/>
          <p:nvPr/>
        </p:nvSpPr>
        <p:spPr>
          <a:xfrm>
            <a:off x="5236723" y="6352935"/>
            <a:ext cx="31550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((3 mod 19) + 1 X ( 3 mod 17)) mod 19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90A33A3-13E6-4183-B6EB-5B5AFA79B7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40081" y="6009852"/>
            <a:ext cx="492196" cy="193969"/>
          </a:xfrm>
          <a:prstGeom prst="bentConnector3">
            <a:avLst>
              <a:gd name="adj1" fmla="val 50000"/>
            </a:avLst>
          </a:prstGeom>
          <a:ln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98F3C95-9204-44BD-A358-635F0A8F08C2}"/>
              </a:ext>
            </a:extLst>
          </p:cNvPr>
          <p:cNvGraphicFramePr>
            <a:graphicFrameLocks noGrp="1"/>
          </p:cNvGraphicFramePr>
          <p:nvPr/>
        </p:nvGraphicFramePr>
        <p:xfrm>
          <a:off x="8081961" y="1022926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1AE7A73-AFAC-4051-8563-B5FBFB8E602D}"/>
              </a:ext>
            </a:extLst>
          </p:cNvPr>
          <p:cNvSpPr txBox="1"/>
          <p:nvPr/>
        </p:nvSpPr>
        <p:spPr>
          <a:xfrm>
            <a:off x="7429359" y="3729283"/>
            <a:ext cx="4892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완료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9C086D-BBD4-46C4-9350-955F51445D81}"/>
              </a:ext>
            </a:extLst>
          </p:cNvPr>
          <p:cNvSpPr txBox="1"/>
          <p:nvPr/>
        </p:nvSpPr>
        <p:spPr>
          <a:xfrm>
            <a:off x="7495883" y="324824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AD731A-D04D-4473-A8E2-74AC0F33D102}"/>
              </a:ext>
            </a:extLst>
          </p:cNvPr>
          <p:cNvSpPr txBox="1"/>
          <p:nvPr/>
        </p:nvSpPr>
        <p:spPr>
          <a:xfrm>
            <a:off x="4485722" y="3264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59CC57-0C51-4DEA-A754-7075901C10D1}"/>
              </a:ext>
            </a:extLst>
          </p:cNvPr>
          <p:cNvSpPr txBox="1"/>
          <p:nvPr/>
        </p:nvSpPr>
        <p:spPr>
          <a:xfrm>
            <a:off x="4300015" y="3003478"/>
            <a:ext cx="7328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50, 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삽입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8BC9697-C726-4F2B-A422-C9963D005827}"/>
              </a:ext>
            </a:extLst>
          </p:cNvPr>
          <p:cNvCxnSpPr>
            <a:cxnSpLocks/>
          </p:cNvCxnSpPr>
          <p:nvPr/>
        </p:nvCxnSpPr>
        <p:spPr>
          <a:xfrm>
            <a:off x="9465316" y="3934354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A83DA2-D1E1-473C-A0CD-BD04E76AEE56}"/>
              </a:ext>
            </a:extLst>
          </p:cNvPr>
          <p:cNvSpPr txBox="1"/>
          <p:nvPr/>
        </p:nvSpPr>
        <p:spPr>
          <a:xfrm>
            <a:off x="10565358" y="3788160"/>
            <a:ext cx="184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E9C82A-6A14-452E-AE85-B463E28B9450}"/>
              </a:ext>
            </a:extLst>
          </p:cNvPr>
          <p:cNvSpPr txBox="1"/>
          <p:nvPr/>
        </p:nvSpPr>
        <p:spPr>
          <a:xfrm>
            <a:off x="9623169" y="3788160"/>
            <a:ext cx="24272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12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10)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68D41C0-DC42-497E-85EA-6CD1A8A128CF}"/>
              </a:ext>
            </a:extLst>
          </p:cNvPr>
          <p:cNvCxnSpPr>
            <a:cxnSpLocks/>
          </p:cNvCxnSpPr>
          <p:nvPr/>
        </p:nvCxnSpPr>
        <p:spPr>
          <a:xfrm>
            <a:off x="9465316" y="4226742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766F75-153A-45A4-B48B-0422DDD0040B}"/>
              </a:ext>
            </a:extLst>
          </p:cNvPr>
          <p:cNvSpPr txBox="1"/>
          <p:nvPr/>
        </p:nvSpPr>
        <p:spPr>
          <a:xfrm>
            <a:off x="9623169" y="4080548"/>
            <a:ext cx="2326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11)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4D4C100-463C-4EF8-8893-8E5F0DF9AA04}"/>
              </a:ext>
            </a:extLst>
          </p:cNvPr>
          <p:cNvCxnSpPr>
            <a:cxnSpLocks/>
          </p:cNvCxnSpPr>
          <p:nvPr/>
        </p:nvCxnSpPr>
        <p:spPr>
          <a:xfrm>
            <a:off x="9465316" y="4758646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43146D4-D13E-4A1C-9DD5-D8C76EC3F921}"/>
              </a:ext>
            </a:extLst>
          </p:cNvPr>
          <p:cNvSpPr txBox="1"/>
          <p:nvPr/>
        </p:nvSpPr>
        <p:spPr>
          <a:xfrm>
            <a:off x="9623169" y="4612452"/>
            <a:ext cx="2326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5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13)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EFA7BD-840A-44AA-8057-5341B4694C2D}"/>
              </a:ext>
            </a:extLst>
          </p:cNvPr>
          <p:cNvCxnSpPr>
            <a:cxnSpLocks/>
          </p:cNvCxnSpPr>
          <p:nvPr/>
        </p:nvCxnSpPr>
        <p:spPr>
          <a:xfrm>
            <a:off x="9465316" y="5051034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5FA38D-28AA-4FAF-941A-D6843DB7F61F}"/>
              </a:ext>
            </a:extLst>
          </p:cNvPr>
          <p:cNvSpPr txBox="1"/>
          <p:nvPr/>
        </p:nvSpPr>
        <p:spPr>
          <a:xfrm>
            <a:off x="9623169" y="4904840"/>
            <a:ext cx="2326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9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14)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5A3D4E4-B992-4660-824D-2479C881234C}"/>
              </a:ext>
            </a:extLst>
          </p:cNvPr>
          <p:cNvCxnSpPr>
            <a:cxnSpLocks/>
          </p:cNvCxnSpPr>
          <p:nvPr/>
        </p:nvCxnSpPr>
        <p:spPr>
          <a:xfrm>
            <a:off x="9465316" y="5860738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6709F0-F161-4394-BE37-AFBF221C26F0}"/>
              </a:ext>
            </a:extLst>
          </p:cNvPr>
          <p:cNvSpPr txBox="1"/>
          <p:nvPr/>
        </p:nvSpPr>
        <p:spPr>
          <a:xfrm>
            <a:off x="9623169" y="5714544"/>
            <a:ext cx="2326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5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17)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4259B2-89BE-40B3-8B26-4B04297F1AA3}"/>
              </a:ext>
            </a:extLst>
          </p:cNvPr>
          <p:cNvCxnSpPr>
            <a:cxnSpLocks/>
          </p:cNvCxnSpPr>
          <p:nvPr/>
        </p:nvCxnSpPr>
        <p:spPr>
          <a:xfrm>
            <a:off x="9465316" y="6167714"/>
            <a:ext cx="20834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86A379-0D10-4044-B86C-5C54ECE3C513}"/>
              </a:ext>
            </a:extLst>
          </p:cNvPr>
          <p:cNvSpPr txBox="1"/>
          <p:nvPr/>
        </p:nvSpPr>
        <p:spPr>
          <a:xfrm>
            <a:off x="9623169" y="6021520"/>
            <a:ext cx="2326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2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 인덱스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137B3-94AA-4E4A-AE2A-306D8E0B3689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494871-0629-4596-A8CE-7CB48D830188}"/>
              </a:ext>
            </a:extLst>
          </p:cNvPr>
          <p:cNvGraphicFramePr>
            <a:graphicFrameLocks noGrp="1"/>
          </p:cNvGraphicFramePr>
          <p:nvPr/>
        </p:nvGraphicFramePr>
        <p:xfrm>
          <a:off x="689323" y="4025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98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624B8F-B65C-4A1A-AD72-58D7ABB63838}"/>
              </a:ext>
            </a:extLst>
          </p:cNvPr>
          <p:cNvSpPr txBox="1"/>
          <p:nvPr/>
        </p:nvSpPr>
        <p:spPr>
          <a:xfrm>
            <a:off x="884089" y="5673703"/>
            <a:ext cx="9156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실행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BBCBA-3FB3-47B6-9B2F-656895ED1F3A}"/>
              </a:ext>
            </a:extLst>
          </p:cNvPr>
          <p:cNvSpPr txBox="1"/>
          <p:nvPr/>
        </p:nvSpPr>
        <p:spPr>
          <a:xfrm>
            <a:off x="2450767" y="56737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실행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EDA24-BD33-4992-8333-200E55D87ABE}"/>
              </a:ext>
            </a:extLst>
          </p:cNvPr>
          <p:cNvSpPr txBox="1"/>
          <p:nvPr/>
        </p:nvSpPr>
        <p:spPr>
          <a:xfrm>
            <a:off x="4017445" y="5673703"/>
            <a:ext cx="915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실행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9E7AF-5A9B-460D-B75A-7530AD2D9599}"/>
              </a:ext>
            </a:extLst>
          </p:cNvPr>
          <p:cNvSpPr txBox="1"/>
          <p:nvPr/>
        </p:nvSpPr>
        <p:spPr>
          <a:xfrm>
            <a:off x="715071" y="5918987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14]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5A6E8-9BE0-438A-9DC7-CC7B8F718B8E}"/>
              </a:ext>
            </a:extLst>
          </p:cNvPr>
          <p:cNvSpPr txBox="1"/>
          <p:nvPr/>
        </p:nvSpPr>
        <p:spPr>
          <a:xfrm>
            <a:off x="2256867" y="59062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14]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6B5C3-A94C-43CB-B8EA-B82D17A3E452}"/>
              </a:ext>
            </a:extLst>
          </p:cNvPr>
          <p:cNvSpPr txBox="1"/>
          <p:nvPr/>
        </p:nvSpPr>
        <p:spPr>
          <a:xfrm>
            <a:off x="3822289" y="5906298"/>
            <a:ext cx="13051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12]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A467FE0-6B7A-497A-8920-947F63EAE9B6}"/>
              </a:ext>
            </a:extLst>
          </p:cNvPr>
          <p:cNvGraphicFramePr>
            <a:graphicFrameLocks noGrp="1"/>
          </p:cNvGraphicFramePr>
          <p:nvPr/>
        </p:nvGraphicFramePr>
        <p:xfrm>
          <a:off x="2205373" y="4025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D09639-78C2-4E74-B112-6C9E8E8A7881}"/>
              </a:ext>
            </a:extLst>
          </p:cNvPr>
          <p:cNvGraphicFramePr>
            <a:graphicFrameLocks noGrp="1"/>
          </p:cNvGraphicFramePr>
          <p:nvPr/>
        </p:nvGraphicFramePr>
        <p:xfrm>
          <a:off x="3755932" y="402571"/>
          <a:ext cx="1356659" cy="527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23">
                  <a:extLst>
                    <a:ext uri="{9D8B030D-6E8A-4147-A177-3AD203B41FA5}">
                      <a16:colId xmlns:a16="http://schemas.microsoft.com/office/drawing/2014/main" val="3360297662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1681941981"/>
                    </a:ext>
                  </a:extLst>
                </a:gridCol>
              </a:tblGrid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4445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130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076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2573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9814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38145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8315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64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50366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7240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67635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83804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5038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6352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65368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90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50977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84999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76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38443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21262A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93</a:t>
                      </a:r>
                      <a:endParaRPr lang="ko-KR" altLang="en-US" sz="1100" dirty="0">
                        <a:solidFill>
                          <a:srgbClr val="21262A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95481"/>
                  </a:ext>
                </a:extLst>
              </a:tr>
              <a:tr h="277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37</a:t>
                      </a:r>
                      <a:endParaRPr lang="ko-KR" altLang="en-US" sz="11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990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AE8C1E-885A-4F41-93D0-2FD95CBA191C}"/>
              </a:ext>
            </a:extLst>
          </p:cNvPr>
          <p:cNvSpPr txBox="1"/>
          <p:nvPr/>
        </p:nvSpPr>
        <p:spPr>
          <a:xfrm>
            <a:off x="5498441" y="699316"/>
            <a:ext cx="65566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해시 값이 같더라도 두 번째 해시 값이 같을 확률은 매우 적기 때문에 서로 다른 보폭으로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원소가 삽입된다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해시 값의 규칙을 없앰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BCD71F-2BF5-4632-A2AE-57DBB4202543}"/>
              </a:ext>
            </a:extLst>
          </p:cNvPr>
          <p:cNvSpPr txBox="1"/>
          <p:nvPr/>
        </p:nvSpPr>
        <p:spPr>
          <a:xfrm>
            <a:off x="5195854" y="402571"/>
            <a:ext cx="23791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더블 해싱 </a:t>
            </a:r>
            <a:r>
              <a:rPr lang="en-US" altLang="ko-KR" sz="13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(Double Hashing)</a:t>
            </a:r>
            <a:endParaRPr lang="ko-KR" altLang="en-US" sz="13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C04B8-1FDA-407E-9F3B-386892C11003}"/>
              </a:ext>
            </a:extLst>
          </p:cNvPr>
          <p:cNvSpPr txBox="1"/>
          <p:nvPr/>
        </p:nvSpPr>
        <p:spPr>
          <a:xfrm>
            <a:off x="5498442" y="2168860"/>
            <a:ext cx="42434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값이 들어오더라도 충돌이 일어나는 횟수가 비슷하다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596C4-B651-4F09-A88B-9DF9586B9E48}"/>
              </a:ext>
            </a:extLst>
          </p:cNvPr>
          <p:cNvSpPr txBox="1"/>
          <p:nvPr/>
        </p:nvSpPr>
        <p:spPr>
          <a:xfrm>
            <a:off x="5498441" y="1255849"/>
            <a:ext cx="4044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따라서 </a:t>
            </a:r>
            <a:r>
              <a:rPr lang="en-US" altLang="ko-KR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군집화</a:t>
            </a:r>
            <a:r>
              <a:rPr lang="en-US" altLang="ko-KR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군집화 모두 완화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시킬 수 있다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289F-696D-4593-A2B3-972E66179D2C}"/>
              </a:ext>
            </a:extLst>
          </p:cNvPr>
          <p:cNvSpPr txBox="1"/>
          <p:nvPr/>
        </p:nvSpPr>
        <p:spPr>
          <a:xfrm>
            <a:off x="5498441" y="1612327"/>
            <a:ext cx="65566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개의 해시함수를 정하는 데 있어서 두 번째 해시함수는 첫 번 째 해시함수보다 조금 더 작은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소수로 잡아야 한다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0C2EB-5B65-49D5-B184-41322B3C53A3}"/>
              </a:ext>
            </a:extLst>
          </p:cNvPr>
          <p:cNvSpPr txBox="1"/>
          <p:nvPr/>
        </p:nvSpPr>
        <p:spPr>
          <a:xfrm>
            <a:off x="11225069" y="6565612"/>
            <a:ext cx="9669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282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4BB08-5981-4F0A-B683-EC5D29213400}"/>
              </a:ext>
            </a:extLst>
          </p:cNvPr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46761-B084-46DB-B2D2-E38CE84FB608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조사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 </a:t>
            </a:r>
            <a:r>
              <a:rPr lang="en-US" altLang="ko-KR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 </a:t>
            </a:r>
            <a:r>
              <a:rPr lang="ko-KR" altLang="en-US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</a:p>
        </p:txBody>
      </p:sp>
    </p:spTree>
    <p:extLst>
      <p:ext uri="{BB962C8B-B14F-4D97-AF65-F5344CB8AC3E}">
        <p14:creationId xmlns:p14="http://schemas.microsoft.com/office/powerpoint/2010/main" val="3193206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4D4E32-9899-4688-BB7B-9D130B30ED63}"/>
              </a:ext>
            </a:extLst>
          </p:cNvPr>
          <p:cNvCxnSpPr>
            <a:cxnSpLocks/>
          </p:cNvCxnSpPr>
          <p:nvPr/>
        </p:nvCxnSpPr>
        <p:spPr>
          <a:xfrm>
            <a:off x="4068660" y="520117"/>
            <a:ext cx="0" cy="3271707"/>
          </a:xfrm>
          <a:prstGeom prst="line">
            <a:avLst/>
          </a:prstGeom>
          <a:ln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691A5B-BC0D-4DDB-9268-ACB163FBE804}"/>
              </a:ext>
            </a:extLst>
          </p:cNvPr>
          <p:cNvCxnSpPr>
            <a:cxnSpLocks/>
          </p:cNvCxnSpPr>
          <p:nvPr/>
        </p:nvCxnSpPr>
        <p:spPr>
          <a:xfrm>
            <a:off x="8038051" y="461394"/>
            <a:ext cx="0" cy="3263318"/>
          </a:xfrm>
          <a:prstGeom prst="line">
            <a:avLst/>
          </a:prstGeom>
          <a:ln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8C905-2C76-4F95-B152-7DF279627702}"/>
              </a:ext>
            </a:extLst>
          </p:cNvPr>
          <p:cNvSpPr txBox="1"/>
          <p:nvPr/>
        </p:nvSpPr>
        <p:spPr>
          <a:xfrm>
            <a:off x="1573414" y="358534"/>
            <a:ext cx="931665" cy="3231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 조사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4CB6B-632E-40E9-B5C2-475D753D289E}"/>
              </a:ext>
            </a:extLst>
          </p:cNvPr>
          <p:cNvSpPr txBox="1"/>
          <p:nvPr/>
        </p:nvSpPr>
        <p:spPr>
          <a:xfrm>
            <a:off x="5542803" y="358534"/>
            <a:ext cx="1106393" cy="3231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이차원 조사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223DA-B612-403D-88BE-BC732B496B2B}"/>
              </a:ext>
            </a:extLst>
          </p:cNvPr>
          <p:cNvSpPr txBox="1"/>
          <p:nvPr/>
        </p:nvSpPr>
        <p:spPr>
          <a:xfrm>
            <a:off x="9686921" y="358534"/>
            <a:ext cx="931665" cy="3231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더블 해싱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2AC28-A456-4D06-9A87-3BB91261E1C6}"/>
              </a:ext>
            </a:extLst>
          </p:cNvPr>
          <p:cNvSpPr txBox="1"/>
          <p:nvPr/>
        </p:nvSpPr>
        <p:spPr>
          <a:xfrm>
            <a:off x="1067665" y="2027194"/>
            <a:ext cx="1943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원소가 특정영역에 몰리는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군집에 취약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E82CE-3392-4532-95FF-A6222CE541F5}"/>
              </a:ext>
            </a:extLst>
          </p:cNvPr>
          <p:cNvSpPr txBox="1"/>
          <p:nvPr/>
        </p:nvSpPr>
        <p:spPr>
          <a:xfrm>
            <a:off x="4487225" y="2027194"/>
            <a:ext cx="32175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개의 원소가 동일한 초기 해시 값을 갖는</a:t>
            </a:r>
            <a:br>
              <a:rPr lang="en-US" altLang="ko-KR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 군집에 취약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5E7C0-BC16-4437-AA34-CB37CB41A1B6}"/>
              </a:ext>
            </a:extLst>
          </p:cNvPr>
          <p:cNvSpPr txBox="1"/>
          <p:nvPr/>
        </p:nvSpPr>
        <p:spPr>
          <a:xfrm>
            <a:off x="8057470" y="2027194"/>
            <a:ext cx="41905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해시함수를 이용하여 다른 보폭으로 원소가 삽입되어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군집 현상 완화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9FCA9B-97BA-478C-8FE0-6D921AA84E8D}"/>
                  </a:ext>
                </a:extLst>
              </p:cNvPr>
              <p:cNvSpPr txBox="1"/>
              <p:nvPr/>
            </p:nvSpPr>
            <p:spPr>
              <a:xfrm>
                <a:off x="1088888" y="1033316"/>
                <a:ext cx="190071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+</m:t>
                          </m:r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</m:t>
                      </m:r>
                    </m:oMath>
                  </m:oMathPara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9FCA9B-97BA-478C-8FE0-6D921AA8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88" y="1033316"/>
                <a:ext cx="1900713" cy="292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FFD8C0-148C-40D6-A74B-0A4974C542D4}"/>
                  </a:ext>
                </a:extLst>
              </p:cNvPr>
              <p:cNvSpPr txBox="1"/>
              <p:nvPr/>
            </p:nvSpPr>
            <p:spPr>
              <a:xfrm>
                <a:off x="5105278" y="1033316"/>
                <a:ext cx="19814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300" b="0" i="1" smtClean="0">
                                  <a:solidFill>
                                    <a:srgbClr val="21262A"/>
                                  </a:solidFill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300" b="0" i="1" smtClean="0">
                                  <a:solidFill>
                                    <a:srgbClr val="21262A"/>
                                  </a:solidFill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ko-KR" sz="1300" b="0" i="1" smtClean="0">
                                  <a:solidFill>
                                    <a:srgbClr val="21262A"/>
                                  </a:solidFill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</m:t>
                      </m:r>
                    </m:oMath>
                  </m:oMathPara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FFD8C0-148C-40D6-A74B-0A4974C5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78" y="1033316"/>
                <a:ext cx="1981440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7737B6-6579-44E5-81DA-912E5D6656EA}"/>
                  </a:ext>
                </a:extLst>
              </p:cNvPr>
              <p:cNvSpPr txBox="1"/>
              <p:nvPr/>
            </p:nvSpPr>
            <p:spPr>
              <a:xfrm>
                <a:off x="8958772" y="1033316"/>
                <a:ext cx="238796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=(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+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𝑖𝑓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</m:t>
                      </m:r>
                    </m:oMath>
                  </m:oMathPara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7737B6-6579-44E5-81DA-912E5D66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72" y="1033316"/>
                <a:ext cx="2387961" cy="292388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5C75E-108A-44A9-9671-4CD9AD5CF890}"/>
                  </a:ext>
                </a:extLst>
              </p:cNvPr>
              <p:cNvSpPr txBox="1"/>
              <p:nvPr/>
            </p:nvSpPr>
            <p:spPr>
              <a:xfrm>
                <a:off x="9173958" y="1325704"/>
                <a:ext cx="19575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19,</m:t>
                      </m:r>
                    </m:oMath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solidFill>
                                <a:srgbClr val="21262A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  1+(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𝑚𝑜𝑑</m:t>
                      </m:r>
                      <m:r>
                        <a:rPr lang="en-US" altLang="ko-KR" sz="1300" b="0" i="1" smtClean="0">
                          <a:solidFill>
                            <a:srgbClr val="21262A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17)</m:t>
                      </m:r>
                    </m:oMath>
                  </m:oMathPara>
                </a14:m>
                <a:endParaRPr lang="ko-KR" altLang="en-US" sz="13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5C75E-108A-44A9-9671-4CD9AD5CF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958" y="1325704"/>
                <a:ext cx="1957587" cy="492443"/>
              </a:xfrm>
              <a:prstGeom prst="rect">
                <a:avLst/>
              </a:prstGeom>
              <a:blipFill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E14BAFC-BC2E-4636-910D-0F595ED8E970}"/>
              </a:ext>
            </a:extLst>
          </p:cNvPr>
          <p:cNvSpPr txBox="1"/>
          <p:nvPr/>
        </p:nvSpPr>
        <p:spPr>
          <a:xfrm>
            <a:off x="949851" y="2936557"/>
            <a:ext cx="2178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군집이 커질수록 충돌 횟수 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6243F-B006-4FE1-BD4A-A250EEBA3803}"/>
              </a:ext>
            </a:extLst>
          </p:cNvPr>
          <p:cNvSpPr txBox="1"/>
          <p:nvPr/>
        </p:nvSpPr>
        <p:spPr>
          <a:xfrm>
            <a:off x="4485458" y="2936557"/>
            <a:ext cx="3135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들어오는 원소의 값에 따라 충돌횟수 편차 ↑</a:t>
            </a:r>
            <a:b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평균적으로 가장 높은 충돌 횟수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BD152-578F-43DF-BCEF-3EC4D90AD3FA}"/>
              </a:ext>
            </a:extLst>
          </p:cNvPr>
          <p:cNvSpPr txBox="1"/>
          <p:nvPr/>
        </p:nvSpPr>
        <p:spPr>
          <a:xfrm>
            <a:off x="8282532" y="2936557"/>
            <a:ext cx="34804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들어오는 원소의 값에 상관없이 일정한 충돌 횟수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38C4A-958A-4565-86E7-C04B15D5CB0D}"/>
              </a:ext>
            </a:extLst>
          </p:cNvPr>
          <p:cNvSpPr txBox="1"/>
          <p:nvPr/>
        </p:nvSpPr>
        <p:spPr>
          <a:xfrm>
            <a:off x="553673" y="4429389"/>
            <a:ext cx="2250937" cy="3231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개방 주소 방식들의 공통점</a:t>
            </a:r>
            <a:endParaRPr lang="en-US" altLang="ko-KR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88DAD-9A77-45C2-B486-3BEEFAA87E06}"/>
              </a:ext>
            </a:extLst>
          </p:cNvPr>
          <p:cNvSpPr txBox="1"/>
          <p:nvPr/>
        </p:nvSpPr>
        <p:spPr>
          <a:xfrm>
            <a:off x="1041241" y="5214435"/>
            <a:ext cx="71201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순서가 있는 배열에는 적합하지 않다 → 순서와 상관없이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만을 가지고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hash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찾아 저장하기 때문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B2C5F6-B3DE-4CC0-8354-E4A126255E82}"/>
              </a:ext>
            </a:extLst>
          </p:cNvPr>
          <p:cNvSpPr txBox="1"/>
          <p:nvPr/>
        </p:nvSpPr>
        <p:spPr>
          <a:xfrm>
            <a:off x="1041241" y="5506823"/>
            <a:ext cx="6766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해시 함수의 의존도가 높다 → 해시함수에 따라서 충돌 횟수나 연산의 시간 효율성이 달라지게 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E3331-1DCB-4A4E-8932-319A24CF1414}"/>
              </a:ext>
            </a:extLst>
          </p:cNvPr>
          <p:cNvSpPr txBox="1"/>
          <p:nvPr/>
        </p:nvSpPr>
        <p:spPr>
          <a:xfrm>
            <a:off x="752885" y="4837300"/>
            <a:ext cx="86869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해시테이블에서 필연적으로 나타나는 충돌을 해결하기 위한 개방 주소 방법들의 공통점을 각각의 구현을 통해 알아보았다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B037A5-BD25-43D1-88F8-6CC26D6A3A94}"/>
              </a:ext>
            </a:extLst>
          </p:cNvPr>
          <p:cNvSpPr txBox="1"/>
          <p:nvPr/>
        </p:nvSpPr>
        <p:spPr>
          <a:xfrm>
            <a:off x="1041241" y="5798030"/>
            <a:ext cx="6001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해시테이블의 크기에 비해 들어있는 원소의 수가 많다면 효율성이 급격하게 떨어진다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18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88636E6-C841-45D8-B2B4-86F89DF8B26C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E5FC47D-1AF7-4ABC-9F2C-FE8FA108808E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3221-40CF-4D78-8DE9-6AAC0BA10638}"/>
              </a:ext>
            </a:extLst>
          </p:cNvPr>
          <p:cNvSpPr txBox="1"/>
          <p:nvPr/>
        </p:nvSpPr>
        <p:spPr>
          <a:xfrm>
            <a:off x="3496185" y="2828835"/>
            <a:ext cx="5199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</a:t>
            </a:r>
            <a:r>
              <a:rPr lang="ko-KR" altLang="en-US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YOU</a:t>
            </a:r>
            <a:endParaRPr lang="ko-KR" altLang="en-US" sz="7200" spc="-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C8758-CFEC-4101-A6AE-9AEE57F9E1E1}"/>
              </a:ext>
            </a:extLst>
          </p:cNvPr>
          <p:cNvSpPr txBox="1"/>
          <p:nvPr/>
        </p:nvSpPr>
        <p:spPr>
          <a:xfrm>
            <a:off x="10498908" y="82131"/>
            <a:ext cx="1693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2020531001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윤정인</a:t>
            </a:r>
          </a:p>
        </p:txBody>
      </p:sp>
    </p:spTree>
    <p:extLst>
      <p:ext uri="{BB962C8B-B14F-4D97-AF65-F5344CB8AC3E}">
        <p14:creationId xmlns:p14="http://schemas.microsoft.com/office/powerpoint/2010/main" val="19518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0"/>
    </mc:Choice>
    <mc:Fallback xmlns="">
      <p:transition spd="slow" advTm="75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E41A2E-0344-4E64-A742-4012FCCFC828}"/>
              </a:ext>
            </a:extLst>
          </p:cNvPr>
          <p:cNvSpPr/>
          <p:nvPr/>
        </p:nvSpPr>
        <p:spPr>
          <a:xfrm>
            <a:off x="184557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bool search_element(int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index = hashcode(key);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 i = index;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j = 1;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while (array[i].flag != 0)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(array[i].flag == 1 &amp;&amp; array[i].data-&gt;key == key)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return true;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i = (index + j) % max;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j++;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if (i == index)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int crash_count()</a:t>
            </a:r>
            <a:r>
              <a:rPr lang="en-US" altLang="ko-KR" sz="800" dirty="0">
                <a:solidFill>
                  <a:schemeClr val="tx1"/>
                </a:solidFill>
              </a:rPr>
              <a:t> //</a:t>
            </a:r>
            <a:r>
              <a:rPr lang="ko-KR" altLang="en-US" sz="800" dirty="0">
                <a:solidFill>
                  <a:schemeClr val="tx1"/>
                </a:solidFill>
              </a:rPr>
              <a:t>충돌횟수 계산 함수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return crash;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479275-F2A2-46B4-8F06-3CF54D183BD4}"/>
              </a:ext>
            </a:extLst>
          </p:cNvPr>
          <p:cNvSpPr/>
          <p:nvPr/>
        </p:nvSpPr>
        <p:spPr>
          <a:xfrm>
            <a:off x="4153948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int choice, key, value, n, c;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system("</a:t>
            </a:r>
            <a:r>
              <a:rPr lang="en-US" altLang="ko-KR" sz="800" dirty="0" err="1">
                <a:solidFill>
                  <a:schemeClr val="tx1"/>
                </a:solidFill>
              </a:rPr>
              <a:t>cls</a:t>
            </a:r>
            <a:r>
              <a:rPr lang="en-US" altLang="ko-KR" sz="800" dirty="0">
                <a:solidFill>
                  <a:schemeClr val="tx1"/>
                </a:solidFill>
              </a:rPr>
              <a:t>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array = (struct hashtable_item*) malloc(max * sizeof(struct hashtable_item*));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init_array();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do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printf("\n\n</a:t>
            </a:r>
            <a:r>
              <a:rPr lang="ko-KR" altLang="en-US" sz="800" dirty="0">
                <a:solidFill>
                  <a:schemeClr val="tx1"/>
                </a:solidFill>
              </a:rPr>
              <a:t>고급 컴퓨터 프로그래밍 과제</a:t>
            </a:r>
            <a:r>
              <a:rPr lang="en-US" altLang="ko-KR" sz="800" dirty="0">
                <a:solidFill>
                  <a:schemeClr val="tx1"/>
                </a:solidFill>
              </a:rPr>
              <a:t>#2 </a:t>
            </a:r>
            <a:r>
              <a:rPr lang="ko-KR" altLang="en-US" sz="800" dirty="0">
                <a:solidFill>
                  <a:schemeClr val="tx1"/>
                </a:solidFill>
              </a:rPr>
              <a:t>해시테이블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선형조사</a:t>
            </a:r>
            <a:r>
              <a:rPr lang="en-US" altLang="ko-KR" sz="800" dirty="0">
                <a:solidFill>
                  <a:schemeClr val="tx1"/>
                </a:solidFill>
              </a:rPr>
              <a:t>)----------------------------------------------- \n\n");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</a:t>
            </a:r>
            <a:r>
              <a:rPr lang="ko-KR" altLang="en-US" sz="800" dirty="0">
                <a:solidFill>
                  <a:schemeClr val="tx1"/>
                </a:solidFill>
              </a:rPr>
              <a:t>숫자 입력</a:t>
            </a:r>
            <a:r>
              <a:rPr lang="en-US" altLang="ko-KR" sz="800" dirty="0">
                <a:solidFill>
                  <a:schemeClr val="tx1"/>
                </a:solidFill>
              </a:rPr>
              <a:t>-: \n1.</a:t>
            </a:r>
            <a:r>
              <a:rPr lang="ko-KR" altLang="en-US" sz="800" dirty="0">
                <a:solidFill>
                  <a:schemeClr val="tx1"/>
                </a:solidFill>
              </a:rPr>
              <a:t>데이터 삽입하기</a:t>
            </a:r>
            <a:r>
              <a:rPr lang="en-US" altLang="ko-KR" sz="800" dirty="0">
                <a:solidFill>
                  <a:schemeClr val="tx1"/>
                </a:solidFill>
              </a:rPr>
              <a:t>(13</a:t>
            </a:r>
            <a:r>
              <a:rPr lang="ko-KR" altLang="en-US" sz="800" dirty="0">
                <a:solidFill>
                  <a:schemeClr val="tx1"/>
                </a:solidFill>
              </a:rPr>
              <a:t>개 숫자가 순서대로 삽입됩니다</a:t>
            </a:r>
            <a:r>
              <a:rPr lang="en-US" altLang="ko-KR" sz="800" dirty="0">
                <a:solidFill>
                  <a:schemeClr val="tx1"/>
                </a:solidFill>
              </a:rPr>
              <a:t>)"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"\n2.</a:t>
            </a:r>
            <a:r>
              <a:rPr lang="ko-KR" altLang="en-US" sz="800" dirty="0">
                <a:solidFill>
                  <a:schemeClr val="tx1"/>
                </a:solidFill>
              </a:rPr>
              <a:t>데이터 삭제하기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직접 입력</a:t>
            </a:r>
            <a:r>
              <a:rPr lang="en-US" altLang="ko-KR" sz="800" dirty="0">
                <a:solidFill>
                  <a:schemeClr val="tx1"/>
                </a:solidFill>
              </a:rPr>
              <a:t>)"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"\n3.</a:t>
            </a:r>
            <a:r>
              <a:rPr lang="ko-KR" altLang="en-US" sz="800" dirty="0">
                <a:solidFill>
                  <a:schemeClr val="tx1"/>
                </a:solidFill>
              </a:rPr>
              <a:t>전체 해시테이블 출력</a:t>
            </a:r>
            <a:r>
              <a:rPr lang="en-US" altLang="ko-KR" sz="8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"\n4.</a:t>
            </a:r>
            <a:r>
              <a:rPr lang="ko-KR" altLang="en-US" sz="800" dirty="0">
                <a:solidFill>
                  <a:schemeClr val="tx1"/>
                </a:solidFill>
              </a:rPr>
              <a:t>데이터 탐색</a:t>
            </a:r>
            <a:r>
              <a:rPr lang="en-US" altLang="ko-KR" sz="8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"\n5.</a:t>
            </a:r>
            <a:r>
              <a:rPr lang="ko-KR" altLang="en-US" sz="800" dirty="0">
                <a:solidFill>
                  <a:schemeClr val="tx1"/>
                </a:solidFill>
              </a:rPr>
              <a:t>랜덤 데이터 </a:t>
            </a: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r>
              <a:rPr lang="ko-KR" altLang="en-US" sz="800" dirty="0">
                <a:solidFill>
                  <a:schemeClr val="tx1"/>
                </a:solidFill>
              </a:rPr>
              <a:t>개 삽입하기</a:t>
            </a:r>
            <a:r>
              <a:rPr lang="en-US" altLang="ko-KR" sz="8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"\n\n1~5</a:t>
            </a:r>
            <a:r>
              <a:rPr lang="ko-KR" altLang="en-US" sz="800" dirty="0">
                <a:solidFill>
                  <a:schemeClr val="tx1"/>
                </a:solidFill>
              </a:rPr>
              <a:t>의 숫자를 입력해주세요 </a:t>
            </a:r>
            <a:r>
              <a:rPr lang="en-US" altLang="ko-KR" sz="800" dirty="0">
                <a:solidFill>
                  <a:schemeClr val="tx1"/>
                </a:solidFill>
              </a:rPr>
              <a:t>:");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scanf("%d", &amp;choice);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switch (choice)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case 1: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printf("\n1.</a:t>
            </a:r>
            <a:r>
              <a:rPr lang="ko-KR" altLang="en-US" sz="800" dirty="0">
                <a:solidFill>
                  <a:schemeClr val="tx1"/>
                </a:solidFill>
              </a:rPr>
              <a:t>데이터 삽입하기</a:t>
            </a:r>
            <a:r>
              <a:rPr lang="en-US" altLang="ko-KR" sz="800" dirty="0">
                <a:solidFill>
                  <a:schemeClr val="tx1"/>
                </a:solidFill>
              </a:rPr>
              <a:t>-------------------------------------\n");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insert(10, 10);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insert(20, 20);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insert(30, 30);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insert(40, 40);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insert(33, 33);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insert(46, 46);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insert(50, 50);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insert(60, 60);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insert(27, 27);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insert(66, 66);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insert(49, 49);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insert(28, 28);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insert(47, 47);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</a:t>
            </a:r>
            <a:r>
              <a:rPr lang="ko-KR" altLang="en-US" sz="800" dirty="0">
                <a:solidFill>
                  <a:schemeClr val="tx1"/>
                </a:solidFill>
              </a:rPr>
              <a:t>데이터 삽입이 완료되었습니다</a:t>
            </a:r>
            <a:r>
              <a:rPr lang="en-US" altLang="ko-KR" sz="800" dirty="0">
                <a:solidFill>
                  <a:schemeClr val="tx1"/>
                </a:solidFill>
              </a:rPr>
              <a:t>.\n");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case 2: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printf("\n2. </a:t>
            </a:r>
            <a:r>
              <a:rPr lang="ko-KR" altLang="en-US" sz="800" dirty="0">
                <a:solidFill>
                  <a:schemeClr val="tx1"/>
                </a:solidFill>
              </a:rPr>
              <a:t>데이터 삭제하기 </a:t>
            </a:r>
            <a:r>
              <a:rPr lang="en-US" altLang="ko-KR" sz="800" dirty="0">
                <a:solidFill>
                  <a:schemeClr val="tx1"/>
                </a:solidFill>
              </a:rPr>
              <a:t>\n </a:t>
            </a:r>
            <a:r>
              <a:rPr lang="ko-KR" altLang="en-US" sz="800" dirty="0">
                <a:solidFill>
                  <a:schemeClr val="tx1"/>
                </a:solidFill>
              </a:rPr>
              <a:t>삭제할 값을 입력하세요 </a:t>
            </a:r>
            <a:r>
              <a:rPr lang="en-US" altLang="ko-KR" sz="800" dirty="0">
                <a:solidFill>
                  <a:schemeClr val="tx1"/>
                </a:solidFill>
              </a:rPr>
              <a:t>:");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scanf("%d", &amp;key);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remove_element(key);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D2CC7B-7F67-4A86-B681-5838A4D1EF05}"/>
              </a:ext>
            </a:extLst>
          </p:cNvPr>
          <p:cNvSpPr/>
          <p:nvPr/>
        </p:nvSpPr>
        <p:spPr>
          <a:xfrm>
            <a:off x="8123339" y="94376"/>
            <a:ext cx="3884103" cy="6669248"/>
          </a:xfrm>
          <a:prstGeom prst="rect">
            <a:avLst/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case 3: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printf("\n3. </a:t>
            </a:r>
            <a:r>
              <a:rPr lang="ko-KR" altLang="en-US" sz="800" dirty="0">
                <a:solidFill>
                  <a:schemeClr val="tx1"/>
                </a:solidFill>
              </a:rPr>
              <a:t>전체 해시테이블 출력</a:t>
            </a:r>
            <a:r>
              <a:rPr lang="en-US" altLang="ko-KR" sz="800" dirty="0">
                <a:solidFill>
                  <a:schemeClr val="tx1"/>
                </a:solidFill>
              </a:rPr>
              <a:t>-------------------------------------\n");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display();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case 4: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printf("\n4. </a:t>
            </a:r>
            <a:r>
              <a:rPr lang="ko-KR" altLang="en-US" sz="800" dirty="0">
                <a:solidFill>
                  <a:schemeClr val="tx1"/>
                </a:solidFill>
              </a:rPr>
              <a:t>데이터 탐색</a:t>
            </a:r>
            <a:r>
              <a:rPr lang="en-US" altLang="ko-KR" sz="800" dirty="0">
                <a:solidFill>
                  <a:schemeClr val="tx1"/>
                </a:solidFill>
              </a:rPr>
              <a:t>-------------------------------------\n");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</a:t>
            </a:r>
            <a:r>
              <a:rPr lang="ko-KR" altLang="en-US" sz="800" dirty="0">
                <a:solidFill>
                  <a:schemeClr val="tx1"/>
                </a:solidFill>
              </a:rPr>
              <a:t>찾고 싶은 숫자를 입력하세요 </a:t>
            </a:r>
            <a:r>
              <a:rPr lang="en-US" altLang="ko-KR" sz="800" dirty="0">
                <a:solidFill>
                  <a:schemeClr val="tx1"/>
                </a:solidFill>
              </a:rPr>
              <a:t>: 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scanf("%d", &amp;key);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if (search_element(key))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printf("\n</a:t>
            </a:r>
            <a:r>
              <a:rPr lang="ko-KR" altLang="en-US" sz="800" dirty="0">
                <a:solidFill>
                  <a:schemeClr val="tx1"/>
                </a:solidFill>
              </a:rPr>
              <a:t>해당 값을 찾았습니다</a:t>
            </a:r>
            <a:r>
              <a:rPr lang="en-US" altLang="ko-KR" sz="800" dirty="0">
                <a:solidFill>
                  <a:schemeClr val="tx1"/>
                </a:solidFill>
              </a:rPr>
              <a:t>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else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printf("\n</a:t>
            </a:r>
            <a:r>
              <a:rPr lang="ko-KR" altLang="en-US" sz="800" dirty="0">
                <a:solidFill>
                  <a:schemeClr val="tx1"/>
                </a:solidFill>
              </a:rPr>
              <a:t>해당 값이 존재하지 않습니다</a:t>
            </a:r>
            <a:r>
              <a:rPr lang="en-US" altLang="ko-KR" sz="800" dirty="0">
                <a:solidFill>
                  <a:schemeClr val="tx1"/>
                </a:solidFill>
              </a:rPr>
              <a:t>.\n");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case 5: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init_array();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printf("5. </a:t>
            </a:r>
            <a:r>
              <a:rPr lang="ko-KR" altLang="en-US" sz="800" dirty="0">
                <a:solidFill>
                  <a:schemeClr val="tx1"/>
                </a:solidFill>
              </a:rPr>
              <a:t>랜덤 데이터 </a:t>
            </a:r>
            <a:r>
              <a:rPr lang="en-US" altLang="ko-KR" sz="800" dirty="0">
                <a:solidFill>
                  <a:schemeClr val="tx1"/>
                </a:solidFill>
              </a:rPr>
              <a:t>15</a:t>
            </a:r>
            <a:r>
              <a:rPr lang="ko-KR" altLang="en-US" sz="800" dirty="0">
                <a:solidFill>
                  <a:schemeClr val="tx1"/>
                </a:solidFill>
              </a:rPr>
              <a:t>개 삽입하기</a:t>
            </a:r>
            <a:r>
              <a:rPr lang="en-US" altLang="ko-KR" sz="800" dirty="0">
                <a:solidFill>
                  <a:schemeClr val="tx1"/>
                </a:solidFill>
              </a:rPr>
              <a:t>-------------------------------------\n");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int r1[15];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srand(time(NULL));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for (int i = 0; i &lt; 15; i++)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int num = rand() % 100 + 1;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r1[i] = num;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    insert(r1[i], r1[i]);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</a:t>
            </a:r>
            <a:r>
              <a:rPr lang="ko-KR" altLang="en-US" sz="800" dirty="0">
                <a:solidFill>
                  <a:schemeClr val="tx1"/>
                </a:solidFill>
              </a:rPr>
              <a:t>랜덤 데이터 삽입이 완료되었습니다</a:t>
            </a:r>
            <a:r>
              <a:rPr lang="en-US" altLang="ko-KR" sz="800" dirty="0">
                <a:solidFill>
                  <a:schemeClr val="tx1"/>
                </a:solidFill>
              </a:rPr>
              <a:t>.\n");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printf("\n</a:t>
            </a:r>
            <a:r>
              <a:rPr lang="ko-KR" altLang="en-US" sz="800" dirty="0">
                <a:solidFill>
                  <a:schemeClr val="tx1"/>
                </a:solidFill>
              </a:rPr>
              <a:t>총 충돌 횟수 </a:t>
            </a:r>
            <a:r>
              <a:rPr lang="en-US" altLang="ko-KR" sz="800" dirty="0">
                <a:solidFill>
                  <a:schemeClr val="tx1"/>
                </a:solidFill>
              </a:rPr>
              <a:t>: %d", crash_count());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break;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default: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 printf("1~5</a:t>
            </a:r>
            <a:r>
              <a:rPr lang="ko-KR" altLang="en-US" sz="800" dirty="0">
                <a:solidFill>
                  <a:schemeClr val="tx1"/>
                </a:solidFill>
              </a:rPr>
              <a:t>까지의 숫자를 입력해주세요</a:t>
            </a:r>
            <a:r>
              <a:rPr lang="en-US" altLang="ko-KR" sz="800" dirty="0">
                <a:solidFill>
                  <a:schemeClr val="tx1"/>
                </a:solidFill>
              </a:rPr>
              <a:t>\n");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printf("\n</a:t>
            </a:r>
            <a:r>
              <a:rPr lang="ko-KR" altLang="en-US" sz="800" dirty="0">
                <a:solidFill>
                  <a:schemeClr val="tx1"/>
                </a:solidFill>
              </a:rPr>
              <a:t>이어서 다른 메뉴를 선택하고 싶다면 숫자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을 입력하세요</a:t>
            </a:r>
            <a:r>
              <a:rPr lang="en-US" altLang="ko-KR" sz="800" dirty="0">
                <a:solidFill>
                  <a:schemeClr val="tx1"/>
                </a:solidFill>
              </a:rPr>
              <a:t>: ");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    scanf("%d", &amp;c);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} while (c == 1);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}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B545550-F6A6-43E7-8079-72A3CBFB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81" y="262156"/>
            <a:ext cx="4754837" cy="6333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050F33-0A84-4657-9C00-77DDB6574771}"/>
              </a:ext>
            </a:extLst>
          </p:cNvPr>
          <p:cNvSpPr txBox="1"/>
          <p:nvPr/>
        </p:nvSpPr>
        <p:spPr>
          <a:xfrm>
            <a:off x="0" y="0"/>
            <a:ext cx="14157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027A2-1187-42AA-BC55-B5BE52BEA69F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5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C88A82-745C-4D76-BDAB-1540927B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17" y="135662"/>
            <a:ext cx="5046765" cy="6586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EFFF6-5FBB-48C2-A972-E8B71EA1A5B5}"/>
              </a:ext>
            </a:extLst>
          </p:cNvPr>
          <p:cNvSpPr txBox="1"/>
          <p:nvPr/>
        </p:nvSpPr>
        <p:spPr>
          <a:xfrm>
            <a:off x="0" y="0"/>
            <a:ext cx="3280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 후 전체 내용 출력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10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60A81-48DE-4436-8BEE-1159CEDE0163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53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46127-2142-43AD-8620-EBA5548C2C60}"/>
              </a:ext>
            </a:extLst>
          </p:cNvPr>
          <p:cNvSpPr txBox="1"/>
          <p:nvPr/>
        </p:nvSpPr>
        <p:spPr>
          <a:xfrm>
            <a:off x="0" y="0"/>
            <a:ext cx="23374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3. 66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28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76A55-DEE6-4F01-9709-BF10A7CF4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4" y="314587"/>
            <a:ext cx="5465111" cy="622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02B65-CB10-4909-A006-C9E7404C7148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63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828B3B-AA9E-4137-B0D3-5873C7EBA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69" y="203433"/>
            <a:ext cx="4938061" cy="6451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0F7F5-DA13-4F3B-8CF9-0B0EFA1DD094}"/>
              </a:ext>
            </a:extLst>
          </p:cNvPr>
          <p:cNvSpPr txBox="1"/>
          <p:nvPr/>
        </p:nvSpPr>
        <p:spPr>
          <a:xfrm>
            <a:off x="0" y="0"/>
            <a:ext cx="34291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4. 49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 →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10, 50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삭제 이후 해시테이블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E120B-9247-403E-9741-30E8AF67DBDF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43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09EFA-A188-491C-81FC-E616C870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15" y="232794"/>
            <a:ext cx="4792769" cy="6392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BF3CF-B299-4DE0-80DB-9A882619793F}"/>
              </a:ext>
            </a:extLst>
          </p:cNvPr>
          <p:cNvSpPr txBox="1"/>
          <p:nvPr/>
        </p:nvSpPr>
        <p:spPr>
          <a:xfrm>
            <a:off x="0" y="0"/>
            <a:ext cx="2842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랜덤 숫자 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삽입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횟수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2A6D-ECAF-4A2F-9933-90BAED9BD753}"/>
              </a:ext>
            </a:extLst>
          </p:cNvPr>
          <p:cNvSpPr txBox="1"/>
          <p:nvPr/>
        </p:nvSpPr>
        <p:spPr>
          <a:xfrm>
            <a:off x="11266747" y="6565612"/>
            <a:ext cx="9252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선형조사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97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13621</Words>
  <Application>Microsoft Office PowerPoint</Application>
  <PresentationFormat>와이드스크린</PresentationFormat>
  <Paragraphs>1315</Paragraphs>
  <Slides>36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Cambria Math</vt:lpstr>
      <vt:lpstr>Arial</vt:lpstr>
      <vt:lpstr>나눔스퀘어라운드 ExtraBold</vt:lpstr>
      <vt:lpstr>나눔스퀘어라운드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JungIn Yoon</dc:creator>
  <cp:lastModifiedBy>JungIn Yoon</cp:lastModifiedBy>
  <cp:revision>1687</cp:revision>
  <dcterms:created xsi:type="dcterms:W3CDTF">2020-05-01T13:37:59Z</dcterms:created>
  <dcterms:modified xsi:type="dcterms:W3CDTF">2020-05-18T08:33:05Z</dcterms:modified>
</cp:coreProperties>
</file>