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/>
              <a:t>Vector &amp; Lambda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C83F-6A47-B085-A01E-D9C8389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3" y="366502"/>
            <a:ext cx="3137369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Lambda Function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AFA2-E479-C99C-73EB-F97AB780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12" y="88776"/>
            <a:ext cx="7542467" cy="6489577"/>
          </a:xfrm>
        </p:spPr>
        <p:txBody>
          <a:bodyPr>
            <a:normAutofit lnSpcReduction="10000"/>
          </a:bodyPr>
          <a:lstStyle/>
          <a:p>
            <a:r>
              <a:rPr lang="en-GB" sz="1600" b="1" dirty="0"/>
              <a:t>#include &lt;iostream&gt;</a:t>
            </a:r>
          </a:p>
          <a:p>
            <a:r>
              <a:rPr lang="en-GB" sz="1600" b="1" dirty="0"/>
              <a:t>using namespace std;</a:t>
            </a:r>
          </a:p>
          <a:p>
            <a:endParaRPr lang="en-GB" sz="1600" b="1" dirty="0"/>
          </a:p>
          <a:p>
            <a:r>
              <a:rPr lang="en-GB" sz="1600" b="1" dirty="0"/>
              <a:t>int main() {</a:t>
            </a:r>
          </a:p>
          <a:p>
            <a:endParaRPr lang="en-GB" sz="1600" b="1" dirty="0"/>
          </a:p>
          <a:p>
            <a:r>
              <a:rPr lang="en-GB" sz="1600" b="1" dirty="0"/>
              <a:t>  // create a lambda function that prints "Hello World!"</a:t>
            </a:r>
          </a:p>
          <a:p>
            <a:r>
              <a:rPr lang="en-GB" sz="1600" b="1" dirty="0"/>
              <a:t>  auto greet = []() {</a:t>
            </a:r>
          </a:p>
          <a:p>
            <a:r>
              <a:rPr lang="en-GB" sz="1600" b="1" dirty="0"/>
              <a:t>    </a:t>
            </a:r>
            <a:r>
              <a:rPr lang="en-GB" sz="1600" b="1" dirty="0" err="1"/>
              <a:t>cout</a:t>
            </a:r>
            <a:r>
              <a:rPr lang="en-GB" sz="1600" b="1" dirty="0"/>
              <a:t> &lt;&lt; "Hello World!";</a:t>
            </a:r>
          </a:p>
          <a:p>
            <a:r>
              <a:rPr lang="en-GB" sz="1600" b="1" dirty="0"/>
              <a:t>  };</a:t>
            </a:r>
          </a:p>
          <a:p>
            <a:endParaRPr lang="en-GB" sz="1600" b="1" dirty="0"/>
          </a:p>
          <a:p>
            <a:r>
              <a:rPr lang="en-GB" sz="1600" b="1" dirty="0"/>
              <a:t>  // call lambda function</a:t>
            </a:r>
          </a:p>
          <a:p>
            <a:r>
              <a:rPr lang="en-GB" sz="1600" b="1" dirty="0"/>
              <a:t>  greet();</a:t>
            </a:r>
          </a:p>
          <a:p>
            <a:endParaRPr lang="en-GB" sz="1600" b="1" dirty="0"/>
          </a:p>
          <a:p>
            <a:r>
              <a:rPr lang="en-GB" sz="1600" b="1" dirty="0"/>
              <a:t>  return 0;</a:t>
            </a:r>
          </a:p>
          <a:p>
            <a:r>
              <a:rPr lang="en-GB" sz="1600" b="1" dirty="0"/>
              <a:t>}</a:t>
            </a:r>
            <a:endParaRPr lang="en-MY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D2C38-8A50-A3F9-9EDF-E12B34FA342D}"/>
              </a:ext>
            </a:extLst>
          </p:cNvPr>
          <p:cNvSpPr txBox="1"/>
          <p:nvPr/>
        </p:nvSpPr>
        <p:spPr>
          <a:xfrm>
            <a:off x="701336" y="2494625"/>
            <a:ext cx="23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Ouput</a:t>
            </a:r>
            <a:r>
              <a:rPr lang="en-US" dirty="0"/>
              <a:t>:</a:t>
            </a:r>
          </a:p>
          <a:p>
            <a:r>
              <a:rPr lang="en-US" dirty="0"/>
              <a:t>Hello World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495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3A38-17C5-03B9-072F-200FE219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01" y="485471"/>
            <a:ext cx="334155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function with parameters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195C-C3C6-D332-3BA4-5002D833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882" y="292963"/>
            <a:ext cx="10049522" cy="6565037"/>
          </a:xfrm>
        </p:spPr>
        <p:txBody>
          <a:bodyPr>
            <a:normAutofit fontScale="92500" lnSpcReduction="10000"/>
          </a:bodyPr>
          <a:lstStyle/>
          <a:p>
            <a:r>
              <a:rPr lang="en-GB" sz="1600" b="1" dirty="0"/>
              <a:t>#include &lt;iostream&gt;</a:t>
            </a:r>
          </a:p>
          <a:p>
            <a:r>
              <a:rPr lang="en-GB" sz="1600" b="1" dirty="0"/>
              <a:t>using namespace std;</a:t>
            </a:r>
          </a:p>
          <a:p>
            <a:endParaRPr lang="en-GB" sz="1600" b="1" dirty="0"/>
          </a:p>
          <a:p>
            <a:r>
              <a:rPr lang="en-GB" sz="1600" b="1" dirty="0"/>
              <a:t>int main() {</a:t>
            </a:r>
          </a:p>
          <a:p>
            <a:endParaRPr lang="en-GB" sz="1600" b="1" dirty="0"/>
          </a:p>
          <a:p>
            <a:r>
              <a:rPr lang="en-GB" sz="1600" b="1" dirty="0"/>
              <a:t>  // lambda function that takes two integer</a:t>
            </a:r>
          </a:p>
          <a:p>
            <a:r>
              <a:rPr lang="en-GB" sz="1600" b="1" dirty="0"/>
              <a:t>  //  parameters and displays their sum</a:t>
            </a:r>
          </a:p>
          <a:p>
            <a:r>
              <a:rPr lang="en-GB" sz="1600" b="1" dirty="0"/>
              <a:t>  auto add = [] (int a, int b) {</a:t>
            </a:r>
          </a:p>
          <a:p>
            <a:r>
              <a:rPr lang="en-GB" sz="1600" b="1" dirty="0"/>
              <a:t>   </a:t>
            </a:r>
            <a:r>
              <a:rPr lang="en-GB" sz="1600" b="1" dirty="0" err="1"/>
              <a:t>cout</a:t>
            </a:r>
            <a:r>
              <a:rPr lang="en-GB" sz="1600" b="1" dirty="0"/>
              <a:t> &lt;&lt; "Sum = " &lt;&lt; a + b;</a:t>
            </a:r>
          </a:p>
          <a:p>
            <a:r>
              <a:rPr lang="en-GB" sz="1600" b="1" dirty="0"/>
              <a:t>  };</a:t>
            </a:r>
          </a:p>
          <a:p>
            <a:endParaRPr lang="en-GB" sz="1600" b="1" dirty="0"/>
          </a:p>
          <a:p>
            <a:r>
              <a:rPr lang="en-GB" sz="1600" b="1" dirty="0"/>
              <a:t>  // call the lambda function</a:t>
            </a:r>
          </a:p>
          <a:p>
            <a:r>
              <a:rPr lang="en-GB" sz="1600" b="1" dirty="0"/>
              <a:t>  add(100, 78);</a:t>
            </a:r>
          </a:p>
          <a:p>
            <a:endParaRPr lang="en-GB" sz="1600" b="1" dirty="0"/>
          </a:p>
          <a:p>
            <a:r>
              <a:rPr lang="en-GB" sz="1600" b="1" dirty="0"/>
              <a:t>  return 0;</a:t>
            </a:r>
          </a:p>
          <a:p>
            <a:r>
              <a:rPr lang="en-GB" sz="1600" b="1" dirty="0"/>
              <a:t>}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265336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413F-E5F3-5611-7264-7F57732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with return type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4575-3350-4905-55A6-675B2D99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take a look at LambdaExample1.cpp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067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E59-205F-45EA-EBCE-2247363B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i="0" dirty="0">
                <a:solidFill>
                  <a:srgbClr val="25265E"/>
                </a:solidFill>
                <a:effectLst/>
                <a:latin typeface="euclid_circular_a"/>
              </a:rPr>
              <a:t>C++ Lambda Function Capture Clause</a:t>
            </a:r>
            <a:br>
              <a:rPr lang="en-MY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085F-F68A-3AD9-B19B-C874F63A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lambda functions cannot access variables of the enclosing function. In order to access those variables, we use the capture clause.</a:t>
            </a:r>
          </a:p>
          <a:p>
            <a:r>
              <a:rPr lang="en-GB" dirty="0"/>
              <a:t>We can capture the variables in two ways:</a:t>
            </a:r>
          </a:p>
          <a:p>
            <a:r>
              <a:rPr lang="en-GB" dirty="0"/>
              <a:t>Capture by Value</a:t>
            </a:r>
          </a:p>
          <a:p>
            <a:r>
              <a:rPr lang="en-GB" dirty="0"/>
              <a:t>This is similar to calling a function by value. Here, the actual value is copied when the lambda is created.</a:t>
            </a:r>
          </a:p>
          <a:p>
            <a:r>
              <a:rPr lang="en-GB" dirty="0"/>
              <a:t>Note: Here, we can only read the variable inside the lambda body but cannot modify it.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91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E038-A3D9-4F1A-A0FC-6C3B6C62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35E9-EF97-B5EF-C5D0-31E3E035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basic lambda expression with capture by value looks as follows: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100;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get access to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enclosing function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my_lambda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() {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r>
              <a:rPr lang="en-GB" dirty="0"/>
              <a:t>Here, [</a:t>
            </a:r>
            <a:r>
              <a:rPr lang="en-GB" dirty="0" err="1"/>
              <a:t>num_main</a:t>
            </a:r>
            <a:r>
              <a:rPr lang="en-GB" dirty="0"/>
              <a:t>] allows the lambda to access the </a:t>
            </a:r>
            <a:r>
              <a:rPr lang="en-GB" dirty="0" err="1"/>
              <a:t>num_main</a:t>
            </a:r>
            <a:r>
              <a:rPr lang="en-GB" dirty="0"/>
              <a:t> variable.</a:t>
            </a:r>
          </a:p>
          <a:p>
            <a:r>
              <a:rPr lang="en-GB" dirty="0"/>
              <a:t>If we remove </a:t>
            </a:r>
            <a:r>
              <a:rPr lang="en-GB" dirty="0" err="1"/>
              <a:t>num_main</a:t>
            </a:r>
            <a:r>
              <a:rPr lang="en-GB" dirty="0"/>
              <a:t> from the capture clause, we will get an error since </a:t>
            </a:r>
            <a:r>
              <a:rPr lang="en-GB" dirty="0" err="1"/>
              <a:t>num_main</a:t>
            </a:r>
            <a:r>
              <a:rPr lang="en-GB" dirty="0"/>
              <a:t> cannot be accessed from the lambda body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3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7240-962A-9374-C595-D0847623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by reference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2052-8790-8169-2DB9-29F4B2A1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similar to calling a function by reference i.e. the lambda has access to the variable address.</a:t>
            </a:r>
          </a:p>
          <a:p>
            <a:r>
              <a:rPr lang="en-GB" dirty="0"/>
              <a:t>Note: Here, we can read the variable as well as modify it inside the lambda body.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23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76B4-5811-3A4C-447F-49AB8FA3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7DF7-6D86-7E25-B340-30F637F0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basic lambda expression with capture by reference looks as follows: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100;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access the address of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my_lambda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[&amp;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() {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num_main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900;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r>
              <a:rPr lang="en-GB" dirty="0"/>
              <a:t>Notice the use of the &amp; operator in [&amp;</a:t>
            </a:r>
            <a:r>
              <a:rPr lang="en-GB" dirty="0" err="1"/>
              <a:t>num_main</a:t>
            </a:r>
            <a:r>
              <a:rPr lang="en-GB" dirty="0"/>
              <a:t>]. This indicates that we are capturing the address of the </a:t>
            </a:r>
            <a:r>
              <a:rPr lang="en-GB" dirty="0" err="1"/>
              <a:t>num_main</a:t>
            </a:r>
            <a:r>
              <a:rPr lang="en-GB" dirty="0"/>
              <a:t> variable.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196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BB51-B65C-D163-6EDE-5159057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Example2: Lambda capture by value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B24E-4CAC-8F36-6F15-DD413746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lambda Example2.cpp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5876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55E7-8B35-B7E4-AF46-D8E50CF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Example3: Lambda Capture by reference 	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AD15-F2B8-F3BB-6D11-C16505D2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Example 3.cpp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4482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21C-DDE8-4994-92B9-BF5A37A6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Example3:Lambda function as arguments in STL algorithms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B215-76B9-70E6-0361-E69AEE03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LambdaExample4.cpp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66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2237-6BFD-38CA-E44C-6536F517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	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B082-FB95-0B2D-B3C8-F8FA475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vector is a sequence container class that implements dynamic array, means size automatically changes when appending elements. A vector stores the elements in contiguous memory locations and allocates the memory as needed at run time.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767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D870-B71D-79E6-A80E-77738AF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5265E"/>
                </a:solidFill>
                <a:effectLst/>
                <a:latin typeface="euclid_circular_a"/>
              </a:rPr>
              <a:t>Can we use both capture by value and capture by reference in a single lambda capture clause?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4F54-732D-19A5-9C34-9927ECA1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Yes, we can use both capture by variable and capture by reference in a single lambda expression.</a:t>
            </a:r>
          </a:p>
          <a:p>
            <a:r>
              <a:rPr lang="en-GB" dirty="0"/>
              <a:t>For example,</a:t>
            </a:r>
          </a:p>
          <a:p>
            <a:r>
              <a:rPr lang="en-GB" dirty="0"/>
              <a:t>[&amp;num1, num2] - capture num1 by reference and num2 by value</a:t>
            </a:r>
          </a:p>
          <a:p>
            <a:r>
              <a:rPr lang="en-GB" dirty="0"/>
              <a:t>[&amp;, num1, num2] - capture num1 and num2 by value and the rest by reference</a:t>
            </a:r>
          </a:p>
          <a:p>
            <a:r>
              <a:rPr lang="en-GB" dirty="0"/>
              <a:t>[=, &amp;num1, &amp;num2] - capture num1 and num2 by reference and the rest by value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764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802F-E4DF-B2A1-2070-49C7907E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write a lambda expression without using the auto keyword?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1E63-E355-54C9-778F-61145051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do that using the function&lt;&gt; template.</a:t>
            </a:r>
          </a:p>
          <a:p>
            <a:endParaRPr lang="en-GB" dirty="0"/>
          </a:p>
          <a:p>
            <a:r>
              <a:rPr lang="en-GB" dirty="0"/>
              <a:t>In order to do that, we first need to import &lt;functional&gt; header file.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699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90F1-E216-B72D-F543-D64F5D24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Lambda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1D86-9207-AB89-3317-8ECB3BBE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euclid_circular_a"/>
              </a:rPr>
              <a:t>In C++14, generic lambda was introduced to support generic template parameters in the lambda function.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191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77E3-BE8C-2E3E-4B5F-80C82301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vector and array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51AF-79AF-B4CE-87D6-BFEAF11D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An array follows static approach, means its size cannot be changed during run time while vector implements dynamic array means it automatically resizes itself when appending elements.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3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7D6-8D04-F5F9-8F82-D7335E07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95D2-9720-62D4-728D-831D488B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vector&lt;</a:t>
            </a:r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object_type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&gt; v1;  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347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287-21B3-BCE6-837E-45DDF1B8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BFEC-75DE-FA6B-BCA5-F4D20A47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355" y="847572"/>
            <a:ext cx="6338657" cy="513597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MY" b="0" i="0" dirty="0">
                <a:solidFill>
                  <a:srgbClr val="0000FF"/>
                </a:solidFill>
                <a:effectLst/>
                <a:latin typeface="inter-regular"/>
              </a:rPr>
              <a:t>#include&lt;iostream&gt;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MY" b="0" i="0" dirty="0">
                <a:solidFill>
                  <a:srgbClr val="0000FF"/>
                </a:solidFill>
                <a:effectLst/>
                <a:latin typeface="inter-regular"/>
              </a:rPr>
              <a:t>#include&lt;vector&gt;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MY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MY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std;  </a:t>
            </a:r>
          </a:p>
          <a:p>
            <a:pPr algn="just"/>
            <a:r>
              <a:rPr lang="en-MY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vector&lt;string&gt; v1;  </a:t>
            </a:r>
          </a:p>
          <a:p>
            <a:pPr algn="just"/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v1.push_back(</a:t>
            </a:r>
            <a:r>
              <a:rPr lang="en-MY" b="0" i="0" dirty="0">
                <a:solidFill>
                  <a:srgbClr val="0000FF"/>
                </a:solidFill>
                <a:effectLst/>
                <a:latin typeface="inter-regular"/>
              </a:rPr>
              <a:t>“First string "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v1.push_back(</a:t>
            </a:r>
            <a:r>
              <a:rPr lang="en-MY" b="0" i="0" dirty="0">
                <a:solidFill>
                  <a:srgbClr val="0000FF"/>
                </a:solidFill>
                <a:effectLst/>
                <a:latin typeface="inter-regular"/>
              </a:rPr>
              <a:t>“Last String"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MY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(vector&lt;string&gt;::iterator </a:t>
            </a:r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=v1.begin();</a:t>
            </a:r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!=v1.end();++</a:t>
            </a:r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&lt;&lt;*</a:t>
            </a:r>
            <a:r>
              <a:rPr lang="en-MY" b="0" i="0" dirty="0" err="1"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MY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 0;   </a:t>
            </a:r>
          </a:p>
          <a:p>
            <a:pPr algn="just"/>
            <a:r>
              <a:rPr lang="en-MY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5215E-D40E-D51F-8EC5-58E7FE767D56}"/>
              </a:ext>
            </a:extLst>
          </p:cNvPr>
          <p:cNvSpPr txBox="1"/>
          <p:nvPr/>
        </p:nvSpPr>
        <p:spPr>
          <a:xfrm>
            <a:off x="346229" y="2485748"/>
            <a:ext cx="313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  <a:p>
            <a:r>
              <a:rPr lang="en-US" sz="2400" b="1" dirty="0"/>
              <a:t>First string Last String 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3617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3265-BFAA-68E7-33D8-253BEF4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Lambda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3932-9432-EF63-FFF1-65F7D473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Lambda expression allows us to define anonymous function objects (functors) which can either be used inline or passed as an argument.</a:t>
            </a:r>
          </a:p>
          <a:p>
            <a:endParaRPr lang="en-GB" dirty="0"/>
          </a:p>
          <a:p>
            <a:r>
              <a:rPr lang="en-GB" dirty="0"/>
              <a:t>Lambda expression was introduced in C++11 for creating anonymous functors in a more convenient and concise way.</a:t>
            </a:r>
          </a:p>
          <a:p>
            <a:endParaRPr lang="en-GB" dirty="0"/>
          </a:p>
          <a:p>
            <a:r>
              <a:rPr lang="en-GB" dirty="0"/>
              <a:t>They are more convenient because we don't need to overload the () operator in a separate class or struct.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646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46E3-7726-ABE4-704D-98ECB84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	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82D8-84EA-27B3-E8F8-23C00E29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auto greet = []() {</a:t>
            </a:r>
          </a:p>
          <a:p>
            <a:r>
              <a:rPr lang="en-GB" sz="3200" b="1" dirty="0"/>
              <a:t>  // lambda function body</a:t>
            </a:r>
          </a:p>
          <a:p>
            <a:r>
              <a:rPr lang="en-GB" sz="3200" b="1" dirty="0"/>
              <a:t>};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19114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897A-D1A7-5550-A552-2AA5E9D1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parts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2614-935B-F5E3-0B7C-98FC2ED7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3400" b="1" dirty="0"/>
              <a:t>[] is called the lambda introducer which denotes the start of the lambda expression</a:t>
            </a:r>
          </a:p>
          <a:p>
            <a:r>
              <a:rPr lang="en-GB" sz="3400" b="1" dirty="0"/>
              <a:t>() is called the parameter list which is similar to the () operator of a normal function</a:t>
            </a:r>
          </a:p>
          <a:p>
            <a:r>
              <a:rPr lang="en-GB" sz="3400" b="1" dirty="0"/>
              <a:t>The above code is equivalent to:</a:t>
            </a:r>
          </a:p>
          <a:p>
            <a:endParaRPr lang="en-GB" sz="3400" b="1" dirty="0"/>
          </a:p>
          <a:p>
            <a:r>
              <a:rPr lang="en-GB" sz="3400" b="1" dirty="0"/>
              <a:t>void greet() {</a:t>
            </a:r>
          </a:p>
          <a:p>
            <a:r>
              <a:rPr lang="en-GB" sz="3400" b="1" dirty="0"/>
              <a:t>  // function body</a:t>
            </a:r>
          </a:p>
          <a:p>
            <a:r>
              <a:rPr lang="en-GB" sz="3400" b="1" dirty="0"/>
              <a:t>}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14361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66A6-DA33-6160-CB9F-88C7199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607F-403D-A8C1-2663-C124CBD6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just like the normal functions, we can simply invoke the lambda expression using:</a:t>
            </a:r>
          </a:p>
          <a:p>
            <a:endParaRPr lang="en-GB" dirty="0"/>
          </a:p>
          <a:p>
            <a:r>
              <a:rPr lang="en-GB" dirty="0"/>
              <a:t>greet();</a:t>
            </a:r>
          </a:p>
          <a:p>
            <a:endParaRPr lang="en-GB" dirty="0"/>
          </a:p>
          <a:p>
            <a:r>
              <a:rPr lang="en-GB" dirty="0"/>
              <a:t>Note: We have used the auto keyword to automatically deduce the return type for lambda expression.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8939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{2CED9F67-6919-43CD-A3C8-033F30AF7E92}tf11437505_win32</Template>
  <TotalTime>22</TotalTime>
  <Words>979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euclid_circular_a</vt:lpstr>
      <vt:lpstr>inter-regular</vt:lpstr>
      <vt:lpstr>Arial</vt:lpstr>
      <vt:lpstr>Calibri</vt:lpstr>
      <vt:lpstr>Georgia Pro Cond Light</vt:lpstr>
      <vt:lpstr>Speak Pro</vt:lpstr>
      <vt:lpstr>RetrospectVTI</vt:lpstr>
      <vt:lpstr>Vector &amp; Lambda</vt:lpstr>
      <vt:lpstr>Vector  </vt:lpstr>
      <vt:lpstr>Difference between vector and array </vt:lpstr>
      <vt:lpstr>Syntax </vt:lpstr>
      <vt:lpstr>Example</vt:lpstr>
      <vt:lpstr>C++ Lambda</vt:lpstr>
      <vt:lpstr>Basic syntax </vt:lpstr>
      <vt:lpstr>Important parts </vt:lpstr>
      <vt:lpstr>PowerPoint Presentation</vt:lpstr>
      <vt:lpstr>Example 1: Lambda Function </vt:lpstr>
      <vt:lpstr>Lambda function with parameters</vt:lpstr>
      <vt:lpstr>Lambda function with return type </vt:lpstr>
      <vt:lpstr>C++ Lambda Function Capture Clause </vt:lpstr>
      <vt:lpstr>Example</vt:lpstr>
      <vt:lpstr>Capture by reference</vt:lpstr>
      <vt:lpstr>Example</vt:lpstr>
      <vt:lpstr>Example2: Lambda capture by value</vt:lpstr>
      <vt:lpstr>Example3: Lambda Capture by reference  </vt:lpstr>
      <vt:lpstr>Example3:Lambda function as arguments in STL algorithms</vt:lpstr>
      <vt:lpstr>Can we use both capture by value and capture by reference in a single lambda capture clause?</vt:lpstr>
      <vt:lpstr>How can we write a lambda expression without using the auto keyword?</vt:lpstr>
      <vt:lpstr>Generic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</dc:title>
  <dc:creator>san4</dc:creator>
  <cp:lastModifiedBy>san4</cp:lastModifiedBy>
  <cp:revision>2</cp:revision>
  <dcterms:created xsi:type="dcterms:W3CDTF">2022-10-06T00:04:29Z</dcterms:created>
  <dcterms:modified xsi:type="dcterms:W3CDTF">2022-10-06T00:27:05Z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