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15"/>
  </p:notesMasterIdLst>
  <p:sldIdLst>
    <p:sldId id="256" r:id="rId2"/>
    <p:sldId id="268" r:id="rId3"/>
    <p:sldId id="258" r:id="rId4"/>
    <p:sldId id="259" r:id="rId5"/>
    <p:sldId id="261" r:id="rId6"/>
    <p:sldId id="260" r:id="rId7"/>
    <p:sldId id="262" r:id="rId8"/>
    <p:sldId id="263" r:id="rId9"/>
    <p:sldId id="264" r:id="rId10"/>
    <p:sldId id="265" r:id="rId11"/>
    <p:sldId id="266" r:id="rId12"/>
    <p:sldId id="269"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6"/>
    <p:restoredTop sz="86111"/>
  </p:normalViewPr>
  <p:slideViewPr>
    <p:cSldViewPr snapToGrid="0" snapToObjects="1">
      <p:cViewPr varScale="1">
        <p:scale>
          <a:sx n="81" d="100"/>
          <a:sy n="81" d="100"/>
        </p:scale>
        <p:origin x="2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BF603D-E719-1B4A-B785-2EA64142BFDF}" type="doc">
      <dgm:prSet loTypeId="urn:microsoft.com/office/officeart/2005/8/layout/equation2" loCatId="" qsTypeId="urn:microsoft.com/office/officeart/2005/8/quickstyle/simple4" qsCatId="simple" csTypeId="urn:microsoft.com/office/officeart/2005/8/colors/accent1_2" csCatId="accent1" phldr="1"/>
      <dgm:spPr/>
    </dgm:pt>
    <dgm:pt modelId="{52A5F6E4-A8CE-114A-97BC-A1C6AF53EFFE}">
      <dgm:prSet phldrT="[Text]"/>
      <dgm:spPr/>
      <dgm:t>
        <a:bodyPr/>
        <a:lstStyle/>
        <a:p>
          <a:r>
            <a:rPr lang="en-US" dirty="0" smtClean="0"/>
            <a:t>Editorial decisions</a:t>
          </a:r>
          <a:endParaRPr lang="en-US" dirty="0"/>
        </a:p>
      </dgm:t>
    </dgm:pt>
    <dgm:pt modelId="{2EAEB18F-296D-3243-962D-ABA19BBE7023}" type="parTrans" cxnId="{03E494E3-E5A5-2442-BBEA-9191EB65CFA4}">
      <dgm:prSet/>
      <dgm:spPr/>
      <dgm:t>
        <a:bodyPr/>
        <a:lstStyle/>
        <a:p>
          <a:endParaRPr lang="en-US"/>
        </a:p>
      </dgm:t>
    </dgm:pt>
    <dgm:pt modelId="{DF97393D-A25F-434D-8CAB-C0BD4FBF0B43}" type="sibTrans" cxnId="{03E494E3-E5A5-2442-BBEA-9191EB65CFA4}">
      <dgm:prSet/>
      <dgm:spPr/>
      <dgm:t>
        <a:bodyPr/>
        <a:lstStyle/>
        <a:p>
          <a:endParaRPr lang="en-US"/>
        </a:p>
      </dgm:t>
    </dgm:pt>
    <dgm:pt modelId="{FC3EEF64-102F-0C46-939D-19038BB415A9}">
      <dgm:prSet phldrT="[Text]"/>
      <dgm:spPr/>
      <dgm:t>
        <a:bodyPr/>
        <a:lstStyle/>
        <a:p>
          <a:r>
            <a:rPr lang="en-US" dirty="0" smtClean="0"/>
            <a:t>Multiple</a:t>
          </a:r>
          <a:r>
            <a:rPr lang="en-US" baseline="0" dirty="0" smtClean="0"/>
            <a:t> opinion targets</a:t>
          </a:r>
          <a:endParaRPr lang="en-US" dirty="0"/>
        </a:p>
      </dgm:t>
    </dgm:pt>
    <dgm:pt modelId="{EADB5DF2-7EEE-FD42-AE5E-1CBA6C77B574}" type="parTrans" cxnId="{253AA71F-540B-1C46-93FF-5C8E4D61F28B}">
      <dgm:prSet/>
      <dgm:spPr/>
      <dgm:t>
        <a:bodyPr/>
        <a:lstStyle/>
        <a:p>
          <a:endParaRPr lang="en-US"/>
        </a:p>
      </dgm:t>
    </dgm:pt>
    <dgm:pt modelId="{59287253-AF42-8940-B67A-C6DCF62492A6}" type="sibTrans" cxnId="{253AA71F-540B-1C46-93FF-5C8E4D61F28B}">
      <dgm:prSet/>
      <dgm:spPr/>
      <dgm:t>
        <a:bodyPr/>
        <a:lstStyle/>
        <a:p>
          <a:endParaRPr lang="en-US"/>
        </a:p>
      </dgm:t>
    </dgm:pt>
    <dgm:pt modelId="{A3001B84-12E0-6449-884E-C559965C3B43}">
      <dgm:prSet phldrT="[Text]"/>
      <dgm:spPr/>
      <dgm:t>
        <a:bodyPr/>
        <a:lstStyle/>
        <a:p>
          <a:r>
            <a:rPr lang="en-US" dirty="0" smtClean="0"/>
            <a:t>Implicit polarity</a:t>
          </a:r>
          <a:r>
            <a:rPr lang="en-US" baseline="0" dirty="0" smtClean="0"/>
            <a:t> </a:t>
          </a:r>
          <a:r>
            <a:rPr lang="en-US" dirty="0" smtClean="0"/>
            <a:t>vocabulary</a:t>
          </a:r>
          <a:endParaRPr lang="en-US" dirty="0"/>
        </a:p>
      </dgm:t>
    </dgm:pt>
    <dgm:pt modelId="{2ECE39C3-4A2D-794A-9D1C-E244C09915D0}" type="parTrans" cxnId="{26CAF0BB-F6B3-6A45-BEA1-DCCEABA8903B}">
      <dgm:prSet/>
      <dgm:spPr/>
      <dgm:t>
        <a:bodyPr/>
        <a:lstStyle/>
        <a:p>
          <a:endParaRPr lang="en-US"/>
        </a:p>
      </dgm:t>
    </dgm:pt>
    <dgm:pt modelId="{0F8329B2-7DB8-1146-B105-DC55090E6D40}" type="sibTrans" cxnId="{26CAF0BB-F6B3-6A45-BEA1-DCCEABA8903B}">
      <dgm:prSet/>
      <dgm:spPr/>
      <dgm:t>
        <a:bodyPr/>
        <a:lstStyle/>
        <a:p>
          <a:endParaRPr lang="en-US"/>
        </a:p>
      </dgm:t>
    </dgm:pt>
    <dgm:pt modelId="{6290D64D-2E9A-9240-A9D5-3C5829018A57}">
      <dgm:prSet/>
      <dgm:spPr/>
      <dgm:t>
        <a:bodyPr/>
        <a:lstStyle/>
        <a:p>
          <a:r>
            <a:rPr lang="en-US" dirty="0" smtClean="0"/>
            <a:t>Investigate</a:t>
          </a:r>
          <a:r>
            <a:rPr lang="en-US" baseline="0" dirty="0" smtClean="0"/>
            <a:t> how different publications differ in their approach to stories about climate change</a:t>
          </a:r>
          <a:endParaRPr lang="en-US" dirty="0"/>
        </a:p>
      </dgm:t>
    </dgm:pt>
    <dgm:pt modelId="{30EDA3B1-D5A1-1440-A917-7BF8364BE87A}" type="parTrans" cxnId="{5D93AFA6-4CA0-0840-A5DA-261F913C08CA}">
      <dgm:prSet/>
      <dgm:spPr/>
      <dgm:t>
        <a:bodyPr/>
        <a:lstStyle/>
        <a:p>
          <a:endParaRPr lang="en-US"/>
        </a:p>
      </dgm:t>
    </dgm:pt>
    <dgm:pt modelId="{747A313E-D728-2F45-8CFD-3707C0BAB70F}" type="sibTrans" cxnId="{5D93AFA6-4CA0-0840-A5DA-261F913C08CA}">
      <dgm:prSet/>
      <dgm:spPr/>
      <dgm:t>
        <a:bodyPr/>
        <a:lstStyle/>
        <a:p>
          <a:endParaRPr lang="en-US"/>
        </a:p>
      </dgm:t>
    </dgm:pt>
    <dgm:pt modelId="{4C5F94D3-66D4-944D-8BEC-5FABEA242ED9}" type="pres">
      <dgm:prSet presAssocID="{16BF603D-E719-1B4A-B785-2EA64142BFDF}" presName="Name0" presStyleCnt="0">
        <dgm:presLayoutVars>
          <dgm:dir/>
          <dgm:resizeHandles val="exact"/>
        </dgm:presLayoutVars>
      </dgm:prSet>
      <dgm:spPr/>
    </dgm:pt>
    <dgm:pt modelId="{B4DD0433-AD46-3243-8794-409498F9D4A2}" type="pres">
      <dgm:prSet presAssocID="{16BF603D-E719-1B4A-B785-2EA64142BFDF}" presName="vNodes" presStyleCnt="0"/>
      <dgm:spPr/>
    </dgm:pt>
    <dgm:pt modelId="{0862AD90-8ECF-4F46-9344-165C59188897}" type="pres">
      <dgm:prSet presAssocID="{52A5F6E4-A8CE-114A-97BC-A1C6AF53EFFE}" presName="node" presStyleLbl="node1" presStyleIdx="0" presStyleCnt="4">
        <dgm:presLayoutVars>
          <dgm:bulletEnabled val="1"/>
        </dgm:presLayoutVars>
      </dgm:prSet>
      <dgm:spPr/>
    </dgm:pt>
    <dgm:pt modelId="{95AD821E-1756-DB43-94C2-2447E79B5516}" type="pres">
      <dgm:prSet presAssocID="{DF97393D-A25F-434D-8CAB-C0BD4FBF0B43}" presName="spacerT" presStyleCnt="0"/>
      <dgm:spPr/>
    </dgm:pt>
    <dgm:pt modelId="{8AAD28DD-04F1-1B49-978C-17754AC9F082}" type="pres">
      <dgm:prSet presAssocID="{DF97393D-A25F-434D-8CAB-C0BD4FBF0B43}" presName="sibTrans" presStyleLbl="sibTrans2D1" presStyleIdx="0" presStyleCnt="3"/>
      <dgm:spPr/>
    </dgm:pt>
    <dgm:pt modelId="{F97BAC71-24D9-624E-8C68-10922277A8C6}" type="pres">
      <dgm:prSet presAssocID="{DF97393D-A25F-434D-8CAB-C0BD4FBF0B43}" presName="spacerB" presStyleCnt="0"/>
      <dgm:spPr/>
    </dgm:pt>
    <dgm:pt modelId="{269EE60E-D109-FD4A-8AEC-232AD02F57B5}" type="pres">
      <dgm:prSet presAssocID="{FC3EEF64-102F-0C46-939D-19038BB415A9}" presName="node" presStyleLbl="node1" presStyleIdx="1" presStyleCnt="4">
        <dgm:presLayoutVars>
          <dgm:bulletEnabled val="1"/>
        </dgm:presLayoutVars>
      </dgm:prSet>
      <dgm:spPr/>
      <dgm:t>
        <a:bodyPr/>
        <a:lstStyle/>
        <a:p>
          <a:endParaRPr lang="en-US"/>
        </a:p>
      </dgm:t>
    </dgm:pt>
    <dgm:pt modelId="{9DE4F219-8889-E445-A95B-C9357C53DA93}" type="pres">
      <dgm:prSet presAssocID="{59287253-AF42-8940-B67A-C6DCF62492A6}" presName="spacerT" presStyleCnt="0"/>
      <dgm:spPr/>
    </dgm:pt>
    <dgm:pt modelId="{F77C6743-DB31-8A4F-9C23-F75E71805C03}" type="pres">
      <dgm:prSet presAssocID="{59287253-AF42-8940-B67A-C6DCF62492A6}" presName="sibTrans" presStyleLbl="sibTrans2D1" presStyleIdx="1" presStyleCnt="3"/>
      <dgm:spPr/>
    </dgm:pt>
    <dgm:pt modelId="{4C49004F-18CF-8445-B286-04E13ED6467D}" type="pres">
      <dgm:prSet presAssocID="{59287253-AF42-8940-B67A-C6DCF62492A6}" presName="spacerB" presStyleCnt="0"/>
      <dgm:spPr/>
    </dgm:pt>
    <dgm:pt modelId="{B7DF32C4-9BEE-894F-AD43-D1C5DD526C81}" type="pres">
      <dgm:prSet presAssocID="{A3001B84-12E0-6449-884E-C559965C3B43}" presName="node" presStyleLbl="node1" presStyleIdx="2" presStyleCnt="4">
        <dgm:presLayoutVars>
          <dgm:bulletEnabled val="1"/>
        </dgm:presLayoutVars>
      </dgm:prSet>
      <dgm:spPr/>
    </dgm:pt>
    <dgm:pt modelId="{0C276CE4-20B3-414E-B1CF-6D5442861244}" type="pres">
      <dgm:prSet presAssocID="{16BF603D-E719-1B4A-B785-2EA64142BFDF}" presName="sibTransLast" presStyleLbl="sibTrans2D1" presStyleIdx="2" presStyleCnt="3"/>
      <dgm:spPr/>
    </dgm:pt>
    <dgm:pt modelId="{8767DEFF-C142-324D-A641-4B3FF0F071AC}" type="pres">
      <dgm:prSet presAssocID="{16BF603D-E719-1B4A-B785-2EA64142BFDF}" presName="connectorText" presStyleLbl="sibTrans2D1" presStyleIdx="2" presStyleCnt="3"/>
      <dgm:spPr/>
    </dgm:pt>
    <dgm:pt modelId="{A7580B0F-1725-2148-B4E8-817904F88BDB}" type="pres">
      <dgm:prSet presAssocID="{16BF603D-E719-1B4A-B785-2EA64142BFDF}" presName="lastNode" presStyleLbl="node1" presStyleIdx="3" presStyleCnt="4">
        <dgm:presLayoutVars>
          <dgm:bulletEnabled val="1"/>
        </dgm:presLayoutVars>
      </dgm:prSet>
      <dgm:spPr/>
    </dgm:pt>
  </dgm:ptLst>
  <dgm:cxnLst>
    <dgm:cxn modelId="{03E494E3-E5A5-2442-BBEA-9191EB65CFA4}" srcId="{16BF603D-E719-1B4A-B785-2EA64142BFDF}" destId="{52A5F6E4-A8CE-114A-97BC-A1C6AF53EFFE}" srcOrd="0" destOrd="0" parTransId="{2EAEB18F-296D-3243-962D-ABA19BBE7023}" sibTransId="{DF97393D-A25F-434D-8CAB-C0BD4FBF0B43}"/>
    <dgm:cxn modelId="{96B8AD27-4652-4847-BC7C-A7C6710C3E2B}" type="presOf" srcId="{FC3EEF64-102F-0C46-939D-19038BB415A9}" destId="{269EE60E-D109-FD4A-8AEC-232AD02F57B5}" srcOrd="0" destOrd="0" presId="urn:microsoft.com/office/officeart/2005/8/layout/equation2"/>
    <dgm:cxn modelId="{5D93AFA6-4CA0-0840-A5DA-261F913C08CA}" srcId="{16BF603D-E719-1B4A-B785-2EA64142BFDF}" destId="{6290D64D-2E9A-9240-A9D5-3C5829018A57}" srcOrd="3" destOrd="0" parTransId="{30EDA3B1-D5A1-1440-A917-7BF8364BE87A}" sibTransId="{747A313E-D728-2F45-8CFD-3707C0BAB70F}"/>
    <dgm:cxn modelId="{3409880C-EA9E-FE47-88CC-D30ABFA435F7}" type="presOf" srcId="{16BF603D-E719-1B4A-B785-2EA64142BFDF}" destId="{4C5F94D3-66D4-944D-8BEC-5FABEA242ED9}" srcOrd="0" destOrd="0" presId="urn:microsoft.com/office/officeart/2005/8/layout/equation2"/>
    <dgm:cxn modelId="{D4710E4B-C886-8C4E-A018-274986B44362}" type="presOf" srcId="{0F8329B2-7DB8-1146-B105-DC55090E6D40}" destId="{8767DEFF-C142-324D-A641-4B3FF0F071AC}" srcOrd="1" destOrd="0" presId="urn:microsoft.com/office/officeart/2005/8/layout/equation2"/>
    <dgm:cxn modelId="{260246E9-DBAF-7F42-A07B-87218E65FE74}" type="presOf" srcId="{A3001B84-12E0-6449-884E-C559965C3B43}" destId="{B7DF32C4-9BEE-894F-AD43-D1C5DD526C81}" srcOrd="0" destOrd="0" presId="urn:microsoft.com/office/officeart/2005/8/layout/equation2"/>
    <dgm:cxn modelId="{2AC144EB-A1AB-814A-BA62-66324BFEC477}" type="presOf" srcId="{0F8329B2-7DB8-1146-B105-DC55090E6D40}" destId="{0C276CE4-20B3-414E-B1CF-6D5442861244}" srcOrd="0" destOrd="0" presId="urn:microsoft.com/office/officeart/2005/8/layout/equation2"/>
    <dgm:cxn modelId="{253AA71F-540B-1C46-93FF-5C8E4D61F28B}" srcId="{16BF603D-E719-1B4A-B785-2EA64142BFDF}" destId="{FC3EEF64-102F-0C46-939D-19038BB415A9}" srcOrd="1" destOrd="0" parTransId="{EADB5DF2-7EEE-FD42-AE5E-1CBA6C77B574}" sibTransId="{59287253-AF42-8940-B67A-C6DCF62492A6}"/>
    <dgm:cxn modelId="{77540866-7871-CD4A-A936-4523F472139E}" type="presOf" srcId="{59287253-AF42-8940-B67A-C6DCF62492A6}" destId="{F77C6743-DB31-8A4F-9C23-F75E71805C03}" srcOrd="0" destOrd="0" presId="urn:microsoft.com/office/officeart/2005/8/layout/equation2"/>
    <dgm:cxn modelId="{C7990CD8-BDF7-A24A-9808-6C420BD5086E}" type="presOf" srcId="{52A5F6E4-A8CE-114A-97BC-A1C6AF53EFFE}" destId="{0862AD90-8ECF-4F46-9344-165C59188897}" srcOrd="0" destOrd="0" presId="urn:microsoft.com/office/officeart/2005/8/layout/equation2"/>
    <dgm:cxn modelId="{463DF9F8-0080-074F-8D2F-5F3ECDD248E3}" type="presOf" srcId="{6290D64D-2E9A-9240-A9D5-3C5829018A57}" destId="{A7580B0F-1725-2148-B4E8-817904F88BDB}" srcOrd="0" destOrd="0" presId="urn:microsoft.com/office/officeart/2005/8/layout/equation2"/>
    <dgm:cxn modelId="{26CAF0BB-F6B3-6A45-BEA1-DCCEABA8903B}" srcId="{16BF603D-E719-1B4A-B785-2EA64142BFDF}" destId="{A3001B84-12E0-6449-884E-C559965C3B43}" srcOrd="2" destOrd="0" parTransId="{2ECE39C3-4A2D-794A-9D1C-E244C09915D0}" sibTransId="{0F8329B2-7DB8-1146-B105-DC55090E6D40}"/>
    <dgm:cxn modelId="{7CC0927F-6E30-D945-A577-575480DBECE0}" type="presOf" srcId="{DF97393D-A25F-434D-8CAB-C0BD4FBF0B43}" destId="{8AAD28DD-04F1-1B49-978C-17754AC9F082}" srcOrd="0" destOrd="0" presId="urn:microsoft.com/office/officeart/2005/8/layout/equation2"/>
    <dgm:cxn modelId="{D3F57635-1433-9948-94CD-5F13C7FC8DD9}" type="presParOf" srcId="{4C5F94D3-66D4-944D-8BEC-5FABEA242ED9}" destId="{B4DD0433-AD46-3243-8794-409498F9D4A2}" srcOrd="0" destOrd="0" presId="urn:microsoft.com/office/officeart/2005/8/layout/equation2"/>
    <dgm:cxn modelId="{90FA6480-F508-A944-BFC0-C52AD4693E1B}" type="presParOf" srcId="{B4DD0433-AD46-3243-8794-409498F9D4A2}" destId="{0862AD90-8ECF-4F46-9344-165C59188897}" srcOrd="0" destOrd="0" presId="urn:microsoft.com/office/officeart/2005/8/layout/equation2"/>
    <dgm:cxn modelId="{12E1CA64-F2FF-3D49-B1A4-283DE46DE1C0}" type="presParOf" srcId="{B4DD0433-AD46-3243-8794-409498F9D4A2}" destId="{95AD821E-1756-DB43-94C2-2447E79B5516}" srcOrd="1" destOrd="0" presId="urn:microsoft.com/office/officeart/2005/8/layout/equation2"/>
    <dgm:cxn modelId="{92AD66EF-07B9-A74F-83D4-A858C55AC0EB}" type="presParOf" srcId="{B4DD0433-AD46-3243-8794-409498F9D4A2}" destId="{8AAD28DD-04F1-1B49-978C-17754AC9F082}" srcOrd="2" destOrd="0" presId="urn:microsoft.com/office/officeart/2005/8/layout/equation2"/>
    <dgm:cxn modelId="{D208C4D5-CA0F-2D4D-9008-EFF0769D4DF2}" type="presParOf" srcId="{B4DD0433-AD46-3243-8794-409498F9D4A2}" destId="{F97BAC71-24D9-624E-8C68-10922277A8C6}" srcOrd="3" destOrd="0" presId="urn:microsoft.com/office/officeart/2005/8/layout/equation2"/>
    <dgm:cxn modelId="{B0CD6898-D4EA-9A45-84E2-1D2A33EFF8F3}" type="presParOf" srcId="{B4DD0433-AD46-3243-8794-409498F9D4A2}" destId="{269EE60E-D109-FD4A-8AEC-232AD02F57B5}" srcOrd="4" destOrd="0" presId="urn:microsoft.com/office/officeart/2005/8/layout/equation2"/>
    <dgm:cxn modelId="{9F00AAD5-113B-0749-832E-E6E5D539209D}" type="presParOf" srcId="{B4DD0433-AD46-3243-8794-409498F9D4A2}" destId="{9DE4F219-8889-E445-A95B-C9357C53DA93}" srcOrd="5" destOrd="0" presId="urn:microsoft.com/office/officeart/2005/8/layout/equation2"/>
    <dgm:cxn modelId="{955600B4-159F-C748-9A86-DA2443575E84}" type="presParOf" srcId="{B4DD0433-AD46-3243-8794-409498F9D4A2}" destId="{F77C6743-DB31-8A4F-9C23-F75E71805C03}" srcOrd="6" destOrd="0" presId="urn:microsoft.com/office/officeart/2005/8/layout/equation2"/>
    <dgm:cxn modelId="{1780B5C0-228C-9546-938A-7D186CA108E4}" type="presParOf" srcId="{B4DD0433-AD46-3243-8794-409498F9D4A2}" destId="{4C49004F-18CF-8445-B286-04E13ED6467D}" srcOrd="7" destOrd="0" presId="urn:microsoft.com/office/officeart/2005/8/layout/equation2"/>
    <dgm:cxn modelId="{2DD28402-7BE2-B64E-A5FA-7F13EF3872AC}" type="presParOf" srcId="{B4DD0433-AD46-3243-8794-409498F9D4A2}" destId="{B7DF32C4-9BEE-894F-AD43-D1C5DD526C81}" srcOrd="8" destOrd="0" presId="urn:microsoft.com/office/officeart/2005/8/layout/equation2"/>
    <dgm:cxn modelId="{6014E994-386A-4A47-A434-B28F1EC15930}" type="presParOf" srcId="{4C5F94D3-66D4-944D-8BEC-5FABEA242ED9}" destId="{0C276CE4-20B3-414E-B1CF-6D5442861244}" srcOrd="1" destOrd="0" presId="urn:microsoft.com/office/officeart/2005/8/layout/equation2"/>
    <dgm:cxn modelId="{02FE626C-5846-A24F-8584-5891A3F271EB}" type="presParOf" srcId="{0C276CE4-20B3-414E-B1CF-6D5442861244}" destId="{8767DEFF-C142-324D-A641-4B3FF0F071AC}" srcOrd="0" destOrd="0" presId="urn:microsoft.com/office/officeart/2005/8/layout/equation2"/>
    <dgm:cxn modelId="{52BB4F9D-A648-0D44-80E8-446B77A94D0B}" type="presParOf" srcId="{4C5F94D3-66D4-944D-8BEC-5FABEA242ED9}" destId="{A7580B0F-1725-2148-B4E8-817904F88BDB}"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60F3BB-F609-0A48-977C-7A7A1FF99BF8}" type="doc">
      <dgm:prSet loTypeId="urn:microsoft.com/office/officeart/2005/8/layout/cycle2" loCatId="" qsTypeId="urn:microsoft.com/office/officeart/2005/8/quickstyle/simple4" qsCatId="simple" csTypeId="urn:microsoft.com/office/officeart/2005/8/colors/accent1_2" csCatId="accent1" phldr="1"/>
      <dgm:spPr/>
      <dgm:t>
        <a:bodyPr/>
        <a:lstStyle/>
        <a:p>
          <a:endParaRPr lang="en-US"/>
        </a:p>
      </dgm:t>
    </dgm:pt>
    <dgm:pt modelId="{D070DC09-50CF-A945-80B0-E320A98D5204}">
      <dgm:prSet phldrT="[Text]"/>
      <dgm:spPr/>
      <dgm:t>
        <a:bodyPr/>
        <a:lstStyle/>
        <a:p>
          <a:r>
            <a:rPr lang="en-US" dirty="0" smtClean="0"/>
            <a:t>Largest readership</a:t>
          </a:r>
          <a:endParaRPr lang="en-US" dirty="0"/>
        </a:p>
      </dgm:t>
    </dgm:pt>
    <dgm:pt modelId="{6A61355E-B1CE-A146-893F-6A46CA72AA95}" type="parTrans" cxnId="{5CE151EF-C0F5-5D46-B6DD-BFA23D43FFBF}">
      <dgm:prSet/>
      <dgm:spPr/>
      <dgm:t>
        <a:bodyPr/>
        <a:lstStyle/>
        <a:p>
          <a:endParaRPr lang="en-US"/>
        </a:p>
      </dgm:t>
    </dgm:pt>
    <dgm:pt modelId="{6CCE1124-7E2C-864D-8721-07E6B5FD9824}" type="sibTrans" cxnId="{5CE151EF-C0F5-5D46-B6DD-BFA23D43FFBF}">
      <dgm:prSet/>
      <dgm:spPr/>
      <dgm:t>
        <a:bodyPr/>
        <a:lstStyle/>
        <a:p>
          <a:endParaRPr lang="en-US"/>
        </a:p>
      </dgm:t>
    </dgm:pt>
    <dgm:pt modelId="{FA68D2AC-668C-0B48-A1D4-DE20C10AC23A}">
      <dgm:prSet phldrT="[Text]"/>
      <dgm:spPr/>
      <dgm:t>
        <a:bodyPr/>
        <a:lstStyle/>
        <a:p>
          <a:r>
            <a:rPr lang="en-US" dirty="0" smtClean="0"/>
            <a:t>Linkage between public and scientific</a:t>
          </a:r>
          <a:endParaRPr lang="en-US" dirty="0"/>
        </a:p>
      </dgm:t>
    </dgm:pt>
    <dgm:pt modelId="{B40B5CC6-035E-9D43-A57E-BE9105B0938D}" type="parTrans" cxnId="{50589FBE-2E70-874C-B697-7BF84B6FF08E}">
      <dgm:prSet/>
      <dgm:spPr/>
      <dgm:t>
        <a:bodyPr/>
        <a:lstStyle/>
        <a:p>
          <a:endParaRPr lang="en-US"/>
        </a:p>
      </dgm:t>
    </dgm:pt>
    <dgm:pt modelId="{5800B829-0584-7C49-8FC5-884D74712A3E}" type="sibTrans" cxnId="{50589FBE-2E70-874C-B697-7BF84B6FF08E}">
      <dgm:prSet/>
      <dgm:spPr/>
      <dgm:t>
        <a:bodyPr/>
        <a:lstStyle/>
        <a:p>
          <a:endParaRPr lang="en-US"/>
        </a:p>
      </dgm:t>
    </dgm:pt>
    <dgm:pt modelId="{13A3D50E-1CD6-3648-B55C-83C49B369BBB}">
      <dgm:prSet phldrT="[Text]"/>
      <dgm:spPr/>
      <dgm:t>
        <a:bodyPr/>
        <a:lstStyle/>
        <a:p>
          <a:r>
            <a:rPr lang="en-US" dirty="0" smtClean="0"/>
            <a:t>Influencing policy making</a:t>
          </a:r>
          <a:endParaRPr lang="en-US" dirty="0"/>
        </a:p>
      </dgm:t>
    </dgm:pt>
    <dgm:pt modelId="{7E652CD3-5512-9649-AEBC-0FD092B81DC9}" type="parTrans" cxnId="{68922DE8-5EE0-9D4D-82BF-7FC42DFDB08D}">
      <dgm:prSet/>
      <dgm:spPr/>
      <dgm:t>
        <a:bodyPr/>
        <a:lstStyle/>
        <a:p>
          <a:endParaRPr lang="en-US"/>
        </a:p>
      </dgm:t>
    </dgm:pt>
    <dgm:pt modelId="{9EA9DE22-8D19-0E4B-81A6-2349159B6E12}" type="sibTrans" cxnId="{68922DE8-5EE0-9D4D-82BF-7FC42DFDB08D}">
      <dgm:prSet/>
      <dgm:spPr/>
      <dgm:t>
        <a:bodyPr/>
        <a:lstStyle/>
        <a:p>
          <a:endParaRPr lang="en-US"/>
        </a:p>
      </dgm:t>
    </dgm:pt>
    <dgm:pt modelId="{B39DDB19-B278-0244-9678-AB32B78CF671}">
      <dgm:prSet phldrT="[Text]"/>
      <dgm:spPr/>
      <dgm:t>
        <a:bodyPr/>
        <a:lstStyle/>
        <a:p>
          <a:r>
            <a:rPr lang="en-US" dirty="0" smtClean="0"/>
            <a:t>Shaping </a:t>
          </a:r>
          <a:r>
            <a:rPr lang="en-US" smtClean="0"/>
            <a:t>public perspectives</a:t>
          </a:r>
          <a:endParaRPr lang="en-US"/>
        </a:p>
      </dgm:t>
    </dgm:pt>
    <dgm:pt modelId="{F5BFB8DF-4517-B04C-BA8B-FC6E37612882}" type="parTrans" cxnId="{571F868B-E577-CF4E-A807-7212FB01C7DF}">
      <dgm:prSet/>
      <dgm:spPr/>
      <dgm:t>
        <a:bodyPr/>
        <a:lstStyle/>
        <a:p>
          <a:endParaRPr lang="en-US"/>
        </a:p>
      </dgm:t>
    </dgm:pt>
    <dgm:pt modelId="{8C17A480-F7D0-644E-A414-11EFDA8A7A90}" type="sibTrans" cxnId="{571F868B-E577-CF4E-A807-7212FB01C7DF}">
      <dgm:prSet/>
      <dgm:spPr/>
      <dgm:t>
        <a:bodyPr/>
        <a:lstStyle/>
        <a:p>
          <a:endParaRPr lang="en-US"/>
        </a:p>
      </dgm:t>
    </dgm:pt>
    <dgm:pt modelId="{08DE8F21-986A-CE45-BF90-F1DF49C9AC48}" type="pres">
      <dgm:prSet presAssocID="{4D60F3BB-F609-0A48-977C-7A7A1FF99BF8}" presName="cycle" presStyleCnt="0">
        <dgm:presLayoutVars>
          <dgm:dir/>
          <dgm:resizeHandles val="exact"/>
        </dgm:presLayoutVars>
      </dgm:prSet>
      <dgm:spPr/>
      <dgm:t>
        <a:bodyPr/>
        <a:lstStyle/>
        <a:p>
          <a:endParaRPr lang="en-US"/>
        </a:p>
      </dgm:t>
    </dgm:pt>
    <dgm:pt modelId="{06DB0CC9-B040-2542-8835-AA35134FED39}" type="pres">
      <dgm:prSet presAssocID="{D070DC09-50CF-A945-80B0-E320A98D5204}" presName="node" presStyleLbl="node1" presStyleIdx="0" presStyleCnt="4">
        <dgm:presLayoutVars>
          <dgm:bulletEnabled val="1"/>
        </dgm:presLayoutVars>
      </dgm:prSet>
      <dgm:spPr/>
      <dgm:t>
        <a:bodyPr/>
        <a:lstStyle/>
        <a:p>
          <a:endParaRPr lang="en-US"/>
        </a:p>
      </dgm:t>
    </dgm:pt>
    <dgm:pt modelId="{1FBD8742-CFA8-364D-BD14-187241829007}" type="pres">
      <dgm:prSet presAssocID="{6CCE1124-7E2C-864D-8721-07E6B5FD9824}" presName="sibTrans" presStyleLbl="sibTrans2D1" presStyleIdx="0" presStyleCnt="4"/>
      <dgm:spPr/>
      <dgm:t>
        <a:bodyPr/>
        <a:lstStyle/>
        <a:p>
          <a:endParaRPr lang="en-US"/>
        </a:p>
      </dgm:t>
    </dgm:pt>
    <dgm:pt modelId="{5DECFE48-677E-2444-A4D9-3971EA6C55C8}" type="pres">
      <dgm:prSet presAssocID="{6CCE1124-7E2C-864D-8721-07E6B5FD9824}" presName="connectorText" presStyleLbl="sibTrans2D1" presStyleIdx="0" presStyleCnt="4"/>
      <dgm:spPr/>
      <dgm:t>
        <a:bodyPr/>
        <a:lstStyle/>
        <a:p>
          <a:endParaRPr lang="en-US"/>
        </a:p>
      </dgm:t>
    </dgm:pt>
    <dgm:pt modelId="{BD766796-866A-6A43-9964-A5CD91CF97C8}" type="pres">
      <dgm:prSet presAssocID="{FA68D2AC-668C-0B48-A1D4-DE20C10AC23A}" presName="node" presStyleLbl="node1" presStyleIdx="1" presStyleCnt="4">
        <dgm:presLayoutVars>
          <dgm:bulletEnabled val="1"/>
        </dgm:presLayoutVars>
      </dgm:prSet>
      <dgm:spPr/>
      <dgm:t>
        <a:bodyPr/>
        <a:lstStyle/>
        <a:p>
          <a:endParaRPr lang="en-US"/>
        </a:p>
      </dgm:t>
    </dgm:pt>
    <dgm:pt modelId="{8B8796A6-9B67-1E45-91BD-1DB74049D177}" type="pres">
      <dgm:prSet presAssocID="{5800B829-0584-7C49-8FC5-884D74712A3E}" presName="sibTrans" presStyleLbl="sibTrans2D1" presStyleIdx="1" presStyleCnt="4"/>
      <dgm:spPr/>
      <dgm:t>
        <a:bodyPr/>
        <a:lstStyle/>
        <a:p>
          <a:endParaRPr lang="en-US"/>
        </a:p>
      </dgm:t>
    </dgm:pt>
    <dgm:pt modelId="{662EFB70-394E-7547-97AE-8C29D853E40E}" type="pres">
      <dgm:prSet presAssocID="{5800B829-0584-7C49-8FC5-884D74712A3E}" presName="connectorText" presStyleLbl="sibTrans2D1" presStyleIdx="1" presStyleCnt="4"/>
      <dgm:spPr/>
      <dgm:t>
        <a:bodyPr/>
        <a:lstStyle/>
        <a:p>
          <a:endParaRPr lang="en-US"/>
        </a:p>
      </dgm:t>
    </dgm:pt>
    <dgm:pt modelId="{F784F80B-7FB4-DF49-B34E-3A100A9E9879}" type="pres">
      <dgm:prSet presAssocID="{B39DDB19-B278-0244-9678-AB32B78CF671}" presName="node" presStyleLbl="node1" presStyleIdx="2" presStyleCnt="4">
        <dgm:presLayoutVars>
          <dgm:bulletEnabled val="1"/>
        </dgm:presLayoutVars>
      </dgm:prSet>
      <dgm:spPr/>
      <dgm:t>
        <a:bodyPr/>
        <a:lstStyle/>
        <a:p>
          <a:endParaRPr lang="en-US"/>
        </a:p>
      </dgm:t>
    </dgm:pt>
    <dgm:pt modelId="{6502B5C3-36B8-7F4B-9464-1752EB4CA819}" type="pres">
      <dgm:prSet presAssocID="{8C17A480-F7D0-644E-A414-11EFDA8A7A90}" presName="sibTrans" presStyleLbl="sibTrans2D1" presStyleIdx="2" presStyleCnt="4"/>
      <dgm:spPr/>
      <dgm:t>
        <a:bodyPr/>
        <a:lstStyle/>
        <a:p>
          <a:endParaRPr lang="en-US"/>
        </a:p>
      </dgm:t>
    </dgm:pt>
    <dgm:pt modelId="{B055515D-E70E-B141-AC3F-A50B78A3C8DC}" type="pres">
      <dgm:prSet presAssocID="{8C17A480-F7D0-644E-A414-11EFDA8A7A90}" presName="connectorText" presStyleLbl="sibTrans2D1" presStyleIdx="2" presStyleCnt="4"/>
      <dgm:spPr/>
      <dgm:t>
        <a:bodyPr/>
        <a:lstStyle/>
        <a:p>
          <a:endParaRPr lang="en-US"/>
        </a:p>
      </dgm:t>
    </dgm:pt>
    <dgm:pt modelId="{17B2EE36-B71F-BA45-9588-B0668AFB8118}" type="pres">
      <dgm:prSet presAssocID="{13A3D50E-1CD6-3648-B55C-83C49B369BBB}" presName="node" presStyleLbl="node1" presStyleIdx="3" presStyleCnt="4">
        <dgm:presLayoutVars>
          <dgm:bulletEnabled val="1"/>
        </dgm:presLayoutVars>
      </dgm:prSet>
      <dgm:spPr/>
      <dgm:t>
        <a:bodyPr/>
        <a:lstStyle/>
        <a:p>
          <a:endParaRPr lang="en-US"/>
        </a:p>
      </dgm:t>
    </dgm:pt>
    <dgm:pt modelId="{27639BAD-BC36-2E43-B1E2-C06CB3B5A3B3}" type="pres">
      <dgm:prSet presAssocID="{9EA9DE22-8D19-0E4B-81A6-2349159B6E12}" presName="sibTrans" presStyleLbl="sibTrans2D1" presStyleIdx="3" presStyleCnt="4"/>
      <dgm:spPr/>
      <dgm:t>
        <a:bodyPr/>
        <a:lstStyle/>
        <a:p>
          <a:endParaRPr lang="en-US"/>
        </a:p>
      </dgm:t>
    </dgm:pt>
    <dgm:pt modelId="{291F4F24-BE33-8B43-A5B8-3A72515CEA6A}" type="pres">
      <dgm:prSet presAssocID="{9EA9DE22-8D19-0E4B-81A6-2349159B6E12}" presName="connectorText" presStyleLbl="sibTrans2D1" presStyleIdx="3" presStyleCnt="4"/>
      <dgm:spPr/>
      <dgm:t>
        <a:bodyPr/>
        <a:lstStyle/>
        <a:p>
          <a:endParaRPr lang="en-US"/>
        </a:p>
      </dgm:t>
    </dgm:pt>
  </dgm:ptLst>
  <dgm:cxnLst>
    <dgm:cxn modelId="{F8989E92-5CE3-E842-99A8-5528719AA952}" type="presOf" srcId="{6CCE1124-7E2C-864D-8721-07E6B5FD9824}" destId="{5DECFE48-677E-2444-A4D9-3971EA6C55C8}" srcOrd="1" destOrd="0" presId="urn:microsoft.com/office/officeart/2005/8/layout/cycle2"/>
    <dgm:cxn modelId="{6DC058C5-416F-644A-B8B7-D77C6F050FCF}" type="presOf" srcId="{9EA9DE22-8D19-0E4B-81A6-2349159B6E12}" destId="{27639BAD-BC36-2E43-B1E2-C06CB3B5A3B3}" srcOrd="0" destOrd="0" presId="urn:microsoft.com/office/officeart/2005/8/layout/cycle2"/>
    <dgm:cxn modelId="{D2648DBF-1CC1-7A48-B6F5-6E2F28BBD1A8}" type="presOf" srcId="{D070DC09-50CF-A945-80B0-E320A98D5204}" destId="{06DB0CC9-B040-2542-8835-AA35134FED39}" srcOrd="0" destOrd="0" presId="urn:microsoft.com/office/officeart/2005/8/layout/cycle2"/>
    <dgm:cxn modelId="{FB6D27EF-F442-954A-B173-F7BF068E5339}" type="presOf" srcId="{4D60F3BB-F609-0A48-977C-7A7A1FF99BF8}" destId="{08DE8F21-986A-CE45-BF90-F1DF49C9AC48}" srcOrd="0" destOrd="0" presId="urn:microsoft.com/office/officeart/2005/8/layout/cycle2"/>
    <dgm:cxn modelId="{1F2648FD-36DB-CE44-9690-19020072475D}" type="presOf" srcId="{FA68D2AC-668C-0B48-A1D4-DE20C10AC23A}" destId="{BD766796-866A-6A43-9964-A5CD91CF97C8}" srcOrd="0" destOrd="0" presId="urn:microsoft.com/office/officeart/2005/8/layout/cycle2"/>
    <dgm:cxn modelId="{50589FBE-2E70-874C-B697-7BF84B6FF08E}" srcId="{4D60F3BB-F609-0A48-977C-7A7A1FF99BF8}" destId="{FA68D2AC-668C-0B48-A1D4-DE20C10AC23A}" srcOrd="1" destOrd="0" parTransId="{B40B5CC6-035E-9D43-A57E-BE9105B0938D}" sibTransId="{5800B829-0584-7C49-8FC5-884D74712A3E}"/>
    <dgm:cxn modelId="{73833AB8-D71D-6441-B41A-F94EC9DF5FEE}" type="presOf" srcId="{5800B829-0584-7C49-8FC5-884D74712A3E}" destId="{662EFB70-394E-7547-97AE-8C29D853E40E}" srcOrd="1" destOrd="0" presId="urn:microsoft.com/office/officeart/2005/8/layout/cycle2"/>
    <dgm:cxn modelId="{73106BE7-B3A9-394B-8296-3ACEF21A98D7}" type="presOf" srcId="{B39DDB19-B278-0244-9678-AB32B78CF671}" destId="{F784F80B-7FB4-DF49-B34E-3A100A9E9879}" srcOrd="0" destOrd="0" presId="urn:microsoft.com/office/officeart/2005/8/layout/cycle2"/>
    <dgm:cxn modelId="{68922DE8-5EE0-9D4D-82BF-7FC42DFDB08D}" srcId="{4D60F3BB-F609-0A48-977C-7A7A1FF99BF8}" destId="{13A3D50E-1CD6-3648-B55C-83C49B369BBB}" srcOrd="3" destOrd="0" parTransId="{7E652CD3-5512-9649-AEBC-0FD092B81DC9}" sibTransId="{9EA9DE22-8D19-0E4B-81A6-2349159B6E12}"/>
    <dgm:cxn modelId="{5D0C9FB2-E44D-9F45-A526-BED20CBD5635}" type="presOf" srcId="{8C17A480-F7D0-644E-A414-11EFDA8A7A90}" destId="{6502B5C3-36B8-7F4B-9464-1752EB4CA819}" srcOrd="0" destOrd="0" presId="urn:microsoft.com/office/officeart/2005/8/layout/cycle2"/>
    <dgm:cxn modelId="{5CE151EF-C0F5-5D46-B6DD-BFA23D43FFBF}" srcId="{4D60F3BB-F609-0A48-977C-7A7A1FF99BF8}" destId="{D070DC09-50CF-A945-80B0-E320A98D5204}" srcOrd="0" destOrd="0" parTransId="{6A61355E-B1CE-A146-893F-6A46CA72AA95}" sibTransId="{6CCE1124-7E2C-864D-8721-07E6B5FD9824}"/>
    <dgm:cxn modelId="{571F868B-E577-CF4E-A807-7212FB01C7DF}" srcId="{4D60F3BB-F609-0A48-977C-7A7A1FF99BF8}" destId="{B39DDB19-B278-0244-9678-AB32B78CF671}" srcOrd="2" destOrd="0" parTransId="{F5BFB8DF-4517-B04C-BA8B-FC6E37612882}" sibTransId="{8C17A480-F7D0-644E-A414-11EFDA8A7A90}"/>
    <dgm:cxn modelId="{669E6BAC-2F2A-AD42-A545-662CE5C424D0}" type="presOf" srcId="{13A3D50E-1CD6-3648-B55C-83C49B369BBB}" destId="{17B2EE36-B71F-BA45-9588-B0668AFB8118}" srcOrd="0" destOrd="0" presId="urn:microsoft.com/office/officeart/2005/8/layout/cycle2"/>
    <dgm:cxn modelId="{CBF50428-42E8-5E42-9D97-8EC1CE7F2349}" type="presOf" srcId="{6CCE1124-7E2C-864D-8721-07E6B5FD9824}" destId="{1FBD8742-CFA8-364D-BD14-187241829007}" srcOrd="0" destOrd="0" presId="urn:microsoft.com/office/officeart/2005/8/layout/cycle2"/>
    <dgm:cxn modelId="{C11651C0-343D-2A4D-AE85-FAE24CB6A6F8}" type="presOf" srcId="{8C17A480-F7D0-644E-A414-11EFDA8A7A90}" destId="{B055515D-E70E-B141-AC3F-A50B78A3C8DC}" srcOrd="1" destOrd="0" presId="urn:microsoft.com/office/officeart/2005/8/layout/cycle2"/>
    <dgm:cxn modelId="{80B13FDD-2F5C-EB40-9C7A-6BFC67F6ECD9}" type="presOf" srcId="{5800B829-0584-7C49-8FC5-884D74712A3E}" destId="{8B8796A6-9B67-1E45-91BD-1DB74049D177}" srcOrd="0" destOrd="0" presId="urn:microsoft.com/office/officeart/2005/8/layout/cycle2"/>
    <dgm:cxn modelId="{89726F7E-6E5F-0649-94BA-9CF081AC36B1}" type="presOf" srcId="{9EA9DE22-8D19-0E4B-81A6-2349159B6E12}" destId="{291F4F24-BE33-8B43-A5B8-3A72515CEA6A}" srcOrd="1" destOrd="0" presId="urn:microsoft.com/office/officeart/2005/8/layout/cycle2"/>
    <dgm:cxn modelId="{AEAF2799-DC5F-BD45-BE4D-A5C6CAF42389}" type="presParOf" srcId="{08DE8F21-986A-CE45-BF90-F1DF49C9AC48}" destId="{06DB0CC9-B040-2542-8835-AA35134FED39}" srcOrd="0" destOrd="0" presId="urn:microsoft.com/office/officeart/2005/8/layout/cycle2"/>
    <dgm:cxn modelId="{55BD4C87-CE17-D146-BB2F-5FC6FF76E371}" type="presParOf" srcId="{08DE8F21-986A-CE45-BF90-F1DF49C9AC48}" destId="{1FBD8742-CFA8-364D-BD14-187241829007}" srcOrd="1" destOrd="0" presId="urn:microsoft.com/office/officeart/2005/8/layout/cycle2"/>
    <dgm:cxn modelId="{FBDDD050-26E3-4B45-AC51-8F0B0860894C}" type="presParOf" srcId="{1FBD8742-CFA8-364D-BD14-187241829007}" destId="{5DECFE48-677E-2444-A4D9-3971EA6C55C8}" srcOrd="0" destOrd="0" presId="urn:microsoft.com/office/officeart/2005/8/layout/cycle2"/>
    <dgm:cxn modelId="{EE600DA1-3A8B-1844-8677-0172F9A59843}" type="presParOf" srcId="{08DE8F21-986A-CE45-BF90-F1DF49C9AC48}" destId="{BD766796-866A-6A43-9964-A5CD91CF97C8}" srcOrd="2" destOrd="0" presId="urn:microsoft.com/office/officeart/2005/8/layout/cycle2"/>
    <dgm:cxn modelId="{2856DD7E-A26E-2940-AA3E-D7A248371B42}" type="presParOf" srcId="{08DE8F21-986A-CE45-BF90-F1DF49C9AC48}" destId="{8B8796A6-9B67-1E45-91BD-1DB74049D177}" srcOrd="3" destOrd="0" presId="urn:microsoft.com/office/officeart/2005/8/layout/cycle2"/>
    <dgm:cxn modelId="{E28A8676-1532-0043-8C27-EA9FAF3D2298}" type="presParOf" srcId="{8B8796A6-9B67-1E45-91BD-1DB74049D177}" destId="{662EFB70-394E-7547-97AE-8C29D853E40E}" srcOrd="0" destOrd="0" presId="urn:microsoft.com/office/officeart/2005/8/layout/cycle2"/>
    <dgm:cxn modelId="{DFA34569-2141-C040-A87B-EE5D49B47BA1}" type="presParOf" srcId="{08DE8F21-986A-CE45-BF90-F1DF49C9AC48}" destId="{F784F80B-7FB4-DF49-B34E-3A100A9E9879}" srcOrd="4" destOrd="0" presId="urn:microsoft.com/office/officeart/2005/8/layout/cycle2"/>
    <dgm:cxn modelId="{F922B025-3556-8140-AD31-17744577896E}" type="presParOf" srcId="{08DE8F21-986A-CE45-BF90-F1DF49C9AC48}" destId="{6502B5C3-36B8-7F4B-9464-1752EB4CA819}" srcOrd="5" destOrd="0" presId="urn:microsoft.com/office/officeart/2005/8/layout/cycle2"/>
    <dgm:cxn modelId="{AF86C9CB-2ADA-6340-A590-18BD2875F4EB}" type="presParOf" srcId="{6502B5C3-36B8-7F4B-9464-1752EB4CA819}" destId="{B055515D-E70E-B141-AC3F-A50B78A3C8DC}" srcOrd="0" destOrd="0" presId="urn:microsoft.com/office/officeart/2005/8/layout/cycle2"/>
    <dgm:cxn modelId="{133B2900-B081-9343-9849-8079CB38F630}" type="presParOf" srcId="{08DE8F21-986A-CE45-BF90-F1DF49C9AC48}" destId="{17B2EE36-B71F-BA45-9588-B0668AFB8118}" srcOrd="6" destOrd="0" presId="urn:microsoft.com/office/officeart/2005/8/layout/cycle2"/>
    <dgm:cxn modelId="{D4E0FED6-DD78-4543-A62E-D8E59FA81B58}" type="presParOf" srcId="{08DE8F21-986A-CE45-BF90-F1DF49C9AC48}" destId="{27639BAD-BC36-2E43-B1E2-C06CB3B5A3B3}" srcOrd="7" destOrd="0" presId="urn:microsoft.com/office/officeart/2005/8/layout/cycle2"/>
    <dgm:cxn modelId="{2DAE922C-ECF3-8E47-B71D-2FF1B8334AB8}" type="presParOf" srcId="{27639BAD-BC36-2E43-B1E2-C06CB3B5A3B3}" destId="{291F4F24-BE33-8B43-A5B8-3A72515CEA6A}"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C576B3-853F-B844-BC45-1F036C425D4D}" type="doc">
      <dgm:prSet loTypeId="urn:microsoft.com/office/officeart/2005/8/layout/chevron1" loCatId="" qsTypeId="urn:microsoft.com/office/officeart/2005/8/quickstyle/simple4" qsCatId="simple" csTypeId="urn:microsoft.com/office/officeart/2005/8/colors/accent1_2" csCatId="accent1" phldr="1"/>
      <dgm:spPr/>
      <dgm:t>
        <a:bodyPr/>
        <a:lstStyle/>
        <a:p>
          <a:endParaRPr lang="en-US"/>
        </a:p>
      </dgm:t>
    </dgm:pt>
    <dgm:pt modelId="{B0F624CA-9698-C649-80A0-52DFCC34806A}">
      <dgm:prSet phldrT="[Text]"/>
      <dgm:spPr/>
      <dgm:t>
        <a:bodyPr/>
        <a:lstStyle/>
        <a:p>
          <a:r>
            <a:rPr lang="en-US" dirty="0" smtClean="0"/>
            <a:t>Narrow down the climate change issues</a:t>
          </a:r>
          <a:endParaRPr lang="en-US" dirty="0"/>
        </a:p>
      </dgm:t>
    </dgm:pt>
    <dgm:pt modelId="{10654627-04C0-9E44-81CD-FDC204ED3C40}" type="parTrans" cxnId="{13B940CD-43DF-E347-96BB-A392D75FD026}">
      <dgm:prSet/>
      <dgm:spPr/>
      <dgm:t>
        <a:bodyPr/>
        <a:lstStyle/>
        <a:p>
          <a:endParaRPr lang="en-US"/>
        </a:p>
      </dgm:t>
    </dgm:pt>
    <dgm:pt modelId="{86E09543-C7A3-6546-983B-450EF35A4094}" type="sibTrans" cxnId="{13B940CD-43DF-E347-96BB-A392D75FD026}">
      <dgm:prSet/>
      <dgm:spPr/>
      <dgm:t>
        <a:bodyPr/>
        <a:lstStyle/>
        <a:p>
          <a:endParaRPr lang="en-US"/>
        </a:p>
      </dgm:t>
    </dgm:pt>
    <dgm:pt modelId="{63424E89-E5F2-A148-839D-E3538F5E71A8}">
      <dgm:prSet phldrT="[Text]"/>
      <dgm:spPr/>
      <dgm:t>
        <a:bodyPr/>
        <a:lstStyle/>
        <a:p>
          <a:r>
            <a:rPr lang="en-US" dirty="0" smtClean="0"/>
            <a:t>Regroup</a:t>
          </a:r>
          <a:r>
            <a:rPr lang="en-US" baseline="0" dirty="0" smtClean="0"/>
            <a:t> the documents with similar sentiment targets</a:t>
          </a:r>
          <a:endParaRPr lang="en-US" dirty="0"/>
        </a:p>
      </dgm:t>
    </dgm:pt>
    <dgm:pt modelId="{E4142131-59D7-074E-930D-02F87BADF842}" type="parTrans" cxnId="{31D80045-6BEE-6F49-8EC6-AF54DF417DF1}">
      <dgm:prSet/>
      <dgm:spPr/>
      <dgm:t>
        <a:bodyPr/>
        <a:lstStyle/>
        <a:p>
          <a:endParaRPr lang="en-US"/>
        </a:p>
      </dgm:t>
    </dgm:pt>
    <dgm:pt modelId="{D0B1B359-B205-9A4F-A800-E1B849DBF9A7}" type="sibTrans" cxnId="{31D80045-6BEE-6F49-8EC6-AF54DF417DF1}">
      <dgm:prSet/>
      <dgm:spPr/>
      <dgm:t>
        <a:bodyPr/>
        <a:lstStyle/>
        <a:p>
          <a:endParaRPr lang="en-US"/>
        </a:p>
      </dgm:t>
    </dgm:pt>
    <dgm:pt modelId="{580FCC37-4C6E-8B40-916F-65B232F7D95E}">
      <dgm:prSet phldrT="[Text]"/>
      <dgm:spPr/>
      <dgm:t>
        <a:bodyPr/>
        <a:lstStyle/>
        <a:p>
          <a:r>
            <a:rPr lang="en-US" dirty="0" smtClean="0"/>
            <a:t>Identify the sentiment targets</a:t>
          </a:r>
          <a:endParaRPr lang="en-US" dirty="0"/>
        </a:p>
      </dgm:t>
    </dgm:pt>
    <dgm:pt modelId="{DC11AC45-9003-6E4B-8E1E-2DF75A3BFEE4}" type="parTrans" cxnId="{0D1347E5-8454-E94A-8954-1742636C83B4}">
      <dgm:prSet/>
      <dgm:spPr/>
      <dgm:t>
        <a:bodyPr/>
        <a:lstStyle/>
        <a:p>
          <a:endParaRPr lang="en-US"/>
        </a:p>
      </dgm:t>
    </dgm:pt>
    <dgm:pt modelId="{66F5C7D1-6B11-5C41-ADE4-0BBA57F7395D}" type="sibTrans" cxnId="{0D1347E5-8454-E94A-8954-1742636C83B4}">
      <dgm:prSet/>
      <dgm:spPr/>
      <dgm:t>
        <a:bodyPr/>
        <a:lstStyle/>
        <a:p>
          <a:endParaRPr lang="en-US"/>
        </a:p>
      </dgm:t>
    </dgm:pt>
    <dgm:pt modelId="{B7C51C6F-B32E-B645-8939-9AB055AB091B}" type="pres">
      <dgm:prSet presAssocID="{B7C576B3-853F-B844-BC45-1F036C425D4D}" presName="Name0" presStyleCnt="0">
        <dgm:presLayoutVars>
          <dgm:dir/>
          <dgm:animLvl val="lvl"/>
          <dgm:resizeHandles val="exact"/>
        </dgm:presLayoutVars>
      </dgm:prSet>
      <dgm:spPr/>
      <dgm:t>
        <a:bodyPr/>
        <a:lstStyle/>
        <a:p>
          <a:endParaRPr lang="en-US"/>
        </a:p>
      </dgm:t>
    </dgm:pt>
    <dgm:pt modelId="{5586A655-7377-3046-8A1D-C93387846801}" type="pres">
      <dgm:prSet presAssocID="{B0F624CA-9698-C649-80A0-52DFCC34806A}" presName="parTxOnly" presStyleLbl="node1" presStyleIdx="0" presStyleCnt="3">
        <dgm:presLayoutVars>
          <dgm:chMax val="0"/>
          <dgm:chPref val="0"/>
          <dgm:bulletEnabled val="1"/>
        </dgm:presLayoutVars>
      </dgm:prSet>
      <dgm:spPr/>
      <dgm:t>
        <a:bodyPr/>
        <a:lstStyle/>
        <a:p>
          <a:endParaRPr lang="en-US"/>
        </a:p>
      </dgm:t>
    </dgm:pt>
    <dgm:pt modelId="{3350B15E-2CF0-7943-99C4-F0E550637EF4}" type="pres">
      <dgm:prSet presAssocID="{86E09543-C7A3-6546-983B-450EF35A4094}" presName="parTxOnlySpace" presStyleCnt="0"/>
      <dgm:spPr/>
    </dgm:pt>
    <dgm:pt modelId="{2347BBC4-BB8B-594B-983E-DBE5C409FD08}" type="pres">
      <dgm:prSet presAssocID="{580FCC37-4C6E-8B40-916F-65B232F7D95E}" presName="parTxOnly" presStyleLbl="node1" presStyleIdx="1" presStyleCnt="3">
        <dgm:presLayoutVars>
          <dgm:chMax val="0"/>
          <dgm:chPref val="0"/>
          <dgm:bulletEnabled val="1"/>
        </dgm:presLayoutVars>
      </dgm:prSet>
      <dgm:spPr/>
      <dgm:t>
        <a:bodyPr/>
        <a:lstStyle/>
        <a:p>
          <a:endParaRPr lang="en-US"/>
        </a:p>
      </dgm:t>
    </dgm:pt>
    <dgm:pt modelId="{EE51CAF5-A996-F740-9DB7-1F7585D9A6CF}" type="pres">
      <dgm:prSet presAssocID="{66F5C7D1-6B11-5C41-ADE4-0BBA57F7395D}" presName="parTxOnlySpace" presStyleCnt="0"/>
      <dgm:spPr/>
    </dgm:pt>
    <dgm:pt modelId="{1B681106-21DA-5945-8E5F-816292269704}" type="pres">
      <dgm:prSet presAssocID="{63424E89-E5F2-A148-839D-E3538F5E71A8}" presName="parTxOnly" presStyleLbl="node1" presStyleIdx="2" presStyleCnt="3">
        <dgm:presLayoutVars>
          <dgm:chMax val="0"/>
          <dgm:chPref val="0"/>
          <dgm:bulletEnabled val="1"/>
        </dgm:presLayoutVars>
      </dgm:prSet>
      <dgm:spPr/>
      <dgm:t>
        <a:bodyPr/>
        <a:lstStyle/>
        <a:p>
          <a:endParaRPr lang="en-US"/>
        </a:p>
      </dgm:t>
    </dgm:pt>
  </dgm:ptLst>
  <dgm:cxnLst>
    <dgm:cxn modelId="{0D1347E5-8454-E94A-8954-1742636C83B4}" srcId="{B7C576B3-853F-B844-BC45-1F036C425D4D}" destId="{580FCC37-4C6E-8B40-916F-65B232F7D95E}" srcOrd="1" destOrd="0" parTransId="{DC11AC45-9003-6E4B-8E1E-2DF75A3BFEE4}" sibTransId="{66F5C7D1-6B11-5C41-ADE4-0BBA57F7395D}"/>
    <dgm:cxn modelId="{10C2A7CA-9917-DA4A-B39A-95651BF9DB81}" type="presOf" srcId="{63424E89-E5F2-A148-839D-E3538F5E71A8}" destId="{1B681106-21DA-5945-8E5F-816292269704}" srcOrd="0" destOrd="0" presId="urn:microsoft.com/office/officeart/2005/8/layout/chevron1"/>
    <dgm:cxn modelId="{13B940CD-43DF-E347-96BB-A392D75FD026}" srcId="{B7C576B3-853F-B844-BC45-1F036C425D4D}" destId="{B0F624CA-9698-C649-80A0-52DFCC34806A}" srcOrd="0" destOrd="0" parTransId="{10654627-04C0-9E44-81CD-FDC204ED3C40}" sibTransId="{86E09543-C7A3-6546-983B-450EF35A4094}"/>
    <dgm:cxn modelId="{A3CE3264-10AA-9E4F-9E8B-4D33A9B2A0C8}" type="presOf" srcId="{B0F624CA-9698-C649-80A0-52DFCC34806A}" destId="{5586A655-7377-3046-8A1D-C93387846801}" srcOrd="0" destOrd="0" presId="urn:microsoft.com/office/officeart/2005/8/layout/chevron1"/>
    <dgm:cxn modelId="{955BA8DC-0EE2-1B4F-8D0E-13E28D78D67E}" type="presOf" srcId="{B7C576B3-853F-B844-BC45-1F036C425D4D}" destId="{B7C51C6F-B32E-B645-8939-9AB055AB091B}" srcOrd="0" destOrd="0" presId="urn:microsoft.com/office/officeart/2005/8/layout/chevron1"/>
    <dgm:cxn modelId="{EDBFFD60-94CC-E841-84DE-5F338735F496}" type="presOf" srcId="{580FCC37-4C6E-8B40-916F-65B232F7D95E}" destId="{2347BBC4-BB8B-594B-983E-DBE5C409FD08}" srcOrd="0" destOrd="0" presId="urn:microsoft.com/office/officeart/2005/8/layout/chevron1"/>
    <dgm:cxn modelId="{31D80045-6BEE-6F49-8EC6-AF54DF417DF1}" srcId="{B7C576B3-853F-B844-BC45-1F036C425D4D}" destId="{63424E89-E5F2-A148-839D-E3538F5E71A8}" srcOrd="2" destOrd="0" parTransId="{E4142131-59D7-074E-930D-02F87BADF842}" sibTransId="{D0B1B359-B205-9A4F-A800-E1B849DBF9A7}"/>
    <dgm:cxn modelId="{89C41E44-985B-3B48-BF6A-F6F27F3A2F02}" type="presParOf" srcId="{B7C51C6F-B32E-B645-8939-9AB055AB091B}" destId="{5586A655-7377-3046-8A1D-C93387846801}" srcOrd="0" destOrd="0" presId="urn:microsoft.com/office/officeart/2005/8/layout/chevron1"/>
    <dgm:cxn modelId="{B19562EA-D9C8-4346-8224-D204ACEADC27}" type="presParOf" srcId="{B7C51C6F-B32E-B645-8939-9AB055AB091B}" destId="{3350B15E-2CF0-7943-99C4-F0E550637EF4}" srcOrd="1" destOrd="0" presId="urn:microsoft.com/office/officeart/2005/8/layout/chevron1"/>
    <dgm:cxn modelId="{872BD7D9-C170-0141-B61B-CDF5A182EA73}" type="presParOf" srcId="{B7C51C6F-B32E-B645-8939-9AB055AB091B}" destId="{2347BBC4-BB8B-594B-983E-DBE5C409FD08}" srcOrd="2" destOrd="0" presId="urn:microsoft.com/office/officeart/2005/8/layout/chevron1"/>
    <dgm:cxn modelId="{FD4BD708-C7E6-4D48-BB9B-C552BFAA1BF5}" type="presParOf" srcId="{B7C51C6F-B32E-B645-8939-9AB055AB091B}" destId="{EE51CAF5-A996-F740-9DB7-1F7585D9A6CF}" srcOrd="3" destOrd="0" presId="urn:microsoft.com/office/officeart/2005/8/layout/chevron1"/>
    <dgm:cxn modelId="{3F5726C6-C943-CD4B-B243-D1EFA1927A72}" type="presParOf" srcId="{B7C51C6F-B32E-B645-8939-9AB055AB091B}" destId="{1B681106-21DA-5945-8E5F-816292269704}"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DCEA925-73A4-6F4F-BA58-BE3BE1DCB064}" type="doc">
      <dgm:prSet loTypeId="urn:microsoft.com/office/officeart/2009/3/layout/DescendingProcess" loCatId="" qsTypeId="urn:microsoft.com/office/officeart/2005/8/quickstyle/simple4" qsCatId="simple" csTypeId="urn:microsoft.com/office/officeart/2005/8/colors/accent1_2" csCatId="accent1" phldr="1"/>
      <dgm:spPr/>
      <dgm:t>
        <a:bodyPr/>
        <a:lstStyle/>
        <a:p>
          <a:endParaRPr lang="en-US"/>
        </a:p>
      </dgm:t>
    </dgm:pt>
    <dgm:pt modelId="{6422416D-38FF-9D45-8181-8AB26FA53966}">
      <dgm:prSet phldrT="[Text]"/>
      <dgm:spPr/>
      <dgm:t>
        <a:bodyPr/>
        <a:lstStyle/>
        <a:p>
          <a:r>
            <a:rPr lang="en-US" dirty="0" smtClean="0"/>
            <a:t>1. Tokenization</a:t>
          </a:r>
          <a:endParaRPr lang="en-US" dirty="0"/>
        </a:p>
      </dgm:t>
    </dgm:pt>
    <dgm:pt modelId="{55E2C5FB-4BB0-AD4A-8F32-86806D9D5B29}" type="parTrans" cxnId="{541842BA-13BB-014B-9978-B4C07B36DA01}">
      <dgm:prSet/>
      <dgm:spPr/>
      <dgm:t>
        <a:bodyPr/>
        <a:lstStyle/>
        <a:p>
          <a:endParaRPr lang="en-US"/>
        </a:p>
      </dgm:t>
    </dgm:pt>
    <dgm:pt modelId="{BA47DE5F-D3EC-8641-B22F-63A525513680}" type="sibTrans" cxnId="{541842BA-13BB-014B-9978-B4C07B36DA01}">
      <dgm:prSet/>
      <dgm:spPr/>
      <dgm:t>
        <a:bodyPr/>
        <a:lstStyle/>
        <a:p>
          <a:endParaRPr lang="en-US"/>
        </a:p>
      </dgm:t>
    </dgm:pt>
    <dgm:pt modelId="{BE5540F7-92B4-C84A-8584-370204EE0FC7}">
      <dgm:prSet phldrT="[Text]"/>
      <dgm:spPr/>
      <dgm:t>
        <a:bodyPr/>
        <a:lstStyle/>
        <a:p>
          <a:r>
            <a:rPr lang="en-US" dirty="0" smtClean="0"/>
            <a:t>2. Stop-word removing</a:t>
          </a:r>
          <a:endParaRPr lang="en-US" dirty="0"/>
        </a:p>
      </dgm:t>
    </dgm:pt>
    <dgm:pt modelId="{8509BD15-F125-774E-80E9-81EC4A7E16AD}" type="parTrans" cxnId="{53C83B0C-96F6-AA4D-A204-38D370200AC3}">
      <dgm:prSet/>
      <dgm:spPr/>
      <dgm:t>
        <a:bodyPr/>
        <a:lstStyle/>
        <a:p>
          <a:endParaRPr lang="en-US"/>
        </a:p>
      </dgm:t>
    </dgm:pt>
    <dgm:pt modelId="{5A3DCDAB-884C-174B-B1FD-DFDFA3282DCC}" type="sibTrans" cxnId="{53C83B0C-96F6-AA4D-A204-38D370200AC3}">
      <dgm:prSet/>
      <dgm:spPr/>
      <dgm:t>
        <a:bodyPr/>
        <a:lstStyle/>
        <a:p>
          <a:endParaRPr lang="en-US"/>
        </a:p>
      </dgm:t>
    </dgm:pt>
    <dgm:pt modelId="{0EDFAF89-4AF1-7C4E-89EE-F6BECDFB572C}">
      <dgm:prSet phldrT="[Text]"/>
      <dgm:spPr/>
      <dgm:t>
        <a:bodyPr/>
        <a:lstStyle/>
        <a:p>
          <a:r>
            <a:rPr lang="en-US" dirty="0" smtClean="0"/>
            <a:t>3. </a:t>
          </a:r>
          <a:r>
            <a:rPr lang="en-US" dirty="0" smtClean="0"/>
            <a:t>POS </a:t>
          </a:r>
          <a:r>
            <a:rPr lang="en-US" dirty="0" smtClean="0"/>
            <a:t>tagging</a:t>
          </a:r>
          <a:endParaRPr lang="en-US" dirty="0"/>
        </a:p>
      </dgm:t>
    </dgm:pt>
    <dgm:pt modelId="{8216B08B-3A75-E44D-85B1-6CC799E1969C}" type="parTrans" cxnId="{56773216-45F0-9546-819D-6E1D8ACCBD75}">
      <dgm:prSet/>
      <dgm:spPr/>
      <dgm:t>
        <a:bodyPr/>
        <a:lstStyle/>
        <a:p>
          <a:endParaRPr lang="en-US"/>
        </a:p>
      </dgm:t>
    </dgm:pt>
    <dgm:pt modelId="{3E3AEA4D-FB67-7B40-B3E0-85DA20B79FB1}" type="sibTrans" cxnId="{56773216-45F0-9546-819D-6E1D8ACCBD75}">
      <dgm:prSet/>
      <dgm:spPr/>
      <dgm:t>
        <a:bodyPr/>
        <a:lstStyle/>
        <a:p>
          <a:endParaRPr lang="en-US"/>
        </a:p>
      </dgm:t>
    </dgm:pt>
    <dgm:pt modelId="{74635BDE-1CD5-6542-A54C-958952FE6AC9}">
      <dgm:prSet phldrT="[Text]"/>
      <dgm:spPr/>
      <dgm:t>
        <a:bodyPr/>
        <a:lstStyle/>
        <a:p>
          <a:r>
            <a:rPr lang="en-US" dirty="0" smtClean="0"/>
            <a:t>4. </a:t>
          </a:r>
          <a:r>
            <a:rPr lang="en-US" dirty="0" smtClean="0"/>
            <a:t>Remove words</a:t>
          </a:r>
          <a:r>
            <a:rPr lang="en-US" baseline="0" dirty="0" smtClean="0"/>
            <a:t> except nouns</a:t>
          </a:r>
          <a:endParaRPr lang="en-US" dirty="0"/>
        </a:p>
      </dgm:t>
    </dgm:pt>
    <dgm:pt modelId="{19382382-FF1C-A540-8B30-F6C3D1280A8A}" type="parTrans" cxnId="{30262218-81AB-E840-972E-0FF8EABAD1B8}">
      <dgm:prSet/>
      <dgm:spPr/>
      <dgm:t>
        <a:bodyPr/>
        <a:lstStyle/>
        <a:p>
          <a:endParaRPr lang="en-US"/>
        </a:p>
      </dgm:t>
    </dgm:pt>
    <dgm:pt modelId="{62091A50-180C-8F43-9D31-526065B0C03E}" type="sibTrans" cxnId="{30262218-81AB-E840-972E-0FF8EABAD1B8}">
      <dgm:prSet/>
      <dgm:spPr/>
      <dgm:t>
        <a:bodyPr/>
        <a:lstStyle/>
        <a:p>
          <a:endParaRPr lang="en-US"/>
        </a:p>
      </dgm:t>
    </dgm:pt>
    <dgm:pt modelId="{2BF8A78D-14B3-5443-ABE4-F27475FB6F85}">
      <dgm:prSet phldrT="[Text]"/>
      <dgm:spPr/>
      <dgm:t>
        <a:bodyPr/>
        <a:lstStyle/>
        <a:p>
          <a:r>
            <a:rPr lang="en-US" dirty="0" smtClean="0"/>
            <a:t>5. </a:t>
          </a:r>
          <a:r>
            <a:rPr lang="en-US" dirty="0" smtClean="0"/>
            <a:t>Silhouette Coefficient (number</a:t>
          </a:r>
          <a:r>
            <a:rPr lang="en-US" baseline="0" dirty="0" smtClean="0"/>
            <a:t> of topics</a:t>
          </a:r>
          <a:r>
            <a:rPr lang="en-US" dirty="0" smtClean="0"/>
            <a:t>)</a:t>
          </a:r>
          <a:endParaRPr lang="en-US" dirty="0"/>
        </a:p>
      </dgm:t>
    </dgm:pt>
    <dgm:pt modelId="{B7885714-1911-634A-B25B-05F289153154}" type="parTrans" cxnId="{7CB08794-8081-8242-A24A-02BC2F7833CD}">
      <dgm:prSet/>
      <dgm:spPr/>
      <dgm:t>
        <a:bodyPr/>
        <a:lstStyle/>
        <a:p>
          <a:endParaRPr lang="en-US"/>
        </a:p>
      </dgm:t>
    </dgm:pt>
    <dgm:pt modelId="{EA57B949-76EE-7343-8C81-4FE0CD85E67D}" type="sibTrans" cxnId="{7CB08794-8081-8242-A24A-02BC2F7833CD}">
      <dgm:prSet/>
      <dgm:spPr/>
      <dgm:t>
        <a:bodyPr/>
        <a:lstStyle/>
        <a:p>
          <a:endParaRPr lang="en-US"/>
        </a:p>
      </dgm:t>
    </dgm:pt>
    <dgm:pt modelId="{2C3F701C-6C9A-234C-8EFC-46AC4D9476A0}" type="pres">
      <dgm:prSet presAssocID="{5DCEA925-73A4-6F4F-BA58-BE3BE1DCB064}" presName="Name0" presStyleCnt="0">
        <dgm:presLayoutVars>
          <dgm:chMax val="7"/>
          <dgm:chPref val="5"/>
        </dgm:presLayoutVars>
      </dgm:prSet>
      <dgm:spPr/>
      <dgm:t>
        <a:bodyPr/>
        <a:lstStyle/>
        <a:p>
          <a:endParaRPr lang="en-US"/>
        </a:p>
      </dgm:t>
    </dgm:pt>
    <dgm:pt modelId="{BA5C7A44-E7A9-C740-AF2F-E14FD3C57F20}" type="pres">
      <dgm:prSet presAssocID="{5DCEA925-73A4-6F4F-BA58-BE3BE1DCB064}" presName="arrowNode" presStyleLbl="node1" presStyleIdx="0" presStyleCnt="1"/>
      <dgm:spPr/>
    </dgm:pt>
    <dgm:pt modelId="{0D04A746-F216-EF44-A14B-51479F789800}" type="pres">
      <dgm:prSet presAssocID="{6422416D-38FF-9D45-8181-8AB26FA53966}" presName="txNode1" presStyleLbl="revTx" presStyleIdx="0" presStyleCnt="5">
        <dgm:presLayoutVars>
          <dgm:bulletEnabled val="1"/>
        </dgm:presLayoutVars>
      </dgm:prSet>
      <dgm:spPr/>
      <dgm:t>
        <a:bodyPr/>
        <a:lstStyle/>
        <a:p>
          <a:endParaRPr lang="en-US"/>
        </a:p>
      </dgm:t>
    </dgm:pt>
    <dgm:pt modelId="{AED67198-A944-AD4C-BF37-A8393A5F6250}" type="pres">
      <dgm:prSet presAssocID="{BE5540F7-92B4-C84A-8584-370204EE0FC7}" presName="txNode2" presStyleLbl="revTx" presStyleIdx="1" presStyleCnt="5">
        <dgm:presLayoutVars>
          <dgm:bulletEnabled val="1"/>
        </dgm:presLayoutVars>
      </dgm:prSet>
      <dgm:spPr/>
      <dgm:t>
        <a:bodyPr/>
        <a:lstStyle/>
        <a:p>
          <a:endParaRPr lang="en-US"/>
        </a:p>
      </dgm:t>
    </dgm:pt>
    <dgm:pt modelId="{60D09E3B-0EE4-F848-9B95-8D2692E172D3}" type="pres">
      <dgm:prSet presAssocID="{5A3DCDAB-884C-174B-B1FD-DFDFA3282DCC}" presName="dotNode2" presStyleCnt="0"/>
      <dgm:spPr/>
    </dgm:pt>
    <dgm:pt modelId="{BBEA7A21-2172-3249-A0F3-393582B64A23}" type="pres">
      <dgm:prSet presAssocID="{5A3DCDAB-884C-174B-B1FD-DFDFA3282DCC}" presName="dotRepeatNode" presStyleLbl="fgShp" presStyleIdx="0" presStyleCnt="3"/>
      <dgm:spPr/>
      <dgm:t>
        <a:bodyPr/>
        <a:lstStyle/>
        <a:p>
          <a:endParaRPr lang="en-US"/>
        </a:p>
      </dgm:t>
    </dgm:pt>
    <dgm:pt modelId="{E8F1577A-3FA4-204C-AD61-FFF871FAC659}" type="pres">
      <dgm:prSet presAssocID="{0EDFAF89-4AF1-7C4E-89EE-F6BECDFB572C}" presName="txNode3" presStyleLbl="revTx" presStyleIdx="2" presStyleCnt="5">
        <dgm:presLayoutVars>
          <dgm:bulletEnabled val="1"/>
        </dgm:presLayoutVars>
      </dgm:prSet>
      <dgm:spPr/>
      <dgm:t>
        <a:bodyPr/>
        <a:lstStyle/>
        <a:p>
          <a:endParaRPr lang="en-US"/>
        </a:p>
      </dgm:t>
    </dgm:pt>
    <dgm:pt modelId="{5DB945DB-E002-AC4E-A620-97FC0D65FCB1}" type="pres">
      <dgm:prSet presAssocID="{3E3AEA4D-FB67-7B40-B3E0-85DA20B79FB1}" presName="dotNode3" presStyleCnt="0"/>
      <dgm:spPr/>
    </dgm:pt>
    <dgm:pt modelId="{8DAADA7C-8550-EF4B-95B4-5A30AC62C564}" type="pres">
      <dgm:prSet presAssocID="{3E3AEA4D-FB67-7B40-B3E0-85DA20B79FB1}" presName="dotRepeatNode" presStyleLbl="fgShp" presStyleIdx="1" presStyleCnt="3"/>
      <dgm:spPr/>
      <dgm:t>
        <a:bodyPr/>
        <a:lstStyle/>
        <a:p>
          <a:endParaRPr lang="en-US"/>
        </a:p>
      </dgm:t>
    </dgm:pt>
    <dgm:pt modelId="{27BFD8F2-E2CF-794F-B3A1-280CE7B9FE07}" type="pres">
      <dgm:prSet presAssocID="{74635BDE-1CD5-6542-A54C-958952FE6AC9}" presName="txNode4" presStyleLbl="revTx" presStyleIdx="3" presStyleCnt="5" custScaleX="151942" custLinFactNeighborX="15810" custLinFactNeighborY="-3985">
        <dgm:presLayoutVars>
          <dgm:bulletEnabled val="1"/>
        </dgm:presLayoutVars>
      </dgm:prSet>
      <dgm:spPr/>
      <dgm:t>
        <a:bodyPr/>
        <a:lstStyle/>
        <a:p>
          <a:endParaRPr lang="en-US"/>
        </a:p>
      </dgm:t>
    </dgm:pt>
    <dgm:pt modelId="{4DBFD760-04BB-F74C-AA1C-90E342DC8279}" type="pres">
      <dgm:prSet presAssocID="{62091A50-180C-8F43-9D31-526065B0C03E}" presName="dotNode4" presStyleCnt="0"/>
      <dgm:spPr/>
    </dgm:pt>
    <dgm:pt modelId="{79EB540B-36A9-8A45-93C8-91EFC462F143}" type="pres">
      <dgm:prSet presAssocID="{62091A50-180C-8F43-9D31-526065B0C03E}" presName="dotRepeatNode" presStyleLbl="fgShp" presStyleIdx="2" presStyleCnt="3"/>
      <dgm:spPr/>
      <dgm:t>
        <a:bodyPr/>
        <a:lstStyle/>
        <a:p>
          <a:endParaRPr lang="en-US"/>
        </a:p>
      </dgm:t>
    </dgm:pt>
    <dgm:pt modelId="{7ECFF5FC-9EEC-8F4D-8D62-1FA630447C59}" type="pres">
      <dgm:prSet presAssocID="{2BF8A78D-14B3-5443-ABE4-F27475FB6F85}" presName="txNode5" presStyleLbl="revTx" presStyleIdx="4" presStyleCnt="5">
        <dgm:presLayoutVars>
          <dgm:bulletEnabled val="1"/>
        </dgm:presLayoutVars>
      </dgm:prSet>
      <dgm:spPr/>
      <dgm:t>
        <a:bodyPr/>
        <a:lstStyle/>
        <a:p>
          <a:endParaRPr lang="en-US"/>
        </a:p>
      </dgm:t>
    </dgm:pt>
  </dgm:ptLst>
  <dgm:cxnLst>
    <dgm:cxn modelId="{0FE47A14-1EE7-A040-91DE-99F5C5CFA255}" type="presOf" srcId="{3E3AEA4D-FB67-7B40-B3E0-85DA20B79FB1}" destId="{8DAADA7C-8550-EF4B-95B4-5A30AC62C564}" srcOrd="0" destOrd="0" presId="urn:microsoft.com/office/officeart/2009/3/layout/DescendingProcess"/>
    <dgm:cxn modelId="{126CB6AC-F0FD-D348-85AA-932E9710D05C}" type="presOf" srcId="{5A3DCDAB-884C-174B-B1FD-DFDFA3282DCC}" destId="{BBEA7A21-2172-3249-A0F3-393582B64A23}" srcOrd="0" destOrd="0" presId="urn:microsoft.com/office/officeart/2009/3/layout/DescendingProcess"/>
    <dgm:cxn modelId="{56773216-45F0-9546-819D-6E1D8ACCBD75}" srcId="{5DCEA925-73A4-6F4F-BA58-BE3BE1DCB064}" destId="{0EDFAF89-4AF1-7C4E-89EE-F6BECDFB572C}" srcOrd="2" destOrd="0" parTransId="{8216B08B-3A75-E44D-85B1-6CC799E1969C}" sibTransId="{3E3AEA4D-FB67-7B40-B3E0-85DA20B79FB1}"/>
    <dgm:cxn modelId="{0FE6167B-1838-684B-A4DB-5E1E5D67914D}" type="presOf" srcId="{2BF8A78D-14B3-5443-ABE4-F27475FB6F85}" destId="{7ECFF5FC-9EEC-8F4D-8D62-1FA630447C59}" srcOrd="0" destOrd="0" presId="urn:microsoft.com/office/officeart/2009/3/layout/DescendingProcess"/>
    <dgm:cxn modelId="{7CB08794-8081-8242-A24A-02BC2F7833CD}" srcId="{5DCEA925-73A4-6F4F-BA58-BE3BE1DCB064}" destId="{2BF8A78D-14B3-5443-ABE4-F27475FB6F85}" srcOrd="4" destOrd="0" parTransId="{B7885714-1911-634A-B25B-05F289153154}" sibTransId="{EA57B949-76EE-7343-8C81-4FE0CD85E67D}"/>
    <dgm:cxn modelId="{E07241C7-0042-4446-9EA3-7E2E3BEED442}" type="presOf" srcId="{62091A50-180C-8F43-9D31-526065B0C03E}" destId="{79EB540B-36A9-8A45-93C8-91EFC462F143}" srcOrd="0" destOrd="0" presId="urn:microsoft.com/office/officeart/2009/3/layout/DescendingProcess"/>
    <dgm:cxn modelId="{86FE42A9-023D-6046-BA33-552C0EE12745}" type="presOf" srcId="{6422416D-38FF-9D45-8181-8AB26FA53966}" destId="{0D04A746-F216-EF44-A14B-51479F789800}" srcOrd="0" destOrd="0" presId="urn:microsoft.com/office/officeart/2009/3/layout/DescendingProcess"/>
    <dgm:cxn modelId="{53507EE9-6B7A-3A45-8F4F-BA5BBA8051A3}" type="presOf" srcId="{5DCEA925-73A4-6F4F-BA58-BE3BE1DCB064}" destId="{2C3F701C-6C9A-234C-8EFC-46AC4D9476A0}" srcOrd="0" destOrd="0" presId="urn:microsoft.com/office/officeart/2009/3/layout/DescendingProcess"/>
    <dgm:cxn modelId="{30262218-81AB-E840-972E-0FF8EABAD1B8}" srcId="{5DCEA925-73A4-6F4F-BA58-BE3BE1DCB064}" destId="{74635BDE-1CD5-6542-A54C-958952FE6AC9}" srcOrd="3" destOrd="0" parTransId="{19382382-FF1C-A540-8B30-F6C3D1280A8A}" sibTransId="{62091A50-180C-8F43-9D31-526065B0C03E}"/>
    <dgm:cxn modelId="{A0BC065D-A7CC-904C-875A-89B143EA82B1}" type="presOf" srcId="{0EDFAF89-4AF1-7C4E-89EE-F6BECDFB572C}" destId="{E8F1577A-3FA4-204C-AD61-FFF871FAC659}" srcOrd="0" destOrd="0" presId="urn:microsoft.com/office/officeart/2009/3/layout/DescendingProcess"/>
    <dgm:cxn modelId="{53C83B0C-96F6-AA4D-A204-38D370200AC3}" srcId="{5DCEA925-73A4-6F4F-BA58-BE3BE1DCB064}" destId="{BE5540F7-92B4-C84A-8584-370204EE0FC7}" srcOrd="1" destOrd="0" parTransId="{8509BD15-F125-774E-80E9-81EC4A7E16AD}" sibTransId="{5A3DCDAB-884C-174B-B1FD-DFDFA3282DCC}"/>
    <dgm:cxn modelId="{59BC07B4-4C8A-A945-B6E1-C87E52D48248}" type="presOf" srcId="{74635BDE-1CD5-6542-A54C-958952FE6AC9}" destId="{27BFD8F2-E2CF-794F-B3A1-280CE7B9FE07}" srcOrd="0" destOrd="0" presId="urn:microsoft.com/office/officeart/2009/3/layout/DescendingProcess"/>
    <dgm:cxn modelId="{541842BA-13BB-014B-9978-B4C07B36DA01}" srcId="{5DCEA925-73A4-6F4F-BA58-BE3BE1DCB064}" destId="{6422416D-38FF-9D45-8181-8AB26FA53966}" srcOrd="0" destOrd="0" parTransId="{55E2C5FB-4BB0-AD4A-8F32-86806D9D5B29}" sibTransId="{BA47DE5F-D3EC-8641-B22F-63A525513680}"/>
    <dgm:cxn modelId="{39BAAD0D-35E9-564F-84AC-AA1B9A3051E4}" type="presOf" srcId="{BE5540F7-92B4-C84A-8584-370204EE0FC7}" destId="{AED67198-A944-AD4C-BF37-A8393A5F6250}" srcOrd="0" destOrd="0" presId="urn:microsoft.com/office/officeart/2009/3/layout/DescendingProcess"/>
    <dgm:cxn modelId="{83342FC9-B9C6-BC4D-ABB3-B8CF71D8E3E0}" type="presParOf" srcId="{2C3F701C-6C9A-234C-8EFC-46AC4D9476A0}" destId="{BA5C7A44-E7A9-C740-AF2F-E14FD3C57F20}" srcOrd="0" destOrd="0" presId="urn:microsoft.com/office/officeart/2009/3/layout/DescendingProcess"/>
    <dgm:cxn modelId="{BDE65253-DDDD-8A40-99B3-3054E61F05FA}" type="presParOf" srcId="{2C3F701C-6C9A-234C-8EFC-46AC4D9476A0}" destId="{0D04A746-F216-EF44-A14B-51479F789800}" srcOrd="1" destOrd="0" presId="urn:microsoft.com/office/officeart/2009/3/layout/DescendingProcess"/>
    <dgm:cxn modelId="{A8570874-3775-894B-8F3E-84EAB14517DF}" type="presParOf" srcId="{2C3F701C-6C9A-234C-8EFC-46AC4D9476A0}" destId="{AED67198-A944-AD4C-BF37-A8393A5F6250}" srcOrd="2" destOrd="0" presId="urn:microsoft.com/office/officeart/2009/3/layout/DescendingProcess"/>
    <dgm:cxn modelId="{E62278EE-32BE-274E-8B42-7FEDEC279FF1}" type="presParOf" srcId="{2C3F701C-6C9A-234C-8EFC-46AC4D9476A0}" destId="{60D09E3B-0EE4-F848-9B95-8D2692E172D3}" srcOrd="3" destOrd="0" presId="urn:microsoft.com/office/officeart/2009/3/layout/DescendingProcess"/>
    <dgm:cxn modelId="{81C44E44-4CC1-AE44-8C4C-4F544D6130C3}" type="presParOf" srcId="{60D09E3B-0EE4-F848-9B95-8D2692E172D3}" destId="{BBEA7A21-2172-3249-A0F3-393582B64A23}" srcOrd="0" destOrd="0" presId="urn:microsoft.com/office/officeart/2009/3/layout/DescendingProcess"/>
    <dgm:cxn modelId="{150B868D-5A03-194A-882F-A9227575A25A}" type="presParOf" srcId="{2C3F701C-6C9A-234C-8EFC-46AC4D9476A0}" destId="{E8F1577A-3FA4-204C-AD61-FFF871FAC659}" srcOrd="4" destOrd="0" presId="urn:microsoft.com/office/officeart/2009/3/layout/DescendingProcess"/>
    <dgm:cxn modelId="{E58AF3A8-865C-5A4F-B1B0-5D46DD84C91D}" type="presParOf" srcId="{2C3F701C-6C9A-234C-8EFC-46AC4D9476A0}" destId="{5DB945DB-E002-AC4E-A620-97FC0D65FCB1}" srcOrd="5" destOrd="0" presId="urn:microsoft.com/office/officeart/2009/3/layout/DescendingProcess"/>
    <dgm:cxn modelId="{F7883C6F-2FED-E54F-A911-B2FF30609E52}" type="presParOf" srcId="{5DB945DB-E002-AC4E-A620-97FC0D65FCB1}" destId="{8DAADA7C-8550-EF4B-95B4-5A30AC62C564}" srcOrd="0" destOrd="0" presId="urn:microsoft.com/office/officeart/2009/3/layout/DescendingProcess"/>
    <dgm:cxn modelId="{4181DA7C-C29A-9540-8535-207935AD136E}" type="presParOf" srcId="{2C3F701C-6C9A-234C-8EFC-46AC4D9476A0}" destId="{27BFD8F2-E2CF-794F-B3A1-280CE7B9FE07}" srcOrd="6" destOrd="0" presId="urn:microsoft.com/office/officeart/2009/3/layout/DescendingProcess"/>
    <dgm:cxn modelId="{B38C064B-1626-B14B-8EC5-E6417D9F4470}" type="presParOf" srcId="{2C3F701C-6C9A-234C-8EFC-46AC4D9476A0}" destId="{4DBFD760-04BB-F74C-AA1C-90E342DC8279}" srcOrd="7" destOrd="0" presId="urn:microsoft.com/office/officeart/2009/3/layout/DescendingProcess"/>
    <dgm:cxn modelId="{D1A8EDE2-BC13-E842-8BEA-97A56950023A}" type="presParOf" srcId="{4DBFD760-04BB-F74C-AA1C-90E342DC8279}" destId="{79EB540B-36A9-8A45-93C8-91EFC462F143}" srcOrd="0" destOrd="0" presId="urn:microsoft.com/office/officeart/2009/3/layout/DescendingProcess"/>
    <dgm:cxn modelId="{C39A0000-B8C9-6148-AAEE-61A07D4630E3}" type="presParOf" srcId="{2C3F701C-6C9A-234C-8EFC-46AC4D9476A0}" destId="{7ECFF5FC-9EEC-8F4D-8D62-1FA630447C59}" srcOrd="8" destOrd="0" presId="urn:microsoft.com/office/officeart/2009/3/layout/Descending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62AD90-8ECF-4F46-9344-165C59188897}">
      <dsp:nvSpPr>
        <dsp:cNvPr id="0" name=""/>
        <dsp:cNvSpPr/>
      </dsp:nvSpPr>
      <dsp:spPr>
        <a:xfrm>
          <a:off x="1340411" y="2188"/>
          <a:ext cx="1528189" cy="1528189"/>
        </a:xfrm>
        <a:prstGeom prst="ellipse">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Editorial decisions</a:t>
          </a:r>
          <a:endParaRPr lang="en-US" sz="1800" kern="1200" dirty="0"/>
        </a:p>
      </dsp:txBody>
      <dsp:txXfrm>
        <a:off x="1564209" y="225986"/>
        <a:ext cx="1080593" cy="1080593"/>
      </dsp:txXfrm>
    </dsp:sp>
    <dsp:sp modelId="{8AAD28DD-04F1-1B49-978C-17754AC9F082}">
      <dsp:nvSpPr>
        <dsp:cNvPr id="0" name=""/>
        <dsp:cNvSpPr/>
      </dsp:nvSpPr>
      <dsp:spPr>
        <a:xfrm>
          <a:off x="1661331" y="1654466"/>
          <a:ext cx="886349" cy="886349"/>
        </a:xfrm>
        <a:prstGeom prst="mathPlus">
          <a:avLst/>
        </a:prstGeom>
        <a:solidFill>
          <a:schemeClr val="accent1">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778817" y="1993406"/>
        <a:ext cx="651377" cy="208469"/>
      </dsp:txXfrm>
    </dsp:sp>
    <dsp:sp modelId="{269EE60E-D109-FD4A-8AEC-232AD02F57B5}">
      <dsp:nvSpPr>
        <dsp:cNvPr id="0" name=""/>
        <dsp:cNvSpPr/>
      </dsp:nvSpPr>
      <dsp:spPr>
        <a:xfrm>
          <a:off x="1340411" y="2664905"/>
          <a:ext cx="1528189" cy="1528189"/>
        </a:xfrm>
        <a:prstGeom prst="ellipse">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Multiple</a:t>
          </a:r>
          <a:r>
            <a:rPr lang="en-US" sz="1800" kern="1200" baseline="0" dirty="0" smtClean="0"/>
            <a:t> opinion targets</a:t>
          </a:r>
          <a:endParaRPr lang="en-US" sz="1800" kern="1200" dirty="0"/>
        </a:p>
      </dsp:txBody>
      <dsp:txXfrm>
        <a:off x="1564209" y="2888703"/>
        <a:ext cx="1080593" cy="1080593"/>
      </dsp:txXfrm>
    </dsp:sp>
    <dsp:sp modelId="{F77C6743-DB31-8A4F-9C23-F75E71805C03}">
      <dsp:nvSpPr>
        <dsp:cNvPr id="0" name=""/>
        <dsp:cNvSpPr/>
      </dsp:nvSpPr>
      <dsp:spPr>
        <a:xfrm>
          <a:off x="1661331" y="4317183"/>
          <a:ext cx="886349" cy="886349"/>
        </a:xfrm>
        <a:prstGeom prst="mathPlus">
          <a:avLst/>
        </a:prstGeom>
        <a:solidFill>
          <a:schemeClr val="accent1">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778817" y="4656123"/>
        <a:ext cx="651377" cy="208469"/>
      </dsp:txXfrm>
    </dsp:sp>
    <dsp:sp modelId="{B7DF32C4-9BEE-894F-AD43-D1C5DD526C81}">
      <dsp:nvSpPr>
        <dsp:cNvPr id="0" name=""/>
        <dsp:cNvSpPr/>
      </dsp:nvSpPr>
      <dsp:spPr>
        <a:xfrm>
          <a:off x="1340411" y="5327622"/>
          <a:ext cx="1528189" cy="1528189"/>
        </a:xfrm>
        <a:prstGeom prst="ellipse">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Implicit polarity</a:t>
          </a:r>
          <a:r>
            <a:rPr lang="en-US" sz="1800" kern="1200" baseline="0" dirty="0" smtClean="0"/>
            <a:t> </a:t>
          </a:r>
          <a:r>
            <a:rPr lang="en-US" sz="1800" kern="1200" dirty="0" smtClean="0"/>
            <a:t>vocabulary</a:t>
          </a:r>
          <a:endParaRPr lang="en-US" sz="1800" kern="1200" dirty="0"/>
        </a:p>
      </dsp:txBody>
      <dsp:txXfrm>
        <a:off x="1564209" y="5551420"/>
        <a:ext cx="1080593" cy="1080593"/>
      </dsp:txXfrm>
    </dsp:sp>
    <dsp:sp modelId="{0C276CE4-20B3-414E-B1CF-6D5442861244}">
      <dsp:nvSpPr>
        <dsp:cNvPr id="0" name=""/>
        <dsp:cNvSpPr/>
      </dsp:nvSpPr>
      <dsp:spPr>
        <a:xfrm>
          <a:off x="3097829" y="3144756"/>
          <a:ext cx="485964" cy="5684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3097829" y="3258453"/>
        <a:ext cx="340175" cy="341092"/>
      </dsp:txXfrm>
    </dsp:sp>
    <dsp:sp modelId="{A7580B0F-1725-2148-B4E8-817904F88BDB}">
      <dsp:nvSpPr>
        <dsp:cNvPr id="0" name=""/>
        <dsp:cNvSpPr/>
      </dsp:nvSpPr>
      <dsp:spPr>
        <a:xfrm>
          <a:off x="3785514" y="1900810"/>
          <a:ext cx="3056378" cy="3056378"/>
        </a:xfrm>
        <a:prstGeom prst="ellipse">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smtClean="0"/>
            <a:t>Investigate</a:t>
          </a:r>
          <a:r>
            <a:rPr lang="en-US" sz="2200" kern="1200" baseline="0" dirty="0" smtClean="0"/>
            <a:t> how different publications differ in their approach to stories about climate change</a:t>
          </a:r>
          <a:endParaRPr lang="en-US" sz="2200" kern="1200" dirty="0"/>
        </a:p>
      </dsp:txBody>
      <dsp:txXfrm>
        <a:off x="4233110" y="2348406"/>
        <a:ext cx="2161186" cy="21611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DB0CC9-B040-2542-8835-AA35134FED39}">
      <dsp:nvSpPr>
        <dsp:cNvPr id="0" name=""/>
        <dsp:cNvSpPr/>
      </dsp:nvSpPr>
      <dsp:spPr>
        <a:xfrm>
          <a:off x="2837854" y="149"/>
          <a:ext cx="1639490" cy="1639490"/>
        </a:xfrm>
        <a:prstGeom prst="ellipse">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Largest readership</a:t>
          </a:r>
          <a:endParaRPr lang="en-US" sz="1600" kern="1200" dirty="0"/>
        </a:p>
      </dsp:txBody>
      <dsp:txXfrm>
        <a:off x="3077952" y="240247"/>
        <a:ext cx="1159294" cy="1159294"/>
      </dsp:txXfrm>
    </dsp:sp>
    <dsp:sp modelId="{1FBD8742-CFA8-364D-BD14-187241829007}">
      <dsp:nvSpPr>
        <dsp:cNvPr id="0" name=""/>
        <dsp:cNvSpPr/>
      </dsp:nvSpPr>
      <dsp:spPr>
        <a:xfrm rot="2700000">
          <a:off x="4301342" y="1404880"/>
          <a:ext cx="435814" cy="5533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4320489" y="1469321"/>
        <a:ext cx="305070" cy="331996"/>
      </dsp:txXfrm>
    </dsp:sp>
    <dsp:sp modelId="{BD766796-866A-6A43-9964-A5CD91CF97C8}">
      <dsp:nvSpPr>
        <dsp:cNvPr id="0" name=""/>
        <dsp:cNvSpPr/>
      </dsp:nvSpPr>
      <dsp:spPr>
        <a:xfrm>
          <a:off x="4578597" y="1740892"/>
          <a:ext cx="1639490" cy="1639490"/>
        </a:xfrm>
        <a:prstGeom prst="ellipse">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Linkage between public and scientific</a:t>
          </a:r>
          <a:endParaRPr lang="en-US" sz="1600" kern="1200" dirty="0"/>
        </a:p>
      </dsp:txBody>
      <dsp:txXfrm>
        <a:off x="4818695" y="1980990"/>
        <a:ext cx="1159294" cy="1159294"/>
      </dsp:txXfrm>
    </dsp:sp>
    <dsp:sp modelId="{8B8796A6-9B67-1E45-91BD-1DB74049D177}">
      <dsp:nvSpPr>
        <dsp:cNvPr id="0" name=""/>
        <dsp:cNvSpPr/>
      </dsp:nvSpPr>
      <dsp:spPr>
        <a:xfrm rot="8100000">
          <a:off x="4318785" y="3145622"/>
          <a:ext cx="435814" cy="5533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4430382" y="3210063"/>
        <a:ext cx="305070" cy="331996"/>
      </dsp:txXfrm>
    </dsp:sp>
    <dsp:sp modelId="{F784F80B-7FB4-DF49-B34E-3A100A9E9879}">
      <dsp:nvSpPr>
        <dsp:cNvPr id="0" name=""/>
        <dsp:cNvSpPr/>
      </dsp:nvSpPr>
      <dsp:spPr>
        <a:xfrm>
          <a:off x="2837854" y="3481634"/>
          <a:ext cx="1639490" cy="1639490"/>
        </a:xfrm>
        <a:prstGeom prst="ellipse">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Shaping </a:t>
          </a:r>
          <a:r>
            <a:rPr lang="en-US" sz="1600" kern="1200" smtClean="0"/>
            <a:t>public perspectives</a:t>
          </a:r>
          <a:endParaRPr lang="en-US" sz="1600" kern="1200"/>
        </a:p>
      </dsp:txBody>
      <dsp:txXfrm>
        <a:off x="3077952" y="3721732"/>
        <a:ext cx="1159294" cy="1159294"/>
      </dsp:txXfrm>
    </dsp:sp>
    <dsp:sp modelId="{6502B5C3-36B8-7F4B-9464-1752EB4CA819}">
      <dsp:nvSpPr>
        <dsp:cNvPr id="0" name=""/>
        <dsp:cNvSpPr/>
      </dsp:nvSpPr>
      <dsp:spPr>
        <a:xfrm rot="13500000">
          <a:off x="2578043" y="3163066"/>
          <a:ext cx="435814" cy="5533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2689640" y="3319957"/>
        <a:ext cx="305070" cy="331996"/>
      </dsp:txXfrm>
    </dsp:sp>
    <dsp:sp modelId="{17B2EE36-B71F-BA45-9588-B0668AFB8118}">
      <dsp:nvSpPr>
        <dsp:cNvPr id="0" name=""/>
        <dsp:cNvSpPr/>
      </dsp:nvSpPr>
      <dsp:spPr>
        <a:xfrm>
          <a:off x="1097112" y="1740892"/>
          <a:ext cx="1639490" cy="1639490"/>
        </a:xfrm>
        <a:prstGeom prst="ellipse">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Influencing policy making</a:t>
          </a:r>
          <a:endParaRPr lang="en-US" sz="1600" kern="1200" dirty="0"/>
        </a:p>
      </dsp:txBody>
      <dsp:txXfrm>
        <a:off x="1337210" y="1980990"/>
        <a:ext cx="1159294" cy="1159294"/>
      </dsp:txXfrm>
    </dsp:sp>
    <dsp:sp modelId="{27639BAD-BC36-2E43-B1E2-C06CB3B5A3B3}">
      <dsp:nvSpPr>
        <dsp:cNvPr id="0" name=""/>
        <dsp:cNvSpPr/>
      </dsp:nvSpPr>
      <dsp:spPr>
        <a:xfrm rot="18900000">
          <a:off x="2560600" y="1422323"/>
          <a:ext cx="435814" cy="5533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2579747" y="1579214"/>
        <a:ext cx="305070" cy="3319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86A655-7377-3046-8A1D-C93387846801}">
      <dsp:nvSpPr>
        <dsp:cNvPr id="0" name=""/>
        <dsp:cNvSpPr/>
      </dsp:nvSpPr>
      <dsp:spPr>
        <a:xfrm>
          <a:off x="2461" y="2773956"/>
          <a:ext cx="2999319" cy="1199727"/>
        </a:xfrm>
        <a:prstGeom prst="chevron">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Narrow down the climate change issues</a:t>
          </a:r>
          <a:endParaRPr lang="en-US" sz="1800" kern="1200" dirty="0"/>
        </a:p>
      </dsp:txBody>
      <dsp:txXfrm>
        <a:off x="602325" y="2773956"/>
        <a:ext cx="1799592" cy="1199727"/>
      </dsp:txXfrm>
    </dsp:sp>
    <dsp:sp modelId="{2347BBC4-BB8B-594B-983E-DBE5C409FD08}">
      <dsp:nvSpPr>
        <dsp:cNvPr id="0" name=""/>
        <dsp:cNvSpPr/>
      </dsp:nvSpPr>
      <dsp:spPr>
        <a:xfrm>
          <a:off x="2701849" y="2773956"/>
          <a:ext cx="2999319" cy="1199727"/>
        </a:xfrm>
        <a:prstGeom prst="chevron">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Identify the sentiment targets</a:t>
          </a:r>
          <a:endParaRPr lang="en-US" sz="1800" kern="1200" dirty="0"/>
        </a:p>
      </dsp:txBody>
      <dsp:txXfrm>
        <a:off x="3301713" y="2773956"/>
        <a:ext cx="1799592" cy="1199727"/>
      </dsp:txXfrm>
    </dsp:sp>
    <dsp:sp modelId="{1B681106-21DA-5945-8E5F-816292269704}">
      <dsp:nvSpPr>
        <dsp:cNvPr id="0" name=""/>
        <dsp:cNvSpPr/>
      </dsp:nvSpPr>
      <dsp:spPr>
        <a:xfrm>
          <a:off x="5401237" y="2773956"/>
          <a:ext cx="2999319" cy="1199727"/>
        </a:xfrm>
        <a:prstGeom prst="chevron">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Regroup</a:t>
          </a:r>
          <a:r>
            <a:rPr lang="en-US" sz="1800" kern="1200" baseline="0" dirty="0" smtClean="0"/>
            <a:t> the documents with similar sentiment targets</a:t>
          </a:r>
          <a:endParaRPr lang="en-US" sz="1800" kern="1200" dirty="0"/>
        </a:p>
      </dsp:txBody>
      <dsp:txXfrm>
        <a:off x="6001101" y="2773956"/>
        <a:ext cx="1799592" cy="11997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5C7A44-E7A9-C740-AF2F-E14FD3C57F20}">
      <dsp:nvSpPr>
        <dsp:cNvPr id="0" name=""/>
        <dsp:cNvSpPr/>
      </dsp:nvSpPr>
      <dsp:spPr>
        <a:xfrm rot="4396374">
          <a:off x="837773" y="838682"/>
          <a:ext cx="3638337" cy="2537286"/>
        </a:xfrm>
        <a:prstGeom prst="swooshArrow">
          <a:avLst>
            <a:gd name="adj1" fmla="val 16310"/>
            <a:gd name="adj2" fmla="val 3137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BBEA7A21-2172-3249-A0F3-393582B64A23}">
      <dsp:nvSpPr>
        <dsp:cNvPr id="0" name=""/>
        <dsp:cNvSpPr/>
      </dsp:nvSpPr>
      <dsp:spPr>
        <a:xfrm>
          <a:off x="2200706" y="1169987"/>
          <a:ext cx="91879" cy="91879"/>
        </a:xfrm>
        <a:prstGeom prst="ellipse">
          <a:avLst/>
        </a:prstGeom>
        <a:solidFill>
          <a:schemeClr val="accent1">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dsp:style>
    </dsp:sp>
    <dsp:sp modelId="{8DAADA7C-8550-EF4B-95B4-5A30AC62C564}">
      <dsp:nvSpPr>
        <dsp:cNvPr id="0" name=""/>
        <dsp:cNvSpPr/>
      </dsp:nvSpPr>
      <dsp:spPr>
        <a:xfrm>
          <a:off x="2829827" y="1677431"/>
          <a:ext cx="91879" cy="91879"/>
        </a:xfrm>
        <a:prstGeom prst="ellipse">
          <a:avLst/>
        </a:prstGeom>
        <a:solidFill>
          <a:schemeClr val="accent1">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dsp:style>
    </dsp:sp>
    <dsp:sp modelId="{79EB540B-36A9-8A45-93C8-91EFC462F143}">
      <dsp:nvSpPr>
        <dsp:cNvPr id="0" name=""/>
        <dsp:cNvSpPr/>
      </dsp:nvSpPr>
      <dsp:spPr>
        <a:xfrm>
          <a:off x="3301320" y="2270854"/>
          <a:ext cx="91879" cy="91879"/>
        </a:xfrm>
        <a:prstGeom prst="ellipse">
          <a:avLst/>
        </a:prstGeom>
        <a:solidFill>
          <a:schemeClr val="accent1">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dsp:style>
    </dsp:sp>
    <dsp:sp modelId="{0D04A746-F216-EF44-A14B-51479F789800}">
      <dsp:nvSpPr>
        <dsp:cNvPr id="0" name=""/>
        <dsp:cNvSpPr/>
      </dsp:nvSpPr>
      <dsp:spPr>
        <a:xfrm>
          <a:off x="593870" y="0"/>
          <a:ext cx="1715363" cy="674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ctr" defTabSz="800100">
            <a:lnSpc>
              <a:spcPct val="90000"/>
            </a:lnSpc>
            <a:spcBef>
              <a:spcPct val="0"/>
            </a:spcBef>
            <a:spcAft>
              <a:spcPct val="35000"/>
            </a:spcAft>
          </a:pPr>
          <a:r>
            <a:rPr lang="en-US" sz="1800" kern="1200" dirty="0" smtClean="0"/>
            <a:t>1. Tokenization</a:t>
          </a:r>
          <a:endParaRPr lang="en-US" sz="1800" kern="1200" dirty="0"/>
        </a:p>
      </dsp:txBody>
      <dsp:txXfrm>
        <a:off x="593870" y="0"/>
        <a:ext cx="1715363" cy="674344"/>
      </dsp:txXfrm>
    </dsp:sp>
    <dsp:sp modelId="{AED67198-A944-AD4C-BF37-A8393A5F6250}">
      <dsp:nvSpPr>
        <dsp:cNvPr id="0" name=""/>
        <dsp:cNvSpPr/>
      </dsp:nvSpPr>
      <dsp:spPr>
        <a:xfrm>
          <a:off x="2726484" y="878754"/>
          <a:ext cx="2503503" cy="674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l" defTabSz="800100">
            <a:lnSpc>
              <a:spcPct val="90000"/>
            </a:lnSpc>
            <a:spcBef>
              <a:spcPct val="0"/>
            </a:spcBef>
            <a:spcAft>
              <a:spcPct val="35000"/>
            </a:spcAft>
          </a:pPr>
          <a:r>
            <a:rPr lang="en-US" sz="1800" kern="1200" dirty="0" smtClean="0"/>
            <a:t>2. Stop-word removing</a:t>
          </a:r>
          <a:endParaRPr lang="en-US" sz="1800" kern="1200" dirty="0"/>
        </a:p>
      </dsp:txBody>
      <dsp:txXfrm>
        <a:off x="2726484" y="878754"/>
        <a:ext cx="2503503" cy="674344"/>
      </dsp:txXfrm>
    </dsp:sp>
    <dsp:sp modelId="{E8F1577A-3FA4-204C-AD61-FFF871FAC659}">
      <dsp:nvSpPr>
        <dsp:cNvPr id="0" name=""/>
        <dsp:cNvSpPr/>
      </dsp:nvSpPr>
      <dsp:spPr>
        <a:xfrm>
          <a:off x="593870" y="1386199"/>
          <a:ext cx="1993530" cy="674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r" defTabSz="800100">
            <a:lnSpc>
              <a:spcPct val="90000"/>
            </a:lnSpc>
            <a:spcBef>
              <a:spcPct val="0"/>
            </a:spcBef>
            <a:spcAft>
              <a:spcPct val="35000"/>
            </a:spcAft>
          </a:pPr>
          <a:r>
            <a:rPr lang="en-US" sz="1800" kern="1200" dirty="0" smtClean="0"/>
            <a:t>3. </a:t>
          </a:r>
          <a:r>
            <a:rPr lang="en-US" sz="1800" kern="1200" dirty="0" smtClean="0"/>
            <a:t>POS </a:t>
          </a:r>
          <a:r>
            <a:rPr lang="en-US" sz="1800" kern="1200" dirty="0" smtClean="0"/>
            <a:t>tagging</a:t>
          </a:r>
          <a:endParaRPr lang="en-US" sz="1800" kern="1200" dirty="0"/>
        </a:p>
      </dsp:txBody>
      <dsp:txXfrm>
        <a:off x="593870" y="1386199"/>
        <a:ext cx="1993530" cy="674344"/>
      </dsp:txXfrm>
    </dsp:sp>
    <dsp:sp modelId="{27BFD8F2-E2CF-794F-B3A1-280CE7B9FE07}">
      <dsp:nvSpPr>
        <dsp:cNvPr id="0" name=""/>
        <dsp:cNvSpPr/>
      </dsp:nvSpPr>
      <dsp:spPr>
        <a:xfrm>
          <a:off x="3544613" y="1952749"/>
          <a:ext cx="2324589" cy="674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l" defTabSz="755650">
            <a:lnSpc>
              <a:spcPct val="90000"/>
            </a:lnSpc>
            <a:spcBef>
              <a:spcPct val="0"/>
            </a:spcBef>
            <a:spcAft>
              <a:spcPct val="35000"/>
            </a:spcAft>
          </a:pPr>
          <a:r>
            <a:rPr lang="en-US" sz="1700" kern="1200" dirty="0" smtClean="0"/>
            <a:t>4. </a:t>
          </a:r>
          <a:r>
            <a:rPr lang="en-US" sz="1700" kern="1200" dirty="0" smtClean="0"/>
            <a:t>Remove words</a:t>
          </a:r>
          <a:r>
            <a:rPr lang="en-US" sz="1700" kern="1200" baseline="0" dirty="0" smtClean="0"/>
            <a:t> except nouns</a:t>
          </a:r>
          <a:endParaRPr lang="en-US" sz="1700" kern="1200" dirty="0"/>
        </a:p>
      </dsp:txBody>
      <dsp:txXfrm>
        <a:off x="3544613" y="1952749"/>
        <a:ext cx="2324589" cy="674344"/>
      </dsp:txXfrm>
    </dsp:sp>
    <dsp:sp modelId="{7ECFF5FC-9EEC-8F4D-8D62-1FA630447C59}">
      <dsp:nvSpPr>
        <dsp:cNvPr id="0" name=""/>
        <dsp:cNvSpPr/>
      </dsp:nvSpPr>
      <dsp:spPr>
        <a:xfrm>
          <a:off x="2911928" y="3540307"/>
          <a:ext cx="2318058" cy="674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t" anchorCtr="0">
          <a:noAutofit/>
        </a:bodyPr>
        <a:lstStyle/>
        <a:p>
          <a:pPr lvl="0" algn="ctr" defTabSz="755650">
            <a:lnSpc>
              <a:spcPct val="90000"/>
            </a:lnSpc>
            <a:spcBef>
              <a:spcPct val="0"/>
            </a:spcBef>
            <a:spcAft>
              <a:spcPct val="35000"/>
            </a:spcAft>
          </a:pPr>
          <a:r>
            <a:rPr lang="en-US" sz="1700" kern="1200" dirty="0" smtClean="0"/>
            <a:t>5. </a:t>
          </a:r>
          <a:r>
            <a:rPr lang="en-US" sz="1700" kern="1200" dirty="0" smtClean="0"/>
            <a:t>Silhouette Coefficient (number</a:t>
          </a:r>
          <a:r>
            <a:rPr lang="en-US" sz="1700" kern="1200" baseline="0" dirty="0" smtClean="0"/>
            <a:t> of topics</a:t>
          </a:r>
          <a:r>
            <a:rPr lang="en-US" sz="1700" kern="1200" dirty="0" smtClean="0"/>
            <a:t>)</a:t>
          </a:r>
          <a:endParaRPr lang="en-US" sz="1700" kern="1200" dirty="0"/>
        </a:p>
      </dsp:txBody>
      <dsp:txXfrm>
        <a:off x="2911928" y="3540307"/>
        <a:ext cx="2318058" cy="674344"/>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0616DB-C4B0-114B-86DE-8992E9148BA1}" type="datetimeFigureOut">
              <a:rPr lang="en-US" smtClean="0"/>
              <a:t>8/16/17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E76681-80A9-7946-9915-29BB15032C5E}" type="slidenum">
              <a:rPr lang="en-US" smtClean="0"/>
              <a:t>‹#›</a:t>
            </a:fld>
            <a:endParaRPr lang="en-US"/>
          </a:p>
        </p:txBody>
      </p:sp>
    </p:spTree>
    <p:extLst>
      <p:ext uri="{BB962C8B-B14F-4D97-AF65-F5344CB8AC3E}">
        <p14:creationId xmlns:p14="http://schemas.microsoft.com/office/powerpoint/2010/main" val="1750273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Audit_Bureau_of_Circulations" TargetMode="External"/><Relationship Id="rId4" Type="http://schemas.openxmlformats.org/officeDocument/2006/relationships/hyperlink" Target="https://en.wikipedia.org/wiki/The_Sun_(United_Kingdom)" TargetMode="External"/><Relationship Id="rId5" Type="http://schemas.openxmlformats.org/officeDocument/2006/relationships/hyperlink" Target="https://en.wikipedia.org/wiki/The_Daily_Mail" TargetMode="External"/><Relationship Id="rId6" Type="http://schemas.openxmlformats.org/officeDocument/2006/relationships/hyperlink" Target="https://en.wikipedia.org/wiki/Daily_Mirror" TargetMode="External"/><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People link</a:t>
            </a:r>
            <a:r>
              <a:rPr lang="en-US" baseline="0" dirty="0" smtClean="0"/>
              <a:t> extreme weather to climate change mostly because newspapers report in that way.</a:t>
            </a:r>
            <a:endParaRPr lang="en-US" dirty="0"/>
          </a:p>
        </p:txBody>
      </p:sp>
      <p:sp>
        <p:nvSpPr>
          <p:cNvPr id="4" name="Slide Number Placeholder 3"/>
          <p:cNvSpPr>
            <a:spLocks noGrp="1"/>
          </p:cNvSpPr>
          <p:nvPr>
            <p:ph type="sldNum" sz="quarter" idx="10"/>
          </p:nvPr>
        </p:nvSpPr>
        <p:spPr/>
        <p:txBody>
          <a:bodyPr/>
          <a:lstStyle/>
          <a:p>
            <a:fld id="{81E76681-80A9-7946-9915-29BB15032C5E}" type="slidenum">
              <a:rPr lang="en-US" smtClean="0"/>
              <a:t>2</a:t>
            </a:fld>
            <a:endParaRPr lang="en-US"/>
          </a:p>
        </p:txBody>
      </p:sp>
    </p:spTree>
    <p:extLst>
      <p:ext uri="{BB962C8B-B14F-4D97-AF65-F5344CB8AC3E}">
        <p14:creationId xmlns:p14="http://schemas.microsoft.com/office/powerpoint/2010/main" val="1092733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”agreement”</a:t>
            </a:r>
            <a:endParaRPr lang="en-US" dirty="0"/>
          </a:p>
        </p:txBody>
      </p:sp>
      <p:sp>
        <p:nvSpPr>
          <p:cNvPr id="4" name="Slide Number Placeholder 3"/>
          <p:cNvSpPr>
            <a:spLocks noGrp="1"/>
          </p:cNvSpPr>
          <p:nvPr>
            <p:ph type="sldNum" sz="quarter" idx="10"/>
          </p:nvPr>
        </p:nvSpPr>
        <p:spPr/>
        <p:txBody>
          <a:bodyPr/>
          <a:lstStyle/>
          <a:p>
            <a:fld id="{81E76681-80A9-7946-9915-29BB15032C5E}" type="slidenum">
              <a:rPr lang="en-US" smtClean="0"/>
              <a:t>12</a:t>
            </a:fld>
            <a:endParaRPr lang="en-US"/>
          </a:p>
        </p:txBody>
      </p:sp>
    </p:spTree>
    <p:extLst>
      <p:ext uri="{BB962C8B-B14F-4D97-AF65-F5344CB8AC3E}">
        <p14:creationId xmlns:p14="http://schemas.microsoft.com/office/powerpoint/2010/main" val="2031593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E76681-80A9-7946-9915-29BB15032C5E}" type="slidenum">
              <a:rPr lang="en-US" smtClean="0"/>
              <a:t>13</a:t>
            </a:fld>
            <a:endParaRPr lang="en-US"/>
          </a:p>
        </p:txBody>
      </p:sp>
    </p:spTree>
    <p:extLst>
      <p:ext uri="{BB962C8B-B14F-4D97-AF65-F5344CB8AC3E}">
        <p14:creationId xmlns:p14="http://schemas.microsoft.com/office/powerpoint/2010/main" val="797786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research is concerned with combining </a:t>
            </a:r>
            <a:r>
              <a:rPr lang="en-US" b="1" dirty="0" smtClean="0"/>
              <a:t>Latent </a:t>
            </a:r>
            <a:r>
              <a:rPr lang="en-US" b="1" dirty="0" err="1" smtClean="0"/>
              <a:t>Dirichlet</a:t>
            </a:r>
            <a:r>
              <a:rPr lang="en-US" b="1" dirty="0" smtClean="0"/>
              <a:t> Allocation </a:t>
            </a:r>
            <a:r>
              <a:rPr lang="en-US" dirty="0" smtClean="0"/>
              <a:t>(LDA) with </a:t>
            </a:r>
            <a:r>
              <a:rPr lang="en-US" b="1" dirty="0" smtClean="0"/>
              <a:t>Sentiment analysis </a:t>
            </a:r>
            <a:r>
              <a:rPr lang="en-US" dirty="0" smtClean="0"/>
              <a:t>to investigate what are the climate change related topics and polarized sentiments in the UK broadsheet newspapers.</a:t>
            </a:r>
          </a:p>
          <a:p>
            <a:endParaRPr lang="en-US" dirty="0"/>
          </a:p>
        </p:txBody>
      </p:sp>
      <p:sp>
        <p:nvSpPr>
          <p:cNvPr id="4" name="Slide Number Placeholder 3"/>
          <p:cNvSpPr>
            <a:spLocks noGrp="1"/>
          </p:cNvSpPr>
          <p:nvPr>
            <p:ph type="sldNum" sz="quarter" idx="10"/>
          </p:nvPr>
        </p:nvSpPr>
        <p:spPr/>
        <p:txBody>
          <a:bodyPr/>
          <a:lstStyle/>
          <a:p>
            <a:fld id="{81E76681-80A9-7946-9915-29BB15032C5E}" type="slidenum">
              <a:rPr lang="en-US" smtClean="0"/>
              <a:t>3</a:t>
            </a:fld>
            <a:endParaRPr lang="en-US"/>
          </a:p>
        </p:txBody>
      </p:sp>
    </p:spTree>
    <p:extLst>
      <p:ext uri="{BB962C8B-B14F-4D97-AF65-F5344CB8AC3E}">
        <p14:creationId xmlns:p14="http://schemas.microsoft.com/office/powerpoint/2010/main" val="614911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Compare with other media types, such as Twitter, blogs. Newspaper still has the largest readership based on circulation. </a:t>
            </a:r>
            <a:r>
              <a:rPr lang="en-US" sz="1200" b="0" i="0" kern="1200" dirty="0" smtClean="0">
                <a:solidFill>
                  <a:schemeClr val="tx1"/>
                </a:solidFill>
                <a:effectLst/>
                <a:latin typeface="+mn-lt"/>
                <a:ea typeface="+mn-ea"/>
                <a:cs typeface="+mn-cs"/>
              </a:rPr>
              <a:t>According to the </a:t>
            </a:r>
            <a:r>
              <a:rPr lang="en-US" sz="1200" b="0" i="0" u="none" strike="noStrike" kern="1200" dirty="0" smtClean="0">
                <a:solidFill>
                  <a:schemeClr val="tx1"/>
                </a:solidFill>
                <a:effectLst/>
                <a:latin typeface="+mn-lt"/>
                <a:ea typeface="+mn-ea"/>
                <a:cs typeface="+mn-cs"/>
                <a:hlinkClick r:id="rId3" tooltip="Audit Bureau of Circulations"/>
              </a:rPr>
              <a:t>Audit Bureau of Circulations</a:t>
            </a:r>
            <a:r>
              <a:rPr lang="en-US" sz="1200" b="0" i="0" kern="1200" dirty="0" smtClean="0">
                <a:solidFill>
                  <a:schemeClr val="tx1"/>
                </a:solidFill>
                <a:effectLst/>
                <a:latin typeface="+mn-lt"/>
                <a:ea typeface="+mn-ea"/>
                <a:cs typeface="+mn-cs"/>
              </a:rPr>
              <a:t> the best-selling papers as of January 2017 are </a:t>
            </a:r>
            <a:r>
              <a:rPr lang="en-US" sz="1200" b="0" i="1" u="none" strike="noStrike" kern="1200" dirty="0" smtClean="0">
                <a:solidFill>
                  <a:schemeClr val="tx1"/>
                </a:solidFill>
                <a:effectLst/>
                <a:latin typeface="+mn-lt"/>
                <a:ea typeface="+mn-ea"/>
                <a:cs typeface="+mn-cs"/>
                <a:hlinkClick r:id="rId4" tooltip="The Sun (United Kingdom)"/>
              </a:rPr>
              <a:t>The Sun</a:t>
            </a:r>
            <a:r>
              <a:rPr lang="en-US" sz="1200" b="0" i="0" kern="1200" dirty="0" smtClean="0">
                <a:solidFill>
                  <a:schemeClr val="tx1"/>
                </a:solidFill>
                <a:effectLst/>
                <a:latin typeface="+mn-lt"/>
                <a:ea typeface="+mn-ea"/>
                <a:cs typeface="+mn-cs"/>
              </a:rPr>
              <a:t>, 1.67 million, </a:t>
            </a:r>
            <a:r>
              <a:rPr lang="en-US" sz="1200" b="0" i="1" u="none" strike="noStrike" kern="1200" dirty="0" smtClean="0">
                <a:solidFill>
                  <a:schemeClr val="tx1"/>
                </a:solidFill>
                <a:effectLst/>
                <a:latin typeface="+mn-lt"/>
                <a:ea typeface="+mn-ea"/>
                <a:cs typeface="+mn-cs"/>
                <a:hlinkClick r:id="rId5" tooltip="The Daily Mail"/>
              </a:rPr>
              <a:t>The Daily Mail</a:t>
            </a:r>
            <a:r>
              <a:rPr lang="en-US" sz="1200" b="0" i="0" kern="1200" dirty="0" smtClean="0">
                <a:solidFill>
                  <a:schemeClr val="tx1"/>
                </a:solidFill>
                <a:effectLst/>
                <a:latin typeface="+mn-lt"/>
                <a:ea typeface="+mn-ea"/>
                <a:cs typeface="+mn-cs"/>
              </a:rPr>
              <a:t>, 1.51 million and the </a:t>
            </a:r>
            <a:r>
              <a:rPr lang="en-US" sz="1200" b="0" i="1" u="none" strike="noStrike" kern="1200" dirty="0" smtClean="0">
                <a:solidFill>
                  <a:schemeClr val="tx1"/>
                </a:solidFill>
                <a:effectLst/>
                <a:latin typeface="+mn-lt"/>
                <a:ea typeface="+mn-ea"/>
                <a:cs typeface="+mn-cs"/>
                <a:hlinkClick r:id="rId6" tooltip="Daily Mirror"/>
              </a:rPr>
              <a:t>Daily Mirror</a:t>
            </a:r>
            <a:r>
              <a:rPr lang="en-US" sz="1200" b="0" i="0" kern="1200" dirty="0" smtClean="0">
                <a:solidFill>
                  <a:schemeClr val="tx1"/>
                </a:solidFill>
                <a:effectLst/>
                <a:latin typeface="+mn-lt"/>
                <a:ea typeface="+mn-ea"/>
                <a:cs typeface="+mn-cs"/>
              </a:rPr>
              <a:t>, 725,000. Readership figures are usually higher than circulation figures because of the assumption that a typical copy of the newspaper is read by more than one person.</a:t>
            </a:r>
            <a:endParaRPr lang="en-US" baseline="0" dirty="0" smtClean="0"/>
          </a:p>
          <a:p>
            <a:pPr marL="228600" indent="-228600">
              <a:buAutoNum type="arabicPeriod"/>
            </a:pPr>
            <a:r>
              <a:rPr lang="en-US" baseline="0" dirty="0" smtClean="0"/>
              <a:t>Some research found that individuals depend on news media to link extreme events such as floods or droughts to climate change, even if they are confronted with floods or droughts. Many news headlines describe climate change as sensational, alarming and harmful environmental issues.</a:t>
            </a:r>
          </a:p>
          <a:p>
            <a:pPr marL="228600" indent="-228600">
              <a:buAutoNum type="arabicPeriod"/>
            </a:pPr>
            <a:r>
              <a:rPr lang="en-US" baseline="0" dirty="0" smtClean="0"/>
              <a:t>The construction and implementation of environmental policies mainly depend on public attitudes. For instance, research found that UK news coverage of genetically modified food affects public views and policy actions on such issues. Also, some research revealed that political actors have played by far the most powerful and efficient role in shaping climate change in the public, but their framings have always been mediated through each newspaper’s preferred ideological worldview.</a:t>
            </a:r>
          </a:p>
          <a:p>
            <a:pPr marL="228600" indent="-228600">
              <a:buAutoNum type="arabicPeriod"/>
            </a:pPr>
            <a:r>
              <a:rPr lang="en-US" baseline="0" dirty="0" smtClean="0"/>
              <a:t>As scientific consensus about the risk of climate change has grown stronger, there is an increase in ideological polarization of public attitudes about climate change. For instance, framing product purchases in pro-environment terms can result in reduced intentions for purchasing the product among those likely to be skeptical of climate change.</a:t>
            </a:r>
            <a:endParaRPr lang="en-US" dirty="0"/>
          </a:p>
        </p:txBody>
      </p:sp>
      <p:sp>
        <p:nvSpPr>
          <p:cNvPr id="4" name="Slide Number Placeholder 3"/>
          <p:cNvSpPr>
            <a:spLocks noGrp="1"/>
          </p:cNvSpPr>
          <p:nvPr>
            <p:ph type="sldNum" sz="quarter" idx="10"/>
          </p:nvPr>
        </p:nvSpPr>
        <p:spPr/>
        <p:txBody>
          <a:bodyPr/>
          <a:lstStyle/>
          <a:p>
            <a:fld id="{81E76681-80A9-7946-9915-29BB15032C5E}" type="slidenum">
              <a:rPr lang="en-US" smtClean="0"/>
              <a:t>4</a:t>
            </a:fld>
            <a:endParaRPr lang="en-US"/>
          </a:p>
        </p:txBody>
      </p:sp>
    </p:spTree>
    <p:extLst>
      <p:ext uri="{BB962C8B-B14F-4D97-AF65-F5344CB8AC3E}">
        <p14:creationId xmlns:p14="http://schemas.microsoft.com/office/powerpoint/2010/main" val="2010036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E76681-80A9-7946-9915-29BB15032C5E}" type="slidenum">
              <a:rPr lang="en-US" smtClean="0"/>
              <a:t>6</a:t>
            </a:fld>
            <a:endParaRPr lang="en-US"/>
          </a:p>
        </p:txBody>
      </p:sp>
    </p:spTree>
    <p:extLst>
      <p:ext uri="{BB962C8B-B14F-4D97-AF65-F5344CB8AC3E}">
        <p14:creationId xmlns:p14="http://schemas.microsoft.com/office/powerpoint/2010/main" val="1745726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E76681-80A9-7946-9915-29BB15032C5E}" type="slidenum">
              <a:rPr lang="en-US" smtClean="0"/>
              <a:t>7</a:t>
            </a:fld>
            <a:endParaRPr lang="en-US"/>
          </a:p>
        </p:txBody>
      </p:sp>
    </p:spTree>
    <p:extLst>
      <p:ext uri="{BB962C8B-B14F-4D97-AF65-F5344CB8AC3E}">
        <p14:creationId xmlns:p14="http://schemas.microsoft.com/office/powerpoint/2010/main" val="1404508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Assign each document</a:t>
            </a:r>
            <a:r>
              <a:rPr lang="en-US" baseline="0" dirty="0" smtClean="0"/>
              <a:t> to different numbers of topics</a:t>
            </a:r>
            <a:endParaRPr lang="en-US" dirty="0"/>
          </a:p>
        </p:txBody>
      </p:sp>
      <p:sp>
        <p:nvSpPr>
          <p:cNvPr id="4" name="Slide Number Placeholder 3"/>
          <p:cNvSpPr>
            <a:spLocks noGrp="1"/>
          </p:cNvSpPr>
          <p:nvPr>
            <p:ph type="sldNum" sz="quarter" idx="10"/>
          </p:nvPr>
        </p:nvSpPr>
        <p:spPr/>
        <p:txBody>
          <a:bodyPr/>
          <a:lstStyle/>
          <a:p>
            <a:fld id="{81E76681-80A9-7946-9915-29BB15032C5E}" type="slidenum">
              <a:rPr lang="en-US" smtClean="0"/>
              <a:t>8</a:t>
            </a:fld>
            <a:endParaRPr lang="en-US"/>
          </a:p>
        </p:txBody>
      </p:sp>
    </p:spTree>
    <p:extLst>
      <p:ext uri="{BB962C8B-B14F-4D97-AF65-F5344CB8AC3E}">
        <p14:creationId xmlns:p14="http://schemas.microsoft.com/office/powerpoint/2010/main" val="1566707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a:t>
            </a:r>
            <a:r>
              <a:rPr lang="en-US" baseline="0" dirty="0" smtClean="0"/>
              <a:t> the topic with highest distribution in each document.</a:t>
            </a:r>
            <a:endParaRPr lang="en-US" dirty="0"/>
          </a:p>
        </p:txBody>
      </p:sp>
      <p:sp>
        <p:nvSpPr>
          <p:cNvPr id="4" name="Slide Number Placeholder 3"/>
          <p:cNvSpPr>
            <a:spLocks noGrp="1"/>
          </p:cNvSpPr>
          <p:nvPr>
            <p:ph type="sldNum" sz="quarter" idx="10"/>
          </p:nvPr>
        </p:nvSpPr>
        <p:spPr/>
        <p:txBody>
          <a:bodyPr/>
          <a:lstStyle/>
          <a:p>
            <a:fld id="{81E76681-80A9-7946-9915-29BB15032C5E}" type="slidenum">
              <a:rPr lang="en-US" smtClean="0"/>
              <a:t>9</a:t>
            </a:fld>
            <a:endParaRPr lang="en-US"/>
          </a:p>
        </p:txBody>
      </p:sp>
    </p:spTree>
    <p:extLst>
      <p:ext uri="{BB962C8B-B14F-4D97-AF65-F5344CB8AC3E}">
        <p14:creationId xmlns:p14="http://schemas.microsoft.com/office/powerpoint/2010/main" val="1489344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a:t>
            </a:r>
            <a:r>
              <a:rPr lang="en-US" baseline="0" dirty="0" smtClean="0"/>
              <a:t> the topic with highest distribution in each document.</a:t>
            </a:r>
            <a:endParaRPr lang="en-US" dirty="0"/>
          </a:p>
        </p:txBody>
      </p:sp>
      <p:sp>
        <p:nvSpPr>
          <p:cNvPr id="4" name="Slide Number Placeholder 3"/>
          <p:cNvSpPr>
            <a:spLocks noGrp="1"/>
          </p:cNvSpPr>
          <p:nvPr>
            <p:ph type="sldNum" sz="quarter" idx="10"/>
          </p:nvPr>
        </p:nvSpPr>
        <p:spPr/>
        <p:txBody>
          <a:bodyPr/>
          <a:lstStyle/>
          <a:p>
            <a:fld id="{81E76681-80A9-7946-9915-29BB15032C5E}" type="slidenum">
              <a:rPr lang="en-US" smtClean="0"/>
              <a:t>10</a:t>
            </a:fld>
            <a:endParaRPr lang="en-US"/>
          </a:p>
        </p:txBody>
      </p:sp>
    </p:spTree>
    <p:extLst>
      <p:ext uri="{BB962C8B-B14F-4D97-AF65-F5344CB8AC3E}">
        <p14:creationId xmlns:p14="http://schemas.microsoft.com/office/powerpoint/2010/main" val="597321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Limitations of</a:t>
            </a:r>
            <a:r>
              <a:rPr lang="en-US" baseline="0" dirty="0" smtClean="0"/>
              <a:t> </a:t>
            </a:r>
            <a:r>
              <a:rPr lang="en-US" baseline="0" dirty="0" err="1" smtClean="0"/>
              <a:t>sentiwordnet</a:t>
            </a:r>
            <a:r>
              <a:rPr lang="en-US" baseline="0" dirty="0" smtClean="0"/>
              <a:t> </a:t>
            </a:r>
            <a:r>
              <a:rPr lang="en-US" dirty="0" smtClean="0"/>
              <a:t>here</a:t>
            </a:r>
            <a:endParaRPr lang="en-US" dirty="0"/>
          </a:p>
        </p:txBody>
      </p:sp>
      <p:sp>
        <p:nvSpPr>
          <p:cNvPr id="4" name="Slide Number Placeholder 3"/>
          <p:cNvSpPr>
            <a:spLocks noGrp="1"/>
          </p:cNvSpPr>
          <p:nvPr>
            <p:ph type="sldNum" sz="quarter" idx="10"/>
          </p:nvPr>
        </p:nvSpPr>
        <p:spPr/>
        <p:txBody>
          <a:bodyPr/>
          <a:lstStyle/>
          <a:p>
            <a:fld id="{81E76681-80A9-7946-9915-29BB15032C5E}" type="slidenum">
              <a:rPr lang="en-US" smtClean="0"/>
              <a:t>11</a:t>
            </a:fld>
            <a:endParaRPr lang="en-US"/>
          </a:p>
        </p:txBody>
      </p:sp>
    </p:spTree>
    <p:extLst>
      <p:ext uri="{BB962C8B-B14F-4D97-AF65-F5344CB8AC3E}">
        <p14:creationId xmlns:p14="http://schemas.microsoft.com/office/powerpoint/2010/main" val="1928756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8/16/17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8/16/17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8/16/17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8/16/17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8/16/17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8/16/17</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8/16/17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8/16/17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8/16/17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8/16/17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hyperlink" Target="http://sentiwordnet.isti.cnr.it/" TargetMode="External"/><Relationship Id="rId4" Type="http://schemas.openxmlformats.org/officeDocument/2006/relationships/image" Target="../media/image3.png"/><Relationship Id="rId5"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8"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00126"/>
            <a:ext cx="9144000" cy="2284232"/>
          </a:xfrm>
        </p:spPr>
        <p:txBody>
          <a:bodyPr>
            <a:noAutofit/>
          </a:bodyPr>
          <a:lstStyle/>
          <a:p>
            <a:r>
              <a:rPr lang="en-US" sz="4000" dirty="0" smtClean="0"/>
              <a:t>Comparing Attitudes to Climate Change in the Media </a:t>
            </a:r>
            <a:r>
              <a:rPr lang="en-US" sz="4000" dirty="0"/>
              <a:t>U</a:t>
            </a:r>
            <a:r>
              <a:rPr lang="en-US" sz="4000" dirty="0" smtClean="0"/>
              <a:t>sing Sentiment </a:t>
            </a:r>
            <a:r>
              <a:rPr lang="en-US" sz="4000" dirty="0"/>
              <a:t>A</a:t>
            </a:r>
            <a:r>
              <a:rPr lang="en-US" sz="4000" dirty="0" smtClean="0"/>
              <a:t>nalysis </a:t>
            </a:r>
            <a:r>
              <a:rPr lang="en-US" sz="4000" dirty="0"/>
              <a:t>B</a:t>
            </a:r>
            <a:r>
              <a:rPr lang="en-US" sz="4000" dirty="0" smtClean="0"/>
              <a:t>ased on Latent </a:t>
            </a:r>
            <a:r>
              <a:rPr lang="en-US" sz="4000" dirty="0" err="1" smtClean="0"/>
              <a:t>Dirichlet</a:t>
            </a:r>
            <a:r>
              <a:rPr lang="en-US" sz="4000" dirty="0" smtClean="0"/>
              <a:t> Allocation</a:t>
            </a:r>
            <a:endParaRPr lang="en-US" sz="4000" dirty="0"/>
          </a:p>
        </p:txBody>
      </p:sp>
      <p:sp>
        <p:nvSpPr>
          <p:cNvPr id="3" name="Subtitle 2"/>
          <p:cNvSpPr>
            <a:spLocks noGrp="1"/>
          </p:cNvSpPr>
          <p:nvPr>
            <p:ph type="subTitle" idx="1"/>
          </p:nvPr>
        </p:nvSpPr>
        <p:spPr>
          <a:xfrm>
            <a:off x="342898" y="4284483"/>
            <a:ext cx="8229601" cy="1216204"/>
          </a:xfrm>
        </p:spPr>
        <p:txBody>
          <a:bodyPr>
            <a:noAutofit/>
          </a:bodyPr>
          <a:lstStyle/>
          <a:p>
            <a:r>
              <a:rPr lang="en-US" sz="2000" dirty="0" smtClean="0"/>
              <a:t>Ye Jiang, </a:t>
            </a:r>
            <a:r>
              <a:rPr lang="en-US" sz="2000" dirty="0" err="1" smtClean="0"/>
              <a:t>Xingyi</a:t>
            </a:r>
            <a:r>
              <a:rPr lang="en-US" sz="2000" dirty="0" smtClean="0"/>
              <a:t> Song, Jackie Harrison, Shaun </a:t>
            </a:r>
            <a:r>
              <a:rPr lang="en-US" sz="2000" dirty="0" err="1" smtClean="0"/>
              <a:t>Quegan</a:t>
            </a:r>
            <a:r>
              <a:rPr lang="en-US" sz="2000" dirty="0"/>
              <a:t> </a:t>
            </a:r>
            <a:r>
              <a:rPr lang="en-US" sz="2000" dirty="0" smtClean="0"/>
              <a:t>and Diana Maynard</a:t>
            </a:r>
            <a:endParaRPr lang="en-US" sz="2000" dirty="0"/>
          </a:p>
        </p:txBody>
      </p:sp>
    </p:spTree>
    <p:extLst>
      <p:ext uri="{BB962C8B-B14F-4D97-AF65-F5344CB8AC3E}">
        <p14:creationId xmlns:p14="http://schemas.microsoft.com/office/powerpoint/2010/main" val="10982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LDA is implemented?</a:t>
            </a:r>
            <a:endParaRPr lang="en-US" dirty="0"/>
          </a:p>
        </p:txBody>
      </p:sp>
      <p:sp>
        <p:nvSpPr>
          <p:cNvPr id="4" name="AutoShape 2" descr="astedGraphic-1.png"/>
          <p:cNvSpPr>
            <a:spLocks noChangeAspect="1" noChangeArrowheads="1"/>
          </p:cNvSpPr>
          <p:nvPr/>
        </p:nvSpPr>
        <p:spPr bwMode="auto">
          <a:xfrm>
            <a:off x="0" y="0"/>
            <a:ext cx="3048000" cy="304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ounded Rectangle 7"/>
          <p:cNvSpPr/>
          <p:nvPr/>
        </p:nvSpPr>
        <p:spPr>
          <a:xfrm>
            <a:off x="3869268" y="739806"/>
            <a:ext cx="1813032" cy="523258"/>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eft Brace 5"/>
          <p:cNvSpPr/>
          <p:nvPr/>
        </p:nvSpPr>
        <p:spPr>
          <a:xfrm>
            <a:off x="5728143" y="299545"/>
            <a:ext cx="623024" cy="1415174"/>
          </a:xfrm>
          <a:prstGeom prst="leftBrace">
            <a:avLst/>
          </a:prstGeom>
          <a:ln w="476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ounded Rectangle 12"/>
          <p:cNvSpPr/>
          <p:nvPr/>
        </p:nvSpPr>
        <p:spPr>
          <a:xfrm>
            <a:off x="3823425" y="2375005"/>
            <a:ext cx="1813032" cy="523258"/>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3823425" y="4149431"/>
            <a:ext cx="1813032" cy="523258"/>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 Brace 15"/>
          <p:cNvSpPr/>
          <p:nvPr/>
        </p:nvSpPr>
        <p:spPr>
          <a:xfrm>
            <a:off x="5728143" y="1982040"/>
            <a:ext cx="623024" cy="1357327"/>
          </a:xfrm>
          <a:prstGeom prst="leftBrace">
            <a:avLst/>
          </a:prstGeom>
          <a:ln w="476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e 16"/>
          <p:cNvSpPr/>
          <p:nvPr/>
        </p:nvSpPr>
        <p:spPr>
          <a:xfrm>
            <a:off x="5728143" y="3640151"/>
            <a:ext cx="623024" cy="1536027"/>
          </a:xfrm>
          <a:prstGeom prst="leftBrace">
            <a:avLst/>
          </a:prstGeom>
          <a:ln w="476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ounded Rectangle 17"/>
          <p:cNvSpPr/>
          <p:nvPr/>
        </p:nvSpPr>
        <p:spPr>
          <a:xfrm>
            <a:off x="3869268" y="5761891"/>
            <a:ext cx="1813032" cy="523258"/>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eft Brace 19"/>
          <p:cNvSpPr/>
          <p:nvPr/>
        </p:nvSpPr>
        <p:spPr>
          <a:xfrm>
            <a:off x="5728143" y="5316416"/>
            <a:ext cx="623024" cy="1414208"/>
          </a:xfrm>
          <a:prstGeom prst="leftBrace">
            <a:avLst/>
          </a:prstGeom>
          <a:ln w="476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3869268" y="714744"/>
            <a:ext cx="2017982" cy="584775"/>
          </a:xfrm>
          <a:prstGeom prst="rect">
            <a:avLst/>
          </a:prstGeom>
          <a:noFill/>
        </p:spPr>
        <p:txBody>
          <a:bodyPr wrap="square" rtlCol="0">
            <a:spAutoFit/>
          </a:bodyPr>
          <a:lstStyle/>
          <a:p>
            <a:r>
              <a:rPr lang="en-US" sz="1600" dirty="0" smtClean="0"/>
              <a:t>The Guardian news article N</a:t>
            </a:r>
            <a:endParaRPr lang="en-US" sz="1600" dirty="0"/>
          </a:p>
        </p:txBody>
      </p:sp>
      <p:sp>
        <p:nvSpPr>
          <p:cNvPr id="22" name="TextBox 21"/>
          <p:cNvSpPr txBox="1"/>
          <p:nvPr/>
        </p:nvSpPr>
        <p:spPr>
          <a:xfrm>
            <a:off x="3818626" y="2368317"/>
            <a:ext cx="2017982" cy="584775"/>
          </a:xfrm>
          <a:prstGeom prst="rect">
            <a:avLst/>
          </a:prstGeom>
          <a:noFill/>
        </p:spPr>
        <p:txBody>
          <a:bodyPr wrap="square" rtlCol="0">
            <a:spAutoFit/>
          </a:bodyPr>
          <a:lstStyle/>
          <a:p>
            <a:r>
              <a:rPr lang="en-US" sz="1600" dirty="0" smtClean="0"/>
              <a:t>The Times news article N</a:t>
            </a:r>
            <a:endParaRPr lang="en-US" sz="1600" dirty="0"/>
          </a:p>
        </p:txBody>
      </p:sp>
      <p:sp>
        <p:nvSpPr>
          <p:cNvPr id="23" name="TextBox 22"/>
          <p:cNvSpPr txBox="1"/>
          <p:nvPr/>
        </p:nvSpPr>
        <p:spPr>
          <a:xfrm>
            <a:off x="3818626" y="4136508"/>
            <a:ext cx="2017982" cy="584775"/>
          </a:xfrm>
          <a:prstGeom prst="rect">
            <a:avLst/>
          </a:prstGeom>
          <a:noFill/>
        </p:spPr>
        <p:txBody>
          <a:bodyPr wrap="square" rtlCol="0">
            <a:spAutoFit/>
          </a:bodyPr>
          <a:lstStyle/>
          <a:p>
            <a:r>
              <a:rPr lang="en-US" sz="1600" dirty="0" smtClean="0"/>
              <a:t>The Independent news article N</a:t>
            </a:r>
            <a:endParaRPr lang="en-US" sz="1600" dirty="0"/>
          </a:p>
        </p:txBody>
      </p:sp>
      <p:sp>
        <p:nvSpPr>
          <p:cNvPr id="24" name="TextBox 23"/>
          <p:cNvSpPr txBox="1"/>
          <p:nvPr/>
        </p:nvSpPr>
        <p:spPr>
          <a:xfrm>
            <a:off x="3818626" y="5749181"/>
            <a:ext cx="2017982" cy="584775"/>
          </a:xfrm>
          <a:prstGeom prst="rect">
            <a:avLst/>
          </a:prstGeom>
          <a:noFill/>
        </p:spPr>
        <p:txBody>
          <a:bodyPr wrap="square" rtlCol="0">
            <a:spAutoFit/>
          </a:bodyPr>
          <a:lstStyle/>
          <a:p>
            <a:r>
              <a:rPr lang="en-US" sz="1600" dirty="0" smtClean="0"/>
              <a:t>The Telegraph news article N</a:t>
            </a:r>
            <a:endParaRPr lang="en-US" sz="1600" dirty="0"/>
          </a:p>
        </p:txBody>
      </p:sp>
      <p:sp>
        <p:nvSpPr>
          <p:cNvPr id="25" name="TextBox 24"/>
          <p:cNvSpPr txBox="1"/>
          <p:nvPr/>
        </p:nvSpPr>
        <p:spPr>
          <a:xfrm>
            <a:off x="6571885" y="0"/>
            <a:ext cx="933956" cy="338554"/>
          </a:xfrm>
          <a:prstGeom prst="rect">
            <a:avLst/>
          </a:prstGeom>
          <a:noFill/>
          <a:ln>
            <a:solidFill>
              <a:schemeClr val="accent1"/>
            </a:solidFill>
          </a:ln>
        </p:spPr>
        <p:txBody>
          <a:bodyPr wrap="square" rtlCol="0">
            <a:spAutoFit/>
          </a:bodyPr>
          <a:lstStyle/>
          <a:p>
            <a:r>
              <a:rPr lang="en-US" sz="1600" dirty="0" smtClean="0"/>
              <a:t>Topic ID</a:t>
            </a:r>
            <a:endParaRPr lang="en-US" sz="1600" dirty="0"/>
          </a:p>
        </p:txBody>
      </p:sp>
      <p:sp>
        <p:nvSpPr>
          <p:cNvPr id="26" name="TextBox 25"/>
          <p:cNvSpPr txBox="1"/>
          <p:nvPr/>
        </p:nvSpPr>
        <p:spPr>
          <a:xfrm>
            <a:off x="7944952" y="0"/>
            <a:ext cx="1340937" cy="338554"/>
          </a:xfrm>
          <a:prstGeom prst="rect">
            <a:avLst/>
          </a:prstGeom>
          <a:noFill/>
          <a:ln>
            <a:solidFill>
              <a:schemeClr val="accent1"/>
            </a:solidFill>
          </a:ln>
        </p:spPr>
        <p:txBody>
          <a:bodyPr wrap="square" rtlCol="0">
            <a:spAutoFit/>
          </a:bodyPr>
          <a:lstStyle/>
          <a:p>
            <a:r>
              <a:rPr lang="en-US" sz="1600" smtClean="0"/>
              <a:t>Distribution</a:t>
            </a:r>
            <a:endParaRPr lang="en-US" sz="1600" dirty="0"/>
          </a:p>
        </p:txBody>
      </p:sp>
      <p:sp>
        <p:nvSpPr>
          <p:cNvPr id="29" name="TextBox 28"/>
          <p:cNvSpPr txBox="1"/>
          <p:nvPr/>
        </p:nvSpPr>
        <p:spPr>
          <a:xfrm>
            <a:off x="6597438" y="2015927"/>
            <a:ext cx="5415886" cy="338554"/>
          </a:xfrm>
          <a:prstGeom prst="rect">
            <a:avLst/>
          </a:prstGeom>
          <a:noFill/>
        </p:spPr>
        <p:txBody>
          <a:bodyPr wrap="square" rtlCol="0">
            <a:spAutoFit/>
          </a:bodyPr>
          <a:lstStyle/>
          <a:p>
            <a:r>
              <a:rPr lang="en-US" sz="1600" dirty="0" smtClean="0"/>
              <a:t>Topic 8       			0.731			</a:t>
            </a:r>
            <a:r>
              <a:rPr lang="en-US" sz="1600" dirty="0" smtClean="0">
                <a:solidFill>
                  <a:srgbClr val="FF0000"/>
                </a:solidFill>
              </a:rPr>
              <a:t>sun</a:t>
            </a:r>
            <a:r>
              <a:rPr lang="en-US" sz="1600" dirty="0" smtClean="0"/>
              <a:t>, water, </a:t>
            </a:r>
            <a:r>
              <a:rPr lang="en-US" sz="1600" dirty="0" smtClean="0">
                <a:solidFill>
                  <a:srgbClr val="FF0000"/>
                </a:solidFill>
              </a:rPr>
              <a:t>ice</a:t>
            </a:r>
            <a:r>
              <a:rPr lang="en-US" sz="1600" dirty="0" smtClean="0"/>
              <a:t>, </a:t>
            </a:r>
            <a:r>
              <a:rPr lang="en-US" sz="1600" dirty="0" smtClean="0">
                <a:solidFill>
                  <a:srgbClr val="FF0000"/>
                </a:solidFill>
              </a:rPr>
              <a:t>level</a:t>
            </a:r>
            <a:r>
              <a:rPr lang="en-US" sz="1600" dirty="0" smtClean="0"/>
              <a:t>...</a:t>
            </a:r>
          </a:p>
        </p:txBody>
      </p:sp>
      <p:sp>
        <p:nvSpPr>
          <p:cNvPr id="30" name="TextBox 29"/>
          <p:cNvSpPr txBox="1"/>
          <p:nvPr/>
        </p:nvSpPr>
        <p:spPr>
          <a:xfrm>
            <a:off x="6538086" y="3852739"/>
            <a:ext cx="5475238" cy="1323439"/>
          </a:xfrm>
          <a:prstGeom prst="rect">
            <a:avLst/>
          </a:prstGeom>
          <a:noFill/>
        </p:spPr>
        <p:txBody>
          <a:bodyPr wrap="square" rtlCol="0">
            <a:spAutoFit/>
          </a:bodyPr>
          <a:lstStyle/>
          <a:p>
            <a:endParaRPr lang="en-US" sz="1600" dirty="0" smtClean="0"/>
          </a:p>
          <a:p>
            <a:endParaRPr lang="en-US" sz="1600" dirty="0"/>
          </a:p>
          <a:p>
            <a:endParaRPr lang="en-US" sz="1600" dirty="0" smtClean="0"/>
          </a:p>
          <a:p>
            <a:r>
              <a:rPr lang="en-US" sz="1600" dirty="0" smtClean="0"/>
              <a:t>Topic 2			0.509		air, </a:t>
            </a:r>
            <a:r>
              <a:rPr lang="en-US" sz="1600" dirty="0" smtClean="0">
                <a:solidFill>
                  <a:srgbClr val="FF0000"/>
                </a:solidFill>
              </a:rPr>
              <a:t>level</a:t>
            </a:r>
            <a:r>
              <a:rPr lang="en-US" sz="1600" dirty="0" smtClean="0"/>
              <a:t>, </a:t>
            </a:r>
            <a:r>
              <a:rPr lang="en-US" sz="1600" dirty="0" smtClean="0">
                <a:solidFill>
                  <a:srgbClr val="FF0000"/>
                </a:solidFill>
              </a:rPr>
              <a:t>sea</a:t>
            </a:r>
            <a:r>
              <a:rPr lang="en-US" sz="1600" dirty="0" smtClean="0"/>
              <a:t>,</a:t>
            </a:r>
            <a:r>
              <a:rPr lang="mr-IN" sz="1600" dirty="0" smtClean="0"/>
              <a:t>…</a:t>
            </a:r>
            <a:r>
              <a:rPr lang="en-US" sz="1600" dirty="0" smtClean="0"/>
              <a:t>, </a:t>
            </a:r>
            <a:r>
              <a:rPr lang="en-US" sz="1600" dirty="0" smtClean="0">
                <a:solidFill>
                  <a:srgbClr val="FF0000"/>
                </a:solidFill>
              </a:rPr>
              <a:t>ice</a:t>
            </a:r>
          </a:p>
          <a:p>
            <a:endParaRPr lang="en-US" sz="1600" dirty="0" smtClean="0"/>
          </a:p>
        </p:txBody>
      </p:sp>
      <p:sp>
        <p:nvSpPr>
          <p:cNvPr id="31" name="TextBox 30"/>
          <p:cNvSpPr txBox="1"/>
          <p:nvPr/>
        </p:nvSpPr>
        <p:spPr>
          <a:xfrm>
            <a:off x="6538086" y="5379848"/>
            <a:ext cx="5653914" cy="1323439"/>
          </a:xfrm>
          <a:prstGeom prst="rect">
            <a:avLst/>
          </a:prstGeom>
          <a:noFill/>
        </p:spPr>
        <p:txBody>
          <a:bodyPr wrap="square" rtlCol="0">
            <a:spAutoFit/>
          </a:bodyPr>
          <a:lstStyle/>
          <a:p>
            <a:endParaRPr lang="en-US" sz="1600" dirty="0" smtClean="0"/>
          </a:p>
          <a:p>
            <a:endParaRPr lang="en-US" sz="1600" dirty="0" smtClean="0"/>
          </a:p>
          <a:p>
            <a:endParaRPr lang="en-US" sz="1600" dirty="0"/>
          </a:p>
          <a:p>
            <a:r>
              <a:rPr lang="en-US" sz="1600" dirty="0" smtClean="0"/>
              <a:t>Topic 19			0.476		hot, disaster, earthquake..</a:t>
            </a:r>
          </a:p>
          <a:p>
            <a:endParaRPr lang="en-US" sz="1600" dirty="0"/>
          </a:p>
        </p:txBody>
      </p:sp>
      <p:sp>
        <p:nvSpPr>
          <p:cNvPr id="27" name="TextBox 26"/>
          <p:cNvSpPr txBox="1"/>
          <p:nvPr/>
        </p:nvSpPr>
        <p:spPr>
          <a:xfrm>
            <a:off x="6597437" y="407443"/>
            <a:ext cx="5415887" cy="1323439"/>
          </a:xfrm>
          <a:prstGeom prst="rect">
            <a:avLst/>
          </a:prstGeom>
          <a:noFill/>
        </p:spPr>
        <p:txBody>
          <a:bodyPr wrap="square" rtlCol="0">
            <a:spAutoFit/>
          </a:bodyPr>
          <a:lstStyle/>
          <a:p>
            <a:endParaRPr lang="en-US" sz="1600" dirty="0" smtClean="0"/>
          </a:p>
          <a:p>
            <a:endParaRPr lang="en-US" sz="1600" dirty="0" smtClean="0"/>
          </a:p>
          <a:p>
            <a:endParaRPr lang="en-US" sz="1600" dirty="0"/>
          </a:p>
          <a:p>
            <a:r>
              <a:rPr lang="en-US" sz="1600" dirty="0" smtClean="0"/>
              <a:t>Topic 11			0.797			</a:t>
            </a:r>
            <a:r>
              <a:rPr lang="en-US" sz="1600" dirty="0" smtClean="0">
                <a:solidFill>
                  <a:srgbClr val="FF0000"/>
                </a:solidFill>
              </a:rPr>
              <a:t>ice</a:t>
            </a:r>
            <a:r>
              <a:rPr lang="en-US" sz="1600" dirty="0" smtClean="0"/>
              <a:t>, </a:t>
            </a:r>
            <a:r>
              <a:rPr lang="en-US" sz="1600" dirty="0" smtClean="0">
                <a:solidFill>
                  <a:srgbClr val="FF0000"/>
                </a:solidFill>
              </a:rPr>
              <a:t>sea</a:t>
            </a:r>
            <a:r>
              <a:rPr lang="en-US" sz="1600" dirty="0" smtClean="0"/>
              <a:t>,</a:t>
            </a:r>
            <a:r>
              <a:rPr lang="mr-IN" sz="1600" dirty="0" smtClean="0"/>
              <a:t>…</a:t>
            </a:r>
            <a:r>
              <a:rPr lang="en-US" sz="1600" dirty="0" smtClean="0"/>
              <a:t>world, </a:t>
            </a:r>
            <a:r>
              <a:rPr lang="en-US" sz="1600" dirty="0" smtClean="0">
                <a:solidFill>
                  <a:srgbClr val="FF0000"/>
                </a:solidFill>
              </a:rPr>
              <a:t>level</a:t>
            </a:r>
          </a:p>
          <a:p>
            <a:endParaRPr lang="en-US" sz="1600" dirty="0"/>
          </a:p>
        </p:txBody>
      </p:sp>
      <p:sp>
        <p:nvSpPr>
          <p:cNvPr id="28" name="TextBox 27"/>
          <p:cNvSpPr txBox="1"/>
          <p:nvPr/>
        </p:nvSpPr>
        <p:spPr>
          <a:xfrm>
            <a:off x="9725000" y="0"/>
            <a:ext cx="1340937" cy="338554"/>
          </a:xfrm>
          <a:prstGeom prst="rect">
            <a:avLst/>
          </a:prstGeom>
          <a:noFill/>
          <a:ln>
            <a:solidFill>
              <a:schemeClr val="accent1"/>
            </a:solidFill>
          </a:ln>
        </p:spPr>
        <p:txBody>
          <a:bodyPr wrap="square" rtlCol="0">
            <a:spAutoFit/>
          </a:bodyPr>
          <a:lstStyle/>
          <a:p>
            <a:r>
              <a:rPr lang="en-US" sz="1600" dirty="0" smtClean="0"/>
              <a:t>Key Words</a:t>
            </a:r>
            <a:endParaRPr lang="en-US" sz="1600" dirty="0"/>
          </a:p>
        </p:txBody>
      </p:sp>
      <p:sp>
        <p:nvSpPr>
          <p:cNvPr id="3" name="Rounded Rectangle 2"/>
          <p:cNvSpPr/>
          <p:nvPr/>
        </p:nvSpPr>
        <p:spPr>
          <a:xfrm>
            <a:off x="3510780" y="343138"/>
            <a:ext cx="2412124" cy="4576610"/>
          </a:xfrm>
          <a:prstGeom prst="roundRect">
            <a:avLst/>
          </a:prstGeom>
          <a:noFill/>
          <a:ln w="4889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40726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SentiWordNet</a:t>
            </a:r>
            <a:endParaRPr lang="en-US" dirty="0"/>
          </a:p>
        </p:txBody>
      </p:sp>
      <p:sp>
        <p:nvSpPr>
          <p:cNvPr id="7" name="Rectangle 6"/>
          <p:cNvSpPr/>
          <p:nvPr/>
        </p:nvSpPr>
        <p:spPr>
          <a:xfrm>
            <a:off x="4093850" y="6271313"/>
            <a:ext cx="2922338" cy="369332"/>
          </a:xfrm>
          <a:prstGeom prst="rect">
            <a:avLst/>
          </a:prstGeom>
        </p:spPr>
        <p:txBody>
          <a:bodyPr wrap="none">
            <a:spAutoFit/>
          </a:bodyPr>
          <a:lstStyle/>
          <a:p>
            <a:r>
              <a:rPr lang="en-US" i="1" baseline="30000" dirty="0" smtClean="0"/>
              <a:t>1</a:t>
            </a:r>
            <a:r>
              <a:rPr lang="en-US" i="1" dirty="0" smtClean="0">
                <a:hlinkClick r:id="rId3"/>
              </a:rPr>
              <a:t>http</a:t>
            </a:r>
            <a:r>
              <a:rPr lang="en-US" i="1" dirty="0">
                <a:hlinkClick r:id="rId3"/>
              </a:rPr>
              <a:t>://</a:t>
            </a:r>
            <a:r>
              <a:rPr lang="en-US" i="1" dirty="0" smtClean="0">
                <a:hlinkClick r:id="rId3"/>
              </a:rPr>
              <a:t>sentiwordnet.isti.cnr.it</a:t>
            </a:r>
            <a:endParaRPr lang="en-US" i="1" dirty="0"/>
          </a:p>
        </p:txBody>
      </p:sp>
      <p:pic>
        <p:nvPicPr>
          <p:cNvPr id="11" name="Picture 10"/>
          <p:cNvPicPr>
            <a:picLocks noChangeAspect="1"/>
          </p:cNvPicPr>
          <p:nvPr/>
        </p:nvPicPr>
        <p:blipFill>
          <a:blip r:embed="rId4"/>
          <a:stretch>
            <a:fillRect/>
          </a:stretch>
        </p:blipFill>
        <p:spPr>
          <a:xfrm>
            <a:off x="4099402" y="2669774"/>
            <a:ext cx="642783" cy="800447"/>
          </a:xfrm>
          <a:prstGeom prst="rect">
            <a:avLst/>
          </a:prstGeom>
        </p:spPr>
      </p:pic>
      <p:pic>
        <p:nvPicPr>
          <p:cNvPr id="12" name="Picture 11"/>
          <p:cNvPicPr>
            <a:picLocks noChangeAspect="1"/>
          </p:cNvPicPr>
          <p:nvPr/>
        </p:nvPicPr>
        <p:blipFill>
          <a:blip r:embed="rId4"/>
          <a:stretch>
            <a:fillRect/>
          </a:stretch>
        </p:blipFill>
        <p:spPr>
          <a:xfrm>
            <a:off x="4251802" y="2822174"/>
            <a:ext cx="642783" cy="800447"/>
          </a:xfrm>
          <a:prstGeom prst="rect">
            <a:avLst/>
          </a:prstGeom>
        </p:spPr>
      </p:pic>
      <p:pic>
        <p:nvPicPr>
          <p:cNvPr id="13" name="Picture 12"/>
          <p:cNvPicPr>
            <a:picLocks noChangeAspect="1"/>
          </p:cNvPicPr>
          <p:nvPr/>
        </p:nvPicPr>
        <p:blipFill>
          <a:blip r:embed="rId4"/>
          <a:stretch>
            <a:fillRect/>
          </a:stretch>
        </p:blipFill>
        <p:spPr>
          <a:xfrm>
            <a:off x="4404202" y="2974574"/>
            <a:ext cx="642783" cy="800447"/>
          </a:xfrm>
          <a:prstGeom prst="rect">
            <a:avLst/>
          </a:prstGeom>
        </p:spPr>
      </p:pic>
      <p:pic>
        <p:nvPicPr>
          <p:cNvPr id="14" name="Picture 13"/>
          <p:cNvPicPr>
            <a:picLocks noChangeAspect="1"/>
          </p:cNvPicPr>
          <p:nvPr/>
        </p:nvPicPr>
        <p:blipFill>
          <a:blip r:embed="rId4"/>
          <a:stretch>
            <a:fillRect/>
          </a:stretch>
        </p:blipFill>
        <p:spPr>
          <a:xfrm>
            <a:off x="4556602" y="3126974"/>
            <a:ext cx="642783" cy="800447"/>
          </a:xfrm>
          <a:prstGeom prst="rect">
            <a:avLst/>
          </a:prstGeom>
        </p:spPr>
      </p:pic>
      <p:sp>
        <p:nvSpPr>
          <p:cNvPr id="15" name="Rounded Rectangle 14"/>
          <p:cNvSpPr/>
          <p:nvPr/>
        </p:nvSpPr>
        <p:spPr>
          <a:xfrm>
            <a:off x="3810071" y="2523398"/>
            <a:ext cx="1550205" cy="1560787"/>
          </a:xfrm>
          <a:prstGeom prst="roundRect">
            <a:avLst/>
          </a:prstGeom>
          <a:noFill/>
          <a:ln w="4889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74934" y="4217722"/>
            <a:ext cx="2337989" cy="1703592"/>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697824" y="4838685"/>
            <a:ext cx="2654629" cy="461665"/>
          </a:xfrm>
          <a:prstGeom prst="rect">
            <a:avLst/>
          </a:prstGeom>
          <a:noFill/>
        </p:spPr>
        <p:txBody>
          <a:bodyPr wrap="square" rtlCol="0">
            <a:spAutoFit/>
          </a:bodyPr>
          <a:lstStyle/>
          <a:p>
            <a:r>
              <a:rPr lang="en-US" sz="2400" dirty="0" smtClean="0"/>
              <a:t>SentiWordNet</a:t>
            </a:r>
            <a:r>
              <a:rPr lang="en-US" sz="2400" baseline="30000" dirty="0" smtClean="0"/>
              <a:t>1</a:t>
            </a:r>
            <a:endParaRPr lang="en-US" sz="2400" dirty="0"/>
          </a:p>
        </p:txBody>
      </p:sp>
      <p:cxnSp>
        <p:nvCxnSpPr>
          <p:cNvPr id="19" name="Straight Arrow Connector 18"/>
          <p:cNvCxnSpPr>
            <a:stCxn id="15" idx="3"/>
            <a:endCxn id="17" idx="2"/>
          </p:cNvCxnSpPr>
          <p:nvPr/>
        </p:nvCxnSpPr>
        <p:spPr>
          <a:xfrm>
            <a:off x="5360276" y="3303792"/>
            <a:ext cx="1114658" cy="176572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pic>
        <p:nvPicPr>
          <p:cNvPr id="55" name="Picture 5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2234" y="154001"/>
            <a:ext cx="4731447" cy="2820573"/>
          </a:xfrm>
          <a:prstGeom prst="rect">
            <a:avLst/>
          </a:prstGeom>
        </p:spPr>
      </p:pic>
      <p:cxnSp>
        <p:nvCxnSpPr>
          <p:cNvPr id="57" name="Straight Arrow Connector 56"/>
          <p:cNvCxnSpPr>
            <a:stCxn id="17" idx="7"/>
          </p:cNvCxnSpPr>
          <p:nvPr/>
        </p:nvCxnSpPr>
        <p:spPr>
          <a:xfrm flipV="1">
            <a:off x="8470532" y="2974574"/>
            <a:ext cx="1104811" cy="149263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1749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works</a:t>
            </a:r>
            <a:endParaRPr lang="en-US" dirty="0"/>
          </a:p>
        </p:txBody>
      </p:sp>
      <p:sp>
        <p:nvSpPr>
          <p:cNvPr id="3" name="Content Placeholder 2"/>
          <p:cNvSpPr>
            <a:spLocks noGrp="1"/>
          </p:cNvSpPr>
          <p:nvPr>
            <p:ph idx="1"/>
          </p:nvPr>
        </p:nvSpPr>
        <p:spPr>
          <a:xfrm>
            <a:off x="3869268" y="864108"/>
            <a:ext cx="8017932" cy="5120640"/>
          </a:xfrm>
        </p:spPr>
        <p:txBody>
          <a:bodyPr>
            <a:normAutofit/>
          </a:bodyPr>
          <a:lstStyle/>
          <a:p>
            <a:r>
              <a:rPr lang="en-US" sz="2800" dirty="0" smtClean="0"/>
              <a:t>Build climate change domain-specific lexicon.</a:t>
            </a:r>
          </a:p>
          <a:p>
            <a:r>
              <a:rPr lang="en-US" sz="2800" dirty="0" smtClean="0"/>
              <a:t>Find meaningful topics overlaps </a:t>
            </a:r>
            <a:r>
              <a:rPr lang="en-US" sz="2800" dirty="0"/>
              <a:t>in terms of </a:t>
            </a:r>
            <a:r>
              <a:rPr lang="en-US" sz="2800" dirty="0" smtClean="0"/>
              <a:t>keywords.</a:t>
            </a:r>
          </a:p>
          <a:p>
            <a:r>
              <a:rPr lang="en-US" sz="2800" dirty="0" smtClean="0"/>
              <a:t>Extend sentiment analysis to consider not just positive and negative attitudes, but also the different emotions expressed. </a:t>
            </a:r>
          </a:p>
          <a:p>
            <a:r>
              <a:rPr lang="en-US" sz="2800" dirty="0" smtClean="0"/>
              <a:t>Balance the numbers of news articles in different publications. </a:t>
            </a:r>
          </a:p>
          <a:p>
            <a:endParaRPr lang="en-US" sz="2800" dirty="0" smtClean="0"/>
          </a:p>
          <a:p>
            <a:endParaRPr lang="en-US" sz="2800" dirty="0"/>
          </a:p>
        </p:txBody>
      </p:sp>
    </p:spTree>
    <p:extLst>
      <p:ext uri="{BB962C8B-B14F-4D97-AF65-F5344CB8AC3E}">
        <p14:creationId xmlns:p14="http://schemas.microsoft.com/office/powerpoint/2010/main" val="13488163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5" name="Rounded Rectangle 4"/>
          <p:cNvSpPr/>
          <p:nvPr/>
        </p:nvSpPr>
        <p:spPr>
          <a:xfrm>
            <a:off x="3626068" y="2790497"/>
            <a:ext cx="1813035" cy="1231271"/>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964432" y="1682185"/>
            <a:ext cx="2000744" cy="1400667"/>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95392" y="4466242"/>
            <a:ext cx="2000744" cy="1400667"/>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681621" y="3193595"/>
            <a:ext cx="2017982" cy="461665"/>
          </a:xfrm>
          <a:prstGeom prst="rect">
            <a:avLst/>
          </a:prstGeom>
          <a:noFill/>
        </p:spPr>
        <p:txBody>
          <a:bodyPr wrap="square" rtlCol="0">
            <a:spAutoFit/>
          </a:bodyPr>
          <a:lstStyle/>
          <a:p>
            <a:r>
              <a:rPr lang="en-US" sz="2400" smtClean="0"/>
              <a:t>Newspapers</a:t>
            </a:r>
            <a:endParaRPr lang="en-US" sz="2400" dirty="0"/>
          </a:p>
        </p:txBody>
      </p:sp>
      <p:sp>
        <p:nvSpPr>
          <p:cNvPr id="9" name="TextBox 8"/>
          <p:cNvSpPr txBox="1"/>
          <p:nvPr/>
        </p:nvSpPr>
        <p:spPr>
          <a:xfrm>
            <a:off x="6009515" y="2028575"/>
            <a:ext cx="1955661" cy="707886"/>
          </a:xfrm>
          <a:prstGeom prst="rect">
            <a:avLst/>
          </a:prstGeom>
          <a:noFill/>
        </p:spPr>
        <p:txBody>
          <a:bodyPr wrap="square" rtlCol="0">
            <a:spAutoFit/>
          </a:bodyPr>
          <a:lstStyle/>
          <a:p>
            <a:r>
              <a:rPr lang="en-US" sz="2000" dirty="0" smtClean="0"/>
              <a:t>Latent </a:t>
            </a:r>
            <a:r>
              <a:rPr lang="en-US" sz="2000" dirty="0" err="1" smtClean="0"/>
              <a:t>Dirichlet</a:t>
            </a:r>
            <a:r>
              <a:rPr lang="en-US" sz="2000" dirty="0" smtClean="0"/>
              <a:t> Allocation (LDA)</a:t>
            </a:r>
            <a:endParaRPr lang="en-US" sz="2000" dirty="0"/>
          </a:p>
        </p:txBody>
      </p:sp>
      <p:sp>
        <p:nvSpPr>
          <p:cNvPr id="10" name="TextBox 9"/>
          <p:cNvSpPr txBox="1"/>
          <p:nvPr/>
        </p:nvSpPr>
        <p:spPr>
          <a:xfrm>
            <a:off x="6540475" y="4935742"/>
            <a:ext cx="2271710" cy="461665"/>
          </a:xfrm>
          <a:prstGeom prst="rect">
            <a:avLst/>
          </a:prstGeom>
          <a:noFill/>
        </p:spPr>
        <p:txBody>
          <a:bodyPr wrap="square" rtlCol="0">
            <a:spAutoFit/>
          </a:bodyPr>
          <a:lstStyle/>
          <a:p>
            <a:r>
              <a:rPr lang="en-US" sz="2400" smtClean="0"/>
              <a:t>SentiWordNet</a:t>
            </a:r>
            <a:endParaRPr lang="en-US" sz="2400"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3634" y="1682185"/>
            <a:ext cx="3309788" cy="1973075"/>
          </a:xfrm>
          <a:prstGeom prst="rect">
            <a:avLst/>
          </a:prstGeom>
        </p:spPr>
      </p:pic>
      <p:cxnSp>
        <p:nvCxnSpPr>
          <p:cNvPr id="12" name="Straight Arrow Connector 11"/>
          <p:cNvCxnSpPr>
            <a:endCxn id="10" idx="3"/>
          </p:cNvCxnSpPr>
          <p:nvPr/>
        </p:nvCxnSpPr>
        <p:spPr>
          <a:xfrm flipV="1">
            <a:off x="5439103" y="2877729"/>
            <a:ext cx="818331" cy="55151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4"/>
            <a:endCxn id="14" idx="0"/>
          </p:cNvCxnSpPr>
          <p:nvPr/>
        </p:nvCxnSpPr>
        <p:spPr>
          <a:xfrm>
            <a:off x="6964804" y="3082852"/>
            <a:ext cx="530960" cy="138339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4" idx="7"/>
          </p:cNvCxnSpPr>
          <p:nvPr/>
        </p:nvCxnSpPr>
        <p:spPr>
          <a:xfrm flipV="1">
            <a:off x="8203134" y="3655260"/>
            <a:ext cx="1915394" cy="101610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388663" y="3085873"/>
            <a:ext cx="1672538" cy="338554"/>
          </a:xfrm>
          <a:prstGeom prst="rect">
            <a:avLst/>
          </a:prstGeom>
          <a:noFill/>
        </p:spPr>
        <p:txBody>
          <a:bodyPr wrap="square" rtlCol="0">
            <a:spAutoFit/>
          </a:bodyPr>
          <a:lstStyle/>
          <a:p>
            <a:r>
              <a:rPr lang="en-US" sz="1600" dirty="0" smtClean="0"/>
              <a:t>Preprocessing</a:t>
            </a:r>
            <a:endParaRPr lang="en-US" sz="1600" dirty="0"/>
          </a:p>
        </p:txBody>
      </p:sp>
      <p:sp>
        <p:nvSpPr>
          <p:cNvPr id="16" name="TextBox 15"/>
          <p:cNvSpPr txBox="1"/>
          <p:nvPr/>
        </p:nvSpPr>
        <p:spPr>
          <a:xfrm>
            <a:off x="6394015" y="3688804"/>
            <a:ext cx="1672538" cy="584775"/>
          </a:xfrm>
          <a:prstGeom prst="rect">
            <a:avLst/>
          </a:prstGeom>
          <a:noFill/>
        </p:spPr>
        <p:txBody>
          <a:bodyPr wrap="square" rtlCol="0">
            <a:spAutoFit/>
          </a:bodyPr>
          <a:lstStyle/>
          <a:p>
            <a:r>
              <a:rPr lang="en-US" sz="1600" dirty="0" smtClean="0"/>
              <a:t>Clustering and Regroup</a:t>
            </a:r>
            <a:endParaRPr lang="en-US" sz="1600" dirty="0"/>
          </a:p>
        </p:txBody>
      </p:sp>
      <p:sp>
        <p:nvSpPr>
          <p:cNvPr id="17" name="TextBox 16"/>
          <p:cNvSpPr txBox="1"/>
          <p:nvPr/>
        </p:nvSpPr>
        <p:spPr>
          <a:xfrm>
            <a:off x="8531340" y="3919637"/>
            <a:ext cx="2830204" cy="584775"/>
          </a:xfrm>
          <a:prstGeom prst="rect">
            <a:avLst/>
          </a:prstGeom>
          <a:noFill/>
        </p:spPr>
        <p:txBody>
          <a:bodyPr wrap="square" rtlCol="0">
            <a:spAutoFit/>
          </a:bodyPr>
          <a:lstStyle/>
          <a:p>
            <a:r>
              <a:rPr lang="en-US" sz="1600" dirty="0" smtClean="0"/>
              <a:t>Compare sentiment polarities between publications</a:t>
            </a:r>
            <a:endParaRPr lang="en-US" sz="1600" dirty="0"/>
          </a:p>
        </p:txBody>
      </p:sp>
      <p:sp>
        <p:nvSpPr>
          <p:cNvPr id="18" name="TextBox 17"/>
          <p:cNvSpPr txBox="1"/>
          <p:nvPr/>
        </p:nvSpPr>
        <p:spPr>
          <a:xfrm>
            <a:off x="3626068" y="2028575"/>
            <a:ext cx="1813035" cy="369332"/>
          </a:xfrm>
          <a:prstGeom prst="rect">
            <a:avLst/>
          </a:prstGeom>
          <a:noFill/>
        </p:spPr>
        <p:txBody>
          <a:bodyPr wrap="square" rtlCol="0">
            <a:spAutoFit/>
          </a:bodyPr>
          <a:lstStyle/>
          <a:p>
            <a:r>
              <a:rPr lang="en-US" dirty="0" smtClean="0"/>
              <a:t>The Guardian</a:t>
            </a:r>
            <a:endParaRPr lang="en-US" dirty="0"/>
          </a:p>
        </p:txBody>
      </p:sp>
      <p:sp>
        <p:nvSpPr>
          <p:cNvPr id="19" name="TextBox 18"/>
          <p:cNvSpPr txBox="1"/>
          <p:nvPr/>
        </p:nvSpPr>
        <p:spPr>
          <a:xfrm>
            <a:off x="3626068" y="2367304"/>
            <a:ext cx="1813035" cy="369332"/>
          </a:xfrm>
          <a:prstGeom prst="rect">
            <a:avLst/>
          </a:prstGeom>
          <a:noFill/>
        </p:spPr>
        <p:txBody>
          <a:bodyPr wrap="square" rtlCol="0">
            <a:spAutoFit/>
          </a:bodyPr>
          <a:lstStyle/>
          <a:p>
            <a:r>
              <a:rPr lang="en-US" dirty="0" smtClean="0"/>
              <a:t>The Times</a:t>
            </a:r>
            <a:endParaRPr lang="en-US" dirty="0"/>
          </a:p>
        </p:txBody>
      </p:sp>
      <p:sp>
        <p:nvSpPr>
          <p:cNvPr id="20" name="TextBox 19"/>
          <p:cNvSpPr txBox="1"/>
          <p:nvPr/>
        </p:nvSpPr>
        <p:spPr>
          <a:xfrm>
            <a:off x="3605296" y="4058358"/>
            <a:ext cx="1813035" cy="369332"/>
          </a:xfrm>
          <a:prstGeom prst="rect">
            <a:avLst/>
          </a:prstGeom>
          <a:noFill/>
        </p:spPr>
        <p:txBody>
          <a:bodyPr wrap="square" rtlCol="0">
            <a:spAutoFit/>
          </a:bodyPr>
          <a:lstStyle/>
          <a:p>
            <a:r>
              <a:rPr lang="en-US" dirty="0" smtClean="0"/>
              <a:t>The Independent</a:t>
            </a:r>
            <a:endParaRPr lang="en-US" dirty="0"/>
          </a:p>
        </p:txBody>
      </p:sp>
      <p:sp>
        <p:nvSpPr>
          <p:cNvPr id="21" name="TextBox 20"/>
          <p:cNvSpPr txBox="1"/>
          <p:nvPr/>
        </p:nvSpPr>
        <p:spPr>
          <a:xfrm>
            <a:off x="3605295" y="4376817"/>
            <a:ext cx="1813035" cy="369332"/>
          </a:xfrm>
          <a:prstGeom prst="rect">
            <a:avLst/>
          </a:prstGeom>
          <a:noFill/>
        </p:spPr>
        <p:txBody>
          <a:bodyPr wrap="square" rtlCol="0">
            <a:spAutoFit/>
          </a:bodyPr>
          <a:lstStyle/>
          <a:p>
            <a:r>
              <a:rPr lang="en-US" dirty="0" smtClean="0"/>
              <a:t>The Telegraph</a:t>
            </a:r>
            <a:endParaRPr lang="en-US" dirty="0"/>
          </a:p>
        </p:txBody>
      </p:sp>
    </p:spTree>
    <p:extLst>
      <p:ext uri="{BB962C8B-B14F-4D97-AF65-F5344CB8AC3E}">
        <p14:creationId xmlns:p14="http://schemas.microsoft.com/office/powerpoint/2010/main" val="7232797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11754123"/>
              </p:ext>
            </p:extLst>
          </p:nvPr>
        </p:nvGraphicFramePr>
        <p:xfrm>
          <a:off x="3484179" y="0"/>
          <a:ext cx="8182304"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717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Overall Structures</a:t>
            </a:r>
          </a:p>
        </p:txBody>
      </p:sp>
      <p:sp>
        <p:nvSpPr>
          <p:cNvPr id="6" name="Rounded Rectangle 5"/>
          <p:cNvSpPr/>
          <p:nvPr/>
        </p:nvSpPr>
        <p:spPr>
          <a:xfrm>
            <a:off x="3626068" y="2790497"/>
            <a:ext cx="1813035" cy="1231271"/>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964432" y="1682185"/>
            <a:ext cx="2000744" cy="1400667"/>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495392" y="4466242"/>
            <a:ext cx="2000744" cy="1400667"/>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681621" y="3193595"/>
            <a:ext cx="2017982" cy="461665"/>
          </a:xfrm>
          <a:prstGeom prst="rect">
            <a:avLst/>
          </a:prstGeom>
          <a:noFill/>
        </p:spPr>
        <p:txBody>
          <a:bodyPr wrap="square" rtlCol="0">
            <a:spAutoFit/>
          </a:bodyPr>
          <a:lstStyle/>
          <a:p>
            <a:r>
              <a:rPr lang="en-US" sz="2400" smtClean="0"/>
              <a:t>Newspapers</a:t>
            </a:r>
            <a:endParaRPr lang="en-US" sz="2400" dirty="0"/>
          </a:p>
        </p:txBody>
      </p:sp>
      <p:sp>
        <p:nvSpPr>
          <p:cNvPr id="17" name="TextBox 16"/>
          <p:cNvSpPr txBox="1"/>
          <p:nvPr/>
        </p:nvSpPr>
        <p:spPr>
          <a:xfrm>
            <a:off x="6009515" y="2028575"/>
            <a:ext cx="1955661" cy="707886"/>
          </a:xfrm>
          <a:prstGeom prst="rect">
            <a:avLst/>
          </a:prstGeom>
          <a:noFill/>
        </p:spPr>
        <p:txBody>
          <a:bodyPr wrap="square" rtlCol="0">
            <a:spAutoFit/>
          </a:bodyPr>
          <a:lstStyle/>
          <a:p>
            <a:r>
              <a:rPr lang="en-US" sz="2000" dirty="0" smtClean="0"/>
              <a:t>Latent </a:t>
            </a:r>
            <a:r>
              <a:rPr lang="en-US" sz="2000" dirty="0" err="1" smtClean="0"/>
              <a:t>Dirichlet</a:t>
            </a:r>
            <a:r>
              <a:rPr lang="en-US" sz="2000" dirty="0" smtClean="0"/>
              <a:t> Allocation (LDA)</a:t>
            </a:r>
            <a:endParaRPr lang="en-US" sz="2000" dirty="0"/>
          </a:p>
        </p:txBody>
      </p:sp>
      <p:sp>
        <p:nvSpPr>
          <p:cNvPr id="18" name="TextBox 17"/>
          <p:cNvSpPr txBox="1"/>
          <p:nvPr/>
        </p:nvSpPr>
        <p:spPr>
          <a:xfrm>
            <a:off x="6540475" y="4935742"/>
            <a:ext cx="2271710" cy="461665"/>
          </a:xfrm>
          <a:prstGeom prst="rect">
            <a:avLst/>
          </a:prstGeom>
          <a:noFill/>
        </p:spPr>
        <p:txBody>
          <a:bodyPr wrap="square" rtlCol="0">
            <a:spAutoFit/>
          </a:bodyPr>
          <a:lstStyle/>
          <a:p>
            <a:r>
              <a:rPr lang="en-US" sz="2400" smtClean="0"/>
              <a:t>SentiWordNet</a:t>
            </a:r>
            <a:endParaRPr lang="en-US" sz="2400" dirty="0"/>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3634" y="1682185"/>
            <a:ext cx="3309788" cy="1973075"/>
          </a:xfrm>
          <a:prstGeom prst="rect">
            <a:avLst/>
          </a:prstGeom>
        </p:spPr>
      </p:pic>
      <p:cxnSp>
        <p:nvCxnSpPr>
          <p:cNvPr id="30" name="Straight Arrow Connector 29"/>
          <p:cNvCxnSpPr>
            <a:endCxn id="7" idx="3"/>
          </p:cNvCxnSpPr>
          <p:nvPr/>
        </p:nvCxnSpPr>
        <p:spPr>
          <a:xfrm flipV="1">
            <a:off x="5439103" y="2877729"/>
            <a:ext cx="818331" cy="55151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7" idx="4"/>
            <a:endCxn id="11" idx="0"/>
          </p:cNvCxnSpPr>
          <p:nvPr/>
        </p:nvCxnSpPr>
        <p:spPr>
          <a:xfrm>
            <a:off x="6964804" y="3082852"/>
            <a:ext cx="530960" cy="138339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1" idx="7"/>
            <a:endCxn id="27" idx="2"/>
          </p:cNvCxnSpPr>
          <p:nvPr/>
        </p:nvCxnSpPr>
        <p:spPr>
          <a:xfrm flipV="1">
            <a:off x="8203134" y="3655260"/>
            <a:ext cx="1915394" cy="101610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388663" y="3085873"/>
            <a:ext cx="1672538" cy="338554"/>
          </a:xfrm>
          <a:prstGeom prst="rect">
            <a:avLst/>
          </a:prstGeom>
          <a:noFill/>
        </p:spPr>
        <p:txBody>
          <a:bodyPr wrap="square" rtlCol="0">
            <a:spAutoFit/>
          </a:bodyPr>
          <a:lstStyle/>
          <a:p>
            <a:r>
              <a:rPr lang="en-US" sz="1600" dirty="0" smtClean="0"/>
              <a:t>Preprocessing</a:t>
            </a:r>
            <a:endParaRPr lang="en-US" sz="1600" dirty="0"/>
          </a:p>
        </p:txBody>
      </p:sp>
      <p:sp>
        <p:nvSpPr>
          <p:cNvPr id="44" name="TextBox 43"/>
          <p:cNvSpPr txBox="1"/>
          <p:nvPr/>
        </p:nvSpPr>
        <p:spPr>
          <a:xfrm>
            <a:off x="6394015" y="3688804"/>
            <a:ext cx="1672538" cy="584775"/>
          </a:xfrm>
          <a:prstGeom prst="rect">
            <a:avLst/>
          </a:prstGeom>
          <a:noFill/>
        </p:spPr>
        <p:txBody>
          <a:bodyPr wrap="square" rtlCol="0">
            <a:spAutoFit/>
          </a:bodyPr>
          <a:lstStyle/>
          <a:p>
            <a:r>
              <a:rPr lang="en-US" sz="1600" dirty="0" smtClean="0"/>
              <a:t>Clustering and Regroup</a:t>
            </a:r>
            <a:endParaRPr lang="en-US" sz="1600" dirty="0"/>
          </a:p>
        </p:txBody>
      </p:sp>
      <p:sp>
        <p:nvSpPr>
          <p:cNvPr id="45" name="TextBox 44"/>
          <p:cNvSpPr txBox="1"/>
          <p:nvPr/>
        </p:nvSpPr>
        <p:spPr>
          <a:xfrm>
            <a:off x="8531340" y="3919637"/>
            <a:ext cx="2830204" cy="584775"/>
          </a:xfrm>
          <a:prstGeom prst="rect">
            <a:avLst/>
          </a:prstGeom>
          <a:noFill/>
        </p:spPr>
        <p:txBody>
          <a:bodyPr wrap="square" rtlCol="0">
            <a:spAutoFit/>
          </a:bodyPr>
          <a:lstStyle/>
          <a:p>
            <a:r>
              <a:rPr lang="en-US" sz="1600" dirty="0" smtClean="0"/>
              <a:t>Compare sentiment polarities between publications</a:t>
            </a:r>
            <a:endParaRPr lang="en-US" sz="1600" dirty="0"/>
          </a:p>
        </p:txBody>
      </p:sp>
      <p:sp>
        <p:nvSpPr>
          <p:cNvPr id="46" name="TextBox 45"/>
          <p:cNvSpPr txBox="1"/>
          <p:nvPr/>
        </p:nvSpPr>
        <p:spPr>
          <a:xfrm>
            <a:off x="3626068" y="2028575"/>
            <a:ext cx="1813035" cy="369332"/>
          </a:xfrm>
          <a:prstGeom prst="rect">
            <a:avLst/>
          </a:prstGeom>
          <a:noFill/>
        </p:spPr>
        <p:txBody>
          <a:bodyPr wrap="square" rtlCol="0">
            <a:spAutoFit/>
          </a:bodyPr>
          <a:lstStyle/>
          <a:p>
            <a:r>
              <a:rPr lang="en-US" dirty="0" smtClean="0"/>
              <a:t>The Guardian</a:t>
            </a:r>
            <a:endParaRPr lang="en-US" dirty="0"/>
          </a:p>
        </p:txBody>
      </p:sp>
      <p:sp>
        <p:nvSpPr>
          <p:cNvPr id="47" name="TextBox 46"/>
          <p:cNvSpPr txBox="1"/>
          <p:nvPr/>
        </p:nvSpPr>
        <p:spPr>
          <a:xfrm>
            <a:off x="3626068" y="2367304"/>
            <a:ext cx="1813035" cy="369332"/>
          </a:xfrm>
          <a:prstGeom prst="rect">
            <a:avLst/>
          </a:prstGeom>
          <a:noFill/>
        </p:spPr>
        <p:txBody>
          <a:bodyPr wrap="square" rtlCol="0">
            <a:spAutoFit/>
          </a:bodyPr>
          <a:lstStyle/>
          <a:p>
            <a:r>
              <a:rPr lang="en-US" dirty="0" smtClean="0"/>
              <a:t>The Times</a:t>
            </a:r>
            <a:endParaRPr lang="en-US" dirty="0"/>
          </a:p>
        </p:txBody>
      </p:sp>
      <p:sp>
        <p:nvSpPr>
          <p:cNvPr id="48" name="TextBox 47"/>
          <p:cNvSpPr txBox="1"/>
          <p:nvPr/>
        </p:nvSpPr>
        <p:spPr>
          <a:xfrm>
            <a:off x="3605296" y="4058358"/>
            <a:ext cx="1813035" cy="369332"/>
          </a:xfrm>
          <a:prstGeom prst="rect">
            <a:avLst/>
          </a:prstGeom>
          <a:noFill/>
        </p:spPr>
        <p:txBody>
          <a:bodyPr wrap="square" rtlCol="0">
            <a:spAutoFit/>
          </a:bodyPr>
          <a:lstStyle/>
          <a:p>
            <a:r>
              <a:rPr lang="en-US" dirty="0" smtClean="0"/>
              <a:t>The Independent</a:t>
            </a:r>
            <a:endParaRPr lang="en-US" dirty="0"/>
          </a:p>
        </p:txBody>
      </p:sp>
      <p:sp>
        <p:nvSpPr>
          <p:cNvPr id="49" name="TextBox 48"/>
          <p:cNvSpPr txBox="1"/>
          <p:nvPr/>
        </p:nvSpPr>
        <p:spPr>
          <a:xfrm>
            <a:off x="3605295" y="4376817"/>
            <a:ext cx="1813035" cy="369332"/>
          </a:xfrm>
          <a:prstGeom prst="rect">
            <a:avLst/>
          </a:prstGeom>
          <a:noFill/>
        </p:spPr>
        <p:txBody>
          <a:bodyPr wrap="square" rtlCol="0">
            <a:spAutoFit/>
          </a:bodyPr>
          <a:lstStyle/>
          <a:p>
            <a:r>
              <a:rPr lang="en-US" dirty="0" smtClean="0"/>
              <a:t>The Telegraph</a:t>
            </a:r>
            <a:endParaRPr lang="en-US" dirty="0"/>
          </a:p>
        </p:txBody>
      </p:sp>
    </p:spTree>
    <p:extLst>
      <p:ext uri="{BB962C8B-B14F-4D97-AF65-F5344CB8AC3E}">
        <p14:creationId xmlns:p14="http://schemas.microsoft.com/office/powerpoint/2010/main" val="835295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additive="base">
                                        <p:cTn id="13" dur="500" fill="hold"/>
                                        <p:tgtEl>
                                          <p:spTgt spid="47"/>
                                        </p:tgtEl>
                                        <p:attrNameLst>
                                          <p:attrName>ppt_x</p:attrName>
                                        </p:attrNameLst>
                                      </p:cBhvr>
                                      <p:tavLst>
                                        <p:tav tm="0">
                                          <p:val>
                                            <p:strVal val="#ppt_x"/>
                                          </p:val>
                                        </p:tav>
                                        <p:tav tm="100000">
                                          <p:val>
                                            <p:strVal val="#ppt_x"/>
                                          </p:val>
                                        </p:tav>
                                      </p:tavLst>
                                    </p:anim>
                                    <p:anim calcmode="lin" valueType="num">
                                      <p:cBhvr additive="base">
                                        <p:cTn id="1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500"/>
                                        <p:tgtEl>
                                          <p:spTgt spid="48"/>
                                        </p:tgtEl>
                                        <p:attrNameLst>
                                          <p:attrName>ppt_y</p:attrName>
                                        </p:attrNameLst>
                                      </p:cBhvr>
                                      <p:tavLst>
                                        <p:tav tm="0">
                                          <p:val>
                                            <p:strVal val="#ppt_y+#ppt_h*1.125000"/>
                                          </p:val>
                                        </p:tav>
                                        <p:tav tm="100000">
                                          <p:val>
                                            <p:strVal val="#ppt_y"/>
                                          </p:val>
                                        </p:tav>
                                      </p:tavLst>
                                    </p:anim>
                                    <p:animEffect transition="in" filter="wipe(up)">
                                      <p:cBhvr>
                                        <p:cTn id="20" dur="500"/>
                                        <p:tgtEl>
                                          <p:spTgt spid="48"/>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49"/>
                                        </p:tgtEl>
                                        <p:attrNameLst>
                                          <p:attrName>style.visibility</p:attrName>
                                        </p:attrNameLst>
                                      </p:cBhvr>
                                      <p:to>
                                        <p:strVal val="visible"/>
                                      </p:to>
                                    </p:set>
                                    <p:anim calcmode="lin" valueType="num">
                                      <p:cBhvr additive="base">
                                        <p:cTn id="25" dur="500"/>
                                        <p:tgtEl>
                                          <p:spTgt spid="49"/>
                                        </p:tgtEl>
                                        <p:attrNameLst>
                                          <p:attrName>ppt_y</p:attrName>
                                        </p:attrNameLst>
                                      </p:cBhvr>
                                      <p:tavLst>
                                        <p:tav tm="0">
                                          <p:val>
                                            <p:strVal val="#ppt_y+#ppt_h*1.125000"/>
                                          </p:val>
                                        </p:tav>
                                        <p:tav tm="100000">
                                          <p:val>
                                            <p:strVal val="#ppt_y"/>
                                          </p:val>
                                        </p:tav>
                                      </p:tavLst>
                                    </p:anim>
                                    <p:animEffect transition="in" filter="wipe(up)">
                                      <p:cBhvr>
                                        <p:cTn id="2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p:bldP spid="4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Newspapers?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37918345"/>
              </p:ext>
            </p:extLst>
          </p:nvPr>
        </p:nvGraphicFramePr>
        <p:xfrm>
          <a:off x="3868738" y="863600"/>
          <a:ext cx="7315200" cy="5121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15980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LDA?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45204530"/>
              </p:ext>
            </p:extLst>
          </p:nvPr>
        </p:nvGraphicFramePr>
        <p:xfrm>
          <a:off x="3436883" y="0"/>
          <a:ext cx="8403019" cy="67476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59319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LDA?</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142171" y="0"/>
            <a:ext cx="5027324" cy="4903075"/>
          </a:xfrm>
          <a:prstGeom prst="rect">
            <a:avLst/>
          </a:prstGeom>
        </p:spPr>
      </p:pic>
      <p:pic>
        <p:nvPicPr>
          <p:cNvPr id="5" name="Picture 4"/>
          <p:cNvPicPr>
            <a:picLocks noChangeAspect="1"/>
          </p:cNvPicPr>
          <p:nvPr/>
        </p:nvPicPr>
        <p:blipFill>
          <a:blip r:embed="rId4"/>
          <a:stretch>
            <a:fillRect/>
          </a:stretch>
        </p:blipFill>
        <p:spPr>
          <a:xfrm>
            <a:off x="3989043" y="1691396"/>
            <a:ext cx="642783" cy="800447"/>
          </a:xfrm>
          <a:prstGeom prst="rect">
            <a:avLst/>
          </a:prstGeom>
        </p:spPr>
      </p:pic>
      <p:pic>
        <p:nvPicPr>
          <p:cNvPr id="6" name="Picture 5"/>
          <p:cNvPicPr>
            <a:picLocks noChangeAspect="1"/>
          </p:cNvPicPr>
          <p:nvPr/>
        </p:nvPicPr>
        <p:blipFill>
          <a:blip r:embed="rId4"/>
          <a:stretch>
            <a:fillRect/>
          </a:stretch>
        </p:blipFill>
        <p:spPr>
          <a:xfrm>
            <a:off x="4141443" y="1843796"/>
            <a:ext cx="642783" cy="800447"/>
          </a:xfrm>
          <a:prstGeom prst="rect">
            <a:avLst/>
          </a:prstGeom>
        </p:spPr>
      </p:pic>
      <p:pic>
        <p:nvPicPr>
          <p:cNvPr id="7" name="Picture 6"/>
          <p:cNvPicPr>
            <a:picLocks noChangeAspect="1"/>
          </p:cNvPicPr>
          <p:nvPr/>
        </p:nvPicPr>
        <p:blipFill>
          <a:blip r:embed="rId4"/>
          <a:stretch>
            <a:fillRect/>
          </a:stretch>
        </p:blipFill>
        <p:spPr>
          <a:xfrm>
            <a:off x="4293843" y="1996196"/>
            <a:ext cx="642783" cy="800447"/>
          </a:xfrm>
          <a:prstGeom prst="rect">
            <a:avLst/>
          </a:prstGeom>
        </p:spPr>
      </p:pic>
      <p:pic>
        <p:nvPicPr>
          <p:cNvPr id="8" name="Picture 7"/>
          <p:cNvPicPr>
            <a:picLocks noChangeAspect="1"/>
          </p:cNvPicPr>
          <p:nvPr/>
        </p:nvPicPr>
        <p:blipFill>
          <a:blip r:embed="rId4"/>
          <a:stretch>
            <a:fillRect/>
          </a:stretch>
        </p:blipFill>
        <p:spPr>
          <a:xfrm>
            <a:off x="4446243" y="2148596"/>
            <a:ext cx="642783" cy="800447"/>
          </a:xfrm>
          <a:prstGeom prst="rect">
            <a:avLst/>
          </a:prstGeom>
        </p:spPr>
      </p:pic>
      <p:cxnSp>
        <p:nvCxnSpPr>
          <p:cNvPr id="9" name="Straight Arrow Connector 8"/>
          <p:cNvCxnSpPr/>
          <p:nvPr/>
        </p:nvCxnSpPr>
        <p:spPr>
          <a:xfrm>
            <a:off x="5089026" y="2491843"/>
            <a:ext cx="2453881"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764400" y="3537070"/>
            <a:ext cx="7556569" cy="1938992"/>
          </a:xfrm>
          <a:prstGeom prst="rect">
            <a:avLst/>
          </a:prstGeom>
          <a:noFill/>
        </p:spPr>
        <p:txBody>
          <a:bodyPr wrap="square" rtlCol="0">
            <a:spAutoFit/>
          </a:bodyPr>
          <a:lstStyle/>
          <a:p>
            <a:r>
              <a:rPr lang="en-US" sz="2400" dirty="0" smtClean="0"/>
              <a:t>It is a generative topic model that automatically </a:t>
            </a:r>
            <a:r>
              <a:rPr lang="en-US" sz="2400" dirty="0"/>
              <a:t>discovering </a:t>
            </a:r>
            <a:r>
              <a:rPr lang="en-US" sz="2400" b="1" dirty="0"/>
              <a:t>topics</a:t>
            </a:r>
            <a:r>
              <a:rPr lang="en-US" sz="2400" dirty="0"/>
              <a:t> that these </a:t>
            </a:r>
            <a:r>
              <a:rPr lang="en-US" sz="2400" dirty="0" smtClean="0"/>
              <a:t>documents contain.</a:t>
            </a:r>
          </a:p>
          <a:p>
            <a:endParaRPr lang="en-US" sz="2400" dirty="0"/>
          </a:p>
          <a:p>
            <a:r>
              <a:rPr lang="en-US" sz="2400" dirty="0" smtClean="0"/>
              <a:t>It generates the probability of a word in the document </a:t>
            </a:r>
            <a:r>
              <a:rPr lang="en-US" sz="2400" dirty="0"/>
              <a:t>came</a:t>
            </a:r>
            <a:r>
              <a:rPr lang="en-US" sz="2400" dirty="0" smtClean="0"/>
              <a:t> from a certain topic. </a:t>
            </a:r>
            <a:endParaRPr lang="en-US" sz="2400" dirty="0"/>
          </a:p>
        </p:txBody>
      </p:sp>
    </p:spTree>
    <p:extLst>
      <p:ext uri="{BB962C8B-B14F-4D97-AF65-F5344CB8AC3E}">
        <p14:creationId xmlns:p14="http://schemas.microsoft.com/office/powerpoint/2010/main" val="6201541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LDA is implemented?</a:t>
            </a:r>
            <a:endParaRPr lang="en-US" dirty="0"/>
          </a:p>
        </p:txBody>
      </p:sp>
      <p:graphicFrame>
        <p:nvGraphicFramePr>
          <p:cNvPr id="7" name="Content Placeholder 3"/>
          <p:cNvGraphicFramePr>
            <a:graphicFrameLocks noGrp="1"/>
          </p:cNvGraphicFramePr>
          <p:nvPr>
            <p:ph idx="1"/>
            <p:extLst>
              <p:ext uri="{D42A27DB-BD31-4B8C-83A1-F6EECF244321}">
                <p14:modId xmlns:p14="http://schemas.microsoft.com/office/powerpoint/2010/main" val="1667897753"/>
              </p:ext>
            </p:extLst>
          </p:nvPr>
        </p:nvGraphicFramePr>
        <p:xfrm>
          <a:off x="3411538" y="110312"/>
          <a:ext cx="6221193" cy="42146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70047" y="4130565"/>
            <a:ext cx="4345097" cy="2706111"/>
          </a:xfrm>
          <a:prstGeom prst="rect">
            <a:avLst/>
          </a:prstGeom>
        </p:spPr>
      </p:pic>
    </p:spTree>
    <p:extLst>
      <p:ext uri="{BB962C8B-B14F-4D97-AF65-F5344CB8AC3E}">
        <p14:creationId xmlns:p14="http://schemas.microsoft.com/office/powerpoint/2010/main" val="13966337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LDA is implemented?</a:t>
            </a:r>
            <a:endParaRPr lang="en-US" dirty="0"/>
          </a:p>
        </p:txBody>
      </p:sp>
      <p:sp>
        <p:nvSpPr>
          <p:cNvPr id="4" name="AutoShape 2" descr="astedGraphic-1.png"/>
          <p:cNvSpPr>
            <a:spLocks noChangeAspect="1" noChangeArrowheads="1"/>
          </p:cNvSpPr>
          <p:nvPr/>
        </p:nvSpPr>
        <p:spPr bwMode="auto">
          <a:xfrm>
            <a:off x="0" y="0"/>
            <a:ext cx="3048000" cy="304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ounded Rectangle 7"/>
          <p:cNvSpPr/>
          <p:nvPr/>
        </p:nvSpPr>
        <p:spPr>
          <a:xfrm>
            <a:off x="3869268" y="739806"/>
            <a:ext cx="1813032" cy="523258"/>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eft Brace 5"/>
          <p:cNvSpPr/>
          <p:nvPr/>
        </p:nvSpPr>
        <p:spPr>
          <a:xfrm>
            <a:off x="5728143" y="299545"/>
            <a:ext cx="623024" cy="1415174"/>
          </a:xfrm>
          <a:prstGeom prst="leftBrace">
            <a:avLst/>
          </a:prstGeom>
          <a:ln w="476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ounded Rectangle 12"/>
          <p:cNvSpPr/>
          <p:nvPr/>
        </p:nvSpPr>
        <p:spPr>
          <a:xfrm>
            <a:off x="3823425" y="2375005"/>
            <a:ext cx="1813032" cy="523258"/>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3823425" y="4149431"/>
            <a:ext cx="1813032" cy="523258"/>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 Brace 15"/>
          <p:cNvSpPr/>
          <p:nvPr/>
        </p:nvSpPr>
        <p:spPr>
          <a:xfrm>
            <a:off x="5728143" y="1982040"/>
            <a:ext cx="623024" cy="1357327"/>
          </a:xfrm>
          <a:prstGeom prst="leftBrace">
            <a:avLst/>
          </a:prstGeom>
          <a:ln w="476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e 16"/>
          <p:cNvSpPr/>
          <p:nvPr/>
        </p:nvSpPr>
        <p:spPr>
          <a:xfrm>
            <a:off x="5728143" y="3640151"/>
            <a:ext cx="623024" cy="1536027"/>
          </a:xfrm>
          <a:prstGeom prst="leftBrace">
            <a:avLst/>
          </a:prstGeom>
          <a:ln w="476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ounded Rectangle 17"/>
          <p:cNvSpPr/>
          <p:nvPr/>
        </p:nvSpPr>
        <p:spPr>
          <a:xfrm>
            <a:off x="3869268" y="5761891"/>
            <a:ext cx="1813032" cy="523258"/>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eft Brace 19"/>
          <p:cNvSpPr/>
          <p:nvPr/>
        </p:nvSpPr>
        <p:spPr>
          <a:xfrm>
            <a:off x="5728143" y="5316416"/>
            <a:ext cx="623024" cy="1414208"/>
          </a:xfrm>
          <a:prstGeom prst="leftBrace">
            <a:avLst/>
          </a:prstGeom>
          <a:ln w="476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3869268" y="714744"/>
            <a:ext cx="2017982" cy="584775"/>
          </a:xfrm>
          <a:prstGeom prst="rect">
            <a:avLst/>
          </a:prstGeom>
          <a:noFill/>
        </p:spPr>
        <p:txBody>
          <a:bodyPr wrap="square" rtlCol="0">
            <a:spAutoFit/>
          </a:bodyPr>
          <a:lstStyle/>
          <a:p>
            <a:r>
              <a:rPr lang="en-US" sz="1600" dirty="0" smtClean="0"/>
              <a:t>The Guardian news article N</a:t>
            </a:r>
            <a:endParaRPr lang="en-US" sz="1600" dirty="0"/>
          </a:p>
        </p:txBody>
      </p:sp>
      <p:sp>
        <p:nvSpPr>
          <p:cNvPr id="22" name="TextBox 21"/>
          <p:cNvSpPr txBox="1"/>
          <p:nvPr/>
        </p:nvSpPr>
        <p:spPr>
          <a:xfrm>
            <a:off x="3818626" y="2368317"/>
            <a:ext cx="2017982" cy="584775"/>
          </a:xfrm>
          <a:prstGeom prst="rect">
            <a:avLst/>
          </a:prstGeom>
          <a:noFill/>
        </p:spPr>
        <p:txBody>
          <a:bodyPr wrap="square" rtlCol="0">
            <a:spAutoFit/>
          </a:bodyPr>
          <a:lstStyle/>
          <a:p>
            <a:r>
              <a:rPr lang="en-US" sz="1600" dirty="0" smtClean="0"/>
              <a:t>The Times news article N</a:t>
            </a:r>
            <a:endParaRPr lang="en-US" sz="1600" dirty="0"/>
          </a:p>
        </p:txBody>
      </p:sp>
      <p:sp>
        <p:nvSpPr>
          <p:cNvPr id="23" name="TextBox 22"/>
          <p:cNvSpPr txBox="1"/>
          <p:nvPr/>
        </p:nvSpPr>
        <p:spPr>
          <a:xfrm>
            <a:off x="3818626" y="4136508"/>
            <a:ext cx="2017982" cy="584775"/>
          </a:xfrm>
          <a:prstGeom prst="rect">
            <a:avLst/>
          </a:prstGeom>
          <a:noFill/>
        </p:spPr>
        <p:txBody>
          <a:bodyPr wrap="square" rtlCol="0">
            <a:spAutoFit/>
          </a:bodyPr>
          <a:lstStyle/>
          <a:p>
            <a:r>
              <a:rPr lang="en-US" sz="1600" dirty="0" smtClean="0"/>
              <a:t>The Independent news article N</a:t>
            </a:r>
            <a:endParaRPr lang="en-US" sz="1600" dirty="0"/>
          </a:p>
        </p:txBody>
      </p:sp>
      <p:sp>
        <p:nvSpPr>
          <p:cNvPr id="24" name="TextBox 23"/>
          <p:cNvSpPr txBox="1"/>
          <p:nvPr/>
        </p:nvSpPr>
        <p:spPr>
          <a:xfrm>
            <a:off x="3818626" y="5749181"/>
            <a:ext cx="2017982" cy="584775"/>
          </a:xfrm>
          <a:prstGeom prst="rect">
            <a:avLst/>
          </a:prstGeom>
          <a:noFill/>
        </p:spPr>
        <p:txBody>
          <a:bodyPr wrap="square" rtlCol="0">
            <a:spAutoFit/>
          </a:bodyPr>
          <a:lstStyle/>
          <a:p>
            <a:r>
              <a:rPr lang="en-US" sz="1600" dirty="0" smtClean="0"/>
              <a:t>The Telegraph news article N</a:t>
            </a:r>
            <a:endParaRPr lang="en-US" sz="1600" dirty="0"/>
          </a:p>
        </p:txBody>
      </p:sp>
      <p:sp>
        <p:nvSpPr>
          <p:cNvPr id="25" name="TextBox 24"/>
          <p:cNvSpPr txBox="1"/>
          <p:nvPr/>
        </p:nvSpPr>
        <p:spPr>
          <a:xfrm>
            <a:off x="6571885" y="0"/>
            <a:ext cx="933956" cy="338554"/>
          </a:xfrm>
          <a:prstGeom prst="rect">
            <a:avLst/>
          </a:prstGeom>
          <a:noFill/>
          <a:ln>
            <a:solidFill>
              <a:schemeClr val="accent1"/>
            </a:solidFill>
          </a:ln>
        </p:spPr>
        <p:txBody>
          <a:bodyPr wrap="square" rtlCol="0">
            <a:spAutoFit/>
          </a:bodyPr>
          <a:lstStyle/>
          <a:p>
            <a:r>
              <a:rPr lang="en-US" sz="1600" dirty="0" smtClean="0"/>
              <a:t>Topic ID</a:t>
            </a:r>
            <a:endParaRPr lang="en-US" sz="1600" dirty="0"/>
          </a:p>
        </p:txBody>
      </p:sp>
      <p:sp>
        <p:nvSpPr>
          <p:cNvPr id="26" name="TextBox 25"/>
          <p:cNvSpPr txBox="1"/>
          <p:nvPr/>
        </p:nvSpPr>
        <p:spPr>
          <a:xfrm>
            <a:off x="7944952" y="0"/>
            <a:ext cx="1340937" cy="338554"/>
          </a:xfrm>
          <a:prstGeom prst="rect">
            <a:avLst/>
          </a:prstGeom>
          <a:noFill/>
          <a:ln>
            <a:solidFill>
              <a:schemeClr val="accent1"/>
            </a:solidFill>
          </a:ln>
        </p:spPr>
        <p:txBody>
          <a:bodyPr wrap="square" rtlCol="0">
            <a:spAutoFit/>
          </a:bodyPr>
          <a:lstStyle/>
          <a:p>
            <a:r>
              <a:rPr lang="en-US" sz="1600" smtClean="0"/>
              <a:t>Distribution</a:t>
            </a:r>
            <a:endParaRPr lang="en-US" sz="1600" dirty="0"/>
          </a:p>
        </p:txBody>
      </p:sp>
      <p:sp>
        <p:nvSpPr>
          <p:cNvPr id="28" name="TextBox 27"/>
          <p:cNvSpPr txBox="1"/>
          <p:nvPr/>
        </p:nvSpPr>
        <p:spPr>
          <a:xfrm>
            <a:off x="6597437" y="407443"/>
            <a:ext cx="5594563" cy="1323439"/>
          </a:xfrm>
          <a:prstGeom prst="rect">
            <a:avLst/>
          </a:prstGeom>
          <a:noFill/>
        </p:spPr>
        <p:txBody>
          <a:bodyPr wrap="square" rtlCol="0">
            <a:spAutoFit/>
          </a:bodyPr>
          <a:lstStyle/>
          <a:p>
            <a:r>
              <a:rPr lang="en-US" sz="1600" dirty="0" smtClean="0"/>
              <a:t>Topic 1       			0.029	trump, agreement,</a:t>
            </a:r>
            <a:r>
              <a:rPr lang="mr-IN" sz="1600" dirty="0" smtClean="0"/>
              <a:t>…</a:t>
            </a:r>
            <a:r>
              <a:rPr lang="en-US" sz="1600" dirty="0" smtClean="0"/>
              <a:t>,campaign   </a:t>
            </a:r>
          </a:p>
          <a:p>
            <a:r>
              <a:rPr lang="en-US" sz="1600" dirty="0" smtClean="0"/>
              <a:t>Topic 5			0.115		world, science,</a:t>
            </a:r>
            <a:r>
              <a:rPr lang="mr-IN" sz="1600" dirty="0" smtClean="0"/>
              <a:t>…</a:t>
            </a:r>
            <a:r>
              <a:rPr lang="en-US" sz="1600" dirty="0" smtClean="0"/>
              <a:t>, warming</a:t>
            </a:r>
          </a:p>
          <a:p>
            <a:r>
              <a:rPr lang="mr-IN" sz="1600" dirty="0" smtClean="0"/>
              <a:t>…</a:t>
            </a:r>
            <a:r>
              <a:rPr lang="en-US" sz="1600" dirty="0" smtClean="0"/>
              <a:t>				</a:t>
            </a:r>
            <a:r>
              <a:rPr lang="mr-IN" sz="1600" dirty="0" smtClean="0"/>
              <a:t>…</a:t>
            </a:r>
            <a:endParaRPr lang="en-US" sz="1600" dirty="0"/>
          </a:p>
          <a:p>
            <a:r>
              <a:rPr lang="en-US" sz="1600" dirty="0" smtClean="0"/>
              <a:t>Topic 11			0.797		ice, sea,</a:t>
            </a:r>
            <a:r>
              <a:rPr lang="mr-IN" sz="1600" dirty="0" smtClean="0"/>
              <a:t>…</a:t>
            </a:r>
            <a:r>
              <a:rPr lang="en-US" sz="1600" dirty="0" smtClean="0"/>
              <a:t>world, level</a:t>
            </a:r>
          </a:p>
          <a:p>
            <a:r>
              <a:rPr lang="en-US" sz="1600" dirty="0" smtClean="0"/>
              <a:t>Topic 20			0.061	year, carbon, trump,</a:t>
            </a:r>
            <a:r>
              <a:rPr lang="mr-IN" sz="1600" dirty="0" smtClean="0"/>
              <a:t>…</a:t>
            </a:r>
            <a:r>
              <a:rPr lang="en-US" sz="1600" dirty="0" smtClean="0"/>
              <a:t>.</a:t>
            </a:r>
            <a:endParaRPr lang="en-US" sz="1600" dirty="0"/>
          </a:p>
        </p:txBody>
      </p:sp>
      <p:sp>
        <p:nvSpPr>
          <p:cNvPr id="29" name="TextBox 28"/>
          <p:cNvSpPr txBox="1"/>
          <p:nvPr/>
        </p:nvSpPr>
        <p:spPr>
          <a:xfrm>
            <a:off x="6597438" y="2015928"/>
            <a:ext cx="5594562" cy="1323439"/>
          </a:xfrm>
          <a:prstGeom prst="rect">
            <a:avLst/>
          </a:prstGeom>
          <a:noFill/>
        </p:spPr>
        <p:txBody>
          <a:bodyPr wrap="square" rtlCol="0">
            <a:spAutoFit/>
          </a:bodyPr>
          <a:lstStyle/>
          <a:p>
            <a:r>
              <a:rPr lang="en-US" sz="1600" dirty="0" smtClean="0"/>
              <a:t>Topic 8       			0.731		sun, water, ice, level</a:t>
            </a:r>
            <a:r>
              <a:rPr lang="mr-IN" sz="1600" dirty="0" smtClean="0"/>
              <a:t>…</a:t>
            </a:r>
            <a:endParaRPr lang="en-US" sz="1600" dirty="0" smtClean="0"/>
          </a:p>
          <a:p>
            <a:r>
              <a:rPr lang="en-US" sz="1600" dirty="0" smtClean="0"/>
              <a:t>Topic 1			0.159		</a:t>
            </a:r>
            <a:r>
              <a:rPr lang="en-US" sz="1600" dirty="0"/>
              <a:t>body, professor, science,</a:t>
            </a:r>
            <a:r>
              <a:rPr lang="mr-IN" sz="1600" dirty="0" smtClean="0"/>
              <a:t>…</a:t>
            </a:r>
            <a:r>
              <a:rPr lang="en-US" sz="1600" dirty="0" smtClean="0"/>
              <a:t>	</a:t>
            </a:r>
          </a:p>
          <a:p>
            <a:r>
              <a:rPr lang="mr-IN" sz="1600" dirty="0" smtClean="0"/>
              <a:t>…</a:t>
            </a:r>
            <a:r>
              <a:rPr lang="en-US" sz="1600" dirty="0" smtClean="0"/>
              <a:t>				</a:t>
            </a:r>
            <a:r>
              <a:rPr lang="mr-IN" sz="1600" dirty="0" smtClean="0"/>
              <a:t>…</a:t>
            </a:r>
            <a:endParaRPr lang="en-US" sz="1600" dirty="0"/>
          </a:p>
          <a:p>
            <a:r>
              <a:rPr lang="en-US" sz="1600" dirty="0" smtClean="0"/>
              <a:t>Topic 9			0.036	decision,</a:t>
            </a:r>
            <a:r>
              <a:rPr lang="mr-IN" sz="1600" dirty="0" smtClean="0"/>
              <a:t>…</a:t>
            </a:r>
            <a:r>
              <a:rPr lang="en-US" sz="1600" dirty="0" smtClean="0"/>
              <a:t>, gas</a:t>
            </a:r>
          </a:p>
          <a:p>
            <a:r>
              <a:rPr lang="en-US" sz="1600" dirty="0" smtClean="0"/>
              <a:t>Topic 17			0.003		world, </a:t>
            </a:r>
            <a:r>
              <a:rPr lang="en-US" sz="1600" dirty="0" err="1" smtClean="0"/>
              <a:t>aggreement</a:t>
            </a:r>
            <a:r>
              <a:rPr lang="mr-IN" sz="1600" dirty="0" smtClean="0"/>
              <a:t>…</a:t>
            </a:r>
            <a:endParaRPr lang="en-US" sz="1600" dirty="0"/>
          </a:p>
        </p:txBody>
      </p:sp>
      <p:sp>
        <p:nvSpPr>
          <p:cNvPr id="30" name="TextBox 29"/>
          <p:cNvSpPr txBox="1"/>
          <p:nvPr/>
        </p:nvSpPr>
        <p:spPr>
          <a:xfrm>
            <a:off x="6538085" y="3852739"/>
            <a:ext cx="5653915" cy="1323439"/>
          </a:xfrm>
          <a:prstGeom prst="rect">
            <a:avLst/>
          </a:prstGeom>
          <a:noFill/>
        </p:spPr>
        <p:txBody>
          <a:bodyPr wrap="square" rtlCol="0">
            <a:spAutoFit/>
          </a:bodyPr>
          <a:lstStyle/>
          <a:p>
            <a:r>
              <a:rPr lang="en-US" sz="1600" dirty="0" smtClean="0"/>
              <a:t>Topic 7       			0.491	cent, report, year</a:t>
            </a:r>
            <a:r>
              <a:rPr lang="mr-IN" sz="1600" dirty="0" smtClean="0"/>
              <a:t>…</a:t>
            </a:r>
            <a:r>
              <a:rPr lang="en-US" sz="1600" dirty="0" smtClean="0"/>
              <a:t>.</a:t>
            </a:r>
          </a:p>
          <a:p>
            <a:endParaRPr lang="en-US" sz="1600" dirty="0"/>
          </a:p>
          <a:p>
            <a:endParaRPr lang="en-US" sz="1600" dirty="0" smtClean="0"/>
          </a:p>
          <a:p>
            <a:r>
              <a:rPr lang="en-US" sz="1600" dirty="0" smtClean="0"/>
              <a:t>Topic 2			0.509	air, level, sea,</a:t>
            </a:r>
            <a:r>
              <a:rPr lang="mr-IN" sz="1600" dirty="0" smtClean="0"/>
              <a:t>…</a:t>
            </a:r>
            <a:r>
              <a:rPr lang="en-US" sz="1600" dirty="0" smtClean="0"/>
              <a:t>, ice</a:t>
            </a:r>
          </a:p>
          <a:p>
            <a:endParaRPr lang="en-US" sz="1600" dirty="0" smtClean="0"/>
          </a:p>
        </p:txBody>
      </p:sp>
      <p:sp>
        <p:nvSpPr>
          <p:cNvPr id="31" name="TextBox 30"/>
          <p:cNvSpPr txBox="1"/>
          <p:nvPr/>
        </p:nvSpPr>
        <p:spPr>
          <a:xfrm>
            <a:off x="6538086" y="5379848"/>
            <a:ext cx="5380644" cy="1323439"/>
          </a:xfrm>
          <a:prstGeom prst="rect">
            <a:avLst/>
          </a:prstGeom>
          <a:noFill/>
        </p:spPr>
        <p:txBody>
          <a:bodyPr wrap="square" rtlCol="0">
            <a:spAutoFit/>
          </a:bodyPr>
          <a:lstStyle/>
          <a:p>
            <a:r>
              <a:rPr lang="en-US" sz="1600" dirty="0" smtClean="0"/>
              <a:t>Topic 1       			0.034		</a:t>
            </a:r>
            <a:r>
              <a:rPr lang="en-US" sz="1600" dirty="0" err="1" smtClean="0"/>
              <a:t>paris</a:t>
            </a:r>
            <a:r>
              <a:rPr lang="en-US" sz="1600" dirty="0" smtClean="0"/>
              <a:t>, agreement,</a:t>
            </a:r>
            <a:r>
              <a:rPr lang="mr-IN" sz="1600" dirty="0" smtClean="0"/>
              <a:t>…</a:t>
            </a:r>
            <a:r>
              <a:rPr lang="en-US" sz="1600" dirty="0" smtClean="0"/>
              <a:t>, energy</a:t>
            </a:r>
          </a:p>
          <a:p>
            <a:r>
              <a:rPr lang="en-US" sz="1600" dirty="0" smtClean="0"/>
              <a:t>Topic 2			0.002	government,</a:t>
            </a:r>
            <a:r>
              <a:rPr lang="mr-IN" sz="1600" dirty="0" smtClean="0"/>
              <a:t>…</a:t>
            </a:r>
            <a:r>
              <a:rPr lang="en-US" sz="1600" dirty="0" smtClean="0"/>
              <a:t>, emission</a:t>
            </a:r>
          </a:p>
          <a:p>
            <a:r>
              <a:rPr lang="mr-IN" sz="1600" dirty="0" smtClean="0"/>
              <a:t>…</a:t>
            </a:r>
            <a:r>
              <a:rPr lang="en-US" sz="1600" dirty="0" smtClean="0"/>
              <a:t>				</a:t>
            </a:r>
            <a:r>
              <a:rPr lang="mr-IN" sz="1600" dirty="0" smtClean="0"/>
              <a:t>…</a:t>
            </a:r>
            <a:endParaRPr lang="en-US" sz="1600" dirty="0"/>
          </a:p>
          <a:p>
            <a:r>
              <a:rPr lang="en-US" sz="1600" dirty="0" smtClean="0"/>
              <a:t>Topic 19			0.476	hot, disaster, earthquake..</a:t>
            </a:r>
          </a:p>
          <a:p>
            <a:r>
              <a:rPr lang="en-US" sz="1600" dirty="0" smtClean="0"/>
              <a:t>Topic 20			0.138		china, role, agreement,</a:t>
            </a:r>
            <a:r>
              <a:rPr lang="mr-IN" sz="1600" dirty="0" smtClean="0"/>
              <a:t>…</a:t>
            </a:r>
            <a:endParaRPr lang="en-US" sz="1600" dirty="0"/>
          </a:p>
        </p:txBody>
      </p:sp>
      <p:sp>
        <p:nvSpPr>
          <p:cNvPr id="32" name="TextBox 31"/>
          <p:cNvSpPr txBox="1"/>
          <p:nvPr/>
        </p:nvSpPr>
        <p:spPr>
          <a:xfrm>
            <a:off x="9725000" y="0"/>
            <a:ext cx="1340937" cy="338554"/>
          </a:xfrm>
          <a:prstGeom prst="rect">
            <a:avLst/>
          </a:prstGeom>
          <a:noFill/>
          <a:ln>
            <a:solidFill>
              <a:schemeClr val="accent1"/>
            </a:solidFill>
          </a:ln>
        </p:spPr>
        <p:txBody>
          <a:bodyPr wrap="square" rtlCol="0">
            <a:spAutoFit/>
          </a:bodyPr>
          <a:lstStyle/>
          <a:p>
            <a:r>
              <a:rPr lang="en-US" sz="1600" dirty="0" smtClean="0"/>
              <a:t>Key Words</a:t>
            </a:r>
            <a:endParaRPr lang="en-US" sz="1600" dirty="0"/>
          </a:p>
        </p:txBody>
      </p:sp>
    </p:spTree>
    <p:extLst>
      <p:ext uri="{BB962C8B-B14F-4D97-AF65-F5344CB8AC3E}">
        <p14:creationId xmlns:p14="http://schemas.microsoft.com/office/powerpoint/2010/main" val="8694044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LDA is implemented?</a:t>
            </a:r>
            <a:endParaRPr lang="en-US" dirty="0"/>
          </a:p>
        </p:txBody>
      </p:sp>
      <p:sp>
        <p:nvSpPr>
          <p:cNvPr id="4" name="AutoShape 2" descr="astedGraphic-1.png"/>
          <p:cNvSpPr>
            <a:spLocks noChangeAspect="1" noChangeArrowheads="1"/>
          </p:cNvSpPr>
          <p:nvPr/>
        </p:nvSpPr>
        <p:spPr bwMode="auto">
          <a:xfrm>
            <a:off x="0" y="0"/>
            <a:ext cx="3048000" cy="304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ounded Rectangle 7"/>
          <p:cNvSpPr/>
          <p:nvPr/>
        </p:nvSpPr>
        <p:spPr>
          <a:xfrm>
            <a:off x="3869268" y="739806"/>
            <a:ext cx="1813032" cy="523258"/>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eft Brace 5"/>
          <p:cNvSpPr/>
          <p:nvPr/>
        </p:nvSpPr>
        <p:spPr>
          <a:xfrm>
            <a:off x="5728143" y="299545"/>
            <a:ext cx="623024" cy="1415174"/>
          </a:xfrm>
          <a:prstGeom prst="leftBrace">
            <a:avLst/>
          </a:prstGeom>
          <a:ln w="476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ounded Rectangle 12"/>
          <p:cNvSpPr/>
          <p:nvPr/>
        </p:nvSpPr>
        <p:spPr>
          <a:xfrm>
            <a:off x="3823425" y="2375005"/>
            <a:ext cx="1813032" cy="523258"/>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3823425" y="4149431"/>
            <a:ext cx="1813032" cy="523258"/>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 Brace 15"/>
          <p:cNvSpPr/>
          <p:nvPr/>
        </p:nvSpPr>
        <p:spPr>
          <a:xfrm>
            <a:off x="5728143" y="1982040"/>
            <a:ext cx="623024" cy="1357327"/>
          </a:xfrm>
          <a:prstGeom prst="leftBrace">
            <a:avLst/>
          </a:prstGeom>
          <a:ln w="476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e 16"/>
          <p:cNvSpPr/>
          <p:nvPr/>
        </p:nvSpPr>
        <p:spPr>
          <a:xfrm>
            <a:off x="5728143" y="3640151"/>
            <a:ext cx="623024" cy="1536027"/>
          </a:xfrm>
          <a:prstGeom prst="leftBrace">
            <a:avLst/>
          </a:prstGeom>
          <a:ln w="476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ounded Rectangle 17"/>
          <p:cNvSpPr/>
          <p:nvPr/>
        </p:nvSpPr>
        <p:spPr>
          <a:xfrm>
            <a:off x="3869268" y="5761891"/>
            <a:ext cx="1813032" cy="523258"/>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eft Brace 19"/>
          <p:cNvSpPr/>
          <p:nvPr/>
        </p:nvSpPr>
        <p:spPr>
          <a:xfrm>
            <a:off x="5728143" y="5316416"/>
            <a:ext cx="623024" cy="1414208"/>
          </a:xfrm>
          <a:prstGeom prst="leftBrace">
            <a:avLst/>
          </a:prstGeom>
          <a:ln w="476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3869268" y="714744"/>
            <a:ext cx="2017982" cy="584775"/>
          </a:xfrm>
          <a:prstGeom prst="rect">
            <a:avLst/>
          </a:prstGeom>
          <a:noFill/>
        </p:spPr>
        <p:txBody>
          <a:bodyPr wrap="square" rtlCol="0">
            <a:spAutoFit/>
          </a:bodyPr>
          <a:lstStyle/>
          <a:p>
            <a:r>
              <a:rPr lang="en-US" sz="1600" dirty="0" smtClean="0"/>
              <a:t>The Guardian news article N</a:t>
            </a:r>
            <a:endParaRPr lang="en-US" sz="1600" dirty="0"/>
          </a:p>
        </p:txBody>
      </p:sp>
      <p:sp>
        <p:nvSpPr>
          <p:cNvPr id="22" name="TextBox 21"/>
          <p:cNvSpPr txBox="1"/>
          <p:nvPr/>
        </p:nvSpPr>
        <p:spPr>
          <a:xfrm>
            <a:off x="3818626" y="2368317"/>
            <a:ext cx="2017982" cy="584775"/>
          </a:xfrm>
          <a:prstGeom prst="rect">
            <a:avLst/>
          </a:prstGeom>
          <a:noFill/>
        </p:spPr>
        <p:txBody>
          <a:bodyPr wrap="square" rtlCol="0">
            <a:spAutoFit/>
          </a:bodyPr>
          <a:lstStyle/>
          <a:p>
            <a:r>
              <a:rPr lang="en-US" sz="1600" dirty="0" smtClean="0"/>
              <a:t>The Times news article N</a:t>
            </a:r>
            <a:endParaRPr lang="en-US" sz="1600" dirty="0"/>
          </a:p>
        </p:txBody>
      </p:sp>
      <p:sp>
        <p:nvSpPr>
          <p:cNvPr id="23" name="TextBox 22"/>
          <p:cNvSpPr txBox="1"/>
          <p:nvPr/>
        </p:nvSpPr>
        <p:spPr>
          <a:xfrm>
            <a:off x="3818626" y="4136508"/>
            <a:ext cx="2017982" cy="584775"/>
          </a:xfrm>
          <a:prstGeom prst="rect">
            <a:avLst/>
          </a:prstGeom>
          <a:noFill/>
        </p:spPr>
        <p:txBody>
          <a:bodyPr wrap="square" rtlCol="0">
            <a:spAutoFit/>
          </a:bodyPr>
          <a:lstStyle/>
          <a:p>
            <a:r>
              <a:rPr lang="en-US" sz="1600" dirty="0" smtClean="0"/>
              <a:t>The Independent news article N</a:t>
            </a:r>
            <a:endParaRPr lang="en-US" sz="1600" dirty="0"/>
          </a:p>
        </p:txBody>
      </p:sp>
      <p:sp>
        <p:nvSpPr>
          <p:cNvPr id="24" name="TextBox 23"/>
          <p:cNvSpPr txBox="1"/>
          <p:nvPr/>
        </p:nvSpPr>
        <p:spPr>
          <a:xfrm>
            <a:off x="3818626" y="5749181"/>
            <a:ext cx="2017982" cy="584775"/>
          </a:xfrm>
          <a:prstGeom prst="rect">
            <a:avLst/>
          </a:prstGeom>
          <a:noFill/>
        </p:spPr>
        <p:txBody>
          <a:bodyPr wrap="square" rtlCol="0">
            <a:spAutoFit/>
          </a:bodyPr>
          <a:lstStyle/>
          <a:p>
            <a:r>
              <a:rPr lang="en-US" sz="1600" dirty="0" smtClean="0"/>
              <a:t>The Telegraph news article N</a:t>
            </a:r>
            <a:endParaRPr lang="en-US" sz="1600" dirty="0"/>
          </a:p>
        </p:txBody>
      </p:sp>
      <p:sp>
        <p:nvSpPr>
          <p:cNvPr id="25" name="TextBox 24"/>
          <p:cNvSpPr txBox="1"/>
          <p:nvPr/>
        </p:nvSpPr>
        <p:spPr>
          <a:xfrm>
            <a:off x="6571885" y="0"/>
            <a:ext cx="933956" cy="338554"/>
          </a:xfrm>
          <a:prstGeom prst="rect">
            <a:avLst/>
          </a:prstGeom>
          <a:noFill/>
          <a:ln>
            <a:solidFill>
              <a:schemeClr val="accent1"/>
            </a:solidFill>
          </a:ln>
        </p:spPr>
        <p:txBody>
          <a:bodyPr wrap="square" rtlCol="0">
            <a:spAutoFit/>
          </a:bodyPr>
          <a:lstStyle/>
          <a:p>
            <a:r>
              <a:rPr lang="en-US" sz="1600" dirty="0" smtClean="0"/>
              <a:t>Topic ID</a:t>
            </a:r>
            <a:endParaRPr lang="en-US" sz="1600" dirty="0"/>
          </a:p>
        </p:txBody>
      </p:sp>
      <p:sp>
        <p:nvSpPr>
          <p:cNvPr id="26" name="TextBox 25"/>
          <p:cNvSpPr txBox="1"/>
          <p:nvPr/>
        </p:nvSpPr>
        <p:spPr>
          <a:xfrm>
            <a:off x="7944952" y="0"/>
            <a:ext cx="1340937" cy="338554"/>
          </a:xfrm>
          <a:prstGeom prst="rect">
            <a:avLst/>
          </a:prstGeom>
          <a:noFill/>
          <a:ln>
            <a:solidFill>
              <a:schemeClr val="accent1"/>
            </a:solidFill>
          </a:ln>
        </p:spPr>
        <p:txBody>
          <a:bodyPr wrap="square" rtlCol="0">
            <a:spAutoFit/>
          </a:bodyPr>
          <a:lstStyle/>
          <a:p>
            <a:r>
              <a:rPr lang="en-US" sz="1600" smtClean="0"/>
              <a:t>Distribution</a:t>
            </a:r>
            <a:endParaRPr lang="en-US" sz="1600" dirty="0"/>
          </a:p>
        </p:txBody>
      </p:sp>
      <p:sp>
        <p:nvSpPr>
          <p:cNvPr id="29" name="TextBox 28"/>
          <p:cNvSpPr txBox="1"/>
          <p:nvPr/>
        </p:nvSpPr>
        <p:spPr>
          <a:xfrm>
            <a:off x="6597438" y="2015927"/>
            <a:ext cx="5594562" cy="338554"/>
          </a:xfrm>
          <a:prstGeom prst="rect">
            <a:avLst/>
          </a:prstGeom>
          <a:noFill/>
        </p:spPr>
        <p:txBody>
          <a:bodyPr wrap="square" rtlCol="0">
            <a:spAutoFit/>
          </a:bodyPr>
          <a:lstStyle/>
          <a:p>
            <a:r>
              <a:rPr lang="en-US" sz="1600" dirty="0" smtClean="0"/>
              <a:t>Topic 8       			0.731			sun</a:t>
            </a:r>
            <a:r>
              <a:rPr lang="en-US" sz="1600" dirty="0"/>
              <a:t>, water, ice, level</a:t>
            </a:r>
            <a:r>
              <a:rPr lang="mr-IN" sz="1600" dirty="0" smtClean="0"/>
              <a:t>…</a:t>
            </a:r>
            <a:endParaRPr lang="en-US" sz="1600" dirty="0"/>
          </a:p>
        </p:txBody>
      </p:sp>
      <p:sp>
        <p:nvSpPr>
          <p:cNvPr id="30" name="TextBox 29"/>
          <p:cNvSpPr txBox="1"/>
          <p:nvPr/>
        </p:nvSpPr>
        <p:spPr>
          <a:xfrm>
            <a:off x="6538086" y="3852739"/>
            <a:ext cx="5653914" cy="1323439"/>
          </a:xfrm>
          <a:prstGeom prst="rect">
            <a:avLst/>
          </a:prstGeom>
          <a:noFill/>
        </p:spPr>
        <p:txBody>
          <a:bodyPr wrap="square" rtlCol="0">
            <a:spAutoFit/>
          </a:bodyPr>
          <a:lstStyle/>
          <a:p>
            <a:endParaRPr lang="en-US" sz="1600" dirty="0" smtClean="0"/>
          </a:p>
          <a:p>
            <a:endParaRPr lang="en-US" sz="1600" dirty="0"/>
          </a:p>
          <a:p>
            <a:endParaRPr lang="en-US" sz="1600" dirty="0" smtClean="0"/>
          </a:p>
          <a:p>
            <a:r>
              <a:rPr lang="en-US" sz="1600" dirty="0" smtClean="0"/>
              <a:t>Topic 2			0.509		</a:t>
            </a:r>
            <a:r>
              <a:rPr lang="en-US" sz="1600" dirty="0"/>
              <a:t>air, level, sea,</a:t>
            </a:r>
            <a:r>
              <a:rPr lang="mr-IN" sz="1600" dirty="0"/>
              <a:t>…</a:t>
            </a:r>
            <a:r>
              <a:rPr lang="en-US" sz="1600" dirty="0"/>
              <a:t>, </a:t>
            </a:r>
            <a:r>
              <a:rPr lang="en-US" sz="1600" dirty="0" smtClean="0"/>
              <a:t>ice</a:t>
            </a:r>
          </a:p>
          <a:p>
            <a:endParaRPr lang="en-US" sz="1600" dirty="0" smtClean="0"/>
          </a:p>
        </p:txBody>
      </p:sp>
      <p:sp>
        <p:nvSpPr>
          <p:cNvPr id="31" name="TextBox 30"/>
          <p:cNvSpPr txBox="1"/>
          <p:nvPr/>
        </p:nvSpPr>
        <p:spPr>
          <a:xfrm>
            <a:off x="6538086" y="5379848"/>
            <a:ext cx="5653914" cy="1323439"/>
          </a:xfrm>
          <a:prstGeom prst="rect">
            <a:avLst/>
          </a:prstGeom>
          <a:noFill/>
        </p:spPr>
        <p:txBody>
          <a:bodyPr wrap="square" rtlCol="0">
            <a:spAutoFit/>
          </a:bodyPr>
          <a:lstStyle/>
          <a:p>
            <a:endParaRPr lang="en-US" sz="1600" dirty="0" smtClean="0"/>
          </a:p>
          <a:p>
            <a:endParaRPr lang="en-US" sz="1600" dirty="0" smtClean="0"/>
          </a:p>
          <a:p>
            <a:endParaRPr lang="en-US" sz="1600" dirty="0"/>
          </a:p>
          <a:p>
            <a:r>
              <a:rPr lang="en-US" sz="1600" dirty="0" smtClean="0"/>
              <a:t>Topic 19			0.476		</a:t>
            </a:r>
            <a:r>
              <a:rPr lang="en-US" sz="1600" dirty="0"/>
              <a:t>hot, disaster, earthquake</a:t>
            </a:r>
            <a:r>
              <a:rPr lang="en-US" sz="1600" dirty="0" smtClean="0"/>
              <a:t>..</a:t>
            </a:r>
          </a:p>
          <a:p>
            <a:endParaRPr lang="en-US" sz="1600" dirty="0"/>
          </a:p>
        </p:txBody>
      </p:sp>
      <p:sp>
        <p:nvSpPr>
          <p:cNvPr id="27" name="TextBox 26"/>
          <p:cNvSpPr txBox="1"/>
          <p:nvPr/>
        </p:nvSpPr>
        <p:spPr>
          <a:xfrm>
            <a:off x="6597438" y="407443"/>
            <a:ext cx="5594562" cy="1323439"/>
          </a:xfrm>
          <a:prstGeom prst="rect">
            <a:avLst/>
          </a:prstGeom>
          <a:noFill/>
        </p:spPr>
        <p:txBody>
          <a:bodyPr wrap="square" rtlCol="0">
            <a:spAutoFit/>
          </a:bodyPr>
          <a:lstStyle/>
          <a:p>
            <a:endParaRPr lang="en-US" sz="1600" dirty="0" smtClean="0"/>
          </a:p>
          <a:p>
            <a:endParaRPr lang="en-US" sz="1600" dirty="0" smtClean="0"/>
          </a:p>
          <a:p>
            <a:endParaRPr lang="en-US" sz="1600" dirty="0"/>
          </a:p>
          <a:p>
            <a:r>
              <a:rPr lang="en-US" sz="1600" dirty="0" smtClean="0"/>
              <a:t>Topic 11			0.797			ice</a:t>
            </a:r>
            <a:r>
              <a:rPr lang="en-US" sz="1600" dirty="0"/>
              <a:t>, sea,</a:t>
            </a:r>
            <a:r>
              <a:rPr lang="mr-IN" sz="1600" dirty="0" smtClean="0"/>
              <a:t>…</a:t>
            </a:r>
            <a:r>
              <a:rPr lang="en-US" sz="1600" dirty="0" smtClean="0"/>
              <a:t>world</a:t>
            </a:r>
            <a:r>
              <a:rPr lang="en-US" sz="1600" dirty="0"/>
              <a:t>, </a:t>
            </a:r>
            <a:r>
              <a:rPr lang="en-US" sz="1600" dirty="0" smtClean="0"/>
              <a:t>level</a:t>
            </a:r>
          </a:p>
          <a:p>
            <a:endParaRPr lang="en-US" sz="1600" dirty="0"/>
          </a:p>
        </p:txBody>
      </p:sp>
      <p:sp>
        <p:nvSpPr>
          <p:cNvPr id="32" name="TextBox 31"/>
          <p:cNvSpPr txBox="1"/>
          <p:nvPr/>
        </p:nvSpPr>
        <p:spPr>
          <a:xfrm>
            <a:off x="9725000" y="0"/>
            <a:ext cx="1340937" cy="338554"/>
          </a:xfrm>
          <a:prstGeom prst="rect">
            <a:avLst/>
          </a:prstGeom>
          <a:noFill/>
          <a:ln>
            <a:solidFill>
              <a:schemeClr val="accent1"/>
            </a:solidFill>
          </a:ln>
        </p:spPr>
        <p:txBody>
          <a:bodyPr wrap="square" rtlCol="0">
            <a:spAutoFit/>
          </a:bodyPr>
          <a:lstStyle/>
          <a:p>
            <a:r>
              <a:rPr lang="en-US" sz="1600" dirty="0" smtClean="0"/>
              <a:t>Key Words</a:t>
            </a:r>
            <a:endParaRPr lang="en-US" sz="1600" dirty="0"/>
          </a:p>
        </p:txBody>
      </p:sp>
    </p:spTree>
    <p:extLst>
      <p:ext uri="{BB962C8B-B14F-4D97-AF65-F5344CB8AC3E}">
        <p14:creationId xmlns:p14="http://schemas.microsoft.com/office/powerpoint/2010/main" val="1445203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1503</TotalTime>
  <Words>470</Words>
  <Application>Microsoft Macintosh PowerPoint</Application>
  <PresentationFormat>Widescreen</PresentationFormat>
  <Paragraphs>147</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Corbel</vt:lpstr>
      <vt:lpstr>Mangal</vt:lpstr>
      <vt:lpstr>Wingdings 2</vt:lpstr>
      <vt:lpstr>Arial</vt:lpstr>
      <vt:lpstr>Frame</vt:lpstr>
      <vt:lpstr>Comparing Attitudes to Climate Change in the Media Using Sentiment Analysis Based on Latent Dirichlet Allocation</vt:lpstr>
      <vt:lpstr>Motivations</vt:lpstr>
      <vt:lpstr>Overall Structures</vt:lpstr>
      <vt:lpstr>Why Newspapers?</vt:lpstr>
      <vt:lpstr>Why LDA?</vt:lpstr>
      <vt:lpstr>What is LDA?</vt:lpstr>
      <vt:lpstr>How LDA is implemented?</vt:lpstr>
      <vt:lpstr>How LDA is implemented?</vt:lpstr>
      <vt:lpstr>How LDA is implemented?</vt:lpstr>
      <vt:lpstr>How LDA is implemented?</vt:lpstr>
      <vt:lpstr>SentiWordNet</vt:lpstr>
      <vt:lpstr>Future works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Attitudes to Climate Change in the Media Using Sentiment Analysis Based on Latent Dirichlet Allocation</dc:title>
  <dc:creator>Microsoft Office User</dc:creator>
  <cp:lastModifiedBy>Microsoft Office User</cp:lastModifiedBy>
  <cp:revision>34</cp:revision>
  <dcterms:created xsi:type="dcterms:W3CDTF">2017-08-16T08:46:22Z</dcterms:created>
  <dcterms:modified xsi:type="dcterms:W3CDTF">2017-08-17T09:49:36Z</dcterms:modified>
</cp:coreProperties>
</file>