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0" r:id="rId3"/>
    <p:sldId id="257" r:id="rId4"/>
    <p:sldId id="258" r:id="rId5"/>
    <p:sldId id="262" r:id="rId6"/>
    <p:sldId id="261" r:id="rId7"/>
    <p:sldId id="263" r:id="rId8"/>
    <p:sldId id="264" r:id="rId9"/>
    <p:sldId id="265" r:id="rId10"/>
    <p:sldId id="266" r:id="rId11"/>
    <p:sldId id="268" r:id="rId12"/>
    <p:sldId id="267"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1294"/>
  </p:normalViewPr>
  <p:slideViewPr>
    <p:cSldViewPr snapToGrid="0" snapToObjects="1">
      <p:cViewPr varScale="1">
        <p:scale>
          <a:sx n="72" d="100"/>
          <a:sy n="72" d="100"/>
        </p:scale>
        <p:origin x="1488"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6EC00A-A82B-BA40-85E3-854A1A7D5077}" type="datetimeFigureOut">
              <a:rPr lang="en-US" smtClean="0"/>
              <a:t>6/6/19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FA2428-3303-E74A-95C9-F248D60BEE85}" type="slidenum">
              <a:rPr lang="en-US" smtClean="0"/>
              <a:t>‹#›</a:t>
            </a:fld>
            <a:endParaRPr lang="en-US"/>
          </a:p>
        </p:txBody>
      </p:sp>
    </p:spTree>
    <p:extLst>
      <p:ext uri="{BB962C8B-B14F-4D97-AF65-F5344CB8AC3E}">
        <p14:creationId xmlns:p14="http://schemas.microsoft.com/office/powerpoint/2010/main" val="571537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a:t>
            </a:r>
            <a:r>
              <a:rPr lang="en-US" baseline="0" dirty="0" smtClean="0"/>
              <a:t> morning, my name is ye </a:t>
            </a:r>
            <a:r>
              <a:rPr lang="en-US" baseline="0" dirty="0" err="1" smtClean="0"/>
              <a:t>jiang</a:t>
            </a:r>
            <a:r>
              <a:rPr lang="en-US" baseline="0" dirty="0" smtClean="0"/>
              <a:t>, and I am a PhD student in the University of Sheffield, today I am going to present our works in the Task 4: </a:t>
            </a:r>
            <a:r>
              <a:rPr lang="en-US" baseline="0" dirty="0" err="1" smtClean="0"/>
              <a:t>hyperpartisan</a:t>
            </a:r>
            <a:r>
              <a:rPr lang="en-US" baseline="0" dirty="0" smtClean="0"/>
              <a:t> news detection, by using ELMO sentence representation Convolutional Network.</a:t>
            </a:r>
            <a:endParaRPr lang="en-US" dirty="0"/>
          </a:p>
        </p:txBody>
      </p:sp>
      <p:sp>
        <p:nvSpPr>
          <p:cNvPr id="4" name="Slide Number Placeholder 3"/>
          <p:cNvSpPr>
            <a:spLocks noGrp="1"/>
          </p:cNvSpPr>
          <p:nvPr>
            <p:ph type="sldNum" sz="quarter" idx="10"/>
          </p:nvPr>
        </p:nvSpPr>
        <p:spPr/>
        <p:txBody>
          <a:bodyPr/>
          <a:lstStyle/>
          <a:p>
            <a:fld id="{45FA2428-3303-E74A-95C9-F248D60BEE85}" type="slidenum">
              <a:rPr lang="en-US" smtClean="0"/>
              <a:t>1</a:t>
            </a:fld>
            <a:endParaRPr lang="en-US"/>
          </a:p>
        </p:txBody>
      </p:sp>
    </p:spTree>
    <p:extLst>
      <p:ext uri="{BB962C8B-B14F-4D97-AF65-F5344CB8AC3E}">
        <p14:creationId xmlns:p14="http://schemas.microsoft.com/office/powerpoint/2010/main" val="1112103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didn’t give up, what</a:t>
            </a:r>
            <a:r>
              <a:rPr lang="en-US" baseline="0" dirty="0" smtClean="0"/>
              <a:t> about fine-tune the model on by-article set? </a:t>
            </a:r>
          </a:p>
          <a:p>
            <a:r>
              <a:rPr lang="en-US" baseline="0" dirty="0" smtClean="0"/>
              <a:t>We used the common strategy to fine-tune the model by freezing the weights and only re-train the last layer.</a:t>
            </a:r>
          </a:p>
          <a:p>
            <a:endParaRPr lang="en-US" baseline="0" dirty="0" smtClean="0"/>
          </a:p>
          <a:p>
            <a:r>
              <a:rPr lang="en-US" baseline="0" dirty="0" smtClean="0"/>
              <a:t>we still use the same ELMO model with 10-fold cv</a:t>
            </a:r>
          </a:p>
          <a:p>
            <a:endParaRPr lang="en-US" baseline="0" dirty="0" smtClean="0"/>
          </a:p>
          <a:p>
            <a:r>
              <a:rPr lang="en-US" baseline="0" dirty="0" smtClean="0"/>
              <a:t>Here we got much better result!</a:t>
            </a:r>
            <a:endParaRPr lang="en-US" dirty="0"/>
          </a:p>
        </p:txBody>
      </p:sp>
      <p:sp>
        <p:nvSpPr>
          <p:cNvPr id="4" name="Slide Number Placeholder 3"/>
          <p:cNvSpPr>
            <a:spLocks noGrp="1"/>
          </p:cNvSpPr>
          <p:nvPr>
            <p:ph type="sldNum" sz="quarter" idx="10"/>
          </p:nvPr>
        </p:nvSpPr>
        <p:spPr/>
        <p:txBody>
          <a:bodyPr/>
          <a:lstStyle/>
          <a:p>
            <a:fld id="{45FA2428-3303-E74A-95C9-F248D60BEE85}" type="slidenum">
              <a:rPr lang="en-US" smtClean="0"/>
              <a:t>10</a:t>
            </a:fld>
            <a:endParaRPr lang="en-US"/>
          </a:p>
        </p:txBody>
      </p:sp>
    </p:spTree>
    <p:extLst>
      <p:ext uri="{BB962C8B-B14F-4D97-AF65-F5344CB8AC3E}">
        <p14:creationId xmlns:p14="http://schemas.microsoft.com/office/powerpoint/2010/main" val="1859950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seems like fine-tuning is working on this case, we just wondering</a:t>
            </a:r>
            <a:r>
              <a:rPr lang="en-US" baseline="0" dirty="0" smtClean="0"/>
              <a:t> what about we directly train a new model only on by-ARTICLE and evaluate on it as well.</a:t>
            </a:r>
          </a:p>
          <a:p>
            <a:endParaRPr lang="en-US" baseline="0" dirty="0" smtClean="0"/>
          </a:p>
          <a:p>
            <a:r>
              <a:rPr lang="en-US" baseline="0" dirty="0" smtClean="0"/>
              <a:t>New record!</a:t>
            </a:r>
          </a:p>
          <a:p>
            <a:endParaRPr lang="en-US" dirty="0"/>
          </a:p>
        </p:txBody>
      </p:sp>
      <p:sp>
        <p:nvSpPr>
          <p:cNvPr id="4" name="Slide Number Placeholder 3"/>
          <p:cNvSpPr>
            <a:spLocks noGrp="1"/>
          </p:cNvSpPr>
          <p:nvPr>
            <p:ph type="sldNum" sz="quarter" idx="10"/>
          </p:nvPr>
        </p:nvSpPr>
        <p:spPr/>
        <p:txBody>
          <a:bodyPr/>
          <a:lstStyle/>
          <a:p>
            <a:fld id="{45FA2428-3303-E74A-95C9-F248D60BEE85}" type="slidenum">
              <a:rPr lang="en-US" smtClean="0"/>
              <a:t>11</a:t>
            </a:fld>
            <a:endParaRPr lang="en-US"/>
          </a:p>
        </p:txBody>
      </p:sp>
    </p:spTree>
    <p:extLst>
      <p:ext uri="{BB962C8B-B14F-4D97-AF65-F5344CB8AC3E}">
        <p14:creationId xmlns:p14="http://schemas.microsoft.com/office/powerpoint/2010/main" val="207092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sum up our last three tryouts,</a:t>
            </a:r>
          </a:p>
          <a:p>
            <a:endParaRPr lang="en-US" baseline="0" dirty="0" smtClean="0"/>
          </a:p>
          <a:p>
            <a:r>
              <a:rPr lang="en-US" baseline="0" dirty="0" smtClean="0"/>
              <a:t>1.As you can see the results from the second, and the sixth, they are much better because there is no by-publisher data involved in the training process. </a:t>
            </a:r>
          </a:p>
          <a:p>
            <a:endParaRPr lang="en-US" baseline="0" dirty="0" smtClean="0"/>
          </a:p>
          <a:p>
            <a:r>
              <a:rPr lang="en-US" baseline="0" dirty="0" smtClean="0"/>
              <a:t>2.</a:t>
            </a:r>
          </a:p>
          <a:p>
            <a:endParaRPr lang="en-US" baseline="0" dirty="0" smtClean="0"/>
          </a:p>
          <a:p>
            <a:r>
              <a:rPr lang="en-US" baseline="0" dirty="0" smtClean="0"/>
              <a:t>3, as our model training are relatively easy and fast, we select best three from the 10 fold models and use ensemble method to boosting the accuracy to 84 at last.</a:t>
            </a:r>
          </a:p>
          <a:p>
            <a:endParaRPr lang="en-US" baseline="0" dirty="0" smtClean="0"/>
          </a:p>
        </p:txBody>
      </p:sp>
      <p:sp>
        <p:nvSpPr>
          <p:cNvPr id="4" name="Slide Number Placeholder 3"/>
          <p:cNvSpPr>
            <a:spLocks noGrp="1"/>
          </p:cNvSpPr>
          <p:nvPr>
            <p:ph type="sldNum" sz="quarter" idx="10"/>
          </p:nvPr>
        </p:nvSpPr>
        <p:spPr/>
        <p:txBody>
          <a:bodyPr/>
          <a:lstStyle/>
          <a:p>
            <a:fld id="{45FA2428-3303-E74A-95C9-F248D60BEE85}" type="slidenum">
              <a:rPr lang="en-US" smtClean="0"/>
              <a:t>12</a:t>
            </a:fld>
            <a:endParaRPr lang="en-US"/>
          </a:p>
        </p:txBody>
      </p:sp>
    </p:spTree>
    <p:extLst>
      <p:ext uri="{BB962C8B-B14F-4D97-AF65-F5344CB8AC3E}">
        <p14:creationId xmlns:p14="http://schemas.microsoft.com/office/powerpoint/2010/main" val="209012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divided our model structure into two parts.</a:t>
            </a:r>
          </a:p>
          <a:p>
            <a:r>
              <a:rPr lang="en-US" baseline="0" dirty="0" smtClean="0"/>
              <a:t>The first part is for generating the ELMO sentence representation, the image is from peters’ presentation (which is hold in the tutorial session on last Sunday).</a:t>
            </a:r>
          </a:p>
          <a:p>
            <a:r>
              <a:rPr lang="en-US" baseline="0" dirty="0" smtClean="0"/>
              <a:t>ELMO actually generate 3 different features, one is from the char-level </a:t>
            </a:r>
            <a:r>
              <a:rPr lang="en-US" baseline="0" dirty="0" err="1" smtClean="0"/>
              <a:t>cnn</a:t>
            </a:r>
            <a:r>
              <a:rPr lang="en-US" baseline="0" dirty="0" smtClean="0"/>
              <a:t> contains </a:t>
            </a:r>
            <a:r>
              <a:rPr lang="en-US" sz="1200" b="0" i="0" u="none" strike="noStrike" kern="1200" dirty="0" smtClean="0">
                <a:solidFill>
                  <a:schemeClr val="tx1"/>
                </a:solidFill>
                <a:effectLst/>
                <a:latin typeface="+mn-lt"/>
                <a:ea typeface="+mn-ea"/>
                <a:cs typeface="+mn-cs"/>
              </a:rPr>
              <a:t>morpholo</a:t>
            </a:r>
            <a:r>
              <a:rPr lang="en-US" altLang="zh-CN" sz="1200" b="0" i="0" u="none" strike="noStrike" kern="1200" dirty="0" smtClean="0">
                <a:solidFill>
                  <a:schemeClr val="tx1"/>
                </a:solidFill>
                <a:effectLst/>
                <a:latin typeface="+mn-lt"/>
                <a:ea typeface="+mn-ea"/>
                <a:cs typeface="+mn-cs"/>
              </a:rPr>
              <a:t>gical features,</a:t>
            </a:r>
            <a:r>
              <a:rPr lang="en-US" altLang="zh-CN" sz="1200" b="0" i="0" u="none" strike="noStrike" kern="1200" baseline="0" dirty="0" smtClean="0">
                <a:solidFill>
                  <a:schemeClr val="tx1"/>
                </a:solidFill>
                <a:effectLst/>
                <a:latin typeface="+mn-lt"/>
                <a:ea typeface="+mn-ea"/>
                <a:cs typeface="+mn-cs"/>
              </a:rPr>
              <a:t> others two are from </a:t>
            </a:r>
            <a:r>
              <a:rPr lang="en-US" altLang="zh-CN" sz="1200" b="0" i="0" u="none" strike="noStrike" kern="1200" baseline="0" dirty="0" err="1" smtClean="0">
                <a:solidFill>
                  <a:schemeClr val="tx1"/>
                </a:solidFill>
                <a:effectLst/>
                <a:latin typeface="+mn-lt"/>
                <a:ea typeface="+mn-ea"/>
                <a:cs typeface="+mn-cs"/>
              </a:rPr>
              <a:t>BiLSTM</a:t>
            </a:r>
            <a:r>
              <a:rPr lang="en-US" altLang="zh-CN" sz="1200" b="0" i="0" u="none" strike="noStrike" kern="1200" baseline="0" dirty="0" smtClean="0">
                <a:solidFill>
                  <a:schemeClr val="tx1"/>
                </a:solidFill>
                <a:effectLst/>
                <a:latin typeface="+mn-lt"/>
                <a:ea typeface="+mn-ea"/>
                <a:cs typeface="+mn-cs"/>
              </a:rPr>
              <a:t> which contains the contextual information.</a:t>
            </a:r>
          </a:p>
          <a:p>
            <a:r>
              <a:rPr lang="en-US" sz="1200" b="0" i="0" u="none" strike="noStrike" kern="1200" baseline="0" dirty="0" smtClean="0">
                <a:solidFill>
                  <a:schemeClr val="tx1"/>
                </a:solidFill>
                <a:effectLst/>
                <a:latin typeface="+mn-lt"/>
                <a:ea typeface="+mn-ea"/>
                <a:cs typeface="+mn-cs"/>
              </a:rPr>
              <a:t>The output of ELMO is actually a three dimensional matrix, and we just average the first dimension to get a overall representation, and then average it again to generate sentence level representation.</a:t>
            </a:r>
          </a:p>
          <a:p>
            <a:r>
              <a:rPr lang="en-US" sz="1200" b="0" i="0" u="none" strike="noStrike" kern="1200" baseline="0" dirty="0" smtClean="0">
                <a:solidFill>
                  <a:schemeClr val="tx1"/>
                </a:solidFill>
                <a:effectLst/>
                <a:latin typeface="+mn-lt"/>
                <a:ea typeface="+mn-ea"/>
                <a:cs typeface="+mn-cs"/>
              </a:rPr>
              <a:t>Finally, each document becomes to a set of sequences as the input to our model.</a:t>
            </a:r>
            <a:endParaRPr lang="en-US" dirty="0"/>
          </a:p>
        </p:txBody>
      </p:sp>
      <p:sp>
        <p:nvSpPr>
          <p:cNvPr id="4" name="Slide Number Placeholder 3"/>
          <p:cNvSpPr>
            <a:spLocks noGrp="1"/>
          </p:cNvSpPr>
          <p:nvPr>
            <p:ph type="sldNum" sz="quarter" idx="10"/>
          </p:nvPr>
        </p:nvSpPr>
        <p:spPr/>
        <p:txBody>
          <a:bodyPr/>
          <a:lstStyle/>
          <a:p>
            <a:fld id="{45FA2428-3303-E74A-95C9-F248D60BEE85}" type="slidenum">
              <a:rPr lang="en-US" smtClean="0"/>
              <a:t>13</a:t>
            </a:fld>
            <a:endParaRPr lang="en-US"/>
          </a:p>
        </p:txBody>
      </p:sp>
    </p:spTree>
    <p:extLst>
      <p:ext uri="{BB962C8B-B14F-4D97-AF65-F5344CB8AC3E}">
        <p14:creationId xmlns:p14="http://schemas.microsoft.com/office/powerpoint/2010/main" val="1460004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our model I</a:t>
            </a:r>
            <a:r>
              <a:rPr lang="en-US" baseline="0" dirty="0" smtClean="0"/>
              <a:t> just want to highlight the batch nor, as we found there is a 2% improvement when we add BN after the RELU activation.</a:t>
            </a:r>
            <a:endParaRPr lang="en-US" dirty="0"/>
          </a:p>
        </p:txBody>
      </p:sp>
      <p:sp>
        <p:nvSpPr>
          <p:cNvPr id="4" name="Slide Number Placeholder 3"/>
          <p:cNvSpPr>
            <a:spLocks noGrp="1"/>
          </p:cNvSpPr>
          <p:nvPr>
            <p:ph type="sldNum" sz="quarter" idx="10"/>
          </p:nvPr>
        </p:nvSpPr>
        <p:spPr/>
        <p:txBody>
          <a:bodyPr/>
          <a:lstStyle/>
          <a:p>
            <a:fld id="{45FA2428-3303-E74A-95C9-F248D60BEE85}" type="slidenum">
              <a:rPr lang="en-US" smtClean="0"/>
              <a:t>14</a:t>
            </a:fld>
            <a:endParaRPr lang="en-US"/>
          </a:p>
        </p:txBody>
      </p:sp>
    </p:spTree>
    <p:extLst>
      <p:ext uri="{BB962C8B-B14F-4D97-AF65-F5344CB8AC3E}">
        <p14:creationId xmlns:p14="http://schemas.microsoft.com/office/powerpoint/2010/main" val="198216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know</a:t>
            </a:r>
            <a:r>
              <a:rPr lang="en-US" baseline="0" dirty="0" smtClean="0"/>
              <a:t> the competition will never end, </a:t>
            </a:r>
            <a:r>
              <a:rPr lang="en-US" dirty="0" smtClean="0"/>
              <a:t>Here are some recent works we have done</a:t>
            </a:r>
            <a:r>
              <a:rPr lang="en-US" baseline="0" dirty="0" smtClean="0"/>
              <a:t> on this dataset.</a:t>
            </a:r>
          </a:p>
          <a:p>
            <a:endParaRPr lang="en-US" baseline="0" dirty="0" smtClean="0"/>
          </a:p>
          <a:p>
            <a:r>
              <a:rPr lang="en-US" baseline="0" dirty="0" smtClean="0"/>
              <a:t>1.Yes, we used the same process to generate a BERT sentence representation and train it on the same CNN model, it outperformed ELMO by 2%. But this result is only train and test on the BY-ARTICLE training set (645) ONLY, so I think it is good to know how the BERT model on the official evaluation set (628), so that would be great if the task organizer could make the rest of test data on public!</a:t>
            </a:r>
          </a:p>
          <a:p>
            <a:endParaRPr lang="en-US" baseline="0" dirty="0" smtClean="0"/>
          </a:p>
          <a:p>
            <a:r>
              <a:rPr lang="en-US" baseline="0" dirty="0" smtClean="0"/>
              <a:t>2. Yes, we have tried use Hierarchical  CNN and H-RNN to generate the sentence </a:t>
            </a:r>
            <a:r>
              <a:rPr lang="en-US" baseline="0" dirty="0" err="1" smtClean="0"/>
              <a:t>embeddings</a:t>
            </a:r>
            <a:r>
              <a:rPr lang="en-US" baseline="0" dirty="0" smtClean="0"/>
              <a:t> but TBH, average still better as we think the training sample is still too small for such model, so it is easily to get </a:t>
            </a:r>
            <a:r>
              <a:rPr lang="en-US" baseline="0" dirty="0" err="1" smtClean="0"/>
              <a:t>overfitted</a:t>
            </a:r>
            <a:r>
              <a:rPr lang="en-US" baseline="0" dirty="0" smtClean="0"/>
              <a:t>.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5FA2428-3303-E74A-95C9-F248D60BEE85}" type="slidenum">
              <a:rPr lang="en-US" smtClean="0"/>
              <a:t>15</a:t>
            </a:fld>
            <a:endParaRPr lang="en-US"/>
          </a:p>
        </p:txBody>
      </p:sp>
    </p:spTree>
    <p:extLst>
      <p:ext uri="{BB962C8B-B14F-4D97-AF65-F5344CB8AC3E}">
        <p14:creationId xmlns:p14="http://schemas.microsoft.com/office/powerpoint/2010/main" val="1101360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presentation consists of four parts.</a:t>
            </a:r>
          </a:p>
          <a:p>
            <a:endParaRPr lang="en-US" baseline="0" dirty="0" smtClean="0"/>
          </a:p>
          <a:p>
            <a:r>
              <a:rPr lang="en-US" baseline="0" dirty="0" smtClean="0"/>
              <a:t>First, I will have a short description for this task and I will mainly demonstrate our workflows in this competition, and I will also show the proposed model in later sections. Finally, I will show some related works which we have done recently.</a:t>
            </a:r>
            <a:endParaRPr lang="en-US" dirty="0"/>
          </a:p>
        </p:txBody>
      </p:sp>
      <p:sp>
        <p:nvSpPr>
          <p:cNvPr id="4" name="Slide Number Placeholder 3"/>
          <p:cNvSpPr>
            <a:spLocks noGrp="1"/>
          </p:cNvSpPr>
          <p:nvPr>
            <p:ph type="sldNum" sz="quarter" idx="10"/>
          </p:nvPr>
        </p:nvSpPr>
        <p:spPr/>
        <p:txBody>
          <a:bodyPr/>
          <a:lstStyle/>
          <a:p>
            <a:fld id="{45FA2428-3303-E74A-95C9-F248D60BEE85}" type="slidenum">
              <a:rPr lang="en-US" smtClean="0"/>
              <a:t>2</a:t>
            </a:fld>
            <a:endParaRPr lang="en-US"/>
          </a:p>
        </p:txBody>
      </p:sp>
    </p:spTree>
    <p:extLst>
      <p:ext uri="{BB962C8B-B14F-4D97-AF65-F5344CB8AC3E}">
        <p14:creationId xmlns:p14="http://schemas.microsoft.com/office/powerpoint/2010/main" val="981004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the last presentation has made this task very clear, I will go through this slide very briefly.</a:t>
            </a:r>
          </a:p>
          <a:p>
            <a:endParaRPr lang="en-US" baseline="0" dirty="0" smtClean="0"/>
          </a:p>
          <a:p>
            <a:r>
              <a:rPr lang="en-US" baseline="0" dirty="0" smtClean="0"/>
              <a:t>What is </a:t>
            </a:r>
            <a:r>
              <a:rPr lang="en-US" baseline="0" dirty="0" err="1" smtClean="0"/>
              <a:t>hyperpartisan</a:t>
            </a:r>
            <a:r>
              <a:rPr lang="en-US" baseline="0" dirty="0" smtClean="0"/>
              <a:t> news, it is recently defined as the news ex...</a:t>
            </a:r>
          </a:p>
          <a:p>
            <a:endParaRPr lang="en-US" baseline="0" dirty="0" smtClean="0"/>
          </a:p>
          <a:p>
            <a:r>
              <a:rPr lang="en-US" baseline="0" dirty="0" smtClean="0"/>
              <a:t>So basically, this is a binary doc level classification task, and each doc contains a label either True or False refer to the </a:t>
            </a:r>
            <a:r>
              <a:rPr lang="en-US" baseline="0" dirty="0" err="1" smtClean="0"/>
              <a:t>hyperpartisan</a:t>
            </a:r>
            <a:r>
              <a:rPr lang="en-US" baseline="0" dirty="0" smtClean="0"/>
              <a:t> category. </a:t>
            </a:r>
          </a:p>
          <a:p>
            <a:endParaRPr lang="en-US" baseline="0" dirty="0" smtClean="0"/>
          </a:p>
          <a:p>
            <a:r>
              <a:rPr lang="en-US" baseline="0" dirty="0" smtClean="0"/>
              <a:t>and this task contains two datasets, by-PUBLISHER is annotated by the news publisher automatically with a great number of 750K new articles. </a:t>
            </a:r>
          </a:p>
          <a:p>
            <a:r>
              <a:rPr lang="en-US" baseline="0" dirty="0" smtClean="0"/>
              <a:t>By-ARTICLE is annotated by human annotators, and it split into train and test, for all participants they can only access the training set, and the test set is used for final evaluation set only. </a:t>
            </a:r>
          </a:p>
          <a:p>
            <a:endParaRPr lang="en-US" dirty="0"/>
          </a:p>
        </p:txBody>
      </p:sp>
      <p:sp>
        <p:nvSpPr>
          <p:cNvPr id="4" name="Slide Number Placeholder 3"/>
          <p:cNvSpPr>
            <a:spLocks noGrp="1"/>
          </p:cNvSpPr>
          <p:nvPr>
            <p:ph type="sldNum" sz="quarter" idx="10"/>
          </p:nvPr>
        </p:nvSpPr>
        <p:spPr/>
        <p:txBody>
          <a:bodyPr/>
          <a:lstStyle/>
          <a:p>
            <a:fld id="{45FA2428-3303-E74A-95C9-F248D60BEE85}" type="slidenum">
              <a:rPr lang="en-US" smtClean="0"/>
              <a:t>3</a:t>
            </a:fld>
            <a:endParaRPr lang="en-US"/>
          </a:p>
        </p:txBody>
      </p:sp>
    </p:spTree>
    <p:extLst>
      <p:ext uri="{BB962C8B-B14F-4D97-AF65-F5344CB8AC3E}">
        <p14:creationId xmlns:p14="http://schemas.microsoft.com/office/powerpoint/2010/main" val="1537867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n the very beginning, we decided to train a model on the by-PUBLISHER considering about the size of it and then test it on the by-article set.</a:t>
            </a:r>
          </a:p>
          <a:p>
            <a:r>
              <a:rPr lang="en-US" baseline="0" dirty="0" smtClean="0"/>
              <a:t>So we split the by-publisher set into training, validation. </a:t>
            </a:r>
          </a:p>
          <a:p>
            <a:endParaRPr lang="en-US" baseline="0" dirty="0" smtClean="0"/>
          </a:p>
          <a:p>
            <a:r>
              <a:rPr lang="en-US" baseline="0" dirty="0" smtClean="0"/>
              <a:t>We used a light weight shallow CNN, and also use </a:t>
            </a:r>
            <a:r>
              <a:rPr lang="en-US" baseline="0" dirty="0" err="1" smtClean="0"/>
              <a:t>LSTM+attention</a:t>
            </a:r>
            <a:r>
              <a:rPr lang="en-US" baseline="0" dirty="0" smtClean="0"/>
              <a:t> as a alternative.</a:t>
            </a:r>
          </a:p>
          <a:p>
            <a:endParaRPr lang="en-US" baseline="0" dirty="0" smtClean="0"/>
          </a:p>
          <a:p>
            <a:r>
              <a:rPr lang="en-US" baseline="0" dirty="0" smtClean="0"/>
              <a:t>We used Glove embedding, and select the initial 400 tokens in each document as the input sequence.</a:t>
            </a:r>
          </a:p>
          <a:p>
            <a:endParaRPr lang="en-US" baseline="0" dirty="0" smtClean="0"/>
          </a:p>
          <a:p>
            <a:r>
              <a:rPr lang="en-US" baseline="0" dirty="0" smtClean="0"/>
              <a:t>And we got the accuracy, which is just better than throw a coin.</a:t>
            </a:r>
          </a:p>
        </p:txBody>
      </p:sp>
      <p:sp>
        <p:nvSpPr>
          <p:cNvPr id="4" name="Slide Number Placeholder 3"/>
          <p:cNvSpPr>
            <a:spLocks noGrp="1"/>
          </p:cNvSpPr>
          <p:nvPr>
            <p:ph type="sldNum" sz="quarter" idx="10"/>
          </p:nvPr>
        </p:nvSpPr>
        <p:spPr/>
        <p:txBody>
          <a:bodyPr/>
          <a:lstStyle/>
          <a:p>
            <a:fld id="{45FA2428-3303-E74A-95C9-F248D60BEE85}" type="slidenum">
              <a:rPr lang="en-US" smtClean="0"/>
              <a:t>4</a:t>
            </a:fld>
            <a:endParaRPr lang="en-US"/>
          </a:p>
        </p:txBody>
      </p:sp>
    </p:spTree>
    <p:extLst>
      <p:ext uri="{BB962C8B-B14F-4D97-AF65-F5344CB8AC3E}">
        <p14:creationId xmlns:p14="http://schemas.microsoft.com/office/powerpoint/2010/main" val="1876464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a:t>
            </a:r>
            <a:r>
              <a:rPr lang="en-US" baseline="0" dirty="0" smtClean="0"/>
              <a:t> up our initial experiment, we make a hypothesis that 1.</a:t>
            </a:r>
          </a:p>
          <a:p>
            <a:endParaRPr lang="en-US" baseline="0" dirty="0" smtClean="0"/>
          </a:p>
          <a:p>
            <a:r>
              <a:rPr lang="en-US" dirty="0" smtClean="0"/>
              <a:t>But</a:t>
            </a:r>
            <a:r>
              <a:rPr lang="en-US" baseline="0" dirty="0" smtClean="0"/>
              <a:t> still we are not sure this is correct or not, so we have to keep exploring the data and models.</a:t>
            </a:r>
          </a:p>
          <a:p>
            <a:endParaRPr lang="en-US" baseline="0" dirty="0" smtClean="0"/>
          </a:p>
          <a:p>
            <a:r>
              <a:rPr lang="en-US" dirty="0" smtClean="0"/>
              <a:t>We also confirmed</a:t>
            </a:r>
            <a:r>
              <a:rPr lang="en-US" baseline="0" dirty="0" smtClean="0"/>
              <a:t> that 2. so we decided to use CNN as it is much quicker without compromising the performance too much.</a:t>
            </a:r>
            <a:endParaRPr lang="en-US" dirty="0"/>
          </a:p>
        </p:txBody>
      </p:sp>
      <p:sp>
        <p:nvSpPr>
          <p:cNvPr id="4" name="Slide Number Placeholder 3"/>
          <p:cNvSpPr>
            <a:spLocks noGrp="1"/>
          </p:cNvSpPr>
          <p:nvPr>
            <p:ph type="sldNum" sz="quarter" idx="10"/>
          </p:nvPr>
        </p:nvSpPr>
        <p:spPr/>
        <p:txBody>
          <a:bodyPr/>
          <a:lstStyle/>
          <a:p>
            <a:fld id="{45FA2428-3303-E74A-95C9-F248D60BEE85}" type="slidenum">
              <a:rPr lang="en-US" smtClean="0"/>
              <a:t>5</a:t>
            </a:fld>
            <a:endParaRPr lang="en-US"/>
          </a:p>
        </p:txBody>
      </p:sp>
    </p:spTree>
    <p:extLst>
      <p:ext uri="{BB962C8B-B14F-4D97-AF65-F5344CB8AC3E}">
        <p14:creationId xmlns:p14="http://schemas.microsoft.com/office/powerpoint/2010/main" val="136090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make a comparison, </a:t>
            </a:r>
            <a:r>
              <a:rPr lang="en-US" dirty="0" smtClean="0"/>
              <a:t>Our</a:t>
            </a:r>
            <a:r>
              <a:rPr lang="en-US" baseline="0" dirty="0" smtClean="0"/>
              <a:t> second experiment is that train/test a model on by-publisher only and another model train/test on by-article only. </a:t>
            </a:r>
          </a:p>
          <a:p>
            <a:endParaRPr lang="en-US" baseline="0" dirty="0" smtClean="0"/>
          </a:p>
          <a:p>
            <a:r>
              <a:rPr lang="en-US" baseline="0" dirty="0" smtClean="0"/>
              <a:t>split by-PUBLISHER into train, </a:t>
            </a:r>
            <a:r>
              <a:rPr lang="en-US" baseline="0" dirty="0" err="1" smtClean="0"/>
              <a:t>val</a:t>
            </a:r>
            <a:r>
              <a:rPr lang="en-US" baseline="0" dirty="0" smtClean="0"/>
              <a:t>, test.</a:t>
            </a:r>
          </a:p>
          <a:p>
            <a:r>
              <a:rPr lang="en-US" baseline="0" dirty="0" smtClean="0"/>
              <a:t> </a:t>
            </a:r>
          </a:p>
          <a:p>
            <a:r>
              <a:rPr lang="en-US" baseline="0" dirty="0" smtClean="0"/>
              <a:t>considering the size of by-ARTICLE is much smaller, we decided to use 10-fold CV to evaluation the model performance.</a:t>
            </a:r>
          </a:p>
          <a:p>
            <a:endParaRPr lang="en-US" baseline="0" dirty="0" smtClean="0"/>
          </a:p>
          <a:p>
            <a:r>
              <a:rPr lang="en-US" baseline="0" dirty="0" smtClean="0"/>
              <a:t>As you can see the results now are increased. </a:t>
            </a:r>
            <a:endParaRPr lang="en-US" dirty="0"/>
          </a:p>
        </p:txBody>
      </p:sp>
      <p:sp>
        <p:nvSpPr>
          <p:cNvPr id="4" name="Slide Number Placeholder 3"/>
          <p:cNvSpPr>
            <a:spLocks noGrp="1"/>
          </p:cNvSpPr>
          <p:nvPr>
            <p:ph type="sldNum" sz="quarter" idx="10"/>
          </p:nvPr>
        </p:nvSpPr>
        <p:spPr/>
        <p:txBody>
          <a:bodyPr/>
          <a:lstStyle/>
          <a:p>
            <a:fld id="{45FA2428-3303-E74A-95C9-F248D60BEE85}" type="slidenum">
              <a:rPr lang="en-US" smtClean="0"/>
              <a:t>6</a:t>
            </a:fld>
            <a:endParaRPr lang="en-US"/>
          </a:p>
        </p:txBody>
      </p:sp>
    </p:spTree>
    <p:extLst>
      <p:ext uri="{BB962C8B-B14F-4D97-AF65-F5344CB8AC3E}">
        <p14:creationId xmlns:p14="http://schemas.microsoft.com/office/powerpoint/2010/main" val="138022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that time,</a:t>
            </a:r>
            <a:r>
              <a:rPr lang="en-US" baseline="0" dirty="0" smtClean="0"/>
              <a:t> we have to publish our models to the VM for the early bird submission, and we got :</a:t>
            </a:r>
          </a:p>
          <a:p>
            <a:r>
              <a:rPr lang="en-US" baseline="0" dirty="0" smtClean="0"/>
              <a:t>Not bad, but still it has huge space for improvement.</a:t>
            </a:r>
          </a:p>
          <a:p>
            <a:endParaRPr lang="en-US" baseline="0" dirty="0" smtClean="0"/>
          </a:p>
          <a:p>
            <a:r>
              <a:rPr lang="en-US" baseline="0" dirty="0" smtClean="0"/>
              <a:t>And this result also show that train/test on the same dataset can improve model performance.</a:t>
            </a:r>
          </a:p>
          <a:p>
            <a:endParaRPr lang="en-US" baseline="0" dirty="0" smtClean="0"/>
          </a:p>
          <a:p>
            <a:r>
              <a:rPr lang="en-US" baseline="0" dirty="0" smtClean="0"/>
              <a:t>and we also bring some questions into our phase 2, final submission :</a:t>
            </a:r>
            <a:endParaRPr lang="en-US" dirty="0" smtClean="0"/>
          </a:p>
          <a:p>
            <a:endParaRPr lang="en-US" dirty="0"/>
          </a:p>
        </p:txBody>
      </p:sp>
      <p:sp>
        <p:nvSpPr>
          <p:cNvPr id="4" name="Slide Number Placeholder 3"/>
          <p:cNvSpPr>
            <a:spLocks noGrp="1"/>
          </p:cNvSpPr>
          <p:nvPr>
            <p:ph type="sldNum" sz="quarter" idx="10"/>
          </p:nvPr>
        </p:nvSpPr>
        <p:spPr/>
        <p:txBody>
          <a:bodyPr/>
          <a:lstStyle/>
          <a:p>
            <a:fld id="{45FA2428-3303-E74A-95C9-F248D60BEE85}" type="slidenum">
              <a:rPr lang="en-US" smtClean="0"/>
              <a:t>7</a:t>
            </a:fld>
            <a:endParaRPr lang="en-US"/>
          </a:p>
        </p:txBody>
      </p:sp>
    </p:spTree>
    <p:extLst>
      <p:ext uri="{BB962C8B-B14F-4D97-AF65-F5344CB8AC3E}">
        <p14:creationId xmlns:p14="http://schemas.microsoft.com/office/powerpoint/2010/main" val="229268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first question,</a:t>
            </a:r>
            <a:r>
              <a:rPr lang="en-US" baseline="0" dirty="0" smtClean="0"/>
              <a:t> we started our third tryout:</a:t>
            </a:r>
          </a:p>
          <a:p>
            <a:endParaRPr lang="en-US" baseline="0" dirty="0" smtClean="0"/>
          </a:p>
          <a:p>
            <a:r>
              <a:rPr lang="en-US" baseline="0" dirty="0" smtClean="0"/>
              <a:t>as it train on by-ARTICLE, we use 10-fold for this tryout</a:t>
            </a:r>
          </a:p>
          <a:p>
            <a:endParaRPr lang="en-US" baseline="0" dirty="0" smtClean="0"/>
          </a:p>
          <a:p>
            <a:r>
              <a:rPr lang="en-US" baseline="0" dirty="0" smtClean="0"/>
              <a:t>As you can see, the more initial tokens padded the better accuracy we got, but we still have the problems of OOM issue.</a:t>
            </a:r>
          </a:p>
          <a:p>
            <a:r>
              <a:rPr lang="en-US" baseline="0" dirty="0" smtClean="0"/>
              <a:t>We calculate the token numbers in two dataset, and found it is impossible to cover most of the content in each document.</a:t>
            </a:r>
          </a:p>
          <a:p>
            <a:r>
              <a:rPr lang="en-US" baseline="0" dirty="0" smtClean="0"/>
              <a:t>So We decide to use sentence representation.</a:t>
            </a:r>
            <a:endParaRPr lang="en-US" dirty="0"/>
          </a:p>
        </p:txBody>
      </p:sp>
      <p:sp>
        <p:nvSpPr>
          <p:cNvPr id="4" name="Slide Number Placeholder 3"/>
          <p:cNvSpPr>
            <a:spLocks noGrp="1"/>
          </p:cNvSpPr>
          <p:nvPr>
            <p:ph type="sldNum" sz="quarter" idx="10"/>
          </p:nvPr>
        </p:nvSpPr>
        <p:spPr/>
        <p:txBody>
          <a:bodyPr/>
          <a:lstStyle/>
          <a:p>
            <a:fld id="{45FA2428-3303-E74A-95C9-F248D60BEE85}" type="slidenum">
              <a:rPr lang="en-US" smtClean="0"/>
              <a:t>8</a:t>
            </a:fld>
            <a:endParaRPr lang="en-US"/>
          </a:p>
        </p:txBody>
      </p:sp>
    </p:spTree>
    <p:extLst>
      <p:ext uri="{BB962C8B-B14F-4D97-AF65-F5344CB8AC3E}">
        <p14:creationId xmlns:p14="http://schemas.microsoft.com/office/powerpoint/2010/main" val="76505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our fourth tryout</a:t>
            </a:r>
            <a:r>
              <a:rPr lang="en-US" baseline="0" dirty="0" smtClean="0"/>
              <a:t> is to use ELMO to generate the sentence representation and build a CNN on the top of it, again, we train it on by-PUBLISHER and test </a:t>
            </a:r>
            <a:r>
              <a:rPr lang="mr-IN" baseline="0" dirty="0" smtClean="0"/>
              <a:t>…</a:t>
            </a:r>
            <a:endParaRPr lang="en-US" baseline="0" dirty="0" smtClean="0"/>
          </a:p>
          <a:p>
            <a:endParaRPr lang="en-US" baseline="0" dirty="0" smtClean="0"/>
          </a:p>
          <a:p>
            <a:r>
              <a:rPr lang="en-US" baseline="0" dirty="0" smtClean="0"/>
              <a:t>we use original size of ELMO model</a:t>
            </a:r>
          </a:p>
          <a:p>
            <a:endParaRPr lang="en-US" baseline="0" dirty="0" smtClean="0"/>
          </a:p>
          <a:p>
            <a:r>
              <a:rPr lang="en-US" baseline="0" dirty="0" smtClean="0"/>
              <a:t>and randomly select 100K from 750k as it is not </a:t>
            </a:r>
            <a:r>
              <a:rPr lang="en-US" baseline="0" dirty="0" err="1" smtClean="0"/>
              <a:t>fessible</a:t>
            </a:r>
            <a:r>
              <a:rPr lang="en-US" baseline="0" dirty="0" smtClean="0"/>
              <a:t> to generate the </a:t>
            </a:r>
            <a:r>
              <a:rPr lang="en-US" baseline="0" dirty="0" err="1" smtClean="0"/>
              <a:t>ELMo</a:t>
            </a:r>
            <a:r>
              <a:rPr lang="en-US" baseline="0" dirty="0" smtClean="0"/>
              <a:t> representation for the entire By-PUBLISHER.</a:t>
            </a:r>
          </a:p>
          <a:p>
            <a:endParaRPr lang="en-US" baseline="0" dirty="0" smtClean="0"/>
          </a:p>
          <a:p>
            <a:r>
              <a:rPr lang="en-US" baseline="0" dirty="0" smtClean="0"/>
              <a:t>And the accuracy is not good.</a:t>
            </a:r>
            <a:endParaRPr lang="en-US" dirty="0"/>
          </a:p>
        </p:txBody>
      </p:sp>
      <p:sp>
        <p:nvSpPr>
          <p:cNvPr id="4" name="Slide Number Placeholder 3"/>
          <p:cNvSpPr>
            <a:spLocks noGrp="1"/>
          </p:cNvSpPr>
          <p:nvPr>
            <p:ph type="sldNum" sz="quarter" idx="10"/>
          </p:nvPr>
        </p:nvSpPr>
        <p:spPr/>
        <p:txBody>
          <a:bodyPr/>
          <a:lstStyle/>
          <a:p>
            <a:fld id="{45FA2428-3303-E74A-95C9-F248D60BEE85}" type="slidenum">
              <a:rPr lang="en-US" smtClean="0"/>
              <a:t>9</a:t>
            </a:fld>
            <a:endParaRPr lang="en-US"/>
          </a:p>
        </p:txBody>
      </p:sp>
    </p:spTree>
    <p:extLst>
      <p:ext uri="{BB962C8B-B14F-4D97-AF65-F5344CB8AC3E}">
        <p14:creationId xmlns:p14="http://schemas.microsoft.com/office/powerpoint/2010/main" val="1646030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6/6/19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6/6/19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6/6/19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6/6/19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6/6/19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6/6/19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6/6/19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599" y="1773908"/>
            <a:ext cx="9173497" cy="1825096"/>
          </a:xfrm>
        </p:spPr>
        <p:txBody>
          <a:bodyPr>
            <a:normAutofit fontScale="90000"/>
          </a:bodyPr>
          <a:lstStyle/>
          <a:p>
            <a:r>
              <a:rPr lang="en-US" sz="4400" cap="none" dirty="0" err="1" smtClean="0"/>
              <a:t>Hyperpartisan</a:t>
            </a:r>
            <a:r>
              <a:rPr lang="en-US" sz="4400" cap="none" dirty="0" smtClean="0"/>
              <a:t> News Detection Using </a:t>
            </a:r>
            <a:r>
              <a:rPr lang="en-US" sz="4400" cap="none" dirty="0" err="1" smtClean="0"/>
              <a:t>ELMo</a:t>
            </a:r>
            <a:r>
              <a:rPr lang="en-US" sz="4400" cap="none" dirty="0" smtClean="0"/>
              <a:t> Sentenc</a:t>
            </a:r>
            <a:r>
              <a:rPr lang="en-US" sz="4400" cap="none" dirty="0"/>
              <a:t>e</a:t>
            </a:r>
            <a:r>
              <a:rPr lang="en-US" sz="4400" cap="none" dirty="0" smtClean="0"/>
              <a:t> Representation Convolutional Network</a:t>
            </a:r>
            <a:endParaRPr lang="en-US" cap="none" dirty="0"/>
          </a:p>
        </p:txBody>
      </p:sp>
      <p:sp>
        <p:nvSpPr>
          <p:cNvPr id="3" name="Subtitle 2"/>
          <p:cNvSpPr>
            <a:spLocks noGrp="1"/>
          </p:cNvSpPr>
          <p:nvPr>
            <p:ph type="subTitle" idx="1"/>
          </p:nvPr>
        </p:nvSpPr>
        <p:spPr>
          <a:xfrm>
            <a:off x="1371600" y="3927169"/>
            <a:ext cx="9448800" cy="685800"/>
          </a:xfrm>
        </p:spPr>
        <p:txBody>
          <a:bodyPr/>
          <a:lstStyle/>
          <a:p>
            <a:r>
              <a:rPr lang="en-US" dirty="0">
                <a:solidFill>
                  <a:srgbClr val="FF0000"/>
                </a:solidFill>
              </a:rPr>
              <a:t>Ye Jiang</a:t>
            </a:r>
            <a:r>
              <a:rPr lang="en-US" dirty="0"/>
              <a:t>, Johann </a:t>
            </a:r>
            <a:r>
              <a:rPr lang="en-US" dirty="0" err="1"/>
              <a:t>Petrak</a:t>
            </a:r>
            <a:r>
              <a:rPr lang="en-US" dirty="0"/>
              <a:t>, </a:t>
            </a:r>
            <a:r>
              <a:rPr lang="en-US" dirty="0" err="1"/>
              <a:t>Xingyi</a:t>
            </a:r>
            <a:r>
              <a:rPr lang="en-US" dirty="0"/>
              <a:t> Song, </a:t>
            </a:r>
            <a:r>
              <a:rPr lang="en-US" dirty="0" err="1"/>
              <a:t>Kalina</a:t>
            </a:r>
            <a:r>
              <a:rPr lang="en-US" dirty="0"/>
              <a:t> </a:t>
            </a:r>
            <a:r>
              <a:rPr lang="en-US" dirty="0" err="1"/>
              <a:t>Bontcheva</a:t>
            </a:r>
            <a:r>
              <a:rPr lang="en-US" dirty="0"/>
              <a:t>, Diana Maynard</a:t>
            </a:r>
          </a:p>
        </p:txBody>
      </p:sp>
    </p:spTree>
    <p:extLst>
      <p:ext uri="{BB962C8B-B14F-4D97-AF65-F5344CB8AC3E}">
        <p14:creationId xmlns:p14="http://schemas.microsoft.com/office/powerpoint/2010/main" val="227840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Phase 2: Final submission</a:t>
            </a:r>
            <a:endParaRPr lang="en-US" cap="none" dirty="0"/>
          </a:p>
        </p:txBody>
      </p:sp>
      <p:sp>
        <p:nvSpPr>
          <p:cNvPr id="3" name="Content Placeholder 2"/>
          <p:cNvSpPr>
            <a:spLocks noGrp="1"/>
          </p:cNvSpPr>
          <p:nvPr>
            <p:ph idx="1"/>
          </p:nvPr>
        </p:nvSpPr>
        <p:spPr/>
        <p:txBody>
          <a:bodyPr>
            <a:normAutofit/>
          </a:bodyPr>
          <a:lstStyle/>
          <a:p>
            <a:r>
              <a:rPr lang="en-US" sz="3200" dirty="0" smtClean="0"/>
              <a:t>Fifth tryout: Fine-tune the fourth tryout model on by-article set. </a:t>
            </a:r>
          </a:p>
          <a:p>
            <a:r>
              <a:rPr lang="en-US" sz="3200" dirty="0" err="1" smtClean="0"/>
              <a:t>Embeddings</a:t>
            </a:r>
            <a:r>
              <a:rPr lang="en-US" sz="3200" dirty="0" smtClean="0"/>
              <a:t>: </a:t>
            </a:r>
            <a:r>
              <a:rPr lang="en-US" sz="3200" dirty="0" err="1" smtClean="0"/>
              <a:t>ELMo</a:t>
            </a:r>
            <a:r>
              <a:rPr lang="en-US" sz="3200" dirty="0" smtClean="0"/>
              <a:t> (Original 2x4096_512_2048cnn)</a:t>
            </a:r>
          </a:p>
          <a:p>
            <a:r>
              <a:rPr lang="en-US" sz="3200" dirty="0" smtClean="0"/>
              <a:t>.</a:t>
            </a:r>
            <a:r>
              <a:rPr lang="en-US" sz="3200" dirty="0" err="1"/>
              <a:t>Kfold</a:t>
            </a:r>
            <a:r>
              <a:rPr lang="en-US" sz="3200" dirty="0"/>
              <a:t>(by-article): 10-fold cross validation.</a:t>
            </a:r>
          </a:p>
          <a:p>
            <a:r>
              <a:rPr lang="en-US" sz="3200" dirty="0" smtClean="0"/>
              <a:t> Accuracy </a:t>
            </a:r>
            <a:r>
              <a:rPr lang="en-US" sz="3200" dirty="0"/>
              <a:t>on by-article (averaging accuracies from10-fold</a:t>
            </a:r>
            <a:r>
              <a:rPr lang="en-US" sz="3200" dirty="0" smtClean="0"/>
              <a:t>): 81.89%</a:t>
            </a:r>
            <a:endParaRPr lang="en-US" sz="3200" dirty="0"/>
          </a:p>
        </p:txBody>
      </p:sp>
    </p:spTree>
    <p:extLst>
      <p:ext uri="{BB962C8B-B14F-4D97-AF65-F5344CB8AC3E}">
        <p14:creationId xmlns:p14="http://schemas.microsoft.com/office/powerpoint/2010/main" val="13395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Phase 2: Final submission</a:t>
            </a:r>
            <a:endParaRPr lang="en-US" cap="none" dirty="0"/>
          </a:p>
        </p:txBody>
      </p:sp>
      <p:sp>
        <p:nvSpPr>
          <p:cNvPr id="3" name="Content Placeholder 2"/>
          <p:cNvSpPr>
            <a:spLocks noGrp="1"/>
          </p:cNvSpPr>
          <p:nvPr>
            <p:ph idx="1"/>
          </p:nvPr>
        </p:nvSpPr>
        <p:spPr/>
        <p:txBody>
          <a:bodyPr>
            <a:normAutofit/>
          </a:bodyPr>
          <a:lstStyle/>
          <a:p>
            <a:r>
              <a:rPr lang="en-US" sz="3200" dirty="0" smtClean="0"/>
              <a:t>Sixth tryout: Training on only the by-article and evaluate it. </a:t>
            </a:r>
          </a:p>
          <a:p>
            <a:r>
              <a:rPr lang="en-US" sz="3200" dirty="0" err="1" smtClean="0"/>
              <a:t>Embeddings</a:t>
            </a:r>
            <a:r>
              <a:rPr lang="en-US" sz="3200" dirty="0" smtClean="0"/>
              <a:t>: </a:t>
            </a:r>
            <a:r>
              <a:rPr lang="en-US" sz="3200" dirty="0" err="1" smtClean="0"/>
              <a:t>ELMo</a:t>
            </a:r>
            <a:r>
              <a:rPr lang="en-US" sz="3200" dirty="0" smtClean="0"/>
              <a:t> (Original 2x4096_512_2048cnn)</a:t>
            </a:r>
          </a:p>
          <a:p>
            <a:r>
              <a:rPr lang="en-US" sz="3200" dirty="0" smtClean="0"/>
              <a:t>Accuracy </a:t>
            </a:r>
            <a:r>
              <a:rPr lang="en-US" sz="3200" dirty="0"/>
              <a:t>on by-article (averaging accuracies from10-fold</a:t>
            </a:r>
            <a:r>
              <a:rPr lang="en-US" sz="3200" dirty="0" smtClean="0"/>
              <a:t>): 83.87%</a:t>
            </a:r>
            <a:endParaRPr lang="en-US" sz="3200" dirty="0"/>
          </a:p>
        </p:txBody>
      </p:sp>
    </p:spTree>
    <p:extLst>
      <p:ext uri="{BB962C8B-B14F-4D97-AF65-F5344CB8AC3E}">
        <p14:creationId xmlns:p14="http://schemas.microsoft.com/office/powerpoint/2010/main" val="158885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Phase 2: Final submission</a:t>
            </a:r>
            <a:endParaRPr lang="en-US" cap="none" dirty="0"/>
          </a:p>
        </p:txBody>
      </p:sp>
      <p:sp>
        <p:nvSpPr>
          <p:cNvPr id="3" name="Content Placeholder 2"/>
          <p:cNvSpPr>
            <a:spLocks noGrp="1"/>
          </p:cNvSpPr>
          <p:nvPr>
            <p:ph idx="1"/>
          </p:nvPr>
        </p:nvSpPr>
        <p:spPr/>
        <p:txBody>
          <a:bodyPr>
            <a:normAutofit/>
          </a:bodyPr>
          <a:lstStyle/>
          <a:p>
            <a:r>
              <a:rPr lang="en-US" sz="3200" dirty="0" smtClean="0"/>
              <a:t>Summary of the fourth, the fifth and the sixth tryouts:</a:t>
            </a:r>
          </a:p>
          <a:p>
            <a:pPr marL="514350" indent="-514350">
              <a:buFont typeface="+mj-lt"/>
              <a:buAutoNum type="arabicPeriod"/>
            </a:pPr>
            <a:r>
              <a:rPr lang="en-US" sz="3200" dirty="0" smtClean="0"/>
              <a:t>This confirms </a:t>
            </a:r>
            <a:r>
              <a:rPr lang="en-US" sz="3200" dirty="0"/>
              <a:t>results </a:t>
            </a:r>
            <a:r>
              <a:rPr lang="en-US" sz="3200" dirty="0" smtClean="0"/>
              <a:t>that </a:t>
            </a:r>
            <a:r>
              <a:rPr lang="en-US" sz="3200" dirty="0"/>
              <a:t>any </a:t>
            </a:r>
            <a:r>
              <a:rPr lang="en-US" sz="3200" dirty="0" smtClean="0"/>
              <a:t>use of the by-publisher data </a:t>
            </a:r>
            <a:r>
              <a:rPr lang="en-US" sz="3200" dirty="0"/>
              <a:t>only hurts the </a:t>
            </a:r>
            <a:r>
              <a:rPr lang="en-US" sz="3200" dirty="0" smtClean="0"/>
              <a:t>model.</a:t>
            </a:r>
          </a:p>
          <a:p>
            <a:pPr marL="514350" indent="-514350">
              <a:buFont typeface="+mj-lt"/>
              <a:buAutoNum type="arabicPeriod"/>
            </a:pPr>
            <a:r>
              <a:rPr lang="en-US" sz="3200" dirty="0" smtClean="0"/>
              <a:t>Contextual word </a:t>
            </a:r>
            <a:r>
              <a:rPr lang="en-US" sz="3200" dirty="0" err="1" smtClean="0"/>
              <a:t>embeddings</a:t>
            </a:r>
            <a:r>
              <a:rPr lang="en-US" sz="3200" dirty="0" smtClean="0"/>
              <a:t> improves model accuracy.</a:t>
            </a:r>
          </a:p>
          <a:p>
            <a:pPr marL="514350" indent="-514350">
              <a:buFont typeface="+mj-lt"/>
              <a:buAutoNum type="arabicPeriod"/>
            </a:pPr>
            <a:r>
              <a:rPr lang="en-US" sz="3200" dirty="0" smtClean="0"/>
              <a:t>Boosting the </a:t>
            </a:r>
            <a:r>
              <a:rPr lang="en-US" sz="3200" dirty="0"/>
              <a:t>accuracy to </a:t>
            </a:r>
            <a:r>
              <a:rPr lang="en-US" sz="3200" dirty="0" smtClean="0"/>
              <a:t>84.04% by forming an averaged ensemble model.</a:t>
            </a:r>
            <a:endParaRPr lang="en-US" sz="3200" dirty="0"/>
          </a:p>
          <a:p>
            <a:endParaRPr lang="en-US" sz="3200" dirty="0"/>
          </a:p>
          <a:p>
            <a:endParaRPr lang="en-US" sz="3200" dirty="0" smtClean="0"/>
          </a:p>
          <a:p>
            <a:endParaRPr lang="en-US" sz="3200" dirty="0"/>
          </a:p>
        </p:txBody>
      </p:sp>
    </p:spTree>
    <p:extLst>
      <p:ext uri="{BB962C8B-B14F-4D97-AF65-F5344CB8AC3E}">
        <p14:creationId xmlns:p14="http://schemas.microsoft.com/office/powerpoint/2010/main" val="16669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Model structure</a:t>
            </a:r>
            <a:endParaRPr lang="en-US" cap="none" dirty="0"/>
          </a:p>
        </p:txBody>
      </p:sp>
      <p:pic>
        <p:nvPicPr>
          <p:cNvPr id="3224" name="Picture 3223"/>
          <p:cNvPicPr>
            <a:picLocks noChangeAspect="1"/>
          </p:cNvPicPr>
          <p:nvPr/>
        </p:nvPicPr>
        <p:blipFill>
          <a:blip r:embed="rId3"/>
          <a:stretch>
            <a:fillRect/>
          </a:stretch>
        </p:blipFill>
        <p:spPr>
          <a:xfrm>
            <a:off x="622300" y="2289629"/>
            <a:ext cx="5918200" cy="3454400"/>
          </a:xfrm>
          <a:prstGeom prst="rect">
            <a:avLst/>
          </a:prstGeom>
        </p:spPr>
      </p:pic>
      <p:sp>
        <p:nvSpPr>
          <p:cNvPr id="3225" name="TextBox 3224"/>
          <p:cNvSpPr txBox="1"/>
          <p:nvPr/>
        </p:nvSpPr>
        <p:spPr>
          <a:xfrm>
            <a:off x="1809750" y="5976257"/>
            <a:ext cx="3543300" cy="369332"/>
          </a:xfrm>
          <a:prstGeom prst="rect">
            <a:avLst/>
          </a:prstGeom>
          <a:noFill/>
        </p:spPr>
        <p:txBody>
          <a:bodyPr wrap="square" rtlCol="0">
            <a:spAutoFit/>
          </a:bodyPr>
          <a:lstStyle/>
          <a:p>
            <a:r>
              <a:rPr lang="en-US" dirty="0" smtClean="0"/>
              <a:t>(peters et al, NAACL 2018)</a:t>
            </a:r>
            <a:endParaRPr lang="en-US" dirty="0"/>
          </a:p>
        </p:txBody>
      </p:sp>
      <p:cxnSp>
        <p:nvCxnSpPr>
          <p:cNvPr id="3227" name="Curved Connector 3226"/>
          <p:cNvCxnSpPr>
            <a:endCxn id="3245" idx="0"/>
          </p:cNvCxnSpPr>
          <p:nvPr/>
        </p:nvCxnSpPr>
        <p:spPr>
          <a:xfrm flipV="1">
            <a:off x="3083498" y="2442224"/>
            <a:ext cx="4006455" cy="105034"/>
          </a:xfrm>
          <a:prstGeom prst="curvedConnector4">
            <a:avLst>
              <a:gd name="adj1" fmla="val 1178"/>
              <a:gd name="adj2" fmla="val 799570"/>
            </a:avLst>
          </a:prstGeom>
          <a:ln w="254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28" name="Curved Connector 3227"/>
          <p:cNvCxnSpPr>
            <a:endCxn id="3245" idx="0"/>
          </p:cNvCxnSpPr>
          <p:nvPr/>
        </p:nvCxnSpPr>
        <p:spPr>
          <a:xfrm flipV="1">
            <a:off x="4612941" y="2442224"/>
            <a:ext cx="2477012" cy="105034"/>
          </a:xfrm>
          <a:prstGeom prst="curvedConnector4">
            <a:avLst>
              <a:gd name="adj1" fmla="val 2676"/>
              <a:gd name="adj2" fmla="val 550834"/>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30" name="Curved Connector 3229"/>
          <p:cNvCxnSpPr>
            <a:endCxn id="3245" idx="0"/>
          </p:cNvCxnSpPr>
          <p:nvPr/>
        </p:nvCxnSpPr>
        <p:spPr>
          <a:xfrm flipV="1">
            <a:off x="5861957" y="2442224"/>
            <a:ext cx="1227996" cy="105034"/>
          </a:xfrm>
          <a:prstGeom prst="curvedConnector4">
            <a:avLst>
              <a:gd name="adj1" fmla="val 1080"/>
              <a:gd name="adj2" fmla="val 317644"/>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32" name="TextBox 3231"/>
          <p:cNvSpPr txBox="1"/>
          <p:nvPr/>
        </p:nvSpPr>
        <p:spPr>
          <a:xfrm>
            <a:off x="6794627" y="2426733"/>
            <a:ext cx="5513048" cy="369332"/>
          </a:xfrm>
          <a:prstGeom prst="rect">
            <a:avLst/>
          </a:prstGeom>
          <a:noFill/>
        </p:spPr>
        <p:txBody>
          <a:bodyPr wrap="none" rtlCol="0">
            <a:spAutoFit/>
          </a:bodyPr>
          <a:lstStyle/>
          <a:p>
            <a:r>
              <a:rPr lang="en-US" smtClean="0"/>
              <a:t>[   </a:t>
            </a:r>
            <a:r>
              <a:rPr lang="en-US" dirty="0" smtClean="0"/>
              <a:t>, </a:t>
            </a:r>
            <a:r>
              <a:rPr lang="en-US" dirty="0" err="1" smtClean="0"/>
              <a:t>num</a:t>
            </a:r>
            <a:r>
              <a:rPr lang="en-US" dirty="0" err="1"/>
              <a:t>_</a:t>
            </a:r>
            <a:r>
              <a:rPr lang="en-US" dirty="0" err="1" smtClean="0"/>
              <a:t>tokens</a:t>
            </a:r>
            <a:r>
              <a:rPr lang="en-US" dirty="0" smtClean="0"/>
              <a:t> per sentence, </a:t>
            </a:r>
            <a:r>
              <a:rPr lang="en-US" dirty="0" err="1" smtClean="0"/>
              <a:t>num</a:t>
            </a:r>
            <a:r>
              <a:rPr lang="en-US" dirty="0" smtClean="0"/>
              <a:t> _dimension]</a:t>
            </a:r>
            <a:endParaRPr lang="en-US" dirty="0"/>
          </a:p>
        </p:txBody>
      </p:sp>
      <p:sp>
        <p:nvSpPr>
          <p:cNvPr id="3245" name="TextBox 3244"/>
          <p:cNvSpPr txBox="1"/>
          <p:nvPr/>
        </p:nvSpPr>
        <p:spPr>
          <a:xfrm>
            <a:off x="6933500" y="2442224"/>
            <a:ext cx="312906" cy="369332"/>
          </a:xfrm>
          <a:prstGeom prst="rect">
            <a:avLst/>
          </a:prstGeom>
          <a:noFill/>
        </p:spPr>
        <p:txBody>
          <a:bodyPr wrap="none" rtlCol="0">
            <a:spAutoFit/>
          </a:bodyPr>
          <a:lstStyle/>
          <a:p>
            <a:r>
              <a:rPr lang="en-US" dirty="0" smtClean="0"/>
              <a:t>3</a:t>
            </a:r>
            <a:endParaRPr lang="en-US" dirty="0"/>
          </a:p>
        </p:txBody>
      </p:sp>
      <p:cxnSp>
        <p:nvCxnSpPr>
          <p:cNvPr id="3263" name="Straight Arrow Connector 3262"/>
          <p:cNvCxnSpPr/>
          <p:nvPr/>
        </p:nvCxnSpPr>
        <p:spPr>
          <a:xfrm>
            <a:off x="9431232" y="2811556"/>
            <a:ext cx="21747" cy="7154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64" name="TextBox 3263"/>
          <p:cNvSpPr txBox="1"/>
          <p:nvPr/>
        </p:nvSpPr>
        <p:spPr>
          <a:xfrm>
            <a:off x="6745602" y="3526971"/>
            <a:ext cx="5192447" cy="369332"/>
          </a:xfrm>
          <a:prstGeom prst="rect">
            <a:avLst/>
          </a:prstGeom>
          <a:noFill/>
        </p:spPr>
        <p:txBody>
          <a:bodyPr wrap="none" rtlCol="0">
            <a:spAutoFit/>
          </a:bodyPr>
          <a:lstStyle/>
          <a:p>
            <a:r>
              <a:rPr lang="en-US" smtClean="0"/>
              <a:t>[</a:t>
            </a:r>
            <a:r>
              <a:rPr lang="en-US" dirty="0" err="1" smtClean="0"/>
              <a:t>num_tokens</a:t>
            </a:r>
            <a:r>
              <a:rPr lang="en-US" dirty="0" smtClean="0"/>
              <a:t> per sentence, </a:t>
            </a:r>
            <a:r>
              <a:rPr lang="en-US" dirty="0" err="1" smtClean="0"/>
              <a:t>num</a:t>
            </a:r>
            <a:r>
              <a:rPr lang="en-US" dirty="0" smtClean="0"/>
              <a:t> _dimension]</a:t>
            </a:r>
            <a:endParaRPr lang="en-US" dirty="0"/>
          </a:p>
        </p:txBody>
      </p:sp>
      <p:sp>
        <p:nvSpPr>
          <p:cNvPr id="3265" name="Rounded Rectangle 3264"/>
          <p:cNvSpPr/>
          <p:nvPr/>
        </p:nvSpPr>
        <p:spPr>
          <a:xfrm>
            <a:off x="9586892" y="3031820"/>
            <a:ext cx="1044151" cy="274886"/>
          </a:xfrm>
          <a:prstGeom prst="roundRect">
            <a:avLst/>
          </a:prstGeom>
          <a:solidFill>
            <a:schemeClr val="accent4">
              <a:lumMod val="20000"/>
              <a:lumOff val="80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Average</a:t>
            </a:r>
            <a:endParaRPr lang="en-US" sz="1200" dirty="0">
              <a:solidFill>
                <a:schemeClr val="tx1"/>
              </a:solidFill>
            </a:endParaRPr>
          </a:p>
        </p:txBody>
      </p:sp>
      <p:sp>
        <p:nvSpPr>
          <p:cNvPr id="3266" name="TextBox 3265"/>
          <p:cNvSpPr txBox="1"/>
          <p:nvPr/>
        </p:nvSpPr>
        <p:spPr>
          <a:xfrm>
            <a:off x="8161854" y="4611718"/>
            <a:ext cx="2167581" cy="369332"/>
          </a:xfrm>
          <a:prstGeom prst="rect">
            <a:avLst/>
          </a:prstGeom>
          <a:noFill/>
        </p:spPr>
        <p:txBody>
          <a:bodyPr wrap="none" rtlCol="0">
            <a:spAutoFit/>
          </a:bodyPr>
          <a:lstStyle/>
          <a:p>
            <a:r>
              <a:rPr lang="en-US" dirty="0" smtClean="0"/>
              <a:t>[</a:t>
            </a:r>
            <a:r>
              <a:rPr lang="en-US" dirty="0" err="1" smtClean="0"/>
              <a:t>num</a:t>
            </a:r>
            <a:r>
              <a:rPr lang="en-US" dirty="0" smtClean="0"/>
              <a:t> _dimension]</a:t>
            </a:r>
            <a:endParaRPr lang="en-US" dirty="0"/>
          </a:p>
        </p:txBody>
      </p:sp>
      <p:cxnSp>
        <p:nvCxnSpPr>
          <p:cNvPr id="3267" name="Straight Arrow Connector 3266"/>
          <p:cNvCxnSpPr/>
          <p:nvPr/>
        </p:nvCxnSpPr>
        <p:spPr>
          <a:xfrm>
            <a:off x="9481839" y="3896303"/>
            <a:ext cx="5096" cy="7154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71" name="Rounded Rectangle 3270"/>
          <p:cNvSpPr/>
          <p:nvPr/>
        </p:nvSpPr>
        <p:spPr>
          <a:xfrm>
            <a:off x="9586891" y="4116567"/>
            <a:ext cx="1044151" cy="274886"/>
          </a:xfrm>
          <a:prstGeom prst="roundRect">
            <a:avLst/>
          </a:prstGeom>
          <a:solidFill>
            <a:schemeClr val="accent4">
              <a:lumMod val="20000"/>
              <a:lumOff val="80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Average</a:t>
            </a:r>
            <a:endParaRPr lang="en-US" sz="1200" dirty="0">
              <a:solidFill>
                <a:schemeClr val="tx1"/>
              </a:solidFill>
            </a:endParaRPr>
          </a:p>
        </p:txBody>
      </p:sp>
      <p:sp>
        <p:nvSpPr>
          <p:cNvPr id="3279" name="Rounded Rectangle 3278"/>
          <p:cNvSpPr/>
          <p:nvPr/>
        </p:nvSpPr>
        <p:spPr>
          <a:xfrm>
            <a:off x="8146096" y="5696465"/>
            <a:ext cx="2439820" cy="416896"/>
          </a:xfrm>
          <a:prstGeom prst="roundRect">
            <a:avLst/>
          </a:prstGeom>
          <a:solidFill>
            <a:srgbClr val="C0000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ESRC </a:t>
            </a:r>
            <a:r>
              <a:rPr lang="en-US" sz="1200" smtClean="0">
                <a:solidFill>
                  <a:schemeClr val="tx1"/>
                </a:solidFill>
              </a:rPr>
              <a:t>sentence representation</a:t>
            </a:r>
            <a:endParaRPr lang="en-US" sz="1200" dirty="0">
              <a:solidFill>
                <a:schemeClr val="tx1"/>
              </a:solidFill>
            </a:endParaRPr>
          </a:p>
        </p:txBody>
      </p:sp>
      <p:cxnSp>
        <p:nvCxnSpPr>
          <p:cNvPr id="3281" name="Straight Arrow Connector 3280"/>
          <p:cNvCxnSpPr/>
          <p:nvPr/>
        </p:nvCxnSpPr>
        <p:spPr>
          <a:xfrm flipH="1">
            <a:off x="9481839" y="4981050"/>
            <a:ext cx="12118" cy="7154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155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7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6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7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2" grpId="0"/>
      <p:bldP spid="3245" grpId="0"/>
      <p:bldP spid="3264" grpId="0"/>
      <p:bldP spid="3265" grpId="0" animBg="1"/>
      <p:bldP spid="3266" grpId="0"/>
      <p:bldP spid="3271" grpId="0" animBg="1"/>
      <p:bldP spid="327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Model structure</a:t>
            </a:r>
            <a:endParaRPr lang="en-US" cap="none" dirty="0"/>
          </a:p>
        </p:txBody>
      </p:sp>
      <p:sp>
        <p:nvSpPr>
          <p:cNvPr id="5" name="Rounded Rectangle 4"/>
          <p:cNvSpPr/>
          <p:nvPr/>
        </p:nvSpPr>
        <p:spPr>
          <a:xfrm>
            <a:off x="1246170" y="4957464"/>
            <a:ext cx="2439820" cy="416896"/>
          </a:xfrm>
          <a:prstGeom prst="roundRect">
            <a:avLst/>
          </a:prstGeom>
          <a:solidFill>
            <a:srgbClr val="C0000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ESRC </a:t>
            </a:r>
            <a:r>
              <a:rPr lang="en-US" sz="1200" smtClean="0">
                <a:solidFill>
                  <a:schemeClr val="tx1"/>
                </a:solidFill>
              </a:rPr>
              <a:t>sentence representation</a:t>
            </a:r>
            <a:endParaRPr lang="en-US" sz="1200" dirty="0">
              <a:solidFill>
                <a:schemeClr val="tx1"/>
              </a:solidFill>
            </a:endParaRPr>
          </a:p>
        </p:txBody>
      </p:sp>
      <p:sp>
        <p:nvSpPr>
          <p:cNvPr id="6" name="Rounded Rectangle 5"/>
          <p:cNvSpPr/>
          <p:nvPr/>
        </p:nvSpPr>
        <p:spPr>
          <a:xfrm>
            <a:off x="7160519" y="3193420"/>
            <a:ext cx="1906547" cy="227822"/>
          </a:xfrm>
          <a:prstGeom prst="roundRect">
            <a:avLst/>
          </a:prstGeom>
          <a:solidFill>
            <a:schemeClr val="accent2">
              <a:lumMod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Maxpooling</a:t>
            </a:r>
            <a:endParaRPr lang="en-US" sz="1200" dirty="0">
              <a:solidFill>
                <a:schemeClr val="tx1"/>
              </a:solidFill>
            </a:endParaRPr>
          </a:p>
        </p:txBody>
      </p:sp>
      <p:sp>
        <p:nvSpPr>
          <p:cNvPr id="7" name="Rounded Rectangle 6"/>
          <p:cNvSpPr/>
          <p:nvPr/>
        </p:nvSpPr>
        <p:spPr>
          <a:xfrm>
            <a:off x="4960234" y="2566954"/>
            <a:ext cx="2179474" cy="355881"/>
          </a:xfrm>
          <a:prstGeom prst="roundRect">
            <a:avLst/>
          </a:prstGeom>
          <a:solidFill>
            <a:schemeClr val="accent2">
              <a:lumMod val="75000"/>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Fully connected Layer, Sigmoid</a:t>
            </a:r>
            <a:endParaRPr lang="en-US" sz="1200" dirty="0">
              <a:solidFill>
                <a:schemeClr val="tx1"/>
              </a:solidFill>
            </a:endParaRPr>
          </a:p>
        </p:txBody>
      </p:sp>
      <p:sp>
        <p:nvSpPr>
          <p:cNvPr id="8" name="Rounded Rectangle 7"/>
          <p:cNvSpPr/>
          <p:nvPr/>
        </p:nvSpPr>
        <p:spPr>
          <a:xfrm>
            <a:off x="4978732" y="2111014"/>
            <a:ext cx="2142478" cy="238216"/>
          </a:xfrm>
          <a:prstGeom prst="roundRect">
            <a:avLst/>
          </a:prstGeom>
          <a:solidFill>
            <a:schemeClr val="accent2">
              <a:lumMod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Output</a:t>
            </a:r>
            <a:endParaRPr lang="en-US" sz="1400" dirty="0">
              <a:solidFill>
                <a:schemeClr val="tx1"/>
              </a:solidFill>
            </a:endParaRPr>
          </a:p>
        </p:txBody>
      </p:sp>
      <p:sp>
        <p:nvSpPr>
          <p:cNvPr id="9" name="Rounded Rectangle 8"/>
          <p:cNvSpPr/>
          <p:nvPr/>
        </p:nvSpPr>
        <p:spPr>
          <a:xfrm>
            <a:off x="969865" y="3976481"/>
            <a:ext cx="1906547" cy="227822"/>
          </a:xfrm>
          <a:prstGeom prst="roundRect">
            <a:avLst/>
          </a:prstGeom>
          <a:solidFill>
            <a:schemeClr val="accent2">
              <a:lumMod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Conv</a:t>
            </a:r>
            <a:r>
              <a:rPr lang="en-US" sz="1200" dirty="0" smtClean="0">
                <a:solidFill>
                  <a:schemeClr val="tx1"/>
                </a:solidFill>
              </a:rPr>
              <a:t> Layer, k=2, </a:t>
            </a:r>
            <a:r>
              <a:rPr lang="en-US" sz="1200" dirty="0" err="1" smtClean="0">
                <a:solidFill>
                  <a:schemeClr val="tx1"/>
                </a:solidFill>
              </a:rPr>
              <a:t>ReLU</a:t>
            </a:r>
            <a:endParaRPr lang="en-US" sz="1200" dirty="0">
              <a:solidFill>
                <a:schemeClr val="tx1"/>
              </a:solidFill>
            </a:endParaRPr>
          </a:p>
        </p:txBody>
      </p:sp>
      <p:sp>
        <p:nvSpPr>
          <p:cNvPr id="10" name="Rounded Rectangle 9"/>
          <p:cNvSpPr/>
          <p:nvPr/>
        </p:nvSpPr>
        <p:spPr>
          <a:xfrm>
            <a:off x="3026733" y="3978543"/>
            <a:ext cx="1906547" cy="227822"/>
          </a:xfrm>
          <a:prstGeom prst="roundRect">
            <a:avLst/>
          </a:prstGeom>
          <a:solidFill>
            <a:schemeClr val="accent2">
              <a:lumMod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Conv</a:t>
            </a:r>
            <a:r>
              <a:rPr lang="en-US" sz="1200" dirty="0" smtClean="0">
                <a:solidFill>
                  <a:schemeClr val="tx1"/>
                </a:solidFill>
              </a:rPr>
              <a:t> Layer, k=3, </a:t>
            </a:r>
            <a:r>
              <a:rPr lang="en-US" sz="1200" dirty="0" err="1" smtClean="0">
                <a:solidFill>
                  <a:schemeClr val="tx1"/>
                </a:solidFill>
              </a:rPr>
              <a:t>ReLU</a:t>
            </a:r>
            <a:endParaRPr lang="en-US" sz="1200" dirty="0">
              <a:solidFill>
                <a:schemeClr val="tx1"/>
              </a:solidFill>
            </a:endParaRPr>
          </a:p>
        </p:txBody>
      </p:sp>
      <p:sp>
        <p:nvSpPr>
          <p:cNvPr id="11" name="Rounded Rectangle 10"/>
          <p:cNvSpPr/>
          <p:nvPr/>
        </p:nvSpPr>
        <p:spPr>
          <a:xfrm>
            <a:off x="5083600" y="3980281"/>
            <a:ext cx="1906547" cy="227822"/>
          </a:xfrm>
          <a:prstGeom prst="roundRect">
            <a:avLst/>
          </a:prstGeom>
          <a:solidFill>
            <a:schemeClr val="accent2">
              <a:lumMod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Conv</a:t>
            </a:r>
            <a:r>
              <a:rPr lang="en-US" sz="1200" dirty="0" smtClean="0">
                <a:solidFill>
                  <a:schemeClr val="tx1"/>
                </a:solidFill>
              </a:rPr>
              <a:t> Layer, k=4, </a:t>
            </a:r>
            <a:r>
              <a:rPr lang="en-US" sz="1200" dirty="0" err="1" smtClean="0">
                <a:solidFill>
                  <a:schemeClr val="tx1"/>
                </a:solidFill>
              </a:rPr>
              <a:t>ReLU</a:t>
            </a:r>
            <a:endParaRPr lang="en-US" sz="1200" dirty="0">
              <a:solidFill>
                <a:schemeClr val="tx1"/>
              </a:solidFill>
            </a:endParaRPr>
          </a:p>
        </p:txBody>
      </p:sp>
      <p:sp>
        <p:nvSpPr>
          <p:cNvPr id="12" name="Rounded Rectangle 11"/>
          <p:cNvSpPr/>
          <p:nvPr/>
        </p:nvSpPr>
        <p:spPr>
          <a:xfrm>
            <a:off x="7140468" y="3983077"/>
            <a:ext cx="1906547" cy="227822"/>
          </a:xfrm>
          <a:prstGeom prst="roundRect">
            <a:avLst/>
          </a:prstGeom>
          <a:solidFill>
            <a:schemeClr val="accent2">
              <a:lumMod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Conv</a:t>
            </a:r>
            <a:r>
              <a:rPr lang="en-US" sz="1200" dirty="0" smtClean="0">
                <a:solidFill>
                  <a:schemeClr val="tx1"/>
                </a:solidFill>
              </a:rPr>
              <a:t> Layer, k=5, </a:t>
            </a:r>
            <a:r>
              <a:rPr lang="en-US" sz="1200" dirty="0" err="1" smtClean="0">
                <a:solidFill>
                  <a:schemeClr val="tx1"/>
                </a:solidFill>
              </a:rPr>
              <a:t>ReLU</a:t>
            </a:r>
            <a:endParaRPr lang="en-US" sz="1200" dirty="0">
              <a:solidFill>
                <a:schemeClr val="tx1"/>
              </a:solidFill>
            </a:endParaRPr>
          </a:p>
        </p:txBody>
      </p:sp>
      <p:sp>
        <p:nvSpPr>
          <p:cNvPr id="13" name="Rounded Rectangle 12"/>
          <p:cNvSpPr/>
          <p:nvPr/>
        </p:nvSpPr>
        <p:spPr>
          <a:xfrm>
            <a:off x="9190565" y="3972978"/>
            <a:ext cx="1906547" cy="227822"/>
          </a:xfrm>
          <a:prstGeom prst="roundRect">
            <a:avLst/>
          </a:prstGeom>
          <a:solidFill>
            <a:schemeClr val="accent2">
              <a:lumMod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Conv</a:t>
            </a:r>
            <a:r>
              <a:rPr lang="en-US" sz="1200" dirty="0" smtClean="0">
                <a:solidFill>
                  <a:schemeClr val="tx1"/>
                </a:solidFill>
              </a:rPr>
              <a:t> Layer, k=6, </a:t>
            </a:r>
            <a:r>
              <a:rPr lang="en-US" sz="1200" dirty="0" err="1" smtClean="0">
                <a:solidFill>
                  <a:schemeClr val="tx1"/>
                </a:solidFill>
              </a:rPr>
              <a:t>ReLU</a:t>
            </a:r>
            <a:endParaRPr lang="en-US" sz="1200" dirty="0">
              <a:solidFill>
                <a:schemeClr val="tx1"/>
              </a:solidFill>
            </a:endParaRPr>
          </a:p>
        </p:txBody>
      </p:sp>
      <p:sp>
        <p:nvSpPr>
          <p:cNvPr id="14" name="Rounded Rectangle 13"/>
          <p:cNvSpPr/>
          <p:nvPr/>
        </p:nvSpPr>
        <p:spPr>
          <a:xfrm>
            <a:off x="969865" y="3574558"/>
            <a:ext cx="1906547" cy="227822"/>
          </a:xfrm>
          <a:prstGeom prst="roundRect">
            <a:avLst/>
          </a:prstGeom>
          <a:solidFill>
            <a:schemeClr val="accent2">
              <a:lumMod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Batch Normalization</a:t>
            </a:r>
            <a:endParaRPr lang="en-US" sz="1200" dirty="0">
              <a:solidFill>
                <a:schemeClr val="tx1"/>
              </a:solidFill>
            </a:endParaRPr>
          </a:p>
        </p:txBody>
      </p:sp>
      <p:sp>
        <p:nvSpPr>
          <p:cNvPr id="15" name="Rounded Rectangle 14"/>
          <p:cNvSpPr/>
          <p:nvPr/>
        </p:nvSpPr>
        <p:spPr>
          <a:xfrm>
            <a:off x="3026733" y="3577172"/>
            <a:ext cx="1906547" cy="227822"/>
          </a:xfrm>
          <a:prstGeom prst="roundRect">
            <a:avLst/>
          </a:prstGeom>
          <a:solidFill>
            <a:schemeClr val="accent2">
              <a:lumMod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Batch Normalization</a:t>
            </a:r>
            <a:endParaRPr lang="en-US" sz="1200" dirty="0">
              <a:solidFill>
                <a:schemeClr val="tx1"/>
              </a:solidFill>
            </a:endParaRPr>
          </a:p>
        </p:txBody>
      </p:sp>
      <p:sp>
        <p:nvSpPr>
          <p:cNvPr id="16" name="Rounded Rectangle 15"/>
          <p:cNvSpPr/>
          <p:nvPr/>
        </p:nvSpPr>
        <p:spPr>
          <a:xfrm>
            <a:off x="5105282" y="3569048"/>
            <a:ext cx="1906547" cy="227822"/>
          </a:xfrm>
          <a:prstGeom prst="roundRect">
            <a:avLst/>
          </a:prstGeom>
          <a:solidFill>
            <a:schemeClr val="accent2">
              <a:lumMod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Batch Normalization</a:t>
            </a:r>
            <a:endParaRPr lang="en-US" sz="1200" dirty="0">
              <a:solidFill>
                <a:schemeClr val="tx1"/>
              </a:solidFill>
            </a:endParaRPr>
          </a:p>
        </p:txBody>
      </p:sp>
      <p:sp>
        <p:nvSpPr>
          <p:cNvPr id="17" name="Rounded Rectangle 16"/>
          <p:cNvSpPr/>
          <p:nvPr/>
        </p:nvSpPr>
        <p:spPr>
          <a:xfrm>
            <a:off x="7169565" y="3579956"/>
            <a:ext cx="1906547" cy="227822"/>
          </a:xfrm>
          <a:prstGeom prst="roundRect">
            <a:avLst/>
          </a:prstGeom>
          <a:solidFill>
            <a:schemeClr val="accent2">
              <a:lumMod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Batch Normalization</a:t>
            </a:r>
            <a:endParaRPr lang="en-US" sz="1200" dirty="0">
              <a:solidFill>
                <a:schemeClr val="tx1"/>
              </a:solidFill>
            </a:endParaRPr>
          </a:p>
        </p:txBody>
      </p:sp>
      <p:sp>
        <p:nvSpPr>
          <p:cNvPr id="18" name="Rounded Rectangle 17"/>
          <p:cNvSpPr/>
          <p:nvPr/>
        </p:nvSpPr>
        <p:spPr>
          <a:xfrm>
            <a:off x="9190565" y="3579509"/>
            <a:ext cx="1906547" cy="227822"/>
          </a:xfrm>
          <a:prstGeom prst="roundRect">
            <a:avLst/>
          </a:prstGeom>
          <a:solidFill>
            <a:schemeClr val="accent2">
              <a:lumMod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Batch Normalization</a:t>
            </a:r>
            <a:endParaRPr lang="en-US" sz="1200" dirty="0">
              <a:solidFill>
                <a:schemeClr val="tx1"/>
              </a:solidFill>
            </a:endParaRPr>
          </a:p>
        </p:txBody>
      </p:sp>
      <p:sp>
        <p:nvSpPr>
          <p:cNvPr id="19" name="Rounded Rectangle 18"/>
          <p:cNvSpPr/>
          <p:nvPr/>
        </p:nvSpPr>
        <p:spPr>
          <a:xfrm>
            <a:off x="969865" y="3190061"/>
            <a:ext cx="1906547" cy="227822"/>
          </a:xfrm>
          <a:prstGeom prst="roundRect">
            <a:avLst/>
          </a:prstGeom>
          <a:solidFill>
            <a:schemeClr val="accent2">
              <a:lumMod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Maxpooling</a:t>
            </a:r>
            <a:endParaRPr lang="en-US" sz="1200" dirty="0">
              <a:solidFill>
                <a:schemeClr val="tx1"/>
              </a:solidFill>
            </a:endParaRPr>
          </a:p>
        </p:txBody>
      </p:sp>
      <p:sp>
        <p:nvSpPr>
          <p:cNvPr id="20" name="Rounded Rectangle 19"/>
          <p:cNvSpPr/>
          <p:nvPr/>
        </p:nvSpPr>
        <p:spPr>
          <a:xfrm>
            <a:off x="3034365" y="3192527"/>
            <a:ext cx="1906547" cy="227822"/>
          </a:xfrm>
          <a:prstGeom prst="roundRect">
            <a:avLst/>
          </a:prstGeom>
          <a:solidFill>
            <a:schemeClr val="accent2">
              <a:lumMod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Maxpooling</a:t>
            </a:r>
            <a:endParaRPr lang="en-US" sz="1200" dirty="0">
              <a:solidFill>
                <a:schemeClr val="tx1"/>
              </a:solidFill>
            </a:endParaRPr>
          </a:p>
        </p:txBody>
      </p:sp>
      <p:sp>
        <p:nvSpPr>
          <p:cNvPr id="21" name="Rounded Rectangle 20"/>
          <p:cNvSpPr/>
          <p:nvPr/>
        </p:nvSpPr>
        <p:spPr>
          <a:xfrm>
            <a:off x="5098865" y="3193420"/>
            <a:ext cx="1906547" cy="227822"/>
          </a:xfrm>
          <a:prstGeom prst="roundRect">
            <a:avLst/>
          </a:prstGeom>
          <a:solidFill>
            <a:schemeClr val="accent2">
              <a:lumMod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Maxpooling</a:t>
            </a:r>
            <a:endParaRPr lang="en-US" sz="1200" dirty="0">
              <a:solidFill>
                <a:schemeClr val="tx1"/>
              </a:solidFill>
            </a:endParaRPr>
          </a:p>
        </p:txBody>
      </p:sp>
      <p:sp>
        <p:nvSpPr>
          <p:cNvPr id="22" name="Rounded Rectangle 21"/>
          <p:cNvSpPr/>
          <p:nvPr/>
        </p:nvSpPr>
        <p:spPr>
          <a:xfrm>
            <a:off x="9193109" y="3190061"/>
            <a:ext cx="1906547" cy="227822"/>
          </a:xfrm>
          <a:prstGeom prst="roundRect">
            <a:avLst/>
          </a:prstGeom>
          <a:solidFill>
            <a:schemeClr val="accent2">
              <a:lumMod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Maxpooling</a:t>
            </a:r>
            <a:endParaRPr lang="en-US" sz="1200" dirty="0">
              <a:solidFill>
                <a:schemeClr val="tx1"/>
              </a:solidFill>
            </a:endParaRPr>
          </a:p>
        </p:txBody>
      </p:sp>
      <p:cxnSp>
        <p:nvCxnSpPr>
          <p:cNvPr id="23" name="Straight Arrow Connector 22"/>
          <p:cNvCxnSpPr/>
          <p:nvPr/>
        </p:nvCxnSpPr>
        <p:spPr>
          <a:xfrm flipV="1">
            <a:off x="1923139" y="3802379"/>
            <a:ext cx="0" cy="174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58693" y="3804993"/>
            <a:ext cx="0" cy="174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6068470" y="3804993"/>
            <a:ext cx="0" cy="174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8113792" y="3796869"/>
            <a:ext cx="0" cy="174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10136949" y="3796869"/>
            <a:ext cx="0" cy="174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1923139" y="3400456"/>
            <a:ext cx="0" cy="174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3958693" y="3400456"/>
            <a:ext cx="0" cy="174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6052139" y="3417883"/>
            <a:ext cx="0" cy="174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8132599" y="3400456"/>
            <a:ext cx="0" cy="174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10136949" y="3389431"/>
            <a:ext cx="0" cy="174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p:nvPr/>
        </p:nvCxnSpPr>
        <p:spPr>
          <a:xfrm rot="5400000" flipH="1" flipV="1">
            <a:off x="3852942" y="993033"/>
            <a:ext cx="267225" cy="412683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p:cNvCxnSpPr/>
          <p:nvPr/>
        </p:nvCxnSpPr>
        <p:spPr>
          <a:xfrm rot="5400000" flipH="1" flipV="1">
            <a:off x="4883960" y="2026515"/>
            <a:ext cx="269691" cy="206233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p:nvPr/>
        </p:nvCxnSpPr>
        <p:spPr>
          <a:xfrm rot="16200000" flipV="1">
            <a:off x="5915764" y="3057044"/>
            <a:ext cx="270584" cy="216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p:nvPr/>
        </p:nvCxnSpPr>
        <p:spPr>
          <a:xfrm rot="16200000" flipV="1">
            <a:off x="6946590" y="2026217"/>
            <a:ext cx="270585" cy="206382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urved Connector 36"/>
          <p:cNvCxnSpPr/>
          <p:nvPr/>
        </p:nvCxnSpPr>
        <p:spPr>
          <a:xfrm rot="16200000" flipV="1">
            <a:off x="7964565" y="1008243"/>
            <a:ext cx="267225" cy="409641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8" idx="2"/>
          </p:cNvCxnSpPr>
          <p:nvPr/>
        </p:nvCxnSpPr>
        <p:spPr>
          <a:xfrm flipV="1">
            <a:off x="6049971" y="2349230"/>
            <a:ext cx="0" cy="339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684280" y="4817896"/>
            <a:ext cx="633228" cy="355738"/>
          </a:xfrm>
          <a:prstGeom prst="rect">
            <a:avLst/>
          </a:prstGeom>
          <a:noFill/>
        </p:spPr>
        <p:txBody>
          <a:bodyPr wrap="square" rtlCol="0">
            <a:spAutoFit/>
          </a:bodyPr>
          <a:lstStyle/>
          <a:p>
            <a:r>
              <a:rPr lang="mr-IN" dirty="0" smtClean="0"/>
              <a:t>…</a:t>
            </a:r>
            <a:r>
              <a:rPr lang="en-US" dirty="0" smtClean="0"/>
              <a:t>.</a:t>
            </a:r>
            <a:endParaRPr lang="en-US" dirty="0"/>
          </a:p>
        </p:txBody>
      </p:sp>
      <p:sp>
        <p:nvSpPr>
          <p:cNvPr id="43" name="Rounded Rectangle 42"/>
          <p:cNvSpPr/>
          <p:nvPr/>
        </p:nvSpPr>
        <p:spPr>
          <a:xfrm>
            <a:off x="4579040" y="4463704"/>
            <a:ext cx="2911442" cy="256409"/>
          </a:xfrm>
          <a:prstGeom prst="roundRect">
            <a:avLst/>
          </a:prstGeom>
          <a:solidFill>
            <a:srgbClr val="D59885">
              <a:alpha val="7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Sequence Input</a:t>
            </a:r>
            <a:endParaRPr lang="en-US" sz="1200" dirty="0">
              <a:solidFill>
                <a:schemeClr val="tx1"/>
              </a:solidFill>
            </a:endParaRPr>
          </a:p>
        </p:txBody>
      </p:sp>
      <p:cxnSp>
        <p:nvCxnSpPr>
          <p:cNvPr id="44" name="Curved Connector 43"/>
          <p:cNvCxnSpPr/>
          <p:nvPr/>
        </p:nvCxnSpPr>
        <p:spPr>
          <a:xfrm rot="5400000" flipH="1" flipV="1">
            <a:off x="4155725" y="3030468"/>
            <a:ext cx="189391" cy="356868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p:cNvCxnSpPr/>
          <p:nvPr/>
        </p:nvCxnSpPr>
        <p:spPr>
          <a:xfrm rot="5400000" flipH="1" flipV="1">
            <a:off x="5935736" y="4819139"/>
            <a:ext cx="198051" cy="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p:cNvCxnSpPr/>
          <p:nvPr/>
        </p:nvCxnSpPr>
        <p:spPr>
          <a:xfrm rot="16200000" flipV="1">
            <a:off x="7940446" y="2814428"/>
            <a:ext cx="184544" cy="399591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p:nvPr/>
        </p:nvCxnSpPr>
        <p:spPr>
          <a:xfrm rot="16200000" flipV="1">
            <a:off x="3849250" y="2278192"/>
            <a:ext cx="259400" cy="411162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urved Connector 47"/>
          <p:cNvCxnSpPr/>
          <p:nvPr/>
        </p:nvCxnSpPr>
        <p:spPr>
          <a:xfrm rot="16200000" flipV="1">
            <a:off x="4878715" y="3307656"/>
            <a:ext cx="257338" cy="205475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urved Connector 48"/>
          <p:cNvCxnSpPr/>
          <p:nvPr/>
        </p:nvCxnSpPr>
        <p:spPr>
          <a:xfrm rot="5400000" flipH="1" flipV="1">
            <a:off x="5908018" y="4334848"/>
            <a:ext cx="255600" cy="211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p:cNvCxnSpPr/>
          <p:nvPr/>
        </p:nvCxnSpPr>
        <p:spPr>
          <a:xfrm rot="5400000" flipH="1" flipV="1">
            <a:off x="6937849" y="3307813"/>
            <a:ext cx="252805" cy="205897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urved Connector 50"/>
          <p:cNvCxnSpPr/>
          <p:nvPr/>
        </p:nvCxnSpPr>
        <p:spPr>
          <a:xfrm rot="5400000" flipH="1" flipV="1">
            <a:off x="7957848" y="2277714"/>
            <a:ext cx="262904" cy="410907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4814851" y="4965186"/>
            <a:ext cx="2439820" cy="416896"/>
          </a:xfrm>
          <a:prstGeom prst="roundRect">
            <a:avLst/>
          </a:prstGeom>
          <a:solidFill>
            <a:srgbClr val="C0000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ESRC </a:t>
            </a:r>
            <a:r>
              <a:rPr lang="en-US" sz="1200" smtClean="0">
                <a:solidFill>
                  <a:schemeClr val="tx1"/>
                </a:solidFill>
              </a:rPr>
              <a:t>sentence representation</a:t>
            </a:r>
            <a:endParaRPr lang="en-US" sz="1200" dirty="0">
              <a:solidFill>
                <a:schemeClr val="tx1"/>
              </a:solidFill>
            </a:endParaRPr>
          </a:p>
        </p:txBody>
      </p:sp>
      <p:sp>
        <p:nvSpPr>
          <p:cNvPr id="53" name="Rounded Rectangle 52"/>
          <p:cNvSpPr/>
          <p:nvPr/>
        </p:nvSpPr>
        <p:spPr>
          <a:xfrm>
            <a:off x="8810764" y="4965186"/>
            <a:ext cx="2439820" cy="416896"/>
          </a:xfrm>
          <a:prstGeom prst="roundRect">
            <a:avLst/>
          </a:prstGeom>
          <a:solidFill>
            <a:srgbClr val="C0000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ESRC </a:t>
            </a:r>
            <a:r>
              <a:rPr lang="en-US" sz="1200" smtClean="0">
                <a:solidFill>
                  <a:schemeClr val="tx1"/>
                </a:solidFill>
              </a:rPr>
              <a:t>sentence representation</a:t>
            </a:r>
            <a:endParaRPr lang="en-US" sz="1200" dirty="0">
              <a:solidFill>
                <a:schemeClr val="tx1"/>
              </a:solidFill>
            </a:endParaRPr>
          </a:p>
        </p:txBody>
      </p:sp>
    </p:spTree>
    <p:extLst>
      <p:ext uri="{BB962C8B-B14F-4D97-AF65-F5344CB8AC3E}">
        <p14:creationId xmlns:p14="http://schemas.microsoft.com/office/powerpoint/2010/main" val="6513834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Phase 3: Recent works</a:t>
            </a:r>
            <a:endParaRPr lang="en-US" cap="none" dirty="0"/>
          </a:p>
        </p:txBody>
      </p:sp>
      <p:sp>
        <p:nvSpPr>
          <p:cNvPr id="4" name="Content Placeholder 2"/>
          <p:cNvSpPr>
            <a:spLocks noGrp="1"/>
          </p:cNvSpPr>
          <p:nvPr>
            <p:ph idx="1"/>
          </p:nvPr>
        </p:nvSpPr>
        <p:spPr>
          <a:xfrm>
            <a:off x="685800" y="2194560"/>
            <a:ext cx="10820400" cy="4024125"/>
          </a:xfrm>
        </p:spPr>
        <p:txBody>
          <a:bodyPr>
            <a:normAutofit fontScale="92500" lnSpcReduction="10000"/>
          </a:bodyPr>
          <a:lstStyle/>
          <a:p>
            <a:pPr marL="514350" indent="-514350">
              <a:buFont typeface="+mj-lt"/>
              <a:buAutoNum type="arabicPeriod"/>
            </a:pPr>
            <a:r>
              <a:rPr lang="en-US" sz="3200" dirty="0" smtClean="0"/>
              <a:t>Will BERT improve model accuracy again?</a:t>
            </a:r>
          </a:p>
          <a:p>
            <a:pPr marL="514350" indent="-514350">
              <a:buFont typeface="+mj-lt"/>
              <a:buAutoNum type="arabicPeriod"/>
            </a:pPr>
            <a:endParaRPr lang="en-US" sz="3200" dirty="0"/>
          </a:p>
          <a:p>
            <a:pPr marL="514350" indent="-514350">
              <a:buFont typeface="+mj-lt"/>
              <a:buAutoNum type="arabicPeriod"/>
            </a:pPr>
            <a:r>
              <a:rPr lang="en-US" sz="3200" dirty="0" smtClean="0"/>
              <a:t>Can we use other approaches to train sentence representation instead of just taking the average of word </a:t>
            </a:r>
            <a:r>
              <a:rPr lang="en-US" sz="3200" dirty="0" err="1" smtClean="0"/>
              <a:t>embeddings</a:t>
            </a:r>
            <a:r>
              <a:rPr lang="en-US" sz="3200" dirty="0" smtClean="0"/>
              <a:t>? </a:t>
            </a:r>
          </a:p>
          <a:p>
            <a:pPr marL="514350" indent="-514350">
              <a:buFont typeface="+mj-lt"/>
              <a:buAutoNum type="arabicPeriod"/>
            </a:pPr>
            <a:endParaRPr lang="en-US" sz="3200" dirty="0" smtClean="0"/>
          </a:p>
          <a:p>
            <a:pPr marL="514350" indent="-514350">
              <a:buFont typeface="+mj-lt"/>
              <a:buAutoNum type="arabicPeriod"/>
            </a:pPr>
            <a:r>
              <a:rPr lang="en-US" sz="3200" dirty="0" smtClean="0"/>
              <a:t>Combine meta-data (LDA, word counts, sentiments, etc.) with sentence representation could also improve model accuracy.</a:t>
            </a:r>
            <a:endParaRPr lang="en-US" sz="3200" dirty="0"/>
          </a:p>
        </p:txBody>
      </p:sp>
    </p:spTree>
    <p:extLst>
      <p:ext uri="{BB962C8B-B14F-4D97-AF65-F5344CB8AC3E}">
        <p14:creationId xmlns:p14="http://schemas.microsoft.com/office/powerpoint/2010/main" val="118610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a:xfrm>
            <a:off x="114300" y="5362303"/>
            <a:ext cx="12077700" cy="1495697"/>
          </a:xfrm>
        </p:spPr>
        <p:txBody>
          <a:bodyPr>
            <a:normAutofit/>
          </a:bodyPr>
          <a:lstStyle/>
          <a:p>
            <a:r>
              <a:rPr lang="en-US" dirty="0" smtClean="0"/>
              <a:t>Email: yjiang18@sheffield.ac.uk</a:t>
            </a:r>
          </a:p>
          <a:p>
            <a:r>
              <a:rPr lang="en-US" dirty="0" smtClean="0"/>
              <a:t>Code: </a:t>
            </a:r>
            <a:r>
              <a:rPr lang="en-US" dirty="0"/>
              <a:t>https://github.com/GateNLP/semeval2019-hyperpartisan-bertha-von-suttner</a:t>
            </a:r>
          </a:p>
          <a:p>
            <a:r>
              <a:rPr lang="en-US" dirty="0" smtClean="0"/>
              <a:t>Homepage: ye-</a:t>
            </a:r>
            <a:r>
              <a:rPr lang="en-US" dirty="0" err="1" smtClean="0"/>
              <a:t>jiang.github.io</a:t>
            </a:r>
            <a:endParaRPr lang="en-US" dirty="0" smtClean="0"/>
          </a:p>
        </p:txBody>
      </p:sp>
      <p:sp>
        <p:nvSpPr>
          <p:cNvPr id="6" name="TextBox 5"/>
          <p:cNvSpPr txBox="1"/>
          <p:nvPr/>
        </p:nvSpPr>
        <p:spPr>
          <a:xfrm>
            <a:off x="3630384" y="2721322"/>
            <a:ext cx="3113315" cy="707886"/>
          </a:xfrm>
          <a:prstGeom prst="rect">
            <a:avLst/>
          </a:prstGeom>
          <a:noFill/>
        </p:spPr>
        <p:txBody>
          <a:bodyPr wrap="square" rtlCol="0">
            <a:spAutoFit/>
          </a:bodyPr>
          <a:lstStyle/>
          <a:p>
            <a:r>
              <a:rPr lang="en-US" sz="4000" dirty="0" smtClean="0"/>
              <a:t>Questions?</a:t>
            </a:r>
            <a:endParaRPr lang="en-US" sz="4000" dirty="0"/>
          </a:p>
        </p:txBody>
      </p:sp>
    </p:spTree>
    <p:extLst>
      <p:ext uri="{BB962C8B-B14F-4D97-AF65-F5344CB8AC3E}">
        <p14:creationId xmlns:p14="http://schemas.microsoft.com/office/powerpoint/2010/main" val="593837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Outline</a:t>
            </a:r>
            <a:endParaRPr lang="en-US" cap="none" dirty="0"/>
          </a:p>
        </p:txBody>
      </p:sp>
      <p:sp>
        <p:nvSpPr>
          <p:cNvPr id="3" name="Content Placeholder 2"/>
          <p:cNvSpPr>
            <a:spLocks noGrp="1"/>
          </p:cNvSpPr>
          <p:nvPr>
            <p:ph idx="1"/>
          </p:nvPr>
        </p:nvSpPr>
        <p:spPr>
          <a:xfrm>
            <a:off x="685800" y="2194560"/>
            <a:ext cx="11250386" cy="4024125"/>
          </a:xfrm>
        </p:spPr>
        <p:txBody>
          <a:bodyPr>
            <a:normAutofit/>
          </a:bodyPr>
          <a:lstStyle/>
          <a:p>
            <a:pPr marL="514350" indent="-514350">
              <a:buFont typeface="+mj-lt"/>
              <a:buAutoNum type="arabicPeriod"/>
            </a:pPr>
            <a:r>
              <a:rPr lang="en-US" sz="3200" dirty="0" err="1" smtClean="0"/>
              <a:t>SemEval</a:t>
            </a:r>
            <a:r>
              <a:rPr lang="en-US" sz="3200" dirty="0" smtClean="0"/>
              <a:t> 2019 Task 4: </a:t>
            </a:r>
            <a:r>
              <a:rPr lang="en-US" sz="3200" dirty="0" err="1" smtClean="0"/>
              <a:t>Hyperpartisan</a:t>
            </a:r>
            <a:r>
              <a:rPr lang="en-US" sz="3200" dirty="0" smtClean="0"/>
              <a:t> News Detection.</a:t>
            </a:r>
          </a:p>
          <a:p>
            <a:pPr marL="514350" indent="-514350">
              <a:buFont typeface="+mj-lt"/>
              <a:buAutoNum type="arabicPeriod"/>
            </a:pPr>
            <a:endParaRPr lang="en-US" sz="3200" dirty="0" smtClean="0"/>
          </a:p>
          <a:p>
            <a:pPr marL="514350" indent="-514350">
              <a:buFont typeface="+mj-lt"/>
              <a:buAutoNum type="arabicPeriod"/>
            </a:pPr>
            <a:r>
              <a:rPr lang="en-US" sz="3200" dirty="0" smtClean="0"/>
              <a:t>Phase1: Early-Bird Submission.</a:t>
            </a:r>
          </a:p>
          <a:p>
            <a:pPr marL="514350" indent="-514350">
              <a:buFont typeface="+mj-lt"/>
              <a:buAutoNum type="arabicPeriod"/>
            </a:pPr>
            <a:endParaRPr lang="en-US" sz="3200" dirty="0" smtClean="0"/>
          </a:p>
          <a:p>
            <a:pPr marL="514350" indent="-514350">
              <a:buFont typeface="+mj-lt"/>
              <a:buAutoNum type="arabicPeriod"/>
            </a:pPr>
            <a:r>
              <a:rPr lang="en-US" sz="3200" dirty="0" smtClean="0"/>
              <a:t>Phase2: Final Submission.</a:t>
            </a:r>
          </a:p>
          <a:p>
            <a:pPr marL="514350" indent="-514350">
              <a:buFont typeface="+mj-lt"/>
              <a:buAutoNum type="arabicPeriod"/>
            </a:pPr>
            <a:endParaRPr lang="en-US" sz="3200" dirty="0" smtClean="0"/>
          </a:p>
          <a:p>
            <a:pPr marL="514350" indent="-514350">
              <a:buFont typeface="+mj-lt"/>
              <a:buAutoNum type="arabicPeriod"/>
            </a:pPr>
            <a:r>
              <a:rPr lang="en-US" sz="3200" dirty="0" smtClean="0"/>
              <a:t>Phase3: Recent works.</a:t>
            </a:r>
            <a:endParaRPr lang="en-US" sz="3200" dirty="0"/>
          </a:p>
        </p:txBody>
      </p:sp>
    </p:spTree>
    <p:extLst>
      <p:ext uri="{BB962C8B-B14F-4D97-AF65-F5344CB8AC3E}">
        <p14:creationId xmlns:p14="http://schemas.microsoft.com/office/powerpoint/2010/main" val="2044257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smtClean="0"/>
              <a:t>SemEval</a:t>
            </a:r>
            <a:r>
              <a:rPr lang="en-US" cap="none" dirty="0" smtClean="0"/>
              <a:t> 2019 task 4</a:t>
            </a:r>
            <a:endParaRPr lang="en-US" cap="none" dirty="0"/>
          </a:p>
        </p:txBody>
      </p:sp>
      <p:sp>
        <p:nvSpPr>
          <p:cNvPr id="3" name="Content Placeholder 2"/>
          <p:cNvSpPr>
            <a:spLocks noGrp="1"/>
          </p:cNvSpPr>
          <p:nvPr>
            <p:ph idx="1"/>
          </p:nvPr>
        </p:nvSpPr>
        <p:spPr/>
        <p:txBody>
          <a:bodyPr>
            <a:normAutofit/>
          </a:bodyPr>
          <a:lstStyle/>
          <a:p>
            <a:r>
              <a:rPr lang="en-US" sz="3200" dirty="0" err="1" smtClean="0"/>
              <a:t>Hyperpartisan</a:t>
            </a:r>
            <a:r>
              <a:rPr lang="en-US" sz="3200" dirty="0"/>
              <a:t> </a:t>
            </a:r>
            <a:r>
              <a:rPr lang="en-US" sz="3200" dirty="0" smtClean="0"/>
              <a:t>News</a:t>
            </a:r>
            <a:r>
              <a:rPr lang="en-US" sz="3200" dirty="0"/>
              <a:t>: expresses an extremely one-sided opinion or unreasoning allegiance to one </a:t>
            </a:r>
            <a:r>
              <a:rPr lang="en-US" sz="3200" dirty="0" smtClean="0"/>
              <a:t>party.</a:t>
            </a:r>
            <a:endParaRPr lang="en-US" sz="3200" dirty="0"/>
          </a:p>
          <a:p>
            <a:r>
              <a:rPr lang="en-US" sz="3200" dirty="0" smtClean="0"/>
              <a:t>Binary document level classification.</a:t>
            </a:r>
          </a:p>
          <a:p>
            <a:r>
              <a:rPr lang="en-US" sz="3200" b="1" dirty="0" smtClean="0"/>
              <a:t>by-publisher</a:t>
            </a:r>
            <a:r>
              <a:rPr lang="en-US" sz="3200" dirty="0" smtClean="0"/>
              <a:t> (automatic labelled, N=750K).</a:t>
            </a:r>
          </a:p>
          <a:p>
            <a:r>
              <a:rPr lang="en-US" sz="3200" b="1" dirty="0" smtClean="0"/>
              <a:t>by-article</a:t>
            </a:r>
            <a:r>
              <a:rPr lang="en-US" sz="3200" dirty="0" smtClean="0"/>
              <a:t>-train (manual </a:t>
            </a:r>
            <a:r>
              <a:rPr lang="en-US" sz="3200" dirty="0"/>
              <a:t>labelled, N=645</a:t>
            </a:r>
            <a:r>
              <a:rPr lang="en-US" sz="3200" dirty="0" smtClean="0"/>
              <a:t>) and test (manual labelled, N=628, evaluation only.)</a:t>
            </a:r>
          </a:p>
          <a:p>
            <a:endParaRPr lang="en-US" sz="3200" dirty="0"/>
          </a:p>
        </p:txBody>
      </p:sp>
    </p:spTree>
    <p:extLst>
      <p:ext uri="{BB962C8B-B14F-4D97-AF65-F5344CB8AC3E}">
        <p14:creationId xmlns:p14="http://schemas.microsoft.com/office/powerpoint/2010/main" val="189372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Phase 1: Early-bird submission</a:t>
            </a:r>
            <a:endParaRPr lang="en-US" cap="none" dirty="0"/>
          </a:p>
        </p:txBody>
      </p:sp>
      <p:sp>
        <p:nvSpPr>
          <p:cNvPr id="3" name="Content Placeholder 2"/>
          <p:cNvSpPr>
            <a:spLocks noGrp="1"/>
          </p:cNvSpPr>
          <p:nvPr>
            <p:ph idx="1"/>
          </p:nvPr>
        </p:nvSpPr>
        <p:spPr/>
        <p:txBody>
          <a:bodyPr>
            <a:normAutofit lnSpcReduction="10000"/>
          </a:bodyPr>
          <a:lstStyle/>
          <a:p>
            <a:r>
              <a:rPr lang="en-US" sz="3200" dirty="0" smtClean="0"/>
              <a:t>Initial tryout: Train a model on the by-publisher, and test it on by-article.</a:t>
            </a:r>
          </a:p>
          <a:p>
            <a:r>
              <a:rPr lang="en-US" sz="3200" dirty="0" smtClean="0"/>
              <a:t>.</a:t>
            </a:r>
            <a:r>
              <a:rPr lang="en-US" sz="3200" dirty="0" err="1" smtClean="0"/>
              <a:t>Train_test_split</a:t>
            </a:r>
            <a:r>
              <a:rPr lang="en-US" sz="3200" dirty="0" smtClean="0"/>
              <a:t>(by-publisher): training set (600K), validation set (150K), test set (645 by-article).</a:t>
            </a:r>
          </a:p>
          <a:p>
            <a:r>
              <a:rPr lang="en-US" sz="3200" dirty="0" smtClean="0"/>
              <a:t>Model selection:  light weight shallow CNN, RNN(</a:t>
            </a:r>
            <a:r>
              <a:rPr lang="en-US" sz="3200" dirty="0" err="1" smtClean="0"/>
              <a:t>LSTM+Attention</a:t>
            </a:r>
            <a:r>
              <a:rPr lang="en-US" sz="3200" dirty="0" smtClean="0"/>
              <a:t>).</a:t>
            </a:r>
          </a:p>
          <a:p>
            <a:r>
              <a:rPr lang="en-US" sz="3200" dirty="0" smtClean="0"/>
              <a:t>Embedding: </a:t>
            </a:r>
            <a:r>
              <a:rPr lang="en-US" sz="3200" dirty="0" err="1" smtClean="0"/>
              <a:t>GloVe</a:t>
            </a:r>
            <a:r>
              <a:rPr lang="en-US" sz="3200" dirty="0" smtClean="0"/>
              <a:t> (6 billion words, 300 dimensions).</a:t>
            </a:r>
          </a:p>
          <a:p>
            <a:r>
              <a:rPr lang="en-US" sz="3200" dirty="0" smtClean="0"/>
              <a:t>Accuracy on test set: CNN (59.41%), RNN (61.39%).</a:t>
            </a:r>
            <a:endParaRPr lang="en-US" sz="3200" dirty="0"/>
          </a:p>
        </p:txBody>
      </p:sp>
    </p:spTree>
    <p:extLst>
      <p:ext uri="{BB962C8B-B14F-4D97-AF65-F5344CB8AC3E}">
        <p14:creationId xmlns:p14="http://schemas.microsoft.com/office/powerpoint/2010/main" val="159889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Phase 1: Early-bird submission</a:t>
            </a:r>
            <a:endParaRPr lang="en-US" cap="none" dirty="0"/>
          </a:p>
        </p:txBody>
      </p:sp>
      <p:sp>
        <p:nvSpPr>
          <p:cNvPr id="3" name="Content Placeholder 2"/>
          <p:cNvSpPr>
            <a:spLocks noGrp="1"/>
          </p:cNvSpPr>
          <p:nvPr>
            <p:ph idx="1"/>
          </p:nvPr>
        </p:nvSpPr>
        <p:spPr/>
        <p:txBody>
          <a:bodyPr>
            <a:normAutofit/>
          </a:bodyPr>
          <a:lstStyle/>
          <a:p>
            <a:r>
              <a:rPr lang="en-US" sz="3200" dirty="0" smtClean="0"/>
              <a:t>Summary of initial tryout: </a:t>
            </a:r>
          </a:p>
          <a:p>
            <a:pPr marL="514350" indent="-514350">
              <a:buFont typeface="+mj-lt"/>
              <a:buAutoNum type="arabicPeriod"/>
            </a:pPr>
            <a:r>
              <a:rPr lang="en-US" sz="3200" dirty="0" smtClean="0"/>
              <a:t>The model trained on by-publisher </a:t>
            </a:r>
            <a:r>
              <a:rPr lang="en-US" sz="3200" b="1" dirty="0" smtClean="0"/>
              <a:t>might</a:t>
            </a:r>
            <a:r>
              <a:rPr lang="en-US" sz="3200" dirty="0" smtClean="0"/>
              <a:t> not be helpful when it tested on by-article.</a:t>
            </a:r>
          </a:p>
          <a:p>
            <a:pPr marL="514350" indent="-514350">
              <a:buFont typeface="+mj-lt"/>
              <a:buAutoNum type="arabicPeriod"/>
            </a:pPr>
            <a:endParaRPr lang="en-US" sz="3200" dirty="0" smtClean="0"/>
          </a:p>
          <a:p>
            <a:pPr marL="514350" indent="-514350">
              <a:buFont typeface="+mj-lt"/>
              <a:buAutoNum type="arabicPeriod"/>
            </a:pPr>
            <a:r>
              <a:rPr lang="en-US" sz="3200" dirty="0" smtClean="0"/>
              <a:t>The performance of CNN is similar to RNN model, but training speed is much faster.</a:t>
            </a:r>
          </a:p>
          <a:p>
            <a:endParaRPr lang="en-US" sz="3200" dirty="0" smtClean="0"/>
          </a:p>
          <a:p>
            <a:endParaRPr lang="en-US" sz="3200" dirty="0" smtClean="0"/>
          </a:p>
        </p:txBody>
      </p:sp>
    </p:spTree>
    <p:extLst>
      <p:ext uri="{BB962C8B-B14F-4D97-AF65-F5344CB8AC3E}">
        <p14:creationId xmlns:p14="http://schemas.microsoft.com/office/powerpoint/2010/main" val="4932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Phase 1: Early-bird submission</a:t>
            </a:r>
            <a:endParaRPr lang="en-US" cap="none" dirty="0"/>
          </a:p>
        </p:txBody>
      </p:sp>
      <p:sp>
        <p:nvSpPr>
          <p:cNvPr id="3" name="Content Placeholder 2"/>
          <p:cNvSpPr>
            <a:spLocks noGrp="1"/>
          </p:cNvSpPr>
          <p:nvPr>
            <p:ph idx="1"/>
          </p:nvPr>
        </p:nvSpPr>
        <p:spPr/>
        <p:txBody>
          <a:bodyPr>
            <a:normAutofit lnSpcReduction="10000"/>
          </a:bodyPr>
          <a:lstStyle/>
          <a:p>
            <a:r>
              <a:rPr lang="en-US" sz="3200" dirty="0" smtClean="0"/>
              <a:t>Second tryout: Train a model on the by-publisher/by-article, test it on by-publisher/by-article. </a:t>
            </a:r>
          </a:p>
          <a:p>
            <a:r>
              <a:rPr lang="en-US" sz="3200" dirty="0" smtClean="0"/>
              <a:t>.</a:t>
            </a:r>
            <a:r>
              <a:rPr lang="en-US" sz="3200" dirty="0" err="1" smtClean="0"/>
              <a:t>Train_test_split</a:t>
            </a:r>
            <a:r>
              <a:rPr lang="en-US" sz="3200" dirty="0" smtClean="0"/>
              <a:t>(by-publisher): </a:t>
            </a:r>
            <a:r>
              <a:rPr lang="en-US" sz="3200" dirty="0"/>
              <a:t>training set (600K), validation set (</a:t>
            </a:r>
            <a:r>
              <a:rPr lang="en-US" sz="3200" dirty="0" smtClean="0"/>
              <a:t>100K</a:t>
            </a:r>
            <a:r>
              <a:rPr lang="en-US" sz="3200" dirty="0"/>
              <a:t>), test set </a:t>
            </a:r>
            <a:r>
              <a:rPr lang="en-US" sz="3200" dirty="0" smtClean="0"/>
              <a:t>(50K).</a:t>
            </a:r>
          </a:p>
          <a:p>
            <a:r>
              <a:rPr lang="en-US" sz="3200" dirty="0" smtClean="0"/>
              <a:t>.</a:t>
            </a:r>
            <a:r>
              <a:rPr lang="en-US" sz="3200" dirty="0" err="1" smtClean="0"/>
              <a:t>Kfold</a:t>
            </a:r>
            <a:r>
              <a:rPr lang="en-US" sz="3200" dirty="0" smtClean="0"/>
              <a:t>(by-article): 10-fold cross validation.</a:t>
            </a:r>
          </a:p>
          <a:p>
            <a:r>
              <a:rPr lang="en-US" sz="3200" dirty="0" smtClean="0"/>
              <a:t>Accuracy on by-publisher test set (50K): 70.64%.</a:t>
            </a:r>
          </a:p>
          <a:p>
            <a:r>
              <a:rPr lang="en-US" sz="3200" dirty="0" smtClean="0"/>
              <a:t>Accuracy on by-article (averaging accuracies from10-fold): 79.53%.</a:t>
            </a:r>
            <a:endParaRPr lang="en-US" sz="3200" dirty="0"/>
          </a:p>
        </p:txBody>
      </p:sp>
    </p:spTree>
    <p:extLst>
      <p:ext uri="{BB962C8B-B14F-4D97-AF65-F5344CB8AC3E}">
        <p14:creationId xmlns:p14="http://schemas.microsoft.com/office/powerpoint/2010/main" val="104379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Phase 1: Early-bird submission</a:t>
            </a:r>
            <a:endParaRPr lang="en-US" cap="none" dirty="0"/>
          </a:p>
        </p:txBody>
      </p:sp>
      <p:sp>
        <p:nvSpPr>
          <p:cNvPr id="3" name="Content Placeholder 2"/>
          <p:cNvSpPr>
            <a:spLocks noGrp="1"/>
          </p:cNvSpPr>
          <p:nvPr>
            <p:ph idx="1"/>
          </p:nvPr>
        </p:nvSpPr>
        <p:spPr>
          <a:xfrm>
            <a:off x="685800" y="2194561"/>
            <a:ext cx="10820400" cy="2141466"/>
          </a:xfrm>
        </p:spPr>
        <p:txBody>
          <a:bodyPr>
            <a:normAutofit fontScale="92500" lnSpcReduction="20000"/>
          </a:bodyPr>
          <a:lstStyle/>
          <a:p>
            <a:r>
              <a:rPr lang="en-US" sz="3200" dirty="0" smtClean="0"/>
              <a:t>Summary of second tryout:</a:t>
            </a:r>
          </a:p>
          <a:p>
            <a:pPr marL="514350" indent="-514350">
              <a:buFont typeface="+mj-lt"/>
              <a:buAutoNum type="arabicPeriod"/>
            </a:pPr>
            <a:r>
              <a:rPr lang="en-US" sz="3200" dirty="0"/>
              <a:t>Accuracies on </a:t>
            </a:r>
            <a:r>
              <a:rPr lang="en-US" sz="3200" dirty="0" smtClean="0"/>
              <a:t>leaderboard: </a:t>
            </a:r>
            <a:r>
              <a:rPr lang="en-US" sz="3200" dirty="0"/>
              <a:t>76.59% (by-article test), 64.35% (by-publisher test</a:t>
            </a:r>
            <a:r>
              <a:rPr lang="en-US" sz="3200" dirty="0" smtClean="0"/>
              <a:t>)</a:t>
            </a:r>
          </a:p>
          <a:p>
            <a:pPr marL="514350" indent="-514350">
              <a:buFont typeface="+mj-lt"/>
              <a:buAutoNum type="arabicPeriod"/>
            </a:pPr>
            <a:r>
              <a:rPr lang="en-US" sz="3200" dirty="0"/>
              <a:t>The </a:t>
            </a:r>
            <a:r>
              <a:rPr lang="en-US" sz="3200" dirty="0" smtClean="0"/>
              <a:t>model can be improved by training/testing on by-publisher or by-article separately. </a:t>
            </a:r>
            <a:endParaRPr lang="en-US" sz="3200" dirty="0"/>
          </a:p>
          <a:p>
            <a:endParaRPr lang="en-US" sz="3200" dirty="0"/>
          </a:p>
        </p:txBody>
      </p:sp>
      <p:sp>
        <p:nvSpPr>
          <p:cNvPr id="4" name="TextBox 3"/>
          <p:cNvSpPr txBox="1"/>
          <p:nvPr/>
        </p:nvSpPr>
        <p:spPr>
          <a:xfrm>
            <a:off x="685800" y="4473187"/>
            <a:ext cx="10994923" cy="1938992"/>
          </a:xfrm>
          <a:prstGeom prst="rect">
            <a:avLst/>
          </a:prstGeom>
          <a:noFill/>
        </p:spPr>
        <p:txBody>
          <a:bodyPr wrap="square" rtlCol="0">
            <a:spAutoFit/>
          </a:bodyPr>
          <a:lstStyle/>
          <a:p>
            <a:pPr marL="514350" indent="-514350">
              <a:buFont typeface="Arial" charset="0"/>
              <a:buChar char="•"/>
            </a:pPr>
            <a:r>
              <a:rPr lang="en-US" sz="3000" dirty="0" smtClean="0"/>
              <a:t>Can </a:t>
            </a:r>
            <a:r>
              <a:rPr lang="en-US" sz="3000" dirty="0"/>
              <a:t>the model be improved by padding more initial tokens (200, 400, 1000, etc..)?</a:t>
            </a:r>
          </a:p>
          <a:p>
            <a:pPr marL="514350" indent="-514350">
              <a:buFont typeface="Arial" charset="0"/>
              <a:buChar char="•"/>
            </a:pPr>
            <a:r>
              <a:rPr lang="en-US" sz="3000" dirty="0"/>
              <a:t>Can the </a:t>
            </a:r>
            <a:r>
              <a:rPr lang="en-US" sz="3000" dirty="0" smtClean="0"/>
              <a:t>contextual word </a:t>
            </a:r>
            <a:r>
              <a:rPr lang="en-US" sz="3000" dirty="0" err="1"/>
              <a:t>embeddings</a:t>
            </a:r>
            <a:r>
              <a:rPr lang="en-US" sz="3000" dirty="0"/>
              <a:t> could improve the model?</a:t>
            </a:r>
          </a:p>
        </p:txBody>
      </p:sp>
    </p:spTree>
    <p:extLst>
      <p:ext uri="{BB962C8B-B14F-4D97-AF65-F5344CB8AC3E}">
        <p14:creationId xmlns:p14="http://schemas.microsoft.com/office/powerpoint/2010/main" val="71143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Phase 2: Final submission</a:t>
            </a:r>
            <a:endParaRPr lang="en-US" cap="none" dirty="0"/>
          </a:p>
        </p:txBody>
      </p:sp>
      <p:sp>
        <p:nvSpPr>
          <p:cNvPr id="3" name="Content Placeholder 2"/>
          <p:cNvSpPr>
            <a:spLocks noGrp="1"/>
          </p:cNvSpPr>
          <p:nvPr>
            <p:ph idx="1"/>
          </p:nvPr>
        </p:nvSpPr>
        <p:spPr/>
        <p:txBody>
          <a:bodyPr>
            <a:normAutofit/>
          </a:bodyPr>
          <a:lstStyle/>
          <a:p>
            <a:r>
              <a:rPr lang="en-US" sz="3200" dirty="0" smtClean="0"/>
              <a:t>Third tryout: Padding more initial tokens from documents.</a:t>
            </a:r>
          </a:p>
          <a:p>
            <a:r>
              <a:rPr lang="en-US" sz="3200" dirty="0"/>
              <a:t>.</a:t>
            </a:r>
            <a:r>
              <a:rPr lang="en-US" sz="3200" dirty="0" err="1"/>
              <a:t>Kfold</a:t>
            </a:r>
            <a:r>
              <a:rPr lang="en-US" sz="3200" dirty="0"/>
              <a:t>(by-article): 10-fold cross validation.</a:t>
            </a:r>
          </a:p>
          <a:p>
            <a:r>
              <a:rPr lang="en-US" sz="3200" dirty="0" smtClean="0"/>
              <a:t>Accuracy </a:t>
            </a:r>
            <a:r>
              <a:rPr lang="en-US" sz="3200" dirty="0"/>
              <a:t>on by-article (averaging accuracies from10-fold): </a:t>
            </a:r>
            <a:r>
              <a:rPr lang="en-US" sz="3200" dirty="0" smtClean="0"/>
              <a:t>78.29% (200 tokens), 79.53% (400 tokens), 80.93% (800 tokens), OOM (1000 tokens).</a:t>
            </a:r>
            <a:endParaRPr lang="en-US" sz="3200" dirty="0"/>
          </a:p>
          <a:p>
            <a:endParaRPr lang="en-US" sz="3200" dirty="0"/>
          </a:p>
        </p:txBody>
      </p:sp>
    </p:spTree>
    <p:extLst>
      <p:ext uri="{BB962C8B-B14F-4D97-AF65-F5344CB8AC3E}">
        <p14:creationId xmlns:p14="http://schemas.microsoft.com/office/powerpoint/2010/main" val="175847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Phase 2: Final submission</a:t>
            </a:r>
            <a:endParaRPr lang="en-US" cap="none" dirty="0"/>
          </a:p>
        </p:txBody>
      </p:sp>
      <p:sp>
        <p:nvSpPr>
          <p:cNvPr id="3" name="Content Placeholder 2"/>
          <p:cNvSpPr>
            <a:spLocks noGrp="1"/>
          </p:cNvSpPr>
          <p:nvPr>
            <p:ph idx="1"/>
          </p:nvPr>
        </p:nvSpPr>
        <p:spPr/>
        <p:txBody>
          <a:bodyPr>
            <a:normAutofit/>
          </a:bodyPr>
          <a:lstStyle/>
          <a:p>
            <a:r>
              <a:rPr lang="en-US" sz="3200" dirty="0" smtClean="0"/>
              <a:t>Fourth tryout: Use </a:t>
            </a:r>
            <a:r>
              <a:rPr lang="en-US" sz="3200" dirty="0" err="1" smtClean="0"/>
              <a:t>ELMo</a:t>
            </a:r>
            <a:r>
              <a:rPr lang="en-US" sz="3200" dirty="0" smtClean="0"/>
              <a:t> generate sequence input, train the model on by-publisher and test it on by-article.</a:t>
            </a:r>
          </a:p>
          <a:p>
            <a:r>
              <a:rPr lang="en-US" sz="3200" dirty="0" err="1" smtClean="0"/>
              <a:t>Embeddings</a:t>
            </a:r>
            <a:r>
              <a:rPr lang="en-US" sz="3200" dirty="0" smtClean="0"/>
              <a:t>: </a:t>
            </a:r>
            <a:r>
              <a:rPr lang="en-US" sz="3200" dirty="0" err="1" smtClean="0"/>
              <a:t>ELMo</a:t>
            </a:r>
            <a:r>
              <a:rPr lang="en-US" sz="3200" dirty="0" smtClean="0"/>
              <a:t> (Original 2x4096_512_2048cnn)</a:t>
            </a:r>
          </a:p>
          <a:p>
            <a:r>
              <a:rPr lang="en-US" sz="3200" dirty="0"/>
              <a:t>.</a:t>
            </a:r>
            <a:r>
              <a:rPr lang="en-US" sz="3200" dirty="0" err="1"/>
              <a:t>Train_test_split</a:t>
            </a:r>
            <a:r>
              <a:rPr lang="en-US" sz="3200" dirty="0"/>
              <a:t>(by-publisher): training set </a:t>
            </a:r>
            <a:r>
              <a:rPr lang="en-US" sz="3200" dirty="0" smtClean="0"/>
              <a:t>(</a:t>
            </a:r>
            <a:r>
              <a:rPr lang="en-US" sz="3200" dirty="0"/>
              <a:t>8</a:t>
            </a:r>
            <a:r>
              <a:rPr lang="en-US" sz="3200" dirty="0" smtClean="0"/>
              <a:t>0K</a:t>
            </a:r>
            <a:r>
              <a:rPr lang="en-US" sz="3200" dirty="0"/>
              <a:t>), </a:t>
            </a:r>
            <a:r>
              <a:rPr lang="en-US" sz="3200" dirty="0" smtClean="0"/>
              <a:t>validation set (20K),test </a:t>
            </a:r>
            <a:r>
              <a:rPr lang="en-US" sz="3200" dirty="0"/>
              <a:t>set </a:t>
            </a:r>
            <a:r>
              <a:rPr lang="en-US" sz="3200" dirty="0" smtClean="0"/>
              <a:t>(645 by-article).</a:t>
            </a:r>
          </a:p>
          <a:p>
            <a:r>
              <a:rPr lang="en-US" sz="3200" dirty="0" smtClean="0"/>
              <a:t> Accuracy </a:t>
            </a:r>
            <a:r>
              <a:rPr lang="en-US" sz="3200" dirty="0"/>
              <a:t>on </a:t>
            </a:r>
            <a:r>
              <a:rPr lang="en-US" sz="3200" dirty="0" smtClean="0"/>
              <a:t>by-article: 56.43%</a:t>
            </a:r>
            <a:endParaRPr lang="en-US" sz="3200" dirty="0"/>
          </a:p>
        </p:txBody>
      </p:sp>
    </p:spTree>
    <p:extLst>
      <p:ext uri="{BB962C8B-B14F-4D97-AF65-F5344CB8AC3E}">
        <p14:creationId xmlns:p14="http://schemas.microsoft.com/office/powerpoint/2010/main" val="90169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1850</TotalTime>
  <Words>1886</Words>
  <Application>Microsoft Macintosh PowerPoint</Application>
  <PresentationFormat>Widescreen</PresentationFormat>
  <Paragraphs>200</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Century Gothic</vt:lpstr>
      <vt:lpstr>DengXian</vt:lpstr>
      <vt:lpstr>Mangal</vt:lpstr>
      <vt:lpstr>Arial</vt:lpstr>
      <vt:lpstr>Vapor Trail</vt:lpstr>
      <vt:lpstr>Hyperpartisan News Detection Using ELMo Sentence Representation Convolutional Network</vt:lpstr>
      <vt:lpstr>Outline</vt:lpstr>
      <vt:lpstr>SemEval 2019 task 4</vt:lpstr>
      <vt:lpstr>Phase 1: Early-bird submission</vt:lpstr>
      <vt:lpstr>Phase 1: Early-bird submission</vt:lpstr>
      <vt:lpstr>Phase 1: Early-bird submission</vt:lpstr>
      <vt:lpstr>Phase 1: Early-bird submission</vt:lpstr>
      <vt:lpstr>Phase 2: Final submission</vt:lpstr>
      <vt:lpstr>Phase 2: Final submission</vt:lpstr>
      <vt:lpstr>Phase 2: Final submission</vt:lpstr>
      <vt:lpstr>Phase 2: Final submission</vt:lpstr>
      <vt:lpstr>Phase 2: Final submission</vt:lpstr>
      <vt:lpstr>Model structure</vt:lpstr>
      <vt:lpstr>Model structure</vt:lpstr>
      <vt:lpstr>Phase 3: Recent works</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Hyperpartisan News Detection Using Elmo Sentence Representation Convolutional Network</dc:title>
  <dc:creator>Microsoft Office User</dc:creator>
  <cp:lastModifiedBy>Microsoft Office User</cp:lastModifiedBy>
  <cp:revision>55</cp:revision>
  <dcterms:created xsi:type="dcterms:W3CDTF">2019-06-03T19:01:40Z</dcterms:created>
  <dcterms:modified xsi:type="dcterms:W3CDTF">2019-06-07T03:04:14Z</dcterms:modified>
</cp:coreProperties>
</file>