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1" r:id="rId10"/>
    <p:sldId id="270" r:id="rId11"/>
    <p:sldId id="262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Overlock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ipW2v6h1kOra4ABaKi+RXU7IU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97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94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85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8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84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317258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317258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50984" y="286606"/>
            <a:ext cx="11369965" cy="6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Overlock"/>
              <a:buNone/>
              <a:defRPr b="1">
                <a:latin typeface="Overlock"/>
                <a:ea typeface="Overlock"/>
                <a:cs typeface="Overlock"/>
                <a:sym typeface="Overlock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06400" y="1371600"/>
            <a:ext cx="5537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Calibri"/>
              <a:buChar char="❑"/>
              <a:defRPr sz="2800"/>
            </a:lvl1pPr>
            <a:lvl2pPr marL="914400" lvl="1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Calibri"/>
              <a:buChar char="❑"/>
              <a:defRPr sz="2800"/>
            </a:lvl2pPr>
            <a:lvl3pPr marL="1371600" lvl="2" indent="-3708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Calibri"/>
              <a:buChar char="❑"/>
              <a:defRPr sz="2800"/>
            </a:lvl3pPr>
            <a:lvl4pPr marL="1828800" lvl="3" indent="-3708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Calibri"/>
              <a:buChar char="❑"/>
              <a:defRPr sz="2800"/>
            </a:lvl4pPr>
            <a:lvl5pPr marL="2286000" lvl="4" indent="-3708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Font typeface="Calibri"/>
              <a:buChar char="❑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317258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0"/>
            <a:ext cx="12192000" cy="935665"/>
          </a:xfrm>
          <a:prstGeom prst="rect">
            <a:avLst/>
          </a:prstGeom>
          <a:solidFill>
            <a:srgbClr val="0070C0">
              <a:alpha val="819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Calibri"/>
              <a:buNone/>
            </a:pPr>
            <a:endParaRPr sz="19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5773270" y="236999"/>
            <a:ext cx="6262786" cy="44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NEWTON’S  ITERATION </a:t>
            </a:r>
            <a:endParaRPr/>
          </a:p>
        </p:txBody>
      </p:sp>
      <p:sp>
        <p:nvSpPr>
          <p:cNvPr id="10" name="Google Shape;10;p10"/>
          <p:cNvSpPr/>
          <p:nvPr/>
        </p:nvSpPr>
        <p:spPr>
          <a:xfrm>
            <a:off x="-2" y="6390166"/>
            <a:ext cx="12192000" cy="935666"/>
          </a:xfrm>
          <a:prstGeom prst="rect">
            <a:avLst/>
          </a:prstGeom>
          <a:solidFill>
            <a:srgbClr val="0070C0">
              <a:alpha val="819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Calibri"/>
              <a:buNone/>
            </a:pPr>
            <a:endParaRPr sz="19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 txBox="1"/>
          <p:nvPr/>
        </p:nvSpPr>
        <p:spPr>
          <a:xfrm>
            <a:off x="411017" y="6390166"/>
            <a:ext cx="11625040" cy="8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 715 Algorithms and Theory of Computation – Instructor: Dr. Christoforos Christoforou</a:t>
            </a:r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05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Calibri"/>
              <a:buChar char="❑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citizendium.org/wiki/Newton%27s_metho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1</a:t>
            </a:fld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428946" y="2378204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dirty="0"/>
              <a:t>Newton’s Iteration</a:t>
            </a:r>
            <a:endParaRPr dirty="0"/>
          </a:p>
        </p:txBody>
      </p:sp>
      <p:sp>
        <p:nvSpPr>
          <p:cNvPr id="26" name="Google Shape;26;p1"/>
          <p:cNvSpPr txBox="1"/>
          <p:nvPr/>
        </p:nvSpPr>
        <p:spPr>
          <a:xfrm>
            <a:off x="2877668" y="3565835"/>
            <a:ext cx="6472520" cy="98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Presented: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Yuchen Jin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10</a:t>
            </a:fld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11016" y="981068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dirty="0"/>
              <a:t>Code</a:t>
            </a:r>
            <a:endParaRPr dirty="0"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294967295"/>
          </p:nvPr>
        </p:nvSpPr>
        <p:spPr>
          <a:xfrm>
            <a:off x="609598" y="1582686"/>
            <a:ext cx="10972800" cy="41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# newton iteration for division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newton_div</a:t>
            </a:r>
            <a:r>
              <a:rPr lang="en-US" dirty="0">
                <a:latin typeface="Consolas" panose="020B0609020204030204" pitchFamily="49" charset="0"/>
              </a:rPr>
              <a:t>(a, </a:t>
            </a:r>
            <a:r>
              <a:rPr lang="en-US" dirty="0" err="1">
                <a:latin typeface="Consolas" panose="020B0609020204030204" pitchFamily="49" charset="0"/>
              </a:rPr>
              <a:t>min_error</a:t>
            </a:r>
            <a:r>
              <a:rPr lang="en-US" dirty="0">
                <a:latin typeface="Consolas" panose="020B0609020204030204" pitchFamily="49" charset="0"/>
              </a:rPr>
              <a:t>=.0001):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k = 0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while 10**k &lt; a: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    k += 1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init_estimate</a:t>
            </a:r>
            <a:r>
              <a:rPr lang="en-US" dirty="0">
                <a:latin typeface="Consolas" panose="020B0609020204030204" pitchFamily="49" charset="0"/>
              </a:rPr>
              <a:t> = 1/(10**k)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estimate = </a:t>
            </a:r>
            <a:r>
              <a:rPr lang="en-US" dirty="0" err="1">
                <a:latin typeface="Consolas" panose="020B0609020204030204" pitchFamily="49" charset="0"/>
              </a:rPr>
              <a:t>init_estimate</a:t>
            </a:r>
            <a:r>
              <a:rPr lang="en-US" dirty="0">
                <a:latin typeface="Consolas" panose="020B0609020204030204" pitchFamily="49" charset="0"/>
              </a:rPr>
              <a:t> * (2 - (a * </a:t>
            </a:r>
            <a:r>
              <a:rPr lang="en-US" dirty="0" err="1">
                <a:latin typeface="Consolas" panose="020B0609020204030204" pitchFamily="49" charset="0"/>
              </a:rPr>
              <a:t>init_estimate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diff = estimate - </a:t>
            </a:r>
            <a:r>
              <a:rPr lang="en-US" dirty="0" err="1">
                <a:latin typeface="Consolas" panose="020B0609020204030204" pitchFamily="49" charset="0"/>
              </a:rPr>
              <a:t>init_estimate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while </a:t>
            </a:r>
            <a:r>
              <a:rPr lang="en-US" dirty="0" err="1">
                <a:latin typeface="Consolas" panose="020B0609020204030204" pitchFamily="49" charset="0"/>
              </a:rPr>
              <a:t>min_error</a:t>
            </a:r>
            <a:r>
              <a:rPr lang="en-US" dirty="0">
                <a:latin typeface="Consolas" panose="020B0609020204030204" pitchFamily="49" charset="0"/>
              </a:rPr>
              <a:t> &lt; abs(diff):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latin typeface="Consolas" panose="020B0609020204030204" pitchFamily="49" charset="0"/>
              </a:rPr>
              <a:t>old_estimate</a:t>
            </a:r>
            <a:r>
              <a:rPr lang="en-US" dirty="0">
                <a:latin typeface="Consolas" panose="020B0609020204030204" pitchFamily="49" charset="0"/>
              </a:rPr>
              <a:t> = estimate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    estimate = estimate * (2 - (a * estimate))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    diff = estimate - </a:t>
            </a:r>
            <a:r>
              <a:rPr lang="en-US" dirty="0" err="1">
                <a:latin typeface="Consolas" panose="020B0609020204030204" pitchFamily="49" charset="0"/>
              </a:rPr>
              <a:t>old_estimate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    return estimate</a:t>
            </a:r>
            <a:endParaRPr lang="en-US" dirty="0"/>
          </a:p>
          <a:p>
            <a:br>
              <a:rPr lang="en-US" dirty="0"/>
            </a:b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97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4340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11</a:t>
            </a:fld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/>
              <a:t>Time Complexity</a:t>
            </a:r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4294967295"/>
          </p:nvPr>
        </p:nvSpPr>
        <p:spPr>
          <a:xfrm>
            <a:off x="609600" y="1944499"/>
            <a:ext cx="10972800" cy="41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64820" indent="-342900">
              <a:spcBef>
                <a:spcPts val="0"/>
              </a:spcBef>
            </a:pPr>
            <a:r>
              <a:rPr lang="en-US" dirty="0"/>
              <a:t>Newton’s Iteration: O(</a:t>
            </a:r>
            <a:r>
              <a:rPr lang="en-US" dirty="0" err="1"/>
              <a:t>lognF</a:t>
            </a:r>
            <a:r>
              <a:rPr lang="en-US" dirty="0"/>
              <a:t>(n)) </a:t>
            </a:r>
          </a:p>
          <a:p>
            <a:pPr marL="922020" lvl="1" indent="-342900">
              <a:spcBef>
                <a:spcPts val="0"/>
              </a:spcBef>
            </a:pPr>
            <a:r>
              <a:rPr lang="en-US" dirty="0" err="1"/>
              <a:t>logn</a:t>
            </a:r>
            <a:r>
              <a:rPr lang="en-US" dirty="0"/>
              <a:t> because of the quadratic convergence rate. Each iteration takes us halfway closer to the answer.</a:t>
            </a:r>
          </a:p>
          <a:p>
            <a:pPr marL="922020" lvl="1" indent="-342900">
              <a:spcBef>
                <a:spcPts val="0"/>
              </a:spcBef>
            </a:pPr>
            <a:r>
              <a:rPr lang="en-US" dirty="0"/>
              <a:t>where F(n) is the time boundary on the operation f(x) / f’(x).</a:t>
            </a:r>
            <a:endParaRPr lang="en-US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9120" lvl="1" indent="0">
              <a:spcBef>
                <a:spcPts val="0"/>
              </a:spcBef>
              <a:buNone/>
            </a:pPr>
            <a:endParaRPr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0" y="6565687"/>
            <a:ext cx="37515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12</a:t>
            </a:fld>
            <a:endParaRPr dirty="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375158" y="2160927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dirty="0"/>
              <a:t>Thank you.</a:t>
            </a:r>
            <a:endParaRPr dirty="0"/>
          </a:p>
        </p:txBody>
      </p:sp>
      <p:sp>
        <p:nvSpPr>
          <p:cNvPr id="84" name="Google Shape;84;p9"/>
          <p:cNvSpPr txBox="1"/>
          <p:nvPr/>
        </p:nvSpPr>
        <p:spPr>
          <a:xfrm>
            <a:off x="9652000" y="6477000"/>
            <a:ext cx="25400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2</a:t>
            </a:fld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title"/>
          </p:nvPr>
        </p:nvSpPr>
        <p:spPr>
          <a:xfrm>
            <a:off x="411018" y="1032542"/>
            <a:ext cx="11369964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/>
              <a:t>Background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33;p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09600" y="1803400"/>
                <a:ext cx="10972800" cy="4322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341304" lvl="0" indent="-219384">
                  <a:spcBef>
                    <a:spcPts val="0"/>
                  </a:spcBef>
                  <a:buNone/>
                </a:pPr>
                <a:r>
                  <a:rPr lang="en-US" dirty="0"/>
                  <a:t>The problem: How can we calculate the roots of a function? </a:t>
                </a:r>
              </a:p>
              <a:p>
                <a:pPr marL="341304" lvl="0" indent="-219384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341304" lvl="0" indent="-219384">
                  <a:spcBef>
                    <a:spcPts val="0"/>
                  </a:spcBef>
                  <a:buNone/>
                </a:pPr>
                <a:r>
                  <a:rPr lang="en-US" dirty="0"/>
                  <a:t>Newton’s Iteration (also known as Newton’s Method or the Newton-Raphson Method) is a numerical analysis method of approximating the roots of a function. </a:t>
                </a:r>
              </a:p>
              <a:p>
                <a:pPr marL="341304" lvl="0" indent="-21938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920"/>
                  <a:buFont typeface="Calibri"/>
                  <a:buNone/>
                </a:pPr>
                <a:endParaRPr lang="en-US"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41304" lvl="0" indent="-21938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920"/>
                  <a:buFont typeface="Calibri"/>
                  <a:buNone/>
                </a:pPr>
                <a:r>
                  <a:rPr lang="en-US" dirty="0"/>
                  <a:t>Applications of this method: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Finding roots of </a:t>
                </a:r>
                <a:r>
                  <a:rPr lang="en-US" dirty="0"/>
                  <a:t>functions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Finding roots of numbers (ex: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radPr>
                      <m:deg/>
                      <m:e>
                        <m:r>
                          <a:rPr lang="en-US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77</m:t>
                        </m:r>
                      </m:e>
                    </m:rad>
                  </m:oMath>
                </a14:m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Division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Reciprocals (ex: the reciprocal of 77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>
                          <a:rPr lang="en-US" sz="2400" b="0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77</m:t>
                        </m:r>
                      </m:den>
                    </m:f>
                  </m:oMath>
                </a14:m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)</a:t>
                </a:r>
                <a:endParaRPr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3" name="Google Shape;33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600" y="1803400"/>
                <a:ext cx="10972800" cy="4322763"/>
              </a:xfrm>
              <a:prstGeom prst="rect">
                <a:avLst/>
              </a:prstGeom>
              <a:blipFill>
                <a:blip r:embed="rId3"/>
                <a:stretch>
                  <a:fillRect l="-167" t="-1128" r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3</a:t>
            </a:fld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/>
              <a:t>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Google Shape;40;p3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09600" y="1944499"/>
                <a:ext cx="5376615" cy="418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Start with a given estimate,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Find the tangent line of the function at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. </a:t>
                </a: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The point at which this tangent line intersects with the x-axis becomes the next estimate,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</a:t>
                </a: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Repeat the process until the estimate starts to converge. </a:t>
                </a:r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210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Helvetica Neue"/>
                    <a:cs typeface="Calibri" panose="020F0502020204030204" pitchFamily="34" charset="0"/>
                    <a:sym typeface="Helvetica Neue"/>
                  </a:rPr>
                  <a:t>This process can be described with the following equation: </a:t>
                </a:r>
              </a:p>
              <a:p>
                <a:pPr marL="0" lvl="0" indent="0" algn="l" rtl="0">
                  <a:lnSpc>
                    <a:spcPct val="100000"/>
                  </a:lnSpc>
                  <a:spcBef>
                    <a:spcPts val="210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Helvetica Neue"/>
                        </a:rPr>
                        <m:t>=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sub>
                      </m:sSub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f>
                        <m:fPr>
                          <m:ctrlP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𝑓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ar-AE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𝑓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′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Helvetica Neue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2100"/>
                  </a:spcBef>
                  <a:spcAft>
                    <a:spcPts val="0"/>
                  </a:spcAft>
                  <a:buClr>
                    <a:srgbClr val="5E696C"/>
                  </a:buClr>
                  <a:buSzPts val="1866"/>
                  <a:buFont typeface="Helvetica Neue"/>
                  <a:buNone/>
                </a:pPr>
                <a:endParaRPr sz="1866" dirty="0">
                  <a:solidFill>
                    <a:srgbClr val="5E696C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0" name="Google Shape;40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600" y="1944499"/>
                <a:ext cx="5376615" cy="4181664"/>
              </a:xfrm>
              <a:prstGeom prst="rect">
                <a:avLst/>
              </a:prstGeom>
              <a:blipFill>
                <a:blip r:embed="rId3"/>
                <a:stretch>
                  <a:fillRect l="-2041" t="-875" r="-2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B23BD2AF-CAE7-4081-92DD-040998BF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7" y="2083277"/>
            <a:ext cx="3786667" cy="26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0D342-9F4D-4911-9CD9-193FDD735AF7}"/>
              </a:ext>
            </a:extLst>
          </p:cNvPr>
          <p:cNvSpPr txBox="1"/>
          <p:nvPr/>
        </p:nvSpPr>
        <p:spPr>
          <a:xfrm>
            <a:off x="10885091" y="453253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5"/>
              </a:rPr>
              <a:t>source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4</a:t>
            </a:fld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/>
              <a:t>Deriving the equation</a:t>
            </a:r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4294967295"/>
          </p:nvPr>
        </p:nvSpPr>
        <p:spPr>
          <a:xfrm>
            <a:off x="609600" y="1944499"/>
            <a:ext cx="11119718" cy="41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The slope of the tangent line at (x0, f(x0) ) can be expressed as the following equation: f'(x0)=f(x0) – 0 / x0-x1, obtained by inserting the points (x0, f(x0) ) and (x1, 0 ) into the slope formula m = y2-y1 / x2-x1.</a:t>
            </a:r>
          </a:p>
          <a:p>
            <a:r>
              <a:rPr lang="en-US" dirty="0"/>
              <a:t>Solve the slope formula for x1:</a:t>
            </a:r>
          </a:p>
          <a:p>
            <a:r>
              <a:rPr lang="en-US" dirty="0"/>
              <a:t>(x0-x1) f'(x0)=f(x0) - 0</a:t>
            </a:r>
          </a:p>
          <a:p>
            <a:r>
              <a:rPr lang="en-US" dirty="0"/>
              <a:t>x0-x1=f(x0)f'(x1)</a:t>
            </a:r>
          </a:p>
          <a:p>
            <a:r>
              <a:rPr lang="en-US" dirty="0"/>
              <a:t>x1=x0-f(x0)f'(x0)</a:t>
            </a:r>
          </a:p>
          <a:p>
            <a:r>
              <a:rPr lang="en-US" dirty="0"/>
              <a:t>If we derive the equation for x2, we will end up with x2=x1-f(x1)f'(x1)and so on for x3,x4…. The sequence can be summarized with the Newton Iteration equation.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Google Shape;55;p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11017" y="1201769"/>
                <a:ext cx="11369965" cy="673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b" anchorCtr="0">
                <a:noAutofit/>
              </a:bodyPr>
              <a:lstStyle/>
              <a:p>
                <a:pPr lvl="0" algn="l">
                  <a:buSzPts val="3959"/>
                </a:pPr>
                <a:r>
                  <a:rPr lang="en-US" sz="2800" dirty="0"/>
                  <a:t>Example: Use Newton’s Iteration to solve for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/>
                  <a:t> and estimate root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sz="2800" dirty="0"/>
              </a:p>
            </p:txBody>
          </p:sp>
        </mc:Choice>
        <mc:Fallback xmlns="">
          <p:sp>
            <p:nvSpPr>
              <p:cNvPr id="55" name="Google Shape;55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017" y="1201769"/>
                <a:ext cx="11369965" cy="673980"/>
              </a:xfrm>
              <a:prstGeom prst="rect">
                <a:avLst/>
              </a:prstGeom>
              <a:blipFill>
                <a:blip r:embed="rId3"/>
                <a:stretch>
                  <a:fillRect l="-1501" t="-38739" r="-1072" b="-26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5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09599" y="1819508"/>
                <a:ext cx="10972800" cy="4364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p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  <m:sup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x1=3.5-f(3.5)/f'(3.5)=4.132778009</a:t>
                </a:r>
              </a:p>
              <a:p>
                <a:r>
                  <a:rPr lang="en-US" dirty="0"/>
                  <a:t>x2=4.132778009-f(4.132778009)/f'(4.132778009)=3.991807286</a:t>
                </a:r>
              </a:p>
              <a:p>
                <a:r>
                  <a:rPr lang="en-US" dirty="0"/>
                  <a:t>x3=3.991807286-f(3.991807286)/f'(3.991807286)=3.9811209306</a:t>
                </a:r>
              </a:p>
              <a:p>
                <a:r>
                  <a:rPr lang="en-US" dirty="0"/>
                  <a:t>x4=3.9811209306-f(3.9811209306)/f'(3.9811209306)=3.981071707</a:t>
                </a:r>
              </a:p>
              <a:p>
                <a:r>
                  <a:rPr lang="en-US" dirty="0"/>
                  <a:t>Root calculated on a TI-84 calculator = 3.98107170</a:t>
                </a: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mc:Choice>
        <mc:Fallback xmlns="">
          <p:sp>
            <p:nvSpPr>
              <p:cNvPr id="56" name="Google Shape;56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599" y="1819508"/>
                <a:ext cx="10972800" cy="4364204"/>
              </a:xfrm>
              <a:prstGeom prst="rect">
                <a:avLst/>
              </a:prstGeom>
              <a:blipFill>
                <a:blip r:embed="rId4"/>
                <a:stretch>
                  <a:fillRect l="-111" b="-2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6</a:t>
            </a:fld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dirty="0"/>
              <a:t>Division Using Newton’s Iteration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Google Shape;56;p5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09600" y="1944499"/>
                <a:ext cx="10972800" cy="418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341304" lvl="0" indent="-21938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920"/>
                  <a:buFont typeface="Calibri"/>
                  <a:buNone/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Division (and the reciprocal of </a:t>
                </a:r>
                <a:r>
                  <a:rPr lang="en-US" sz="2400" b="0" i="1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2400" b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 ca</a:t>
                </a:r>
                <a:r>
                  <a:rPr lang="en-US" dirty="0"/>
                  <a:t>n be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341304" lvl="0" indent="-219384">
                  <a:spcBef>
                    <a:spcPts val="0"/>
                  </a:spcBef>
                  <a:buNone/>
                </a:pPr>
                <a:r>
                  <a:rPr lang="en-US" dirty="0"/>
                  <a:t>We will express this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dirty="0"/>
                  <a:t>.</a:t>
                </a:r>
              </a:p>
              <a:p>
                <a:pPr marL="341304" lvl="0" indent="-219384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341304" lvl="0" indent="-219384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341304" lvl="0" indent="-219384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marL="341304" lvl="0" indent="-219384">
                  <a:spcBef>
                    <a:spcPts val="0"/>
                  </a:spcBef>
                  <a:buNone/>
                </a:pPr>
                <a:r>
                  <a:rPr lang="en-US" dirty="0"/>
                  <a:t>Substitute f(x) and f’(x) into the recurrence equation and simplify:</a:t>
                </a:r>
              </a:p>
              <a:p>
                <a:pPr marL="341304" lvl="0" indent="-219384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1304" lvl="0" indent="-219384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1304" lvl="0" indent="-21938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920"/>
                  <a:buFont typeface="Calibri"/>
                  <a:buNone/>
                </a:pPr>
                <a:endParaRPr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6" name="Google Shape;56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600" y="1944499"/>
                <a:ext cx="10972800" cy="4181664"/>
              </a:xfrm>
              <a:prstGeom prst="rect">
                <a:avLst/>
              </a:prstGeom>
              <a:blipFill>
                <a:blip r:embed="rId3"/>
                <a:stretch>
                  <a:fillRect l="-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Google Shape;55;p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11017" y="1103093"/>
                <a:ext cx="11369965" cy="673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b" anchorCtr="0">
                <a:noAutofit/>
              </a:bodyPr>
              <a:lstStyle/>
              <a:p>
                <a:pPr marL="0" marR="0" lvl="0" indent="0" algn="l" rtl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959"/>
                  <a:buFont typeface="Calibri"/>
                  <a:buNone/>
                </a:pPr>
                <a:r>
                  <a:rPr lang="en-US" sz="3000" dirty="0"/>
                  <a:t>Example: Calculate 1/115 using Newton’s Iteration.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sz="3000" dirty="0"/>
              </a:p>
            </p:txBody>
          </p:sp>
        </mc:Choice>
        <mc:Fallback xmlns="">
          <p:sp>
            <p:nvSpPr>
              <p:cNvPr id="55" name="Google Shape;55;p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017" y="1103093"/>
                <a:ext cx="11369965" cy="673980"/>
              </a:xfrm>
              <a:prstGeom prst="rect">
                <a:avLst/>
              </a:prstGeom>
              <a:blipFill>
                <a:blip r:embed="rId3"/>
                <a:stretch>
                  <a:fillRect l="-1661" b="-28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Google Shape;56;p5"/>
          <p:cNvSpPr txBox="1">
            <a:spLocks noGrp="1"/>
          </p:cNvSpPr>
          <p:nvPr>
            <p:ph type="body" idx="4294967295"/>
          </p:nvPr>
        </p:nvSpPr>
        <p:spPr>
          <a:xfrm>
            <a:off x="609600" y="1944499"/>
            <a:ext cx="10972800" cy="41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dirty="0"/>
              <a:t>x1=.001(2-115 </a:t>
            </a:r>
            <a:r>
              <a:rPr lang="en-US" dirty="0">
                <a:sym typeface="Symbol" panose="05050102010706020507" pitchFamily="18" charset="2"/>
              </a:rPr>
              <a:t> .</a:t>
            </a:r>
            <a:r>
              <a:rPr lang="en-US" dirty="0"/>
              <a:t>001) =.001885</a:t>
            </a:r>
          </a:p>
          <a:p>
            <a:r>
              <a:rPr lang="en-US" dirty="0"/>
              <a:t>x2=.001885(2-115</a:t>
            </a:r>
            <a:r>
              <a:rPr lang="en-US" dirty="0">
                <a:sym typeface="Symbol" panose="05050102010706020507" pitchFamily="18" charset="2"/>
              </a:rPr>
              <a:t>  .</a:t>
            </a:r>
            <a:r>
              <a:rPr lang="en-US" dirty="0"/>
              <a:t>001885)=.0033613791</a:t>
            </a:r>
          </a:p>
          <a:p>
            <a:r>
              <a:rPr lang="en-US" dirty="0"/>
              <a:t>x3=.0033613791(2-115</a:t>
            </a:r>
            <a:r>
              <a:rPr lang="en-US" dirty="0">
                <a:sym typeface="Symbol" panose="05050102010706020507" pitchFamily="18" charset="2"/>
              </a:rPr>
              <a:t>  .</a:t>
            </a:r>
            <a:r>
              <a:rPr lang="en-US" dirty="0"/>
              <a:t>0033613791)=.0054233882</a:t>
            </a:r>
          </a:p>
          <a:p>
            <a:r>
              <a:rPr lang="en-US" dirty="0"/>
              <a:t>x4=.0054233882(2-115</a:t>
            </a:r>
            <a:r>
              <a:rPr lang="en-US" dirty="0">
                <a:sym typeface="Symbol" panose="05050102010706020507" pitchFamily="18" charset="2"/>
              </a:rPr>
              <a:t>  .</a:t>
            </a:r>
            <a:r>
              <a:rPr lang="en-US" dirty="0"/>
              <a:t>0054233882)=.0074642653</a:t>
            </a:r>
          </a:p>
          <a:p>
            <a:r>
              <a:rPr lang="en-US" dirty="0"/>
              <a:t>x5=.0074642653(2-115 </a:t>
            </a:r>
            <a:r>
              <a:rPr lang="en-US" dirty="0">
                <a:sym typeface="Symbol" panose="05050102010706020507" pitchFamily="18" charset="2"/>
              </a:rPr>
              <a:t> </a:t>
            </a:r>
            <a:r>
              <a:rPr lang="en-US" dirty="0"/>
              <a:t>.0074642653) =.0085212761</a:t>
            </a:r>
          </a:p>
          <a:p>
            <a:r>
              <a:rPr lang="en-US" dirty="0"/>
              <a:t>Quotient calculated on a T1-84 calculator = .008</a:t>
            </a:r>
            <a:r>
              <a:rPr lang="en-US" dirty="0">
                <a:solidFill>
                  <a:srgbClr val="FF0000"/>
                </a:solidFill>
              </a:rPr>
              <a:t>6956522</a:t>
            </a:r>
          </a:p>
          <a:p>
            <a:pPr marL="106680" indent="0">
              <a:buNone/>
            </a:pPr>
            <a:br>
              <a:rPr lang="en-US" dirty="0"/>
            </a:b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70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35523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8</a:t>
            </a:fld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 dirty="0"/>
              <a:t>Quadratic Convergence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p7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609600" y="1944499"/>
                <a:ext cx="10972800" cy="418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noAutofit/>
              </a:bodyPr>
              <a:lstStyle/>
              <a:p>
                <a:pPr marL="464820" indent="-342900">
                  <a:spcBef>
                    <a:spcPts val="0"/>
                  </a:spcBef>
                </a:pPr>
                <a:r>
                  <a:rPr lang="en-US" dirty="0"/>
                  <a:t>Convergence is the rate at which the series described by the recurrence equation reaches it’s limit (and the limit in this case is our “answer”)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Newton’s Iteration has a quadratic rate of </a:t>
                </a:r>
                <a:r>
                  <a:rPr lang="en-US" dirty="0"/>
                  <a:t>convergence. This means that for every iteration, its accuracy has essentially doubled.</a:t>
                </a:r>
              </a:p>
              <a:p>
                <a:pPr marL="464820" indent="-342900">
                  <a:spcBef>
                    <a:spcPts val="0"/>
                  </a:spcBef>
                </a:pPr>
                <a:r>
                  <a:rPr lang="en-US" sz="2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 </a:t>
                </a:r>
                <a:r>
                  <a:rPr lang="en-US" dirty="0"/>
                  <a:t>can be expressed as:</a:t>
                </a:r>
              </a:p>
              <a:p>
                <a:pPr marL="922020" lvl="1" indent="-342900"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Google Shape;70;p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09600" y="1944499"/>
                <a:ext cx="10972800" cy="4181664"/>
              </a:xfrm>
              <a:prstGeom prst="rect">
                <a:avLst/>
              </a:prstGeom>
              <a:blipFill>
                <a:blip r:embed="rId3"/>
                <a:stretch>
                  <a:fillRect t="-11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5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0" y="6565686"/>
            <a:ext cx="210697" cy="33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9</a:t>
            </a:fld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411017" y="1103093"/>
            <a:ext cx="11369965" cy="6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9"/>
              <a:buFont typeface="Calibri"/>
              <a:buNone/>
            </a:pPr>
            <a:r>
              <a:rPr lang="en-US" sz="3959"/>
              <a:t>Code</a:t>
            </a: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4294967295"/>
          </p:nvPr>
        </p:nvSpPr>
        <p:spPr>
          <a:xfrm>
            <a:off x="609600" y="1944499"/>
            <a:ext cx="10972800" cy="41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scipy.misc</a:t>
            </a:r>
            <a:r>
              <a:rPr lang="en-US" dirty="0">
                <a:latin typeface="Consolas" panose="020B0609020204030204" pitchFamily="49" charset="0"/>
              </a:rPr>
              <a:t> import derivative</a:t>
            </a:r>
          </a:p>
          <a:p>
            <a:pPr marL="341304" lvl="0" indent="-219384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 basic newton iteration algorithm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def newton(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, estimate, </a:t>
            </a:r>
            <a:r>
              <a:rPr lang="en-US" dirty="0" err="1">
                <a:latin typeface="Consolas" panose="020B0609020204030204" pitchFamily="49" charset="0"/>
              </a:rPr>
              <a:t>min_error</a:t>
            </a:r>
            <a:r>
              <a:rPr lang="en-US" dirty="0">
                <a:latin typeface="Consolas" panose="020B0609020204030204" pitchFamily="49" charset="0"/>
              </a:rPr>
              <a:t>=.0001):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diff =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(estimate)/derivative(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, estimate)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while abs(diff) &gt; </a:t>
            </a:r>
            <a:r>
              <a:rPr lang="en-US" dirty="0" err="1">
                <a:latin typeface="Consolas" panose="020B0609020204030204" pitchFamily="49" charset="0"/>
              </a:rPr>
              <a:t>min_error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diff =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(estimate)/derivative(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, estimate)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estimate = estimate - diff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diff =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(estimate)/derivative(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, estimate)</a:t>
            </a:r>
          </a:p>
          <a:p>
            <a:pPr marL="341304" lvl="0" indent="-219384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return estimate</a:t>
            </a:r>
            <a:endParaRPr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897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Overlock</vt:lpstr>
      <vt:lpstr>Helvetica Neue</vt:lpstr>
      <vt:lpstr>Consolas</vt:lpstr>
      <vt:lpstr>Arial</vt:lpstr>
      <vt:lpstr>Cambria Math</vt:lpstr>
      <vt:lpstr>Retrospect</vt:lpstr>
      <vt:lpstr>Newton’s Iteration</vt:lpstr>
      <vt:lpstr>Background</vt:lpstr>
      <vt:lpstr>Algorithm</vt:lpstr>
      <vt:lpstr>Deriving the equation</vt:lpstr>
      <vt:lpstr>Example: Use Newton’s Iteration to solve for √(5&amp;1000). Start with x_0=3.5 and estimate root up to x_4</vt:lpstr>
      <vt:lpstr>Division Using Newton’s Iteration </vt:lpstr>
      <vt:lpstr>Example: Calculate 1/115 using Newton’s Iteration. Start with x_0=.001</vt:lpstr>
      <vt:lpstr>Quadratic Convergence</vt:lpstr>
      <vt:lpstr>Code</vt:lpstr>
      <vt:lpstr>Code</vt:lpstr>
      <vt:lpstr>Time Complexity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Iteration using Divide and Conquer</dc:title>
  <dc:creator>Yuchen Jin</dc:creator>
  <cp:lastModifiedBy>Yuchen Jin</cp:lastModifiedBy>
  <cp:revision>14</cp:revision>
  <dcterms:modified xsi:type="dcterms:W3CDTF">2019-12-13T01:11:13Z</dcterms:modified>
</cp:coreProperties>
</file>