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7" r:id="rId4"/>
    <p:sldId id="259" r:id="rId5"/>
    <p:sldId id="261" r:id="rId6"/>
    <p:sldId id="263" r:id="rId7"/>
    <p:sldId id="294" r:id="rId8"/>
    <p:sldId id="297" r:id="rId9"/>
    <p:sldId id="298" r:id="rId10"/>
    <p:sldId id="299" r:id="rId11"/>
    <p:sldId id="300" r:id="rId12"/>
    <p:sldId id="302" r:id="rId13"/>
    <p:sldId id="301" r:id="rId14"/>
    <p:sldId id="303" r:id="rId15"/>
    <p:sldId id="304" r:id="rId16"/>
    <p:sldId id="296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BD621-1ED6-5186-2F22-B0C8DC258433}" v="2" dt="2019-06-22T10:29:10.028"/>
    <p1510:client id="{CF29425B-7E88-AEAC-E8E2-5B9EF2318B96}" v="2" dt="2019-06-23T03:32:04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2C01D-906B-E64D-BCB8-F06F47DB824F}"/>
              </a:ext>
            </a:extLst>
          </p:cNvPr>
          <p:cNvSpPr/>
          <p:nvPr userDrawn="1"/>
        </p:nvSpPr>
        <p:spPr>
          <a:xfrm>
            <a:off x="0" y="0"/>
            <a:ext cx="12192000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A5EA63B-7284-6B41-87A7-153A7E5AF76A}"/>
              </a:ext>
            </a:extLst>
          </p:cNvPr>
          <p:cNvCxnSpPr/>
          <p:nvPr userDrawn="1"/>
        </p:nvCxnSpPr>
        <p:spPr>
          <a:xfrm>
            <a:off x="-11151" y="67408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6D96AF9-65D1-6C44-AAE4-4837A2AF6577}"/>
              </a:ext>
            </a:extLst>
          </p:cNvPr>
          <p:cNvCxnSpPr>
            <a:cxnSpLocks/>
          </p:cNvCxnSpPr>
          <p:nvPr userDrawn="1"/>
        </p:nvCxnSpPr>
        <p:spPr>
          <a:xfrm>
            <a:off x="-26019" y="6781733"/>
            <a:ext cx="12218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2D23E7-D289-244C-BCF3-F397C318F35B}"/>
              </a:ext>
            </a:extLst>
          </p:cNvPr>
          <p:cNvSpPr/>
          <p:nvPr userDrawn="1"/>
        </p:nvSpPr>
        <p:spPr>
          <a:xfrm>
            <a:off x="0" y="0"/>
            <a:ext cx="12192000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A311364-BB95-244B-8DB9-8EFAF0D40333}"/>
              </a:ext>
            </a:extLst>
          </p:cNvPr>
          <p:cNvCxnSpPr/>
          <p:nvPr userDrawn="1"/>
        </p:nvCxnSpPr>
        <p:spPr>
          <a:xfrm>
            <a:off x="-11151" y="67408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1F52173-3685-0C4A-A4EA-E830010901AD}"/>
              </a:ext>
            </a:extLst>
          </p:cNvPr>
          <p:cNvCxnSpPr>
            <a:cxnSpLocks/>
          </p:cNvCxnSpPr>
          <p:nvPr userDrawn="1"/>
        </p:nvCxnSpPr>
        <p:spPr>
          <a:xfrm>
            <a:off x="-26019" y="6781733"/>
            <a:ext cx="12218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TEMS</a:t>
            </a:r>
            <a:br>
              <a:rPr lang="en-US" dirty="0">
                <a:cs typeface="Calibri Light"/>
              </a:rPr>
            </a:br>
            <a:r>
              <a:rPr lang="en-US" sz="4000" dirty="0">
                <a:cs typeface="Calibri Light"/>
              </a:rPr>
              <a:t>(</a:t>
            </a:r>
            <a:r>
              <a:rPr lang="en-US" sz="4000" dirty="0" err="1">
                <a:cs typeface="Calibri Light"/>
              </a:rPr>
              <a:t>Technonia</a:t>
            </a:r>
            <a:r>
              <a:rPr lang="en-US" sz="4000" dirty="0">
                <a:cs typeface="Calibri Light"/>
              </a:rPr>
              <a:t> Environment Monitoring System)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App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294119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Device Setting Screen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 </a:t>
            </a:r>
            <a:endParaRPr kumimoji="1" lang="ko-KR" altLang="en-US" dirty="0">
              <a:solidFill>
                <a:schemeClr val="accent4"/>
              </a:solidFill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ea typeface="+mn-lt"/>
                <a:cs typeface="+mn-lt"/>
              </a:rPr>
              <a:t>기기 설정을 위한 화면</a:t>
            </a:r>
            <a:r>
              <a:rPr lang="ko-KR" sz="1800">
                <a:ea typeface="+mn-lt"/>
                <a:cs typeface="+mn-lt"/>
              </a:rPr>
              <a:t>.</a:t>
            </a:r>
          </a:p>
          <a:p>
            <a:r>
              <a:rPr lang="ko-KR" sz="1800">
                <a:ea typeface="+mn-lt"/>
                <a:cs typeface="+mn-lt"/>
              </a:rPr>
              <a:t>기기 이름 변경이나 기기의 와이파이 재연결 및 재설정 그리고 기기 삭제 등을 할 수 있다.</a:t>
            </a:r>
          </a:p>
          <a:p>
            <a:r>
              <a:rPr lang="ko-KR" sz="1800">
                <a:ea typeface="맑은 고딕"/>
                <a:cs typeface="Calibri"/>
              </a:rPr>
              <a:t>기기 삭제의 경우, 삭제 후 자동으로 프로필 화면으로 이동되며, 이때 기기 목록에서 해당 기기가 사라져 있어야 한다</a:t>
            </a:r>
            <a:r>
              <a:rPr lang="en-US" altLang="ko-KR" sz="1800">
                <a:ea typeface="맑은 고딕"/>
                <a:cs typeface="Calibri"/>
              </a:rPr>
              <a:t>.</a:t>
            </a:r>
            <a:endParaRPr lang="ko-KR" sz="1800">
              <a:ea typeface="맑은 고딕"/>
              <a:cs typeface="Calibri"/>
            </a:endParaRPr>
          </a:p>
          <a:p>
            <a:r>
              <a:rPr lang="en-US" altLang="ko-KR" sz="1800">
                <a:ea typeface="맑은 고딕"/>
                <a:cs typeface="Calibri"/>
              </a:rPr>
              <a:t>기기 삭제 실패의 경우, 붉은 색으로 기기 삭제 실패 알림 메세지가 추가</a:t>
            </a:r>
            <a:endParaRPr lang="en-US" altLang="ko-KR" sz="1800" dirty="0">
              <a:ea typeface="맑은 고딕"/>
              <a:cs typeface="Calibri"/>
            </a:endParaRPr>
          </a:p>
          <a:p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HTTP/HTTPS POST </a:t>
            </a:r>
            <a:r>
              <a:rPr lang="ko-KR" altLang="en-US" sz="1800">
                <a:ea typeface="+mn-lt"/>
                <a:cs typeface="+mn-lt"/>
              </a:rPr>
              <a:t>요청을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ko-KR" altLang="en-US" sz="1800">
                <a:ea typeface="+mn-lt"/>
                <a:cs typeface="+mn-lt"/>
              </a:rPr>
              <a:t>이용</a:t>
            </a:r>
            <a:endParaRPr lang="en-US" altLang="ko-KR"/>
          </a:p>
          <a:p>
            <a:r>
              <a:rPr lang="ko-KR" sz="1800">
                <a:ea typeface="+mn-lt"/>
                <a:cs typeface="+mn-lt"/>
              </a:rPr>
              <a:t>JSON 포맷으로 데이터 전송</a:t>
            </a:r>
            <a:endParaRPr lang="ko-KR"/>
          </a:p>
          <a:p>
            <a:r>
              <a:rPr lang="ko-KR" sz="1800">
                <a:ea typeface="+mn-lt"/>
                <a:cs typeface="+mn-lt"/>
              </a:rPr>
              <a:t>JSON에는 기기의 고유 번호(기기 번호)와 사용자의 아이디가 포함</a:t>
            </a:r>
            <a:endParaRPr lang="ko-KR"/>
          </a:p>
          <a:p>
            <a:r>
              <a:rPr lang="ko-KR" altLang="en-US" sz="1800">
                <a:ea typeface="+mn-lt"/>
                <a:cs typeface="+mn-lt"/>
              </a:rPr>
              <a:t>서버가 "OK" 전송 시 기기 삭제 완료</a:t>
            </a:r>
            <a:endParaRPr lang="ko-KR" altLang="en-US" sz="1800" dirty="0">
              <a:ea typeface="+mn-lt"/>
              <a:cs typeface="+mn-lt"/>
            </a:endParaRPr>
          </a:p>
          <a:p>
            <a:r>
              <a:rPr lang="ko-KR" altLang="en-US" sz="1800">
                <a:ea typeface="+mn-lt"/>
                <a:cs typeface="+mn-lt"/>
              </a:rPr>
              <a:t>서버가 "Error" 전송 시 기기 삭제 실패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02BF5EE-DBBB-4D73-9F8B-7C16B3E7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01" y="848843"/>
            <a:ext cx="2872468" cy="55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9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3030445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Changing Device Name</a:t>
            </a:r>
            <a:endParaRPr lang="en-US" altLang="ko-KR">
              <a:solidFill>
                <a:schemeClr val="accent4"/>
              </a:solidFill>
              <a:ea typeface="맑은 고딕"/>
              <a:cs typeface="Calibri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800">
                <a:ea typeface="+mn-lt"/>
                <a:cs typeface="+mn-lt"/>
              </a:rPr>
              <a:t>등록된</a:t>
            </a:r>
            <a:r>
              <a:rPr lang="en-US" altLang="ko-KR" sz="1800" dirty="0">
                <a:ea typeface="+mn-lt"/>
                <a:cs typeface="+mn-lt"/>
              </a:rPr>
              <a:t> </a:t>
            </a:r>
            <a:r>
              <a:rPr lang="ko-KR" sz="1800">
                <a:ea typeface="+mn-lt"/>
                <a:cs typeface="+mn-lt"/>
              </a:rPr>
              <a:t>기기의</a:t>
            </a:r>
            <a:r>
              <a:rPr lang="en-US" altLang="ko-KR" sz="1800" dirty="0">
                <a:ea typeface="+mn-lt"/>
                <a:cs typeface="+mn-lt"/>
              </a:rPr>
              <a:t> </a:t>
            </a:r>
            <a:r>
              <a:rPr lang="ko-KR" sz="1800">
                <a:ea typeface="+mn-lt"/>
                <a:cs typeface="+mn-lt"/>
              </a:rPr>
              <a:t>이름을</a:t>
            </a:r>
            <a:r>
              <a:rPr lang="en-US" altLang="ko-KR" sz="1800" dirty="0">
                <a:ea typeface="+mn-lt"/>
                <a:cs typeface="+mn-lt"/>
              </a:rPr>
              <a:t> </a:t>
            </a:r>
            <a:r>
              <a:rPr lang="ko-KR" sz="1800">
                <a:ea typeface="+mn-lt"/>
                <a:cs typeface="+mn-lt"/>
              </a:rPr>
              <a:t>변경할</a:t>
            </a:r>
            <a:r>
              <a:rPr lang="en-US" altLang="ko-KR" sz="1800" dirty="0">
                <a:ea typeface="+mn-lt"/>
                <a:cs typeface="+mn-lt"/>
              </a:rPr>
              <a:t> </a:t>
            </a:r>
            <a:r>
              <a:rPr lang="ko-KR" sz="1800">
                <a:ea typeface="+mn-lt"/>
                <a:cs typeface="+mn-lt"/>
              </a:rPr>
              <a:t>수 있게 도와주는 화면.</a:t>
            </a:r>
            <a:endParaRPr lang="ko-KR" altLang="en-US" sz="1800">
              <a:ea typeface="+mn-lt"/>
              <a:cs typeface="+mn-lt"/>
            </a:endParaRPr>
          </a:p>
          <a:p>
            <a:r>
              <a:rPr lang="ko-KR" sz="1800">
                <a:ea typeface="+mn-lt"/>
                <a:cs typeface="+mn-lt"/>
              </a:rPr>
              <a:t>기기의 </a:t>
            </a:r>
            <a:r>
              <a:rPr lang="ko-KR" altLang="en-US" sz="1800">
                <a:ea typeface="+mn-lt"/>
                <a:cs typeface="+mn-lt"/>
              </a:rPr>
              <a:t>새로운 이름을 입력한 뒤 확인 버튼을 누르면 완료.</a:t>
            </a:r>
            <a:endParaRPr lang="ko-KR" sz="1800">
              <a:ea typeface="+mn-lt"/>
              <a:cs typeface="+mn-lt"/>
            </a:endParaRPr>
          </a:p>
          <a:p>
            <a:r>
              <a:rPr lang="en-US" altLang="ko-KR" sz="1800">
                <a:ea typeface="맑은 고딕"/>
                <a:cs typeface="Calibri"/>
              </a:rPr>
              <a:t>이름 변경 완료 시 프로필 화면으로 이동. 이때, 해당 기기의 이름이 업데이트 되어 있어야 한다.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en-US" altLang="ko-KR" sz="1800">
                <a:ea typeface="맑은 고딕"/>
                <a:cs typeface="Calibri"/>
              </a:rPr>
              <a:t>기기 삭제 실패의 경우, 붉은 색으로 기기 삭제 실패 알림 메세지가 추가</a:t>
            </a:r>
            <a:endParaRPr lang="en-US" altLang="ko-KR" sz="1800" dirty="0">
              <a:ea typeface="맑은 고딕"/>
              <a:cs typeface="Calibri"/>
            </a:endParaRPr>
          </a:p>
          <a:p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HTTP/HTTPS POST</a:t>
            </a:r>
            <a:endParaRPr lang="ko-KR" altLang="en-US" sz="1800">
              <a:ea typeface="+mn-lt"/>
              <a:cs typeface="+mn-lt"/>
            </a:endParaRPr>
          </a:p>
          <a:p>
            <a:r>
              <a:rPr lang="ko-KR" sz="1800">
                <a:ea typeface="+mn-lt"/>
                <a:cs typeface="+mn-lt"/>
              </a:rPr>
              <a:t>JSON 포맷으로 데이터 전송</a:t>
            </a:r>
          </a:p>
          <a:p>
            <a:r>
              <a:rPr lang="ko-KR" sz="1800">
                <a:ea typeface="+mn-lt"/>
                <a:cs typeface="+mn-lt"/>
              </a:rPr>
              <a:t>JSON에는 기기의 이전 이름과 새 이름 그리고 사용자 아이디가 </a:t>
            </a:r>
            <a:r>
              <a:rPr lang="ko-KR" altLang="en-US" sz="1800">
                <a:ea typeface="+mn-lt"/>
                <a:cs typeface="+mn-lt"/>
              </a:rPr>
              <a:t>포함</a:t>
            </a:r>
            <a:endParaRPr lang="en-US" sz="1800">
              <a:cs typeface="Calibri"/>
            </a:endParaRPr>
          </a:p>
          <a:p>
            <a:r>
              <a:rPr lang="ko-KR" altLang="en-US" sz="1800">
                <a:ea typeface="+mn-lt"/>
                <a:cs typeface="+mn-lt"/>
              </a:rPr>
              <a:t>서버가 "OK" 전송 시 기기명 변경 완료</a:t>
            </a:r>
          </a:p>
          <a:p>
            <a:r>
              <a:rPr lang="ko-KR" altLang="en-US" sz="1800">
                <a:ea typeface="+mn-lt"/>
                <a:cs typeface="+mn-lt"/>
              </a:rPr>
              <a:t>서버가 "Error" 전송 시 기기명 변경 실패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9DA3F51-F759-452D-888C-22FAAF24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37" y="1332052"/>
            <a:ext cx="2380689" cy="46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2603918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</a:t>
            </a:r>
            <a:r>
              <a:rPr kumimoji="1" lang="en-US" altLang="ko-KR">
                <a:solidFill>
                  <a:schemeClr val="accent4"/>
                </a:solidFill>
                <a:ea typeface="+mn-lt"/>
                <a:cs typeface="+mn-lt"/>
              </a:rPr>
              <a:t>WiFi</a:t>
            </a:r>
            <a:r>
              <a:rPr kumimoji="1" lang="ko-KR" alt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kumimoji="1" lang="en-US" altLang="ko-KR">
                <a:solidFill>
                  <a:schemeClr val="accent4"/>
                </a:solidFill>
                <a:ea typeface="+mn-lt"/>
                <a:cs typeface="+mn-lt"/>
              </a:rPr>
              <a:t>Setting</a:t>
            </a:r>
            <a:r>
              <a:rPr kumimoji="1" lang="ko-KR" alt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kumimoji="1" lang="en-US" altLang="ko-KR">
                <a:solidFill>
                  <a:schemeClr val="accent4"/>
                </a:solidFill>
                <a:ea typeface="+mn-lt"/>
                <a:cs typeface="+mn-lt"/>
              </a:rPr>
              <a:t>Name</a:t>
            </a:r>
            <a:endParaRPr kumimoji="1" lang="ko-KR" altLang="en-US">
              <a:solidFill>
                <a:schemeClr val="accent4"/>
              </a:solidFill>
              <a:ea typeface="+mn-lt"/>
              <a:cs typeface="+mn-lt"/>
            </a:endParaRPr>
          </a:p>
          <a:p>
            <a:endParaRPr lang="ko-KR" altLang="en-US" dirty="0">
              <a:solidFill>
                <a:schemeClr val="accent4"/>
              </a:solidFill>
              <a:ea typeface="맑은 고딕"/>
              <a:cs typeface="Calibri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800">
                <a:ea typeface="+mn-lt"/>
                <a:cs typeface="+mn-lt"/>
              </a:rPr>
              <a:t>기기의 와이파이 연결 및 변경 등의 서비스를 제공</a:t>
            </a:r>
            <a:endParaRPr lang="ko-KR" sz="1800" dirty="0">
              <a:ea typeface="+mn-lt"/>
              <a:cs typeface="+mn-lt"/>
            </a:endParaRPr>
          </a:p>
          <a:p>
            <a:r>
              <a:rPr lang="en-US" altLang="ko-KR" sz="1800">
                <a:ea typeface="맑은 고딕"/>
                <a:cs typeface="Calibri"/>
              </a:rPr>
              <a:t>Geiger 기기에는 I/O를 위한 스크린이나 키보드 등이 없어서 와이파이를 스스로 연결할 수 없기 때문에 블루투스로 연결할 와이파이의 정보를 전송</a:t>
            </a:r>
          </a:p>
          <a:p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+mn-lt"/>
                <a:cs typeface="+mn-lt"/>
              </a:rPr>
              <a:t>사용할 와이파이의 이름과 비밀번호를 블루투스로 전송</a:t>
            </a:r>
            <a:endParaRPr lang="en-US" altLang="ko-KR" sz="1800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5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kumimoji="1" lang="en-US" altLang="ko-KR">
                <a:ea typeface="맑은 고딕"/>
              </a:rPr>
              <a:t>&lt;Communication with Device&gt;</a:t>
            </a:r>
            <a:endParaRPr kumimoji="1" lang="ko-KR" altLang="en-US">
              <a:ea typeface="맑은 고딕"/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CE3C34-D8B4-4100-BFC7-BECAB75B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632" y="1443034"/>
            <a:ext cx="21740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0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4298293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Temperature Humidity Graph Screen</a:t>
            </a:r>
            <a:endParaRPr lang="ko-KR" altLang="en-US">
              <a:solidFill>
                <a:schemeClr val="accent4"/>
              </a:solidFill>
              <a:ea typeface="맑은 고딕"/>
              <a:cs typeface="Calibri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ea typeface="+mn-lt"/>
                <a:cs typeface="+mn-lt"/>
              </a:rPr>
              <a:t>온도</a:t>
            </a:r>
            <a:r>
              <a:rPr lang="en-US" altLang="ko-KR" sz="1800">
                <a:ea typeface="+mn-lt"/>
                <a:cs typeface="+mn-lt"/>
              </a:rPr>
              <a:t>&amp;</a:t>
            </a:r>
            <a:r>
              <a:rPr lang="ko-KR" altLang="en-US" sz="1800">
                <a:ea typeface="+mn-lt"/>
                <a:cs typeface="+mn-lt"/>
              </a:rPr>
              <a:t>습도 그래프를 그리는 화면</a:t>
            </a:r>
            <a:r>
              <a:rPr lang="en-US" altLang="ko-KR" sz="1800">
                <a:ea typeface="+mn-lt"/>
                <a:cs typeface="+mn-lt"/>
              </a:rPr>
              <a:t>.</a:t>
            </a:r>
            <a:endParaRPr lang="ko-KR" altLang="en-US" sz="1800">
              <a:ea typeface="+mn-lt"/>
              <a:cs typeface="+mn-lt"/>
            </a:endParaRPr>
          </a:p>
          <a:p>
            <a:r>
              <a:rPr lang="ko-KR" sz="1800">
                <a:ea typeface="+mn-lt"/>
                <a:cs typeface="+mn-lt"/>
              </a:rPr>
              <a:t>온도</a:t>
            </a:r>
            <a:r>
              <a:rPr lang="en-US" altLang="ko-KR" sz="1800">
                <a:ea typeface="+mn-lt"/>
                <a:cs typeface="+mn-lt"/>
              </a:rPr>
              <a:t>&amp;</a:t>
            </a:r>
            <a:r>
              <a:rPr lang="ko-KR" sz="1800">
                <a:ea typeface="+mn-lt"/>
                <a:cs typeface="+mn-lt"/>
              </a:rPr>
              <a:t>습도의 현재 값,</a:t>
            </a:r>
            <a:r>
              <a:rPr lang="ko-KR" altLang="en-US" sz="1800" dirty="0">
                <a:ea typeface="+mn-lt"/>
                <a:cs typeface="+mn-lt"/>
              </a:rPr>
              <a:t> </a:t>
            </a:r>
            <a:r>
              <a:rPr lang="ko-KR" sz="1800">
                <a:ea typeface="+mn-lt"/>
                <a:cs typeface="+mn-lt"/>
              </a:rPr>
              <a:t>최저</a:t>
            </a:r>
            <a:r>
              <a:rPr lang="en-US" altLang="ko-KR" sz="1800">
                <a:ea typeface="+mn-lt"/>
                <a:cs typeface="+mn-lt"/>
              </a:rPr>
              <a:t>, 최고 값을 화면에 표시</a:t>
            </a:r>
            <a:endParaRPr lang="ko-KR" altLang="en-US" sz="1800">
              <a:ea typeface="+mn-lt"/>
              <a:cs typeface="+mn-lt"/>
            </a:endParaRPr>
          </a:p>
          <a:p>
            <a:r>
              <a:rPr lang="en-US" altLang="ko-KR" sz="1800">
                <a:ea typeface="맑은 고딕"/>
                <a:cs typeface="Calibri"/>
              </a:rPr>
              <a:t>온도 그래프와 습도 그래프를 화면에 그림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  <a:cs typeface="Calibri"/>
              </a:rPr>
              <a:t>그래프를 그릴 데이터의 날짜 범위를 사용자가 선택 가능</a:t>
            </a:r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+mn-lt"/>
                <a:cs typeface="+mn-lt"/>
              </a:rPr>
              <a:t>HTTP/HTTPS</a:t>
            </a:r>
            <a:r>
              <a:rPr lang="ko-KR" altLang="en-US" sz="1800" dirty="0">
                <a:ea typeface="+mn-lt"/>
                <a:cs typeface="+mn-lt"/>
              </a:rPr>
              <a:t> </a:t>
            </a:r>
            <a:r>
              <a:rPr lang="en-US" altLang="ko-KR" sz="1800">
                <a:ea typeface="+mn-lt"/>
                <a:cs typeface="+mn-lt"/>
              </a:rPr>
              <a:t>GET</a:t>
            </a:r>
            <a:r>
              <a:rPr lang="ko-KR" altLang="en-US" sz="1800">
                <a:ea typeface="+mn-lt"/>
                <a:cs typeface="+mn-lt"/>
              </a:rPr>
              <a:t> 요청을 이용</a:t>
            </a:r>
            <a:endParaRPr lang="ko-KR" altLang="en-US" sz="1800" dirty="0">
              <a:ea typeface="+mn-lt"/>
              <a:cs typeface="+mn-lt"/>
            </a:endParaRPr>
          </a:p>
          <a:p>
            <a:r>
              <a:rPr lang="ko-KR" sz="1800">
                <a:ea typeface="+mn-lt"/>
                <a:cs typeface="+mn-lt"/>
              </a:rPr>
              <a:t>url 쿼리에 사용자의 아이디와 기기 고유 번호를 넣는다.</a:t>
            </a:r>
          </a:p>
          <a:p>
            <a:r>
              <a:rPr lang="ko-KR" sz="1800">
                <a:ea typeface="+mn-lt"/>
                <a:cs typeface="+mn-lt"/>
              </a:rPr>
              <a:t>서버는 JSON </a:t>
            </a:r>
            <a:r>
              <a:rPr lang="ko-KR" altLang="en-US" sz="1800">
                <a:ea typeface="+mn-lt"/>
                <a:cs typeface="+mn-lt"/>
              </a:rPr>
              <a:t>객체를 사용자에게 전송한다.</a:t>
            </a:r>
            <a:endParaRPr lang="ko-KR" altLang="en-US" sz="1800" dirty="0">
              <a:ea typeface="+mn-lt"/>
              <a:cs typeface="+mn-lt"/>
            </a:endParaRPr>
          </a:p>
          <a:p>
            <a:r>
              <a:rPr lang="en-US" altLang="ko-KR" sz="1800">
                <a:ea typeface="+mn-lt"/>
                <a:cs typeface="+mn-lt"/>
              </a:rPr>
              <a:t>JSON 객체 내에는 </a:t>
            </a:r>
            <a:r>
              <a:rPr lang="ko-KR" sz="1800">
                <a:ea typeface="+mn-lt"/>
                <a:cs typeface="+mn-lt"/>
              </a:rPr>
              <a:t>온도와 습도 그리고 측정한 </a:t>
            </a:r>
            <a:r>
              <a:rPr lang="ko-KR" altLang="en-US" sz="1800">
                <a:ea typeface="+mn-lt"/>
                <a:cs typeface="+mn-lt"/>
              </a:rPr>
              <a:t>시간별로</a:t>
            </a:r>
            <a:r>
              <a:rPr lang="ko-KR" sz="1800">
                <a:ea typeface="+mn-lt"/>
                <a:cs typeface="+mn-lt"/>
              </a:rPr>
              <a:t> 나누어서 넣는다.</a:t>
            </a:r>
          </a:p>
          <a:p>
            <a:r>
              <a:rPr lang="ko-KR" sz="1800">
                <a:ea typeface="+mn-lt"/>
                <a:cs typeface="+mn-lt"/>
              </a:rPr>
              <a:t>만약 측정한 데이터가 없으면 데이터 배열이 비어 있어야 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5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kumimoji="1" lang="en-US" altLang="ko-KR">
                <a:ea typeface="맑은 고딕"/>
              </a:rPr>
              <a:t>&lt;Communication with Device&gt;</a:t>
            </a:r>
            <a:endParaRPr kumimoji="1" lang="ko-KR" altLang="en-US">
              <a:ea typeface="맑은 고딕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A2B92C3-50E8-4EC7-A1A4-72C3CDFC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918" y="1263898"/>
            <a:ext cx="2235850" cy="43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7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4922373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Radioactive Monitoring Screen – Data View</a:t>
            </a:r>
            <a:endParaRPr lang="ko-KR" altLang="en-US">
              <a:solidFill>
                <a:schemeClr val="accent4"/>
              </a:solidFill>
              <a:ea typeface="맑은 고딕"/>
              <a:cs typeface="Calibri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+mn-lt"/>
                <a:cs typeface="+mn-lt"/>
              </a:rPr>
              <a:t>측정된 방사능 수치를 확인하는 화면</a:t>
            </a:r>
            <a:endParaRPr lang="en-US" altLang="ko-KR" sz="1800" dirty="0">
              <a:ea typeface="+mn-lt"/>
              <a:cs typeface="+mn-lt"/>
            </a:endParaRPr>
          </a:p>
          <a:p>
            <a:r>
              <a:rPr lang="en-US" altLang="ko-KR" sz="1800">
                <a:ea typeface="+mn-lt"/>
                <a:cs typeface="+mn-lt"/>
              </a:rPr>
              <a:t>현재 측정된 수치의 위험 정도를 확인 가능</a:t>
            </a:r>
            <a:endParaRPr lang="en-US" altLang="ko-KR" sz="1800" dirty="0">
              <a:ea typeface="+mn-lt"/>
              <a:cs typeface="+mn-lt"/>
            </a:endParaRPr>
          </a:p>
          <a:p>
            <a:r>
              <a:rPr lang="en-US" altLang="ko-KR" sz="1800">
                <a:ea typeface="맑은 고딕"/>
                <a:cs typeface="Calibri"/>
              </a:rPr>
              <a:t>서버로부터 전송받은 데이터에서 가장 최근 측정된 방사능 수치 사용</a:t>
            </a:r>
            <a:endParaRPr lang="en-US" altLang="ko-KR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+mn-lt"/>
                <a:cs typeface="+mn-lt"/>
              </a:rPr>
              <a:t>HTTP/HTTPS</a:t>
            </a:r>
            <a:r>
              <a:rPr lang="ko-KR" altLang="en-US" sz="1800" dirty="0">
                <a:ea typeface="+mn-lt"/>
                <a:cs typeface="+mn-lt"/>
              </a:rPr>
              <a:t> </a:t>
            </a:r>
            <a:r>
              <a:rPr lang="en-US" altLang="ko-KR" sz="1800">
                <a:ea typeface="+mn-lt"/>
                <a:cs typeface="+mn-lt"/>
              </a:rPr>
              <a:t>GET</a:t>
            </a:r>
            <a:r>
              <a:rPr lang="ko-KR" altLang="en-US" sz="1800">
                <a:ea typeface="+mn-lt"/>
                <a:cs typeface="+mn-lt"/>
              </a:rPr>
              <a:t> 요청을 이용</a:t>
            </a:r>
            <a:endParaRPr lang="ko-KR" altLang="en-US" sz="1800" dirty="0">
              <a:ea typeface="+mn-lt"/>
              <a:cs typeface="+mn-lt"/>
            </a:endParaRPr>
          </a:p>
          <a:p>
            <a:r>
              <a:rPr lang="en-US" altLang="ko-KR" sz="1800">
                <a:ea typeface="+mn-lt"/>
                <a:cs typeface="+mn-lt"/>
              </a:rPr>
              <a:t>url</a:t>
            </a:r>
            <a:r>
              <a:rPr lang="ko-KR" altLang="en-US" sz="1800">
                <a:ea typeface="+mn-lt"/>
                <a:cs typeface="+mn-lt"/>
              </a:rPr>
              <a:t> 쿼리에 사용자의 아이디와 기기 고유 번호를 넣는다</a:t>
            </a:r>
            <a:r>
              <a:rPr lang="en-US" altLang="ko-KR" sz="1800">
                <a:ea typeface="+mn-lt"/>
                <a:cs typeface="+mn-lt"/>
              </a:rPr>
              <a:t>.</a:t>
            </a:r>
            <a:endParaRPr lang="ko-KR" altLang="en-US" sz="1800">
              <a:ea typeface="+mn-lt"/>
              <a:cs typeface="+mn-lt"/>
            </a:endParaRPr>
          </a:p>
          <a:p>
            <a:r>
              <a:rPr lang="en-US" altLang="ko-KR" sz="1800">
                <a:ea typeface="맑은 고딕"/>
                <a:cs typeface="Calibri"/>
              </a:rPr>
              <a:t>서버가 JSON 형식의 데이터를 전송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en-US" altLang="ko-KR" sz="1800">
                <a:ea typeface="맑은 고딕"/>
                <a:cs typeface="Calibri"/>
              </a:rPr>
              <a:t>전송 받은 JSON 내에는 최근 7일 간 해당 기기가 측정한 방사능 값이 포함</a:t>
            </a:r>
          </a:p>
          <a:p>
            <a:endParaRPr lang="en-US" altLang="en-US" sz="1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5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kumimoji="1" lang="en-US" altLang="ko-KR">
                <a:ea typeface="맑은 고딕"/>
              </a:rPr>
              <a:t>&lt;Communication with Device&gt;</a:t>
            </a:r>
            <a:endParaRPr kumimoji="1" lang="ko-KR" altLang="en-US">
              <a:ea typeface="맑은 고딕"/>
            </a:endParaRPr>
          </a:p>
        </p:txBody>
      </p:sp>
      <p:pic>
        <p:nvPicPr>
          <p:cNvPr id="2" name="Picture 3" descr="A picture containing device, meter&#10;&#10;Description generated with high confidence">
            <a:extLst>
              <a:ext uri="{FF2B5EF4-FFF2-40B4-BE49-F238E27FC236}">
                <a16:creationId xmlns:a16="http://schemas.microsoft.com/office/drawing/2014/main" id="{628FE367-8ED8-4492-83D7-567CF80D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555" y="1143326"/>
            <a:ext cx="2509610" cy="48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4922373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Radioactive Monitoring Screen – Data View</a:t>
            </a:r>
            <a:endParaRPr lang="ko-KR" altLang="en-US">
              <a:solidFill>
                <a:schemeClr val="accent4"/>
              </a:solidFill>
              <a:ea typeface="맑은 고딕"/>
              <a:cs typeface="Calibri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맑은 고딕"/>
                <a:cs typeface="Calibri"/>
              </a:rPr>
              <a:t>서버로부터 전송받은 데이터로 그래프를 그림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en-US" altLang="ko-KR" sz="1800">
                <a:ea typeface="맑은 고딕"/>
                <a:cs typeface="Calibri"/>
              </a:rPr>
              <a:t>그래프를 그릴 데이터의 날짜 범위를 사용자가 직접 선택 가능</a:t>
            </a:r>
            <a:endParaRPr lang="en-US" altLang="ko-KR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+mn-lt"/>
                <a:cs typeface="+mn-lt"/>
              </a:rPr>
              <a:t>HTTP/HTTPS</a:t>
            </a:r>
            <a:r>
              <a:rPr lang="ko-KR" altLang="en-US" sz="1800" dirty="0">
                <a:ea typeface="+mn-lt"/>
                <a:cs typeface="+mn-lt"/>
              </a:rPr>
              <a:t> </a:t>
            </a:r>
            <a:r>
              <a:rPr lang="en-US" altLang="ko-KR" sz="1800">
                <a:ea typeface="+mn-lt"/>
                <a:cs typeface="+mn-lt"/>
              </a:rPr>
              <a:t>GET</a:t>
            </a:r>
            <a:r>
              <a:rPr lang="ko-KR" altLang="en-US" sz="1800">
                <a:ea typeface="+mn-lt"/>
                <a:cs typeface="+mn-lt"/>
              </a:rPr>
              <a:t> 요청을 이용</a:t>
            </a:r>
            <a:endParaRPr lang="ko-KR" altLang="en-US" sz="1800" dirty="0">
              <a:ea typeface="+mn-lt"/>
              <a:cs typeface="+mn-lt"/>
            </a:endParaRPr>
          </a:p>
          <a:p>
            <a:r>
              <a:rPr lang="en-US" altLang="ko-KR" sz="1800">
                <a:ea typeface="+mn-lt"/>
                <a:cs typeface="+mn-lt"/>
              </a:rPr>
              <a:t>url</a:t>
            </a:r>
            <a:r>
              <a:rPr lang="ko-KR" altLang="en-US" sz="1800">
                <a:ea typeface="+mn-lt"/>
                <a:cs typeface="+mn-lt"/>
              </a:rPr>
              <a:t> 쿼리에 사용자의 아이디와 기기 고유 번호를 넣는다</a:t>
            </a:r>
            <a:r>
              <a:rPr lang="en-US" altLang="ko-KR" sz="1800">
                <a:ea typeface="+mn-lt"/>
                <a:cs typeface="+mn-lt"/>
              </a:rPr>
              <a:t>.</a:t>
            </a:r>
            <a:endParaRPr lang="ko-KR" altLang="en-US" sz="1800">
              <a:ea typeface="+mn-lt"/>
              <a:cs typeface="+mn-lt"/>
            </a:endParaRPr>
          </a:p>
          <a:p>
            <a:r>
              <a:rPr lang="en-US" altLang="ko-KR" sz="1800">
                <a:ea typeface="맑은 고딕"/>
                <a:cs typeface="Calibri"/>
              </a:rPr>
              <a:t>서버가 JSON 형식의 데이터를 전송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en-US" altLang="ko-KR" sz="1800">
                <a:ea typeface="맑은 고딕"/>
                <a:cs typeface="Calibri"/>
              </a:rPr>
              <a:t>전송 받은 JSON 내에는 최근 7일 간 해당 기기가 측정한 방사능 값이 포함</a:t>
            </a:r>
          </a:p>
          <a:p>
            <a:endParaRPr lang="en-US" altLang="en-US" sz="1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5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kumimoji="1" lang="en-US" altLang="ko-KR">
                <a:ea typeface="맑은 고딕"/>
              </a:rPr>
              <a:t>&lt;Communication with Device&gt;</a:t>
            </a:r>
            <a:endParaRPr kumimoji="1" lang="ko-KR" altLang="en-US">
              <a:ea typeface="맑은 고딕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C48827-9B51-4CCB-96C4-D891FD26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027" y="1236356"/>
            <a:ext cx="2355199" cy="4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0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0F1EED-314F-0840-9FBD-7D751652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69" y="1043559"/>
            <a:ext cx="933772" cy="18510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5AA730-B793-CA4D-A49C-12DD628C75F9}"/>
              </a:ext>
            </a:extLst>
          </p:cNvPr>
          <p:cNvSpPr txBox="1"/>
          <p:nvPr/>
        </p:nvSpPr>
        <p:spPr>
          <a:xfrm>
            <a:off x="5357965" y="2073792"/>
            <a:ext cx="14643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방사능 수치 측정</a:t>
            </a:r>
            <a:endParaRPr lang="ko-KR" altLang="en-US" sz="1400" dirty="0">
              <a:ea typeface="맑은 고딕"/>
              <a:cs typeface="Calibri"/>
            </a:endParaRPr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612B3F83-1293-F34E-83C4-5BAEF9A5A29C}"/>
              </a:ext>
            </a:extLst>
          </p:cNvPr>
          <p:cNvCxnSpPr>
            <a:cxnSpLocks/>
          </p:cNvCxnSpPr>
          <p:nvPr/>
        </p:nvCxnSpPr>
        <p:spPr>
          <a:xfrm>
            <a:off x="4413291" y="2326839"/>
            <a:ext cx="3558773" cy="1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4DDE9C-C057-984E-BD24-8025BC2AE186}"/>
              </a:ext>
            </a:extLst>
          </p:cNvPr>
          <p:cNvSpPr txBox="1"/>
          <p:nvPr/>
        </p:nvSpPr>
        <p:spPr>
          <a:xfrm>
            <a:off x="4003427" y="3623430"/>
            <a:ext cx="1464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기기 설정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798D9-8633-F743-8272-CB150CAD31DE}"/>
              </a:ext>
            </a:extLst>
          </p:cNvPr>
          <p:cNvSpPr txBox="1"/>
          <p:nvPr/>
        </p:nvSpPr>
        <p:spPr>
          <a:xfrm>
            <a:off x="200025" y="107661"/>
            <a:ext cx="180921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ko-KR" altLang="en-US" sz="2400" dirty="0">
                <a:solidFill>
                  <a:schemeClr val="accent4"/>
                </a:solidFill>
                <a:ea typeface="맑은 고딕"/>
              </a:rPr>
              <a:t> </a:t>
            </a:r>
            <a:r>
              <a:rPr kumimoji="1" lang="en-US" altLang="ko-KR" sz="2400">
                <a:solidFill>
                  <a:schemeClr val="accent4"/>
                </a:solidFill>
                <a:ea typeface="맑은 고딕"/>
              </a:rPr>
              <a:t>Navigation 2</a:t>
            </a:r>
            <a:endParaRPr kumimoji="1" lang="ko-KR" altLang="en-US" sz="2400">
              <a:solidFill>
                <a:schemeClr val="accent4"/>
              </a:solidFill>
              <a:ea typeface="맑은 고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295B86-6CD3-5A4C-9729-A6C52C73E25F}"/>
              </a:ext>
            </a:extLst>
          </p:cNvPr>
          <p:cNvSpPr txBox="1"/>
          <p:nvPr/>
        </p:nvSpPr>
        <p:spPr>
          <a:xfrm>
            <a:off x="2036376" y="4641552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온도/습도 그래프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F700373-7469-4DAE-B9FD-07BDE13B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50" y="4867638"/>
            <a:ext cx="966636" cy="1835320"/>
          </a:xfrm>
          <a:prstGeom prst="rect">
            <a:avLst/>
          </a:prstGeom>
        </p:spPr>
      </p:pic>
      <p:pic>
        <p:nvPicPr>
          <p:cNvPr id="5" name="Picture 9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8BF8535-280E-41D6-A353-1522250C9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72" y="3781255"/>
            <a:ext cx="1336839" cy="2667529"/>
          </a:xfrm>
          <a:prstGeom prst="rect">
            <a:avLst/>
          </a:prstGeom>
        </p:spPr>
      </p:pic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9991BF0F-362D-4299-968E-FC78F2978EF1}"/>
              </a:ext>
            </a:extLst>
          </p:cNvPr>
          <p:cNvCxnSpPr>
            <a:cxnSpLocks/>
          </p:cNvCxnSpPr>
          <p:nvPr/>
        </p:nvCxnSpPr>
        <p:spPr>
          <a:xfrm>
            <a:off x="4408297" y="2434564"/>
            <a:ext cx="3561016" cy="7693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A picture containing device, meter&#10;&#10;Description generated with high confidence">
            <a:extLst>
              <a:ext uri="{FF2B5EF4-FFF2-40B4-BE49-F238E27FC236}">
                <a16:creationId xmlns:a16="http://schemas.microsoft.com/office/drawing/2014/main" id="{71F52005-CAEB-4422-A83F-EABB9D71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815" y="1552699"/>
            <a:ext cx="1084239" cy="2176844"/>
          </a:xfrm>
          <a:prstGeom prst="rect">
            <a:avLst/>
          </a:prstGeom>
        </p:spPr>
      </p:pic>
      <p:pic>
        <p:nvPicPr>
          <p:cNvPr id="13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072DC4-D798-4545-8088-5BF249494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79" y="1205473"/>
            <a:ext cx="1183606" cy="215843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96BE6-9F28-44C9-8610-D1758F30AE43}"/>
              </a:ext>
            </a:extLst>
          </p:cNvPr>
          <p:cNvCxnSpPr/>
          <p:nvPr/>
        </p:nvCxnSpPr>
        <p:spPr>
          <a:xfrm flipH="1" flipV="1">
            <a:off x="1591503" y="1913314"/>
            <a:ext cx="1884846" cy="2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F0A7D-3319-4B5A-93D4-206EABBD9912}"/>
              </a:ext>
            </a:extLst>
          </p:cNvPr>
          <p:cNvCxnSpPr>
            <a:cxnSpLocks/>
          </p:cNvCxnSpPr>
          <p:nvPr/>
        </p:nvCxnSpPr>
        <p:spPr>
          <a:xfrm>
            <a:off x="1593689" y="1843711"/>
            <a:ext cx="1897174" cy="3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9D4182-13BB-4D74-9AB0-9816B2C5EE5D}"/>
              </a:ext>
            </a:extLst>
          </p:cNvPr>
          <p:cNvSpPr txBox="1"/>
          <p:nvPr/>
        </p:nvSpPr>
        <p:spPr>
          <a:xfrm>
            <a:off x="2038999" y="1591047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뒤로 가기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4EC670-9123-4163-8CA1-5097BC14E67A}"/>
              </a:ext>
            </a:extLst>
          </p:cNvPr>
          <p:cNvSpPr txBox="1"/>
          <p:nvPr/>
        </p:nvSpPr>
        <p:spPr>
          <a:xfrm rot="21540000">
            <a:off x="2006662" y="1998441"/>
            <a:ext cx="1464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기기 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3B6F4989-C2D7-45F6-AA1C-F4425A281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33" y="4559778"/>
            <a:ext cx="1088259" cy="20625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982CB-98CF-488E-8227-F7BE43E563C3}"/>
              </a:ext>
            </a:extLst>
          </p:cNvPr>
          <p:cNvCxnSpPr/>
          <p:nvPr/>
        </p:nvCxnSpPr>
        <p:spPr>
          <a:xfrm>
            <a:off x="4895161" y="5735196"/>
            <a:ext cx="1961001" cy="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35F17-D655-40AA-98B3-4F9537AA35C9}"/>
              </a:ext>
            </a:extLst>
          </p:cNvPr>
          <p:cNvCxnSpPr>
            <a:cxnSpLocks/>
          </p:cNvCxnSpPr>
          <p:nvPr/>
        </p:nvCxnSpPr>
        <p:spPr>
          <a:xfrm flipH="1">
            <a:off x="4891487" y="5836185"/>
            <a:ext cx="1968346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AAE0CF-7753-43AD-BBEE-C2ABB61BAF0B}"/>
              </a:ext>
            </a:extLst>
          </p:cNvPr>
          <p:cNvSpPr txBox="1"/>
          <p:nvPr/>
        </p:nvSpPr>
        <p:spPr>
          <a:xfrm>
            <a:off x="5102737" y="5486178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기기 이름 변경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678228-92A6-4D3D-B015-04E68837297C}"/>
              </a:ext>
            </a:extLst>
          </p:cNvPr>
          <p:cNvSpPr txBox="1"/>
          <p:nvPr/>
        </p:nvSpPr>
        <p:spPr>
          <a:xfrm>
            <a:off x="5222086" y="5835044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뒤로 가기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14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B3D100-2C4B-4EF3-8E35-814411475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5768" y="4171721"/>
            <a:ext cx="1145816" cy="21593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21CCA3-83AF-46A2-912F-CC4CEBE37C79}"/>
              </a:ext>
            </a:extLst>
          </p:cNvPr>
          <p:cNvCxnSpPr/>
          <p:nvPr/>
        </p:nvCxnSpPr>
        <p:spPr>
          <a:xfrm>
            <a:off x="4887128" y="4717284"/>
            <a:ext cx="5642469" cy="5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38B89A-5957-465D-82B2-ED297FA18E09}"/>
              </a:ext>
            </a:extLst>
          </p:cNvPr>
          <p:cNvSpPr txBox="1"/>
          <p:nvPr/>
        </p:nvSpPr>
        <p:spPr>
          <a:xfrm rot="60000">
            <a:off x="8664857" y="4402851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와이 파이 연결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8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6F6064-18C3-4D94-BC60-1FA65F6DE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1074" y="841586"/>
            <a:ext cx="1079079" cy="20992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EB3C47-7F74-4C72-9FD3-42EDC8BE6DE8}"/>
              </a:ext>
            </a:extLst>
          </p:cNvPr>
          <p:cNvCxnSpPr/>
          <p:nvPr/>
        </p:nvCxnSpPr>
        <p:spPr>
          <a:xfrm>
            <a:off x="9044850" y="2072091"/>
            <a:ext cx="822591" cy="5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CB21FF-1591-4C5C-8716-59F204E9400C}"/>
              </a:ext>
            </a:extLst>
          </p:cNvPr>
          <p:cNvCxnSpPr/>
          <p:nvPr/>
        </p:nvCxnSpPr>
        <p:spPr>
          <a:xfrm flipH="1">
            <a:off x="4410076" y="1407060"/>
            <a:ext cx="5475382" cy="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20B03E-6E17-4FC7-89FB-0E43D8572213}"/>
              </a:ext>
            </a:extLst>
          </p:cNvPr>
          <p:cNvSpPr txBox="1"/>
          <p:nvPr/>
        </p:nvSpPr>
        <p:spPr>
          <a:xfrm>
            <a:off x="6121796" y="1106971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뒤로 가기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7475D2-6FF7-4FAF-A81C-50C722DAD19C}"/>
              </a:ext>
            </a:extLst>
          </p:cNvPr>
          <p:cNvSpPr txBox="1"/>
          <p:nvPr/>
        </p:nvSpPr>
        <p:spPr>
          <a:xfrm>
            <a:off x="4717145" y="2438175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뒤로 가기</a:t>
            </a:r>
            <a:endParaRPr lang="ko-KR" altLang="en-US" sz="1400" dirty="0">
              <a:ea typeface="맑은 고딕"/>
              <a:cs typeface="Calibri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1D67322-8788-400E-A102-539A483FA142}"/>
              </a:ext>
            </a:extLst>
          </p:cNvPr>
          <p:cNvCxnSpPr/>
          <p:nvPr/>
        </p:nvCxnSpPr>
        <p:spPr>
          <a:xfrm flipH="1">
            <a:off x="2063825" y="2678016"/>
            <a:ext cx="1417506" cy="1887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8AA0B3-8BCC-429C-90B3-EAED418C44A6}"/>
              </a:ext>
            </a:extLst>
          </p:cNvPr>
          <p:cNvCxnSpPr/>
          <p:nvPr/>
        </p:nvCxnSpPr>
        <p:spPr>
          <a:xfrm flipH="1">
            <a:off x="4002107" y="2890321"/>
            <a:ext cx="12852" cy="1676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6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E3AC-CA11-4701-B23C-F2BD2D67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Application's Navigation Flow</a:t>
            </a:r>
            <a:endParaRPr lang="en-US" dirty="0">
              <a:cs typeface="Calibri Light"/>
            </a:endParaRPr>
          </a:p>
        </p:txBody>
      </p:sp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48974CF-FB73-4680-8EAB-D39A4D18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397947"/>
            <a:ext cx="7024912" cy="5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5832-4738-4966-A399-00A72715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4ADA-3A1B-4477-A138-0B7C519E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694"/>
            <a:ext cx="10515600" cy="2508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dirty="0">
                <a:ea typeface="맑은 고딕"/>
                <a:cs typeface="Calibri"/>
              </a:rPr>
              <a:t>이 문서에서 기술하고자 하는 </a:t>
            </a:r>
            <a:r>
              <a:rPr lang="en-US" altLang="ko-KR" sz="1600" dirty="0">
                <a:ea typeface="맑은 고딕"/>
                <a:cs typeface="Calibri"/>
              </a:rPr>
              <a:t>App</a:t>
            </a:r>
            <a:r>
              <a:rPr lang="ko-KR" altLang="en-US" sz="1600" dirty="0">
                <a:ea typeface="맑은 고딕"/>
                <a:cs typeface="Calibri"/>
              </a:rPr>
              <a:t>은 </a:t>
            </a:r>
            <a:r>
              <a:rPr lang="ko-KR" altLang="en-US" sz="1600" dirty="0" err="1">
                <a:ea typeface="맑은 고딕"/>
                <a:cs typeface="Calibri"/>
              </a:rPr>
              <a:t>테크노니아에서</a:t>
            </a:r>
            <a:r>
              <a:rPr lang="ko-KR" altLang="en-US" sz="1600" dirty="0">
                <a:ea typeface="맑은 고딕"/>
                <a:cs typeface="Calibri"/>
              </a:rPr>
              <a:t> 개발하는 환경모니터링 </a:t>
            </a:r>
            <a:r>
              <a:rPr lang="en-US" altLang="ko-KR" sz="1600" dirty="0">
                <a:ea typeface="맑은 고딕"/>
                <a:cs typeface="Calibri"/>
              </a:rPr>
              <a:t>IoT</a:t>
            </a:r>
            <a:r>
              <a:rPr lang="ko-KR" altLang="en-US" sz="1600" dirty="0">
                <a:ea typeface="맑은 고딕"/>
                <a:cs typeface="Calibri"/>
              </a:rPr>
              <a:t> 시스템 </a:t>
            </a:r>
            <a:r>
              <a:rPr lang="en-US" altLang="ko-KR" sz="1600" dirty="0">
                <a:ea typeface="맑은 고딕"/>
                <a:cs typeface="Calibri"/>
              </a:rPr>
              <a:t> (</a:t>
            </a:r>
            <a:r>
              <a:rPr lang="ko-KR" altLang="en-US" sz="1600" dirty="0">
                <a:ea typeface="맑은 고딕"/>
                <a:cs typeface="Calibri"/>
              </a:rPr>
              <a:t>가칭 </a:t>
            </a:r>
            <a:r>
              <a:rPr lang="en-US" altLang="ko-KR" sz="1600" dirty="0">
                <a:ea typeface="맑은 고딕"/>
                <a:cs typeface="Calibri"/>
              </a:rPr>
              <a:t>TEMS:</a:t>
            </a:r>
            <a:r>
              <a:rPr lang="ko-KR" altLang="en-US" sz="1600" dirty="0">
                <a:ea typeface="맑은 고딕"/>
                <a:cs typeface="Calibri"/>
              </a:rPr>
              <a:t>  </a:t>
            </a:r>
            <a:r>
              <a:rPr lang="en-US" altLang="ko-KR" sz="1600" dirty="0" err="1">
                <a:ea typeface="맑은 고딕"/>
                <a:cs typeface="Calibri"/>
              </a:rPr>
              <a:t>Technonia</a:t>
            </a:r>
            <a:r>
              <a:rPr lang="en-US" altLang="ko-KR" sz="1600" dirty="0">
                <a:ea typeface="맑은 고딕"/>
                <a:cs typeface="Calibri"/>
              </a:rPr>
              <a:t> </a:t>
            </a:r>
            <a:r>
              <a:rPr lang="en-US" altLang="ko-KR" sz="1600" dirty="0" err="1">
                <a:ea typeface="맑은 고딕"/>
                <a:cs typeface="Calibri"/>
              </a:rPr>
              <a:t>Enivironment</a:t>
            </a:r>
            <a:r>
              <a:rPr lang="en-US" altLang="ko-KR" sz="1600" dirty="0">
                <a:ea typeface="맑은 고딕"/>
                <a:cs typeface="Calibri"/>
              </a:rPr>
              <a:t> Monitoring System)</a:t>
            </a:r>
            <a:r>
              <a:rPr lang="ko-KR" altLang="en-US" sz="1600" dirty="0">
                <a:ea typeface="맑은 고딕"/>
                <a:cs typeface="Calibri"/>
              </a:rPr>
              <a:t>에서 범용적으로 사용하는 것을 목적으로 한다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향후 다양한 센서의 확장에도 대응할 수 있도록 확장가능하도록 구성하되 </a:t>
            </a:r>
            <a:r>
              <a:rPr lang="en-US" altLang="ko-KR" sz="1600" dirty="0">
                <a:ea typeface="맑은 고딕"/>
                <a:cs typeface="Calibri"/>
              </a:rPr>
              <a:t>1</a:t>
            </a:r>
            <a:r>
              <a:rPr lang="ko-KR" altLang="en-US" sz="1600" dirty="0">
                <a:ea typeface="맑은 고딕"/>
                <a:cs typeface="Calibri"/>
              </a:rPr>
              <a:t>차적으로는 방사능</a:t>
            </a:r>
            <a:r>
              <a:rPr lang="en-US" altLang="ko-KR" sz="1600" dirty="0">
                <a:ea typeface="맑은 고딕"/>
                <a:cs typeface="Calibri"/>
              </a:rPr>
              <a:t>(Geiger Counter),</a:t>
            </a:r>
            <a:r>
              <a:rPr lang="ko-KR" altLang="en-US" sz="1600" dirty="0">
                <a:ea typeface="맑은 고딕"/>
                <a:cs typeface="Calibri"/>
              </a:rPr>
              <a:t> 온도</a:t>
            </a:r>
            <a:r>
              <a:rPr lang="en-US" altLang="ko-KR" sz="1600" dirty="0">
                <a:ea typeface="맑은 고딕"/>
                <a:cs typeface="Calibri"/>
              </a:rPr>
              <a:t>,</a:t>
            </a:r>
            <a:r>
              <a:rPr lang="ko-KR" altLang="en-US" sz="1600" dirty="0">
                <a:ea typeface="맑은 고딕"/>
                <a:cs typeface="Calibri"/>
              </a:rPr>
              <a:t> 습도를 대상으로 한다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방사능 센서</a:t>
            </a:r>
            <a:r>
              <a:rPr lang="en-US" altLang="ko-KR" sz="1600" dirty="0">
                <a:ea typeface="맑은 고딕"/>
                <a:cs typeface="Calibri"/>
              </a:rPr>
              <a:t>,</a:t>
            </a:r>
            <a:r>
              <a:rPr lang="ko-KR" altLang="en-US" sz="1600" dirty="0">
                <a:ea typeface="맑은 고딕"/>
                <a:cs typeface="Calibri"/>
              </a:rPr>
              <a:t> 온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  <a:r>
              <a:rPr lang="ko-KR" altLang="en-US" sz="1600" dirty="0">
                <a:ea typeface="맑은 고딕"/>
                <a:cs typeface="Calibri"/>
              </a:rPr>
              <a:t>습도 센서는 </a:t>
            </a:r>
            <a:r>
              <a:rPr lang="ko-KR" altLang="en-US" sz="1600" dirty="0" err="1">
                <a:ea typeface="맑은 고딕"/>
                <a:cs typeface="Calibri"/>
              </a:rPr>
              <a:t>E</a:t>
            </a:r>
            <a:r>
              <a:rPr lang="en-US" altLang="ko-KR" sz="1600" dirty="0">
                <a:ea typeface="맑은 고딕"/>
                <a:cs typeface="Calibri"/>
              </a:rPr>
              <a:t>SP</a:t>
            </a:r>
            <a:r>
              <a:rPr lang="ko-KR" altLang="en-US" sz="1600" dirty="0">
                <a:ea typeface="맑은 고딕"/>
                <a:cs typeface="Calibri"/>
              </a:rPr>
              <a:t>32 칩에서 </a:t>
            </a:r>
            <a:r>
              <a:rPr lang="ko-KR" altLang="en-US" sz="1600" dirty="0" err="1">
                <a:ea typeface="맑은 고딕"/>
                <a:cs typeface="Calibri"/>
              </a:rPr>
              <a:t>읽어들여</a:t>
            </a:r>
            <a:r>
              <a:rPr lang="en-US" altLang="ko-KR" sz="1600" dirty="0">
                <a:ea typeface="맑은 고딕"/>
                <a:cs typeface="Calibri"/>
              </a:rPr>
              <a:t>,</a:t>
            </a:r>
            <a:r>
              <a:rPr lang="ko-KR" altLang="en-US" sz="1600" dirty="0">
                <a:ea typeface="맑은 고딕"/>
                <a:cs typeface="Calibri"/>
              </a:rPr>
              <a:t> HTTP/HTTPS 프로토콜을 이용해서 </a:t>
            </a:r>
            <a:r>
              <a:rPr lang="ko-KR" altLang="en-US" sz="1600" dirty="0" err="1">
                <a:ea typeface="맑은 고딕"/>
                <a:cs typeface="Calibri"/>
              </a:rPr>
              <a:t>클라우드</a:t>
            </a:r>
            <a:r>
              <a:rPr lang="en-US" altLang="ko-KR" sz="1600" dirty="0">
                <a:ea typeface="맑은 고딕"/>
                <a:cs typeface="Calibri"/>
              </a:rPr>
              <a:t>(</a:t>
            </a:r>
            <a:r>
              <a:rPr lang="ko-KR" altLang="en-US" sz="1600" dirty="0">
                <a:ea typeface="맑은 고딕"/>
                <a:cs typeface="Calibri"/>
              </a:rPr>
              <a:t>서버</a:t>
            </a:r>
            <a:r>
              <a:rPr lang="en-US" altLang="ko-KR" sz="1600" dirty="0">
                <a:ea typeface="맑은 고딕"/>
                <a:cs typeface="Calibri"/>
              </a:rPr>
              <a:t>)</a:t>
            </a:r>
            <a:r>
              <a:rPr lang="ko-KR" altLang="en-US" sz="1600" dirty="0">
                <a:ea typeface="맑은 고딕"/>
                <a:cs typeface="Calibri"/>
              </a:rPr>
              <a:t>에 데이터를 전송 및 저장한다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  <a:endParaRPr lang="ko-KR" altLang="en-US" sz="1600" dirty="0">
              <a:ea typeface="맑은 고딕"/>
              <a:cs typeface="Calibri"/>
            </a:endParaRPr>
          </a:p>
          <a:p>
            <a:r>
              <a:rPr lang="ko-KR" altLang="en-US" sz="1600" dirty="0">
                <a:ea typeface="맑은 고딕"/>
                <a:cs typeface="Calibri"/>
              </a:rPr>
              <a:t>블루투스나 스마트폰 이어폰 단자를 이용하던 기존의 모델과는 전혀 다른 모델로 어플리케이션 서버를 활용해서 더 다양한 서비스를 제공할 수 있다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  <a:r>
              <a:rPr lang="ko-KR" altLang="en-US" sz="1600" dirty="0">
                <a:ea typeface="맑은 고딕"/>
                <a:cs typeface="Calibri"/>
              </a:rPr>
              <a:t> 다만</a:t>
            </a:r>
            <a:r>
              <a:rPr lang="en-US" altLang="ko-KR" sz="1600" dirty="0">
                <a:ea typeface="맑은 고딕"/>
                <a:cs typeface="Calibri"/>
              </a:rPr>
              <a:t>,</a:t>
            </a:r>
            <a:r>
              <a:rPr lang="ko-KR" altLang="en-US" sz="1600" dirty="0">
                <a:ea typeface="맑은 고딕"/>
                <a:cs typeface="Calibri"/>
              </a:rPr>
              <a:t> </a:t>
            </a:r>
            <a:r>
              <a:rPr lang="en-US" altLang="ko-KR" sz="1600" dirty="0">
                <a:ea typeface="맑은 고딕"/>
                <a:cs typeface="Calibri"/>
              </a:rPr>
              <a:t>App</a:t>
            </a:r>
            <a:r>
              <a:rPr lang="ko-KR" altLang="en-US" sz="1600" dirty="0">
                <a:ea typeface="맑은 고딕"/>
                <a:cs typeface="Calibri"/>
              </a:rPr>
              <a:t>의 </a:t>
            </a:r>
            <a:r>
              <a:rPr lang="en-US" altLang="ko-KR" sz="1600" dirty="0">
                <a:ea typeface="맑은 고딕"/>
                <a:cs typeface="Calibri"/>
              </a:rPr>
              <a:t> UI</a:t>
            </a:r>
            <a:r>
              <a:rPr lang="ko-KR" altLang="en-US" sz="1600" dirty="0">
                <a:ea typeface="맑은 고딕"/>
                <a:cs typeface="Calibri"/>
              </a:rPr>
              <a:t> 구성은 기존의 모델에서 사용하던 </a:t>
            </a:r>
            <a:r>
              <a:rPr lang="en-US" altLang="ko-KR" sz="1600" dirty="0">
                <a:ea typeface="맑은 고딕"/>
                <a:cs typeface="Calibri"/>
              </a:rPr>
              <a:t>App</a:t>
            </a:r>
            <a:r>
              <a:rPr lang="ko-KR" altLang="en-US" sz="1600" dirty="0">
                <a:ea typeface="맑은 고딕"/>
                <a:cs typeface="Calibri"/>
              </a:rPr>
              <a:t>과 가능한 한  </a:t>
            </a:r>
            <a:r>
              <a:rPr lang="en-US" altLang="ko-KR" sz="1600" dirty="0">
                <a:ea typeface="맑은 고딕"/>
                <a:cs typeface="Calibri"/>
              </a:rPr>
              <a:t>UX </a:t>
            </a:r>
            <a:r>
              <a:rPr lang="ko-KR" altLang="en-US" sz="1600" dirty="0">
                <a:ea typeface="맑은 고딕"/>
                <a:cs typeface="Calibri"/>
              </a:rPr>
              <a:t>적으로 일관성을 지니도록 주의한다</a:t>
            </a:r>
            <a:r>
              <a:rPr lang="en-US" altLang="ko-KR" sz="1600" dirty="0">
                <a:ea typeface="맑은 고딕"/>
                <a:cs typeface="Calibri"/>
              </a:rPr>
              <a:t>.</a:t>
            </a:r>
            <a:r>
              <a:rPr lang="ko-KR" altLang="en-US" sz="1600" dirty="0">
                <a:ea typeface="맑은 고딕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93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666696-5DA5-41C5-90B0-0A12FB17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677" y="605932"/>
            <a:ext cx="3075667" cy="5988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EA830-4726-3A4E-B00E-1B929E9C4975}"/>
              </a:ext>
            </a:extLst>
          </p:cNvPr>
          <p:cNvSpPr txBox="1"/>
          <p:nvPr/>
        </p:nvSpPr>
        <p:spPr>
          <a:xfrm>
            <a:off x="200025" y="107661"/>
            <a:ext cx="317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4"/>
                </a:solidFill>
              </a:rPr>
              <a:t> 화면 </a:t>
            </a:r>
            <a:r>
              <a:rPr kumimoji="1" lang="en-US" altLang="ko-KR" sz="2400" dirty="0">
                <a:solidFill>
                  <a:schemeClr val="accent4"/>
                </a:solidFill>
              </a:rPr>
              <a:t>:</a:t>
            </a:r>
            <a:r>
              <a:rPr kumimoji="1" lang="ko-KR" altLang="en-US" sz="2400" dirty="0">
                <a:solidFill>
                  <a:schemeClr val="accent4"/>
                </a:solidFill>
              </a:rPr>
              <a:t> </a:t>
            </a:r>
            <a:r>
              <a:rPr kumimoji="1" lang="en-US" altLang="ko-KR" sz="2400" dirty="0">
                <a:solidFill>
                  <a:schemeClr val="accent4"/>
                </a:solidFill>
              </a:rPr>
              <a:t>Welcome Screen</a:t>
            </a:r>
            <a:endParaRPr kumimoji="1"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F73A52-0CB5-4144-8A4C-C268F112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0" y="1456797"/>
            <a:ext cx="7060239" cy="258180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ea typeface="맑은 고딕"/>
                <a:cs typeface="Calibri"/>
              </a:rPr>
              <a:t>처음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앱을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실행시켰을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때</a:t>
            </a:r>
            <a:r>
              <a:rPr lang="en-US" altLang="ko-KR" sz="1800" dirty="0">
                <a:cs typeface="Calibri"/>
              </a:rPr>
              <a:t> </a:t>
            </a:r>
            <a:r>
              <a:rPr lang="ko-KR" altLang="en-US" sz="1800" dirty="0">
                <a:ea typeface="맑은 고딕"/>
                <a:cs typeface="Calibri"/>
              </a:rPr>
              <a:t>나오는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cs typeface="Calibri"/>
              </a:rPr>
              <a:t>로딩 </a:t>
            </a:r>
            <a:r>
              <a:rPr lang="ko-KR" altLang="en-US" sz="1800" dirty="0">
                <a:ea typeface="맑은 고딕"/>
                <a:cs typeface="Calibri"/>
              </a:rPr>
              <a:t>화면이다</a:t>
            </a:r>
            <a:r>
              <a:rPr lang="en-US" altLang="ko-KR" sz="1800" dirty="0">
                <a:ea typeface="맑은 고딕"/>
                <a:cs typeface="Calibri"/>
              </a:rPr>
              <a:t>.</a:t>
            </a:r>
          </a:p>
          <a:p>
            <a:r>
              <a:rPr kumimoji="1" lang="ko-KR" altLang="en-US" sz="1800" dirty="0"/>
              <a:t>로딩이 끝나면 자동으로 로그인 화면 </a:t>
            </a:r>
            <a:r>
              <a:rPr kumimoji="1" lang="en-US" altLang="ko-KR" sz="1800" dirty="0"/>
              <a:t>(Log-in Screen)</a:t>
            </a:r>
            <a:r>
              <a:rPr kumimoji="1" lang="ko-KR" altLang="en-US" sz="1800" dirty="0" err="1"/>
              <a:t>으로</a:t>
            </a:r>
            <a:r>
              <a:rPr kumimoji="1" lang="ko-KR" altLang="en-US" sz="1800" dirty="0"/>
              <a:t> 이동한다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자동 로그인 옵션이 실행되는 경우 프로필 화면 </a:t>
            </a:r>
            <a:r>
              <a:rPr kumimoji="1" lang="en-US" altLang="ko-KR" sz="1800" dirty="0"/>
              <a:t>(Profile Screen)</a:t>
            </a:r>
            <a:r>
              <a:rPr kumimoji="1" lang="ko-KR" altLang="en-US" sz="1800" dirty="0" err="1"/>
              <a:t>으로</a:t>
            </a:r>
            <a:r>
              <a:rPr kumimoji="1" lang="ko-KR" altLang="en-US" sz="1800" dirty="0"/>
              <a:t> 이동한다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자동 </a:t>
            </a:r>
            <a:r>
              <a:rPr kumimoji="1" lang="ko-KR" altLang="en-US" sz="1800" dirty="0" err="1"/>
              <a:t>로그인은</a:t>
            </a:r>
            <a:r>
              <a:rPr kumimoji="1" lang="ko-KR" altLang="en-US" sz="1800" dirty="0"/>
              <a:t> 아이디 등을 로컬 </a:t>
            </a:r>
            <a:r>
              <a:rPr kumimoji="1" lang="ko-KR" altLang="en-US" sz="1800" dirty="0" err="1"/>
              <a:t>스토리지에</a:t>
            </a:r>
            <a:r>
              <a:rPr kumimoji="1" lang="ko-KR" altLang="en-US" sz="1800" dirty="0"/>
              <a:t> 정당하고 확인하는 과정을 통해 구현된다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로딩 화면이기 때문에 이 화면에서 뒤로 가기 버튼을 누르면 앱이 종료된다</a:t>
            </a:r>
            <a:r>
              <a:rPr kumimoji="1" lang="en-US" altLang="ko-KR" sz="1800" dirty="0"/>
              <a:t>.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8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3F5903-35F1-F240-B98B-8730C03DB789}"/>
              </a:ext>
            </a:extLst>
          </p:cNvPr>
          <p:cNvSpPr txBox="1"/>
          <p:nvPr/>
        </p:nvSpPr>
        <p:spPr>
          <a:xfrm>
            <a:off x="200025" y="107661"/>
            <a:ext cx="273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4"/>
                </a:solidFill>
              </a:rPr>
              <a:t> 화면 </a:t>
            </a:r>
            <a:r>
              <a:rPr kumimoji="1" lang="en-US" altLang="ko-KR" sz="2400" dirty="0">
                <a:solidFill>
                  <a:schemeClr val="accent4"/>
                </a:solidFill>
              </a:rPr>
              <a:t>:</a:t>
            </a:r>
            <a:r>
              <a:rPr kumimoji="1" lang="ko-KR" altLang="en-US" sz="2400" dirty="0">
                <a:solidFill>
                  <a:schemeClr val="accent4"/>
                </a:solidFill>
              </a:rPr>
              <a:t> </a:t>
            </a:r>
            <a:r>
              <a:rPr kumimoji="1" lang="en-US" altLang="ko-KR" sz="2400" dirty="0">
                <a:solidFill>
                  <a:schemeClr val="accent4"/>
                </a:solidFill>
              </a:rPr>
              <a:t>Log in Screen</a:t>
            </a:r>
            <a:endParaRPr kumimoji="1"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86D42C9-295B-9E4B-877D-FF6A644ECA41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1338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ea typeface="맑은 고딕"/>
              </a:rPr>
              <a:t>로그인을</a:t>
            </a:r>
            <a:r>
              <a:rPr lang="ko-KR" altLang="en-US" sz="1800" dirty="0">
                <a:ea typeface="맑은 고딕"/>
              </a:rPr>
              <a:t> 할 수 있다.</a:t>
            </a:r>
          </a:p>
          <a:p>
            <a:r>
              <a:rPr lang="ko-KR" altLang="en-US" sz="1800" dirty="0">
                <a:ea typeface="맑은 고딕"/>
              </a:rPr>
              <a:t>회원가입 화면</a:t>
            </a:r>
            <a:r>
              <a:rPr lang="en-US" altLang="ko-KR" sz="1800" dirty="0">
                <a:ea typeface="맑은 고딕"/>
              </a:rPr>
              <a:t>,</a:t>
            </a:r>
            <a:r>
              <a:rPr lang="ko-KR" altLang="en-US" sz="1800" dirty="0">
                <a:ea typeface="맑은 고딕"/>
              </a:rPr>
              <a:t> 아이디/비밀번호 찾기 화면으로 이동할 수 있다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r>
              <a:rPr lang="ko-KR" altLang="en-US" sz="1800" dirty="0" err="1">
                <a:ea typeface="맑은 고딕"/>
              </a:rPr>
              <a:t>웰컴</a:t>
            </a:r>
            <a:r>
              <a:rPr lang="ko-KR" altLang="en-US" sz="1800" dirty="0">
                <a:ea typeface="맑은 고딕"/>
              </a:rPr>
              <a:t> 화면과 같이 뒤로 가기 버튼을 누르면 앱이 종료</a:t>
            </a:r>
            <a:endParaRPr lang="en-US" altLang="ko-KR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64FE0-9558-804A-9442-BDCF380D018F}"/>
              </a:ext>
            </a:extLst>
          </p:cNvPr>
          <p:cNvSpPr txBox="1">
            <a:spLocks/>
          </p:cNvSpPr>
          <p:nvPr/>
        </p:nvSpPr>
        <p:spPr>
          <a:xfrm>
            <a:off x="383549" y="2820343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Calibri"/>
              </a:rPr>
              <a:t>JSON </a:t>
            </a:r>
            <a:r>
              <a:rPr lang="ko-KR" altLang="en-US" sz="1800" dirty="0">
                <a:ea typeface="맑은 고딕"/>
                <a:cs typeface="Calibri"/>
              </a:rPr>
              <a:t>포맷 (사용자의 아이디와 비밀번호 등을 포함)의 </a:t>
            </a:r>
            <a:r>
              <a:rPr lang="en-US" altLang="ko-KR" sz="1800" dirty="0">
                <a:cs typeface="Calibri"/>
              </a:rPr>
              <a:t>POST </a:t>
            </a:r>
            <a:r>
              <a:rPr lang="ko-KR" altLang="en-US" sz="1800" dirty="0">
                <a:ea typeface="맑은 고딕"/>
                <a:cs typeface="Calibri"/>
              </a:rPr>
              <a:t>요청을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보내서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로그인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 dirty="0">
                <a:ea typeface="맑은 고딕"/>
                <a:cs typeface="Calibri"/>
              </a:rPr>
              <a:t>서버에서</a:t>
            </a:r>
            <a:r>
              <a:rPr lang="en-US" sz="1800" dirty="0">
                <a:cs typeface="Calibri"/>
              </a:rPr>
              <a:t> "OK＂</a:t>
            </a:r>
            <a:r>
              <a:rPr lang="ko-KR" altLang="en-US" sz="1800" dirty="0" err="1">
                <a:cs typeface="Calibri"/>
              </a:rPr>
              <a:t>를</a:t>
            </a:r>
            <a:r>
              <a:rPr lang="ko-KR" altLang="en-US" sz="1800" dirty="0">
                <a:cs typeface="Calibri"/>
              </a:rPr>
              <a:t> 응답하면 </a:t>
            </a:r>
            <a:r>
              <a:rPr lang="en-US" altLang="ko-KR" sz="1800" dirty="0" err="1">
                <a:ea typeface="맑은 고딕"/>
                <a:cs typeface="Calibri"/>
              </a:rPr>
              <a:t>프로필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화면으로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이동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 dirty="0">
                <a:ea typeface="맑은 고딕"/>
                <a:cs typeface="Calibri"/>
              </a:rPr>
              <a:t>서버에서 </a:t>
            </a:r>
            <a:r>
              <a:rPr lang="en-US" altLang="ko-KR" sz="1800" dirty="0">
                <a:ea typeface="맑은 고딕"/>
                <a:cs typeface="Calibri"/>
              </a:rPr>
              <a:t>”Error”</a:t>
            </a:r>
            <a:r>
              <a:rPr lang="ko-KR" altLang="en-US" sz="1800" dirty="0" err="1">
                <a:ea typeface="맑은 고딕"/>
                <a:cs typeface="Calibri"/>
              </a:rPr>
              <a:t>를</a:t>
            </a:r>
            <a:r>
              <a:rPr lang="ko-KR" altLang="en-US" sz="1800" dirty="0">
                <a:ea typeface="맑은 고딕"/>
                <a:cs typeface="Calibri"/>
              </a:rPr>
              <a:t> 응답하면 에러메세지를 표시한 로그인 화면으로 이동</a:t>
            </a:r>
            <a:endParaRPr lang="en-US" altLang="ko-KR" sz="1800" dirty="0">
              <a:ea typeface="맑은 고딕"/>
              <a:cs typeface="Calibri"/>
            </a:endParaRPr>
          </a:p>
          <a:p>
            <a:pPr lvl="1"/>
            <a:r>
              <a:rPr lang="en-US" altLang="ko-KR" sz="1400" dirty="0" err="1">
                <a:ea typeface="맑은 고딕"/>
                <a:cs typeface="Calibri"/>
              </a:rPr>
              <a:t>로그인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실패</a:t>
            </a:r>
            <a:r>
              <a:rPr lang="en-US" altLang="ko-KR" sz="1400" dirty="0">
                <a:ea typeface="맑은 고딕"/>
                <a:cs typeface="Calibri"/>
              </a:rPr>
              <a:t> 시 </a:t>
            </a:r>
            <a:r>
              <a:rPr lang="en-US" altLang="ko-KR" sz="1400" dirty="0" err="1">
                <a:ea typeface="맑은 고딕"/>
                <a:cs typeface="Calibri"/>
              </a:rPr>
              <a:t>로그인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실패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메세지가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붉은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색으로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화면에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나타나게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된다</a:t>
            </a:r>
          </a:p>
          <a:p>
            <a:r>
              <a:rPr lang="en-US" altLang="ko-KR" sz="1800" dirty="0" err="1">
                <a:ea typeface="맑은 고딕"/>
                <a:cs typeface="Calibri"/>
              </a:rPr>
              <a:t>로그인시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자동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로그인을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할지에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대한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여부를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묻기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en-US" altLang="ko-KR" sz="1800" dirty="0" err="1">
                <a:ea typeface="맑은 고딕"/>
                <a:cs typeface="Calibri"/>
              </a:rPr>
              <a:t>자동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로그인의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경우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로컬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스토리지를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이용해서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사용자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정보를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저장</a:t>
            </a:r>
            <a:endParaRPr lang="en-US" altLang="ko-KR" sz="1800" dirty="0"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ABD76-1622-7742-A541-0A5C53F8EFB6}"/>
              </a:ext>
            </a:extLst>
          </p:cNvPr>
          <p:cNvSpPr txBox="1"/>
          <p:nvPr/>
        </p:nvSpPr>
        <p:spPr>
          <a:xfrm>
            <a:off x="383549" y="2451011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A0FE54D-B50D-4DC3-B241-DDAFE4F7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881" y="1022577"/>
            <a:ext cx="2582182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098972-036C-8A49-AB71-655C4A37F44C}"/>
              </a:ext>
            </a:extLst>
          </p:cNvPr>
          <p:cNvSpPr/>
          <p:nvPr/>
        </p:nvSpPr>
        <p:spPr>
          <a:xfrm>
            <a:off x="243996" y="147184"/>
            <a:ext cx="2239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</a:rPr>
              <a:t> 화면 </a:t>
            </a:r>
            <a:r>
              <a:rPr kumimoji="1" lang="en-US" altLang="ko-KR" dirty="0">
                <a:solidFill>
                  <a:schemeClr val="accent4"/>
                </a:solidFill>
              </a:rPr>
              <a:t>:</a:t>
            </a:r>
            <a:r>
              <a:rPr kumimoji="1" lang="ko-KR" altLang="en-US" dirty="0">
                <a:solidFill>
                  <a:schemeClr val="accent4"/>
                </a:solidFill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</a:rPr>
              <a:t>Sign up Screen</a:t>
            </a:r>
            <a:endParaRPr kumimoji="1"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D4D1814-6FA7-A040-9B68-6710CD045223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ea typeface="맑은 고딕"/>
                <a:cs typeface="Calibri"/>
              </a:rPr>
              <a:t>회원 가입을 위한 화면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 dirty="0">
                <a:ea typeface="맑은 고딕"/>
              </a:rPr>
              <a:t>이메일 주소</a:t>
            </a:r>
            <a:r>
              <a:rPr lang="en-US" altLang="ko-KR" sz="1800" dirty="0">
                <a:ea typeface="맑은 고딕"/>
              </a:rPr>
              <a:t>(id</a:t>
            </a:r>
            <a:r>
              <a:rPr lang="ko-KR" altLang="en-US" sz="1800" dirty="0">
                <a:ea typeface="맑은 고딕"/>
              </a:rPr>
              <a:t> 로 사용됨</a:t>
            </a:r>
            <a:r>
              <a:rPr lang="en-US" altLang="ko-KR" sz="1800" dirty="0">
                <a:ea typeface="맑은 고딕"/>
              </a:rPr>
              <a:t>)</a:t>
            </a:r>
            <a:r>
              <a:rPr lang="ko-KR" altLang="en-US" sz="1800" dirty="0">
                <a:ea typeface="맑은 고딕"/>
              </a:rPr>
              <a:t>와 암호를 입력한다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r>
              <a:rPr lang="ko-KR" altLang="en-US" sz="1800" dirty="0" err="1">
                <a:ea typeface="맑은 고딕"/>
              </a:rPr>
              <a:t>가입버튼을</a:t>
            </a:r>
            <a:r>
              <a:rPr lang="ko-KR" altLang="en-US" sz="1800" dirty="0">
                <a:ea typeface="맑은 고딕"/>
              </a:rPr>
              <a:t> 누르면 서버와의 통신을 통해 회원가입 절차를 시작하고 회원 가입에 성공하면 자동으로 로그인 스크린으로 돌아간다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r>
              <a:rPr lang="ko-KR" altLang="en-US" sz="1800" dirty="0">
                <a:ea typeface="맑은 고딕"/>
              </a:rPr>
              <a:t>아래 쪽의 </a:t>
            </a:r>
            <a:r>
              <a:rPr lang="en-US" altLang="ko-KR" sz="1800" dirty="0">
                <a:ea typeface="맑은 고딕"/>
              </a:rPr>
              <a:t> </a:t>
            </a:r>
            <a:r>
              <a:rPr lang="ko-KR" altLang="en-US" sz="1800" dirty="0">
                <a:ea typeface="맑은 고딕"/>
              </a:rPr>
              <a:t>로그인 버튼을 누르거나 뒤로 가기 버튼을 누르는 경우에도 로그인 스크린으로 돌아간다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endParaRPr lang="en-US" altLang="ko-KR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046DAF-C0A7-B342-A482-CD9571A6B0F9}"/>
              </a:ext>
            </a:extLst>
          </p:cNvPr>
          <p:cNvSpPr txBox="1">
            <a:spLocks/>
          </p:cNvSpPr>
          <p:nvPr/>
        </p:nvSpPr>
        <p:spPr>
          <a:xfrm>
            <a:off x="383549" y="3334705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Calibri"/>
              </a:rPr>
              <a:t>JSON </a:t>
            </a:r>
            <a:r>
              <a:rPr lang="ko-KR" altLang="en-US" sz="1800" dirty="0">
                <a:ea typeface="맑은 고딕"/>
                <a:cs typeface="Calibri"/>
              </a:rPr>
              <a:t>포맷으로 (아이디와 비밀번호) 가입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요청을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ea typeface="맑은 고딕"/>
                <a:cs typeface="Calibri"/>
              </a:rPr>
              <a:t>보냄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 dirty="0">
                <a:ea typeface="맑은 고딕"/>
                <a:cs typeface="Calibri"/>
              </a:rPr>
              <a:t>서버에서</a:t>
            </a:r>
            <a:r>
              <a:rPr lang="en-US" sz="1800" dirty="0">
                <a:cs typeface="Calibri"/>
              </a:rPr>
              <a:t> "OK＂</a:t>
            </a:r>
            <a:r>
              <a:rPr lang="ko-KR" altLang="en-US" sz="1800" dirty="0" err="1">
                <a:cs typeface="Calibri"/>
              </a:rPr>
              <a:t>를</a:t>
            </a:r>
            <a:r>
              <a:rPr lang="ko-KR" altLang="en-US" sz="1800" dirty="0">
                <a:cs typeface="Calibri"/>
              </a:rPr>
              <a:t> 응답하면 자동 로그인 처리하고  </a:t>
            </a:r>
            <a:r>
              <a:rPr lang="ko-KR" altLang="en-US" sz="1800" dirty="0">
                <a:ea typeface="맑은 고딕"/>
                <a:cs typeface="Calibri"/>
              </a:rPr>
              <a:t>프로필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화면으로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이동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 dirty="0">
                <a:ea typeface="맑은 고딕"/>
                <a:cs typeface="Calibri"/>
              </a:rPr>
              <a:t>서버에서 </a:t>
            </a:r>
            <a:r>
              <a:rPr lang="en-US" altLang="ko-KR" sz="1800" dirty="0">
                <a:ea typeface="맑은 고딕"/>
                <a:cs typeface="Calibri"/>
              </a:rPr>
              <a:t>”Error”</a:t>
            </a:r>
            <a:r>
              <a:rPr lang="ko-KR" altLang="en-US" sz="1800" dirty="0" err="1">
                <a:ea typeface="맑은 고딕"/>
                <a:cs typeface="Calibri"/>
              </a:rPr>
              <a:t>를</a:t>
            </a:r>
            <a:r>
              <a:rPr lang="ko-KR" altLang="en-US" sz="1800" dirty="0">
                <a:ea typeface="맑은 고딕"/>
                <a:cs typeface="Calibri"/>
              </a:rPr>
              <a:t> 응답하면 에러메세지를 표시한다</a:t>
            </a:r>
            <a:r>
              <a:rPr lang="en-US" altLang="ko-KR" sz="1800" dirty="0">
                <a:ea typeface="맑은 고딕"/>
                <a:cs typeface="Calibri"/>
              </a:rPr>
              <a:t>.</a:t>
            </a:r>
            <a:r>
              <a:rPr lang="ko-KR" altLang="en-US" sz="1800" dirty="0">
                <a:ea typeface="맑은 고딕"/>
                <a:cs typeface="Calibri"/>
              </a:rPr>
              <a:t> </a:t>
            </a:r>
            <a:endParaRPr lang="en-US" altLang="ko-KR" sz="1800" dirty="0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C43AE-8F60-294C-98FE-A806C41A5E54}"/>
              </a:ext>
            </a:extLst>
          </p:cNvPr>
          <p:cNvSpPr txBox="1"/>
          <p:nvPr/>
        </p:nvSpPr>
        <p:spPr>
          <a:xfrm>
            <a:off x="383549" y="2965373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2" name="Picture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FCB6DEE6-BF36-4C87-AFAC-5A969E9F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453" y="993549"/>
            <a:ext cx="2553153" cy="49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3232039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Password Finding Screen </a:t>
            </a:r>
            <a:endParaRPr kumimoji="1" lang="ko-KR" altLang="en-US" dirty="0">
              <a:solidFill>
                <a:schemeClr val="accent4"/>
              </a:solidFill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ea typeface="맑은 고딕"/>
                <a:cs typeface="Calibri"/>
              </a:rPr>
              <a:t>비밀 번호를 잊어버렸을 경우 로그인 화면의 버튼을 활용해서 임시 비밀 번호를 발급받을 수 있다.</a:t>
            </a:r>
          </a:p>
          <a:p>
            <a:r>
              <a:rPr lang="en-US" altLang="ko-KR" sz="1800" dirty="0" err="1">
                <a:ea typeface="맑은 고딕"/>
                <a:cs typeface="Calibri"/>
              </a:rPr>
              <a:t>비밀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번호를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다시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바꾸는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것은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로그인</a:t>
            </a:r>
            <a:r>
              <a:rPr lang="en-US" altLang="ko-KR" sz="1800" dirty="0">
                <a:ea typeface="맑은 고딕"/>
                <a:cs typeface="Calibri"/>
              </a:rPr>
              <a:t> 후 </a:t>
            </a:r>
            <a:r>
              <a:rPr lang="en-US" altLang="ko-KR" sz="1800" dirty="0" err="1">
                <a:ea typeface="맑은 고딕"/>
                <a:cs typeface="Calibri"/>
              </a:rPr>
              <a:t>설정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화면을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통해</a:t>
            </a:r>
            <a:r>
              <a:rPr lang="en-US" altLang="ko-KR" sz="1800" dirty="0">
                <a:ea typeface="맑은 고딕"/>
                <a:cs typeface="Calibri"/>
              </a:rPr>
              <a:t> 할 수 </a:t>
            </a:r>
            <a:r>
              <a:rPr lang="en-US" altLang="ko-KR" sz="1800" dirty="0" err="1">
                <a:ea typeface="맑은 고딕"/>
                <a:cs typeface="Calibri"/>
              </a:rPr>
              <a:t>있다</a:t>
            </a:r>
            <a:r>
              <a:rPr lang="en-US" altLang="ko-KR" sz="1800" dirty="0">
                <a:ea typeface="맑은 고딕"/>
                <a:cs typeface="Calibri"/>
              </a:rPr>
              <a:t>.</a:t>
            </a:r>
          </a:p>
          <a:p>
            <a:r>
              <a:rPr lang="en-US" altLang="ko-KR" sz="1800" dirty="0" err="1">
                <a:ea typeface="맑은 고딕"/>
                <a:cs typeface="Calibri"/>
              </a:rPr>
              <a:t>가입한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이메일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주소를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입력하면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임시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비밀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번호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발급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이메일을</a:t>
            </a:r>
            <a:r>
              <a:rPr lang="en-US" altLang="ko-KR" sz="1800" dirty="0">
                <a:ea typeface="맑은 고딕"/>
                <a:cs typeface="Calibri"/>
              </a:rPr>
              <a:t> </a:t>
            </a:r>
            <a:r>
              <a:rPr lang="en-US" altLang="ko-KR" sz="1800" dirty="0" err="1">
                <a:ea typeface="맑은 고딕"/>
                <a:cs typeface="Calibri"/>
              </a:rPr>
              <a:t>전송받게</a:t>
            </a:r>
            <a:r>
              <a:rPr lang="en-US" altLang="ko-KR" sz="1800" dirty="0">
                <a:ea typeface="맑은 고딕"/>
                <a:cs typeface="Calibri"/>
              </a:rPr>
              <a:t> </a:t>
            </a:r>
            <a:r>
              <a:rPr lang="en-US" altLang="ko-KR" sz="1800" dirty="0" err="1">
                <a:ea typeface="맑은 고딕"/>
                <a:cs typeface="Calibri"/>
              </a:rPr>
              <a:t>된다</a:t>
            </a:r>
            <a:r>
              <a:rPr lang="en-US" altLang="ko-KR" sz="1800" dirty="0">
                <a:ea typeface="맑은 고딕"/>
                <a:cs typeface="Calibri"/>
              </a:rPr>
              <a:t>.</a:t>
            </a:r>
          </a:p>
          <a:p>
            <a:r>
              <a:rPr lang="ko-KR" altLang="en-US" sz="1800" dirty="0">
                <a:ea typeface="+mn-lt"/>
                <a:cs typeface="+mn-lt"/>
              </a:rPr>
              <a:t>만약 입력한 이메일 주소가 올바르지 않은 이메일 주소면 붉은 글씨로 에러 메세지가 화면에 나타나게 된다</a:t>
            </a:r>
            <a:r>
              <a:rPr lang="en-US" altLang="ko-KR" sz="1800" dirty="0">
                <a:ea typeface="+mn-lt"/>
                <a:cs typeface="+mn-lt"/>
              </a:rPr>
              <a:t>.</a:t>
            </a:r>
            <a:endParaRPr lang="en-US" altLang="ko-KR" sz="1800" dirty="0">
              <a:ea typeface="맑은 고딕"/>
              <a:cs typeface="Calibri"/>
            </a:endParaRPr>
          </a:p>
          <a:p>
            <a:endParaRPr lang="en-US" altLang="ko-KR" sz="1800" dirty="0">
              <a:ea typeface="맑은 고딕"/>
              <a:cs typeface="Calibri"/>
            </a:endParaRPr>
          </a:p>
          <a:p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ea typeface="맑은 고딕"/>
                <a:cs typeface="Calibri"/>
              </a:rPr>
              <a:t>사용자가 비밀 번호 찾기 요청을 보내면 서버에서 임시 비밀번호를 생성</a:t>
            </a:r>
          </a:p>
          <a:p>
            <a:r>
              <a:rPr lang="ko-KR" altLang="en-US" sz="1800" dirty="0">
                <a:ea typeface="맑은 고딕"/>
                <a:cs typeface="Calibri"/>
              </a:rPr>
              <a:t>생성된 임시 비밀 번호를 가입한 이메일로 전송</a:t>
            </a:r>
          </a:p>
          <a:p>
            <a:r>
              <a:rPr lang="ko-KR" altLang="en-US" sz="1800" dirty="0">
                <a:ea typeface="맑은 고딕"/>
                <a:cs typeface="Calibri"/>
              </a:rPr>
              <a:t>사용자는 전송 받은 임시 비밀 번호를 통해서 로그인을 할 수 있다.</a:t>
            </a:r>
          </a:p>
          <a:p>
            <a:r>
              <a:rPr lang="ko-KR" altLang="en-US" sz="1800">
                <a:ea typeface="맑은 고딕"/>
                <a:cs typeface="Calibri"/>
              </a:rPr>
              <a:t>만약 입력한 이메일 주소가 올바르지 않은 이메일 주소면 "error"를 보낸다.</a:t>
            </a:r>
          </a:p>
          <a:p>
            <a:r>
              <a:rPr lang="ko-KR" altLang="en-US" sz="1800">
                <a:ea typeface="맑은 고딕"/>
                <a:cs typeface="Calibri"/>
              </a:rPr>
              <a:t>입력한 이메일 주소가 등록되어 있으면 "ok"를 전송한다.</a:t>
            </a:r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C291335-5A3C-4223-B5F5-72A411DD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567" y="1080635"/>
            <a:ext cx="2466067" cy="47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E4E88F5-B4C9-EC47-AD09-45ED326F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59" y="1547062"/>
            <a:ext cx="800273" cy="1556750"/>
          </a:xfrm>
          <a:prstGeom prst="rect">
            <a:avLst/>
          </a:prstGeom>
        </p:spPr>
      </p:pic>
      <p:pic>
        <p:nvPicPr>
          <p:cNvPr id="6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0F1EED-314F-0840-9FBD-7D751652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40" y="1537394"/>
            <a:ext cx="805243" cy="1566418"/>
          </a:xfrm>
          <a:prstGeom prst="rect">
            <a:avLst/>
          </a:prstGeom>
        </p:spPr>
      </p:pic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6877D054-5907-0D40-A7B6-6D744E67B00D}"/>
              </a:ext>
            </a:extLst>
          </p:cNvPr>
          <p:cNvCxnSpPr>
            <a:cxnSpLocks/>
          </p:cNvCxnSpPr>
          <p:nvPr/>
        </p:nvCxnSpPr>
        <p:spPr>
          <a:xfrm>
            <a:off x="3904332" y="2141481"/>
            <a:ext cx="148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90B0D7-D94B-674A-A683-4B5310D474BE}"/>
              </a:ext>
            </a:extLst>
          </p:cNvPr>
          <p:cNvSpPr txBox="1"/>
          <p:nvPr/>
        </p:nvSpPr>
        <p:spPr>
          <a:xfrm>
            <a:off x="4004948" y="1757234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  <a:cs typeface="Calibri"/>
              </a:rPr>
              <a:t>로딩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완료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AA730-B793-CA4D-A49C-12DD628C75F9}"/>
              </a:ext>
            </a:extLst>
          </p:cNvPr>
          <p:cNvSpPr txBox="1"/>
          <p:nvPr/>
        </p:nvSpPr>
        <p:spPr>
          <a:xfrm>
            <a:off x="6386206" y="1752466"/>
            <a:ext cx="1464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로그인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완료</a:t>
            </a:r>
            <a:endParaRPr lang="en-US" sz="1400" dirty="0">
              <a:ea typeface="맑은 고딕"/>
              <a:cs typeface="Calibri"/>
            </a:endParaRPr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612B3F83-1293-F34E-83C4-5BAEF9A5A29C}"/>
              </a:ext>
            </a:extLst>
          </p:cNvPr>
          <p:cNvCxnSpPr>
            <a:cxnSpLocks/>
          </p:cNvCxnSpPr>
          <p:nvPr/>
        </p:nvCxnSpPr>
        <p:spPr>
          <a:xfrm flipV="1">
            <a:off x="6194352" y="2073499"/>
            <a:ext cx="1823618" cy="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>
            <a:extLst>
              <a:ext uri="{FF2B5EF4-FFF2-40B4-BE49-F238E27FC236}">
                <a16:creationId xmlns:a16="http://schemas.microsoft.com/office/drawing/2014/main" id="{76831B4B-D4B5-F541-9C9E-A485B1417697}"/>
              </a:ext>
            </a:extLst>
          </p:cNvPr>
          <p:cNvSpPr/>
          <p:nvPr/>
        </p:nvSpPr>
        <p:spPr>
          <a:xfrm>
            <a:off x="3414713" y="885768"/>
            <a:ext cx="5000625" cy="522197"/>
          </a:xfrm>
          <a:custGeom>
            <a:avLst/>
            <a:gdLst>
              <a:gd name="connsiteX0" fmla="*/ 0 w 4786312"/>
              <a:gd name="connsiteY0" fmla="*/ 614417 h 642992"/>
              <a:gd name="connsiteX1" fmla="*/ 2271712 w 4786312"/>
              <a:gd name="connsiteY1" fmla="*/ 54 h 642992"/>
              <a:gd name="connsiteX2" fmla="*/ 4786312 w 4786312"/>
              <a:gd name="connsiteY2" fmla="*/ 642992 h 6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6312" h="642992">
                <a:moveTo>
                  <a:pt x="0" y="614417"/>
                </a:moveTo>
                <a:cubicBezTo>
                  <a:pt x="736996" y="304854"/>
                  <a:pt x="1473993" y="-4708"/>
                  <a:pt x="2271712" y="54"/>
                </a:cubicBezTo>
                <a:cubicBezTo>
                  <a:pt x="3069431" y="4816"/>
                  <a:pt x="4317206" y="542980"/>
                  <a:pt x="4786312" y="642992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C9B84-714C-AD4C-93DB-FA2F4AD6EA35}"/>
              </a:ext>
            </a:extLst>
          </p:cNvPr>
          <p:cNvSpPr txBox="1"/>
          <p:nvPr/>
        </p:nvSpPr>
        <p:spPr>
          <a:xfrm>
            <a:off x="5182870" y="978636"/>
            <a:ext cx="1464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자동 로그인</a:t>
            </a:r>
            <a:endParaRPr lang="en-US" sz="1400" dirty="0">
              <a:ea typeface="맑은 고딕"/>
              <a:cs typeface="Calibri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60BED31E-90E5-8C4B-8418-B319CB22B0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4963" y="2499172"/>
            <a:ext cx="951345" cy="22378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374A2BC4-3DCF-824F-8EE2-07F7202A20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0252" y="3437176"/>
            <a:ext cx="2692490" cy="2102944"/>
          </a:xfrm>
          <a:prstGeom prst="bentConnector3">
            <a:avLst>
              <a:gd name="adj1" fmla="val 998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4DDE9C-C057-984E-BD24-8025BC2AE186}"/>
              </a:ext>
            </a:extLst>
          </p:cNvPr>
          <p:cNvSpPr txBox="1"/>
          <p:nvPr/>
        </p:nvSpPr>
        <p:spPr>
          <a:xfrm>
            <a:off x="6234342" y="3724418"/>
            <a:ext cx="1464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회원 가입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798D9-8633-F743-8272-CB150CAD31DE}"/>
              </a:ext>
            </a:extLst>
          </p:cNvPr>
          <p:cNvSpPr txBox="1"/>
          <p:nvPr/>
        </p:nvSpPr>
        <p:spPr>
          <a:xfrm>
            <a:off x="200025" y="107661"/>
            <a:ext cx="187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4"/>
                </a:solidFill>
              </a:rPr>
              <a:t> </a:t>
            </a:r>
            <a:r>
              <a:rPr kumimoji="1" lang="en-US" altLang="ko-KR" sz="2400" dirty="0">
                <a:solidFill>
                  <a:schemeClr val="accent4"/>
                </a:solidFill>
              </a:rPr>
              <a:t>Navigation 1 </a:t>
            </a:r>
            <a:endParaRPr kumimoji="1"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50A31D6-B104-CA4F-AE7E-B08EDA8DBB16}"/>
              </a:ext>
            </a:extLst>
          </p:cNvPr>
          <p:cNvSpPr/>
          <p:nvPr/>
        </p:nvSpPr>
        <p:spPr>
          <a:xfrm>
            <a:off x="1134264" y="1927167"/>
            <a:ext cx="414337" cy="38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9E8B78-54E4-5645-AB71-A7B558BD3DF3}"/>
              </a:ext>
            </a:extLst>
          </p:cNvPr>
          <p:cNvSpPr/>
          <p:nvPr/>
        </p:nvSpPr>
        <p:spPr>
          <a:xfrm>
            <a:off x="1090378" y="1890841"/>
            <a:ext cx="502108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A1AE19-13B2-6E4F-B944-B28662E994E4}"/>
              </a:ext>
            </a:extLst>
          </p:cNvPr>
          <p:cNvSpPr txBox="1"/>
          <p:nvPr/>
        </p:nvSpPr>
        <p:spPr>
          <a:xfrm>
            <a:off x="1790995" y="1574016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앱 시작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247B9E5D-E141-3648-ADD4-31620C1561D5}"/>
              </a:ext>
            </a:extLst>
          </p:cNvPr>
          <p:cNvSpPr/>
          <p:nvPr/>
        </p:nvSpPr>
        <p:spPr>
          <a:xfrm flipV="1">
            <a:off x="1385888" y="2338844"/>
            <a:ext cx="4003222" cy="1477909"/>
          </a:xfrm>
          <a:custGeom>
            <a:avLst/>
            <a:gdLst>
              <a:gd name="connsiteX0" fmla="*/ 0 w 4786312"/>
              <a:gd name="connsiteY0" fmla="*/ 614417 h 642992"/>
              <a:gd name="connsiteX1" fmla="*/ 2271712 w 4786312"/>
              <a:gd name="connsiteY1" fmla="*/ 54 h 642992"/>
              <a:gd name="connsiteX2" fmla="*/ 4786312 w 4786312"/>
              <a:gd name="connsiteY2" fmla="*/ 642992 h 6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6312" h="642992">
                <a:moveTo>
                  <a:pt x="0" y="614417"/>
                </a:moveTo>
                <a:cubicBezTo>
                  <a:pt x="736996" y="304854"/>
                  <a:pt x="1473993" y="-4708"/>
                  <a:pt x="2271712" y="54"/>
                </a:cubicBezTo>
                <a:cubicBezTo>
                  <a:pt x="3069431" y="4816"/>
                  <a:pt x="4317206" y="542980"/>
                  <a:pt x="4786312" y="642992"/>
                </a:cubicBezTo>
              </a:path>
            </a:pathLst>
          </a:custGeom>
          <a:noFill/>
          <a:ln>
            <a:headEnd type="triangle" w="med" len="me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43" name="Straight Arrow Connector 9">
            <a:extLst>
              <a:ext uri="{FF2B5EF4-FFF2-40B4-BE49-F238E27FC236}">
                <a16:creationId xmlns:a16="http://schemas.microsoft.com/office/drawing/2014/main" id="{FEAE5B7E-78FE-DF40-9B6A-5DF3DC1D7795}"/>
              </a:ext>
            </a:extLst>
          </p:cNvPr>
          <p:cNvCxnSpPr>
            <a:cxnSpLocks/>
          </p:cNvCxnSpPr>
          <p:nvPr/>
        </p:nvCxnSpPr>
        <p:spPr>
          <a:xfrm>
            <a:off x="1619281" y="2141481"/>
            <a:ext cx="1484778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5CBDF2-C1A2-614E-A6EA-2588B88E782A}"/>
              </a:ext>
            </a:extLst>
          </p:cNvPr>
          <p:cNvSpPr txBox="1"/>
          <p:nvPr/>
        </p:nvSpPr>
        <p:spPr>
          <a:xfrm>
            <a:off x="1823410" y="2281708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  <a:cs typeface="Calibri"/>
              </a:rPr>
              <a:t>뒤로가기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569F3-5F82-7D4C-90D0-B3DE12B79C42}"/>
              </a:ext>
            </a:extLst>
          </p:cNvPr>
          <p:cNvSpPr txBox="1"/>
          <p:nvPr/>
        </p:nvSpPr>
        <p:spPr>
          <a:xfrm>
            <a:off x="2753260" y="3299973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  <a:cs typeface="Calibri"/>
              </a:rPr>
              <a:t>뒤로가기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09314C-2CCB-8040-8FCB-48D2CBB04876}"/>
              </a:ext>
            </a:extLst>
          </p:cNvPr>
          <p:cNvSpPr txBox="1"/>
          <p:nvPr/>
        </p:nvSpPr>
        <p:spPr>
          <a:xfrm>
            <a:off x="9941482" y="3140655"/>
            <a:ext cx="14643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가입완료</a:t>
            </a:r>
            <a:r>
              <a:rPr lang="en-US" altLang="ko-KR" sz="1400">
                <a:ea typeface="맑은 고딕"/>
                <a:cs typeface="Calibri"/>
              </a:rPr>
              <a:t>/</a:t>
            </a:r>
            <a:r>
              <a:rPr lang="ko-KR" altLang="en-US" sz="1400">
                <a:ea typeface="맑은 고딕"/>
                <a:cs typeface="Calibri"/>
              </a:rPr>
              <a:t>로그인</a:t>
            </a:r>
            <a:endParaRPr lang="en-US" sz="1400">
              <a:ea typeface="맑은 고딕"/>
              <a:cs typeface="Calibri"/>
            </a:endParaRPr>
          </a:p>
        </p:txBody>
      </p:sp>
      <p:sp>
        <p:nvSpPr>
          <p:cNvPr id="53" name="자유형 52">
            <a:extLst>
              <a:ext uri="{FF2B5EF4-FFF2-40B4-BE49-F238E27FC236}">
                <a16:creationId xmlns:a16="http://schemas.microsoft.com/office/drawing/2014/main" id="{2FCA0E80-0E2B-BE4C-BB6F-2F336543C2C7}"/>
              </a:ext>
            </a:extLst>
          </p:cNvPr>
          <p:cNvSpPr/>
          <p:nvPr/>
        </p:nvSpPr>
        <p:spPr>
          <a:xfrm flipV="1">
            <a:off x="8836435" y="2566081"/>
            <a:ext cx="1104717" cy="1534658"/>
          </a:xfrm>
          <a:custGeom>
            <a:avLst/>
            <a:gdLst>
              <a:gd name="connsiteX0" fmla="*/ 271 w 371746"/>
              <a:gd name="connsiteY0" fmla="*/ 0 h 2043113"/>
              <a:gd name="connsiteX1" fmla="*/ 371746 w 371746"/>
              <a:gd name="connsiteY1" fmla="*/ 1000125 h 2043113"/>
              <a:gd name="connsiteX2" fmla="*/ 271 w 371746"/>
              <a:gd name="connsiteY2" fmla="*/ 2043113 h 204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746" h="2043113">
                <a:moveTo>
                  <a:pt x="271" y="0"/>
                </a:moveTo>
                <a:cubicBezTo>
                  <a:pt x="186008" y="329803"/>
                  <a:pt x="371746" y="659606"/>
                  <a:pt x="371746" y="1000125"/>
                </a:cubicBezTo>
                <a:cubicBezTo>
                  <a:pt x="371746" y="1340644"/>
                  <a:pt x="-11635" y="1831182"/>
                  <a:pt x="271" y="2043113"/>
                </a:cubicBezTo>
              </a:path>
            </a:pathLst>
          </a:custGeom>
          <a:noFill/>
          <a:ln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295B86-6CD3-5A4C-9729-A6C52C73E25F}"/>
              </a:ext>
            </a:extLst>
          </p:cNvPr>
          <p:cNvSpPr txBox="1"/>
          <p:nvPr/>
        </p:nvSpPr>
        <p:spPr>
          <a:xfrm>
            <a:off x="5993267" y="5440274"/>
            <a:ext cx="1947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비밀 번호 찾기</a:t>
            </a:r>
            <a:endParaRPr lang="en-US" sz="1400" dirty="0">
              <a:ea typeface="맑은 고딕"/>
              <a:cs typeface="Calibri"/>
            </a:endParaRPr>
          </a:p>
        </p:txBody>
      </p:sp>
      <p:cxnSp>
        <p:nvCxnSpPr>
          <p:cNvPr id="55" name="Straight Arrow Connector 9">
            <a:extLst>
              <a:ext uri="{FF2B5EF4-FFF2-40B4-BE49-F238E27FC236}">
                <a16:creationId xmlns:a16="http://schemas.microsoft.com/office/drawing/2014/main" id="{3A816A73-CEBF-9B49-9522-6366B4FB206E}"/>
              </a:ext>
            </a:extLst>
          </p:cNvPr>
          <p:cNvCxnSpPr>
            <a:cxnSpLocks/>
          </p:cNvCxnSpPr>
          <p:nvPr/>
        </p:nvCxnSpPr>
        <p:spPr>
          <a:xfrm>
            <a:off x="1592486" y="1927167"/>
            <a:ext cx="148477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A23B51-6C01-5948-BA36-B368C1D68979}"/>
              </a:ext>
            </a:extLst>
          </p:cNvPr>
          <p:cNvSpPr txBox="1"/>
          <p:nvPr/>
        </p:nvSpPr>
        <p:spPr>
          <a:xfrm>
            <a:off x="414472" y="1611554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시작</a:t>
            </a:r>
            <a:r>
              <a:rPr lang="en-US" altLang="ko-KR" sz="1400" dirty="0">
                <a:ea typeface="맑은 고딕"/>
                <a:cs typeface="Calibri"/>
              </a:rPr>
              <a:t>/</a:t>
            </a:r>
            <a:r>
              <a:rPr lang="ko-KR" altLang="en-US" sz="1400" dirty="0">
                <a:ea typeface="맑은 고딕"/>
                <a:cs typeface="Calibri"/>
              </a:rPr>
              <a:t>종료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9BDDB3-551D-E043-9F4F-722906D81E79}"/>
              </a:ext>
            </a:extLst>
          </p:cNvPr>
          <p:cNvSpPr txBox="1"/>
          <p:nvPr/>
        </p:nvSpPr>
        <p:spPr>
          <a:xfrm>
            <a:off x="6029299" y="5886830"/>
            <a:ext cx="1330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  <a:cs typeface="Calibri"/>
              </a:rPr>
              <a:t>뒤로가기</a:t>
            </a:r>
            <a:endParaRPr lang="en-US" sz="1400" dirty="0">
              <a:ea typeface="맑은 고딕"/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9E5060B-5262-4247-9BA5-79A20DFC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966" y="1407207"/>
            <a:ext cx="862240" cy="1714046"/>
          </a:xfrm>
          <a:prstGeom prst="rect">
            <a:avLst/>
          </a:prstGeom>
        </p:spPr>
      </p:pic>
      <p:pic>
        <p:nvPicPr>
          <p:cNvPr id="8" name="Picture 9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6AB144B1-318A-46C3-B2DB-15410BC7F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052" y="3170692"/>
            <a:ext cx="825954" cy="161244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16B230E-135E-4036-8538-7B87AA58D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081" y="4897892"/>
            <a:ext cx="913040" cy="17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216245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 </a:t>
            </a:r>
            <a:r>
              <a:rPr kumimoji="1" lang="en-US" altLang="ko-KR">
                <a:solidFill>
                  <a:schemeClr val="accent4"/>
                </a:solidFill>
                <a:ea typeface="맑은 고딕"/>
              </a:rPr>
              <a:t>Profile Screen</a:t>
            </a:r>
            <a:endParaRPr kumimoji="1" lang="ko-KR" altLang="en-US" dirty="0">
              <a:solidFill>
                <a:schemeClr val="accent4"/>
              </a:solidFill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600">
                <a:ea typeface="+mn-lt"/>
                <a:cs typeface="+mn-lt"/>
              </a:rPr>
              <a:t>사용자가 등록한 기기들의 목록을 표시하는 화면.</a:t>
            </a:r>
          </a:p>
          <a:p>
            <a:r>
              <a:rPr lang="ko-KR" sz="1600">
                <a:ea typeface="+mn-lt"/>
                <a:cs typeface="+mn-lt"/>
              </a:rPr>
              <a:t>기기 목록 아래의 + 버튼을 통해서 새로운 기기를 등록할 수 있는 화면으로 이동 </a:t>
            </a:r>
            <a:r>
              <a:rPr lang="ko-KR" altLang="en-US" sz="1600">
                <a:ea typeface="+mn-lt"/>
                <a:cs typeface="+mn-lt"/>
              </a:rPr>
              <a:t>가능</a:t>
            </a:r>
            <a:endParaRPr lang="ko-KR" sz="1600">
              <a:ea typeface="+mn-lt"/>
              <a:cs typeface="+mn-lt"/>
            </a:endParaRPr>
          </a:p>
          <a:p>
            <a:r>
              <a:rPr lang="en-US" altLang="ko-KR" sz="1600">
                <a:ea typeface="맑은 고딕"/>
                <a:cs typeface="Calibri"/>
              </a:rPr>
              <a:t>우측의 버튼을 통해 온도/습도 그래프 화면이나 방사능 측정 화면으로 이동 가능</a:t>
            </a:r>
          </a:p>
          <a:p>
            <a:r>
              <a:rPr lang="ko-KR" altLang="en-US" sz="1600">
                <a:ea typeface="+mn-lt"/>
                <a:cs typeface="+mn-lt"/>
              </a:rPr>
              <a:t>좌측의 이미지를 누르게 되면 기기 설정 관리 화면으로 이동하게 된다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r>
              <a:rPr lang="ko-KR" sz="1600">
                <a:ea typeface="+mn-lt"/>
                <a:cs typeface="+mn-lt"/>
              </a:rPr>
              <a:t>로그인이 된 상태에서 첫 화면이기 때문에, 뒤로 가기 버튼을 누르면 앱이 종료된다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ea typeface="+mn-lt"/>
              <a:cs typeface="+mn-lt"/>
            </a:endParaRPr>
          </a:p>
          <a:p>
            <a:endParaRPr lang="en-US" altLang="ko-KR" sz="1800" dirty="0">
              <a:ea typeface="맑은 고딕"/>
              <a:cs typeface="Calibri"/>
            </a:endParaRPr>
          </a:p>
          <a:p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ea typeface="맑은 고딕"/>
                <a:cs typeface="Calibri"/>
              </a:rPr>
              <a:t>HTTP/HTTPS GET 요청을 이용해서 JSON 형식의 데이터를 요청한다.</a:t>
            </a:r>
            <a:endParaRPr lang="ko-KR" altLang="en-US" sz="1800" dirty="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  <a:cs typeface="Calibri"/>
              </a:rPr>
              <a:t>서버에게 사용자의 아이디를 포함한 JSON 데이터를 전송하고 이 아이디에 해당하는 기기들의 데이터를 서버로부터 받는다.</a:t>
            </a:r>
            <a:endParaRPr lang="ko-KR" altLang="en-US" sz="1800" dirty="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  <a:cs typeface="Calibri"/>
              </a:rPr>
              <a:t>서버가 보낸 데이터에는 기기들의 배열을 포함</a:t>
            </a:r>
          </a:p>
          <a:p>
            <a:r>
              <a:rPr lang="ko-KR" altLang="en-US" sz="1800">
                <a:ea typeface="맑은 고딕"/>
                <a:cs typeface="Calibri"/>
              </a:rPr>
              <a:t>기기 배열 내의 각 객채들은 해당 기기가 측정한 현재의 온도, 습도 그리고 방사능 수치 값을 가지고 있다.</a:t>
            </a:r>
          </a:p>
          <a:p>
            <a:r>
              <a:rPr lang="ko-KR" altLang="en-US" sz="1800">
                <a:ea typeface="맑은 고딕"/>
                <a:cs typeface="Calibri"/>
              </a:rPr>
              <a:t>사용자가 등록한 기기가 없다면 기기의 배열은 빈 배열이어야 한다.</a:t>
            </a:r>
          </a:p>
          <a:p>
            <a:r>
              <a:rPr lang="ko-KR" altLang="en-US" sz="1800">
                <a:ea typeface="맑은 고딕"/>
                <a:cs typeface="Calibri"/>
              </a:rPr>
              <a:t>측정 값들은 일정 시간마다 최신 측정값으로 업데이트 되어야 한다.</a:t>
            </a:r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1B98CE0-3370-4879-84D8-857F47C0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09" y="1102405"/>
            <a:ext cx="2495095" cy="48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D6DD6B-99B3-8A48-B3B5-AB83EE363BA9}"/>
              </a:ext>
            </a:extLst>
          </p:cNvPr>
          <p:cNvSpPr/>
          <p:nvPr/>
        </p:nvSpPr>
        <p:spPr>
          <a:xfrm>
            <a:off x="243996" y="147184"/>
            <a:ext cx="3406702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kumimoji="1" lang="ko-KR" altLang="en-US" dirty="0">
                <a:solidFill>
                  <a:schemeClr val="accent4"/>
                </a:solidFill>
                <a:ea typeface="맑은 고딕"/>
              </a:rPr>
              <a:t> 화면 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:</a:t>
            </a:r>
            <a:r>
              <a:rPr kumimoji="1" lang="ko-KR" altLang="en-US">
                <a:solidFill>
                  <a:schemeClr val="accent4"/>
                </a:solidFill>
                <a:ea typeface="맑은 고딕"/>
              </a:rPr>
              <a:t> Device Registration Screen</a:t>
            </a:r>
            <a:r>
              <a:rPr kumimoji="1" lang="en-US" altLang="ko-KR" dirty="0">
                <a:solidFill>
                  <a:schemeClr val="accent4"/>
                </a:solidFill>
                <a:ea typeface="맑은 고딕"/>
              </a:rPr>
              <a:t> </a:t>
            </a:r>
            <a:endParaRPr kumimoji="1" lang="ko-KR" altLang="en-US" dirty="0">
              <a:solidFill>
                <a:schemeClr val="accent4"/>
              </a:solidFill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B7F1F-B0A8-364A-81EB-8F7D4AA8C75B}"/>
              </a:ext>
            </a:extLst>
          </p:cNvPr>
          <p:cNvSpPr txBox="1">
            <a:spLocks/>
          </p:cNvSpPr>
          <p:nvPr/>
        </p:nvSpPr>
        <p:spPr>
          <a:xfrm>
            <a:off x="383549" y="847197"/>
            <a:ext cx="7688889" cy="26125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800">
                <a:ea typeface="+mn-lt"/>
                <a:cs typeface="+mn-lt"/>
              </a:rPr>
              <a:t>새로운 기기를 추가할 수 있게 해준다.</a:t>
            </a:r>
          </a:p>
          <a:p>
            <a:r>
              <a:rPr lang="ko-KR" altLang="en-US" sz="1800">
                <a:ea typeface="+mn-lt"/>
                <a:cs typeface="+mn-lt"/>
              </a:rPr>
              <a:t>기기의 고유 번호 등을 추가하는 서비스를 제공</a:t>
            </a:r>
            <a:endParaRPr lang="en-US">
              <a:ea typeface="맑은 고딕"/>
              <a:cs typeface="Calibri"/>
            </a:endParaRPr>
          </a:p>
          <a:p>
            <a:r>
              <a:rPr lang="ko-KR" sz="1800">
                <a:ea typeface="+mn-lt"/>
                <a:cs typeface="+mn-lt"/>
              </a:rPr>
              <a:t>기기 등록에 성공하게 되면 프로필 화면으로 </a:t>
            </a:r>
            <a:r>
              <a:rPr lang="ko-KR" altLang="en-US" sz="1800">
                <a:ea typeface="+mn-lt"/>
                <a:cs typeface="+mn-lt"/>
              </a:rPr>
              <a:t>이동</a:t>
            </a:r>
            <a:endParaRPr lang="en-US" altLang="ko-KR" sz="1800" dirty="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  <a:cs typeface="Calibri"/>
              </a:rPr>
              <a:t>프로필 화면의 기기 목록에 새 기기 추가</a:t>
            </a:r>
            <a:endParaRPr lang="ko-KR" altLang="en-US" sz="1800" dirty="0">
              <a:ea typeface="맑은 고딕"/>
              <a:cs typeface="Calibri"/>
            </a:endParaRPr>
          </a:p>
          <a:p>
            <a:endParaRPr lang="ko-KR" altLang="en-US" sz="1800" dirty="0">
              <a:ea typeface="맑은 고딕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314FE8-EA81-C940-A4B8-FB08CB4F9937}"/>
              </a:ext>
            </a:extLst>
          </p:cNvPr>
          <p:cNvSpPr txBox="1">
            <a:spLocks/>
          </p:cNvSpPr>
          <p:nvPr/>
        </p:nvSpPr>
        <p:spPr>
          <a:xfrm>
            <a:off x="383549" y="3577592"/>
            <a:ext cx="7688889" cy="270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800">
                <a:ea typeface="+mn-lt"/>
                <a:cs typeface="+mn-lt"/>
              </a:rPr>
              <a:t>HTTP/HTTPS POST 요청을 사용</a:t>
            </a:r>
          </a:p>
          <a:p>
            <a:r>
              <a:rPr lang="ko-KR" sz="1800">
                <a:ea typeface="+mn-lt"/>
                <a:cs typeface="+mn-lt"/>
              </a:rPr>
              <a:t>JSON 포맷으로 데이터 전송</a:t>
            </a:r>
          </a:p>
          <a:p>
            <a:r>
              <a:rPr lang="ko-KR" sz="1800">
                <a:ea typeface="+mn-lt"/>
                <a:cs typeface="+mn-lt"/>
              </a:rPr>
              <a:t>JSON에는 새 기기의 고유 번호(기기 번호)와 사용자의 아이디가 포함</a:t>
            </a:r>
            <a:endParaRPr lang="ko-KR"/>
          </a:p>
          <a:p>
            <a:r>
              <a:rPr lang="ko-KR" sz="1800">
                <a:ea typeface="+mn-lt"/>
                <a:cs typeface="+mn-lt"/>
              </a:rPr>
              <a:t>서버가 등록 처리를 완료하면</a:t>
            </a:r>
            <a:r>
              <a:rPr lang="ko-KR" altLang="en-US" sz="1800">
                <a:ea typeface="+mn-lt"/>
                <a:cs typeface="+mn-lt"/>
              </a:rPr>
              <a:t> 새로운 기기의 목록을 사용자 앱으로 전송</a:t>
            </a:r>
          </a:p>
          <a:p>
            <a:r>
              <a:rPr lang="ko-KR" altLang="en-US" sz="1800">
                <a:ea typeface="+mn-lt"/>
                <a:cs typeface="+mn-lt"/>
              </a:rPr>
              <a:t>에러 시, JSON에 "Error"라는 메세지를 추가</a:t>
            </a:r>
            <a:endParaRPr lang="ko-KR" altLang="en-US" sz="1800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F343F-1A8C-FB46-BA82-B8FE523D0468}"/>
              </a:ext>
            </a:extLst>
          </p:cNvPr>
          <p:cNvSpPr txBox="1"/>
          <p:nvPr/>
        </p:nvSpPr>
        <p:spPr>
          <a:xfrm>
            <a:off x="383549" y="3208260"/>
            <a:ext cx="3027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&lt;Communication with Server&gt;</a:t>
            </a:r>
            <a:endParaRPr kumimoji="1" lang="ko-KR" alt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7F0829-1322-42F2-8019-31D6F6C7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577" y="967648"/>
            <a:ext cx="2687519" cy="48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1728</Words>
  <Application>Microsoft Office PowerPoint</Application>
  <PresentationFormat>Widescreen</PresentationFormat>
  <Paragraphs>220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TEMS (Technonia Environment Monitoring System)  App specification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Application's Navigation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성 원용</cp:lastModifiedBy>
  <cp:revision>3533</cp:revision>
  <dcterms:created xsi:type="dcterms:W3CDTF">2013-07-15T20:26:40Z</dcterms:created>
  <dcterms:modified xsi:type="dcterms:W3CDTF">2019-06-23T04:47:13Z</dcterms:modified>
</cp:coreProperties>
</file>