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4" r:id="rId4"/>
    <p:sldId id="275" r:id="rId5"/>
    <p:sldId id="271" r:id="rId6"/>
    <p:sldId id="272" r:id="rId7"/>
    <p:sldId id="273" r:id="rId8"/>
    <p:sldId id="276" r:id="rId9"/>
    <p:sldId id="27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0" autoAdjust="0"/>
    <p:restoredTop sz="94660"/>
  </p:normalViewPr>
  <p:slideViewPr>
    <p:cSldViewPr snapToGrid="0">
      <p:cViewPr>
        <p:scale>
          <a:sx n="97" d="100"/>
          <a:sy n="97" d="100"/>
        </p:scale>
        <p:origin x="9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tiff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9905"/>
            <a:ext cx="9144000" cy="1264142"/>
          </a:xfrm>
        </p:spPr>
        <p:txBody>
          <a:bodyPr/>
          <a:lstStyle/>
          <a:p>
            <a:r>
              <a:rPr lang="en-US" b="1">
                <a:cs typeface="Calibri Light"/>
              </a:rPr>
              <a:t>Technonia_i_app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 UI Design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Technonia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912-550B-441E-A661-7BBBAC33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Other components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E191-4603-48E2-8F26-57687946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Device Screen</a:t>
            </a:r>
            <a:r>
              <a:rPr lang="ko-KR" altLang="en-US" sz="2400" dirty="0">
                <a:ea typeface="맑은 고딕"/>
                <a:cs typeface="Calibri"/>
              </a:rPr>
              <a:t>은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기기의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세부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정보나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설정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등과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관련된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페이지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로그인이나 회원 가입 페이지 역시 필요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회원 가입 페이지에는 아이디, 비밀번호, 이름, 전화번호 정도를 요구할 듯</a:t>
            </a:r>
          </a:p>
          <a:p>
            <a:r>
              <a:rPr lang="ko-KR" altLang="en-US" sz="2400" dirty="0" err="1">
                <a:ea typeface="맑은 고딕"/>
                <a:cs typeface="Calibri"/>
              </a:rPr>
              <a:t>Profile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Screen에서</a:t>
            </a:r>
            <a:r>
              <a:rPr lang="ko-KR" altLang="en-US" sz="2400" dirty="0">
                <a:ea typeface="맑은 고딕"/>
                <a:cs typeface="Calibri"/>
              </a:rPr>
              <a:t> 새로운 기기를 추가하기 위한 버튼이 화면 하단에 추가될 듯. 이는 추후에 변경될 수도 있음.</a:t>
            </a:r>
          </a:p>
          <a:p>
            <a:r>
              <a:rPr lang="ko-KR" altLang="en-US" sz="2400" dirty="0" err="1">
                <a:ea typeface="맑은 고딕"/>
                <a:cs typeface="Calibri"/>
              </a:rPr>
              <a:t>Radioactive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Graph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Screen에서</a:t>
            </a:r>
            <a:r>
              <a:rPr lang="ko-KR" altLang="en-US" sz="2400" dirty="0">
                <a:ea typeface="맑은 고딕"/>
                <a:cs typeface="Calibri"/>
              </a:rPr>
              <a:t> 애니메이션 </a:t>
            </a:r>
            <a:r>
              <a:rPr lang="ko-KR" altLang="en-US" sz="2400" dirty="0" err="1">
                <a:ea typeface="맑은 고딕"/>
                <a:cs typeface="Calibri"/>
              </a:rPr>
              <a:t>기능등을</a:t>
            </a:r>
            <a:r>
              <a:rPr lang="ko-KR" altLang="en-US" sz="2400" dirty="0">
                <a:ea typeface="맑은 고딕"/>
                <a:cs typeface="Calibri"/>
              </a:rPr>
              <a:t> 위해서 부채꼴 형태의 차트 이미지가 텅 빈 차트에서부터 꽉 찬 차트의 이미지까지 모두 필요.</a:t>
            </a:r>
          </a:p>
          <a:p>
            <a:r>
              <a:rPr lang="ko-KR" altLang="en-US" sz="2400" dirty="0" err="1">
                <a:ea typeface="맑은 고딕"/>
                <a:cs typeface="Calibri"/>
              </a:rPr>
              <a:t>Technonia_i</a:t>
            </a:r>
            <a:r>
              <a:rPr lang="ko-KR" altLang="en-US" sz="2400" dirty="0">
                <a:ea typeface="맑은 고딕"/>
                <a:cs typeface="Calibri"/>
              </a:rPr>
              <a:t> 앱에 사용할 로고가 필요. </a:t>
            </a:r>
            <a:r>
              <a:rPr lang="ko-KR" altLang="en-US" sz="2400" dirty="0" err="1">
                <a:ea typeface="맑은 고딕"/>
                <a:cs typeface="Calibri"/>
              </a:rPr>
              <a:t>Profile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Screen이나</a:t>
            </a:r>
            <a:r>
              <a:rPr lang="ko-KR" altLang="en-US" sz="2400" dirty="0">
                <a:ea typeface="맑은 고딕"/>
                <a:cs typeface="Calibri"/>
              </a:rPr>
              <a:t> 로그인, 회원 가입 페이지 등에서 사용될 예정.</a:t>
            </a:r>
          </a:p>
        </p:txBody>
      </p:sp>
    </p:spTree>
    <p:extLst>
      <p:ext uri="{BB962C8B-B14F-4D97-AF65-F5344CB8AC3E}">
        <p14:creationId xmlns:p14="http://schemas.microsoft.com/office/powerpoint/2010/main" val="36416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C1EC5-514B-B340-8F1A-289F3AB8BCB1}"/>
              </a:ext>
            </a:extLst>
          </p:cNvPr>
          <p:cNvSpPr txBox="1"/>
          <p:nvPr/>
        </p:nvSpPr>
        <p:spPr>
          <a:xfrm>
            <a:off x="861391" y="768626"/>
            <a:ext cx="7577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/>
              <a:t>약칭 </a:t>
            </a:r>
            <a:r>
              <a:rPr kumimoji="1" lang="en-US" altLang="ko-KR" sz="2800"/>
              <a:t>:</a:t>
            </a:r>
            <a:r>
              <a:rPr kumimoji="1" lang="ko-KR" altLang="en-US" sz="2800"/>
              <a:t> </a:t>
            </a:r>
            <a:r>
              <a:rPr kumimoji="1" lang="en-US" altLang="ko-KR" sz="2800"/>
              <a:t>TEMS </a:t>
            </a:r>
          </a:p>
          <a:p>
            <a:r>
              <a:rPr kumimoji="1" lang="ko-KR" altLang="en-US" sz="2800"/>
              <a:t>            </a:t>
            </a:r>
            <a:r>
              <a:rPr kumimoji="1" lang="en-US" altLang="ko-KR" sz="2800"/>
              <a:t>( Technonia Environment Morning solution )</a:t>
            </a:r>
            <a:endParaRPr kumimoji="1" lang="ko-KR" altLang="en-US" sz="2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BD79A-B9ED-D94B-BCDC-7D3636703BC9}"/>
              </a:ext>
            </a:extLst>
          </p:cNvPr>
          <p:cNvSpPr/>
          <p:nvPr/>
        </p:nvSpPr>
        <p:spPr>
          <a:xfrm>
            <a:off x="861391" y="1852111"/>
            <a:ext cx="77829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800"/>
              <a:t>한글명 </a:t>
            </a:r>
            <a:r>
              <a:rPr kumimoji="1" lang="en-US" altLang="ko-KR" sz="2800"/>
              <a:t>:</a:t>
            </a:r>
            <a:r>
              <a:rPr kumimoji="1" lang="ko-KR" altLang="en-US" sz="2800"/>
              <a:t> 템즈</a:t>
            </a:r>
            <a:endParaRPr kumimoji="1" lang="en-US" altLang="ko-KR" sz="2800"/>
          </a:p>
          <a:p>
            <a:r>
              <a:rPr kumimoji="1" lang="ko-KR" altLang="en-US" sz="2800"/>
              <a:t>            </a:t>
            </a:r>
            <a:r>
              <a:rPr kumimoji="1" lang="en-US" altLang="ko-KR" sz="2800"/>
              <a:t>(</a:t>
            </a:r>
            <a:r>
              <a:rPr kumimoji="1" lang="ko-KR" altLang="en-US" sz="2800"/>
              <a:t> 테크노니아 안전 환경 모니터링 솔루션 </a:t>
            </a:r>
            <a:r>
              <a:rPr kumimoji="1" lang="en-US" altLang="ko-KR" sz="2800"/>
              <a:t>)</a:t>
            </a:r>
            <a:r>
              <a:rPr kumimoji="1" lang="ko-KR" altLang="en-US" sz="2800"/>
              <a:t> </a:t>
            </a:r>
            <a:r>
              <a:rPr kumimoji="1" lang="en-US" altLang="ko-KR" sz="2800"/>
              <a:t> </a:t>
            </a:r>
            <a:endParaRPr lang="ko-KR" altLang="en-US" sz="2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37CA-11CF-EA48-9274-6E674BB30FFE}"/>
              </a:ext>
            </a:extLst>
          </p:cNvPr>
          <p:cNvSpPr/>
          <p:nvPr/>
        </p:nvSpPr>
        <p:spPr>
          <a:xfrm>
            <a:off x="1126434" y="49553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시스템 명칭 확정 및 로고</a:t>
            </a:r>
            <a:r>
              <a:rPr lang="en-US" altLang="ko-KR" dirty="0">
                <a:solidFill>
                  <a:srgbClr val="FF0000"/>
                </a:solidFill>
                <a:ea typeface="맑은 고딕"/>
                <a:cs typeface="Calibri"/>
              </a:rPr>
              <a:t>(</a:t>
            </a:r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폰트</a:t>
            </a:r>
            <a:r>
              <a:rPr lang="en-US" altLang="ko-KR" dirty="0">
                <a:solidFill>
                  <a:srgbClr val="FF0000"/>
                </a:solidFill>
                <a:ea typeface="맑은 고딕"/>
                <a:cs typeface="Calibri"/>
              </a:rPr>
              <a:t>)</a:t>
            </a:r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 디자인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77293A-7011-4D48-AC0F-89AC0B8C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6" y="4870927"/>
            <a:ext cx="451703" cy="4584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726F0B-E709-F34A-8A02-68B1904C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83" y="4891056"/>
            <a:ext cx="424736" cy="4449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EEB5A1-5E66-E443-8A58-D9B039CCD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33" y="5373858"/>
            <a:ext cx="292822" cy="292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A1143-B0D2-F648-A602-DAC1A2D276E0}"/>
              </a:ext>
            </a:extLst>
          </p:cNvPr>
          <p:cNvSpPr txBox="1"/>
          <p:nvPr/>
        </p:nvSpPr>
        <p:spPr>
          <a:xfrm>
            <a:off x="8172555" y="5242580"/>
            <a:ext cx="93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Tems</a:t>
            </a:r>
            <a:endParaRPr kumimoji="1" lang="ko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E0A9A-C802-9C4F-9596-5F328E904F43}"/>
              </a:ext>
            </a:extLst>
          </p:cNvPr>
          <p:cNvSpPr txBox="1"/>
          <p:nvPr/>
        </p:nvSpPr>
        <p:spPr>
          <a:xfrm>
            <a:off x="1285462" y="3203197"/>
            <a:ext cx="98728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“</a:t>
            </a:r>
            <a:r>
              <a:rPr lang="ko-KR" altLang="en-US" sz="1400"/>
              <a:t>템스</a:t>
            </a:r>
            <a:r>
              <a:rPr lang="en-US" altLang="ko-KR" sz="1400"/>
              <a:t>”</a:t>
            </a:r>
            <a:r>
              <a:rPr lang="ko-KR" altLang="en-US" sz="1400"/>
              <a:t>는 개인용 실시간 환경 모니터링 솔루션으로 디바이스가 설치된 주변의 온도</a:t>
            </a:r>
            <a:r>
              <a:rPr lang="en-US" altLang="ko-KR" sz="1400"/>
              <a:t>,</a:t>
            </a:r>
            <a:r>
              <a:rPr lang="ko-KR" altLang="en-US" sz="1400"/>
              <a:t>습도 및 방사능 수치를 실시간으로 측정하여 빠르고 효율적으로 제공합니다</a:t>
            </a:r>
            <a:r>
              <a:rPr lang="en-US" altLang="ko-KR" sz="1400"/>
              <a:t>.</a:t>
            </a:r>
            <a:r>
              <a:rPr lang="ko-KR" altLang="en-US" sz="1400"/>
              <a:t> 측정 데이터는 크라우드 서버 시스템에 저장되어 스마트폰 어플 및 데쉬보드 형태로 다양한 서비스 제공이 가능합니다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kumimoji="1" lang="ko-KR" altLang="en-US" sz="1400"/>
              <a:t>다양한 생활 및 산업현장에 즉작적으로 적용이 가능한 높은 신뢰성을 기준으로 개발된 </a:t>
            </a:r>
            <a:r>
              <a:rPr kumimoji="1" lang="en-US" altLang="ko-KR" sz="1400"/>
              <a:t>“</a:t>
            </a:r>
            <a:r>
              <a:rPr kumimoji="1" lang="ko-KR" altLang="en-US" sz="1400"/>
              <a:t>템스</a:t>
            </a:r>
            <a:r>
              <a:rPr kumimoji="1" lang="en-US" altLang="ko-KR" sz="1400"/>
              <a:t>”</a:t>
            </a:r>
            <a:r>
              <a:rPr kumimoji="1" lang="ko-KR" altLang="en-US" sz="1400"/>
              <a:t>는  효율적인 전원설계</a:t>
            </a:r>
            <a:r>
              <a:rPr kumimoji="1" lang="en-US" altLang="ko-KR" sz="1400"/>
              <a:t>,</a:t>
            </a:r>
            <a:r>
              <a:rPr kumimoji="1" lang="ko-KR" altLang="en-US" sz="1400"/>
              <a:t> 강력한 무선보안기술</a:t>
            </a:r>
            <a:r>
              <a:rPr kumimoji="1" lang="en-US" altLang="ko-KR" sz="1400"/>
              <a:t>,</a:t>
            </a:r>
            <a:r>
              <a:rPr kumimoji="1" lang="ko-KR" altLang="en-US" sz="1400"/>
              <a:t>무제한 서버데이터관리</a:t>
            </a:r>
            <a:r>
              <a:rPr kumimoji="1" lang="en-US" altLang="ko-KR" sz="1400"/>
              <a:t>,</a:t>
            </a:r>
            <a:r>
              <a:rPr kumimoji="1" lang="ko-KR" altLang="en-US" sz="1400"/>
              <a:t> 초정밀온습도 및 방사능센서를 포함하는 최신의 </a:t>
            </a:r>
            <a:r>
              <a:rPr kumimoji="1" lang="en-US" altLang="ko-KR" sz="1400"/>
              <a:t>IoT</a:t>
            </a:r>
            <a:r>
              <a:rPr kumimoji="1" lang="ko-KR" altLang="en-US" sz="1400"/>
              <a:t> 솔루션 입니다</a:t>
            </a:r>
            <a:r>
              <a:rPr kumimoji="1" lang="en-US" altLang="ko-KR" sz="1400"/>
              <a:t>.</a:t>
            </a:r>
            <a:r>
              <a:rPr kumimoji="1" lang="ko-KR" altLang="en-US" sz="140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C0D13-FE52-DC4A-B311-13AC6C4945B0}"/>
              </a:ext>
            </a:extLst>
          </p:cNvPr>
          <p:cNvSpPr txBox="1"/>
          <p:nvPr/>
        </p:nvSpPr>
        <p:spPr>
          <a:xfrm>
            <a:off x="10003731" y="52770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/>
              <a:t>템즈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DC92FD-BEF4-7A41-9DBA-C2665F37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361" y="4870927"/>
            <a:ext cx="451703" cy="4584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F6A932-6F47-8C43-8B97-BD2A615C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418" y="4891056"/>
            <a:ext cx="424736" cy="4449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231C2D-DEFB-8143-B15A-11636D8F8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068" y="5373858"/>
            <a:ext cx="292822" cy="2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BC55F9-2C72-8143-B112-55A14FA82A12}"/>
              </a:ext>
            </a:extLst>
          </p:cNvPr>
          <p:cNvSpPr txBox="1"/>
          <p:nvPr/>
        </p:nvSpPr>
        <p:spPr>
          <a:xfrm>
            <a:off x="732272" y="5931474"/>
            <a:ext cx="10470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/>
              <a:t>환경</a:t>
            </a:r>
            <a:r>
              <a:rPr kumimoji="1" lang="en-US" altLang="ko-KR" sz="1400"/>
              <a:t>,</a:t>
            </a:r>
            <a:r>
              <a:rPr kumimoji="1" lang="ko-KR" altLang="en-US" sz="1400"/>
              <a:t> 자연</a:t>
            </a:r>
            <a:r>
              <a:rPr kumimoji="1" lang="en-US" altLang="ko-KR" sz="1400"/>
              <a:t>,</a:t>
            </a:r>
            <a:r>
              <a:rPr kumimoji="1" lang="ko-KR" altLang="en-US" sz="1400"/>
              <a:t> 안전</a:t>
            </a:r>
            <a:r>
              <a:rPr kumimoji="1" lang="en-US" altLang="ko-KR" sz="1400"/>
              <a:t>,</a:t>
            </a:r>
            <a:r>
              <a:rPr kumimoji="1" lang="ko-KR" altLang="en-US" sz="1400"/>
              <a:t> 방사능</a:t>
            </a:r>
            <a:r>
              <a:rPr kumimoji="1" lang="en-US" altLang="ko-KR" sz="1400"/>
              <a:t>,</a:t>
            </a:r>
            <a:r>
              <a:rPr kumimoji="1" lang="ko-KR" altLang="en-US" sz="1400"/>
              <a:t> 온도</a:t>
            </a:r>
            <a:r>
              <a:rPr kumimoji="1" lang="en-US" altLang="ko-KR" sz="1400"/>
              <a:t>,</a:t>
            </a:r>
            <a:r>
              <a:rPr kumimoji="1" lang="ko-KR" altLang="en-US" sz="1400"/>
              <a:t> 습도</a:t>
            </a:r>
            <a:r>
              <a:rPr kumimoji="1" lang="en-US" altLang="ko-KR" sz="1400"/>
              <a:t>,</a:t>
            </a:r>
            <a:r>
              <a:rPr kumimoji="1" lang="ko-KR" altLang="en-US" sz="1400"/>
              <a:t> 센서</a:t>
            </a:r>
            <a:r>
              <a:rPr kumimoji="1" lang="en-US" altLang="ko-KR" sz="1400"/>
              <a:t>,</a:t>
            </a:r>
          </a:p>
          <a:p>
            <a:r>
              <a:rPr kumimoji="1" lang="ko-KR" altLang="en-US" sz="1400"/>
              <a:t>모니터닝</a:t>
            </a:r>
            <a:r>
              <a:rPr kumimoji="1" lang="en-US" altLang="ko-KR" sz="1400"/>
              <a:t>,</a:t>
            </a:r>
            <a:r>
              <a:rPr kumimoji="1" lang="ko-KR" altLang="en-US" sz="1400"/>
              <a:t> 정밀</a:t>
            </a:r>
            <a:r>
              <a:rPr kumimoji="1" lang="en-US" altLang="ko-KR" sz="1400"/>
              <a:t>,</a:t>
            </a:r>
            <a:r>
              <a:rPr kumimoji="1" lang="ko-KR" altLang="en-US" sz="1400"/>
              <a:t> 데이터</a:t>
            </a:r>
            <a:r>
              <a:rPr kumimoji="1" lang="en-US" altLang="ko-KR" sz="1400"/>
              <a:t>,</a:t>
            </a:r>
            <a:r>
              <a:rPr kumimoji="1" lang="ko-KR" altLang="en-US" sz="1400"/>
              <a:t> 취합</a:t>
            </a:r>
            <a:r>
              <a:rPr kumimoji="1" lang="en-US" altLang="ko-KR" sz="1400"/>
              <a:t>,</a:t>
            </a:r>
            <a:r>
              <a:rPr kumimoji="1" lang="ko-KR" altLang="en-US" sz="1400"/>
              <a:t> 클라우드</a:t>
            </a:r>
            <a:r>
              <a:rPr kumimoji="1" lang="en-US" altLang="ko-KR" sz="1400"/>
              <a:t>,</a:t>
            </a:r>
            <a:r>
              <a:rPr kumimoji="1" lang="ko-KR" altLang="en-US" sz="1400"/>
              <a:t> 앱</a:t>
            </a:r>
            <a:r>
              <a:rPr kumimoji="1" lang="en-US" altLang="ko-KR" sz="1400"/>
              <a:t>,</a:t>
            </a:r>
            <a:r>
              <a:rPr kumimoji="1" lang="ko-KR" altLang="en-US" sz="1400"/>
              <a:t> 데쉬보드</a:t>
            </a:r>
            <a:r>
              <a:rPr kumimoji="1" lang="en-US" altLang="ko-KR" sz="1400"/>
              <a:t>,</a:t>
            </a:r>
            <a:r>
              <a:rPr kumimoji="1" lang="ko-KR" altLang="en-US" sz="1400"/>
              <a:t> 서비스 </a:t>
            </a:r>
            <a:endParaRPr kumimoji="1" lang="en-US" altLang="ko-KR" sz="1400"/>
          </a:p>
          <a:p>
            <a:r>
              <a:rPr kumimoji="1" lang="en-US" altLang="ko-KR" sz="1400"/>
              <a:t>SCS(Sensor Cloud solution), PEM(personal environment monitor), EMS(Environment monitoring system), GTH(Geiger,Temperature,Humidity),</a:t>
            </a:r>
          </a:p>
          <a:p>
            <a:r>
              <a:rPr kumimoji="1" lang="en-US" altLang="ko-KR" sz="1400"/>
              <a:t>EWD(Sensor/ environment watchdog),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DD9088B-F767-824D-B485-23337F7BB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558" y="286796"/>
            <a:ext cx="3001562" cy="12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1">
            <a:extLst>
              <a:ext uri="{FF2B5EF4-FFF2-40B4-BE49-F238E27FC236}">
                <a16:creationId xmlns:a16="http://schemas.microsoft.com/office/drawing/2014/main" id="{ED68AF63-381A-4430-AABE-E3BC2C9D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09" y="1793699"/>
            <a:ext cx="7461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2">
            <a:extLst>
              <a:ext uri="{FF2B5EF4-FFF2-40B4-BE49-F238E27FC236}">
                <a16:creationId xmlns:a16="http://schemas.microsoft.com/office/drawing/2014/main" id="{28EB9A1E-17F2-42BD-8409-ABDCE0BA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34" y="4490862"/>
            <a:ext cx="635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">
            <a:extLst>
              <a:ext uri="{FF2B5EF4-FFF2-40B4-BE49-F238E27FC236}">
                <a16:creationId xmlns:a16="http://schemas.microsoft.com/office/drawing/2014/main" id="{2E5D2959-0732-4616-AA17-D72D8E2E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42" y="1074562"/>
            <a:ext cx="2095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">
            <a:extLst>
              <a:ext uri="{FF2B5EF4-FFF2-40B4-BE49-F238E27FC236}">
                <a16:creationId xmlns:a16="http://schemas.microsoft.com/office/drawing/2014/main" id="{F810FA2F-EEEB-4988-8E15-6F2E84D99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09" y="1290462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디바이스</a:t>
            </a:r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038A3E3B-3FDE-481A-9878-5048AE06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006" y="599125"/>
            <a:ext cx="18020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서버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다모아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서버 사용 예정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14CF4D80-3D07-4B47-9F24-BEC7E103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34" y="5919612"/>
            <a:ext cx="14622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앱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React native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</a:p>
        </p:txBody>
      </p:sp>
      <p:pic>
        <p:nvPicPr>
          <p:cNvPr id="40" name="그림 7">
            <a:extLst>
              <a:ext uri="{FF2B5EF4-FFF2-40B4-BE49-F238E27FC236}">
                <a16:creationId xmlns:a16="http://schemas.microsoft.com/office/drawing/2014/main" id="{1C349E5E-BF2C-4D31-BBE2-EF34E820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42" y="4060649"/>
            <a:ext cx="18399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8">
            <a:extLst>
              <a:ext uri="{FF2B5EF4-FFF2-40B4-BE49-F238E27FC236}">
                <a16:creationId xmlns:a16="http://schemas.microsoft.com/office/drawing/2014/main" id="{916CC2F3-82EB-4DF5-8E24-D96DD0FB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842" y="5392562"/>
            <a:ext cx="276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데쉬보드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69ECA2D7-DED4-48B5-A6DD-4B70BD03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97" y="1530174"/>
            <a:ext cx="194316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BT,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WiFi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온습도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센서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기타 사양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BSG-001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동일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LED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사양 재정리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스위치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기구물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수정 필요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외관 컬러 변경 진행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ESP32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삽입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온습도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확인 기능 추가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F207EE-EB90-474D-BF8F-28586CFBF112}"/>
              </a:ext>
            </a:extLst>
          </p:cNvPr>
          <p:cNvCxnSpPr/>
          <p:nvPr/>
        </p:nvCxnSpPr>
        <p:spPr>
          <a:xfrm flipV="1">
            <a:off x="2568522" y="2806524"/>
            <a:ext cx="0" cy="1363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590988-A53C-4DA4-B131-DD33B9F7F084}"/>
              </a:ext>
            </a:extLst>
          </p:cNvPr>
          <p:cNvCxnSpPr>
            <a:cxnSpLocks/>
          </p:cNvCxnSpPr>
          <p:nvPr/>
        </p:nvCxnSpPr>
        <p:spPr>
          <a:xfrm flipV="1">
            <a:off x="3328934" y="1868312"/>
            <a:ext cx="3763963" cy="280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2F26D24-3C17-48A0-B3A2-3574143F52D7}"/>
              </a:ext>
            </a:extLst>
          </p:cNvPr>
          <p:cNvCxnSpPr>
            <a:cxnSpLocks/>
          </p:cNvCxnSpPr>
          <p:nvPr/>
        </p:nvCxnSpPr>
        <p:spPr>
          <a:xfrm flipH="1">
            <a:off x="3284484" y="2298524"/>
            <a:ext cx="3790950" cy="2767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FD0004-F8E1-4E54-B74E-EEA52645BC7A}"/>
              </a:ext>
            </a:extLst>
          </p:cNvPr>
          <p:cNvCxnSpPr>
            <a:cxnSpLocks/>
          </p:cNvCxnSpPr>
          <p:nvPr/>
        </p:nvCxnSpPr>
        <p:spPr>
          <a:xfrm>
            <a:off x="8074717" y="2616024"/>
            <a:ext cx="141287" cy="1190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">
            <a:extLst>
              <a:ext uri="{FF2B5EF4-FFF2-40B4-BE49-F238E27FC236}">
                <a16:creationId xmlns:a16="http://schemas.microsoft.com/office/drawing/2014/main" id="{ED8DC27C-69A3-4B94-B211-609CD961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47" y="3303412"/>
            <a:ext cx="132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디바이스관리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(Bluetooth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3E840260-20BA-4A19-A274-8B671EB8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597" y="1212674"/>
            <a:ext cx="30684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측정데이터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방사능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온습도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ID)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서버 전송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전송간격은 세팅에 따라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WiFi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BE03C-C44F-4BF9-BE62-29DB5DCFF277}"/>
              </a:ext>
            </a:extLst>
          </p:cNvPr>
          <p:cNvSpPr txBox="1"/>
          <p:nvPr/>
        </p:nvSpPr>
        <p:spPr>
          <a:xfrm>
            <a:off x="3516259" y="5236987"/>
            <a:ext cx="3455988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 설정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측정기간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전송간격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 명칭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사용자 기록 사항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기준레벨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경고값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TextBox 23">
            <a:extLst>
              <a:ext uri="{FF2B5EF4-FFF2-40B4-BE49-F238E27FC236}">
                <a16:creationId xmlns:a16="http://schemas.microsoft.com/office/drawing/2014/main" id="{44E8A0FB-AC0B-4870-A6D9-DAEA61EA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22" y="2841449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데이터 조회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TextBox 24">
            <a:extLst>
              <a:ext uri="{FF2B5EF4-FFF2-40B4-BE49-F238E27FC236}">
                <a16:creationId xmlns:a16="http://schemas.microsoft.com/office/drawing/2014/main" id="{7CB40B71-A07E-41F5-B3FE-4E03FE71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829" y="2916062"/>
            <a:ext cx="173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데이터 조회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관리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99B2C2-75C7-4E86-9D83-2FF9BD022D16}"/>
              </a:ext>
            </a:extLst>
          </p:cNvPr>
          <p:cNvSpPr txBox="1"/>
          <p:nvPr/>
        </p:nvSpPr>
        <p:spPr>
          <a:xfrm>
            <a:off x="8106467" y="5960887"/>
            <a:ext cx="2224087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관리자용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리스트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지도조회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데이터 관리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다운로드 등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D51041-ECFA-46D1-BE66-18C75AA2DBE7}"/>
              </a:ext>
            </a:extLst>
          </p:cNvPr>
          <p:cNvSpPr txBox="1"/>
          <p:nvPr/>
        </p:nvSpPr>
        <p:spPr>
          <a:xfrm>
            <a:off x="9766992" y="352249"/>
            <a:ext cx="181292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테이블 구성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기준테이블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측정 데이터 저장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기타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공지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뉴스 등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4" name="TextBox 28">
            <a:extLst>
              <a:ext uri="{FF2B5EF4-FFF2-40B4-BE49-F238E27FC236}">
                <a16:creationId xmlns:a16="http://schemas.microsoft.com/office/drawing/2014/main" id="{0A2869AE-627D-4635-8BB4-C38E88F6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872" y="2932559"/>
            <a:ext cx="221603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로그인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사용자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ID(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PW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지도조회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내 디바이스 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현상태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숫자 로그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기간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그래프 표시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기간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데이터 다운로드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게스트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지도 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디바이스 선택 시 최종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수치 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E2E894-1C44-4C9F-AE54-65EA5C26C834}"/>
              </a:ext>
            </a:extLst>
          </p:cNvPr>
          <p:cNvSpPr txBox="1"/>
          <p:nvPr/>
        </p:nvSpPr>
        <p:spPr>
          <a:xfrm>
            <a:off x="1044522" y="344312"/>
            <a:ext cx="11382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개략도 </a:t>
            </a:r>
          </a:p>
        </p:txBody>
      </p:sp>
    </p:spTree>
    <p:extLst>
      <p:ext uri="{BB962C8B-B14F-4D97-AF65-F5344CB8AC3E}">
        <p14:creationId xmlns:p14="http://schemas.microsoft.com/office/powerpoint/2010/main" val="410242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0C6BB77-207F-484E-9BE1-D50A88D8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0" y="552798"/>
            <a:ext cx="2895600" cy="528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01A4C-E518-E548-9F40-EFDC666AF985}"/>
              </a:ext>
            </a:extLst>
          </p:cNvPr>
          <p:cNvSpPr txBox="1"/>
          <p:nvPr/>
        </p:nvSpPr>
        <p:spPr>
          <a:xfrm>
            <a:off x="1216616" y="5837128"/>
            <a:ext cx="2878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1. </a:t>
            </a:r>
            <a:r>
              <a:rPr lang="ko-KR" altLang="en-US" sz="1400" dirty="0">
                <a:ea typeface="맑은 고딕"/>
                <a:cs typeface="Calibri"/>
              </a:rPr>
              <a:t>사용자 등록 </a:t>
            </a:r>
            <a:r>
              <a:rPr lang="en-US" altLang="ko-KR" sz="1400" dirty="0">
                <a:ea typeface="맑은 고딕"/>
                <a:cs typeface="Calibri"/>
              </a:rPr>
              <a:t>/</a:t>
            </a:r>
            <a:r>
              <a:rPr lang="ko-KR" altLang="en-US" sz="1400" dirty="0">
                <a:ea typeface="맑은 고딕"/>
                <a:cs typeface="Calibri"/>
              </a:rPr>
              <a:t> 로그인 화면 구성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B19D6B-CC9E-3343-B090-CFA3C0B1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16" y="1224389"/>
            <a:ext cx="2307326" cy="4595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6A1590-B3FD-3F4F-B27F-6EA1E424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45" y="551668"/>
            <a:ext cx="2895600" cy="528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87E2C2-3A4D-5547-9A46-3DB29A8AF434}"/>
              </a:ext>
            </a:extLst>
          </p:cNvPr>
          <p:cNvSpPr txBox="1"/>
          <p:nvPr/>
        </p:nvSpPr>
        <p:spPr>
          <a:xfrm>
            <a:off x="5186081" y="5835998"/>
            <a:ext cx="2878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2. </a:t>
            </a:r>
            <a:r>
              <a:rPr lang="ko-KR" altLang="en-US" sz="1400" dirty="0">
                <a:ea typeface="맑은 고딕"/>
                <a:cs typeface="Calibri"/>
              </a:rPr>
              <a:t>디바이스 연결</a:t>
            </a:r>
            <a:r>
              <a:rPr lang="en-US" altLang="ko-KR" sz="1400" dirty="0">
                <a:ea typeface="맑은 고딕"/>
                <a:cs typeface="Calibri"/>
              </a:rPr>
              <a:t>/</a:t>
            </a:r>
            <a:r>
              <a:rPr lang="ko-KR" altLang="en-US" sz="1400" dirty="0">
                <a:ea typeface="맑은 고딕"/>
                <a:cs typeface="Calibri"/>
              </a:rPr>
              <a:t>등록</a:t>
            </a:r>
            <a:r>
              <a:rPr lang="en-US" altLang="ko-KR" sz="1400" dirty="0">
                <a:ea typeface="맑은 고딕"/>
                <a:cs typeface="Calibri"/>
              </a:rPr>
              <a:t>(</a:t>
            </a:r>
            <a:r>
              <a:rPr lang="ko-KR" altLang="en-US" sz="1400" dirty="0">
                <a:ea typeface="맑은 고딕"/>
                <a:cs typeface="Calibri"/>
              </a:rPr>
              <a:t>이름지정</a:t>
            </a:r>
            <a:r>
              <a:rPr lang="en-US" altLang="ko-KR" sz="1400" dirty="0">
                <a:ea typeface="맑은 고딕"/>
                <a:cs typeface="Calibri"/>
              </a:rPr>
              <a:t>)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74F7E4-5EE8-F748-8001-BEC6335F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288" y="551668"/>
            <a:ext cx="2895600" cy="528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7904F-54A5-F043-BE69-141BA9558AFB}"/>
              </a:ext>
            </a:extLst>
          </p:cNvPr>
          <p:cNvSpPr txBox="1"/>
          <p:nvPr/>
        </p:nvSpPr>
        <p:spPr>
          <a:xfrm>
            <a:off x="9092824" y="5835998"/>
            <a:ext cx="2878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3. </a:t>
            </a:r>
            <a:r>
              <a:rPr lang="ko-KR" altLang="en-US" sz="1400" dirty="0">
                <a:ea typeface="맑은 고딕"/>
                <a:cs typeface="Calibri"/>
              </a:rPr>
              <a:t>와이파이 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0CC1F-31BF-2F4C-B994-113D7780387C}"/>
              </a:ext>
            </a:extLst>
          </p:cNvPr>
          <p:cNvSpPr txBox="1"/>
          <p:nvPr/>
        </p:nvSpPr>
        <p:spPr>
          <a:xfrm>
            <a:off x="1416454" y="2355512"/>
            <a:ext cx="123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Email : </a:t>
            </a:r>
          </a:p>
          <a:p>
            <a:r>
              <a:rPr kumimoji="1" lang="en-US" altLang="ko-KR"/>
              <a:t>Password : </a:t>
            </a:r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80B05-222D-B84C-953A-0B1282D0D107}"/>
              </a:ext>
            </a:extLst>
          </p:cNvPr>
          <p:cNvSpPr txBox="1"/>
          <p:nvPr/>
        </p:nvSpPr>
        <p:spPr>
          <a:xfrm>
            <a:off x="1535704" y="3193268"/>
            <a:ext cx="740908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/>
              <a:t>Login </a:t>
            </a:r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DFC83-A5B2-CA45-BFAF-655AD213FDD3}"/>
              </a:ext>
            </a:extLst>
          </p:cNvPr>
          <p:cNvSpPr txBox="1"/>
          <p:nvPr/>
        </p:nvSpPr>
        <p:spPr>
          <a:xfrm>
            <a:off x="2340111" y="3205961"/>
            <a:ext cx="92365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/>
              <a:t>Sing up </a:t>
            </a:r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2AFF8-D659-D249-99C1-90103596874B}"/>
              </a:ext>
            </a:extLst>
          </p:cNvPr>
          <p:cNvSpPr txBox="1"/>
          <p:nvPr/>
        </p:nvSpPr>
        <p:spPr>
          <a:xfrm>
            <a:off x="5277090" y="2291833"/>
            <a:ext cx="2036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Device #1 (</a:t>
            </a:r>
            <a:r>
              <a:rPr kumimoji="1" lang="ko-KR" altLang="en-US"/>
              <a:t>작업실</a:t>
            </a:r>
            <a:r>
              <a:rPr kumimoji="1" lang="en-US" altLang="ko-KR"/>
              <a:t>) </a:t>
            </a:r>
          </a:p>
          <a:p>
            <a:r>
              <a:rPr kumimoji="1" lang="en-US" altLang="ko-KR"/>
              <a:t>Device #2</a:t>
            </a:r>
            <a:r>
              <a:rPr kumimoji="1" lang="ko-KR" altLang="en-US"/>
              <a:t> </a:t>
            </a:r>
            <a:r>
              <a:rPr kumimoji="1" lang="en-US" altLang="ko-KR"/>
              <a:t>(</a:t>
            </a:r>
            <a:r>
              <a:rPr kumimoji="1" lang="ko-KR" altLang="en-US"/>
              <a:t>창고</a:t>
            </a:r>
            <a:r>
              <a:rPr kumimoji="1" lang="en-US" altLang="ko-KR"/>
              <a:t>1)</a:t>
            </a:r>
          </a:p>
          <a:p>
            <a:r>
              <a:rPr kumimoji="1" lang="en-US" altLang="ko-KR"/>
              <a:t>: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37025-F84D-B84C-AE08-894BD13EDDEA}"/>
              </a:ext>
            </a:extLst>
          </p:cNvPr>
          <p:cNvSpPr txBox="1"/>
          <p:nvPr/>
        </p:nvSpPr>
        <p:spPr>
          <a:xfrm>
            <a:off x="5396340" y="3575293"/>
            <a:ext cx="1016625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/>
              <a:t>Connect </a:t>
            </a:r>
            <a:endParaRPr kumimoji="1"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98F156-A7FB-A04E-B99D-AA6BFE3D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30" y="1224389"/>
            <a:ext cx="2307326" cy="4595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F9FD4D7-EDEF-8443-B9C1-DA2F4E3D1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25" y="1224389"/>
            <a:ext cx="2307326" cy="4595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33BBEFA-DDAC-DE4F-ABB7-9C835B8F5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342" y="3944625"/>
            <a:ext cx="342900" cy="3683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704014-5E1C-4648-AF05-9FF749114C99}"/>
              </a:ext>
            </a:extLst>
          </p:cNvPr>
          <p:cNvSpPr txBox="1"/>
          <p:nvPr/>
        </p:nvSpPr>
        <p:spPr>
          <a:xfrm>
            <a:off x="9553990" y="3903837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Technonia_office</a:t>
            </a:r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F8C27-D487-BB4B-81D6-BADB951B9434}"/>
              </a:ext>
            </a:extLst>
          </p:cNvPr>
          <p:cNvSpPr txBox="1"/>
          <p:nvPr/>
        </p:nvSpPr>
        <p:spPr>
          <a:xfrm>
            <a:off x="9242237" y="2217012"/>
            <a:ext cx="204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Wi-Fi ___________</a:t>
            </a:r>
          </a:p>
          <a:p>
            <a:r>
              <a:rPr kumimoji="1" lang="en-US" altLang="ko-KR"/>
              <a:t>Password ________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60979-D3EC-0F4C-BE6A-1EAF427C2923}"/>
              </a:ext>
            </a:extLst>
          </p:cNvPr>
          <p:cNvSpPr txBox="1"/>
          <p:nvPr/>
        </p:nvSpPr>
        <p:spPr>
          <a:xfrm>
            <a:off x="9304905" y="3459526"/>
            <a:ext cx="1016625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/>
              <a:t>Connect 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53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486A8-6673-48C7-9BA3-AFBC6109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98224" cy="87439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Profile Screen</a:t>
            </a:r>
            <a:endParaRPr lang="ko-KR" altLang="en-US" b="1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238207-1F25-4331-91D9-90112EDF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41" y="1523225"/>
            <a:ext cx="2405790" cy="4679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B55E0-A70C-4EAA-8B20-19EE5CB3B8A7}"/>
              </a:ext>
            </a:extLst>
          </p:cNvPr>
          <p:cNvSpPr txBox="1"/>
          <p:nvPr/>
        </p:nvSpPr>
        <p:spPr>
          <a:xfrm>
            <a:off x="4885264" y="3256629"/>
            <a:ext cx="51357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❷</a:t>
            </a:r>
            <a:r>
              <a:rPr lang="ko-KR" altLang="en-US" sz="1400" dirty="0">
                <a:ea typeface="맑은 고딕"/>
                <a:cs typeface="Calibri"/>
              </a:rPr>
              <a:t>의 이미지를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누르면</a:t>
            </a:r>
            <a:r>
              <a:rPr lang="en-US" altLang="ko-KR" sz="1400" dirty="0">
                <a:ea typeface="맑은 고딕"/>
                <a:cs typeface="Calibri"/>
              </a:rPr>
              <a:t> "Device </a:t>
            </a:r>
            <a:r>
              <a:rPr lang="en-US" altLang="ko-KR" sz="1400" dirty="0" err="1">
                <a:ea typeface="맑은 고딕"/>
                <a:cs typeface="Calibri"/>
              </a:rPr>
              <a:t>Screen"으로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이동</a:t>
            </a:r>
            <a:endParaRPr lang="en-US" sz="1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473F1-FEED-4C41-814F-55AC112A86D7}"/>
              </a:ext>
            </a:extLst>
          </p:cNvPr>
          <p:cNvSpPr txBox="1"/>
          <p:nvPr/>
        </p:nvSpPr>
        <p:spPr>
          <a:xfrm>
            <a:off x="4885264" y="4286542"/>
            <a:ext cx="69705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❸</a:t>
            </a:r>
            <a:r>
              <a:rPr lang="ko-KR" altLang="en-US" sz="1400" dirty="0">
                <a:ea typeface="맑은 고딕"/>
                <a:cs typeface="Calibri"/>
              </a:rPr>
              <a:t>의 버튼을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누르면</a:t>
            </a:r>
            <a:r>
              <a:rPr lang="en-US" altLang="ko-KR" sz="1400" dirty="0">
                <a:ea typeface="맑은 고딕"/>
                <a:cs typeface="Calibri"/>
              </a:rPr>
              <a:t> "Radioactive Ray Graph </a:t>
            </a:r>
            <a:r>
              <a:rPr lang="en-US" altLang="ko-KR" sz="1400" dirty="0" err="1">
                <a:ea typeface="맑은 고딕"/>
                <a:cs typeface="Calibri"/>
              </a:rPr>
              <a:t>Screen"으로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이동</a:t>
            </a:r>
            <a:endParaRPr lang="en-US" sz="1400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FCDCC-E203-4E5F-915D-2560C399772A}"/>
              </a:ext>
            </a:extLst>
          </p:cNvPr>
          <p:cNvSpPr txBox="1"/>
          <p:nvPr/>
        </p:nvSpPr>
        <p:spPr>
          <a:xfrm>
            <a:off x="4885264" y="5334708"/>
            <a:ext cx="54555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❹</a:t>
            </a:r>
            <a:r>
              <a:rPr lang="ko-KR" altLang="en-US" sz="1400" dirty="0">
                <a:ea typeface="맑은 고딕"/>
                <a:cs typeface="Calibri"/>
              </a:rPr>
              <a:t>의 버튼을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누르면</a:t>
            </a:r>
            <a:r>
              <a:rPr lang="en-US" altLang="ko-KR" sz="1400" dirty="0">
                <a:ea typeface="맑은 고딕"/>
                <a:cs typeface="Calibri"/>
              </a:rPr>
              <a:t> "Temperature Graph </a:t>
            </a:r>
            <a:r>
              <a:rPr lang="en-US" altLang="ko-KR" sz="1400" dirty="0" err="1">
                <a:ea typeface="맑은 고딕"/>
                <a:cs typeface="Calibri"/>
              </a:rPr>
              <a:t>Screen"으로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이동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3D5C7-90C2-4E9E-87E0-2891AD26AF13}"/>
              </a:ext>
            </a:extLst>
          </p:cNvPr>
          <p:cNvSpPr txBox="1"/>
          <p:nvPr/>
        </p:nvSpPr>
        <p:spPr>
          <a:xfrm>
            <a:off x="4885264" y="2009548"/>
            <a:ext cx="64685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스크린 상단의 </a:t>
            </a:r>
            <a:r>
              <a:rPr lang="ko-KR" altLang="en-US" sz="1400" dirty="0" err="1">
                <a:ea typeface="맑은 고딕"/>
                <a:cs typeface="Calibri"/>
              </a:rPr>
              <a:t>Action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  <a:r>
              <a:rPr lang="ko-KR" altLang="en-US" sz="1400" dirty="0" err="1">
                <a:ea typeface="맑은 고딕"/>
                <a:cs typeface="Calibri"/>
              </a:rPr>
              <a:t>Bar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  <a:r>
              <a:rPr lang="ko-KR" altLang="en-US" sz="1400" dirty="0"/>
              <a:t>❶은</a:t>
            </a:r>
            <a:r>
              <a:rPr lang="ko-KR" altLang="en-US" sz="1400" dirty="0">
                <a:ea typeface="맑은 고딕"/>
                <a:cs typeface="Calibri"/>
              </a:rPr>
              <a:t> 추후에 간단한 로고와 로그아웃 버튼으로 교체 필요성이 보임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35035-6F4E-47FB-AEC6-F311813622C9}"/>
              </a:ext>
            </a:extLst>
          </p:cNvPr>
          <p:cNvSpPr txBox="1"/>
          <p:nvPr/>
        </p:nvSpPr>
        <p:spPr>
          <a:xfrm>
            <a:off x="2865718" y="1742674"/>
            <a:ext cx="339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/>
              <a:t>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D744-FECB-44A6-9D49-69E61E45A2C5}"/>
              </a:ext>
            </a:extLst>
          </p:cNvPr>
          <p:cNvSpPr txBox="1"/>
          <p:nvPr/>
        </p:nvSpPr>
        <p:spPr>
          <a:xfrm>
            <a:off x="1107141" y="228012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FEC93-1353-4DA3-87D5-B090A493DFC0}"/>
              </a:ext>
            </a:extLst>
          </p:cNvPr>
          <p:cNvSpPr txBox="1"/>
          <p:nvPr/>
        </p:nvSpPr>
        <p:spPr>
          <a:xfrm>
            <a:off x="2205317" y="3310036"/>
            <a:ext cx="42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1922A-BFF9-497A-B1A6-DE8CB9B630C2}"/>
              </a:ext>
            </a:extLst>
          </p:cNvPr>
          <p:cNvSpPr txBox="1"/>
          <p:nvPr/>
        </p:nvSpPr>
        <p:spPr>
          <a:xfrm>
            <a:off x="2205317" y="3681093"/>
            <a:ext cx="42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3ED76-1237-E141-BC17-489FC5C817C7}"/>
              </a:ext>
            </a:extLst>
          </p:cNvPr>
          <p:cNvSpPr txBox="1"/>
          <p:nvPr/>
        </p:nvSpPr>
        <p:spPr>
          <a:xfrm>
            <a:off x="4937312" y="6018481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디바이스 삭제</a:t>
            </a:r>
            <a:r>
              <a:rPr kumimoji="1" lang="en-US" altLang="ko-KR"/>
              <a:t>,</a:t>
            </a:r>
            <a:r>
              <a:rPr kumimoji="1" lang="ko-KR" altLang="en-US"/>
              <a:t> 이름변경 등 기본 정보 관리 방법 추가 </a:t>
            </a:r>
          </a:p>
        </p:txBody>
      </p:sp>
    </p:spTree>
    <p:extLst>
      <p:ext uri="{BB962C8B-B14F-4D97-AF65-F5344CB8AC3E}">
        <p14:creationId xmlns:p14="http://schemas.microsoft.com/office/powerpoint/2010/main" val="23190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7F63-628E-4528-B31F-9F72D1E2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95" y="24858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Temperature/ Humidity Graph Screen</a:t>
            </a:r>
            <a:endParaRPr lang="ko-KR" alt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CB3AA51-D885-430C-8C80-8BB6BA5A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5" y="1690686"/>
            <a:ext cx="2410158" cy="467992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1AD85E4-721E-4E8A-B5E2-8D27F4EF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69" y="1690688"/>
            <a:ext cx="2410157" cy="467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5AFCB-FDFC-4EF9-97E6-8D2F1CEC32F2}"/>
              </a:ext>
            </a:extLst>
          </p:cNvPr>
          <p:cNvSpPr txBox="1"/>
          <p:nvPr/>
        </p:nvSpPr>
        <p:spPr>
          <a:xfrm>
            <a:off x="6305412" y="2905780"/>
            <a:ext cx="464706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❶의</a:t>
            </a:r>
            <a:r>
              <a:rPr lang="ko-KR" altLang="en-US" sz="1400" dirty="0">
                <a:ea typeface="맑은 고딕"/>
                <a:cs typeface="Calibri"/>
              </a:rPr>
              <a:t> 버튼을 누르면 </a:t>
            </a:r>
            <a:r>
              <a:rPr lang="ko-KR" altLang="en-US" sz="1400" dirty="0" err="1">
                <a:ea typeface="맑은 고딕"/>
                <a:cs typeface="Calibri"/>
              </a:rPr>
              <a:t>Profile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  <a:r>
              <a:rPr lang="ko-KR" altLang="en-US" sz="1400" dirty="0" err="1">
                <a:ea typeface="맑은 고딕"/>
                <a:cs typeface="Calibri"/>
              </a:rPr>
              <a:t>Screen으로</a:t>
            </a:r>
            <a:r>
              <a:rPr lang="ko-KR" altLang="en-US" sz="1400" dirty="0">
                <a:ea typeface="맑은 고딕"/>
                <a:cs typeface="Calibri"/>
              </a:rPr>
              <a:t> 돌아갈 수 있게 </a:t>
            </a:r>
            <a:r>
              <a:rPr lang="ko-KR" altLang="en-US" sz="1400" dirty="0" err="1">
                <a:ea typeface="맑은 고딕"/>
                <a:cs typeface="Calibri"/>
              </a:rPr>
              <a:t>navigation이</a:t>
            </a:r>
            <a:r>
              <a:rPr lang="ko-KR" altLang="en-US" sz="1400" dirty="0">
                <a:ea typeface="맑은 고딕"/>
                <a:cs typeface="Calibri"/>
              </a:rPr>
              <a:t> 작동</a:t>
            </a:r>
            <a:endParaRPr lang="en-US" altLang="ko-KR" sz="1400" dirty="0">
              <a:ea typeface="맑은 고딕"/>
              <a:cs typeface="Calibri"/>
            </a:endParaRPr>
          </a:p>
          <a:p>
            <a:endParaRPr lang="en-US" altLang="ko-KR" sz="1400" dirty="0">
              <a:ea typeface="맑은 고딕"/>
              <a:cs typeface="Calibri"/>
            </a:endParaRPr>
          </a:p>
          <a:p>
            <a:r>
              <a:rPr lang="ko-KR" altLang="en-US" sz="1400" dirty="0">
                <a:solidFill>
                  <a:srgbClr val="FF0000"/>
                </a:solidFill>
                <a:ea typeface="맑은 고딕"/>
                <a:cs typeface="Calibri"/>
              </a:rPr>
              <a:t>온습도를 같은 화면에 보여주는게 좋을것 같습니다</a:t>
            </a:r>
            <a:r>
              <a:rPr lang="en-US" altLang="ko-KR" sz="1400" dirty="0">
                <a:solidFill>
                  <a:srgbClr val="FF0000"/>
                </a:solidFill>
                <a:ea typeface="맑은 고딕"/>
                <a:cs typeface="Calibri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ea typeface="맑은 고딕"/>
                <a:cs typeface="Calibri"/>
              </a:rPr>
              <a:t> </a:t>
            </a:r>
            <a:endParaRPr lang="en-US" altLang="ko-KR" sz="1400" dirty="0">
              <a:solidFill>
                <a:srgbClr val="FF0000"/>
              </a:solidFill>
              <a:ea typeface="맑은 고딕"/>
              <a:cs typeface="Calibri"/>
            </a:endParaRPr>
          </a:p>
          <a:p>
            <a:r>
              <a:rPr lang="en-US" altLang="ko-KR" sz="1400" dirty="0">
                <a:solidFill>
                  <a:srgbClr val="FF0000"/>
                </a:solidFill>
                <a:ea typeface="맑은 고딕"/>
                <a:cs typeface="Calibri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ea typeface="맑은 고딕"/>
                <a:cs typeface="Calibri"/>
              </a:rPr>
              <a:t>그래프도 하나로 </a:t>
            </a:r>
            <a:r>
              <a:rPr lang="en-US" altLang="ko-KR" sz="1400" dirty="0">
                <a:solidFill>
                  <a:srgbClr val="FF0000"/>
                </a:solidFill>
                <a:ea typeface="맑은 고딕"/>
                <a:cs typeface="Calibri"/>
              </a:rPr>
              <a:t>)</a:t>
            </a:r>
            <a:endParaRPr lang="ko-KR" altLang="en-US" sz="1400" dirty="0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5F602-1741-4568-8693-98DA23903E3F}"/>
              </a:ext>
            </a:extLst>
          </p:cNvPr>
          <p:cNvSpPr txBox="1"/>
          <p:nvPr/>
        </p:nvSpPr>
        <p:spPr>
          <a:xfrm>
            <a:off x="641495" y="2130872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1429C-B6DF-451F-A335-7BB7C812E6F2}"/>
              </a:ext>
            </a:extLst>
          </p:cNvPr>
          <p:cNvSpPr txBox="1"/>
          <p:nvPr/>
        </p:nvSpPr>
        <p:spPr>
          <a:xfrm>
            <a:off x="3241498" y="2130872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❶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15DFD6-407D-994C-A897-7673561A2614}"/>
              </a:ext>
            </a:extLst>
          </p:cNvPr>
          <p:cNvSpPr/>
          <p:nvPr/>
        </p:nvSpPr>
        <p:spPr>
          <a:xfrm>
            <a:off x="5131950" y="1979266"/>
            <a:ext cx="622852" cy="521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003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2FF1-4F4F-422A-8C91-E281703E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Radioactive Graph Screen</a:t>
            </a:r>
            <a:endParaRPr lang="ko-KR" altLang="en-US" b="1" dirty="0"/>
          </a:p>
        </p:txBody>
      </p:sp>
      <p:pic>
        <p:nvPicPr>
          <p:cNvPr id="3" name="Picture 4" descr="A picture containing device, meter&#10;&#10;Description generated with high confidence">
            <a:extLst>
              <a:ext uri="{FF2B5EF4-FFF2-40B4-BE49-F238E27FC236}">
                <a16:creationId xmlns:a16="http://schemas.microsoft.com/office/drawing/2014/main" id="{2FCC0AD1-7739-42A3-B0E6-1BB2D4DC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56" y="1687984"/>
            <a:ext cx="2410157" cy="4679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9296BC-C608-4C1A-95AB-C2DDB90A6D8E}"/>
              </a:ext>
            </a:extLst>
          </p:cNvPr>
          <p:cNvSpPr/>
          <p:nvPr/>
        </p:nvSpPr>
        <p:spPr>
          <a:xfrm>
            <a:off x="4699290" y="29893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❶의 차트는 </a:t>
            </a:r>
            <a:r>
              <a:rPr lang="ko-KR" altLang="en-US" dirty="0">
                <a:solidFill>
                  <a:srgbClr val="FF0000"/>
                </a:solidFill>
                <a:ea typeface="맑은 고딕"/>
                <a:cs typeface="Calibri"/>
              </a:rPr>
              <a:t>실시간</a:t>
            </a:r>
            <a:r>
              <a:rPr lang="ko-KR" altLang="en-US" dirty="0">
                <a:ea typeface="맑은 고딕"/>
                <a:cs typeface="Calibri"/>
              </a:rPr>
              <a:t>으로 측정된 방사능 수치를 나타냄. </a:t>
            </a:r>
            <a:endParaRPr lang="en-US" altLang="ko-KR" dirty="0">
              <a:ea typeface="맑은 고딕"/>
              <a:cs typeface="Calibri"/>
            </a:endParaRPr>
          </a:p>
          <a:p>
            <a:endParaRPr lang="en-US" altLang="ko-KR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추후 애니메이션 기능 사용을 위해서 </a:t>
            </a:r>
            <a:r>
              <a:rPr lang="ko-KR" altLang="en-US" dirty="0"/>
              <a:t>❶</a:t>
            </a:r>
            <a:r>
              <a:rPr lang="ko-KR" altLang="en-US" dirty="0">
                <a:ea typeface="맑은 고딕"/>
                <a:cs typeface="Calibri"/>
              </a:rPr>
              <a:t>의 이미지 형태 구현이 필요할 것으로 보임</a:t>
            </a:r>
            <a:r>
              <a:rPr lang="en-US" altLang="ko-KR" dirty="0">
                <a:ea typeface="맑은 고딕"/>
                <a:cs typeface="Calibri"/>
              </a:rPr>
              <a:t>.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935916-87A2-415C-9D39-1FFBD225B12B}"/>
              </a:ext>
            </a:extLst>
          </p:cNvPr>
          <p:cNvSpPr/>
          <p:nvPr/>
        </p:nvSpPr>
        <p:spPr>
          <a:xfrm>
            <a:off x="981212" y="2644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793F5-C64D-364D-A675-ABA07B691373}"/>
              </a:ext>
            </a:extLst>
          </p:cNvPr>
          <p:cNvSpPr txBox="1"/>
          <p:nvPr/>
        </p:nvSpPr>
        <p:spPr>
          <a:xfrm>
            <a:off x="4699290" y="4678017"/>
            <a:ext cx="558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>
                <a:solidFill>
                  <a:srgbClr val="FF0000"/>
                </a:solidFill>
              </a:rPr>
              <a:t>-&gt; </a:t>
            </a:r>
            <a:r>
              <a:rPr kumimoji="1" lang="ko-KR" altLang="en-US" sz="1400">
                <a:solidFill>
                  <a:srgbClr val="FF0000"/>
                </a:solidFill>
              </a:rPr>
              <a:t>기존 무선가이거 구성을 대부분 따라 가는게 효율적일것 같습니다</a:t>
            </a:r>
            <a:r>
              <a:rPr kumimoji="1" lang="en-US" altLang="ko-KR" sz="1400">
                <a:solidFill>
                  <a:srgbClr val="FF0000"/>
                </a:solidFill>
              </a:rPr>
              <a:t>.</a:t>
            </a:r>
            <a:r>
              <a:rPr kumimoji="1" lang="ko-KR" altLang="en-US" sz="1400">
                <a:solidFill>
                  <a:srgbClr val="FF0000"/>
                </a:solidFill>
              </a:rPr>
              <a:t> </a:t>
            </a:r>
            <a:endParaRPr kumimoji="1" lang="en-US" altLang="ko-KR" sz="1400">
              <a:solidFill>
                <a:srgbClr val="FF0000"/>
              </a:solidFill>
            </a:endParaRPr>
          </a:p>
          <a:p>
            <a:r>
              <a:rPr kumimoji="1" lang="en-US" altLang="ko-KR" sz="1400">
                <a:solidFill>
                  <a:srgbClr val="FF0000"/>
                </a:solidFill>
              </a:rPr>
              <a:t>(</a:t>
            </a:r>
            <a:r>
              <a:rPr kumimoji="1" lang="ko-KR" altLang="en-US" sz="1400">
                <a:solidFill>
                  <a:srgbClr val="FF0000"/>
                </a:solidFill>
              </a:rPr>
              <a:t> 다음페이지 참조 </a:t>
            </a:r>
            <a:r>
              <a:rPr kumimoji="1" lang="en-US" altLang="ko-KR" sz="1400">
                <a:solidFill>
                  <a:srgbClr val="FF0000"/>
                </a:solidFill>
              </a:rPr>
              <a:t>)</a:t>
            </a:r>
            <a:r>
              <a:rPr kumimoji="1" lang="ko-KR" altLang="en-US" sz="14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60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819164-A47C-B049-90A3-BE213816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Radioactive Graph Screen – </a:t>
            </a:r>
            <a:r>
              <a:rPr lang="ko-KR" altLang="en-US" sz="1600" b="1" dirty="0">
                <a:solidFill>
                  <a:srgbClr val="000000"/>
                </a:solidFill>
              </a:rPr>
              <a:t>기존 무선가이거 따라 구성 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BF029-4693-8641-9205-9B2F981C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28" y="1400938"/>
            <a:ext cx="2895600" cy="5283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D3EA99-88B2-F246-AA6B-1C2D6FB9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19" y="1400938"/>
            <a:ext cx="2895600" cy="528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F69D1D-39EC-0A43-AA87-AC349122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28" y="1400938"/>
            <a:ext cx="2895600" cy="528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141FA1-8E0B-C543-BC73-4DD1C475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65" y="2099032"/>
            <a:ext cx="2307326" cy="459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D0F443-5A38-AE41-A85A-38AACA64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365" y="2099032"/>
            <a:ext cx="2307326" cy="459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0DEAC8-5CF8-9441-8365-6F68991B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156" y="2099032"/>
            <a:ext cx="2307326" cy="4595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5D7B50-8D10-6942-815C-E753FBD8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67" y="2620427"/>
            <a:ext cx="2260772" cy="3369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49CF5F-A524-1F4C-8330-F9852F7E0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519" y="2558564"/>
            <a:ext cx="2286172" cy="34314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1A78FE-E7D1-5A45-8D7E-A065C767E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710" y="2620427"/>
            <a:ext cx="2260772" cy="3369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025721-23EB-AB4E-A12B-250DDDA46DAB}"/>
              </a:ext>
            </a:extLst>
          </p:cNvPr>
          <p:cNvSpPr txBox="1"/>
          <p:nvPr/>
        </p:nvSpPr>
        <p:spPr>
          <a:xfrm>
            <a:off x="10450121" y="5565914"/>
            <a:ext cx="2496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/>
              <a:t>Map view </a:t>
            </a:r>
            <a:r>
              <a:rPr kumimoji="1" lang="ko-KR" altLang="en-US" sz="1400"/>
              <a:t>경우 이슈가 있다면 </a:t>
            </a:r>
            <a:endParaRPr kumimoji="1" lang="en-US" altLang="ko-KR" sz="1400"/>
          </a:p>
          <a:p>
            <a:r>
              <a:rPr kumimoji="1" lang="ko-KR" altLang="en-US" sz="1400"/>
              <a:t>초기 개발에서는 제외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DDC716-D0A1-3446-AE6A-8A0FC9E6F066}"/>
              </a:ext>
            </a:extLst>
          </p:cNvPr>
          <p:cNvSpPr/>
          <p:nvPr/>
        </p:nvSpPr>
        <p:spPr>
          <a:xfrm>
            <a:off x="1162765" y="255856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❶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C2D320-49F1-A54F-904E-A9DC85F7C5BA}"/>
              </a:ext>
            </a:extLst>
          </p:cNvPr>
          <p:cNvSpPr/>
          <p:nvPr/>
        </p:nvSpPr>
        <p:spPr>
          <a:xfrm>
            <a:off x="5566524" y="249655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❷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AFFE0-D411-C24B-85F1-A0FCE612E70A}"/>
              </a:ext>
            </a:extLst>
          </p:cNvPr>
          <p:cNvSpPr txBox="1"/>
          <p:nvPr/>
        </p:nvSpPr>
        <p:spPr>
          <a:xfrm>
            <a:off x="8162813" y="2558564"/>
            <a:ext cx="42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262431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BFF2E5-EAA3-2346-88C7-812229E5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14" y="2404316"/>
            <a:ext cx="1600200" cy="3086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3E7A2E-E24B-384B-B655-5AD72535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75" y="1024270"/>
            <a:ext cx="2895600" cy="5283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CA0675-E4DD-E64D-9525-565BE7AB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712" y="1722364"/>
            <a:ext cx="2307326" cy="459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3569F0-8CA0-F84D-B64C-CEAF25B68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14" y="2243759"/>
            <a:ext cx="2260772" cy="336955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624DB02-A7AC-8542-A305-752AB5CBBB7E}"/>
              </a:ext>
            </a:extLst>
          </p:cNvPr>
          <p:cNvSpPr/>
          <p:nvPr/>
        </p:nvSpPr>
        <p:spPr>
          <a:xfrm>
            <a:off x="3101009" y="1722364"/>
            <a:ext cx="622852" cy="521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385B73-0498-EB4A-AF7C-96E410C27F2D}"/>
              </a:ext>
            </a:extLst>
          </p:cNvPr>
          <p:cNvSpPr/>
          <p:nvPr/>
        </p:nvSpPr>
        <p:spPr>
          <a:xfrm>
            <a:off x="6082253" y="24043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❶ 메뉴 선택 버튼 터치시 슬라이드 표시  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67221E-AE8F-A34D-87CB-3F67FA047C98}"/>
              </a:ext>
            </a:extLst>
          </p:cNvPr>
          <p:cNvSpPr/>
          <p:nvPr/>
        </p:nvSpPr>
        <p:spPr>
          <a:xfrm>
            <a:off x="3691594" y="1537698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❶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5C36A-7C1B-6447-A5FB-DAE1D6EA6474}"/>
              </a:ext>
            </a:extLst>
          </p:cNvPr>
          <p:cNvSpPr/>
          <p:nvPr/>
        </p:nvSpPr>
        <p:spPr>
          <a:xfrm>
            <a:off x="6508336" y="3182191"/>
            <a:ext cx="3775351" cy="23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+mj-lt"/>
              </a:rPr>
              <a:t>디바이스 관리 </a:t>
            </a:r>
            <a:endParaRPr lang="en-US" altLang="ko-KR" sz="1600" dirty="0">
              <a:latin typeface="+mj-lt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-</a:t>
            </a:r>
            <a:r>
              <a:rPr lang="ko-KR" altLang="en-US" sz="1600" dirty="0">
                <a:latin typeface="+mj-lt"/>
              </a:rPr>
              <a:t> 디바이스 별칭 </a:t>
            </a:r>
            <a:endParaRPr lang="en-US" altLang="ko-KR" sz="1600" dirty="0">
              <a:latin typeface="+mj-lt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-</a:t>
            </a:r>
            <a:r>
              <a:rPr lang="ko-KR" altLang="en-US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설정값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(</a:t>
            </a:r>
            <a:r>
              <a:rPr lang="ko-KR" altLang="en-US" sz="1600" dirty="0">
                <a:latin typeface="+mj-lt"/>
              </a:rPr>
              <a:t> 경고 방사능 수치</a:t>
            </a:r>
            <a:r>
              <a:rPr lang="en-US" altLang="ko-KR" sz="1600" dirty="0">
                <a:latin typeface="+mj-lt"/>
              </a:rPr>
              <a:t>,</a:t>
            </a:r>
            <a:r>
              <a:rPr lang="ko-KR" altLang="en-US" sz="1600" dirty="0">
                <a:latin typeface="+mj-lt"/>
              </a:rPr>
              <a:t> 경고 온도 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pPr>
              <a:defRPr/>
            </a:pPr>
            <a:endParaRPr lang="en-US" altLang="ko-KR" sz="1600" dirty="0">
              <a:latin typeface="+mj-lt"/>
            </a:endParaRPr>
          </a:p>
          <a:p>
            <a:pPr>
              <a:defRPr/>
            </a:pPr>
            <a:r>
              <a:rPr lang="ko-KR" altLang="en-US" sz="1600" dirty="0" err="1">
                <a:latin typeface="+mj-lt"/>
              </a:rPr>
              <a:t>측정데이터</a:t>
            </a:r>
            <a:r>
              <a:rPr lang="ko-KR" altLang="en-US" sz="1600" dirty="0">
                <a:latin typeface="+mj-lt"/>
              </a:rPr>
              <a:t> 공유 </a:t>
            </a:r>
            <a:endParaRPr lang="en-US" altLang="ko-KR" sz="1600" dirty="0">
              <a:latin typeface="+mj-lt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-</a:t>
            </a:r>
            <a:r>
              <a:rPr lang="ko-KR" altLang="en-US" sz="1600" dirty="0">
                <a:latin typeface="+mj-lt"/>
              </a:rPr>
              <a:t> 자료 저장 </a:t>
            </a:r>
            <a:r>
              <a:rPr lang="en-US" altLang="ko-KR" sz="1600" dirty="0">
                <a:latin typeface="+mj-lt"/>
              </a:rPr>
              <a:t>(txt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log</a:t>
            </a:r>
            <a:r>
              <a:rPr lang="ko-KR" altLang="en-US" sz="1600" dirty="0">
                <a:latin typeface="+mj-lt"/>
              </a:rPr>
              <a:t>형태 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-</a:t>
            </a:r>
            <a:r>
              <a:rPr lang="ko-KR" altLang="en-US" sz="1600" dirty="0">
                <a:latin typeface="+mj-lt"/>
              </a:rPr>
              <a:t> 데이터 공유 </a:t>
            </a:r>
            <a:r>
              <a:rPr lang="en-US" altLang="ko-KR" sz="1600" dirty="0">
                <a:latin typeface="+mj-lt"/>
              </a:rPr>
              <a:t>(</a:t>
            </a:r>
            <a:r>
              <a:rPr lang="ko-KR" altLang="en-US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페북</a:t>
            </a:r>
            <a:r>
              <a:rPr lang="en-US" altLang="ko-KR" sz="1600" dirty="0">
                <a:latin typeface="+mj-lt"/>
              </a:rPr>
              <a:t>,</a:t>
            </a:r>
            <a:r>
              <a:rPr lang="ko-KR" altLang="en-US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카톡</a:t>
            </a:r>
            <a:r>
              <a:rPr lang="ko-KR" altLang="en-US" sz="1600" dirty="0">
                <a:latin typeface="+mj-lt"/>
              </a:rPr>
              <a:t> 등 </a:t>
            </a:r>
            <a:r>
              <a:rPr lang="en-US" altLang="ko-KR" sz="1600" dirty="0">
                <a:latin typeface="+mj-lt"/>
              </a:rPr>
              <a:t>)</a:t>
            </a:r>
            <a:r>
              <a:rPr lang="ko-KR" altLang="en-US" sz="1600" dirty="0"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pPr>
              <a:defRPr/>
            </a:pPr>
            <a:endParaRPr lang="en-US" altLang="ko-KR" sz="1600" dirty="0">
              <a:latin typeface="+mj-lt"/>
            </a:endParaRPr>
          </a:p>
          <a:p>
            <a:pPr>
              <a:defRPr/>
            </a:pPr>
            <a:endParaRPr lang="en-US" altLang="ko-KR" sz="1600" dirty="0">
              <a:latin typeface="+mj-l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721A7A0-A3B0-994B-B70E-A6D72C75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Radioactive Graph Screen – </a:t>
            </a:r>
            <a:r>
              <a:rPr lang="ko-KR" altLang="en-US" sz="1600" b="1" dirty="0">
                <a:solidFill>
                  <a:srgbClr val="000000"/>
                </a:solidFill>
              </a:rPr>
              <a:t>기존 무선가이거 따라 구성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068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312</TotalTime>
  <Words>618</Words>
  <Application>Microsoft Macintosh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office theme</vt:lpstr>
      <vt:lpstr>Technonia_i_app</vt:lpstr>
      <vt:lpstr>PowerPoint 프레젠테이션</vt:lpstr>
      <vt:lpstr>PowerPoint 프레젠테이션</vt:lpstr>
      <vt:lpstr>PowerPoint 프레젠테이션</vt:lpstr>
      <vt:lpstr>Profile Screen</vt:lpstr>
      <vt:lpstr>Temperature/ Humidity Graph Screen</vt:lpstr>
      <vt:lpstr>Radioactive Graph Screen</vt:lpstr>
      <vt:lpstr>Radioactive Graph Screen – 기존 무선가이거 따라 구성 </vt:lpstr>
      <vt:lpstr>Radioactive Graph Screen – 기존 무선가이거 따라 구성 </vt:lpstr>
      <vt:lpstr>Other components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SangjinLee</cp:lastModifiedBy>
  <cp:revision>403</cp:revision>
  <dcterms:created xsi:type="dcterms:W3CDTF">2013-07-15T20:26:40Z</dcterms:created>
  <dcterms:modified xsi:type="dcterms:W3CDTF">2019-06-14T08:13:43Z</dcterms:modified>
</cp:coreProperties>
</file>