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57" r:id="rId4"/>
    <p:sldId id="258" r:id="rId5"/>
    <p:sldId id="259" r:id="rId6"/>
    <p:sldId id="260" r:id="rId7"/>
    <p:sldId id="272" r:id="rId8"/>
    <p:sldId id="261" r:id="rId9"/>
    <p:sldId id="262" r:id="rId10"/>
    <p:sldId id="273" r:id="rId11"/>
    <p:sldId id="263" r:id="rId12"/>
    <p:sldId id="264" r:id="rId13"/>
    <p:sldId id="274" r:id="rId14"/>
    <p:sldId id="265" r:id="rId15"/>
    <p:sldId id="266" r:id="rId16"/>
    <p:sldId id="275" r:id="rId17"/>
    <p:sldId id="267" r:id="rId18"/>
    <p:sldId id="268" r:id="rId19"/>
    <p:sldId id="281" r:id="rId20"/>
    <p:sldId id="276" r:id="rId21"/>
    <p:sldId id="269" r:id="rId22"/>
    <p:sldId id="279" r:id="rId23"/>
    <p:sldId id="270" r:id="rId24"/>
    <p:sldId id="271" r:id="rId25"/>
    <p:sldId id="277" r:id="rId26"/>
    <p:sldId id="280" r:id="rId27"/>
    <p:sldId id="282" r:id="rId28"/>
    <p:sldId id="283" r:id="rId29"/>
    <p:sldId id="284" r:id="rId30"/>
    <p:sldId id="285" r:id="rId31"/>
    <p:sldId id="289" r:id="rId32"/>
    <p:sldId id="286" r:id="rId33"/>
    <p:sldId id="287" r:id="rId34"/>
    <p:sldId id="288"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289A6-EE2E-B232-F746-E500151BE073}" v="598" dt="2019-06-20T02:31:40.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TEMS App</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09F8-D113-45B5-B289-CEB70B39B2D2}"/>
              </a:ext>
            </a:extLst>
          </p:cNvPr>
          <p:cNvSpPr>
            <a:spLocks noGrp="1"/>
          </p:cNvSpPr>
          <p:nvPr>
            <p:ph type="title"/>
          </p:nvPr>
        </p:nvSpPr>
        <p:spPr/>
        <p:txBody>
          <a:bodyPr/>
          <a:lstStyle/>
          <a:p>
            <a:r>
              <a:rPr lang="en-US">
                <a:cs typeface="Calibri Light"/>
              </a:rPr>
              <a:t>Server communication – Sign up</a:t>
            </a:r>
            <a:endParaRPr lang="en-US"/>
          </a:p>
        </p:txBody>
      </p:sp>
      <p:sp>
        <p:nvSpPr>
          <p:cNvPr id="3" name="Content Placeholder 2">
            <a:extLst>
              <a:ext uri="{FF2B5EF4-FFF2-40B4-BE49-F238E27FC236}">
                <a16:creationId xmlns:a16="http://schemas.microsoft.com/office/drawing/2014/main" id="{32867B3D-2E7B-4574-AB61-8A024D0A6F02}"/>
              </a:ext>
            </a:extLst>
          </p:cNvPr>
          <p:cNvSpPr>
            <a:spLocks noGrp="1"/>
          </p:cNvSpPr>
          <p:nvPr>
            <p:ph idx="1"/>
          </p:nvPr>
        </p:nvSpPr>
        <p:spPr/>
        <p:txBody>
          <a:bodyPr vert="horz" lIns="91440" tIns="45720" rIns="91440" bIns="45720" rtlCol="0" anchor="t">
            <a:normAutofit/>
          </a:bodyPr>
          <a:lstStyle/>
          <a:p>
            <a:r>
              <a:rPr lang="en-US" dirty="0">
                <a:cs typeface="Calibri"/>
              </a:rPr>
              <a:t>JSON</a:t>
            </a:r>
            <a:r>
              <a:rPr lang="ko-KR" altLang="en-US" dirty="0" err="1">
                <a:ea typeface="맑은 고딕"/>
                <a:cs typeface="Calibri"/>
              </a:rPr>
              <a:t>으로</a:t>
            </a:r>
            <a:r>
              <a:rPr lang="en-US" altLang="ko-KR" dirty="0">
                <a:ea typeface="맑은 고딕"/>
                <a:cs typeface="Calibri"/>
              </a:rPr>
              <a:t> </a:t>
            </a:r>
            <a:r>
              <a:rPr lang="ko-KR" altLang="en-US" dirty="0">
                <a:ea typeface="맑은 고딕"/>
                <a:cs typeface="Calibri"/>
              </a:rPr>
              <a:t>통신</a:t>
            </a:r>
          </a:p>
          <a:p>
            <a:r>
              <a:rPr lang="ko-KR" altLang="en-US" dirty="0">
                <a:ea typeface="맑은 고딕"/>
                <a:cs typeface="Calibri"/>
              </a:rPr>
              <a:t>POST 요청을 보내며, HTTP/HTTPS 프로토콜을 사용</a:t>
            </a:r>
          </a:p>
          <a:p>
            <a:r>
              <a:rPr lang="ko-KR" altLang="en-US" dirty="0">
                <a:ea typeface="맑은 고딕"/>
                <a:cs typeface="Calibri"/>
              </a:rPr>
              <a:t>입력한 사용자의 정보를 서버로 전송</a:t>
            </a:r>
          </a:p>
          <a:p>
            <a:r>
              <a:rPr lang="ko-KR" altLang="en-US" dirty="0">
                <a:ea typeface="맑은 고딕"/>
                <a:cs typeface="Calibri"/>
              </a:rPr>
              <a:t>사용자의 이름, 전화번호, 그리고 사용할 아이디와 비밀번호를 모두 입력해야 회원 가입 요청 가능 (전부 입력하지 않으면 </a:t>
            </a:r>
            <a:r>
              <a:rPr lang="ko-KR" altLang="en-US" dirty="0" err="1">
                <a:ea typeface="맑은 고딕"/>
                <a:cs typeface="Calibri"/>
              </a:rPr>
              <a:t>alert</a:t>
            </a:r>
            <a:r>
              <a:rPr lang="ko-KR" altLang="en-US" dirty="0">
                <a:ea typeface="맑은 고딕"/>
                <a:cs typeface="Calibri"/>
              </a:rPr>
              <a:t>)</a:t>
            </a:r>
          </a:p>
          <a:p>
            <a:r>
              <a:rPr lang="ko-KR" altLang="en-US" dirty="0">
                <a:ea typeface="맑은 고딕"/>
                <a:cs typeface="Calibri"/>
              </a:rPr>
              <a:t>회원 가입 완료라는 답이 서버로부터 오면 로그인 화면으로 이동</a:t>
            </a:r>
          </a:p>
          <a:p>
            <a:r>
              <a:rPr lang="ko-KR" altLang="en-US" dirty="0">
                <a:ea typeface="맑은 고딕"/>
                <a:cs typeface="Calibri"/>
              </a:rPr>
              <a:t>회원 가입 실패 혹은 에러 메세지가 서버로부터 오면 적절한 팝업 메시지를 띄우고 현재 화면에 계속 머문다</a:t>
            </a:r>
          </a:p>
        </p:txBody>
      </p:sp>
    </p:spTree>
    <p:extLst>
      <p:ext uri="{BB962C8B-B14F-4D97-AF65-F5344CB8AC3E}">
        <p14:creationId xmlns:p14="http://schemas.microsoft.com/office/powerpoint/2010/main" val="316210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F380-F064-4D64-A827-A94D408B2CAF}"/>
              </a:ext>
            </a:extLst>
          </p:cNvPr>
          <p:cNvSpPr>
            <a:spLocks noGrp="1"/>
          </p:cNvSpPr>
          <p:nvPr>
            <p:ph type="title"/>
          </p:nvPr>
        </p:nvSpPr>
        <p:spPr/>
        <p:txBody>
          <a:bodyPr/>
          <a:lstStyle/>
          <a:p>
            <a:r>
              <a:rPr lang="en-US">
                <a:cs typeface="Calibri Light"/>
              </a:rPr>
              <a:t>ID/PW Finding Screen</a:t>
            </a:r>
            <a:endParaRPr lang="en-US"/>
          </a:p>
        </p:txBody>
      </p:sp>
      <p:pic>
        <p:nvPicPr>
          <p:cNvPr id="3" name="Picture 3" descr="A screenshot of a cell phone&#10;&#10;Description generated with high confidence">
            <a:extLst>
              <a:ext uri="{FF2B5EF4-FFF2-40B4-BE49-F238E27FC236}">
                <a16:creationId xmlns:a16="http://schemas.microsoft.com/office/drawing/2014/main" id="{19DCC6EB-2D6E-4226-8800-E9FB9AE33990}"/>
              </a:ext>
            </a:extLst>
          </p:cNvPr>
          <p:cNvPicPr>
            <a:picLocks noChangeAspect="1"/>
          </p:cNvPicPr>
          <p:nvPr/>
        </p:nvPicPr>
        <p:blipFill>
          <a:blip r:embed="rId2"/>
          <a:stretch>
            <a:fillRect/>
          </a:stretch>
        </p:blipFill>
        <p:spPr>
          <a:xfrm>
            <a:off x="8711670" y="1846263"/>
            <a:ext cx="1914525" cy="3724275"/>
          </a:xfrm>
          <a:prstGeom prst="rect">
            <a:avLst/>
          </a:prstGeom>
        </p:spPr>
      </p:pic>
      <p:sp>
        <p:nvSpPr>
          <p:cNvPr id="5" name="TextBox 4">
            <a:extLst>
              <a:ext uri="{FF2B5EF4-FFF2-40B4-BE49-F238E27FC236}">
                <a16:creationId xmlns:a16="http://schemas.microsoft.com/office/drawing/2014/main" id="{38715EFB-C218-43D0-B06F-7BA7DA7A4AC1}"/>
              </a:ext>
            </a:extLst>
          </p:cNvPr>
          <p:cNvSpPr txBox="1"/>
          <p:nvPr/>
        </p:nvSpPr>
        <p:spPr>
          <a:xfrm>
            <a:off x="1769533" y="2429933"/>
            <a:ext cx="48514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아이디나 비밀번호를 찾는 서비스를 제공하는 화면.</a:t>
            </a:r>
          </a:p>
          <a:p>
            <a:endParaRPr lang="ko-KR" altLang="en-US" dirty="0">
              <a:ea typeface="맑은 고딕"/>
              <a:cs typeface="Calibri"/>
            </a:endParaRPr>
          </a:p>
          <a:p>
            <a:r>
              <a:rPr lang="ko-KR" altLang="en-US">
                <a:ea typeface="맑은 고딕"/>
                <a:cs typeface="Calibri"/>
              </a:rPr>
              <a:t>로그인 화면이나 회원가입 화면에서 접근할 수 있으며, 뒤로 가기 버튼을 통해서 다시 이전 화면으로 돌아갈 수 있다.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이전에 아이디/비밀번호 찾기를 이용해 본 적이 없어서 어떤 식으로 디자인을 해야 할 지 모르겠어서 일단 우측과 같이 놔두었다. 후에 자세한 디자인이 필요할 것이다.</a:t>
            </a:r>
            <a:endParaRPr lang="ko-KR" altLang="en-US" dirty="0">
              <a:ea typeface="맑은 고딕"/>
              <a:cs typeface="Calibri"/>
            </a:endParaRPr>
          </a:p>
        </p:txBody>
      </p:sp>
    </p:spTree>
    <p:extLst>
      <p:ext uri="{BB962C8B-B14F-4D97-AF65-F5344CB8AC3E}">
        <p14:creationId xmlns:p14="http://schemas.microsoft.com/office/powerpoint/2010/main" val="271485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33C-8102-4800-99AC-CFFC9DA5429E}"/>
              </a:ext>
            </a:extLst>
          </p:cNvPr>
          <p:cNvSpPr>
            <a:spLocks noGrp="1"/>
          </p:cNvSpPr>
          <p:nvPr>
            <p:ph type="title"/>
          </p:nvPr>
        </p:nvSpPr>
        <p:spPr/>
        <p:txBody>
          <a:bodyPr/>
          <a:lstStyle/>
          <a:p>
            <a:r>
              <a:rPr lang="en-US">
                <a:cs typeface="Calibri Light"/>
              </a:rPr>
              <a:t>Navigate from Finding Screen to ….</a:t>
            </a:r>
            <a:endParaRPr lang="en-US"/>
          </a:p>
        </p:txBody>
      </p:sp>
      <p:sp>
        <p:nvSpPr>
          <p:cNvPr id="3" name="Content Placeholder 2">
            <a:extLst>
              <a:ext uri="{FF2B5EF4-FFF2-40B4-BE49-F238E27FC236}">
                <a16:creationId xmlns:a16="http://schemas.microsoft.com/office/drawing/2014/main" id="{9125F409-5640-47EC-AD9F-784C4B7BB626}"/>
              </a:ext>
            </a:extLst>
          </p:cNvPr>
          <p:cNvSpPr>
            <a:spLocks noGrp="1"/>
          </p:cNvSpPr>
          <p:nvPr>
            <p:ph idx="1"/>
          </p:nvPr>
        </p:nvSpPr>
        <p:spPr>
          <a:xfrm>
            <a:off x="838200" y="2783568"/>
            <a:ext cx="10515600" cy="1666196"/>
          </a:xfrm>
        </p:spPr>
        <p:txBody>
          <a:bodyPr vert="horz" lIns="91440" tIns="45720" rIns="91440" bIns="45720" rtlCol="0" anchor="t">
            <a:normAutofit/>
          </a:bodyPr>
          <a:lstStyle/>
          <a:p>
            <a:r>
              <a:rPr lang="ko-KR" altLang="en-US">
                <a:ea typeface="맑은 고딕"/>
                <a:cs typeface="Calibri"/>
              </a:rPr>
              <a:t>뒤로 가기 버튼을 통해서 이전 화면 (로그인 화면 혹은 회원 가입 화면)으로 돌아갈 수 있다</a:t>
            </a:r>
            <a:endParaRPr lang="en-US">
              <a:ea typeface="맑은 고딕"/>
              <a:cs typeface="Calibri"/>
            </a:endParaRPr>
          </a:p>
          <a:p>
            <a:r>
              <a:rPr lang="ko-KR" altLang="en-US">
                <a:ea typeface="맑은 고딕"/>
                <a:cs typeface="Calibri"/>
              </a:rPr>
              <a:t>아이디/비밀번호 찾기 서비스를 완료하면 로그인 화면으로 이동</a:t>
            </a:r>
            <a:endParaRPr lang="ko-KR" altLang="en-US" dirty="0">
              <a:ea typeface="맑은 고딕"/>
              <a:cs typeface="Calibri"/>
            </a:endParaRPr>
          </a:p>
        </p:txBody>
      </p:sp>
    </p:spTree>
    <p:extLst>
      <p:ext uri="{BB962C8B-B14F-4D97-AF65-F5344CB8AC3E}">
        <p14:creationId xmlns:p14="http://schemas.microsoft.com/office/powerpoint/2010/main" val="145637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7129-526F-4DEA-92D4-EB394DEB76AD}"/>
              </a:ext>
            </a:extLst>
          </p:cNvPr>
          <p:cNvSpPr>
            <a:spLocks noGrp="1"/>
          </p:cNvSpPr>
          <p:nvPr>
            <p:ph type="title"/>
          </p:nvPr>
        </p:nvSpPr>
        <p:spPr/>
        <p:txBody>
          <a:bodyPr/>
          <a:lstStyle/>
          <a:p>
            <a:r>
              <a:rPr lang="en-US" altLang="ko-KR" dirty="0">
                <a:cs typeface="Calibri Light"/>
              </a:rPr>
              <a:t>Server Communication – Finding ID/PW</a:t>
            </a:r>
            <a:endParaRPr lang="en-US" dirty="0"/>
          </a:p>
        </p:txBody>
      </p:sp>
      <p:sp>
        <p:nvSpPr>
          <p:cNvPr id="3" name="Content Placeholder 2">
            <a:extLst>
              <a:ext uri="{FF2B5EF4-FFF2-40B4-BE49-F238E27FC236}">
                <a16:creationId xmlns:a16="http://schemas.microsoft.com/office/drawing/2014/main" id="{50E82E27-0A98-472D-A437-42D91B267CED}"/>
              </a:ext>
            </a:extLst>
          </p:cNvPr>
          <p:cNvSpPr>
            <a:spLocks noGrp="1"/>
          </p:cNvSpPr>
          <p:nvPr>
            <p:ph idx="1"/>
          </p:nvPr>
        </p:nvSpPr>
        <p:spPr>
          <a:xfrm>
            <a:off x="838200" y="1825625"/>
            <a:ext cx="10515600" cy="4496480"/>
          </a:xfrm>
        </p:spPr>
        <p:txBody>
          <a:bodyPr vert="horz" lIns="91440" tIns="45720" rIns="91440" bIns="45720" rtlCol="0" anchor="t">
            <a:normAutofit/>
          </a:bodyPr>
          <a:lstStyle/>
          <a:p>
            <a:r>
              <a:rPr lang="ko-KR" altLang="en-US" dirty="0">
                <a:ea typeface="맑은 고딕"/>
                <a:cs typeface="Calibri"/>
              </a:rPr>
              <a:t>사용자가 등록한 전화번호를 사용한 인증</a:t>
            </a:r>
            <a:endParaRPr lang="en-US" altLang="ko-KR" dirty="0">
              <a:ea typeface="맑은 고딕"/>
              <a:cs typeface="Calibri"/>
            </a:endParaRPr>
          </a:p>
          <a:p>
            <a:r>
              <a:rPr lang="ko-KR" altLang="en-US" dirty="0">
                <a:ea typeface="맑은 고딕"/>
                <a:cs typeface="Calibri"/>
              </a:rPr>
              <a:t>서버에서 랜덤하게 만든 문자열을 문자로 전송 후, 앱에 JSON 포맷으로 그 문자열을 전송. 만약 일정 시간 (대략 3분) 안에 주어진 문자열을 입력하면 서버와의 통신을 통해 기존 아이디/비밀번호를 앱으로 전송해주는 방식.</a:t>
            </a:r>
          </a:p>
          <a:p>
            <a:r>
              <a:rPr lang="ko-KR" altLang="en-US" dirty="0">
                <a:ea typeface="맑은 고딕"/>
                <a:cs typeface="Calibri"/>
              </a:rPr>
              <a:t>비밀번호의 경우, 임시 비밀번호를 발급해주는 통상적인 방법을 고려해 보는 것도 좋을 듯하다. 이 경우, 서버에 POST 요청을 보내 비밀번호를 업데이트해야 할 것이다.</a:t>
            </a:r>
          </a:p>
          <a:p>
            <a:r>
              <a:rPr lang="ko-KR" altLang="en-US" dirty="0">
                <a:ea typeface="맑은 고딕"/>
                <a:cs typeface="Calibri"/>
              </a:rPr>
              <a:t>아이디/비밀번호 찾기가 완료되면 통신을 완료하고 로그인 페이지로 이동하게 된다.</a:t>
            </a:r>
          </a:p>
        </p:txBody>
      </p:sp>
    </p:spTree>
    <p:extLst>
      <p:ext uri="{BB962C8B-B14F-4D97-AF65-F5344CB8AC3E}">
        <p14:creationId xmlns:p14="http://schemas.microsoft.com/office/powerpoint/2010/main" val="178234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23D3-29B9-48DF-B576-145FD751821D}"/>
              </a:ext>
            </a:extLst>
          </p:cNvPr>
          <p:cNvSpPr>
            <a:spLocks noGrp="1"/>
          </p:cNvSpPr>
          <p:nvPr>
            <p:ph type="title"/>
          </p:nvPr>
        </p:nvSpPr>
        <p:spPr/>
        <p:txBody>
          <a:bodyPr/>
          <a:lstStyle/>
          <a:p>
            <a:r>
              <a:rPr lang="en-US">
                <a:cs typeface="Calibri Light"/>
              </a:rPr>
              <a:t>Profile Screen</a:t>
            </a:r>
            <a:endParaRPr lang="en-US"/>
          </a:p>
        </p:txBody>
      </p:sp>
      <p:pic>
        <p:nvPicPr>
          <p:cNvPr id="3" name="Picture 3" descr="A screenshot of a cell phone&#10;&#10;Description generated with high confidence">
            <a:extLst>
              <a:ext uri="{FF2B5EF4-FFF2-40B4-BE49-F238E27FC236}">
                <a16:creationId xmlns:a16="http://schemas.microsoft.com/office/drawing/2014/main" id="{ED73BA8B-964B-4C41-8CB2-1238EFFF7D25}"/>
              </a:ext>
            </a:extLst>
          </p:cNvPr>
          <p:cNvPicPr>
            <a:picLocks noChangeAspect="1"/>
          </p:cNvPicPr>
          <p:nvPr/>
        </p:nvPicPr>
        <p:blipFill>
          <a:blip r:embed="rId2"/>
          <a:stretch>
            <a:fillRect/>
          </a:stretch>
        </p:blipFill>
        <p:spPr>
          <a:xfrm>
            <a:off x="8535080" y="1436234"/>
            <a:ext cx="2306410" cy="4486275"/>
          </a:xfrm>
          <a:prstGeom prst="rect">
            <a:avLst/>
          </a:prstGeom>
        </p:spPr>
      </p:pic>
      <p:sp>
        <p:nvSpPr>
          <p:cNvPr id="5" name="TextBox 4">
            <a:extLst>
              <a:ext uri="{FF2B5EF4-FFF2-40B4-BE49-F238E27FC236}">
                <a16:creationId xmlns:a16="http://schemas.microsoft.com/office/drawing/2014/main" id="{368143AB-DB3C-4E8D-B280-71970F149EDA}"/>
              </a:ext>
            </a:extLst>
          </p:cNvPr>
          <p:cNvSpPr txBox="1"/>
          <p:nvPr/>
        </p:nvSpPr>
        <p:spPr>
          <a:xfrm>
            <a:off x="1836057" y="1734457"/>
            <a:ext cx="513805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사용자가 등록한 기기들의 목록을 표시하는 화면.</a:t>
            </a:r>
          </a:p>
          <a:p>
            <a:endParaRPr lang="ko-KR" altLang="en-US" dirty="0">
              <a:ea typeface="맑은 고딕"/>
              <a:cs typeface="Calibri"/>
            </a:endParaRPr>
          </a:p>
          <a:p>
            <a:r>
              <a:rPr lang="ko-KR" altLang="en-US" dirty="0">
                <a:ea typeface="맑은 고딕"/>
                <a:cs typeface="Calibri"/>
              </a:rPr>
              <a:t>기기 목록 아래의 + 버튼을 통해서 새로운 기기를 </a:t>
            </a:r>
            <a:r>
              <a:rPr lang="ko-KR" altLang="en-US">
                <a:ea typeface="맑은 고딕"/>
                <a:cs typeface="Calibri"/>
              </a:rPr>
              <a:t>등록할 수 있는 화면으로 이동이 가능하다.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각 목록에서 좌측에는 적절한 이미지와 등록한 기기의 이름이, 우측에는 방사능 수치와 온도/습도를 나타내는 버튼들이 위치해 있다. 우측의 버튼들 중 위의 것을 누르면 방사능 수치 </a:t>
            </a:r>
            <a:r>
              <a:rPr lang="ko-KR" altLang="en-US">
                <a:ea typeface="맑은 고딕"/>
                <a:cs typeface="Calibri"/>
              </a:rPr>
              <a:t>확인 화면으로 이동하며, 하단의 버튼을 누르게 되면 온도/습도 그래프 화면으로 이동하게 된다.</a:t>
            </a:r>
          </a:p>
          <a:p>
            <a:endParaRPr lang="ko-KR" altLang="en-US" dirty="0">
              <a:ea typeface="맑은 고딕"/>
              <a:cs typeface="Calibri"/>
            </a:endParaRPr>
          </a:p>
          <a:p>
            <a:r>
              <a:rPr lang="ko-KR" altLang="en-US">
                <a:ea typeface="맑은 고딕"/>
                <a:cs typeface="Calibri"/>
              </a:rPr>
              <a:t>또한, 좌측의 이미지를 누르게 되면 기기 설정 관리 화면으로 이동하게 된다.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로그인이 된 상태에서 첫 화면이기 때문에, 뒤로 가기 버튼을 누르면 앱이 종료된다.</a:t>
            </a:r>
            <a:endParaRPr lang="ko-KR" altLang="en-US" dirty="0">
              <a:ea typeface="맑은 고딕"/>
              <a:cs typeface="Calibri"/>
            </a:endParaRPr>
          </a:p>
        </p:txBody>
      </p:sp>
    </p:spTree>
    <p:extLst>
      <p:ext uri="{BB962C8B-B14F-4D97-AF65-F5344CB8AC3E}">
        <p14:creationId xmlns:p14="http://schemas.microsoft.com/office/powerpoint/2010/main" val="21342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3C-BE67-4D7C-9CBE-35EFEBBF2055}"/>
              </a:ext>
            </a:extLst>
          </p:cNvPr>
          <p:cNvSpPr>
            <a:spLocks noGrp="1"/>
          </p:cNvSpPr>
          <p:nvPr>
            <p:ph type="title"/>
          </p:nvPr>
        </p:nvSpPr>
        <p:spPr/>
        <p:txBody>
          <a:bodyPr/>
          <a:lstStyle/>
          <a:p>
            <a:r>
              <a:rPr lang="en-US">
                <a:cs typeface="Calibri Light"/>
              </a:rPr>
              <a:t>Navigate from Profile Screen to ….</a:t>
            </a:r>
            <a:endParaRPr lang="en-US"/>
          </a:p>
        </p:txBody>
      </p:sp>
      <p:pic>
        <p:nvPicPr>
          <p:cNvPr id="3" name="Picture 3" descr="A screenshot of a cell phone&#10;&#10;Description generated with high confidence">
            <a:extLst>
              <a:ext uri="{FF2B5EF4-FFF2-40B4-BE49-F238E27FC236}">
                <a16:creationId xmlns:a16="http://schemas.microsoft.com/office/drawing/2014/main" id="{93B14262-939A-4B14-8D16-2614C1C8E498}"/>
              </a:ext>
            </a:extLst>
          </p:cNvPr>
          <p:cNvPicPr>
            <a:picLocks noChangeAspect="1"/>
          </p:cNvPicPr>
          <p:nvPr/>
        </p:nvPicPr>
        <p:blipFill>
          <a:blip r:embed="rId2"/>
          <a:stretch>
            <a:fillRect/>
          </a:stretch>
        </p:blipFill>
        <p:spPr>
          <a:xfrm>
            <a:off x="4746852" y="1958748"/>
            <a:ext cx="1769383" cy="3448504"/>
          </a:xfrm>
          <a:prstGeom prst="rect">
            <a:avLst/>
          </a:prstGeom>
        </p:spPr>
      </p:pic>
      <p:pic>
        <p:nvPicPr>
          <p:cNvPr id="5" name="Picture 5">
            <a:extLst>
              <a:ext uri="{FF2B5EF4-FFF2-40B4-BE49-F238E27FC236}">
                <a16:creationId xmlns:a16="http://schemas.microsoft.com/office/drawing/2014/main" id="{D2758E2A-D0EB-4AAE-83F7-E3D0B75F0495}"/>
              </a:ext>
            </a:extLst>
          </p:cNvPr>
          <p:cNvPicPr>
            <a:picLocks noChangeAspect="1"/>
          </p:cNvPicPr>
          <p:nvPr/>
        </p:nvPicPr>
        <p:blipFill>
          <a:blip r:embed="rId3"/>
          <a:stretch>
            <a:fillRect/>
          </a:stretch>
        </p:blipFill>
        <p:spPr>
          <a:xfrm>
            <a:off x="2148796" y="1349149"/>
            <a:ext cx="1580696" cy="3078389"/>
          </a:xfrm>
          <a:prstGeom prst="rect">
            <a:avLst/>
          </a:prstGeom>
        </p:spPr>
      </p:pic>
      <p:pic>
        <p:nvPicPr>
          <p:cNvPr id="7" name="Picture 7" descr="A picture containing device, meter&#10;&#10;Description generated with high confidence">
            <a:extLst>
              <a:ext uri="{FF2B5EF4-FFF2-40B4-BE49-F238E27FC236}">
                <a16:creationId xmlns:a16="http://schemas.microsoft.com/office/drawing/2014/main" id="{D1B52DF1-C950-4F37-BDD7-8407F46DA668}"/>
              </a:ext>
            </a:extLst>
          </p:cNvPr>
          <p:cNvPicPr>
            <a:picLocks noChangeAspect="1"/>
          </p:cNvPicPr>
          <p:nvPr/>
        </p:nvPicPr>
        <p:blipFill>
          <a:blip r:embed="rId4"/>
          <a:stretch>
            <a:fillRect/>
          </a:stretch>
        </p:blipFill>
        <p:spPr>
          <a:xfrm>
            <a:off x="10204223" y="739547"/>
            <a:ext cx="1682297" cy="3274333"/>
          </a:xfrm>
          <a:prstGeom prst="rect">
            <a:avLst/>
          </a:prstGeom>
        </p:spPr>
      </p:pic>
      <p:pic>
        <p:nvPicPr>
          <p:cNvPr id="9" name="Picture 9">
            <a:extLst>
              <a:ext uri="{FF2B5EF4-FFF2-40B4-BE49-F238E27FC236}">
                <a16:creationId xmlns:a16="http://schemas.microsoft.com/office/drawing/2014/main" id="{ECEAA487-47EF-4D54-A219-FEFE9C59854D}"/>
              </a:ext>
            </a:extLst>
          </p:cNvPr>
          <p:cNvPicPr>
            <a:picLocks noChangeAspect="1"/>
          </p:cNvPicPr>
          <p:nvPr/>
        </p:nvPicPr>
        <p:blipFill>
          <a:blip r:embed="rId5"/>
          <a:stretch>
            <a:fillRect/>
          </a:stretch>
        </p:blipFill>
        <p:spPr>
          <a:xfrm>
            <a:off x="8382680" y="3395662"/>
            <a:ext cx="1667783" cy="3245304"/>
          </a:xfrm>
          <a:prstGeom prst="rect">
            <a:avLst/>
          </a:prstGeom>
        </p:spPr>
      </p:pic>
      <p:cxnSp>
        <p:nvCxnSpPr>
          <p:cNvPr id="11" name="Straight Arrow Connector 10">
            <a:extLst>
              <a:ext uri="{FF2B5EF4-FFF2-40B4-BE49-F238E27FC236}">
                <a16:creationId xmlns:a16="http://schemas.microsoft.com/office/drawing/2014/main" id="{18387BB1-3009-4602-A977-131C8CA8E204}"/>
              </a:ext>
            </a:extLst>
          </p:cNvPr>
          <p:cNvCxnSpPr/>
          <p:nvPr/>
        </p:nvCxnSpPr>
        <p:spPr>
          <a:xfrm>
            <a:off x="6310052" y="3839287"/>
            <a:ext cx="2068285" cy="2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CC6FBE-C9CB-4850-ADDC-B367E5068E60}"/>
              </a:ext>
            </a:extLst>
          </p:cNvPr>
          <p:cNvCxnSpPr/>
          <p:nvPr/>
        </p:nvCxnSpPr>
        <p:spPr>
          <a:xfrm flipV="1">
            <a:off x="6209846" y="1670504"/>
            <a:ext cx="4071257" cy="105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8830D0-B28F-4992-8837-933D9B5BA6FB}"/>
              </a:ext>
            </a:extLst>
          </p:cNvPr>
          <p:cNvCxnSpPr/>
          <p:nvPr/>
        </p:nvCxnSpPr>
        <p:spPr>
          <a:xfrm flipH="1" flipV="1">
            <a:off x="3747407" y="2335894"/>
            <a:ext cx="1197429" cy="51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2F0503-F71B-449C-B2BA-8A93960E24C5}"/>
              </a:ext>
            </a:extLst>
          </p:cNvPr>
          <p:cNvCxnSpPr/>
          <p:nvPr/>
        </p:nvCxnSpPr>
        <p:spPr>
          <a:xfrm flipH="1">
            <a:off x="2105025" y="4931682"/>
            <a:ext cx="3425371" cy="22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5" descr="A screenshot of a cell phone&#10;&#10;Description generated with very high confidence">
            <a:extLst>
              <a:ext uri="{FF2B5EF4-FFF2-40B4-BE49-F238E27FC236}">
                <a16:creationId xmlns:a16="http://schemas.microsoft.com/office/drawing/2014/main" id="{CEC102C2-BD12-4E87-9C6B-EC2E282E7AC5}"/>
              </a:ext>
            </a:extLst>
          </p:cNvPr>
          <p:cNvPicPr>
            <a:picLocks noChangeAspect="1"/>
          </p:cNvPicPr>
          <p:nvPr/>
        </p:nvPicPr>
        <p:blipFill>
          <a:blip r:embed="rId6"/>
          <a:stretch>
            <a:fillRect/>
          </a:stretch>
        </p:blipFill>
        <p:spPr>
          <a:xfrm>
            <a:off x="300739" y="3577772"/>
            <a:ext cx="1720810" cy="3120572"/>
          </a:xfrm>
          <a:prstGeom prst="rect">
            <a:avLst/>
          </a:prstGeom>
        </p:spPr>
      </p:pic>
      <p:sp>
        <p:nvSpPr>
          <p:cNvPr id="17" name="TextBox 16">
            <a:extLst>
              <a:ext uri="{FF2B5EF4-FFF2-40B4-BE49-F238E27FC236}">
                <a16:creationId xmlns:a16="http://schemas.microsoft.com/office/drawing/2014/main" id="{8599E9B4-2356-46E9-8D71-894346436EC8}"/>
              </a:ext>
            </a:extLst>
          </p:cNvPr>
          <p:cNvSpPr txBox="1"/>
          <p:nvPr/>
        </p:nvSpPr>
        <p:spPr>
          <a:xfrm rot="1320000">
            <a:off x="3699328" y="24583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기기</a:t>
            </a:r>
            <a:r>
              <a:rPr lang="en-US" dirty="0">
                <a:cs typeface="Calibri"/>
              </a:rPr>
              <a:t> </a:t>
            </a:r>
            <a:r>
              <a:rPr lang="ko-KR" altLang="en-US">
                <a:ea typeface="맑은 고딕"/>
                <a:cs typeface="Calibri"/>
              </a:rPr>
              <a:t>설정</a:t>
            </a:r>
            <a:endParaRPr lang="en-US" dirty="0">
              <a:ea typeface="맑은 고딕"/>
              <a:cs typeface="Calibri"/>
            </a:endParaRPr>
          </a:p>
        </p:txBody>
      </p:sp>
      <p:sp>
        <p:nvSpPr>
          <p:cNvPr id="18" name="TextBox 17">
            <a:extLst>
              <a:ext uri="{FF2B5EF4-FFF2-40B4-BE49-F238E27FC236}">
                <a16:creationId xmlns:a16="http://schemas.microsoft.com/office/drawing/2014/main" id="{134F0A5D-9BDE-49F6-BC49-097CC93EFBB0}"/>
              </a:ext>
            </a:extLst>
          </p:cNvPr>
          <p:cNvSpPr txBox="1"/>
          <p:nvPr/>
        </p:nvSpPr>
        <p:spPr>
          <a:xfrm>
            <a:off x="6578146" y="3907517"/>
            <a:ext cx="1741714" cy="12148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버튼 클릭을 </a:t>
            </a:r>
            <a:r>
              <a:rPr lang="ko-KR" altLang="en-US">
                <a:ea typeface="맑은 고딕"/>
                <a:cs typeface="Calibri"/>
              </a:rPr>
              <a:t>통해 온도/습도 그래프 화면으로 이동</a:t>
            </a:r>
            <a:endParaRPr lang="ko-KR" altLang="en-US" dirty="0">
              <a:ea typeface="맑은 고딕"/>
              <a:cs typeface="Calibri"/>
            </a:endParaRPr>
          </a:p>
        </p:txBody>
      </p:sp>
      <p:sp>
        <p:nvSpPr>
          <p:cNvPr id="19" name="TextBox 18">
            <a:extLst>
              <a:ext uri="{FF2B5EF4-FFF2-40B4-BE49-F238E27FC236}">
                <a16:creationId xmlns:a16="http://schemas.microsoft.com/office/drawing/2014/main" id="{0EF50B2F-2A0A-4B8F-8FCD-3B4011B23227}"/>
              </a:ext>
            </a:extLst>
          </p:cNvPr>
          <p:cNvSpPr txBox="1"/>
          <p:nvPr/>
        </p:nvSpPr>
        <p:spPr>
          <a:xfrm rot="-900000">
            <a:off x="7135703" y="229020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버튼</a:t>
            </a:r>
            <a:r>
              <a:rPr lang="en-US" dirty="0">
                <a:cs typeface="Calibri"/>
              </a:rPr>
              <a:t> </a:t>
            </a:r>
            <a:r>
              <a:rPr lang="ko-KR" altLang="en-US" dirty="0">
                <a:ea typeface="맑은 고딕"/>
                <a:cs typeface="Calibri"/>
              </a:rPr>
              <a:t>클릭을</a:t>
            </a:r>
            <a:r>
              <a:rPr lang="en-US" dirty="0">
                <a:cs typeface="Calibri"/>
              </a:rPr>
              <a:t> </a:t>
            </a:r>
            <a:r>
              <a:rPr lang="ko-KR" altLang="en-US">
                <a:ea typeface="맑은 고딕"/>
                <a:cs typeface="Calibri"/>
              </a:rPr>
              <a:t>통해 방사선 그래프 화면으로 이동 가능</a:t>
            </a:r>
            <a:endParaRPr lang="en-US" dirty="0">
              <a:cs typeface="Calibri"/>
            </a:endParaRPr>
          </a:p>
        </p:txBody>
      </p:sp>
      <p:sp>
        <p:nvSpPr>
          <p:cNvPr id="20" name="TextBox 19">
            <a:extLst>
              <a:ext uri="{FF2B5EF4-FFF2-40B4-BE49-F238E27FC236}">
                <a16:creationId xmlns:a16="http://schemas.microsoft.com/office/drawing/2014/main" id="{AE7D9614-4B55-4184-982D-9D027A9358F8}"/>
              </a:ext>
            </a:extLst>
          </p:cNvPr>
          <p:cNvSpPr txBox="1"/>
          <p:nvPr/>
        </p:nvSpPr>
        <p:spPr>
          <a:xfrm rot="21360000">
            <a:off x="2342722" y="5129772"/>
            <a:ext cx="2554515" cy="660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ko-KR" altLang="en-US">
                <a:ea typeface="맑은 고딕"/>
                <a:cs typeface="Calibri"/>
              </a:rPr>
              <a:t>버튼을</a:t>
            </a:r>
            <a:r>
              <a:rPr lang="en-US" dirty="0">
                <a:cs typeface="Calibri"/>
              </a:rPr>
              <a:t> </a:t>
            </a:r>
            <a:r>
              <a:rPr lang="ko-KR" altLang="en-US">
                <a:ea typeface="맑은 고딕"/>
                <a:cs typeface="Calibri"/>
              </a:rPr>
              <a:t>눌러서</a:t>
            </a:r>
            <a:r>
              <a:rPr lang="en-US" dirty="0">
                <a:cs typeface="Calibri"/>
              </a:rPr>
              <a:t> </a:t>
            </a:r>
            <a:r>
              <a:rPr lang="ko-KR" altLang="en-US">
                <a:ea typeface="맑은 고딕"/>
                <a:cs typeface="Calibri"/>
              </a:rPr>
              <a:t>기기</a:t>
            </a:r>
            <a:r>
              <a:rPr lang="en-US" dirty="0">
                <a:cs typeface="Calibri"/>
              </a:rPr>
              <a:t> </a:t>
            </a:r>
            <a:r>
              <a:rPr lang="ko-KR" altLang="en-US">
                <a:ea typeface="맑은 고딕"/>
                <a:cs typeface="Calibri"/>
              </a:rPr>
              <a:t>추가</a:t>
            </a:r>
            <a:r>
              <a:rPr lang="en-US" dirty="0">
                <a:cs typeface="Calibri"/>
              </a:rPr>
              <a:t> </a:t>
            </a:r>
            <a:r>
              <a:rPr lang="ko-KR" altLang="en-US">
                <a:ea typeface="맑은 고딕"/>
                <a:cs typeface="Calibri"/>
              </a:rPr>
              <a:t>화면으로</a:t>
            </a:r>
            <a:r>
              <a:rPr lang="en-US" dirty="0">
                <a:cs typeface="Calibri"/>
              </a:rPr>
              <a:t> </a:t>
            </a:r>
            <a:r>
              <a:rPr lang="ko-KR" altLang="en-US">
                <a:ea typeface="맑은 고딕"/>
                <a:cs typeface="Calibri"/>
              </a:rPr>
              <a:t>이동</a:t>
            </a:r>
            <a:endParaRPr lang="en-US" altLang="ko-KR">
              <a:ea typeface="맑은 고딕"/>
              <a:cs typeface="Calibri"/>
            </a:endParaRPr>
          </a:p>
        </p:txBody>
      </p:sp>
      <p:sp>
        <p:nvSpPr>
          <p:cNvPr id="4" name="TextBox 3">
            <a:extLst>
              <a:ext uri="{FF2B5EF4-FFF2-40B4-BE49-F238E27FC236}">
                <a16:creationId xmlns:a16="http://schemas.microsoft.com/office/drawing/2014/main" id="{28043C9D-E97F-459E-8F98-CA756780BC54}"/>
              </a:ext>
            </a:extLst>
          </p:cNvPr>
          <p:cNvSpPr txBox="1"/>
          <p:nvPr/>
        </p:nvSpPr>
        <p:spPr>
          <a:xfrm>
            <a:off x="4506686" y="593634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solidFill>
                  <a:srgbClr val="FF0000"/>
                </a:solidFill>
                <a:ea typeface="맑은 고딕"/>
              </a:rPr>
              <a:t>뒤로</a:t>
            </a:r>
            <a:r>
              <a:rPr lang="en-US" dirty="0">
                <a:solidFill>
                  <a:srgbClr val="FF0000"/>
                </a:solidFill>
              </a:rPr>
              <a:t> </a:t>
            </a:r>
            <a:r>
              <a:rPr lang="ko-KR" altLang="en-US" dirty="0">
                <a:solidFill>
                  <a:srgbClr val="FF0000"/>
                </a:solidFill>
                <a:ea typeface="맑은 고딕"/>
              </a:rPr>
              <a:t>가기</a:t>
            </a:r>
            <a:r>
              <a:rPr lang="en-US" dirty="0">
                <a:solidFill>
                  <a:srgbClr val="FF0000"/>
                </a:solidFill>
              </a:rPr>
              <a:t> </a:t>
            </a:r>
            <a:r>
              <a:rPr lang="ko-KR" altLang="en-US" dirty="0">
                <a:solidFill>
                  <a:srgbClr val="FF0000"/>
                </a:solidFill>
                <a:ea typeface="맑은 고딕"/>
              </a:rPr>
              <a:t>버튼을</a:t>
            </a:r>
            <a:r>
              <a:rPr lang="en-US" dirty="0">
                <a:solidFill>
                  <a:srgbClr val="FF0000"/>
                </a:solidFill>
              </a:rPr>
              <a:t> </a:t>
            </a:r>
            <a:r>
              <a:rPr lang="ko-KR" altLang="en-US" dirty="0">
                <a:solidFill>
                  <a:srgbClr val="FF0000"/>
                </a:solidFill>
                <a:ea typeface="맑은 고딕"/>
              </a:rPr>
              <a:t>통해서</a:t>
            </a:r>
            <a:r>
              <a:rPr lang="en-US" dirty="0">
                <a:solidFill>
                  <a:srgbClr val="FF0000"/>
                </a:solidFill>
              </a:rPr>
              <a:t> </a:t>
            </a:r>
            <a:r>
              <a:rPr lang="ko-KR" altLang="en-US" dirty="0">
                <a:solidFill>
                  <a:srgbClr val="FF0000"/>
                </a:solidFill>
                <a:ea typeface="맑은 고딕"/>
              </a:rPr>
              <a:t>프로필</a:t>
            </a:r>
            <a:r>
              <a:rPr lang="en-US" dirty="0">
                <a:solidFill>
                  <a:srgbClr val="FF0000"/>
                </a:solidFill>
              </a:rPr>
              <a:t> </a:t>
            </a:r>
            <a:r>
              <a:rPr lang="ko-KR" altLang="en-US" dirty="0">
                <a:solidFill>
                  <a:srgbClr val="FF0000"/>
                </a:solidFill>
                <a:ea typeface="맑은 고딕"/>
              </a:rPr>
              <a:t>화면으로</a:t>
            </a:r>
            <a:r>
              <a:rPr lang="en-US" dirty="0">
                <a:solidFill>
                  <a:srgbClr val="FF0000"/>
                </a:solidFill>
              </a:rPr>
              <a:t> </a:t>
            </a:r>
            <a:r>
              <a:rPr lang="ko-KR" altLang="en-US" dirty="0">
                <a:solidFill>
                  <a:srgbClr val="FF0000"/>
                </a:solidFill>
                <a:ea typeface="맑은 고딕"/>
              </a:rPr>
              <a:t>복귀</a:t>
            </a:r>
            <a:r>
              <a:rPr lang="en-US" dirty="0">
                <a:solidFill>
                  <a:srgbClr val="FF0000"/>
                </a:solidFill>
              </a:rPr>
              <a:t> </a:t>
            </a:r>
            <a:r>
              <a:rPr lang="ko-KR" altLang="en-US" dirty="0">
                <a:solidFill>
                  <a:srgbClr val="FF0000"/>
                </a:solidFill>
                <a:ea typeface="맑은 고딕"/>
              </a:rPr>
              <a:t>가능</a:t>
            </a:r>
            <a:endParaRPr lang="en-US">
              <a:solidFill>
                <a:srgbClr val="FF0000"/>
              </a:solidFill>
              <a:ea typeface="맑은 고딕"/>
              <a:cs typeface="Calibri"/>
            </a:endParaRPr>
          </a:p>
        </p:txBody>
      </p:sp>
    </p:spTree>
    <p:extLst>
      <p:ext uri="{BB962C8B-B14F-4D97-AF65-F5344CB8AC3E}">
        <p14:creationId xmlns:p14="http://schemas.microsoft.com/office/powerpoint/2010/main" val="310286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A195-A0B6-4A5D-B336-B3B8D11D7A24}"/>
              </a:ext>
            </a:extLst>
          </p:cNvPr>
          <p:cNvSpPr>
            <a:spLocks noGrp="1"/>
          </p:cNvSpPr>
          <p:nvPr>
            <p:ph type="title"/>
          </p:nvPr>
        </p:nvSpPr>
        <p:spPr/>
        <p:txBody>
          <a:bodyPr/>
          <a:lstStyle/>
          <a:p>
            <a:r>
              <a:rPr lang="en-US" dirty="0">
                <a:cs typeface="Calibri Light"/>
              </a:rPr>
              <a:t>Server Communication – Profile Screen</a:t>
            </a:r>
            <a:endParaRPr lang="en-US" dirty="0"/>
          </a:p>
        </p:txBody>
      </p:sp>
      <p:sp>
        <p:nvSpPr>
          <p:cNvPr id="3" name="Content Placeholder 2">
            <a:extLst>
              <a:ext uri="{FF2B5EF4-FFF2-40B4-BE49-F238E27FC236}">
                <a16:creationId xmlns:a16="http://schemas.microsoft.com/office/drawing/2014/main" id="{5272F129-A348-49D4-B044-4FB38B3640DF}"/>
              </a:ext>
            </a:extLst>
          </p:cNvPr>
          <p:cNvSpPr>
            <a:spLocks noGrp="1"/>
          </p:cNvSpPr>
          <p:nvPr>
            <p:ph idx="1"/>
          </p:nvPr>
        </p:nvSpPr>
        <p:spPr>
          <a:xfrm>
            <a:off x="838200" y="2319111"/>
            <a:ext cx="10515600" cy="3219224"/>
          </a:xfrm>
        </p:spPr>
        <p:txBody>
          <a:bodyPr vert="horz" lIns="91440" tIns="45720" rIns="91440" bIns="45720" rtlCol="0" anchor="t">
            <a:normAutofit/>
          </a:bodyPr>
          <a:lstStyle/>
          <a:p>
            <a:r>
              <a:rPr lang="ko-KR" altLang="en-US">
                <a:cs typeface="Calibri"/>
              </a:rPr>
              <a:t>프로필</a:t>
            </a:r>
            <a:r>
              <a:rPr lang="en-US">
                <a:cs typeface="Calibri"/>
              </a:rPr>
              <a:t> </a:t>
            </a:r>
            <a:r>
              <a:rPr lang="ko-KR" altLang="en-US">
                <a:cs typeface="Calibri"/>
              </a:rPr>
              <a:t>화면이</a:t>
            </a:r>
            <a:r>
              <a:rPr lang="en-US">
                <a:cs typeface="Calibri"/>
              </a:rPr>
              <a:t> </a:t>
            </a:r>
            <a:r>
              <a:rPr lang="ko-KR" altLang="en-US">
                <a:cs typeface="Calibri"/>
              </a:rPr>
              <a:t>실행되기</a:t>
            </a:r>
            <a:r>
              <a:rPr lang="en-US">
                <a:cs typeface="Calibri"/>
              </a:rPr>
              <a:t> </a:t>
            </a:r>
            <a:r>
              <a:rPr lang="ko-KR" altLang="en-US">
                <a:cs typeface="Calibri"/>
              </a:rPr>
              <a:t>전</a:t>
            </a:r>
            <a:r>
              <a:rPr lang="en-US">
                <a:cs typeface="Calibri"/>
              </a:rPr>
              <a:t>, </a:t>
            </a:r>
            <a:r>
              <a:rPr lang="ko-KR" altLang="en-US">
                <a:cs typeface="Calibri"/>
              </a:rPr>
              <a:t>서버로</a:t>
            </a:r>
            <a:r>
              <a:rPr lang="en-US">
                <a:cs typeface="Calibri"/>
              </a:rPr>
              <a:t> GET </a:t>
            </a:r>
            <a:r>
              <a:rPr lang="ko-KR" altLang="en-US">
                <a:cs typeface="Calibri"/>
              </a:rPr>
              <a:t>요청을</a:t>
            </a:r>
            <a:r>
              <a:rPr lang="en-US">
                <a:cs typeface="Calibri"/>
              </a:rPr>
              <a:t> </a:t>
            </a:r>
            <a:r>
              <a:rPr lang="ko-KR" altLang="en-US">
                <a:cs typeface="Calibri"/>
              </a:rPr>
              <a:t>보내</a:t>
            </a:r>
            <a:r>
              <a:rPr lang="en-US">
                <a:cs typeface="Calibri"/>
              </a:rPr>
              <a:t> JSON </a:t>
            </a:r>
            <a:r>
              <a:rPr lang="ko-KR" altLang="en-US">
                <a:cs typeface="Calibri"/>
              </a:rPr>
              <a:t>포맷의</a:t>
            </a:r>
            <a:r>
              <a:rPr lang="en-US">
                <a:cs typeface="Calibri"/>
              </a:rPr>
              <a:t> </a:t>
            </a:r>
            <a:r>
              <a:rPr lang="ko-KR" altLang="en-US">
                <a:cs typeface="Calibri"/>
              </a:rPr>
              <a:t>데이터를</a:t>
            </a:r>
            <a:r>
              <a:rPr lang="en-US">
                <a:cs typeface="Calibri"/>
              </a:rPr>
              <a:t> </a:t>
            </a:r>
            <a:r>
              <a:rPr lang="ko-KR" altLang="en-US">
                <a:cs typeface="Calibri"/>
              </a:rPr>
              <a:t>전송</a:t>
            </a:r>
            <a:r>
              <a:rPr lang="en-US" altLang="ko-KR">
                <a:cs typeface="Calibri"/>
              </a:rPr>
              <a:t> </a:t>
            </a:r>
            <a:r>
              <a:rPr lang="ko-KR" altLang="en-US">
                <a:cs typeface="Calibri"/>
              </a:rPr>
              <a:t>받는다</a:t>
            </a:r>
            <a:r>
              <a:rPr lang="en-US" altLang="ko-KR">
                <a:cs typeface="Calibri"/>
              </a:rPr>
              <a:t>. </a:t>
            </a:r>
            <a:r>
              <a:rPr lang="ko-KR" altLang="en-US">
                <a:cs typeface="Calibri"/>
              </a:rPr>
              <a:t>물론</a:t>
            </a:r>
            <a:r>
              <a:rPr lang="en-US" altLang="ko-KR">
                <a:cs typeface="Calibri"/>
              </a:rPr>
              <a:t>, </a:t>
            </a:r>
            <a:r>
              <a:rPr lang="ko-KR" altLang="en-US">
                <a:cs typeface="Calibri"/>
              </a:rPr>
              <a:t>프로토콜은</a:t>
            </a:r>
            <a:r>
              <a:rPr lang="en-US" altLang="ko-KR">
                <a:cs typeface="Calibri"/>
              </a:rPr>
              <a:t> HTTP/HTTPS</a:t>
            </a:r>
            <a:endParaRPr lang="en-US">
              <a:cs typeface="Calibri"/>
            </a:endParaRPr>
          </a:p>
          <a:p>
            <a:r>
              <a:rPr lang="ko-KR" altLang="en-US">
                <a:cs typeface="Calibri" panose="020F0502020204030204"/>
              </a:rPr>
              <a:t>서버가</a:t>
            </a:r>
            <a:r>
              <a:rPr lang="en-US">
                <a:cs typeface="Calibri"/>
              </a:rPr>
              <a:t> </a:t>
            </a:r>
            <a:r>
              <a:rPr lang="ko-KR" altLang="en-US">
                <a:cs typeface="Calibri" panose="020F0502020204030204"/>
              </a:rPr>
              <a:t>보낸</a:t>
            </a:r>
            <a:r>
              <a:rPr lang="en-US">
                <a:cs typeface="Calibri"/>
              </a:rPr>
              <a:t> JSON </a:t>
            </a:r>
            <a:r>
              <a:rPr lang="ko-KR" altLang="en-US">
                <a:cs typeface="Calibri"/>
              </a:rPr>
              <a:t>안에는</a:t>
            </a:r>
            <a:r>
              <a:rPr lang="en-US">
                <a:cs typeface="Calibri"/>
              </a:rPr>
              <a:t> </a:t>
            </a:r>
            <a:r>
              <a:rPr lang="ko-KR" altLang="en-US">
                <a:cs typeface="Calibri"/>
              </a:rPr>
              <a:t>사용자가</a:t>
            </a:r>
            <a:r>
              <a:rPr lang="en-US">
                <a:cs typeface="Calibri"/>
              </a:rPr>
              <a:t> </a:t>
            </a:r>
            <a:r>
              <a:rPr lang="ko-KR" altLang="en-US">
                <a:cs typeface="Calibri"/>
              </a:rPr>
              <a:t>등록한</a:t>
            </a:r>
            <a:r>
              <a:rPr lang="en-US">
                <a:cs typeface="Calibri"/>
              </a:rPr>
              <a:t> </a:t>
            </a:r>
            <a:r>
              <a:rPr lang="ko-KR" altLang="en-US">
                <a:cs typeface="Calibri"/>
              </a:rPr>
              <a:t>기기의</a:t>
            </a:r>
            <a:r>
              <a:rPr lang="en-US">
                <a:cs typeface="Calibri"/>
              </a:rPr>
              <a:t> </a:t>
            </a:r>
            <a:r>
              <a:rPr lang="ko-KR" altLang="en-US">
                <a:cs typeface="Calibri"/>
              </a:rPr>
              <a:t>목록과</a:t>
            </a:r>
            <a:r>
              <a:rPr lang="en-US">
                <a:cs typeface="Calibri"/>
              </a:rPr>
              <a:t> </a:t>
            </a:r>
            <a:r>
              <a:rPr lang="ko-KR" altLang="en-US">
                <a:cs typeface="Calibri"/>
              </a:rPr>
              <a:t>각</a:t>
            </a:r>
            <a:r>
              <a:rPr lang="en-US">
                <a:cs typeface="Calibri"/>
              </a:rPr>
              <a:t> </a:t>
            </a:r>
            <a:r>
              <a:rPr lang="ko-KR" altLang="en-US">
                <a:cs typeface="Calibri"/>
              </a:rPr>
              <a:t>기기가</a:t>
            </a:r>
            <a:r>
              <a:rPr lang="en-US">
                <a:cs typeface="Calibri"/>
              </a:rPr>
              <a:t> </a:t>
            </a:r>
            <a:r>
              <a:rPr lang="ko-KR" altLang="en-US">
                <a:cs typeface="Calibri"/>
              </a:rPr>
              <a:t>측정한</a:t>
            </a:r>
            <a:r>
              <a:rPr lang="en-US">
                <a:cs typeface="Calibri"/>
              </a:rPr>
              <a:t> </a:t>
            </a:r>
            <a:r>
              <a:rPr lang="ko-KR" altLang="en-US">
                <a:cs typeface="Calibri"/>
              </a:rPr>
              <a:t>현재</a:t>
            </a:r>
            <a:r>
              <a:rPr lang="en-US">
                <a:cs typeface="Calibri"/>
              </a:rPr>
              <a:t> </a:t>
            </a:r>
            <a:r>
              <a:rPr lang="ko-KR" altLang="en-US">
                <a:cs typeface="Calibri"/>
              </a:rPr>
              <a:t>온도</a:t>
            </a:r>
            <a:r>
              <a:rPr lang="en-US">
                <a:cs typeface="Calibri"/>
              </a:rPr>
              <a:t>, </a:t>
            </a:r>
            <a:r>
              <a:rPr lang="ko-KR" altLang="en-US">
                <a:cs typeface="Calibri"/>
              </a:rPr>
              <a:t>습도</a:t>
            </a:r>
            <a:r>
              <a:rPr lang="en-US">
                <a:cs typeface="Calibri"/>
              </a:rPr>
              <a:t> </a:t>
            </a:r>
            <a:r>
              <a:rPr lang="ko-KR" altLang="en-US">
                <a:cs typeface="Calibri"/>
              </a:rPr>
              <a:t>그리고</a:t>
            </a:r>
            <a:r>
              <a:rPr lang="en-US">
                <a:cs typeface="Calibri"/>
              </a:rPr>
              <a:t> </a:t>
            </a:r>
            <a:r>
              <a:rPr lang="ko-KR" altLang="en-US">
                <a:cs typeface="Calibri"/>
              </a:rPr>
              <a:t>방사능</a:t>
            </a:r>
            <a:r>
              <a:rPr lang="en-US">
                <a:cs typeface="Calibri"/>
              </a:rPr>
              <a:t> </a:t>
            </a:r>
            <a:r>
              <a:rPr lang="ko-KR" altLang="en-US">
                <a:cs typeface="Calibri"/>
              </a:rPr>
              <a:t>수치가</a:t>
            </a:r>
            <a:r>
              <a:rPr lang="en-US" altLang="ko-KR">
                <a:cs typeface="Calibri"/>
              </a:rPr>
              <a:t> </a:t>
            </a:r>
            <a:r>
              <a:rPr lang="ko-KR" altLang="en-US">
                <a:cs typeface="Calibri"/>
              </a:rPr>
              <a:t>있다</a:t>
            </a:r>
            <a:r>
              <a:rPr lang="en-US" altLang="ko-KR">
                <a:cs typeface="Calibri"/>
              </a:rPr>
              <a:t>.</a:t>
            </a:r>
            <a:endParaRPr lang="en-US" altLang="ko-KR" dirty="0">
              <a:cs typeface="Calibri"/>
            </a:endParaRPr>
          </a:p>
          <a:p>
            <a:r>
              <a:rPr lang="ko-KR" altLang="en-US">
                <a:cs typeface="Calibri"/>
              </a:rPr>
              <a:t>기기의</a:t>
            </a:r>
            <a:r>
              <a:rPr lang="en-US">
                <a:cs typeface="Calibri"/>
              </a:rPr>
              <a:t> </a:t>
            </a:r>
            <a:r>
              <a:rPr lang="ko-KR" altLang="en-US">
                <a:cs typeface="Calibri"/>
              </a:rPr>
              <a:t>상태</a:t>
            </a:r>
            <a:r>
              <a:rPr lang="en-US">
                <a:cs typeface="Calibri"/>
              </a:rPr>
              <a:t> </a:t>
            </a:r>
            <a:r>
              <a:rPr lang="ko-KR" altLang="en-US">
                <a:cs typeface="Calibri"/>
              </a:rPr>
              <a:t>및</a:t>
            </a:r>
            <a:r>
              <a:rPr lang="en-US">
                <a:cs typeface="Calibri"/>
              </a:rPr>
              <a:t> </a:t>
            </a:r>
            <a:r>
              <a:rPr lang="ko-KR" altLang="en-US">
                <a:cs typeface="Calibri"/>
              </a:rPr>
              <a:t>측정</a:t>
            </a:r>
            <a:r>
              <a:rPr lang="en-US">
                <a:cs typeface="Calibri"/>
              </a:rPr>
              <a:t> 값 </a:t>
            </a:r>
            <a:r>
              <a:rPr lang="ko-KR" altLang="en-US">
                <a:cs typeface="Calibri"/>
              </a:rPr>
              <a:t>등을</a:t>
            </a:r>
            <a:r>
              <a:rPr lang="en-US">
                <a:cs typeface="Calibri"/>
              </a:rPr>
              <a:t> </a:t>
            </a:r>
            <a:r>
              <a:rPr lang="ko-KR" altLang="en-US">
                <a:cs typeface="Calibri"/>
              </a:rPr>
              <a:t>업데이트하기</a:t>
            </a:r>
            <a:r>
              <a:rPr lang="en-US">
                <a:cs typeface="Calibri"/>
              </a:rPr>
              <a:t> </a:t>
            </a:r>
            <a:r>
              <a:rPr lang="ko-KR" altLang="en-US">
                <a:cs typeface="Calibri"/>
              </a:rPr>
              <a:t>위해서</a:t>
            </a:r>
            <a:r>
              <a:rPr lang="en-US">
                <a:cs typeface="Calibri"/>
              </a:rPr>
              <a:t> </a:t>
            </a:r>
            <a:r>
              <a:rPr lang="ko-KR" altLang="en-US">
                <a:cs typeface="Calibri"/>
              </a:rPr>
              <a:t>일정</a:t>
            </a:r>
            <a:r>
              <a:rPr lang="en-US">
                <a:cs typeface="Calibri"/>
              </a:rPr>
              <a:t> </a:t>
            </a:r>
            <a:r>
              <a:rPr lang="ko-KR" altLang="en-US">
                <a:cs typeface="Calibri"/>
              </a:rPr>
              <a:t>시간마다</a:t>
            </a:r>
            <a:r>
              <a:rPr lang="en-US">
                <a:cs typeface="Calibri"/>
              </a:rPr>
              <a:t> </a:t>
            </a:r>
            <a:r>
              <a:rPr lang="ko-KR" altLang="en-US">
                <a:cs typeface="Calibri"/>
              </a:rPr>
              <a:t>요청을</a:t>
            </a:r>
            <a:r>
              <a:rPr lang="en-US">
                <a:cs typeface="Calibri"/>
              </a:rPr>
              <a:t> </a:t>
            </a:r>
            <a:r>
              <a:rPr lang="ko-KR" altLang="en-US">
                <a:cs typeface="Calibri"/>
              </a:rPr>
              <a:t>보내야</a:t>
            </a:r>
            <a:r>
              <a:rPr lang="en-US">
                <a:cs typeface="Calibri"/>
              </a:rPr>
              <a:t> </a:t>
            </a:r>
            <a:r>
              <a:rPr lang="ko-KR" altLang="en-US">
                <a:cs typeface="Calibri"/>
              </a:rPr>
              <a:t>한다</a:t>
            </a:r>
            <a:r>
              <a:rPr lang="en-US">
                <a:cs typeface="Calibri"/>
              </a:rPr>
              <a:t>.</a:t>
            </a:r>
            <a:endParaRPr lang="en-US" dirty="0">
              <a:cs typeface="Calibri"/>
            </a:endParaRPr>
          </a:p>
        </p:txBody>
      </p:sp>
    </p:spTree>
    <p:extLst>
      <p:ext uri="{BB962C8B-B14F-4D97-AF65-F5344CB8AC3E}">
        <p14:creationId xmlns:p14="http://schemas.microsoft.com/office/powerpoint/2010/main" val="313529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6380-ACFD-4899-9EC6-696C7AB46C45}"/>
              </a:ext>
            </a:extLst>
          </p:cNvPr>
          <p:cNvSpPr>
            <a:spLocks noGrp="1"/>
          </p:cNvSpPr>
          <p:nvPr>
            <p:ph type="title"/>
          </p:nvPr>
        </p:nvSpPr>
        <p:spPr/>
        <p:txBody>
          <a:bodyPr/>
          <a:lstStyle/>
          <a:p>
            <a:r>
              <a:rPr lang="en-US">
                <a:cs typeface="Calibri Light"/>
              </a:rPr>
              <a:t>Device Registration</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2C3D5E6D-B22F-40D6-92E8-3C107131F9C2}"/>
              </a:ext>
            </a:extLst>
          </p:cNvPr>
          <p:cNvPicPr>
            <a:picLocks noChangeAspect="1"/>
          </p:cNvPicPr>
          <p:nvPr/>
        </p:nvPicPr>
        <p:blipFill>
          <a:blip r:embed="rId2"/>
          <a:stretch>
            <a:fillRect/>
          </a:stretch>
        </p:blipFill>
        <p:spPr>
          <a:xfrm>
            <a:off x="7412739" y="1030514"/>
            <a:ext cx="2969037" cy="5370285"/>
          </a:xfrm>
          <a:prstGeom prst="rect">
            <a:avLst/>
          </a:prstGeom>
        </p:spPr>
      </p:pic>
      <p:sp>
        <p:nvSpPr>
          <p:cNvPr id="5" name="TextBox 4">
            <a:extLst>
              <a:ext uri="{FF2B5EF4-FFF2-40B4-BE49-F238E27FC236}">
                <a16:creationId xmlns:a16="http://schemas.microsoft.com/office/drawing/2014/main" id="{D641D3E8-7244-4BFB-B73C-81ECE71D12BA}"/>
              </a:ext>
            </a:extLst>
          </p:cNvPr>
          <p:cNvSpPr txBox="1"/>
          <p:nvPr/>
        </p:nvSpPr>
        <p:spPr>
          <a:xfrm>
            <a:off x="2046514" y="2111829"/>
            <a:ext cx="404948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기기</a:t>
            </a:r>
            <a:r>
              <a:rPr lang="en-US" dirty="0"/>
              <a:t> </a:t>
            </a:r>
            <a:r>
              <a:rPr lang="ko-KR" altLang="en-US">
                <a:ea typeface="맑은 고딕"/>
              </a:rPr>
              <a:t>등록을</a:t>
            </a:r>
            <a:r>
              <a:rPr lang="en-US" dirty="0"/>
              <a:t> </a:t>
            </a:r>
            <a:r>
              <a:rPr lang="ko-KR" altLang="en-US">
                <a:ea typeface="맑은 고딕"/>
              </a:rPr>
              <a:t>위한</a:t>
            </a:r>
            <a:r>
              <a:rPr lang="en-US" dirty="0"/>
              <a:t> </a:t>
            </a:r>
            <a:r>
              <a:rPr lang="ko-KR" altLang="en-US">
                <a:ea typeface="맑은 고딕"/>
              </a:rPr>
              <a:t>화면이다</a:t>
            </a:r>
            <a:r>
              <a:rPr lang="en-US"/>
              <a:t>.</a:t>
            </a:r>
            <a:endParaRPr lang="en-US">
              <a:cs typeface="Calibri"/>
            </a:endParaRPr>
          </a:p>
          <a:p>
            <a:endParaRPr lang="en-US" dirty="0">
              <a:cs typeface="Calibri"/>
            </a:endParaRPr>
          </a:p>
          <a:p>
            <a:r>
              <a:rPr lang="ko-KR" altLang="en-US">
                <a:ea typeface="맑은 고딕"/>
              </a:rPr>
              <a:t>새로운 기기를 추가할 수 있게 해준다.</a:t>
            </a:r>
          </a:p>
          <a:p>
            <a:r>
              <a:rPr lang="ko-KR" altLang="en-US">
                <a:ea typeface="맑은 고딕"/>
                <a:cs typeface="Calibri"/>
              </a:rPr>
              <a:t>기기 등록 방식은 아직 미정.</a:t>
            </a:r>
          </a:p>
          <a:p>
            <a:endParaRPr lang="ko-KR" altLang="en-US" dirty="0">
              <a:ea typeface="맑은 고딕"/>
              <a:cs typeface="Calibri"/>
            </a:endParaRPr>
          </a:p>
          <a:p>
            <a:r>
              <a:rPr lang="ko-KR" altLang="en-US" dirty="0">
                <a:ea typeface="맑은 고딕"/>
                <a:cs typeface="Calibri"/>
              </a:rPr>
              <a:t>아마도 새 기기의 고유 번호 등을 추가하는 서비스를 제공하게 될 </a:t>
            </a:r>
            <a:r>
              <a:rPr lang="ko-KR" altLang="en-US">
                <a:ea typeface="맑은 고딕"/>
                <a:cs typeface="Calibri"/>
              </a:rPr>
              <a:t>듯하다.</a:t>
            </a:r>
          </a:p>
          <a:p>
            <a:endParaRPr lang="ko-KR" altLang="en-US" dirty="0">
              <a:ea typeface="맑은 고딕"/>
              <a:cs typeface="Calibri"/>
            </a:endParaRPr>
          </a:p>
          <a:p>
            <a:r>
              <a:rPr lang="ko-KR" altLang="en-US">
                <a:ea typeface="맑은 고딕"/>
                <a:cs typeface="Calibri"/>
              </a:rPr>
              <a:t>기기 등록에 성공하게 되면 프로필 화면으로 이동하게 되며, 이때 새로 등록한 기기가 목록에 추가될 것이다.</a:t>
            </a:r>
            <a:endParaRPr lang="ko-KR" altLang="en-US" dirty="0">
              <a:ea typeface="맑은 고딕"/>
              <a:cs typeface="Calibri"/>
            </a:endParaRPr>
          </a:p>
        </p:txBody>
      </p:sp>
    </p:spTree>
    <p:extLst>
      <p:ext uri="{BB962C8B-B14F-4D97-AF65-F5344CB8AC3E}">
        <p14:creationId xmlns:p14="http://schemas.microsoft.com/office/powerpoint/2010/main" val="126738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A00F-F610-4CAC-9B3D-942523491002}"/>
              </a:ext>
            </a:extLst>
          </p:cNvPr>
          <p:cNvSpPr>
            <a:spLocks noGrp="1"/>
          </p:cNvSpPr>
          <p:nvPr>
            <p:ph type="title"/>
          </p:nvPr>
        </p:nvSpPr>
        <p:spPr/>
        <p:txBody>
          <a:bodyPr/>
          <a:lstStyle/>
          <a:p>
            <a:r>
              <a:rPr lang="en-US">
                <a:cs typeface="Calibri Light"/>
              </a:rPr>
              <a:t>Navigation – Device Registration Screen</a:t>
            </a:r>
            <a:endParaRPr lang="en-US"/>
          </a:p>
        </p:txBody>
      </p:sp>
      <p:sp>
        <p:nvSpPr>
          <p:cNvPr id="3" name="Content Placeholder 2">
            <a:extLst>
              <a:ext uri="{FF2B5EF4-FFF2-40B4-BE49-F238E27FC236}">
                <a16:creationId xmlns:a16="http://schemas.microsoft.com/office/drawing/2014/main" id="{EC933B32-7305-4537-B7C0-0CFBCA54F876}"/>
              </a:ext>
            </a:extLst>
          </p:cNvPr>
          <p:cNvSpPr>
            <a:spLocks noGrp="1"/>
          </p:cNvSpPr>
          <p:nvPr>
            <p:ph idx="1"/>
          </p:nvPr>
        </p:nvSpPr>
        <p:spPr>
          <a:xfrm>
            <a:off x="838200" y="2043339"/>
            <a:ext cx="10515600" cy="3756251"/>
          </a:xfrm>
        </p:spPr>
        <p:txBody>
          <a:bodyPr vert="horz" lIns="91440" tIns="45720" rIns="91440" bIns="45720" rtlCol="0" anchor="t">
            <a:normAutofit fontScale="92500" lnSpcReduction="10000"/>
          </a:bodyPr>
          <a:lstStyle/>
          <a:p>
            <a:r>
              <a:rPr lang="ko-KR" altLang="en-US" dirty="0">
                <a:ea typeface="맑은 고딕"/>
                <a:cs typeface="Calibri"/>
              </a:rPr>
              <a:t>뒤로 가기 버튼을 통해서 프로필 화면으로 이동 가능</a:t>
            </a:r>
          </a:p>
          <a:p>
            <a:r>
              <a:rPr lang="ko-KR" altLang="en-US" dirty="0">
                <a:ea typeface="맑은 고딕"/>
                <a:cs typeface="Calibri"/>
              </a:rPr>
              <a:t>기기 추가에 성공해도 프로필 화면으로 이동 가능</a:t>
            </a:r>
          </a:p>
          <a:p>
            <a:r>
              <a:rPr lang="ko-KR" altLang="en-US" dirty="0">
                <a:ea typeface="맑은 고딕"/>
                <a:cs typeface="Calibri"/>
              </a:rPr>
              <a:t>기기 추가를 완료하게 되면, 와이파이 세팅 화면으로 이동해서 기기에 와이파이를 연결한다.</a:t>
            </a:r>
          </a:p>
          <a:p>
            <a:r>
              <a:rPr lang="ko-KR" altLang="en-US" dirty="0">
                <a:ea typeface="맑은 고딕"/>
                <a:cs typeface="Calibri"/>
              </a:rPr>
              <a:t>기기 추가가 완료되면 자동적으로 프로필 화면의 목록에 새 기기가 추가되게 된다.</a:t>
            </a:r>
          </a:p>
          <a:p>
            <a:r>
              <a:rPr lang="ko-KR" altLang="en-US" dirty="0">
                <a:ea typeface="맑은 고딕"/>
                <a:cs typeface="Calibri"/>
              </a:rPr>
              <a:t>와이파이 세팅 화면에서 프로필 화면으로의 이동은 이후 와이파이 세팅 화면에 대한 설명을 포함하는 슬라이드에 추가하였다.</a:t>
            </a:r>
          </a:p>
          <a:p>
            <a:r>
              <a:rPr lang="ko-KR" altLang="en-US" dirty="0">
                <a:ea typeface="맑은 고딕"/>
                <a:cs typeface="Calibri"/>
              </a:rPr>
              <a:t>추가적인 내용은 다음 슬라이드에서 계속된다.</a:t>
            </a:r>
          </a:p>
        </p:txBody>
      </p:sp>
    </p:spTree>
    <p:extLst>
      <p:ext uri="{BB962C8B-B14F-4D97-AF65-F5344CB8AC3E}">
        <p14:creationId xmlns:p14="http://schemas.microsoft.com/office/powerpoint/2010/main" val="423268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2BA1-3319-4F7F-AF89-27349FCD0611}"/>
              </a:ext>
            </a:extLst>
          </p:cNvPr>
          <p:cNvSpPr>
            <a:spLocks noGrp="1"/>
          </p:cNvSpPr>
          <p:nvPr>
            <p:ph type="title"/>
          </p:nvPr>
        </p:nvSpPr>
        <p:spPr/>
        <p:txBody>
          <a:bodyPr/>
          <a:lstStyle/>
          <a:p>
            <a:r>
              <a:rPr lang="en-US" dirty="0">
                <a:cs typeface="Calibri Light"/>
              </a:rPr>
              <a:t>Navigate – Device Registration Screen</a:t>
            </a:r>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EAA79D83-E859-43CF-875E-986D054CEBBC}"/>
              </a:ext>
            </a:extLst>
          </p:cNvPr>
          <p:cNvPicPr>
            <a:picLocks noChangeAspect="1"/>
          </p:cNvPicPr>
          <p:nvPr/>
        </p:nvPicPr>
        <p:blipFill>
          <a:blip r:embed="rId2"/>
          <a:stretch>
            <a:fillRect/>
          </a:stretch>
        </p:blipFill>
        <p:spPr>
          <a:xfrm>
            <a:off x="678110" y="2532743"/>
            <a:ext cx="2272352" cy="4114800"/>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AAC22082-120B-46E2-90A1-2E32826FD4E7}"/>
              </a:ext>
            </a:extLst>
          </p:cNvPr>
          <p:cNvPicPr>
            <a:picLocks noChangeAspect="1"/>
          </p:cNvPicPr>
          <p:nvPr/>
        </p:nvPicPr>
        <p:blipFill>
          <a:blip r:embed="rId3"/>
          <a:stretch>
            <a:fillRect/>
          </a:stretch>
        </p:blipFill>
        <p:spPr>
          <a:xfrm>
            <a:off x="4566285" y="2641600"/>
            <a:ext cx="2174057" cy="4114800"/>
          </a:xfrm>
          <a:prstGeom prst="rect">
            <a:avLst/>
          </a:prstGeom>
        </p:spPr>
      </p:pic>
      <p:cxnSp>
        <p:nvCxnSpPr>
          <p:cNvPr id="7" name="Straight Arrow Connector 6">
            <a:extLst>
              <a:ext uri="{FF2B5EF4-FFF2-40B4-BE49-F238E27FC236}">
                <a16:creationId xmlns:a16="http://schemas.microsoft.com/office/drawing/2014/main" id="{E0C673F4-922A-4D9F-B864-5A6B12E5E2FA}"/>
              </a:ext>
            </a:extLst>
          </p:cNvPr>
          <p:cNvCxnSpPr/>
          <p:nvPr/>
        </p:nvCxnSpPr>
        <p:spPr>
          <a:xfrm flipV="1">
            <a:off x="2794000" y="5040087"/>
            <a:ext cx="1814285" cy="1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E223C1-80F2-4A93-9341-5C70F155DBAC}"/>
              </a:ext>
            </a:extLst>
          </p:cNvPr>
          <p:cNvSpPr txBox="1"/>
          <p:nvPr/>
        </p:nvSpPr>
        <p:spPr>
          <a:xfrm>
            <a:off x="2849788" y="3822245"/>
            <a:ext cx="16981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 추가 요청이 성공적으로 완료되면 와이파이 세팅 화면으로 이동</a:t>
            </a:r>
          </a:p>
        </p:txBody>
      </p:sp>
      <p:sp>
        <p:nvSpPr>
          <p:cNvPr id="9" name="TextBox 8">
            <a:extLst>
              <a:ext uri="{FF2B5EF4-FFF2-40B4-BE49-F238E27FC236}">
                <a16:creationId xmlns:a16="http://schemas.microsoft.com/office/drawing/2014/main" id="{B20EB7A7-814E-4FAC-9B9A-BA7E8ABE3A8A}"/>
              </a:ext>
            </a:extLst>
          </p:cNvPr>
          <p:cNvSpPr txBox="1"/>
          <p:nvPr/>
        </p:nvSpPr>
        <p:spPr>
          <a:xfrm>
            <a:off x="6698343" y="3265714"/>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 추가 화면 이후 와이 파이 화면에 가서 뒤로 가기 버튼을 누르면 프로필 화면으로 이동하게 된다. 기기 추가 화면으로 돌아갈 이유가 전혀 없기 때문이다.</a:t>
            </a:r>
          </a:p>
        </p:txBody>
      </p:sp>
      <p:pic>
        <p:nvPicPr>
          <p:cNvPr id="10" name="Picture 10" descr="A screenshot of a cell phone&#10;&#10;Description generated with high confidence">
            <a:extLst>
              <a:ext uri="{FF2B5EF4-FFF2-40B4-BE49-F238E27FC236}">
                <a16:creationId xmlns:a16="http://schemas.microsoft.com/office/drawing/2014/main" id="{76B8D249-5AB7-4E84-9AC5-2C3D4FE23F35}"/>
              </a:ext>
            </a:extLst>
          </p:cNvPr>
          <p:cNvPicPr>
            <a:picLocks noChangeAspect="1"/>
          </p:cNvPicPr>
          <p:nvPr/>
        </p:nvPicPr>
        <p:blipFill>
          <a:blip r:embed="rId4"/>
          <a:stretch>
            <a:fillRect/>
          </a:stretch>
        </p:blipFill>
        <p:spPr>
          <a:xfrm>
            <a:off x="9536566" y="2532062"/>
            <a:ext cx="1914525" cy="3724275"/>
          </a:xfrm>
          <a:prstGeom prst="rect">
            <a:avLst/>
          </a:prstGeom>
        </p:spPr>
      </p:pic>
      <p:cxnSp>
        <p:nvCxnSpPr>
          <p:cNvPr id="12" name="Straight Arrow Connector 11">
            <a:extLst>
              <a:ext uri="{FF2B5EF4-FFF2-40B4-BE49-F238E27FC236}">
                <a16:creationId xmlns:a16="http://schemas.microsoft.com/office/drawing/2014/main" id="{A50072E0-6493-4ABD-8E5E-857A741111B9}"/>
              </a:ext>
            </a:extLst>
          </p:cNvPr>
          <p:cNvCxnSpPr/>
          <p:nvPr/>
        </p:nvCxnSpPr>
        <p:spPr>
          <a:xfrm flipV="1">
            <a:off x="4910818" y="2969534"/>
            <a:ext cx="4775199" cy="22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94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5832-4738-4966-A399-00A727151105}"/>
              </a:ext>
            </a:extLst>
          </p:cNvPr>
          <p:cNvSpPr>
            <a:spLocks noGrp="1"/>
          </p:cNvSpPr>
          <p:nvPr>
            <p:ph type="title"/>
          </p:nvPr>
        </p:nvSpPr>
        <p:spPr/>
        <p:txBody>
          <a:bodyPr/>
          <a:lstStyle/>
          <a:p>
            <a:r>
              <a:rPr lang="en-US">
                <a:cs typeface="Calibri Light"/>
              </a:rPr>
              <a:t>Overview</a:t>
            </a:r>
            <a:endParaRPr lang="en-US"/>
          </a:p>
        </p:txBody>
      </p:sp>
      <p:sp>
        <p:nvSpPr>
          <p:cNvPr id="3" name="Content Placeholder 2">
            <a:extLst>
              <a:ext uri="{FF2B5EF4-FFF2-40B4-BE49-F238E27FC236}">
                <a16:creationId xmlns:a16="http://schemas.microsoft.com/office/drawing/2014/main" id="{FCB64ADA-3A1B-4477-A138-0B7C519E2004}"/>
              </a:ext>
            </a:extLst>
          </p:cNvPr>
          <p:cNvSpPr>
            <a:spLocks noGrp="1"/>
          </p:cNvSpPr>
          <p:nvPr>
            <p:ph idx="1"/>
          </p:nvPr>
        </p:nvSpPr>
        <p:spPr>
          <a:xfrm>
            <a:off x="838200" y="1825625"/>
            <a:ext cx="10515600" cy="2508024"/>
          </a:xfrm>
        </p:spPr>
        <p:txBody>
          <a:bodyPr vert="horz" lIns="91440" tIns="45720" rIns="91440" bIns="45720" rtlCol="0" anchor="t">
            <a:normAutofit lnSpcReduction="10000"/>
          </a:bodyPr>
          <a:lstStyle/>
          <a:p>
            <a:r>
              <a:rPr lang="ko-KR" altLang="en-US">
                <a:ea typeface="맑은 고딕"/>
                <a:cs typeface="Calibri"/>
              </a:rPr>
              <a:t>방사능 측정 기기에 온도와 습도 측정 센서를 추가</a:t>
            </a:r>
          </a:p>
          <a:p>
            <a:r>
              <a:rPr lang="ko-KR" altLang="en-US">
                <a:ea typeface="맑은 고딕"/>
                <a:cs typeface="Calibri"/>
              </a:rPr>
              <a:t>Esp32 칩을 사용해서 HTTP/HTTPS 프로토콜을 이용해서 네트워크를 통해 측정한 데이터를 서버로 전송 및 저장</a:t>
            </a:r>
          </a:p>
          <a:p>
            <a:r>
              <a:rPr lang="ko-KR" altLang="en-US">
                <a:ea typeface="맑은 고딕"/>
                <a:cs typeface="Calibri"/>
              </a:rPr>
              <a:t>블루투스나 스마트폰 이어폰 단자를 이용하던 기존의 모델과는 전혀 다른 모델로 어플리케이션 서버를 활용해서 더 다양한 서비스를 제공</a:t>
            </a:r>
            <a:endParaRPr lang="ko-KR" altLang="en-US" dirty="0">
              <a:ea typeface="맑은 고딕"/>
              <a:cs typeface="Calibri"/>
            </a:endParaRPr>
          </a:p>
        </p:txBody>
      </p:sp>
    </p:spTree>
    <p:extLst>
      <p:ext uri="{BB962C8B-B14F-4D97-AF65-F5344CB8AC3E}">
        <p14:creationId xmlns:p14="http://schemas.microsoft.com/office/powerpoint/2010/main" val="377093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5123-A471-45BC-A740-49380DD1474A}"/>
              </a:ext>
            </a:extLst>
          </p:cNvPr>
          <p:cNvSpPr>
            <a:spLocks noGrp="1"/>
          </p:cNvSpPr>
          <p:nvPr>
            <p:ph type="title"/>
          </p:nvPr>
        </p:nvSpPr>
        <p:spPr/>
        <p:txBody>
          <a:bodyPr/>
          <a:lstStyle/>
          <a:p>
            <a:r>
              <a:rPr lang="en-US" dirty="0">
                <a:cs typeface="Calibri Light"/>
              </a:rPr>
              <a:t>Server Communication – Device Registration</a:t>
            </a:r>
          </a:p>
        </p:txBody>
      </p:sp>
      <p:sp>
        <p:nvSpPr>
          <p:cNvPr id="3" name="Content Placeholder 2">
            <a:extLst>
              <a:ext uri="{FF2B5EF4-FFF2-40B4-BE49-F238E27FC236}">
                <a16:creationId xmlns:a16="http://schemas.microsoft.com/office/drawing/2014/main" id="{85A448CB-C6DD-4627-ADAD-006F16B6392D}"/>
              </a:ext>
            </a:extLst>
          </p:cNvPr>
          <p:cNvSpPr>
            <a:spLocks noGrp="1"/>
          </p:cNvSpPr>
          <p:nvPr>
            <p:ph idx="1"/>
          </p:nvPr>
        </p:nvSpPr>
        <p:spPr>
          <a:xfrm>
            <a:off x="838200" y="2275568"/>
            <a:ext cx="10515600" cy="3219224"/>
          </a:xfrm>
        </p:spPr>
        <p:txBody>
          <a:bodyPr vert="horz" lIns="91440" tIns="45720" rIns="91440" bIns="45720" rtlCol="0" anchor="t">
            <a:normAutofit fontScale="92500"/>
          </a:bodyPr>
          <a:lstStyle/>
          <a:p>
            <a:r>
              <a:rPr lang="ko-KR" altLang="en-US" dirty="0">
                <a:ea typeface="맑은 고딕"/>
                <a:cs typeface="Calibri"/>
              </a:rPr>
              <a:t>JSON 포맷으로 데이터 전송</a:t>
            </a:r>
          </a:p>
          <a:p>
            <a:r>
              <a:rPr lang="ko-KR" altLang="en-US" dirty="0">
                <a:ea typeface="맑은 고딕"/>
                <a:cs typeface="Calibri"/>
              </a:rPr>
              <a:t>HTTP/HTTPS POST 요청을 사용</a:t>
            </a:r>
          </a:p>
          <a:p>
            <a:r>
              <a:rPr lang="ko-KR" altLang="en-US" dirty="0" err="1">
                <a:ea typeface="맑은 고딕"/>
                <a:cs typeface="Calibri"/>
              </a:rPr>
              <a:t>JSON에는</a:t>
            </a:r>
            <a:r>
              <a:rPr lang="ko-KR" altLang="en-US" dirty="0">
                <a:ea typeface="맑은 고딕"/>
                <a:cs typeface="Calibri"/>
              </a:rPr>
              <a:t> 새 기기의 고유 번호(기기 번호)와 사용자의 아이디가 포함되어 있어야 한다.</a:t>
            </a:r>
          </a:p>
          <a:p>
            <a:r>
              <a:rPr lang="ko-KR" altLang="en-US" dirty="0">
                <a:ea typeface="맑은 고딕"/>
                <a:cs typeface="Calibri"/>
              </a:rPr>
              <a:t>서버가 등록 처리를 완료하면 새로운 기기 목록으로 프로필 화면을 렌더링</a:t>
            </a:r>
          </a:p>
          <a:p>
            <a:r>
              <a:rPr lang="ko-KR" altLang="en-US" dirty="0">
                <a:ea typeface="맑은 고딕"/>
                <a:cs typeface="Calibri"/>
              </a:rPr>
              <a:t>서버 내의 에러나 잘못된 기기 번호 등의 문제의 경우 사용자에게 알림</a:t>
            </a:r>
          </a:p>
        </p:txBody>
      </p:sp>
    </p:spTree>
    <p:extLst>
      <p:ext uri="{BB962C8B-B14F-4D97-AF65-F5344CB8AC3E}">
        <p14:creationId xmlns:p14="http://schemas.microsoft.com/office/powerpoint/2010/main" val="110171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964D-153A-4ADC-ADEC-EBDE3A246209}"/>
              </a:ext>
            </a:extLst>
          </p:cNvPr>
          <p:cNvSpPr>
            <a:spLocks noGrp="1"/>
          </p:cNvSpPr>
          <p:nvPr>
            <p:ph type="title"/>
          </p:nvPr>
        </p:nvSpPr>
        <p:spPr/>
        <p:txBody>
          <a:bodyPr/>
          <a:lstStyle/>
          <a:p>
            <a:r>
              <a:rPr lang="en-US">
                <a:cs typeface="Calibri Light"/>
              </a:rPr>
              <a:t>Device Screen</a:t>
            </a:r>
            <a:endParaRPr lang="en-US"/>
          </a:p>
        </p:txBody>
      </p:sp>
      <p:pic>
        <p:nvPicPr>
          <p:cNvPr id="3" name="Picture 3">
            <a:extLst>
              <a:ext uri="{FF2B5EF4-FFF2-40B4-BE49-F238E27FC236}">
                <a16:creationId xmlns:a16="http://schemas.microsoft.com/office/drawing/2014/main" id="{9406B299-04D1-4DBB-94E6-FA0D331F57D0}"/>
              </a:ext>
            </a:extLst>
          </p:cNvPr>
          <p:cNvPicPr>
            <a:picLocks noChangeAspect="1"/>
          </p:cNvPicPr>
          <p:nvPr/>
        </p:nvPicPr>
        <p:blipFill>
          <a:blip r:embed="rId2"/>
          <a:stretch>
            <a:fillRect/>
          </a:stretch>
        </p:blipFill>
        <p:spPr>
          <a:xfrm>
            <a:off x="8027081" y="812120"/>
            <a:ext cx="2872468" cy="5589361"/>
          </a:xfrm>
          <a:prstGeom prst="rect">
            <a:avLst/>
          </a:prstGeom>
        </p:spPr>
      </p:pic>
      <p:sp>
        <p:nvSpPr>
          <p:cNvPr id="5" name="TextBox 4">
            <a:extLst>
              <a:ext uri="{FF2B5EF4-FFF2-40B4-BE49-F238E27FC236}">
                <a16:creationId xmlns:a16="http://schemas.microsoft.com/office/drawing/2014/main" id="{8905B04C-D801-4DF5-A700-FDC42105553A}"/>
              </a:ext>
            </a:extLst>
          </p:cNvPr>
          <p:cNvSpPr txBox="1"/>
          <p:nvPr/>
        </p:nvSpPr>
        <p:spPr>
          <a:xfrm>
            <a:off x="1516743" y="1981200"/>
            <a:ext cx="50219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기기 설정을 위한 화면.</a:t>
            </a:r>
          </a:p>
          <a:p>
            <a:endParaRPr lang="ko-KR" altLang="en-US" dirty="0">
              <a:ea typeface="맑은 고딕"/>
              <a:cs typeface="Calibri"/>
            </a:endParaRPr>
          </a:p>
          <a:p>
            <a:r>
              <a:rPr lang="ko-KR" altLang="en-US" dirty="0">
                <a:ea typeface="맑은 고딕"/>
                <a:cs typeface="Calibri"/>
              </a:rPr>
              <a:t>기기 이름 변경이나 기기의 와이파이 재연결 </a:t>
            </a:r>
            <a:r>
              <a:rPr lang="ko-KR" altLang="en-US">
                <a:ea typeface="맑은 고딕"/>
                <a:cs typeface="Calibri"/>
              </a:rPr>
              <a:t>및 재설정 그리고 기기 삭제 등을 할 수 있다.</a:t>
            </a:r>
          </a:p>
          <a:p>
            <a:endParaRPr lang="ko-KR" altLang="en-US" dirty="0">
              <a:ea typeface="맑은 고딕"/>
              <a:cs typeface="Calibri"/>
            </a:endParaRPr>
          </a:p>
          <a:p>
            <a:r>
              <a:rPr lang="ko-KR" altLang="en-US" dirty="0">
                <a:ea typeface="맑은 고딕"/>
                <a:cs typeface="Calibri"/>
              </a:rPr>
              <a:t>기기 이름 변경이나 와이파이 재설정 버튼을 누르게 되면 해당 화면으로 이동하게 되지만, </a:t>
            </a:r>
            <a:r>
              <a:rPr lang="ko-KR" altLang="en-US">
                <a:ea typeface="맑은 고딕"/>
                <a:cs typeface="Calibri"/>
              </a:rPr>
              <a:t>기기 삭제 버튼을 누르게 되면 프로필 화면으로 돌아가게 된다. 이때, 프로필 화면의 목록에서 해당 기기가 사라지게 된다.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이후에 기기 설정 관련 기능을 추가하게 되면 이 </a:t>
            </a:r>
            <a:r>
              <a:rPr lang="ko-KR" altLang="en-US">
                <a:ea typeface="맑은 고딕"/>
                <a:cs typeface="Calibri"/>
              </a:rPr>
              <a:t>화면에 새 버튼을 추가하는 것으로 쉽게 앱의 확장이 가능할 것이다.</a:t>
            </a:r>
            <a:endParaRPr lang="ko-KR" altLang="en-US" dirty="0">
              <a:ea typeface="맑은 고딕"/>
              <a:cs typeface="Calibri"/>
            </a:endParaRPr>
          </a:p>
        </p:txBody>
      </p:sp>
    </p:spTree>
    <p:extLst>
      <p:ext uri="{BB962C8B-B14F-4D97-AF65-F5344CB8AC3E}">
        <p14:creationId xmlns:p14="http://schemas.microsoft.com/office/powerpoint/2010/main" val="114336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469C-43A6-4900-8563-48329B78E177}"/>
              </a:ext>
            </a:extLst>
          </p:cNvPr>
          <p:cNvSpPr>
            <a:spLocks noGrp="1"/>
          </p:cNvSpPr>
          <p:nvPr>
            <p:ph type="title"/>
          </p:nvPr>
        </p:nvSpPr>
        <p:spPr/>
        <p:txBody>
          <a:bodyPr/>
          <a:lstStyle/>
          <a:p>
            <a:r>
              <a:rPr lang="en-US" dirty="0">
                <a:cs typeface="Calibri Light"/>
              </a:rPr>
              <a:t>Removing Device</a:t>
            </a:r>
            <a:endParaRPr lang="en-US" dirty="0"/>
          </a:p>
        </p:txBody>
      </p:sp>
      <p:sp>
        <p:nvSpPr>
          <p:cNvPr id="3" name="Content Placeholder 2">
            <a:extLst>
              <a:ext uri="{FF2B5EF4-FFF2-40B4-BE49-F238E27FC236}">
                <a16:creationId xmlns:a16="http://schemas.microsoft.com/office/drawing/2014/main" id="{88079622-6A0F-46CC-A26B-AC571DF94A5C}"/>
              </a:ext>
            </a:extLst>
          </p:cNvPr>
          <p:cNvSpPr>
            <a:spLocks noGrp="1"/>
          </p:cNvSpPr>
          <p:nvPr>
            <p:ph idx="1"/>
          </p:nvPr>
        </p:nvSpPr>
        <p:spPr/>
        <p:txBody>
          <a:bodyPr vert="horz" lIns="91440" tIns="45720" rIns="91440" bIns="45720" rtlCol="0" anchor="t">
            <a:normAutofit fontScale="92500" lnSpcReduction="10000"/>
          </a:bodyPr>
          <a:lstStyle/>
          <a:p>
            <a:r>
              <a:rPr lang="ko-KR" altLang="en-US" dirty="0">
                <a:ea typeface="맑은 고딕"/>
                <a:cs typeface="Calibri"/>
              </a:rPr>
              <a:t>기기 삭제를 진행하기전, 계속 진행할 것인지에 대한 경고 메세지를 먼저 띄운다.</a:t>
            </a:r>
          </a:p>
          <a:p>
            <a:r>
              <a:rPr lang="ko-KR" altLang="en-US" dirty="0">
                <a:ea typeface="맑은 고딕"/>
                <a:cs typeface="Calibri"/>
              </a:rPr>
              <a:t>사용자가 기기</a:t>
            </a:r>
            <a:r>
              <a:rPr lang="en-US" dirty="0">
                <a:cs typeface="Calibri"/>
              </a:rPr>
              <a:t> </a:t>
            </a:r>
            <a:r>
              <a:rPr lang="ko-KR" altLang="en-US" dirty="0">
                <a:ea typeface="맑은 고딕"/>
                <a:cs typeface="Calibri"/>
              </a:rPr>
              <a:t>삭제를 진행하고자 한다면</a:t>
            </a:r>
            <a:r>
              <a:rPr lang="en-US" altLang="ko-KR" dirty="0">
                <a:ea typeface="맑은 고딕"/>
                <a:cs typeface="Calibri"/>
              </a:rPr>
              <a:t> HTTP/HTTPS POST </a:t>
            </a:r>
            <a:r>
              <a:rPr lang="en-US" altLang="ko-KR" dirty="0" err="1">
                <a:ea typeface="맑은 고딕"/>
                <a:cs typeface="Calibri"/>
              </a:rPr>
              <a:t>요청을</a:t>
            </a:r>
            <a:r>
              <a:rPr lang="en-US" altLang="ko-KR" dirty="0">
                <a:ea typeface="맑은 고딕"/>
                <a:cs typeface="Calibri"/>
              </a:rPr>
              <a:t> </a:t>
            </a:r>
            <a:r>
              <a:rPr lang="en-US" altLang="ko-KR" dirty="0" err="1">
                <a:ea typeface="맑은 고딕"/>
                <a:cs typeface="Calibri"/>
              </a:rPr>
              <a:t>이용해서</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삭제에</a:t>
            </a:r>
            <a:r>
              <a:rPr lang="en-US" altLang="ko-KR" dirty="0">
                <a:ea typeface="맑은 고딕"/>
                <a:cs typeface="Calibri"/>
              </a:rPr>
              <a:t> </a:t>
            </a:r>
            <a:r>
              <a:rPr lang="en-US" altLang="ko-KR" dirty="0" err="1">
                <a:ea typeface="맑은 고딕"/>
                <a:cs typeface="Calibri"/>
              </a:rPr>
              <a:t>대한</a:t>
            </a:r>
            <a:r>
              <a:rPr lang="en-US" altLang="ko-KR" dirty="0">
                <a:ea typeface="맑은 고딕"/>
                <a:cs typeface="Calibri"/>
              </a:rPr>
              <a:t> </a:t>
            </a:r>
            <a:r>
              <a:rPr lang="en-US" altLang="ko-KR" dirty="0" err="1">
                <a:ea typeface="맑은 고딕"/>
                <a:cs typeface="Calibri"/>
              </a:rPr>
              <a:t>요청을</a:t>
            </a:r>
            <a:r>
              <a:rPr lang="en-US" altLang="ko-KR" dirty="0">
                <a:ea typeface="맑은 고딕"/>
                <a:cs typeface="Calibri"/>
              </a:rPr>
              <a:t> </a:t>
            </a:r>
            <a:r>
              <a:rPr lang="en-US" altLang="ko-KR" dirty="0" err="1">
                <a:ea typeface="맑은 고딕"/>
                <a:cs typeface="Calibri"/>
              </a:rPr>
              <a:t>서버로</a:t>
            </a:r>
            <a:r>
              <a:rPr lang="en-US" altLang="ko-KR" dirty="0">
                <a:ea typeface="맑은 고딕"/>
                <a:cs typeface="Calibri"/>
              </a:rPr>
              <a:t> </a:t>
            </a:r>
            <a:r>
              <a:rPr lang="en-US" altLang="ko-KR" dirty="0" err="1">
                <a:ea typeface="맑은 고딕"/>
                <a:cs typeface="Calibri"/>
              </a:rPr>
              <a:t>보낸다</a:t>
            </a:r>
            <a:r>
              <a:rPr lang="en-US" altLang="ko-KR" dirty="0">
                <a:ea typeface="맑은 고딕"/>
                <a:cs typeface="Calibri"/>
              </a:rPr>
              <a:t>.</a:t>
            </a:r>
            <a:endParaRPr lang="en-US" dirty="0"/>
          </a:p>
          <a:p>
            <a:r>
              <a:rPr lang="en-US" altLang="ko-KR" dirty="0" err="1">
                <a:ea typeface="맑은 고딕"/>
                <a:cs typeface="Calibri"/>
              </a:rPr>
              <a:t>서버로</a:t>
            </a:r>
            <a:r>
              <a:rPr lang="en-US" altLang="ko-KR" dirty="0">
                <a:ea typeface="맑은 고딕"/>
                <a:cs typeface="Calibri"/>
              </a:rPr>
              <a:t> JSON </a:t>
            </a:r>
            <a:r>
              <a:rPr lang="en-US" altLang="ko-KR" dirty="0" err="1">
                <a:ea typeface="맑은 고딕"/>
                <a:cs typeface="Calibri"/>
              </a:rPr>
              <a:t>포맷의</a:t>
            </a:r>
            <a:r>
              <a:rPr lang="en-US" altLang="ko-KR" dirty="0">
                <a:ea typeface="맑은 고딕"/>
                <a:cs typeface="Calibri"/>
              </a:rPr>
              <a:t> </a:t>
            </a:r>
            <a:r>
              <a:rPr lang="en-US" altLang="ko-KR" dirty="0" err="1">
                <a:ea typeface="맑은 고딕"/>
                <a:cs typeface="Calibri"/>
              </a:rPr>
              <a:t>데이터를</a:t>
            </a:r>
            <a:r>
              <a:rPr lang="en-US" altLang="ko-KR" dirty="0">
                <a:ea typeface="맑은 고딕"/>
                <a:cs typeface="Calibri"/>
              </a:rPr>
              <a:t> </a:t>
            </a:r>
            <a:r>
              <a:rPr lang="en-US" altLang="ko-KR" dirty="0" err="1">
                <a:ea typeface="맑은 고딕"/>
                <a:cs typeface="Calibri"/>
              </a:rPr>
              <a:t>보내며</a:t>
            </a:r>
            <a:r>
              <a:rPr lang="en-US" altLang="ko-KR" dirty="0">
                <a:ea typeface="맑은 고딕"/>
                <a:cs typeface="Calibri"/>
              </a:rPr>
              <a:t>, JSON </a:t>
            </a:r>
            <a:r>
              <a:rPr lang="en-US" altLang="ko-KR" dirty="0" err="1">
                <a:ea typeface="맑은 고딕"/>
                <a:cs typeface="Calibri"/>
              </a:rPr>
              <a:t>내에</a:t>
            </a:r>
            <a:r>
              <a:rPr lang="en-US" altLang="ko-KR" dirty="0">
                <a:ea typeface="맑은 고딕"/>
                <a:cs typeface="Calibri"/>
              </a:rPr>
              <a:t> </a:t>
            </a:r>
            <a:r>
              <a:rPr lang="en-US" altLang="ko-KR" dirty="0" err="1">
                <a:ea typeface="맑은 고딕"/>
                <a:cs typeface="Calibri"/>
              </a:rPr>
              <a:t>삭제할</a:t>
            </a:r>
            <a:r>
              <a:rPr lang="en-US" altLang="ko-KR" dirty="0">
                <a:ea typeface="맑은 고딕"/>
                <a:cs typeface="Calibri"/>
              </a:rPr>
              <a:t> </a:t>
            </a:r>
            <a:r>
              <a:rPr lang="en-US" altLang="ko-KR" dirty="0" err="1">
                <a:ea typeface="맑은 고딕"/>
                <a:cs typeface="Calibri"/>
              </a:rPr>
              <a:t>기기의</a:t>
            </a:r>
            <a:r>
              <a:rPr lang="en-US" altLang="ko-KR" dirty="0">
                <a:ea typeface="맑은 고딕"/>
                <a:cs typeface="Calibri"/>
              </a:rPr>
              <a:t> </a:t>
            </a:r>
            <a:r>
              <a:rPr lang="en-US" altLang="ko-KR" dirty="0" err="1">
                <a:ea typeface="맑은 고딕"/>
                <a:cs typeface="Calibri"/>
              </a:rPr>
              <a:t>고유</a:t>
            </a:r>
            <a:r>
              <a:rPr lang="en-US" altLang="ko-KR" dirty="0">
                <a:ea typeface="맑은 고딕"/>
                <a:cs typeface="Calibri"/>
              </a:rPr>
              <a:t> </a:t>
            </a:r>
            <a:r>
              <a:rPr lang="en-US" altLang="ko-KR" dirty="0" err="1">
                <a:ea typeface="맑은 고딕"/>
                <a:cs typeface="Calibri"/>
              </a:rPr>
              <a:t>번호와</a:t>
            </a:r>
            <a:r>
              <a:rPr lang="en-US" altLang="ko-KR" dirty="0">
                <a:ea typeface="맑은 고딕"/>
                <a:cs typeface="Calibri"/>
              </a:rPr>
              <a:t> </a:t>
            </a:r>
            <a:r>
              <a:rPr lang="en-US" altLang="ko-KR" dirty="0" err="1">
                <a:ea typeface="맑은 고딕"/>
                <a:cs typeface="Calibri"/>
              </a:rPr>
              <a:t>사용자의</a:t>
            </a:r>
            <a:r>
              <a:rPr lang="en-US" altLang="ko-KR" dirty="0">
                <a:ea typeface="맑은 고딕"/>
                <a:cs typeface="Calibri"/>
              </a:rPr>
              <a:t> </a:t>
            </a:r>
            <a:r>
              <a:rPr lang="en-US" altLang="ko-KR" dirty="0" err="1">
                <a:ea typeface="맑은 고딕"/>
                <a:cs typeface="Calibri"/>
              </a:rPr>
              <a:t>아이디를</a:t>
            </a:r>
            <a:r>
              <a:rPr lang="en-US" altLang="ko-KR" dirty="0">
                <a:ea typeface="맑은 고딕"/>
                <a:cs typeface="Calibri"/>
              </a:rPr>
              <a:t> </a:t>
            </a:r>
            <a:r>
              <a:rPr lang="en-US" altLang="ko-KR" dirty="0" err="1">
                <a:ea typeface="맑은 고딕"/>
                <a:cs typeface="Calibri"/>
              </a:rPr>
              <a:t>포함시켜야</a:t>
            </a:r>
            <a:r>
              <a:rPr lang="en-US" altLang="ko-KR" dirty="0">
                <a:ea typeface="맑은 고딕"/>
                <a:cs typeface="Calibri"/>
              </a:rPr>
              <a:t> </a:t>
            </a:r>
            <a:r>
              <a:rPr lang="en-US" altLang="ko-KR" dirty="0" err="1">
                <a:ea typeface="맑은 고딕"/>
                <a:cs typeface="Calibri"/>
              </a:rPr>
              <a:t>한다</a:t>
            </a:r>
            <a:r>
              <a:rPr lang="en-US" altLang="ko-KR" dirty="0">
                <a:ea typeface="맑은 고딕"/>
                <a:cs typeface="Calibri"/>
              </a:rPr>
              <a:t>.</a:t>
            </a:r>
          </a:p>
          <a:p>
            <a:r>
              <a:rPr lang="en-US" altLang="ko-KR" dirty="0" err="1">
                <a:ea typeface="맑은 고딕"/>
                <a:cs typeface="Calibri"/>
              </a:rPr>
              <a:t>서버는</a:t>
            </a:r>
            <a:r>
              <a:rPr lang="en-US" altLang="ko-KR" dirty="0">
                <a:ea typeface="맑은 고딕"/>
                <a:cs typeface="Calibri"/>
              </a:rPr>
              <a:t> </a:t>
            </a:r>
            <a:r>
              <a:rPr lang="en-US" altLang="ko-KR" dirty="0" err="1">
                <a:ea typeface="맑은 고딕"/>
                <a:cs typeface="Calibri"/>
              </a:rPr>
              <a:t>해당</a:t>
            </a:r>
            <a:r>
              <a:rPr lang="en-US" altLang="ko-KR" dirty="0">
                <a:ea typeface="맑은 고딕"/>
                <a:cs typeface="Calibri"/>
              </a:rPr>
              <a:t> </a:t>
            </a:r>
            <a:r>
              <a:rPr lang="en-US" altLang="ko-KR" dirty="0" err="1">
                <a:ea typeface="맑은 고딕"/>
                <a:cs typeface="Calibri"/>
              </a:rPr>
              <a:t>기기를</a:t>
            </a:r>
            <a:r>
              <a:rPr lang="en-US" altLang="ko-KR" dirty="0">
                <a:ea typeface="맑은 고딕"/>
                <a:cs typeface="Calibri"/>
              </a:rPr>
              <a:t> </a:t>
            </a:r>
            <a:r>
              <a:rPr lang="en-US" altLang="ko-KR" dirty="0" err="1">
                <a:ea typeface="맑은 고딕"/>
                <a:cs typeface="Calibri"/>
              </a:rPr>
              <a:t>데이터베이스에서</a:t>
            </a:r>
            <a:r>
              <a:rPr lang="en-US" altLang="ko-KR" dirty="0">
                <a:ea typeface="맑은 고딕"/>
                <a:cs typeface="Calibri"/>
              </a:rPr>
              <a:t> </a:t>
            </a:r>
            <a:r>
              <a:rPr lang="en-US" altLang="ko-KR" dirty="0" err="1">
                <a:ea typeface="맑은 고딕"/>
                <a:cs typeface="Calibri"/>
              </a:rPr>
              <a:t>찾아서</a:t>
            </a:r>
            <a:r>
              <a:rPr lang="en-US" altLang="ko-KR" dirty="0">
                <a:ea typeface="맑은 고딕"/>
                <a:cs typeface="Calibri"/>
              </a:rPr>
              <a:t> </a:t>
            </a:r>
            <a:r>
              <a:rPr lang="en-US" altLang="ko-KR" dirty="0" err="1">
                <a:ea typeface="맑은 고딕"/>
                <a:cs typeface="Calibri"/>
              </a:rPr>
              <a:t>삭제하고</a:t>
            </a:r>
            <a:r>
              <a:rPr lang="en-US" altLang="ko-KR" dirty="0">
                <a:ea typeface="맑은 고딕"/>
                <a:cs typeface="Calibri"/>
              </a:rPr>
              <a:t>, </a:t>
            </a:r>
            <a:r>
              <a:rPr lang="en-US" altLang="ko-KR" dirty="0" err="1">
                <a:ea typeface="맑은 고딕"/>
                <a:cs typeface="Calibri"/>
              </a:rPr>
              <a:t>적절한</a:t>
            </a:r>
            <a:r>
              <a:rPr lang="en-US" altLang="ko-KR" dirty="0">
                <a:ea typeface="맑은 고딕"/>
                <a:cs typeface="Calibri"/>
              </a:rPr>
              <a:t> </a:t>
            </a:r>
            <a:r>
              <a:rPr lang="en-US" altLang="ko-KR" dirty="0" err="1">
                <a:ea typeface="맑은 고딕"/>
                <a:cs typeface="Calibri"/>
              </a:rPr>
              <a:t>결과</a:t>
            </a:r>
            <a:r>
              <a:rPr lang="en-US" altLang="ko-KR" dirty="0">
                <a:ea typeface="맑은 고딕"/>
                <a:cs typeface="Calibri"/>
              </a:rPr>
              <a:t> </a:t>
            </a:r>
            <a:r>
              <a:rPr lang="en-US" altLang="ko-KR" dirty="0" err="1">
                <a:ea typeface="맑은 고딕"/>
                <a:cs typeface="Calibri"/>
              </a:rPr>
              <a:t>문자열을</a:t>
            </a:r>
            <a:r>
              <a:rPr lang="en-US" altLang="ko-KR" dirty="0">
                <a:ea typeface="맑은 고딕"/>
                <a:cs typeface="Calibri"/>
              </a:rPr>
              <a:t> </a:t>
            </a:r>
            <a:r>
              <a:rPr lang="en-US" altLang="ko-KR" dirty="0" err="1">
                <a:ea typeface="맑은 고딕"/>
                <a:cs typeface="Calibri"/>
              </a:rPr>
              <a:t>사용자에게</a:t>
            </a:r>
            <a:r>
              <a:rPr lang="en-US" altLang="ko-KR" dirty="0">
                <a:ea typeface="맑은 고딕"/>
                <a:cs typeface="Calibri"/>
              </a:rPr>
              <a:t> </a:t>
            </a:r>
            <a:r>
              <a:rPr lang="en-US" altLang="ko-KR" dirty="0" err="1">
                <a:ea typeface="맑은 고딕"/>
                <a:cs typeface="Calibri"/>
              </a:rPr>
              <a:t>보낸다</a:t>
            </a:r>
            <a:r>
              <a:rPr lang="en-US" altLang="ko-KR" dirty="0">
                <a:ea typeface="맑은 고딕"/>
                <a:cs typeface="Calibri"/>
              </a:rPr>
              <a:t>.</a:t>
            </a:r>
          </a:p>
          <a:p>
            <a:r>
              <a:rPr lang="en-US" altLang="ko-KR" dirty="0" err="1">
                <a:ea typeface="맑은 고딕"/>
                <a:cs typeface="Calibri"/>
              </a:rPr>
              <a:t>서버로부터</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삭제</a:t>
            </a:r>
            <a:r>
              <a:rPr lang="en-US" altLang="ko-KR" dirty="0">
                <a:ea typeface="맑은 고딕"/>
                <a:cs typeface="Calibri"/>
              </a:rPr>
              <a:t> </a:t>
            </a:r>
            <a:r>
              <a:rPr lang="en-US" altLang="ko-KR" dirty="0" err="1">
                <a:ea typeface="맑은 고딕"/>
                <a:cs typeface="Calibri"/>
              </a:rPr>
              <a:t>성공</a:t>
            </a:r>
            <a:r>
              <a:rPr lang="en-US" altLang="ko-KR" dirty="0">
                <a:ea typeface="맑은 고딕"/>
                <a:cs typeface="Calibri"/>
              </a:rPr>
              <a:t> </a:t>
            </a:r>
            <a:r>
              <a:rPr lang="en-US" altLang="ko-KR" dirty="0" err="1">
                <a:ea typeface="맑은 고딕"/>
                <a:cs typeface="Calibri"/>
              </a:rPr>
              <a:t>메세지를</a:t>
            </a:r>
            <a:r>
              <a:rPr lang="en-US" altLang="ko-KR" dirty="0">
                <a:ea typeface="맑은 고딕"/>
                <a:cs typeface="Calibri"/>
              </a:rPr>
              <a:t> </a:t>
            </a:r>
            <a:r>
              <a:rPr lang="en-US" altLang="ko-KR" dirty="0" err="1">
                <a:ea typeface="맑은 고딕"/>
                <a:cs typeface="Calibri"/>
              </a:rPr>
              <a:t>받으면</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화면으로</a:t>
            </a:r>
            <a:r>
              <a:rPr lang="en-US" altLang="ko-KR" dirty="0">
                <a:ea typeface="맑은 고딕"/>
                <a:cs typeface="Calibri"/>
              </a:rPr>
              <a:t> </a:t>
            </a:r>
            <a:r>
              <a:rPr lang="en-US" altLang="ko-KR" dirty="0" err="1">
                <a:ea typeface="맑은 고딕"/>
                <a:cs typeface="Calibri"/>
              </a:rPr>
              <a:t>이동한다</a:t>
            </a:r>
            <a:r>
              <a:rPr lang="en-US" altLang="ko-KR" dirty="0">
                <a:ea typeface="맑은 고딕"/>
                <a:cs typeface="Calibri"/>
              </a:rPr>
              <a:t>. </a:t>
            </a:r>
            <a:r>
              <a:rPr lang="en-US" altLang="ko-KR" dirty="0" err="1">
                <a:ea typeface="맑은 고딕"/>
                <a:cs typeface="Calibri"/>
              </a:rPr>
              <a:t>이때</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화면의</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목록에는</a:t>
            </a:r>
            <a:r>
              <a:rPr lang="en-US" altLang="ko-KR" dirty="0">
                <a:ea typeface="맑은 고딕"/>
                <a:cs typeface="Calibri"/>
              </a:rPr>
              <a:t> </a:t>
            </a:r>
            <a:r>
              <a:rPr lang="en-US" altLang="ko-KR" dirty="0" err="1">
                <a:ea typeface="맑은 고딕"/>
                <a:cs typeface="Calibri"/>
              </a:rPr>
              <a:t>해당</a:t>
            </a:r>
            <a:r>
              <a:rPr lang="en-US" altLang="ko-KR" dirty="0">
                <a:ea typeface="맑은 고딕"/>
                <a:cs typeface="Calibri"/>
              </a:rPr>
              <a:t> </a:t>
            </a:r>
            <a:r>
              <a:rPr lang="en-US" altLang="ko-KR" dirty="0" err="1">
                <a:ea typeface="맑은 고딕"/>
                <a:cs typeface="Calibri"/>
              </a:rPr>
              <a:t>기기가</a:t>
            </a:r>
            <a:r>
              <a:rPr lang="en-US" altLang="ko-KR" dirty="0">
                <a:ea typeface="맑은 고딕"/>
                <a:cs typeface="Calibri"/>
              </a:rPr>
              <a:t> </a:t>
            </a:r>
            <a:r>
              <a:rPr lang="en-US" altLang="ko-KR" dirty="0" err="1">
                <a:ea typeface="맑은 고딕"/>
                <a:cs typeface="Calibri"/>
              </a:rPr>
              <a:t>사라져</a:t>
            </a:r>
            <a:r>
              <a:rPr lang="en-US" altLang="ko-KR" dirty="0">
                <a:ea typeface="맑은 고딕"/>
                <a:cs typeface="Calibri"/>
              </a:rPr>
              <a:t> </a:t>
            </a:r>
            <a:r>
              <a:rPr lang="en-US" altLang="ko-KR" dirty="0" err="1">
                <a:ea typeface="맑은 고딕"/>
                <a:cs typeface="Calibri"/>
              </a:rPr>
              <a:t>있어야</a:t>
            </a:r>
            <a:r>
              <a:rPr lang="en-US" altLang="ko-KR" dirty="0">
                <a:ea typeface="맑은 고딕"/>
                <a:cs typeface="Calibri"/>
              </a:rPr>
              <a:t> </a:t>
            </a:r>
            <a:r>
              <a:rPr lang="en-US" altLang="ko-KR" dirty="0" err="1">
                <a:ea typeface="맑은 고딕"/>
                <a:cs typeface="Calibri"/>
              </a:rPr>
              <a:t>한다</a:t>
            </a:r>
            <a:r>
              <a:rPr lang="en-US" altLang="ko-KR" dirty="0">
                <a:ea typeface="맑은 고딕"/>
                <a:cs typeface="Calibri"/>
              </a:rPr>
              <a:t>.</a:t>
            </a:r>
          </a:p>
        </p:txBody>
      </p:sp>
    </p:spTree>
    <p:extLst>
      <p:ext uri="{BB962C8B-B14F-4D97-AF65-F5344CB8AC3E}">
        <p14:creationId xmlns:p14="http://schemas.microsoft.com/office/powerpoint/2010/main" val="130751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1CD0-D9C4-4443-93E9-BF76BE7BB4A0}"/>
              </a:ext>
            </a:extLst>
          </p:cNvPr>
          <p:cNvSpPr>
            <a:spLocks noGrp="1"/>
          </p:cNvSpPr>
          <p:nvPr>
            <p:ph type="title"/>
          </p:nvPr>
        </p:nvSpPr>
        <p:spPr/>
        <p:txBody>
          <a:bodyPr/>
          <a:lstStyle/>
          <a:p>
            <a:r>
              <a:rPr lang="en-US">
                <a:cs typeface="Calibri Light"/>
              </a:rPr>
              <a:t>Navigate from Device Screen to ...</a:t>
            </a:r>
            <a:endParaRPr lang="en-US"/>
          </a:p>
        </p:txBody>
      </p:sp>
      <p:pic>
        <p:nvPicPr>
          <p:cNvPr id="4" name="Picture 4">
            <a:extLst>
              <a:ext uri="{FF2B5EF4-FFF2-40B4-BE49-F238E27FC236}">
                <a16:creationId xmlns:a16="http://schemas.microsoft.com/office/drawing/2014/main" id="{C3AF0B7B-66BD-4253-9181-1EC7793CB10B}"/>
              </a:ext>
            </a:extLst>
          </p:cNvPr>
          <p:cNvPicPr>
            <a:picLocks noChangeAspect="1"/>
          </p:cNvPicPr>
          <p:nvPr/>
        </p:nvPicPr>
        <p:blipFill>
          <a:blip r:embed="rId2"/>
          <a:stretch>
            <a:fillRect/>
          </a:stretch>
        </p:blipFill>
        <p:spPr>
          <a:xfrm>
            <a:off x="4267880" y="2249034"/>
            <a:ext cx="1682297" cy="327433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527DE19-6691-446A-AFD9-308A3B997AE5}"/>
              </a:ext>
            </a:extLst>
          </p:cNvPr>
          <p:cNvPicPr>
            <a:picLocks noChangeAspect="1"/>
          </p:cNvPicPr>
          <p:nvPr/>
        </p:nvPicPr>
        <p:blipFill>
          <a:blip r:embed="rId3"/>
          <a:stretch>
            <a:fillRect/>
          </a:stretch>
        </p:blipFill>
        <p:spPr>
          <a:xfrm>
            <a:off x="575712" y="2186535"/>
            <a:ext cx="1796686" cy="3396343"/>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3C3AB4DA-546D-4C22-88F3-454AADB7ED68}"/>
              </a:ext>
            </a:extLst>
          </p:cNvPr>
          <p:cNvPicPr>
            <a:picLocks noChangeAspect="1"/>
          </p:cNvPicPr>
          <p:nvPr/>
        </p:nvPicPr>
        <p:blipFill>
          <a:blip r:embed="rId4"/>
          <a:stretch>
            <a:fillRect/>
          </a:stretch>
        </p:blipFill>
        <p:spPr>
          <a:xfrm>
            <a:off x="7559208" y="3476772"/>
            <a:ext cx="1663513" cy="3195357"/>
          </a:xfrm>
          <a:prstGeom prst="rect">
            <a:avLst/>
          </a:prstGeom>
        </p:spPr>
      </p:pic>
      <p:pic>
        <p:nvPicPr>
          <p:cNvPr id="10" name="Picture 10">
            <a:extLst>
              <a:ext uri="{FF2B5EF4-FFF2-40B4-BE49-F238E27FC236}">
                <a16:creationId xmlns:a16="http://schemas.microsoft.com/office/drawing/2014/main" id="{D9919D8D-41C8-4408-8B70-90C49428AE92}"/>
              </a:ext>
            </a:extLst>
          </p:cNvPr>
          <p:cNvPicPr>
            <a:picLocks noChangeAspect="1"/>
          </p:cNvPicPr>
          <p:nvPr/>
        </p:nvPicPr>
        <p:blipFill>
          <a:blip r:embed="rId5"/>
          <a:stretch>
            <a:fillRect/>
          </a:stretch>
        </p:blipFill>
        <p:spPr>
          <a:xfrm>
            <a:off x="9692808" y="446274"/>
            <a:ext cx="1663514" cy="3276040"/>
          </a:xfrm>
          <a:prstGeom prst="rect">
            <a:avLst/>
          </a:prstGeom>
        </p:spPr>
      </p:pic>
      <p:cxnSp>
        <p:nvCxnSpPr>
          <p:cNvPr id="12" name="Straight Arrow Connector 11">
            <a:extLst>
              <a:ext uri="{FF2B5EF4-FFF2-40B4-BE49-F238E27FC236}">
                <a16:creationId xmlns:a16="http://schemas.microsoft.com/office/drawing/2014/main" id="{025A5C46-2A0C-4CC5-9EA6-17883D3CD2E4}"/>
              </a:ext>
            </a:extLst>
          </p:cNvPr>
          <p:cNvCxnSpPr/>
          <p:nvPr/>
        </p:nvCxnSpPr>
        <p:spPr>
          <a:xfrm>
            <a:off x="5683624" y="4746812"/>
            <a:ext cx="1954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DB221E-7252-45E2-8527-E76F1543CEA8}"/>
              </a:ext>
            </a:extLst>
          </p:cNvPr>
          <p:cNvSpPr txBox="1"/>
          <p:nvPr/>
        </p:nvSpPr>
        <p:spPr>
          <a:xfrm rot="-1620000">
            <a:off x="6299845" y="2321354"/>
            <a:ext cx="29404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기기의</a:t>
            </a:r>
            <a:r>
              <a:rPr lang="en-US" dirty="0">
                <a:cs typeface="Calibri"/>
              </a:rPr>
              <a:t> </a:t>
            </a:r>
            <a:r>
              <a:rPr lang="ko-KR" altLang="en-US" dirty="0">
                <a:ea typeface="맑은 고딕"/>
                <a:cs typeface="Calibri"/>
              </a:rPr>
              <a:t>이름</a:t>
            </a:r>
            <a:r>
              <a:rPr lang="en-US" dirty="0">
                <a:cs typeface="Calibri"/>
              </a:rPr>
              <a:t> </a:t>
            </a:r>
            <a:r>
              <a:rPr lang="ko-KR" altLang="en-US" dirty="0">
                <a:ea typeface="맑은 고딕"/>
                <a:cs typeface="Calibri"/>
              </a:rPr>
              <a:t>변경을</a:t>
            </a:r>
            <a:r>
              <a:rPr lang="en-US" dirty="0">
                <a:cs typeface="Calibri"/>
              </a:rPr>
              <a:t> </a:t>
            </a:r>
            <a:r>
              <a:rPr lang="ko-KR" altLang="en-US" dirty="0">
                <a:ea typeface="맑은 고딕"/>
                <a:cs typeface="Calibri"/>
              </a:rPr>
              <a:t>위해</a:t>
            </a:r>
            <a:r>
              <a:rPr lang="en-US" dirty="0">
                <a:cs typeface="Calibri"/>
              </a:rPr>
              <a:t> </a:t>
            </a:r>
            <a:r>
              <a:rPr lang="ko-KR" altLang="en-US" dirty="0">
                <a:ea typeface="맑은 고딕"/>
                <a:cs typeface="Calibri"/>
              </a:rPr>
              <a:t>이동</a:t>
            </a:r>
            <a:endParaRPr lang="en-US" dirty="0">
              <a:ea typeface="맑은 고딕"/>
              <a:cs typeface="Calibri"/>
            </a:endParaRPr>
          </a:p>
        </p:txBody>
      </p:sp>
      <p:sp>
        <p:nvSpPr>
          <p:cNvPr id="14" name="TextBox 13">
            <a:extLst>
              <a:ext uri="{FF2B5EF4-FFF2-40B4-BE49-F238E27FC236}">
                <a16:creationId xmlns:a16="http://schemas.microsoft.com/office/drawing/2014/main" id="{BF823E73-D31C-4F89-A15A-BF23385864BD}"/>
              </a:ext>
            </a:extLst>
          </p:cNvPr>
          <p:cNvSpPr txBox="1"/>
          <p:nvPr/>
        </p:nvSpPr>
        <p:spPr>
          <a:xfrm>
            <a:off x="5951444" y="4848785"/>
            <a:ext cx="15329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a:t>
            </a:r>
            <a:r>
              <a:rPr lang="en-US" dirty="0">
                <a:cs typeface="Calibri"/>
              </a:rPr>
              <a:t> </a:t>
            </a:r>
            <a:r>
              <a:rPr lang="ko-KR" altLang="en-US" dirty="0">
                <a:ea typeface="맑은 고딕"/>
                <a:cs typeface="Calibri"/>
              </a:rPr>
              <a:t>삭제</a:t>
            </a:r>
            <a:r>
              <a:rPr lang="en-US" dirty="0">
                <a:cs typeface="Calibri"/>
              </a:rPr>
              <a:t> </a:t>
            </a:r>
            <a:r>
              <a:rPr lang="ko-KR" altLang="en-US" dirty="0">
                <a:ea typeface="맑은 고딕"/>
                <a:cs typeface="Calibri"/>
              </a:rPr>
              <a:t>후</a:t>
            </a:r>
            <a:r>
              <a:rPr lang="en-US" dirty="0">
                <a:cs typeface="Calibri"/>
              </a:rPr>
              <a:t> </a:t>
            </a:r>
            <a:r>
              <a:rPr lang="ko-KR" altLang="en-US" dirty="0">
                <a:ea typeface="맑은 고딕"/>
                <a:cs typeface="Calibri"/>
              </a:rPr>
              <a:t>프로필</a:t>
            </a:r>
            <a:r>
              <a:rPr lang="en-US" dirty="0">
                <a:cs typeface="Calibri"/>
              </a:rPr>
              <a:t> </a:t>
            </a:r>
            <a:r>
              <a:rPr lang="ko-KR" altLang="en-US" dirty="0">
                <a:ea typeface="맑은 고딕"/>
                <a:cs typeface="Calibri"/>
              </a:rPr>
              <a:t>화면으로 이동</a:t>
            </a:r>
            <a:endParaRPr lang="en-US" altLang="ko-KR" dirty="0">
              <a:ea typeface="맑은 고딕"/>
              <a:cs typeface="Calibri"/>
            </a:endParaRPr>
          </a:p>
        </p:txBody>
      </p:sp>
      <p:cxnSp>
        <p:nvCxnSpPr>
          <p:cNvPr id="15" name="Straight Arrow Connector 14">
            <a:extLst>
              <a:ext uri="{FF2B5EF4-FFF2-40B4-BE49-F238E27FC236}">
                <a16:creationId xmlns:a16="http://schemas.microsoft.com/office/drawing/2014/main" id="{6ABEA3CB-329D-496C-9747-F1A666B79F42}"/>
              </a:ext>
            </a:extLst>
          </p:cNvPr>
          <p:cNvCxnSpPr/>
          <p:nvPr/>
        </p:nvCxnSpPr>
        <p:spPr>
          <a:xfrm flipV="1">
            <a:off x="5699871" y="1786778"/>
            <a:ext cx="3980330" cy="189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28DFEF4-5B0D-4BCC-8253-44F94BF4414C}"/>
              </a:ext>
            </a:extLst>
          </p:cNvPr>
          <p:cNvCxnSpPr/>
          <p:nvPr/>
        </p:nvCxnSpPr>
        <p:spPr>
          <a:xfrm flipH="1">
            <a:off x="2346513" y="4242547"/>
            <a:ext cx="2151528" cy="1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3277B6-6D49-445A-BEE5-664A56F4B443}"/>
              </a:ext>
            </a:extLst>
          </p:cNvPr>
          <p:cNvSpPr txBox="1"/>
          <p:nvPr/>
        </p:nvSpPr>
        <p:spPr>
          <a:xfrm>
            <a:off x="2417669" y="3601011"/>
            <a:ext cx="18467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cs typeface="Calibri"/>
              </a:rPr>
              <a:t>와이파이</a:t>
            </a:r>
            <a:r>
              <a:rPr lang="en-US" dirty="0">
                <a:cs typeface="Calibri"/>
              </a:rPr>
              <a:t> </a:t>
            </a:r>
            <a:r>
              <a:rPr lang="ko-KR" altLang="en-US" dirty="0" err="1">
                <a:ea typeface="맑은 고딕"/>
                <a:cs typeface="Calibri"/>
              </a:rPr>
              <a:t>재설정을</a:t>
            </a:r>
            <a:r>
              <a:rPr lang="en-US" dirty="0">
                <a:cs typeface="Calibri"/>
              </a:rPr>
              <a:t> </a:t>
            </a:r>
            <a:r>
              <a:rPr lang="ko-KR" altLang="en-US" dirty="0" err="1">
                <a:ea typeface="맑은 고딕"/>
                <a:cs typeface="Calibri"/>
              </a:rPr>
              <a:t>위해</a:t>
            </a:r>
            <a:r>
              <a:rPr lang="en-US" dirty="0">
                <a:cs typeface="Calibri"/>
              </a:rPr>
              <a:t> </a:t>
            </a:r>
            <a:r>
              <a:rPr lang="ko-KR" altLang="en-US" dirty="0">
                <a:ea typeface="맑은 고딕"/>
                <a:cs typeface="Calibri"/>
              </a:rPr>
              <a:t>이동</a:t>
            </a:r>
            <a:endParaRPr lang="en-US" dirty="0">
              <a:ea typeface="맑은 고딕"/>
              <a:cs typeface="Calibri"/>
            </a:endParaRPr>
          </a:p>
        </p:txBody>
      </p:sp>
      <p:cxnSp>
        <p:nvCxnSpPr>
          <p:cNvPr id="3" name="Straight Arrow Connector 2">
            <a:extLst>
              <a:ext uri="{FF2B5EF4-FFF2-40B4-BE49-F238E27FC236}">
                <a16:creationId xmlns:a16="http://schemas.microsoft.com/office/drawing/2014/main" id="{BF5A985F-8BC5-4AB0-9E87-CEBB111D9476}"/>
              </a:ext>
            </a:extLst>
          </p:cNvPr>
          <p:cNvCxnSpPr/>
          <p:nvPr/>
        </p:nvCxnSpPr>
        <p:spPr>
          <a:xfrm>
            <a:off x="791029" y="2608943"/>
            <a:ext cx="346165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FC6A25-EEC2-4CFE-BFD7-680DD3796F14}"/>
              </a:ext>
            </a:extLst>
          </p:cNvPr>
          <p:cNvSpPr txBox="1"/>
          <p:nvPr/>
        </p:nvSpPr>
        <p:spPr>
          <a:xfrm rot="300000">
            <a:off x="2283733" y="24651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뒤로 가기 버튼</a:t>
            </a:r>
            <a:endParaRPr lang="en-US" dirty="0">
              <a:cs typeface="Calibri"/>
            </a:endParaRPr>
          </a:p>
        </p:txBody>
      </p:sp>
      <p:cxnSp>
        <p:nvCxnSpPr>
          <p:cNvPr id="7" name="Straight Arrow Connector 6">
            <a:extLst>
              <a:ext uri="{FF2B5EF4-FFF2-40B4-BE49-F238E27FC236}">
                <a16:creationId xmlns:a16="http://schemas.microsoft.com/office/drawing/2014/main" id="{28E72F7E-B648-42E1-B588-015B6231D8AE}"/>
              </a:ext>
            </a:extLst>
          </p:cNvPr>
          <p:cNvCxnSpPr/>
          <p:nvPr/>
        </p:nvCxnSpPr>
        <p:spPr>
          <a:xfrm flipH="1">
            <a:off x="5946322" y="3910692"/>
            <a:ext cx="1727199" cy="10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B3CD517-BA38-4878-8E04-F9F570A04CCC}"/>
              </a:ext>
            </a:extLst>
          </p:cNvPr>
          <p:cNvSpPr txBox="1"/>
          <p:nvPr/>
        </p:nvSpPr>
        <p:spPr>
          <a:xfrm rot="-180000">
            <a:off x="6321425" y="36072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dirty="0">
                <a:cs typeface="Calibri"/>
              </a:rPr>
              <a:t>뒤로</a:t>
            </a:r>
            <a:endParaRPr lang="en-US" dirty="0">
              <a:cs typeface="Calibri"/>
            </a:endParaRPr>
          </a:p>
        </p:txBody>
      </p:sp>
      <p:cxnSp>
        <p:nvCxnSpPr>
          <p:cNvPr id="11" name="Straight Arrow Connector 10">
            <a:extLst>
              <a:ext uri="{FF2B5EF4-FFF2-40B4-BE49-F238E27FC236}">
                <a16:creationId xmlns:a16="http://schemas.microsoft.com/office/drawing/2014/main" id="{BB2C5441-79B4-4FCF-9A7E-85156A3F21A3}"/>
              </a:ext>
            </a:extLst>
          </p:cNvPr>
          <p:cNvCxnSpPr/>
          <p:nvPr/>
        </p:nvCxnSpPr>
        <p:spPr>
          <a:xfrm flipH="1">
            <a:off x="5956301" y="821872"/>
            <a:ext cx="3940627" cy="166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A159B-8538-4F1D-AC88-44165231BABC}"/>
              </a:ext>
            </a:extLst>
          </p:cNvPr>
          <p:cNvSpPr txBox="1"/>
          <p:nvPr/>
        </p:nvSpPr>
        <p:spPr>
          <a:xfrm rot="-1380000">
            <a:off x="6367690" y="14110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뒤로 가기</a:t>
            </a:r>
            <a:endParaRPr lang="en-US" dirty="0">
              <a:cs typeface="Calibri"/>
            </a:endParaRPr>
          </a:p>
        </p:txBody>
      </p:sp>
    </p:spTree>
    <p:extLst>
      <p:ext uri="{BB962C8B-B14F-4D97-AF65-F5344CB8AC3E}">
        <p14:creationId xmlns:p14="http://schemas.microsoft.com/office/powerpoint/2010/main" val="263984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C8F8-DDD6-41F4-AAB4-A656FC986E7D}"/>
              </a:ext>
            </a:extLst>
          </p:cNvPr>
          <p:cNvSpPr>
            <a:spLocks noGrp="1"/>
          </p:cNvSpPr>
          <p:nvPr>
            <p:ph type="title"/>
          </p:nvPr>
        </p:nvSpPr>
        <p:spPr/>
        <p:txBody>
          <a:bodyPr/>
          <a:lstStyle/>
          <a:p>
            <a:r>
              <a:rPr lang="en-US" dirty="0">
                <a:cs typeface="Calibri Light"/>
              </a:rPr>
              <a:t>Changing Device Name</a:t>
            </a:r>
            <a:endParaRPr lang="en-US" dirty="0"/>
          </a:p>
        </p:txBody>
      </p:sp>
      <p:pic>
        <p:nvPicPr>
          <p:cNvPr id="3" name="Picture 3">
            <a:extLst>
              <a:ext uri="{FF2B5EF4-FFF2-40B4-BE49-F238E27FC236}">
                <a16:creationId xmlns:a16="http://schemas.microsoft.com/office/drawing/2014/main" id="{AB9A5B3C-9DD7-4378-BBDF-CCE5CDC5A2E3}"/>
              </a:ext>
            </a:extLst>
          </p:cNvPr>
          <p:cNvPicPr>
            <a:picLocks noChangeAspect="1"/>
          </p:cNvPicPr>
          <p:nvPr/>
        </p:nvPicPr>
        <p:blipFill>
          <a:blip r:embed="rId2"/>
          <a:stretch>
            <a:fillRect/>
          </a:stretch>
        </p:blipFill>
        <p:spPr>
          <a:xfrm>
            <a:off x="8688761" y="1405498"/>
            <a:ext cx="2380689" cy="4620745"/>
          </a:xfrm>
          <a:prstGeom prst="rect">
            <a:avLst/>
          </a:prstGeom>
        </p:spPr>
      </p:pic>
      <p:sp>
        <p:nvSpPr>
          <p:cNvPr id="4" name="TextBox 3">
            <a:extLst>
              <a:ext uri="{FF2B5EF4-FFF2-40B4-BE49-F238E27FC236}">
                <a16:creationId xmlns:a16="http://schemas.microsoft.com/office/drawing/2014/main" id="{1970DA6E-2439-4BC2-8E56-2E6ABD161498}"/>
              </a:ext>
            </a:extLst>
          </p:cNvPr>
          <p:cNvSpPr txBox="1"/>
          <p:nvPr/>
        </p:nvSpPr>
        <p:spPr>
          <a:xfrm>
            <a:off x="1400629" y="2561772"/>
            <a:ext cx="56315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등록된</a:t>
            </a:r>
            <a:r>
              <a:rPr lang="en-US" dirty="0">
                <a:cs typeface="Calibri"/>
              </a:rPr>
              <a:t> </a:t>
            </a:r>
            <a:r>
              <a:rPr lang="ko-KR" altLang="en-US" dirty="0">
                <a:ea typeface="맑은 고딕"/>
                <a:cs typeface="Calibri"/>
              </a:rPr>
              <a:t>기기의</a:t>
            </a:r>
            <a:r>
              <a:rPr lang="en-US" dirty="0">
                <a:cs typeface="Calibri"/>
              </a:rPr>
              <a:t> </a:t>
            </a:r>
            <a:r>
              <a:rPr lang="ko-KR" altLang="en-US" dirty="0">
                <a:ea typeface="맑은 고딕"/>
                <a:cs typeface="Calibri"/>
              </a:rPr>
              <a:t>이름을</a:t>
            </a:r>
            <a:r>
              <a:rPr lang="en-US" dirty="0">
                <a:cs typeface="Calibri"/>
              </a:rPr>
              <a:t> </a:t>
            </a:r>
            <a:r>
              <a:rPr lang="ko-KR" altLang="en-US" dirty="0">
                <a:ea typeface="맑은 고딕"/>
                <a:cs typeface="Calibri"/>
              </a:rPr>
              <a:t>변경할</a:t>
            </a:r>
            <a:r>
              <a:rPr lang="en-US" dirty="0">
                <a:cs typeface="Calibri"/>
              </a:rPr>
              <a:t> </a:t>
            </a:r>
            <a:r>
              <a:rPr lang="ko-KR" altLang="en-US" dirty="0">
                <a:ea typeface="맑은 고딕"/>
                <a:cs typeface="Calibri"/>
              </a:rPr>
              <a:t>수 있게 도와주는 화면.</a:t>
            </a:r>
          </a:p>
          <a:p>
            <a:endParaRPr lang="ko-KR" altLang="en-US" dirty="0">
              <a:ea typeface="맑은 고딕"/>
              <a:cs typeface="Calibri"/>
            </a:endParaRPr>
          </a:p>
          <a:p>
            <a:r>
              <a:rPr lang="ko-KR" altLang="en-US" dirty="0">
                <a:ea typeface="맑은 고딕"/>
                <a:cs typeface="Calibri"/>
              </a:rPr>
              <a:t>기기의 새로운 이름을 입력한 뒤 확인 버튼을 누르면 서버에 POST 요청을 보냄으로써 기기의 이름을 업데이트하게 된다.</a:t>
            </a:r>
          </a:p>
          <a:p>
            <a:endParaRPr lang="ko-KR" altLang="en-US" dirty="0">
              <a:ea typeface="맑은 고딕"/>
              <a:cs typeface="Calibri"/>
            </a:endParaRPr>
          </a:p>
          <a:p>
            <a:r>
              <a:rPr lang="ko-KR" altLang="en-US" dirty="0">
                <a:ea typeface="맑은 고딕"/>
                <a:cs typeface="Calibri"/>
              </a:rPr>
              <a:t>기기 이름을 바꾼 뒤, 프로필 화면으로 돌아간다. 이때, 해당 기기의 이름이 업데이트 되어 있어야 한다.</a:t>
            </a:r>
          </a:p>
        </p:txBody>
      </p:sp>
    </p:spTree>
    <p:extLst>
      <p:ext uri="{BB962C8B-B14F-4D97-AF65-F5344CB8AC3E}">
        <p14:creationId xmlns:p14="http://schemas.microsoft.com/office/powerpoint/2010/main" val="50567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115C-91F4-4E39-BC1B-FD2BE7A5F606}"/>
              </a:ext>
            </a:extLst>
          </p:cNvPr>
          <p:cNvSpPr>
            <a:spLocks noGrp="1"/>
          </p:cNvSpPr>
          <p:nvPr>
            <p:ph type="title"/>
          </p:nvPr>
        </p:nvSpPr>
        <p:spPr/>
        <p:txBody>
          <a:bodyPr/>
          <a:lstStyle/>
          <a:p>
            <a:r>
              <a:rPr lang="en-US" dirty="0">
                <a:cs typeface="Calibri Light"/>
              </a:rPr>
              <a:t>Navigate from Device Name Screen to ...</a:t>
            </a:r>
            <a:endParaRPr lang="en-US" dirty="0"/>
          </a:p>
        </p:txBody>
      </p:sp>
      <p:pic>
        <p:nvPicPr>
          <p:cNvPr id="3" name="Picture 3">
            <a:extLst>
              <a:ext uri="{FF2B5EF4-FFF2-40B4-BE49-F238E27FC236}">
                <a16:creationId xmlns:a16="http://schemas.microsoft.com/office/drawing/2014/main" id="{E6926FBF-9F3C-41EF-A429-C80C46DCB977}"/>
              </a:ext>
            </a:extLst>
          </p:cNvPr>
          <p:cNvPicPr>
            <a:picLocks noChangeAspect="1"/>
          </p:cNvPicPr>
          <p:nvPr/>
        </p:nvPicPr>
        <p:blipFill>
          <a:blip r:embed="rId2"/>
          <a:stretch>
            <a:fillRect/>
          </a:stretch>
        </p:blipFill>
        <p:spPr>
          <a:xfrm>
            <a:off x="1510166" y="2074862"/>
            <a:ext cx="1914525" cy="3724275"/>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BB27691C-6EFC-4888-805B-33C98C2979CA}"/>
              </a:ext>
            </a:extLst>
          </p:cNvPr>
          <p:cNvPicPr>
            <a:picLocks noChangeAspect="1"/>
          </p:cNvPicPr>
          <p:nvPr/>
        </p:nvPicPr>
        <p:blipFill>
          <a:blip r:embed="rId3"/>
          <a:stretch>
            <a:fillRect/>
          </a:stretch>
        </p:blipFill>
        <p:spPr>
          <a:xfrm>
            <a:off x="8317367" y="2074863"/>
            <a:ext cx="1914525" cy="3724275"/>
          </a:xfrm>
          <a:prstGeom prst="rect">
            <a:avLst/>
          </a:prstGeom>
        </p:spPr>
      </p:pic>
      <p:cxnSp>
        <p:nvCxnSpPr>
          <p:cNvPr id="7" name="Straight Arrow Connector 6">
            <a:extLst>
              <a:ext uri="{FF2B5EF4-FFF2-40B4-BE49-F238E27FC236}">
                <a16:creationId xmlns:a16="http://schemas.microsoft.com/office/drawing/2014/main" id="{DD9CA431-589C-4D47-8577-ADDCDCF46651}"/>
              </a:ext>
            </a:extLst>
          </p:cNvPr>
          <p:cNvCxnSpPr/>
          <p:nvPr/>
        </p:nvCxnSpPr>
        <p:spPr>
          <a:xfrm>
            <a:off x="3026229" y="4568371"/>
            <a:ext cx="5304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13535C-FAB4-4D85-9C05-981F65639558}"/>
              </a:ext>
            </a:extLst>
          </p:cNvPr>
          <p:cNvSpPr txBox="1"/>
          <p:nvPr/>
        </p:nvSpPr>
        <p:spPr>
          <a:xfrm>
            <a:off x="3865790" y="3343275"/>
            <a:ext cx="37446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이름</a:t>
            </a:r>
            <a:r>
              <a:rPr lang="en-US" dirty="0">
                <a:cs typeface="Calibri"/>
              </a:rPr>
              <a:t> </a:t>
            </a:r>
            <a:r>
              <a:rPr lang="ko-KR" altLang="en-US" dirty="0">
                <a:ea typeface="맑은 고딕"/>
                <a:cs typeface="Calibri"/>
              </a:rPr>
              <a:t>변경</a:t>
            </a:r>
            <a:r>
              <a:rPr lang="en-US" dirty="0">
                <a:cs typeface="Calibri"/>
              </a:rPr>
              <a:t> </a:t>
            </a:r>
            <a:r>
              <a:rPr lang="ko-KR" altLang="en-US" dirty="0">
                <a:ea typeface="맑은 고딕"/>
                <a:cs typeface="Calibri"/>
              </a:rPr>
              <a:t>완료</a:t>
            </a:r>
            <a:r>
              <a:rPr lang="en-US" dirty="0">
                <a:cs typeface="Calibri"/>
              </a:rPr>
              <a:t> 시 </a:t>
            </a:r>
            <a:r>
              <a:rPr lang="ko-KR" altLang="en-US" dirty="0">
                <a:ea typeface="맑은 고딕"/>
                <a:cs typeface="Calibri"/>
              </a:rPr>
              <a:t>프로필</a:t>
            </a:r>
            <a:r>
              <a:rPr lang="en-US" dirty="0">
                <a:cs typeface="Calibri"/>
              </a:rPr>
              <a:t> </a:t>
            </a:r>
            <a:r>
              <a:rPr lang="ko-KR" altLang="en-US" dirty="0">
                <a:ea typeface="맑은 고딕"/>
                <a:cs typeface="Calibri"/>
              </a:rPr>
              <a:t>화면으로</a:t>
            </a:r>
            <a:r>
              <a:rPr lang="en-US" dirty="0">
                <a:cs typeface="Calibri"/>
              </a:rPr>
              <a:t> </a:t>
            </a:r>
            <a:r>
              <a:rPr lang="ko-KR" altLang="en-US" dirty="0">
                <a:ea typeface="맑은 고딕"/>
                <a:cs typeface="Calibri"/>
              </a:rPr>
              <a:t>이동</a:t>
            </a:r>
            <a:r>
              <a:rPr lang="en-US" dirty="0">
                <a:cs typeface="Calibri"/>
              </a:rPr>
              <a:t>.</a:t>
            </a:r>
          </a:p>
          <a:p>
            <a:endParaRPr lang="en-US" dirty="0">
              <a:cs typeface="Calibri"/>
            </a:endParaRPr>
          </a:p>
          <a:p>
            <a:r>
              <a:rPr lang="ko-KR" altLang="en-US" dirty="0">
                <a:ea typeface="맑은 고딕"/>
                <a:cs typeface="Calibri"/>
              </a:rPr>
              <a:t>이때,  기기 목록에 해당 기기의 이름이 새 이름으로 업데이트 되어 있어야 한다.</a:t>
            </a:r>
          </a:p>
        </p:txBody>
      </p:sp>
    </p:spTree>
    <p:extLst>
      <p:ext uri="{BB962C8B-B14F-4D97-AF65-F5344CB8AC3E}">
        <p14:creationId xmlns:p14="http://schemas.microsoft.com/office/powerpoint/2010/main" val="375947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0BC2-EB04-4E16-A74A-E9AD31A8A8E0}"/>
              </a:ext>
            </a:extLst>
          </p:cNvPr>
          <p:cNvSpPr>
            <a:spLocks noGrp="1"/>
          </p:cNvSpPr>
          <p:nvPr>
            <p:ph type="title"/>
          </p:nvPr>
        </p:nvSpPr>
        <p:spPr/>
        <p:txBody>
          <a:bodyPr/>
          <a:lstStyle/>
          <a:p>
            <a:r>
              <a:rPr lang="en-US" dirty="0">
                <a:cs typeface="Calibri Light"/>
              </a:rPr>
              <a:t>Wi-Fi Setting Screen</a:t>
            </a:r>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A6A50377-BD5B-44C4-8EA4-7D53CDFB6927}"/>
              </a:ext>
            </a:extLst>
          </p:cNvPr>
          <p:cNvPicPr>
            <a:picLocks noChangeAspect="1"/>
          </p:cNvPicPr>
          <p:nvPr/>
        </p:nvPicPr>
        <p:blipFill>
          <a:blip r:embed="rId2"/>
          <a:stretch>
            <a:fillRect/>
          </a:stretch>
        </p:blipFill>
        <p:spPr>
          <a:xfrm>
            <a:off x="8434343" y="1690914"/>
            <a:ext cx="2174057" cy="4114800"/>
          </a:xfrm>
          <a:prstGeom prst="rect">
            <a:avLst/>
          </a:prstGeom>
        </p:spPr>
      </p:pic>
      <p:sp>
        <p:nvSpPr>
          <p:cNvPr id="5" name="TextBox 4">
            <a:extLst>
              <a:ext uri="{FF2B5EF4-FFF2-40B4-BE49-F238E27FC236}">
                <a16:creationId xmlns:a16="http://schemas.microsoft.com/office/drawing/2014/main" id="{0B94428C-9E31-4EE7-8844-6AB664CC7FDE}"/>
              </a:ext>
            </a:extLst>
          </p:cNvPr>
          <p:cNvSpPr txBox="1"/>
          <p:nvPr/>
        </p:nvSpPr>
        <p:spPr>
          <a:xfrm>
            <a:off x="1110343" y="2612572"/>
            <a:ext cx="54718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Geiger </a:t>
            </a:r>
            <a:r>
              <a:rPr lang="ko-KR" altLang="en-US" dirty="0">
                <a:ea typeface="맑은 고딕"/>
                <a:cs typeface="Calibri"/>
              </a:rPr>
              <a:t>기기에</a:t>
            </a:r>
            <a:r>
              <a:rPr lang="en-US" dirty="0">
                <a:cs typeface="Calibri"/>
              </a:rPr>
              <a:t> </a:t>
            </a:r>
            <a:r>
              <a:rPr lang="ko-KR" altLang="en-US" dirty="0">
                <a:ea typeface="맑은 고딕"/>
                <a:cs typeface="Calibri"/>
              </a:rPr>
              <a:t>와이파이</a:t>
            </a:r>
            <a:r>
              <a:rPr lang="en-US" dirty="0">
                <a:cs typeface="Calibri"/>
              </a:rPr>
              <a:t> </a:t>
            </a:r>
            <a:r>
              <a:rPr lang="ko-KR" altLang="en-US" dirty="0">
                <a:ea typeface="맑은 고딕"/>
                <a:cs typeface="Calibri"/>
              </a:rPr>
              <a:t>등록 혹은 다른 와이파이 사용 등을 위한 설정 서비스를 제공하는 화면이다.</a:t>
            </a:r>
          </a:p>
          <a:p>
            <a:endParaRPr lang="ko-KR" altLang="en-US" dirty="0">
              <a:ea typeface="맑은 고딕"/>
              <a:cs typeface="Calibri"/>
            </a:endParaRPr>
          </a:p>
          <a:p>
            <a:r>
              <a:rPr lang="ko-KR" altLang="en-US" dirty="0">
                <a:ea typeface="맑은 고딕"/>
                <a:cs typeface="Calibri"/>
              </a:rPr>
              <a:t>앱 화면에서 사용하려는 와이파이의 이름과 비밀번호를 입력하고 </a:t>
            </a:r>
            <a:r>
              <a:rPr lang="ko-KR" altLang="en-US" dirty="0" err="1">
                <a:ea typeface="맑은 고딕"/>
                <a:cs typeface="Calibri"/>
              </a:rPr>
              <a:t>connect</a:t>
            </a:r>
            <a:r>
              <a:rPr lang="ko-KR" altLang="en-US" dirty="0">
                <a:ea typeface="맑은 고딕"/>
                <a:cs typeface="Calibri"/>
              </a:rPr>
              <a:t> 버튼을 누르면 앱이 </a:t>
            </a:r>
            <a:r>
              <a:rPr lang="ko-KR" altLang="en-US" dirty="0" err="1">
                <a:ea typeface="맑은 고딕"/>
                <a:cs typeface="Calibri"/>
              </a:rPr>
              <a:t>geiger</a:t>
            </a:r>
            <a:r>
              <a:rPr lang="ko-KR" altLang="en-US" dirty="0">
                <a:ea typeface="맑은 고딕"/>
                <a:cs typeface="Calibri"/>
              </a:rPr>
              <a:t> 기기와 블루투스 통신을 통해 기기가 해당 와이파이를 사용할 수 있게 된다.</a:t>
            </a:r>
          </a:p>
        </p:txBody>
      </p:sp>
    </p:spTree>
    <p:extLst>
      <p:ext uri="{BB962C8B-B14F-4D97-AF65-F5344CB8AC3E}">
        <p14:creationId xmlns:p14="http://schemas.microsoft.com/office/powerpoint/2010/main" val="128665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D1F5-E279-4505-AD88-7EB1B71D11F6}"/>
              </a:ext>
            </a:extLst>
          </p:cNvPr>
          <p:cNvSpPr>
            <a:spLocks noGrp="1"/>
          </p:cNvSpPr>
          <p:nvPr>
            <p:ph type="title"/>
          </p:nvPr>
        </p:nvSpPr>
        <p:spPr/>
        <p:txBody>
          <a:bodyPr/>
          <a:lstStyle/>
          <a:p>
            <a:r>
              <a:rPr lang="en-US">
                <a:cs typeface="Calibri Light"/>
              </a:rPr>
              <a:t>Navigate from Wi-Fi Screen to ...</a:t>
            </a:r>
            <a:endParaRPr lang="en-US" dirty="0">
              <a:cs typeface="Calibri Light"/>
            </a:endParaRPr>
          </a:p>
        </p:txBody>
      </p:sp>
      <p:pic>
        <p:nvPicPr>
          <p:cNvPr id="3" name="Picture 3" descr="A screenshot of a cell phone&#10;&#10;Description generated with very high confidence">
            <a:extLst>
              <a:ext uri="{FF2B5EF4-FFF2-40B4-BE49-F238E27FC236}">
                <a16:creationId xmlns:a16="http://schemas.microsoft.com/office/drawing/2014/main" id="{A34BDCED-ED0C-49F1-B4E4-ACD723EB2F29}"/>
              </a:ext>
            </a:extLst>
          </p:cNvPr>
          <p:cNvPicPr>
            <a:picLocks noChangeAspect="1"/>
          </p:cNvPicPr>
          <p:nvPr/>
        </p:nvPicPr>
        <p:blipFill>
          <a:blip r:embed="rId2"/>
          <a:stretch>
            <a:fillRect/>
          </a:stretch>
        </p:blipFill>
        <p:spPr>
          <a:xfrm>
            <a:off x="1104629" y="1734457"/>
            <a:ext cx="2174057" cy="4114800"/>
          </a:xfrm>
          <a:prstGeom prst="rect">
            <a:avLst/>
          </a:prstGeom>
        </p:spPr>
      </p:pic>
      <p:pic>
        <p:nvPicPr>
          <p:cNvPr id="5" name="Picture 5">
            <a:extLst>
              <a:ext uri="{FF2B5EF4-FFF2-40B4-BE49-F238E27FC236}">
                <a16:creationId xmlns:a16="http://schemas.microsoft.com/office/drawing/2014/main" id="{E05D2EA1-F6C2-4464-AF29-256DD977A69B}"/>
              </a:ext>
            </a:extLst>
          </p:cNvPr>
          <p:cNvPicPr>
            <a:picLocks noChangeAspect="1"/>
          </p:cNvPicPr>
          <p:nvPr/>
        </p:nvPicPr>
        <p:blipFill>
          <a:blip r:embed="rId3"/>
          <a:stretch>
            <a:fillRect/>
          </a:stretch>
        </p:blipFill>
        <p:spPr>
          <a:xfrm>
            <a:off x="8357067" y="1737192"/>
            <a:ext cx="1914525" cy="3724275"/>
          </a:xfrm>
          <a:prstGeom prst="rect">
            <a:avLst/>
          </a:prstGeom>
        </p:spPr>
      </p:pic>
      <p:cxnSp>
        <p:nvCxnSpPr>
          <p:cNvPr id="7" name="Straight Arrow Connector 6">
            <a:extLst>
              <a:ext uri="{FF2B5EF4-FFF2-40B4-BE49-F238E27FC236}">
                <a16:creationId xmlns:a16="http://schemas.microsoft.com/office/drawing/2014/main" id="{087D541F-40A9-4447-B5AA-6E0402CD563C}"/>
              </a:ext>
            </a:extLst>
          </p:cNvPr>
          <p:cNvCxnSpPr/>
          <p:nvPr/>
        </p:nvCxnSpPr>
        <p:spPr>
          <a:xfrm flipV="1">
            <a:off x="2198915" y="4074887"/>
            <a:ext cx="6248398" cy="8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85E741C-A7B9-437C-972F-A51D7B205206}"/>
              </a:ext>
            </a:extLst>
          </p:cNvPr>
          <p:cNvCxnSpPr/>
          <p:nvPr/>
        </p:nvCxnSpPr>
        <p:spPr>
          <a:xfrm>
            <a:off x="1383847" y="2272847"/>
            <a:ext cx="6966856"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687EDF-F9B1-43A3-83BF-D97442F791B0}"/>
              </a:ext>
            </a:extLst>
          </p:cNvPr>
          <p:cNvSpPr txBox="1"/>
          <p:nvPr/>
        </p:nvSpPr>
        <p:spPr>
          <a:xfrm rot="120000">
            <a:off x="4357007" y="20492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
        <p:nvSpPr>
          <p:cNvPr id="10" name="TextBox 9">
            <a:extLst>
              <a:ext uri="{FF2B5EF4-FFF2-40B4-BE49-F238E27FC236}">
                <a16:creationId xmlns:a16="http://schemas.microsoft.com/office/drawing/2014/main" id="{5E7C15B3-A18E-4C43-ADA0-80E764F895FE}"/>
              </a:ext>
            </a:extLst>
          </p:cNvPr>
          <p:cNvSpPr txBox="1"/>
          <p:nvPr/>
        </p:nvSpPr>
        <p:spPr>
          <a:xfrm>
            <a:off x="3483883" y="3737881"/>
            <a:ext cx="4484913" cy="653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와이파이</a:t>
            </a:r>
            <a:r>
              <a:rPr lang="en-US" dirty="0">
                <a:cs typeface="Calibri"/>
              </a:rPr>
              <a:t> </a:t>
            </a:r>
            <a:r>
              <a:rPr lang="ko-KR" altLang="en-US">
                <a:ea typeface="맑은 고딕"/>
                <a:cs typeface="Calibri"/>
              </a:rPr>
              <a:t>세팅</a:t>
            </a:r>
            <a:r>
              <a:rPr lang="en-US" dirty="0">
                <a:cs typeface="Calibri"/>
              </a:rPr>
              <a:t> </a:t>
            </a:r>
            <a:r>
              <a:rPr lang="ko-KR" altLang="en-US">
                <a:ea typeface="맑은 고딕"/>
                <a:cs typeface="Calibri"/>
              </a:rPr>
              <a:t>완료</a:t>
            </a:r>
            <a:r>
              <a:rPr lang="en-US">
                <a:cs typeface="Calibri"/>
              </a:rPr>
              <a:t> 후 </a:t>
            </a:r>
            <a:r>
              <a:rPr lang="ko-KR" altLang="en-US">
                <a:ea typeface="맑은 고딕"/>
                <a:cs typeface="Calibri"/>
              </a:rPr>
              <a:t>기기</a:t>
            </a:r>
            <a:r>
              <a:rPr lang="en-US" dirty="0">
                <a:cs typeface="Calibri"/>
              </a:rPr>
              <a:t> </a:t>
            </a:r>
            <a:r>
              <a:rPr lang="ko-KR" altLang="en-US">
                <a:ea typeface="맑은 고딕"/>
                <a:cs typeface="Calibri"/>
              </a:rPr>
              <a:t>설정</a:t>
            </a:r>
            <a:r>
              <a:rPr lang="en-US" dirty="0">
                <a:cs typeface="Calibri"/>
              </a:rPr>
              <a:t> </a:t>
            </a:r>
            <a:r>
              <a:rPr lang="ko-KR" altLang="en-US">
                <a:ea typeface="맑은 고딕"/>
                <a:cs typeface="Calibri"/>
              </a:rPr>
              <a:t>화면으로</a:t>
            </a:r>
            <a:r>
              <a:rPr lang="en-US" dirty="0">
                <a:cs typeface="Calibri"/>
              </a:rPr>
              <a:t> </a:t>
            </a:r>
            <a:r>
              <a:rPr lang="ko-KR" altLang="en-US">
                <a:ea typeface="맑은 고딕"/>
                <a:cs typeface="Calibri"/>
              </a:rPr>
              <a:t>이동</a:t>
            </a:r>
            <a:endParaRPr lang="en-US" dirty="0">
              <a:ea typeface="맑은 고딕"/>
              <a:cs typeface="Calibri"/>
            </a:endParaRPr>
          </a:p>
        </p:txBody>
      </p:sp>
    </p:spTree>
    <p:extLst>
      <p:ext uri="{BB962C8B-B14F-4D97-AF65-F5344CB8AC3E}">
        <p14:creationId xmlns:p14="http://schemas.microsoft.com/office/powerpoint/2010/main" val="3134971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0B17-D9A4-43E4-A5CB-9B48FEA023A3}"/>
              </a:ext>
            </a:extLst>
          </p:cNvPr>
          <p:cNvSpPr>
            <a:spLocks noGrp="1"/>
          </p:cNvSpPr>
          <p:nvPr>
            <p:ph type="title"/>
          </p:nvPr>
        </p:nvSpPr>
        <p:spPr>
          <a:xfrm>
            <a:off x="838200" y="365125"/>
            <a:ext cx="10515600" cy="1325563"/>
          </a:xfrm>
        </p:spPr>
        <p:txBody>
          <a:bodyPr/>
          <a:lstStyle/>
          <a:p>
            <a:r>
              <a:rPr lang="en-US">
                <a:cs typeface="Calibri Light"/>
              </a:rPr>
              <a:t>Temperature &amp; Humidity Graph</a:t>
            </a:r>
            <a:endParaRPr lang="en-US"/>
          </a:p>
        </p:txBody>
      </p:sp>
      <p:pic>
        <p:nvPicPr>
          <p:cNvPr id="3" name="Picture 3">
            <a:extLst>
              <a:ext uri="{FF2B5EF4-FFF2-40B4-BE49-F238E27FC236}">
                <a16:creationId xmlns:a16="http://schemas.microsoft.com/office/drawing/2014/main" id="{C289A569-8A16-4E73-88CB-0336A7A4F828}"/>
              </a:ext>
            </a:extLst>
          </p:cNvPr>
          <p:cNvPicPr>
            <a:picLocks noChangeAspect="1"/>
          </p:cNvPicPr>
          <p:nvPr/>
        </p:nvPicPr>
        <p:blipFill>
          <a:blip r:embed="rId2"/>
          <a:stretch>
            <a:fillRect/>
          </a:stretch>
        </p:blipFill>
        <p:spPr>
          <a:xfrm>
            <a:off x="8694738" y="1204006"/>
            <a:ext cx="2654753" cy="5161189"/>
          </a:xfrm>
          <a:prstGeom prst="rect">
            <a:avLst/>
          </a:prstGeom>
        </p:spPr>
      </p:pic>
      <p:sp>
        <p:nvSpPr>
          <p:cNvPr id="5" name="TextBox 4">
            <a:extLst>
              <a:ext uri="{FF2B5EF4-FFF2-40B4-BE49-F238E27FC236}">
                <a16:creationId xmlns:a16="http://schemas.microsoft.com/office/drawing/2014/main" id="{E100BC05-85A3-4416-BC11-C9E0488796EA}"/>
              </a:ext>
            </a:extLst>
          </p:cNvPr>
          <p:cNvSpPr txBox="1"/>
          <p:nvPr/>
        </p:nvSpPr>
        <p:spPr>
          <a:xfrm>
            <a:off x="515258" y="2039257"/>
            <a:ext cx="783771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온도&amp;습도 그래프를 그리는 화면.</a:t>
            </a:r>
          </a:p>
          <a:p>
            <a:endParaRPr lang="ko-KR" altLang="en-US" dirty="0">
              <a:ea typeface="맑은 고딕"/>
              <a:cs typeface="Calibri"/>
            </a:endParaRPr>
          </a:p>
          <a:p>
            <a:r>
              <a:rPr lang="ko-KR" altLang="en-US" dirty="0">
                <a:ea typeface="맑은 고딕"/>
                <a:cs typeface="Calibri"/>
              </a:rPr>
              <a:t>사용자에게 온도 변호에 대한 그래프뿐만이 아니라 현재 기온, 최고 기온과 최저 기온, 현재 </a:t>
            </a:r>
            <a:r>
              <a:rPr lang="ko-KR" altLang="en-US">
                <a:ea typeface="맑은 고딕"/>
                <a:cs typeface="Calibri"/>
              </a:rPr>
              <a:t>습도와 최고 그리고 최저 습도를 제공한다.</a:t>
            </a:r>
          </a:p>
          <a:p>
            <a:endParaRPr lang="ko-KR" altLang="en-US" dirty="0">
              <a:ea typeface="맑은 고딕"/>
              <a:cs typeface="Calibri"/>
            </a:endParaRPr>
          </a:p>
          <a:p>
            <a:r>
              <a:rPr lang="ko-KR" altLang="en-US">
                <a:ea typeface="맑은 고딕"/>
                <a:cs typeface="Calibri"/>
              </a:rPr>
              <a:t>현재 이미지 상으로는 단일 그래프이지만, 실제로는 온도 그래프와 습도 그래프를 동시에 그릴 예정이다.</a:t>
            </a:r>
          </a:p>
          <a:p>
            <a:endParaRPr lang="ko-KR" altLang="en-US" dirty="0">
              <a:ea typeface="맑은 고딕"/>
              <a:cs typeface="Calibri"/>
            </a:endParaRPr>
          </a:p>
          <a:p>
            <a:r>
              <a:rPr lang="ko-KR" altLang="en-US" dirty="0">
                <a:ea typeface="맑은 고딕"/>
                <a:cs typeface="Calibri"/>
              </a:rPr>
              <a:t>추가로, 사용자가 그래프를 그리는 데이터의 범위를 직접 정할 수 있게 하는 버튼을 추가할 예정이다. </a:t>
            </a:r>
          </a:p>
          <a:p>
            <a:endParaRPr lang="ko-KR" altLang="en-US" dirty="0">
              <a:ea typeface="맑은 고딕"/>
              <a:cs typeface="Calibri"/>
            </a:endParaRPr>
          </a:p>
          <a:p>
            <a:r>
              <a:rPr lang="ko-KR" altLang="en-US">
                <a:ea typeface="맑은 고딕"/>
                <a:cs typeface="Calibri"/>
              </a:rPr>
              <a:t>예를 들어, 3 개의 버튼이 있다고 하자. 각 버튼은 </a:t>
            </a:r>
            <a:r>
              <a:rPr lang="ko-KR" altLang="en-US" dirty="0">
                <a:ea typeface="맑은 고딕"/>
                <a:cs typeface="Calibri"/>
              </a:rPr>
              <a:t>1일, 3일 그리고 1주일간의 데이터로 그래프를 그리도록 하는 역활을 한다고 하자. 그렇게 되면, 사용자는 각각의 버튼을 누름으로써 손쉽게 원하는 </a:t>
            </a:r>
            <a:r>
              <a:rPr lang="ko-KR" altLang="en-US">
                <a:ea typeface="맑은 고딕"/>
                <a:cs typeface="Calibri"/>
              </a:rPr>
              <a:t>기간동안의 데이터 변화를 볼 수 있게 될 것이다.</a:t>
            </a:r>
            <a:endParaRPr lang="ko-KR" altLang="en-US" dirty="0">
              <a:ea typeface="맑은 고딕"/>
              <a:cs typeface="Calibri"/>
            </a:endParaRPr>
          </a:p>
        </p:txBody>
      </p:sp>
    </p:spTree>
    <p:extLst>
      <p:ext uri="{BB962C8B-B14F-4D97-AF65-F5344CB8AC3E}">
        <p14:creationId xmlns:p14="http://schemas.microsoft.com/office/powerpoint/2010/main" val="165388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824-0772-45BA-8EB1-76260957DF7B}"/>
              </a:ext>
            </a:extLst>
          </p:cNvPr>
          <p:cNvSpPr>
            <a:spLocks noGrp="1"/>
          </p:cNvSpPr>
          <p:nvPr>
            <p:ph type="title"/>
          </p:nvPr>
        </p:nvSpPr>
        <p:spPr/>
        <p:txBody>
          <a:bodyPr/>
          <a:lstStyle/>
          <a:p>
            <a:r>
              <a:rPr lang="en-US">
                <a:cs typeface="Calibri Light"/>
              </a:rPr>
              <a:t>Graph range</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941F222F-D5D7-4D1C-92C5-3DA7F6909ED2}"/>
              </a:ext>
            </a:extLst>
          </p:cNvPr>
          <p:cNvPicPr>
            <a:picLocks noChangeAspect="1"/>
          </p:cNvPicPr>
          <p:nvPr/>
        </p:nvPicPr>
        <p:blipFill>
          <a:blip r:embed="rId2"/>
          <a:stretch>
            <a:fillRect/>
          </a:stretch>
        </p:blipFill>
        <p:spPr>
          <a:xfrm>
            <a:off x="836707" y="2155771"/>
            <a:ext cx="8884449" cy="3511658"/>
          </a:xfrm>
          <a:prstGeom prst="rect">
            <a:avLst/>
          </a:prstGeom>
        </p:spPr>
      </p:pic>
      <p:sp>
        <p:nvSpPr>
          <p:cNvPr id="5" name="TextBox 4">
            <a:extLst>
              <a:ext uri="{FF2B5EF4-FFF2-40B4-BE49-F238E27FC236}">
                <a16:creationId xmlns:a16="http://schemas.microsoft.com/office/drawing/2014/main" id="{5A9C9EFC-8F78-450F-8A6F-93F0B40F2E48}"/>
              </a:ext>
            </a:extLst>
          </p:cNvPr>
          <p:cNvSpPr txBox="1"/>
          <p:nvPr/>
        </p:nvSpPr>
        <p:spPr>
          <a:xfrm>
            <a:off x="8265886" y="2111829"/>
            <a:ext cx="30189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바로 이전 슬라이드에서 언급했었던 그래프 </a:t>
            </a:r>
            <a:r>
              <a:rPr lang="ko-KR" altLang="en-US">
                <a:ea typeface="맑은 고딕"/>
                <a:cs typeface="Calibri"/>
              </a:rPr>
              <a:t>기간을 위한 버튼은 대략 왼쪽의 이미지와 같은 형태가 될 것이다.</a:t>
            </a:r>
            <a:endParaRPr lang="ko-KR" altLang="en-US" dirty="0">
              <a:ea typeface="맑은 고딕"/>
              <a:cs typeface="Calibri"/>
            </a:endParaRPr>
          </a:p>
        </p:txBody>
      </p:sp>
    </p:spTree>
    <p:extLst>
      <p:ext uri="{BB962C8B-B14F-4D97-AF65-F5344CB8AC3E}">
        <p14:creationId xmlns:p14="http://schemas.microsoft.com/office/powerpoint/2010/main" val="41909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500-C082-4120-89D3-9C2FBF6AA9FD}"/>
              </a:ext>
            </a:extLst>
          </p:cNvPr>
          <p:cNvSpPr>
            <a:spLocks noGrp="1"/>
          </p:cNvSpPr>
          <p:nvPr>
            <p:ph type="title"/>
          </p:nvPr>
        </p:nvSpPr>
        <p:spPr/>
        <p:txBody>
          <a:bodyPr/>
          <a:lstStyle/>
          <a:p>
            <a:r>
              <a:rPr lang="en-US" dirty="0">
                <a:cs typeface="Calibri Light"/>
              </a:rPr>
              <a:t>Welcome screen</a:t>
            </a:r>
            <a:endParaRPr lang="en-US" dirty="0"/>
          </a:p>
        </p:txBody>
      </p:sp>
      <p:pic>
        <p:nvPicPr>
          <p:cNvPr id="3" name="Picture 3" descr="A screenshot of a cell phone&#10;&#10;Description generated with high confidence">
            <a:extLst>
              <a:ext uri="{FF2B5EF4-FFF2-40B4-BE49-F238E27FC236}">
                <a16:creationId xmlns:a16="http://schemas.microsoft.com/office/drawing/2014/main" id="{BB666696-5DA5-41C5-90B0-0A12FB17CA57}"/>
              </a:ext>
            </a:extLst>
          </p:cNvPr>
          <p:cNvPicPr>
            <a:picLocks noChangeAspect="1"/>
          </p:cNvPicPr>
          <p:nvPr/>
        </p:nvPicPr>
        <p:blipFill>
          <a:blip r:embed="rId2"/>
          <a:stretch>
            <a:fillRect/>
          </a:stretch>
        </p:blipFill>
        <p:spPr>
          <a:xfrm>
            <a:off x="8274677" y="605932"/>
            <a:ext cx="3075667" cy="5988502"/>
          </a:xfrm>
          <a:prstGeom prst="rect">
            <a:avLst/>
          </a:prstGeom>
        </p:spPr>
      </p:pic>
      <p:sp>
        <p:nvSpPr>
          <p:cNvPr id="5" name="TextBox 4">
            <a:extLst>
              <a:ext uri="{FF2B5EF4-FFF2-40B4-BE49-F238E27FC236}">
                <a16:creationId xmlns:a16="http://schemas.microsoft.com/office/drawing/2014/main" id="{2C56962A-A1B4-42B7-9817-68333E510433}"/>
              </a:ext>
            </a:extLst>
          </p:cNvPr>
          <p:cNvSpPr txBox="1"/>
          <p:nvPr/>
        </p:nvSpPr>
        <p:spPr>
          <a:xfrm>
            <a:off x="1589314" y="1763486"/>
            <a:ext cx="51380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처음</a:t>
            </a:r>
            <a:r>
              <a:rPr lang="en-US" dirty="0">
                <a:cs typeface="Calibri"/>
              </a:rPr>
              <a:t> </a:t>
            </a:r>
            <a:r>
              <a:rPr lang="ko-KR" altLang="en-US" dirty="0">
                <a:ea typeface="맑은 고딕"/>
                <a:cs typeface="Calibri"/>
              </a:rPr>
              <a:t>앱을</a:t>
            </a:r>
            <a:r>
              <a:rPr lang="en-US" dirty="0">
                <a:cs typeface="Calibri"/>
              </a:rPr>
              <a:t> </a:t>
            </a:r>
            <a:r>
              <a:rPr lang="ko-KR" altLang="en-US" dirty="0">
                <a:ea typeface="맑은 고딕"/>
                <a:cs typeface="Calibri"/>
              </a:rPr>
              <a:t>실행시켰을</a:t>
            </a:r>
            <a:r>
              <a:rPr lang="en-US" dirty="0">
                <a:cs typeface="Calibri"/>
              </a:rPr>
              <a:t> </a:t>
            </a:r>
            <a:r>
              <a:rPr lang="ko-KR" altLang="en-US" dirty="0">
                <a:ea typeface="맑은 고딕"/>
                <a:cs typeface="Calibri"/>
              </a:rPr>
              <a:t>때</a:t>
            </a:r>
            <a:r>
              <a:rPr lang="en-US" dirty="0">
                <a:cs typeface="Calibri"/>
              </a:rPr>
              <a:t> </a:t>
            </a:r>
            <a:r>
              <a:rPr lang="ko-KR" altLang="en-US" dirty="0">
                <a:ea typeface="맑은 고딕"/>
                <a:cs typeface="Calibri"/>
              </a:rPr>
              <a:t>나오는</a:t>
            </a:r>
            <a:r>
              <a:rPr lang="en-US" dirty="0">
                <a:cs typeface="Calibri"/>
              </a:rPr>
              <a:t> </a:t>
            </a:r>
            <a:r>
              <a:rPr lang="ko-KR" altLang="en-US" dirty="0">
                <a:ea typeface="맑은 고딕"/>
                <a:cs typeface="Calibri"/>
              </a:rPr>
              <a:t>화면</a:t>
            </a:r>
            <a:r>
              <a:rPr lang="en-US" altLang="ko-KR" dirty="0">
                <a:ea typeface="맑은 고딕"/>
                <a:cs typeface="Calibri"/>
              </a:rPr>
              <a:t>.</a:t>
            </a:r>
          </a:p>
          <a:p>
            <a:endParaRPr lang="en-US" altLang="ko-KR" dirty="0">
              <a:ea typeface="맑은 고딕"/>
              <a:cs typeface="Calibri"/>
            </a:endParaRPr>
          </a:p>
          <a:p>
            <a:r>
              <a:rPr lang="en-US" altLang="ko-KR">
                <a:ea typeface="맑은 고딕"/>
                <a:cs typeface="Calibri"/>
              </a:rPr>
              <a:t>앱을 실행시켰을때 로딩 화면으로 </a:t>
            </a:r>
            <a:r>
              <a:rPr lang="en-US" altLang="ko-KR" dirty="0">
                <a:ea typeface="맑은 고딕"/>
                <a:cs typeface="Calibri"/>
              </a:rPr>
              <a:t>나오게 된다.</a:t>
            </a:r>
          </a:p>
          <a:p>
            <a:endParaRPr lang="en-US" altLang="ko-KR" dirty="0">
              <a:ea typeface="맑은 고딕"/>
              <a:cs typeface="Calibri"/>
            </a:endParaRPr>
          </a:p>
          <a:p>
            <a:r>
              <a:rPr lang="en-US" altLang="ko-KR" err="1">
                <a:ea typeface="맑은 고딕"/>
                <a:cs typeface="Calibri"/>
              </a:rPr>
              <a:t>로딩이</a:t>
            </a:r>
            <a:r>
              <a:rPr lang="en-US" altLang="ko-KR" dirty="0">
                <a:ea typeface="맑은 고딕"/>
                <a:cs typeface="Calibri"/>
              </a:rPr>
              <a:t> </a:t>
            </a:r>
            <a:r>
              <a:rPr lang="en-US" altLang="ko-KR" err="1">
                <a:ea typeface="맑은 고딕"/>
                <a:cs typeface="Calibri"/>
              </a:rPr>
              <a:t>끝나면</a:t>
            </a:r>
            <a:r>
              <a:rPr lang="en-US" altLang="ko-KR" dirty="0">
                <a:ea typeface="맑은 고딕"/>
                <a:cs typeface="Calibri"/>
              </a:rPr>
              <a:t> </a:t>
            </a:r>
            <a:r>
              <a:rPr lang="en-US" altLang="ko-KR" err="1">
                <a:ea typeface="맑은 고딕"/>
                <a:cs typeface="Calibri"/>
              </a:rPr>
              <a:t>로그인</a:t>
            </a:r>
            <a:r>
              <a:rPr lang="en-US" altLang="ko-KR" dirty="0">
                <a:ea typeface="맑은 고딕"/>
                <a:cs typeface="Calibri"/>
              </a:rPr>
              <a:t> </a:t>
            </a:r>
            <a:r>
              <a:rPr lang="en-US" altLang="ko-KR" err="1">
                <a:ea typeface="맑은 고딕"/>
                <a:cs typeface="Calibri"/>
              </a:rPr>
              <a:t>화면</a:t>
            </a:r>
            <a:r>
              <a:rPr lang="en-US" altLang="ko-KR" dirty="0">
                <a:ea typeface="맑은 고딕"/>
                <a:cs typeface="Calibri"/>
              </a:rPr>
              <a:t> (Log in Screen) </a:t>
            </a:r>
            <a:r>
              <a:rPr lang="en-US" altLang="ko-KR" err="1">
                <a:ea typeface="맑은 고딕"/>
                <a:cs typeface="Calibri"/>
              </a:rPr>
              <a:t>혹은</a:t>
            </a:r>
            <a:r>
              <a:rPr lang="en-US" altLang="ko-KR" dirty="0">
                <a:ea typeface="맑은 고딕"/>
                <a:cs typeface="Calibri"/>
              </a:rPr>
              <a:t> </a:t>
            </a:r>
            <a:r>
              <a:rPr lang="en-US" altLang="ko-KR" err="1">
                <a:ea typeface="맑은 고딕"/>
                <a:cs typeface="Calibri"/>
              </a:rPr>
              <a:t>프로필</a:t>
            </a:r>
            <a:r>
              <a:rPr lang="en-US" altLang="ko-KR" dirty="0">
                <a:ea typeface="맑은 고딕"/>
                <a:cs typeface="Calibri"/>
              </a:rPr>
              <a:t> </a:t>
            </a:r>
            <a:r>
              <a:rPr lang="en-US" altLang="ko-KR" err="1">
                <a:ea typeface="맑은 고딕"/>
                <a:cs typeface="Calibri"/>
              </a:rPr>
              <a:t>화면</a:t>
            </a:r>
            <a:r>
              <a:rPr lang="en-US" altLang="ko-KR" dirty="0">
                <a:ea typeface="맑은 고딕"/>
                <a:cs typeface="Calibri"/>
              </a:rPr>
              <a:t>(Profile Screen)</a:t>
            </a:r>
            <a:r>
              <a:rPr lang="en-US" altLang="ko-KR" err="1">
                <a:ea typeface="맑은 고딕"/>
                <a:cs typeface="Calibri"/>
              </a:rPr>
              <a:t>으로</a:t>
            </a:r>
            <a:r>
              <a:rPr lang="en-US" altLang="ko-KR" dirty="0">
                <a:ea typeface="맑은 고딕"/>
                <a:cs typeface="Calibri"/>
              </a:rPr>
              <a:t> </a:t>
            </a:r>
            <a:r>
              <a:rPr lang="en-US" altLang="ko-KR" err="1">
                <a:ea typeface="맑은 고딕"/>
                <a:cs typeface="Calibri"/>
              </a:rPr>
              <a:t>이동하게</a:t>
            </a:r>
            <a:r>
              <a:rPr lang="en-US" altLang="ko-KR" dirty="0">
                <a:ea typeface="맑은 고딕"/>
                <a:cs typeface="Calibri"/>
              </a:rPr>
              <a:t> </a:t>
            </a:r>
            <a:r>
              <a:rPr lang="en-US" altLang="ko-KR" err="1">
                <a:ea typeface="맑은 고딕"/>
                <a:cs typeface="Calibri"/>
              </a:rPr>
              <a:t>된다</a:t>
            </a:r>
            <a:r>
              <a:rPr lang="en-US" altLang="ko-KR" dirty="0">
                <a:ea typeface="맑은 고딕"/>
                <a:cs typeface="Calibri"/>
              </a:rPr>
              <a:t>.</a:t>
            </a:r>
          </a:p>
          <a:p>
            <a:endParaRPr lang="en-US" altLang="ko-KR" dirty="0">
              <a:ea typeface="맑은 고딕"/>
              <a:cs typeface="Calibri"/>
            </a:endParaRPr>
          </a:p>
          <a:p>
            <a:r>
              <a:rPr lang="en-US" altLang="ko-KR" err="1">
                <a:ea typeface="맑은 고딕"/>
                <a:cs typeface="Calibri"/>
              </a:rPr>
              <a:t>자동</a:t>
            </a:r>
            <a:r>
              <a:rPr lang="en-US" altLang="ko-KR" dirty="0">
                <a:ea typeface="맑은 고딕"/>
                <a:cs typeface="Calibri"/>
              </a:rPr>
              <a:t> </a:t>
            </a:r>
            <a:r>
              <a:rPr lang="en-US" altLang="ko-KR" err="1">
                <a:ea typeface="맑은 고딕"/>
                <a:cs typeface="Calibri"/>
              </a:rPr>
              <a:t>로그인의</a:t>
            </a:r>
            <a:r>
              <a:rPr lang="en-US" altLang="ko-KR" dirty="0">
                <a:ea typeface="맑은 고딕"/>
                <a:cs typeface="Calibri"/>
              </a:rPr>
              <a:t> </a:t>
            </a:r>
            <a:r>
              <a:rPr lang="en-US" altLang="ko-KR" err="1">
                <a:ea typeface="맑은 고딕"/>
                <a:cs typeface="Calibri"/>
              </a:rPr>
              <a:t>경우</a:t>
            </a:r>
            <a:r>
              <a:rPr lang="en-US" altLang="ko-KR" dirty="0">
                <a:ea typeface="맑은 고딕"/>
                <a:cs typeface="Calibri"/>
              </a:rPr>
              <a:t> </a:t>
            </a:r>
            <a:r>
              <a:rPr lang="en-US" altLang="ko-KR" err="1">
                <a:ea typeface="맑은 고딕"/>
                <a:cs typeface="Calibri"/>
              </a:rPr>
              <a:t>프로필</a:t>
            </a:r>
            <a:r>
              <a:rPr lang="en-US" altLang="ko-KR" dirty="0">
                <a:ea typeface="맑은 고딕"/>
                <a:cs typeface="Calibri"/>
              </a:rPr>
              <a:t> </a:t>
            </a:r>
            <a:r>
              <a:rPr lang="en-US" altLang="ko-KR" err="1">
                <a:ea typeface="맑은 고딕"/>
                <a:cs typeface="Calibri"/>
              </a:rPr>
              <a:t>화면으로</a:t>
            </a:r>
            <a:r>
              <a:rPr lang="en-US" altLang="ko-KR" dirty="0">
                <a:ea typeface="맑은 고딕"/>
                <a:cs typeface="Calibri"/>
              </a:rPr>
              <a:t> </a:t>
            </a:r>
            <a:r>
              <a:rPr lang="en-US" altLang="ko-KR" err="1">
                <a:ea typeface="맑은 고딕"/>
                <a:cs typeface="Calibri"/>
              </a:rPr>
              <a:t>이동하게</a:t>
            </a:r>
            <a:r>
              <a:rPr lang="en-US" altLang="ko-KR" dirty="0">
                <a:ea typeface="맑은 고딕"/>
                <a:cs typeface="Calibri"/>
              </a:rPr>
              <a:t> </a:t>
            </a:r>
            <a:r>
              <a:rPr lang="en-US" altLang="ko-KR" err="1">
                <a:ea typeface="맑은 고딕"/>
                <a:cs typeface="Calibri"/>
              </a:rPr>
              <a:t>되고</a:t>
            </a:r>
            <a:r>
              <a:rPr lang="en-US" altLang="ko-KR" dirty="0">
                <a:ea typeface="맑은 고딕"/>
                <a:cs typeface="Calibri"/>
              </a:rPr>
              <a:t>, </a:t>
            </a:r>
            <a:r>
              <a:rPr lang="en-US" altLang="ko-KR" err="1">
                <a:ea typeface="맑은 고딕"/>
                <a:cs typeface="Calibri"/>
              </a:rPr>
              <a:t>그렇지</a:t>
            </a:r>
            <a:r>
              <a:rPr lang="en-US" altLang="ko-KR" dirty="0">
                <a:ea typeface="맑은 고딕"/>
                <a:cs typeface="Calibri"/>
              </a:rPr>
              <a:t> </a:t>
            </a:r>
            <a:r>
              <a:rPr lang="en-US" altLang="ko-KR" err="1">
                <a:ea typeface="맑은 고딕"/>
                <a:cs typeface="Calibri"/>
              </a:rPr>
              <a:t>않으면</a:t>
            </a:r>
            <a:r>
              <a:rPr lang="en-US" altLang="ko-KR" dirty="0">
                <a:ea typeface="맑은 고딕"/>
                <a:cs typeface="Calibri"/>
              </a:rPr>
              <a:t> </a:t>
            </a:r>
            <a:r>
              <a:rPr lang="en-US" altLang="ko-KR" err="1">
                <a:ea typeface="맑은 고딕"/>
                <a:cs typeface="Calibri"/>
              </a:rPr>
              <a:t>로그인</a:t>
            </a:r>
            <a:r>
              <a:rPr lang="en-US" altLang="ko-KR" dirty="0">
                <a:ea typeface="맑은 고딕"/>
                <a:cs typeface="Calibri"/>
              </a:rPr>
              <a:t> </a:t>
            </a:r>
            <a:r>
              <a:rPr lang="en-US" altLang="ko-KR" err="1">
                <a:ea typeface="맑은 고딕"/>
                <a:cs typeface="Calibri"/>
              </a:rPr>
              <a:t>화면으로</a:t>
            </a:r>
            <a:r>
              <a:rPr lang="en-US" altLang="ko-KR" dirty="0">
                <a:ea typeface="맑은 고딕"/>
                <a:cs typeface="Calibri"/>
              </a:rPr>
              <a:t> </a:t>
            </a:r>
            <a:r>
              <a:rPr lang="en-US" altLang="ko-KR" err="1">
                <a:ea typeface="맑은 고딕"/>
                <a:cs typeface="Calibri"/>
              </a:rPr>
              <a:t>이동</a:t>
            </a:r>
            <a:r>
              <a:rPr lang="en-US" altLang="ko-KR" dirty="0">
                <a:ea typeface="맑은 고딕"/>
                <a:cs typeface="Calibri"/>
              </a:rPr>
              <a:t>.</a:t>
            </a:r>
          </a:p>
          <a:p>
            <a:endParaRPr lang="en-US" altLang="ko-KR" dirty="0">
              <a:ea typeface="맑은 고딕"/>
              <a:cs typeface="Calibri"/>
            </a:endParaRPr>
          </a:p>
          <a:p>
            <a:r>
              <a:rPr lang="en-US" altLang="ko-KR" err="1">
                <a:ea typeface="맑은 고딕"/>
                <a:cs typeface="Calibri"/>
              </a:rPr>
              <a:t>자동</a:t>
            </a:r>
            <a:r>
              <a:rPr lang="en-US" altLang="ko-KR" dirty="0">
                <a:ea typeface="맑은 고딕"/>
                <a:cs typeface="Calibri"/>
              </a:rPr>
              <a:t> </a:t>
            </a:r>
            <a:r>
              <a:rPr lang="en-US" altLang="ko-KR" err="1">
                <a:ea typeface="맑은 고딕"/>
                <a:cs typeface="Calibri"/>
              </a:rPr>
              <a:t>로그인은</a:t>
            </a:r>
            <a:r>
              <a:rPr lang="en-US" altLang="ko-KR" dirty="0">
                <a:ea typeface="맑은 고딕"/>
                <a:cs typeface="Calibri"/>
              </a:rPr>
              <a:t> </a:t>
            </a:r>
            <a:r>
              <a:rPr lang="en-US" altLang="ko-KR" err="1">
                <a:ea typeface="맑은 고딕"/>
                <a:cs typeface="Calibri"/>
              </a:rPr>
              <a:t>아이디</a:t>
            </a:r>
            <a:r>
              <a:rPr lang="en-US" altLang="ko-KR" dirty="0">
                <a:ea typeface="맑은 고딕"/>
                <a:cs typeface="Calibri"/>
              </a:rPr>
              <a:t> </a:t>
            </a:r>
            <a:r>
              <a:rPr lang="en-US" altLang="ko-KR" err="1">
                <a:ea typeface="맑은 고딕"/>
                <a:cs typeface="Calibri"/>
              </a:rPr>
              <a:t>등을</a:t>
            </a:r>
            <a:r>
              <a:rPr lang="en-US" altLang="ko-KR" dirty="0">
                <a:ea typeface="맑은 고딕"/>
                <a:cs typeface="Calibri"/>
              </a:rPr>
              <a:t> </a:t>
            </a:r>
            <a:r>
              <a:rPr lang="en-US" altLang="ko-KR" err="1">
                <a:ea typeface="맑은 고딕"/>
                <a:cs typeface="Calibri"/>
              </a:rPr>
              <a:t>로컬</a:t>
            </a:r>
            <a:r>
              <a:rPr lang="en-US" altLang="ko-KR" dirty="0">
                <a:ea typeface="맑은 고딕"/>
                <a:cs typeface="Calibri"/>
              </a:rPr>
              <a:t> </a:t>
            </a:r>
            <a:r>
              <a:rPr lang="en-US" altLang="ko-KR" err="1">
                <a:ea typeface="맑은 고딕"/>
                <a:cs typeface="Calibri"/>
              </a:rPr>
              <a:t>스토리지에</a:t>
            </a:r>
            <a:r>
              <a:rPr lang="en-US" altLang="ko-KR" dirty="0">
                <a:ea typeface="맑은 고딕"/>
                <a:cs typeface="Calibri"/>
              </a:rPr>
              <a:t> </a:t>
            </a:r>
            <a:r>
              <a:rPr lang="en-US" altLang="ko-KR" err="1">
                <a:ea typeface="맑은 고딕"/>
                <a:cs typeface="Calibri"/>
              </a:rPr>
              <a:t>저장하고</a:t>
            </a:r>
            <a:r>
              <a:rPr lang="en-US" altLang="ko-KR" dirty="0">
                <a:ea typeface="맑은 고딕"/>
                <a:cs typeface="Calibri"/>
              </a:rPr>
              <a:t> </a:t>
            </a:r>
            <a:r>
              <a:rPr lang="en-US" altLang="ko-KR" err="1">
                <a:ea typeface="맑은 고딕"/>
                <a:cs typeface="Calibri"/>
              </a:rPr>
              <a:t>확인하는</a:t>
            </a:r>
            <a:r>
              <a:rPr lang="en-US" altLang="ko-KR" dirty="0">
                <a:ea typeface="맑은 고딕"/>
                <a:cs typeface="Calibri"/>
              </a:rPr>
              <a:t> </a:t>
            </a:r>
            <a:r>
              <a:rPr lang="en-US" altLang="ko-KR" err="1">
                <a:ea typeface="맑은 고딕"/>
                <a:cs typeface="Calibri"/>
              </a:rPr>
              <a:t>과정을</a:t>
            </a:r>
            <a:r>
              <a:rPr lang="en-US" altLang="ko-KR" dirty="0">
                <a:ea typeface="맑은 고딕"/>
                <a:cs typeface="Calibri"/>
              </a:rPr>
              <a:t> </a:t>
            </a:r>
            <a:r>
              <a:rPr lang="en-US" altLang="ko-KR" err="1">
                <a:ea typeface="맑은 고딕"/>
                <a:cs typeface="Calibri"/>
              </a:rPr>
              <a:t>통해서</a:t>
            </a:r>
            <a:r>
              <a:rPr lang="en-US" altLang="ko-KR" dirty="0">
                <a:ea typeface="맑은 고딕"/>
                <a:cs typeface="Calibri"/>
              </a:rPr>
              <a:t> </a:t>
            </a:r>
            <a:r>
              <a:rPr lang="en-US" altLang="ko-KR" err="1">
                <a:ea typeface="맑은 고딕"/>
                <a:cs typeface="Calibri"/>
              </a:rPr>
              <a:t>구현할</a:t>
            </a:r>
            <a:r>
              <a:rPr lang="en-US" altLang="ko-KR" dirty="0">
                <a:ea typeface="맑은 고딕"/>
                <a:cs typeface="Calibri"/>
              </a:rPr>
              <a:t> </a:t>
            </a:r>
            <a:r>
              <a:rPr lang="en-US" altLang="ko-KR" err="1">
                <a:ea typeface="맑은 고딕"/>
                <a:cs typeface="Calibri"/>
              </a:rPr>
              <a:t>예정</a:t>
            </a:r>
            <a:r>
              <a:rPr lang="en-US" altLang="ko-KR" dirty="0">
                <a:ea typeface="맑은 고딕"/>
                <a:cs typeface="Calibri"/>
              </a:rPr>
              <a:t>.</a:t>
            </a:r>
          </a:p>
          <a:p>
            <a:endParaRPr lang="en-US" altLang="ko-KR" dirty="0">
              <a:ea typeface="맑은 고딕"/>
              <a:cs typeface="Calibri"/>
            </a:endParaRPr>
          </a:p>
          <a:p>
            <a:r>
              <a:rPr lang="en-US" altLang="ko-KR" dirty="0">
                <a:ea typeface="맑은 고딕"/>
                <a:cs typeface="Calibri"/>
              </a:rPr>
              <a:t>로딩 화면이기 때문에 뒤로 가기 버튼을 누르게 </a:t>
            </a:r>
            <a:r>
              <a:rPr lang="en-US" altLang="ko-KR">
                <a:ea typeface="맑은 고딕"/>
                <a:cs typeface="Calibri"/>
              </a:rPr>
              <a:t>되면 앱이 종료된다.</a:t>
            </a:r>
            <a:endParaRPr lang="en-US" altLang="ko-KR" dirty="0">
              <a:ea typeface="맑은 고딕"/>
              <a:cs typeface="Calibri"/>
            </a:endParaRPr>
          </a:p>
        </p:txBody>
      </p:sp>
    </p:spTree>
    <p:extLst>
      <p:ext uri="{BB962C8B-B14F-4D97-AF65-F5344CB8AC3E}">
        <p14:creationId xmlns:p14="http://schemas.microsoft.com/office/powerpoint/2010/main" val="258816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9262-018F-46D0-A80F-2D98CEE9AFB1}"/>
              </a:ext>
            </a:extLst>
          </p:cNvPr>
          <p:cNvSpPr>
            <a:spLocks noGrp="1"/>
          </p:cNvSpPr>
          <p:nvPr>
            <p:ph type="title"/>
          </p:nvPr>
        </p:nvSpPr>
        <p:spPr/>
        <p:txBody>
          <a:bodyPr/>
          <a:lstStyle/>
          <a:p>
            <a:r>
              <a:rPr lang="en-US">
                <a:cs typeface="Calibri Light"/>
              </a:rPr>
              <a:t>Navigate from Graph Screen to …</a:t>
            </a:r>
            <a:endParaRPr lang="en-US"/>
          </a:p>
        </p:txBody>
      </p:sp>
      <p:pic>
        <p:nvPicPr>
          <p:cNvPr id="3" name="Picture 3">
            <a:extLst>
              <a:ext uri="{FF2B5EF4-FFF2-40B4-BE49-F238E27FC236}">
                <a16:creationId xmlns:a16="http://schemas.microsoft.com/office/drawing/2014/main" id="{401903D6-CE1B-4078-B9BF-5C7C35C22EB7}"/>
              </a:ext>
            </a:extLst>
          </p:cNvPr>
          <p:cNvPicPr>
            <a:picLocks noChangeAspect="1"/>
          </p:cNvPicPr>
          <p:nvPr/>
        </p:nvPicPr>
        <p:blipFill>
          <a:blip r:embed="rId2"/>
          <a:stretch>
            <a:fillRect/>
          </a:stretch>
        </p:blipFill>
        <p:spPr>
          <a:xfrm>
            <a:off x="8909464" y="1468251"/>
            <a:ext cx="2386239" cy="4638675"/>
          </a:xfrm>
          <a:prstGeom prst="rect">
            <a:avLst/>
          </a:prstGeom>
        </p:spPr>
      </p:pic>
      <p:sp>
        <p:nvSpPr>
          <p:cNvPr id="5" name="TextBox 4">
            <a:extLst>
              <a:ext uri="{FF2B5EF4-FFF2-40B4-BE49-F238E27FC236}">
                <a16:creationId xmlns:a16="http://schemas.microsoft.com/office/drawing/2014/main" id="{1A3DFFAE-7598-467E-970F-D75D218C696F}"/>
              </a:ext>
            </a:extLst>
          </p:cNvPr>
          <p:cNvSpPr txBox="1"/>
          <p:nvPr/>
        </p:nvSpPr>
        <p:spPr>
          <a:xfrm rot="20460000">
            <a:off x="4259943" y="26343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 가기 버튼</a:t>
            </a:r>
            <a:endParaRPr lang="ko-KR" altLang="en-US" dirty="0">
              <a:ea typeface="맑은 고딕"/>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15B019DD-0FBB-471B-B30C-384AD5B2784B}"/>
              </a:ext>
            </a:extLst>
          </p:cNvPr>
          <p:cNvPicPr>
            <a:picLocks noChangeAspect="1"/>
          </p:cNvPicPr>
          <p:nvPr/>
        </p:nvPicPr>
        <p:blipFill>
          <a:blip r:embed="rId3"/>
          <a:stretch>
            <a:fillRect/>
          </a:stretch>
        </p:blipFill>
        <p:spPr>
          <a:xfrm>
            <a:off x="973138" y="1595891"/>
            <a:ext cx="2320925" cy="4515303"/>
          </a:xfrm>
          <a:prstGeom prst="rect">
            <a:avLst/>
          </a:prstGeom>
        </p:spPr>
      </p:pic>
      <p:cxnSp>
        <p:nvCxnSpPr>
          <p:cNvPr id="8" name="Straight Arrow Connector 7">
            <a:extLst>
              <a:ext uri="{FF2B5EF4-FFF2-40B4-BE49-F238E27FC236}">
                <a16:creationId xmlns:a16="http://schemas.microsoft.com/office/drawing/2014/main" id="{276E864C-928B-4D2A-A876-52080A75932A}"/>
              </a:ext>
            </a:extLst>
          </p:cNvPr>
          <p:cNvCxnSpPr/>
          <p:nvPr/>
        </p:nvCxnSpPr>
        <p:spPr>
          <a:xfrm flipH="1">
            <a:off x="3299733" y="2011590"/>
            <a:ext cx="5805713" cy="1807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208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3B59-0365-46F7-9452-ABBEAED5AEEA}"/>
              </a:ext>
            </a:extLst>
          </p:cNvPr>
          <p:cNvSpPr>
            <a:spLocks noGrp="1"/>
          </p:cNvSpPr>
          <p:nvPr>
            <p:ph type="title"/>
          </p:nvPr>
        </p:nvSpPr>
        <p:spPr/>
        <p:txBody>
          <a:bodyPr/>
          <a:lstStyle/>
          <a:p>
            <a:r>
              <a:rPr lang="en-US">
                <a:cs typeface="Calibri Light"/>
              </a:rPr>
              <a:t>Server Communication – Graph Screen</a:t>
            </a:r>
            <a:endParaRPr lang="en-US"/>
          </a:p>
        </p:txBody>
      </p:sp>
      <p:sp>
        <p:nvSpPr>
          <p:cNvPr id="3" name="Content Placeholder 2">
            <a:extLst>
              <a:ext uri="{FF2B5EF4-FFF2-40B4-BE49-F238E27FC236}">
                <a16:creationId xmlns:a16="http://schemas.microsoft.com/office/drawing/2014/main" id="{F8884256-F787-4AFD-B405-CB9A7B6912B9}"/>
              </a:ext>
            </a:extLst>
          </p:cNvPr>
          <p:cNvSpPr>
            <a:spLocks noGrp="1"/>
          </p:cNvSpPr>
          <p:nvPr>
            <p:ph idx="1"/>
          </p:nvPr>
        </p:nvSpPr>
        <p:spPr/>
        <p:txBody>
          <a:bodyPr vert="horz" lIns="91440" tIns="45720" rIns="91440" bIns="45720" rtlCol="0" anchor="t">
            <a:normAutofit fontScale="92500" lnSpcReduction="10000"/>
          </a:bodyPr>
          <a:lstStyle/>
          <a:p>
            <a:r>
              <a:rPr lang="ko-KR" altLang="en-US">
                <a:ea typeface="맑은 고딕"/>
                <a:cs typeface="Calibri"/>
              </a:rPr>
              <a:t>HTTP/HTTPS GET 요청을 이용해서 온도와 습도 데이터를 포함한 JSON 포맷의 데이터를 서버로부터 전송받는다.</a:t>
            </a:r>
          </a:p>
          <a:p>
            <a:r>
              <a:rPr lang="ko-KR" altLang="en-US">
                <a:ea typeface="맑은 고딕"/>
                <a:cs typeface="Calibri"/>
              </a:rPr>
              <a:t>이 요청을 위해서 url 쿼리에 사용자의 아이디와 기기 고유 번호를 넣는다.</a:t>
            </a:r>
          </a:p>
          <a:p>
            <a:r>
              <a:rPr lang="ko-KR" altLang="en-US">
                <a:ea typeface="맑은 고딕"/>
                <a:cs typeface="Calibri"/>
              </a:rPr>
              <a:t>서버는 JSON 객체에 해당 기기가 지난 7일 (최대) 동안 수집한 데이터들을 온도와 습도 그리고 측정한 시간(혹은 날짜)로 나누어서 넣는다.</a:t>
            </a:r>
          </a:p>
          <a:p>
            <a:pPr marL="0" indent="0">
              <a:buNone/>
            </a:pPr>
            <a:endParaRPr lang="ko-KR" altLang="en-US" dirty="0">
              <a:ea typeface="맑은 고딕"/>
              <a:cs typeface="Calibri"/>
            </a:endParaRPr>
          </a:p>
          <a:p>
            <a:pPr marL="0" indent="0">
              <a:buNone/>
            </a:pPr>
            <a:r>
              <a:rPr lang="ko-KR" altLang="en-US">
                <a:ea typeface="맑은 고딕"/>
                <a:cs typeface="Calibri"/>
              </a:rPr>
              <a:t>i.e. </a:t>
            </a:r>
            <a:endParaRPr lang="ko-KR" altLang="en-US" dirty="0">
              <a:ea typeface="맑은 고딕"/>
              <a:cs typeface="Calibri"/>
            </a:endParaRPr>
          </a:p>
          <a:p>
            <a:pPr marL="0" indent="0">
              <a:buNone/>
            </a:pPr>
            <a:r>
              <a:rPr lang="ko-KR" altLang="en-US" dirty="0">
                <a:ea typeface="맑은 고딕"/>
                <a:cs typeface="Calibri"/>
              </a:rPr>
              <a:t>{data: [{temperature:27.5, humidity:43, datetime: "2019-06-01, 06:05"}, {temperature:31.5, humidity:41, </a:t>
            </a:r>
            <a:r>
              <a:rPr lang="ko-KR">
                <a:ea typeface="+mn-lt"/>
                <a:cs typeface="+mn-lt"/>
              </a:rPr>
              <a:t>datetime: "2019-06-01, </a:t>
            </a:r>
            <a:r>
              <a:rPr lang="en-US" altLang="ko-KR">
                <a:ea typeface="+mn-lt"/>
                <a:cs typeface="+mn-lt"/>
              </a:rPr>
              <a:t>06:10</a:t>
            </a:r>
            <a:r>
              <a:rPr lang="ko-KR">
                <a:ea typeface="+mn-lt"/>
                <a:cs typeface="+mn-lt"/>
              </a:rPr>
              <a:t>"</a:t>
            </a:r>
            <a:r>
              <a:rPr lang="ko-KR" altLang="en-US">
                <a:ea typeface="맑은 고딕"/>
                <a:cs typeface="Calibri"/>
              </a:rPr>
              <a:t>}]}</a:t>
            </a:r>
            <a:endParaRPr lang="ko-KR" dirty="0">
              <a:ea typeface="맑은 고딕"/>
              <a:cs typeface="Calibri"/>
            </a:endParaRPr>
          </a:p>
        </p:txBody>
      </p:sp>
    </p:spTree>
    <p:extLst>
      <p:ext uri="{BB962C8B-B14F-4D97-AF65-F5344CB8AC3E}">
        <p14:creationId xmlns:p14="http://schemas.microsoft.com/office/powerpoint/2010/main" val="3110294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152F-F410-4782-B3D2-5D0FD494660C}"/>
              </a:ext>
            </a:extLst>
          </p:cNvPr>
          <p:cNvSpPr>
            <a:spLocks noGrp="1"/>
          </p:cNvSpPr>
          <p:nvPr>
            <p:ph type="title"/>
          </p:nvPr>
        </p:nvSpPr>
        <p:spPr/>
        <p:txBody>
          <a:bodyPr/>
          <a:lstStyle/>
          <a:p>
            <a:r>
              <a:rPr lang="en-US">
                <a:cs typeface="Calibri Light"/>
              </a:rPr>
              <a:t>Radioactive Monitoring Screen</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4F3F8FA6-6E27-4658-A99F-CEDCD31BF4AD}"/>
              </a:ext>
            </a:extLst>
          </p:cNvPr>
          <p:cNvPicPr>
            <a:picLocks noChangeAspect="1"/>
          </p:cNvPicPr>
          <p:nvPr/>
        </p:nvPicPr>
        <p:blipFill>
          <a:blip r:embed="rId2"/>
          <a:stretch>
            <a:fillRect/>
          </a:stretch>
        </p:blipFill>
        <p:spPr>
          <a:xfrm>
            <a:off x="6880453" y="1690235"/>
            <a:ext cx="2132239" cy="4145189"/>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480E3A42-4A89-4DAC-8B15-57F846057C0D}"/>
              </a:ext>
            </a:extLst>
          </p:cNvPr>
          <p:cNvPicPr>
            <a:picLocks noChangeAspect="1"/>
          </p:cNvPicPr>
          <p:nvPr/>
        </p:nvPicPr>
        <p:blipFill>
          <a:blip r:embed="rId3"/>
          <a:stretch>
            <a:fillRect/>
          </a:stretch>
        </p:blipFill>
        <p:spPr>
          <a:xfrm>
            <a:off x="9231766" y="1690234"/>
            <a:ext cx="2117725" cy="4130675"/>
          </a:xfrm>
          <a:prstGeom prst="rect">
            <a:avLst/>
          </a:prstGeom>
        </p:spPr>
      </p:pic>
      <p:sp>
        <p:nvSpPr>
          <p:cNvPr id="7" name="TextBox 6">
            <a:extLst>
              <a:ext uri="{FF2B5EF4-FFF2-40B4-BE49-F238E27FC236}">
                <a16:creationId xmlns:a16="http://schemas.microsoft.com/office/drawing/2014/main" id="{A264FFD2-9610-4015-9C5B-2258D089AA6B}"/>
              </a:ext>
            </a:extLst>
          </p:cNvPr>
          <p:cNvSpPr txBox="1"/>
          <p:nvPr/>
        </p:nvSpPr>
        <p:spPr>
          <a:xfrm>
            <a:off x="1284514" y="2285999"/>
            <a:ext cx="44849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측정된 방사선 수치를 실시간으로 모니터링하는 서비스를 제공하는 화면이다.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이 화면은 2 개의 뷰로 이루어져 있다 - 하나는 데이터 뷰이고, 다른 하나는 로그 뷰이다.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각 뷰에 대한 설명은 다음 </a:t>
            </a:r>
            <a:r>
              <a:rPr lang="ko-KR" altLang="en-US" dirty="0">
                <a:ea typeface="맑은 고딕"/>
                <a:cs typeface="Calibri"/>
              </a:rPr>
              <a:t>슬라이드들에서 계속된다.</a:t>
            </a:r>
          </a:p>
        </p:txBody>
      </p:sp>
    </p:spTree>
    <p:extLst>
      <p:ext uri="{BB962C8B-B14F-4D97-AF65-F5344CB8AC3E}">
        <p14:creationId xmlns:p14="http://schemas.microsoft.com/office/powerpoint/2010/main" val="279935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0382-4B10-455F-85AF-B7404649B5B6}"/>
              </a:ext>
            </a:extLst>
          </p:cNvPr>
          <p:cNvSpPr>
            <a:spLocks noGrp="1"/>
          </p:cNvSpPr>
          <p:nvPr>
            <p:ph type="title"/>
          </p:nvPr>
        </p:nvSpPr>
        <p:spPr/>
        <p:txBody>
          <a:bodyPr/>
          <a:lstStyle/>
          <a:p>
            <a:r>
              <a:rPr lang="en-US">
                <a:cs typeface="Calibri Light"/>
              </a:rPr>
              <a:t>Monitor Screen - DataView</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C3C8C8DC-B2D1-4A36-B31D-E4B8F23E5B13}"/>
              </a:ext>
            </a:extLst>
          </p:cNvPr>
          <p:cNvPicPr>
            <a:picLocks noChangeAspect="1"/>
          </p:cNvPicPr>
          <p:nvPr/>
        </p:nvPicPr>
        <p:blipFill>
          <a:blip r:embed="rId2"/>
          <a:stretch>
            <a:fillRect/>
          </a:stretch>
        </p:blipFill>
        <p:spPr>
          <a:xfrm>
            <a:off x="8564109" y="1363663"/>
            <a:ext cx="2509610" cy="4885417"/>
          </a:xfrm>
          <a:prstGeom prst="rect">
            <a:avLst/>
          </a:prstGeom>
        </p:spPr>
      </p:pic>
      <p:sp>
        <p:nvSpPr>
          <p:cNvPr id="5" name="TextBox 4">
            <a:extLst>
              <a:ext uri="{FF2B5EF4-FFF2-40B4-BE49-F238E27FC236}">
                <a16:creationId xmlns:a16="http://schemas.microsoft.com/office/drawing/2014/main" id="{58A152F1-73F0-4C3B-9048-ADFC4E0E42AA}"/>
              </a:ext>
            </a:extLst>
          </p:cNvPr>
          <p:cNvSpPr txBox="1"/>
          <p:nvPr/>
        </p:nvSpPr>
        <p:spPr>
          <a:xfrm>
            <a:off x="979715" y="2002972"/>
            <a:ext cx="693782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이</a:t>
            </a:r>
            <a:r>
              <a:rPr lang="en-US" dirty="0">
                <a:cs typeface="Calibri"/>
              </a:rPr>
              <a:t> </a:t>
            </a:r>
            <a:r>
              <a:rPr lang="ko-KR" altLang="en-US" dirty="0">
                <a:ea typeface="맑은 고딕"/>
                <a:cs typeface="Calibri"/>
              </a:rPr>
              <a:t>데이터</a:t>
            </a:r>
            <a:r>
              <a:rPr lang="en-US" dirty="0">
                <a:cs typeface="Calibri"/>
              </a:rPr>
              <a:t> </a:t>
            </a:r>
            <a:r>
              <a:rPr lang="ko-KR" altLang="en-US" dirty="0">
                <a:ea typeface="맑은 고딕"/>
                <a:cs typeface="Calibri"/>
              </a:rPr>
              <a:t>뷰에서는 사용자가 현재 측정된 </a:t>
            </a:r>
            <a:r>
              <a:rPr lang="ko-KR" altLang="en-US">
                <a:ea typeface="맑은 고딕"/>
                <a:cs typeface="Calibri"/>
              </a:rPr>
              <a:t>방사능 수치를 표시하고 현재 값이 어느 정도 위험도에 속하는지를 그래프를 통해서 나타낸다.</a:t>
            </a:r>
          </a:p>
          <a:p>
            <a:endParaRPr lang="ko-KR" altLang="en-US" dirty="0">
              <a:ea typeface="맑은 고딕"/>
              <a:cs typeface="Calibri"/>
            </a:endParaRPr>
          </a:p>
          <a:p>
            <a:r>
              <a:rPr lang="ko-KR" altLang="en-US" dirty="0">
                <a:ea typeface="맑은 고딕"/>
                <a:cs typeface="Calibri"/>
              </a:rPr>
              <a:t>이전 ppt에서 기존의 Geiger Monitoring App의 UI를 그대로 사용하는 것이 효율적이라는 의견이 있었다. 하지만, 아무래도 비즈니스 모델이 블루투스나 핸드폰의 이어폰 단자를 통해서 앱과 통신하던 기존의 모델과는 달리, 서버에 데이터를 전송하고 서버로부터 필요한 데이터를 받는 새로운 형식의 모델로 바뀌었기 때문에 </a:t>
            </a:r>
            <a:r>
              <a:rPr lang="ko-KR" altLang="en-US">
                <a:ea typeface="맑은 고딕"/>
                <a:cs typeface="Calibri"/>
              </a:rPr>
              <a:t>기존의 데이터 뷰의 UI가 현재의 방식과 잘 맞지 않는다고 판단했기에 이렇게 기존과 다른 UI를 선택하였다.</a:t>
            </a:r>
          </a:p>
          <a:p>
            <a:endParaRPr lang="ko-KR" altLang="en-US" dirty="0">
              <a:ea typeface="맑은 고딕"/>
              <a:cs typeface="Calibri"/>
            </a:endParaRPr>
          </a:p>
          <a:p>
            <a:r>
              <a:rPr lang="ko-KR" altLang="en-US">
                <a:ea typeface="맑은 고딕"/>
                <a:cs typeface="Calibri"/>
              </a:rPr>
              <a:t>새 UI의 구현을 위해서는 측정된 방사능 수치의 위험성을 보기 쉽게 하기 위해서 "안전", </a:t>
            </a:r>
            <a:r>
              <a:rPr lang="ko-KR" altLang="en-US" dirty="0">
                <a:ea typeface="맑은 고딕"/>
                <a:cs typeface="Calibri"/>
              </a:rPr>
              <a:t>"약간 위험", "위험"과 "매우 위험"을 나타낼 수 있는 이미지들이 필요하다.</a:t>
            </a:r>
            <a:endParaRPr lang="ko-KR" dirty="0"/>
          </a:p>
        </p:txBody>
      </p:sp>
    </p:spTree>
    <p:extLst>
      <p:ext uri="{BB962C8B-B14F-4D97-AF65-F5344CB8AC3E}">
        <p14:creationId xmlns:p14="http://schemas.microsoft.com/office/powerpoint/2010/main" val="17112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0CD9-168B-4023-A2CF-592357AFC5D2}"/>
              </a:ext>
            </a:extLst>
          </p:cNvPr>
          <p:cNvSpPr>
            <a:spLocks noGrp="1"/>
          </p:cNvSpPr>
          <p:nvPr>
            <p:ph type="title"/>
          </p:nvPr>
        </p:nvSpPr>
        <p:spPr/>
        <p:txBody>
          <a:bodyPr/>
          <a:lstStyle/>
          <a:p>
            <a:r>
              <a:rPr lang="en-US">
                <a:cs typeface="Calibri Light"/>
              </a:rPr>
              <a:t>Monitor Screen – Log View</a:t>
            </a:r>
            <a:endParaRPr lang="en-US" dirty="0">
              <a:cs typeface="Calibri Light"/>
            </a:endParaRPr>
          </a:p>
        </p:txBody>
      </p:sp>
      <p:pic>
        <p:nvPicPr>
          <p:cNvPr id="3" name="Picture 3" descr="A screenshot of a cell phone&#10;&#10;Description generated with very high confidence">
            <a:extLst>
              <a:ext uri="{FF2B5EF4-FFF2-40B4-BE49-F238E27FC236}">
                <a16:creationId xmlns:a16="http://schemas.microsoft.com/office/drawing/2014/main" id="{B5C4DED9-D0C5-4AE6-BB5F-A9A73FCEBE4D}"/>
              </a:ext>
            </a:extLst>
          </p:cNvPr>
          <p:cNvPicPr>
            <a:picLocks noChangeAspect="1"/>
          </p:cNvPicPr>
          <p:nvPr/>
        </p:nvPicPr>
        <p:blipFill>
          <a:blip r:embed="rId2"/>
          <a:stretch>
            <a:fillRect/>
          </a:stretch>
        </p:blipFill>
        <p:spPr>
          <a:xfrm>
            <a:off x="8389939" y="1182235"/>
            <a:ext cx="2770867" cy="5386160"/>
          </a:xfrm>
          <a:prstGeom prst="rect">
            <a:avLst/>
          </a:prstGeom>
        </p:spPr>
      </p:pic>
      <p:sp>
        <p:nvSpPr>
          <p:cNvPr id="5" name="TextBox 4">
            <a:extLst>
              <a:ext uri="{FF2B5EF4-FFF2-40B4-BE49-F238E27FC236}">
                <a16:creationId xmlns:a16="http://schemas.microsoft.com/office/drawing/2014/main" id="{165FA95A-42DA-464D-8A16-7AEA6DF9609D}"/>
              </a:ext>
            </a:extLst>
          </p:cNvPr>
          <p:cNvSpPr txBox="1"/>
          <p:nvPr/>
        </p:nvSpPr>
        <p:spPr>
          <a:xfrm>
            <a:off x="1110343" y="2518228"/>
            <a:ext cx="63717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로그뷰의 UI는 온도/습도 그래프 화면과 거의 </a:t>
            </a:r>
            <a:r>
              <a:rPr lang="ko-KR" altLang="en-US">
                <a:ea typeface="맑은 고딕"/>
                <a:cs typeface="Calibri"/>
              </a:rPr>
              <a:t>동일하게 만들고자 한다.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측정한 방사능 수치를 그래프화 하고, 그래프화를 할 데이터의 날짜 범위를 사용자가 직접 고를 수 있게 만드는 </a:t>
            </a:r>
            <a:r>
              <a:rPr lang="ko-KR" altLang="en-US">
                <a:ea typeface="맑은 고딕"/>
                <a:cs typeface="Calibri"/>
              </a:rPr>
              <a:t>것이다.</a:t>
            </a:r>
          </a:p>
        </p:txBody>
      </p:sp>
    </p:spTree>
    <p:extLst>
      <p:ext uri="{BB962C8B-B14F-4D97-AF65-F5344CB8AC3E}">
        <p14:creationId xmlns:p14="http://schemas.microsoft.com/office/powerpoint/2010/main" val="271418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3B59-0365-46F7-9452-ABBEAED5AEEA}"/>
              </a:ext>
            </a:extLst>
          </p:cNvPr>
          <p:cNvSpPr>
            <a:spLocks noGrp="1"/>
          </p:cNvSpPr>
          <p:nvPr>
            <p:ph type="title"/>
          </p:nvPr>
        </p:nvSpPr>
        <p:spPr/>
        <p:txBody>
          <a:bodyPr/>
          <a:lstStyle/>
          <a:p>
            <a:r>
              <a:rPr lang="en-US">
                <a:cs typeface="Calibri Light"/>
              </a:rPr>
              <a:t>Server Communication – Log View</a:t>
            </a:r>
            <a:endParaRPr lang="en-US"/>
          </a:p>
        </p:txBody>
      </p:sp>
      <p:sp>
        <p:nvSpPr>
          <p:cNvPr id="3" name="Content Placeholder 2">
            <a:extLst>
              <a:ext uri="{FF2B5EF4-FFF2-40B4-BE49-F238E27FC236}">
                <a16:creationId xmlns:a16="http://schemas.microsoft.com/office/drawing/2014/main" id="{F8884256-F787-4AFD-B405-CB9A7B6912B9}"/>
              </a:ext>
            </a:extLst>
          </p:cNvPr>
          <p:cNvSpPr>
            <a:spLocks noGrp="1"/>
          </p:cNvSpPr>
          <p:nvPr>
            <p:ph idx="1"/>
          </p:nvPr>
        </p:nvSpPr>
        <p:spPr/>
        <p:txBody>
          <a:bodyPr vert="horz" lIns="91440" tIns="45720" rIns="91440" bIns="45720" rtlCol="0" anchor="t">
            <a:normAutofit lnSpcReduction="10000"/>
          </a:bodyPr>
          <a:lstStyle/>
          <a:p>
            <a:r>
              <a:rPr lang="ko-KR" altLang="en-US">
                <a:ea typeface="맑은 고딕"/>
                <a:cs typeface="Calibri"/>
              </a:rPr>
              <a:t>HTTP/HTTPS GET 요청을 이용해서 방사능 데이터를 포함한 JSON 포맷의 데이터를 서버로부터 전송받는다.</a:t>
            </a:r>
          </a:p>
          <a:p>
            <a:r>
              <a:rPr lang="ko-KR" altLang="en-US">
                <a:ea typeface="맑은 고딕"/>
                <a:cs typeface="Calibri"/>
              </a:rPr>
              <a:t>이 요청을 위해서 url 쿼리에 사용자의 아이디와 기기 고유 번호를 넣는다.</a:t>
            </a:r>
          </a:p>
          <a:p>
            <a:r>
              <a:rPr lang="ko-KR" altLang="en-US">
                <a:ea typeface="맑은 고딕"/>
                <a:cs typeface="Calibri"/>
              </a:rPr>
              <a:t>서버는 JSON 객체에 해당 기기가 지난 7일 (최대) 동안 수집한 데이터들을 온도와 습도로 나누어서 넣는다.</a:t>
            </a:r>
          </a:p>
          <a:p>
            <a:pPr marL="0" indent="0">
              <a:buNone/>
            </a:pPr>
            <a:endParaRPr lang="ko-KR" altLang="en-US" dirty="0">
              <a:ea typeface="맑은 고딕"/>
              <a:cs typeface="Calibri"/>
            </a:endParaRPr>
          </a:p>
          <a:p>
            <a:pPr marL="0" indent="0">
              <a:buNone/>
            </a:pPr>
            <a:r>
              <a:rPr lang="ko-KR" altLang="en-US">
                <a:ea typeface="맑은 고딕"/>
                <a:cs typeface="Calibri"/>
              </a:rPr>
              <a:t>i.e. </a:t>
            </a:r>
            <a:endParaRPr lang="ko-KR" altLang="en-US" dirty="0">
              <a:ea typeface="맑은 고딕"/>
              <a:cs typeface="Calibri"/>
            </a:endParaRPr>
          </a:p>
          <a:p>
            <a:pPr marL="0" indent="0">
              <a:buNone/>
            </a:pPr>
            <a:r>
              <a:rPr lang="ko-KR" altLang="en-US" dirty="0">
                <a:ea typeface="맑은 고딕"/>
                <a:cs typeface="Calibri"/>
              </a:rPr>
              <a:t>{data: [{radioactive:0.02, </a:t>
            </a:r>
            <a:r>
              <a:rPr lang="ko-KR" dirty="0">
                <a:ea typeface="+mn-lt"/>
                <a:cs typeface="+mn-lt"/>
              </a:rPr>
              <a:t>datetime: "2019-06-01, 06:05"</a:t>
            </a:r>
            <a:r>
              <a:rPr lang="ko-KR" altLang="en-US" dirty="0">
                <a:ea typeface="맑은 고딕"/>
                <a:cs typeface="Calibri"/>
              </a:rPr>
              <a:t>}, {radioactive:0.03, </a:t>
            </a:r>
            <a:r>
              <a:rPr lang="ko-KR">
                <a:ea typeface="+mn-lt"/>
                <a:cs typeface="+mn-lt"/>
              </a:rPr>
              <a:t>datetime: "2019-06-01, </a:t>
            </a:r>
            <a:r>
              <a:rPr lang="en-US" altLang="ko-KR">
                <a:ea typeface="+mn-lt"/>
                <a:cs typeface="+mn-lt"/>
              </a:rPr>
              <a:t>06:10"</a:t>
            </a:r>
            <a:r>
              <a:rPr lang="ko-KR" altLang="en-US" dirty="0">
                <a:ea typeface="맑은 고딕"/>
                <a:cs typeface="Calibri"/>
              </a:rPr>
              <a:t>}]}</a:t>
            </a:r>
            <a:endParaRPr lang="ko-KR" dirty="0">
              <a:ea typeface="맑은 고딕"/>
              <a:cs typeface="Calibri"/>
            </a:endParaRPr>
          </a:p>
        </p:txBody>
      </p:sp>
    </p:spTree>
    <p:extLst>
      <p:ext uri="{BB962C8B-B14F-4D97-AF65-F5344CB8AC3E}">
        <p14:creationId xmlns:p14="http://schemas.microsoft.com/office/powerpoint/2010/main" val="1425023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31C2-73E0-4448-870A-961A2CF2B31C}"/>
              </a:ext>
            </a:extLst>
          </p:cNvPr>
          <p:cNvSpPr>
            <a:spLocks noGrp="1"/>
          </p:cNvSpPr>
          <p:nvPr>
            <p:ph type="title"/>
          </p:nvPr>
        </p:nvSpPr>
        <p:spPr/>
        <p:txBody>
          <a:bodyPr/>
          <a:lstStyle/>
          <a:p>
            <a:r>
              <a:rPr lang="en-US">
                <a:cs typeface="Calibri Light"/>
              </a:rPr>
              <a:t>Navigation - Monitoring Screen</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75FB1072-1919-4ED5-9354-4A72FE1B8BFB}"/>
              </a:ext>
            </a:extLst>
          </p:cNvPr>
          <p:cNvPicPr>
            <a:picLocks noChangeAspect="1"/>
          </p:cNvPicPr>
          <p:nvPr/>
        </p:nvPicPr>
        <p:blipFill>
          <a:blip r:embed="rId2"/>
          <a:stretch>
            <a:fillRect/>
          </a:stretch>
        </p:blipFill>
        <p:spPr>
          <a:xfrm>
            <a:off x="1960109" y="2640920"/>
            <a:ext cx="1914525" cy="3724275"/>
          </a:xfrm>
          <a:prstGeom prst="rect">
            <a:avLst/>
          </a:prstGeom>
        </p:spPr>
      </p:pic>
      <p:pic>
        <p:nvPicPr>
          <p:cNvPr id="5" name="Picture 5">
            <a:extLst>
              <a:ext uri="{FF2B5EF4-FFF2-40B4-BE49-F238E27FC236}">
                <a16:creationId xmlns:a16="http://schemas.microsoft.com/office/drawing/2014/main" id="{9E5EE163-F74E-4D6F-9304-FAA4C915C718}"/>
              </a:ext>
            </a:extLst>
          </p:cNvPr>
          <p:cNvPicPr>
            <a:picLocks noChangeAspect="1"/>
          </p:cNvPicPr>
          <p:nvPr/>
        </p:nvPicPr>
        <p:blipFill>
          <a:blip r:embed="rId3"/>
          <a:stretch>
            <a:fillRect/>
          </a:stretch>
        </p:blipFill>
        <p:spPr>
          <a:xfrm>
            <a:off x="4804910" y="2640920"/>
            <a:ext cx="1914525" cy="3724275"/>
          </a:xfrm>
          <a:prstGeom prst="rect">
            <a:avLst/>
          </a:prstGeom>
        </p:spPr>
      </p:pic>
      <p:pic>
        <p:nvPicPr>
          <p:cNvPr id="7" name="Picture 7" descr="A screenshot of a cell phone&#10;&#10;Description generated with high confidence">
            <a:extLst>
              <a:ext uri="{FF2B5EF4-FFF2-40B4-BE49-F238E27FC236}">
                <a16:creationId xmlns:a16="http://schemas.microsoft.com/office/drawing/2014/main" id="{B63FC706-AE02-4B47-A4E3-E00482F54688}"/>
              </a:ext>
            </a:extLst>
          </p:cNvPr>
          <p:cNvPicPr>
            <a:picLocks noChangeAspect="1"/>
          </p:cNvPicPr>
          <p:nvPr/>
        </p:nvPicPr>
        <p:blipFill>
          <a:blip r:embed="rId4"/>
          <a:stretch>
            <a:fillRect/>
          </a:stretch>
        </p:blipFill>
        <p:spPr>
          <a:xfrm>
            <a:off x="9130166" y="434748"/>
            <a:ext cx="1914525" cy="3724275"/>
          </a:xfrm>
          <a:prstGeom prst="rect">
            <a:avLst/>
          </a:prstGeom>
        </p:spPr>
      </p:pic>
      <p:cxnSp>
        <p:nvCxnSpPr>
          <p:cNvPr id="9" name="Straight Arrow Connector 8">
            <a:extLst>
              <a:ext uri="{FF2B5EF4-FFF2-40B4-BE49-F238E27FC236}">
                <a16:creationId xmlns:a16="http://schemas.microsoft.com/office/drawing/2014/main" id="{F01A5370-D399-4FF9-961E-7F3236BAA6C6}"/>
              </a:ext>
            </a:extLst>
          </p:cNvPr>
          <p:cNvCxnSpPr/>
          <p:nvPr/>
        </p:nvCxnSpPr>
        <p:spPr>
          <a:xfrm>
            <a:off x="3850223" y="4819005"/>
            <a:ext cx="928914" cy="14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C19964-F44D-4D58-B9F7-ACFF0CE601DF}"/>
              </a:ext>
            </a:extLst>
          </p:cNvPr>
          <p:cNvCxnSpPr/>
          <p:nvPr/>
        </p:nvCxnSpPr>
        <p:spPr>
          <a:xfrm flipV="1">
            <a:off x="5012418" y="2838904"/>
            <a:ext cx="4107542"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68C4D5-10EB-480C-A0BA-A734794965B6}"/>
              </a:ext>
            </a:extLst>
          </p:cNvPr>
          <p:cNvCxnSpPr/>
          <p:nvPr/>
        </p:nvCxnSpPr>
        <p:spPr>
          <a:xfrm flipV="1">
            <a:off x="2136322" y="1094922"/>
            <a:ext cx="6966856" cy="200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81C781-E59A-4941-BFAA-58437D4C13D4}"/>
              </a:ext>
            </a:extLst>
          </p:cNvPr>
          <p:cNvSpPr txBox="1"/>
          <p:nvPr/>
        </p:nvSpPr>
        <p:spPr>
          <a:xfrm rot="-960000">
            <a:off x="4042682" y="1785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
        <p:nvSpPr>
          <p:cNvPr id="13" name="TextBox 12">
            <a:extLst>
              <a:ext uri="{FF2B5EF4-FFF2-40B4-BE49-F238E27FC236}">
                <a16:creationId xmlns:a16="http://schemas.microsoft.com/office/drawing/2014/main" id="{C0867873-9136-43AF-8AA5-444598C696A3}"/>
              </a:ext>
            </a:extLst>
          </p:cNvPr>
          <p:cNvSpPr txBox="1"/>
          <p:nvPr/>
        </p:nvSpPr>
        <p:spPr>
          <a:xfrm rot="-120000">
            <a:off x="6938281" y="25259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Tree>
    <p:extLst>
      <p:ext uri="{BB962C8B-B14F-4D97-AF65-F5344CB8AC3E}">
        <p14:creationId xmlns:p14="http://schemas.microsoft.com/office/powerpoint/2010/main" val="1683403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E3AC-CA11-4701-B23C-F2BD2D6751BB}"/>
              </a:ext>
            </a:extLst>
          </p:cNvPr>
          <p:cNvSpPr>
            <a:spLocks noGrp="1"/>
          </p:cNvSpPr>
          <p:nvPr>
            <p:ph type="title"/>
          </p:nvPr>
        </p:nvSpPr>
        <p:spPr/>
        <p:txBody>
          <a:bodyPr/>
          <a:lstStyle/>
          <a:p>
            <a:r>
              <a:rPr lang="en-US">
                <a:cs typeface="Calibri Light"/>
              </a:rPr>
              <a:t>Application's Navigation Flow</a:t>
            </a:r>
            <a:endParaRPr lang="en-US" dirty="0">
              <a:cs typeface="Calibri Light"/>
            </a:endParaRPr>
          </a:p>
        </p:txBody>
      </p:sp>
      <p:pic>
        <p:nvPicPr>
          <p:cNvPr id="3" name="Picture 3" descr="A close up of text on a white background&#10;&#10;Description generated with high confidence">
            <a:extLst>
              <a:ext uri="{FF2B5EF4-FFF2-40B4-BE49-F238E27FC236}">
                <a16:creationId xmlns:a16="http://schemas.microsoft.com/office/drawing/2014/main" id="{D48974CF-FB73-4680-8EAB-D39A4D18C8C8}"/>
              </a:ext>
            </a:extLst>
          </p:cNvPr>
          <p:cNvPicPr>
            <a:picLocks noChangeAspect="1"/>
          </p:cNvPicPr>
          <p:nvPr/>
        </p:nvPicPr>
        <p:blipFill>
          <a:blip r:embed="rId2"/>
          <a:stretch>
            <a:fillRect/>
          </a:stretch>
        </p:blipFill>
        <p:spPr>
          <a:xfrm>
            <a:off x="2184400" y="1397947"/>
            <a:ext cx="7024912" cy="5375647"/>
          </a:xfrm>
          <a:prstGeom prst="rect">
            <a:avLst/>
          </a:prstGeom>
        </p:spPr>
      </p:pic>
    </p:spTree>
    <p:extLst>
      <p:ext uri="{BB962C8B-B14F-4D97-AF65-F5344CB8AC3E}">
        <p14:creationId xmlns:p14="http://schemas.microsoft.com/office/powerpoint/2010/main" val="156317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9CA2-D057-4D10-8AF8-CF6EE9D0A810}"/>
              </a:ext>
            </a:extLst>
          </p:cNvPr>
          <p:cNvSpPr>
            <a:spLocks noGrp="1"/>
          </p:cNvSpPr>
          <p:nvPr>
            <p:ph type="title"/>
          </p:nvPr>
        </p:nvSpPr>
        <p:spPr/>
        <p:txBody>
          <a:bodyPr/>
          <a:lstStyle/>
          <a:p>
            <a:r>
              <a:rPr lang="en-US">
                <a:cs typeface="Calibri Light"/>
              </a:rPr>
              <a:t>Navigate from Welcome screen to ...</a:t>
            </a:r>
            <a:endParaRPr lang="en-US"/>
          </a:p>
        </p:txBody>
      </p:sp>
      <p:pic>
        <p:nvPicPr>
          <p:cNvPr id="4" name="Picture 4" descr="A screenshot of a cell phone&#10;&#10;Description generated with high confidence">
            <a:extLst>
              <a:ext uri="{FF2B5EF4-FFF2-40B4-BE49-F238E27FC236}">
                <a16:creationId xmlns:a16="http://schemas.microsoft.com/office/drawing/2014/main" id="{9CE37F88-BE44-47BB-A17C-A2D0EE0A3D4A}"/>
              </a:ext>
            </a:extLst>
          </p:cNvPr>
          <p:cNvPicPr>
            <a:picLocks noChangeAspect="1"/>
          </p:cNvPicPr>
          <p:nvPr/>
        </p:nvPicPr>
        <p:blipFill>
          <a:blip r:embed="rId2"/>
          <a:stretch>
            <a:fillRect/>
          </a:stretch>
        </p:blipFill>
        <p:spPr>
          <a:xfrm>
            <a:off x="914227" y="2254156"/>
            <a:ext cx="1914525" cy="3724275"/>
          </a:xfrm>
          <a:prstGeom prst="rect">
            <a:avLst/>
          </a:prstGeom>
        </p:spPr>
      </p:pic>
      <p:pic>
        <p:nvPicPr>
          <p:cNvPr id="6" name="Picture 6">
            <a:extLst>
              <a:ext uri="{FF2B5EF4-FFF2-40B4-BE49-F238E27FC236}">
                <a16:creationId xmlns:a16="http://schemas.microsoft.com/office/drawing/2014/main" id="{DD2A32D5-FD04-4BDB-BBDC-141C6CF7C79A}"/>
              </a:ext>
            </a:extLst>
          </p:cNvPr>
          <p:cNvPicPr>
            <a:picLocks noChangeAspect="1"/>
          </p:cNvPicPr>
          <p:nvPr/>
        </p:nvPicPr>
        <p:blipFill>
          <a:blip r:embed="rId3"/>
          <a:stretch>
            <a:fillRect/>
          </a:stretch>
        </p:blipFill>
        <p:spPr>
          <a:xfrm>
            <a:off x="5474701" y="2898762"/>
            <a:ext cx="1914525" cy="3724275"/>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4F9C82FA-2D83-4A5D-9F26-1A8C8D628915}"/>
              </a:ext>
            </a:extLst>
          </p:cNvPr>
          <p:cNvPicPr>
            <a:picLocks noChangeAspect="1"/>
          </p:cNvPicPr>
          <p:nvPr/>
        </p:nvPicPr>
        <p:blipFill>
          <a:blip r:embed="rId4"/>
          <a:stretch>
            <a:fillRect/>
          </a:stretch>
        </p:blipFill>
        <p:spPr>
          <a:xfrm>
            <a:off x="9710738" y="634534"/>
            <a:ext cx="1914525" cy="3724275"/>
          </a:xfrm>
          <a:prstGeom prst="rect">
            <a:avLst/>
          </a:prstGeom>
        </p:spPr>
      </p:pic>
      <p:cxnSp>
        <p:nvCxnSpPr>
          <p:cNvPr id="10" name="Straight Arrow Connector 9">
            <a:extLst>
              <a:ext uri="{FF2B5EF4-FFF2-40B4-BE49-F238E27FC236}">
                <a16:creationId xmlns:a16="http://schemas.microsoft.com/office/drawing/2014/main" id="{CC642E12-CD00-494F-BF52-A8A3B9188BEB}"/>
              </a:ext>
            </a:extLst>
          </p:cNvPr>
          <p:cNvCxnSpPr/>
          <p:nvPr/>
        </p:nvCxnSpPr>
        <p:spPr>
          <a:xfrm>
            <a:off x="2837543" y="4626428"/>
            <a:ext cx="2583544"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4F4878-0DEC-4BB3-9FE7-0E5FFEEAA253}"/>
              </a:ext>
            </a:extLst>
          </p:cNvPr>
          <p:cNvCxnSpPr/>
          <p:nvPr/>
        </p:nvCxnSpPr>
        <p:spPr>
          <a:xfrm flipV="1">
            <a:off x="2842533" y="1401990"/>
            <a:ext cx="6814456" cy="213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7F9E0B-803D-4A56-8C05-B491F14F031A}"/>
              </a:ext>
            </a:extLst>
          </p:cNvPr>
          <p:cNvSpPr txBox="1"/>
          <p:nvPr/>
        </p:nvSpPr>
        <p:spPr>
          <a:xfrm rot="660000">
            <a:off x="3616778" y="4473122"/>
            <a:ext cx="1625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cs typeface="Calibri"/>
              </a:rPr>
              <a:t>로딩</a:t>
            </a:r>
            <a:r>
              <a:rPr lang="en-US" dirty="0">
                <a:cs typeface="Calibri"/>
              </a:rPr>
              <a:t> </a:t>
            </a:r>
            <a:r>
              <a:rPr lang="ko-KR" altLang="en-US" dirty="0">
                <a:ea typeface="맑은 고딕"/>
                <a:cs typeface="Calibri"/>
              </a:rPr>
              <a:t>완료</a:t>
            </a:r>
            <a:endParaRPr lang="en-US" dirty="0">
              <a:ea typeface="맑은 고딕"/>
              <a:cs typeface="Calibri"/>
            </a:endParaRPr>
          </a:p>
        </p:txBody>
      </p:sp>
      <p:sp>
        <p:nvSpPr>
          <p:cNvPr id="13" name="TextBox 12">
            <a:extLst>
              <a:ext uri="{FF2B5EF4-FFF2-40B4-BE49-F238E27FC236}">
                <a16:creationId xmlns:a16="http://schemas.microsoft.com/office/drawing/2014/main" id="{9281425B-BEF8-4C54-9E32-5B128E09D9C0}"/>
              </a:ext>
            </a:extLst>
          </p:cNvPr>
          <p:cNvSpPr txBox="1"/>
          <p:nvPr/>
        </p:nvSpPr>
        <p:spPr>
          <a:xfrm rot="-1080000">
            <a:off x="4557939" y="20687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rPr>
              <a:t>자동</a:t>
            </a:r>
            <a:r>
              <a:rPr lang="en-US" dirty="0"/>
              <a:t> </a:t>
            </a:r>
            <a:r>
              <a:rPr lang="ko-KR" altLang="en-US" dirty="0">
                <a:ea typeface="맑은 고딕"/>
              </a:rPr>
              <a:t>로그인</a:t>
            </a:r>
            <a:endParaRPr lang="en-US" dirty="0">
              <a:ea typeface="맑은 고딕"/>
              <a:cs typeface="Calibri"/>
            </a:endParaRPr>
          </a:p>
        </p:txBody>
      </p:sp>
      <p:cxnSp>
        <p:nvCxnSpPr>
          <p:cNvPr id="14" name="Straight Arrow Connector 13">
            <a:extLst>
              <a:ext uri="{FF2B5EF4-FFF2-40B4-BE49-F238E27FC236}">
                <a16:creationId xmlns:a16="http://schemas.microsoft.com/office/drawing/2014/main" id="{1731DFB2-05E3-4B9F-815E-B1AF6FD6C3B5}"/>
              </a:ext>
            </a:extLst>
          </p:cNvPr>
          <p:cNvCxnSpPr/>
          <p:nvPr/>
        </p:nvCxnSpPr>
        <p:spPr>
          <a:xfrm flipV="1">
            <a:off x="7458528" y="2541815"/>
            <a:ext cx="2184400" cy="105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CD4756-7744-4154-A494-8D9BABA4DB70}"/>
              </a:ext>
            </a:extLst>
          </p:cNvPr>
          <p:cNvSpPr txBox="1"/>
          <p:nvPr/>
        </p:nvSpPr>
        <p:spPr>
          <a:xfrm rot="20100000">
            <a:off x="7463517" y="24488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rPr>
              <a:t>로그인</a:t>
            </a:r>
            <a:r>
              <a:rPr lang="en-US" dirty="0"/>
              <a:t> </a:t>
            </a:r>
            <a:r>
              <a:rPr lang="ko-KR" altLang="en-US" dirty="0">
                <a:ea typeface="맑은 고딕"/>
              </a:rPr>
              <a:t>완료</a:t>
            </a:r>
            <a:endParaRPr lang="en-US" dirty="0">
              <a:ea typeface="맑은 고딕"/>
              <a:cs typeface="Calibri"/>
            </a:endParaRPr>
          </a:p>
        </p:txBody>
      </p:sp>
    </p:spTree>
    <p:extLst>
      <p:ext uri="{BB962C8B-B14F-4D97-AF65-F5344CB8AC3E}">
        <p14:creationId xmlns:p14="http://schemas.microsoft.com/office/powerpoint/2010/main" val="26126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8397-B668-47BF-B67E-B79C9643E9FA}"/>
              </a:ext>
            </a:extLst>
          </p:cNvPr>
          <p:cNvSpPr>
            <a:spLocks noGrp="1"/>
          </p:cNvSpPr>
          <p:nvPr>
            <p:ph type="title"/>
          </p:nvPr>
        </p:nvSpPr>
        <p:spPr/>
        <p:txBody>
          <a:bodyPr/>
          <a:lstStyle/>
          <a:p>
            <a:r>
              <a:rPr lang="en-US" dirty="0">
                <a:cs typeface="Calibri Light"/>
              </a:rPr>
              <a:t>Log in Screen</a:t>
            </a:r>
            <a:endParaRPr lang="en-US" dirty="0"/>
          </a:p>
        </p:txBody>
      </p:sp>
      <p:pic>
        <p:nvPicPr>
          <p:cNvPr id="3" name="Picture 3">
            <a:extLst>
              <a:ext uri="{FF2B5EF4-FFF2-40B4-BE49-F238E27FC236}">
                <a16:creationId xmlns:a16="http://schemas.microsoft.com/office/drawing/2014/main" id="{C01A63E8-FCF9-4F81-B8FE-63731B76348C}"/>
              </a:ext>
            </a:extLst>
          </p:cNvPr>
          <p:cNvPicPr>
            <a:picLocks noChangeAspect="1"/>
          </p:cNvPicPr>
          <p:nvPr/>
        </p:nvPicPr>
        <p:blipFill>
          <a:blip r:embed="rId2"/>
          <a:stretch>
            <a:fillRect/>
          </a:stretch>
        </p:blipFill>
        <p:spPr>
          <a:xfrm>
            <a:off x="8299437" y="827487"/>
            <a:ext cx="2703419" cy="5266204"/>
          </a:xfrm>
          <a:prstGeom prst="rect">
            <a:avLst/>
          </a:prstGeom>
        </p:spPr>
      </p:pic>
      <p:sp>
        <p:nvSpPr>
          <p:cNvPr id="5" name="TextBox 4">
            <a:extLst>
              <a:ext uri="{FF2B5EF4-FFF2-40B4-BE49-F238E27FC236}">
                <a16:creationId xmlns:a16="http://schemas.microsoft.com/office/drawing/2014/main" id="{1E8F8EE4-837C-408E-971B-AA466C010DF2}"/>
              </a:ext>
            </a:extLst>
          </p:cNvPr>
          <p:cNvSpPr txBox="1"/>
          <p:nvPr/>
        </p:nvSpPr>
        <p:spPr>
          <a:xfrm>
            <a:off x="1313544" y="2583544"/>
            <a:ext cx="41946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rPr>
              <a:t>로그인 화면에서는 로그인을 할 수 있다.</a:t>
            </a:r>
          </a:p>
          <a:p>
            <a:r>
              <a:rPr lang="ko-KR" altLang="en-US">
                <a:ea typeface="맑은 고딕"/>
              </a:rPr>
              <a:t>또한, 회원가입 화면이나 아이디/비밀번호 </a:t>
            </a:r>
            <a:r>
              <a:rPr lang="ko-KR" altLang="en-US" dirty="0">
                <a:ea typeface="맑은 고딕"/>
              </a:rPr>
              <a:t>찾기 화면으로의 이동이 가능하다.</a:t>
            </a:r>
          </a:p>
          <a:p>
            <a:endParaRPr lang="ko-KR" altLang="en-US" dirty="0">
              <a:ea typeface="맑은 고딕"/>
              <a:cs typeface="Calibri"/>
            </a:endParaRPr>
          </a:p>
          <a:p>
            <a:r>
              <a:rPr lang="ko-KR" altLang="en-US" dirty="0">
                <a:ea typeface="맑은 고딕"/>
                <a:cs typeface="Calibri"/>
              </a:rPr>
              <a:t>아이디 입력을 위한 텍스트 박스 위에는 로고를 놔두는 것이 좋을 </a:t>
            </a:r>
            <a:r>
              <a:rPr lang="ko-KR" altLang="en-US">
                <a:ea typeface="맑은 고딕"/>
                <a:cs typeface="Calibri"/>
              </a:rPr>
              <a:t>듯하다.</a:t>
            </a:r>
          </a:p>
          <a:p>
            <a:endParaRPr lang="ko-KR" altLang="en-US" dirty="0">
              <a:ea typeface="맑은 고딕"/>
              <a:cs typeface="Calibri"/>
            </a:endParaRPr>
          </a:p>
          <a:p>
            <a:r>
              <a:rPr lang="ko-KR" altLang="en-US">
                <a:ea typeface="맑은 고딕"/>
                <a:cs typeface="Calibri"/>
              </a:rPr>
              <a:t>이것이 첫 화면이기 때문에, 뒤로 가기 버튼을 누르면 앱이 종료될 것이다.</a:t>
            </a:r>
            <a:endParaRPr lang="ko-KR" altLang="en-US" dirty="0">
              <a:ea typeface="맑은 고딕"/>
              <a:cs typeface="Calibri"/>
            </a:endParaRPr>
          </a:p>
        </p:txBody>
      </p:sp>
    </p:spTree>
    <p:extLst>
      <p:ext uri="{BB962C8B-B14F-4D97-AF65-F5344CB8AC3E}">
        <p14:creationId xmlns:p14="http://schemas.microsoft.com/office/powerpoint/2010/main" val="339525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DA57-C50D-44A1-B86A-CB24A78004F6}"/>
              </a:ext>
            </a:extLst>
          </p:cNvPr>
          <p:cNvSpPr>
            <a:spLocks noGrp="1"/>
          </p:cNvSpPr>
          <p:nvPr>
            <p:ph type="title"/>
          </p:nvPr>
        </p:nvSpPr>
        <p:spPr/>
        <p:txBody>
          <a:bodyPr/>
          <a:lstStyle/>
          <a:p>
            <a:r>
              <a:rPr lang="en-US">
                <a:cs typeface="Calibri Light"/>
              </a:rPr>
              <a:t>Navigate from Log in screen to ...</a:t>
            </a:r>
            <a:endParaRPr lang="en-US"/>
          </a:p>
        </p:txBody>
      </p:sp>
      <p:pic>
        <p:nvPicPr>
          <p:cNvPr id="3" name="Picture 3">
            <a:extLst>
              <a:ext uri="{FF2B5EF4-FFF2-40B4-BE49-F238E27FC236}">
                <a16:creationId xmlns:a16="http://schemas.microsoft.com/office/drawing/2014/main" id="{5AF59AA9-EAF4-40D9-960A-CBD4D5569F9A}"/>
              </a:ext>
            </a:extLst>
          </p:cNvPr>
          <p:cNvPicPr>
            <a:picLocks noChangeAspect="1"/>
          </p:cNvPicPr>
          <p:nvPr/>
        </p:nvPicPr>
        <p:blipFill>
          <a:blip r:embed="rId2"/>
          <a:stretch>
            <a:fillRect/>
          </a:stretch>
        </p:blipFill>
        <p:spPr>
          <a:xfrm>
            <a:off x="744752" y="2732702"/>
            <a:ext cx="1466290" cy="2827805"/>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2D51D1EE-92CC-4D60-AFA9-92D27E17FF81}"/>
              </a:ext>
            </a:extLst>
          </p:cNvPr>
          <p:cNvPicPr>
            <a:picLocks noChangeAspect="1"/>
          </p:cNvPicPr>
          <p:nvPr/>
        </p:nvPicPr>
        <p:blipFill>
          <a:blip r:embed="rId3"/>
          <a:stretch>
            <a:fillRect/>
          </a:stretch>
        </p:blipFill>
        <p:spPr>
          <a:xfrm>
            <a:off x="9522479" y="526956"/>
            <a:ext cx="1260102" cy="2451287"/>
          </a:xfrm>
          <a:prstGeom prst="rect">
            <a:avLst/>
          </a:prstGeom>
        </p:spPr>
      </p:pic>
      <p:pic>
        <p:nvPicPr>
          <p:cNvPr id="7" name="Picture 7">
            <a:extLst>
              <a:ext uri="{FF2B5EF4-FFF2-40B4-BE49-F238E27FC236}">
                <a16:creationId xmlns:a16="http://schemas.microsoft.com/office/drawing/2014/main" id="{1FA1466E-ECEE-462F-8892-99A4DD205C8C}"/>
              </a:ext>
            </a:extLst>
          </p:cNvPr>
          <p:cNvPicPr>
            <a:picLocks noChangeAspect="1"/>
          </p:cNvPicPr>
          <p:nvPr/>
        </p:nvPicPr>
        <p:blipFill>
          <a:blip r:embed="rId4"/>
          <a:stretch>
            <a:fillRect/>
          </a:stretch>
        </p:blipFill>
        <p:spPr>
          <a:xfrm>
            <a:off x="7828150" y="2463333"/>
            <a:ext cx="1484220" cy="2899523"/>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7AFEF592-2583-443C-B2E9-796365E88734}"/>
              </a:ext>
            </a:extLst>
          </p:cNvPr>
          <p:cNvPicPr>
            <a:picLocks noChangeAspect="1"/>
          </p:cNvPicPr>
          <p:nvPr/>
        </p:nvPicPr>
        <p:blipFill>
          <a:blip r:embed="rId5"/>
          <a:stretch>
            <a:fillRect/>
          </a:stretch>
        </p:blipFill>
        <p:spPr>
          <a:xfrm>
            <a:off x="6178644" y="4005263"/>
            <a:ext cx="1278031" cy="2487146"/>
          </a:xfrm>
          <a:prstGeom prst="rect">
            <a:avLst/>
          </a:prstGeom>
        </p:spPr>
      </p:pic>
      <p:cxnSp>
        <p:nvCxnSpPr>
          <p:cNvPr id="11" name="Straight Arrow Connector 10">
            <a:extLst>
              <a:ext uri="{FF2B5EF4-FFF2-40B4-BE49-F238E27FC236}">
                <a16:creationId xmlns:a16="http://schemas.microsoft.com/office/drawing/2014/main" id="{1F2B3570-E42A-4BB9-BAE0-ECE14C16ECE7}"/>
              </a:ext>
            </a:extLst>
          </p:cNvPr>
          <p:cNvCxnSpPr/>
          <p:nvPr/>
        </p:nvCxnSpPr>
        <p:spPr>
          <a:xfrm>
            <a:off x="1734458" y="5163457"/>
            <a:ext cx="4441371"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762A66C-AF11-4187-80D6-AD1148EFEB97}"/>
              </a:ext>
            </a:extLst>
          </p:cNvPr>
          <p:cNvCxnSpPr/>
          <p:nvPr/>
        </p:nvCxnSpPr>
        <p:spPr>
          <a:xfrm flipV="1">
            <a:off x="1688647" y="3433990"/>
            <a:ext cx="6110513" cy="157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71057A-7B61-4006-B4E5-E27FB3603DAA}"/>
              </a:ext>
            </a:extLst>
          </p:cNvPr>
          <p:cNvCxnSpPr/>
          <p:nvPr/>
        </p:nvCxnSpPr>
        <p:spPr>
          <a:xfrm flipV="1">
            <a:off x="2063750" y="1573893"/>
            <a:ext cx="7438571" cy="312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D2656C-BA57-407C-8CF7-B58BD24A6607}"/>
              </a:ext>
            </a:extLst>
          </p:cNvPr>
          <p:cNvSpPr txBox="1"/>
          <p:nvPr/>
        </p:nvSpPr>
        <p:spPr>
          <a:xfrm rot="20160000">
            <a:off x="4804229" y="2547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dirty="0">
                <a:cs typeface="Calibri"/>
              </a:rPr>
              <a:t>로그인</a:t>
            </a:r>
            <a:endParaRPr lang="en-US" dirty="0">
              <a:cs typeface="Calibri"/>
            </a:endParaRPr>
          </a:p>
        </p:txBody>
      </p:sp>
      <p:sp>
        <p:nvSpPr>
          <p:cNvPr id="15" name="TextBox 14">
            <a:extLst>
              <a:ext uri="{FF2B5EF4-FFF2-40B4-BE49-F238E27FC236}">
                <a16:creationId xmlns:a16="http://schemas.microsoft.com/office/drawing/2014/main" id="{E3A3A037-F849-4746-B2DC-432167E2F74F}"/>
              </a:ext>
            </a:extLst>
          </p:cNvPr>
          <p:cNvSpPr txBox="1"/>
          <p:nvPr/>
        </p:nvSpPr>
        <p:spPr>
          <a:xfrm rot="-960000">
            <a:off x="4489904" y="35101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회원</a:t>
            </a:r>
            <a:r>
              <a:rPr lang="en-US" dirty="0">
                <a:cs typeface="Calibri"/>
              </a:rPr>
              <a:t> </a:t>
            </a:r>
            <a:r>
              <a:rPr lang="ko-KR" altLang="en-US" dirty="0">
                <a:ea typeface="맑은 고딕"/>
                <a:cs typeface="Calibri"/>
              </a:rPr>
              <a:t>가입</a:t>
            </a:r>
            <a:r>
              <a:rPr lang="en-US" dirty="0">
                <a:cs typeface="Calibri"/>
              </a:rPr>
              <a:t> </a:t>
            </a:r>
            <a:r>
              <a:rPr lang="ko-KR" altLang="en-US" dirty="0">
                <a:ea typeface="맑은 고딕"/>
                <a:cs typeface="Calibri"/>
              </a:rPr>
              <a:t>페이지로</a:t>
            </a:r>
            <a:r>
              <a:rPr lang="en-US" dirty="0">
                <a:cs typeface="Calibri"/>
              </a:rPr>
              <a:t> </a:t>
            </a:r>
            <a:r>
              <a:rPr lang="ko-KR" altLang="en-US" dirty="0">
                <a:ea typeface="맑은 고딕"/>
                <a:cs typeface="Calibri"/>
              </a:rPr>
              <a:t>이동</a:t>
            </a:r>
            <a:endParaRPr lang="en-US" dirty="0">
              <a:ea typeface="맑은 고딕"/>
              <a:cs typeface="Calibri"/>
            </a:endParaRPr>
          </a:p>
        </p:txBody>
      </p:sp>
      <p:sp>
        <p:nvSpPr>
          <p:cNvPr id="16" name="TextBox 15">
            <a:extLst>
              <a:ext uri="{FF2B5EF4-FFF2-40B4-BE49-F238E27FC236}">
                <a16:creationId xmlns:a16="http://schemas.microsoft.com/office/drawing/2014/main" id="{1F1DEE81-5014-4579-8DC8-05B7725C2664}"/>
              </a:ext>
            </a:extLst>
          </p:cNvPr>
          <p:cNvSpPr txBox="1"/>
          <p:nvPr/>
        </p:nvSpPr>
        <p:spPr>
          <a:xfrm rot="180000">
            <a:off x="3036207" y="4923064"/>
            <a:ext cx="2735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Id/pw </a:t>
            </a:r>
            <a:r>
              <a:rPr lang="ko-KR" altLang="en-US" dirty="0">
                <a:ea typeface="맑은 고딕"/>
                <a:cs typeface="Calibri"/>
              </a:rPr>
              <a:t>찾기</a:t>
            </a:r>
            <a:r>
              <a:rPr lang="en-US" dirty="0">
                <a:cs typeface="Calibri"/>
              </a:rPr>
              <a:t> </a:t>
            </a:r>
            <a:r>
              <a:rPr lang="ko-KR" altLang="en-US" dirty="0">
                <a:ea typeface="맑은 고딕"/>
                <a:cs typeface="Calibri"/>
              </a:rPr>
              <a:t>페이지로</a:t>
            </a:r>
            <a:r>
              <a:rPr lang="en-US" dirty="0">
                <a:cs typeface="Calibri"/>
              </a:rPr>
              <a:t> </a:t>
            </a:r>
            <a:r>
              <a:rPr lang="ko-KR" altLang="en-US" dirty="0">
                <a:ea typeface="맑은 고딕"/>
                <a:cs typeface="Calibri"/>
              </a:rPr>
              <a:t>이동</a:t>
            </a:r>
            <a:endParaRPr lang="en-US" dirty="0">
              <a:ea typeface="맑은 고딕"/>
              <a:cs typeface="Calibri"/>
            </a:endParaRPr>
          </a:p>
        </p:txBody>
      </p:sp>
    </p:spTree>
    <p:extLst>
      <p:ext uri="{BB962C8B-B14F-4D97-AF65-F5344CB8AC3E}">
        <p14:creationId xmlns:p14="http://schemas.microsoft.com/office/powerpoint/2010/main" val="43779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B196-C09A-4E95-AF77-39E414A5862A}"/>
              </a:ext>
            </a:extLst>
          </p:cNvPr>
          <p:cNvSpPr>
            <a:spLocks noGrp="1"/>
          </p:cNvSpPr>
          <p:nvPr>
            <p:ph type="title"/>
          </p:nvPr>
        </p:nvSpPr>
        <p:spPr/>
        <p:txBody>
          <a:bodyPr/>
          <a:lstStyle/>
          <a:p>
            <a:r>
              <a:rPr lang="en-US" dirty="0">
                <a:cs typeface="Calibri Light"/>
              </a:rPr>
              <a:t>Server communication – Log in</a:t>
            </a:r>
          </a:p>
        </p:txBody>
      </p:sp>
      <p:sp>
        <p:nvSpPr>
          <p:cNvPr id="3" name="Content Placeholder 2">
            <a:extLst>
              <a:ext uri="{FF2B5EF4-FFF2-40B4-BE49-F238E27FC236}">
                <a16:creationId xmlns:a16="http://schemas.microsoft.com/office/drawing/2014/main" id="{808D5CA4-7137-4CCC-B062-15A691719A61}"/>
              </a:ext>
            </a:extLst>
          </p:cNvPr>
          <p:cNvSpPr>
            <a:spLocks noGrp="1"/>
          </p:cNvSpPr>
          <p:nvPr>
            <p:ph idx="1"/>
          </p:nvPr>
        </p:nvSpPr>
        <p:spPr>
          <a:xfrm>
            <a:off x="838200" y="1998089"/>
            <a:ext cx="10515600" cy="3929996"/>
          </a:xfrm>
        </p:spPr>
        <p:txBody>
          <a:bodyPr vert="horz" lIns="91440" tIns="45720" rIns="91440" bIns="45720" rtlCol="0" anchor="t">
            <a:normAutofit fontScale="92500"/>
          </a:bodyPr>
          <a:lstStyle/>
          <a:p>
            <a:r>
              <a:rPr lang="en-US" dirty="0">
                <a:cs typeface="Calibri"/>
              </a:rPr>
              <a:t>POST </a:t>
            </a:r>
            <a:r>
              <a:rPr lang="ko-KR" altLang="en-US" dirty="0">
                <a:ea typeface="맑은 고딕"/>
                <a:cs typeface="Calibri"/>
              </a:rPr>
              <a:t>요청을</a:t>
            </a:r>
            <a:r>
              <a:rPr lang="en-US" dirty="0">
                <a:cs typeface="Calibri"/>
              </a:rPr>
              <a:t> </a:t>
            </a:r>
            <a:r>
              <a:rPr lang="ko-KR" altLang="en-US" dirty="0">
                <a:ea typeface="맑은 고딕"/>
                <a:cs typeface="Calibri"/>
              </a:rPr>
              <a:t>보내서</a:t>
            </a:r>
            <a:r>
              <a:rPr lang="en-US" altLang="ko-KR" dirty="0">
                <a:ea typeface="맑은 고딕"/>
                <a:cs typeface="Calibri"/>
              </a:rPr>
              <a:t> </a:t>
            </a:r>
            <a:r>
              <a:rPr lang="ko-KR" altLang="en-US" dirty="0">
                <a:ea typeface="맑은 고딕"/>
                <a:cs typeface="Calibri"/>
              </a:rPr>
              <a:t>로그인</a:t>
            </a:r>
            <a:endParaRPr lang="en-US" dirty="0">
              <a:ea typeface="맑은 고딕"/>
              <a:cs typeface="Calibri"/>
            </a:endParaRPr>
          </a:p>
          <a:p>
            <a:r>
              <a:rPr lang="en-US" dirty="0">
                <a:cs typeface="Calibri"/>
              </a:rPr>
              <a:t>JSON </a:t>
            </a:r>
            <a:r>
              <a:rPr lang="ko-KR" altLang="en-US" dirty="0">
                <a:ea typeface="맑은 고딕"/>
                <a:cs typeface="Calibri"/>
              </a:rPr>
              <a:t>포맷 (사용자의 아이디와 비밀번호 등을 포함)</a:t>
            </a:r>
            <a:endParaRPr lang="en-US" dirty="0">
              <a:cs typeface="Calibri"/>
            </a:endParaRPr>
          </a:p>
          <a:p>
            <a:r>
              <a:rPr lang="en-US" dirty="0">
                <a:cs typeface="Calibri"/>
              </a:rPr>
              <a:t>HTTP/HTTPS</a:t>
            </a:r>
            <a:r>
              <a:rPr lang="ko-KR" altLang="en-US" dirty="0" err="1">
                <a:ea typeface="맑은 고딕"/>
                <a:cs typeface="Calibri"/>
              </a:rPr>
              <a:t>를</a:t>
            </a:r>
            <a:r>
              <a:rPr lang="en-US" dirty="0">
                <a:cs typeface="Calibri"/>
              </a:rPr>
              <a:t> </a:t>
            </a:r>
            <a:r>
              <a:rPr lang="ko-KR" altLang="en-US" dirty="0">
                <a:ea typeface="맑은 고딕"/>
                <a:cs typeface="Calibri"/>
              </a:rPr>
              <a:t>사용해서</a:t>
            </a:r>
            <a:r>
              <a:rPr lang="en-US" dirty="0">
                <a:cs typeface="Calibri"/>
              </a:rPr>
              <a:t> </a:t>
            </a:r>
            <a:r>
              <a:rPr lang="en-US" dirty="0" err="1">
                <a:cs typeface="Calibri"/>
              </a:rPr>
              <a:t>통신</a:t>
            </a:r>
          </a:p>
          <a:p>
            <a:r>
              <a:rPr lang="ko-KR" altLang="en-US" dirty="0">
                <a:ea typeface="맑은 고딕"/>
                <a:cs typeface="Calibri"/>
              </a:rPr>
              <a:t>서버에서</a:t>
            </a:r>
            <a:r>
              <a:rPr lang="en-US" dirty="0">
                <a:cs typeface="Calibri"/>
              </a:rPr>
              <a:t> "OK"</a:t>
            </a:r>
            <a:r>
              <a:rPr lang="ko-KR" altLang="en-US" dirty="0">
                <a:ea typeface="맑은 고딕"/>
                <a:cs typeface="Calibri"/>
              </a:rPr>
              <a:t>와</a:t>
            </a:r>
            <a:r>
              <a:rPr lang="en-US" dirty="0">
                <a:cs typeface="Calibri"/>
              </a:rPr>
              <a:t> </a:t>
            </a:r>
            <a:r>
              <a:rPr lang="ko-KR" altLang="en-US" dirty="0">
                <a:ea typeface="맑은 고딕"/>
                <a:cs typeface="Calibri"/>
              </a:rPr>
              <a:t>같은</a:t>
            </a:r>
            <a:r>
              <a:rPr lang="en-US" altLang="ko-KR" dirty="0">
                <a:ea typeface="맑은 고딕"/>
                <a:cs typeface="Calibri"/>
              </a:rPr>
              <a:t> </a:t>
            </a:r>
            <a:r>
              <a:rPr lang="en-US" altLang="ko-KR" dirty="0" err="1">
                <a:ea typeface="맑은 고딕"/>
                <a:cs typeface="Calibri"/>
              </a:rPr>
              <a:t>답을</a:t>
            </a:r>
            <a:r>
              <a:rPr lang="en-US" altLang="ko-KR" dirty="0">
                <a:ea typeface="맑은 고딕"/>
                <a:cs typeface="Calibri"/>
              </a:rPr>
              <a:t> </a:t>
            </a:r>
            <a:r>
              <a:rPr lang="en-US" altLang="ko-KR" dirty="0" err="1">
                <a:ea typeface="맑은 고딕"/>
                <a:cs typeface="Calibri"/>
              </a:rPr>
              <a:t>보내면</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화면으로</a:t>
            </a:r>
            <a:r>
              <a:rPr lang="en-US" altLang="ko-KR" dirty="0">
                <a:ea typeface="맑은 고딕"/>
                <a:cs typeface="Calibri"/>
              </a:rPr>
              <a:t> </a:t>
            </a:r>
            <a:r>
              <a:rPr lang="en-US" altLang="ko-KR" dirty="0" err="1">
                <a:ea typeface="맑은 고딕"/>
                <a:cs typeface="Calibri"/>
              </a:rPr>
              <a:t>이동</a:t>
            </a:r>
            <a:endParaRPr lang="en-US" dirty="0" err="1">
              <a:ea typeface="맑은 고딕"/>
              <a:cs typeface="Calibri"/>
            </a:endParaRPr>
          </a:p>
          <a:p>
            <a:r>
              <a:rPr lang="en-US" altLang="ko-KR" dirty="0" err="1">
                <a:ea typeface="맑은 고딕"/>
                <a:cs typeface="Calibri"/>
              </a:rPr>
              <a:t>로그인</a:t>
            </a:r>
            <a:r>
              <a:rPr lang="en-US" altLang="ko-KR" dirty="0">
                <a:ea typeface="맑은 고딕"/>
                <a:cs typeface="Calibri"/>
              </a:rPr>
              <a:t> 시 </a:t>
            </a:r>
            <a:r>
              <a:rPr lang="en-US" altLang="ko-KR" dirty="0" err="1">
                <a:ea typeface="맑은 고딕"/>
                <a:cs typeface="Calibri"/>
              </a:rPr>
              <a:t>자동</a:t>
            </a:r>
            <a:r>
              <a:rPr lang="en-US" altLang="ko-KR" dirty="0">
                <a:ea typeface="맑은 고딕"/>
                <a:cs typeface="Calibri"/>
              </a:rPr>
              <a:t> </a:t>
            </a:r>
            <a:r>
              <a:rPr lang="en-US" altLang="ko-KR" dirty="0" err="1">
                <a:ea typeface="맑은 고딕"/>
                <a:cs typeface="Calibri"/>
              </a:rPr>
              <a:t>로그인을</a:t>
            </a:r>
            <a:r>
              <a:rPr lang="en-US" altLang="ko-KR" dirty="0">
                <a:ea typeface="맑은 고딕"/>
                <a:cs typeface="Calibri"/>
              </a:rPr>
              <a:t> </a:t>
            </a:r>
            <a:r>
              <a:rPr lang="en-US" altLang="ko-KR" dirty="0" err="1">
                <a:ea typeface="맑은 고딕"/>
                <a:cs typeface="Calibri"/>
              </a:rPr>
              <a:t>할지에</a:t>
            </a:r>
            <a:r>
              <a:rPr lang="en-US" altLang="ko-KR" dirty="0">
                <a:ea typeface="맑은 고딕"/>
                <a:cs typeface="Calibri"/>
              </a:rPr>
              <a:t> </a:t>
            </a:r>
            <a:r>
              <a:rPr lang="en-US" altLang="ko-KR" dirty="0" err="1">
                <a:ea typeface="맑은 고딕"/>
                <a:cs typeface="Calibri"/>
              </a:rPr>
              <a:t>대한</a:t>
            </a:r>
            <a:r>
              <a:rPr lang="en-US" altLang="ko-KR" dirty="0">
                <a:ea typeface="맑은 고딕"/>
                <a:cs typeface="Calibri"/>
              </a:rPr>
              <a:t> </a:t>
            </a:r>
            <a:r>
              <a:rPr lang="en-US" altLang="ko-KR" dirty="0" err="1">
                <a:ea typeface="맑은 고딕"/>
                <a:cs typeface="Calibri"/>
              </a:rPr>
              <a:t>여부를</a:t>
            </a:r>
            <a:r>
              <a:rPr lang="en-US" altLang="ko-KR" dirty="0">
                <a:ea typeface="맑은 고딕"/>
                <a:cs typeface="Calibri"/>
              </a:rPr>
              <a:t> </a:t>
            </a:r>
            <a:r>
              <a:rPr lang="en-US" altLang="ko-KR" dirty="0" err="1">
                <a:ea typeface="맑은 고딕"/>
                <a:cs typeface="Calibri"/>
              </a:rPr>
              <a:t>묻기</a:t>
            </a:r>
          </a:p>
          <a:p>
            <a:r>
              <a:rPr lang="en-US" altLang="ko-KR" dirty="0" err="1">
                <a:ea typeface="맑은 고딕"/>
                <a:cs typeface="Calibri"/>
              </a:rPr>
              <a:t>자동</a:t>
            </a:r>
            <a:r>
              <a:rPr lang="en-US" altLang="ko-KR" dirty="0">
                <a:ea typeface="맑은 고딕"/>
                <a:cs typeface="Calibri"/>
              </a:rPr>
              <a:t> </a:t>
            </a:r>
            <a:r>
              <a:rPr lang="en-US" altLang="ko-KR" dirty="0" err="1">
                <a:ea typeface="맑은 고딕"/>
                <a:cs typeface="Calibri"/>
              </a:rPr>
              <a:t>로그인의</a:t>
            </a:r>
            <a:r>
              <a:rPr lang="en-US" altLang="ko-KR" dirty="0">
                <a:ea typeface="맑은 고딕"/>
                <a:cs typeface="Calibri"/>
              </a:rPr>
              <a:t> </a:t>
            </a:r>
            <a:r>
              <a:rPr lang="en-US" altLang="ko-KR" dirty="0" err="1">
                <a:ea typeface="맑은 고딕"/>
                <a:cs typeface="Calibri"/>
              </a:rPr>
              <a:t>경우</a:t>
            </a:r>
            <a:r>
              <a:rPr lang="en-US" altLang="ko-KR" dirty="0">
                <a:ea typeface="맑은 고딕"/>
                <a:cs typeface="Calibri"/>
              </a:rPr>
              <a:t> </a:t>
            </a:r>
            <a:r>
              <a:rPr lang="en-US" altLang="ko-KR" dirty="0" err="1">
                <a:ea typeface="맑은 고딕"/>
                <a:cs typeface="Calibri"/>
              </a:rPr>
              <a:t>로컬</a:t>
            </a:r>
            <a:r>
              <a:rPr lang="en-US" altLang="ko-KR" dirty="0">
                <a:ea typeface="맑은 고딕"/>
                <a:cs typeface="Calibri"/>
              </a:rPr>
              <a:t> </a:t>
            </a:r>
            <a:r>
              <a:rPr lang="en-US" altLang="ko-KR" dirty="0" err="1">
                <a:ea typeface="맑은 고딕"/>
                <a:cs typeface="Calibri"/>
              </a:rPr>
              <a:t>스토리지를</a:t>
            </a:r>
            <a:r>
              <a:rPr lang="en-US" altLang="ko-KR" dirty="0">
                <a:ea typeface="맑은 고딕"/>
                <a:cs typeface="Calibri"/>
              </a:rPr>
              <a:t> </a:t>
            </a:r>
            <a:r>
              <a:rPr lang="en-US" altLang="ko-KR" dirty="0" err="1">
                <a:ea typeface="맑은 고딕"/>
                <a:cs typeface="Calibri"/>
              </a:rPr>
              <a:t>이용해서</a:t>
            </a:r>
            <a:r>
              <a:rPr lang="en-US" altLang="ko-KR" dirty="0">
                <a:ea typeface="맑은 고딕"/>
                <a:cs typeface="Calibri"/>
              </a:rPr>
              <a:t> </a:t>
            </a:r>
            <a:r>
              <a:rPr lang="en-US" altLang="ko-KR" dirty="0" err="1">
                <a:ea typeface="맑은 고딕"/>
                <a:cs typeface="Calibri"/>
              </a:rPr>
              <a:t>사용자</a:t>
            </a:r>
            <a:r>
              <a:rPr lang="en-US" altLang="ko-KR" dirty="0">
                <a:ea typeface="맑은 고딕"/>
                <a:cs typeface="Calibri"/>
              </a:rPr>
              <a:t> </a:t>
            </a:r>
            <a:r>
              <a:rPr lang="en-US" altLang="ko-KR" dirty="0" err="1">
                <a:ea typeface="맑은 고딕"/>
                <a:cs typeface="Calibri"/>
              </a:rPr>
              <a:t>정보를</a:t>
            </a:r>
            <a:r>
              <a:rPr lang="en-US" altLang="ko-KR" dirty="0">
                <a:ea typeface="맑은 고딕"/>
                <a:cs typeface="Calibri"/>
              </a:rPr>
              <a:t> </a:t>
            </a:r>
            <a:r>
              <a:rPr lang="en-US" altLang="ko-KR" dirty="0" err="1">
                <a:ea typeface="맑은 고딕"/>
                <a:cs typeface="Calibri"/>
              </a:rPr>
              <a:t>저장</a:t>
            </a:r>
          </a:p>
          <a:p>
            <a:r>
              <a:rPr lang="en-US" altLang="ko-KR" dirty="0" err="1">
                <a:ea typeface="맑은 고딕"/>
                <a:cs typeface="Calibri"/>
              </a:rPr>
              <a:t>로그인</a:t>
            </a:r>
            <a:r>
              <a:rPr lang="en-US" altLang="ko-KR" dirty="0">
                <a:ea typeface="맑은 고딕"/>
                <a:cs typeface="Calibri"/>
              </a:rPr>
              <a:t> </a:t>
            </a:r>
            <a:r>
              <a:rPr lang="en-US" altLang="ko-KR" dirty="0" err="1">
                <a:ea typeface="맑은 고딕"/>
                <a:cs typeface="Calibri"/>
              </a:rPr>
              <a:t>실패</a:t>
            </a:r>
            <a:r>
              <a:rPr lang="en-US" altLang="ko-KR" dirty="0">
                <a:ea typeface="맑은 고딕"/>
                <a:cs typeface="Calibri"/>
              </a:rPr>
              <a:t> 시 </a:t>
            </a:r>
            <a:r>
              <a:rPr lang="en-US" altLang="ko-KR" dirty="0" err="1">
                <a:ea typeface="맑은 고딕"/>
                <a:cs typeface="Calibri"/>
              </a:rPr>
              <a:t>알림</a:t>
            </a:r>
            <a:r>
              <a:rPr lang="en-US" altLang="ko-KR" dirty="0">
                <a:ea typeface="맑은 고딕"/>
                <a:cs typeface="Calibri"/>
              </a:rPr>
              <a:t> (</a:t>
            </a:r>
            <a:r>
              <a:rPr lang="en-US" altLang="ko-KR" dirty="0" err="1">
                <a:ea typeface="맑은 고딕"/>
                <a:cs typeface="Calibri"/>
              </a:rPr>
              <a:t>팝업</a:t>
            </a:r>
            <a:r>
              <a:rPr lang="en-US" altLang="ko-KR" dirty="0">
                <a:ea typeface="맑은 고딕"/>
                <a:cs typeface="Calibri"/>
              </a:rPr>
              <a:t> </a:t>
            </a:r>
            <a:r>
              <a:rPr lang="en-US" altLang="ko-KR" dirty="0" err="1">
                <a:ea typeface="맑은 고딕"/>
                <a:cs typeface="Calibri"/>
              </a:rPr>
              <a:t>메시지</a:t>
            </a:r>
            <a:r>
              <a:rPr lang="en-US" altLang="ko-KR" dirty="0">
                <a:ea typeface="맑은 고딕"/>
                <a:cs typeface="Calibri"/>
              </a:rPr>
              <a:t> 등) - react native alert </a:t>
            </a:r>
            <a:r>
              <a:rPr lang="en-US" altLang="ko-KR" dirty="0" err="1">
                <a:ea typeface="맑은 고딕"/>
                <a:cs typeface="Calibri"/>
              </a:rPr>
              <a:t>기능을</a:t>
            </a:r>
            <a:r>
              <a:rPr lang="en-US" altLang="ko-KR" dirty="0">
                <a:ea typeface="맑은 고딕"/>
                <a:cs typeface="Calibri"/>
              </a:rPr>
              <a:t> </a:t>
            </a:r>
            <a:r>
              <a:rPr lang="en-US" altLang="ko-KR" dirty="0" err="1">
                <a:ea typeface="맑은 고딕"/>
                <a:cs typeface="Calibri"/>
              </a:rPr>
              <a:t>이용</a:t>
            </a:r>
          </a:p>
        </p:txBody>
      </p:sp>
    </p:spTree>
    <p:extLst>
      <p:ext uri="{BB962C8B-B14F-4D97-AF65-F5344CB8AC3E}">
        <p14:creationId xmlns:p14="http://schemas.microsoft.com/office/powerpoint/2010/main" val="395041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25EE-2C9E-4F9B-9FA8-92586FB93DB0}"/>
              </a:ext>
            </a:extLst>
          </p:cNvPr>
          <p:cNvSpPr>
            <a:spLocks noGrp="1"/>
          </p:cNvSpPr>
          <p:nvPr>
            <p:ph type="title"/>
          </p:nvPr>
        </p:nvSpPr>
        <p:spPr/>
        <p:txBody>
          <a:bodyPr/>
          <a:lstStyle/>
          <a:p>
            <a:r>
              <a:rPr lang="en-US" dirty="0">
                <a:cs typeface="Calibri Light"/>
              </a:rPr>
              <a:t>Sign up Screen</a:t>
            </a:r>
            <a:endParaRPr lang="en-US" dirty="0"/>
          </a:p>
        </p:txBody>
      </p:sp>
      <p:pic>
        <p:nvPicPr>
          <p:cNvPr id="3" name="Picture 3">
            <a:extLst>
              <a:ext uri="{FF2B5EF4-FFF2-40B4-BE49-F238E27FC236}">
                <a16:creationId xmlns:a16="http://schemas.microsoft.com/office/drawing/2014/main" id="{78DC842E-5AF9-4E42-824E-502EE525C2CE}"/>
              </a:ext>
            </a:extLst>
          </p:cNvPr>
          <p:cNvPicPr>
            <a:picLocks noChangeAspect="1"/>
          </p:cNvPicPr>
          <p:nvPr/>
        </p:nvPicPr>
        <p:blipFill>
          <a:blip r:embed="rId2"/>
          <a:stretch>
            <a:fillRect/>
          </a:stretch>
        </p:blipFill>
        <p:spPr>
          <a:xfrm>
            <a:off x="8687480" y="1029834"/>
            <a:ext cx="2757207" cy="5355851"/>
          </a:xfrm>
          <a:prstGeom prst="rect">
            <a:avLst/>
          </a:prstGeom>
        </p:spPr>
      </p:pic>
      <p:sp>
        <p:nvSpPr>
          <p:cNvPr id="5" name="TextBox 4">
            <a:extLst>
              <a:ext uri="{FF2B5EF4-FFF2-40B4-BE49-F238E27FC236}">
                <a16:creationId xmlns:a16="http://schemas.microsoft.com/office/drawing/2014/main" id="{1A0E0F5F-5985-4E93-B707-7113EEEF51C5}"/>
              </a:ext>
            </a:extLst>
          </p:cNvPr>
          <p:cNvSpPr txBox="1"/>
          <p:nvPr/>
        </p:nvSpPr>
        <p:spPr>
          <a:xfrm>
            <a:off x="1299029" y="1908629"/>
            <a:ext cx="415108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회원 가입을 위한 화면.</a:t>
            </a:r>
            <a:endParaRPr lang="en-US" dirty="0">
              <a:ea typeface="맑은 고딕"/>
              <a:cs typeface="Calibri"/>
            </a:endParaRPr>
          </a:p>
          <a:p>
            <a:r>
              <a:rPr lang="ko-KR" altLang="en-US" dirty="0">
                <a:ea typeface="맑은 고딕"/>
                <a:cs typeface="Calibri"/>
              </a:rPr>
              <a:t>사용자의 이름, 전화번호와 사용할 아이디 그리고 비밀번호를 입력해야 한다.</a:t>
            </a:r>
          </a:p>
          <a:p>
            <a:endParaRPr lang="ko-KR" altLang="en-US" dirty="0">
              <a:ea typeface="맑은 고딕"/>
              <a:cs typeface="Calibri"/>
            </a:endParaRPr>
          </a:p>
          <a:p>
            <a:r>
              <a:rPr lang="ko-KR" altLang="en-US" dirty="0">
                <a:ea typeface="맑은 고딕"/>
                <a:cs typeface="Calibri"/>
              </a:rPr>
              <a:t>회원 가입에 성공하면 로그인 페이지로 돌아가게 된다.</a:t>
            </a:r>
          </a:p>
          <a:p>
            <a:r>
              <a:rPr lang="ko-KR" altLang="en-US" dirty="0">
                <a:ea typeface="맑은 고딕"/>
                <a:cs typeface="Calibri"/>
              </a:rPr>
              <a:t>하단의 로그인 링크나 뒤로 가기를 눌러도 로그인 화면으로 돌아가게 된다.</a:t>
            </a:r>
          </a:p>
          <a:p>
            <a:endParaRPr lang="ko-KR" altLang="en-US" dirty="0">
              <a:ea typeface="맑은 고딕"/>
              <a:cs typeface="Calibri"/>
            </a:endParaRPr>
          </a:p>
          <a:p>
            <a:r>
              <a:rPr lang="ko-KR" altLang="en-US" dirty="0" err="1">
                <a:ea typeface="맑은 고딕"/>
                <a:cs typeface="Calibri"/>
              </a:rPr>
              <a:t>Id</a:t>
            </a:r>
            <a:r>
              <a:rPr lang="ko-KR" altLang="en-US" dirty="0">
                <a:ea typeface="맑은 고딕"/>
                <a:cs typeface="Calibri"/>
              </a:rPr>
              <a:t>/</a:t>
            </a:r>
            <a:r>
              <a:rPr lang="ko-KR" altLang="en-US" dirty="0" err="1">
                <a:ea typeface="맑은 고딕"/>
                <a:cs typeface="Calibri"/>
              </a:rPr>
              <a:t>pw</a:t>
            </a:r>
            <a:r>
              <a:rPr lang="ko-KR" altLang="en-US" dirty="0">
                <a:ea typeface="맑은 고딕"/>
                <a:cs typeface="Calibri"/>
              </a:rPr>
              <a:t> 찾기 링크를 누르면 아이디/비밀번호 찾기 화면으로 이동하게 된다.</a:t>
            </a:r>
          </a:p>
          <a:p>
            <a:endParaRPr lang="ko-KR" altLang="en-US" dirty="0">
              <a:ea typeface="맑은 고딕"/>
              <a:cs typeface="Calibri"/>
            </a:endParaRPr>
          </a:p>
          <a:p>
            <a:r>
              <a:rPr lang="ko-KR" altLang="en-US">
                <a:ea typeface="맑은 고딕"/>
                <a:cs typeface="Calibri"/>
              </a:rPr>
              <a:t>뒤로 가기 버튼을 누르면 로그인 화면으로 돌아가게 된다.</a:t>
            </a:r>
            <a:endParaRPr lang="ko-KR" altLang="en-US" dirty="0">
              <a:ea typeface="맑은 고딕"/>
              <a:cs typeface="Calibri"/>
            </a:endParaRPr>
          </a:p>
        </p:txBody>
      </p:sp>
    </p:spTree>
    <p:extLst>
      <p:ext uri="{BB962C8B-B14F-4D97-AF65-F5344CB8AC3E}">
        <p14:creationId xmlns:p14="http://schemas.microsoft.com/office/powerpoint/2010/main" val="210140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A4FC-20BA-4F1F-A9BF-E6090188C4F2}"/>
              </a:ext>
            </a:extLst>
          </p:cNvPr>
          <p:cNvSpPr>
            <a:spLocks noGrp="1"/>
          </p:cNvSpPr>
          <p:nvPr>
            <p:ph type="title"/>
          </p:nvPr>
        </p:nvSpPr>
        <p:spPr/>
        <p:txBody>
          <a:bodyPr/>
          <a:lstStyle/>
          <a:p>
            <a:r>
              <a:rPr lang="en-US">
                <a:cs typeface="Calibri Light"/>
              </a:rPr>
              <a:t>Navigate from Sign up screen to ...</a:t>
            </a:r>
            <a:endParaRPr lang="en-US"/>
          </a:p>
        </p:txBody>
      </p:sp>
      <p:pic>
        <p:nvPicPr>
          <p:cNvPr id="3" name="Picture 3">
            <a:extLst>
              <a:ext uri="{FF2B5EF4-FFF2-40B4-BE49-F238E27FC236}">
                <a16:creationId xmlns:a16="http://schemas.microsoft.com/office/drawing/2014/main" id="{25B2E94F-132F-4DBB-AEC9-BCE5D3AF4FC0}"/>
              </a:ext>
            </a:extLst>
          </p:cNvPr>
          <p:cNvPicPr>
            <a:picLocks noChangeAspect="1"/>
          </p:cNvPicPr>
          <p:nvPr/>
        </p:nvPicPr>
        <p:blipFill>
          <a:blip r:embed="rId2"/>
          <a:stretch>
            <a:fillRect/>
          </a:stretch>
        </p:blipFill>
        <p:spPr>
          <a:xfrm>
            <a:off x="4907718" y="1812396"/>
            <a:ext cx="1914525" cy="3724275"/>
          </a:xfrm>
          <a:prstGeom prst="rect">
            <a:avLst/>
          </a:prstGeom>
        </p:spPr>
      </p:pic>
      <p:pic>
        <p:nvPicPr>
          <p:cNvPr id="5" name="Picture 5">
            <a:extLst>
              <a:ext uri="{FF2B5EF4-FFF2-40B4-BE49-F238E27FC236}">
                <a16:creationId xmlns:a16="http://schemas.microsoft.com/office/drawing/2014/main" id="{958F0AE9-B62E-4933-8006-341D9333D6B9}"/>
              </a:ext>
            </a:extLst>
          </p:cNvPr>
          <p:cNvPicPr>
            <a:picLocks noChangeAspect="1"/>
          </p:cNvPicPr>
          <p:nvPr/>
        </p:nvPicPr>
        <p:blipFill>
          <a:blip r:embed="rId3"/>
          <a:stretch>
            <a:fillRect/>
          </a:stretch>
        </p:blipFill>
        <p:spPr>
          <a:xfrm>
            <a:off x="9115652" y="1813605"/>
            <a:ext cx="1914525" cy="3724275"/>
          </a:xfrm>
          <a:prstGeom prst="rect">
            <a:avLst/>
          </a:prstGeom>
        </p:spPr>
      </p:pic>
      <p:pic>
        <p:nvPicPr>
          <p:cNvPr id="7" name="Picture 7" descr="A screenshot of a cell phone&#10;&#10;Description generated with high confidence">
            <a:extLst>
              <a:ext uri="{FF2B5EF4-FFF2-40B4-BE49-F238E27FC236}">
                <a16:creationId xmlns:a16="http://schemas.microsoft.com/office/drawing/2014/main" id="{5C8085E2-466D-49F7-9B07-FB128DC798C3}"/>
              </a:ext>
            </a:extLst>
          </p:cNvPr>
          <p:cNvPicPr>
            <a:picLocks noChangeAspect="1"/>
          </p:cNvPicPr>
          <p:nvPr/>
        </p:nvPicPr>
        <p:blipFill>
          <a:blip r:embed="rId4"/>
          <a:stretch>
            <a:fillRect/>
          </a:stretch>
        </p:blipFill>
        <p:spPr>
          <a:xfrm>
            <a:off x="973137" y="1813605"/>
            <a:ext cx="1525059" cy="2970742"/>
          </a:xfrm>
          <a:prstGeom prst="rect">
            <a:avLst/>
          </a:prstGeom>
        </p:spPr>
      </p:pic>
      <p:cxnSp>
        <p:nvCxnSpPr>
          <p:cNvPr id="9" name="Straight Arrow Connector 8">
            <a:extLst>
              <a:ext uri="{FF2B5EF4-FFF2-40B4-BE49-F238E27FC236}">
                <a16:creationId xmlns:a16="http://schemas.microsoft.com/office/drawing/2014/main" id="{F2767046-689E-400C-B4E8-515F5C79EC31}"/>
              </a:ext>
            </a:extLst>
          </p:cNvPr>
          <p:cNvCxnSpPr/>
          <p:nvPr/>
        </p:nvCxnSpPr>
        <p:spPr>
          <a:xfrm flipH="1" flipV="1">
            <a:off x="2497667" y="4419600"/>
            <a:ext cx="3098798" cy="6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04AE619-93E1-4109-A1ED-7CF14829BD33}"/>
              </a:ext>
            </a:extLst>
          </p:cNvPr>
          <p:cNvCxnSpPr/>
          <p:nvPr/>
        </p:nvCxnSpPr>
        <p:spPr>
          <a:xfrm flipV="1">
            <a:off x="5984875" y="4012142"/>
            <a:ext cx="3183466" cy="80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6CC9F0B-CA05-4D92-91BD-9809298E93BC}"/>
              </a:ext>
            </a:extLst>
          </p:cNvPr>
          <p:cNvCxnSpPr/>
          <p:nvPr/>
        </p:nvCxnSpPr>
        <p:spPr>
          <a:xfrm flipV="1">
            <a:off x="6576483" y="2918883"/>
            <a:ext cx="2506133" cy="149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3C2834-8180-445A-ABAE-5EF9236E284F}"/>
              </a:ext>
            </a:extLst>
          </p:cNvPr>
          <p:cNvSpPr txBox="1"/>
          <p:nvPr/>
        </p:nvSpPr>
        <p:spPr>
          <a:xfrm rot="-1860000">
            <a:off x="6651625" y="3112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회원</a:t>
            </a:r>
            <a:r>
              <a:rPr lang="en-US" dirty="0"/>
              <a:t> </a:t>
            </a:r>
            <a:r>
              <a:rPr lang="ko-KR" altLang="en-US">
                <a:ea typeface="맑은 고딕"/>
              </a:rPr>
              <a:t>가입</a:t>
            </a:r>
            <a:r>
              <a:rPr lang="en-US" dirty="0"/>
              <a:t> </a:t>
            </a:r>
            <a:r>
              <a:rPr lang="ko-KR" altLang="en-US">
                <a:ea typeface="맑은 고딕"/>
              </a:rPr>
              <a:t>완료</a:t>
            </a:r>
            <a:endParaRPr lang="en-US">
              <a:ea typeface="맑은 고딕"/>
            </a:endParaRPr>
          </a:p>
        </p:txBody>
      </p:sp>
      <p:cxnSp>
        <p:nvCxnSpPr>
          <p:cNvPr id="13" name="Straight Arrow Connector 12">
            <a:extLst>
              <a:ext uri="{FF2B5EF4-FFF2-40B4-BE49-F238E27FC236}">
                <a16:creationId xmlns:a16="http://schemas.microsoft.com/office/drawing/2014/main" id="{A679C7AA-82C6-4755-8B3D-9F5799A118AD}"/>
              </a:ext>
            </a:extLst>
          </p:cNvPr>
          <p:cNvCxnSpPr/>
          <p:nvPr/>
        </p:nvCxnSpPr>
        <p:spPr>
          <a:xfrm>
            <a:off x="1155700" y="2180167"/>
            <a:ext cx="3699932"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5C0C17-1BB4-40C3-A45D-3CDE699D44F4}"/>
              </a:ext>
            </a:extLst>
          </p:cNvPr>
          <p:cNvSpPr txBox="1"/>
          <p:nvPr/>
        </p:nvSpPr>
        <p:spPr>
          <a:xfrm rot="600000">
            <a:off x="2509308" y="22468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t>뒤로</a:t>
            </a:r>
            <a:r>
              <a:rPr lang="en-US" altLang="ko-KR"/>
              <a:t> </a:t>
            </a:r>
            <a:r>
              <a:rPr lang="ko-KR" altLang="en-US"/>
              <a:t>가기</a:t>
            </a:r>
            <a:endParaRPr lang="en-US" dirty="0">
              <a:cs typeface="Calibri"/>
            </a:endParaRPr>
          </a:p>
        </p:txBody>
      </p:sp>
      <p:sp>
        <p:nvSpPr>
          <p:cNvPr id="15" name="TextBox 14">
            <a:extLst>
              <a:ext uri="{FF2B5EF4-FFF2-40B4-BE49-F238E27FC236}">
                <a16:creationId xmlns:a16="http://schemas.microsoft.com/office/drawing/2014/main" id="{CE83EF2E-0B8C-41C3-9FC5-6DC5791550DB}"/>
              </a:ext>
            </a:extLst>
          </p:cNvPr>
          <p:cNvSpPr txBox="1"/>
          <p:nvPr/>
        </p:nvSpPr>
        <p:spPr>
          <a:xfrm rot="600000">
            <a:off x="2846916" y="43963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아이디/비밀번호 찾기</a:t>
            </a:r>
            <a:endParaRPr lang="en-US" dirty="0">
              <a:cs typeface="Calibri"/>
            </a:endParaRPr>
          </a:p>
        </p:txBody>
      </p:sp>
      <p:sp>
        <p:nvSpPr>
          <p:cNvPr id="16" name="TextBox 15">
            <a:extLst>
              <a:ext uri="{FF2B5EF4-FFF2-40B4-BE49-F238E27FC236}">
                <a16:creationId xmlns:a16="http://schemas.microsoft.com/office/drawing/2014/main" id="{354AE3B6-3020-4AC9-BCD7-B021B389175F}"/>
              </a:ext>
            </a:extLst>
          </p:cNvPr>
          <p:cNvSpPr txBox="1"/>
          <p:nvPr/>
        </p:nvSpPr>
        <p:spPr>
          <a:xfrm rot="20760000">
            <a:off x="6808258" y="38872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t>로그인</a:t>
            </a:r>
            <a:r>
              <a:rPr lang="en-US"/>
              <a:t> </a:t>
            </a:r>
            <a:r>
              <a:rPr lang="ko-KR" altLang="en-US"/>
              <a:t>화면으로</a:t>
            </a:r>
            <a:r>
              <a:rPr lang="en-US"/>
              <a:t> </a:t>
            </a:r>
            <a:r>
              <a:rPr lang="ko-KR" altLang="en-US"/>
              <a:t>이동</a:t>
            </a:r>
            <a:endParaRPr lang="en-US" dirty="0">
              <a:cs typeface="Calibri"/>
            </a:endParaRPr>
          </a:p>
        </p:txBody>
      </p:sp>
      <p:cxnSp>
        <p:nvCxnSpPr>
          <p:cNvPr id="17" name="Straight Arrow Connector 16">
            <a:extLst>
              <a:ext uri="{FF2B5EF4-FFF2-40B4-BE49-F238E27FC236}">
                <a16:creationId xmlns:a16="http://schemas.microsoft.com/office/drawing/2014/main" id="{DF5BDB2A-2A32-41AE-B0DF-786336580171}"/>
              </a:ext>
            </a:extLst>
          </p:cNvPr>
          <p:cNvCxnSpPr/>
          <p:nvPr/>
        </p:nvCxnSpPr>
        <p:spPr>
          <a:xfrm flipH="1">
            <a:off x="6815667" y="2269066"/>
            <a:ext cx="2421466" cy="2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2842B2-AB84-46FF-8FC4-420FFED74561}"/>
              </a:ext>
            </a:extLst>
          </p:cNvPr>
          <p:cNvSpPr txBox="1"/>
          <p:nvPr/>
        </p:nvSpPr>
        <p:spPr>
          <a:xfrm>
            <a:off x="7229475" y="19547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cs typeface="Calibri"/>
              </a:rPr>
              <a:t>뒤로</a:t>
            </a:r>
            <a:r>
              <a:rPr lang="en-US">
                <a:cs typeface="Calibri"/>
              </a:rPr>
              <a:t> </a:t>
            </a:r>
            <a:r>
              <a:rPr lang="ko-KR" altLang="en-US">
                <a:cs typeface="Calibri"/>
              </a:rPr>
              <a:t>가기</a:t>
            </a:r>
            <a:endParaRPr lang="en-US" dirty="0">
              <a:cs typeface="Calibri"/>
            </a:endParaRPr>
          </a:p>
        </p:txBody>
      </p:sp>
    </p:spTree>
    <p:extLst>
      <p:ext uri="{BB962C8B-B14F-4D97-AF65-F5344CB8AC3E}">
        <p14:creationId xmlns:p14="http://schemas.microsoft.com/office/powerpoint/2010/main" val="18369839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TEMS App</vt:lpstr>
      <vt:lpstr>Overview</vt:lpstr>
      <vt:lpstr>Welcome screen</vt:lpstr>
      <vt:lpstr>Navigate from Welcome screen to ...</vt:lpstr>
      <vt:lpstr>Log in Screen</vt:lpstr>
      <vt:lpstr>Navigate from Log in screen to ...</vt:lpstr>
      <vt:lpstr>Server communication – Log in</vt:lpstr>
      <vt:lpstr>Sign up Screen</vt:lpstr>
      <vt:lpstr>Navigate from Sign up screen to ...</vt:lpstr>
      <vt:lpstr>Server communication – Sign up</vt:lpstr>
      <vt:lpstr>ID/PW Finding Screen</vt:lpstr>
      <vt:lpstr>Navigate from Finding Screen to ….</vt:lpstr>
      <vt:lpstr>Server Communication – Finding ID/PW</vt:lpstr>
      <vt:lpstr>Profile Screen</vt:lpstr>
      <vt:lpstr>Navigate from Profile Screen to ….</vt:lpstr>
      <vt:lpstr>Server Communication – Profile Screen</vt:lpstr>
      <vt:lpstr>Device Registration</vt:lpstr>
      <vt:lpstr>Navigation – Device Registration Screen</vt:lpstr>
      <vt:lpstr>Navigate – Device Registration Screen</vt:lpstr>
      <vt:lpstr>Server Communication – Device Registration</vt:lpstr>
      <vt:lpstr>Device Screen</vt:lpstr>
      <vt:lpstr>Removing Device</vt:lpstr>
      <vt:lpstr>Navigate from Device Screen to ...</vt:lpstr>
      <vt:lpstr>Changing Device Name</vt:lpstr>
      <vt:lpstr>Navigate from Device Name Screen to ...</vt:lpstr>
      <vt:lpstr>Wi-Fi Setting Screen</vt:lpstr>
      <vt:lpstr>Navigate from Wi-Fi Screen to ...</vt:lpstr>
      <vt:lpstr>Temperature &amp; Humidity Graph</vt:lpstr>
      <vt:lpstr>Graph range</vt:lpstr>
      <vt:lpstr>Navigate from Graph Screen to …</vt:lpstr>
      <vt:lpstr>Server Communication – Graph Screen</vt:lpstr>
      <vt:lpstr>Radioactive Monitoring Screen</vt:lpstr>
      <vt:lpstr>Monitor Screen - DataView</vt:lpstr>
      <vt:lpstr>Monitor Screen – Log View</vt:lpstr>
      <vt:lpstr>Server Communication – Log View</vt:lpstr>
      <vt:lpstr>Navigation - Monitoring Screen</vt:lpstr>
      <vt:lpstr>Application's Navigation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2526</cp:revision>
  <dcterms:created xsi:type="dcterms:W3CDTF">2013-07-15T20:26:40Z</dcterms:created>
  <dcterms:modified xsi:type="dcterms:W3CDTF">2019-06-20T10:27:09Z</dcterms:modified>
</cp:coreProperties>
</file>