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3" r:id="rId3"/>
    <p:sldId id="257" r:id="rId4"/>
    <p:sldId id="266" r:id="rId5"/>
    <p:sldId id="260" r:id="rId6"/>
    <p:sldId id="259" r:id="rId7"/>
    <p:sldId id="261" r:id="rId8"/>
    <p:sldId id="264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DD0D4-4B58-43F9-88F1-4B05608EF6BE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4583-23EA-4A99-870F-6E48CE1F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4583-23EA-4A99-870F-6E48CE1FDF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0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7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1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4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4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3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2E72-EFB0-4B42-989F-BAFEB302D5BD}" type="datetimeFigureOut">
              <a:rPr lang="en-US" smtClean="0"/>
              <a:t>2018-05-16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3D9A-2974-4E4C-94BB-3066B20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ftbeerinsandiego.com/blog/ratebeerisdeadlongliveuntappd" TargetMode="External"/><Relationship Id="rId2" Type="http://schemas.openxmlformats.org/officeDocument/2006/relationships/hyperlink" Target="https://www.brightcellars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eradvocat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âbeers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4734"/>
            <a:ext cx="12192000" cy="82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-201250"/>
            <a:ext cx="12192000" cy="799708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1528997"/>
            <a:ext cx="12192000" cy="3222885"/>
          </a:xfrm>
          <a:prstGeom prst="rect">
            <a:avLst/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1933736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Data Incubator Finalist Presentation</a:t>
            </a:r>
          </a:p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Yue JIN</a:t>
            </a:r>
          </a:p>
          <a:p>
            <a:pPr algn="ctr"/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16 May 2018</a:t>
            </a:r>
          </a:p>
        </p:txBody>
      </p:sp>
    </p:spTree>
    <p:extLst>
      <p:ext uri="{BB962C8B-B14F-4D97-AF65-F5344CB8AC3E}">
        <p14:creationId xmlns:p14="http://schemas.microsoft.com/office/powerpoint/2010/main" val="146443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/>
          <p:cNvSpPr/>
          <p:nvPr/>
        </p:nvSpPr>
        <p:spPr>
          <a:xfrm>
            <a:off x="380861" y="2293495"/>
            <a:ext cx="5246556" cy="59960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/>
              <a:t>Phase One: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19</a:t>
            </a:r>
            <a:r>
              <a:rPr lang="en-US" altLang="zh-CN" sz="2200" b="1" baseline="30000" dirty="0"/>
              <a:t>th</a:t>
            </a:r>
            <a:r>
              <a:rPr lang="en-US" altLang="zh-CN" sz="2200" b="1" dirty="0"/>
              <a:t> April ~ 31</a:t>
            </a:r>
            <a:r>
              <a:rPr lang="en-US" altLang="zh-CN" sz="2200" b="1" baseline="30000" dirty="0"/>
              <a:t>st</a:t>
            </a:r>
            <a:r>
              <a:rPr lang="en-US" altLang="zh-CN" sz="2200" b="1" dirty="0"/>
              <a:t> May</a:t>
            </a:r>
            <a:r>
              <a:rPr lang="zh-CN" altLang="en-US" sz="2200" b="1" dirty="0"/>
              <a:t> </a:t>
            </a:r>
            <a:endParaRPr lang="en-US" sz="2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4581" y="189668"/>
            <a:ext cx="1087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</a:rPr>
              <a:t>Project Timeline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751157" y="2293494"/>
            <a:ext cx="6220951" cy="599603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/>
              <a:t>Phase Two: 1st June ~ 10th August </a:t>
            </a:r>
          </a:p>
        </p:txBody>
      </p:sp>
      <p:sp>
        <p:nvSpPr>
          <p:cNvPr id="8" name="矩形 7"/>
          <p:cNvSpPr/>
          <p:nvPr/>
        </p:nvSpPr>
        <p:spPr>
          <a:xfrm>
            <a:off x="403279" y="3256314"/>
            <a:ext cx="1504081" cy="98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Scraping</a:t>
            </a:r>
          </a:p>
        </p:txBody>
      </p:sp>
      <p:sp>
        <p:nvSpPr>
          <p:cNvPr id="9" name="矩形 8"/>
          <p:cNvSpPr/>
          <p:nvPr/>
        </p:nvSpPr>
        <p:spPr>
          <a:xfrm>
            <a:off x="2114656" y="3256312"/>
            <a:ext cx="1504081" cy="98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0" name="矩形 9"/>
          <p:cNvSpPr/>
          <p:nvPr/>
        </p:nvSpPr>
        <p:spPr>
          <a:xfrm>
            <a:off x="3826033" y="3256312"/>
            <a:ext cx="1504081" cy="98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11" name="矩形 10"/>
          <p:cNvSpPr/>
          <p:nvPr/>
        </p:nvSpPr>
        <p:spPr>
          <a:xfrm>
            <a:off x="6118312" y="3256312"/>
            <a:ext cx="1508760" cy="98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 Selection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&amp; Training</a:t>
            </a:r>
          </a:p>
        </p:txBody>
      </p:sp>
      <p:sp>
        <p:nvSpPr>
          <p:cNvPr id="12" name="矩形 11"/>
          <p:cNvSpPr/>
          <p:nvPr/>
        </p:nvSpPr>
        <p:spPr>
          <a:xfrm>
            <a:off x="7960191" y="3256312"/>
            <a:ext cx="1504081" cy="98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Function Testing</a:t>
            </a:r>
          </a:p>
        </p:txBody>
      </p:sp>
      <p:sp>
        <p:nvSpPr>
          <p:cNvPr id="14" name="矩形 13"/>
          <p:cNvSpPr/>
          <p:nvPr/>
        </p:nvSpPr>
        <p:spPr>
          <a:xfrm>
            <a:off x="6118312" y="4706098"/>
            <a:ext cx="3345960" cy="694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Interface Design</a:t>
            </a:r>
          </a:p>
        </p:txBody>
      </p:sp>
      <p:pic>
        <p:nvPicPr>
          <p:cNvPr id="2050" name="Picture 2" descr="âcheers icon png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91" y="300115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9852998" y="4706098"/>
            <a:ext cx="179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…And Cheers!</a:t>
            </a:r>
          </a:p>
        </p:txBody>
      </p: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 flipV="1">
            <a:off x="1907360" y="3750988"/>
            <a:ext cx="20729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  <a:stCxn id="9" idx="3"/>
            <a:endCxn id="10" idx="1"/>
          </p:cNvCxnSpPr>
          <p:nvPr/>
        </p:nvCxnSpPr>
        <p:spPr>
          <a:xfrm>
            <a:off x="3618737" y="3750988"/>
            <a:ext cx="207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  <a:stCxn id="10" idx="3"/>
            <a:endCxn id="11" idx="1"/>
          </p:cNvCxnSpPr>
          <p:nvPr/>
        </p:nvCxnSpPr>
        <p:spPr>
          <a:xfrm>
            <a:off x="5330114" y="3750988"/>
            <a:ext cx="788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/>
          <p:cNvCxnSpPr>
            <a:stCxn id="11" idx="0"/>
            <a:endCxn id="12" idx="0"/>
          </p:cNvCxnSpPr>
          <p:nvPr/>
        </p:nvCxnSpPr>
        <p:spPr>
          <a:xfrm rot="5400000" flipH="1" flipV="1">
            <a:off x="7792462" y="2336542"/>
            <a:ext cx="12700" cy="183954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/>
          <p:cNvCxnSpPr>
            <a:cxnSpLocks/>
            <a:stCxn id="12" idx="2"/>
            <a:endCxn id="11" idx="2"/>
          </p:cNvCxnSpPr>
          <p:nvPr/>
        </p:nvCxnSpPr>
        <p:spPr>
          <a:xfrm rot="5400000">
            <a:off x="7792462" y="3325893"/>
            <a:ext cx="12700" cy="183954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stCxn id="10" idx="3"/>
            <a:endCxn id="14" idx="1"/>
          </p:cNvCxnSpPr>
          <p:nvPr/>
        </p:nvCxnSpPr>
        <p:spPr>
          <a:xfrm>
            <a:off x="5330114" y="3750988"/>
            <a:ext cx="788198" cy="13024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84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3919" y="2794264"/>
            <a:ext cx="6136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</a:rPr>
              <a:t>About Me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 r="3341" b="11089"/>
          <a:stretch/>
        </p:blipFill>
        <p:spPr>
          <a:xfrm>
            <a:off x="0" y="0"/>
            <a:ext cx="2433234" cy="29322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71132" y="5190402"/>
            <a:ext cx="433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Started to learn programming for data visualization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Obtained Stanford Machine Learning Online Certificate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80509" y="3287876"/>
            <a:ext cx="305603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Present</a:t>
            </a:r>
          </a:p>
          <a:p>
            <a:r>
              <a:rPr lang="en-US" altLang="zh-CN" dirty="0"/>
              <a:t>Master Student in Biostatistics</a:t>
            </a:r>
          </a:p>
          <a:p>
            <a:r>
              <a:rPr lang="en-US" altLang="zh-CN" dirty="0"/>
              <a:t>University of Michigan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6501" y="5190402"/>
            <a:ext cx="298451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2013</a:t>
            </a:r>
          </a:p>
          <a:p>
            <a:r>
              <a:rPr lang="en-US" altLang="zh-CN" dirty="0"/>
              <a:t>Bachelor of Clinical Medicine</a:t>
            </a:r>
          </a:p>
          <a:p>
            <a:r>
              <a:rPr lang="en-US" altLang="zh-CN" dirty="0"/>
              <a:t>SJTU, China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6501" y="3032429"/>
            <a:ext cx="5626359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2013-2016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Worked as Business Analyst / Management Consultant, mostly serving clients from healthcare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Gradually fell in love with </a:t>
            </a:r>
            <a:r>
              <a:rPr lang="en-US" altLang="zh-CN" dirty="0">
                <a:solidFill>
                  <a:srgbClr val="FF0066"/>
                </a:solidFill>
              </a:rPr>
              <a:t>Data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218366" y="3287877"/>
            <a:ext cx="250664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2017</a:t>
            </a:r>
          </a:p>
          <a:p>
            <a:r>
              <a:rPr lang="en-US" altLang="zh-CN" dirty="0"/>
              <a:t>Completed </a:t>
            </a:r>
            <a:r>
              <a:rPr lang="en-US" altLang="zh-CN" dirty="0" err="1"/>
              <a:t>Udacity</a:t>
            </a:r>
            <a:r>
              <a:rPr lang="en-US" altLang="zh-CN" dirty="0"/>
              <a:t> Data Analyst </a:t>
            </a:r>
            <a:r>
              <a:rPr lang="en-US" altLang="zh-CN" dirty="0" err="1"/>
              <a:t>NanoDegree</a:t>
            </a:r>
            <a:endParaRPr lang="en-US" altLang="zh-CN" dirty="0"/>
          </a:p>
        </p:txBody>
      </p:sp>
      <p:sp>
        <p:nvSpPr>
          <p:cNvPr id="10" name="箭头: 左 9"/>
          <p:cNvSpPr/>
          <p:nvPr/>
        </p:nvSpPr>
        <p:spPr>
          <a:xfrm flipH="1">
            <a:off x="216977" y="4461514"/>
            <a:ext cx="11819565" cy="36456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椭圆 1"/>
          <p:cNvSpPr/>
          <p:nvPr/>
        </p:nvSpPr>
        <p:spPr>
          <a:xfrm>
            <a:off x="2665232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4441799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6218366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7994933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9771500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888665" y="4515794"/>
            <a:ext cx="239843" cy="2398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连接符 18"/>
          <p:cNvCxnSpPr>
            <a:cxnSpLocks/>
            <a:stCxn id="17" idx="4"/>
          </p:cNvCxnSpPr>
          <p:nvPr/>
        </p:nvCxnSpPr>
        <p:spPr>
          <a:xfrm>
            <a:off x="1008587" y="4755637"/>
            <a:ext cx="0" cy="434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2" idx="4"/>
            <a:endCxn id="7" idx="0"/>
          </p:cNvCxnSpPr>
          <p:nvPr/>
        </p:nvCxnSpPr>
        <p:spPr>
          <a:xfrm flipH="1">
            <a:off x="6338287" y="4755637"/>
            <a:ext cx="1" cy="434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  <a:endCxn id="13" idx="0"/>
          </p:cNvCxnSpPr>
          <p:nvPr/>
        </p:nvCxnSpPr>
        <p:spPr>
          <a:xfrm>
            <a:off x="8114854" y="4325091"/>
            <a:ext cx="1" cy="190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  <a:endCxn id="14" idx="0"/>
          </p:cNvCxnSpPr>
          <p:nvPr/>
        </p:nvCxnSpPr>
        <p:spPr>
          <a:xfrm>
            <a:off x="9891422" y="4325091"/>
            <a:ext cx="0" cy="190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847145" y="274903"/>
            <a:ext cx="2793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Yue JIN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905075" y="991219"/>
            <a:ext cx="445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ISTJ Personality</a:t>
            </a:r>
          </a:p>
          <a:p>
            <a:r>
              <a:rPr lang="en-US" b="1" dirty="0"/>
              <a:t>I</a:t>
            </a:r>
            <a:r>
              <a:rPr lang="en-US" dirty="0"/>
              <a:t>ntroverted | </a:t>
            </a:r>
            <a:r>
              <a:rPr lang="en-US" b="1" dirty="0"/>
              <a:t>O</a:t>
            </a:r>
            <a:r>
              <a:rPr lang="en-US" dirty="0"/>
              <a:t>bservant | </a:t>
            </a:r>
            <a:r>
              <a:rPr lang="en-US" b="1" dirty="0"/>
              <a:t>T</a:t>
            </a:r>
            <a:r>
              <a:rPr lang="en-US" dirty="0"/>
              <a:t>hinking | </a:t>
            </a:r>
            <a:r>
              <a:rPr lang="en-US" b="1" dirty="0"/>
              <a:t>J</a:t>
            </a:r>
            <a:r>
              <a:rPr lang="en-US" dirty="0"/>
              <a:t>udging</a:t>
            </a:r>
          </a:p>
        </p:txBody>
      </p:sp>
    </p:spTree>
    <p:extLst>
      <p:ext uri="{BB962C8B-B14F-4D97-AF65-F5344CB8AC3E}">
        <p14:creationId xmlns:p14="http://schemas.microsoft.com/office/powerpoint/2010/main" val="242372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3919" y="2374540"/>
            <a:ext cx="61365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</a:rPr>
              <a:t>Project Introduction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0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箭头: 五边形 22"/>
          <p:cNvSpPr/>
          <p:nvPr/>
        </p:nvSpPr>
        <p:spPr>
          <a:xfrm rot="10800000">
            <a:off x="7433659" y="1907958"/>
            <a:ext cx="3554107" cy="604202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箭头: 五边形 21"/>
          <p:cNvSpPr/>
          <p:nvPr/>
        </p:nvSpPr>
        <p:spPr>
          <a:xfrm>
            <a:off x="1136592" y="1907958"/>
            <a:ext cx="3554107" cy="604202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7474180" y="5221587"/>
            <a:ext cx="4512288" cy="829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774421" y="5221586"/>
            <a:ext cx="5858359" cy="829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7474180" y="3218630"/>
            <a:ext cx="4512288" cy="848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774422" y="3243881"/>
            <a:ext cx="5858359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74" y="1592715"/>
            <a:ext cx="1234688" cy="1234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9" y="1571248"/>
            <a:ext cx="1277622" cy="12776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6592" y="3243881"/>
            <a:ext cx="5170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200" dirty="0"/>
              <a:t>Rate beers you have tried before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Set additional preference (manufacturer region, beer style, bitterness, alcohol content and etc.)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39124" y="3251678"/>
            <a:ext cx="404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marL="0" indent="0">
              <a:buNone/>
            </a:pPr>
            <a:r>
              <a:rPr lang="en-US" sz="2200" dirty="0"/>
              <a:t>Recommend </a:t>
            </a:r>
            <a:r>
              <a:rPr lang="en-US" altLang="zh-CN" sz="2200" dirty="0"/>
              <a:t>n</a:t>
            </a:r>
            <a:r>
              <a:rPr lang="en-US" sz="2200" dirty="0"/>
              <a:t>ew beers you may like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40843" y="5221586"/>
            <a:ext cx="486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marL="0" indent="0">
              <a:buNone/>
            </a:pPr>
            <a:r>
              <a:rPr lang="en-US" altLang="zh-CN" sz="2200" dirty="0"/>
              <a:t>Provide feedback on recommended beers after you tried them</a:t>
            </a:r>
            <a:endParaRPr 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7939124" y="5225013"/>
            <a:ext cx="404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marL="0" indent="0">
              <a:buNone/>
            </a:pPr>
            <a:r>
              <a:rPr lang="en-US" altLang="zh-CN" sz="2200" dirty="0"/>
              <a:t>Improve future recommendations according to user feedback</a:t>
            </a:r>
            <a:endParaRPr lang="en-US" sz="2200" dirty="0"/>
          </a:p>
        </p:txBody>
      </p:sp>
      <p:sp>
        <p:nvSpPr>
          <p:cNvPr id="10" name="椭圆 9"/>
          <p:cNvSpPr/>
          <p:nvPr/>
        </p:nvSpPr>
        <p:spPr>
          <a:xfrm>
            <a:off x="470164" y="2936436"/>
            <a:ext cx="666428" cy="6664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</a:t>
            </a:r>
          </a:p>
        </p:txBody>
      </p:sp>
      <p:sp>
        <p:nvSpPr>
          <p:cNvPr id="11" name="椭圆 10"/>
          <p:cNvSpPr/>
          <p:nvPr/>
        </p:nvSpPr>
        <p:spPr>
          <a:xfrm>
            <a:off x="7148709" y="2936436"/>
            <a:ext cx="666428" cy="6664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</a:t>
            </a:r>
          </a:p>
        </p:txBody>
      </p:sp>
      <p:sp>
        <p:nvSpPr>
          <p:cNvPr id="12" name="椭圆 11"/>
          <p:cNvSpPr/>
          <p:nvPr/>
        </p:nvSpPr>
        <p:spPr>
          <a:xfrm>
            <a:off x="470164" y="4939878"/>
            <a:ext cx="666428" cy="6664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3</a:t>
            </a:r>
          </a:p>
        </p:txBody>
      </p:sp>
      <p:sp>
        <p:nvSpPr>
          <p:cNvPr id="13" name="椭圆 12"/>
          <p:cNvSpPr/>
          <p:nvPr/>
        </p:nvSpPr>
        <p:spPr>
          <a:xfrm>
            <a:off x="7148709" y="4919581"/>
            <a:ext cx="666428" cy="6664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4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97310" y="1917672"/>
            <a:ext cx="2438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User Side</a:t>
            </a:r>
            <a:endParaRPr lang="en-US" sz="32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107193" y="1917672"/>
            <a:ext cx="232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/>
              <a:t>App Side</a:t>
            </a:r>
            <a:endParaRPr 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23880" y="162726"/>
            <a:ext cx="10872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</a:rPr>
              <a:t>BeerRadar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 Beer Recommendation APP for Craft Beer Lovers </a:t>
            </a:r>
          </a:p>
        </p:txBody>
      </p:sp>
    </p:spTree>
    <p:extLst>
      <p:ext uri="{BB962C8B-B14F-4D97-AF65-F5344CB8AC3E}">
        <p14:creationId xmlns:p14="http://schemas.microsoft.com/office/powerpoint/2010/main" val="236716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4581" y="189668"/>
            <a:ext cx="1087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Project Motivation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491" y="1094285"/>
            <a:ext cx="69455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Hobby for Me: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Personally, I love craft beer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From 2016 to Present, I tasted </a:t>
            </a:r>
            <a:r>
              <a:rPr lang="en-US" sz="3200" b="1" dirty="0">
                <a:solidFill>
                  <a:srgbClr val="333333"/>
                </a:solidFill>
              </a:rPr>
              <a:t>152</a:t>
            </a:r>
            <a:r>
              <a:rPr lang="en-US" sz="2400" dirty="0">
                <a:solidFill>
                  <a:srgbClr val="333333"/>
                </a:solidFill>
              </a:rPr>
              <a:t> different beers</a:t>
            </a:r>
          </a:p>
          <a:p>
            <a:endParaRPr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69491" y="2945198"/>
            <a:ext cx="108729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Great Market Potential: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333333"/>
                </a:solidFill>
              </a:rPr>
              <a:t>Huge user base: </a:t>
            </a:r>
            <a:r>
              <a:rPr lang="en-US" sz="3200" b="1" dirty="0">
                <a:solidFill>
                  <a:srgbClr val="333333"/>
                </a:solidFill>
              </a:rPr>
              <a:t>4.71M</a:t>
            </a:r>
            <a:r>
              <a:rPr lang="en-US" sz="2400" dirty="0">
                <a:solidFill>
                  <a:srgbClr val="333333"/>
                </a:solidFill>
              </a:rPr>
              <a:t> monthly users of </a:t>
            </a:r>
            <a:r>
              <a:rPr lang="en-US" sz="2400" i="1" dirty="0">
                <a:solidFill>
                  <a:srgbClr val="333333"/>
                </a:solidFill>
              </a:rPr>
              <a:t>BeerAdvocate.com</a:t>
            </a:r>
            <a:r>
              <a:rPr lang="en-US" sz="2400" dirty="0">
                <a:solidFill>
                  <a:srgbClr val="333333"/>
                </a:solidFill>
              </a:rPr>
              <a:t>, </a:t>
            </a:r>
            <a:r>
              <a:rPr lang="en-US" sz="3200" b="1" dirty="0">
                <a:solidFill>
                  <a:srgbClr val="333333"/>
                </a:solidFill>
              </a:rPr>
              <a:t>2.99M</a:t>
            </a:r>
            <a:r>
              <a:rPr lang="en-US" sz="2400" dirty="0">
                <a:solidFill>
                  <a:srgbClr val="333333"/>
                </a:solidFill>
              </a:rPr>
              <a:t> monthly users of </a:t>
            </a:r>
            <a:r>
              <a:rPr lang="en-US" sz="2400" i="1" dirty="0">
                <a:solidFill>
                  <a:srgbClr val="333333"/>
                </a:solidFill>
              </a:rPr>
              <a:t>Ratebeer.com</a:t>
            </a:r>
            <a:r>
              <a:rPr lang="en-US" sz="2400" dirty="0">
                <a:solidFill>
                  <a:srgbClr val="333333"/>
                </a:solidFill>
              </a:rPr>
              <a:t>, </a:t>
            </a:r>
            <a:r>
              <a:rPr lang="en-US" sz="3200" b="1" dirty="0">
                <a:solidFill>
                  <a:srgbClr val="333333"/>
                </a:solidFill>
              </a:rPr>
              <a:t>3.07M</a:t>
            </a:r>
            <a:r>
              <a:rPr lang="en-US" sz="2400" dirty="0">
                <a:solidFill>
                  <a:srgbClr val="333333"/>
                </a:solidFill>
              </a:rPr>
              <a:t> monthly users of </a:t>
            </a:r>
            <a:r>
              <a:rPr lang="en-US" sz="2400" i="1" dirty="0">
                <a:solidFill>
                  <a:srgbClr val="333333"/>
                </a:solidFill>
              </a:rPr>
              <a:t>Untappd.com*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333333"/>
                </a:solidFill>
              </a:rPr>
              <a:t>Business model succeeded in similar field: </a:t>
            </a:r>
            <a:r>
              <a:rPr lang="en-US" sz="2400" dirty="0">
                <a:solidFill>
                  <a:srgbClr val="333333"/>
                </a:solidFill>
              </a:rPr>
              <a:t>Recommendation algorithm + Product merchandise for wine - </a:t>
            </a:r>
            <a:r>
              <a:rPr lang="en-US" sz="2400" dirty="0">
                <a:solidFill>
                  <a:srgbClr val="333333"/>
                </a:solidFill>
                <a:hlinkClick r:id="rId2"/>
              </a:rPr>
              <a:t>BrightCellar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917" y="6478621"/>
            <a:ext cx="10293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Helvetica Neue"/>
              </a:rPr>
              <a:t>*Source: </a:t>
            </a:r>
            <a:r>
              <a:rPr lang="en-US" sz="1400" dirty="0">
                <a:solidFill>
                  <a:srgbClr val="333333"/>
                </a:solidFill>
                <a:latin typeface="Helvetica Neue"/>
                <a:hlinkClick r:id="rId3"/>
              </a:rPr>
              <a:t>https://craftbeerinsandiego.com/blog/ratebeerisdeadlongliveuntappd</a:t>
            </a:r>
            <a:endParaRPr lang="en-US" sz="1400" dirty="0">
              <a:solidFill>
                <a:srgbClr val="333333"/>
              </a:solidFill>
              <a:latin typeface="Helvetica Neue"/>
            </a:endParaRPr>
          </a:p>
          <a:p>
            <a:endParaRPr lang="en-US" sz="1400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3769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4581" y="189668"/>
            <a:ext cx="1087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Data Source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4166" y="1603945"/>
            <a:ext cx="9973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Data was scraped from </a:t>
            </a:r>
            <a:r>
              <a:rPr lang="en-US" sz="2400" dirty="0">
                <a:solidFill>
                  <a:srgbClr val="333333"/>
                </a:solidFill>
                <a:hlinkClick r:id="rId2"/>
              </a:rPr>
              <a:t>BeerAdvocate.com</a:t>
            </a:r>
            <a:r>
              <a:rPr lang="en-US" sz="2400" dirty="0">
                <a:solidFill>
                  <a:srgbClr val="333333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3333"/>
                </a:solidFill>
              </a:rPr>
              <a:t>104</a:t>
            </a:r>
            <a:r>
              <a:rPr lang="en-US" sz="2400" dirty="0">
                <a:solidFill>
                  <a:srgbClr val="333333"/>
                </a:solidFill>
              </a:rPr>
              <a:t> Beer Styles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3333"/>
                </a:solidFill>
              </a:rPr>
              <a:t>13K</a:t>
            </a:r>
            <a:r>
              <a:rPr lang="en-US" sz="2400" dirty="0">
                <a:solidFill>
                  <a:srgbClr val="333333"/>
                </a:solidFill>
              </a:rPr>
              <a:t> Breweries from around the world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3333"/>
                </a:solidFill>
              </a:rPr>
              <a:t>200K</a:t>
            </a:r>
            <a:r>
              <a:rPr lang="en-US" sz="2400" dirty="0">
                <a:solidFill>
                  <a:srgbClr val="333333"/>
                </a:solidFill>
              </a:rPr>
              <a:t> Beer Items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3333"/>
                </a:solidFill>
              </a:rPr>
              <a:t>7 Million+ </a:t>
            </a:r>
            <a:r>
              <a:rPr lang="en-US" sz="2400" dirty="0">
                <a:solidFill>
                  <a:srgbClr val="333333"/>
                </a:solidFill>
              </a:rPr>
              <a:t>Ratings from </a:t>
            </a:r>
            <a:r>
              <a:rPr lang="en-US" sz="3200" b="1" dirty="0">
                <a:solidFill>
                  <a:srgbClr val="333333"/>
                </a:solidFill>
              </a:rPr>
              <a:t>300K+</a:t>
            </a:r>
            <a:r>
              <a:rPr lang="en-US" sz="2400" dirty="0">
                <a:solidFill>
                  <a:srgbClr val="333333"/>
                </a:solidFill>
              </a:rPr>
              <a:t> Users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3333"/>
                </a:solidFill>
              </a:rPr>
              <a:t>3 GB </a:t>
            </a:r>
            <a:r>
              <a:rPr lang="en-US" sz="2400" dirty="0">
                <a:solidFill>
                  <a:srgbClr val="333333"/>
                </a:solidFill>
              </a:rPr>
              <a:t>Total Data Size</a:t>
            </a:r>
          </a:p>
        </p:txBody>
      </p:sp>
    </p:spTree>
    <p:extLst>
      <p:ext uri="{BB962C8B-B14F-4D97-AF65-F5344CB8AC3E}">
        <p14:creationId xmlns:p14="http://schemas.microsoft.com/office/powerpoint/2010/main" val="71568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47" y="997142"/>
            <a:ext cx="9979020" cy="57484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4581" y="189668"/>
            <a:ext cx="1087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For Beer Styles… Stronger Ale is always better!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3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5" b="31973"/>
          <a:stretch/>
        </p:blipFill>
        <p:spPr>
          <a:xfrm>
            <a:off x="1039318" y="3114891"/>
            <a:ext cx="8074701" cy="1394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994348" y="1060048"/>
            <a:ext cx="1069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</a:rPr>
              <a:t>SVD matrix factorization </a:t>
            </a:r>
            <a:r>
              <a:rPr lang="en-US" sz="2000" dirty="0">
                <a:solidFill>
                  <a:srgbClr val="333333"/>
                </a:solidFill>
              </a:rPr>
              <a:t>implemented </a:t>
            </a:r>
            <a:r>
              <a:rPr lang="en-US" altLang="zh-CN" sz="2000" dirty="0">
                <a:solidFill>
                  <a:srgbClr val="333333"/>
                </a:solidFill>
              </a:rPr>
              <a:t>on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b="1" dirty="0">
                <a:solidFill>
                  <a:srgbClr val="333333"/>
                </a:solidFill>
              </a:rPr>
              <a:t>2.2 Million</a:t>
            </a:r>
            <a:r>
              <a:rPr lang="en-US" sz="2000" dirty="0">
                <a:solidFill>
                  <a:srgbClr val="333333"/>
                </a:solidFill>
              </a:rPr>
              <a:t> ratings from </a:t>
            </a:r>
            <a:r>
              <a:rPr lang="en-US" sz="2000" b="1" dirty="0">
                <a:solidFill>
                  <a:srgbClr val="333333"/>
                </a:solidFill>
              </a:rPr>
              <a:t>9000 Users</a:t>
            </a:r>
            <a:r>
              <a:rPr lang="en-US" sz="2000" dirty="0">
                <a:solidFill>
                  <a:srgbClr val="333333"/>
                </a:solidFill>
              </a:rPr>
              <a:t> on </a:t>
            </a:r>
            <a:r>
              <a:rPr lang="en-US" sz="2000" b="1" dirty="0">
                <a:solidFill>
                  <a:srgbClr val="333333"/>
                </a:solidFill>
              </a:rPr>
              <a:t>1300 Beers*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</a:rPr>
              <a:t>Cross validation result: 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</a:rPr>
              <a:t>RMSE (Root Mean Square Error): </a:t>
            </a:r>
            <a:r>
              <a:rPr lang="en-US" sz="2000" b="1" dirty="0">
                <a:solidFill>
                  <a:srgbClr val="333333"/>
                </a:solidFill>
              </a:rPr>
              <a:t>0.37/5.00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</a:rPr>
              <a:t>MAE (Mean Absolute Error): </a:t>
            </a:r>
            <a:r>
              <a:rPr lang="en-US" sz="2000" b="1" dirty="0">
                <a:solidFill>
                  <a:srgbClr val="333333"/>
                </a:solidFill>
              </a:rPr>
              <a:t>0.27/5.00</a:t>
            </a:r>
          </a:p>
        </p:txBody>
      </p:sp>
      <p:sp>
        <p:nvSpPr>
          <p:cNvPr id="10" name="矩形 9"/>
          <p:cNvSpPr/>
          <p:nvPr/>
        </p:nvSpPr>
        <p:spPr>
          <a:xfrm>
            <a:off x="994348" y="4811606"/>
            <a:ext cx="106979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</a:rPr>
              <a:t>Performance will be further improved: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Algorithm 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Leverage text features extracted from textual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Incorporate popularity based/content based algorithms</a:t>
            </a:r>
            <a:endParaRPr 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34581" y="189668"/>
            <a:ext cx="1087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</a:rPr>
              <a:t>Algorithm Test Run: Mean error of 0.3/5.0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917" y="6478621"/>
            <a:ext cx="10293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Helvetica Neue"/>
              </a:rPr>
              <a:t>* Subset of the full dataset, which includes ratings from users who submitted &gt;100 ratings on beers with &gt;1000 ratings</a:t>
            </a:r>
          </a:p>
        </p:txBody>
      </p:sp>
      <p:sp>
        <p:nvSpPr>
          <p:cNvPr id="13" name="矩形 12"/>
          <p:cNvSpPr/>
          <p:nvPr/>
        </p:nvSpPr>
        <p:spPr>
          <a:xfrm>
            <a:off x="7180288" y="4046953"/>
            <a:ext cx="884420" cy="46285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340</Words>
  <Application>Microsoft Office PowerPoint</Application>
  <PresentationFormat>宽屏</PresentationFormat>
  <Paragraphs>76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Helvetica Neue</vt:lpstr>
      <vt:lpstr>Arial</vt:lpstr>
      <vt:lpstr>Calibri</vt:lpstr>
      <vt:lpstr>Calibri Light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 Tyler Jin</dc:creator>
  <cp:lastModifiedBy>Yue Tyler Jin</cp:lastModifiedBy>
  <cp:revision>35</cp:revision>
  <dcterms:created xsi:type="dcterms:W3CDTF">2018-05-14T09:34:01Z</dcterms:created>
  <dcterms:modified xsi:type="dcterms:W3CDTF">2018-05-16T05:39:37Z</dcterms:modified>
</cp:coreProperties>
</file>