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336" r:id="rId2"/>
    <p:sldId id="323" r:id="rId3"/>
    <p:sldId id="342" r:id="rId4"/>
    <p:sldId id="340" r:id="rId5"/>
    <p:sldId id="339" r:id="rId6"/>
    <p:sldId id="337" r:id="rId7"/>
    <p:sldId id="346" r:id="rId8"/>
    <p:sldId id="341" r:id="rId9"/>
    <p:sldId id="345" r:id="rId10"/>
    <p:sldId id="338" r:id="rId11"/>
    <p:sldId id="344" r:id="rId12"/>
    <p:sldId id="332" r:id="rId13"/>
    <p:sldId id="333" r:id="rId1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4주차과제" id="{464E7DCA-5071-4147-A2A3-196E318B0352}">
          <p14:sldIdLst>
            <p14:sldId id="336"/>
            <p14:sldId id="323"/>
            <p14:sldId id="342"/>
            <p14:sldId id="340"/>
            <p14:sldId id="339"/>
            <p14:sldId id="337"/>
            <p14:sldId id="346"/>
            <p14:sldId id="341"/>
            <p14:sldId id="345"/>
            <p14:sldId id="338"/>
            <p14:sldId id="344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on Jinheon" initials="YJ" lastIdx="1" clrIdx="0">
    <p:extLst>
      <p:ext uri="{19B8F6BF-5375-455C-9EA6-DF929625EA0E}">
        <p15:presenceInfo xmlns:p15="http://schemas.microsoft.com/office/powerpoint/2012/main" userId="fa7e4949f6e169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8113" autoAdjust="0"/>
  </p:normalViewPr>
  <p:slideViewPr>
    <p:cSldViewPr>
      <p:cViewPr varScale="1">
        <p:scale>
          <a:sx n="105" d="100"/>
          <a:sy n="105" d="100"/>
        </p:scale>
        <p:origin x="675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301F6-BC88-4685-B4C5-C4DA0636E1D2}" type="datetimeFigureOut">
              <a:rPr lang="ko-KR" altLang="en-US" smtClean="0"/>
              <a:t>2021-07-02-Fri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1CD41-4707-45C1-8C80-45A23F2E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CD41-4707-45C1-8C80-45A23F2EC3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21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CD41-4707-45C1-8C80-45A23F2EC32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50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CD41-4707-45C1-8C80-45A23F2EC32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3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CD41-4707-45C1-8C80-45A23F2EC32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37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CD41-4707-45C1-8C80-45A23F2EC32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14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CD41-4707-45C1-8C80-45A23F2EC32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CD41-4707-45C1-8C80-45A23F2EC32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759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CD41-4707-45C1-8C80-45A23F2EC32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96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CD41-4707-45C1-8C80-45A23F2EC32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797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CD41-4707-45C1-8C80-45A23F2EC32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69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CD41-4707-45C1-8C80-45A23F2EC32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CD41-4707-45C1-8C80-45A23F2EC32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242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CD41-4707-45C1-8C80-45A23F2EC32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71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2021-07-02-Fri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2021-07-02-Fri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2021-07-02-Fri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2021-07-02-Fri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2021-07-02-Fri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2021-07-02-Fri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2021-07-02-Fri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2021-07-02-Fri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2021-07-02-Fri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2021-07-02-Fri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2021-07-02-Fri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2021-07-02-Fri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5403" y="92205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03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07FA8D0-C59D-401A-BA5C-ECF80713C082}"/>
              </a:ext>
            </a:extLst>
          </p:cNvPr>
          <p:cNvCxnSpPr/>
          <p:nvPr/>
        </p:nvCxnSpPr>
        <p:spPr>
          <a:xfrm flipH="1">
            <a:off x="692540" y="40466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4381FFB-D349-4B47-812D-961DF76BAC1E}"/>
              </a:ext>
            </a:extLst>
          </p:cNvPr>
          <p:cNvCxnSpPr/>
          <p:nvPr/>
        </p:nvCxnSpPr>
        <p:spPr>
          <a:xfrm flipH="1">
            <a:off x="2771800" y="373886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B49F89-9DE2-4E29-A73A-EF28D38EA8DB}"/>
              </a:ext>
            </a:extLst>
          </p:cNvPr>
          <p:cNvSpPr txBox="1"/>
          <p:nvPr/>
        </p:nvSpPr>
        <p:spPr>
          <a:xfrm>
            <a:off x="767662" y="49298"/>
            <a:ext cx="517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6C9FE-AF96-468D-AB2B-378F8A9A29CB}"/>
              </a:ext>
            </a:extLst>
          </p:cNvPr>
          <p:cNvSpPr txBox="1"/>
          <p:nvPr/>
        </p:nvSpPr>
        <p:spPr>
          <a:xfrm>
            <a:off x="10540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744072-BCD9-4AB3-917E-89A254E45E70}"/>
              </a:ext>
            </a:extLst>
          </p:cNvPr>
          <p:cNvSpPr txBox="1"/>
          <p:nvPr/>
        </p:nvSpPr>
        <p:spPr>
          <a:xfrm>
            <a:off x="6732241" y="35332"/>
            <a:ext cx="2304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작업환경 </a:t>
            </a:r>
            <a:r>
              <a:rPr lang="en-US" altLang="ko-KR" sz="1600" b="1" dirty="0"/>
              <a:t>: Python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3.7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D3718-BA9D-4207-9D64-B90C4DB51B47}"/>
              </a:ext>
            </a:extLst>
          </p:cNvPr>
          <p:cNvSpPr txBox="1"/>
          <p:nvPr/>
        </p:nvSpPr>
        <p:spPr>
          <a:xfrm>
            <a:off x="110368" y="26994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1D235D-7E9D-4D45-96F8-A6D5C8E51195}"/>
              </a:ext>
            </a:extLst>
          </p:cNvPr>
          <p:cNvSpPr txBox="1"/>
          <p:nvPr/>
        </p:nvSpPr>
        <p:spPr>
          <a:xfrm>
            <a:off x="951812" y="94489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문제정의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6C3F8-86C6-4DAD-90B3-FA9EBA364A41}"/>
              </a:ext>
            </a:extLst>
          </p:cNvPr>
          <p:cNvSpPr txBox="1"/>
          <p:nvPr/>
        </p:nvSpPr>
        <p:spPr>
          <a:xfrm>
            <a:off x="951812" y="1397358"/>
            <a:ext cx="1027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가설 설정</a:t>
            </a:r>
            <a:endParaRPr lang="en-US" altLang="ko-KR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234C9-253C-466B-8153-8ECDDB11C73B}"/>
              </a:ext>
            </a:extLst>
          </p:cNvPr>
          <p:cNvSpPr txBox="1"/>
          <p:nvPr/>
        </p:nvSpPr>
        <p:spPr>
          <a:xfrm>
            <a:off x="972255" y="1850340"/>
            <a:ext cx="1871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탐색적 데이터 분석</a:t>
            </a:r>
            <a:endParaRPr lang="en-US" altLang="ko-KR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E34A42-43AA-40C0-9F14-7879F3B58F4C}"/>
              </a:ext>
            </a:extLst>
          </p:cNvPr>
          <p:cNvSpPr txBox="1"/>
          <p:nvPr/>
        </p:nvSpPr>
        <p:spPr>
          <a:xfrm>
            <a:off x="961707" y="2329135"/>
            <a:ext cx="1666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모델링 및 검증</a:t>
            </a:r>
            <a:endParaRPr lang="en-US" altLang="ko-KR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ECDA35-25F9-4BAC-BBDC-63885B2BF302}"/>
              </a:ext>
            </a:extLst>
          </p:cNvPr>
          <p:cNvSpPr txBox="1"/>
          <p:nvPr/>
        </p:nvSpPr>
        <p:spPr>
          <a:xfrm>
            <a:off x="982500" y="3163613"/>
            <a:ext cx="4664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한계 및 추후과제</a:t>
            </a:r>
            <a:endParaRPr lang="en-US" altLang="ko-KR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5A9B36-D517-4300-8E44-7ED3F06516A7}"/>
              </a:ext>
            </a:extLst>
          </p:cNvPr>
          <p:cNvSpPr txBox="1"/>
          <p:nvPr/>
        </p:nvSpPr>
        <p:spPr>
          <a:xfrm>
            <a:off x="105402" y="310559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24BB58-3FE0-4155-B742-AE71D7FFCF3A}"/>
              </a:ext>
            </a:extLst>
          </p:cNvPr>
          <p:cNvSpPr txBox="1"/>
          <p:nvPr/>
        </p:nvSpPr>
        <p:spPr>
          <a:xfrm>
            <a:off x="1021771" y="2747174"/>
            <a:ext cx="4664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모델 해석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6516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59869" y="268278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297438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105403" y="92205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03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07FA8D0-C59D-401A-BA5C-ECF80713C082}"/>
              </a:ext>
            </a:extLst>
          </p:cNvPr>
          <p:cNvCxnSpPr/>
          <p:nvPr/>
        </p:nvCxnSpPr>
        <p:spPr>
          <a:xfrm flipH="1">
            <a:off x="692540" y="40466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4381FFB-D349-4B47-812D-961DF76BAC1E}"/>
              </a:ext>
            </a:extLst>
          </p:cNvPr>
          <p:cNvCxnSpPr/>
          <p:nvPr/>
        </p:nvCxnSpPr>
        <p:spPr>
          <a:xfrm flipH="1">
            <a:off x="2771800" y="373886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B49F89-9DE2-4E29-A73A-EF28D38EA8DB}"/>
              </a:ext>
            </a:extLst>
          </p:cNvPr>
          <p:cNvSpPr txBox="1"/>
          <p:nvPr/>
        </p:nvSpPr>
        <p:spPr>
          <a:xfrm>
            <a:off x="767662" y="49298"/>
            <a:ext cx="517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05.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모델해석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6C9FE-AF96-468D-AB2B-378F8A9A29CB}"/>
              </a:ext>
            </a:extLst>
          </p:cNvPr>
          <p:cNvSpPr txBox="1"/>
          <p:nvPr/>
        </p:nvSpPr>
        <p:spPr>
          <a:xfrm>
            <a:off x="10540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744072-BCD9-4AB3-917E-89A254E45E70}"/>
              </a:ext>
            </a:extLst>
          </p:cNvPr>
          <p:cNvSpPr txBox="1"/>
          <p:nvPr/>
        </p:nvSpPr>
        <p:spPr>
          <a:xfrm>
            <a:off x="6732241" y="35332"/>
            <a:ext cx="2304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작업환경 </a:t>
            </a:r>
            <a:r>
              <a:rPr lang="en-US" altLang="ko-KR" sz="1600" b="1" dirty="0"/>
              <a:t>: Python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3.7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CAB1C-7786-4525-BDA8-517E029DE42B}"/>
              </a:ext>
            </a:extLst>
          </p:cNvPr>
          <p:cNvSpPr txBox="1"/>
          <p:nvPr/>
        </p:nvSpPr>
        <p:spPr>
          <a:xfrm>
            <a:off x="110368" y="26994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F29F11-A6BD-4419-AED1-0AC6CFCE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35" y="1412776"/>
            <a:ext cx="7403739" cy="472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383C34-A9CC-4487-A9AB-00EFA66CBD00}"/>
              </a:ext>
            </a:extLst>
          </p:cNvPr>
          <p:cNvSpPr txBox="1"/>
          <p:nvPr/>
        </p:nvSpPr>
        <p:spPr>
          <a:xfrm>
            <a:off x="1115616" y="620688"/>
            <a:ext cx="43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출퇴근 시간이 이직의도에 미치는 영향</a:t>
            </a:r>
          </a:p>
        </p:txBody>
      </p:sp>
    </p:spTree>
    <p:extLst>
      <p:ext uri="{BB962C8B-B14F-4D97-AF65-F5344CB8AC3E}">
        <p14:creationId xmlns:p14="http://schemas.microsoft.com/office/powerpoint/2010/main" val="132412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59869" y="268278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297438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105403" y="92205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03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07FA8D0-C59D-401A-BA5C-ECF80713C082}"/>
              </a:ext>
            </a:extLst>
          </p:cNvPr>
          <p:cNvCxnSpPr/>
          <p:nvPr/>
        </p:nvCxnSpPr>
        <p:spPr>
          <a:xfrm flipH="1">
            <a:off x="692540" y="40466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4381FFB-D349-4B47-812D-961DF76BAC1E}"/>
              </a:ext>
            </a:extLst>
          </p:cNvPr>
          <p:cNvCxnSpPr/>
          <p:nvPr/>
        </p:nvCxnSpPr>
        <p:spPr>
          <a:xfrm flipH="1">
            <a:off x="2771800" y="373886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B49F89-9DE2-4E29-A73A-EF28D38EA8DB}"/>
              </a:ext>
            </a:extLst>
          </p:cNvPr>
          <p:cNvSpPr txBox="1"/>
          <p:nvPr/>
        </p:nvSpPr>
        <p:spPr>
          <a:xfrm>
            <a:off x="767662" y="49298"/>
            <a:ext cx="517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05.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모델해석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6C9FE-AF96-468D-AB2B-378F8A9A29CB}"/>
              </a:ext>
            </a:extLst>
          </p:cNvPr>
          <p:cNvSpPr txBox="1"/>
          <p:nvPr/>
        </p:nvSpPr>
        <p:spPr>
          <a:xfrm>
            <a:off x="10540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744072-BCD9-4AB3-917E-89A254E45E70}"/>
              </a:ext>
            </a:extLst>
          </p:cNvPr>
          <p:cNvSpPr txBox="1"/>
          <p:nvPr/>
        </p:nvSpPr>
        <p:spPr>
          <a:xfrm>
            <a:off x="6732241" y="35332"/>
            <a:ext cx="2304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작업환경 </a:t>
            </a:r>
            <a:r>
              <a:rPr lang="en-US" altLang="ko-KR" sz="1600" b="1" dirty="0"/>
              <a:t>: Python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3.7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CAB1C-7786-4525-BDA8-517E029DE42B}"/>
              </a:ext>
            </a:extLst>
          </p:cNvPr>
          <p:cNvSpPr txBox="1"/>
          <p:nvPr/>
        </p:nvSpPr>
        <p:spPr>
          <a:xfrm>
            <a:off x="110368" y="26994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764A41-B716-48C2-88A0-94BEF939B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89" y="1339505"/>
            <a:ext cx="7494899" cy="474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787B46C-E66F-4808-8125-C182D9E3F2BD}"/>
              </a:ext>
            </a:extLst>
          </p:cNvPr>
          <p:cNvSpPr txBox="1"/>
          <p:nvPr/>
        </p:nvSpPr>
        <p:spPr>
          <a:xfrm>
            <a:off x="1115616" y="59043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부모 자산 규모가 이직의도에 미치는 영향</a:t>
            </a:r>
          </a:p>
        </p:txBody>
      </p:sp>
    </p:spTree>
    <p:extLst>
      <p:ext uri="{BB962C8B-B14F-4D97-AF65-F5344CB8AC3E}">
        <p14:creationId xmlns:p14="http://schemas.microsoft.com/office/powerpoint/2010/main" val="103700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07FA8D0-C59D-401A-BA5C-ECF80713C082}"/>
              </a:ext>
            </a:extLst>
          </p:cNvPr>
          <p:cNvCxnSpPr/>
          <p:nvPr/>
        </p:nvCxnSpPr>
        <p:spPr>
          <a:xfrm flipH="1">
            <a:off x="692540" y="40466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4381FFB-D349-4B47-812D-961DF76BAC1E}"/>
              </a:ext>
            </a:extLst>
          </p:cNvPr>
          <p:cNvCxnSpPr/>
          <p:nvPr/>
        </p:nvCxnSpPr>
        <p:spPr>
          <a:xfrm flipH="1">
            <a:off x="2771800" y="373886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EB49F89-9DE2-4E29-A73A-EF28D38EA8DB}"/>
              </a:ext>
            </a:extLst>
          </p:cNvPr>
          <p:cNvSpPr txBox="1"/>
          <p:nvPr/>
        </p:nvSpPr>
        <p:spPr>
          <a:xfrm>
            <a:off x="894338" y="35332"/>
            <a:ext cx="517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General Discussion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D88E8-0E81-4CC6-8279-215719B3FFAA}"/>
              </a:ext>
            </a:extLst>
          </p:cNvPr>
          <p:cNvSpPr txBox="1"/>
          <p:nvPr/>
        </p:nvSpPr>
        <p:spPr>
          <a:xfrm>
            <a:off x="6732241" y="35332"/>
            <a:ext cx="2304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작업환경 </a:t>
            </a:r>
            <a:r>
              <a:rPr lang="en-US" altLang="ko-KR" sz="1600" b="1" dirty="0"/>
              <a:t>: Python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3.7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4187A-E609-47F7-8124-3F96B041186C}"/>
              </a:ext>
            </a:extLst>
          </p:cNvPr>
          <p:cNvSpPr txBox="1"/>
          <p:nvPr/>
        </p:nvSpPr>
        <p:spPr>
          <a:xfrm>
            <a:off x="1331640" y="780151"/>
            <a:ext cx="597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인사이트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출퇴근시간이 부모의 자산</a:t>
            </a:r>
            <a:r>
              <a:rPr lang="en-US" altLang="ko-KR" b="1" dirty="0"/>
              <a:t>, </a:t>
            </a:r>
            <a:r>
              <a:rPr lang="ko-KR" altLang="en-US" b="1" dirty="0"/>
              <a:t>구직기간</a:t>
            </a:r>
            <a:r>
              <a:rPr lang="en-US" altLang="ko-KR" b="1" dirty="0"/>
              <a:t>, </a:t>
            </a:r>
            <a:r>
              <a:rPr lang="ko-KR" altLang="en-US" b="1" dirty="0"/>
              <a:t>심지어 월급보다 이직준비를 하는데 중요하게 영향을 미치는 요소이다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5C61DF-14C2-4435-AD41-C4AA9E699A66}"/>
              </a:ext>
            </a:extLst>
          </p:cNvPr>
          <p:cNvSpPr txBox="1"/>
          <p:nvPr/>
        </p:nvSpPr>
        <p:spPr>
          <a:xfrm>
            <a:off x="1341837" y="3212976"/>
            <a:ext cx="5184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한계와 추후연구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코로나 이후 조사결과 반영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2019</a:t>
            </a:r>
            <a:r>
              <a:rPr lang="ko-KR" altLang="en-US" b="1" dirty="0"/>
              <a:t>년 데이터 반영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지속적인 수집이 어려운 정서관련 항목 제거</a:t>
            </a:r>
          </a:p>
        </p:txBody>
      </p:sp>
    </p:spTree>
    <p:extLst>
      <p:ext uri="{BB962C8B-B14F-4D97-AF65-F5344CB8AC3E}">
        <p14:creationId xmlns:p14="http://schemas.microsoft.com/office/powerpoint/2010/main" val="13056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6766" y="26052"/>
            <a:ext cx="225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References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07FA8D0-C59D-401A-BA5C-ECF80713C082}"/>
              </a:ext>
            </a:extLst>
          </p:cNvPr>
          <p:cNvCxnSpPr/>
          <p:nvPr/>
        </p:nvCxnSpPr>
        <p:spPr>
          <a:xfrm flipH="1">
            <a:off x="692540" y="40466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C00323-092C-4542-A625-E8FE3A6057AA}"/>
              </a:ext>
            </a:extLst>
          </p:cNvPr>
          <p:cNvSpPr txBox="1"/>
          <p:nvPr/>
        </p:nvSpPr>
        <p:spPr>
          <a:xfrm>
            <a:off x="971601" y="692696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dirty="0" err="1">
                <a:effectLst/>
                <a:latin typeface="Courier New" panose="02070309020205020404" pitchFamily="49" charset="0"/>
              </a:rPr>
              <a:t>Carr</a:t>
            </a:r>
            <a:r>
              <a:rPr lang="en-US" altLang="ko-KR" sz="1600" b="0" dirty="0">
                <a:effectLst/>
                <a:latin typeface="Courier New" panose="02070309020205020404" pitchFamily="49" charset="0"/>
              </a:rPr>
              <a:t>, J. C., Boyar, S. L., &amp; Gregory, B. T. (2008). The moderating effect of work-family centrality on work-family conflict, organizational attitudes, and turnover behavior. Journal of Management, 34(2), 244–262. https://doi.org/10.1177/0149206307309262 </a:t>
            </a:r>
          </a:p>
          <a:p>
            <a:endParaRPr lang="ko-KR" altLang="en-US" sz="1600" b="0" dirty="0"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dirty="0">
                <a:effectLst/>
                <a:latin typeface="Courier New" panose="02070309020205020404" pitchFamily="49" charset="0"/>
              </a:rPr>
              <a:t>AK, </a:t>
            </a:r>
            <a:r>
              <a:rPr lang="en-US" altLang="ko-KR" sz="1600" b="0" dirty="0" err="1">
                <a:effectLst/>
                <a:latin typeface="Courier New" panose="02070309020205020404" pitchFamily="49" charset="0"/>
              </a:rPr>
              <a:t>Belete</a:t>
            </a:r>
            <a:r>
              <a:rPr lang="en-US" altLang="ko-KR" sz="1600" b="0" dirty="0">
                <a:effectLst/>
                <a:latin typeface="Courier New" panose="02070309020205020404" pitchFamily="49" charset="0"/>
              </a:rPr>
              <a:t>. (2018). Turnover Intention Influencing Factors of Employees: An Empirical Work Review. Journal of Entrepreneurship &amp; Organization 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0872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59869" y="92525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105403" y="92205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03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07FA8D0-C59D-401A-BA5C-ECF80713C082}"/>
              </a:ext>
            </a:extLst>
          </p:cNvPr>
          <p:cNvCxnSpPr/>
          <p:nvPr/>
        </p:nvCxnSpPr>
        <p:spPr>
          <a:xfrm flipH="1">
            <a:off x="692540" y="40466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4381FFB-D349-4B47-812D-961DF76BAC1E}"/>
              </a:ext>
            </a:extLst>
          </p:cNvPr>
          <p:cNvCxnSpPr/>
          <p:nvPr/>
        </p:nvCxnSpPr>
        <p:spPr>
          <a:xfrm flipH="1">
            <a:off x="2771800" y="373886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B49F89-9DE2-4E29-A73A-EF28D38EA8DB}"/>
              </a:ext>
            </a:extLst>
          </p:cNvPr>
          <p:cNvSpPr txBox="1"/>
          <p:nvPr/>
        </p:nvSpPr>
        <p:spPr>
          <a:xfrm>
            <a:off x="767662" y="49298"/>
            <a:ext cx="517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01.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연구문제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6C9FE-AF96-468D-AB2B-378F8A9A29CB}"/>
              </a:ext>
            </a:extLst>
          </p:cNvPr>
          <p:cNvSpPr txBox="1"/>
          <p:nvPr/>
        </p:nvSpPr>
        <p:spPr>
          <a:xfrm>
            <a:off x="10540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744072-BCD9-4AB3-917E-89A254E45E70}"/>
              </a:ext>
            </a:extLst>
          </p:cNvPr>
          <p:cNvSpPr txBox="1"/>
          <p:nvPr/>
        </p:nvSpPr>
        <p:spPr>
          <a:xfrm>
            <a:off x="6732241" y="35332"/>
            <a:ext cx="2304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작업환경 </a:t>
            </a:r>
            <a:r>
              <a:rPr lang="en-US" altLang="ko-KR" sz="1600" b="1" dirty="0"/>
              <a:t>: Python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3.7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D3718-BA9D-4207-9D64-B90C4DB51B47}"/>
              </a:ext>
            </a:extLst>
          </p:cNvPr>
          <p:cNvSpPr txBox="1"/>
          <p:nvPr/>
        </p:nvSpPr>
        <p:spPr>
          <a:xfrm>
            <a:off x="110368" y="26994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EEF78-B3D4-45DD-87CD-62D7F49BB03B}"/>
              </a:ext>
            </a:extLst>
          </p:cNvPr>
          <p:cNvSpPr txBox="1"/>
          <p:nvPr/>
        </p:nvSpPr>
        <p:spPr>
          <a:xfrm>
            <a:off x="8123607" y="6704112"/>
            <a:ext cx="104073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err="1"/>
              <a:t>매칭과정에서</a:t>
            </a:r>
            <a:r>
              <a:rPr lang="ko-KR" altLang="en-US" sz="400" dirty="0"/>
              <a:t> 오류가 생겼을 수 있음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730C40-8A05-4E21-BB74-7F430C5E6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868217"/>
            <a:ext cx="5715000" cy="487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679C8F-35EE-4F4B-A59F-B4C696A7F644}"/>
              </a:ext>
            </a:extLst>
          </p:cNvPr>
          <p:cNvSpPr txBox="1"/>
          <p:nvPr/>
        </p:nvSpPr>
        <p:spPr>
          <a:xfrm>
            <a:off x="1835696" y="602128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사회 초년생의 이직의도에 영향을 미치는 요인이 무엇인가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1298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59869" y="92525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105403" y="92205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03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07FA8D0-C59D-401A-BA5C-ECF80713C082}"/>
              </a:ext>
            </a:extLst>
          </p:cNvPr>
          <p:cNvCxnSpPr/>
          <p:nvPr/>
        </p:nvCxnSpPr>
        <p:spPr>
          <a:xfrm flipH="1">
            <a:off x="692540" y="40466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4381FFB-D349-4B47-812D-961DF76BAC1E}"/>
              </a:ext>
            </a:extLst>
          </p:cNvPr>
          <p:cNvCxnSpPr/>
          <p:nvPr/>
        </p:nvCxnSpPr>
        <p:spPr>
          <a:xfrm flipH="1">
            <a:off x="2771800" y="373886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B49F89-9DE2-4E29-A73A-EF28D38EA8DB}"/>
              </a:ext>
            </a:extLst>
          </p:cNvPr>
          <p:cNvSpPr txBox="1"/>
          <p:nvPr/>
        </p:nvSpPr>
        <p:spPr>
          <a:xfrm>
            <a:off x="767662" y="49298"/>
            <a:ext cx="517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01.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연구문제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6C9FE-AF96-468D-AB2B-378F8A9A29CB}"/>
              </a:ext>
            </a:extLst>
          </p:cNvPr>
          <p:cNvSpPr txBox="1"/>
          <p:nvPr/>
        </p:nvSpPr>
        <p:spPr>
          <a:xfrm>
            <a:off x="10540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744072-BCD9-4AB3-917E-89A254E45E70}"/>
              </a:ext>
            </a:extLst>
          </p:cNvPr>
          <p:cNvSpPr txBox="1"/>
          <p:nvPr/>
        </p:nvSpPr>
        <p:spPr>
          <a:xfrm>
            <a:off x="6732241" y="35332"/>
            <a:ext cx="2304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작업환경 </a:t>
            </a:r>
            <a:r>
              <a:rPr lang="en-US" altLang="ko-KR" sz="1600" b="1" dirty="0"/>
              <a:t>: Python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3.7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D3718-BA9D-4207-9D64-B90C4DB51B47}"/>
              </a:ext>
            </a:extLst>
          </p:cNvPr>
          <p:cNvSpPr txBox="1"/>
          <p:nvPr/>
        </p:nvSpPr>
        <p:spPr>
          <a:xfrm>
            <a:off x="110368" y="26994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EEF78-B3D4-45DD-87CD-62D7F49BB03B}"/>
              </a:ext>
            </a:extLst>
          </p:cNvPr>
          <p:cNvSpPr txBox="1"/>
          <p:nvPr/>
        </p:nvSpPr>
        <p:spPr>
          <a:xfrm>
            <a:off x="8123607" y="6704112"/>
            <a:ext cx="104073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err="1"/>
              <a:t>매칭과정에서</a:t>
            </a:r>
            <a:r>
              <a:rPr lang="ko-KR" altLang="en-US" sz="400" dirty="0"/>
              <a:t> 오류가 생겼을 수 있음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0A8D28-01BB-47D0-BA29-DCFA432F1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743218"/>
            <a:ext cx="4824535" cy="49564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E8B3E1-2492-4F17-858A-BE850F60D41D}"/>
              </a:ext>
            </a:extLst>
          </p:cNvPr>
          <p:cNvSpPr txBox="1"/>
          <p:nvPr/>
        </p:nvSpPr>
        <p:spPr>
          <a:xfrm>
            <a:off x="2136082" y="6084004"/>
            <a:ext cx="538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</a:t>
            </a:r>
            <a:r>
              <a:rPr lang="ko-KR" altLang="en-US" b="1" dirty="0"/>
              <a:t>대 사회초년생 </a:t>
            </a:r>
            <a:r>
              <a:rPr lang="en-US" altLang="ko-KR" b="1" dirty="0"/>
              <a:t>10</a:t>
            </a:r>
            <a:r>
              <a:rPr lang="ko-KR" altLang="en-US" b="1" dirty="0"/>
              <a:t>명중 </a:t>
            </a:r>
            <a:r>
              <a:rPr lang="en-US" altLang="ko-KR" b="1" dirty="0"/>
              <a:t>7</a:t>
            </a:r>
            <a:r>
              <a:rPr lang="ko-KR" altLang="en-US" b="1" dirty="0"/>
              <a:t>명은 </a:t>
            </a:r>
            <a:r>
              <a:rPr lang="en-US" altLang="ko-KR" b="1" dirty="0"/>
              <a:t>1</a:t>
            </a:r>
            <a:r>
              <a:rPr lang="ko-KR" altLang="en-US" b="1" dirty="0"/>
              <a:t>년 안에 이직한다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6110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07FA8D0-C59D-401A-BA5C-ECF80713C082}"/>
              </a:ext>
            </a:extLst>
          </p:cNvPr>
          <p:cNvCxnSpPr/>
          <p:nvPr/>
        </p:nvCxnSpPr>
        <p:spPr>
          <a:xfrm flipH="1">
            <a:off x="692540" y="40466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4381FFB-D349-4B47-812D-961DF76BAC1E}"/>
              </a:ext>
            </a:extLst>
          </p:cNvPr>
          <p:cNvCxnSpPr/>
          <p:nvPr/>
        </p:nvCxnSpPr>
        <p:spPr>
          <a:xfrm flipH="1">
            <a:off x="2771800" y="373886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ECB28B-9A2A-4612-81C2-007DD83C48A1}"/>
              </a:ext>
            </a:extLst>
          </p:cNvPr>
          <p:cNvSpPr txBox="1"/>
          <p:nvPr/>
        </p:nvSpPr>
        <p:spPr>
          <a:xfrm>
            <a:off x="6732241" y="35332"/>
            <a:ext cx="2304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작업환경 </a:t>
            </a:r>
            <a:r>
              <a:rPr lang="en-US" altLang="ko-KR" sz="1600" b="1" dirty="0"/>
              <a:t>: Python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3.7</a:t>
            </a:r>
            <a:endParaRPr lang="ko-KR" altLang="en-US" sz="16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D136C5-97ED-4DCB-9BB1-FDE71A7A3A0A}"/>
              </a:ext>
            </a:extLst>
          </p:cNvPr>
          <p:cNvSpPr/>
          <p:nvPr/>
        </p:nvSpPr>
        <p:spPr>
          <a:xfrm>
            <a:off x="-59869" y="131463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A8A201F9-6B43-41C8-AA63-818791BC6018}"/>
              </a:ext>
            </a:extLst>
          </p:cNvPr>
          <p:cNvSpPr/>
          <p:nvPr/>
        </p:nvSpPr>
        <p:spPr>
          <a:xfrm rot="5400000">
            <a:off x="702755" y="160623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DF42A5-CF12-4BDC-847A-7580D677473D}"/>
              </a:ext>
            </a:extLst>
          </p:cNvPr>
          <p:cNvSpPr txBox="1"/>
          <p:nvPr/>
        </p:nvSpPr>
        <p:spPr>
          <a:xfrm>
            <a:off x="105403" y="92205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3DA695-A466-4344-8F31-43B5C7B7755A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ECA41B-60B6-481C-B8DB-6F967E338613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5EA2BF-A31E-4CA6-A7A8-F258E80859C8}"/>
              </a:ext>
            </a:extLst>
          </p:cNvPr>
          <p:cNvSpPr txBox="1"/>
          <p:nvPr/>
        </p:nvSpPr>
        <p:spPr>
          <a:xfrm>
            <a:off x="10540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C9BB9A-CDE8-418A-9F92-F50AB9AC15E8}"/>
              </a:ext>
            </a:extLst>
          </p:cNvPr>
          <p:cNvSpPr txBox="1"/>
          <p:nvPr/>
        </p:nvSpPr>
        <p:spPr>
          <a:xfrm>
            <a:off x="110368" y="26994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B1E421-5AEE-4BEA-99FF-318E5B066B60}"/>
              </a:ext>
            </a:extLst>
          </p:cNvPr>
          <p:cNvSpPr txBox="1"/>
          <p:nvPr/>
        </p:nvSpPr>
        <p:spPr>
          <a:xfrm>
            <a:off x="767662" y="49298"/>
            <a:ext cx="517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02.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가설 및 평가지표 설정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8839AD-E9FE-42EC-8E20-09B1A3F5B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046288"/>
            <a:ext cx="4580193" cy="3049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1392ED-D322-4700-977A-8A1E60FE4831}"/>
              </a:ext>
            </a:extLst>
          </p:cNvPr>
          <p:cNvSpPr txBox="1"/>
          <p:nvPr/>
        </p:nvSpPr>
        <p:spPr>
          <a:xfrm>
            <a:off x="1115616" y="1841676"/>
            <a:ext cx="1933436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연봉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교육수준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적성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만족도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출퇴근시간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대학원 졸 여부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정규직여부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초과근무시간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복지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성장가능성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근속기간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워라밸</a:t>
            </a:r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F8C0F-0158-4946-834E-B141237DEBE6}"/>
              </a:ext>
            </a:extLst>
          </p:cNvPr>
          <p:cNvSpPr txBox="1"/>
          <p:nvPr/>
        </p:nvSpPr>
        <p:spPr>
          <a:xfrm>
            <a:off x="5544109" y="156953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타깃변수 </a:t>
            </a:r>
            <a:r>
              <a:rPr lang="en-US" altLang="ko-KR" b="1" dirty="0"/>
              <a:t>: </a:t>
            </a:r>
            <a:r>
              <a:rPr lang="ko-KR" altLang="en-US" b="1" dirty="0"/>
              <a:t>이직의도</a:t>
            </a:r>
            <a:endParaRPr lang="en-US" altLang="ko-KR" b="1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9A8B9F71-876D-4B66-A8B1-813BF3E40FE8}"/>
              </a:ext>
            </a:extLst>
          </p:cNvPr>
          <p:cNvSpPr/>
          <p:nvPr/>
        </p:nvSpPr>
        <p:spPr>
          <a:xfrm>
            <a:off x="3282166" y="3157382"/>
            <a:ext cx="769269" cy="3313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5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07FA8D0-C59D-401A-BA5C-ECF80713C082}"/>
              </a:ext>
            </a:extLst>
          </p:cNvPr>
          <p:cNvCxnSpPr/>
          <p:nvPr/>
        </p:nvCxnSpPr>
        <p:spPr>
          <a:xfrm flipH="1">
            <a:off x="692540" y="40466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4381FFB-D349-4B47-812D-961DF76BAC1E}"/>
              </a:ext>
            </a:extLst>
          </p:cNvPr>
          <p:cNvCxnSpPr/>
          <p:nvPr/>
        </p:nvCxnSpPr>
        <p:spPr>
          <a:xfrm flipH="1">
            <a:off x="2771800" y="373886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B49F89-9DE2-4E29-A73A-EF28D38EA8DB}"/>
              </a:ext>
            </a:extLst>
          </p:cNvPr>
          <p:cNvSpPr txBox="1"/>
          <p:nvPr/>
        </p:nvSpPr>
        <p:spPr>
          <a:xfrm>
            <a:off x="767662" y="49298"/>
            <a:ext cx="517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02.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가설 및 평가지표 설정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ECB28B-9A2A-4612-81C2-007DD83C48A1}"/>
              </a:ext>
            </a:extLst>
          </p:cNvPr>
          <p:cNvSpPr txBox="1"/>
          <p:nvPr/>
        </p:nvSpPr>
        <p:spPr>
          <a:xfrm>
            <a:off x="6732241" y="35332"/>
            <a:ext cx="2304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작업환경 </a:t>
            </a:r>
            <a:r>
              <a:rPr lang="en-US" altLang="ko-KR" sz="1600" b="1" dirty="0"/>
              <a:t>: Python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3.7</a:t>
            </a:r>
            <a:endParaRPr lang="ko-KR" altLang="en-US" sz="16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D136C5-97ED-4DCB-9BB1-FDE71A7A3A0A}"/>
              </a:ext>
            </a:extLst>
          </p:cNvPr>
          <p:cNvSpPr/>
          <p:nvPr/>
        </p:nvSpPr>
        <p:spPr>
          <a:xfrm>
            <a:off x="-59869" y="131463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A8A201F9-6B43-41C8-AA63-818791BC6018}"/>
              </a:ext>
            </a:extLst>
          </p:cNvPr>
          <p:cNvSpPr/>
          <p:nvPr/>
        </p:nvSpPr>
        <p:spPr>
          <a:xfrm rot="5400000">
            <a:off x="702755" y="160623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DF42A5-CF12-4BDC-847A-7580D677473D}"/>
              </a:ext>
            </a:extLst>
          </p:cNvPr>
          <p:cNvSpPr txBox="1"/>
          <p:nvPr/>
        </p:nvSpPr>
        <p:spPr>
          <a:xfrm>
            <a:off x="105403" y="92205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3DA695-A466-4344-8F31-43B5C7B7755A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ECA41B-60B6-481C-B8DB-6F967E338613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5EA2BF-A31E-4CA6-A7A8-F258E80859C8}"/>
              </a:ext>
            </a:extLst>
          </p:cNvPr>
          <p:cNvSpPr txBox="1"/>
          <p:nvPr/>
        </p:nvSpPr>
        <p:spPr>
          <a:xfrm>
            <a:off x="10540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C9BB9A-CDE8-418A-9F92-F50AB9AC15E8}"/>
              </a:ext>
            </a:extLst>
          </p:cNvPr>
          <p:cNvSpPr txBox="1"/>
          <p:nvPr/>
        </p:nvSpPr>
        <p:spPr>
          <a:xfrm>
            <a:off x="110368" y="26994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4D92E-2CA2-4E00-8582-3992026D1070}"/>
              </a:ext>
            </a:extLst>
          </p:cNvPr>
          <p:cNvSpPr txBox="1"/>
          <p:nvPr/>
        </p:nvSpPr>
        <p:spPr>
          <a:xfrm>
            <a:off x="1146800" y="1255678"/>
            <a:ext cx="46085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데이터 셋 </a:t>
            </a:r>
            <a:r>
              <a:rPr lang="en-US" altLang="ko-KR" sz="1600" b="1" dirty="0"/>
              <a:t>: 2019</a:t>
            </a:r>
            <a:r>
              <a:rPr lang="ko-KR" altLang="en-US" sz="1600" b="1" dirty="0"/>
              <a:t>년 대졸자 직업 경로조사</a:t>
            </a:r>
            <a:r>
              <a:rPr lang="en-US" altLang="ko-KR" sz="1600" b="1" dirty="0"/>
              <a:t>(GOMS)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대졸자의 노동시장 진입과 정착과정에 대한 실증적 자료수집 목적으로 만들어진 종단 조사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2019</a:t>
            </a:r>
            <a:r>
              <a:rPr lang="ko-KR" altLang="en-US" sz="1400" dirty="0"/>
              <a:t> 대졸자</a:t>
            </a:r>
            <a:r>
              <a:rPr lang="en-US" altLang="ko-KR" sz="1400" dirty="0"/>
              <a:t>(</a:t>
            </a:r>
            <a:r>
              <a:rPr lang="ko-KR" altLang="en-US" sz="1400" dirty="0"/>
              <a:t>전문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일반대</a:t>
            </a:r>
            <a:r>
              <a:rPr lang="en-US" altLang="ko-KR" sz="1400" dirty="0"/>
              <a:t>) </a:t>
            </a:r>
            <a:r>
              <a:rPr lang="ko-KR" altLang="en-US" sz="1400" dirty="0"/>
              <a:t>를 모집단으로 함 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GOMS</a:t>
            </a:r>
            <a:r>
              <a:rPr lang="ko-KR" altLang="en-US" sz="1400" dirty="0"/>
              <a:t>의 설문 문항은 취업준비</a:t>
            </a:r>
            <a:r>
              <a:rPr lang="en-US" altLang="ko-KR" sz="1400" dirty="0"/>
              <a:t>, </a:t>
            </a:r>
            <a:r>
              <a:rPr lang="ko-KR" altLang="en-US" sz="1400" dirty="0"/>
              <a:t>직장적응</a:t>
            </a:r>
            <a:r>
              <a:rPr lang="en-US" altLang="ko-KR" sz="1400" dirty="0"/>
              <a:t>, </a:t>
            </a:r>
            <a:r>
              <a:rPr lang="ko-KR" altLang="en-US" sz="1400" dirty="0"/>
              <a:t>자격증</a:t>
            </a:r>
            <a:r>
              <a:rPr lang="en-US" altLang="ko-KR" sz="1400" dirty="0"/>
              <a:t>, </a:t>
            </a:r>
            <a:r>
              <a:rPr lang="ko-KR" altLang="en-US" sz="1400" dirty="0"/>
              <a:t>취업관련 인지여부 등의 항목으로 이루어짐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전체 </a:t>
            </a:r>
            <a:r>
              <a:rPr lang="en-US" altLang="ko-KR" sz="1400" dirty="0"/>
              <a:t>18,163 </a:t>
            </a:r>
            <a:r>
              <a:rPr lang="ko-KR" altLang="en-US" sz="1400" dirty="0"/>
              <a:t>개 샘플 중 임금 근로자에 해당하는 </a:t>
            </a:r>
            <a:r>
              <a:rPr lang="en-US" altLang="ko-KR" sz="1400" dirty="0"/>
              <a:t>10,525</a:t>
            </a:r>
            <a:r>
              <a:rPr lang="ko-KR" altLang="en-US" sz="1400"/>
              <a:t>개만 분석샘플로 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전체 </a:t>
            </a:r>
            <a:r>
              <a:rPr lang="en-US" altLang="ko-KR" sz="1400" dirty="0"/>
              <a:t>1029</a:t>
            </a:r>
            <a:r>
              <a:rPr lang="ko-KR" altLang="en-US" sz="1400" dirty="0"/>
              <a:t>개 칼럼 중  필요한 변수만 추려 최종적으로 </a:t>
            </a:r>
            <a:r>
              <a:rPr lang="en-US" altLang="ko-KR" sz="1400" dirty="0"/>
              <a:t>80</a:t>
            </a:r>
            <a:r>
              <a:rPr lang="ko-KR" altLang="en-US" sz="1400" dirty="0"/>
              <a:t>개 칼럼만 모델링에 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837050-F26D-4E8C-92DF-F1C203C74C04}"/>
              </a:ext>
            </a:extLst>
          </p:cNvPr>
          <p:cNvSpPr txBox="1"/>
          <p:nvPr/>
        </p:nvSpPr>
        <p:spPr>
          <a:xfrm>
            <a:off x="1475656" y="4401993"/>
            <a:ext cx="36724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단순 예측모델링이 아닌</a:t>
            </a:r>
            <a:endParaRPr lang="en-US" altLang="ko-KR" b="1" dirty="0"/>
          </a:p>
          <a:p>
            <a:r>
              <a:rPr lang="ko-KR" altLang="en-US" b="1" dirty="0"/>
              <a:t>대학을 졸업한 임금노동자의 이직의도를 결정하는 주요 변수들을 도출하는 목적으로 분석 시행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2D9689-8E22-4000-8AF8-97F63070F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611460"/>
            <a:ext cx="2552900" cy="37609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367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07FA8D0-C59D-401A-BA5C-ECF80713C082}"/>
              </a:ext>
            </a:extLst>
          </p:cNvPr>
          <p:cNvCxnSpPr/>
          <p:nvPr/>
        </p:nvCxnSpPr>
        <p:spPr>
          <a:xfrm flipH="1">
            <a:off x="692540" y="40466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4381FFB-D349-4B47-812D-961DF76BAC1E}"/>
              </a:ext>
            </a:extLst>
          </p:cNvPr>
          <p:cNvCxnSpPr/>
          <p:nvPr/>
        </p:nvCxnSpPr>
        <p:spPr>
          <a:xfrm flipH="1">
            <a:off x="2771800" y="373886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B49F89-9DE2-4E29-A73A-EF28D38EA8DB}"/>
              </a:ext>
            </a:extLst>
          </p:cNvPr>
          <p:cNvSpPr txBox="1"/>
          <p:nvPr/>
        </p:nvSpPr>
        <p:spPr>
          <a:xfrm>
            <a:off x="767662" y="49298"/>
            <a:ext cx="517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03.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탐색적 데이터 분석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(1)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ECB28B-9A2A-4612-81C2-007DD83C48A1}"/>
              </a:ext>
            </a:extLst>
          </p:cNvPr>
          <p:cNvSpPr txBox="1"/>
          <p:nvPr/>
        </p:nvSpPr>
        <p:spPr>
          <a:xfrm>
            <a:off x="6732241" y="35332"/>
            <a:ext cx="2304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작업환경 </a:t>
            </a:r>
            <a:r>
              <a:rPr lang="en-US" altLang="ko-KR" sz="1600" b="1" dirty="0"/>
              <a:t>: Python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3.7</a:t>
            </a:r>
            <a:endParaRPr lang="ko-KR" altLang="en-US" sz="16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D136C5-97ED-4DCB-9BB1-FDE71A7A3A0A}"/>
              </a:ext>
            </a:extLst>
          </p:cNvPr>
          <p:cNvSpPr/>
          <p:nvPr/>
        </p:nvSpPr>
        <p:spPr>
          <a:xfrm>
            <a:off x="-59869" y="18186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A8A201F9-6B43-41C8-AA63-818791BC6018}"/>
              </a:ext>
            </a:extLst>
          </p:cNvPr>
          <p:cNvSpPr/>
          <p:nvPr/>
        </p:nvSpPr>
        <p:spPr>
          <a:xfrm rot="5400000">
            <a:off x="702755" y="21102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DF42A5-CF12-4BDC-847A-7580D677473D}"/>
              </a:ext>
            </a:extLst>
          </p:cNvPr>
          <p:cNvSpPr txBox="1"/>
          <p:nvPr/>
        </p:nvSpPr>
        <p:spPr>
          <a:xfrm>
            <a:off x="105403" y="92205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3DA695-A466-4344-8F31-43B5C7B7755A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ECA41B-60B6-481C-B8DB-6F967E338613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5EA2BF-A31E-4CA6-A7A8-F258E80859C8}"/>
              </a:ext>
            </a:extLst>
          </p:cNvPr>
          <p:cNvSpPr txBox="1"/>
          <p:nvPr/>
        </p:nvSpPr>
        <p:spPr>
          <a:xfrm>
            <a:off x="10540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C9BB9A-CDE8-418A-9F92-F50AB9AC15E8}"/>
              </a:ext>
            </a:extLst>
          </p:cNvPr>
          <p:cNvSpPr txBox="1"/>
          <p:nvPr/>
        </p:nvSpPr>
        <p:spPr>
          <a:xfrm>
            <a:off x="110368" y="26994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AF126-B7F1-4AB2-A05E-01509625CDF1}"/>
              </a:ext>
            </a:extLst>
          </p:cNvPr>
          <p:cNvSpPr txBox="1"/>
          <p:nvPr/>
        </p:nvSpPr>
        <p:spPr>
          <a:xfrm>
            <a:off x="1047882" y="698475"/>
            <a:ext cx="3672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전공계열이 이직준비에 미치는 영향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158F0A-E62D-49D6-86A1-10D55EE3D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82" y="1679322"/>
            <a:ext cx="3830094" cy="4524644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05B82CC-6898-4462-827C-D8C5D0F9C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59" y="3212976"/>
            <a:ext cx="37623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098A0A-BE13-433E-B99C-049399C84F15}"/>
              </a:ext>
            </a:extLst>
          </p:cNvPr>
          <p:cNvSpPr txBox="1"/>
          <p:nvPr/>
        </p:nvSpPr>
        <p:spPr>
          <a:xfrm>
            <a:off x="1070798" y="1202268"/>
            <a:ext cx="5172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교육 전공인 경우 이직을 준비하는 비율이 가장 높게 나타남  </a:t>
            </a:r>
          </a:p>
        </p:txBody>
      </p:sp>
    </p:spTree>
    <p:extLst>
      <p:ext uri="{BB962C8B-B14F-4D97-AF65-F5344CB8AC3E}">
        <p14:creationId xmlns:p14="http://schemas.microsoft.com/office/powerpoint/2010/main" val="365376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07FA8D0-C59D-401A-BA5C-ECF80713C082}"/>
              </a:ext>
            </a:extLst>
          </p:cNvPr>
          <p:cNvCxnSpPr/>
          <p:nvPr/>
        </p:nvCxnSpPr>
        <p:spPr>
          <a:xfrm flipH="1">
            <a:off x="692540" y="40466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4381FFB-D349-4B47-812D-961DF76BAC1E}"/>
              </a:ext>
            </a:extLst>
          </p:cNvPr>
          <p:cNvCxnSpPr/>
          <p:nvPr/>
        </p:nvCxnSpPr>
        <p:spPr>
          <a:xfrm flipH="1">
            <a:off x="2771800" y="373886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B49F89-9DE2-4E29-A73A-EF28D38EA8DB}"/>
              </a:ext>
            </a:extLst>
          </p:cNvPr>
          <p:cNvSpPr txBox="1"/>
          <p:nvPr/>
        </p:nvSpPr>
        <p:spPr>
          <a:xfrm>
            <a:off x="767662" y="49298"/>
            <a:ext cx="517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03.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탐색적 데이터 분석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(2)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ECB28B-9A2A-4612-81C2-007DD83C48A1}"/>
              </a:ext>
            </a:extLst>
          </p:cNvPr>
          <p:cNvSpPr txBox="1"/>
          <p:nvPr/>
        </p:nvSpPr>
        <p:spPr>
          <a:xfrm>
            <a:off x="6732241" y="35332"/>
            <a:ext cx="2304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작업환경 </a:t>
            </a:r>
            <a:r>
              <a:rPr lang="en-US" altLang="ko-KR" sz="1600" b="1" dirty="0"/>
              <a:t>: Python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3.7</a:t>
            </a:r>
            <a:endParaRPr lang="ko-KR" altLang="en-US" sz="16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D136C5-97ED-4DCB-9BB1-FDE71A7A3A0A}"/>
              </a:ext>
            </a:extLst>
          </p:cNvPr>
          <p:cNvSpPr/>
          <p:nvPr/>
        </p:nvSpPr>
        <p:spPr>
          <a:xfrm>
            <a:off x="-59869" y="18186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A8A201F9-6B43-41C8-AA63-818791BC6018}"/>
              </a:ext>
            </a:extLst>
          </p:cNvPr>
          <p:cNvSpPr/>
          <p:nvPr/>
        </p:nvSpPr>
        <p:spPr>
          <a:xfrm rot="5400000">
            <a:off x="702755" y="21102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DF42A5-CF12-4BDC-847A-7580D677473D}"/>
              </a:ext>
            </a:extLst>
          </p:cNvPr>
          <p:cNvSpPr txBox="1"/>
          <p:nvPr/>
        </p:nvSpPr>
        <p:spPr>
          <a:xfrm>
            <a:off x="105403" y="92205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3DA695-A466-4344-8F31-43B5C7B7755A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ECA41B-60B6-481C-B8DB-6F967E338613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5EA2BF-A31E-4CA6-A7A8-F258E80859C8}"/>
              </a:ext>
            </a:extLst>
          </p:cNvPr>
          <p:cNvSpPr txBox="1"/>
          <p:nvPr/>
        </p:nvSpPr>
        <p:spPr>
          <a:xfrm>
            <a:off x="10540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C9BB9A-CDE8-418A-9F92-F50AB9AC15E8}"/>
              </a:ext>
            </a:extLst>
          </p:cNvPr>
          <p:cNvSpPr txBox="1"/>
          <p:nvPr/>
        </p:nvSpPr>
        <p:spPr>
          <a:xfrm>
            <a:off x="110368" y="26994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05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3A0B1BC-5FB0-42AE-B4F7-FFCABAB0D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13119"/>
            <a:ext cx="6300955" cy="419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D486DD1-3969-442C-BC12-3C22CF7D3832}"/>
              </a:ext>
            </a:extLst>
          </p:cNvPr>
          <p:cNvSpPr txBox="1"/>
          <p:nvPr/>
        </p:nvSpPr>
        <p:spPr>
          <a:xfrm>
            <a:off x="899593" y="617811"/>
            <a:ext cx="3672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성별이 이직준비에 미치는 영향 </a:t>
            </a:r>
          </a:p>
        </p:txBody>
      </p:sp>
    </p:spTree>
    <p:extLst>
      <p:ext uri="{BB962C8B-B14F-4D97-AF65-F5344CB8AC3E}">
        <p14:creationId xmlns:p14="http://schemas.microsoft.com/office/powerpoint/2010/main" val="310055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59869" y="232274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105403" y="92205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03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07FA8D0-C59D-401A-BA5C-ECF80713C082}"/>
              </a:ext>
            </a:extLst>
          </p:cNvPr>
          <p:cNvCxnSpPr/>
          <p:nvPr/>
        </p:nvCxnSpPr>
        <p:spPr>
          <a:xfrm flipH="1">
            <a:off x="692540" y="40466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4381FFB-D349-4B47-812D-961DF76BAC1E}"/>
              </a:ext>
            </a:extLst>
          </p:cNvPr>
          <p:cNvCxnSpPr/>
          <p:nvPr/>
        </p:nvCxnSpPr>
        <p:spPr>
          <a:xfrm flipH="1">
            <a:off x="2771800" y="373886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B49F89-9DE2-4E29-A73A-EF28D38EA8DB}"/>
              </a:ext>
            </a:extLst>
          </p:cNvPr>
          <p:cNvSpPr txBox="1"/>
          <p:nvPr/>
        </p:nvSpPr>
        <p:spPr>
          <a:xfrm>
            <a:off x="767662" y="49298"/>
            <a:ext cx="517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04.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모델링 및 검증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6C9FE-AF96-468D-AB2B-378F8A9A29CB}"/>
              </a:ext>
            </a:extLst>
          </p:cNvPr>
          <p:cNvSpPr txBox="1"/>
          <p:nvPr/>
        </p:nvSpPr>
        <p:spPr>
          <a:xfrm>
            <a:off x="10540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744072-BCD9-4AB3-917E-89A254E45E70}"/>
              </a:ext>
            </a:extLst>
          </p:cNvPr>
          <p:cNvSpPr txBox="1"/>
          <p:nvPr/>
        </p:nvSpPr>
        <p:spPr>
          <a:xfrm>
            <a:off x="6732241" y="35332"/>
            <a:ext cx="2304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작업환경 </a:t>
            </a:r>
            <a:r>
              <a:rPr lang="en-US" altLang="ko-KR" sz="1600" b="1" dirty="0"/>
              <a:t>: Python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3.7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CAB1C-7786-4525-BDA8-517E029DE42B}"/>
              </a:ext>
            </a:extLst>
          </p:cNvPr>
          <p:cNvSpPr txBox="1"/>
          <p:nvPr/>
        </p:nvSpPr>
        <p:spPr>
          <a:xfrm>
            <a:off x="110368" y="26994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05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E800F5-B0CB-47FC-AAC6-42A6CFBEA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09" y="4194297"/>
            <a:ext cx="7535728" cy="23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1E325F-B7DA-4EC2-810D-6C4B419413AC}"/>
              </a:ext>
            </a:extLst>
          </p:cNvPr>
          <p:cNvSpPr txBox="1"/>
          <p:nvPr/>
        </p:nvSpPr>
        <p:spPr>
          <a:xfrm>
            <a:off x="1187624" y="3693502"/>
            <a:ext cx="273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RandomForestModel</a:t>
            </a:r>
            <a:endParaRPr lang="ko-KR" altLang="en-US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C79C7DF-F126-408F-AFBB-D338B913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74" y="867182"/>
            <a:ext cx="7817956" cy="247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CE59771-A3DB-4B63-8F25-C648F3A10B13}"/>
              </a:ext>
            </a:extLst>
          </p:cNvPr>
          <p:cNvSpPr txBox="1"/>
          <p:nvPr/>
        </p:nvSpPr>
        <p:spPr>
          <a:xfrm>
            <a:off x="1165192" y="505349"/>
            <a:ext cx="6068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XgboostModel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4326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59869" y="232274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105403" y="92205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03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07FA8D0-C59D-401A-BA5C-ECF80713C082}"/>
              </a:ext>
            </a:extLst>
          </p:cNvPr>
          <p:cNvCxnSpPr/>
          <p:nvPr/>
        </p:nvCxnSpPr>
        <p:spPr>
          <a:xfrm flipH="1">
            <a:off x="692540" y="40466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4381FFB-D349-4B47-812D-961DF76BAC1E}"/>
              </a:ext>
            </a:extLst>
          </p:cNvPr>
          <p:cNvCxnSpPr/>
          <p:nvPr/>
        </p:nvCxnSpPr>
        <p:spPr>
          <a:xfrm flipH="1">
            <a:off x="2771800" y="373886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B49F89-9DE2-4E29-A73A-EF28D38EA8DB}"/>
              </a:ext>
            </a:extLst>
          </p:cNvPr>
          <p:cNvSpPr txBox="1"/>
          <p:nvPr/>
        </p:nvSpPr>
        <p:spPr>
          <a:xfrm>
            <a:off x="767662" y="49298"/>
            <a:ext cx="517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04.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모델링 및 검증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6C9FE-AF96-468D-AB2B-378F8A9A29CB}"/>
              </a:ext>
            </a:extLst>
          </p:cNvPr>
          <p:cNvSpPr txBox="1"/>
          <p:nvPr/>
        </p:nvSpPr>
        <p:spPr>
          <a:xfrm>
            <a:off x="10540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744072-BCD9-4AB3-917E-89A254E45E70}"/>
              </a:ext>
            </a:extLst>
          </p:cNvPr>
          <p:cNvSpPr txBox="1"/>
          <p:nvPr/>
        </p:nvSpPr>
        <p:spPr>
          <a:xfrm>
            <a:off x="6732241" y="35332"/>
            <a:ext cx="2304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작업환경 </a:t>
            </a:r>
            <a:r>
              <a:rPr lang="en-US" altLang="ko-KR" sz="1600" b="1" dirty="0"/>
              <a:t>: Python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3.7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CAB1C-7786-4525-BDA8-517E029DE42B}"/>
              </a:ext>
            </a:extLst>
          </p:cNvPr>
          <p:cNvSpPr txBox="1"/>
          <p:nvPr/>
        </p:nvSpPr>
        <p:spPr>
          <a:xfrm>
            <a:off x="110368" y="26994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05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38E96E-CBD1-4BE0-909A-BAD3B5A84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32" y="922051"/>
            <a:ext cx="3124282" cy="5421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0ECB6A-0083-4F77-87EC-E4082AAF0840}"/>
              </a:ext>
            </a:extLst>
          </p:cNvPr>
          <p:cNvSpPr txBox="1"/>
          <p:nvPr/>
        </p:nvSpPr>
        <p:spPr>
          <a:xfrm>
            <a:off x="4427985" y="2996952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전반적 만족도</a:t>
            </a:r>
            <a:r>
              <a:rPr lang="en-US" altLang="ko-KR" b="1" dirty="0"/>
              <a:t>, </a:t>
            </a:r>
            <a:r>
              <a:rPr lang="ko-KR" altLang="en-US" b="1" dirty="0"/>
              <a:t>이직제안여부</a:t>
            </a:r>
            <a:r>
              <a:rPr lang="en-US" altLang="ko-KR" b="1" dirty="0"/>
              <a:t>, </a:t>
            </a:r>
            <a:r>
              <a:rPr lang="ko-KR" altLang="en-US" b="1" dirty="0"/>
              <a:t>출근에 걸리는 시간</a:t>
            </a:r>
            <a:r>
              <a:rPr lang="en-US" altLang="ko-KR" b="1" dirty="0"/>
              <a:t>, </a:t>
            </a:r>
            <a:r>
              <a:rPr lang="ko-KR" altLang="en-US" b="1" dirty="0"/>
              <a:t>기술</a:t>
            </a:r>
            <a:r>
              <a:rPr lang="en-US" altLang="ko-KR" b="1" dirty="0"/>
              <a:t>-</a:t>
            </a:r>
            <a:r>
              <a:rPr lang="ko-KR" altLang="en-US" b="1" dirty="0"/>
              <a:t>직업 적합성</a:t>
            </a:r>
            <a:r>
              <a:rPr lang="en-US" altLang="ko-KR" b="1" dirty="0"/>
              <a:t>, </a:t>
            </a:r>
            <a:r>
              <a:rPr lang="ko-KR" altLang="en-US" b="1" dirty="0"/>
              <a:t>구직기간 등이 이직준비에 영향을 미치는 주요 변수들로 나타남</a:t>
            </a:r>
          </a:p>
        </p:txBody>
      </p:sp>
    </p:spTree>
    <p:extLst>
      <p:ext uri="{BB962C8B-B14F-4D97-AF65-F5344CB8AC3E}">
        <p14:creationId xmlns:p14="http://schemas.microsoft.com/office/powerpoint/2010/main" val="216549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5443</TotalTime>
  <Words>482</Words>
  <Application>Microsoft Office PowerPoint</Application>
  <PresentationFormat>화면 슬라이드 쇼(4:3)</PresentationFormat>
  <Paragraphs>145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Yoon Jinheon</cp:lastModifiedBy>
  <cp:revision>265</cp:revision>
  <dcterms:created xsi:type="dcterms:W3CDTF">2013-09-05T09:43:46Z</dcterms:created>
  <dcterms:modified xsi:type="dcterms:W3CDTF">2021-07-02T08:43:16Z</dcterms:modified>
</cp:coreProperties>
</file>