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61" r:id="rId2"/>
    <p:sldId id="362" r:id="rId3"/>
    <p:sldId id="388" r:id="rId4"/>
    <p:sldId id="396" r:id="rId5"/>
    <p:sldId id="405" r:id="rId6"/>
    <p:sldId id="397" r:id="rId7"/>
    <p:sldId id="398" r:id="rId8"/>
    <p:sldId id="401" r:id="rId9"/>
    <p:sldId id="399" r:id="rId10"/>
    <p:sldId id="402" r:id="rId11"/>
    <p:sldId id="404" r:id="rId12"/>
    <p:sldId id="400" r:id="rId13"/>
    <p:sldId id="403" r:id="rId14"/>
    <p:sldId id="406" r:id="rId15"/>
    <p:sldId id="392" r:id="rId16"/>
    <p:sldId id="36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D6"/>
    <a:srgbClr val="6600FF"/>
    <a:srgbClr val="937963"/>
    <a:srgbClr val="B04233"/>
    <a:srgbClr val="F23B48"/>
    <a:srgbClr val="606060"/>
    <a:srgbClr val="717171"/>
    <a:srgbClr val="6B6B6B"/>
    <a:srgbClr val="FFC000"/>
    <a:srgbClr val="895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79" d="100"/>
          <a:sy n="79" d="100"/>
        </p:scale>
        <p:origin x="12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중간발표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2019. 05. 15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2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084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6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</a:t>
            </a:r>
            <a:r>
              <a:rPr lang="en-US" altLang="ko-KR" sz="2000" b="1" dirty="0">
                <a:solidFill>
                  <a:srgbClr val="6600FF"/>
                </a:solidFill>
              </a:rPr>
              <a:t>flat</a:t>
            </a:r>
            <a:r>
              <a:rPr lang="ko-KR" altLang="en-US" sz="2000" b="1" dirty="0">
                <a:solidFill>
                  <a:srgbClr val="6600FF"/>
                </a:solidFill>
              </a:rPr>
              <a:t>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37310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6" y="3444949"/>
            <a:ext cx="1201479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3225" y="3443300"/>
            <a:ext cx="389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구간에서 임의로 하나의 값을 학습 횟수 기준으로 설정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위쪽/아래쪽 화살표 3"/>
          <p:cNvSpPr/>
          <p:nvPr/>
        </p:nvSpPr>
        <p:spPr>
          <a:xfrm>
            <a:off x="4096512" y="3572256"/>
            <a:ext cx="182880" cy="353568"/>
          </a:xfrm>
          <a:prstGeom prst="up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0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일정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>
            <a:off x="400140" y="1235678"/>
            <a:ext cx="286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39" y="1441643"/>
            <a:ext cx="9537406" cy="49690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E8B9DE-75A2-4B4C-9C27-ABEDCBC547D8}"/>
              </a:ext>
            </a:extLst>
          </p:cNvPr>
          <p:cNvSpPr/>
          <p:nvPr/>
        </p:nvSpPr>
        <p:spPr>
          <a:xfrm>
            <a:off x="1286539" y="4637988"/>
            <a:ext cx="1909148" cy="1395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2778455" cy="751139"/>
            <a:chOff x="4123410" y="1826618"/>
            <a:chExt cx="2778455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645050" y="2029551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</a:t>
              </a:r>
              <a:r>
                <a:rPr kumimoji="1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제안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73607" y="4748228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진행 상황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078080" y="2133968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7256517" y="3438177"/>
            <a:ext cx="189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일정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27803" y="343817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79955" y="4779092"/>
            <a:ext cx="278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출처 및 참고 문헌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60" y="3228872"/>
            <a:ext cx="110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URL </a:t>
            </a:r>
            <a:r>
              <a:rPr lang="ko-KR" altLang="en-US" sz="1600" dirty="0"/>
              <a:t>일치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1968" y="4290350"/>
            <a:ext cx="21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00986" y="36939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176" y="5844319"/>
            <a:ext cx="1087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☞ Inception V3</a:t>
            </a:r>
            <a:r>
              <a:rPr lang="ko-KR" altLang="en-US" sz="2000" dirty="0"/>
              <a:t>로 나온 </a:t>
            </a:r>
            <a:r>
              <a:rPr lang="ko-KR" altLang="en-US" sz="2000" dirty="0" err="1"/>
              <a:t>유사도와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dHash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알고리즘을 사용하여 </a:t>
            </a:r>
            <a:r>
              <a:rPr lang="ko-KR" altLang="en-US" sz="2000" b="1" dirty="0">
                <a:solidFill>
                  <a:srgbClr val="F23B48"/>
                </a:solidFill>
              </a:rPr>
              <a:t>더 정확한 이미지 유사도 검출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4264" y="4364169"/>
            <a:ext cx="26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Inception-v3 </a:t>
            </a:r>
            <a:r>
              <a:rPr lang="ko-KR" altLang="en-US" dirty="0"/>
              <a:t>알고리즘</a:t>
            </a:r>
          </a:p>
        </p:txBody>
      </p:sp>
      <p:pic>
        <p:nvPicPr>
          <p:cNvPr id="32" name="Picture 2" descr="inception v3ì ëí ì´ë¯¸ì§ ê²ìê²°ê³¼">
            <a:extLst>
              <a:ext uri="{FF2B5EF4-FFF2-40B4-BE49-F238E27FC236}">
                <a16:creationId xmlns:a16="http://schemas.microsoft.com/office/drawing/2014/main" id="{EEA26B26-EA9B-44C6-94F6-52D970AF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65" y="2288317"/>
            <a:ext cx="2625581" cy="8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22">
            <a:extLst>
              <a:ext uri="{FF2B5EF4-FFF2-40B4-BE49-F238E27FC236}">
                <a16:creationId xmlns:a16="http://schemas.microsoft.com/office/drawing/2014/main" id="{047F8257-CA38-4A6C-84DD-2299D22F512D}"/>
              </a:ext>
            </a:extLst>
          </p:cNvPr>
          <p:cNvSpPr/>
          <p:nvPr/>
        </p:nvSpPr>
        <p:spPr>
          <a:xfrm>
            <a:off x="9717600" y="3611444"/>
            <a:ext cx="710231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pic>
        <p:nvPicPr>
          <p:cNvPr id="34" name="Picture 4" descr="imagehash pythonì ëí ì´ë¯¸ì§ ê²ìê²°ê³¼">
            <a:extLst>
              <a:ext uri="{FF2B5EF4-FFF2-40B4-BE49-F238E27FC236}">
                <a16:creationId xmlns:a16="http://schemas.microsoft.com/office/drawing/2014/main" id="{0327C955-863D-492A-9EC1-9D2BD991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31" y="3417332"/>
            <a:ext cx="2716798" cy="8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871A33-664D-4F34-A132-ECE717A905FE}"/>
              </a:ext>
            </a:extLst>
          </p:cNvPr>
          <p:cNvSpPr txBox="1"/>
          <p:nvPr/>
        </p:nvSpPr>
        <p:spPr>
          <a:xfrm>
            <a:off x="325997" y="3955588"/>
            <a:ext cx="8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36" name="Picture 6" descr="inception v3 êµ¬ì¡°ì ëí ì´ë¯¸ì§ ê²ìê²°ê³¼">
            <a:extLst>
              <a:ext uri="{FF2B5EF4-FFF2-40B4-BE49-F238E27FC236}">
                <a16:creationId xmlns:a16="http://schemas.microsoft.com/office/drawing/2014/main" id="{C5949E50-56ED-46EF-BCCA-FD2C9B3A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10" y="3169403"/>
            <a:ext cx="4190702" cy="12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3E3327-05EB-4DA0-AD86-4D6C46BDC907}"/>
              </a:ext>
            </a:extLst>
          </p:cNvPr>
          <p:cNvSpPr/>
          <p:nvPr/>
        </p:nvSpPr>
        <p:spPr>
          <a:xfrm>
            <a:off x="1272833" y="2018774"/>
            <a:ext cx="8346271" cy="33504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F04B30-DB04-4C07-8B8E-78487522E50B}"/>
              </a:ext>
            </a:extLst>
          </p:cNvPr>
          <p:cNvSpPr txBox="1"/>
          <p:nvPr/>
        </p:nvSpPr>
        <p:spPr>
          <a:xfrm>
            <a:off x="4361227" y="1583450"/>
            <a:ext cx="229861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비교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9" name="오른쪽 화살표 22">
            <a:extLst>
              <a:ext uri="{FF2B5EF4-FFF2-40B4-BE49-F238E27FC236}">
                <a16:creationId xmlns:a16="http://schemas.microsoft.com/office/drawing/2014/main" id="{E764C312-A760-400C-82C9-8AE8F7B8A893}"/>
              </a:ext>
            </a:extLst>
          </p:cNvPr>
          <p:cNvSpPr/>
          <p:nvPr/>
        </p:nvSpPr>
        <p:spPr>
          <a:xfrm>
            <a:off x="5767205" y="3589755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sp>
        <p:nvSpPr>
          <p:cNvPr id="40" name="오른쪽 화살표 22">
            <a:extLst>
              <a:ext uri="{FF2B5EF4-FFF2-40B4-BE49-F238E27FC236}">
                <a16:creationId xmlns:a16="http://schemas.microsoft.com/office/drawing/2014/main" id="{5659594D-A0E0-4982-8557-85009C6BA98D}"/>
              </a:ext>
            </a:extLst>
          </p:cNvPr>
          <p:cNvSpPr/>
          <p:nvPr/>
        </p:nvSpPr>
        <p:spPr>
          <a:xfrm>
            <a:off x="236422" y="3530638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6600FF"/>
                </a:solidFill>
              </a:rPr>
              <a:t>“</a:t>
            </a:r>
            <a:r>
              <a:rPr lang="en-US" altLang="ko-KR" sz="2400" b="1" u="sng" dirty="0">
                <a:solidFill>
                  <a:srgbClr val="6600FF"/>
                </a:solidFill>
              </a:rPr>
              <a:t>URL</a:t>
            </a:r>
            <a:r>
              <a:rPr lang="ko-KR" altLang="en-US" sz="2400" b="1" u="sng" dirty="0">
                <a:solidFill>
                  <a:srgbClr val="6600FF"/>
                </a:solidFill>
              </a:rPr>
              <a:t>과 </a:t>
            </a:r>
            <a:r>
              <a:rPr lang="en-US" altLang="ko-KR" sz="2400" b="1" u="sng" dirty="0">
                <a:solidFill>
                  <a:srgbClr val="6600FF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6600FF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6600FF"/>
                </a:solidFill>
              </a:rPr>
              <a:t>•</a:t>
            </a:r>
            <a:r>
              <a:rPr lang="ko-KR" altLang="en-US" sz="2400" b="1" u="sng" dirty="0">
                <a:solidFill>
                  <a:srgbClr val="6600FF"/>
                </a:solidFill>
              </a:rPr>
              <a:t>변조 탐지 및 알림 서비스</a:t>
            </a:r>
            <a:r>
              <a:rPr lang="en-US" altLang="ko-KR" sz="2400" b="1" dirty="0">
                <a:solidFill>
                  <a:srgbClr val="6600FF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C539E5-412B-4663-B4F5-7B152124B669}"/>
              </a:ext>
            </a:extLst>
          </p:cNvPr>
          <p:cNvSpPr/>
          <p:nvPr/>
        </p:nvSpPr>
        <p:spPr>
          <a:xfrm>
            <a:off x="838660" y="1715498"/>
            <a:ext cx="3330639" cy="2900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4997375" y="1698749"/>
            <a:ext cx="1912393" cy="2886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7737844" y="785645"/>
            <a:ext cx="3775618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76811BA-9460-45C7-8513-C0A1AE956F35}"/>
              </a:ext>
            </a:extLst>
          </p:cNvPr>
          <p:cNvSpPr/>
          <p:nvPr/>
        </p:nvSpPr>
        <p:spPr>
          <a:xfrm>
            <a:off x="7926997" y="3074347"/>
            <a:ext cx="3432241" cy="33096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 flipV="1">
            <a:off x="400140" y="1143934"/>
            <a:ext cx="3775618" cy="5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9180986" y="40635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4" y="2380452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1026710" y="3232078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1032" name="Picture 8" descr="ì¹ì¬ì´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D466E652-EAA5-4F2E-9903-32DB0AED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923" y1="50231" x2="53308" y2="49846"/>
                        <a14:foregroundMark x1="64462" y1="49846" x2="65769" y2="52000"/>
                        <a14:foregroundMark x1="63308" y1="57538" x2="65769" y2="56769"/>
                        <a14:foregroundMark x1="57692" y1="57154" x2="37154" y2="57538"/>
                        <a14:foregroundMark x1="35077" y1="32615" x2="64462" y2="33769"/>
                        <a14:foregroundMark x1="51385" y1="31615" x2="70923" y2="32231"/>
                        <a14:foregroundMark x1="28692" y1="30846" x2="77308" y2="30692"/>
                        <a14:foregroundMark x1="79615" y1="40692" x2="79385" y2="53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46" y="1829153"/>
            <a:ext cx="1975153" cy="19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32D1169-0E43-4539-9EAE-153C66D20190}"/>
              </a:ext>
            </a:extLst>
          </p:cNvPr>
          <p:cNvSpPr/>
          <p:nvPr/>
        </p:nvSpPr>
        <p:spPr>
          <a:xfrm>
            <a:off x="1873941" y="2816730"/>
            <a:ext cx="556851" cy="301886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C5A8D-B974-4DA9-8184-A4BF046D0A18}"/>
              </a:ext>
            </a:extLst>
          </p:cNvPr>
          <p:cNvSpPr txBox="1"/>
          <p:nvPr/>
        </p:nvSpPr>
        <p:spPr>
          <a:xfrm>
            <a:off x="2452678" y="3285175"/>
            <a:ext cx="145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은행 사이트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BB49DE-F883-4CB5-A10E-23A6D096DB31}"/>
              </a:ext>
            </a:extLst>
          </p:cNvPr>
          <p:cNvSpPr txBox="1"/>
          <p:nvPr/>
        </p:nvSpPr>
        <p:spPr>
          <a:xfrm>
            <a:off x="5159744" y="2128567"/>
            <a:ext cx="197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+ </a:t>
            </a:r>
            <a:r>
              <a:rPr lang="ko-KR" altLang="en-US" dirty="0"/>
              <a:t>이미지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E677AF-1F19-47DB-8182-F37F79860F02}"/>
              </a:ext>
            </a:extLst>
          </p:cNvPr>
          <p:cNvSpPr txBox="1"/>
          <p:nvPr/>
        </p:nvSpPr>
        <p:spPr>
          <a:xfrm>
            <a:off x="5233083" y="3241442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서비스</a:t>
            </a:r>
          </a:p>
        </p:txBody>
      </p:sp>
      <p:pic>
        <p:nvPicPr>
          <p:cNvPr id="40" name="Picture 8" descr="ì¹ì¬ì´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F296B62F-71C8-4BEF-9F0C-E770071B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8923" y1="50231" x2="53308" y2="49846"/>
                        <a14:foregroundMark x1="64462" y1="49846" x2="65769" y2="52000"/>
                        <a14:foregroundMark x1="63308" y1="57538" x2="65769" y2="56769"/>
                        <a14:foregroundMark x1="57692" y1="57154" x2="37154" y2="57538"/>
                        <a14:foregroundMark x1="35077" y1="32615" x2="64462" y2="33769"/>
                        <a14:foregroundMark x1="51385" y1="31615" x2="70923" y2="32231"/>
                        <a14:foregroundMark x1="28692" y1="30846" x2="77308" y2="30692"/>
                        <a14:foregroundMark x1="79615" y1="40692" x2="79385" y2="53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048" y="672269"/>
            <a:ext cx="2126619" cy="212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F8A41B3-0918-4EA2-9086-631CFEEE76FF}"/>
              </a:ext>
            </a:extLst>
          </p:cNvPr>
          <p:cNvSpPr txBox="1"/>
          <p:nvPr/>
        </p:nvSpPr>
        <p:spPr>
          <a:xfrm>
            <a:off x="8016970" y="2234453"/>
            <a:ext cx="349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 캡쳐 및 학습</a:t>
            </a:r>
            <a:r>
              <a:rPr lang="en-US" altLang="ko-KR" dirty="0"/>
              <a:t>+URL</a:t>
            </a:r>
            <a:r>
              <a:rPr lang="ko-KR" altLang="en-US" dirty="0"/>
              <a:t>저장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6387B1-18EC-4388-A3D9-0E618A4C55EE}"/>
              </a:ext>
            </a:extLst>
          </p:cNvPr>
          <p:cNvSpPr txBox="1"/>
          <p:nvPr/>
        </p:nvSpPr>
        <p:spPr>
          <a:xfrm>
            <a:off x="2006584" y="137603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DA12D1B-BE2C-44DE-B83B-A7FC586B587F}"/>
              </a:ext>
            </a:extLst>
          </p:cNvPr>
          <p:cNvSpPr/>
          <p:nvPr/>
        </p:nvSpPr>
        <p:spPr>
          <a:xfrm>
            <a:off x="5487556" y="2414225"/>
            <a:ext cx="853440" cy="43627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4F7AC473-AE8D-47E8-823E-D837E48D8CEE}"/>
              </a:ext>
            </a:extLst>
          </p:cNvPr>
          <p:cNvSpPr/>
          <p:nvPr/>
        </p:nvSpPr>
        <p:spPr>
          <a:xfrm>
            <a:off x="5403807" y="3539992"/>
            <a:ext cx="868714" cy="445962"/>
          </a:xfrm>
          <a:prstGeom prst="lef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5293055" y="1275929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E84FE4EA-F435-4959-8057-8D572C48CF66}"/>
              </a:ext>
            </a:extLst>
          </p:cNvPr>
          <p:cNvSpPr/>
          <p:nvPr/>
        </p:nvSpPr>
        <p:spPr>
          <a:xfrm>
            <a:off x="4287520" y="2919668"/>
            <a:ext cx="526316" cy="309358"/>
          </a:xfrm>
          <a:prstGeom prst="leftRightArrow">
            <a:avLst/>
          </a:prstGeom>
          <a:solidFill>
            <a:srgbClr val="00BBD6"/>
          </a:solidFill>
          <a:ln>
            <a:solidFill>
              <a:srgbClr val="00B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549DFE2B-4559-4AA2-AF98-7502805495FF}"/>
              </a:ext>
            </a:extLst>
          </p:cNvPr>
          <p:cNvSpPr/>
          <p:nvPr/>
        </p:nvSpPr>
        <p:spPr>
          <a:xfrm>
            <a:off x="7044882" y="2949005"/>
            <a:ext cx="526316" cy="309358"/>
          </a:xfrm>
          <a:prstGeom prst="leftRightArrow">
            <a:avLst/>
          </a:prstGeom>
          <a:solidFill>
            <a:srgbClr val="00BBD6"/>
          </a:solidFill>
          <a:ln>
            <a:solidFill>
              <a:srgbClr val="00B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792545-279A-41FA-A395-B61141568EBC}"/>
              </a:ext>
            </a:extLst>
          </p:cNvPr>
          <p:cNvGrpSpPr/>
          <p:nvPr/>
        </p:nvGrpSpPr>
        <p:grpSpPr>
          <a:xfrm>
            <a:off x="8519875" y="874827"/>
            <a:ext cx="2490618" cy="3900136"/>
            <a:chOff x="8428971" y="602261"/>
            <a:chExt cx="2490618" cy="3900136"/>
          </a:xfrm>
        </p:grpSpPr>
        <p:pic>
          <p:nvPicPr>
            <p:cNvPr id="1028" name="Picture 4" descr="íìíë¡ì°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77F6FEB9-B7CA-4774-8EF5-011294BE2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229" y="602261"/>
              <a:ext cx="1602105" cy="289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CFD4F6-5D30-41CB-BA1E-9AC72C9C3352}"/>
                </a:ext>
              </a:extLst>
            </p:cNvPr>
            <p:cNvSpPr txBox="1"/>
            <p:nvPr/>
          </p:nvSpPr>
          <p:spPr>
            <a:xfrm>
              <a:off x="8428971" y="4133065"/>
              <a:ext cx="2490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이미지 비교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3C5C42-6257-4D37-96CE-1A69754806FA}"/>
              </a:ext>
            </a:extLst>
          </p:cNvPr>
          <p:cNvGrpSpPr/>
          <p:nvPr/>
        </p:nvGrpSpPr>
        <p:grpSpPr>
          <a:xfrm>
            <a:off x="9913466" y="3408706"/>
            <a:ext cx="1830240" cy="1345430"/>
            <a:chOff x="9088856" y="4236249"/>
            <a:chExt cx="1830240" cy="1345430"/>
          </a:xfrm>
        </p:grpSpPr>
        <p:pic>
          <p:nvPicPr>
            <p:cNvPr id="1034" name="Picture 10" descr="url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F31F5709-8EE8-4613-96A1-589B50E7B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4538" b="90000" l="10000" r="88385">
                          <a14:foregroundMark x1="39308" y1="25769" x2="39923" y2="35692"/>
                          <a14:foregroundMark x1="48692" y1="26538" x2="48692" y2="34538"/>
                          <a14:foregroundMark x1="67000" y1="27692" x2="68231" y2="37615"/>
                          <a14:foregroundMark x1="44385" y1="81154" x2="51615" y2="8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856" y="4236249"/>
              <a:ext cx="1059794" cy="1059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7A1751-0E8E-4078-BA0B-D2E5F236D81F}"/>
                </a:ext>
              </a:extLst>
            </p:cNvPr>
            <p:cNvSpPr txBox="1"/>
            <p:nvPr/>
          </p:nvSpPr>
          <p:spPr>
            <a:xfrm>
              <a:off x="9088856" y="5212347"/>
              <a:ext cx="183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DD651291-219C-4214-A0FC-57CA32307765}"/>
              </a:ext>
            </a:extLst>
          </p:cNvPr>
          <p:cNvSpPr/>
          <p:nvPr/>
        </p:nvSpPr>
        <p:spPr>
          <a:xfrm rot="5400000">
            <a:off x="9467072" y="2620183"/>
            <a:ext cx="422569" cy="36142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8497938" y="4831651"/>
            <a:ext cx="2290357" cy="1341498"/>
            <a:chOff x="8409612" y="4582864"/>
            <a:chExt cx="2290357" cy="1341498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612" y="4582864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02575" y="5555030"/>
              <a:ext cx="197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2058B0-7F1F-486E-9699-F046DA08125B}"/>
              </a:ext>
            </a:extLst>
          </p:cNvPr>
          <p:cNvGrpSpPr/>
          <p:nvPr/>
        </p:nvGrpSpPr>
        <p:grpSpPr>
          <a:xfrm>
            <a:off x="8615048" y="3452718"/>
            <a:ext cx="1283734" cy="991311"/>
            <a:chOff x="757005" y="2029270"/>
            <a:chExt cx="5789027" cy="3995927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87A6D4C-E200-4632-BC29-3B4BE5B16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05" y="2029270"/>
              <a:ext cx="2598950" cy="395618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C089229-D154-41E4-88D4-53C64C9F4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082" y="2030819"/>
              <a:ext cx="2598950" cy="3994378"/>
            </a:xfrm>
            <a:prstGeom prst="rect">
              <a:avLst/>
            </a:prstGeom>
          </p:spPr>
        </p:pic>
        <p:sp>
          <p:nvSpPr>
            <p:cNvPr id="56" name="왼쪽/오른쪽 화살표 14">
              <a:extLst>
                <a:ext uri="{FF2B5EF4-FFF2-40B4-BE49-F238E27FC236}">
                  <a16:creationId xmlns:a16="http://schemas.microsoft.com/office/drawing/2014/main" id="{80C5D5FB-4D51-4246-85B6-B0FF229054E2}"/>
                </a:ext>
              </a:extLst>
            </p:cNvPr>
            <p:cNvSpPr/>
            <p:nvPr/>
          </p:nvSpPr>
          <p:spPr>
            <a:xfrm>
              <a:off x="3355955" y="3934047"/>
              <a:ext cx="591127" cy="226121"/>
            </a:xfrm>
            <a:prstGeom prst="leftRightArrow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362AC48-52CC-4FFD-8F6D-684E8EAC167D}"/>
                </a:ext>
              </a:extLst>
            </p:cNvPr>
            <p:cNvSpPr/>
            <p:nvPr/>
          </p:nvSpPr>
          <p:spPr>
            <a:xfrm>
              <a:off x="4360871" y="5178055"/>
              <a:ext cx="885685" cy="244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1502E05-5CBA-450B-908F-82248597742F}"/>
                </a:ext>
              </a:extLst>
            </p:cNvPr>
            <p:cNvSpPr/>
            <p:nvPr/>
          </p:nvSpPr>
          <p:spPr>
            <a:xfrm>
              <a:off x="4955002" y="3604497"/>
              <a:ext cx="1148086" cy="7229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503253" y="442835"/>
            <a:ext cx="333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진행 상황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181711"/>
            <a:ext cx="2841822" cy="2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091592" y="1586283"/>
            <a:ext cx="986621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u="sng" dirty="0">
                <a:solidFill>
                  <a:schemeClr val="accent1"/>
                </a:solidFill>
              </a:rPr>
              <a:t>1. URL </a:t>
            </a:r>
            <a:r>
              <a:rPr lang="ko-KR" altLang="en-US" sz="3000" b="1" u="sng" dirty="0">
                <a:solidFill>
                  <a:schemeClr val="accent1"/>
                </a:solidFill>
              </a:rPr>
              <a:t>비교 코드 구현</a:t>
            </a:r>
            <a:endParaRPr lang="en-US" altLang="ko-KR" sz="30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/>
              <a:t>Original URL </a:t>
            </a:r>
            <a:r>
              <a:rPr lang="ko-KR" altLang="en-US" sz="2500" dirty="0"/>
              <a:t>목록을 텍스트에 저장</a:t>
            </a: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/>
              <a:t>입력 </a:t>
            </a:r>
            <a:r>
              <a:rPr lang="en-US" altLang="ko-KR" sz="2500" dirty="0"/>
              <a:t>URL</a:t>
            </a:r>
            <a:r>
              <a:rPr lang="ko-KR" altLang="en-US" sz="2500" dirty="0"/>
              <a:t> 받아와서 위의 텍스트와 비교</a:t>
            </a: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b="1" dirty="0"/>
          </a:p>
          <a:p>
            <a:r>
              <a:rPr lang="en-US" altLang="ko-KR" sz="30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30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3000" b="1" u="sng" dirty="0" err="1">
                <a:solidFill>
                  <a:schemeClr val="accent1"/>
                </a:solidFill>
              </a:rPr>
              <a:t>전처리</a:t>
            </a:r>
            <a:endParaRPr lang="en-US" altLang="ko-KR" sz="30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/>
              <a:t>은행 사이트 이미지 캡쳐 및 저장</a:t>
            </a: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/>
              <a:t>이미지 저장 시 </a:t>
            </a:r>
            <a:r>
              <a:rPr lang="en-US" altLang="ko-KR" sz="2500" dirty="0"/>
              <a:t>URL</a:t>
            </a:r>
            <a:r>
              <a:rPr lang="ko-KR" altLang="en-US" sz="2500" dirty="0"/>
              <a:t>로 분류해서 </a:t>
            </a:r>
            <a:r>
              <a:rPr lang="en-US" altLang="ko-KR" sz="2500" dirty="0"/>
              <a:t>Dataset </a:t>
            </a:r>
            <a:r>
              <a:rPr lang="ko-KR" altLang="en-US" sz="2500" dirty="0"/>
              <a:t>생성</a:t>
            </a: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r>
              <a:rPr lang="en-US" altLang="ko-KR" sz="3000" b="1" u="sng" dirty="0">
                <a:solidFill>
                  <a:schemeClr val="accent1"/>
                </a:solidFill>
              </a:rPr>
              <a:t>3. </a:t>
            </a:r>
            <a:r>
              <a:rPr lang="ko-KR" altLang="en-US" sz="3000" b="1" u="sng" dirty="0">
                <a:solidFill>
                  <a:schemeClr val="accent1"/>
                </a:solidFill>
              </a:rPr>
              <a:t>이미지 비교</a:t>
            </a:r>
            <a:endParaRPr lang="en-US" altLang="ko-KR" sz="30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위조 사이트 제작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기존 사이트와 위조 사이트의 유사도 비교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361" y="1780473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920318" cy="1183940"/>
            <a:chOff x="4123410" y="1826618"/>
            <a:chExt cx="5920318" cy="1183940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821979" y="1933340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 코드 구현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907746" cy="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920318" cy="1183940"/>
            <a:chOff x="4123410" y="1826618"/>
            <a:chExt cx="5920318" cy="1183940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821979" y="1933340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 코드 구현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907746" cy="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9456E42-6F0A-4023-87A7-2058581F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94" y="4094099"/>
            <a:ext cx="2769529" cy="12704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EFEBC02-24A1-4316-A99D-A063F63B6D2F}"/>
              </a:ext>
            </a:extLst>
          </p:cNvPr>
          <p:cNvCxnSpPr>
            <a:cxnSpLocks/>
          </p:cNvCxnSpPr>
          <p:nvPr/>
        </p:nvCxnSpPr>
        <p:spPr>
          <a:xfrm>
            <a:off x="400140" y="1235679"/>
            <a:ext cx="5907746" cy="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DAAFB547-7EFF-40AF-9E75-EEF1B46C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0" y="3818037"/>
            <a:ext cx="3155254" cy="1966154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DB964D5-8B9D-4005-B03E-791681BB539E}"/>
              </a:ext>
            </a:extLst>
          </p:cNvPr>
          <p:cNvSpPr/>
          <p:nvPr/>
        </p:nvSpPr>
        <p:spPr>
          <a:xfrm rot="19887334">
            <a:off x="3959891" y="4345868"/>
            <a:ext cx="610512" cy="500188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E8430B4-BE19-4CB6-A8B5-C76ED8B43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280" y="2638693"/>
            <a:ext cx="3291078" cy="237090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687BB4E-CACE-40C8-9463-1679CC4B90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584" b="8044"/>
          <a:stretch/>
        </p:blipFill>
        <p:spPr>
          <a:xfrm>
            <a:off x="8957630" y="1932448"/>
            <a:ext cx="2572721" cy="1110252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5D46606-8B8D-48D5-A08F-E447DE6922FA}"/>
              </a:ext>
            </a:extLst>
          </p:cNvPr>
          <p:cNvSpPr/>
          <p:nvPr/>
        </p:nvSpPr>
        <p:spPr>
          <a:xfrm rot="19945165">
            <a:off x="8134583" y="2668119"/>
            <a:ext cx="714751" cy="500188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61DF8C4-6FA2-4F90-843B-509E75E0EFAA}"/>
              </a:ext>
            </a:extLst>
          </p:cNvPr>
          <p:cNvSpPr/>
          <p:nvPr/>
        </p:nvSpPr>
        <p:spPr>
          <a:xfrm rot="2109740">
            <a:off x="8150051" y="4094998"/>
            <a:ext cx="714751" cy="500188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C250F9-C675-4C8D-8920-4EF3D2277E8A}"/>
              </a:ext>
            </a:extLst>
          </p:cNvPr>
          <p:cNvSpPr txBox="1"/>
          <p:nvPr/>
        </p:nvSpPr>
        <p:spPr>
          <a:xfrm>
            <a:off x="7966255" y="2333483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8024540" y="464026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DBF63FC-22E3-468F-8BEC-D02C8675A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43" y="2343356"/>
            <a:ext cx="2029350" cy="517285"/>
          </a:xfrm>
          <a:prstGeom prst="rect">
            <a:avLst/>
          </a:prstGeom>
        </p:spPr>
      </p:pic>
      <p:sp>
        <p:nvSpPr>
          <p:cNvPr id="53" name="아래쪽 화살표 17">
            <a:extLst>
              <a:ext uri="{FF2B5EF4-FFF2-40B4-BE49-F238E27FC236}">
                <a16:creationId xmlns:a16="http://schemas.microsoft.com/office/drawing/2014/main" id="{77668577-4623-47C5-BAE2-5918E3F09576}"/>
              </a:ext>
            </a:extLst>
          </p:cNvPr>
          <p:cNvSpPr/>
          <p:nvPr/>
        </p:nvSpPr>
        <p:spPr>
          <a:xfrm>
            <a:off x="1935126" y="3027972"/>
            <a:ext cx="425302" cy="556121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3184702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647</Words>
  <Application>Microsoft Office PowerPoint</Application>
  <PresentationFormat>와이드스크린</PresentationFormat>
  <Paragraphs>139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사용자</cp:lastModifiedBy>
  <cp:revision>251</cp:revision>
  <dcterms:created xsi:type="dcterms:W3CDTF">2015-11-20T05:45:53Z</dcterms:created>
  <dcterms:modified xsi:type="dcterms:W3CDTF">2019-05-15T08:58:18Z</dcterms:modified>
</cp:coreProperties>
</file>