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89" r:id="rId11"/>
    <p:sldId id="390" r:id="rId12"/>
    <p:sldId id="391" r:id="rId13"/>
    <p:sldId id="395" r:id="rId14"/>
    <p:sldId id="396" r:id="rId15"/>
    <p:sldId id="392" r:id="rId16"/>
    <p:sldId id="393" r:id="rId17"/>
    <p:sldId id="394" r:id="rId18"/>
    <p:sldId id="36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B04233"/>
    <a:srgbClr val="00BBD6"/>
    <a:srgbClr val="F23B48"/>
    <a:srgbClr val="606060"/>
    <a:srgbClr val="717171"/>
    <a:srgbClr val="6B6B6B"/>
    <a:srgbClr val="937963"/>
    <a:srgbClr val="FFC000"/>
    <a:srgbClr val="895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48" d="100"/>
          <a:sy n="48" d="100"/>
        </p:scale>
        <p:origin x="62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s://ieeexplore.ieee.org/xpl/RecentIssue.jsp?punumber=628763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amerong.tistory.com/4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4743" y="5263113"/>
            <a:ext cx="347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07208" y="621775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[10]</a:t>
            </a:r>
            <a:endParaRPr lang="ko-KR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32" y="1343168"/>
            <a:ext cx="1010199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dirty="0"/>
              <a:t>사용 기술</a:t>
            </a:r>
            <a:r>
              <a:rPr lang="en-US" altLang="ko-KR" sz="2500" b="1" dirty="0"/>
              <a:t>: </a:t>
            </a:r>
            <a:r>
              <a:rPr lang="en-US" altLang="ko-KR" sz="2500" b="1" u="sng" dirty="0" err="1"/>
              <a:t>TensorFlow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b="1" dirty="0">
                <a:solidFill>
                  <a:srgbClr val="00B050"/>
                </a:solidFill>
              </a:rPr>
              <a:t>데이터 흐름 그래프를 기반</a:t>
            </a:r>
            <a:r>
              <a:rPr lang="ko-KR" altLang="en-US" sz="2000" dirty="0"/>
              <a:t>으로 하는 수치 계산을 위한 소프트웨어 프레임워크</a:t>
            </a:r>
            <a:endParaRPr lang="en-US" altLang="ko-KR" sz="2000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(Tensor)</a:t>
            </a:r>
            <a:r>
              <a:rPr lang="ko-KR" altLang="en-US" sz="2000" dirty="0"/>
              <a:t>는 </a:t>
            </a:r>
            <a:r>
              <a:rPr lang="en-US" altLang="ko-KR" sz="2000" dirty="0"/>
              <a:t>Multidimensional Arrays</a:t>
            </a:r>
            <a:r>
              <a:rPr lang="ko-KR" altLang="en-US" sz="2000" dirty="0"/>
              <a:t>라고 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에서의 </a:t>
            </a:r>
            <a:r>
              <a:rPr lang="ko-KR" altLang="en-US" sz="2000" b="1" dirty="0" err="1">
                <a:solidFill>
                  <a:srgbClr val="00B050"/>
                </a:solidFill>
              </a:rPr>
              <a:t>텐서는</a:t>
            </a:r>
            <a:r>
              <a:rPr lang="ko-KR" altLang="en-US" sz="2000" b="1" dirty="0">
                <a:solidFill>
                  <a:srgbClr val="00B050"/>
                </a:solidFill>
              </a:rPr>
              <a:t> 다차원        </a:t>
            </a:r>
            <a:endParaRPr lang="en-US" altLang="ko-KR" sz="2000" b="1" dirty="0">
              <a:solidFill>
                <a:srgbClr val="00B050"/>
              </a:solidFill>
            </a:endParaRPr>
          </a:p>
          <a:p>
            <a:pPr lvl="1"/>
            <a:r>
              <a:rPr lang="ko-KR" altLang="en-US" sz="2000" b="1" dirty="0">
                <a:solidFill>
                  <a:srgbClr val="00B050"/>
                </a:solidFill>
              </a:rPr>
              <a:t>배열로 나타내는 데이터를 의미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2985123"/>
            <a:ext cx="6412113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4535" y="4412193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텐서는</a:t>
            </a:r>
            <a:r>
              <a:rPr lang="ko-KR" altLang="en-US" sz="2000" dirty="0"/>
              <a:t> 노드</a:t>
            </a:r>
            <a:r>
              <a:rPr lang="en-US" altLang="ko-KR" sz="2000" dirty="0"/>
              <a:t>(node)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엣지</a:t>
            </a:r>
            <a:r>
              <a:rPr lang="en-US" altLang="ko-KR" sz="2000" dirty="0"/>
              <a:t>(edge)</a:t>
            </a:r>
            <a:r>
              <a:rPr lang="ko-KR" altLang="en-US" sz="2000" dirty="0"/>
              <a:t>로 구성된 </a:t>
            </a:r>
            <a:r>
              <a:rPr lang="en-US" altLang="ko-KR" sz="2000" dirty="0"/>
              <a:t>Data Flow Graph</a:t>
            </a:r>
            <a:r>
              <a:rPr lang="ko-KR" altLang="en-US" sz="2000" dirty="0"/>
              <a:t>를 통해 연산을 수행합니다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8464" y="380088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[9]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6" y="4513610"/>
            <a:ext cx="6000980" cy="2009775"/>
          </a:xfrm>
          <a:prstGeom prst="rect">
            <a:avLst/>
          </a:prstGeom>
        </p:spPr>
      </p:pic>
      <p:grpSp>
        <p:nvGrpSpPr>
          <p:cNvPr id="1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1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9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32" y="1364765"/>
            <a:ext cx="10767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dirty="0"/>
              <a:t>사용 기술</a:t>
            </a:r>
            <a:r>
              <a:rPr lang="en-US" altLang="ko-KR" sz="2500" b="1" dirty="0"/>
              <a:t>: </a:t>
            </a:r>
            <a:r>
              <a:rPr lang="en-US" altLang="ko-KR" sz="2500" b="1" u="sng" dirty="0"/>
              <a:t>Transfer Learning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b="1" dirty="0">
                <a:solidFill>
                  <a:srgbClr val="00B050"/>
                </a:solidFill>
              </a:rPr>
              <a:t>기존의 만들어진 모델을 사용하여 </a:t>
            </a:r>
            <a:r>
              <a:rPr lang="ko-KR" altLang="en-US" sz="2000" dirty="0"/>
              <a:t>새로운 모델을 만들 시 </a:t>
            </a:r>
            <a:r>
              <a:rPr lang="ko-KR" altLang="en-US" sz="2000" b="1" dirty="0">
                <a:solidFill>
                  <a:srgbClr val="00B050"/>
                </a:solidFill>
              </a:rPr>
              <a:t>학습을 빠르게 하기 위한 것</a:t>
            </a:r>
            <a:endParaRPr lang="en-US" altLang="ko-KR" sz="2000" b="1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CNN</a:t>
            </a:r>
            <a:r>
              <a:rPr lang="ko-KR" altLang="en-US" sz="2000" dirty="0"/>
              <a:t>모델 </a:t>
            </a:r>
            <a:r>
              <a:rPr lang="ko-KR" altLang="en-US" sz="2000" b="1" dirty="0">
                <a:solidFill>
                  <a:srgbClr val="00B050"/>
                </a:solidFill>
              </a:rPr>
              <a:t>중 </a:t>
            </a:r>
            <a:r>
              <a:rPr lang="en-US" altLang="ko-KR" sz="2000" b="1" dirty="0">
                <a:solidFill>
                  <a:srgbClr val="00B050"/>
                </a:solidFill>
              </a:rPr>
              <a:t>inception V3</a:t>
            </a:r>
            <a:r>
              <a:rPr lang="ko-KR" altLang="en-US" sz="2000" b="1" dirty="0">
                <a:solidFill>
                  <a:srgbClr val="00B050"/>
                </a:solidFill>
              </a:rPr>
              <a:t>를 사용</a:t>
            </a:r>
            <a:r>
              <a:rPr lang="ko-KR" altLang="en-US" sz="2000" dirty="0"/>
              <a:t>하여 </a:t>
            </a:r>
            <a:r>
              <a:rPr lang="en-US" altLang="ko-KR" sz="2000" dirty="0"/>
              <a:t>Transfer Learning</a:t>
            </a:r>
            <a:r>
              <a:rPr lang="ko-KR" altLang="en-US" sz="2000" dirty="0"/>
              <a:t>을 수행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5" y="2560108"/>
            <a:ext cx="6217252" cy="31471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8564" y="544070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[11]</a:t>
            </a:r>
            <a:endParaRPr lang="ko-KR" altLang="en-US" dirty="0"/>
          </a:p>
        </p:txBody>
      </p:sp>
      <p:grpSp>
        <p:nvGrpSpPr>
          <p:cNvPr id="9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10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3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4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5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6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(3/6)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2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8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50" y="2932901"/>
            <a:ext cx="2743200" cy="2990850"/>
          </a:xfrm>
          <a:prstGeom prst="rect">
            <a:avLst/>
          </a:prstGeom>
        </p:spPr>
      </p:pic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284" y="1187165"/>
            <a:ext cx="9497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ko-KR" altLang="en-US" sz="2500" b="1" dirty="0"/>
              <a:t>사용 기술</a:t>
            </a:r>
            <a:r>
              <a:rPr lang="en-US" altLang="ko-KR" sz="2500" b="1" dirty="0"/>
              <a:t>: </a:t>
            </a:r>
            <a:r>
              <a:rPr lang="en-US" altLang="ko-KR" sz="2500" b="1" u="sng" dirty="0" err="1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이미지의 </a:t>
            </a:r>
            <a:r>
              <a:rPr lang="ko-KR" altLang="en-US" sz="2000" b="1" dirty="0">
                <a:solidFill>
                  <a:srgbClr val="00B050"/>
                </a:solidFill>
              </a:rPr>
              <a:t>인접 픽셀 간의 차이</a:t>
            </a:r>
            <a:r>
              <a:rPr lang="ko-KR" altLang="en-US" sz="2000" dirty="0"/>
              <a:t>를 계산하여 만들어진 </a:t>
            </a:r>
            <a:r>
              <a:rPr lang="en-US" altLang="ko-KR" sz="2000" b="1" dirty="0">
                <a:solidFill>
                  <a:srgbClr val="00B050"/>
                </a:solidFill>
              </a:rPr>
              <a:t>64</a:t>
            </a:r>
            <a:r>
              <a:rPr lang="ko-KR" altLang="en-US" sz="2000" b="1" dirty="0">
                <a:solidFill>
                  <a:srgbClr val="00B050"/>
                </a:solidFill>
              </a:rPr>
              <a:t>비트 해시를 이용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  <a:r>
              <a:rPr lang="ko-KR" altLang="en-US" sz="2000" b="1" dirty="0" err="1">
                <a:solidFill>
                  <a:srgbClr val="FF0000"/>
                </a:solidFill>
              </a:rPr>
              <a:t>해밍</a:t>
            </a:r>
            <a:r>
              <a:rPr lang="ko-KR" altLang="en-US" sz="2000" b="1" dirty="0">
                <a:solidFill>
                  <a:srgbClr val="FF0000"/>
                </a:solidFill>
              </a:rPr>
              <a:t> 거리를 검출</a:t>
            </a:r>
            <a:r>
              <a:rPr lang="ko-KR" altLang="en-US" sz="2000" dirty="0"/>
              <a:t>해서</a:t>
            </a:r>
            <a:r>
              <a:rPr lang="ko-KR" altLang="en-US" sz="2000" b="1" dirty="0"/>
              <a:t> </a:t>
            </a:r>
            <a:r>
              <a:rPr lang="ko-KR" altLang="en-US" sz="2000" dirty="0"/>
              <a:t>이미지 </a:t>
            </a:r>
            <a:r>
              <a:rPr lang="ko-KR" altLang="en-US" sz="2000" dirty="0" err="1"/>
              <a:t>유사도를</a:t>
            </a:r>
            <a:r>
              <a:rPr lang="ko-KR" altLang="en-US" sz="2000" dirty="0"/>
              <a:t> 검출 하는 방법 </a:t>
            </a:r>
            <a:endParaRPr lang="en-US" altLang="ko-KR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5045824" y="555441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[12]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73235-4470-45BA-AD43-AE56B54F3CBD}"/>
              </a:ext>
            </a:extLst>
          </p:cNvPr>
          <p:cNvSpPr txBox="1"/>
          <p:nvPr/>
        </p:nvSpPr>
        <p:spPr>
          <a:xfrm>
            <a:off x="3601455" y="373404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회색조로 변환</a:t>
            </a:r>
            <a:endParaRPr lang="en-US" altLang="ko-KR" dirty="0"/>
          </a:p>
          <a:p>
            <a:r>
              <a:rPr lang="en-US" altLang="ko-KR" dirty="0"/>
              <a:t>2. 9X8 </a:t>
            </a:r>
            <a:r>
              <a:rPr lang="ko-KR" altLang="en-US" dirty="0"/>
              <a:t>픽셀로 크기 조정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해시를 작성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76F96A-A553-408A-83CE-EA3922CF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5" y="2957255"/>
            <a:ext cx="2710380" cy="297140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446D6A-FD1B-4BDB-A556-7341970C1F55}"/>
              </a:ext>
            </a:extLst>
          </p:cNvPr>
          <p:cNvCxnSpPr>
            <a:cxnSpLocks/>
          </p:cNvCxnSpPr>
          <p:nvPr/>
        </p:nvCxnSpPr>
        <p:spPr>
          <a:xfrm>
            <a:off x="3834063" y="4762960"/>
            <a:ext cx="298201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(4/6)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1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16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9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20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1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2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(5/6)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8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432" y="1343168"/>
            <a:ext cx="1010199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dirty="0"/>
              <a:t>개발 환경</a:t>
            </a:r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126443" y="1869302"/>
            <a:ext cx="327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OS: Ubuntu 16.04.6 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4749" y="1899917"/>
            <a:ext cx="327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CNN – Inception V3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5" y="2330967"/>
            <a:ext cx="3404077" cy="24637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25" y="2429162"/>
            <a:ext cx="4124325" cy="1295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09009" y="4238108"/>
            <a:ext cx="327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48" y="4495358"/>
            <a:ext cx="1082084" cy="1075719"/>
          </a:xfrm>
          <a:prstGeom prst="rect">
            <a:avLst/>
          </a:prstGeom>
        </p:spPr>
      </p:pic>
      <p:sp>
        <p:nvSpPr>
          <p:cNvPr id="31" name="아래쪽 화살표 30"/>
          <p:cNvSpPr/>
          <p:nvPr/>
        </p:nvSpPr>
        <p:spPr>
          <a:xfrm>
            <a:off x="8031924" y="3817131"/>
            <a:ext cx="346532" cy="627278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71353" y="5782407"/>
            <a:ext cx="369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Pycharm</a:t>
            </a:r>
            <a:r>
              <a:rPr lang="en-US" altLang="ko-KR" dirty="0"/>
              <a:t> - Python </a:t>
            </a:r>
            <a:r>
              <a:rPr lang="ko-KR" altLang="en-US" dirty="0"/>
              <a:t>개발 환경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02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6600FF"/>
                </a:solidFill>
              </a:rPr>
              <a:t>“</a:t>
            </a:r>
            <a:r>
              <a:rPr lang="en-US" altLang="ko-KR" sz="2400" b="1" u="sng" dirty="0">
                <a:solidFill>
                  <a:srgbClr val="6600FF"/>
                </a:solidFill>
              </a:rPr>
              <a:t>URL</a:t>
            </a:r>
            <a:r>
              <a:rPr lang="ko-KR" altLang="en-US" sz="2400" b="1" u="sng" dirty="0">
                <a:solidFill>
                  <a:srgbClr val="6600FF"/>
                </a:solidFill>
              </a:rPr>
              <a:t>과 </a:t>
            </a:r>
            <a:r>
              <a:rPr lang="en-US" altLang="ko-KR" sz="2400" b="1" u="sng" dirty="0">
                <a:solidFill>
                  <a:srgbClr val="6600FF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6600FF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6600FF"/>
                </a:solidFill>
              </a:rPr>
              <a:t>•</a:t>
            </a:r>
            <a:r>
              <a:rPr lang="ko-KR" altLang="en-US" sz="2400" b="1" u="sng" dirty="0">
                <a:solidFill>
                  <a:srgbClr val="6600FF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6600FF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(6/6)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일정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9" y="1441643"/>
            <a:ext cx="9537406" cy="49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6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1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387568" y="1479901"/>
            <a:ext cx="113303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2"/>
              </a:rPr>
              <a:t>IEEE Access</a:t>
            </a:r>
            <a:r>
              <a:rPr lang="en-US" altLang="ko-KR" dirty="0"/>
              <a:t> ( Volume: 7 ), 11 January 2019</a:t>
            </a:r>
            <a:r>
              <a:rPr lang="en-US" altLang="ko-KR" dirty="0">
                <a:latin typeface="+mj-lt"/>
              </a:rPr>
              <a:t> </a:t>
            </a:r>
          </a:p>
          <a:p>
            <a:r>
              <a:rPr lang="en-US" altLang="ko-KR" dirty="0">
                <a:latin typeface="+mj-lt"/>
              </a:rPr>
              <a:t>[8]-F.C. Dalgic1, A.S. </a:t>
            </a:r>
            <a:r>
              <a:rPr lang="en-US" altLang="ko-KR" dirty="0" err="1">
                <a:latin typeface="+mj-lt"/>
              </a:rPr>
              <a:t>Bozkir</a:t>
            </a:r>
            <a:r>
              <a:rPr lang="en-US" altLang="ko-KR" dirty="0">
                <a:latin typeface="+mj-lt"/>
              </a:rPr>
              <a:t> 2* and M. </a:t>
            </a:r>
            <a:r>
              <a:rPr lang="en-US" altLang="ko-KR" dirty="0" err="1">
                <a:latin typeface="+mj-lt"/>
              </a:rPr>
              <a:t>Aydos</a:t>
            </a:r>
            <a:r>
              <a:rPr lang="en-US" altLang="ko-KR" dirty="0">
                <a:latin typeface="+mj-lt"/>
              </a:rPr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3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[9]-http://solarisailab.com/archives/2351</a:t>
            </a:r>
          </a:p>
          <a:p>
            <a:r>
              <a:rPr lang="en-US" altLang="ko-KR" dirty="0">
                <a:latin typeface="+mj-lt"/>
              </a:rPr>
              <a:t>[10]-</a:t>
            </a:r>
            <a:r>
              <a:rPr lang="en-US" altLang="ko-KR" dirty="0">
                <a:latin typeface="+mj-lt"/>
                <a:hlinkClick r:id="rId4"/>
              </a:rPr>
              <a:t>https://yamerong.tistory.com/40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[11]-https://jsideas.net/Inception_v3_transfer_learning/</a:t>
            </a:r>
          </a:p>
          <a:p>
            <a:r>
              <a:rPr lang="en-US" altLang="ko-KR" dirty="0">
                <a:latin typeface="+mj-lt"/>
              </a:rPr>
              <a:t>[12]-https://www.pyimagesearch.com/2017/11/27/image-hashing-opencv-python/</a:t>
            </a: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sz="2300" b="1" u="sng" dirty="0">
                <a:latin typeface="+mj-lt"/>
              </a:rPr>
              <a:t>GitHub URL-https://github.com/</a:t>
            </a:r>
            <a:r>
              <a:rPr lang="en-US" altLang="ko-KR" sz="2300" b="1" u="sng" dirty="0" err="1">
                <a:latin typeface="+mj-lt"/>
              </a:rPr>
              <a:t>yjinsol</a:t>
            </a:r>
            <a:r>
              <a:rPr lang="en-US" altLang="ko-KR" sz="2300" b="1" u="sng" dirty="0">
                <a:latin typeface="+mj-lt"/>
              </a:rPr>
              <a:t>/</a:t>
            </a:r>
            <a:r>
              <a:rPr lang="en-US" altLang="ko-KR" sz="2300" b="1" u="sng" dirty="0" err="1">
                <a:latin typeface="+mj-lt"/>
              </a:rPr>
              <a:t>grad_project.git</a:t>
            </a:r>
            <a:endParaRPr lang="en-US" altLang="ko-KR" sz="23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63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875057" cy="751139"/>
            <a:chOff x="4123410" y="1826618"/>
            <a:chExt cx="2875057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741652" y="1950945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37797" y="1965078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37797" y="329385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7214952" y="209585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3147696" y="3365992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목적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216419" y="3399376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일정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"/>
          <p:cNvSpPr txBox="1"/>
          <p:nvPr/>
        </p:nvSpPr>
        <p:spPr>
          <a:xfrm>
            <a:off x="3484316" y="472556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2" name="组合 19"/>
          <p:cNvGrpSpPr/>
          <p:nvPr/>
        </p:nvGrpSpPr>
        <p:grpSpPr>
          <a:xfrm>
            <a:off x="6537797" y="4630316"/>
            <a:ext cx="804345" cy="751139"/>
            <a:chOff x="4123410" y="1826618"/>
            <a:chExt cx="804345" cy="751139"/>
          </a:xfrm>
        </p:grpSpPr>
        <p:grpSp>
          <p:nvGrpSpPr>
            <p:cNvPr id="53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535618" y="4725565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2875057" cy="751139"/>
            <a:chOff x="4123410" y="1826618"/>
            <a:chExt cx="2875057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819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658524"/>
            <a:ext cx="47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658524"/>
            <a:ext cx="47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URL</a:t>
            </a:r>
            <a:r>
              <a:rPr lang="ko-KR" altLang="en-US" b="1" dirty="0"/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929" y="658524"/>
            <a:ext cx="54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시각적인 추출 기법과 </a:t>
            </a:r>
            <a:r>
              <a:rPr lang="en-US" altLang="ko-KR" b="1" dirty="0"/>
              <a:t>SVM</a:t>
            </a:r>
            <a:r>
              <a:rPr lang="ko-KR" altLang="en-US" b="1" dirty="0"/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60" y="3228872"/>
            <a:ext cx="110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URL </a:t>
            </a:r>
            <a:r>
              <a:rPr lang="ko-KR" altLang="en-US" sz="1600" dirty="0"/>
              <a:t>일치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1968" y="4290350"/>
            <a:ext cx="21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00986" y="3693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176" y="5844319"/>
            <a:ext cx="1087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☞ Inception V3</a:t>
            </a:r>
            <a:r>
              <a:rPr lang="ko-KR" altLang="en-US" sz="2000" dirty="0"/>
              <a:t>로 나온 </a:t>
            </a:r>
            <a:r>
              <a:rPr lang="ko-KR" altLang="en-US" sz="2000" dirty="0" err="1"/>
              <a:t>유사도와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dHash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사용하여 </a:t>
            </a:r>
            <a:r>
              <a:rPr lang="ko-KR" altLang="en-US" sz="2000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264" y="4364169"/>
            <a:ext cx="26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Inception-v3 </a:t>
            </a:r>
            <a:r>
              <a:rPr lang="ko-KR" altLang="en-US" dirty="0"/>
              <a:t>알고리즘</a:t>
            </a:r>
          </a:p>
        </p:txBody>
      </p:sp>
      <p:pic>
        <p:nvPicPr>
          <p:cNvPr id="32" name="Picture 2" descr="inception v3ì ëí ì´ë¯¸ì§ ê²ìê²°ê³¼">
            <a:extLst>
              <a:ext uri="{FF2B5EF4-FFF2-40B4-BE49-F238E27FC236}">
                <a16:creationId xmlns:a16="http://schemas.microsoft.com/office/drawing/2014/main" id="{EEA26B26-EA9B-44C6-94F6-52D970AF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65" y="2288317"/>
            <a:ext cx="2625581" cy="8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22">
            <a:extLst>
              <a:ext uri="{FF2B5EF4-FFF2-40B4-BE49-F238E27FC236}">
                <a16:creationId xmlns:a16="http://schemas.microsoft.com/office/drawing/2014/main" id="{047F8257-CA38-4A6C-84DD-2299D22F512D}"/>
              </a:ext>
            </a:extLst>
          </p:cNvPr>
          <p:cNvSpPr/>
          <p:nvPr/>
        </p:nvSpPr>
        <p:spPr>
          <a:xfrm>
            <a:off x="9717600" y="3611444"/>
            <a:ext cx="710231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pic>
        <p:nvPicPr>
          <p:cNvPr id="34" name="Picture 4" descr="imagehash pythonì ëí ì´ë¯¸ì§ ê²ìê²°ê³¼">
            <a:extLst>
              <a:ext uri="{FF2B5EF4-FFF2-40B4-BE49-F238E27FC236}">
                <a16:creationId xmlns:a16="http://schemas.microsoft.com/office/drawing/2014/main" id="{0327C955-863D-492A-9EC1-9D2BD991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31" y="3417332"/>
            <a:ext cx="2716798" cy="8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871A33-664D-4F34-A132-ECE717A905FE}"/>
              </a:ext>
            </a:extLst>
          </p:cNvPr>
          <p:cNvSpPr txBox="1"/>
          <p:nvPr/>
        </p:nvSpPr>
        <p:spPr>
          <a:xfrm>
            <a:off x="325997" y="3955588"/>
            <a:ext cx="8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36" name="Picture 6" descr="inception v3 êµ¬ì¡°ì ëí ì´ë¯¸ì§ ê²ìê²°ê³¼">
            <a:extLst>
              <a:ext uri="{FF2B5EF4-FFF2-40B4-BE49-F238E27FC236}">
                <a16:creationId xmlns:a16="http://schemas.microsoft.com/office/drawing/2014/main" id="{C5949E50-56ED-46EF-BCCA-FD2C9B3A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10" y="3169403"/>
            <a:ext cx="4190702" cy="12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3E3327-05EB-4DA0-AD86-4D6C46BDC907}"/>
              </a:ext>
            </a:extLst>
          </p:cNvPr>
          <p:cNvSpPr/>
          <p:nvPr/>
        </p:nvSpPr>
        <p:spPr>
          <a:xfrm>
            <a:off x="1272833" y="2018774"/>
            <a:ext cx="8346271" cy="33504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04B30-DB04-4C07-8B8E-78487522E50B}"/>
              </a:ext>
            </a:extLst>
          </p:cNvPr>
          <p:cNvSpPr txBox="1"/>
          <p:nvPr/>
        </p:nvSpPr>
        <p:spPr>
          <a:xfrm>
            <a:off x="4361227" y="1583450"/>
            <a:ext cx="229861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9" name="오른쪽 화살표 22">
            <a:extLst>
              <a:ext uri="{FF2B5EF4-FFF2-40B4-BE49-F238E27FC236}">
                <a16:creationId xmlns:a16="http://schemas.microsoft.com/office/drawing/2014/main" id="{E764C312-A760-400C-82C9-8AE8F7B8A893}"/>
              </a:ext>
            </a:extLst>
          </p:cNvPr>
          <p:cNvSpPr/>
          <p:nvPr/>
        </p:nvSpPr>
        <p:spPr>
          <a:xfrm>
            <a:off x="5767205" y="3589755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40" name="오른쪽 화살표 22">
            <a:extLst>
              <a:ext uri="{FF2B5EF4-FFF2-40B4-BE49-F238E27FC236}">
                <a16:creationId xmlns:a16="http://schemas.microsoft.com/office/drawing/2014/main" id="{5659594D-A0E0-4982-8557-85009C6BA98D}"/>
              </a:ext>
            </a:extLst>
          </p:cNvPr>
          <p:cNvSpPr/>
          <p:nvPr/>
        </p:nvSpPr>
        <p:spPr>
          <a:xfrm>
            <a:off x="236422" y="3530638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4022</Words>
  <Application>Microsoft Office PowerPoint</Application>
  <PresentationFormat>와이드스크린</PresentationFormat>
  <Paragraphs>293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 진솔</cp:lastModifiedBy>
  <cp:revision>203</cp:revision>
  <dcterms:created xsi:type="dcterms:W3CDTF">2015-11-20T05:45:53Z</dcterms:created>
  <dcterms:modified xsi:type="dcterms:W3CDTF">2019-03-27T07:34:24Z</dcterms:modified>
</cp:coreProperties>
</file>