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82" r:id="rId4"/>
    <p:sldId id="301" r:id="rId5"/>
    <p:sldId id="303" r:id="rId6"/>
    <p:sldId id="308" r:id="rId7"/>
    <p:sldId id="309" r:id="rId8"/>
    <p:sldId id="307" r:id="rId9"/>
    <p:sldId id="310" r:id="rId10"/>
    <p:sldId id="302" r:id="rId11"/>
    <p:sldId id="293" r:id="rId12"/>
  </p:sldIdLst>
  <p:sldSz cx="12192000" cy="6858000"/>
  <p:notesSz cx="6858000" cy="9144000"/>
  <p:embeddedFontLst>
    <p:embeddedFont>
      <p:font typeface="나눔명조" panose="020B0600000101010101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HY헤드라인M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우람" initials="전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4233"/>
    <a:srgbClr val="FDE2CB"/>
    <a:srgbClr val="FD8373"/>
    <a:srgbClr val="A50021"/>
    <a:srgbClr val="990000"/>
    <a:srgbClr val="FC5F4A"/>
    <a:srgbClr val="EEE90C"/>
    <a:srgbClr val="DFDA0B"/>
    <a:srgbClr val="F4EF11"/>
    <a:srgbClr val="FEC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2789" autoAdjust="0"/>
  </p:normalViewPr>
  <p:slideViewPr>
    <p:cSldViewPr>
      <p:cViewPr varScale="1">
        <p:scale>
          <a:sx n="49" d="100"/>
          <a:sy n="49" d="100"/>
        </p:scale>
        <p:origin x="62" y="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956-2938-4B01-9CA7-6BF6B257AF6A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82C83-7D92-4E16-9EC6-472C924D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285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331D-A80D-4C16-AA03-B4E005576400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FCD3C-E308-4AC7-8F50-7CD797FBD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37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F214-24BF-4C0D-9568-6749289E3A27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3EB-CA8B-4D20-A3E3-0A7471B518EE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7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6CFC-8741-4341-8CD7-45479ED72EFB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8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D562-1E56-47B8-B87D-776BB4EA8B66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9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F4D7-689A-46EA-BC31-A5720C35F44A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5A85-5329-40DA-8D9A-0DEFF1E33B11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36D8-89B3-4A82-9F3B-10E0A1B625D9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DAB7-114F-4E25-B0F7-53932D945B7C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0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11D-C7F7-4C47-8C88-6A8C54C85D0D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817-F4B5-4A96-A528-F9819E4513D2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4537-5D5F-48B1-A519-424912CAC08B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373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0364-DA32-44BB-903F-4367E7D28FC3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55540" y="2167116"/>
                <a:ext cx="810090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800" b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B04233"/>
                    </a:solidFill>
                    <a:latin typeface="+mj-lt"/>
                    <a:ea typeface="KoPub돋움체 Medium" panose="02020603020101020101" pitchFamily="18" charset="-127"/>
                  </a:rPr>
                  <a:t>이미지 해시를 </a:t>
                </a:r>
                <a:r>
                  <a:rPr lang="ko-KR" altLang="en-US" sz="38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B04233"/>
                    </a:solidFill>
                    <a:latin typeface="+mj-lt"/>
                    <a:ea typeface="KoPub돋움체 Medium" panose="02020603020101020101" pitchFamily="18" charset="-127"/>
                  </a:rPr>
                  <a:t>이용한 웹사이트 위</a:t>
                </a:r>
                <a14:m>
                  <m:oMath xmlns:m="http://schemas.openxmlformats.org/officeDocument/2006/math">
                    <m:r>
                      <a:rPr lang="ko-KR" altLang="en-US" sz="3800" b="1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B04233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∙</m:t>
                    </m:r>
                  </m:oMath>
                </a14:m>
                <a:r>
                  <a:rPr lang="ko-KR" altLang="en-US" sz="38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B04233"/>
                    </a:solidFill>
                    <a:latin typeface="+mj-lt"/>
                    <a:ea typeface="KoPub돋움체 Light" panose="02020603020101020101" pitchFamily="18" charset="-127"/>
                  </a:rPr>
                  <a:t>변조 탐지 및 알림 서비스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0" y="2167116"/>
                <a:ext cx="8100900" cy="1261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30077C-EC6F-4D62-B548-C50D797CEFA4}"/>
              </a:ext>
            </a:extLst>
          </p:cNvPr>
          <p:cNvSpPr txBox="1"/>
          <p:nvPr/>
        </p:nvSpPr>
        <p:spPr>
          <a:xfrm>
            <a:off x="7597839" y="5310069"/>
            <a:ext cx="40823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정보통신공학과 </a:t>
            </a:r>
            <a:r>
              <a:rPr lang="en-US" altLang="ko-KR" sz="1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201602119 </a:t>
            </a:r>
            <a:r>
              <a:rPr lang="ko-KR" altLang="en-US" sz="19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유진솔</a:t>
            </a:r>
            <a:endParaRPr lang="en-US" altLang="ko-KR" sz="19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정보통신공학과 </a:t>
            </a:r>
            <a:r>
              <a:rPr lang="en-US" altLang="ko-KR" sz="1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201403586 </a:t>
            </a:r>
            <a:r>
              <a:rPr lang="ko-KR" altLang="en-US" sz="19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허성윤</a:t>
            </a:r>
            <a:endParaRPr lang="ko-KR" altLang="en-US" sz="19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8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05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출처 및 참고 문헌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4248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890546" y="1591196"/>
            <a:ext cx="10297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(1)-http://www.etoday.co.kr/news/section/newsview.php?idxno=1669018</a:t>
            </a:r>
          </a:p>
          <a:p>
            <a:r>
              <a:rPr lang="ko-KR" altLang="en-US" dirty="0"/>
              <a:t>참고자료</a:t>
            </a:r>
            <a:r>
              <a:rPr lang="en-US" altLang="ko-KR" dirty="0"/>
              <a:t>(2)-http://www.zdnet.co.kr/view/?no=20181002145050</a:t>
            </a:r>
          </a:p>
          <a:p>
            <a:r>
              <a:rPr lang="ko-KR" altLang="en-US" dirty="0"/>
              <a:t>참고자료</a:t>
            </a:r>
            <a:r>
              <a:rPr lang="en-US" altLang="ko-KR" dirty="0"/>
              <a:t>(3)-http://www.gjfocus.co.kr/news/articleView.html?idxno=10228</a:t>
            </a:r>
          </a:p>
          <a:p>
            <a:r>
              <a:rPr lang="ko-KR" altLang="en-US" dirty="0"/>
              <a:t>참고자료</a:t>
            </a:r>
            <a:r>
              <a:rPr lang="en-US" altLang="ko-KR" dirty="0"/>
              <a:t>(4)-https://www.dailysecu.com/?mod=news&amp;act=articleView&amp;idxno=27161</a:t>
            </a:r>
          </a:p>
          <a:p>
            <a:r>
              <a:rPr lang="ko-KR" altLang="en-US" dirty="0"/>
              <a:t>참고자료</a:t>
            </a:r>
            <a:r>
              <a:rPr lang="en-US" altLang="ko-KR" dirty="0"/>
              <a:t>(5)-https://www.earticle.net/Article/A263848 – </a:t>
            </a:r>
            <a:r>
              <a:rPr lang="ko-KR" altLang="en-US" dirty="0"/>
              <a:t>이미지를 이용한 웹사이트 위</a:t>
            </a:r>
            <a:r>
              <a:rPr lang="en-US" altLang="ko-KR" dirty="0"/>
              <a:t>•</a:t>
            </a:r>
            <a:r>
              <a:rPr lang="ko-KR" altLang="en-US" dirty="0"/>
              <a:t>변조 탐지</a:t>
            </a:r>
            <a:endParaRPr lang="en-US" altLang="ko-KR" dirty="0"/>
          </a:p>
          <a:p>
            <a:r>
              <a:rPr lang="ko-KR" altLang="en-US" dirty="0"/>
              <a:t>참고자료</a:t>
            </a:r>
            <a:r>
              <a:rPr lang="en-US" altLang="ko-KR" dirty="0"/>
              <a:t>(6)- </a:t>
            </a:r>
          </a:p>
          <a:p>
            <a:r>
              <a:rPr lang="ko-KR" altLang="en-US" dirty="0"/>
              <a:t>참고자료</a:t>
            </a:r>
            <a:r>
              <a:rPr lang="en-US" altLang="ko-KR" dirty="0"/>
              <a:t>(</a:t>
            </a:r>
            <a:r>
              <a:rPr lang="en-US" altLang="ko-KR"/>
              <a:t>7)-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4803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9380" y="2444695"/>
            <a:ext cx="5690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u="sng" dirty="0">
                <a:solidFill>
                  <a:srgbClr val="FC5F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</a:t>
            </a:r>
            <a:endParaRPr lang="en-US" altLang="ko-KR" sz="3600" dirty="0">
              <a:solidFill>
                <a:srgbClr val="FC5F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951984" y="1728085"/>
            <a:ext cx="0" cy="3285091"/>
          </a:xfrm>
          <a:prstGeom prst="line">
            <a:avLst/>
          </a:prstGeom>
          <a:ln w="3175">
            <a:solidFill>
              <a:srgbClr val="91330D">
                <a:alpha val="69000"/>
              </a:srgb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75" y="1681644"/>
            <a:ext cx="29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28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12025" y="1934518"/>
            <a:ext cx="4024064" cy="2543997"/>
            <a:chOff x="6384032" y="1469083"/>
            <a:chExt cx="4024064" cy="2543997"/>
          </a:xfrm>
        </p:grpSpPr>
        <p:sp>
          <p:nvSpPr>
            <p:cNvPr id="4" name="TextBox 3"/>
            <p:cNvSpPr txBox="1"/>
            <p:nvPr/>
          </p:nvSpPr>
          <p:spPr>
            <a:xfrm>
              <a:off x="6384032" y="1469083"/>
              <a:ext cx="3240360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300" dirty="0">
                  <a:solidFill>
                    <a:srgbClr val="FC5F4A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01</a:t>
              </a:r>
              <a:r>
                <a:rPr lang="en-US" altLang="ko-KR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 </a:t>
              </a:r>
              <a:r>
                <a:rPr lang="ko-KR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연구 배경</a:t>
              </a:r>
              <a:endPara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84032" y="2134597"/>
              <a:ext cx="3240360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300" dirty="0">
                  <a:solidFill>
                    <a:srgbClr val="FC5F4A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02</a:t>
              </a:r>
              <a:r>
                <a:rPr lang="en-US" altLang="ko-KR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 </a:t>
              </a:r>
              <a:r>
                <a:rPr lang="ko-KR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연구 목적</a:t>
              </a:r>
              <a:endPara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4032" y="2782669"/>
              <a:ext cx="3240360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300" dirty="0">
                  <a:solidFill>
                    <a:srgbClr val="FC5F4A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03</a:t>
              </a:r>
              <a:r>
                <a:rPr lang="en-US" altLang="ko-KR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 </a:t>
              </a:r>
              <a:r>
                <a:rPr lang="ko-KR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관련 연구 조사</a:t>
              </a:r>
              <a:endPara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4032" y="3430741"/>
              <a:ext cx="4024064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300" dirty="0">
                  <a:solidFill>
                    <a:srgbClr val="FC5F4A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04</a:t>
              </a:r>
              <a:r>
                <a:rPr lang="en-US" altLang="ko-KR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 </a:t>
              </a:r>
              <a:r>
                <a:rPr lang="ko-KR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주제 제안</a:t>
              </a:r>
              <a:endPara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83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01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연구 배경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9490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6787F041-93EA-4986-B20D-F258FB64ACBC}"/>
              </a:ext>
            </a:extLst>
          </p:cNvPr>
          <p:cNvSpPr txBox="1"/>
          <p:nvPr/>
        </p:nvSpPr>
        <p:spPr>
          <a:xfrm>
            <a:off x="8363885" y="2292757"/>
            <a:ext cx="3614606" cy="3718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공공기관 또는 금융기관 사이트를 사칭하는 사이트들이 많이 생겨나고 있다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+mn-lt"/>
              </a:rPr>
              <a:t>한국인터넷진흥원</a:t>
            </a:r>
            <a:r>
              <a:rPr lang="en-US" altLang="ko-KR" sz="2200" dirty="0">
                <a:latin typeface="+mn-lt"/>
              </a:rPr>
              <a:t>(KISA)</a:t>
            </a:r>
            <a:r>
              <a:rPr lang="ko-KR" altLang="en-US" sz="2200" dirty="0">
                <a:latin typeface="+mn-lt"/>
              </a:rPr>
              <a:t>의자료에 따르면 웹사이트 </a:t>
            </a:r>
            <a:r>
              <a:rPr lang="ko-KR" altLang="en-US" sz="2200" dirty="0" err="1">
                <a:latin typeface="+mn-lt"/>
              </a:rPr>
              <a:t>위변조에</a:t>
            </a:r>
            <a:r>
              <a:rPr lang="ko-KR" altLang="en-US" sz="2200" dirty="0">
                <a:latin typeface="+mn-lt"/>
              </a:rPr>
              <a:t> 의한 해킹 피해가 지난 </a:t>
            </a:r>
            <a:r>
              <a:rPr lang="en-US" altLang="ko-KR" sz="2200" dirty="0">
                <a:latin typeface="+mn-lt"/>
              </a:rPr>
              <a:t>2</a:t>
            </a:r>
            <a:r>
              <a:rPr lang="ko-KR" altLang="en-US" sz="2200" dirty="0">
                <a:latin typeface="+mn-lt"/>
              </a:rPr>
              <a:t>년간 </a:t>
            </a:r>
            <a:r>
              <a:rPr lang="en-US" altLang="ko-KR" sz="2200" dirty="0">
                <a:latin typeface="+mn-lt"/>
              </a:rPr>
              <a:t>3000</a:t>
            </a:r>
            <a:r>
              <a:rPr lang="ko-KR" altLang="en-US" sz="2200" dirty="0">
                <a:latin typeface="+mn-lt"/>
              </a:rPr>
              <a:t>건이 넘는 것으로 나타났다</a:t>
            </a:r>
            <a:r>
              <a:rPr lang="en-US" altLang="ko-KR" sz="2200" dirty="0">
                <a:latin typeface="+mn-lt"/>
              </a:rPr>
              <a:t>.</a:t>
            </a: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31" y="1426073"/>
            <a:ext cx="3949032" cy="46879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D52400-88D2-42E8-8F25-8E520703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9" y="1542289"/>
            <a:ext cx="3949032" cy="446864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2E0F7B-F984-4949-9463-3219669C56D9}"/>
              </a:ext>
            </a:extLst>
          </p:cNvPr>
          <p:cNvSpPr txBox="1"/>
          <p:nvPr/>
        </p:nvSpPr>
        <p:spPr>
          <a:xfrm>
            <a:off x="125219" y="6010930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(1)</a:t>
            </a:r>
            <a:endParaRPr lang="ko-KR" alt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207F2-7870-44E4-A757-F90B55E57FE1}"/>
              </a:ext>
            </a:extLst>
          </p:cNvPr>
          <p:cNvSpPr txBox="1"/>
          <p:nvPr/>
        </p:nvSpPr>
        <p:spPr>
          <a:xfrm>
            <a:off x="4211562" y="6123178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(2)</a:t>
            </a:r>
            <a:endParaRPr lang="ko-KR" altLang="en-US" sz="15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5CA45E-FAEF-4956-82DD-3A25813F4D40}"/>
              </a:ext>
            </a:extLst>
          </p:cNvPr>
          <p:cNvSpPr/>
          <p:nvPr/>
        </p:nvSpPr>
        <p:spPr>
          <a:xfrm>
            <a:off x="213509" y="2780928"/>
            <a:ext cx="307417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980522-F9C9-4576-9B43-EC3E5AC591BD}"/>
              </a:ext>
            </a:extLst>
          </p:cNvPr>
          <p:cNvSpPr/>
          <p:nvPr/>
        </p:nvSpPr>
        <p:spPr>
          <a:xfrm>
            <a:off x="4346516" y="4869160"/>
            <a:ext cx="2681162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58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02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연구 목적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3D5D6B3-B238-4E34-BF3A-0155C058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0" y="1528756"/>
            <a:ext cx="5149934" cy="4383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6E1E84-70F1-4AAD-BDE9-E91DFB74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4299728"/>
            <a:ext cx="5544344" cy="1574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549624" y="5857258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(4)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245936" y="5877272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(3)</a:t>
            </a:r>
            <a:endParaRPr lang="ko-KR" altLang="en-US" sz="1500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금전 사기를 목적으로 변조한 가짜 사이트들도 급증하고 있다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>
              <a:buClr>
                <a:srgbClr val="000000"/>
              </a:buClr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+mn-lt"/>
                <a:ea typeface="맑은 고딕"/>
                <a:cs typeface="맑은 고딕"/>
              </a:rPr>
              <a:t>특히 금융 기관과 같이 보안이 철저할 수 밖에 없다고 믿게 만드는 사이트들을 대상으로 피싱 사이트를 만들어 배포하는 해커들이 있다</a:t>
            </a:r>
            <a:r>
              <a:rPr lang="en-US" altLang="ko-KR" sz="2200" dirty="0">
                <a:latin typeface="+mn-lt"/>
                <a:ea typeface="맑은 고딕"/>
                <a:cs typeface="맑은 고딕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055785-82A0-4E55-94C1-379E06F7FB78}"/>
              </a:ext>
            </a:extLst>
          </p:cNvPr>
          <p:cNvSpPr/>
          <p:nvPr/>
        </p:nvSpPr>
        <p:spPr>
          <a:xfrm>
            <a:off x="5663952" y="4783062"/>
            <a:ext cx="5544344" cy="518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AF169-6CB0-4C3A-B768-48952F805B67}"/>
              </a:ext>
            </a:extLst>
          </p:cNvPr>
          <p:cNvSpPr/>
          <p:nvPr/>
        </p:nvSpPr>
        <p:spPr>
          <a:xfrm>
            <a:off x="983703" y="4777888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27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03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관련 연구 조사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5966AEF6-43A5-40EA-B0CD-59272CC86FE0}"/>
                  </a:ext>
                </a:extLst>
              </p:cNvPr>
              <p:cNvSpPr txBox="1"/>
              <p:nvPr/>
            </p:nvSpPr>
            <p:spPr>
              <a:xfrm>
                <a:off x="4367808" y="1335812"/>
                <a:ext cx="7056784" cy="486447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68580" tIns="34290" rIns="68580" bIns="34290" anchor="t">
                <a:noAutofit/>
              </a:bodyPr>
              <a:lstStyle>
                <a:defPPr>
                  <a:defRPr lang="bg-BG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이전에 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‘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이미지를 이용한 웹사이트 위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맑은 고딕"/>
                        <a:cs typeface="맑은 고딕"/>
                      </a:rPr>
                      <m:t>∙</m:t>
                    </m:r>
                  </m:oMath>
                </a14:m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변조 탐지 기법 연구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’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 논문에서 웹사이트의 이미지를 비교하는 방법으로 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OpenCV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의 일종인 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‘Feature Matching’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기법을 이용하였다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.</a:t>
                </a:r>
              </a:p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Feature Matching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이란 수많은 피처를 추출하여 다른 이미지의 피처셋과 비교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,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 유사성을 검사하고 높은 비율로 일치한다면 동일하거나 유사한 이미지로 보는 방식이다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.</a:t>
                </a:r>
              </a:p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이미지 특성 매칭의 경우 색상의 차이는 특징이 되지 않으며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, 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색상이 아닌 선분의 굴곡 등과 같은 특징이 많아야 한다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.</a:t>
                </a:r>
              </a:p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Feature Matching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은 연산 속도가 느리고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, 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다른 부분이 많음에도 불구하고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, 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일정 특정 부분만 매칭 되어서 비교가 되어 정확성이 많이 떨어진다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.</a:t>
                </a:r>
              </a:p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endParaRPr lang="en-US" altLang="ko-KR" sz="2200" dirty="0">
                  <a:latin typeface="맑은 고딕"/>
                  <a:ea typeface="맑은 고딕"/>
                  <a:cs typeface="맑은 고딕"/>
                </a:endParaRPr>
              </a:p>
            </p:txBody>
          </p:sp>
        </mc:Choice>
        <mc:Fallback xmlns="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5966AEF6-43A5-40EA-B0CD-59272CC86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1335812"/>
                <a:ext cx="7056784" cy="4864475"/>
              </a:xfrm>
              <a:prstGeom prst="rect">
                <a:avLst/>
              </a:prstGeom>
              <a:blipFill>
                <a:blip r:embed="rId2"/>
                <a:stretch>
                  <a:fillRect l="-1383" t="-1003" r="-1296" b="-752"/>
                </a:stretch>
              </a:blipFill>
              <a:ln w="9525" cap="flat" cmpd="sng" algn="ctr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774D1E5-8C5A-4609-8D0E-C1ECF55B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5" y="1446005"/>
            <a:ext cx="3562335" cy="4476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301029-122D-4655-B6A0-A506C11BDFD8}"/>
              </a:ext>
            </a:extLst>
          </p:cNvPr>
          <p:cNvSpPr txBox="1"/>
          <p:nvPr/>
        </p:nvSpPr>
        <p:spPr>
          <a:xfrm>
            <a:off x="479375" y="5877123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(5)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81807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04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주제 제안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7428" y="1520634"/>
                <a:ext cx="97210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‘</a:t>
                </a:r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이미지 해시를 이용한 웹사이트 위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∙</m:t>
                    </m:r>
                  </m:oMath>
                </a14:m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변조 탐지 및 알림 제공</a:t>
                </a:r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’</a:t>
                </a:r>
              </a:p>
              <a:p>
                <a:endParaRPr lang="en-US" altLang="ko-KR" sz="2000" b="1" dirty="0"/>
              </a:p>
              <a:p>
                <a:endParaRPr lang="en-US" altLang="ko-KR" sz="2000" b="1" dirty="0"/>
              </a:p>
              <a:p>
                <a:pPr marL="914400" lvl="1" indent="-457200">
                  <a:buAutoNum type="arabicPeriod"/>
                </a:pPr>
                <a:r>
                  <a:rPr lang="ko-KR" altLang="en-US" sz="2000" b="1" dirty="0"/>
                  <a:t>오리지널 사이트의 이미지를 데이터베이스에 미리 저장해 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ko-KR" altLang="en-US" sz="2000" dirty="0"/>
                  <a:t>웹 사이트에 접속하여 처음 보이는 홈 화면을 </a:t>
                </a:r>
                <a:r>
                  <a:rPr lang="en-US" altLang="ko-KR" sz="2000" dirty="0"/>
                  <a:t>web application test framework</a:t>
                </a:r>
                <a:r>
                  <a:rPr lang="ko-KR" altLang="en-US" sz="2000" dirty="0"/>
                  <a:t>의 일종인 </a:t>
                </a:r>
                <a:r>
                  <a:rPr lang="en-US" altLang="ko-KR" sz="2000" dirty="0"/>
                  <a:t>selenium</a:t>
                </a:r>
                <a:r>
                  <a:rPr lang="ko-KR" altLang="en-US" sz="2000" dirty="0"/>
                  <a:t>을 이용하여 캡쳐 후 로컬 파일에 자동 저장한다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추가적인 비교를 위해 </a:t>
                </a:r>
                <a:r>
                  <a:rPr lang="en-US" altLang="ko-KR" sz="2000" dirty="0"/>
                  <a:t>URL</a:t>
                </a:r>
                <a:r>
                  <a:rPr lang="ko-KR" altLang="en-US" sz="2000" dirty="0"/>
                  <a:t>도 함께 저장한다</a:t>
                </a:r>
                <a:r>
                  <a:rPr lang="en-US" altLang="ko-KR" sz="2000" dirty="0"/>
                  <a:t>.)</a:t>
                </a:r>
              </a:p>
              <a:p>
                <a:pPr marL="914400" lvl="1" indent="-457200">
                  <a:buFont typeface="+mj-ea"/>
                  <a:buAutoNum type="circleNumDbPlain"/>
                </a:pPr>
                <a:endParaRPr lang="en-US" altLang="ko-KR" sz="2000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ko-KR" altLang="en-US" sz="2000" dirty="0"/>
                  <a:t>웹 페이지의 유동적인 부분들로 인해 몇 분 간격으로 바뀌는 것까지 최대한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/>
                  <a:t>같은 페이지의 많은 이미지</a:t>
                </a:r>
                <a:r>
                  <a:rPr lang="en-US" altLang="ko-KR" sz="2000" dirty="0"/>
                  <a:t>’</a:t>
                </a:r>
                <a:r>
                  <a:rPr lang="ko-KR" altLang="en-US" sz="2000" dirty="0"/>
                  <a:t>를 저장하기 위해 일정 시간 간격으로 캡쳐 하도록 한다</a:t>
                </a:r>
                <a:r>
                  <a:rPr lang="en-US" altLang="ko-KR" sz="2000" dirty="0"/>
                  <a:t>.</a:t>
                </a:r>
              </a:p>
              <a:p>
                <a:pPr lvl="3"/>
                <a:endParaRPr lang="en-US" altLang="ko-KR" sz="2000" b="1" dirty="0"/>
              </a:p>
              <a:p>
                <a:endParaRPr lang="en-US" altLang="ko-KR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1520634"/>
                <a:ext cx="9721080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5958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04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주제 제안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28977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7428" y="1804377"/>
                <a:ext cx="9721080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‘</a:t>
                </a:r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이미지 해시를 이용한 웹사이트 위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∙</m:t>
                    </m:r>
                  </m:oMath>
                </a14:m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변조 탐지 및 알림 제공</a:t>
                </a:r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’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ko-KR" altLang="en-US" sz="2000" b="1" dirty="0"/>
                  <a:t>오리지널 사이트의 이미지와 사용자가 접속한 사이트의 이미지를 비교하여 </a:t>
                </a:r>
                <a:endParaRPr lang="en-US" altLang="ko-KR" sz="2000" b="1" dirty="0"/>
              </a:p>
              <a:p>
                <a:pPr algn="ctr"/>
                <a:r>
                  <a:rPr lang="ko-KR" altLang="en-US" sz="2000" b="1" dirty="0" err="1"/>
                  <a:t>유사도를</a:t>
                </a:r>
                <a:r>
                  <a:rPr lang="ko-KR" altLang="en-US" sz="2000" b="1" dirty="0"/>
                  <a:t> 검출한다</a:t>
                </a:r>
                <a:r>
                  <a:rPr lang="en-US" altLang="ko-KR" sz="2000" b="1" dirty="0"/>
                  <a:t>.</a:t>
                </a:r>
              </a:p>
              <a:p>
                <a:pPr lvl="1"/>
                <a:endParaRPr lang="en-US" altLang="ko-KR" sz="2000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en-US" altLang="ko-KR" sz="2000" dirty="0"/>
                  <a:t>Python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 err="1"/>
                  <a:t>libarary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 err="1"/>
                  <a:t>ImageHash</a:t>
                </a:r>
                <a:r>
                  <a:rPr lang="ko-KR" altLang="en-US" sz="2000" dirty="0"/>
                  <a:t>에서 처리 속도가 빠르고 이미지 비교에 적합한 </a:t>
                </a:r>
                <a:r>
                  <a:rPr lang="en-US" altLang="ko-KR" sz="2000" dirty="0" err="1"/>
                  <a:t>dHash</a:t>
                </a:r>
                <a:r>
                  <a:rPr lang="ko-KR" altLang="en-US" sz="2000" dirty="0"/>
                  <a:t> 알고리즘을 사용한다</a:t>
                </a:r>
                <a:r>
                  <a:rPr lang="en-US" altLang="ko-KR" sz="2000" dirty="0"/>
                  <a:t>.</a:t>
                </a:r>
              </a:p>
              <a:p>
                <a:pPr marL="914400" lvl="1" indent="-457200">
                  <a:buFont typeface="+mj-ea"/>
                  <a:buAutoNum type="circleNumDbPlain"/>
                </a:pPr>
                <a:endParaRPr lang="en-US" altLang="ko-KR" sz="2000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ko-KR" altLang="en-US" sz="2000" dirty="0"/>
                  <a:t>결과값으로 두 이미지의 차이 정도를 나타내는 </a:t>
                </a:r>
                <a:r>
                  <a:rPr lang="ko-KR" altLang="en-US" sz="2000" dirty="0" err="1"/>
                  <a:t>해밍</a:t>
                </a:r>
                <a:r>
                  <a:rPr lang="ko-KR" altLang="en-US" sz="2000" dirty="0"/>
                  <a:t> 거리 값을 얻는다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1804377"/>
                <a:ext cx="9721080" cy="3354765"/>
              </a:xfrm>
              <a:prstGeom prst="rect">
                <a:avLst/>
              </a:prstGeom>
              <a:blipFill>
                <a:blip r:embed="rId2"/>
                <a:stretch>
                  <a:fillRect b="-3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77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04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주제 제안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54451" y="1524751"/>
                <a:ext cx="9883098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‘</a:t>
                </a:r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이미지 해시를 이용한 웹사이트 위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∙</m:t>
                    </m:r>
                  </m:oMath>
                </a14:m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변조 탐지 및 알림 제공</a:t>
                </a:r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’</a:t>
                </a:r>
              </a:p>
              <a:p>
                <a:endParaRPr lang="en-US" altLang="ko-KR" sz="2000" dirty="0"/>
              </a:p>
              <a:p>
                <a:pPr algn="ctr"/>
                <a:endParaRPr lang="en-US" altLang="ko-KR" sz="2000" dirty="0"/>
              </a:p>
              <a:p>
                <a:pPr algn="ctr"/>
                <a:r>
                  <a:rPr lang="en-US" altLang="ko-KR" sz="2000" b="1" dirty="0"/>
                  <a:t>3. </a:t>
                </a:r>
                <a:r>
                  <a:rPr lang="ko-KR" altLang="en-US" sz="2000" b="1" dirty="0"/>
                  <a:t>검출된 유사도 정보로 사용자가 접속하고있는 사이트에 대한 유사도 정보를 제공한다</a:t>
                </a:r>
                <a:r>
                  <a:rPr lang="en-US" altLang="ko-KR" sz="2000" b="1" dirty="0"/>
                  <a:t>.</a:t>
                </a:r>
              </a:p>
              <a:p>
                <a:pPr algn="ctr"/>
                <a:endParaRPr lang="en-US" altLang="ko-KR" sz="2000" b="1" dirty="0"/>
              </a:p>
              <a:p>
                <a:pPr marL="342900" indent="-342900" algn="ctr">
                  <a:buFont typeface="+mj-ea"/>
                  <a:buAutoNum type="circleNumDbPlain"/>
                </a:pPr>
                <a:r>
                  <a:rPr lang="ko-KR" altLang="en-US" sz="2000" dirty="0"/>
                  <a:t>결과 </a:t>
                </a:r>
                <a:r>
                  <a:rPr lang="ko-KR" altLang="en-US" sz="2000" dirty="0" err="1"/>
                  <a:t>해밍</a:t>
                </a:r>
                <a:r>
                  <a:rPr lang="ko-KR" altLang="en-US" sz="2000" dirty="0"/>
                  <a:t> 거리 값을 가지고 오리지날과 유사한 정도를 백분율로 환산하여 </a:t>
                </a:r>
                <a:r>
                  <a:rPr lang="en-US" altLang="ko-KR" sz="2000" dirty="0"/>
                  <a:t>100%</a:t>
                </a:r>
                <a:r>
                  <a:rPr lang="ko-KR" altLang="en-US" sz="2000" dirty="0"/>
                  <a:t>라면 같은 이미지</a:t>
                </a:r>
                <a:r>
                  <a:rPr lang="en-US" altLang="ko-KR" sz="2000" dirty="0"/>
                  <a:t>, 95%~99%</a:t>
                </a:r>
                <a:r>
                  <a:rPr lang="ko-KR" altLang="en-US" sz="2000" dirty="0"/>
                  <a:t>라면 유사한 이미지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이하라면 다른 이미지라고 판단한다</a:t>
                </a:r>
                <a:r>
                  <a:rPr lang="en-US" altLang="ko-KR" sz="2000" dirty="0"/>
                  <a:t>.</a:t>
                </a:r>
              </a:p>
              <a:p>
                <a:pPr marL="342900" indent="-342900" algn="ctr">
                  <a:buFont typeface="+mj-ea"/>
                  <a:buAutoNum type="circleNumDbPlain"/>
                </a:pPr>
                <a:endParaRPr lang="en-US" altLang="ko-KR" sz="2000" dirty="0"/>
              </a:p>
              <a:p>
                <a:pPr marL="342900" indent="-342900" algn="ctr">
                  <a:buFont typeface="+mj-ea"/>
                  <a:buAutoNum type="circleNumDbPlain"/>
                </a:pPr>
                <a:r>
                  <a:rPr lang="ko-KR" altLang="en-US" sz="2000" dirty="0"/>
                  <a:t>이 정보를 가지고 이 웹사이트의 위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변조 가능성을 경고하는 알림을 띄워준다</a:t>
                </a:r>
                <a:r>
                  <a:rPr lang="en-US" altLang="ko-KR" sz="2000" dirty="0"/>
                  <a:t>.</a:t>
                </a:r>
              </a:p>
              <a:p>
                <a:pPr algn="ctr"/>
                <a:endParaRPr lang="en-US" altLang="ko-KR" sz="2000" dirty="0"/>
              </a:p>
              <a:p>
                <a:pPr algn="ctr"/>
                <a:endParaRPr lang="en-US" altLang="ko-KR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51" y="1524751"/>
                <a:ext cx="9883098" cy="4278094"/>
              </a:xfrm>
              <a:prstGeom prst="rect">
                <a:avLst/>
              </a:prstGeom>
              <a:blipFill>
                <a:blip r:embed="rId2"/>
                <a:stretch>
                  <a:fillRect r="-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823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682312" cy="1438407"/>
            <a:chOff x="188921" y="-56229"/>
            <a:chExt cx="5682312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04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17425" y="662082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기술 세부 설명 </a:t>
              </a:r>
              <a:r>
                <a:rPr lang="en-US" altLang="ko-KR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–</a:t>
              </a:r>
              <a:r>
                <a:rPr lang="ko-KR" altLang="en-US" sz="20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유사도 분석 알고리즘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5328592" cy="32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546" y="1364389"/>
            <a:ext cx="97210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2000" dirty="0"/>
          </a:p>
          <a:p>
            <a:pPr lvl="1"/>
            <a:r>
              <a:rPr lang="en-US" altLang="ko-KR" sz="2500" b="1" u="sng" dirty="0" err="1"/>
              <a:t>dHash</a:t>
            </a:r>
            <a:r>
              <a:rPr lang="ko-KR" altLang="en-US" sz="2500" b="1" u="sng" dirty="0"/>
              <a:t>알고리즘</a:t>
            </a:r>
            <a:endParaRPr lang="en-US" altLang="ko-KR" sz="2500" b="1" u="sng" dirty="0"/>
          </a:p>
          <a:p>
            <a:pPr lvl="1"/>
            <a:endParaRPr lang="en-US" altLang="ko-KR" sz="2500" b="1" u="sng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입력이미지를 </a:t>
            </a:r>
            <a:r>
              <a:rPr lang="ko-KR" altLang="en-US" sz="2000" dirty="0" err="1"/>
              <a:t>회색조로</a:t>
            </a:r>
            <a:r>
              <a:rPr lang="ko-KR" altLang="en-US" sz="2000" dirty="0"/>
              <a:t> 변환한다</a:t>
            </a:r>
            <a:r>
              <a:rPr lang="en-US" altLang="ko-KR" sz="2000" dirty="0"/>
              <a:t>.  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이미지 크기 조정을 </a:t>
            </a:r>
            <a:r>
              <a:rPr lang="en-US" altLang="ko-KR" sz="2000" dirty="0"/>
              <a:t>9 x 8 </a:t>
            </a:r>
            <a:r>
              <a:rPr lang="ko-KR" altLang="en-US" sz="2000" dirty="0"/>
              <a:t>픽셀 나노로 크기 조정을 하여</a:t>
            </a:r>
            <a:r>
              <a:rPr lang="en-US" altLang="ko-KR" sz="2000" dirty="0"/>
              <a:t>, </a:t>
            </a:r>
            <a:r>
              <a:rPr lang="ko-KR" altLang="en-US" sz="2000" dirty="0"/>
              <a:t>결과 이미지 해시가 초기 공간 크기에 관계없이 비슷한 사진과 크기가 일치 하도록 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인접한 픽셀의 차이를 계산하면 </a:t>
            </a:r>
            <a:r>
              <a:rPr lang="en-US" altLang="ko-KR" sz="2000" dirty="0"/>
              <a:t>8</a:t>
            </a:r>
            <a:r>
              <a:rPr lang="ko-KR" altLang="en-US" sz="2000" dirty="0"/>
              <a:t>가지 차이가 생겨서 </a:t>
            </a:r>
            <a:r>
              <a:rPr lang="en-US" altLang="ko-KR" sz="2000" dirty="0"/>
              <a:t>8x8</a:t>
            </a:r>
            <a:r>
              <a:rPr lang="ko-KR" altLang="en-US" sz="2000" dirty="0"/>
              <a:t>의 </a:t>
            </a:r>
            <a:r>
              <a:rPr lang="en-US" altLang="ko-KR" sz="2000" dirty="0"/>
              <a:t>64</a:t>
            </a:r>
            <a:r>
              <a:rPr lang="ko-KR" altLang="en-US" sz="2000" dirty="0"/>
              <a:t>비트 해시가 되고</a:t>
            </a:r>
            <a:r>
              <a:rPr lang="en-US" altLang="ko-KR" sz="2000" dirty="0"/>
              <a:t>,</a:t>
            </a:r>
            <a:r>
              <a:rPr lang="ko-KR" altLang="en-US" sz="2000" dirty="0"/>
              <a:t> 이 비트를 할당하여 해시를 작성한다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서로 다른 두 해시의 비트를 비교하여 </a:t>
            </a:r>
            <a:r>
              <a:rPr lang="ko-KR" altLang="en-US" sz="2000" dirty="0" err="1"/>
              <a:t>해밍거리를</a:t>
            </a:r>
            <a:r>
              <a:rPr lang="ko-KR" altLang="en-US" sz="2000" dirty="0"/>
              <a:t> 구한다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 err="1"/>
              <a:t>해밍거리가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이면 두 해시가 동일하다</a:t>
            </a:r>
            <a:r>
              <a:rPr lang="en-US" altLang="ko-KR" sz="2000" dirty="0"/>
              <a:t>, </a:t>
            </a:r>
            <a:r>
              <a:rPr lang="ko-KR" altLang="en-US" sz="2000" dirty="0"/>
              <a:t>즉 두 이미지가 동일하다는 것을 의미한다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89988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와이드스크린</PresentationFormat>
  <Paragraphs>84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포천 오성과 한음 Bold</vt:lpstr>
      <vt:lpstr>맑은 고딕</vt:lpstr>
      <vt:lpstr>나눔명조</vt:lpstr>
      <vt:lpstr>Arial</vt:lpstr>
      <vt:lpstr>HY헤드라인M</vt:lpstr>
      <vt:lpstr>Cambria Math</vt:lpstr>
      <vt:lpstr>KoPub돋움체 Medium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유 진솔</cp:lastModifiedBy>
  <cp:revision>250</cp:revision>
  <dcterms:created xsi:type="dcterms:W3CDTF">2016-01-11T06:12:03Z</dcterms:created>
  <dcterms:modified xsi:type="dcterms:W3CDTF">2019-03-16T11:53:34Z</dcterms:modified>
</cp:coreProperties>
</file>