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361" r:id="rId2"/>
    <p:sldId id="362" r:id="rId3"/>
    <p:sldId id="359" r:id="rId4"/>
    <p:sldId id="363" r:id="rId5"/>
    <p:sldId id="364" r:id="rId6"/>
    <p:sldId id="373" r:id="rId7"/>
    <p:sldId id="365" r:id="rId8"/>
    <p:sldId id="372" r:id="rId9"/>
    <p:sldId id="366" r:id="rId10"/>
    <p:sldId id="375" r:id="rId11"/>
    <p:sldId id="367" r:id="rId12"/>
    <p:sldId id="368" r:id="rId13"/>
    <p:sldId id="371" r:id="rId14"/>
    <p:sldId id="374" r:id="rId15"/>
    <p:sldId id="370" r:id="rId16"/>
    <p:sldId id="360" r:id="rId17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BD6"/>
    <a:srgbClr val="F23B48"/>
    <a:srgbClr val="606060"/>
    <a:srgbClr val="717171"/>
    <a:srgbClr val="6B6B6B"/>
    <a:srgbClr val="937963"/>
    <a:srgbClr val="FFC000"/>
    <a:srgbClr val="895881"/>
    <a:srgbClr val="EAB200"/>
    <a:srgbClr val="B2D2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12" autoAdjust="0"/>
    <p:restoredTop sz="93837" autoAdjust="0"/>
  </p:normalViewPr>
  <p:slideViewPr>
    <p:cSldViewPr snapToGrid="0">
      <p:cViewPr varScale="1">
        <p:scale>
          <a:sx n="80" d="100"/>
          <a:sy n="80" d="100"/>
        </p:scale>
        <p:origin x="619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359E31-A8C5-482E-9DAA-3163B726044C}" type="datetimeFigureOut">
              <a:rPr lang="zh-CN" altLang="en-US" smtClean="0"/>
              <a:pPr/>
              <a:t>2019/3/25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E47FFE-EA70-476D-BB15-0B3EEBA4DF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251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47FFE-EA70-476D-BB15-0B3EEBA4DF3B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6296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47FFE-EA70-476D-BB15-0B3EEBA4DF3B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611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7713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 userDrawn="1"/>
        </p:nvSpPr>
        <p:spPr>
          <a:xfrm>
            <a:off x="11471564" y="327460"/>
            <a:ext cx="431078" cy="29873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760171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6875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0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oannews.com/media/view.asp?idx=73846" TargetMode="External"/><Relationship Id="rId2" Type="http://schemas.openxmlformats.org/officeDocument/2006/relationships/hyperlink" Target="http://biz.chosun.com/site/data/html_dir/2018/10/04/2018100400109.html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m.post.naver.com/viewer/postView.nhn?volumeNo=16585222&amp;memberNo=25598567" TargetMode="External"/><Relationship Id="rId4" Type="http://schemas.openxmlformats.org/officeDocument/2006/relationships/hyperlink" Target="https://m.blog.naver.com/PostView.nhn?blogId=zenmode&amp;logNo=150175674967&amp;proxyReferer=http://www.google.com/url?sa%3Dt%26rct%3Dj%26q%3D%26esrc%3Ds%26source%3Dweb%26cd%3D7%26ved%3D2ahUKEwjuhr2xmpXhAhWNvpQKHVKHD6MQFjAGegQIBRAB%26url%3Dhttp://m.blog.naver.com/zenmode/150175674967%26usg%3DAOvVaw28bK8NVDYDD3G0F3OT5HFg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xpl/mostRecentIssue.jsp?punumber=8543123" TargetMode="External"/><Relationship Id="rId2" Type="http://schemas.openxmlformats.org/officeDocument/2006/relationships/hyperlink" Target="https://ieeexplore.ieee.org/xpl/RecentIssue.jsp?punumber=6287639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yamerong.tistory.com/40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1588485" y="-1160759"/>
            <a:ext cx="9254082" cy="9213378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063111" y="930360"/>
            <a:ext cx="8065769" cy="5446338"/>
            <a:chOff x="2063111" y="930360"/>
            <a:chExt cx="8065769" cy="5446338"/>
          </a:xfrm>
        </p:grpSpPr>
        <p:sp>
          <p:nvSpPr>
            <p:cNvPr id="8" name="椭圆 7"/>
            <p:cNvSpPr/>
            <p:nvPr/>
          </p:nvSpPr>
          <p:spPr>
            <a:xfrm>
              <a:off x="2063111" y="930360"/>
              <a:ext cx="340938" cy="340938"/>
            </a:xfrm>
            <a:prstGeom prst="ellipse">
              <a:avLst/>
            </a:prstGeom>
            <a:solidFill>
              <a:srgbClr val="F23B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9787942" y="6035760"/>
              <a:ext cx="340938" cy="340938"/>
            </a:xfrm>
            <a:prstGeom prst="ellipse">
              <a:avLst/>
            </a:prstGeom>
            <a:solidFill>
              <a:srgbClr val="F23B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0" name="自由: 形状 34"/>
          <p:cNvSpPr/>
          <p:nvPr/>
        </p:nvSpPr>
        <p:spPr>
          <a:xfrm rot="2700000">
            <a:off x="6145376" y="5876946"/>
            <a:ext cx="140300" cy="140300"/>
          </a:xfrm>
          <a:custGeom>
            <a:avLst/>
            <a:gdLst>
              <a:gd name="connsiteX0" fmla="*/ 75778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749181 h 914400"/>
              <a:gd name="connsiteX5" fmla="*/ 757780 w 914400"/>
              <a:gd name="connsiteY5" fmla="*/ 749181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" h="914400">
                <a:moveTo>
                  <a:pt x="75778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lnTo>
                  <a:pt x="0" y="749181"/>
                </a:lnTo>
                <a:lnTo>
                  <a:pt x="757780" y="74918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880998" y="2230212"/>
            <a:ext cx="886747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800" b="1" dirty="0">
                <a:solidFill>
                  <a:srgbClr val="B04233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URL</a:t>
            </a:r>
            <a:r>
              <a:rPr lang="ko-KR" altLang="en-US" sz="3800" b="1" dirty="0">
                <a:solidFill>
                  <a:srgbClr val="B04233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과 </a:t>
            </a:r>
            <a:r>
              <a:rPr lang="en-US" altLang="ko-KR" sz="3800" b="1" dirty="0">
                <a:solidFill>
                  <a:srgbClr val="B04233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Image Comparison</a:t>
            </a:r>
            <a:r>
              <a:rPr lang="ko-KR" altLang="en-US" sz="3800" b="1" dirty="0">
                <a:solidFill>
                  <a:srgbClr val="B04233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을 이용한 웹사이트 위</a:t>
            </a:r>
            <a:r>
              <a:rPr lang="en-US" altLang="ko-KR" sz="3800" b="1" dirty="0">
                <a:solidFill>
                  <a:srgbClr val="B04233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•</a:t>
            </a:r>
            <a:r>
              <a:rPr lang="ko-KR" altLang="en-US" sz="3800" b="1" dirty="0">
                <a:solidFill>
                  <a:srgbClr val="B04233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변조 탐지 및 알림 서비스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654743" y="5263113"/>
            <a:ext cx="34741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정보통신공학과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201403586 </a:t>
            </a:r>
            <a:r>
              <a:rPr lang="ko-KR" altLang="en-US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허성윤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정보통신공학과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201602119 </a:t>
            </a:r>
            <a:r>
              <a:rPr lang="ko-KR" altLang="en-US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유진솔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3869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  <p:grpSp>
        <p:nvGrpSpPr>
          <p:cNvPr id="4" name="组合 1"/>
          <p:cNvGrpSpPr/>
          <p:nvPr/>
        </p:nvGrpSpPr>
        <p:grpSpPr>
          <a:xfrm>
            <a:off x="387568" y="372475"/>
            <a:ext cx="4744269" cy="1201545"/>
            <a:chOff x="4123410" y="1826618"/>
            <a:chExt cx="2875057" cy="1201545"/>
          </a:xfrm>
        </p:grpSpPr>
        <p:grpSp>
          <p:nvGrpSpPr>
            <p:cNvPr id="5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8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4</a:t>
                </a:r>
                <a:endParaRPr lang="zh-CN" altLang="en-US" sz="3200" dirty="0"/>
              </a:p>
            </p:txBody>
          </p:sp>
          <p:sp>
            <p:nvSpPr>
              <p:cNvPr id="9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10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11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6" name="文本框 8"/>
            <p:cNvSpPr txBox="1"/>
            <p:nvPr/>
          </p:nvSpPr>
          <p:spPr>
            <a:xfrm>
              <a:off x="4741652" y="1950945"/>
              <a:ext cx="2256815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주제 </a:t>
              </a:r>
              <a:r>
                <a:rPr kumimoji="1" lang="ko-KR" altLang="en-US" sz="3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제안 </a:t>
              </a:r>
              <a:r>
                <a:rPr kumimoji="1" lang="en-US" altLang="ko-KR" sz="3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(2/5)</a:t>
              </a:r>
              <a:endPara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endParaRPr>
            </a:p>
          </p:txBody>
        </p:sp>
        <p:cxnSp>
          <p:nvCxnSpPr>
            <p:cNvPr id="7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직선 연결선 11"/>
          <p:cNvCxnSpPr/>
          <p:nvPr/>
        </p:nvCxnSpPr>
        <p:spPr>
          <a:xfrm>
            <a:off x="400140" y="1359503"/>
            <a:ext cx="4059893" cy="26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9967" y="3741576"/>
            <a:ext cx="1384242" cy="1590036"/>
          </a:xfrm>
          <a:prstGeom prst="rect">
            <a:avLst/>
          </a:prstGeom>
        </p:spPr>
      </p:pic>
      <p:sp>
        <p:nvSpPr>
          <p:cNvPr id="14" name="오른쪽 화살표 13"/>
          <p:cNvSpPr/>
          <p:nvPr/>
        </p:nvSpPr>
        <p:spPr>
          <a:xfrm>
            <a:off x="531461" y="4269526"/>
            <a:ext cx="798108" cy="432048"/>
          </a:xfrm>
          <a:prstGeom prst="rightArrow">
            <a:avLst/>
          </a:prstGeom>
          <a:solidFill>
            <a:srgbClr val="00BB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664121" y="5517713"/>
            <a:ext cx="22430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비교대상 이미지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90637" y="4709244"/>
            <a:ext cx="15481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기존</a:t>
            </a:r>
            <a:r>
              <a:rPr lang="en-US" altLang="ko-KR" sz="1600" dirty="0"/>
              <a:t>URL </a:t>
            </a:r>
            <a:r>
              <a:rPr lang="ko-KR" altLang="en-US" sz="1600" dirty="0"/>
              <a:t>일치 여부 확인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146222" y="3182839"/>
            <a:ext cx="4176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Inception V3</a:t>
            </a:r>
            <a:r>
              <a:rPr lang="ko-KR" altLang="en-US" sz="1600" dirty="0"/>
              <a:t>를 이용한 </a:t>
            </a:r>
            <a:r>
              <a:rPr lang="en-US" altLang="ko-KR" sz="1600" dirty="0"/>
              <a:t>Transfer Learning</a:t>
            </a:r>
            <a:endParaRPr lang="ko-KR" altLang="en-US" sz="1600" dirty="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0438" y="1754730"/>
            <a:ext cx="2439112" cy="1272580"/>
          </a:xfrm>
          <a:prstGeom prst="rect">
            <a:avLst/>
          </a:prstGeom>
        </p:spPr>
      </p:pic>
      <p:sp>
        <p:nvSpPr>
          <p:cNvPr id="19" name="아래쪽 화살표 18"/>
          <p:cNvSpPr/>
          <p:nvPr/>
        </p:nvSpPr>
        <p:spPr>
          <a:xfrm>
            <a:off x="8414134" y="2618745"/>
            <a:ext cx="478614" cy="1457620"/>
          </a:xfrm>
          <a:prstGeom prst="downArrow">
            <a:avLst/>
          </a:prstGeom>
          <a:solidFill>
            <a:srgbClr val="00BB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8878585" y="2899231"/>
            <a:ext cx="18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dHash</a:t>
            </a:r>
            <a:r>
              <a:rPr lang="en-US" altLang="ko-KR" dirty="0"/>
              <a:t> </a:t>
            </a:r>
            <a:r>
              <a:rPr lang="ko-KR" altLang="en-US" dirty="0"/>
              <a:t>알고리즘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805892" y="435192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유사도 검출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05244" y="6118448"/>
            <a:ext cx="10879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☞ Inception V3</a:t>
            </a:r>
            <a:r>
              <a:rPr lang="ko-KR" altLang="en-US" dirty="0"/>
              <a:t>로 나온 </a:t>
            </a:r>
            <a:r>
              <a:rPr lang="ko-KR" altLang="en-US" dirty="0" err="1"/>
              <a:t>유사도와</a:t>
            </a:r>
            <a:r>
              <a:rPr lang="ko-KR" altLang="en-US" dirty="0"/>
              <a:t> </a:t>
            </a:r>
            <a:r>
              <a:rPr lang="en-US" altLang="ko-KR" dirty="0" err="1"/>
              <a:t>dHash</a:t>
            </a:r>
            <a:r>
              <a:rPr lang="en-US" altLang="ko-KR" dirty="0"/>
              <a:t> </a:t>
            </a:r>
            <a:r>
              <a:rPr lang="ko-KR" altLang="en-US" dirty="0"/>
              <a:t>알고리즘을 사용하여 </a:t>
            </a:r>
            <a:r>
              <a:rPr lang="ko-KR" altLang="en-US" b="1" dirty="0">
                <a:solidFill>
                  <a:srgbClr val="F23B48"/>
                </a:solidFill>
              </a:rPr>
              <a:t>더 정확한 이미지 유사도 검출</a:t>
            </a:r>
          </a:p>
        </p:txBody>
      </p:sp>
      <p:sp>
        <p:nvSpPr>
          <p:cNvPr id="23" name="오른쪽 화살표 22"/>
          <p:cNvSpPr/>
          <p:nvPr/>
        </p:nvSpPr>
        <p:spPr>
          <a:xfrm>
            <a:off x="7052782" y="4289604"/>
            <a:ext cx="2520426" cy="528810"/>
          </a:xfrm>
          <a:prstGeom prst="rightArrow">
            <a:avLst/>
          </a:prstGeom>
          <a:solidFill>
            <a:srgbClr val="00BB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BD6"/>
              </a:solidFill>
            </a:endParaRPr>
          </a:p>
        </p:txBody>
      </p:sp>
      <p:sp>
        <p:nvSpPr>
          <p:cNvPr id="24" name="오른쪽 화살표 23"/>
          <p:cNvSpPr/>
          <p:nvPr/>
        </p:nvSpPr>
        <p:spPr>
          <a:xfrm>
            <a:off x="3707755" y="4276978"/>
            <a:ext cx="1424082" cy="432266"/>
          </a:xfrm>
          <a:prstGeom prst="rightArrow">
            <a:avLst/>
          </a:prstGeom>
          <a:solidFill>
            <a:srgbClr val="00BB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오른쪽 화살표 24"/>
          <p:cNvSpPr/>
          <p:nvPr/>
        </p:nvSpPr>
        <p:spPr>
          <a:xfrm>
            <a:off x="3726872" y="2362798"/>
            <a:ext cx="745994" cy="417257"/>
          </a:xfrm>
          <a:prstGeom prst="rightArrow">
            <a:avLst/>
          </a:prstGeom>
          <a:solidFill>
            <a:srgbClr val="00BB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613084" y="2386760"/>
            <a:ext cx="1943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Original images</a:t>
            </a:r>
            <a:endParaRPr lang="ko-KR" altLang="en-US" dirty="0"/>
          </a:p>
        </p:txBody>
      </p:sp>
      <p:sp>
        <p:nvSpPr>
          <p:cNvPr id="27" name="아래쪽 화살표 26"/>
          <p:cNvSpPr/>
          <p:nvPr/>
        </p:nvSpPr>
        <p:spPr>
          <a:xfrm>
            <a:off x="5749822" y="3610328"/>
            <a:ext cx="484632" cy="679276"/>
          </a:xfrm>
          <a:prstGeom prst="downArrow">
            <a:avLst/>
          </a:prstGeom>
          <a:solidFill>
            <a:srgbClr val="00BB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5364522" y="4354493"/>
            <a:ext cx="1455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유사도 비교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290637" y="1440384"/>
            <a:ext cx="92057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rgbClr val="7030A0"/>
                </a:solidFill>
              </a:rPr>
              <a:t>제안된 방식의 동작 흐름도</a:t>
            </a:r>
            <a:endParaRPr lang="en-US" altLang="ko-KR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97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6590321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</p:txBody>
      </p:sp>
      <p:grpSp>
        <p:nvGrpSpPr>
          <p:cNvPr id="12" name="组合 1"/>
          <p:cNvGrpSpPr/>
          <p:nvPr/>
        </p:nvGrpSpPr>
        <p:grpSpPr>
          <a:xfrm>
            <a:off x="387568" y="372475"/>
            <a:ext cx="4765457" cy="751139"/>
            <a:chOff x="4123410" y="1826618"/>
            <a:chExt cx="2875057" cy="751139"/>
          </a:xfrm>
        </p:grpSpPr>
        <p:grpSp>
          <p:nvGrpSpPr>
            <p:cNvPr id="13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16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5</a:t>
                </a:r>
                <a:endParaRPr lang="zh-CN" altLang="en-US" sz="3200" dirty="0"/>
              </a:p>
            </p:txBody>
          </p:sp>
          <p:sp>
            <p:nvSpPr>
              <p:cNvPr id="17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18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19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14" name="文本框 8"/>
            <p:cNvSpPr txBox="1"/>
            <p:nvPr/>
          </p:nvSpPr>
          <p:spPr>
            <a:xfrm>
              <a:off x="4741652" y="1950945"/>
              <a:ext cx="225681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3200" b="1" noProof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주제 제안 </a:t>
              </a:r>
              <a:r>
                <a:rPr kumimoji="1" lang="en-US" altLang="ko-KR" sz="3200" b="1" noProof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(3/5)</a:t>
              </a:r>
              <a:endPara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endParaRPr>
            </a:p>
          </p:txBody>
        </p:sp>
        <p:cxnSp>
          <p:nvCxnSpPr>
            <p:cNvPr id="15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직선 연결선 19"/>
          <p:cNvCxnSpPr/>
          <p:nvPr/>
        </p:nvCxnSpPr>
        <p:spPr>
          <a:xfrm>
            <a:off x="400140" y="1235678"/>
            <a:ext cx="4059893" cy="26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6998037" y="6213627"/>
            <a:ext cx="1531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참고자료</a:t>
            </a:r>
            <a:r>
              <a:rPr lang="en-US" altLang="ko-KR" dirty="0"/>
              <a:t>(10)</a:t>
            </a:r>
            <a:endParaRPr lang="ko-KR" altLang="en-US" dirty="0"/>
          </a:p>
        </p:txBody>
      </p:sp>
      <p:sp>
        <p:nvSpPr>
          <p:cNvPr id="39" name="TextBox 5">
            <a:extLst>
              <a:ext uri="{FF2B5EF4-FFF2-40B4-BE49-F238E27FC236}">
                <a16:creationId xmlns:a16="http://schemas.microsoft.com/office/drawing/2014/main" xmlns="" id="{5966AEF6-43A5-40EA-B0CD-59272CC86FE0}"/>
              </a:ext>
            </a:extLst>
          </p:cNvPr>
          <p:cNvSpPr txBox="1"/>
          <p:nvPr/>
        </p:nvSpPr>
        <p:spPr>
          <a:xfrm>
            <a:off x="5807968" y="1516536"/>
            <a:ext cx="4680520" cy="267192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68580" tIns="34290" rIns="68580" bIns="34290" anchor="t">
            <a:noAutofit/>
          </a:bodyPr>
          <a:lstStyle>
            <a:defPPr>
              <a:defRPr lang="bg-BG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171360" indent="-171360">
              <a:buClr>
                <a:srgbClr val="000000"/>
              </a:buClr>
              <a:buFont typeface="Arial"/>
              <a:buChar char="•"/>
              <a:defRPr lang="ko-KR" altLang="en-US"/>
            </a:pPr>
            <a:endParaRPr lang="en-US" altLang="ko-KR" sz="2200" dirty="0">
              <a:latin typeface="+mn-lt"/>
              <a:ea typeface="맑은 고딕"/>
              <a:cs typeface="맑은 고딕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1432" y="1343168"/>
            <a:ext cx="10101998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ko-KR" altLang="en-US" sz="2500" b="1" u="sng" dirty="0" smtClean="0"/>
              <a:t>사용기술</a:t>
            </a:r>
            <a:r>
              <a:rPr lang="en-US" altLang="ko-KR" sz="2500" b="1" u="sng" dirty="0" smtClean="0"/>
              <a:t>: </a:t>
            </a:r>
            <a:r>
              <a:rPr lang="en-US" altLang="ko-KR" sz="2500" b="1" u="sng" dirty="0" err="1" smtClean="0"/>
              <a:t>TensorFlow</a:t>
            </a:r>
            <a:endParaRPr lang="en-US" altLang="ko-KR" sz="2500" b="1" u="sng" dirty="0"/>
          </a:p>
          <a:p>
            <a:pPr lvl="1"/>
            <a:r>
              <a:rPr lang="en-US" altLang="ko-KR" sz="2000" dirty="0"/>
              <a:t>- </a:t>
            </a:r>
            <a:r>
              <a:rPr lang="ko-KR" altLang="en-US" sz="2000" dirty="0"/>
              <a:t>데이터 흐름 그래프를 기반으로 하는 수치 계산을 위한 소프트웨어 프레임워크</a:t>
            </a:r>
            <a:endParaRPr lang="en-US" altLang="ko-KR" sz="2000" dirty="0"/>
          </a:p>
          <a:p>
            <a:pPr lvl="1"/>
            <a:r>
              <a:rPr lang="en-US" altLang="ko-KR" sz="2000" dirty="0"/>
              <a:t>- </a:t>
            </a:r>
            <a:r>
              <a:rPr lang="ko-KR" altLang="en-US" sz="2000" dirty="0" err="1"/>
              <a:t>텐서</a:t>
            </a:r>
            <a:r>
              <a:rPr lang="en-US" altLang="ko-KR" sz="2000" dirty="0"/>
              <a:t>(Tensor)</a:t>
            </a:r>
            <a:r>
              <a:rPr lang="ko-KR" altLang="en-US" sz="2000" dirty="0"/>
              <a:t>는 </a:t>
            </a:r>
            <a:r>
              <a:rPr lang="en-US" altLang="ko-KR" sz="2000" dirty="0"/>
              <a:t>Multidimensional Arrays</a:t>
            </a:r>
            <a:r>
              <a:rPr lang="ko-KR" altLang="en-US" sz="2000" dirty="0"/>
              <a:t>라고 하며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딥러닝</a:t>
            </a:r>
            <a:r>
              <a:rPr lang="ko-KR" altLang="en-US" sz="2000" dirty="0"/>
              <a:t> 에서의 </a:t>
            </a:r>
            <a:r>
              <a:rPr lang="ko-KR" altLang="en-US" sz="2000" dirty="0" err="1"/>
              <a:t>텐서는</a:t>
            </a:r>
            <a:r>
              <a:rPr lang="ko-KR" altLang="en-US" sz="2000" dirty="0"/>
              <a:t> 다차원        </a:t>
            </a:r>
            <a:endParaRPr lang="en-US" altLang="ko-KR" sz="2000" dirty="0"/>
          </a:p>
          <a:p>
            <a:pPr lvl="1"/>
            <a:r>
              <a:rPr lang="ko-KR" altLang="en-US" sz="2000" dirty="0"/>
              <a:t>배열로 나타내는 데이터를 의미한다</a:t>
            </a:r>
            <a:r>
              <a:rPr lang="en-US" altLang="ko-KR" sz="2000" dirty="0"/>
              <a:t>. </a:t>
            </a:r>
          </a:p>
          <a:p>
            <a:pPr lvl="1"/>
            <a:endParaRPr lang="en-US" altLang="ko-KR" sz="2000" dirty="0"/>
          </a:p>
          <a:p>
            <a:pPr lvl="1"/>
            <a:endParaRPr lang="en-US" altLang="ko-KR" sz="2500" b="1" u="sng" dirty="0"/>
          </a:p>
          <a:p>
            <a:pPr lvl="1"/>
            <a:endParaRPr lang="en-US" altLang="ko-KR" sz="1100" dirty="0"/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220" y="2985123"/>
            <a:ext cx="6412113" cy="1143000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6600056" y="4195059"/>
            <a:ext cx="51125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dirty="0" err="1"/>
              <a:t>텐서는</a:t>
            </a:r>
            <a:r>
              <a:rPr lang="ko-KR" altLang="en-US" sz="2000" dirty="0"/>
              <a:t> 노드</a:t>
            </a:r>
            <a:r>
              <a:rPr lang="en-US" altLang="ko-KR" sz="2000" dirty="0"/>
              <a:t>(node)</a:t>
            </a:r>
            <a:r>
              <a:rPr lang="ko-KR" altLang="en-US" sz="2000" dirty="0"/>
              <a:t>와 </a:t>
            </a:r>
            <a:r>
              <a:rPr lang="ko-KR" altLang="en-US" sz="2000" dirty="0" err="1"/>
              <a:t>엣지</a:t>
            </a:r>
            <a:r>
              <a:rPr lang="en-US" altLang="ko-KR" sz="2000" dirty="0"/>
              <a:t>(edge)</a:t>
            </a:r>
            <a:r>
              <a:rPr lang="ko-KR" altLang="en-US" sz="2000" dirty="0"/>
              <a:t>로 구성된 </a:t>
            </a:r>
            <a:r>
              <a:rPr lang="en-US" altLang="ko-KR" sz="2000" dirty="0"/>
              <a:t>Data Flow Graph</a:t>
            </a:r>
            <a:r>
              <a:rPr lang="ko-KR" altLang="en-US" sz="2000" dirty="0"/>
              <a:t>를 통해 연산을 수행합니다</a:t>
            </a:r>
            <a:r>
              <a:rPr lang="en-US" altLang="ko-KR" sz="2000" dirty="0"/>
              <a:t>.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6998037" y="3716791"/>
            <a:ext cx="13965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참고자료</a:t>
            </a:r>
            <a:r>
              <a:rPr lang="en-US" altLang="ko-KR" dirty="0"/>
              <a:t>(9)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076" y="4513610"/>
            <a:ext cx="6000980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686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6590321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</p:txBody>
      </p:sp>
      <p:grpSp>
        <p:nvGrpSpPr>
          <p:cNvPr id="12" name="组合 1"/>
          <p:cNvGrpSpPr/>
          <p:nvPr/>
        </p:nvGrpSpPr>
        <p:grpSpPr>
          <a:xfrm>
            <a:off x="387568" y="372475"/>
            <a:ext cx="2875057" cy="751139"/>
            <a:chOff x="4123410" y="1826618"/>
            <a:chExt cx="2875057" cy="751139"/>
          </a:xfrm>
        </p:grpSpPr>
        <p:grpSp>
          <p:nvGrpSpPr>
            <p:cNvPr id="13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16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5</a:t>
                </a:r>
                <a:endParaRPr lang="zh-CN" altLang="en-US" sz="3200" dirty="0"/>
              </a:p>
            </p:txBody>
          </p:sp>
          <p:sp>
            <p:nvSpPr>
              <p:cNvPr id="17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18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19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14" name="文本框 8"/>
            <p:cNvSpPr txBox="1"/>
            <p:nvPr/>
          </p:nvSpPr>
          <p:spPr>
            <a:xfrm>
              <a:off x="4741652" y="1950945"/>
              <a:ext cx="225681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3200" b="1" noProof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사용 기술</a:t>
              </a:r>
              <a:endPara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endParaRPr>
            </a:p>
          </p:txBody>
        </p:sp>
        <p:cxnSp>
          <p:nvCxnSpPr>
            <p:cNvPr id="15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직선 연결선 19"/>
          <p:cNvCxnSpPr/>
          <p:nvPr/>
        </p:nvCxnSpPr>
        <p:spPr>
          <a:xfrm>
            <a:off x="400140" y="1235678"/>
            <a:ext cx="4059893" cy="26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5">
            <a:extLst>
              <a:ext uri="{FF2B5EF4-FFF2-40B4-BE49-F238E27FC236}">
                <a16:creationId xmlns:a16="http://schemas.microsoft.com/office/drawing/2014/main" xmlns="" id="{5966AEF6-43A5-40EA-B0CD-59272CC86FE0}"/>
              </a:ext>
            </a:extLst>
          </p:cNvPr>
          <p:cNvSpPr txBox="1"/>
          <p:nvPr/>
        </p:nvSpPr>
        <p:spPr>
          <a:xfrm>
            <a:off x="5807968" y="1516536"/>
            <a:ext cx="4680520" cy="267192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68580" tIns="34290" rIns="68580" bIns="34290" anchor="t">
            <a:noAutofit/>
          </a:bodyPr>
          <a:lstStyle>
            <a:defPPr>
              <a:defRPr lang="bg-BG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171360" indent="-171360">
              <a:buClr>
                <a:srgbClr val="000000"/>
              </a:buClr>
              <a:buFont typeface="Arial"/>
              <a:buChar char="•"/>
              <a:defRPr lang="ko-KR" altLang="en-US"/>
            </a:pPr>
            <a:endParaRPr lang="en-US" altLang="ko-KR" sz="2200" dirty="0">
              <a:latin typeface="+mn-lt"/>
              <a:ea typeface="맑은 고딕"/>
              <a:cs typeface="맑은 고딕"/>
            </a:endParaRPr>
          </a:p>
        </p:txBody>
      </p:sp>
      <p:sp>
        <p:nvSpPr>
          <p:cNvPr id="21" name="TextBox 5">
            <a:extLst>
              <a:ext uri="{FF2B5EF4-FFF2-40B4-BE49-F238E27FC236}">
                <a16:creationId xmlns:a16="http://schemas.microsoft.com/office/drawing/2014/main" xmlns="" id="{5966AEF6-43A5-40EA-B0CD-59272CC86FE0}"/>
              </a:ext>
            </a:extLst>
          </p:cNvPr>
          <p:cNvSpPr txBox="1"/>
          <p:nvPr/>
        </p:nvSpPr>
        <p:spPr>
          <a:xfrm>
            <a:off x="5807968" y="1538133"/>
            <a:ext cx="4680520" cy="267192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68580" tIns="34290" rIns="68580" bIns="34290" anchor="t">
            <a:noAutofit/>
          </a:bodyPr>
          <a:lstStyle>
            <a:defPPr>
              <a:defRPr lang="bg-BG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171360" indent="-171360">
              <a:buClr>
                <a:srgbClr val="000000"/>
              </a:buClr>
              <a:buFont typeface="Arial"/>
              <a:buChar char="•"/>
              <a:defRPr lang="ko-KR" altLang="en-US"/>
            </a:pPr>
            <a:endParaRPr lang="en-US" altLang="ko-KR" sz="2200" dirty="0">
              <a:latin typeface="+mn-lt"/>
              <a:ea typeface="맑은 고딕"/>
              <a:cs typeface="맑은 고딕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1432" y="1364765"/>
            <a:ext cx="10767096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ko-KR" sz="2500" b="1" u="sng" dirty="0"/>
              <a:t>Transfer Learning</a:t>
            </a:r>
          </a:p>
          <a:p>
            <a:pPr marL="800100" lvl="1" indent="-342900">
              <a:buFontTx/>
              <a:buChar char="-"/>
            </a:pPr>
            <a:r>
              <a:rPr lang="ko-KR" altLang="en-US" sz="2000" dirty="0"/>
              <a:t>기존의 만들어진 모델을 사용하여 새로운 모델을 만들 시 학습을 빠르게 하기 위한 것</a:t>
            </a:r>
            <a:endParaRPr lang="en-US" altLang="ko-KR" sz="2000" dirty="0"/>
          </a:p>
          <a:p>
            <a:pPr marL="800100" lvl="1" indent="-342900">
              <a:buFontTx/>
              <a:buChar char="-"/>
            </a:pPr>
            <a:r>
              <a:rPr lang="en-US" altLang="ko-KR" sz="2000" dirty="0"/>
              <a:t>CNN</a:t>
            </a:r>
            <a:r>
              <a:rPr lang="ko-KR" altLang="en-US" sz="2000" dirty="0"/>
              <a:t>모델 중 </a:t>
            </a:r>
            <a:r>
              <a:rPr lang="en-US" altLang="ko-KR" sz="2000" dirty="0"/>
              <a:t>inception V3</a:t>
            </a:r>
            <a:r>
              <a:rPr lang="ko-KR" altLang="en-US" sz="2000" dirty="0"/>
              <a:t>를 사용하여 </a:t>
            </a:r>
            <a:r>
              <a:rPr lang="en-US" altLang="ko-KR" sz="2000" dirty="0"/>
              <a:t>Transfer Learning</a:t>
            </a:r>
            <a:r>
              <a:rPr lang="ko-KR" altLang="en-US" sz="2000" dirty="0"/>
              <a:t>을 수행</a:t>
            </a:r>
            <a:endParaRPr lang="en-US" altLang="ko-KR" sz="2000" dirty="0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302" y="2678858"/>
            <a:ext cx="6217252" cy="3147194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8604418" y="5456720"/>
            <a:ext cx="1531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참고자료</a:t>
            </a:r>
            <a:r>
              <a:rPr lang="en-US" altLang="ko-KR" dirty="0"/>
              <a:t>(11)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248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4250" y="2932901"/>
            <a:ext cx="2743200" cy="299085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6590321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</p:txBody>
      </p:sp>
      <p:grpSp>
        <p:nvGrpSpPr>
          <p:cNvPr id="12" name="组合 1"/>
          <p:cNvGrpSpPr/>
          <p:nvPr/>
        </p:nvGrpSpPr>
        <p:grpSpPr>
          <a:xfrm>
            <a:off x="387568" y="372475"/>
            <a:ext cx="2875057" cy="751139"/>
            <a:chOff x="4123410" y="1826618"/>
            <a:chExt cx="2875057" cy="751139"/>
          </a:xfrm>
        </p:grpSpPr>
        <p:grpSp>
          <p:nvGrpSpPr>
            <p:cNvPr id="13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16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5</a:t>
                </a:r>
                <a:endParaRPr lang="zh-CN" altLang="en-US" sz="3200" dirty="0"/>
              </a:p>
            </p:txBody>
          </p:sp>
          <p:sp>
            <p:nvSpPr>
              <p:cNvPr id="17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18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19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14" name="文本框 8"/>
            <p:cNvSpPr txBox="1"/>
            <p:nvPr/>
          </p:nvSpPr>
          <p:spPr>
            <a:xfrm>
              <a:off x="4741652" y="1950945"/>
              <a:ext cx="225681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3200" b="1" noProof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사용 기술</a:t>
              </a:r>
              <a:endPara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endParaRPr>
            </a:p>
          </p:txBody>
        </p:sp>
        <p:cxnSp>
          <p:nvCxnSpPr>
            <p:cNvPr id="15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직선 연결선 19"/>
          <p:cNvCxnSpPr/>
          <p:nvPr/>
        </p:nvCxnSpPr>
        <p:spPr>
          <a:xfrm>
            <a:off x="400140" y="1235678"/>
            <a:ext cx="4059893" cy="26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60284" y="1187165"/>
            <a:ext cx="9497456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altLang="ko-KR" sz="2000" dirty="0"/>
          </a:p>
          <a:p>
            <a:pPr lvl="1"/>
            <a:r>
              <a:rPr lang="en-US" altLang="ko-KR" sz="2500" b="1" u="sng" dirty="0" err="1"/>
              <a:t>dHash</a:t>
            </a:r>
            <a:r>
              <a:rPr lang="ko-KR" altLang="en-US" sz="2500" b="1" u="sng" dirty="0"/>
              <a:t>알고리즘</a:t>
            </a:r>
            <a:endParaRPr lang="en-US" altLang="ko-KR" sz="2500" b="1" u="sng" dirty="0"/>
          </a:p>
          <a:p>
            <a:pPr lvl="1"/>
            <a:r>
              <a:rPr lang="en-US" altLang="ko-KR" sz="2000" dirty="0"/>
              <a:t>- </a:t>
            </a:r>
            <a:r>
              <a:rPr lang="ko-KR" altLang="en-US" sz="2000" dirty="0"/>
              <a:t>이미지의 인접 픽셀 간의 차이를 계산하여 만들어진 </a:t>
            </a:r>
            <a:r>
              <a:rPr lang="en-US" altLang="ko-KR" sz="2000" dirty="0"/>
              <a:t>64</a:t>
            </a:r>
            <a:r>
              <a:rPr lang="ko-KR" altLang="en-US" sz="2000" dirty="0"/>
              <a:t>비트 해시를 이용하여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해밍</a:t>
            </a:r>
            <a:r>
              <a:rPr lang="ko-KR" altLang="en-US" sz="2000" dirty="0"/>
              <a:t> 거리를 검출해서 이미지 </a:t>
            </a:r>
            <a:r>
              <a:rPr lang="ko-KR" altLang="en-US" sz="2000" dirty="0" err="1"/>
              <a:t>유사도를</a:t>
            </a:r>
            <a:r>
              <a:rPr lang="ko-KR" altLang="en-US" sz="2000" dirty="0"/>
              <a:t> 검출 하는 방법 </a:t>
            </a:r>
            <a:endParaRPr lang="en-US" altLang="ko-KR" sz="2000" dirty="0"/>
          </a:p>
        </p:txBody>
      </p:sp>
      <p:sp>
        <p:nvSpPr>
          <p:cNvPr id="29" name="직사각형 28"/>
          <p:cNvSpPr/>
          <p:nvPr/>
        </p:nvSpPr>
        <p:spPr>
          <a:xfrm>
            <a:off x="4732549" y="5554419"/>
            <a:ext cx="1531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참고자료</a:t>
            </a:r>
            <a:r>
              <a:rPr lang="en-US" altLang="ko-KR" dirty="0"/>
              <a:t>(12)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4673235-4470-45BA-AD43-AE56B54F3CBD}"/>
              </a:ext>
            </a:extLst>
          </p:cNvPr>
          <p:cNvSpPr txBox="1"/>
          <p:nvPr/>
        </p:nvSpPr>
        <p:spPr>
          <a:xfrm>
            <a:off x="3601455" y="3734042"/>
            <a:ext cx="41044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Input image</a:t>
            </a:r>
            <a:r>
              <a:rPr lang="ko-KR" altLang="en-US" dirty="0"/>
              <a:t>를 회색조로 변환</a:t>
            </a:r>
            <a:endParaRPr lang="en-US" altLang="ko-KR" dirty="0"/>
          </a:p>
          <a:p>
            <a:r>
              <a:rPr lang="en-US" altLang="ko-KR" dirty="0"/>
              <a:t>2. 9X8 </a:t>
            </a:r>
            <a:r>
              <a:rPr lang="ko-KR" altLang="en-US" dirty="0"/>
              <a:t>픽셀로 크기 조정</a:t>
            </a:r>
            <a:endParaRPr lang="en-US" altLang="ko-KR" dirty="0"/>
          </a:p>
          <a:p>
            <a:r>
              <a:rPr lang="en-US" altLang="ko-KR" dirty="0"/>
              <a:t>3.</a:t>
            </a:r>
            <a:r>
              <a:rPr lang="ko-KR" altLang="en-US" dirty="0"/>
              <a:t> 해시를 작성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B176F96A-A553-408A-83CE-EA3922CF53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005" y="2957255"/>
            <a:ext cx="2710380" cy="2971405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xmlns="" id="{2C446D6A-FD1B-4BDB-A556-7341970C1F55}"/>
              </a:ext>
            </a:extLst>
          </p:cNvPr>
          <p:cNvCxnSpPr>
            <a:cxnSpLocks/>
          </p:cNvCxnSpPr>
          <p:nvPr/>
        </p:nvCxnSpPr>
        <p:spPr>
          <a:xfrm>
            <a:off x="3834063" y="4762960"/>
            <a:ext cx="2982017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231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6590321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</p:txBody>
      </p:sp>
      <p:grpSp>
        <p:nvGrpSpPr>
          <p:cNvPr id="12" name="组合 1"/>
          <p:cNvGrpSpPr/>
          <p:nvPr/>
        </p:nvGrpSpPr>
        <p:grpSpPr>
          <a:xfrm>
            <a:off x="387568" y="372475"/>
            <a:ext cx="4316534" cy="751139"/>
            <a:chOff x="4123410" y="1826618"/>
            <a:chExt cx="4316534" cy="751139"/>
          </a:xfrm>
        </p:grpSpPr>
        <p:grpSp>
          <p:nvGrpSpPr>
            <p:cNvPr id="13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16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6</a:t>
                </a:r>
                <a:endParaRPr lang="zh-CN" altLang="en-US" sz="3200" dirty="0"/>
              </a:p>
            </p:txBody>
          </p:sp>
          <p:sp>
            <p:nvSpPr>
              <p:cNvPr id="17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18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19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14" name="文本框 8"/>
            <p:cNvSpPr txBox="1"/>
            <p:nvPr/>
          </p:nvSpPr>
          <p:spPr>
            <a:xfrm>
              <a:off x="4924003" y="1950945"/>
              <a:ext cx="35159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출처 및 참고 문헌</a:t>
              </a:r>
              <a:endPara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endParaRPr>
            </a:p>
          </p:txBody>
        </p:sp>
        <p:cxnSp>
          <p:nvCxnSpPr>
            <p:cNvPr id="15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직선 연결선 19"/>
          <p:cNvCxnSpPr/>
          <p:nvPr/>
        </p:nvCxnSpPr>
        <p:spPr>
          <a:xfrm>
            <a:off x="400140" y="1235678"/>
            <a:ext cx="4059893" cy="26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EAA0B212-EAF4-4D74-956F-1CEC77AD0BC5}"/>
              </a:ext>
            </a:extLst>
          </p:cNvPr>
          <p:cNvSpPr txBox="1"/>
          <p:nvPr/>
        </p:nvSpPr>
        <p:spPr>
          <a:xfrm>
            <a:off x="387568" y="1416130"/>
            <a:ext cx="1133031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j-lt"/>
              </a:rPr>
              <a:t>참고자료</a:t>
            </a:r>
            <a:r>
              <a:rPr lang="en-US" altLang="ko-KR" dirty="0">
                <a:latin typeface="+mj-lt"/>
              </a:rPr>
              <a:t>(1)-</a:t>
            </a:r>
            <a:r>
              <a:rPr lang="en-US" altLang="ko-KR" dirty="0">
                <a:latin typeface="+mj-lt"/>
                <a:hlinkClick r:id="rId2"/>
              </a:rPr>
              <a:t>http://biz.chosun.com/site/data/</a:t>
            </a:r>
            <a:r>
              <a:rPr lang="en-US" altLang="ko-KR" dirty="0" err="1">
                <a:latin typeface="+mj-lt"/>
                <a:hlinkClick r:id="rId2"/>
              </a:rPr>
              <a:t>html_dir</a:t>
            </a:r>
            <a:r>
              <a:rPr lang="en-US" altLang="ko-KR" dirty="0">
                <a:latin typeface="+mj-lt"/>
                <a:hlinkClick r:id="rId2"/>
              </a:rPr>
              <a:t>/2018/10/04/2018100400109.html</a:t>
            </a:r>
            <a:endParaRPr lang="en-US" altLang="ko-KR" dirty="0">
              <a:latin typeface="+mj-lt"/>
            </a:endParaRPr>
          </a:p>
          <a:p>
            <a:r>
              <a:rPr lang="ko-KR" altLang="en-US" dirty="0">
                <a:latin typeface="+mj-lt"/>
              </a:rPr>
              <a:t>참고자료</a:t>
            </a:r>
            <a:r>
              <a:rPr lang="en-US" altLang="ko-KR" dirty="0">
                <a:latin typeface="+mj-lt"/>
              </a:rPr>
              <a:t>(2)-http://www.zdnet.co.kr/view/?no=20181002145050</a:t>
            </a:r>
          </a:p>
          <a:p>
            <a:r>
              <a:rPr lang="ko-KR" altLang="en-US" dirty="0">
                <a:latin typeface="+mj-lt"/>
              </a:rPr>
              <a:t>참고자료</a:t>
            </a:r>
            <a:r>
              <a:rPr lang="en-US" altLang="ko-KR" dirty="0">
                <a:latin typeface="+mj-lt"/>
              </a:rPr>
              <a:t>(3)-</a:t>
            </a:r>
            <a:r>
              <a:rPr lang="en-US" altLang="ko-KR" dirty="0">
                <a:hlinkClick r:id="rId3"/>
              </a:rPr>
              <a:t>https://www.boannews.com/media/view.asp?idx=73846</a:t>
            </a:r>
            <a:endParaRPr lang="en-US" altLang="ko-KR" dirty="0">
              <a:latin typeface="+mj-lt"/>
            </a:endParaRPr>
          </a:p>
          <a:p>
            <a:r>
              <a:rPr lang="ko-KR" altLang="en-US" dirty="0">
                <a:latin typeface="+mj-lt"/>
              </a:rPr>
              <a:t>참고자료</a:t>
            </a:r>
            <a:r>
              <a:rPr lang="en-US" altLang="ko-KR" dirty="0">
                <a:latin typeface="+mj-lt"/>
              </a:rPr>
              <a:t>(4)-</a:t>
            </a:r>
            <a:r>
              <a:rPr lang="en-US" altLang="ko-KR" dirty="0">
                <a:latin typeface="+mj-lt"/>
                <a:hlinkClick r:id="rId4"/>
              </a:rPr>
              <a:t>https://m.blog.naver.com/</a:t>
            </a:r>
            <a:r>
              <a:rPr lang="en-US" altLang="ko-KR" dirty="0" err="1">
                <a:latin typeface="+mj-lt"/>
                <a:hlinkClick r:id="rId4"/>
              </a:rPr>
              <a:t>PostView.nhn?blogId</a:t>
            </a:r>
            <a:r>
              <a:rPr lang="en-US" altLang="ko-KR" dirty="0">
                <a:latin typeface="+mj-lt"/>
                <a:hlinkClick r:id="rId4"/>
              </a:rPr>
              <a:t>=</a:t>
            </a:r>
            <a:r>
              <a:rPr lang="en-US" altLang="ko-KR" dirty="0" err="1">
                <a:latin typeface="+mj-lt"/>
                <a:hlinkClick r:id="rId4"/>
              </a:rPr>
              <a:t>zenmode&amp;logNo</a:t>
            </a:r>
            <a:r>
              <a:rPr lang="en-US" altLang="ko-KR" dirty="0">
                <a:latin typeface="+mj-lt"/>
                <a:hlinkClick r:id="rId4"/>
              </a:rPr>
              <a:t>=150175674967&amp;proxyReferer=http%3A%2F%2Fwww.google.com%2Furl%3Fsa%3Dt%26rct%3Dj%26q%3D%26esrc%3Ds%26source%3Dweb%26cd%3D7%26ved%3D2ahUKEwjuhr2xmpXhAhWNvpQKHVKHD6MQFjAGegQIBRAB%26url%3Dhttp%253A%252F%252Fm.blog.naver.com%252Fzenmode%252F150175674967%26usg%3DAOvVaw28bK8NVDYDD3G0F3OT5HFg</a:t>
            </a:r>
            <a:endParaRPr lang="en-US" altLang="ko-KR" dirty="0">
              <a:latin typeface="+mj-lt"/>
            </a:endParaRPr>
          </a:p>
          <a:p>
            <a:r>
              <a:rPr lang="ko-KR" altLang="en-US" dirty="0">
                <a:latin typeface="+mj-lt"/>
              </a:rPr>
              <a:t>참고자료</a:t>
            </a:r>
            <a:r>
              <a:rPr lang="en-US" altLang="ko-KR" dirty="0">
                <a:latin typeface="+mj-lt"/>
              </a:rPr>
              <a:t>(5)-</a:t>
            </a:r>
            <a:r>
              <a:rPr lang="en-US" altLang="ko-KR" dirty="0">
                <a:hlinkClick r:id="rId5"/>
              </a:rPr>
              <a:t>https://m.post.naver.com/viewer/</a:t>
            </a:r>
            <a:r>
              <a:rPr lang="en-US" altLang="ko-KR" dirty="0" err="1">
                <a:hlinkClick r:id="rId5"/>
              </a:rPr>
              <a:t>postView.nhn?volumeNo</a:t>
            </a:r>
            <a:r>
              <a:rPr lang="en-US" altLang="ko-KR" dirty="0">
                <a:hlinkClick r:id="rId5"/>
              </a:rPr>
              <a:t>=16585222&amp;memberNo=25598567</a:t>
            </a:r>
            <a:endParaRPr lang="en-US" altLang="ko-KR" dirty="0"/>
          </a:p>
          <a:p>
            <a:r>
              <a:rPr lang="ko-KR" altLang="en-US" dirty="0">
                <a:latin typeface="+mj-lt"/>
              </a:rPr>
              <a:t>참고자료</a:t>
            </a:r>
            <a:r>
              <a:rPr lang="en-US" altLang="ko-KR" dirty="0">
                <a:latin typeface="+mj-lt"/>
              </a:rPr>
              <a:t>(6)-https://www.earticle.net/Article/A263848 – </a:t>
            </a:r>
            <a:r>
              <a:rPr lang="ko-KR" altLang="en-US" dirty="0">
                <a:latin typeface="+mj-lt"/>
              </a:rPr>
              <a:t>이미지를 이용한 웹사이트 위</a:t>
            </a:r>
            <a:r>
              <a:rPr lang="en-US" altLang="ko-KR" dirty="0">
                <a:latin typeface="+mj-lt"/>
              </a:rPr>
              <a:t>•</a:t>
            </a:r>
            <a:r>
              <a:rPr lang="ko-KR" altLang="en-US" dirty="0">
                <a:latin typeface="+mj-lt"/>
              </a:rPr>
              <a:t>변조 탐지</a:t>
            </a:r>
            <a:endParaRPr lang="en-US" altLang="ko-K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37117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6590321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</p:txBody>
      </p:sp>
      <p:grpSp>
        <p:nvGrpSpPr>
          <p:cNvPr id="12" name="组合 1"/>
          <p:cNvGrpSpPr/>
          <p:nvPr/>
        </p:nvGrpSpPr>
        <p:grpSpPr>
          <a:xfrm>
            <a:off x="387568" y="372475"/>
            <a:ext cx="4316534" cy="751139"/>
            <a:chOff x="4123410" y="1826618"/>
            <a:chExt cx="4316534" cy="751139"/>
          </a:xfrm>
        </p:grpSpPr>
        <p:grpSp>
          <p:nvGrpSpPr>
            <p:cNvPr id="13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16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6</a:t>
                </a:r>
                <a:endParaRPr lang="zh-CN" altLang="en-US" sz="3200" dirty="0"/>
              </a:p>
            </p:txBody>
          </p:sp>
          <p:sp>
            <p:nvSpPr>
              <p:cNvPr id="17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18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19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14" name="文本框 8"/>
            <p:cNvSpPr txBox="1"/>
            <p:nvPr/>
          </p:nvSpPr>
          <p:spPr>
            <a:xfrm>
              <a:off x="4924003" y="1950945"/>
              <a:ext cx="35159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출처 및 참고 문헌</a:t>
              </a:r>
              <a:endPara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endParaRPr>
            </a:p>
          </p:txBody>
        </p:sp>
        <p:cxnSp>
          <p:nvCxnSpPr>
            <p:cNvPr id="15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직선 연결선 19"/>
          <p:cNvCxnSpPr/>
          <p:nvPr/>
        </p:nvCxnSpPr>
        <p:spPr>
          <a:xfrm>
            <a:off x="400140" y="1235678"/>
            <a:ext cx="4059893" cy="26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EAA0B212-EAF4-4D74-956F-1CEC77AD0BC5}"/>
              </a:ext>
            </a:extLst>
          </p:cNvPr>
          <p:cNvSpPr txBox="1"/>
          <p:nvPr/>
        </p:nvSpPr>
        <p:spPr>
          <a:xfrm>
            <a:off x="387568" y="1479901"/>
            <a:ext cx="1133031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j-lt"/>
              </a:rPr>
              <a:t>참고자료</a:t>
            </a:r>
            <a:r>
              <a:rPr lang="en-US" altLang="ko-KR" dirty="0">
                <a:latin typeface="+mj-lt"/>
              </a:rPr>
              <a:t>(7)-PENG YANG, GUANGZHEN ZHAO , AND PENG ZENG, “Phishing Website Detection Based on Multidimensional Features Driven by Deep Learning”,</a:t>
            </a:r>
            <a:r>
              <a:rPr lang="en-US" altLang="ko-KR" b="1" dirty="0"/>
              <a:t> Published in: </a:t>
            </a:r>
            <a:r>
              <a:rPr lang="en-US" altLang="ko-KR" dirty="0">
                <a:hlinkClick r:id="rId2"/>
              </a:rPr>
              <a:t>IEEE Access</a:t>
            </a:r>
            <a:r>
              <a:rPr lang="en-US" altLang="ko-KR" dirty="0"/>
              <a:t> ( Volume: 7 ), 11 January 2019</a:t>
            </a:r>
            <a:r>
              <a:rPr lang="en-US" altLang="ko-KR" dirty="0">
                <a:latin typeface="+mj-lt"/>
              </a:rPr>
              <a:t> </a:t>
            </a:r>
          </a:p>
          <a:p>
            <a:r>
              <a:rPr lang="ko-KR" altLang="en-US" dirty="0">
                <a:latin typeface="+mj-lt"/>
              </a:rPr>
              <a:t>참고자료</a:t>
            </a:r>
            <a:r>
              <a:rPr lang="en-US" altLang="ko-KR" dirty="0">
                <a:latin typeface="+mj-lt"/>
              </a:rPr>
              <a:t>(8)-F.C. Dalgic1, A.S. </a:t>
            </a:r>
            <a:r>
              <a:rPr lang="en-US" altLang="ko-KR" dirty="0" err="1">
                <a:latin typeface="+mj-lt"/>
              </a:rPr>
              <a:t>Bozkir</a:t>
            </a:r>
            <a:r>
              <a:rPr lang="en-US" altLang="ko-KR" dirty="0">
                <a:latin typeface="+mj-lt"/>
              </a:rPr>
              <a:t> 2* and M. </a:t>
            </a:r>
            <a:r>
              <a:rPr lang="en-US" altLang="ko-KR" dirty="0" err="1">
                <a:latin typeface="+mj-lt"/>
              </a:rPr>
              <a:t>Aydos</a:t>
            </a:r>
            <a:r>
              <a:rPr lang="en-US" altLang="ko-KR" dirty="0">
                <a:latin typeface="+mj-lt"/>
              </a:rPr>
              <a:t> 3, “Phish-IRIS: A New Approach for Vision Based Brand Prediction of Phishing Web Pages via Compact Visual Descriptors”, </a:t>
            </a:r>
            <a:r>
              <a:rPr lang="en-US" altLang="ko-KR" b="1" dirty="0"/>
              <a:t>Published in: </a:t>
            </a:r>
            <a:r>
              <a:rPr lang="en-US" altLang="ko-KR" dirty="0">
                <a:hlinkClick r:id="rId3"/>
              </a:rPr>
              <a:t>2018 2nd International Symposium on Multidisciplinary Studies and Innovative Technologies (ISMSIT)</a:t>
            </a:r>
            <a:r>
              <a:rPr lang="en-US" altLang="ko-KR" dirty="0"/>
              <a:t>, 19-21 Oct.</a:t>
            </a:r>
            <a:r>
              <a:rPr lang="ko-KR" altLang="en-US" dirty="0"/>
              <a:t> </a:t>
            </a:r>
            <a:r>
              <a:rPr lang="en-US" altLang="ko-KR" dirty="0"/>
              <a:t>2018</a:t>
            </a:r>
            <a:endParaRPr lang="en-US" altLang="ko-KR" dirty="0">
              <a:latin typeface="+mj-lt"/>
            </a:endParaRPr>
          </a:p>
          <a:p>
            <a:r>
              <a:rPr lang="ko-KR" altLang="en-US" dirty="0">
                <a:latin typeface="+mj-lt"/>
              </a:rPr>
              <a:t>참고자료</a:t>
            </a:r>
            <a:r>
              <a:rPr lang="en-US" altLang="ko-KR" dirty="0">
                <a:latin typeface="+mj-lt"/>
              </a:rPr>
              <a:t>(9)-http://solarisailab.com/archives/2351</a:t>
            </a:r>
          </a:p>
          <a:p>
            <a:r>
              <a:rPr lang="ko-KR" altLang="en-US" dirty="0">
                <a:latin typeface="+mj-lt"/>
              </a:rPr>
              <a:t>참고자료</a:t>
            </a:r>
            <a:r>
              <a:rPr lang="en-US" altLang="ko-KR" dirty="0">
                <a:latin typeface="+mj-lt"/>
              </a:rPr>
              <a:t>(10)-</a:t>
            </a:r>
            <a:r>
              <a:rPr lang="en-US" altLang="ko-KR" dirty="0">
                <a:latin typeface="+mj-lt"/>
                <a:hlinkClick r:id="rId4"/>
              </a:rPr>
              <a:t>https://yamerong.tistory.com/40</a:t>
            </a:r>
            <a:endParaRPr lang="en-US" altLang="ko-KR" dirty="0">
              <a:latin typeface="+mj-lt"/>
            </a:endParaRPr>
          </a:p>
          <a:p>
            <a:r>
              <a:rPr lang="ko-KR" altLang="en-US" dirty="0">
                <a:latin typeface="+mj-lt"/>
              </a:rPr>
              <a:t>참고자료</a:t>
            </a:r>
            <a:r>
              <a:rPr lang="en-US" altLang="ko-KR" dirty="0">
                <a:latin typeface="+mj-lt"/>
              </a:rPr>
              <a:t>(11)-https://jsideas.net/Inception_v3_transfer_learning/</a:t>
            </a:r>
          </a:p>
          <a:p>
            <a:r>
              <a:rPr lang="ko-KR" altLang="en-US" dirty="0">
                <a:latin typeface="+mj-lt"/>
              </a:rPr>
              <a:t>참고자료</a:t>
            </a:r>
            <a:r>
              <a:rPr lang="en-US" altLang="ko-KR" dirty="0">
                <a:latin typeface="+mj-lt"/>
              </a:rPr>
              <a:t>(12)-https://www.pyimagesearch.com/2017/11/27/image-hashing-opencv-python/</a:t>
            </a:r>
          </a:p>
        </p:txBody>
      </p:sp>
    </p:spTree>
    <p:extLst>
      <p:ext uri="{BB962C8B-B14F-4D97-AF65-F5344CB8AC3E}">
        <p14:creationId xmlns:p14="http://schemas.microsoft.com/office/powerpoint/2010/main" val="45661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EE2C88-6C8F-484D-AF69-578F576B1F4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Lato" panose="020F0502020204030203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Lato" panose="020F0502020204030203" pitchFamily="34" charset="0"/>
              <a:ea typeface="微软雅黑"/>
              <a:cs typeface="+mn-cs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1959688" y="-511830"/>
            <a:ext cx="8511676" cy="791552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1588485" y="-1160759"/>
            <a:ext cx="9254082" cy="9213378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063111" y="930360"/>
            <a:ext cx="8065769" cy="5446338"/>
            <a:chOff x="2063111" y="930360"/>
            <a:chExt cx="8065769" cy="5446338"/>
          </a:xfrm>
        </p:grpSpPr>
        <p:sp>
          <p:nvSpPr>
            <p:cNvPr id="6" name="椭圆 5"/>
            <p:cNvSpPr/>
            <p:nvPr/>
          </p:nvSpPr>
          <p:spPr>
            <a:xfrm>
              <a:off x="2063111" y="930360"/>
              <a:ext cx="340938" cy="340938"/>
            </a:xfrm>
            <a:prstGeom prst="ellipse">
              <a:avLst/>
            </a:prstGeom>
            <a:solidFill>
              <a:srgbClr val="F23B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9787942" y="6035760"/>
              <a:ext cx="340938" cy="340938"/>
            </a:xfrm>
            <a:prstGeom prst="ellipse">
              <a:avLst/>
            </a:prstGeom>
            <a:solidFill>
              <a:srgbClr val="F23B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8" name="自由: 形状 27"/>
          <p:cNvSpPr/>
          <p:nvPr/>
        </p:nvSpPr>
        <p:spPr>
          <a:xfrm rot="13500000">
            <a:off x="6068577" y="783410"/>
            <a:ext cx="293901" cy="293901"/>
          </a:xfrm>
          <a:custGeom>
            <a:avLst/>
            <a:gdLst>
              <a:gd name="connsiteX0" fmla="*/ 75778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749181 h 914400"/>
              <a:gd name="connsiteX5" fmla="*/ 757780 w 914400"/>
              <a:gd name="connsiteY5" fmla="*/ 749181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" h="914400">
                <a:moveTo>
                  <a:pt x="75778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lnTo>
                  <a:pt x="0" y="749181"/>
                </a:lnTo>
                <a:lnTo>
                  <a:pt x="757780" y="74918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空心弧 2"/>
          <p:cNvSpPr/>
          <p:nvPr/>
        </p:nvSpPr>
        <p:spPr>
          <a:xfrm rot="7086271">
            <a:off x="6496050" y="2687637"/>
            <a:ext cx="1482725" cy="1482725"/>
          </a:xfrm>
          <a:custGeom>
            <a:avLst/>
            <a:gdLst/>
            <a:ahLst/>
            <a:cxnLst>
              <a:cxn ang="0">
                <a:pos x="719254" y="1482395"/>
              </a:cxn>
              <a:cxn ang="0">
                <a:pos x="18905" y="907716"/>
              </a:cxn>
              <a:cxn ang="0">
                <a:pos x="397400" y="84620"/>
              </a:cxn>
              <a:cxn ang="0">
                <a:pos x="1289534" y="242235"/>
              </a:cxn>
              <a:cxn ang="0">
                <a:pos x="1363085" y="1145194"/>
              </a:cxn>
              <a:cxn ang="0">
                <a:pos x="1349991" y="1136690"/>
              </a:cxn>
              <a:cxn ang="0">
                <a:pos x="1277989" y="252748"/>
              </a:cxn>
              <a:cxn ang="0">
                <a:pos x="404645" y="98453"/>
              </a:cxn>
              <a:cxn ang="0">
                <a:pos x="34121" y="904213"/>
              </a:cxn>
              <a:cxn ang="0">
                <a:pos x="719720" y="1466788"/>
              </a:cxn>
              <a:cxn ang="0">
                <a:pos x="719254" y="1482395"/>
              </a:cxn>
            </a:cxnLst>
            <a:rect l="0" t="0" r="0" b="0"/>
            <a:pathLst>
              <a:path w="1482725" h="1482725">
                <a:moveTo>
                  <a:pt x="719254" y="1482395"/>
                </a:moveTo>
                <a:cubicBezTo>
                  <a:pt x="382299" y="1472342"/>
                  <a:pt x="94548" y="1236225"/>
                  <a:pt x="18905" y="907716"/>
                </a:cubicBezTo>
                <a:cubicBezTo>
                  <a:pt x="-56738" y="579208"/>
                  <a:pt x="98774" y="241023"/>
                  <a:pt x="397400" y="84620"/>
                </a:cubicBezTo>
                <a:cubicBezTo>
                  <a:pt x="696026" y="-71783"/>
                  <a:pt x="1062576" y="-7024"/>
                  <a:pt x="1289534" y="242235"/>
                </a:cubicBezTo>
                <a:cubicBezTo>
                  <a:pt x="1516492" y="491494"/>
                  <a:pt x="1546711" y="862491"/>
                  <a:pt x="1363085" y="1145194"/>
                </a:cubicBezTo>
                <a:lnTo>
                  <a:pt x="1349991" y="1136690"/>
                </a:lnTo>
                <a:cubicBezTo>
                  <a:pt x="1529750" y="859941"/>
                  <a:pt x="1500167" y="496757"/>
                  <a:pt x="1277989" y="252748"/>
                </a:cubicBezTo>
                <a:cubicBezTo>
                  <a:pt x="1055811" y="8739"/>
                  <a:pt x="696982" y="-54656"/>
                  <a:pt x="404645" y="98453"/>
                </a:cubicBezTo>
                <a:cubicBezTo>
                  <a:pt x="112308" y="251562"/>
                  <a:pt x="-39929" y="582624"/>
                  <a:pt x="34121" y="904213"/>
                </a:cubicBezTo>
                <a:cubicBezTo>
                  <a:pt x="108171" y="1225803"/>
                  <a:pt x="389862" y="1456947"/>
                  <a:pt x="719720" y="1466788"/>
                </a:cubicBezTo>
                <a:cubicBezTo>
                  <a:pt x="719565" y="1471990"/>
                  <a:pt x="719409" y="1477193"/>
                  <a:pt x="719254" y="1482395"/>
                </a:cubicBezTo>
                <a:close/>
              </a:path>
            </a:pathLst>
          </a:custGeom>
          <a:solidFill>
            <a:schemeClr val="bg1"/>
          </a:solidFill>
          <a:ln w="31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TextBox 8"/>
          <p:cNvSpPr txBox="1"/>
          <p:nvPr/>
        </p:nvSpPr>
        <p:spPr>
          <a:xfrm>
            <a:off x="4360863" y="3773487"/>
            <a:ext cx="2192337" cy="369888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dist" eaLnBrk="1" hangingPunct="1"/>
            <a:r>
              <a:rPr lang="zh-CN" altLang="en-US" sz="1800" dirty="0">
                <a:solidFill>
                  <a:schemeClr val="bg1"/>
                </a:solidFill>
                <a:cs typeface="+mn-ea"/>
                <a:sym typeface="+mn-lt"/>
              </a:rPr>
              <a:t>谢谢聆听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2902688" y="3197915"/>
            <a:ext cx="5876358" cy="4616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dist" eaLnBrk="1" hangingPunct="1"/>
            <a:r>
              <a:rPr lang="en-US" altLang="zh-CN" sz="2400" dirty="0">
                <a:solidFill>
                  <a:schemeClr val="accent2"/>
                </a:solidFill>
                <a:cs typeface="+mn-ea"/>
                <a:sym typeface="+mn-lt"/>
              </a:rPr>
              <a:t>THANKS FOR YOUR WATCHING</a:t>
            </a:r>
          </a:p>
        </p:txBody>
      </p:sp>
    </p:spTree>
    <p:extLst>
      <p:ext uri="{BB962C8B-B14F-4D97-AF65-F5344CB8AC3E}">
        <p14:creationId xmlns:p14="http://schemas.microsoft.com/office/powerpoint/2010/main" val="1736678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551966" y="1977341"/>
            <a:ext cx="2875057" cy="751139"/>
            <a:chOff x="4123410" y="1826618"/>
            <a:chExt cx="2875057" cy="751139"/>
          </a:xfrm>
        </p:grpSpPr>
        <p:grpSp>
          <p:nvGrpSpPr>
            <p:cNvPr id="3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7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1</a:t>
                </a:r>
                <a:endParaRPr lang="zh-CN" altLang="en-US" sz="3200" dirty="0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4" name="文本框 8"/>
            <p:cNvSpPr txBox="1"/>
            <p:nvPr/>
          </p:nvSpPr>
          <p:spPr>
            <a:xfrm>
              <a:off x="4741652" y="1950945"/>
              <a:ext cx="22568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240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연구 배경</a:t>
              </a:r>
              <a:endPara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组合 10"/>
          <p:cNvGrpSpPr/>
          <p:nvPr/>
        </p:nvGrpSpPr>
        <p:grpSpPr>
          <a:xfrm>
            <a:off x="6537797" y="1965078"/>
            <a:ext cx="804345" cy="751139"/>
            <a:chOff x="4123410" y="1826618"/>
            <a:chExt cx="804345" cy="751139"/>
          </a:xfrm>
        </p:grpSpPr>
        <p:grpSp>
          <p:nvGrpSpPr>
            <p:cNvPr id="12" name="组合 11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16" name="椭圆 15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2</a:t>
                </a:r>
                <a:endParaRPr lang="zh-CN" altLang="en-US" sz="3200" dirty="0"/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cxnSp>
          <p:nvCxnSpPr>
            <p:cNvPr id="15" name="直接连接符 14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组合 19"/>
          <p:cNvGrpSpPr/>
          <p:nvPr/>
        </p:nvGrpSpPr>
        <p:grpSpPr>
          <a:xfrm>
            <a:off x="2560422" y="3270743"/>
            <a:ext cx="804345" cy="751139"/>
            <a:chOff x="4123410" y="1826618"/>
            <a:chExt cx="804345" cy="751139"/>
          </a:xfrm>
        </p:grpSpPr>
        <p:grpSp>
          <p:nvGrpSpPr>
            <p:cNvPr id="21" name="组合 20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3</a:t>
                </a:r>
                <a:endParaRPr lang="zh-CN" altLang="en-US" sz="3200" dirty="0"/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cxnSp>
          <p:nvCxnSpPr>
            <p:cNvPr id="24" name="直接连接符 23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组合 28"/>
          <p:cNvGrpSpPr/>
          <p:nvPr/>
        </p:nvGrpSpPr>
        <p:grpSpPr>
          <a:xfrm>
            <a:off x="6537797" y="3293857"/>
            <a:ext cx="804345" cy="751139"/>
            <a:chOff x="4123410" y="1826618"/>
            <a:chExt cx="804345" cy="751139"/>
          </a:xfrm>
        </p:grpSpPr>
        <p:grpSp>
          <p:nvGrpSpPr>
            <p:cNvPr id="30" name="组合 29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34" name="椭圆 33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4</a:t>
                </a:r>
                <a:endParaRPr lang="zh-CN" altLang="en-US" sz="3200" dirty="0"/>
              </a:p>
            </p:txBody>
          </p:sp>
          <p:sp>
            <p:nvSpPr>
              <p:cNvPr id="35" name="椭圆 34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36" name="椭圆 35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cxnSp>
          <p:nvCxnSpPr>
            <p:cNvPr id="33" name="直接连接符 32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文本框 6"/>
          <p:cNvSpPr txBox="1"/>
          <p:nvPr/>
        </p:nvSpPr>
        <p:spPr>
          <a:xfrm>
            <a:off x="4789715" y="208096"/>
            <a:ext cx="2612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accent1"/>
                </a:solidFill>
              </a:rPr>
              <a:t>CONTENT</a:t>
            </a:r>
            <a:endParaRPr lang="zh-CN" altLang="en-US" sz="3600" dirty="0">
              <a:solidFill>
                <a:schemeClr val="accent1"/>
              </a:solidFill>
            </a:endParaRPr>
          </a:p>
        </p:txBody>
      </p:sp>
      <p:sp>
        <p:nvSpPr>
          <p:cNvPr id="39" name="自由: 形状 85"/>
          <p:cNvSpPr/>
          <p:nvPr/>
        </p:nvSpPr>
        <p:spPr>
          <a:xfrm rot="2700000">
            <a:off x="6025850" y="813191"/>
            <a:ext cx="140300" cy="140300"/>
          </a:xfrm>
          <a:custGeom>
            <a:avLst/>
            <a:gdLst>
              <a:gd name="connsiteX0" fmla="*/ 75778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749181 h 914400"/>
              <a:gd name="connsiteX5" fmla="*/ 757780 w 914400"/>
              <a:gd name="connsiteY5" fmla="*/ 749181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" h="914400">
                <a:moveTo>
                  <a:pt x="75778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lnTo>
                  <a:pt x="0" y="749181"/>
                </a:lnTo>
                <a:lnTo>
                  <a:pt x="757780" y="74918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1" name="文本框 8"/>
          <p:cNvSpPr txBox="1"/>
          <p:nvPr/>
        </p:nvSpPr>
        <p:spPr>
          <a:xfrm>
            <a:off x="7214952" y="2095855"/>
            <a:ext cx="2256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rPr>
              <a:t>연구 목적</a:t>
            </a:r>
            <a:endParaRPr kumimoji="1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ea"/>
              <a:sym typeface="+mn-lt"/>
            </a:endParaRPr>
          </a:p>
        </p:txBody>
      </p:sp>
      <p:sp>
        <p:nvSpPr>
          <p:cNvPr id="42" name="文本框 8"/>
          <p:cNvSpPr txBox="1"/>
          <p:nvPr/>
        </p:nvSpPr>
        <p:spPr>
          <a:xfrm>
            <a:off x="3147696" y="3365992"/>
            <a:ext cx="2256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rPr>
              <a:t>관련 연구</a:t>
            </a:r>
            <a:endParaRPr kumimoji="1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ea"/>
              <a:sym typeface="+mn-lt"/>
            </a:endParaRPr>
          </a:p>
        </p:txBody>
      </p:sp>
      <p:sp>
        <p:nvSpPr>
          <p:cNvPr id="43" name="文本框 8"/>
          <p:cNvSpPr txBox="1"/>
          <p:nvPr/>
        </p:nvSpPr>
        <p:spPr>
          <a:xfrm>
            <a:off x="7216419" y="3399376"/>
            <a:ext cx="2256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rPr>
              <a:t>주제 제안</a:t>
            </a:r>
            <a:endParaRPr kumimoji="1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ea"/>
              <a:sym typeface="+mn-lt"/>
            </a:endParaRPr>
          </a:p>
        </p:txBody>
      </p:sp>
      <p:grpSp>
        <p:nvGrpSpPr>
          <p:cNvPr id="44" name="组合 19"/>
          <p:cNvGrpSpPr/>
          <p:nvPr/>
        </p:nvGrpSpPr>
        <p:grpSpPr>
          <a:xfrm>
            <a:off x="2551966" y="4630316"/>
            <a:ext cx="804345" cy="751139"/>
            <a:chOff x="4123410" y="1826618"/>
            <a:chExt cx="804345" cy="751139"/>
          </a:xfrm>
        </p:grpSpPr>
        <p:grpSp>
          <p:nvGrpSpPr>
            <p:cNvPr id="45" name="组合 20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47" name="椭圆 24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5</a:t>
                </a:r>
                <a:endParaRPr lang="zh-CN" altLang="en-US" sz="3200" dirty="0"/>
              </a:p>
            </p:txBody>
          </p:sp>
          <p:sp>
            <p:nvSpPr>
              <p:cNvPr id="48" name="椭圆 25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49" name="椭圆 26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50" name="椭圆 27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cxnSp>
          <p:nvCxnSpPr>
            <p:cNvPr id="46" name="直接连接符 23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文本框 8"/>
          <p:cNvSpPr txBox="1"/>
          <p:nvPr/>
        </p:nvSpPr>
        <p:spPr>
          <a:xfrm>
            <a:off x="3139240" y="4725565"/>
            <a:ext cx="2256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40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rPr>
              <a:t>사용 기술</a:t>
            </a:r>
            <a:endParaRPr kumimoji="1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ea"/>
              <a:sym typeface="+mn-lt"/>
            </a:endParaRPr>
          </a:p>
        </p:txBody>
      </p:sp>
      <p:grpSp>
        <p:nvGrpSpPr>
          <p:cNvPr id="52" name="组合 19"/>
          <p:cNvGrpSpPr/>
          <p:nvPr/>
        </p:nvGrpSpPr>
        <p:grpSpPr>
          <a:xfrm>
            <a:off x="6537797" y="4630316"/>
            <a:ext cx="804345" cy="751139"/>
            <a:chOff x="4123410" y="1826618"/>
            <a:chExt cx="804345" cy="751139"/>
          </a:xfrm>
        </p:grpSpPr>
        <p:grpSp>
          <p:nvGrpSpPr>
            <p:cNvPr id="53" name="组合 20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55" name="椭圆 24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6</a:t>
                </a:r>
                <a:endParaRPr lang="zh-CN" altLang="en-US" sz="3200" dirty="0"/>
              </a:p>
            </p:txBody>
          </p:sp>
          <p:sp>
            <p:nvSpPr>
              <p:cNvPr id="56" name="椭圆 25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57" name="椭圆 26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58" name="椭圆 27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cxnSp>
          <p:nvCxnSpPr>
            <p:cNvPr id="54" name="直接连接符 23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文本框 8"/>
          <p:cNvSpPr txBox="1"/>
          <p:nvPr/>
        </p:nvSpPr>
        <p:spPr>
          <a:xfrm>
            <a:off x="7535618" y="4725565"/>
            <a:ext cx="2784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rPr>
              <a:t>출처 및 참고 문헌</a:t>
            </a:r>
            <a:endParaRPr kumimoji="1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93508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>
            <a:extLst>
              <a:ext uri="{FF2B5EF4-FFF2-40B4-BE49-F238E27FC236}">
                <a16:creationId xmlns:a16="http://schemas.microsoft.com/office/drawing/2014/main" xmlns="" id="{0D1B08C5-42D9-4BE2-8483-FE1AD5DEF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6791" y="1397792"/>
            <a:ext cx="3949032" cy="4687959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481" y="1426073"/>
            <a:ext cx="4113650" cy="4584857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6590321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</p:txBody>
      </p:sp>
      <p:grpSp>
        <p:nvGrpSpPr>
          <p:cNvPr id="12" name="组合 1"/>
          <p:cNvGrpSpPr/>
          <p:nvPr/>
        </p:nvGrpSpPr>
        <p:grpSpPr>
          <a:xfrm>
            <a:off x="387568" y="372475"/>
            <a:ext cx="2875057" cy="751139"/>
            <a:chOff x="4123410" y="1826618"/>
            <a:chExt cx="2875057" cy="751139"/>
          </a:xfrm>
        </p:grpSpPr>
        <p:grpSp>
          <p:nvGrpSpPr>
            <p:cNvPr id="13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16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1</a:t>
                </a:r>
                <a:endParaRPr lang="zh-CN" altLang="en-US" sz="3200" dirty="0"/>
              </a:p>
            </p:txBody>
          </p:sp>
          <p:sp>
            <p:nvSpPr>
              <p:cNvPr id="17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18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19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14" name="文本框 8"/>
            <p:cNvSpPr txBox="1"/>
            <p:nvPr/>
          </p:nvSpPr>
          <p:spPr>
            <a:xfrm>
              <a:off x="4741652" y="1950945"/>
              <a:ext cx="225681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연구 배경</a:t>
              </a:r>
              <a:endPara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endParaRPr>
            </a:p>
          </p:txBody>
        </p:sp>
        <p:cxnSp>
          <p:nvCxnSpPr>
            <p:cNvPr id="15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직선 연결선 19"/>
          <p:cNvCxnSpPr/>
          <p:nvPr/>
        </p:nvCxnSpPr>
        <p:spPr>
          <a:xfrm>
            <a:off x="400140" y="1235678"/>
            <a:ext cx="4059893" cy="26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5">
            <a:extLst>
              <a:ext uri="{FF2B5EF4-FFF2-40B4-BE49-F238E27FC236}">
                <a16:creationId xmlns:a16="http://schemas.microsoft.com/office/drawing/2014/main" xmlns="" id="{6787F041-93EA-4986-B20D-F258FB64ACBC}"/>
              </a:ext>
            </a:extLst>
          </p:cNvPr>
          <p:cNvSpPr txBox="1"/>
          <p:nvPr/>
        </p:nvSpPr>
        <p:spPr>
          <a:xfrm>
            <a:off x="8369913" y="1908629"/>
            <a:ext cx="3822087" cy="374113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68580" tIns="34290" rIns="68580" bIns="34290" anchor="t">
            <a:noAutofit/>
          </a:bodyPr>
          <a:lstStyle>
            <a:defPPr>
              <a:defRPr lang="bg-BG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171360" indent="-171360">
              <a:buClr>
                <a:srgbClr val="000000"/>
              </a:buClr>
              <a:buFont typeface="Arial"/>
              <a:buChar char="•"/>
              <a:defRPr lang="ko-KR" altLang="en-US"/>
            </a:pPr>
            <a:r>
              <a:rPr lang="ko-KR" altLang="en-US" sz="2000" dirty="0">
                <a:latin typeface="맑은 고딕"/>
                <a:ea typeface="맑은 고딕"/>
                <a:cs typeface="맑은 고딕"/>
              </a:rPr>
              <a:t>공공기관 또는 금융기관 사이트를 사칭하는 사이트들이 많이 생겨나고 있다</a:t>
            </a:r>
            <a:r>
              <a:rPr lang="en-US" altLang="ko-KR" sz="2000" dirty="0">
                <a:latin typeface="맑은 고딕"/>
                <a:ea typeface="맑은 고딕"/>
                <a:cs typeface="맑은 고딕"/>
              </a:rPr>
              <a:t>.</a:t>
            </a:r>
          </a:p>
          <a:p>
            <a:pPr marL="171360" indent="-171360">
              <a:buClr>
                <a:srgbClr val="000000"/>
              </a:buClr>
              <a:buFont typeface="Arial"/>
              <a:buChar char="•"/>
              <a:defRPr lang="ko-KR" altLang="en-US"/>
            </a:pPr>
            <a:endParaRPr lang="en-US" altLang="ko-KR" sz="2000" dirty="0">
              <a:latin typeface="맑은 고딕"/>
              <a:ea typeface="맑은 고딕"/>
              <a:cs typeface="맑은 고딕"/>
            </a:endParaRPr>
          </a:p>
          <a:p>
            <a:pPr marL="171360" indent="-171360">
              <a:buClr>
                <a:srgbClr val="000000"/>
              </a:buClr>
              <a:buFont typeface="Arial"/>
              <a:buChar char="•"/>
              <a:defRPr lang="ko-KR" altLang="en-US"/>
            </a:pPr>
            <a:r>
              <a:rPr lang="ko-KR" altLang="en-US" sz="2000" dirty="0">
                <a:latin typeface="+mn-lt"/>
              </a:rPr>
              <a:t>웹사이트 위</a:t>
            </a:r>
            <a:r>
              <a:rPr lang="en-US" altLang="ko-KR" sz="2000" dirty="0">
                <a:latin typeface="+mn-lt"/>
              </a:rPr>
              <a:t>•</a:t>
            </a:r>
            <a:r>
              <a:rPr lang="ko-KR" altLang="en-US" sz="2000" dirty="0">
                <a:latin typeface="+mn-lt"/>
              </a:rPr>
              <a:t>변조에 의한 해킹 피해가 지난 </a:t>
            </a:r>
            <a:r>
              <a:rPr lang="en-US" altLang="ko-KR" sz="2000" dirty="0">
                <a:latin typeface="+mn-lt"/>
              </a:rPr>
              <a:t>2</a:t>
            </a:r>
            <a:r>
              <a:rPr lang="ko-KR" altLang="en-US" sz="2000" dirty="0">
                <a:latin typeface="+mn-lt"/>
              </a:rPr>
              <a:t>년간 </a:t>
            </a:r>
            <a:r>
              <a:rPr lang="en-US" altLang="ko-KR" sz="2000" dirty="0">
                <a:latin typeface="+mn-lt"/>
              </a:rPr>
              <a:t>3000</a:t>
            </a:r>
            <a:r>
              <a:rPr lang="ko-KR" altLang="en-US" sz="2000" dirty="0">
                <a:latin typeface="+mn-lt"/>
              </a:rPr>
              <a:t>건이 넘는 것으로 나타났다</a:t>
            </a:r>
            <a:r>
              <a:rPr lang="en-US" altLang="ko-KR" sz="2000" dirty="0">
                <a:latin typeface="+mn-lt"/>
              </a:rPr>
              <a:t>.</a:t>
            </a:r>
          </a:p>
          <a:p>
            <a:pPr marL="171360" indent="-171360">
              <a:buClr>
                <a:srgbClr val="000000"/>
              </a:buClr>
              <a:buFont typeface="Arial"/>
              <a:buChar char="•"/>
              <a:defRPr lang="ko-KR" altLang="en-US"/>
            </a:pPr>
            <a:endParaRPr lang="en-US" altLang="ko-KR" sz="2000" dirty="0">
              <a:latin typeface="+mn-lt"/>
            </a:endParaRPr>
          </a:p>
          <a:p>
            <a:pPr marL="171360" indent="-171360">
              <a:buClr>
                <a:srgbClr val="000000"/>
              </a:buClr>
              <a:buFont typeface="Arial"/>
              <a:buChar char="•"/>
              <a:defRPr lang="ko-KR" altLang="en-US"/>
            </a:pPr>
            <a:r>
              <a:rPr lang="en-US" altLang="ko-KR" sz="2000" dirty="0"/>
              <a:t>URL</a:t>
            </a:r>
            <a:r>
              <a:rPr lang="ko-KR" altLang="en-US" sz="2000" dirty="0"/>
              <a:t>로 인한 위</a:t>
            </a:r>
            <a:r>
              <a:rPr lang="en-US" altLang="ko-KR" sz="2000" dirty="0"/>
              <a:t>•</a:t>
            </a:r>
            <a:r>
              <a:rPr lang="ko-KR" altLang="en-US" sz="2000" dirty="0"/>
              <a:t>변조 여부를 알아낼 수 있는 사용자들은 드물다</a:t>
            </a:r>
            <a:r>
              <a:rPr lang="en-US" altLang="ko-KR" sz="2000" dirty="0"/>
              <a:t>.</a:t>
            </a:r>
          </a:p>
          <a:p>
            <a:pPr marL="171360" indent="-171360">
              <a:buClr>
                <a:srgbClr val="000000"/>
              </a:buClr>
              <a:buFont typeface="Arial"/>
              <a:buChar char="•"/>
              <a:defRPr lang="ko-KR" altLang="en-US"/>
            </a:pPr>
            <a:endParaRPr lang="en-US" altLang="ko-KR" sz="2000" dirty="0">
              <a:latin typeface="+mn-lt"/>
              <a:ea typeface="맑은 고딕"/>
              <a:cs typeface="맑은 고딕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4E2E0F7B-F984-4949-9463-3219669C56D9}"/>
              </a:ext>
            </a:extLst>
          </p:cNvPr>
          <p:cNvSpPr txBox="1"/>
          <p:nvPr/>
        </p:nvSpPr>
        <p:spPr>
          <a:xfrm>
            <a:off x="125219" y="6010930"/>
            <a:ext cx="147553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참고자료</a:t>
            </a:r>
            <a:r>
              <a:rPr lang="en-US" altLang="ko-KR" sz="1500" dirty="0"/>
              <a:t>(1)</a:t>
            </a:r>
            <a:endParaRPr lang="ko-KR" altLang="en-US" sz="15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5F2207F2-7870-44E4-A757-F90B55E57FE1}"/>
              </a:ext>
            </a:extLst>
          </p:cNvPr>
          <p:cNvSpPr txBox="1"/>
          <p:nvPr/>
        </p:nvSpPr>
        <p:spPr>
          <a:xfrm>
            <a:off x="4436791" y="6123178"/>
            <a:ext cx="147553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참고자료</a:t>
            </a:r>
            <a:r>
              <a:rPr lang="en-US" altLang="ko-KR" sz="1500" dirty="0"/>
              <a:t>(2)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809663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그림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803" y="741913"/>
            <a:ext cx="3977009" cy="4051582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6590321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</p:txBody>
      </p:sp>
      <p:grpSp>
        <p:nvGrpSpPr>
          <p:cNvPr id="12" name="组合 1"/>
          <p:cNvGrpSpPr/>
          <p:nvPr/>
        </p:nvGrpSpPr>
        <p:grpSpPr>
          <a:xfrm>
            <a:off x="387568" y="372475"/>
            <a:ext cx="2875057" cy="751139"/>
            <a:chOff x="4123410" y="1826618"/>
            <a:chExt cx="2875057" cy="751139"/>
          </a:xfrm>
        </p:grpSpPr>
        <p:grpSp>
          <p:nvGrpSpPr>
            <p:cNvPr id="13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16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2</a:t>
                </a:r>
                <a:endParaRPr lang="zh-CN" altLang="en-US" sz="3200" dirty="0"/>
              </a:p>
            </p:txBody>
          </p:sp>
          <p:sp>
            <p:nvSpPr>
              <p:cNvPr id="17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18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19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14" name="文本框 8"/>
            <p:cNvSpPr txBox="1"/>
            <p:nvPr/>
          </p:nvSpPr>
          <p:spPr>
            <a:xfrm>
              <a:off x="4741652" y="1950945"/>
              <a:ext cx="225681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연구 </a:t>
              </a:r>
              <a:r>
                <a:rPr kumimoji="1" lang="ko-KR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목적</a:t>
              </a:r>
              <a:endPara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endParaRPr>
            </a:p>
          </p:txBody>
        </p:sp>
        <p:cxnSp>
          <p:nvCxnSpPr>
            <p:cNvPr id="15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직선 연결선 19"/>
          <p:cNvCxnSpPr/>
          <p:nvPr/>
        </p:nvCxnSpPr>
        <p:spPr>
          <a:xfrm>
            <a:off x="400140" y="1235678"/>
            <a:ext cx="4059893" cy="26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DA01459D-7EAB-4212-9564-133568161B52}"/>
              </a:ext>
            </a:extLst>
          </p:cNvPr>
          <p:cNvSpPr txBox="1"/>
          <p:nvPr/>
        </p:nvSpPr>
        <p:spPr>
          <a:xfrm>
            <a:off x="10454812" y="4480303"/>
            <a:ext cx="144715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참고자료</a:t>
            </a:r>
            <a:r>
              <a:rPr lang="en-US" altLang="ko-KR" sz="1500" dirty="0"/>
              <a:t>(4)</a:t>
            </a:r>
            <a:endParaRPr lang="ko-KR" altLang="en-US" sz="1500" dirty="0"/>
          </a:p>
        </p:txBody>
      </p:sp>
      <p:sp>
        <p:nvSpPr>
          <p:cNvPr id="28" name="TextBox 27"/>
          <p:cNvSpPr txBox="1"/>
          <p:nvPr/>
        </p:nvSpPr>
        <p:spPr>
          <a:xfrm>
            <a:off x="1968323" y="4927087"/>
            <a:ext cx="848648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PC</a:t>
            </a:r>
            <a:r>
              <a:rPr lang="ko-KR" altLang="en-US" sz="2000" dirty="0"/>
              <a:t>에 악성코드가 감염되어 정상 홈페이지에 접속해도 피싱</a:t>
            </a:r>
            <a:r>
              <a:rPr lang="en-US" altLang="ko-KR" sz="2000" dirty="0"/>
              <a:t>(</a:t>
            </a:r>
            <a:r>
              <a:rPr lang="ko-KR" altLang="en-US" sz="2000" dirty="0"/>
              <a:t>가짜</a:t>
            </a:r>
            <a:r>
              <a:rPr lang="en-US" altLang="ko-KR" sz="2000" dirty="0"/>
              <a:t>)</a:t>
            </a:r>
            <a:r>
              <a:rPr lang="ko-KR" altLang="en-US" sz="2000" dirty="0"/>
              <a:t>사이트로 유도하여 금융 정보를 입력하게 하는 사례가 있다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웹 페이지 접속 시 금융감독원 팝업 창이 나타난다면 </a:t>
            </a:r>
            <a:r>
              <a:rPr lang="en-US" altLang="ko-KR" sz="2000" dirty="0"/>
              <a:t>PC</a:t>
            </a:r>
            <a:r>
              <a:rPr lang="ko-KR" altLang="en-US" sz="2000" dirty="0"/>
              <a:t>에 </a:t>
            </a:r>
            <a:r>
              <a:rPr lang="ko-KR" altLang="en-US" sz="2000" dirty="0" err="1"/>
              <a:t>파밍</a:t>
            </a:r>
            <a:r>
              <a:rPr lang="ko-KR" altLang="en-US" sz="2000" dirty="0"/>
              <a:t> 악성코드가 감염되었을 가능성이 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  </a:t>
            </a: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2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EA2E38EE-FFD8-4BED-97D5-88C7ADD286B8}"/>
              </a:ext>
            </a:extLst>
          </p:cNvPr>
          <p:cNvSpPr txBox="1"/>
          <p:nvPr/>
        </p:nvSpPr>
        <p:spPr>
          <a:xfrm>
            <a:off x="889619" y="3617332"/>
            <a:ext cx="144715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참고자료</a:t>
            </a:r>
            <a:r>
              <a:rPr lang="en-US" altLang="ko-KR" sz="1500" dirty="0"/>
              <a:t>(3)</a:t>
            </a:r>
            <a:endParaRPr lang="ko-KR" altLang="en-US" sz="15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08F0CE74-13F5-4750-97FF-D0F9A345FD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037" y="4023396"/>
            <a:ext cx="6076950" cy="73342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AC9AD532-5731-49DB-A45C-625BEF39E6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2542" y="1295419"/>
            <a:ext cx="3665914" cy="2666119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AD472917-766B-400E-ACC3-DFF431E57BC4}"/>
              </a:ext>
            </a:extLst>
          </p:cNvPr>
          <p:cNvCxnSpPr/>
          <p:nvPr/>
        </p:nvCxnSpPr>
        <p:spPr>
          <a:xfrm>
            <a:off x="3416968" y="4480303"/>
            <a:ext cx="295001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xmlns="" id="{C5A88088-7CE9-471E-91A0-8AEBDDBAFCA1}"/>
              </a:ext>
            </a:extLst>
          </p:cNvPr>
          <p:cNvCxnSpPr>
            <a:cxnSpLocks/>
          </p:cNvCxnSpPr>
          <p:nvPr/>
        </p:nvCxnSpPr>
        <p:spPr>
          <a:xfrm>
            <a:off x="312606" y="4708695"/>
            <a:ext cx="459627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494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6590321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</p:txBody>
      </p:sp>
      <p:grpSp>
        <p:nvGrpSpPr>
          <p:cNvPr id="12" name="组合 1"/>
          <p:cNvGrpSpPr/>
          <p:nvPr/>
        </p:nvGrpSpPr>
        <p:grpSpPr>
          <a:xfrm>
            <a:off x="387568" y="372475"/>
            <a:ext cx="2875057" cy="751139"/>
            <a:chOff x="4123410" y="1826618"/>
            <a:chExt cx="2875057" cy="751139"/>
          </a:xfrm>
        </p:grpSpPr>
        <p:grpSp>
          <p:nvGrpSpPr>
            <p:cNvPr id="13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16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2</a:t>
                </a:r>
                <a:endParaRPr lang="zh-CN" altLang="en-US" sz="3200" dirty="0"/>
              </a:p>
            </p:txBody>
          </p:sp>
          <p:sp>
            <p:nvSpPr>
              <p:cNvPr id="17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18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19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14" name="文本框 8"/>
            <p:cNvSpPr txBox="1"/>
            <p:nvPr/>
          </p:nvSpPr>
          <p:spPr>
            <a:xfrm>
              <a:off x="4741652" y="1950945"/>
              <a:ext cx="225681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연구 </a:t>
              </a:r>
              <a:r>
                <a:rPr kumimoji="1" lang="ko-KR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목적</a:t>
              </a:r>
              <a:endPara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endParaRPr>
            </a:p>
          </p:txBody>
        </p:sp>
        <p:cxnSp>
          <p:nvCxnSpPr>
            <p:cNvPr id="15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직선 연결선 19"/>
          <p:cNvCxnSpPr/>
          <p:nvPr/>
        </p:nvCxnSpPr>
        <p:spPr>
          <a:xfrm>
            <a:off x="400140" y="1235678"/>
            <a:ext cx="4059893" cy="26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DA01459D-7EAB-4212-9564-133568161B52}"/>
              </a:ext>
            </a:extLst>
          </p:cNvPr>
          <p:cNvSpPr txBox="1"/>
          <p:nvPr/>
        </p:nvSpPr>
        <p:spPr>
          <a:xfrm>
            <a:off x="1055440" y="4135980"/>
            <a:ext cx="144715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참고자료</a:t>
            </a:r>
            <a:r>
              <a:rPr lang="en-US" altLang="ko-KR" sz="1500" dirty="0"/>
              <a:t>(5)</a:t>
            </a:r>
            <a:endParaRPr lang="ko-KR" altLang="en-US" sz="1500" dirty="0"/>
          </a:p>
        </p:txBody>
      </p:sp>
      <p:sp>
        <p:nvSpPr>
          <p:cNvPr id="22" name="TextBox 21"/>
          <p:cNvSpPr txBox="1"/>
          <p:nvPr/>
        </p:nvSpPr>
        <p:spPr>
          <a:xfrm>
            <a:off x="2028655" y="4870436"/>
            <a:ext cx="813468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악성코드에 감염된 사용자</a:t>
            </a:r>
            <a:r>
              <a:rPr lang="en-US" altLang="ko-KR" sz="2000" dirty="0"/>
              <a:t>PC</a:t>
            </a:r>
            <a:r>
              <a:rPr lang="ko-KR" altLang="en-US" sz="2000" dirty="0"/>
              <a:t>를 조작하여 금융 정보를 빼내는 것</a:t>
            </a: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이용자</a:t>
            </a:r>
            <a:r>
              <a:rPr lang="en-US" altLang="ko-KR" sz="2000" dirty="0"/>
              <a:t>PC</a:t>
            </a:r>
            <a:r>
              <a:rPr lang="ko-KR" altLang="en-US" sz="2000" dirty="0"/>
              <a:t>가 악성코드에 감염되면 정상 사이트로 접속을 시도하는 도중에 피싱</a:t>
            </a:r>
            <a:r>
              <a:rPr lang="en-US" altLang="ko-KR" sz="2000" dirty="0"/>
              <a:t>(</a:t>
            </a:r>
            <a:r>
              <a:rPr lang="ko-KR" altLang="en-US" sz="2000" dirty="0"/>
              <a:t>가짜</a:t>
            </a:r>
            <a:r>
              <a:rPr lang="en-US" altLang="ko-KR" sz="2000" dirty="0"/>
              <a:t>)</a:t>
            </a:r>
            <a:r>
              <a:rPr lang="ko-KR" altLang="en-US" sz="2000" dirty="0"/>
              <a:t> 사이트로 유도하여  금융 정보를 탈취한다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xmlns="" id="{F591D1B9-9035-4275-9904-3A9F2CA91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7415" y="1981743"/>
            <a:ext cx="7056784" cy="264874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6291D750-117D-4854-B2E9-B93F80CEFFC4}"/>
              </a:ext>
            </a:extLst>
          </p:cNvPr>
          <p:cNvSpPr txBox="1"/>
          <p:nvPr/>
        </p:nvSpPr>
        <p:spPr>
          <a:xfrm>
            <a:off x="686183" y="1325844"/>
            <a:ext cx="3961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/>
              <a:t>파밍</a:t>
            </a:r>
            <a:r>
              <a:rPr lang="en-US" altLang="ko-KR" sz="2400" b="1" dirty="0"/>
              <a:t>(Pharming)</a:t>
            </a:r>
            <a:r>
              <a:rPr lang="ko-KR" altLang="en-US" sz="2400" b="1" dirty="0"/>
              <a:t>이란</a:t>
            </a:r>
            <a:r>
              <a:rPr lang="en-US" altLang="ko-KR" sz="2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7179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5">
            <a:extLst>
              <a:ext uri="{FF2B5EF4-FFF2-40B4-BE49-F238E27FC236}">
                <a16:creationId xmlns:a16="http://schemas.microsoft.com/office/drawing/2014/main" xmlns="" id="{D8038F8D-4267-4751-A50C-AFC1CC1A41CA}"/>
              </a:ext>
            </a:extLst>
          </p:cNvPr>
          <p:cNvSpPr txBox="1"/>
          <p:nvPr/>
        </p:nvSpPr>
        <p:spPr>
          <a:xfrm>
            <a:off x="4460033" y="1774281"/>
            <a:ext cx="7056784" cy="315625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68580" tIns="34290" rIns="68580" bIns="34290" anchor="t">
            <a:noAutofit/>
          </a:bodyPr>
          <a:lstStyle>
            <a:defPPr>
              <a:defRPr lang="bg-BG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171360" indent="-171360">
              <a:buClr>
                <a:srgbClr val="000000"/>
              </a:buClr>
              <a:buFont typeface="Arial"/>
              <a:buChar char="•"/>
              <a:defRPr lang="ko-KR" altLang="en-US"/>
            </a:pPr>
            <a:endParaRPr lang="en-US" altLang="ko-KR" sz="2200" dirty="0">
              <a:latin typeface="맑은 고딕"/>
              <a:ea typeface="맑은 고딕"/>
              <a:cs typeface="맑은 고딕"/>
            </a:endParaRPr>
          </a:p>
          <a:p>
            <a:pPr marL="171360" indent="-171360">
              <a:buClr>
                <a:srgbClr val="000000"/>
              </a:buClr>
              <a:buFont typeface="Arial"/>
              <a:buChar char="•"/>
              <a:defRPr lang="ko-KR" altLang="en-US"/>
            </a:pPr>
            <a:r>
              <a:rPr lang="en-US" altLang="ko-KR" sz="2200" b="1" dirty="0">
                <a:latin typeface="맑은 고딕"/>
                <a:ea typeface="맑은 고딕"/>
                <a:cs typeface="맑은 고딕"/>
              </a:rPr>
              <a:t>Feature Matching</a:t>
            </a:r>
            <a:endParaRPr lang="en-US" altLang="ko-KR" sz="2200" dirty="0">
              <a:latin typeface="맑은 고딕"/>
              <a:ea typeface="맑은 고딕"/>
              <a:cs typeface="맑은 고딕"/>
            </a:endParaRPr>
          </a:p>
          <a:p>
            <a:pPr>
              <a:buClr>
                <a:srgbClr val="000000"/>
              </a:buClr>
              <a:defRPr lang="ko-KR" altLang="en-US"/>
            </a:pPr>
            <a:r>
              <a:rPr lang="ko-KR" altLang="en-US" sz="2200" dirty="0">
                <a:latin typeface="맑은 고딕"/>
                <a:ea typeface="맑은 고딕"/>
                <a:cs typeface="맑은 고딕"/>
              </a:rPr>
              <a:t> </a:t>
            </a:r>
            <a:r>
              <a:rPr lang="en-US" altLang="ko-KR" sz="2200" dirty="0">
                <a:latin typeface="맑은 고딕"/>
                <a:ea typeface="맑은 고딕"/>
                <a:cs typeface="맑은 고딕"/>
              </a:rPr>
              <a:t>: </a:t>
            </a:r>
            <a:r>
              <a:rPr lang="ko-KR" altLang="en-US" sz="2200" dirty="0">
                <a:latin typeface="맑은 고딕"/>
                <a:ea typeface="맑은 고딕"/>
                <a:cs typeface="맑은 고딕"/>
              </a:rPr>
              <a:t>수많은 피처를 추출하여 다른 이미지의 피처셋과 비교</a:t>
            </a:r>
            <a:r>
              <a:rPr lang="en-US" altLang="ko-KR" sz="2200" dirty="0">
                <a:latin typeface="맑은 고딕"/>
                <a:ea typeface="맑은 고딕"/>
                <a:cs typeface="맑은 고딕"/>
              </a:rPr>
              <a:t>,</a:t>
            </a:r>
            <a:r>
              <a:rPr lang="ko-KR" altLang="en-US" sz="2200" dirty="0">
                <a:latin typeface="맑은 고딕"/>
                <a:ea typeface="맑은 고딕"/>
                <a:cs typeface="맑은 고딕"/>
              </a:rPr>
              <a:t> 유사성을 검사한다</a:t>
            </a:r>
            <a:r>
              <a:rPr lang="en-US" altLang="ko-KR" sz="2200" dirty="0">
                <a:latin typeface="맑은 고딕"/>
                <a:ea typeface="맑은 고딕"/>
                <a:cs typeface="맑은 고딕"/>
              </a:rPr>
              <a:t>.</a:t>
            </a:r>
          </a:p>
          <a:p>
            <a:pPr marL="171360" indent="-171360">
              <a:buClr>
                <a:srgbClr val="000000"/>
              </a:buClr>
              <a:buFont typeface="Arial"/>
              <a:buChar char="•"/>
              <a:defRPr lang="ko-KR" altLang="en-US"/>
            </a:pPr>
            <a:endParaRPr lang="en-US" altLang="ko-KR" sz="2200" dirty="0">
              <a:latin typeface="맑은 고딕"/>
              <a:ea typeface="맑은 고딕"/>
              <a:cs typeface="맑은 고딕"/>
            </a:endParaRPr>
          </a:p>
          <a:p>
            <a:pPr marL="171360" indent="-171360">
              <a:buClr>
                <a:srgbClr val="000000"/>
              </a:buClr>
              <a:buFont typeface="Arial"/>
              <a:buChar char="•"/>
              <a:defRPr lang="ko-KR" altLang="en-US"/>
            </a:pPr>
            <a:endParaRPr lang="en-US" altLang="ko-KR" sz="2200" dirty="0">
              <a:latin typeface="맑은 고딕"/>
              <a:ea typeface="맑은 고딕"/>
              <a:cs typeface="맑은 고딕"/>
            </a:endParaRPr>
          </a:p>
          <a:p>
            <a:pPr marL="171360" indent="-171360">
              <a:buClr>
                <a:srgbClr val="000000"/>
              </a:buClr>
              <a:buFont typeface="Arial"/>
              <a:buChar char="•"/>
              <a:defRPr lang="ko-KR" altLang="en-US"/>
            </a:pPr>
            <a:r>
              <a:rPr lang="ko-KR" altLang="en-US" sz="2200" dirty="0">
                <a:latin typeface="맑은 고딕"/>
                <a:ea typeface="맑은 고딕"/>
                <a:cs typeface="맑은 고딕"/>
              </a:rPr>
              <a:t>연산 속도가 느리고</a:t>
            </a:r>
            <a:r>
              <a:rPr lang="en-US" altLang="ko-KR" sz="2200" dirty="0">
                <a:latin typeface="맑은 고딕"/>
                <a:ea typeface="맑은 고딕"/>
                <a:cs typeface="맑은 고딕"/>
              </a:rPr>
              <a:t>, </a:t>
            </a:r>
            <a:r>
              <a:rPr lang="ko-KR" altLang="en-US" sz="2200" dirty="0">
                <a:latin typeface="맑은 고딕"/>
                <a:ea typeface="맑은 고딕"/>
                <a:cs typeface="맑은 고딕"/>
              </a:rPr>
              <a:t>일정 특정 부분만 매칭하여 비교하기 때문에 정확성이 많이 떨어진다</a:t>
            </a:r>
            <a:r>
              <a:rPr lang="en-US" altLang="ko-KR" sz="2200" dirty="0">
                <a:latin typeface="맑은 고딕"/>
                <a:ea typeface="맑은 고딕"/>
                <a:cs typeface="맑은 고딕"/>
              </a:rPr>
              <a:t>.</a:t>
            </a:r>
          </a:p>
          <a:p>
            <a:pPr marL="171360" indent="-171360">
              <a:buClr>
                <a:srgbClr val="000000"/>
              </a:buClr>
              <a:buFont typeface="Arial"/>
              <a:buChar char="•"/>
              <a:defRPr lang="ko-KR" altLang="en-US"/>
            </a:pPr>
            <a:endParaRPr lang="en-US" altLang="ko-KR" sz="2200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6590321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</p:txBody>
      </p:sp>
      <p:grpSp>
        <p:nvGrpSpPr>
          <p:cNvPr id="12" name="组合 1"/>
          <p:cNvGrpSpPr/>
          <p:nvPr/>
        </p:nvGrpSpPr>
        <p:grpSpPr>
          <a:xfrm>
            <a:off x="387568" y="372475"/>
            <a:ext cx="3867191" cy="751139"/>
            <a:chOff x="4123410" y="1826618"/>
            <a:chExt cx="3867191" cy="751139"/>
          </a:xfrm>
        </p:grpSpPr>
        <p:grpSp>
          <p:nvGrpSpPr>
            <p:cNvPr id="13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16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3</a:t>
                </a:r>
                <a:endParaRPr lang="zh-CN" altLang="en-US" sz="3200" dirty="0"/>
              </a:p>
            </p:txBody>
          </p:sp>
          <p:sp>
            <p:nvSpPr>
              <p:cNvPr id="17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18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19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14" name="文本框 8"/>
            <p:cNvSpPr txBox="1"/>
            <p:nvPr/>
          </p:nvSpPr>
          <p:spPr>
            <a:xfrm>
              <a:off x="4741652" y="1950945"/>
              <a:ext cx="324894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관련 연구 조사</a:t>
              </a:r>
              <a:endPara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endParaRPr>
            </a:p>
          </p:txBody>
        </p:sp>
        <p:cxnSp>
          <p:nvCxnSpPr>
            <p:cNvPr id="15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직선 연결선 19"/>
          <p:cNvCxnSpPr/>
          <p:nvPr/>
        </p:nvCxnSpPr>
        <p:spPr>
          <a:xfrm>
            <a:off x="400140" y="1235678"/>
            <a:ext cx="4059893" cy="26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98985005-6A48-49C1-88C1-5FC3FBE37618}"/>
              </a:ext>
            </a:extLst>
          </p:cNvPr>
          <p:cNvSpPr txBox="1"/>
          <p:nvPr/>
        </p:nvSpPr>
        <p:spPr>
          <a:xfrm>
            <a:off x="1126443" y="5914922"/>
            <a:ext cx="1100008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b="1" u="sng" dirty="0">
                <a:solidFill>
                  <a:srgbClr val="FF0000"/>
                </a:solidFill>
              </a:rPr>
              <a:t>Inception</a:t>
            </a:r>
            <a:r>
              <a:rPr lang="ko-KR" altLang="en-US" sz="2300" b="1" u="sng" dirty="0">
                <a:solidFill>
                  <a:srgbClr val="FF0000"/>
                </a:solidFill>
              </a:rPr>
              <a:t> </a:t>
            </a:r>
            <a:r>
              <a:rPr lang="en-US" altLang="ko-KR" sz="2300" b="1" u="sng" dirty="0">
                <a:solidFill>
                  <a:srgbClr val="FF0000"/>
                </a:solidFill>
              </a:rPr>
              <a:t>v3</a:t>
            </a:r>
            <a:r>
              <a:rPr lang="ko-KR" altLang="en-US" sz="2300" b="1" u="sng" dirty="0">
                <a:solidFill>
                  <a:srgbClr val="FF0000"/>
                </a:solidFill>
              </a:rPr>
              <a:t>에 비해 유사도 정확성이 떨어진다</a:t>
            </a:r>
            <a:r>
              <a:rPr lang="en-US" altLang="ko-KR" sz="2300" b="1" u="sng" dirty="0">
                <a:solidFill>
                  <a:srgbClr val="FF0000"/>
                </a:solidFill>
              </a:rPr>
              <a:t>.</a:t>
            </a:r>
            <a:endParaRPr lang="ko-KR" altLang="en-US" sz="2300" b="1" u="sng" dirty="0">
              <a:solidFill>
                <a:srgbClr val="FF0000"/>
              </a:solidFill>
            </a:endParaRP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xmlns="" id="{97AAAC47-732C-4F6F-A254-B189BDD8FC28}"/>
              </a:ext>
            </a:extLst>
          </p:cNvPr>
          <p:cNvSpPr/>
          <p:nvPr/>
        </p:nvSpPr>
        <p:spPr>
          <a:xfrm>
            <a:off x="421005" y="5882257"/>
            <a:ext cx="643719" cy="422311"/>
          </a:xfrm>
          <a:prstGeom prst="rightArrow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xmlns="" id="{78698EF3-C8EE-4A14-B330-7A1849D00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20" y="1335385"/>
            <a:ext cx="3562335" cy="4476731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10D502A1-5D44-48E4-AD55-6A3FF8F15E09}"/>
              </a:ext>
            </a:extLst>
          </p:cNvPr>
          <p:cNvSpPr/>
          <p:nvPr/>
        </p:nvSpPr>
        <p:spPr>
          <a:xfrm>
            <a:off x="4119555" y="5442784"/>
            <a:ext cx="13965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참고자료</a:t>
            </a:r>
            <a:r>
              <a:rPr lang="en-US" altLang="ko-KR" dirty="0"/>
              <a:t>(6)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121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6590321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</p:txBody>
      </p:sp>
      <p:grpSp>
        <p:nvGrpSpPr>
          <p:cNvPr id="12" name="组合 1"/>
          <p:cNvGrpSpPr/>
          <p:nvPr/>
        </p:nvGrpSpPr>
        <p:grpSpPr>
          <a:xfrm>
            <a:off x="387568" y="372475"/>
            <a:ext cx="3867191" cy="751139"/>
            <a:chOff x="4123410" y="1826618"/>
            <a:chExt cx="3867191" cy="751139"/>
          </a:xfrm>
        </p:grpSpPr>
        <p:grpSp>
          <p:nvGrpSpPr>
            <p:cNvPr id="13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16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3</a:t>
                </a:r>
                <a:endParaRPr lang="zh-CN" altLang="en-US" sz="3200" dirty="0"/>
              </a:p>
            </p:txBody>
          </p:sp>
          <p:sp>
            <p:nvSpPr>
              <p:cNvPr id="17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18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19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14" name="文本框 8"/>
            <p:cNvSpPr txBox="1"/>
            <p:nvPr/>
          </p:nvSpPr>
          <p:spPr>
            <a:xfrm>
              <a:off x="4741652" y="1950945"/>
              <a:ext cx="324894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관련 연구 조사</a:t>
              </a:r>
              <a:endPara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endParaRPr>
            </a:p>
          </p:txBody>
        </p:sp>
        <p:cxnSp>
          <p:nvCxnSpPr>
            <p:cNvPr id="15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직선 연결선 19"/>
          <p:cNvCxnSpPr/>
          <p:nvPr/>
        </p:nvCxnSpPr>
        <p:spPr>
          <a:xfrm>
            <a:off x="400140" y="1235678"/>
            <a:ext cx="4059893" cy="26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C8B30076-7AF6-459B-BCCF-109A713FF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568" y="1473056"/>
            <a:ext cx="6496050" cy="15621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24BA4FEB-F548-416D-8B32-177B4C2E8E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568" y="3035156"/>
            <a:ext cx="8543925" cy="12096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CE858AA-5BA9-4B44-B796-671DC9B57DC0}"/>
              </a:ext>
            </a:extLst>
          </p:cNvPr>
          <p:cNvSpPr txBox="1"/>
          <p:nvPr/>
        </p:nvSpPr>
        <p:spPr>
          <a:xfrm>
            <a:off x="362091" y="4298883"/>
            <a:ext cx="99881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지정된 </a:t>
            </a:r>
            <a:r>
              <a:rPr lang="en-US" altLang="ko-KR" sz="2000" dirty="0"/>
              <a:t>URL</a:t>
            </a:r>
            <a:r>
              <a:rPr lang="ko-KR" altLang="en-US" sz="2000" dirty="0"/>
              <a:t>의 문자 시퀀스 기능을 추출 </a:t>
            </a:r>
            <a:r>
              <a:rPr lang="en-US" altLang="ko-KR" sz="2000" dirty="0"/>
              <a:t>-&gt;</a:t>
            </a:r>
            <a:r>
              <a:rPr lang="ko-KR" altLang="en-US" sz="2000" dirty="0"/>
              <a:t> </a:t>
            </a:r>
            <a:r>
              <a:rPr lang="en-US" altLang="ko-KR" sz="2000" dirty="0"/>
              <a:t>deep learning</a:t>
            </a:r>
            <a:r>
              <a:rPr lang="ko-KR" altLang="en-US" sz="2000" dirty="0"/>
              <a:t>을 통해 분류한다</a:t>
            </a:r>
            <a:r>
              <a:rPr lang="en-US" altLang="ko-KR" sz="2000"/>
              <a:t>.</a:t>
            </a: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URL </a:t>
            </a:r>
            <a:r>
              <a:rPr lang="ko-KR" altLang="en-US" sz="2000" dirty="0"/>
              <a:t>통계 기능</a:t>
            </a:r>
            <a:r>
              <a:rPr lang="en-US" altLang="ko-KR" sz="2000" dirty="0"/>
              <a:t>, </a:t>
            </a:r>
            <a:r>
              <a:rPr lang="ko-KR" altLang="en-US" sz="2000" dirty="0"/>
              <a:t>웹 페이지 코드 기능</a:t>
            </a:r>
            <a:r>
              <a:rPr lang="en-US" altLang="ko-KR" sz="2000" dirty="0"/>
              <a:t>, </a:t>
            </a:r>
            <a:r>
              <a:rPr lang="ko-KR" altLang="en-US" sz="2000" dirty="0"/>
              <a:t>웹 페이지 텍스트 기능 및 </a:t>
            </a:r>
            <a:r>
              <a:rPr lang="en-US" altLang="ko-KR" sz="2000" dirty="0"/>
              <a:t>deep learning</a:t>
            </a:r>
            <a:r>
              <a:rPr lang="ko-KR" altLang="en-US" sz="2000" dirty="0"/>
              <a:t>분류 결과를 이용한다</a:t>
            </a:r>
            <a:r>
              <a:rPr lang="en-US" altLang="ko-KR" sz="2000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98985005-6A48-49C1-88C1-5FC3FBE37618}"/>
              </a:ext>
            </a:extLst>
          </p:cNvPr>
          <p:cNvSpPr txBox="1"/>
          <p:nvPr/>
        </p:nvSpPr>
        <p:spPr>
          <a:xfrm>
            <a:off x="1126443" y="5707650"/>
            <a:ext cx="1100008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u="sng" dirty="0">
                <a:solidFill>
                  <a:srgbClr val="FF0000"/>
                </a:solidFill>
              </a:rPr>
              <a:t>탐지를 위한 </a:t>
            </a:r>
            <a:r>
              <a:rPr lang="en-US" altLang="ko-KR" sz="2300" b="1" u="sng" dirty="0">
                <a:solidFill>
                  <a:srgbClr val="FF0000"/>
                </a:solidFill>
              </a:rPr>
              <a:t>parameter</a:t>
            </a:r>
            <a:r>
              <a:rPr lang="ko-KR" altLang="en-US" sz="2300" b="1" u="sng" dirty="0">
                <a:solidFill>
                  <a:srgbClr val="FF0000"/>
                </a:solidFill>
              </a:rPr>
              <a:t>로 </a:t>
            </a:r>
            <a:r>
              <a:rPr lang="en-US" altLang="ko-KR" sz="2300" b="1" u="sng" dirty="0">
                <a:solidFill>
                  <a:srgbClr val="FF0000"/>
                </a:solidFill>
              </a:rPr>
              <a:t>URL</a:t>
            </a:r>
            <a:r>
              <a:rPr lang="ko-KR" altLang="en-US" sz="2300" b="1" u="sng" dirty="0">
                <a:solidFill>
                  <a:srgbClr val="FF0000"/>
                </a:solidFill>
              </a:rPr>
              <a:t>만 이용하는 것은 정상 도메인 주소를 가진 </a:t>
            </a:r>
            <a:endParaRPr lang="en-US" altLang="ko-KR" sz="2300" b="1" u="sng" dirty="0">
              <a:solidFill>
                <a:srgbClr val="FF0000"/>
              </a:solidFill>
            </a:endParaRPr>
          </a:p>
          <a:p>
            <a:r>
              <a:rPr lang="ko-KR" altLang="en-US" sz="2300" b="1" u="sng" dirty="0">
                <a:solidFill>
                  <a:srgbClr val="FF0000"/>
                </a:solidFill>
              </a:rPr>
              <a:t>피싱 사이트 탐지에 부적합</a:t>
            </a: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xmlns="" id="{97AAAC47-732C-4F6F-A254-B189BDD8FC28}"/>
              </a:ext>
            </a:extLst>
          </p:cNvPr>
          <p:cNvSpPr/>
          <p:nvPr/>
        </p:nvSpPr>
        <p:spPr>
          <a:xfrm>
            <a:off x="421005" y="5882257"/>
            <a:ext cx="643719" cy="422311"/>
          </a:xfrm>
          <a:prstGeom prst="rightArrow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EAB88859-299F-4866-990B-300193756A0F}"/>
              </a:ext>
            </a:extLst>
          </p:cNvPr>
          <p:cNvSpPr/>
          <p:nvPr/>
        </p:nvSpPr>
        <p:spPr>
          <a:xfrm>
            <a:off x="8855118" y="3902525"/>
            <a:ext cx="13965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참고자료</a:t>
            </a:r>
            <a:r>
              <a:rPr lang="en-US" altLang="ko-KR" dirty="0"/>
              <a:t>(7)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704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6590321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www.homeppt.cn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</p:txBody>
      </p:sp>
      <p:grpSp>
        <p:nvGrpSpPr>
          <p:cNvPr id="12" name="组合 1"/>
          <p:cNvGrpSpPr/>
          <p:nvPr/>
        </p:nvGrpSpPr>
        <p:grpSpPr>
          <a:xfrm>
            <a:off x="387568" y="372475"/>
            <a:ext cx="3867191" cy="751139"/>
            <a:chOff x="4123410" y="1826618"/>
            <a:chExt cx="3867191" cy="751139"/>
          </a:xfrm>
        </p:grpSpPr>
        <p:grpSp>
          <p:nvGrpSpPr>
            <p:cNvPr id="13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16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3</a:t>
                </a:r>
                <a:endParaRPr lang="zh-CN" altLang="en-US" sz="3200" dirty="0"/>
              </a:p>
            </p:txBody>
          </p:sp>
          <p:sp>
            <p:nvSpPr>
              <p:cNvPr id="17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18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19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14" name="文本框 8"/>
            <p:cNvSpPr txBox="1"/>
            <p:nvPr/>
          </p:nvSpPr>
          <p:spPr>
            <a:xfrm>
              <a:off x="4741652" y="1950945"/>
              <a:ext cx="324894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관련 연구 조사</a:t>
              </a:r>
              <a:endPara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endParaRPr>
            </a:p>
          </p:txBody>
        </p:sp>
        <p:cxnSp>
          <p:nvCxnSpPr>
            <p:cNvPr id="15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직선 연결선 19"/>
          <p:cNvCxnSpPr/>
          <p:nvPr/>
        </p:nvCxnSpPr>
        <p:spPr>
          <a:xfrm>
            <a:off x="400140" y="1235678"/>
            <a:ext cx="4059893" cy="26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98985005-6A48-49C1-88C1-5FC3FBE37618}"/>
              </a:ext>
            </a:extLst>
          </p:cNvPr>
          <p:cNvSpPr txBox="1"/>
          <p:nvPr/>
        </p:nvSpPr>
        <p:spPr>
          <a:xfrm>
            <a:off x="1126443" y="5884112"/>
            <a:ext cx="1100008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u="sng" dirty="0">
                <a:solidFill>
                  <a:srgbClr val="FF0000"/>
                </a:solidFill>
              </a:rPr>
              <a:t>더 높은 정확성과 특징 추출을 위해서는 </a:t>
            </a:r>
            <a:r>
              <a:rPr lang="en-US" altLang="ko-KR" sz="2300" b="1" u="sng" dirty="0">
                <a:solidFill>
                  <a:srgbClr val="FF0000"/>
                </a:solidFill>
              </a:rPr>
              <a:t>Inception v3</a:t>
            </a:r>
            <a:r>
              <a:rPr lang="ko-KR" altLang="en-US" sz="2300" b="1" u="sng" dirty="0">
                <a:solidFill>
                  <a:srgbClr val="FF0000"/>
                </a:solidFill>
              </a:rPr>
              <a:t>의 성능이 더 좋다</a:t>
            </a:r>
            <a:r>
              <a:rPr lang="en-US" altLang="ko-KR" sz="2300" b="1" u="sng" dirty="0">
                <a:solidFill>
                  <a:srgbClr val="FF0000"/>
                </a:solidFill>
              </a:rPr>
              <a:t>.</a:t>
            </a:r>
            <a:endParaRPr lang="ko-KR" altLang="en-US" sz="2300" b="1" u="sng" dirty="0">
              <a:solidFill>
                <a:srgbClr val="FF0000"/>
              </a:solidFill>
            </a:endParaRP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xmlns="" id="{97AAAC47-732C-4F6F-A254-B189BDD8FC28}"/>
              </a:ext>
            </a:extLst>
          </p:cNvPr>
          <p:cNvSpPr/>
          <p:nvPr/>
        </p:nvSpPr>
        <p:spPr>
          <a:xfrm>
            <a:off x="421005" y="5882257"/>
            <a:ext cx="643719" cy="422311"/>
          </a:xfrm>
          <a:prstGeom prst="rightArrow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EAB88859-299F-4866-990B-300193756A0F}"/>
              </a:ext>
            </a:extLst>
          </p:cNvPr>
          <p:cNvSpPr/>
          <p:nvPr/>
        </p:nvSpPr>
        <p:spPr>
          <a:xfrm>
            <a:off x="307542" y="5238000"/>
            <a:ext cx="13965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참고자료</a:t>
            </a:r>
            <a:r>
              <a:rPr lang="en-US" altLang="ko-KR" dirty="0"/>
              <a:t>(8)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DE29F3BC-68C5-413A-961A-71E97E683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140" y="1385437"/>
            <a:ext cx="7373553" cy="72116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21BE497-4ED8-43B8-A146-F55102B383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140" y="2196212"/>
            <a:ext cx="3374010" cy="3033514"/>
          </a:xfrm>
          <a:prstGeom prst="rect">
            <a:avLst/>
          </a:prstGeom>
        </p:spPr>
      </p:pic>
      <p:sp>
        <p:nvSpPr>
          <p:cNvPr id="22" name="TextBox 5">
            <a:extLst>
              <a:ext uri="{FF2B5EF4-FFF2-40B4-BE49-F238E27FC236}">
                <a16:creationId xmlns:a16="http://schemas.microsoft.com/office/drawing/2014/main" xmlns="" id="{33DC1DFE-423A-498E-9306-F61B17F2AD58}"/>
              </a:ext>
            </a:extLst>
          </p:cNvPr>
          <p:cNvSpPr txBox="1"/>
          <p:nvPr/>
        </p:nvSpPr>
        <p:spPr>
          <a:xfrm>
            <a:off x="4086916" y="2230011"/>
            <a:ext cx="7056784" cy="303351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68580" tIns="34290" rIns="68580" bIns="34290" anchor="t">
            <a:noAutofit/>
          </a:bodyPr>
          <a:lstStyle>
            <a:defPPr>
              <a:defRPr lang="bg-BG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171360" indent="-171360">
              <a:buClr>
                <a:srgbClr val="000000"/>
              </a:buClr>
              <a:buFont typeface="Arial"/>
              <a:buChar char="•"/>
              <a:defRPr lang="ko-KR" altLang="en-US"/>
            </a:pPr>
            <a:r>
              <a:rPr lang="en-US" altLang="ko-KR" sz="2200" dirty="0">
                <a:latin typeface="맑은 고딕"/>
                <a:ea typeface="맑은 고딕"/>
                <a:cs typeface="맑은 고딕"/>
              </a:rPr>
              <a:t>Visual descriptor</a:t>
            </a:r>
            <a:r>
              <a:rPr lang="ko-KR" altLang="en-US" sz="2200" dirty="0">
                <a:latin typeface="맑은 고딕"/>
                <a:ea typeface="맑은 고딕"/>
                <a:cs typeface="맑은 고딕"/>
              </a:rPr>
              <a:t>를 이용하여 이미지의 시각적 특징을 추출하고 </a:t>
            </a:r>
            <a:r>
              <a:rPr lang="en-US" altLang="ko-KR" sz="2200" dirty="0">
                <a:latin typeface="맑은 고딕"/>
                <a:ea typeface="맑은 고딕"/>
                <a:cs typeface="맑은 고딕"/>
              </a:rPr>
              <a:t>SVM</a:t>
            </a:r>
            <a:r>
              <a:rPr lang="ko-KR" altLang="en-US" sz="2200" dirty="0">
                <a:latin typeface="맑은 고딕"/>
                <a:ea typeface="맑은 고딕"/>
                <a:cs typeface="맑은 고딕"/>
              </a:rPr>
              <a:t>과 </a:t>
            </a:r>
            <a:r>
              <a:rPr lang="en-US" altLang="ko-KR" sz="2200" dirty="0">
                <a:latin typeface="맑은 고딕"/>
                <a:ea typeface="맑은 고딕"/>
                <a:cs typeface="맑은 고딕"/>
              </a:rPr>
              <a:t>Random Forest</a:t>
            </a:r>
            <a:r>
              <a:rPr lang="ko-KR" altLang="en-US" sz="2200" dirty="0">
                <a:latin typeface="맑은 고딕"/>
                <a:ea typeface="맑은 고딕"/>
                <a:cs typeface="맑은 고딕"/>
              </a:rPr>
              <a:t> </a:t>
            </a:r>
            <a:r>
              <a:rPr lang="en-US" altLang="ko-KR" sz="2200" dirty="0">
                <a:latin typeface="맑은 고딕"/>
                <a:ea typeface="맑은 고딕"/>
                <a:cs typeface="맑은 고딕"/>
              </a:rPr>
              <a:t>module</a:t>
            </a:r>
            <a:r>
              <a:rPr lang="ko-KR" altLang="en-US" sz="2200" dirty="0">
                <a:latin typeface="맑은 고딕"/>
                <a:ea typeface="맑은 고딕"/>
                <a:cs typeface="맑은 고딕"/>
              </a:rPr>
              <a:t>로 이미지를 분류한다</a:t>
            </a:r>
            <a:r>
              <a:rPr lang="en-US" altLang="ko-KR" sz="2200" dirty="0">
                <a:latin typeface="맑은 고딕"/>
                <a:ea typeface="맑은 고딕"/>
                <a:cs typeface="맑은 고딕"/>
              </a:rPr>
              <a:t>.</a:t>
            </a:r>
          </a:p>
          <a:p>
            <a:pPr marL="171360" indent="-171360">
              <a:buClr>
                <a:srgbClr val="000000"/>
              </a:buClr>
              <a:buFont typeface="Arial"/>
              <a:buChar char="•"/>
              <a:defRPr lang="ko-KR" altLang="en-US"/>
            </a:pPr>
            <a:endParaRPr lang="en-US" altLang="ko-KR" sz="2200" dirty="0">
              <a:latin typeface="맑은 고딕"/>
              <a:ea typeface="맑은 고딕"/>
              <a:cs typeface="맑은 고딕"/>
            </a:endParaRPr>
          </a:p>
          <a:p>
            <a:pPr marL="171360" indent="-171360">
              <a:buClr>
                <a:srgbClr val="000000"/>
              </a:buClr>
              <a:buFont typeface="Arial"/>
              <a:buChar char="•"/>
              <a:defRPr lang="ko-KR" altLang="en-US"/>
            </a:pPr>
            <a:r>
              <a:rPr lang="en-US" altLang="ko-KR" sz="2200" dirty="0">
                <a:latin typeface="맑은 고딕"/>
                <a:ea typeface="맑은 고딕"/>
                <a:cs typeface="맑은 고딕"/>
              </a:rPr>
              <a:t>Feature extraction</a:t>
            </a:r>
            <a:r>
              <a:rPr lang="ko-KR" altLang="en-US" sz="2200" dirty="0">
                <a:latin typeface="맑은 고딕"/>
                <a:ea typeface="맑은 고딕"/>
                <a:cs typeface="맑은 고딕"/>
              </a:rPr>
              <a:t>에 이용되는 </a:t>
            </a:r>
            <a:r>
              <a:rPr lang="en-US" altLang="ko-KR" sz="2200" dirty="0">
                <a:latin typeface="맑은 고딕"/>
                <a:ea typeface="맑은 고딕"/>
                <a:cs typeface="맑은 고딕"/>
              </a:rPr>
              <a:t>Visual descriptor</a:t>
            </a:r>
            <a:r>
              <a:rPr lang="ko-KR" altLang="en-US" sz="2200" dirty="0">
                <a:latin typeface="맑은 고딕"/>
                <a:ea typeface="맑은 고딕"/>
                <a:cs typeface="맑은 고딕"/>
              </a:rPr>
              <a:t>는 이미지의 색상</a:t>
            </a:r>
            <a:r>
              <a:rPr lang="en-US" altLang="ko-KR" sz="2200" dirty="0">
                <a:latin typeface="맑은 고딕"/>
                <a:ea typeface="맑은 고딕"/>
                <a:cs typeface="맑은 고딕"/>
              </a:rPr>
              <a:t>, </a:t>
            </a:r>
            <a:r>
              <a:rPr lang="ko-KR" altLang="en-US" sz="2200" dirty="0">
                <a:latin typeface="맑은 고딕"/>
                <a:ea typeface="맑은 고딕"/>
                <a:cs typeface="맑은 고딕"/>
              </a:rPr>
              <a:t>질감 등을 특징으로 추출한다</a:t>
            </a:r>
            <a:r>
              <a:rPr lang="en-US" altLang="ko-KR" sz="2200" dirty="0">
                <a:latin typeface="맑은 고딕"/>
                <a:ea typeface="맑은 고딕"/>
                <a:cs typeface="맑은 고딕"/>
              </a:rPr>
              <a:t>.</a:t>
            </a:r>
          </a:p>
          <a:p>
            <a:pPr marL="171360" indent="-171360">
              <a:buClr>
                <a:srgbClr val="000000"/>
              </a:buClr>
              <a:buFont typeface="Arial"/>
              <a:buChar char="•"/>
              <a:defRPr lang="ko-KR" altLang="en-US"/>
            </a:pPr>
            <a:endParaRPr lang="en-US" altLang="ko-KR" sz="2200" dirty="0">
              <a:latin typeface="맑은 고딕"/>
              <a:ea typeface="맑은 고딕"/>
              <a:cs typeface="맑은 고딕"/>
            </a:endParaRPr>
          </a:p>
          <a:p>
            <a:pPr marL="171360" indent="-171360">
              <a:buClr>
                <a:srgbClr val="000000"/>
              </a:buClr>
              <a:buFont typeface="Arial"/>
              <a:buChar char="•"/>
              <a:defRPr lang="ko-KR" altLang="en-US"/>
            </a:pPr>
            <a:r>
              <a:rPr lang="en-US" altLang="ko-KR" sz="2200" dirty="0">
                <a:latin typeface="맑은 고딕"/>
                <a:ea typeface="맑은 고딕"/>
                <a:cs typeface="맑은 고딕"/>
              </a:rPr>
              <a:t>Image classification</a:t>
            </a:r>
            <a:r>
              <a:rPr lang="ko-KR" altLang="en-US" sz="2200" dirty="0">
                <a:latin typeface="맑은 고딕"/>
                <a:ea typeface="맑은 고딕"/>
                <a:cs typeface="맑은 고딕"/>
              </a:rPr>
              <a:t>에 이용되는 </a:t>
            </a:r>
            <a:r>
              <a:rPr lang="en-US" altLang="ko-KR" sz="2200" dirty="0">
                <a:latin typeface="맑은 고딕"/>
                <a:ea typeface="맑은 고딕"/>
                <a:cs typeface="맑은 고딕"/>
              </a:rPr>
              <a:t>SVM</a:t>
            </a:r>
            <a:r>
              <a:rPr lang="ko-KR" altLang="en-US" sz="2200" dirty="0">
                <a:latin typeface="맑은 고딕"/>
                <a:ea typeface="맑은 고딕"/>
                <a:cs typeface="맑은 고딕"/>
              </a:rPr>
              <a:t>은 </a:t>
            </a:r>
            <a:r>
              <a:rPr lang="en-US" altLang="ko-KR" sz="2200" dirty="0">
                <a:latin typeface="맑은 고딕"/>
                <a:ea typeface="맑은 고딕"/>
                <a:cs typeface="맑은 고딕"/>
              </a:rPr>
              <a:t>Inception v3</a:t>
            </a:r>
            <a:r>
              <a:rPr lang="ko-KR" altLang="en-US" sz="2200" dirty="0">
                <a:latin typeface="맑은 고딕"/>
                <a:ea typeface="맑은 고딕"/>
                <a:cs typeface="맑은 고딕"/>
              </a:rPr>
              <a:t>에 비해 정확성이 떨어진다</a:t>
            </a:r>
            <a:r>
              <a:rPr lang="en-US" altLang="ko-KR" sz="2200" dirty="0">
                <a:latin typeface="맑은 고딕"/>
                <a:ea typeface="맑은 고딕"/>
                <a:cs typeface="맑은 고딕"/>
              </a:rPr>
              <a:t>.</a:t>
            </a:r>
          </a:p>
          <a:p>
            <a:pPr marL="171360" indent="-171360">
              <a:buClr>
                <a:srgbClr val="000000"/>
              </a:buClr>
              <a:buFont typeface="Arial"/>
              <a:buChar char="•"/>
              <a:defRPr lang="ko-KR" altLang="en-US"/>
            </a:pPr>
            <a:endParaRPr lang="en-US" altLang="ko-KR" sz="2200" dirty="0"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645205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"/>
          <p:cNvGrpSpPr/>
          <p:nvPr/>
        </p:nvGrpSpPr>
        <p:grpSpPr>
          <a:xfrm>
            <a:off x="387568" y="372475"/>
            <a:ext cx="4717832" cy="1201545"/>
            <a:chOff x="4123410" y="1826618"/>
            <a:chExt cx="2875057" cy="1201545"/>
          </a:xfrm>
        </p:grpSpPr>
        <p:grpSp>
          <p:nvGrpSpPr>
            <p:cNvPr id="13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16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4</a:t>
                </a:r>
                <a:endParaRPr lang="zh-CN" altLang="en-US" sz="3200" dirty="0"/>
              </a:p>
            </p:txBody>
          </p:sp>
          <p:sp>
            <p:nvSpPr>
              <p:cNvPr id="17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18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19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14" name="文本框 8"/>
            <p:cNvSpPr txBox="1"/>
            <p:nvPr/>
          </p:nvSpPr>
          <p:spPr>
            <a:xfrm>
              <a:off x="4741652" y="1950945"/>
              <a:ext cx="2256815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주제 </a:t>
              </a:r>
              <a:r>
                <a:rPr kumimoji="1" lang="ko-KR" altLang="en-US" sz="3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제안 </a:t>
              </a:r>
              <a:r>
                <a:rPr kumimoji="1" lang="en-US" altLang="ko-KR" sz="3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ea"/>
                  <a:sym typeface="+mn-lt"/>
                </a:rPr>
                <a:t>(1/5)</a:t>
              </a:r>
              <a:endPara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ea"/>
                <a:sym typeface="+mn-lt"/>
              </a:endParaRPr>
            </a:p>
          </p:txBody>
        </p:sp>
        <p:cxnSp>
          <p:nvCxnSpPr>
            <p:cNvPr id="15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직선 연결선 19"/>
          <p:cNvCxnSpPr/>
          <p:nvPr/>
        </p:nvCxnSpPr>
        <p:spPr>
          <a:xfrm>
            <a:off x="400140" y="1359503"/>
            <a:ext cx="4059893" cy="26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87568" y="1663780"/>
            <a:ext cx="11575832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300" b="1" dirty="0">
                <a:solidFill>
                  <a:srgbClr val="FF0000"/>
                </a:solidFill>
              </a:rPr>
              <a:t>URL</a:t>
            </a:r>
            <a:r>
              <a:rPr lang="ko-KR" altLang="en-US" sz="2300" b="1" dirty="0">
                <a:solidFill>
                  <a:srgbClr val="FF0000"/>
                </a:solidFill>
              </a:rPr>
              <a:t>과 </a:t>
            </a:r>
            <a:r>
              <a:rPr lang="en-US" altLang="ko-KR" sz="2300" b="1" dirty="0" smtClean="0">
                <a:solidFill>
                  <a:srgbClr val="FF0000"/>
                </a:solidFill>
              </a:rPr>
              <a:t>Image Comparison</a:t>
            </a:r>
            <a:r>
              <a:rPr lang="ko-KR" altLang="en-US" sz="2300" b="1" dirty="0" smtClean="0">
                <a:solidFill>
                  <a:srgbClr val="FF0000"/>
                </a:solidFill>
              </a:rPr>
              <a:t>을 </a:t>
            </a:r>
            <a:r>
              <a:rPr lang="ko-KR" altLang="en-US" sz="2300" b="1" dirty="0">
                <a:solidFill>
                  <a:srgbClr val="FF0000"/>
                </a:solidFill>
              </a:rPr>
              <a:t>이용한 웹사이트 위</a:t>
            </a:r>
            <a:r>
              <a:rPr lang="en-US" altLang="ko-KR" sz="2300" b="1" dirty="0">
                <a:solidFill>
                  <a:srgbClr val="FF0000"/>
                </a:solidFill>
              </a:rPr>
              <a:t>•</a:t>
            </a:r>
            <a:r>
              <a:rPr lang="ko-KR" altLang="en-US" sz="2300" b="1" dirty="0">
                <a:solidFill>
                  <a:srgbClr val="FF0000"/>
                </a:solidFill>
              </a:rPr>
              <a:t>변조 탐지 및 알림 </a:t>
            </a:r>
            <a:r>
              <a:rPr lang="ko-KR" altLang="en-US" sz="2300" b="1" dirty="0" smtClean="0">
                <a:solidFill>
                  <a:srgbClr val="FF0000"/>
                </a:solidFill>
              </a:rPr>
              <a:t>서비스 개발</a:t>
            </a:r>
            <a:endParaRPr lang="en-US" altLang="ko-KR" sz="2300" b="1" dirty="0" smtClean="0">
              <a:solidFill>
                <a:srgbClr val="FF0000"/>
              </a:solidFill>
            </a:endParaRPr>
          </a:p>
          <a:p>
            <a:pPr marL="800100" lvl="1" indent="-3429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ko-KR" sz="2300" b="1" dirty="0" smtClean="0">
                <a:solidFill>
                  <a:srgbClr val="7030A0"/>
                </a:solidFill>
              </a:rPr>
              <a:t>URL</a:t>
            </a:r>
            <a:r>
              <a:rPr lang="ko-KR" altLang="en-US" sz="2300" b="1" dirty="0" smtClean="0">
                <a:solidFill>
                  <a:srgbClr val="7030A0"/>
                </a:solidFill>
              </a:rPr>
              <a:t>만 기반으로 한 </a:t>
            </a:r>
            <a:r>
              <a:rPr lang="en-US" altLang="ko-KR" sz="2300" b="1" dirty="0" smtClean="0">
                <a:solidFill>
                  <a:srgbClr val="7030A0"/>
                </a:solidFill>
              </a:rPr>
              <a:t>Feature Matching</a:t>
            </a:r>
            <a:r>
              <a:rPr lang="ko-KR" altLang="en-US" sz="2300" b="1" dirty="0" smtClean="0">
                <a:solidFill>
                  <a:srgbClr val="7030A0"/>
                </a:solidFill>
              </a:rPr>
              <a:t>의 단점 보완</a:t>
            </a:r>
            <a:endParaRPr lang="en-US" altLang="ko-KR" sz="2300" b="1" dirty="0" smtClean="0">
              <a:solidFill>
                <a:srgbClr val="7030A0"/>
              </a:solidFill>
            </a:endParaRPr>
          </a:p>
          <a:p>
            <a:pPr marL="800100" lvl="1" indent="-3429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ko-KR" altLang="en-US" sz="2300" b="1" dirty="0" smtClean="0">
                <a:solidFill>
                  <a:srgbClr val="7030A0"/>
                </a:solidFill>
              </a:rPr>
              <a:t>다중 필터 기반의 </a:t>
            </a:r>
            <a:r>
              <a:rPr lang="en-US" altLang="ko-KR" sz="2300" b="1" dirty="0" smtClean="0">
                <a:solidFill>
                  <a:srgbClr val="7030A0"/>
                </a:solidFill>
              </a:rPr>
              <a:t>Inception V3</a:t>
            </a:r>
            <a:r>
              <a:rPr lang="ko-KR" altLang="en-US" sz="2300" b="1" dirty="0" smtClean="0">
                <a:solidFill>
                  <a:srgbClr val="7030A0"/>
                </a:solidFill>
              </a:rPr>
              <a:t>를 활용한 보다 정교한 이미지 비교</a:t>
            </a:r>
            <a:endParaRPr lang="en-US" altLang="ko-KR" sz="2300" b="1" dirty="0" smtClean="0">
              <a:solidFill>
                <a:srgbClr val="7030A0"/>
              </a:solidFill>
            </a:endParaRPr>
          </a:p>
          <a:p>
            <a:pPr marL="800100" lvl="1" indent="-3429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ko-KR" altLang="en-US" sz="2300" b="1" dirty="0" err="1" smtClean="0">
                <a:solidFill>
                  <a:srgbClr val="7030A0"/>
                </a:solidFill>
              </a:rPr>
              <a:t>딥러닝</a:t>
            </a:r>
            <a:r>
              <a:rPr lang="ko-KR" altLang="en-US" sz="2300" b="1" dirty="0" smtClean="0">
                <a:solidFill>
                  <a:srgbClr val="7030A0"/>
                </a:solidFill>
              </a:rPr>
              <a:t> 기반의 지능적 이미지 비교</a:t>
            </a:r>
            <a:endParaRPr lang="en-US" altLang="ko-KR" sz="2300" b="1" dirty="0" smtClean="0">
              <a:solidFill>
                <a:srgbClr val="7030A0"/>
              </a:solidFill>
            </a:endParaRPr>
          </a:p>
          <a:p>
            <a:pPr marL="800100" lvl="1" indent="-3429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ko-KR" altLang="en-US" sz="2300" b="1" dirty="0" smtClean="0">
                <a:solidFill>
                  <a:srgbClr val="7030A0"/>
                </a:solidFill>
              </a:rPr>
              <a:t>해시 방식을 이용한 이미지 유사도 개선</a:t>
            </a:r>
            <a:endParaRPr lang="ko-KR" altLang="en-US" sz="23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47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57142FA4-1EA3-4518-B18B-F7D30EE0890A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内容列表"/>
  <p:tag name="ISPRINGCLOUDFOLDERID" val="0"/>
  <p:tag name="ISPRINGCLOUDFOLDERPATH" val="资源库"/>
  <p:tag name="ISPRING_PLAYERS_CUSTOMIZATION" val="UEsDBBQAAgAIAPK7/UgvtCeYagQAAAMRAAAdAAAAdW5pdmVyc2FsL2NvbW1vbl9tZXNzYWdlcy5sbmetWN1u2zYUvi/QdyAEFNiALW0HtCiGxAEtMTYRWXIlOk42DAIjMTYRScz049a72u0uNuwp9mAD9h47pOQk7g8kJQFswKR8vnN4znd+qMPjj1mKNqIopcqPrNcHrywk8lglMl8dWQt28v07C5UVzxOeqlwcWbmy0PHo+bPDlOermq8E/H7+DKHDTJQlLMuRXt2tkUyOrPk4sv3ZHHsXketP/GhMJ9bIVtkNz7fIVSv1zQ9v3318/ebtt4cvW7k+MOEMu+4+EDJIb171APJY4LsRoBE38sg5s0b//f3XMDF/wVzqEWvU/hgmPQ/IGSj9489OsUUQEI9FoUsdEtEw8nxmPOESRhxrdKFqtOYbgSqFNlJ8QNVaQBQrWQhUpjIxD2IFG3ktupQ5/gxTLwpIyAJqM+p71ihURbH9zsDyulqrAtSVKJElv0xFYnQCX8zzm0KUoJpXwCcEn2ot4Z8q4zI/6FQd4CX1JhHzfTeMiOfsdqwRyRPkFFyrGYgS4JAEAFDwUhQPkI0Mx4w4wmk6DGFKJ1MXvkybMJWrdQrfaqgdcwIxmIu8Swo4QgIgVxgu/cDRTgNViKMbXpYfVJHs8eN+oLqAqWf7QEGb3QNnGmMHDDGWUDWKQsRVF9iMhCGekGjsnwORrZHnD5HwTyHbTodIXJAQUoSEXTIePqMTrAmvU2zH/11+xVzTOd0iHscgp923kaouYUe7FLLAZFp5MExNSN4vIGwUu19J4wYVvGtWK7kRYEeRiKJTEZQXmziaRe8X9KfoBFOXOBHQyvGXETMFT2vM+BblqkI82fA8FuhSxLwGrm/hWSIT80zH2ej/tZa/IV61VeVFW5A8h5y/GGrPXg37gll1CTZVlchuqi7V2mGt+Q+xQnP6qyb0OfrD9Ic28XBA/aeJTCmzOm2q7qPjc2vZ0Bh1GvFIT/WP1lNbEja1dUyhYI2l6i9BoJvq/gENMO0vRb0TUDRvSjTUcJpfDdDp+S2Ap9BDMc7AVXsmnIELB8gvyTikDEajpbgsZdU5dphsbAL05dDGMOWlohJ3yXgprhRMOKngm2b6gC5kIt0Z0HvDzV6rYJS5YLIHgKuGPACZygzsT3pgLmZk54GmwO+dZKnqNDHJm8prU+TBt3UmPh+brgqVmd2UlzvyNk3m+DFWNIcLGqXzAe3/Nv96x+de+j08SiHBgT2NbOzZRI/5OlfTnkKQAtoVLgsjF4+1OORCxqt4Dc30StV50hOoGdUdcoIBrD1zKHgRr//9/Z+eGJ9Y0uyidvfHQSCQ2LoKkluwnz1VifKXLhCGx/tyZtFHqr3a7OR63nQYBRY+yR2CN60lUxlsHXTrBZK3QcOMYXs6gzwIDe1VXcDoNgRhhoNTqGVmCrdGM15cQyFkSqWDUIyrNQGrYdrvbpd1lcpcDJF9XCvRB2Z0HmHHMTdtSL5UxtdNz0zgRhG3V+4Urtx9wewp9qDOfoInElkNBDStaVeFINGb9V2abz7vVLer0ryuOHx57+3F/1BLAwQUAAIACADyu/1IjFU64GYEAADIEAAALgAAAHVuaXZlcnNhbC9jdXN0b21fcHJlc2V0cy8wL2NvbW1vbl9tZXNzYWdlcy5sbmetWNtu4zYQfc9XEAIWaIE2u1tgF4siUUBLjE1ElrwSHSctCoGRGJsIJaa6eNd96msfWvQr+mEF+h8dUXYS7wWSkgAxEFI+Z0YzZ2ZIH518zBRai6KUOj+2Xh++spDIE53KfHlszdnp9+8sVFY8T7nSuTi2cm2hE/vgSPF8WfOlsA8OEDrKRFnCorRhcb9EMj22ZqPYCaYz7F/GXjAO4hEdW7ajs1ueb5Cnl/qbH96++/j6zdtvj15ucT1Yoin2vH0eZIjevOrm8VkYeDGQES/2yQWz7P/+/msQKpgzj/rEsrf/DALPQnIOJv/4sws1D0PiszjyqEtiGsV+wEwUPMKIa9mXukYrvhao0mgtxQdUrQQkr5KFQKWSqXmQaNjIa9Fhyw2mmPpxSCIWUofRwLfsSBfF5jvDyutqpQuwVqJUlvxKidSYBJWY57eFKMEyr0BFCP6qlYRv6ozL/LDLcogX1B/HLAi8KCa+u9uxbJKnyC14Y2UYSYgjEgK+4KUohkNjoy2DRlipQQQTOp548GGNAxO5XCn4VAO9mBEI/0zkHSAQBwlBVFG0CEK3iRcYQhzd8rL8oIt0TxgPU9TBS30nAOk57AE3ayh2vJBcCU2iKERSdXBNSRThMYlHwQXo17L9YAAgOIMKOxsAuCQR1AWJOiA+Pqdj3Ki8Kaud6Hc1lfBGw2qDeJIAroncWuq6hJ0mmiB9U13l4SArEXk/h4RR7H2lcltSCKxZLeVagBtFKoouO9BPHOI26nk/pz/Fp5h6xI1BTm6wiJnpb43BjG9QrivE0zXPE4GuRMJrUPgGnqUyNc+aDBvzv9byN8SrbR95sW1BvksuXgx0Z69pfcGrugSXqkpkt1WX5SZcW+8f4USj5a960OfFH2U+coiPQxo8T1pKmdWq7bJPTc6dY0MT1OnD0+LUP1XP7EjUttMRhS41kro3gMDkbMYFDDvVG0T9UzAza3syNG2aX/e36AdbvK/RIynOIUp7DpxD9PrDF2QUUQbnn4W4KmXVdbowNdhm5ss5TeAcp0Ql7kvwSlxrOMcowdftIQNmjklxVyYfHGH2RgOjzAOHfeBbtqIBRiUz8D7tppxPye71246+9x4LXavUVKySN6arQ1zrTHx+NroudGZ2FS93mm2HyskTnGhfLWxtzvoP+rui652bBzX36AxFBIfOJHaw75DmDN/Up+qHAeU3cfBYFHt41KChBDJeJSuYnNe6ztN+PO1B3CWnGLi2LxwJXiSrf3//px/FJ360u2i7++MQDijmpuuRO66ffV2J8pcODoZH+zCz6AHa3ll2sH5XGEZBfM9yPeDtGMl0BluHnWZB2tt0YcawM5mC+iMjdl0XcD4bQDDF4Rk0L3PGtuwpL26g8TGt1RASE+VGd9Ug2/c3xrpSMhcDoE+aGs3LMjqLseuamzPUm5LJTTsaU7gsJNsrtIIrdE8uZ4J96Kqf0IlUVsP4zBDadR0o7XZ9X9jrz2bS3aK0Dw6OXt7/CPE/UEsDBBQAAgAIAPK7/UgCPzmq+AMAACoRAAAnAAAAdW5pdmVyc2FsL2ZsYXNoX3B1Ymxpc2hpbmdfc2V0dGluZ3MueG1s1VhfbxpHEH/nU6yuymM4nNi1gw4sywbZCgYXzmqiqrKW24Hbem/3ersHIU997UOifop+sEr9Hp29BQwBJ0dSKlfIgpud+c3/mVsHp+8SQSaQaa5kwzuo1jwCMlKMy3HDuw3bz088og2VjAoloeFJ5ZHTZiVI86HgOh6AMciqCcJIXU9Nw4uNSeu+P51Oq1ynmT1VIjeIr6uRSvw0Aw3SQOangs7wy8xS0N4coQQA/iVKzsWalQohgUO6ViwXQDhDyyW3TlHRFlTHnu/YhjS6H2cql+xcCZWRbDxseN+dnNnPgsdBXfAEpI2JbiLRkk2dMsatFVQM+HsgMfBxjOYeH3pkypmJG97L2gsLg+z+JkwB7nynFuZcYRCkmeMnYCijhrpHp9DAO6MXBEdiM0kTHoV4QmwAGt5FeDfoXF207rq9sDW4uwyvO86GHYTC1ptwB6HwKuy0duEvC3/59qbV71x1X9+FvV4nvLp5kMKIrgUk8NcjFmBkVZ5FsAxYYOI8GUrKBRbpJ2HUYLDMBc3GEKo2xyyOqNDgkV9SGP+QU8HNDLuhht1wD5Ce6RQi07dpa3gmy8F7gHOAaBjmclkTR6+WNXF8sua677Q/uLXVyoAaQ6MYiwdphWmBv0pasI2UXHPNPpOhEmzpECRDYF2awEpPDO65bCPngUdGmASBrp5lnAqPcIOuR0thnQ+14abovfYqJ0EsHBJArgcboYhimum1iC+jbgs/av7UVQb0zy4UjvQY648qF4zMVE4EvwdiFME05wn+ioGsNhMZZSopqNjvhmjB0bgJhymw0zKK3qKKJEdJHC6pAOM0/Jrz92QII5UhLtAJjiKkc+3wqzsBp1TrB1C6sPGZa5Gr7kXrzTPrIGUTKqMdwbE2IEnNXvDpjEhlFnIYjojmGoqkMM6KszK+Vb8+DZonuXBp/reTsQK9x5TsR8suifmiBaXVxnRSNKJtrgIaW5BjShwmHkQ4WbjMoSxgRCVRUswIjXB6a9vWE65yjRTXwA5af72FTp5wWTyNcQqixoxBVgqydvDi5eHR98cnr+pV/6/f/nz+WaH5XrsR1Kpzi+380cVZTuqT9fkFoc8s0Q3ZtsoSW6hsQ+n2F4P5Atsc8YFvV8/2TVQszKe4iAats/75Jem3BredcFAvUwxdhX1nohjLaWTfI8vI9G5DTEerFLyNehnGv3//UIrtj4+luqac0m6vlLuvy3D13R6/WdnhpUzAuT92cwwnv+AJx+L9X3TxYw317QPgP2nib3qddBNgT00MNItizOjequDJD8l9hvcpRcw9LS+Aaze+wN96t7YnCZc8wTjat4Dlhbx5dFjDO+TWo0oF0db/v9Gs/ANQSwMEFAACAAgA8rv9SCStvKW6AgAAUQoAACEAAAB1bml2ZXJzYWwvZmxhc2hfc2tpbl9zZXR0aW5ncy54bWyVVm1v2jAQ/r5fgdh30r3SSS4SpUyq1K3VWvW7kxyJhWNH9oWOfz87sRsbEmCcKuG75/Gd740SvWVi8WEyIZnkUj0DIhOFthqvm7D8Zpo2iFLMMikQBM6EVBXl08XHn+2HJC3yHEvuQF3K2dAMejfz9nMJxfn4NrcyRshkVVOxf5CFnKU02xZKNiI/G1q5r0FxJrYGefVjvlqPOuBM4z1CFcW0vrZyGaVWoDXYkL6vrZxlcZoC956u2s+FnN7V6dcf0HZMM2xpy09Wxmg1LSBO8vXSyjhemNvjqsytnCYg/EUD/fLZyiiU0z2o+PK7r1ZGGbJu6v/pkVrJwiY05pwu4juHS5qb8bNRXVk5S7APso7OVsGlp33rXQByX8O5J3ZcleRPNq8HC8EWPeWwQNUASfyps+lSvj02aOYDFhvKtQGEqh70ZIJ+oo3218S6HvcH3pjIw7ucpoe8St5UsOoCDq6L9T1+tbptd0UAfVcFASrYHeECZY/8bdJ6hAyUPfKZsxweBd8fwQ8tHceX+Ja6Yp7OvrGCoOaYO6s/eav19GAHV4cJdRoPqmQOC23jeWEV2LKRpNV1MSVHQRFBd6ygyKT4ZXHp/hmh1iQ50LtOG+4rggw5DLVbG6JZ0kG22mPcjO49cTd2vwn907rzBM0Kv5lSRJqVlflN0tOJ45kZMU6myTDDLkkDB3UvNvJCTkXVFtSLlDz00kY7RhES4WKw7CZrDE6SIAckGU4ycZcMZV80VQpqbYrGQLsSxLoOV7Ki5OYPXxm8QR4TRowdE0tznaCMe3SgcB0AVGWlr3936CxVw5Fx2IGf+0DRPnjsZUSb/h7rtiU+wAbDEXGag4YMZ6jvSLcn+k4JcbFhgPBq4hpmdJbzKxhpqtuXRWPvN3A/RNFO9qvMtl7ovVO4VopuNvbjFBql/VfyH1BLAwQUAAIACADyu/1I81bUKM0DAAA7EAAAJgAAAHVuaXZlcnNhbC9odG1sX3B1Ymxpc2hpbmdfc2V0dGluZ3MueG1s1Vdfb9s2EH/3pyA09LFW0j9LasgOgsRBjLp2ZitYi2EIaPFscaFIlaTsuk973cOKfop9sAL9HjuKthPXSSp3SbfBCBwd735397s7nhUdvMsEmYI2XMlmsFvfCQjIRDEuJ83gPD55vB8QY6lkVCgJzUCqgBy0alFejAQ36RCsRVVDEEaaRm6bQWpt3gjD2WxW5ybX7lSJwiK+qScqC3MNBqQFHeaCzvHLznMwwQKhAgD+ZUouzFq1GiGRR3qlWCGAcIaRS+6SouLUZiIIvdaIJpcTrQrJjpRQmujJqBn8sH/oPksdj3TMM5COEtNCoRPbBmWMuyCoGPL3QFLgkxSj3XsWkBlnNm0GT3eeOBhUDzdhSnCfOnUwRwo5kHaBn4GljFrqH71DC++sWQq8iM0lzXgS4wlx+TeD4/hi2O0cty96/bg9vDiNX3V9DFsYxe3X8RZGcSfutrfRrwp/+uasPeh2ei8v4n6/G3fOrqyQ0TVConCdsQiZVYVOYEVYZNMiG0nKBfboFzQasNjlguoJxOqEYxXHVBgIyG85TH4qqOB2jsOwg8NwCZAfmhwSO3BlawZWFxBcwXlADAxrueqJ5y9WPbG3v5Z66L1fpXVjlBG1liYpNg/KytCi8LpoqTZWci0190xGSrBVQmNkWWAuh5pTERBuMbdkdWodA/aEC+Tf2e7Wx9JuJJekVJs1Dlc8ulZOWr/0lAXzq0/Oi25T/VkVgpG5Kojgl0CsIli4IsP/UiDXx4OMtcpKqaDGEiM4AzLlMAN2UMXRG3SRFWiJt0UuwHoPbwv+noxgrDTiAp3i3YJybjx+fSvgnBpzBUqXMT7yTd/pHbdfP3IJUjalMtkSHKsNWW4fBJ/OiVR2aYd0JLQwUBaFcVaeVcmt/u1lMDwrhC/zfRfjGvQDluRhvGxTmK9GUNltSqflILrhKqFxBDmWxGPiQYI3A5cFVAVMqCRKijmhCd7Hxo31lKvCoMQPsIc23x6htydclk8TXPXoUTPQlSB3dp88ffb8x739F416+On3vx7fabTYVGeCOnd+VR3dugqrWX2xEL9idMda3LA9UTpzjco2nN686hcrafOKj0K3EG7eLeUK/D6rZdg+HBydkkF7eN6Nh40q5e0pnCSbpNggY/dbr4pN/zxGgtuV4B2PVRQ///FnJbWPHyrNQTWnvX6ldF9W0Rr4zXx2bStXCgFv8om/mfAuFzzj2I7/i7m8bUT++Uh/l7G8+yefH9r7GkugOkmxRg9W13//IrtXwv5LHPin1YvU2ptTFN74jlpD+foLf6v2N1BLAwQUAAIACADyu/1I/YrlRKABAAAdBgAAHwAAAHVuaXZlcnNhbC9odG1sX3NraW5fc2V0dGluZ3MuanONlMluwjAQhu88ReReK0RX2t5QoRISh0rtrerBhCFEOLZlOykp4t2bcVhix4F6LvHkyz9LNLPtRdUhMYleoq19tvd39259gD6jcrh2/Qz9S8q0/yLDF0SzdAGfaQYs5UA8pDhoHt27E1EruxEJt6Lz8sOA1A05IgJpEBlQUAGfDn1cBMCfgG8T8P06he2LqgtqtHmeGyN4PxbcADd9LlRGLUOu3uxpFujBogB1AV3SGBzRoT1d5EnxYYjW5GKRScrLmUhEf07jdaJEzhdd8VelBFX973UNDJ6HrxNHjqXaTA1kfuDJE1o3KRVoDfu4jxO0IMzoHFhDd2DPGdQRbhfk0UWqU3OgRzdoTVrSBFpdehqhuRivtFrdHKK1OQMbUxN3t2gOwWgJqiU1vkdzQCFz+Y8fKJVIsCMttN3zI8oEXaQ82YceoAU5TBZlu7p3KtSmPybOCAlvhFaB4cu69kZo6j2fCQ6u9qLOQvsitAjruL5TBALLsyvIycb4awTvXxGhxtB4lVXbodqM2HHQ1TOoKV9WEb8vbNbimEAdrLf7A1BLAwQUAAIACADyu/1I2BUFlPAAAABYAgAAGgAAAHVuaXZlcnNhbC9pMThuX3ByZXNldHMueG1snZKxbsMgEIZ3ngLdXpNskQXOVqlbh2a2XExcKjgsDtd9/GLhROlQIXVA4rjv/7k7kOdv7/iXiWQDKjg2B+AGdRgtTgoub89PJ+CUBhwHF9AowAD83DFpjyd8jYZMIp4tkBR8pDS3Qqzr2liaY3ag4JaUjanRwYu8fECxKcVcpFC0rf2Xej+DjjHO5ftiXXrBLu9zVBBOUSvYNL3GxuI1gPgLGE0FMDUHQxXgGivA51wB4vIASHHveYv0Qin430ocfH60CyabnBmhJHPatmV2xboo+9tYD/tge2+Ihim35XC617RPvxRwu5NJ8fAjOvYDUEsDBBQAAgAIAPK7/Ug44k6lbgAAAHAAAAAcAAAAdW5pdmVyc2FsL2xvY2FsX3NldHRpbmdzLnhtbLOxr8jNUShLLSrOzM+zVTLUM1BSSM1Lzk/JzEu3VQoNcdO1UFIoLknMS0nMyc9LtVXKy1dSsLfjssnJT07MCU4tKQEqLFYoyEmsTC0KSc0FMkpS/RJzgSqfrVj4bO5+BV0FX6BpaZmpKUr6dlwAUEsDBBQAAgAIAPeSU0cjtE77+wIAALAIAAAUAAAAdW5pdmVyc2FsL3BsYXllci54bWytVd9P2zAQfi7S/ofI79gtHQOqBMSQ0B7GhNSx7a0yiZt4TeLMdgjlr9/Zzu+lbEh7aJWc7/vufPfdxb96zlLviUnFRR6gBZ4jj+WhiHgeB+jh6+3xObq6fHfkFyndM+nxKEBlzg2ApsiLmAolLzSA76lOAtQzYGBGXiG5kFzvgfsUuNtIJ0v07mgGLrkKUKJ1sSKkqirMFSDyWIm0NCQKhyIjhWSK5ZpJ4tJAXoNd6b+j4ZeJnOh9wVQPWei3B65JWo5nxQck1RILGZOT+XxBftx9XocJy+gxz5WmeciQB5Wc2VI+0nB3J6IyZcrYZr5Lcs20NklY28zXK744zz0lwwA5h03GlKIxUzjNY0QclkyA/W1KVVLzqAGt4VU7XvNav4153zRutnOkcy7Kx5SrBI76kM46CfTJMKqf2etaBT00Cro1TMiT7FfJJYvs67dWjPMFcgFbxdk8sapCOICnWxpqIfc3AAMV1R3EbdOwaxq2oJYDt9HXHQVqbrtlVJeSNaWa+U88YuILlZIaWVxqWTKfjIw1lgzBPnFXrpvUNcRPdJae/kNvjN+oNT/Va52xgP/RmE9A1NaE5xF7vuXgo1kGNdUMim1sWBcpNjG7nFT5mPV0PTC5HOumwEU8TWXMYAwjqinp7OQQlEmqwCUs5QjbOzgITnicpPDTkwzj04M0GZW7SYbewUFwKsLdBLQ1t2Uk4zqOxNQqyCcT68QPS6VFxl+sPAd7Rq+sDl8buebouuDtwdn8j1EcxGgGc4smVpd56u2r5vDezKlWnc+mcJaBWmEemC4L59XMQlmMfCK2pWWqb/o5NfuwBx3lPDUd01zfQe+iWvMX5lU8Ml+6xdLUJGFGMwH6cL7sMUA/YbsMwlvToYhbkTd1wJjYN/dvK9ps+bp1ruuHOuxDDZ84qxzGzdRHUEcsRZlHox7iovuIqBR22rVk1EvZFm60OAGRiiJA7+GhvvPF6UV35bPFRYO1ed27wC6XN6z0OuFOQaTWdXsRv94N8PgbUEsDBBQAAgAIAPK7/UiIYf413QgAAO09AAApAAAAdW5pdmVyc2FsL3NraW5fY3VzdG9taXphdGlvbl9zZXR0aW5ncy54bWztW81u48gRvucpGgoW2AUC64f6c6BRQJEtmxiZ0oq0PZMgECixbREm2QrZ0owWOuRFcsglyFvkXXLY50h1k7RIWZJJexaLYGmOB8Pq+qqqu366m4XphU+Or6xDRj3nJ4s51DcIY47/GPZ/h1BvQV0aTAISEhZW95R7x7fpF81/oJwG1JBZvm0FtsJHw34NDcUP6nbkrtqFt+ag2UCdJm7gLlJxS4GxS0m9lBQYUxt1pVc9EBHJDciC+Oy41F41M/oSoPkhCZjm2+RrX8pyp4eyM7gKLNsBvrDfbvJnl2jdqU3+oGa91WnhXUOWJKmNlJZaV2u7TueyI9cRrjVbNWk36DakhoTqrVb9sr2rdxotCd6Gl22Q0sSXbdTsNJsNddfADUAjWR6oDWXXkS7rdRm04e6lshsOB51aDdXrdamp7lptaTioIeCWQIYsdfkCSqo0kNo7eSDXuxIaKsPBsLnDKm4rLdRt4HattmsOBlKttl/c/ezSy7Wn5p5OspyvCDzqgqOjPLaqR4Krt1gHATCbxFu5FiNoboVEtzzyofLzv//58z/+U4njUsRwwpWYk6VGRCD7gO9H8F5VvCQjwoJ0CqTpyLE/VOZrxqh/saA+A7MufBp4llvp/z6KkngOeZB0Q4IiuAdrQfbqOuInLyzWBZELzznQgnory9+O6CO9mFuLp8eArn07l5nL7YoEruM/AXftsqPgs4pcJ2QaI17GPtzlT37YCipTSLh5bcyfXEjXmhM30VgTPwVwe5Wvr8gBdOOEDhNQuc6fc9CV9UiyDujK/DmP8UFL1msd/rwOYuQrA3aJJ3rjLLtrbUmQVRIVxrMoulqvisbTKqCPfLGzuNcd/YxzKdQZ/5FbWONPLhCfIFeYy0vxson5qweM8ethLel5oAWcmy4uMUmInAxmyvhmIuufZ6Px1Xg20K4qfSXKSsTT8vtGu/u13mr/0KvGuJySjBt5NMrKQkJYq5ZPlm5Ox6MZCMSjmY4/mZU+/7swdHxrjjQdV/rxPwoLmEzxXaXP/84DvZ1OsW7OjJGm4plmzPSxKdZlhE2sVvqf6RotrQ1BjKKNQ74gtiQIyrMTEBS6ji0GeMl2/DXJoU8d38iaPptiw5xqiqmN9UrfoEGw/YOQbK3ZEoJnaYXIdkJr7hJbqIUQEeO8vIB2cRJD8IctHeCknuX4F3m0T+V7Tb+amePxyJhhXU0olT72baQGFtdUXNBUNvAUZASw+QZvg89E9AkJSHbdwkKutavrEfya3JBr53Hpwi97gzUTDC6ZED8HEAIHTyHqDON+PFX5GoJCZKGVFYZfaGBngibtuhyyNV0ZQ2gqZkq+ycUkssHxjr+A0CELlkPeDTYM+QrPBuNPEOOQm+OCoPFHSMmPBUGfsQE5hI0cMF2+065knhE8DZMESXJwYfF4d7fIWiwAx1dz49B1CBS+wpAmIhvDi8KaDPzjLThSk0cnsj0SDIst3h6dDQFTAhu2uRy6oAwpWOXR9eOt9ufZUNZGWJ1BuKnj+5kpqiRX6llb5FOGLHtj+Qs4xZKFtYZM2MKY7dhijHtemPC3tfMTslhcf76LS5eu4k/fvcGkTME7YhkckUEZHFNW7DXtfNniGbzREB7rJ63IswBvNsFQsC5PtfG3cVHoeGs3qtLfwlHPxhV11qt2vH+98rvtFzDGiErwQIOKNnBoIRCGnZhvObB5uoWAmj4EdZOonkPB53fRQgL0cSxDp+gdYu5g5TKG3MGKFhNxjweGZsJh657M+e0jB1jkauS14/7md0SXwFX8OVXn5IHCeckl1iY6yMDeJdyfx8upo1JmazE1cwSG6yDzMQoqkOo6Hr9D5RN7e4OTpYh2g8x87unatUV2u86T2BFgndceeXkOewioJ6iuFSZxHW1Kf3qnIdEUp5HeSbEDxHOC5vZVKj/f5TEDy1PleqbIuoL5jYLns5sfB9nB12RkGrORPOASIE08iy2WsAs/8HteflnRjUDFQxnkxZM3iBUslv/9+7/yizmwJ6KimPrHonIg+XnVxM/y/qJTRsK/5pBjyoMsVLzkBMYXqgSa/35lahCg3+TKYkXbkkc9/okrl2pIgdiNsmnKyvUNZIkhkoKuAzgLFhRyI08/QuETZ/1K/8YKnqBwmpS6RQWJleexyQrbsL/irpnr+KQg/N07EZ+8qU1msqqKuz/kqOssnqLt14YLTPyZD7n0sYg85VrWoTofiCS2w4rLFJtbUrWgJETv+4KwObrXPRP2H1RcC2o4y3yf8VlA3Qn/svXyUy4w8A9xEMZ9FvArffKW5giX9Evsu/6D5YbAliYdsk7Ahgk/LMYis7RD7inPHTstN6YcMt5RF/YFJZpOmj87cAhTlIH49Jsy5pn0wnK4ZsVDKfkp6iFAJ1/ZS0CKeggw+K4yhpvdS9ThUBqafJAbWEGansd7wEN8UadinuQty8MtGPEPs2FqoWJCltOjNumL3dF0PBInNKelDa6esLjnPx9gbjhmvjUYWYW875Ch7+O3ej6Ae8xhLjkd3WIakIPpWfHXYxkQO+NYCkTtg8OliKiIbVfkQwUuItZiySt9WEGxjA8VrjZqypzCrZJ6xstZIaQnyrmo5imcmMV5oM+reDEIjZL9PKhXfbFOveo5B/Visaf956+9OQkwhIBDktDM0tLcy+RL2J04kCYssWNPjKYFsCXI9uGKlOhKETJhJU5VSVBFL+lxOFoyxyUb4sY8KUJqbc5PvxdCkp0PbZmNyANLl5GYcjQHUmwvkiCudPtQPCiBqYGTMHEjO4qLRoptO8yah2L2R0pVsvfss/rIbpQUaR7tmfpM2YHbq0d0Ae+p5e9V09sslKgjjdUc3Vb0/YKutj+UTdey6Vo2Xcuma9l0LZuuZdO1bLqWTdey6Vo2Xcuma9l0LZuuZdO1bLqWTdey6Vo2Xcuma9l0LZuuv27TdS86Z881pSBP0zVleq6e656/QMt1D/qtdlzFZbNsuf6qLdfXVf32Oq4xqGy5/sIt1zNJ9//ccz2kARTknfwf3f8DUEsDBBQAAgAIAPO7/UjXXNGrYhkAAK43AAAXAAAAdW5pdmVyc2FsL3VuaXZlcnNhbC5wbmftW3tYUmm3p+mrvspSpxRKg9KmHCmJatIK4bOLTU3l1JSX0aBEs5lSYkrFuDVjKSJKZWWNqTPVTDeLsEY0ESq5VJqMzZQZCgmTVIK4IwHldjY2XWzOd75z++M85/EPnoe99nrXu97fu9Zvrb15yft87YpxYyaPgUAg41Z+umw9BPI3JATyAevvI0FJXNFO8AIybNf6FUsgl5r8n4EXf0uJWBMBgfC5Y+1bRoDXo3d+GrcLAhlf7/4Mk5POJkEgoUtXLovYQMEb2tUXnujiXC57dnjz8GxKwMIJt4+Xf+7N/Pn37+Y+Knq8bd200xrP+d6zEud/lxjse/7H2JMFC7dtPzVjwvw1OxKT6eKWpjagaXGLiFfHa92u+N6yB9Nxo1Ff9wC//ZG+JEu81RDOnfKzimqsqxeIei/Wi+0N4gTroxaR2/mdWpnZa/EyvfcuRIGPq5/n+l41CRQ/fphYDNvE8bF0t39G+rtbLz6xvBqGVDFdjpfucRDB7Ay2XLN9aWXmB+BVW9XDj+HU3vsxv729bFANA7/2XIa50dlblFjhHraWzXcrhH0sc4P5+PS7N+G3QkVAQX0d1TJe7ejO9Dw0MSXixGjygqQU2Ua33t4qpl3OxAhdTpsFtW76Mxf7yrQmll5/9tVNl13hEjLjAlaWz3orXbDy/J2mwoFJtxWdPv/fE1eNMhSEqsKEL+4goRrdLqPQ1CRVEqiGX2ykvssGpVYOoOeSbUCYUn7MT4BIZYZf02ccv69dqVufkbGB4wOB/CNeoCtnOnusWi4C23suit7YXptpVGvqvaeqzM+imP3OeOwOm9lKdsLiyTZdGbVbowO0yQVKroxHoAFS9zwNacVx4WW7Q5JTVkhjQWSvprN/DAj5g1jByu/bwoES/aufx3oLEAht3syyaoq6dHEmdk+88No0Bkcg5xb7GD1PAV0UPPCc05ws8OOG5uuCS6mtrevQ0SDyqS2zc7LRq4T2Fw0Wdf8WUJHqMb55o5xdAwTnGz71qo8QhjOEFRQmrICQ2+eDKG5fux7/em3KdD/eeVi2pAq4wwLoQRqdJ7UCpviK5sprSINyaz667fa2rbJrQWT2jm2sTv60JEGd3tCMlrEBNhegFLeHBL5WMQcV+jT/FoWjAyZ0QpLAT5E1483oELNAfXUum8A1pqCdWfesfR9zfLTUVA5qdI0+4xA27g3UZ8g3EK5EeYJ9kQrL9SL+nWXcgp4saMjJJRb4NFth9w3T6cI3O7sWjeHEfI7p+6MIOnypHSYuFCjqJTDEEjvNmW5O9r0fezDPtkzbcsrAOwVgriiTZfKjTTVvRqcByXBTz5wQvYAw+cPU3ByYR+WPAWxm4nxsE4ayDCWyaqTKedryj6aI4anMKVItPqO20R5Vtkr35WtvS6ZvfLOhK9dv/P8kvtj/ONtzPEnsMHeo6qi5TJuAOTxjBlag3YXBtsS8o8Z1Wbn1tUYRleJyWIzi5ffK2AqD1Z+r6N34JkAvaEj4jwzi57vCFy8OdnPHD6lH+EsWcd2zXl8Zl1xxoCmQCDLtzvXRk5CnTbfcpk8c3igb8wwz121gZvJ76mvFRrqRmhuDz3rSIwd5BdH3G87xW/0FnmiPyzfdPcPj0xXXzvE1SrXTvAK+FbCSt8w0/OSmyEX2ByTHg47u9tpzapdDLWY2vNbfc4AfEPmtuK9EXFO9mZ1/rnobG6El7UVEktdBFR8xDps/pxVKdRvtmY4jPNoT4tIEeyacd4llqXt57zOLek/Wu2byqmO/zx97vpqyB8a7THH0tqBkH36FKlCcaZCxshrPYnV/rqV3KnE5rZ0mrEyMF9KdX/ZXs9j5ly47Jtusyg5ANIewU2rTmLVOLZ38re/S22atlKflq2mmuy+1K7lfKsItbVJIqPhkYrw9lHEkJmYgrosqn0cQ4ryhK0EOgn6B3ioZ0QLz1JjRMzga0v6lQlJbxkREaMh1TeLsSBYMpbk5izGFhECg8Ou8pakaYoE8nzDq2brZTpvoDrM+pqbUTadhH1+AJ1WwOo1x/CmzE5exLHfVSwPScKLd0/E+fMfcQ7DJsgvTEg+wCFybXF4on6RdNhFBFF4LVIUy4AVi8lH4/YHlpl3c8ys/YDLhqHf9EmHlFuE3iYwj9V7QDablGz3GmGzak9s5PmRXXwMG5M+qCth8jch0YYFGuymD+mxdkNNW4LoUQxg5N/JG1tmGP8NiY2YFa9pmhlSyjZYXORH6ubbhk60m5ExN4iyVLzRB27DqZHWYEn9aakDVTs23yefMhZ76NH3YzNJvgBo0llupMRE9Jps+L052F7C1d853x3pDV6BDduSPPUPe8ovjUEH1ZXY+D7awkjxNFYpP986ObGOGqKCCSVJ5nqCAW1v3Q74uDCd6GbRAxgLU/UGyPKs/27K/ut3uTP0zGp4X+qA9JMe8CN+Di4bxODDeCZYRnOOHm5gkSSq4s6RsrbzaCAvs7EicyDsEGy6HBcvkyvGTtNq7UBKQcIW7UI1KQwjOOY9+ee2iRnzbmjD5lOTO15fnvEVg7El0bCN0lTJmfSM0zhTkJXXIbYnzWcOIwi8D0xYzxextHqO1WIAv3x9np3Gmr8Nw0UkcDTFN7YsgMZoAdFV2zu4xUuYZQN3p5Zot192yL4SF+M36M0TvT0FOL40Egn/IunyMwJ+f8gqrYOL+l09DR+Y35LD/dbr+V7I73aiqG+ATV8whcyytUK7rf1vKNyJoPTc63HmLcj7weXjmPZ45tOFI6RQf91y/zlj5f0Uc3Qt2b1OcYH9j7/ETA365hP6fCIvsv0c5Jvaw8hVPrCcK3YTJe9O7xPd2lpDgZXuen6svisKO1m94HwQF1rZjD3m4/jPapXdGPdnosxOu2UV/Q+fK8/qTIx+eeYeGK8dO3lwe/Za874Rsu+lpv+55eVery6hXvjNF64g1rPxWgWpPfumejv3Qey51q2CQoe83VzwMJUqzvnyzzqrg2h9Gy9j0edEnzgypDqkOqf4nVakH+JrWlPK6A3WkrnLns3Jsx0/F+P6ndKUyBuvqU5whiVdjHuiwlpr8coKZ0tLn8IgK7/19BSJT5FI49Qr8Q5FjQ8VbHjiy6de/EaWidDkbZ83GVVuNnVHOP6LuWUjL0XMaZcud6bm5XsmgTY+JWnIIVWitS+i1zGu0HB/F7gMWISwPB/PDd/xE9SKiFGevx/mL+u6S8HbK/fye+0yiScoQftDRwnS0oEJeyi/4yqQM+6I0qCCvUl6olNi0dIAsUwq0NyhUzFYhnXECEFHihSRMMWCe1u2HyKTpW0tIoizri2IxjVxikJeSQplC5dXgNw3ixoyICRwf24NJSBkyoAragWymHYTLIF5SLlBVfcsTDZHsd7rLBAADkv0BEyUew5goKEcESv4xJ/IwbEMn6pNJAq5GTrGjg/dtszM0RwIBCtkF8GVGKsvGtTWdWmbHpCEQgWnzVHBLns6Xu1Dli1PkHCDG/zsbZIxDE/bFnASC921JsK8AiJzRzdUUbr6juhq04BdWlbgZhsj08ANMOypYOiwTlQebIjPOjNxnsN209s5xkea4aAwhYKZg19nDusX0E8rKvyw0o4S43Gyeo4JCLeSDOBUWX+M1fJmQLjqLsLSyUQ5WzCecmNWcLVP9kJ2C/X2Wok9wAj3WpNBxw1VwcdNkS82aC5VXTg08ij+KTobOvxHLJ53BRDdq6OglnBuJbbq56PUS5LzEqyxCCnE5Z5LJ8ssxJk674EgfaAXlhwyxOdqr/hKxghJ/ZOLUY8zweEfoApWg7hgXPW0kG+iyHjoAm6rRNcOG5wDJvsS9LNSwvJhkieIKP5F2/Dald7mHn7aPa6SiRfrpZXKrE3ql+i5lxAo7rQ0HR9nKfACazJRvWW7a/E38X+PN3WvGLGwEWybt9WSef2zdyc1CVDfO8wMyGhF4IygtVJYNm9BJ8ARokWgPjg6KyHQ6fbRmwExWgrgbtFoZkQM+ykl+9UKgcvL6mFzYTI0BcPYZAH+Z8SsGQ5D6bo38bgYMaTZEyMbAN/0VQRnb9NeY3FoRFjWkOqQ6pPrfVp0mG2PuymU8zX2/s3S3vS/BtrXYmkB4S8TPwfq4BrVjLz1v0GsFFc20hndpb2m+AnhXPbr3Lolh6ulTMLF1t4bBU4GaKeXa/+UGv9T5AuU6VFrU+WZZi6RSfTypTrq2rufmWIur/Ch21mscLhaBrMbxeXT0taUHt91QjUlteF21u5Lc3cH+qrfvB+dG60v4S5RvzU9Cmu/G/pj61oMBYH+tevs2bKDt2Bb/5l3aTLANmIS8OnvIjf9jbqTL2KEqirZHk4+Cl1G7a8by6syPHJYEVQNKTKP0PzvjWe58eQbVVke1OKlwPCDkmTCdSjm32CHSWixBxYM8LuVr3C+NYUh81pMj+XxNMFQXhe37QzqC0TZToiAKKcekpuqmy3PU2Bx2pipLp9Ep3W+x212tp+IGebXJ/SrBvDizu811P3cjVAes4lSvsYeFeo4gd+ByOAakr4ZRXEcS0p0P0T9wbJxybqd8dHGBDxCmPRJIPHyMhCDetZPl8nxlk4vaqKCLHB8P9tSzPxypOekI5q1lxURLDJqGiCrQS+GXgSqE9rr9fD4ggn2qoXNxTuuK7KV2mjA8zWQ3KQhtM2XfUYQUKu0ERR0ED+yewPW2KMqonDGACEjQ6Ii7YQIuQtuyri0Ng8c8gCETe1jlXB3MMkkBHB60l4JRk5CaRExIk4CXcYv97ZaE3+UjaG2kBL38MdpzDNpDkqqRV0cJmROJKzB4D4hJKad4S+laIJKIYSkljsjicbPRQY2Ekx9a/IavXBCdpAhnyx9hVTTlF4OD6hpRWt0juvP5QR9eLCu/v/oxNyKAIfpE9i16TGMyiWtrxBXKeFryzW00eyp6teTWHHwWOvJgn1kLXOGi4SgVHKde1Dsoxi7Oi5ZIbdZ7rAsTBQrR8U7rvTwDa05o5Lfr7BgsHtyRQ4dgsM6Y6MYCghw5I3H6pOSl9VXVazAKSiNoNkvqGgk4awCKUuc8e3jQlrRMQcqKF0r2MxNYnlp669M5OfuAMfuDcnLQlB3iE0kMtfUQx5o1cfg/MDKzAVjFQi9LWBDNkU+y5NnALpJWkbWXpSxQGzMqWJqawo7pDK4pbC5OTmEot2gnDsa+q9CHPAwOfR6/jjNMq1NqvgsP+V27BCtZbrd/NJ34A8uSKhZOl2WTxX1HvE1KrbbA+AWfPt7EI65mcXHYB3YgEiB36iZbuALprsnghst3cRByedv4qeiKHbimc+9F2otxC35R/E/TNPxpLNq5nJNaXLfpDOH9BO4j1FbrdQCP8LR5MM+DT0vJSyX2DKL0VPz7+VVNtXRLvdD45ejIvAYVPNxlN0FJnlE4x1WU90JgkL+GCELcOof9lxZ8rbUPFqRpceeFVJH+/SA2UvLlbPcvTj2SCVEJ9rBG7f61vEGLqi3gB4jsRDjyph9JSAYYpfhBIGTo+RoplIBpq9kFEkPzYqOQWBE22JGLi6OT1J/Oo1I5EwZ4JfQB52CACseFLqr7S4yG3uYYF3qDq6+bGUKlTnQFfMrxAVaNLc0YNCn4THfVOFRRhtz433ADHX2ZwLRkMjNdrq+e1b8ZOf3cmy50zaHzQ+Ih8ZB4SDwkHhIPiYfEQ+Ih8ZB4SPz/UmyoVTu6HQ3eK/uTyJFJr5+t6Fo/dRjNZVOL3adsXTEnxr29iTkQQ6D39qioxnYx5uDpeulxr5SlGVsT9v/z477/4Vngf3HzDtHlULvo7u9hPv9j21dlbIGaYev5CUV/1tM4T+GPtbUqBo7PFE1QIMsIGAVF1Goc7j6iXNU3eXGtaFOebZ/792zhg19IbQu653WX0/VHqhVonoAXHk3TLVYvtDcq7Kv7k6I2YtQUVatxlHvs0RYC0yHD/82rRQQAlfLj0tS059ewZbaNcNO1S+A4IJ+wuvzxuXxdqYOxV4nmSUPJsExC+JMsCGRnsAZ1n6RRfHdFbb+rXo3Y7iu43a30EeeWML69/oucvcKw0Wcpxqi3DPdX8wkHfRC24NxTumGQ6+dY4s3XdunW9utqRh0JV82qVWSz1Q1rnD+1gqP0K8ODK9WeO2kCgF1xQbjnjglEY4MEmXgFJ2/fpwe2ttLTltjLKuVdc6IhKzIbY7w9AFgrUYHxBDGMoHFz9YqdoR9RG+Myyku8mCPrzhkJWyoghSE2GiZHz09ppRdOo+rBm8RbcD/I3lykaIPmZ3GUNNpcfUWPDf1I5D+d2tg1N3qW3YRzmdznKXMJdinBfowSL0TVevasbNVp0Unc8IbuXR7grJW2hAdGZ7fxZ4GYrecPg1Cq0/pL4rdWykuTLTUrgaiTW7nUKTL2Mg9v9Cr3gd5cBb17Vy7BcZ/gOKagdc7LRdj4iNrqguYPvn7fcFL4rc+9K+UjIY87svqeFP+GE7RfHVhA2qMYcf/9l3ze8x8LfJSX+kWjDjoYVao9XRfro+ySqASPD8UOpZh+DkXrGAsV5Cll9EruCFqQjVZhby13xPWb7x8/EG4GUX813RVDpdqVnsQdB7leT9YzvdOOhjvBm2vy1V3Z9rHpMnYB5YnEfdbi5+HLZ6T5WW5jfXt+1JuAueSzdeZH24sZ3QSz+ZXBnhhmbwyUu5j2BElYaH/EczxaYeTGrJcqO5USusZgko8GV1Yl8FQOHPzn2e/wTgvqzg/gFlbYqzgM4laebFmYM6rP6SNj30byhN8AT6a0BvFfBOJeBObi+k/hFtnBHAvnHlPb6tS11m8QIVBoY6uuIT2pnHscNkoTQJ8vJtn32I/dhlOPts+U9OyMQ5ft68u66z7bPgGBoupbzeYtE7NvBcFNEQ8s7qmr6UC4fyWON+Uzsz8YXIU/2RxIjk+RVXYcCA+uIi4T+tt4rn4eSqIQGF37Cdb99QpHm+InaP0Jkf6DUm4DlnAp0Ebzj04lhbr+nFaEkgTl5ALn8566D+pKUzuHTVP5GrmIU5R0qZm4lRuuVGGXaakbGhUfw88sjh3A3tDf3yIuc8YZjlXq0GAQrAbEEWZMNOgJwgUgxNaS9iwWpWM/FEsm+5FKSCY3JTCsuUzrBIG2+cCmEybynzDUnwecevlq80Mwnom7WZ2oWpbCEOaZGASTIqd02mRnD4x7vQ2knycpPoKjdovBoN8BgaS1pNq7EPGtpmPgJvxsVU+lwpHgNkyIwgB874AkqGALtRZhv4FYTZI/awhp6qvWm54sqlTIt9ynMM3EGQNp1ZzBgiVehm3qLcFvdUdXUd7Bk4s37BsAelNr+W+Fs6lw0DH50XCuD1EqiSWXVebvwoLZWVOoN5FjP1GVO16BmDKR8OhgHROO1OhaU6sq5WVgQp3X++3BzxhwNcasu0psKJODUcdPVhClsejbIo/pzhnpVHKtQ+Qj8vij+eg/AQWgB0eaindLgrzEhYgVBNujFmyGuiEneyC5LgWIMiPNydOK6/oDXmGSgrO1vlR8LT8cznXTBts1rlLHT6w4JsFFfE/Pviu25outT28uYIjoTFr2XevM1bqxm+FTWqULEcV0UcIKc19YxSNVmhNd5E6RKA73lNXpA3R5BUZyhpNL+ghj824EqBDq2HmPGLw8MI12UG0XjhE60J6+gDaZcPNQ+AIIRND1UzF+lasiY/X7e1Mstj/JH3vFAFvX14xwNNcb7U3G09CbJ6rcFOCQ7F+IsLicatdnuIEgbWysjxiUH/hwNLPobg1smMZB9Lp1R0SbPpAgMZ+4kNMAmqZFm5UsULh5UgnlyRROYcas1l1uB45a61IUPyZWPLQ+K3c+q0/Bmo7vPnxLkqrFtso/wB6mY/Ez8BGXr0HEesMrtt0iXJ84MVBiT54GmPp8fNeZFUdfsfGlr+GzOiuVWwdSgGozCHDmlAZwY+vd/CQxLmQYW3edhSEXiHovkjbRjOxyV195lDyvYyzBelOaqqkil+uJwxB3sIgY2ZwDdaT0GYO4WW72CVqXUfuKYUTOXt4Z5tbFOXrAXQY6LhAcX/dbY4BfZezcaTZHUiKNZSR4o5hchGCpFOV6gSIIMVhVytm9X5r7KK8M+i8diKCY9Nbi00mCuwMVRPcZoX99v66q5OgAB66xaaDiY1jzxklIX03JXkmmjcu8t9uX1EXL9gqL+Uv1kD6npiS9wji3q6l08bPy9rT1r2rRx85ebncx00M25vFTMMvAggVumQ42kAoLc15VG5Gp1OjvsMUkcReDNovwTEfvSzKvPnaYf3sqbd6PFA4IchlY6M9MFRUvNadUlxwK73Q7OVBR5MIQ4oidu4FesPb8sebanRZJFhwCOcEmOo/PoQrdBXRnEVhBzbFkP2YgxcN51BteRhT/PhubgYk0P5ynGA7Z+8ULkIdOM8uoXoAjoFL+vTS10oZlWeuSuPfTDXzNAmdkD8w+OxCTAKRvl4dxtES8brtmoFRL0c4Pu4JbRKH0TUyOeFYtOIte7I0ZyWz4OwRy/WO2eNu1c9v1F/A21R/pdNoJoj3Z3R3srHhHpzZvu74Lb8Ny5MLCB+6GD7Jz1j/pzNQ2leVeJuT138Bsj7M97739V5jNffT6Zembv5CNdzHxm9z2MDv4UcugxOUvwV4A92ycW1Q4OyOveQUochiZrh6nzXhmwE71V/ylEjjAnDLehUgRB8fv+aLopdveyuVrl11asvm7fwNQSwMEFAACAAgA87v9SHBr3rpLAAAAagAAABsAAAB1bml2ZXJzYWwvdW5pdmVyc2FsLnBuZy54bWyzsa/IzVEoSy0qzszPs1Uy1DNQsrfj5bIpKEoty0wtV6gAigEFIUBJoRLINUJwyzNTSjJslczNTBFiGamZ6Rkltkqm5iZwQX2gkQBQSwECAAAUAAIACADyu/1IL7QnmGoEAAADEQAAHQAAAAAAAAABAAAAAAAAAAAAdW5pdmVyc2FsL2NvbW1vbl9tZXNzYWdlcy5sbmdQSwECAAAUAAIACADyu/1IjFU64GYEAADIEAAALgAAAAAAAAABAAAAAAClBAAAdW5pdmVyc2FsL2N1c3RvbV9wcmVzZXRzLzAvY29tbW9uX21lc3NhZ2VzLmxuZ1BLAQIAABQAAgAIAPK7/UgCPzmq+AMAACoRAAAnAAAAAAAAAAEAAAAAAFcJAAB1bml2ZXJzYWwvZmxhc2hfcHVibGlzaGluZ19zZXR0aW5ncy54bWxQSwECAAAUAAIACADyu/1IJK28pboCAABRCgAAIQAAAAAAAAABAAAAAACUDQAAdW5pdmVyc2FsL2ZsYXNoX3NraW5fc2V0dGluZ3MueG1sUEsBAgAAFAACAAgA8rv9SPNW1CjNAwAAOxAAACYAAAAAAAAAAQAAAAAAjRAAAHVuaXZlcnNhbC9odG1sX3B1Ymxpc2hpbmdfc2V0dGluZ3MueG1sUEsBAgAAFAACAAgA8rv9SP2K5USgAQAAHQYAAB8AAAAAAAAAAQAAAAAAnhQAAHVuaXZlcnNhbC9odG1sX3NraW5fc2V0dGluZ3MuanNQSwECAAAUAAIACADyu/1I2BUFlPAAAABYAgAAGgAAAAAAAAABAAAAAAB7FgAAdW5pdmVyc2FsL2kxOG5fcHJlc2V0cy54bWxQSwECAAAUAAIACADyu/1IOOJOpW4AAABwAAAAHAAAAAAAAAABAAAAAACjFwAAdW5pdmVyc2FsL2xvY2FsX3NldHRpbmdzLnhtbFBLAQIAABQAAgAIAPeSU0cjtE77+wIAALAIAAAUAAAAAAAAAAEAAAAAAEsYAAB1bml2ZXJzYWwvcGxheWVyLnhtbFBLAQIAABQAAgAIAPK7/UiIYf413QgAAO09AAApAAAAAAAAAAEAAAAAAHgbAAB1bml2ZXJzYWwvc2tpbl9jdXN0b21pemF0aW9uX3NldHRpbmdzLnhtbFBLAQIAABQAAgAIAPO7/UjXXNGrYhkAAK43AAAXAAAAAAAAAAAAAAAAAJwkAAB1bml2ZXJzYWwvdW5pdmVyc2FsLnBuZ1BLAQIAABQAAgAIAPO7/Uhwa966SwAAAGoAAAAbAAAAAAAAAAEAAAAAADM+AAB1bml2ZXJzYWwvdW5pdmVyc2FsLnBuZy54bWxQSwUGAAAAAAwADAClAwAAtz4AAAAA"/>
  <p:tag name="ISPRING_PRESENTATION_TITLE" val="模板0807"/>
</p:tagLst>
</file>

<file path=ppt/theme/theme1.xml><?xml version="1.0" encoding="utf-8"?>
<a:theme xmlns:a="http://schemas.openxmlformats.org/drawingml/2006/main" name="www.homeppt.com">
  <a:themeElements>
    <a:clrScheme name="红色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23B48"/>
      </a:accent1>
      <a:accent2>
        <a:srgbClr val="3F3F3F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23B4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</TotalTime>
  <Words>1976</Words>
  <Application>Microsoft Office PowerPoint</Application>
  <PresentationFormat>와이드스크린</PresentationFormat>
  <Paragraphs>232</Paragraphs>
  <Slides>16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5" baseType="lpstr">
      <vt:lpstr>等线</vt:lpstr>
      <vt:lpstr>HY궁서B</vt:lpstr>
      <vt:lpstr>Lato</vt:lpstr>
      <vt:lpstr>微软雅黑</vt:lpstr>
      <vt:lpstr>맑은 고딕</vt:lpstr>
      <vt:lpstr>Arial</vt:lpstr>
      <vt:lpstr>Calibri</vt:lpstr>
      <vt:lpstr>Wingdings</vt:lpstr>
      <vt:lpstr>www.homeppt.com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www.1ppt.com</dc:title>
  <dc:creator>www.1ppt.com</dc:creator>
  <cp:keywords>www.1ppt.com</cp:keywords>
  <cp:lastModifiedBy>shjeong</cp:lastModifiedBy>
  <cp:revision>142</cp:revision>
  <dcterms:created xsi:type="dcterms:W3CDTF">2015-11-20T05:45:53Z</dcterms:created>
  <dcterms:modified xsi:type="dcterms:W3CDTF">2019-03-25T08:16:18Z</dcterms:modified>
</cp:coreProperties>
</file>