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61" r:id="rId2"/>
    <p:sldId id="362" r:id="rId3"/>
    <p:sldId id="381" r:id="rId4"/>
    <p:sldId id="382" r:id="rId5"/>
    <p:sldId id="383" r:id="rId6"/>
    <p:sldId id="384" r:id="rId7"/>
    <p:sldId id="385" r:id="rId8"/>
    <p:sldId id="386" r:id="rId9"/>
    <p:sldId id="388" r:id="rId10"/>
    <p:sldId id="396" r:id="rId11"/>
    <p:sldId id="405" r:id="rId12"/>
    <p:sldId id="397" r:id="rId13"/>
    <p:sldId id="399" r:id="rId14"/>
    <p:sldId id="402" r:id="rId15"/>
    <p:sldId id="404" r:id="rId16"/>
    <p:sldId id="410" r:id="rId17"/>
    <p:sldId id="411" r:id="rId18"/>
    <p:sldId id="400" r:id="rId19"/>
    <p:sldId id="403" r:id="rId20"/>
    <p:sldId id="406" r:id="rId21"/>
    <p:sldId id="398" r:id="rId22"/>
    <p:sldId id="401" r:id="rId23"/>
    <p:sldId id="414" r:id="rId24"/>
    <p:sldId id="413" r:id="rId25"/>
    <p:sldId id="415" r:id="rId26"/>
    <p:sldId id="416" r:id="rId27"/>
    <p:sldId id="417" r:id="rId28"/>
    <p:sldId id="407" r:id="rId29"/>
    <p:sldId id="408" r:id="rId30"/>
    <p:sldId id="409" r:id="rId31"/>
    <p:sldId id="393" r:id="rId32"/>
    <p:sldId id="360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FC000"/>
    <a:srgbClr val="F23B48"/>
    <a:srgbClr val="5D73D1"/>
    <a:srgbClr val="717171"/>
    <a:srgbClr val="00BBD6"/>
    <a:srgbClr val="937963"/>
    <a:srgbClr val="B04233"/>
    <a:srgbClr val="606060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3837" autoAdjust="0"/>
  </p:normalViewPr>
  <p:slideViewPr>
    <p:cSldViewPr snapToGrid="0">
      <p:cViewPr varScale="1">
        <p:scale>
          <a:sx n="52" d="100"/>
          <a:sy n="52" d="100"/>
        </p:scale>
        <p:origin x="11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BB556C-673B-433B-92D3-B30E3E43F6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CE60EB9-9EF7-4A3D-B55B-F48BEBBF3D5E}">
      <dgm:prSet phldrT="[텍스트]"/>
      <dgm:spPr>
        <a:solidFill>
          <a:srgbClr val="F23B48"/>
        </a:solidFill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Capture website() – </a:t>
          </a:r>
          <a:r>
            <a:rPr lang="ko-KR" altLang="en-US" dirty="0" smtClean="0">
              <a:solidFill>
                <a:schemeClr val="tx1"/>
              </a:solidFill>
            </a:rPr>
            <a:t>이미지 </a:t>
          </a:r>
          <a:r>
            <a:rPr lang="ko-KR" altLang="en-US" dirty="0" err="1" smtClean="0">
              <a:solidFill>
                <a:schemeClr val="tx1"/>
              </a:solidFill>
            </a:rPr>
            <a:t>크롤링</a:t>
          </a:r>
          <a:endParaRPr lang="ko-KR" altLang="en-US" dirty="0">
            <a:solidFill>
              <a:schemeClr val="tx1"/>
            </a:solidFill>
          </a:endParaRPr>
        </a:p>
      </dgm:t>
    </dgm:pt>
    <dgm:pt modelId="{6A90220A-D3B2-40BE-9D57-ED489E4E3D7E}" type="parTrans" cxnId="{7E344A34-4907-4F16-BAC1-D11671FA799A}">
      <dgm:prSet/>
      <dgm:spPr/>
      <dgm:t>
        <a:bodyPr/>
        <a:lstStyle/>
        <a:p>
          <a:pPr latinLnBrk="1"/>
          <a:endParaRPr lang="ko-KR" altLang="en-US"/>
        </a:p>
      </dgm:t>
    </dgm:pt>
    <dgm:pt modelId="{8B636A2A-BE0C-4145-BEA1-AE92064C6A0A}" type="sibTrans" cxnId="{7E344A34-4907-4F16-BAC1-D11671FA799A}">
      <dgm:prSet/>
      <dgm:spPr/>
      <dgm:t>
        <a:bodyPr/>
        <a:lstStyle/>
        <a:p>
          <a:pPr latinLnBrk="1"/>
          <a:endParaRPr lang="ko-KR" altLang="en-US"/>
        </a:p>
      </dgm:t>
    </dgm:pt>
    <dgm:pt modelId="{EBAB9701-3918-4D08-8C6D-15182FE3F33E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dirty="0" err="1" smtClean="0">
              <a:solidFill>
                <a:schemeClr val="tx1"/>
              </a:solidFill>
            </a:rPr>
            <a:t>Inception_retrain</a:t>
          </a:r>
          <a:r>
            <a:rPr lang="en-US" altLang="ko-KR" dirty="0" smtClean="0">
              <a:solidFill>
                <a:schemeClr val="tx1"/>
              </a:solidFill>
            </a:rPr>
            <a:t>() – </a:t>
          </a:r>
          <a:r>
            <a:rPr lang="ko-KR" altLang="en-US" dirty="0" smtClean="0">
              <a:solidFill>
                <a:schemeClr val="tx1"/>
              </a:solidFill>
            </a:rPr>
            <a:t>이미지 학습</a:t>
          </a:r>
          <a:endParaRPr lang="ko-KR" altLang="en-US" dirty="0">
            <a:solidFill>
              <a:schemeClr val="tx1"/>
            </a:solidFill>
          </a:endParaRPr>
        </a:p>
      </dgm:t>
    </dgm:pt>
    <dgm:pt modelId="{37B377A3-03F6-4D0C-87FB-AB0B2B62B002}" type="parTrans" cxnId="{B29396D1-9B16-4C55-9444-D822D1926C24}">
      <dgm:prSet/>
      <dgm:spPr/>
      <dgm:t>
        <a:bodyPr/>
        <a:lstStyle/>
        <a:p>
          <a:pPr latinLnBrk="1"/>
          <a:endParaRPr lang="ko-KR" altLang="en-US"/>
        </a:p>
      </dgm:t>
    </dgm:pt>
    <dgm:pt modelId="{31037C1E-6E98-48DB-835F-1C23C8935BBB}" type="sibTrans" cxnId="{B29396D1-9B16-4C55-9444-D822D1926C24}">
      <dgm:prSet/>
      <dgm:spPr/>
      <dgm:t>
        <a:bodyPr/>
        <a:lstStyle/>
        <a:p>
          <a:pPr latinLnBrk="1"/>
          <a:endParaRPr lang="ko-KR" altLang="en-US"/>
        </a:p>
      </dgm:t>
    </dgm:pt>
    <dgm:pt modelId="{CC9679E7-8AC0-49BD-B3DD-32D2F894D6D4}">
      <dgm:prSet phldrT="[텍스트]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dirty="0" err="1" smtClean="0">
              <a:solidFill>
                <a:schemeClr val="tx1"/>
              </a:solidFill>
            </a:rPr>
            <a:t>Dir_copy</a:t>
          </a:r>
          <a:r>
            <a:rPr lang="en-US" altLang="ko-KR" dirty="0" smtClean="0">
              <a:solidFill>
                <a:schemeClr val="tx1"/>
              </a:solidFill>
            </a:rPr>
            <a:t> – </a:t>
          </a:r>
          <a:r>
            <a:rPr lang="ko-KR" altLang="en-US" dirty="0" smtClean="0">
              <a:solidFill>
                <a:schemeClr val="tx1"/>
              </a:solidFill>
            </a:rPr>
            <a:t>학습 결과 백업</a:t>
          </a:r>
          <a:endParaRPr lang="ko-KR" altLang="en-US" dirty="0">
            <a:solidFill>
              <a:schemeClr val="tx1"/>
            </a:solidFill>
          </a:endParaRPr>
        </a:p>
      </dgm:t>
    </dgm:pt>
    <dgm:pt modelId="{BBC078D1-7E7B-434C-9748-B3892224863F}" type="parTrans" cxnId="{FC9B1715-30C2-4EB7-8166-3774D2AAC6D7}">
      <dgm:prSet/>
      <dgm:spPr/>
      <dgm:t>
        <a:bodyPr/>
        <a:lstStyle/>
        <a:p>
          <a:pPr latinLnBrk="1"/>
          <a:endParaRPr lang="ko-KR" altLang="en-US"/>
        </a:p>
      </dgm:t>
    </dgm:pt>
    <dgm:pt modelId="{B5675528-0FE5-4E96-AC20-5139BABA76F7}" type="sibTrans" cxnId="{FC9B1715-30C2-4EB7-8166-3774D2AAC6D7}">
      <dgm:prSet/>
      <dgm:spPr/>
      <dgm:t>
        <a:bodyPr/>
        <a:lstStyle/>
        <a:p>
          <a:pPr latinLnBrk="1"/>
          <a:endParaRPr lang="ko-KR" altLang="en-US"/>
        </a:p>
      </dgm:t>
    </dgm:pt>
    <dgm:pt modelId="{74B18B1A-C845-4997-8B33-1909DAA22835}" type="pres">
      <dgm:prSet presAssocID="{68BB556C-673B-433B-92D3-B30E3E43F63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154CF7-B259-450D-AA7C-DAB0A76A660E}" type="pres">
      <dgm:prSet presAssocID="{68BB556C-673B-433B-92D3-B30E3E43F63A}" presName="Name1" presStyleCnt="0"/>
      <dgm:spPr/>
    </dgm:pt>
    <dgm:pt modelId="{86D5B6C1-467E-4E15-A606-511EFCE51A07}" type="pres">
      <dgm:prSet presAssocID="{68BB556C-673B-433B-92D3-B30E3E43F63A}" presName="cycle" presStyleCnt="0"/>
      <dgm:spPr/>
    </dgm:pt>
    <dgm:pt modelId="{FAE31EA7-6CAC-4544-8112-265B42C80952}" type="pres">
      <dgm:prSet presAssocID="{68BB556C-673B-433B-92D3-B30E3E43F63A}" presName="srcNode" presStyleLbl="node1" presStyleIdx="0" presStyleCnt="3"/>
      <dgm:spPr/>
    </dgm:pt>
    <dgm:pt modelId="{40373EC0-2083-4C01-A91E-86C80571EB71}" type="pres">
      <dgm:prSet presAssocID="{68BB556C-673B-433B-92D3-B30E3E43F63A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B27F366-0D51-4930-8938-9E981D2984D7}" type="pres">
      <dgm:prSet presAssocID="{68BB556C-673B-433B-92D3-B30E3E43F63A}" presName="extraNode" presStyleLbl="node1" presStyleIdx="0" presStyleCnt="3"/>
      <dgm:spPr/>
    </dgm:pt>
    <dgm:pt modelId="{262B14E5-F8FC-43A6-8C5C-05DD495BC3AE}" type="pres">
      <dgm:prSet presAssocID="{68BB556C-673B-433B-92D3-B30E3E43F63A}" presName="dstNode" presStyleLbl="node1" presStyleIdx="0" presStyleCnt="3"/>
      <dgm:spPr/>
    </dgm:pt>
    <dgm:pt modelId="{4355E57C-85B7-4006-A67E-B12DC771B081}" type="pres">
      <dgm:prSet presAssocID="{BCE60EB9-9EF7-4A3D-B55B-F48BEBBF3D5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BB6759-BE93-4868-980D-9B876E8FD513}" type="pres">
      <dgm:prSet presAssocID="{BCE60EB9-9EF7-4A3D-B55B-F48BEBBF3D5E}" presName="accent_1" presStyleCnt="0"/>
      <dgm:spPr/>
    </dgm:pt>
    <dgm:pt modelId="{98525AF2-9127-4F84-9700-93590BCCC30B}" type="pres">
      <dgm:prSet presAssocID="{BCE60EB9-9EF7-4A3D-B55B-F48BEBBF3D5E}" presName="accentRepeatNode" presStyleLbl="solidFgAcc1" presStyleIdx="0" presStyleCnt="3"/>
      <dgm:spPr/>
    </dgm:pt>
    <dgm:pt modelId="{BD81B8D6-B875-4AE1-9BBB-45F64AACA1F9}" type="pres">
      <dgm:prSet presAssocID="{EBAB9701-3918-4D08-8C6D-15182FE3F33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EAD787-B125-40B9-8D7A-E351C67DD9BB}" type="pres">
      <dgm:prSet presAssocID="{EBAB9701-3918-4D08-8C6D-15182FE3F33E}" presName="accent_2" presStyleCnt="0"/>
      <dgm:spPr/>
    </dgm:pt>
    <dgm:pt modelId="{0E7BA4C3-B717-42FC-89F8-2CABF7ECDD39}" type="pres">
      <dgm:prSet presAssocID="{EBAB9701-3918-4D08-8C6D-15182FE3F33E}" presName="accentRepeatNode" presStyleLbl="solidFgAcc1" presStyleIdx="1" presStyleCnt="3"/>
      <dgm:spPr/>
    </dgm:pt>
    <dgm:pt modelId="{9E80A869-436A-4734-8366-2EE1E1F4E698}" type="pres">
      <dgm:prSet presAssocID="{CC9679E7-8AC0-49BD-B3DD-32D2F894D6D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96F63D-7597-40E6-BEDE-D2D358605814}" type="pres">
      <dgm:prSet presAssocID="{CC9679E7-8AC0-49BD-B3DD-32D2F894D6D4}" presName="accent_3" presStyleCnt="0"/>
      <dgm:spPr/>
    </dgm:pt>
    <dgm:pt modelId="{EBB7A5BC-A364-4F60-AF6F-1F2F8463AE58}" type="pres">
      <dgm:prSet presAssocID="{CC9679E7-8AC0-49BD-B3DD-32D2F894D6D4}" presName="accentRepeatNode" presStyleLbl="solidFgAcc1" presStyleIdx="2" presStyleCnt="3"/>
      <dgm:spPr/>
    </dgm:pt>
  </dgm:ptLst>
  <dgm:cxnLst>
    <dgm:cxn modelId="{7E344A34-4907-4F16-BAC1-D11671FA799A}" srcId="{68BB556C-673B-433B-92D3-B30E3E43F63A}" destId="{BCE60EB9-9EF7-4A3D-B55B-F48BEBBF3D5E}" srcOrd="0" destOrd="0" parTransId="{6A90220A-D3B2-40BE-9D57-ED489E4E3D7E}" sibTransId="{8B636A2A-BE0C-4145-BEA1-AE92064C6A0A}"/>
    <dgm:cxn modelId="{429BDAB5-C69A-4112-AAFF-1BB295D67D70}" type="presOf" srcId="{CC9679E7-8AC0-49BD-B3DD-32D2F894D6D4}" destId="{9E80A869-436A-4734-8366-2EE1E1F4E698}" srcOrd="0" destOrd="0" presId="urn:microsoft.com/office/officeart/2008/layout/VerticalCurvedList"/>
    <dgm:cxn modelId="{9BDCCD30-4FE3-4779-87CC-6947C02FDC6C}" type="presOf" srcId="{68BB556C-673B-433B-92D3-B30E3E43F63A}" destId="{74B18B1A-C845-4997-8B33-1909DAA22835}" srcOrd="0" destOrd="0" presId="urn:microsoft.com/office/officeart/2008/layout/VerticalCurvedList"/>
    <dgm:cxn modelId="{E028DF42-5909-4266-8287-5AE482C65BFC}" type="presOf" srcId="{BCE60EB9-9EF7-4A3D-B55B-F48BEBBF3D5E}" destId="{4355E57C-85B7-4006-A67E-B12DC771B081}" srcOrd="0" destOrd="0" presId="urn:microsoft.com/office/officeart/2008/layout/VerticalCurvedList"/>
    <dgm:cxn modelId="{B1FF96C5-1A2A-4919-AF5B-C9D1B02262D7}" type="presOf" srcId="{EBAB9701-3918-4D08-8C6D-15182FE3F33E}" destId="{BD81B8D6-B875-4AE1-9BBB-45F64AACA1F9}" srcOrd="0" destOrd="0" presId="urn:microsoft.com/office/officeart/2008/layout/VerticalCurvedList"/>
    <dgm:cxn modelId="{7583B30E-5D9B-4A9B-B441-1CC3C1EF03B8}" type="presOf" srcId="{8B636A2A-BE0C-4145-BEA1-AE92064C6A0A}" destId="{40373EC0-2083-4C01-A91E-86C80571EB71}" srcOrd="0" destOrd="0" presId="urn:microsoft.com/office/officeart/2008/layout/VerticalCurvedList"/>
    <dgm:cxn modelId="{B29396D1-9B16-4C55-9444-D822D1926C24}" srcId="{68BB556C-673B-433B-92D3-B30E3E43F63A}" destId="{EBAB9701-3918-4D08-8C6D-15182FE3F33E}" srcOrd="1" destOrd="0" parTransId="{37B377A3-03F6-4D0C-87FB-AB0B2B62B002}" sibTransId="{31037C1E-6E98-48DB-835F-1C23C8935BBB}"/>
    <dgm:cxn modelId="{FC9B1715-30C2-4EB7-8166-3774D2AAC6D7}" srcId="{68BB556C-673B-433B-92D3-B30E3E43F63A}" destId="{CC9679E7-8AC0-49BD-B3DD-32D2F894D6D4}" srcOrd="2" destOrd="0" parTransId="{BBC078D1-7E7B-434C-9748-B3892224863F}" sibTransId="{B5675528-0FE5-4E96-AC20-5139BABA76F7}"/>
    <dgm:cxn modelId="{DB64D6B2-0458-410B-AE8B-EDDBD75B1E78}" type="presParOf" srcId="{74B18B1A-C845-4997-8B33-1909DAA22835}" destId="{0B154CF7-B259-450D-AA7C-DAB0A76A660E}" srcOrd="0" destOrd="0" presId="urn:microsoft.com/office/officeart/2008/layout/VerticalCurvedList"/>
    <dgm:cxn modelId="{A63853DA-0EDE-4453-8449-E481EA061CBC}" type="presParOf" srcId="{0B154CF7-B259-450D-AA7C-DAB0A76A660E}" destId="{86D5B6C1-467E-4E15-A606-511EFCE51A07}" srcOrd="0" destOrd="0" presId="urn:microsoft.com/office/officeart/2008/layout/VerticalCurvedList"/>
    <dgm:cxn modelId="{3A9B9B72-9474-489C-94BB-8A18DEADD68B}" type="presParOf" srcId="{86D5B6C1-467E-4E15-A606-511EFCE51A07}" destId="{FAE31EA7-6CAC-4544-8112-265B42C80952}" srcOrd="0" destOrd="0" presId="urn:microsoft.com/office/officeart/2008/layout/VerticalCurvedList"/>
    <dgm:cxn modelId="{1718E0DE-9032-43A4-B859-ECB6E4C3052F}" type="presParOf" srcId="{86D5B6C1-467E-4E15-A606-511EFCE51A07}" destId="{40373EC0-2083-4C01-A91E-86C80571EB71}" srcOrd="1" destOrd="0" presId="urn:microsoft.com/office/officeart/2008/layout/VerticalCurvedList"/>
    <dgm:cxn modelId="{E613D248-5605-4101-9559-A2786E089525}" type="presParOf" srcId="{86D5B6C1-467E-4E15-A606-511EFCE51A07}" destId="{8B27F366-0D51-4930-8938-9E981D2984D7}" srcOrd="2" destOrd="0" presId="urn:microsoft.com/office/officeart/2008/layout/VerticalCurvedList"/>
    <dgm:cxn modelId="{92644D1A-A934-42D2-8663-3957923D0D75}" type="presParOf" srcId="{86D5B6C1-467E-4E15-A606-511EFCE51A07}" destId="{262B14E5-F8FC-43A6-8C5C-05DD495BC3AE}" srcOrd="3" destOrd="0" presId="urn:microsoft.com/office/officeart/2008/layout/VerticalCurvedList"/>
    <dgm:cxn modelId="{EC44EF80-406A-4413-B52C-B2E4E6C89387}" type="presParOf" srcId="{0B154CF7-B259-450D-AA7C-DAB0A76A660E}" destId="{4355E57C-85B7-4006-A67E-B12DC771B081}" srcOrd="1" destOrd="0" presId="urn:microsoft.com/office/officeart/2008/layout/VerticalCurvedList"/>
    <dgm:cxn modelId="{7D6609A9-593B-484D-9585-895D624E16FA}" type="presParOf" srcId="{0B154CF7-B259-450D-AA7C-DAB0A76A660E}" destId="{FCBB6759-BE93-4868-980D-9B876E8FD513}" srcOrd="2" destOrd="0" presId="urn:microsoft.com/office/officeart/2008/layout/VerticalCurvedList"/>
    <dgm:cxn modelId="{9D2DCFB6-80C8-4158-87FD-C58900A360EA}" type="presParOf" srcId="{FCBB6759-BE93-4868-980D-9B876E8FD513}" destId="{98525AF2-9127-4F84-9700-93590BCCC30B}" srcOrd="0" destOrd="0" presId="urn:microsoft.com/office/officeart/2008/layout/VerticalCurvedList"/>
    <dgm:cxn modelId="{B1F2F590-DD71-4A66-B30A-C82FD8FD3546}" type="presParOf" srcId="{0B154CF7-B259-450D-AA7C-DAB0A76A660E}" destId="{BD81B8D6-B875-4AE1-9BBB-45F64AACA1F9}" srcOrd="3" destOrd="0" presId="urn:microsoft.com/office/officeart/2008/layout/VerticalCurvedList"/>
    <dgm:cxn modelId="{1BC30F47-4034-4E62-ABD1-7D8C981F57A6}" type="presParOf" srcId="{0B154CF7-B259-450D-AA7C-DAB0A76A660E}" destId="{53EAD787-B125-40B9-8D7A-E351C67DD9BB}" srcOrd="4" destOrd="0" presId="urn:microsoft.com/office/officeart/2008/layout/VerticalCurvedList"/>
    <dgm:cxn modelId="{02F06370-698B-4655-9DFB-10AB4EADF104}" type="presParOf" srcId="{53EAD787-B125-40B9-8D7A-E351C67DD9BB}" destId="{0E7BA4C3-B717-42FC-89F8-2CABF7ECDD39}" srcOrd="0" destOrd="0" presId="urn:microsoft.com/office/officeart/2008/layout/VerticalCurvedList"/>
    <dgm:cxn modelId="{59D73D78-709B-45B1-96CE-43B5A111232C}" type="presParOf" srcId="{0B154CF7-B259-450D-AA7C-DAB0A76A660E}" destId="{9E80A869-436A-4734-8366-2EE1E1F4E698}" srcOrd="5" destOrd="0" presId="urn:microsoft.com/office/officeart/2008/layout/VerticalCurvedList"/>
    <dgm:cxn modelId="{33B9548D-BEAB-4CEB-8FBA-9B59D5C42A7E}" type="presParOf" srcId="{0B154CF7-B259-450D-AA7C-DAB0A76A660E}" destId="{F096F63D-7597-40E6-BEDE-D2D358605814}" srcOrd="6" destOrd="0" presId="urn:microsoft.com/office/officeart/2008/layout/VerticalCurvedList"/>
    <dgm:cxn modelId="{7D77DD78-C218-4FDB-B0FC-1105937F9CCB}" type="presParOf" srcId="{F096F63D-7597-40E6-BEDE-D2D358605814}" destId="{EBB7A5BC-A364-4F60-AF6F-1F2F8463AE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73EC0-2083-4C01-A91E-86C80571EB71}">
      <dsp:nvSpPr>
        <dsp:cNvPr id="0" name=""/>
        <dsp:cNvSpPr/>
      </dsp:nvSpPr>
      <dsp:spPr>
        <a:xfrm>
          <a:off x="-3024743" y="-465788"/>
          <a:ext cx="3608253" cy="3608253"/>
        </a:xfrm>
        <a:prstGeom prst="blockArc">
          <a:avLst>
            <a:gd name="adj1" fmla="val 18900000"/>
            <a:gd name="adj2" fmla="val 2700000"/>
            <a:gd name="adj3" fmla="val 5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5E57C-85B7-4006-A67E-B12DC771B081}">
      <dsp:nvSpPr>
        <dsp:cNvPr id="0" name=""/>
        <dsp:cNvSpPr/>
      </dsp:nvSpPr>
      <dsp:spPr>
        <a:xfrm>
          <a:off x="375185" y="267667"/>
          <a:ext cx="4678928" cy="535335"/>
        </a:xfrm>
        <a:prstGeom prst="rect">
          <a:avLst/>
        </a:prstGeom>
        <a:solidFill>
          <a:srgbClr val="F23B48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22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tx1"/>
              </a:solidFill>
            </a:rPr>
            <a:t>Capture website() – </a:t>
          </a:r>
          <a:r>
            <a:rPr lang="ko-KR" altLang="en-US" sz="2000" kern="1200" dirty="0" smtClean="0">
              <a:solidFill>
                <a:schemeClr val="tx1"/>
              </a:solidFill>
            </a:rPr>
            <a:t>이미지 </a:t>
          </a:r>
          <a:r>
            <a:rPr lang="ko-KR" altLang="en-US" sz="2000" kern="1200" dirty="0" err="1" smtClean="0">
              <a:solidFill>
                <a:schemeClr val="tx1"/>
              </a:solidFill>
            </a:rPr>
            <a:t>크롤링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375185" y="267667"/>
        <a:ext cx="4678928" cy="535335"/>
      </dsp:txXfrm>
    </dsp:sp>
    <dsp:sp modelId="{98525AF2-9127-4F84-9700-93590BCCC30B}">
      <dsp:nvSpPr>
        <dsp:cNvPr id="0" name=""/>
        <dsp:cNvSpPr/>
      </dsp:nvSpPr>
      <dsp:spPr>
        <a:xfrm>
          <a:off x="40601" y="200750"/>
          <a:ext cx="669169" cy="669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1B8D6-B875-4AE1-9BBB-45F64AACA1F9}">
      <dsp:nvSpPr>
        <dsp:cNvPr id="0" name=""/>
        <dsp:cNvSpPr/>
      </dsp:nvSpPr>
      <dsp:spPr>
        <a:xfrm>
          <a:off x="569780" y="1070670"/>
          <a:ext cx="4484333" cy="53533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22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>
              <a:solidFill>
                <a:schemeClr val="tx1"/>
              </a:solidFill>
            </a:rPr>
            <a:t>Inception_retrain</a:t>
          </a:r>
          <a:r>
            <a:rPr lang="en-US" altLang="ko-KR" sz="2000" kern="1200" dirty="0" smtClean="0">
              <a:solidFill>
                <a:schemeClr val="tx1"/>
              </a:solidFill>
            </a:rPr>
            <a:t>() – </a:t>
          </a:r>
          <a:r>
            <a:rPr lang="ko-KR" altLang="en-US" sz="2000" kern="1200" dirty="0" smtClean="0">
              <a:solidFill>
                <a:schemeClr val="tx1"/>
              </a:solidFill>
            </a:rPr>
            <a:t>이미지 학습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69780" y="1070670"/>
        <a:ext cx="4484333" cy="535335"/>
      </dsp:txXfrm>
    </dsp:sp>
    <dsp:sp modelId="{0E7BA4C3-B717-42FC-89F8-2CABF7ECDD39}">
      <dsp:nvSpPr>
        <dsp:cNvPr id="0" name=""/>
        <dsp:cNvSpPr/>
      </dsp:nvSpPr>
      <dsp:spPr>
        <a:xfrm>
          <a:off x="235195" y="1003753"/>
          <a:ext cx="669169" cy="669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0A869-436A-4734-8366-2EE1E1F4E698}">
      <dsp:nvSpPr>
        <dsp:cNvPr id="0" name=""/>
        <dsp:cNvSpPr/>
      </dsp:nvSpPr>
      <dsp:spPr>
        <a:xfrm>
          <a:off x="375185" y="1873673"/>
          <a:ext cx="4678928" cy="53533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22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>
              <a:solidFill>
                <a:schemeClr val="tx1"/>
              </a:solidFill>
            </a:rPr>
            <a:t>Dir_copy</a:t>
          </a:r>
          <a:r>
            <a:rPr lang="en-US" altLang="ko-KR" sz="2000" kern="1200" dirty="0" smtClean="0">
              <a:solidFill>
                <a:schemeClr val="tx1"/>
              </a:solidFill>
            </a:rPr>
            <a:t> – </a:t>
          </a:r>
          <a:r>
            <a:rPr lang="ko-KR" altLang="en-US" sz="2000" kern="1200" dirty="0" smtClean="0">
              <a:solidFill>
                <a:schemeClr val="tx1"/>
              </a:solidFill>
            </a:rPr>
            <a:t>학습 결과 백업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375185" y="1873673"/>
        <a:ext cx="4678928" cy="535335"/>
      </dsp:txXfrm>
    </dsp:sp>
    <dsp:sp modelId="{EBB7A5BC-A364-4F60-AF6F-1F2F8463AE58}">
      <dsp:nvSpPr>
        <dsp:cNvPr id="0" name=""/>
        <dsp:cNvSpPr/>
      </dsp:nvSpPr>
      <dsp:spPr>
        <a:xfrm>
          <a:off x="40601" y="1806756"/>
          <a:ext cx="669169" cy="669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9E31-A8C5-482E-9DAA-3163B726044C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7FFE-EA70-476D-BB15-0B3EEBA4D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5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0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4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626326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6344802"/>
            <a:ext cx="431078" cy="389083"/>
          </a:xfrm>
        </p:spPr>
        <p:txBody>
          <a:bodyPr lIns="0" tIns="0" rIns="0" bIns="0"/>
          <a:lstStyle>
            <a:lvl1pPr algn="ctr">
              <a:defRPr sz="1000" b="1">
                <a:solidFill>
                  <a:schemeClr val="tx1"/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017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microsoft.com/office/2007/relationships/hdphoto" Target="../media/hdphoto5.wdp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talk.kbstar.com/quics?page=omember&amp;QSL=F#loadi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nnews.com/media/view.asp?idx=73846" TargetMode="External"/><Relationship Id="rId7" Type="http://schemas.openxmlformats.org/officeDocument/2006/relationships/hyperlink" Target="https://ieeexplore.ieee.org/xpl/mostRecentIssue.jsp?punumber=8543123" TargetMode="External"/><Relationship Id="rId2" Type="http://schemas.openxmlformats.org/officeDocument/2006/relationships/hyperlink" Target="http://biz.chosun.com/site/data/html_dir/2018/10/04/2018100400109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xpl/RecentIssue.jsp?punumber=6287639" TargetMode="External"/><Relationship Id="rId5" Type="http://schemas.openxmlformats.org/officeDocument/2006/relationships/hyperlink" Target="https://m.post.naver.com/viewer/postView.nhn?volumeNo=16585222&amp;memberNo=25598567" TargetMode="External"/><Relationship Id="rId4" Type="http://schemas.openxmlformats.org/officeDocument/2006/relationships/hyperlink" Target="https://m.blog.naver.com/PostView.nhn?blogId=zenmode&amp;logNo=150175674967&amp;proxyReferer=http://www.google.com/url?sa%3Dt%26rct%3Dj%26q%3D%26esrc%3Ds%26source%3Dweb%26cd%3D7%26ved%3D2ahUKEwjuhr2xmpXhAhWNvpQKHVKHD6MQFjAGegQIBRAB%26url%3Dhttp://m.blog.naver.com/zenmode/150175674967%26usg%3DAOvVaw28bK8NVDYDD3G0F3OT5HFg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8" name="椭圆 7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80998" y="2230212"/>
            <a:ext cx="8867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URL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과 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Image Comparison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을 이용한 웹사이트 위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•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변조 탐지 및 알림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7180" y="5345647"/>
            <a:ext cx="40937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201403586 </a:t>
            </a:r>
            <a:r>
              <a:rPr lang="ko-KR" altLang="en-US" sz="1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허성윤</a:t>
            </a:r>
            <a:endParaRPr lang="en-US" altLang="ko-KR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201602119 </a:t>
            </a:r>
            <a:r>
              <a:rPr lang="ko-KR" altLang="en-US" sz="1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유진솔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F4DBC-7EB0-4C51-9425-085216A72161}"/>
              </a:ext>
            </a:extLst>
          </p:cNvPr>
          <p:cNvSpPr txBox="1"/>
          <p:nvPr/>
        </p:nvSpPr>
        <p:spPr>
          <a:xfrm>
            <a:off x="5017674" y="1676214"/>
            <a:ext cx="2156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[</a:t>
            </a:r>
            <a:r>
              <a:rPr lang="ko-KR" altLang="en-US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최종발표</a:t>
            </a:r>
            <a:r>
              <a:rPr lang="en-US" altLang="ko-KR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]</a:t>
            </a:r>
            <a:endParaRPr lang="ko-KR" altLang="en-US" sz="3000" b="1" dirty="0">
              <a:solidFill>
                <a:schemeClr val="accent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217B4-5B70-4189-870B-22430F43D2AC}"/>
              </a:ext>
            </a:extLst>
          </p:cNvPr>
          <p:cNvSpPr txBox="1"/>
          <p:nvPr/>
        </p:nvSpPr>
        <p:spPr>
          <a:xfrm>
            <a:off x="8494043" y="4976315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2019. 06. 25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68" y="1663780"/>
            <a:ext cx="11575832" cy="71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0070C0"/>
                </a:solidFill>
              </a:rPr>
              <a:t>“</a:t>
            </a:r>
            <a:r>
              <a:rPr lang="en-US" altLang="ko-KR" sz="2400" b="1" u="sng" dirty="0">
                <a:solidFill>
                  <a:srgbClr val="0070C0"/>
                </a:solidFill>
              </a:rPr>
              <a:t>URL</a:t>
            </a:r>
            <a:r>
              <a:rPr lang="ko-KR" altLang="en-US" sz="2400" b="1" u="sng" dirty="0">
                <a:solidFill>
                  <a:srgbClr val="0070C0"/>
                </a:solidFill>
              </a:rPr>
              <a:t>과 </a:t>
            </a:r>
            <a:r>
              <a:rPr lang="en-US" altLang="ko-KR" sz="2400" b="1" u="sng" dirty="0">
                <a:solidFill>
                  <a:srgbClr val="0070C0"/>
                </a:solidFill>
              </a:rPr>
              <a:t>Image Comparison</a:t>
            </a:r>
            <a:r>
              <a:rPr lang="ko-KR" altLang="en-US" sz="2400" b="1" u="sng" dirty="0">
                <a:solidFill>
                  <a:srgbClr val="0070C0"/>
                </a:solidFill>
              </a:rPr>
              <a:t>을 이용한 웹사이트 위</a:t>
            </a:r>
            <a:r>
              <a:rPr lang="en-US" altLang="ko-KR" sz="2400" b="1" u="sng" dirty="0">
                <a:solidFill>
                  <a:srgbClr val="0070C0"/>
                </a:solidFill>
              </a:rPr>
              <a:t>•</a:t>
            </a:r>
            <a:r>
              <a:rPr lang="ko-KR" altLang="en-US" sz="2400" b="1" u="sng" dirty="0">
                <a:solidFill>
                  <a:srgbClr val="0070C0"/>
                </a:solidFill>
              </a:rPr>
              <a:t>변조 탐지 및 알림 서비스</a:t>
            </a:r>
            <a:r>
              <a:rPr lang="en-US" altLang="ko-KR" sz="2400" b="1" dirty="0">
                <a:solidFill>
                  <a:srgbClr val="0070C0"/>
                </a:solidFill>
              </a:rPr>
              <a:t>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6137" y="2690622"/>
            <a:ext cx="96990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기존 연구에 사용 되었던 </a:t>
            </a:r>
            <a:r>
              <a:rPr lang="en-US" altLang="ko-KR" sz="2000" dirty="0">
                <a:solidFill>
                  <a:srgbClr val="002060"/>
                </a:solidFill>
              </a:rPr>
              <a:t>Feature Matching</a:t>
            </a:r>
            <a:r>
              <a:rPr lang="ko-KR" altLang="en-US" sz="2000" dirty="0">
                <a:solidFill>
                  <a:srgbClr val="002060"/>
                </a:solidFill>
              </a:rPr>
              <a:t>의 단점 보완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탐지를 위한 </a:t>
            </a:r>
            <a:r>
              <a:rPr lang="en-US" altLang="ko-KR" sz="2000" dirty="0">
                <a:solidFill>
                  <a:srgbClr val="002060"/>
                </a:solidFill>
              </a:rPr>
              <a:t>Parameter</a:t>
            </a:r>
            <a:r>
              <a:rPr lang="ko-KR" altLang="en-US" sz="2000" dirty="0">
                <a:solidFill>
                  <a:srgbClr val="002060"/>
                </a:solidFill>
              </a:rPr>
              <a:t>로 </a:t>
            </a:r>
            <a:r>
              <a:rPr lang="en-US" altLang="ko-KR" sz="2000" dirty="0">
                <a:solidFill>
                  <a:srgbClr val="002060"/>
                </a:solidFill>
              </a:rPr>
              <a:t>URL</a:t>
            </a:r>
            <a:r>
              <a:rPr lang="ko-KR" altLang="en-US" sz="2000" dirty="0">
                <a:solidFill>
                  <a:srgbClr val="002060"/>
                </a:solidFill>
              </a:rPr>
              <a:t>만 사용했을 때의 결점을 보완  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복합적인 필터를 이용한 </a:t>
            </a:r>
            <a:r>
              <a:rPr lang="en-US" altLang="ko-KR" sz="2000" dirty="0">
                <a:solidFill>
                  <a:srgbClr val="002060"/>
                </a:solidFill>
              </a:rPr>
              <a:t>Inception V3</a:t>
            </a:r>
            <a:r>
              <a:rPr lang="ko-KR" altLang="en-US" sz="2000" dirty="0">
                <a:solidFill>
                  <a:srgbClr val="002060"/>
                </a:solidFill>
              </a:rPr>
              <a:t>를 사용하여 보다 정교한 이미지 비교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002060"/>
                </a:solidFill>
              </a:rPr>
              <a:t>dHash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알고리즘을 이용한 이미지 유사도 정확성 개선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국민은행을 타겟으로 설정 후 진행</a:t>
            </a:r>
          </a:p>
          <a:p>
            <a:endParaRPr lang="ko-KR" altLang="en-US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(2/2)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2DDE62A-CC40-4470-A415-B96038610AD9}"/>
              </a:ext>
            </a:extLst>
          </p:cNvPr>
          <p:cNvSpPr/>
          <p:nvPr/>
        </p:nvSpPr>
        <p:spPr>
          <a:xfrm>
            <a:off x="117593" y="3090368"/>
            <a:ext cx="1003015" cy="1574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37835E-50B6-4ECB-A7AD-2183C9749158}"/>
              </a:ext>
            </a:extLst>
          </p:cNvPr>
          <p:cNvSpPr txBox="1"/>
          <p:nvPr/>
        </p:nvSpPr>
        <p:spPr>
          <a:xfrm>
            <a:off x="276950" y="2729086"/>
            <a:ext cx="78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User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618956-1C20-402C-9066-F4F12074C375}"/>
              </a:ext>
            </a:extLst>
          </p:cNvPr>
          <p:cNvSpPr/>
          <p:nvPr/>
        </p:nvSpPr>
        <p:spPr>
          <a:xfrm>
            <a:off x="6208650" y="766901"/>
            <a:ext cx="5486080" cy="5698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930660-AC69-498C-A954-76D7C1DC85BA}"/>
              </a:ext>
            </a:extLst>
          </p:cNvPr>
          <p:cNvSpPr/>
          <p:nvPr/>
        </p:nvSpPr>
        <p:spPr>
          <a:xfrm>
            <a:off x="2140081" y="3066172"/>
            <a:ext cx="1942279" cy="1574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3788190" cy="751139"/>
            <a:chOff x="4123410" y="1826618"/>
            <a:chExt cx="3788190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741652" y="1950945"/>
              <a:ext cx="31699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시스템 구성도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428B32B-16AD-49D8-9474-BA76A8F3FB70}"/>
              </a:ext>
            </a:extLst>
          </p:cNvPr>
          <p:cNvCxnSpPr>
            <a:cxnSpLocks/>
          </p:cNvCxnSpPr>
          <p:nvPr/>
        </p:nvCxnSpPr>
        <p:spPr>
          <a:xfrm flipV="1">
            <a:off x="-100528" y="1126092"/>
            <a:ext cx="3775618" cy="5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6F1FF0-AB43-4F85-8FCA-404221AB5005}"/>
              </a:ext>
            </a:extLst>
          </p:cNvPr>
          <p:cNvSpPr txBox="1"/>
          <p:nvPr/>
        </p:nvSpPr>
        <p:spPr>
          <a:xfrm>
            <a:off x="8430345" y="413318"/>
            <a:ext cx="10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Server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030" name="Picture 6" descr="ì¬ì©ì ìì´ì½ì ëí ì´ë¯¸ì§ ê²ìê²°ê³¼">
            <a:extLst>
              <a:ext uri="{FF2B5EF4-FFF2-40B4-BE49-F238E27FC236}">
                <a16:creationId xmlns:a16="http://schemas.microsoft.com/office/drawing/2014/main" id="{394151C3-F22F-4747-B67A-A2863401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444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6" y="3273280"/>
            <a:ext cx="877911" cy="87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03FD170-0EFD-44AD-B985-62E11561B585}"/>
              </a:ext>
            </a:extLst>
          </p:cNvPr>
          <p:cNvSpPr txBox="1"/>
          <p:nvPr/>
        </p:nvSpPr>
        <p:spPr>
          <a:xfrm>
            <a:off x="268502" y="4124906"/>
            <a:ext cx="8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F2B0B8-A57F-4528-93BF-5AEF93303F16}"/>
              </a:ext>
            </a:extLst>
          </p:cNvPr>
          <p:cNvSpPr txBox="1"/>
          <p:nvPr/>
        </p:nvSpPr>
        <p:spPr>
          <a:xfrm>
            <a:off x="2471212" y="2658193"/>
            <a:ext cx="145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Program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7C27DC-A2FA-4FA6-902D-BAA1A0A04E8E}"/>
              </a:ext>
            </a:extLst>
          </p:cNvPr>
          <p:cNvCxnSpPr>
            <a:cxnSpLocks/>
          </p:cNvCxnSpPr>
          <p:nvPr/>
        </p:nvCxnSpPr>
        <p:spPr>
          <a:xfrm>
            <a:off x="1179071" y="3794221"/>
            <a:ext cx="9273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íë¡ê·¸ë¨ ìì´ì½ì ëí ì´ë¯¸ì§ ê²ìê²°ê³¼">
            <a:extLst>
              <a:ext uri="{FF2B5EF4-FFF2-40B4-BE49-F238E27FC236}">
                <a16:creationId xmlns:a16="http://schemas.microsoft.com/office/drawing/2014/main" id="{FDD2A24D-9B33-4CDD-A07C-B92F01E1C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3333" l="0" r="100000">
                        <a14:foregroundMark x1="25333" y1="42222" x2="32000" y2="51556"/>
                        <a14:foregroundMark x1="53333" y1="61333" x2="67111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51" y="3066172"/>
            <a:ext cx="1514462" cy="15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F6861F8-5182-483B-BB65-C2DFFD100C19}"/>
              </a:ext>
            </a:extLst>
          </p:cNvPr>
          <p:cNvSpPr txBox="1"/>
          <p:nvPr/>
        </p:nvSpPr>
        <p:spPr>
          <a:xfrm>
            <a:off x="4428011" y="2174592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전송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F9BC94-7DEB-49E7-99D6-01D4EC9A5350}"/>
              </a:ext>
            </a:extLst>
          </p:cNvPr>
          <p:cNvSpPr txBox="1"/>
          <p:nvPr/>
        </p:nvSpPr>
        <p:spPr>
          <a:xfrm>
            <a:off x="4308325" y="3070970"/>
            <a:ext cx="18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</a:t>
            </a:r>
            <a:r>
              <a:rPr lang="ko-KR" altLang="en-US" dirty="0"/>
              <a:t> 비교 결과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89A5B07-C8DC-4ECE-B042-4F20BA5A3D78}"/>
              </a:ext>
            </a:extLst>
          </p:cNvPr>
          <p:cNvCxnSpPr>
            <a:cxnSpLocks/>
          </p:cNvCxnSpPr>
          <p:nvPr/>
        </p:nvCxnSpPr>
        <p:spPr>
          <a:xfrm flipV="1">
            <a:off x="4392474" y="2371689"/>
            <a:ext cx="1389027" cy="6133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98F0D8E-B3C9-4C54-B0D9-CF1BEE4B5FA1}"/>
              </a:ext>
            </a:extLst>
          </p:cNvPr>
          <p:cNvCxnSpPr>
            <a:cxnSpLocks/>
          </p:cNvCxnSpPr>
          <p:nvPr/>
        </p:nvCxnSpPr>
        <p:spPr>
          <a:xfrm flipH="1">
            <a:off x="4368022" y="2519583"/>
            <a:ext cx="1396058" cy="61638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14A0A7A-805D-47CB-9646-5B6BF112C9F2}"/>
              </a:ext>
            </a:extLst>
          </p:cNvPr>
          <p:cNvCxnSpPr>
            <a:cxnSpLocks/>
          </p:cNvCxnSpPr>
          <p:nvPr/>
        </p:nvCxnSpPr>
        <p:spPr>
          <a:xfrm flipH="1" flipV="1">
            <a:off x="8467245" y="-1468851"/>
            <a:ext cx="10584" cy="119197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ABFC400-AE8B-456E-B724-04C7FFE0B995}"/>
              </a:ext>
            </a:extLst>
          </p:cNvPr>
          <p:cNvSpPr txBox="1"/>
          <p:nvPr/>
        </p:nvSpPr>
        <p:spPr>
          <a:xfrm>
            <a:off x="7905557" y="-1046080"/>
            <a:ext cx="119075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URL List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1BAE7C8-53B1-4876-9E18-8FCF84C7C94E}"/>
              </a:ext>
            </a:extLst>
          </p:cNvPr>
          <p:cNvSpPr txBox="1"/>
          <p:nvPr/>
        </p:nvSpPr>
        <p:spPr>
          <a:xfrm>
            <a:off x="4299205" y="3813295"/>
            <a:ext cx="15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A94F010-3368-4CEC-9552-0D8DAE875D3A}"/>
              </a:ext>
            </a:extLst>
          </p:cNvPr>
          <p:cNvSpPr txBox="1"/>
          <p:nvPr/>
        </p:nvSpPr>
        <p:spPr>
          <a:xfrm>
            <a:off x="1070772" y="3400254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입력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735F61A-1A97-486D-987B-99DEFF94FB4D}"/>
              </a:ext>
            </a:extLst>
          </p:cNvPr>
          <p:cNvCxnSpPr>
            <a:cxnSpLocks/>
          </p:cNvCxnSpPr>
          <p:nvPr/>
        </p:nvCxnSpPr>
        <p:spPr>
          <a:xfrm flipH="1">
            <a:off x="1142772" y="3954252"/>
            <a:ext cx="93203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041A2B1-593D-4F55-9518-841C82C0ECB0}"/>
              </a:ext>
            </a:extLst>
          </p:cNvPr>
          <p:cNvSpPr txBox="1"/>
          <p:nvPr/>
        </p:nvSpPr>
        <p:spPr>
          <a:xfrm>
            <a:off x="1046117" y="4005172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리턴</a:t>
            </a:r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819A2A71-A53C-45C0-B32C-3C7CC34E8003}"/>
              </a:ext>
            </a:extLst>
          </p:cNvPr>
          <p:cNvSpPr/>
          <p:nvPr/>
        </p:nvSpPr>
        <p:spPr>
          <a:xfrm>
            <a:off x="6303513" y="3648449"/>
            <a:ext cx="5290530" cy="2716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374702C-FA4C-4A35-A9DF-5E39A008C299}"/>
              </a:ext>
            </a:extLst>
          </p:cNvPr>
          <p:cNvSpPr/>
          <p:nvPr/>
        </p:nvSpPr>
        <p:spPr>
          <a:xfrm>
            <a:off x="6308248" y="919042"/>
            <a:ext cx="2594177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CD2312C-EAC9-4B8A-B395-76A19463F236}"/>
              </a:ext>
            </a:extLst>
          </p:cNvPr>
          <p:cNvSpPr/>
          <p:nvPr/>
        </p:nvSpPr>
        <p:spPr>
          <a:xfrm>
            <a:off x="8998066" y="952052"/>
            <a:ext cx="2559416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50752B2-0236-4440-980A-DA70E61E6A72}"/>
              </a:ext>
            </a:extLst>
          </p:cNvPr>
          <p:cNvGrpSpPr/>
          <p:nvPr/>
        </p:nvGrpSpPr>
        <p:grpSpPr>
          <a:xfrm>
            <a:off x="9063142" y="1612757"/>
            <a:ext cx="2766565" cy="1335150"/>
            <a:chOff x="5473892" y="3782769"/>
            <a:chExt cx="3591757" cy="1677498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DCBB648-B595-49FA-9EC9-CF169444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6283" y1="17103" x2="6283" y2="33682"/>
                          <a14:foregroundMark x1="21086" y1="20419" x2="21725" y2="28272"/>
                          <a14:foregroundMark x1="36635" y1="18325" x2="38658" y2="28272"/>
                          <a14:foregroundMark x1="50053" y1="19372" x2="53461" y2="38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00735" y="3794221"/>
              <a:ext cx="1332042" cy="1193408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E85DA0-AA06-41A3-AF43-264D65DF1B55}"/>
                </a:ext>
              </a:extLst>
            </p:cNvPr>
            <p:cNvSpPr txBox="1"/>
            <p:nvPr/>
          </p:nvSpPr>
          <p:spPr>
            <a:xfrm>
              <a:off x="5473892" y="4998616"/>
              <a:ext cx="3591757" cy="461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URL</a:t>
              </a:r>
              <a:r>
                <a:rPr lang="ko-KR" altLang="en-US" dirty="0"/>
                <a:t> </a:t>
              </a:r>
              <a:r>
                <a:rPr lang="en-US" altLang="ko-KR" dirty="0"/>
                <a:t>List</a:t>
              </a:r>
              <a:r>
                <a:rPr lang="ko-KR" altLang="en-US" dirty="0"/>
                <a:t> </a:t>
              </a:r>
              <a:r>
                <a:rPr lang="en-US" altLang="ko-KR" dirty="0"/>
                <a:t>+</a:t>
              </a:r>
              <a:r>
                <a:rPr lang="ko-KR" altLang="en-US" dirty="0"/>
                <a:t> 이미지 캡쳐</a:t>
              </a:r>
            </a:p>
          </p:txBody>
        </p:sp>
        <p:pic>
          <p:nvPicPr>
            <p:cNvPr id="77" name="Picture 4" descr="url list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87F91876-B536-47AA-AC05-264EF91EC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667" b="96889" l="0" r="100000">
                          <a14:foregroundMark x1="8000" y1="15111" x2="8000" y2="15111"/>
                          <a14:foregroundMark x1="35111" y1="12444" x2="64000" y2="14222"/>
                          <a14:foregroundMark x1="7111" y1="35556" x2="7111" y2="35556"/>
                          <a14:foregroundMark x1="10222" y1="60000" x2="10222" y2="60000"/>
                          <a14:foregroundMark x1="6222" y1="82667" x2="6222" y2="82667"/>
                          <a14:foregroundMark x1="45333" y1="62222" x2="62667" y2="63111"/>
                          <a14:foregroundMark x1="56000" y1="85778" x2="68000" y2="87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4846" y="3782769"/>
              <a:ext cx="1148411" cy="1148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BF51B7C-846F-4896-BC4B-B0501B0EFA8E}"/>
              </a:ext>
            </a:extLst>
          </p:cNvPr>
          <p:cNvGrpSpPr/>
          <p:nvPr/>
        </p:nvGrpSpPr>
        <p:grpSpPr>
          <a:xfrm>
            <a:off x="6674879" y="1300741"/>
            <a:ext cx="2423853" cy="1834169"/>
            <a:chOff x="5845425" y="1181218"/>
            <a:chExt cx="2136178" cy="1396813"/>
          </a:xfrm>
        </p:grpSpPr>
        <p:pic>
          <p:nvPicPr>
            <p:cNvPr id="26" name="Picture 4" descr="url list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EA3ADBDA-4E67-42FC-B12C-66B20BFC8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667" b="96889" l="0" r="100000">
                          <a14:foregroundMark x1="8000" y1="15111" x2="8000" y2="15111"/>
                          <a14:foregroundMark x1="35111" y1="12444" x2="64000" y2="14222"/>
                          <a14:foregroundMark x1="7111" y1="35556" x2="7111" y2="35556"/>
                          <a14:foregroundMark x1="10222" y1="60000" x2="10222" y2="60000"/>
                          <a14:foregroundMark x1="6222" y1="82667" x2="6222" y2="82667"/>
                          <a14:foregroundMark x1="45333" y1="62222" x2="62667" y2="63111"/>
                          <a14:foregroundMark x1="56000" y1="85778" x2="68000" y2="87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5425" y="1326525"/>
              <a:ext cx="875389" cy="87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23C5C42-6257-4D37-96CE-1A69754806FA}"/>
                </a:ext>
              </a:extLst>
            </p:cNvPr>
            <p:cNvGrpSpPr/>
            <p:nvPr/>
          </p:nvGrpSpPr>
          <p:grpSpPr>
            <a:xfrm>
              <a:off x="6151363" y="1181218"/>
              <a:ext cx="1830240" cy="1396813"/>
              <a:chOff x="8635815" y="4236249"/>
              <a:chExt cx="1830240" cy="1396813"/>
            </a:xfrm>
          </p:grpSpPr>
          <p:pic>
            <p:nvPicPr>
              <p:cNvPr id="1034" name="Picture 10" descr="url ìì´ì½ì ëí ì´ë¯¸ì§ ê²ìê²°ê³¼">
                <a:extLst>
                  <a:ext uri="{FF2B5EF4-FFF2-40B4-BE49-F238E27FC236}">
                    <a16:creationId xmlns:a16="http://schemas.microsoft.com/office/drawing/2014/main" id="{F31F5709-8EE8-4613-96A1-589B50E7BB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4538" b="90000" l="10000" r="88385">
                            <a14:foregroundMark x1="39308" y1="25769" x2="39923" y2="35692"/>
                            <a14:foregroundMark x1="48692" y1="26538" x2="48692" y2="34538"/>
                            <a14:foregroundMark x1="67000" y1="27692" x2="68231" y2="37615"/>
                            <a14:foregroundMark x1="44385" y1="81154" x2="51615" y2="8046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88856" y="4236249"/>
                <a:ext cx="1059794" cy="1059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D7A1751-0E8E-4078-BA0B-D2E5F236D81F}"/>
                  </a:ext>
                </a:extLst>
              </p:cNvPr>
              <p:cNvSpPr txBox="1"/>
              <p:nvPr/>
            </p:nvSpPr>
            <p:spPr>
              <a:xfrm>
                <a:off x="8635815" y="5263730"/>
                <a:ext cx="183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URL</a:t>
                </a:r>
                <a:r>
                  <a:rPr lang="ko-KR" altLang="en-US" dirty="0"/>
                  <a:t>비교</a:t>
                </a: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CFB5B53-B311-4F0C-8CEA-EA7926D3A071}"/>
              </a:ext>
            </a:extLst>
          </p:cNvPr>
          <p:cNvSpPr txBox="1"/>
          <p:nvPr/>
        </p:nvSpPr>
        <p:spPr>
          <a:xfrm>
            <a:off x="7008727" y="3192991"/>
            <a:ext cx="141385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존재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14ADF05-39AC-4CCC-A199-6A122A403461}"/>
              </a:ext>
            </a:extLst>
          </p:cNvPr>
          <p:cNvSpPr txBox="1"/>
          <p:nvPr/>
        </p:nvSpPr>
        <p:spPr>
          <a:xfrm>
            <a:off x="9228347" y="3156432"/>
            <a:ext cx="219740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오리지날 이미지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4D7EAA7-51E9-426F-991C-C3436EDCA8BE}"/>
              </a:ext>
            </a:extLst>
          </p:cNvPr>
          <p:cNvSpPr/>
          <p:nvPr/>
        </p:nvSpPr>
        <p:spPr>
          <a:xfrm>
            <a:off x="9071577" y="3690306"/>
            <a:ext cx="2478472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B30DEA1-2C28-4779-B86B-EFDBD578C916}"/>
              </a:ext>
            </a:extLst>
          </p:cNvPr>
          <p:cNvGrpSpPr/>
          <p:nvPr/>
        </p:nvGrpSpPr>
        <p:grpSpPr>
          <a:xfrm>
            <a:off x="9321333" y="4414044"/>
            <a:ext cx="2071908" cy="1364557"/>
            <a:chOff x="8609992" y="7147969"/>
            <a:chExt cx="2400253" cy="1276255"/>
          </a:xfrm>
        </p:grpSpPr>
        <p:pic>
          <p:nvPicPr>
            <p:cNvPr id="1036" name="Picture 12" descr="imagehashì ëí ì´ë¯¸ì§ ê²ìê²°ê³¼">
              <a:extLst>
                <a:ext uri="{FF2B5EF4-FFF2-40B4-BE49-F238E27FC236}">
                  <a16:creationId xmlns:a16="http://schemas.microsoft.com/office/drawing/2014/main" id="{2916CA07-E5C5-43BF-BB4C-63D6F745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992" y="7147969"/>
              <a:ext cx="2290357" cy="98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B7237FB-AC68-48E7-BC8D-4BD0D50E171D}"/>
                </a:ext>
              </a:extLst>
            </p:cNvPr>
            <p:cNvSpPr txBox="1"/>
            <p:nvPr/>
          </p:nvSpPr>
          <p:spPr>
            <a:xfrm>
              <a:off x="8696004" y="8078792"/>
              <a:ext cx="2314241" cy="34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ImageHash</a:t>
              </a:r>
              <a:r>
                <a:rPr lang="ko-KR" altLang="en-US" dirty="0"/>
                <a:t>비교</a:t>
              </a:r>
            </a:p>
          </p:txBody>
        </p:sp>
      </p:grpSp>
      <p:sp>
        <p:nvSpPr>
          <p:cNvPr id="107" name="타원 106">
            <a:extLst>
              <a:ext uri="{FF2B5EF4-FFF2-40B4-BE49-F238E27FC236}">
                <a16:creationId xmlns:a16="http://schemas.microsoft.com/office/drawing/2014/main" id="{E8942051-3011-4E3B-93A1-347D93307864}"/>
              </a:ext>
            </a:extLst>
          </p:cNvPr>
          <p:cNvSpPr/>
          <p:nvPr/>
        </p:nvSpPr>
        <p:spPr>
          <a:xfrm>
            <a:off x="6363710" y="3725385"/>
            <a:ext cx="2475310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53473D-EA57-4A8C-8FA8-86D47462D198}"/>
              </a:ext>
            </a:extLst>
          </p:cNvPr>
          <p:cNvGrpSpPr/>
          <p:nvPr/>
        </p:nvGrpSpPr>
        <p:grpSpPr>
          <a:xfrm>
            <a:off x="6676020" y="4125592"/>
            <a:ext cx="1781286" cy="1815817"/>
            <a:chOff x="9093917" y="1273898"/>
            <a:chExt cx="1602105" cy="180398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C792545-279A-41FA-A395-B61141568EBC}"/>
                </a:ext>
              </a:extLst>
            </p:cNvPr>
            <p:cNvGrpSpPr/>
            <p:nvPr/>
          </p:nvGrpSpPr>
          <p:grpSpPr>
            <a:xfrm>
              <a:off x="9093917" y="1273898"/>
              <a:ext cx="1602105" cy="1803986"/>
              <a:chOff x="9019375" y="570562"/>
              <a:chExt cx="1602105" cy="1803986"/>
            </a:xfrm>
          </p:grpSpPr>
          <p:pic>
            <p:nvPicPr>
              <p:cNvPr id="1028" name="Picture 4" descr="íìíë¡ì° ìì´ì½ì ëí ì´ë¯¸ì§ ê²ìê²°ê³¼">
                <a:extLst>
                  <a:ext uri="{FF2B5EF4-FFF2-40B4-BE49-F238E27FC236}">
                    <a16:creationId xmlns:a16="http://schemas.microsoft.com/office/drawing/2014/main" id="{77F6FEB9-B7CA-4774-8EF5-011294BE2E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9375" y="570562"/>
                <a:ext cx="1602105" cy="2891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CFD4F6-5D30-41CB-BA1E-9AC72C9C3352}"/>
                  </a:ext>
                </a:extLst>
              </p:cNvPr>
              <p:cNvSpPr txBox="1"/>
              <p:nvPr/>
            </p:nvSpPr>
            <p:spPr>
              <a:xfrm>
                <a:off x="9104461" y="2005216"/>
                <a:ext cx="1480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이미지 비교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2058B0-7F1F-486E-9699-F046DA08125B}"/>
                </a:ext>
              </a:extLst>
            </p:cNvPr>
            <p:cNvGrpSpPr/>
            <p:nvPr/>
          </p:nvGrpSpPr>
          <p:grpSpPr>
            <a:xfrm>
              <a:off x="9151057" y="1623627"/>
              <a:ext cx="1442920" cy="1084925"/>
              <a:chOff x="757005" y="2029270"/>
              <a:chExt cx="5789028" cy="3995927"/>
            </a:xfrm>
          </p:grpSpPr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D87A6D4C-E200-4632-BC29-3B4BE5B16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005" y="2029270"/>
                <a:ext cx="2598950" cy="3956180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DC089229-D154-41E4-88D4-53C64C9F4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081" y="2030821"/>
                <a:ext cx="2598952" cy="3994376"/>
              </a:xfrm>
              <a:prstGeom prst="rect">
                <a:avLst/>
              </a:prstGeom>
            </p:spPr>
          </p:pic>
          <p:sp>
            <p:nvSpPr>
              <p:cNvPr id="56" name="왼쪽/오른쪽 화살표 14">
                <a:extLst>
                  <a:ext uri="{FF2B5EF4-FFF2-40B4-BE49-F238E27FC236}">
                    <a16:creationId xmlns:a16="http://schemas.microsoft.com/office/drawing/2014/main" id="{80C5D5FB-4D51-4246-85B6-B0FF229054E2}"/>
                  </a:ext>
                </a:extLst>
              </p:cNvPr>
              <p:cNvSpPr/>
              <p:nvPr/>
            </p:nvSpPr>
            <p:spPr>
              <a:xfrm>
                <a:off x="3355955" y="3934047"/>
                <a:ext cx="591127" cy="226121"/>
              </a:xfrm>
              <a:prstGeom prst="leftRightArrow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362AC48-52CC-4FFD-8F6D-684E8EAC167D}"/>
                  </a:ext>
                </a:extLst>
              </p:cNvPr>
              <p:cNvSpPr/>
              <p:nvPr/>
            </p:nvSpPr>
            <p:spPr>
              <a:xfrm>
                <a:off x="4360871" y="5178055"/>
                <a:ext cx="885685" cy="2445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1502E05-5CBA-450B-908F-82248597742F}"/>
                  </a:ext>
                </a:extLst>
              </p:cNvPr>
              <p:cNvSpPr/>
              <p:nvPr/>
            </p:nvSpPr>
            <p:spPr>
              <a:xfrm>
                <a:off x="4955002" y="3604497"/>
                <a:ext cx="1148086" cy="72295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24" name="더하기 기호 1023">
            <a:extLst>
              <a:ext uri="{FF2B5EF4-FFF2-40B4-BE49-F238E27FC236}">
                <a16:creationId xmlns:a16="http://schemas.microsoft.com/office/drawing/2014/main" id="{A2EAEAAC-858F-4617-967D-67F693723881}"/>
              </a:ext>
            </a:extLst>
          </p:cNvPr>
          <p:cNvSpPr/>
          <p:nvPr/>
        </p:nvSpPr>
        <p:spPr>
          <a:xfrm>
            <a:off x="8529018" y="4521208"/>
            <a:ext cx="839520" cy="870635"/>
          </a:xfrm>
          <a:prstGeom prst="mathPlus">
            <a:avLst/>
          </a:prstGeom>
          <a:solidFill>
            <a:srgbClr val="00B050"/>
          </a:solidFill>
          <a:ln>
            <a:solidFill>
              <a:srgbClr val="71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0491DF8-FBE8-4CD9-9161-CFC6D0803BBC}"/>
              </a:ext>
            </a:extLst>
          </p:cNvPr>
          <p:cNvCxnSpPr>
            <a:cxnSpLocks/>
          </p:cNvCxnSpPr>
          <p:nvPr/>
        </p:nvCxnSpPr>
        <p:spPr>
          <a:xfrm flipH="1" flipV="1">
            <a:off x="4389434" y="4178170"/>
            <a:ext cx="1325385" cy="5441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76BD55C-1FAF-4556-9170-1F8F00F5BA4C}"/>
              </a:ext>
            </a:extLst>
          </p:cNvPr>
          <p:cNvCxnSpPr>
            <a:cxnSpLocks/>
          </p:cNvCxnSpPr>
          <p:nvPr/>
        </p:nvCxnSpPr>
        <p:spPr>
          <a:xfrm>
            <a:off x="4460862" y="4077749"/>
            <a:ext cx="1288853" cy="5206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D1403EA-3CDA-4A1C-829A-9893C0C00E38}"/>
              </a:ext>
            </a:extLst>
          </p:cNvPr>
          <p:cNvCxnSpPr>
            <a:cxnSpLocks/>
          </p:cNvCxnSpPr>
          <p:nvPr/>
        </p:nvCxnSpPr>
        <p:spPr>
          <a:xfrm>
            <a:off x="7574078" y="3082643"/>
            <a:ext cx="0" cy="56975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345D498E-2D37-4D35-9C7A-581925D7CAFE}"/>
              </a:ext>
            </a:extLst>
          </p:cNvPr>
          <p:cNvCxnSpPr>
            <a:cxnSpLocks/>
          </p:cNvCxnSpPr>
          <p:nvPr/>
        </p:nvCxnSpPr>
        <p:spPr>
          <a:xfrm>
            <a:off x="10249711" y="3066822"/>
            <a:ext cx="0" cy="56163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276FA55-9EA9-491B-8415-1C5DD5B36572}"/>
              </a:ext>
            </a:extLst>
          </p:cNvPr>
          <p:cNvSpPr txBox="1"/>
          <p:nvPr/>
        </p:nvSpPr>
        <p:spPr>
          <a:xfrm>
            <a:off x="4428011" y="1219716"/>
            <a:ext cx="1866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accent1"/>
                </a:solidFill>
              </a:rPr>
              <a:t>소켓 통신</a:t>
            </a:r>
          </a:p>
        </p:txBody>
      </p:sp>
      <p:sp>
        <p:nvSpPr>
          <p:cNvPr id="1055" name="사각형: 둥근 모서리 1054">
            <a:extLst>
              <a:ext uri="{FF2B5EF4-FFF2-40B4-BE49-F238E27FC236}">
                <a16:creationId xmlns:a16="http://schemas.microsoft.com/office/drawing/2014/main" id="{91BA495B-18F1-4730-8FB5-0BD509061389}"/>
              </a:ext>
            </a:extLst>
          </p:cNvPr>
          <p:cNvSpPr/>
          <p:nvPr/>
        </p:nvSpPr>
        <p:spPr>
          <a:xfrm>
            <a:off x="4253524" y="1665033"/>
            <a:ext cx="1767924" cy="3661268"/>
          </a:xfrm>
          <a:prstGeom prst="roundRect">
            <a:avLst/>
          </a:prstGeom>
          <a:noFill/>
          <a:ln w="28575">
            <a:solidFill>
              <a:srgbClr val="F23B4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B7E609C-85B7-40EF-9F1E-51CC5191C040}"/>
              </a:ext>
            </a:extLst>
          </p:cNvPr>
          <p:cNvSpPr txBox="1"/>
          <p:nvPr/>
        </p:nvSpPr>
        <p:spPr>
          <a:xfrm>
            <a:off x="4188129" y="4678224"/>
            <a:ext cx="198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비교 결과</a:t>
            </a:r>
          </a:p>
        </p:txBody>
      </p:sp>
    </p:spTree>
    <p:extLst>
      <p:ext uri="{BB962C8B-B14F-4D97-AF65-F5344CB8AC3E}">
        <p14:creationId xmlns:p14="http://schemas.microsoft.com/office/powerpoint/2010/main" val="103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4179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내용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5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30852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1126443" y="1234392"/>
            <a:ext cx="986621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>
                <a:solidFill>
                  <a:schemeClr val="accent1"/>
                </a:solidFill>
              </a:rPr>
              <a:t>1.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이미지 </a:t>
            </a:r>
            <a:r>
              <a:rPr lang="ko-KR" altLang="en-US" sz="2800" b="1" u="sng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u="sng" dirty="0">
                <a:solidFill>
                  <a:schemeClr val="accent1"/>
                </a:solidFill>
              </a:rPr>
              <a:t> 및 학습</a:t>
            </a:r>
            <a:endParaRPr lang="en-US" altLang="ko-KR" sz="2800" b="1" u="sng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은행 사이트 이미지 캡쳐 및 저장</a:t>
            </a: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이미지 저장 시 </a:t>
            </a:r>
            <a:r>
              <a:rPr lang="en-US" altLang="ko-KR" sz="2200" dirty="0"/>
              <a:t>URL</a:t>
            </a:r>
            <a:r>
              <a:rPr lang="ko-KR" altLang="en-US" sz="2200" dirty="0"/>
              <a:t>로 분류해서 </a:t>
            </a:r>
            <a:r>
              <a:rPr lang="en-US" altLang="ko-KR" sz="2200" dirty="0"/>
              <a:t>Dataset </a:t>
            </a:r>
            <a:r>
              <a:rPr lang="ko-KR" altLang="en-US" sz="2200" dirty="0"/>
              <a:t>생성</a:t>
            </a:r>
            <a:endParaRPr lang="en-US" altLang="ko-KR" sz="2200" dirty="0"/>
          </a:p>
          <a:p>
            <a:endParaRPr lang="en-US" altLang="ko-KR" sz="2700" b="1" u="sng" dirty="0">
              <a:solidFill>
                <a:schemeClr val="accent1"/>
              </a:solidFill>
            </a:endParaRPr>
          </a:p>
          <a:p>
            <a:r>
              <a:rPr lang="en-US" altLang="ko-KR" sz="2700" b="1" u="sng" dirty="0">
                <a:solidFill>
                  <a:schemeClr val="accent1"/>
                </a:solidFill>
              </a:rPr>
              <a:t>2. </a:t>
            </a:r>
            <a:r>
              <a:rPr lang="ko-KR" altLang="en-US" sz="2700" b="1" u="sng" dirty="0">
                <a:solidFill>
                  <a:schemeClr val="accent1"/>
                </a:solidFill>
              </a:rPr>
              <a:t>이미지 비교</a:t>
            </a:r>
            <a:endParaRPr lang="en-US" altLang="ko-KR" sz="2700" b="1" u="sng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위조 사이트 제작</a:t>
            </a: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기존 사이트와 위조 사이트의 유사도 비교</a:t>
            </a:r>
            <a:endParaRPr lang="en-US" altLang="ko-KR" sz="2200" dirty="0"/>
          </a:p>
          <a:p>
            <a:endParaRPr lang="en-US" altLang="ko-KR" sz="2700" b="1" u="sng" dirty="0">
              <a:solidFill>
                <a:schemeClr val="accent1"/>
              </a:solidFill>
            </a:endParaRPr>
          </a:p>
          <a:p>
            <a:r>
              <a:rPr lang="en-US" altLang="ko-KR" sz="2700" b="1" u="sng" dirty="0">
                <a:solidFill>
                  <a:schemeClr val="accent1"/>
                </a:solidFill>
              </a:rPr>
              <a:t>3. URL </a:t>
            </a:r>
            <a:r>
              <a:rPr lang="ko-KR" altLang="en-US" sz="2700" b="1" u="sng" dirty="0">
                <a:solidFill>
                  <a:schemeClr val="accent1"/>
                </a:solidFill>
              </a:rPr>
              <a:t>비교</a:t>
            </a:r>
            <a:endParaRPr lang="en-US" altLang="ko-KR" sz="2700" b="1" u="sng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Original URL </a:t>
            </a:r>
            <a:r>
              <a:rPr lang="ko-KR" altLang="en-US" sz="2200" dirty="0"/>
              <a:t>목록을 텍스트에 저장</a:t>
            </a: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입력 </a:t>
            </a:r>
            <a:r>
              <a:rPr lang="en-US" altLang="ko-KR" sz="2200" dirty="0"/>
              <a:t>URL</a:t>
            </a:r>
            <a:r>
              <a:rPr lang="ko-KR" altLang="en-US" sz="2200" dirty="0"/>
              <a:t> 받아와서 위의 텍스트와 비교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r>
              <a:rPr lang="en-US" altLang="ko-KR" sz="2700" b="1" u="sng" dirty="0">
                <a:solidFill>
                  <a:schemeClr val="accent1"/>
                </a:solidFill>
              </a:rPr>
              <a:t>4. </a:t>
            </a:r>
            <a:r>
              <a:rPr lang="ko-KR" altLang="en-US" sz="2700" b="1" u="sng" dirty="0">
                <a:solidFill>
                  <a:schemeClr val="accent1"/>
                </a:solidFill>
              </a:rPr>
              <a:t>비교 결과 출력</a:t>
            </a:r>
            <a:endParaRPr lang="en-US" altLang="ko-KR" sz="2700" b="1" u="sng" dirty="0">
              <a:solidFill>
                <a:schemeClr val="accent1"/>
              </a:solidFill>
            </a:endParaRPr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4640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751139"/>
            <a:chOff x="4123410" y="1826618"/>
            <a:chExt cx="5808176" cy="75113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33349"/>
              <a:ext cx="56924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4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은행 사이트 이미지 캡쳐 및 저장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7B6BBE8-056B-4B4E-8221-C2399C13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455" y="2657654"/>
            <a:ext cx="3058078" cy="186611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10AAA92-0CEC-4165-B8BC-25FF0861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1" y="2685889"/>
            <a:ext cx="3225660" cy="1837876"/>
          </a:xfrm>
          <a:prstGeom prst="rect">
            <a:avLst/>
          </a:prstGeom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D98B1D3-AD5E-4F64-BA37-3EADBCC8DCB0}"/>
              </a:ext>
            </a:extLst>
          </p:cNvPr>
          <p:cNvSpPr/>
          <p:nvPr/>
        </p:nvSpPr>
        <p:spPr>
          <a:xfrm>
            <a:off x="4088601" y="3315558"/>
            <a:ext cx="669303" cy="57853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1B8721F-0AEE-4970-AF7B-9BACB13609AE}"/>
              </a:ext>
            </a:extLst>
          </p:cNvPr>
          <p:cNvSpPr/>
          <p:nvPr/>
        </p:nvSpPr>
        <p:spPr>
          <a:xfrm>
            <a:off x="7737572" y="3315558"/>
            <a:ext cx="669303" cy="57853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58104C7-1F9E-40D8-A753-2E3C9822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07" y="2719632"/>
            <a:ext cx="2758732" cy="183787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1074CE6-18A8-44F8-A3EE-E66F25635CC0}"/>
              </a:ext>
            </a:extLst>
          </p:cNvPr>
          <p:cNvSpPr txBox="1"/>
          <p:nvPr/>
        </p:nvSpPr>
        <p:spPr>
          <a:xfrm>
            <a:off x="1086137" y="4873657"/>
            <a:ext cx="2389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은행 사이트 </a:t>
            </a:r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A7BE48-242D-47B6-A92E-B3DEDB287B20}"/>
              </a:ext>
            </a:extLst>
          </p:cNvPr>
          <p:cNvSpPr txBox="1"/>
          <p:nvPr/>
        </p:nvSpPr>
        <p:spPr>
          <a:xfrm>
            <a:off x="4716080" y="4935933"/>
            <a:ext cx="318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r>
              <a:rPr lang="ko-KR" altLang="en-US" sz="2000" b="1" dirty="0">
                <a:solidFill>
                  <a:srgbClr val="6600FF"/>
                </a:solidFill>
              </a:rPr>
              <a:t>에서 </a:t>
            </a:r>
            <a:r>
              <a:rPr lang="en-US" altLang="ko-KR" sz="2000" b="1" dirty="0">
                <a:solidFill>
                  <a:srgbClr val="6600FF"/>
                </a:solidFill>
              </a:rPr>
              <a:t>URL </a:t>
            </a:r>
            <a:r>
              <a:rPr lang="ko-KR" altLang="en-US" sz="2000" b="1" dirty="0">
                <a:solidFill>
                  <a:srgbClr val="6600FF"/>
                </a:solidFill>
              </a:rPr>
              <a:t>추출 코드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D4F3C7-7881-4A5D-B549-3F5F288A9910}"/>
              </a:ext>
            </a:extLst>
          </p:cNvPr>
          <p:cNvSpPr txBox="1"/>
          <p:nvPr/>
        </p:nvSpPr>
        <p:spPr>
          <a:xfrm>
            <a:off x="9198163" y="4873657"/>
            <a:ext cx="181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6600FF"/>
                </a:solidFill>
              </a:rPr>
              <a:t>캡쳐된</a:t>
            </a:r>
            <a:r>
              <a:rPr lang="ko-KR" altLang="en-US" sz="2000" b="1" dirty="0">
                <a:solidFill>
                  <a:srgbClr val="6600FF"/>
                </a:solidFill>
              </a:rPr>
              <a:t> 이미지</a:t>
            </a:r>
          </a:p>
        </p:txBody>
      </p:sp>
    </p:spTree>
    <p:extLst>
      <p:ext uri="{BB962C8B-B14F-4D97-AF65-F5344CB8AC3E}">
        <p14:creationId xmlns:p14="http://schemas.microsoft.com/office/powerpoint/2010/main" val="15392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1151609"/>
            <a:chOff x="4123410" y="1826618"/>
            <a:chExt cx="5808176" cy="115160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01009"/>
              <a:ext cx="56924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31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583219" y="1598475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저장 시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로 분류해서 </a:t>
            </a:r>
            <a:r>
              <a:rPr lang="en-US" altLang="ko-KR" sz="2400" b="1" dirty="0"/>
              <a:t>Dataset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92A56FE-1DD5-418F-9B12-6682047F1F0F}"/>
              </a:ext>
            </a:extLst>
          </p:cNvPr>
          <p:cNvSpPr/>
          <p:nvPr/>
        </p:nvSpPr>
        <p:spPr>
          <a:xfrm>
            <a:off x="5793970" y="3772659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F1C91D-0A58-4387-8C71-A07129919B0A}"/>
              </a:ext>
            </a:extLst>
          </p:cNvPr>
          <p:cNvSpPr txBox="1"/>
          <p:nvPr/>
        </p:nvSpPr>
        <p:spPr>
          <a:xfrm>
            <a:off x="908336" y="4589235"/>
            <a:ext cx="366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r>
              <a:rPr lang="ko-KR" altLang="en-US" sz="2000" b="1" dirty="0">
                <a:solidFill>
                  <a:srgbClr val="6600FF"/>
                </a:solidFill>
              </a:rPr>
              <a:t>에서 유효한 </a:t>
            </a:r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만</a:t>
            </a:r>
            <a:r>
              <a:rPr lang="en-US" altLang="ko-KR" sz="2000" b="1" dirty="0">
                <a:solidFill>
                  <a:srgbClr val="6600FF"/>
                </a:solidFill>
              </a:rPr>
              <a:t> </a:t>
            </a:r>
            <a:r>
              <a:rPr lang="ko-KR" altLang="en-US" sz="2000" b="1" dirty="0">
                <a:solidFill>
                  <a:srgbClr val="6600FF"/>
                </a:solidFill>
              </a:rPr>
              <a:t>추출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DC12815-E6D4-48CE-AC86-6490C710BD33}"/>
              </a:ext>
            </a:extLst>
          </p:cNvPr>
          <p:cNvGrpSpPr/>
          <p:nvPr/>
        </p:nvGrpSpPr>
        <p:grpSpPr>
          <a:xfrm>
            <a:off x="560957" y="3492903"/>
            <a:ext cx="4809596" cy="928845"/>
            <a:chOff x="776097" y="3027972"/>
            <a:chExt cx="4809596" cy="92884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7625CF3-4BF6-4C46-B876-6492E8444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097" y="3027972"/>
              <a:ext cx="4809596" cy="92884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46EF9C-7F6F-44FF-8B47-AE504BFE4A5D}"/>
                </a:ext>
              </a:extLst>
            </p:cNvPr>
            <p:cNvSpPr txBox="1"/>
            <p:nvPr/>
          </p:nvSpPr>
          <p:spPr>
            <a:xfrm>
              <a:off x="776097" y="3307728"/>
              <a:ext cx="4809596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E30450E-2AED-4E8A-9A90-86A7E46BD3D3}"/>
              </a:ext>
            </a:extLst>
          </p:cNvPr>
          <p:cNvGrpSpPr/>
          <p:nvPr/>
        </p:nvGrpSpPr>
        <p:grpSpPr>
          <a:xfrm>
            <a:off x="7068120" y="2367087"/>
            <a:ext cx="3274590" cy="2543175"/>
            <a:chOff x="7444571" y="2405472"/>
            <a:chExt cx="3274590" cy="25431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35602C3-EAF0-4687-AD94-5481E417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71" y="2405472"/>
              <a:ext cx="3267075" cy="254317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987FEA-2468-489E-A0CF-679955200ABC}"/>
                </a:ext>
              </a:extLst>
            </p:cNvPr>
            <p:cNvSpPr txBox="1"/>
            <p:nvPr/>
          </p:nvSpPr>
          <p:spPr>
            <a:xfrm>
              <a:off x="7459601" y="3504353"/>
              <a:ext cx="3259560" cy="1444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9877508-A716-457B-9205-60CF98A35310}"/>
              </a:ext>
            </a:extLst>
          </p:cNvPr>
          <p:cNvSpPr txBox="1"/>
          <p:nvPr/>
        </p:nvSpPr>
        <p:spPr>
          <a:xfrm>
            <a:off x="6837696" y="6145836"/>
            <a:ext cx="4172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을 폴더 저장 형식으로 변환</a:t>
            </a:r>
            <a:endParaRPr lang="en-US" altLang="ko-KR" sz="2000" b="1" dirty="0">
              <a:solidFill>
                <a:srgbClr val="66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6600FF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10EC30D-9E86-4458-A010-DB72CD8D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224" y="5028178"/>
            <a:ext cx="4017411" cy="9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1151609"/>
            <a:chOff x="4123410" y="1826618"/>
            <a:chExt cx="5808176" cy="115160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01009"/>
              <a:ext cx="56924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31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저장 시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로 분류해서 </a:t>
            </a:r>
            <a:r>
              <a:rPr lang="en-US" altLang="ko-KR" sz="2400" b="1" dirty="0"/>
              <a:t>Dataset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92A56FE-1DD5-418F-9B12-6682047F1F0F}"/>
              </a:ext>
            </a:extLst>
          </p:cNvPr>
          <p:cNvSpPr/>
          <p:nvPr/>
        </p:nvSpPr>
        <p:spPr>
          <a:xfrm>
            <a:off x="5562132" y="3695155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519527-737F-443B-A88D-D200AC8A02A2}"/>
              </a:ext>
            </a:extLst>
          </p:cNvPr>
          <p:cNvSpPr txBox="1"/>
          <p:nvPr/>
        </p:nvSpPr>
        <p:spPr>
          <a:xfrm>
            <a:off x="6921689" y="5363982"/>
            <a:ext cx="348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변환된 </a:t>
            </a:r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로 분류한 폴더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6D06F5-9B80-4C4A-A8EC-BF1AE924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1" y="2820951"/>
            <a:ext cx="2900192" cy="2380663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15EB8D-7EC2-4140-B917-D3E2C69160B6}"/>
              </a:ext>
            </a:extLst>
          </p:cNvPr>
          <p:cNvGrpSpPr/>
          <p:nvPr/>
        </p:nvGrpSpPr>
        <p:grpSpPr>
          <a:xfrm>
            <a:off x="1566641" y="2726717"/>
            <a:ext cx="3274590" cy="2543175"/>
            <a:chOff x="7444571" y="2405472"/>
            <a:chExt cx="3274590" cy="254317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D2C8532-E594-4C15-9A6A-AEEC7CDB0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71" y="2405472"/>
              <a:ext cx="3267075" cy="254317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52B041-0BE6-4E0A-810C-A6A95BB14403}"/>
                </a:ext>
              </a:extLst>
            </p:cNvPr>
            <p:cNvSpPr txBox="1"/>
            <p:nvPr/>
          </p:nvSpPr>
          <p:spPr>
            <a:xfrm>
              <a:off x="7459601" y="3504353"/>
              <a:ext cx="3259560" cy="1444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8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학습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396477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학습 및 저장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3" name="오른쪽 화살표 2"/>
          <p:cNvSpPr/>
          <p:nvPr/>
        </p:nvSpPr>
        <p:spPr>
          <a:xfrm>
            <a:off x="4991371" y="3234629"/>
            <a:ext cx="961726" cy="56460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6F60935-E271-4A1F-AEC5-5ED58AE3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31" y="2115003"/>
            <a:ext cx="3591609" cy="29482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1E1F49-0F41-4600-BEB5-F2A44E98661B}"/>
              </a:ext>
            </a:extLst>
          </p:cNvPr>
          <p:cNvSpPr txBox="1"/>
          <p:nvPr/>
        </p:nvSpPr>
        <p:spPr>
          <a:xfrm>
            <a:off x="779710" y="5092191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이미지 </a:t>
            </a:r>
            <a:r>
              <a:rPr lang="ko-KR" altLang="en-US" dirty="0" err="1"/>
              <a:t>크롤링으로</a:t>
            </a:r>
            <a:r>
              <a:rPr lang="ko-KR" altLang="en-US" dirty="0"/>
              <a:t> 생성된 </a:t>
            </a:r>
            <a:r>
              <a:rPr lang="en-US" altLang="ko-KR" dirty="0"/>
              <a:t>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1059F-CCF0-48A9-AEEE-C7802716ACC8}"/>
              </a:ext>
            </a:extLst>
          </p:cNvPr>
          <p:cNvSpPr txBox="1"/>
          <p:nvPr/>
        </p:nvSpPr>
        <p:spPr>
          <a:xfrm>
            <a:off x="4698162" y="2896075"/>
            <a:ext cx="154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6600FF"/>
                </a:solidFill>
              </a:rPr>
              <a:t>Inception</a:t>
            </a:r>
            <a:r>
              <a:rPr lang="ko-KR" altLang="en-US" sz="1600" b="1" dirty="0">
                <a:solidFill>
                  <a:srgbClr val="6600FF"/>
                </a:solidFill>
              </a:rPr>
              <a:t> </a:t>
            </a:r>
            <a:r>
              <a:rPr lang="en-US" altLang="ko-KR" sz="1600" b="1" dirty="0">
                <a:solidFill>
                  <a:srgbClr val="6600FF"/>
                </a:solidFill>
              </a:rPr>
              <a:t>V3</a:t>
            </a:r>
            <a:endParaRPr lang="ko-KR" altLang="en-US" sz="1600" b="1" dirty="0">
              <a:solidFill>
                <a:srgbClr val="66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ED4D61-D579-4AAC-A1BA-886EDDA7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039" y="1772271"/>
            <a:ext cx="3984127" cy="8323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E94226-42CE-4321-B72B-BDAF35944F0F}"/>
              </a:ext>
            </a:extLst>
          </p:cNvPr>
          <p:cNvSpPr txBox="1"/>
          <p:nvPr/>
        </p:nvSpPr>
        <p:spPr>
          <a:xfrm>
            <a:off x="6997288" y="4068225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 결과</a:t>
            </a:r>
            <a:endParaRPr lang="en-US" altLang="ko-KR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52BB020-E017-45AE-BE11-2A7D40FC42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160" b="24134"/>
          <a:stretch/>
        </p:blipFill>
        <p:spPr>
          <a:xfrm>
            <a:off x="7582250" y="2751418"/>
            <a:ext cx="2379186" cy="13096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8608294-4A18-42A7-AB0E-ED9160593C3C}"/>
              </a:ext>
            </a:extLst>
          </p:cNvPr>
          <p:cNvSpPr txBox="1"/>
          <p:nvPr/>
        </p:nvSpPr>
        <p:spPr>
          <a:xfrm>
            <a:off x="7131008" y="4724671"/>
            <a:ext cx="154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6600FF"/>
                </a:solidFill>
              </a:rPr>
              <a:t>학습 결과 백업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DC07165E-863F-4279-9531-A62DA669C48F}"/>
              </a:ext>
            </a:extLst>
          </p:cNvPr>
          <p:cNvSpPr/>
          <p:nvPr/>
        </p:nvSpPr>
        <p:spPr>
          <a:xfrm>
            <a:off x="8628428" y="4597508"/>
            <a:ext cx="631595" cy="706336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í´ë ìì´ì½ì ëí ì´ë¯¸ì§ ê²ìê²°ê³¼">
            <a:extLst>
              <a:ext uri="{FF2B5EF4-FFF2-40B4-BE49-F238E27FC236}">
                <a16:creationId xmlns:a16="http://schemas.microsoft.com/office/drawing/2014/main" id="{CCF937D7-2DA4-44D2-83A6-A7C2BBEE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461" y="5135342"/>
            <a:ext cx="1423527" cy="142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472E38-EE45-4D59-B6C5-C403491861F1}"/>
              </a:ext>
            </a:extLst>
          </p:cNvPr>
          <p:cNvSpPr/>
          <p:nvPr/>
        </p:nvSpPr>
        <p:spPr>
          <a:xfrm>
            <a:off x="6325963" y="1588241"/>
            <a:ext cx="5145601" cy="285646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86C6C08-F5C7-4519-BA8B-DA8377CE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1" y="2029270"/>
            <a:ext cx="5660089" cy="344411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학습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03253" y="1406794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실시간 이미지 </a:t>
            </a:r>
            <a:r>
              <a:rPr lang="ko-KR" altLang="en-US" sz="2400" b="1" dirty="0" err="1"/>
              <a:t>전처리</a:t>
            </a:r>
            <a:r>
              <a:rPr lang="ko-KR" altLang="en-US" sz="2400" b="1" dirty="0"/>
              <a:t> 및 학습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2D10B7-8C0A-492E-88D0-FF4801F1A826}"/>
              </a:ext>
            </a:extLst>
          </p:cNvPr>
          <p:cNvSpPr/>
          <p:nvPr/>
        </p:nvSpPr>
        <p:spPr>
          <a:xfrm>
            <a:off x="1191914" y="3518431"/>
            <a:ext cx="1902804" cy="238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1B92AA59-949D-4C48-A745-1E369DECF256}"/>
              </a:ext>
            </a:extLst>
          </p:cNvPr>
          <p:cNvSpPr/>
          <p:nvPr/>
        </p:nvSpPr>
        <p:spPr>
          <a:xfrm>
            <a:off x="9355871" y="4918185"/>
            <a:ext cx="499621" cy="868900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45FF-07AF-412A-A21C-89DBD424CD66}"/>
              </a:ext>
            </a:extLst>
          </p:cNvPr>
          <p:cNvSpPr txBox="1"/>
          <p:nvPr/>
        </p:nvSpPr>
        <p:spPr>
          <a:xfrm>
            <a:off x="8743319" y="5856279"/>
            <a:ext cx="1730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600FF"/>
                </a:solidFill>
              </a:rPr>
              <a:t>실시간 반복</a:t>
            </a:r>
          </a:p>
        </p:txBody>
      </p:sp>
      <p:graphicFrame>
        <p:nvGraphicFramePr>
          <p:cNvPr id="20" name="다이어그램 19"/>
          <p:cNvGraphicFramePr/>
          <p:nvPr>
            <p:extLst>
              <p:ext uri="{D42A27DB-BD31-4B8C-83A1-F6EECF244321}">
                <p14:modId xmlns:p14="http://schemas.microsoft.com/office/powerpoint/2010/main" val="4229791888"/>
              </p:ext>
            </p:extLst>
          </p:nvPr>
        </p:nvGraphicFramePr>
        <p:xfrm>
          <a:off x="6815253" y="2271380"/>
          <a:ext cx="5087389" cy="2676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2D10B7-8C0A-492E-88D0-FF4801F1A826}"/>
              </a:ext>
            </a:extLst>
          </p:cNvPr>
          <p:cNvSpPr/>
          <p:nvPr/>
        </p:nvSpPr>
        <p:spPr>
          <a:xfrm>
            <a:off x="1253400" y="3926482"/>
            <a:ext cx="1902804" cy="238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2D10B7-8C0A-492E-88D0-FF4801F1A826}"/>
              </a:ext>
            </a:extLst>
          </p:cNvPr>
          <p:cNvSpPr/>
          <p:nvPr/>
        </p:nvSpPr>
        <p:spPr>
          <a:xfrm>
            <a:off x="1191913" y="4329001"/>
            <a:ext cx="1902804" cy="238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3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618938" y="1493550"/>
            <a:ext cx="34204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위조 사이트 제작</a:t>
            </a:r>
            <a:endParaRPr lang="en-US" altLang="ko-KR" sz="2400" b="1" dirty="0"/>
          </a:p>
          <a:p>
            <a:endParaRPr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4E4492-D56C-4DC8-A84A-883DCF467AED}"/>
              </a:ext>
            </a:extLst>
          </p:cNvPr>
          <p:cNvGrpSpPr/>
          <p:nvPr/>
        </p:nvGrpSpPr>
        <p:grpSpPr>
          <a:xfrm>
            <a:off x="787485" y="2215299"/>
            <a:ext cx="4237002" cy="2986359"/>
            <a:chOff x="757005" y="2197964"/>
            <a:chExt cx="3913318" cy="26841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167EADF-CB5E-4E02-A12A-69ECFBA45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005" y="2197964"/>
              <a:ext cx="3913318" cy="268418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6258435-3903-4908-A7DC-ED26F1429D8D}"/>
                </a:ext>
              </a:extLst>
            </p:cNvPr>
            <p:cNvSpPr/>
            <p:nvPr/>
          </p:nvSpPr>
          <p:spPr>
            <a:xfrm>
              <a:off x="2762250" y="3509010"/>
              <a:ext cx="998220" cy="106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7B6D97E-B1D9-402E-9A1B-2DCB4F20D13F}"/>
              </a:ext>
            </a:extLst>
          </p:cNvPr>
          <p:cNvSpPr/>
          <p:nvPr/>
        </p:nvSpPr>
        <p:spPr>
          <a:xfrm>
            <a:off x="5204121" y="3429000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4DCEC8-D166-4490-ACAB-F1074E970D74}"/>
              </a:ext>
            </a:extLst>
          </p:cNvPr>
          <p:cNvSpPr txBox="1"/>
          <p:nvPr/>
        </p:nvSpPr>
        <p:spPr>
          <a:xfrm>
            <a:off x="618938" y="5345523"/>
            <a:ext cx="483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새로운 가짜 사이트 </a:t>
            </a:r>
            <a:r>
              <a:rPr lang="en-US" altLang="ko-KR" sz="2000" b="1" dirty="0">
                <a:solidFill>
                  <a:srgbClr val="6600FF"/>
                </a:solidFill>
              </a:rPr>
              <a:t>html(</a:t>
            </a:r>
            <a:r>
              <a:rPr lang="ko-KR" altLang="en-US" sz="2000" b="1" dirty="0">
                <a:solidFill>
                  <a:srgbClr val="6600FF"/>
                </a:solidFill>
              </a:rPr>
              <a:t>이미지를 변경</a:t>
            </a:r>
            <a:r>
              <a:rPr lang="en-US" altLang="ko-KR" sz="2000" b="1" dirty="0">
                <a:solidFill>
                  <a:srgbClr val="6600FF"/>
                </a:solidFill>
              </a:rPr>
              <a:t>)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CD02CD4-B59A-4920-A280-137155BA1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89" y="2079659"/>
            <a:ext cx="5350381" cy="34259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6384989" y="4531131"/>
            <a:ext cx="2949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가짜 이미지</a:t>
            </a:r>
            <a:r>
              <a:rPr lang="en-US" altLang="ko-KR" sz="2000" b="1" dirty="0">
                <a:solidFill>
                  <a:srgbClr val="6600FF"/>
                </a:solidFill>
              </a:rPr>
              <a:t>(</a:t>
            </a:r>
            <a:r>
              <a:rPr lang="ko-KR" altLang="en-US" sz="2000" b="1" dirty="0">
                <a:solidFill>
                  <a:srgbClr val="6600FF"/>
                </a:solidFill>
              </a:rPr>
              <a:t>우리은행</a:t>
            </a:r>
            <a:r>
              <a:rPr lang="en-US" altLang="ko-KR" sz="2000" b="1" dirty="0">
                <a:solidFill>
                  <a:srgbClr val="6600FF"/>
                </a:solidFill>
              </a:rPr>
              <a:t>)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6434221" y="3713748"/>
            <a:ext cx="2625958" cy="784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DA928F-3AD1-4B74-88D9-CC852F12082C}"/>
              </a:ext>
            </a:extLst>
          </p:cNvPr>
          <p:cNvSpPr txBox="1"/>
          <p:nvPr/>
        </p:nvSpPr>
        <p:spPr>
          <a:xfrm>
            <a:off x="6659228" y="1702355"/>
            <a:ext cx="3594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6600FF"/>
                </a:solidFill>
              </a:rPr>
              <a:t>은행사이트와 비슷한 도메인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A4405D-BE91-4015-A3AC-D7B1BE14AD19}"/>
              </a:ext>
            </a:extLst>
          </p:cNvPr>
          <p:cNvSpPr/>
          <p:nvPr/>
        </p:nvSpPr>
        <p:spPr>
          <a:xfrm>
            <a:off x="7637826" y="2102465"/>
            <a:ext cx="911814" cy="175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490661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기존 사이트와 위조 사이트의 유사도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5" y="2029270"/>
            <a:ext cx="2598950" cy="39561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82" y="2030819"/>
            <a:ext cx="2598950" cy="39943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1191913" y="6138258"/>
            <a:ext cx="156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기존 사이트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4465299" y="6144747"/>
            <a:ext cx="156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위조 사이트</a:t>
            </a:r>
          </a:p>
        </p:txBody>
      </p:sp>
      <p:sp>
        <p:nvSpPr>
          <p:cNvPr id="15" name="왼쪽/오른쪽 화살표 14"/>
          <p:cNvSpPr/>
          <p:nvPr/>
        </p:nvSpPr>
        <p:spPr>
          <a:xfrm>
            <a:off x="3355955" y="3934047"/>
            <a:ext cx="591127" cy="226121"/>
          </a:xfrm>
          <a:prstGeom prst="left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4360871" y="5178055"/>
            <a:ext cx="885685" cy="244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4955002" y="3604497"/>
            <a:ext cx="1148086" cy="722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841706" y="2693370"/>
            <a:ext cx="4940563" cy="2874200"/>
            <a:chOff x="6841706" y="2660392"/>
            <a:chExt cx="4940563" cy="28742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1706" y="2660392"/>
              <a:ext cx="4940563" cy="2874200"/>
            </a:xfrm>
            <a:prstGeom prst="rect">
              <a:avLst/>
            </a:prstGeom>
          </p:spPr>
        </p:pic>
        <p:sp>
          <p:nvSpPr>
            <p:cNvPr id="19" name="타원 18"/>
            <p:cNvSpPr/>
            <p:nvPr/>
          </p:nvSpPr>
          <p:spPr>
            <a:xfrm rot="9922068">
              <a:off x="8783589" y="3458698"/>
              <a:ext cx="2647241" cy="7246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8198178" y="6036975"/>
            <a:ext cx="2651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차이가 유사해짐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3320528" y="3542107"/>
            <a:ext cx="66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1978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1966" y="1977341"/>
            <a:ext cx="3608798" cy="751139"/>
            <a:chOff x="4123410" y="1826618"/>
            <a:chExt cx="3608798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809022" y="1950945"/>
              <a:ext cx="2923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79361" y="1965482"/>
            <a:ext cx="804345" cy="751139"/>
            <a:chOff x="4123410" y="1826618"/>
            <a:chExt cx="804345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60422" y="3270743"/>
            <a:ext cx="804345" cy="751139"/>
            <a:chOff x="4123410" y="1826618"/>
            <a:chExt cx="804345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79361" y="3294967"/>
            <a:ext cx="804345" cy="751139"/>
            <a:chOff x="4123410" y="1826618"/>
            <a:chExt cx="804345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6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文本框 8"/>
          <p:cNvSpPr txBox="1"/>
          <p:nvPr/>
        </p:nvSpPr>
        <p:spPr>
          <a:xfrm>
            <a:off x="3057561" y="4751257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i="0" u="none" strike="noStrike" kern="1200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주제 제안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7379955" y="2101667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시스템 구성도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44" name="组合 19"/>
          <p:cNvGrpSpPr/>
          <p:nvPr/>
        </p:nvGrpSpPr>
        <p:grpSpPr>
          <a:xfrm>
            <a:off x="2551966" y="4630316"/>
            <a:ext cx="804345" cy="751139"/>
            <a:chOff x="4123410" y="1826618"/>
            <a:chExt cx="804345" cy="751139"/>
          </a:xfrm>
        </p:grpSpPr>
        <p:grpSp>
          <p:nvGrpSpPr>
            <p:cNvPr id="45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7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48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9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0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46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8"/>
          <p:cNvSpPr txBox="1"/>
          <p:nvPr/>
        </p:nvSpPr>
        <p:spPr>
          <a:xfrm>
            <a:off x="6905451" y="3447636"/>
            <a:ext cx="261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내용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884477C1-DCDB-4B70-8D15-A1BEBC47803A}"/>
              </a:ext>
            </a:extLst>
          </p:cNvPr>
          <p:cNvSpPr txBox="1"/>
          <p:nvPr/>
        </p:nvSpPr>
        <p:spPr>
          <a:xfrm>
            <a:off x="3397955" y="3419534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관련 연구 조사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51" name="组合 28">
            <a:extLst>
              <a:ext uri="{FF2B5EF4-FFF2-40B4-BE49-F238E27FC236}">
                <a16:creationId xmlns:a16="http://schemas.microsoft.com/office/drawing/2014/main" id="{C94E3C05-C16B-42E7-9E92-137FA29FDB5E}"/>
              </a:ext>
            </a:extLst>
          </p:cNvPr>
          <p:cNvGrpSpPr/>
          <p:nvPr/>
        </p:nvGrpSpPr>
        <p:grpSpPr>
          <a:xfrm>
            <a:off x="6579361" y="4635882"/>
            <a:ext cx="804345" cy="751139"/>
            <a:chOff x="4123410" y="1826618"/>
            <a:chExt cx="804345" cy="751139"/>
          </a:xfrm>
        </p:grpSpPr>
        <p:grpSp>
          <p:nvGrpSpPr>
            <p:cNvPr id="52" name="组合 29">
              <a:extLst>
                <a:ext uri="{FF2B5EF4-FFF2-40B4-BE49-F238E27FC236}">
                  <a16:creationId xmlns:a16="http://schemas.microsoft.com/office/drawing/2014/main" id="{2092FD64-B737-41CA-9B74-D2201EB7D196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54" name="椭圆 33">
                <a:extLst>
                  <a:ext uri="{FF2B5EF4-FFF2-40B4-BE49-F238E27FC236}">
                    <a16:creationId xmlns:a16="http://schemas.microsoft.com/office/drawing/2014/main" id="{D09BE95B-D1DC-452E-AF25-D971471D0BDB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55" name="椭圆 34">
                <a:extLst>
                  <a:ext uri="{FF2B5EF4-FFF2-40B4-BE49-F238E27FC236}">
                    <a16:creationId xmlns:a16="http://schemas.microsoft.com/office/drawing/2014/main" id="{3DCB5367-FFD2-4DDA-B866-51465B300994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56" name="椭圆 35">
                <a:extLst>
                  <a:ext uri="{FF2B5EF4-FFF2-40B4-BE49-F238E27FC236}">
                    <a16:creationId xmlns:a16="http://schemas.microsoft.com/office/drawing/2014/main" id="{EBBF93B9-3183-4A89-905E-03A149382524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7" name="椭圆 36">
                <a:extLst>
                  <a:ext uri="{FF2B5EF4-FFF2-40B4-BE49-F238E27FC236}">
                    <a16:creationId xmlns:a16="http://schemas.microsoft.com/office/drawing/2014/main" id="{CFDF92D0-DF92-4E06-B853-FC7AC70E2A68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53" name="直接连接符 32">
              <a:extLst>
                <a:ext uri="{FF2B5EF4-FFF2-40B4-BE49-F238E27FC236}">
                  <a16:creationId xmlns:a16="http://schemas.microsoft.com/office/drawing/2014/main" id="{A085F049-0169-477A-929B-6CEF2C076BFF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8">
            <a:extLst>
              <a:ext uri="{FF2B5EF4-FFF2-40B4-BE49-F238E27FC236}">
                <a16:creationId xmlns:a16="http://schemas.microsoft.com/office/drawing/2014/main" id="{05BDE958-BF3B-4188-9789-B5006CAFB85F}"/>
              </a:ext>
            </a:extLst>
          </p:cNvPr>
          <p:cNvSpPr txBox="1"/>
          <p:nvPr/>
        </p:nvSpPr>
        <p:spPr>
          <a:xfrm>
            <a:off x="7318236" y="4793605"/>
            <a:ext cx="284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</a:t>
            </a:r>
            <a:r>
              <a:rPr kumimoji="1" lang="ko-KR" altLang="en-US" sz="24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및 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향후 과제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5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490661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기존 사이트와 위조 사이트의 유사도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00124" y="2312897"/>
            <a:ext cx="5277392" cy="3184136"/>
            <a:chOff x="6841706" y="2660392"/>
            <a:chExt cx="4940563" cy="28742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06" y="2660392"/>
              <a:ext cx="4940563" cy="2874200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 rot="9922068">
              <a:off x="8783589" y="3458698"/>
              <a:ext cx="2647241" cy="7246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6507126" y="3444949"/>
            <a:ext cx="1201479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93225" y="3443300"/>
            <a:ext cx="3893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 구간에서 임의로 하나의 값을 학습 횟수 기준으로 설정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46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7220" y="1439835"/>
            <a:ext cx="11225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Original URL </a:t>
            </a:r>
            <a:r>
              <a:rPr lang="ko-KR" altLang="en-US" sz="2200" b="1" dirty="0"/>
              <a:t>목록을 텍스트에 저장</a:t>
            </a:r>
            <a:endParaRPr lang="en-US" altLang="ko-KR" sz="2200" b="1" dirty="0"/>
          </a:p>
          <a:p>
            <a:endParaRPr lang="ko-KR" altLang="en-US" sz="2000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221749" cy="1168898"/>
            <a:chOff x="4123410" y="1826618"/>
            <a:chExt cx="5221749" cy="1168898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123410" y="1918298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- U</a:t>
              </a:r>
              <a:r>
                <a:rPr lang="en-US" altLang="ko-KR" sz="2500" b="1" dirty="0" smtClean="0">
                  <a:solidFill>
                    <a:schemeClr val="accent1"/>
                  </a:solidFill>
                </a:rPr>
                <a:t>RL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169690"/>
            <a:ext cx="4586639" cy="1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36E6334-0204-4FBF-BC94-F0439195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62" y="2479764"/>
            <a:ext cx="4658127" cy="335572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D8A7691-5B28-4B4B-B040-582D9A9BBDAA}"/>
              </a:ext>
            </a:extLst>
          </p:cNvPr>
          <p:cNvGrpSpPr/>
          <p:nvPr/>
        </p:nvGrpSpPr>
        <p:grpSpPr>
          <a:xfrm>
            <a:off x="920031" y="2597009"/>
            <a:ext cx="3221415" cy="3071617"/>
            <a:chOff x="1126443" y="2779180"/>
            <a:chExt cx="2871976" cy="281811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60B8CC8-1B3F-4217-9EF0-4040A167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6443" y="2779180"/>
              <a:ext cx="2871976" cy="278750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17D4EA-B363-4089-BD31-44C94F0A5359}"/>
                </a:ext>
              </a:extLst>
            </p:cNvPr>
            <p:cNvSpPr txBox="1"/>
            <p:nvPr/>
          </p:nvSpPr>
          <p:spPr>
            <a:xfrm>
              <a:off x="1126443" y="5227962"/>
              <a:ext cx="2871976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D4AB46B-5E46-4FDC-9639-371F34DAC04B}"/>
              </a:ext>
            </a:extLst>
          </p:cNvPr>
          <p:cNvSpPr/>
          <p:nvPr/>
        </p:nvSpPr>
        <p:spPr>
          <a:xfrm>
            <a:off x="4588037" y="3803686"/>
            <a:ext cx="1296079" cy="707886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41508392-410A-4771-A36F-B1F3DCA036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412" y="2899929"/>
            <a:ext cx="4155673" cy="23241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9B7504F-B66B-446E-AAD9-1D36F544F6FE}"/>
              </a:ext>
            </a:extLst>
          </p:cNvPr>
          <p:cNvPicPr/>
          <p:nvPr/>
        </p:nvPicPr>
        <p:blipFill rotWithShape="1">
          <a:blip r:embed="rId3"/>
          <a:srcRect t="724" r="4702" b="12279"/>
          <a:stretch/>
        </p:blipFill>
        <p:spPr>
          <a:xfrm>
            <a:off x="6285543" y="2906774"/>
            <a:ext cx="4647480" cy="233677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组合 1"/>
          <p:cNvGrpSpPr/>
          <p:nvPr/>
        </p:nvGrpSpPr>
        <p:grpSpPr>
          <a:xfrm>
            <a:off x="365603" y="372475"/>
            <a:ext cx="5221749" cy="1155435"/>
            <a:chOff x="4101445" y="1826618"/>
            <a:chExt cx="5221749" cy="1155435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101445" y="1904835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- U</a:t>
              </a:r>
              <a:r>
                <a:rPr lang="en-US" altLang="ko-KR" sz="2500" b="1" dirty="0" smtClean="0">
                  <a:solidFill>
                    <a:schemeClr val="accent1"/>
                  </a:solidFill>
                </a:rPr>
                <a:t>RL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131982"/>
            <a:ext cx="4398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1F37AA-4AE4-47EA-AEC2-8D3D6500B21A}"/>
              </a:ext>
            </a:extLst>
          </p:cNvPr>
          <p:cNvSpPr txBox="1"/>
          <p:nvPr/>
        </p:nvSpPr>
        <p:spPr>
          <a:xfrm>
            <a:off x="594585" y="1478694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입력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 받아와서 위의 텍스트와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A754CE-464E-4414-B7EB-2478BF8DFFCA}"/>
              </a:ext>
            </a:extLst>
          </p:cNvPr>
          <p:cNvSpPr/>
          <p:nvPr/>
        </p:nvSpPr>
        <p:spPr>
          <a:xfrm>
            <a:off x="2263498" y="3214402"/>
            <a:ext cx="1298448" cy="169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1E01E47-0807-4145-862B-D3F6161307E4}"/>
              </a:ext>
            </a:extLst>
          </p:cNvPr>
          <p:cNvCxnSpPr/>
          <p:nvPr/>
        </p:nvCxnSpPr>
        <p:spPr>
          <a:xfrm flipV="1">
            <a:off x="2662468" y="2604654"/>
            <a:ext cx="780288" cy="60424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C1BFFA-675B-4A7A-ACDB-CE592914A9CB}"/>
              </a:ext>
            </a:extLst>
          </p:cNvPr>
          <p:cNvSpPr txBox="1"/>
          <p:nvPr/>
        </p:nvSpPr>
        <p:spPr>
          <a:xfrm>
            <a:off x="3405172" y="2455707"/>
            <a:ext cx="15355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URL </a:t>
            </a:r>
            <a:r>
              <a:rPr lang="ko-KR" altLang="en-US" sz="1300" dirty="0"/>
              <a:t>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35B780-5744-4B6F-88A8-C691EA923A76}"/>
              </a:ext>
            </a:extLst>
          </p:cNvPr>
          <p:cNvSpPr/>
          <p:nvPr/>
        </p:nvSpPr>
        <p:spPr>
          <a:xfrm>
            <a:off x="842869" y="3756849"/>
            <a:ext cx="1858056" cy="169951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D5DEE84-0887-4080-9222-9ABD54A04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7791" y="3962438"/>
            <a:ext cx="495954" cy="4246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11538A5-506A-4A7D-A8EA-CD2A87D842E6}"/>
              </a:ext>
            </a:extLst>
          </p:cNvPr>
          <p:cNvSpPr/>
          <p:nvPr/>
        </p:nvSpPr>
        <p:spPr>
          <a:xfrm>
            <a:off x="2222837" y="3149337"/>
            <a:ext cx="374509" cy="257178"/>
          </a:xfrm>
          <a:prstGeom prst="ellips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D4678BC-D98C-4247-8430-1447FBAE1789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2340553" y="2830814"/>
            <a:ext cx="388062" cy="248985"/>
          </a:xfrm>
          <a:prstGeom prst="bentConnector3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5CE65B-AD58-45B7-8591-BA2D958F6498}"/>
              </a:ext>
            </a:extLst>
          </p:cNvPr>
          <p:cNvSpPr txBox="1"/>
          <p:nvPr/>
        </p:nvSpPr>
        <p:spPr>
          <a:xfrm>
            <a:off x="1145139" y="2502824"/>
            <a:ext cx="21104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Original URL=https://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3A1453-558C-43D0-A743-8A739EB41EB4}"/>
              </a:ext>
            </a:extLst>
          </p:cNvPr>
          <p:cNvSpPr txBox="1"/>
          <p:nvPr/>
        </p:nvSpPr>
        <p:spPr>
          <a:xfrm>
            <a:off x="1842085" y="5386718"/>
            <a:ext cx="214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Fake URL</a:t>
            </a:r>
            <a:r>
              <a:rPr lang="ko-KR" altLang="en-US" dirty="0"/>
              <a:t>을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0C345B-CA38-4D34-AE0B-0F7A3BAE5BDE}"/>
              </a:ext>
            </a:extLst>
          </p:cNvPr>
          <p:cNvSpPr txBox="1"/>
          <p:nvPr/>
        </p:nvSpPr>
        <p:spPr>
          <a:xfrm>
            <a:off x="7443177" y="5412496"/>
            <a:ext cx="264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URL</a:t>
            </a:r>
            <a:r>
              <a:rPr lang="ko-KR" altLang="en-US" dirty="0"/>
              <a:t>을 입력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12C213-381E-4FC4-9A68-4A3F9204D74F}"/>
              </a:ext>
            </a:extLst>
          </p:cNvPr>
          <p:cNvSpPr/>
          <p:nvPr/>
        </p:nvSpPr>
        <p:spPr>
          <a:xfrm>
            <a:off x="7960059" y="3214402"/>
            <a:ext cx="1381904" cy="169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5FD4486-6F9B-4C63-BF3B-BCADBE71D06D}"/>
              </a:ext>
            </a:extLst>
          </p:cNvPr>
          <p:cNvSpPr/>
          <p:nvPr/>
        </p:nvSpPr>
        <p:spPr>
          <a:xfrm>
            <a:off x="7889959" y="3149337"/>
            <a:ext cx="452763" cy="333738"/>
          </a:xfrm>
          <a:prstGeom prst="ellips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8D9259-8F95-487B-828F-0E2AF3A7C04E}"/>
              </a:ext>
            </a:extLst>
          </p:cNvPr>
          <p:cNvSpPr/>
          <p:nvPr/>
        </p:nvSpPr>
        <p:spPr>
          <a:xfrm>
            <a:off x="6307886" y="3756849"/>
            <a:ext cx="1582073" cy="504066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644673D-D178-4D68-92F9-A2C40A7A38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2458" y="4282156"/>
            <a:ext cx="495954" cy="4246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4ACCE17-B241-4AE5-8E43-2B51D3E586A7}"/>
              </a:ext>
            </a:extLst>
          </p:cNvPr>
          <p:cNvSpPr txBox="1"/>
          <p:nvPr/>
        </p:nvSpPr>
        <p:spPr>
          <a:xfrm>
            <a:off x="2525509" y="4532329"/>
            <a:ext cx="9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일치</a:t>
            </a:r>
            <a:r>
              <a:rPr lang="en-US" altLang="ko-KR" b="1" dirty="0">
                <a:solidFill>
                  <a:srgbClr val="6600FF"/>
                </a:solidFill>
              </a:rPr>
              <a:t>X</a:t>
            </a:r>
            <a:endParaRPr lang="ko-KR" altLang="en-US" b="1" dirty="0">
              <a:solidFill>
                <a:srgbClr val="66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516147-2C06-4897-90F3-F907894387EE}"/>
              </a:ext>
            </a:extLst>
          </p:cNvPr>
          <p:cNvSpPr txBox="1"/>
          <p:nvPr/>
        </p:nvSpPr>
        <p:spPr>
          <a:xfrm>
            <a:off x="7051804" y="4723584"/>
            <a:ext cx="9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일치</a:t>
            </a:r>
            <a:r>
              <a:rPr lang="en-US" altLang="ko-KR" b="1" dirty="0">
                <a:solidFill>
                  <a:srgbClr val="6600FF"/>
                </a:solidFill>
              </a:rPr>
              <a:t>O</a:t>
            </a:r>
            <a:endParaRPr lang="ko-KR" altLang="en-US" b="1" dirty="0">
              <a:solidFill>
                <a:srgbClr val="6600FF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8884805-85BA-45DA-812F-D632049EC4AA}"/>
              </a:ext>
            </a:extLst>
          </p:cNvPr>
          <p:cNvCxnSpPr>
            <a:cxnSpLocks/>
          </p:cNvCxnSpPr>
          <p:nvPr/>
        </p:nvCxnSpPr>
        <p:spPr>
          <a:xfrm>
            <a:off x="6976388" y="4053526"/>
            <a:ext cx="80072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91CC005-B5D2-4E70-80B8-3943A4117DA3}"/>
              </a:ext>
            </a:extLst>
          </p:cNvPr>
          <p:cNvCxnSpPr>
            <a:cxnSpLocks/>
          </p:cNvCxnSpPr>
          <p:nvPr/>
        </p:nvCxnSpPr>
        <p:spPr>
          <a:xfrm>
            <a:off x="6385179" y="4189957"/>
            <a:ext cx="66662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02753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Original </a:t>
            </a:r>
            <a:r>
              <a:rPr lang="ko-KR" altLang="en-US" sz="2400" b="1" dirty="0"/>
              <a:t>이미지의 유사도 비교</a:t>
            </a:r>
            <a:endParaRPr lang="ko-KR" altLang="en-US" sz="2000" dirty="0"/>
          </a:p>
        </p:txBody>
      </p:sp>
      <p:sp>
        <p:nvSpPr>
          <p:cNvPr id="29" name="오른쪽 화살표 2">
            <a:extLst>
              <a:ext uri="{FF2B5EF4-FFF2-40B4-BE49-F238E27FC236}">
                <a16:creationId xmlns:a16="http://schemas.microsoft.com/office/drawing/2014/main" id="{6847531B-3DC3-4A3A-AD94-24E87CEAF405}"/>
              </a:ext>
            </a:extLst>
          </p:cNvPr>
          <p:cNvSpPr/>
          <p:nvPr/>
        </p:nvSpPr>
        <p:spPr>
          <a:xfrm>
            <a:off x="4354811" y="3416656"/>
            <a:ext cx="1375751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4A5475-0881-4A04-8ED1-EB5A28BB9978}"/>
              </a:ext>
            </a:extLst>
          </p:cNvPr>
          <p:cNvSpPr txBox="1"/>
          <p:nvPr/>
        </p:nvSpPr>
        <p:spPr>
          <a:xfrm>
            <a:off x="6568019" y="2467589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오리지널 이미지의 유사도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4D6C23-8890-423E-98A4-55AC577624EF}"/>
              </a:ext>
            </a:extLst>
          </p:cNvPr>
          <p:cNvSpPr txBox="1"/>
          <p:nvPr/>
        </p:nvSpPr>
        <p:spPr>
          <a:xfrm>
            <a:off x="7217389" y="4896380"/>
            <a:ext cx="30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00FF"/>
                </a:solidFill>
              </a:rPr>
              <a:t>Origin Image: 0.86431</a:t>
            </a:r>
            <a:endParaRPr lang="ko-KR" altLang="en-US" dirty="0">
              <a:solidFill>
                <a:srgbClr val="6600FF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5FA4734-0536-48BA-AE50-3AB9D1AE4D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22" y="1903081"/>
            <a:ext cx="2812972" cy="42819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AE63F5-352E-45B9-B4EF-53B0C7EF4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02" y="3184870"/>
            <a:ext cx="5900672" cy="137769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B91796-4008-4CFB-868C-D314AC276104}"/>
              </a:ext>
            </a:extLst>
          </p:cNvPr>
          <p:cNvSpPr/>
          <p:nvPr/>
        </p:nvSpPr>
        <p:spPr>
          <a:xfrm>
            <a:off x="5976202" y="3135032"/>
            <a:ext cx="5900672" cy="281624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72DFC1-C238-4296-8178-7D1A0E9FB1C1}"/>
              </a:ext>
            </a:extLst>
          </p:cNvPr>
          <p:cNvSpPr/>
          <p:nvPr/>
        </p:nvSpPr>
        <p:spPr>
          <a:xfrm>
            <a:off x="239375" y="6249714"/>
            <a:ext cx="5736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hlinkClick r:id="rId4"/>
              </a:rPr>
              <a:t>https://otalk.kbstar.com/quics?page=omember&amp;QSL=F#loading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16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02753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User</a:t>
            </a:r>
            <a:r>
              <a:rPr lang="ko-KR" altLang="en-US" sz="2400" b="1" dirty="0"/>
              <a:t>가 전송한 이미지의 유사도 비교</a:t>
            </a:r>
            <a:endParaRPr lang="ko-KR" altLang="en-US" sz="2000" dirty="0"/>
          </a:p>
        </p:txBody>
      </p:sp>
      <p:sp>
        <p:nvSpPr>
          <p:cNvPr id="29" name="오른쪽 화살표 2">
            <a:extLst>
              <a:ext uri="{FF2B5EF4-FFF2-40B4-BE49-F238E27FC236}">
                <a16:creationId xmlns:a16="http://schemas.microsoft.com/office/drawing/2014/main" id="{6847531B-3DC3-4A3A-AD94-24E87CEAF405}"/>
              </a:ext>
            </a:extLst>
          </p:cNvPr>
          <p:cNvSpPr/>
          <p:nvPr/>
        </p:nvSpPr>
        <p:spPr>
          <a:xfrm>
            <a:off x="4308050" y="3436758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3067B6-64BF-4D21-B6B7-6CA84CD7B665}"/>
              </a:ext>
            </a:extLst>
          </p:cNvPr>
          <p:cNvSpPr txBox="1"/>
          <p:nvPr/>
        </p:nvSpPr>
        <p:spPr>
          <a:xfrm>
            <a:off x="6678585" y="2670360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가 전송한 이미지의 유사도</a:t>
            </a: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EEEEB9-B934-4285-9F65-92D9E3673D5C}"/>
              </a:ext>
            </a:extLst>
          </p:cNvPr>
          <p:cNvSpPr txBox="1"/>
          <p:nvPr/>
        </p:nvSpPr>
        <p:spPr>
          <a:xfrm>
            <a:off x="7436195" y="4753030"/>
            <a:ext cx="30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00FF"/>
                </a:solidFill>
              </a:rPr>
              <a:t>User Image: 0.763</a:t>
            </a:r>
            <a:endParaRPr lang="ko-KR" altLang="en-US" dirty="0">
              <a:solidFill>
                <a:srgbClr val="6600FF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9847C6A-FDAA-4A3B-A695-1CAC68A3D8F1}"/>
              </a:ext>
            </a:extLst>
          </p:cNvPr>
          <p:cNvGrpSpPr/>
          <p:nvPr/>
        </p:nvGrpSpPr>
        <p:grpSpPr>
          <a:xfrm>
            <a:off x="1109455" y="1903081"/>
            <a:ext cx="2860608" cy="4092326"/>
            <a:chOff x="1191913" y="1932937"/>
            <a:chExt cx="2973239" cy="4525932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3BD8673-11E8-4E57-8684-235BC2783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913" y="1932937"/>
              <a:ext cx="2973239" cy="4525932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39DA4DB-B836-4AA9-88A5-5E1950E23E23}"/>
                </a:ext>
              </a:extLst>
            </p:cNvPr>
            <p:cNvSpPr/>
            <p:nvPr/>
          </p:nvSpPr>
          <p:spPr>
            <a:xfrm>
              <a:off x="1678880" y="2682239"/>
              <a:ext cx="303657" cy="138863"/>
            </a:xfrm>
            <a:prstGeom prst="rect">
              <a:avLst/>
            </a:prstGeom>
            <a:noFill/>
            <a:ln w="38100">
              <a:solidFill>
                <a:srgbClr val="F23B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/>
          <p:nvPr/>
        </p:nvPicPr>
        <p:blipFill>
          <a:blip r:embed="rId3"/>
          <a:stretch>
            <a:fillRect/>
          </a:stretch>
        </p:blipFill>
        <p:spPr>
          <a:xfrm>
            <a:off x="5907042" y="3132175"/>
            <a:ext cx="5969832" cy="139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95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74342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Original </a:t>
            </a:r>
            <a:r>
              <a:rPr lang="ko-KR" altLang="en-US" sz="2400" b="1" dirty="0"/>
              <a:t>이미지의 탐지 결과</a:t>
            </a:r>
            <a:endParaRPr lang="ko-KR" altLang="en-US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7AF71FA-3C72-4A01-AF4D-7ADF7D154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92" y="1974669"/>
            <a:ext cx="2812972" cy="42819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4F04678-78CC-48A2-9AC5-E3E451B8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234" y="2564733"/>
            <a:ext cx="4829175" cy="2705100"/>
          </a:xfrm>
          <a:prstGeom prst="rect">
            <a:avLst/>
          </a:prstGeom>
        </p:spPr>
      </p:pic>
      <p:sp>
        <p:nvSpPr>
          <p:cNvPr id="22" name="오른쪽 화살표 2">
            <a:extLst>
              <a:ext uri="{FF2B5EF4-FFF2-40B4-BE49-F238E27FC236}">
                <a16:creationId xmlns:a16="http://schemas.microsoft.com/office/drawing/2014/main" id="{3B13A72F-9B62-4B05-AFC8-601CC604191A}"/>
              </a:ext>
            </a:extLst>
          </p:cNvPr>
          <p:cNvSpPr/>
          <p:nvPr/>
        </p:nvSpPr>
        <p:spPr>
          <a:xfrm>
            <a:off x="4431211" y="3523661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12C213-381E-4FC4-9A68-4A3F9204D74F}"/>
              </a:ext>
            </a:extLst>
          </p:cNvPr>
          <p:cNvSpPr/>
          <p:nvPr/>
        </p:nvSpPr>
        <p:spPr>
          <a:xfrm>
            <a:off x="6251235" y="3359020"/>
            <a:ext cx="2836782" cy="666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602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74342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Fake </a:t>
            </a:r>
            <a:r>
              <a:rPr lang="ko-KR" altLang="en-US" sz="2400" b="1" dirty="0"/>
              <a:t>이미지의 탐지 결과</a:t>
            </a:r>
            <a:endParaRPr lang="ko-KR" altLang="en-US" sz="2000" dirty="0"/>
          </a:p>
        </p:txBody>
      </p:sp>
      <p:sp>
        <p:nvSpPr>
          <p:cNvPr id="23" name="오른쪽 화살표 2">
            <a:extLst>
              <a:ext uri="{FF2B5EF4-FFF2-40B4-BE49-F238E27FC236}">
                <a16:creationId xmlns:a16="http://schemas.microsoft.com/office/drawing/2014/main" id="{1BE196B3-C556-4B27-8826-EC4CA878B376}"/>
              </a:ext>
            </a:extLst>
          </p:cNvPr>
          <p:cNvSpPr/>
          <p:nvPr/>
        </p:nvSpPr>
        <p:spPr>
          <a:xfrm>
            <a:off x="4717291" y="3452450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/>
          <p:nvPr/>
        </p:nvPicPr>
        <p:blipFill>
          <a:blip r:embed="rId2"/>
          <a:stretch>
            <a:fillRect/>
          </a:stretch>
        </p:blipFill>
        <p:spPr>
          <a:xfrm>
            <a:off x="6307495" y="2351314"/>
            <a:ext cx="5164070" cy="311317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62" y="1974669"/>
            <a:ext cx="2812972" cy="42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시연 영상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920031" y="1663283"/>
            <a:ext cx="9866218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3000" b="1" dirty="0"/>
              <a:t>기존 연구에 비해 개선된 점</a:t>
            </a:r>
            <a:endParaRPr lang="en-US" altLang="ko-KR" sz="3000" b="1" dirty="0"/>
          </a:p>
          <a:p>
            <a:endParaRPr lang="en-US" altLang="ko-KR" sz="3000" b="1" dirty="0"/>
          </a:p>
          <a:p>
            <a:endParaRPr lang="en-US" altLang="ko-KR" sz="3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맑은 고딕"/>
                <a:ea typeface="맑은 고딕"/>
              </a:rPr>
              <a:t>피쳐매칭을</a:t>
            </a:r>
            <a:r>
              <a:rPr lang="ko-KR" altLang="en-US" sz="2400" dirty="0">
                <a:latin typeface="맑은 고딕"/>
                <a:ea typeface="맑은 고딕"/>
              </a:rPr>
              <a:t> 사용했을 때에 비해 이미지의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 전체를 매칭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할 수 있다</a:t>
            </a: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탐지를 위한 </a:t>
            </a:r>
            <a:r>
              <a:rPr lang="en-US" altLang="ko-KR" sz="2400" dirty="0"/>
              <a:t>parameter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이미지를 추가로 이용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에 비해 일반적으로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정확성이 더 높은 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Inception v3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를 사용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4202965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920031" y="1663283"/>
            <a:ext cx="9866218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2. </a:t>
            </a:r>
            <a:r>
              <a:rPr lang="ko-KR" altLang="en-US" sz="3000" b="1" dirty="0"/>
              <a:t>한계점</a:t>
            </a:r>
            <a:endParaRPr lang="en-US" altLang="ko-KR" sz="3000" b="1" dirty="0"/>
          </a:p>
          <a:p>
            <a:endParaRPr lang="en-US" altLang="ko-KR" sz="3000" b="1" dirty="0"/>
          </a:p>
          <a:p>
            <a:endParaRPr lang="en-US" altLang="ko-KR" sz="3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맑은 고딕"/>
                <a:ea typeface="맑은 고딕"/>
              </a:rPr>
              <a:t>이미지 데이터가 많아서 전처리에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시간이 많이 소요</a:t>
            </a:r>
            <a:r>
              <a:rPr lang="ko-KR" altLang="en-US" sz="2400" dirty="0">
                <a:latin typeface="맑은 고딕"/>
                <a:ea typeface="맑은 고딕"/>
              </a:rPr>
              <a:t>된다</a:t>
            </a:r>
            <a:r>
              <a:rPr lang="en-US" altLang="ko-KR" sz="2400" dirty="0">
                <a:latin typeface="맑은 고딕"/>
                <a:ea typeface="맑은 고딕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타겟 웹사이트의 갱신 주기가 짧은 경우 그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갱신된 이미지의 실시간 저장이 어려울 수 있다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.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5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Multiuser</a:t>
            </a:r>
            <a:r>
              <a:rPr lang="ko-KR" altLang="en-US" sz="2400" dirty="0"/>
              <a:t>가 동시에 서버에 </a:t>
            </a:r>
            <a:r>
              <a:rPr lang="en-US" altLang="ko-KR" sz="2400" dirty="0"/>
              <a:t>request</a:t>
            </a:r>
            <a:r>
              <a:rPr lang="ko-KR" altLang="en-US" sz="2400" dirty="0"/>
              <a:t>를 보냈을 때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처리가 불가능</a:t>
            </a:r>
            <a:r>
              <a:rPr lang="ko-KR" altLang="en-US" sz="2400" dirty="0"/>
              <a:t>하다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9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F94253B-906E-4588-9E12-5287BCE293FC}"/>
              </a:ext>
            </a:extLst>
          </p:cNvPr>
          <p:cNvGrpSpPr/>
          <p:nvPr/>
        </p:nvGrpSpPr>
        <p:grpSpPr>
          <a:xfrm>
            <a:off x="1285219" y="1357869"/>
            <a:ext cx="4361889" cy="4800329"/>
            <a:chOff x="207481" y="1426073"/>
            <a:chExt cx="4113650" cy="4584857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481" y="1426073"/>
              <a:ext cx="4113650" cy="4584857"/>
            </a:xfrm>
            <a:prstGeom prst="rect">
              <a:avLst/>
            </a:prstGeom>
          </p:spPr>
        </p:pic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A768BED-C39E-4B87-97AA-D9027DDC1111}"/>
                </a:ext>
              </a:extLst>
            </p:cNvPr>
            <p:cNvCxnSpPr>
              <a:cxnSpLocks/>
            </p:cNvCxnSpPr>
            <p:nvPr/>
          </p:nvCxnSpPr>
          <p:spPr>
            <a:xfrm>
              <a:off x="1489435" y="4100660"/>
              <a:ext cx="22812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22873B7-F32E-4885-89EF-1CBF79D9817C}"/>
                </a:ext>
              </a:extLst>
            </p:cNvPr>
            <p:cNvCxnSpPr>
              <a:cxnSpLocks/>
            </p:cNvCxnSpPr>
            <p:nvPr/>
          </p:nvCxnSpPr>
          <p:spPr>
            <a:xfrm>
              <a:off x="273146" y="4309621"/>
              <a:ext cx="10937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86A1488-80C2-4197-AB27-8EBC047EBBE1}"/>
              </a:ext>
            </a:extLst>
          </p:cNvPr>
          <p:cNvSpPr txBox="1"/>
          <p:nvPr/>
        </p:nvSpPr>
        <p:spPr>
          <a:xfrm>
            <a:off x="1285219" y="6207901"/>
            <a:ext cx="455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defRPr lang="ko-KR" altLang="en-US"/>
            </a:pPr>
            <a:r>
              <a:rPr lang="ko-KR" altLang="en-US" sz="2000" b="1" u="sng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공공기관과 금융기관 사칭 사이트</a:t>
            </a:r>
            <a:endParaRPr lang="en-US" altLang="ko-KR" sz="2000" b="1" u="sng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0D1B08C5-42D9-4BE2-8483-FE1AD5DE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187" y="1357869"/>
            <a:ext cx="4152842" cy="4929905"/>
          </a:xfrm>
          <a:prstGeom prst="rect">
            <a:avLst/>
          </a:prstGeom>
        </p:spPr>
      </p:pic>
      <p:grpSp>
        <p:nvGrpSpPr>
          <p:cNvPr id="80" name="组合 1"/>
          <p:cNvGrpSpPr/>
          <p:nvPr/>
        </p:nvGrpSpPr>
        <p:grpSpPr>
          <a:xfrm>
            <a:off x="387568" y="372475"/>
            <a:ext cx="6199619" cy="751139"/>
            <a:chOff x="4123410" y="1826618"/>
            <a:chExt cx="6199619" cy="751139"/>
          </a:xfrm>
        </p:grpSpPr>
        <p:grpSp>
          <p:nvGrpSpPr>
            <p:cNvPr id="81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4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5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86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87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2" name="文本框 8"/>
            <p:cNvSpPr txBox="1"/>
            <p:nvPr/>
          </p:nvSpPr>
          <p:spPr>
            <a:xfrm>
              <a:off x="4741652" y="1950945"/>
              <a:ext cx="5581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 </a:t>
              </a:r>
              <a:r>
                <a:rPr lang="en-US" altLang="ko-KR" sz="2200" dirty="0"/>
                <a:t>– </a:t>
              </a:r>
              <a:r>
                <a:rPr lang="ko-KR" altLang="en-US" sz="2200" dirty="0"/>
                <a:t>연구 배경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83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직선 연결선 87"/>
          <p:cNvCxnSpPr>
            <a:cxnSpLocks/>
          </p:cNvCxnSpPr>
          <p:nvPr/>
        </p:nvCxnSpPr>
        <p:spPr>
          <a:xfrm>
            <a:off x="400140" y="1170362"/>
            <a:ext cx="6033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아래쪽 5">
            <a:extLst>
              <a:ext uri="{FF2B5EF4-FFF2-40B4-BE49-F238E27FC236}">
                <a16:creationId xmlns:a16="http://schemas.microsoft.com/office/drawing/2014/main" id="{8DA22BE3-F0A5-4CD1-A5A2-695F46A7545B}"/>
              </a:ext>
            </a:extLst>
          </p:cNvPr>
          <p:cNvSpPr/>
          <p:nvPr/>
        </p:nvSpPr>
        <p:spPr>
          <a:xfrm rot="10800000">
            <a:off x="5247289" y="6207901"/>
            <a:ext cx="236540" cy="348792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17D912-7EAC-4254-ADE4-C090EBF7240D}"/>
              </a:ext>
            </a:extLst>
          </p:cNvPr>
          <p:cNvSpPr txBox="1"/>
          <p:nvPr/>
        </p:nvSpPr>
        <p:spPr>
          <a:xfrm>
            <a:off x="6598258" y="6298407"/>
            <a:ext cx="455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buClr>
                <a:srgbClr val="000000"/>
              </a:buClr>
              <a:defRPr sz="2000" b="1" u="sng">
                <a:solidFill>
                  <a:srgbClr val="FF0000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r>
              <a:rPr lang="ko-KR" altLang="en-US" dirty="0"/>
              <a:t>웹사이트 위</a:t>
            </a:r>
            <a:r>
              <a:rPr lang="en-US" altLang="ko-KR" dirty="0"/>
              <a:t>•</a:t>
            </a:r>
            <a:r>
              <a:rPr lang="ko-KR" altLang="en-US" dirty="0"/>
              <a:t>변조 해킹 피해</a:t>
            </a:r>
            <a:endParaRPr lang="en-US" altLang="ko-KR" dirty="0"/>
          </a:p>
        </p:txBody>
      </p:sp>
      <p:sp>
        <p:nvSpPr>
          <p:cNvPr id="91" name="화살표: 아래쪽 27">
            <a:extLst>
              <a:ext uri="{FF2B5EF4-FFF2-40B4-BE49-F238E27FC236}">
                <a16:creationId xmlns:a16="http://schemas.microsoft.com/office/drawing/2014/main" id="{D907CA78-E712-40D7-98E4-96FC9CFF3770}"/>
              </a:ext>
            </a:extLst>
          </p:cNvPr>
          <p:cNvSpPr/>
          <p:nvPr/>
        </p:nvSpPr>
        <p:spPr>
          <a:xfrm rot="10800000">
            <a:off x="9911317" y="6311782"/>
            <a:ext cx="236540" cy="348792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840" y="5829159"/>
            <a:ext cx="52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713773" y="5868236"/>
            <a:ext cx="140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920031" y="1598546"/>
            <a:ext cx="704831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3. </a:t>
            </a:r>
            <a:r>
              <a:rPr lang="ko-KR" altLang="en-US" sz="3000" b="1" dirty="0"/>
              <a:t>향후 과제</a:t>
            </a:r>
            <a:endParaRPr lang="en-US" altLang="ko-KR" sz="3000" b="1" dirty="0"/>
          </a:p>
          <a:p>
            <a:endParaRPr lang="en-US" altLang="ko-KR" sz="3000" b="1" dirty="0"/>
          </a:p>
          <a:p>
            <a:endParaRPr lang="en-US" altLang="ko-KR" sz="3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많은 양의 이미지 데이터를 처리하는 시간 감소</a:t>
            </a:r>
            <a:endParaRPr lang="en-US" altLang="ko-KR" sz="2300" b="1" dirty="0">
              <a:solidFill>
                <a:srgbClr val="00B050"/>
              </a:solidFill>
              <a:latin typeface="맑은 고딕"/>
              <a:ea typeface="맑은 고딕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0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F507FE2-B387-493D-A3D3-BA0A2DB66DBF}"/>
              </a:ext>
            </a:extLst>
          </p:cNvPr>
          <p:cNvSpPr/>
          <p:nvPr/>
        </p:nvSpPr>
        <p:spPr>
          <a:xfrm>
            <a:off x="7838342" y="3335561"/>
            <a:ext cx="649002" cy="46550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375798-A83E-4DB5-8016-ECCFE462C813}"/>
              </a:ext>
            </a:extLst>
          </p:cNvPr>
          <p:cNvSpPr txBox="1"/>
          <p:nvPr/>
        </p:nvSpPr>
        <p:spPr>
          <a:xfrm>
            <a:off x="8532702" y="3168204"/>
            <a:ext cx="35899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err="1"/>
              <a:t>전처리</a:t>
            </a:r>
            <a:r>
              <a:rPr lang="ko-KR" altLang="en-US" sz="2300" b="1" dirty="0"/>
              <a:t> 과정을 나누어서 </a:t>
            </a:r>
            <a:r>
              <a:rPr lang="en-US" altLang="ko-KR" sz="2300" b="1" dirty="0"/>
              <a:t>Multiprocessor</a:t>
            </a:r>
            <a:r>
              <a:rPr lang="ko-KR" altLang="en-US" sz="2300" b="1" dirty="0"/>
              <a:t>로 수행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FD4773-6009-4611-B88F-ED49F7F3D445}"/>
              </a:ext>
            </a:extLst>
          </p:cNvPr>
          <p:cNvSpPr/>
          <p:nvPr/>
        </p:nvSpPr>
        <p:spPr>
          <a:xfrm>
            <a:off x="829313" y="2800874"/>
            <a:ext cx="6870518" cy="116755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425FE4-F3DE-47FE-9946-F290E9CC6EA9}"/>
              </a:ext>
            </a:extLst>
          </p:cNvPr>
          <p:cNvSpPr/>
          <p:nvPr/>
        </p:nvSpPr>
        <p:spPr>
          <a:xfrm>
            <a:off x="829313" y="4389789"/>
            <a:ext cx="6870518" cy="104607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7ECB581-FB4A-4E8B-A692-7361F5E61387}"/>
              </a:ext>
            </a:extLst>
          </p:cNvPr>
          <p:cNvSpPr/>
          <p:nvPr/>
        </p:nvSpPr>
        <p:spPr>
          <a:xfrm>
            <a:off x="7800614" y="4692803"/>
            <a:ext cx="649002" cy="46550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09CDD5-4D6F-4843-9867-2347E4977DD8}"/>
              </a:ext>
            </a:extLst>
          </p:cNvPr>
          <p:cNvSpPr txBox="1"/>
          <p:nvPr/>
        </p:nvSpPr>
        <p:spPr>
          <a:xfrm>
            <a:off x="8532702" y="4732256"/>
            <a:ext cx="358996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err="1"/>
              <a:t>MultiThread</a:t>
            </a:r>
            <a:r>
              <a:rPr lang="ko-KR" altLang="en-US" sz="2300" b="1" dirty="0"/>
              <a:t>로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E77A0-F06E-40D0-AFEA-DDE8894005F3}"/>
              </a:ext>
            </a:extLst>
          </p:cNvPr>
          <p:cNvSpPr txBox="1"/>
          <p:nvPr/>
        </p:nvSpPr>
        <p:spPr>
          <a:xfrm>
            <a:off x="920032" y="4732256"/>
            <a:ext cx="577468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300" b="1" dirty="0">
                <a:solidFill>
                  <a:srgbClr val="00B050"/>
                </a:solidFill>
                <a:latin typeface="맑은 고딕"/>
                <a:ea typeface="맑은 고딕"/>
              </a:rPr>
              <a:t>Multiuser</a:t>
            </a: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2300" b="1" dirty="0">
                <a:solidFill>
                  <a:srgbClr val="00B050"/>
                </a:solidFill>
                <a:latin typeface="맑은 고딕"/>
                <a:ea typeface="맑은 고딕"/>
              </a:rPr>
              <a:t>request </a:t>
            </a: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동시 처리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371358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4316534" cy="751139"/>
            <a:chOff x="4123410" y="1826618"/>
            <a:chExt cx="4316534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7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924003" y="1950945"/>
              <a:ext cx="3515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출처 및 참고 문헌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>
            <a:cxnSpLocks/>
          </p:cNvCxnSpPr>
          <p:nvPr/>
        </p:nvCxnSpPr>
        <p:spPr>
          <a:xfrm flipV="1">
            <a:off x="400140" y="1150029"/>
            <a:ext cx="4303962" cy="4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0B212-EAF4-4D74-956F-1CEC77AD0BC5}"/>
              </a:ext>
            </a:extLst>
          </p:cNvPr>
          <p:cNvSpPr txBox="1"/>
          <p:nvPr/>
        </p:nvSpPr>
        <p:spPr>
          <a:xfrm>
            <a:off x="537583" y="1535664"/>
            <a:ext cx="113303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[1]-</a:t>
            </a:r>
            <a:r>
              <a:rPr lang="en-US" altLang="ko-KR" dirty="0">
                <a:latin typeface="+mj-lt"/>
                <a:hlinkClick r:id="rId2"/>
              </a:rPr>
              <a:t>http://biz.chosun.com/site/data/</a:t>
            </a:r>
            <a:r>
              <a:rPr lang="en-US" altLang="ko-KR" dirty="0" err="1">
                <a:latin typeface="+mj-lt"/>
                <a:hlinkClick r:id="rId2"/>
              </a:rPr>
              <a:t>html_dir</a:t>
            </a:r>
            <a:r>
              <a:rPr lang="en-US" altLang="ko-KR" dirty="0">
                <a:latin typeface="+mj-lt"/>
                <a:hlinkClick r:id="rId2"/>
              </a:rPr>
              <a:t>/2018/10/04/2018100400109.html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[2]-http://www.zdnet.co.kr/view/?no=20181002145050</a:t>
            </a:r>
          </a:p>
          <a:p>
            <a:r>
              <a:rPr lang="en-US" altLang="ko-KR" dirty="0">
                <a:latin typeface="+mj-lt"/>
              </a:rPr>
              <a:t>[3]-</a:t>
            </a:r>
            <a:r>
              <a:rPr lang="en-US" altLang="ko-KR" dirty="0">
                <a:hlinkClick r:id="rId3"/>
              </a:rPr>
              <a:t>https://www.boannews.com/media/view.asp?idx=73846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[4]-</a:t>
            </a:r>
            <a:r>
              <a:rPr lang="en-US" altLang="ko-KR" dirty="0">
                <a:latin typeface="+mj-lt"/>
                <a:hlinkClick r:id="rId4"/>
              </a:rPr>
              <a:t>https://m.blog.naver.com/</a:t>
            </a:r>
            <a:r>
              <a:rPr lang="en-US" altLang="ko-KR" dirty="0" err="1">
                <a:latin typeface="+mj-lt"/>
                <a:hlinkClick r:id="rId4"/>
              </a:rPr>
              <a:t>PostView.nhn?blogId</a:t>
            </a:r>
            <a:r>
              <a:rPr lang="en-US" altLang="ko-KR" dirty="0">
                <a:latin typeface="+mj-lt"/>
                <a:hlinkClick r:id="rId4"/>
              </a:rPr>
              <a:t>=</a:t>
            </a:r>
            <a:r>
              <a:rPr lang="en-US" altLang="ko-KR" dirty="0" err="1">
                <a:latin typeface="+mj-lt"/>
                <a:hlinkClick r:id="rId4"/>
              </a:rPr>
              <a:t>zenmode&amp;logNo</a:t>
            </a:r>
            <a:r>
              <a:rPr lang="en-US" altLang="ko-KR" dirty="0">
                <a:latin typeface="+mj-lt"/>
                <a:hlinkClick r:id="rId4"/>
              </a:rPr>
              <a:t>=150175674967&amp;proxyReferer=http%3A%2F%2Fwww.google.com%2Furl%3Fsa%3Dt%26rct%3Dj%26q%3D%26esrc%3Ds%26source%3Dweb%26cd%3D7%26ved%3D2ahUKEwjuhr2xmpXhAhWNvpQKHVKHD6MQFjAGegQIBRAB%26url%3Dhttp%253A%252F%252Fm.blog.naver.com%252Fzenmode%252F150175674967%26usg%3DAOvVaw28bK8NVDYDD3G0F3OT5HFg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[5]-</a:t>
            </a:r>
            <a:r>
              <a:rPr lang="en-US" altLang="ko-KR" dirty="0">
                <a:hlinkClick r:id="rId5"/>
              </a:rPr>
              <a:t>https://m.post.naver.com/viewer/</a:t>
            </a:r>
            <a:r>
              <a:rPr lang="en-US" altLang="ko-KR" dirty="0" err="1">
                <a:hlinkClick r:id="rId5"/>
              </a:rPr>
              <a:t>postView.nhn?volumeNo</a:t>
            </a:r>
            <a:r>
              <a:rPr lang="en-US" altLang="ko-KR" dirty="0">
                <a:hlinkClick r:id="rId5"/>
              </a:rPr>
              <a:t>=16585222&amp;memberNo=25598567</a:t>
            </a:r>
            <a:endParaRPr lang="en-US" altLang="ko-KR" dirty="0"/>
          </a:p>
          <a:p>
            <a:r>
              <a:rPr lang="en-US" altLang="ko-KR" dirty="0">
                <a:latin typeface="+mj-lt"/>
              </a:rPr>
              <a:t>[6]-https://www.earticle.net/Article/A263848 – </a:t>
            </a:r>
            <a:r>
              <a:rPr lang="ko-KR" altLang="en-US" dirty="0">
                <a:latin typeface="+mj-lt"/>
              </a:rPr>
              <a:t>이미지를 이용한 웹사이트 위</a:t>
            </a:r>
            <a:r>
              <a:rPr lang="en-US" altLang="ko-KR" dirty="0">
                <a:latin typeface="+mj-lt"/>
              </a:rPr>
              <a:t>•</a:t>
            </a:r>
            <a:r>
              <a:rPr lang="ko-KR" altLang="en-US" dirty="0">
                <a:latin typeface="+mj-lt"/>
              </a:rPr>
              <a:t>변조 탐지</a:t>
            </a:r>
            <a:endParaRPr lang="en-US" altLang="ko-KR" dirty="0">
              <a:latin typeface="+mj-lt"/>
            </a:endParaRPr>
          </a:p>
          <a:p>
            <a:r>
              <a:rPr lang="en-US" altLang="ko-KR" dirty="0"/>
              <a:t>[7]-PENG YANG, GUANGZHEN ZHAO , AND PENG ZENG, “Phishing Website Detection Based on Multidimensional Features Driven by Deep Learning”,</a:t>
            </a:r>
            <a:r>
              <a:rPr lang="en-US" altLang="ko-KR" b="1" dirty="0"/>
              <a:t> Published in: </a:t>
            </a:r>
            <a:r>
              <a:rPr lang="en-US" altLang="ko-KR" dirty="0">
                <a:hlinkClick r:id="rId6"/>
              </a:rPr>
              <a:t>IEEE Access</a:t>
            </a:r>
            <a:r>
              <a:rPr lang="en-US" altLang="ko-KR" dirty="0"/>
              <a:t> ( Volume: 7 ), 11 January 2019 </a:t>
            </a:r>
          </a:p>
          <a:p>
            <a:r>
              <a:rPr lang="en-US" altLang="ko-KR" dirty="0"/>
              <a:t>[8]-F.C. Dalgic1, A.S. </a:t>
            </a:r>
            <a:r>
              <a:rPr lang="en-US" altLang="ko-KR" dirty="0" err="1"/>
              <a:t>Bozkir</a:t>
            </a:r>
            <a:r>
              <a:rPr lang="en-US" altLang="ko-KR" dirty="0"/>
              <a:t> 2* and M. </a:t>
            </a:r>
            <a:r>
              <a:rPr lang="en-US" altLang="ko-KR" dirty="0" err="1"/>
              <a:t>Aydos</a:t>
            </a:r>
            <a:r>
              <a:rPr lang="en-US" altLang="ko-KR" dirty="0"/>
              <a:t> 3, “Phish-IRIS: A New Approach for Vision Based Brand Prediction of Phishing Web Pages via Compact Visual Descriptors”, </a:t>
            </a:r>
            <a:r>
              <a:rPr lang="en-US" altLang="ko-KR" b="1" dirty="0"/>
              <a:t>Published in: </a:t>
            </a:r>
            <a:r>
              <a:rPr lang="en-US" altLang="ko-KR" dirty="0">
                <a:hlinkClick r:id="rId7"/>
              </a:rPr>
              <a:t>2018 2nd International Symposium on Multidisciplinary Studies and Innovative Technologies (ISMSIT)</a:t>
            </a:r>
            <a:r>
              <a:rPr lang="en-US" altLang="ko-KR" dirty="0"/>
              <a:t>, 19-21 Oct.</a:t>
            </a:r>
            <a:r>
              <a:rPr lang="ko-KR" altLang="en-US" dirty="0"/>
              <a:t> </a:t>
            </a:r>
            <a:r>
              <a:rPr lang="en-US" altLang="ko-KR" dirty="0"/>
              <a:t>2018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E2CED8-4160-4796-8039-1BD3A2521A01}"/>
              </a:ext>
            </a:extLst>
          </p:cNvPr>
          <p:cNvSpPr/>
          <p:nvPr/>
        </p:nvSpPr>
        <p:spPr>
          <a:xfrm>
            <a:off x="4992496" y="540967"/>
            <a:ext cx="77092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GitHub URL-</a:t>
            </a:r>
          </a:p>
          <a:p>
            <a:r>
              <a:rPr lang="en-US" altLang="ko-KR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https://github.com/yjinsol/grad_project.git</a:t>
            </a:r>
          </a:p>
        </p:txBody>
      </p:sp>
    </p:spTree>
    <p:extLst>
      <p:ext uri="{BB962C8B-B14F-4D97-AF65-F5344CB8AC3E}">
        <p14:creationId xmlns:p14="http://schemas.microsoft.com/office/powerpoint/2010/main" val="1273218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6" name="椭圆 5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902688" y="3197915"/>
            <a:ext cx="587635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</p:spTree>
    <p:extLst>
      <p:ext uri="{BB962C8B-B14F-4D97-AF65-F5344CB8AC3E}">
        <p14:creationId xmlns:p14="http://schemas.microsoft.com/office/powerpoint/2010/main" val="17366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482" y="741913"/>
            <a:ext cx="3977009" cy="4051582"/>
          </a:xfrm>
          <a:prstGeom prst="rect">
            <a:avLst/>
          </a:prstGeom>
        </p:spPr>
      </p:pic>
      <p:grpSp>
        <p:nvGrpSpPr>
          <p:cNvPr id="26" name="组合 1"/>
          <p:cNvGrpSpPr/>
          <p:nvPr/>
        </p:nvGrpSpPr>
        <p:grpSpPr>
          <a:xfrm>
            <a:off x="388247" y="372475"/>
            <a:ext cx="6090235" cy="751139"/>
            <a:chOff x="4123410" y="1826618"/>
            <a:chExt cx="6090235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1" y="1950945"/>
              <a:ext cx="5471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 </a:t>
              </a:r>
              <a:r>
                <a:rPr lang="en-US" altLang="ko-KR" sz="2200" dirty="0">
                  <a:solidFill>
                    <a:prstClr val="black"/>
                  </a:solidFill>
                </a:rPr>
                <a:t>– </a:t>
              </a:r>
              <a:r>
                <a:rPr lang="ko-KR" altLang="en-US" sz="2200" dirty="0">
                  <a:solidFill>
                    <a:prstClr val="black"/>
                  </a:solidFill>
                </a:rPr>
                <a:t>연구 목적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>
            <a:cxnSpLocks/>
          </p:cNvCxnSpPr>
          <p:nvPr/>
        </p:nvCxnSpPr>
        <p:spPr>
          <a:xfrm>
            <a:off x="400819" y="1170362"/>
            <a:ext cx="5966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0455491" y="4480303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[4]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1969002" y="4927087"/>
            <a:ext cx="8486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PC</a:t>
            </a:r>
            <a:r>
              <a:rPr lang="ko-KR" altLang="en-US" sz="2000" dirty="0"/>
              <a:t>에 악성코드가 감염되어 </a:t>
            </a:r>
            <a:r>
              <a:rPr lang="ko-KR" altLang="en-US" sz="2000" b="1" dirty="0">
                <a:solidFill>
                  <a:srgbClr val="FF0000"/>
                </a:solidFill>
              </a:rPr>
              <a:t>정상 홈페이지에 접속해도 피싱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가짜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사이트로 유도</a:t>
            </a:r>
            <a:r>
              <a:rPr lang="ko-KR" altLang="en-US" sz="2000" dirty="0"/>
              <a:t>하여 금융 정보를 입력하게 하는 사례가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웹 페이지 접속 시 </a:t>
            </a:r>
            <a:r>
              <a:rPr lang="ko-KR" altLang="en-US" sz="2000" b="1" dirty="0">
                <a:solidFill>
                  <a:srgbClr val="FF0000"/>
                </a:solidFill>
              </a:rPr>
              <a:t>금융감독원 팝업 창이 나타난다면</a:t>
            </a:r>
            <a:r>
              <a:rPr lang="ko-KR" altLang="en-US" sz="2000" dirty="0"/>
              <a:t> </a:t>
            </a:r>
            <a:r>
              <a:rPr lang="en-US" altLang="ko-KR" sz="2000" dirty="0"/>
              <a:t>PC</a:t>
            </a:r>
            <a:r>
              <a:rPr lang="ko-KR" altLang="en-US" sz="2000" dirty="0"/>
              <a:t>에 </a:t>
            </a:r>
            <a:r>
              <a:rPr lang="ko-KR" altLang="en-US" sz="2000" b="1" dirty="0" err="1">
                <a:solidFill>
                  <a:srgbClr val="FF0000"/>
                </a:solidFill>
              </a:rPr>
              <a:t>파밍</a:t>
            </a:r>
            <a:r>
              <a:rPr lang="ko-KR" altLang="en-US" sz="2000" b="1" dirty="0">
                <a:solidFill>
                  <a:srgbClr val="FF0000"/>
                </a:solidFill>
              </a:rPr>
              <a:t> 악성코드가 감염되었을 가능성</a:t>
            </a:r>
            <a:r>
              <a:rPr lang="ko-KR" altLang="en-US" sz="2000" dirty="0"/>
              <a:t>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 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2E38EE-FFD8-4BED-97D5-88C7ADD286B8}"/>
              </a:ext>
            </a:extLst>
          </p:cNvPr>
          <p:cNvSpPr txBox="1"/>
          <p:nvPr/>
        </p:nvSpPr>
        <p:spPr>
          <a:xfrm>
            <a:off x="1760248" y="3633435"/>
            <a:ext cx="417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[3]</a:t>
            </a:r>
            <a:endParaRPr lang="ko-KR" altLang="en-US" sz="15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8F0CE74-13F5-4750-97FF-D0F9A345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16" y="4023396"/>
            <a:ext cx="6076950" cy="7334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C9AD532-5731-49DB-A45C-625BEF39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221" y="1295419"/>
            <a:ext cx="3665914" cy="2666119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472917-766B-400E-ACC3-DFF431E57BC4}"/>
              </a:ext>
            </a:extLst>
          </p:cNvPr>
          <p:cNvCxnSpPr/>
          <p:nvPr/>
        </p:nvCxnSpPr>
        <p:spPr>
          <a:xfrm>
            <a:off x="3417647" y="4480303"/>
            <a:ext cx="29500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5A88088-7CE9-471E-91A0-8AEBDDBAFCA1}"/>
              </a:ext>
            </a:extLst>
          </p:cNvPr>
          <p:cNvCxnSpPr>
            <a:cxnSpLocks/>
          </p:cNvCxnSpPr>
          <p:nvPr/>
        </p:nvCxnSpPr>
        <p:spPr>
          <a:xfrm>
            <a:off x="313285" y="4708695"/>
            <a:ext cx="4596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352353" y="2693308"/>
            <a:ext cx="1089103" cy="2022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가짜 사이트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460920" y="2697669"/>
            <a:ext cx="1159766" cy="2022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진짜 사이트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726" y="2197606"/>
            <a:ext cx="1771650" cy="3429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6376" y="2226181"/>
            <a:ext cx="24098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7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8" name="组合 1"/>
          <p:cNvGrpSpPr/>
          <p:nvPr/>
        </p:nvGrpSpPr>
        <p:grpSpPr>
          <a:xfrm>
            <a:off x="387568" y="372475"/>
            <a:ext cx="804345" cy="751139"/>
            <a:chOff x="4123410" y="1826618"/>
            <a:chExt cx="804345" cy="751139"/>
          </a:xfrm>
        </p:grpSpPr>
        <p:grpSp>
          <p:nvGrpSpPr>
            <p:cNvPr id="19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2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23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4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5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1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>
            <a:cxnSpLocks/>
          </p:cNvCxnSpPr>
          <p:nvPr/>
        </p:nvCxnSpPr>
        <p:spPr>
          <a:xfrm>
            <a:off x="400140" y="1170362"/>
            <a:ext cx="6078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828045" y="4344956"/>
            <a:ext cx="4012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[5]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2028655" y="4870436"/>
            <a:ext cx="8134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0000"/>
                </a:solidFill>
              </a:rPr>
              <a:t>악성코드에 감염된 사용자</a:t>
            </a:r>
            <a:r>
              <a:rPr lang="en-US" altLang="ko-KR" sz="2000" b="1" dirty="0">
                <a:solidFill>
                  <a:srgbClr val="FF0000"/>
                </a:solidFill>
              </a:rPr>
              <a:t>PC</a:t>
            </a:r>
            <a:r>
              <a:rPr lang="ko-KR" altLang="en-US" sz="2000" b="1" dirty="0">
                <a:solidFill>
                  <a:srgbClr val="FF0000"/>
                </a:solidFill>
              </a:rPr>
              <a:t>를 조작</a:t>
            </a:r>
            <a:r>
              <a:rPr lang="ko-KR" altLang="en-US" sz="2000" dirty="0"/>
              <a:t>하여 금융 정보를 빼내는 것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이용자</a:t>
            </a:r>
            <a:r>
              <a:rPr lang="en-US" altLang="ko-KR" sz="2000" dirty="0"/>
              <a:t>PC</a:t>
            </a:r>
            <a:r>
              <a:rPr lang="ko-KR" altLang="en-US" sz="2000" dirty="0"/>
              <a:t>가 악성코드에 감염되면 </a:t>
            </a:r>
            <a:r>
              <a:rPr lang="ko-KR" altLang="en-US" sz="2000" b="1" dirty="0">
                <a:solidFill>
                  <a:srgbClr val="FF0000"/>
                </a:solidFill>
              </a:rPr>
              <a:t>정상 사이트로 접속을 시도하는 도중에 피싱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가짜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 사이트로 유도</a:t>
            </a:r>
            <a:r>
              <a:rPr lang="ko-KR" altLang="en-US" sz="2000" dirty="0"/>
              <a:t>하여  금융 정보를 탈취한다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591D1B9-9035-4275-9904-3A9F2CA9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15" y="1981743"/>
            <a:ext cx="7056784" cy="26487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91D750-117D-4854-B2E9-B93F80CEFFC4}"/>
              </a:ext>
            </a:extLst>
          </p:cNvPr>
          <p:cNvSpPr txBox="1"/>
          <p:nvPr/>
        </p:nvSpPr>
        <p:spPr>
          <a:xfrm>
            <a:off x="686183" y="1325844"/>
            <a:ext cx="396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파밍</a:t>
            </a:r>
            <a:r>
              <a:rPr lang="en-US" altLang="ko-KR" sz="2400" b="1" dirty="0"/>
              <a:t>(Pharming)</a:t>
            </a:r>
            <a:r>
              <a:rPr lang="ko-KR" altLang="en-US" sz="2400" b="1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1A0524E3-33CB-4B24-AD8F-98EA167C8333}"/>
              </a:ext>
            </a:extLst>
          </p:cNvPr>
          <p:cNvSpPr txBox="1"/>
          <p:nvPr/>
        </p:nvSpPr>
        <p:spPr>
          <a:xfrm>
            <a:off x="1006488" y="496802"/>
            <a:ext cx="547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연구 배경 및 목적 </a:t>
            </a:r>
            <a:r>
              <a:rPr lang="en-US" altLang="ko-KR" sz="2200" dirty="0">
                <a:solidFill>
                  <a:prstClr val="black"/>
                </a:solidFill>
              </a:rPr>
              <a:t>– </a:t>
            </a:r>
            <a:r>
              <a:rPr lang="ko-KR" altLang="en-US" sz="2200" dirty="0">
                <a:solidFill>
                  <a:prstClr val="black"/>
                </a:solidFill>
              </a:rPr>
              <a:t>연구 목적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22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8038F8D-4267-4751-A50C-AFC1CC1A41CA}"/>
              </a:ext>
            </a:extLst>
          </p:cNvPr>
          <p:cNvSpPr txBox="1"/>
          <p:nvPr/>
        </p:nvSpPr>
        <p:spPr>
          <a:xfrm>
            <a:off x="4460033" y="1774281"/>
            <a:ext cx="7056784" cy="31562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latin typeface="맑은 고딕"/>
                <a:ea typeface="맑은 고딕"/>
                <a:cs typeface="맑은 고딕"/>
              </a:rPr>
              <a:t>Feature Matching</a:t>
            </a: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>
              <a:buClr>
                <a:srgbClr val="000000"/>
              </a:buClr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수많은 피처를 추출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하여 다른 이미지의 피처셋과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비교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 유사성을 검사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연산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속도가 느리고</a:t>
            </a:r>
            <a:r>
              <a:rPr lang="en-US" altLang="ko-KR" sz="220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특정 부분만 매칭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하여 비교하기 때문에 정확성이 많이 떨어진다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6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91492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u="sng" dirty="0">
                <a:solidFill>
                  <a:srgbClr val="FF0000"/>
                </a:solidFill>
              </a:rPr>
              <a:t>Inception</a:t>
            </a:r>
            <a:r>
              <a:rPr lang="ko-KR" altLang="en-US" sz="2300" b="1" u="sng" dirty="0">
                <a:solidFill>
                  <a:srgbClr val="FF0000"/>
                </a:solidFill>
              </a:rPr>
              <a:t> </a:t>
            </a:r>
            <a:r>
              <a:rPr lang="en-US" altLang="ko-KR" sz="2300" b="1" u="sng" dirty="0">
                <a:solidFill>
                  <a:srgbClr val="FF0000"/>
                </a:solidFill>
              </a:rPr>
              <a:t>v3</a:t>
            </a:r>
            <a:r>
              <a:rPr lang="ko-KR" altLang="en-US" sz="2300" b="1" u="sng" dirty="0">
                <a:solidFill>
                  <a:srgbClr val="FF0000"/>
                </a:solidFill>
              </a:rPr>
              <a:t>에 비해 유사도 정확성이 떨어진다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36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8698EF3-C8EE-4A14-B330-7A1849D0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0" y="1335385"/>
            <a:ext cx="3562335" cy="447673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D502A1-5D44-48E4-AD55-6A3FF8F15E09}"/>
              </a:ext>
            </a:extLst>
          </p:cNvPr>
          <p:cNvSpPr/>
          <p:nvPr/>
        </p:nvSpPr>
        <p:spPr>
          <a:xfrm>
            <a:off x="4119555" y="544278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[6]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C06A267-7855-48F8-897A-C54D366F6E2B}"/>
              </a:ext>
            </a:extLst>
          </p:cNvPr>
          <p:cNvCxnSpPr>
            <a:cxnSpLocks/>
          </p:cNvCxnSpPr>
          <p:nvPr/>
        </p:nvCxnSpPr>
        <p:spPr>
          <a:xfrm>
            <a:off x="2518611" y="1799972"/>
            <a:ext cx="15688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F0EA3F2-5D4F-444B-8EDC-E78971CE90D9}"/>
              </a:ext>
            </a:extLst>
          </p:cNvPr>
          <p:cNvCxnSpPr>
            <a:cxnSpLocks/>
          </p:cNvCxnSpPr>
          <p:nvPr/>
        </p:nvCxnSpPr>
        <p:spPr>
          <a:xfrm>
            <a:off x="678884" y="2064667"/>
            <a:ext cx="5130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6E294C-0AF9-4421-99A1-EF73298ACC75}"/>
              </a:ext>
            </a:extLst>
          </p:cNvPr>
          <p:cNvCxnSpPr>
            <a:cxnSpLocks/>
          </p:cNvCxnSpPr>
          <p:nvPr/>
        </p:nvCxnSpPr>
        <p:spPr>
          <a:xfrm>
            <a:off x="2751072" y="2802604"/>
            <a:ext cx="13416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E3637A3-501E-4FC9-A5B0-9F98BEEBBDA8}"/>
              </a:ext>
            </a:extLst>
          </p:cNvPr>
          <p:cNvCxnSpPr>
            <a:cxnSpLocks/>
          </p:cNvCxnSpPr>
          <p:nvPr/>
        </p:nvCxnSpPr>
        <p:spPr>
          <a:xfrm>
            <a:off x="647529" y="3075320"/>
            <a:ext cx="34399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1B56AB-ECD5-4C17-A6BC-EE40204E8E8D}"/>
              </a:ext>
            </a:extLst>
          </p:cNvPr>
          <p:cNvCxnSpPr>
            <a:cxnSpLocks/>
          </p:cNvCxnSpPr>
          <p:nvPr/>
        </p:nvCxnSpPr>
        <p:spPr>
          <a:xfrm>
            <a:off x="647529" y="3291888"/>
            <a:ext cx="18710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62929" y="590733"/>
            <a:ext cx="4772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</a:t>
            </a:r>
            <a:r>
              <a:rPr lang="ko-KR" altLang="en-US" sz="2200" dirty="0">
                <a:solidFill>
                  <a:prstClr val="black"/>
                </a:solidFill>
              </a:rPr>
              <a:t>피처 매칭 기반 탐지 기법</a:t>
            </a:r>
          </a:p>
        </p:txBody>
      </p:sp>
    </p:spTree>
    <p:extLst>
      <p:ext uri="{BB962C8B-B14F-4D97-AF65-F5344CB8AC3E}">
        <p14:creationId xmlns:p14="http://schemas.microsoft.com/office/powerpoint/2010/main" val="36232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2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3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4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5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C8B30076-7AF6-459B-BCCF-109A713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" y="1473056"/>
            <a:ext cx="6496050" cy="15621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4BA4FEB-F548-416D-8B32-177B4C2E8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68" y="3035156"/>
            <a:ext cx="8543925" cy="12096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CE858AA-5BA9-4B44-B796-671DC9B57DC0}"/>
              </a:ext>
            </a:extLst>
          </p:cNvPr>
          <p:cNvSpPr txBox="1"/>
          <p:nvPr/>
        </p:nvSpPr>
        <p:spPr>
          <a:xfrm>
            <a:off x="362091" y="4298883"/>
            <a:ext cx="9988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지정된 </a:t>
            </a:r>
            <a:r>
              <a:rPr lang="en-US" altLang="ko-KR" sz="2000" b="1" dirty="0">
                <a:solidFill>
                  <a:srgbClr val="00B050"/>
                </a:solidFill>
              </a:rPr>
              <a:t>URL</a:t>
            </a:r>
            <a:r>
              <a:rPr lang="ko-KR" altLang="en-US" sz="2000" b="1" dirty="0">
                <a:solidFill>
                  <a:srgbClr val="00B050"/>
                </a:solidFill>
              </a:rPr>
              <a:t>의 문자 시퀀스 기능을 추출 </a:t>
            </a:r>
            <a:r>
              <a:rPr lang="en-US" altLang="ko-KR" sz="2000" b="1" dirty="0">
                <a:solidFill>
                  <a:srgbClr val="00B050"/>
                </a:solidFill>
              </a:rPr>
              <a:t>-&gt;</a:t>
            </a:r>
            <a:r>
              <a:rPr lang="ko-KR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</a:rPr>
              <a:t>deep learning</a:t>
            </a:r>
            <a:r>
              <a:rPr lang="ko-KR" altLang="en-US" sz="2000" b="1" dirty="0">
                <a:solidFill>
                  <a:srgbClr val="00B050"/>
                </a:solidFill>
              </a:rPr>
              <a:t>을 통해 분류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B050"/>
                </a:solidFill>
              </a:rPr>
              <a:t>URL </a:t>
            </a:r>
            <a:r>
              <a:rPr lang="ko-KR" altLang="en-US" sz="2000" b="1" dirty="0">
                <a:solidFill>
                  <a:srgbClr val="00B050"/>
                </a:solidFill>
              </a:rPr>
              <a:t>통계 </a:t>
            </a:r>
            <a:r>
              <a:rPr lang="ko-KR" altLang="en-US" sz="2000" dirty="0"/>
              <a:t>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코드 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텍스트 기능 및 </a:t>
            </a:r>
            <a:r>
              <a:rPr lang="en-US" altLang="ko-KR" sz="2000" dirty="0"/>
              <a:t>deep learning</a:t>
            </a:r>
            <a:r>
              <a:rPr lang="ko-KR" altLang="en-US" sz="2000" dirty="0"/>
              <a:t>분류 결과를 이용한다</a:t>
            </a:r>
            <a:r>
              <a:rPr lang="en-US" altLang="ko-KR" sz="2000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707650"/>
            <a:ext cx="110000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탐지를 위한 </a:t>
            </a:r>
            <a:r>
              <a:rPr lang="en-US" altLang="ko-KR" sz="2300" b="1" u="sng" dirty="0">
                <a:solidFill>
                  <a:srgbClr val="FF0000"/>
                </a:solidFill>
              </a:rPr>
              <a:t>parameter</a:t>
            </a:r>
            <a:r>
              <a:rPr lang="ko-KR" altLang="en-US" sz="2300" b="1" u="sng" dirty="0">
                <a:solidFill>
                  <a:srgbClr val="FF0000"/>
                </a:solidFill>
              </a:rPr>
              <a:t>로 </a:t>
            </a:r>
            <a:r>
              <a:rPr lang="en-US" altLang="ko-KR" sz="2300" b="1" u="sng" dirty="0">
                <a:solidFill>
                  <a:srgbClr val="FF0000"/>
                </a:solidFill>
              </a:rPr>
              <a:t>URL</a:t>
            </a:r>
            <a:r>
              <a:rPr lang="ko-KR" altLang="en-US" sz="2300" b="1" u="sng" dirty="0">
                <a:solidFill>
                  <a:srgbClr val="FF0000"/>
                </a:solidFill>
              </a:rPr>
              <a:t>만 이용하는 것은 정상 도메인 주소를 가진 </a:t>
            </a:r>
            <a:endParaRPr lang="en-US" altLang="ko-KR" sz="2300" b="1" u="sng" dirty="0">
              <a:solidFill>
                <a:srgbClr val="FF0000"/>
              </a:solidFill>
            </a:endParaRPr>
          </a:p>
          <a:p>
            <a:r>
              <a:rPr lang="ko-KR" altLang="en-US" sz="2300" b="1" u="sng" dirty="0">
                <a:solidFill>
                  <a:srgbClr val="FF0000"/>
                </a:solidFill>
              </a:rPr>
              <a:t>피싱 사이트 탐지에 부적합</a:t>
            </a:r>
          </a:p>
        </p:txBody>
      </p:sp>
      <p:sp>
        <p:nvSpPr>
          <p:cNvPr id="36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8855118" y="390252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[7]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A0686AE-59D6-41E1-8BA8-E9683E39E7D8}"/>
              </a:ext>
            </a:extLst>
          </p:cNvPr>
          <p:cNvCxnSpPr/>
          <p:nvPr/>
        </p:nvCxnSpPr>
        <p:spPr>
          <a:xfrm>
            <a:off x="5587651" y="3468279"/>
            <a:ext cx="32777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0593E11-4F1C-4BCC-B0E3-80E44C2A3BA0}"/>
              </a:ext>
            </a:extLst>
          </p:cNvPr>
          <p:cNvCxnSpPr>
            <a:cxnSpLocks/>
          </p:cNvCxnSpPr>
          <p:nvPr/>
        </p:nvCxnSpPr>
        <p:spPr>
          <a:xfrm>
            <a:off x="357880" y="3733801"/>
            <a:ext cx="5581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62929" y="576879"/>
            <a:ext cx="4772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URL</a:t>
            </a:r>
            <a:r>
              <a:rPr lang="ko-KR" altLang="en-US" sz="2200" dirty="0">
                <a:solidFill>
                  <a:prstClr val="black"/>
                </a:solidFill>
              </a:rPr>
              <a:t> 기반 탐지 기법</a:t>
            </a:r>
          </a:p>
        </p:txBody>
      </p:sp>
    </p:spTree>
    <p:extLst>
      <p:ext uri="{BB962C8B-B14F-4D97-AF65-F5344CB8AC3E}">
        <p14:creationId xmlns:p14="http://schemas.microsoft.com/office/powerpoint/2010/main" val="3197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0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1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88411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더 높은 정확성과 특징 추출을 위해서는 </a:t>
            </a:r>
            <a:r>
              <a:rPr lang="en-US" altLang="ko-KR" sz="2300" b="1" u="sng" dirty="0">
                <a:solidFill>
                  <a:srgbClr val="FF0000"/>
                </a:solidFill>
              </a:rPr>
              <a:t>Inception v3</a:t>
            </a:r>
            <a:r>
              <a:rPr lang="ko-KR" altLang="en-US" sz="2300" b="1" u="sng" dirty="0">
                <a:solidFill>
                  <a:srgbClr val="FF0000"/>
                </a:solidFill>
              </a:rPr>
              <a:t>의 성능이 더 좋다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31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307542" y="523800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[8]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29F3BC-68C5-413A-961A-71E97E68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0" y="1385437"/>
            <a:ext cx="7373553" cy="72116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21BE497-4ED8-43B8-A146-F55102B3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0" y="2196212"/>
            <a:ext cx="3374010" cy="3033514"/>
          </a:xfrm>
          <a:prstGeom prst="rect">
            <a:avLst/>
          </a:prstGeom>
        </p:spPr>
      </p:pic>
      <p:sp>
        <p:nvSpPr>
          <p:cNvPr id="35" name="TextBox 5">
            <a:extLst>
              <a:ext uri="{FF2B5EF4-FFF2-40B4-BE49-F238E27FC236}">
                <a16:creationId xmlns:a16="http://schemas.microsoft.com/office/drawing/2014/main" id="{33DC1DFE-423A-498E-9306-F61B17F2AD58}"/>
              </a:ext>
            </a:extLst>
          </p:cNvPr>
          <p:cNvSpPr txBox="1"/>
          <p:nvPr/>
        </p:nvSpPr>
        <p:spPr>
          <a:xfrm>
            <a:off x="4086915" y="2230010"/>
            <a:ext cx="7664097" cy="33773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를 이용하여 이미지의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시각적 특징을 추출</a:t>
            </a:r>
            <a:r>
              <a:rPr lang="ko-KR" altLang="en-US" sz="220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하고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과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Random Forest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module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로 이미지를 분류한다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Feature extraction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는 이미지의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색상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질감 등을 특징으로 추출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Image classification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은 일반적으로 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Inception v3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에 비해 정확성이 떨어진다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95587" y="567132"/>
            <a:ext cx="6536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</a:t>
            </a:r>
            <a:r>
              <a:rPr lang="ko-KR" altLang="en-US" sz="2200" dirty="0">
                <a:solidFill>
                  <a:prstClr val="black"/>
                </a:solidFill>
              </a:rPr>
              <a:t>시각적인 추출 기법과 </a:t>
            </a:r>
            <a:r>
              <a:rPr lang="en-US" altLang="ko-KR" sz="2200" dirty="0">
                <a:solidFill>
                  <a:prstClr val="black"/>
                </a:solidFill>
              </a:rPr>
              <a:t>SVM</a:t>
            </a:r>
            <a:r>
              <a:rPr lang="ko-KR" altLang="en-US" sz="2200" dirty="0">
                <a:solidFill>
                  <a:prstClr val="black"/>
                </a:solidFill>
              </a:rPr>
              <a:t>을 이용한 탐지 기법</a:t>
            </a:r>
          </a:p>
        </p:txBody>
      </p:sp>
    </p:spTree>
    <p:extLst>
      <p:ext uri="{BB962C8B-B14F-4D97-AF65-F5344CB8AC3E}">
        <p14:creationId xmlns:p14="http://schemas.microsoft.com/office/powerpoint/2010/main" val="25701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41" name="组合 1"/>
          <p:cNvGrpSpPr/>
          <p:nvPr/>
        </p:nvGrpSpPr>
        <p:grpSpPr>
          <a:xfrm>
            <a:off x="387568" y="372475"/>
            <a:ext cx="5193100" cy="1201545"/>
            <a:chOff x="4123410" y="1826618"/>
            <a:chExt cx="5193100" cy="1201545"/>
          </a:xfrm>
        </p:grpSpPr>
        <p:grpSp>
          <p:nvGrpSpPr>
            <p:cNvPr id="4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4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8"/>
            <p:cNvSpPr txBox="1"/>
            <p:nvPr/>
          </p:nvSpPr>
          <p:spPr>
            <a:xfrm>
              <a:off x="4741652" y="1950945"/>
              <a:ext cx="45748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(1/2)</a:t>
              </a:r>
              <a:r>
                <a:rPr lang="en-US" altLang="ko-KR" sz="3200" dirty="0">
                  <a:solidFill>
                    <a:prstClr val="black"/>
                  </a:solidFill>
                </a:rPr>
                <a:t> </a:t>
              </a:r>
              <a:r>
                <a:rPr lang="en-US" altLang="ko-KR" sz="2200" dirty="0">
                  <a:solidFill>
                    <a:prstClr val="black"/>
                  </a:solidFill>
                </a:rPr>
                <a:t>- </a:t>
              </a:r>
              <a:r>
                <a:rPr lang="ko-KR" altLang="en-US" sz="2200" dirty="0">
                  <a:solidFill>
                    <a:prstClr val="black"/>
                  </a:solidFill>
                </a:rPr>
                <a:t>순서도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4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/>
          <p:cNvCxnSpPr>
            <a:cxnSpLocks/>
          </p:cNvCxnSpPr>
          <p:nvPr/>
        </p:nvCxnSpPr>
        <p:spPr>
          <a:xfrm>
            <a:off x="400140" y="1235678"/>
            <a:ext cx="518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CECAC73-7304-4370-980D-3FF41E59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53" y="1479901"/>
            <a:ext cx="8643876" cy="50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7142FA4-1EA3-4518-B18B-F7D30EE0890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PK7/UgvtCeYagQAAAMRAAAdAAAAdW5pdmVyc2FsL2NvbW1vbl9tZXNzYWdlcy5sbmetWN1u2zYUvi/QdyAEFNiALW0HtCiGxAEtMTYRWXIlOk42DAIjMTYRScz049a72u0uNuwp9mAD9h47pOQk7g8kJQFswKR8vnN4znd+qMPjj1mKNqIopcqPrNcHrywk8lglMl8dWQt28v07C5UVzxOeqlwcWbmy0PHo+bPDlOermq8E/H7+DKHDTJQlLMuRXt2tkUyOrPk4sv3ZHHsXketP/GhMJ9bIVtkNz7fIVSv1zQ9v3318/ebtt4cvW7k+MOEMu+4+EDJIb171APJY4LsRoBE38sg5s0b//f3XMDF/wVzqEWvU/hgmPQ/IGSj9489OsUUQEI9FoUsdEtEw8nxmPOESRhxrdKFqtOYbgSqFNlJ8QNVaQBQrWQhUpjIxD2IFG3ktupQ5/gxTLwpIyAJqM+p71ihURbH9zsDyulqrAtSVKJElv0xFYnQCX8zzm0KUoJpXwCcEn2ot4Z8q4zI/6FQd4CX1JhHzfTeMiOfsdqwRyRPkFFyrGYgS4JAEAFDwUhQPkI0Mx4w4wmk6DGFKJ1MXvkybMJWrdQrfaqgdcwIxmIu8Swo4QgIgVxgu/cDRTgNViKMbXpYfVJHs8eN+oLqAqWf7QEGb3QNnGmMHDDGWUDWKQsRVF9iMhCGekGjsnwORrZHnD5HwTyHbTodIXJAQUoSEXTIePqMTrAmvU2zH/11+xVzTOd0iHscgp923kaouYUe7FLLAZFp5MExNSN4vIGwUu19J4wYVvGtWK7kRYEeRiKJTEZQXmziaRe8X9KfoBFOXOBHQyvGXETMFT2vM+BblqkI82fA8FuhSxLwGrm/hWSIT80zH2ej/tZa/IV61VeVFW5A8h5y/GGrPXg37gll1CTZVlchuqi7V2mGt+Q+xQnP6qyb0OfrD9Ic28XBA/aeJTCmzOm2q7qPjc2vZ0Bh1GvFIT/WP1lNbEja1dUyhYI2l6i9BoJvq/gENMO0vRb0TUDRvSjTUcJpfDdDp+S2Ap9BDMc7AVXsmnIELB8gvyTikDEajpbgsZdU5dphsbAL05dDGMOWlohJ3yXgprhRMOKngm2b6gC5kIt0Z0HvDzV6rYJS5YLIHgKuGPACZygzsT3pgLmZk54GmwO+dZKnqNDHJm8prU+TBt3UmPh+brgqVmd2UlzvyNk3m+DFWNIcLGqXzAe3/Nv96x+de+j08SiHBgT2NbOzZRI/5OlfTnkKQAtoVLgsjF4+1OORCxqt4Dc30StV50hOoGdUdcoIBrD1zKHgRr//9/Z+eGJ9Y0uyidvfHQSCQ2LoKkluwnz1VifKXLhCGx/tyZtFHqr3a7OR63nQYBRY+yR2CN60lUxlsHXTrBZK3QcOMYXs6gzwIDe1VXcDoNgRhhoNTqGVmCrdGM15cQyFkSqWDUIyrNQGrYdrvbpd1lcpcDJF9XCvRB2Z0HmHHMTdtSL5UxtdNz0zgRhG3V+4Urtx9wewp9qDOfoInElkNBDStaVeFINGb9V2abz7vVLer0ryuOHx57+3F/1BLAwQUAAIACADyu/1IjFU64GYEAADIEAAALgAAAHVuaXZlcnNhbC9jdXN0b21fcHJlc2V0cy8wL2NvbW1vbl9tZXNzYWdlcy5sbmetWNtu4zYQfc9XEAIWaIE2u1tgF4siUUBLjE1ElrwSHSctCoGRGJsIJaa6eNd96msfWvQr+mEF+h8dUXYS7wWSkgAxEFI+Z0YzZ2ZIH518zBRai6KUOj+2Xh++spDIE53KfHlszdnp9+8sVFY8T7nSuTi2cm2hE/vgSPF8WfOlsA8OEDrKRFnCorRhcb9EMj22ZqPYCaYz7F/GXjAO4hEdW7ajs1ueb5Cnl/qbH96++/j6zdtvj15ucT1Yoin2vH0eZIjevOrm8VkYeDGQES/2yQWz7P/+/msQKpgzj/rEsrf/DALPQnIOJv/4sws1D0PiszjyqEtiGsV+wEwUPMKIa9mXukYrvhao0mgtxQdUrQQkr5KFQKWSqXmQaNjIa9Fhyw2mmPpxSCIWUofRwLfsSBfF5jvDyutqpQuwVqJUlvxKidSYBJWY57eFKMEyr0BFCP6qlYRv6ozL/LDLcogX1B/HLAi8KCa+u9uxbJKnyC14Y2UYSYgjEgK+4KUohkNjoy2DRlipQQQTOp548GGNAxO5XCn4VAO9mBEI/0zkHSAQBwlBVFG0CEK3iRcYQhzd8rL8oIt0TxgPU9TBS30nAOk57AE3ayh2vJBcCU2iKERSdXBNSRThMYlHwQXo17L9YAAgOIMKOxsAuCQR1AWJOiA+Pqdj3Ki8Kaud6Hc1lfBGw2qDeJIAroncWuq6hJ0mmiB9U13l4SArEXk/h4RR7H2lcltSCKxZLeVagBtFKoouO9BPHOI26nk/pz/Fp5h6xI1BTm6wiJnpb43BjG9QrivE0zXPE4GuRMJrUPgGnqUyNc+aDBvzv9byN8SrbR95sW1BvksuXgx0Z69pfcGrugSXqkpkt1WX5SZcW+8f4USj5a960OfFH2U+coiPQxo8T1pKmdWq7bJPTc6dY0MT1OnD0+LUP1XP7EjUttMRhS41kro3gMDkbMYFDDvVG0T9UzAza3syNG2aX/e36AdbvK/RIynOIUp7DpxD9PrDF2QUUQbnn4W4KmXVdbowNdhm5ss5TeAcp0Ql7kvwSlxrOMcowdftIQNmjklxVyYfHGH2RgOjzAOHfeBbtqIBRiUz8D7tppxPye71246+9x4LXavUVKySN6arQ1zrTHx+NroudGZ2FS93mm2HyskTnGhfLWxtzvoP+rui652bBzX36AxFBIfOJHaw75DmDN/Up+qHAeU3cfBYFHt41KChBDJeJSuYnNe6ztN+PO1B3CWnGLi2LxwJXiSrf3//px/FJ360u2i7++MQDijmpuuRO66ffV2J8pcODoZH+zCz6AHa3ll2sH5XGEZBfM9yPeDtGMl0BluHnWZB2tt0YcawM5mC+iMjdl0XcD4bQDDF4Rk0L3PGtuwpL26g8TGt1RASE+VGd9Ug2/c3xrpSMhcDoE+aGs3LMjqLseuamzPUm5LJTTsaU7gsJNsrtIIrdE8uZ4J96Kqf0IlUVsP4zBDadR0o7XZ9X9jrz2bS3aK0Dw6OXt7/CPE/UEsDBBQAAgAIAPK7/UgCPzmq+AMAACoRAAAnAAAAdW5pdmVyc2FsL2ZsYXNoX3B1Ymxpc2hpbmdfc2V0dGluZ3MueG1s1VhfbxpHEH/nU6yuymM4nNi1gw4sywbZCgYXzmqiqrKW24Hbem/3ersHIU997UOifop+sEr9Hp29BQwBJ0dSKlfIgpud+c3/mVsHp+8SQSaQaa5kwzuo1jwCMlKMy3HDuw3bz088og2VjAoloeFJ5ZHTZiVI86HgOh6AMciqCcJIXU9Nw4uNSeu+P51Oq1ynmT1VIjeIr6uRSvw0Aw3SQOangs7wy8xS0N4coQQA/iVKzsWalQohgUO6ViwXQDhDyyW3TlHRFlTHnu/YhjS6H2cql+xcCZWRbDxseN+dnNnPgsdBXfAEpI2JbiLRkk2dMsatFVQM+HsgMfBxjOYeH3pkypmJG97L2gsLg+z+JkwB7nynFuZcYRCkmeMnYCijhrpHp9DAO6MXBEdiM0kTHoV4QmwAGt5FeDfoXF207rq9sDW4uwyvO86GHYTC1ptwB6HwKuy0duEvC3/59qbV71x1X9+FvV4nvLp5kMKIrgUk8NcjFmBkVZ5FsAxYYOI8GUrKBRbpJ2HUYLDMBc3GEKo2xyyOqNDgkV9SGP+QU8HNDLuhht1wD5Ce6RQi07dpa3gmy8F7gHOAaBjmclkTR6+WNXF8sua677Q/uLXVyoAaQ6MYiwdphWmBv0pasI2UXHPNPpOhEmzpECRDYF2awEpPDO65bCPngUdGmASBrp5lnAqPcIOuR0thnQ+14abovfYqJ0EsHBJArgcboYhimum1iC+jbgs/av7UVQb0zy4UjvQY648qF4zMVE4EvwdiFME05wn+ioGsNhMZZSopqNjvhmjB0bgJhymw0zKK3qKKJEdJHC6pAOM0/Jrz92QII5UhLtAJjiKkc+3wqzsBp1TrB1C6sPGZa5Gr7kXrzTPrIGUTKqMdwbE2IEnNXvDpjEhlFnIYjojmGoqkMM6KszK+Vb8+DZonuXBp/reTsQK9x5TsR8suifmiBaXVxnRSNKJtrgIaW5BjShwmHkQ4WbjMoSxgRCVRUswIjXB6a9vWE65yjRTXwA5af72FTp5wWTyNcQqixoxBVgqydvDi5eHR98cnr+pV/6/f/nz+WaH5XrsR1Kpzi+380cVZTuqT9fkFoc8s0Q3ZtsoSW6hsQ+n2F4P5Atsc8YFvV8/2TVQszKe4iAats/75Jem3BredcFAvUwxdhX1nohjLaWTfI8vI9G5DTEerFLyNehnGv3//UIrtj4+luqac0m6vlLuvy3D13R6/WdnhpUzAuT92cwwnv+AJx+L9X3TxYw317QPgP2nib3qddBNgT00MNItizOjequDJD8l9hvcpRcw9LS+Aaze+wN96t7YnCZc8wTjat4Dlhbx5dFjDO+TWo0oF0db/v9Gs/ANQSwMEFAACAAgA8rv9SCStvKW6AgAAUQoAACEAAAB1bml2ZXJzYWwvZmxhc2hfc2tpbl9zZXR0aW5ncy54bWyVVm1v2jAQ/r5fgdh30r3SSS4SpUyq1K3VWvW7kxyJhWNH9oWOfz87sRsbEmCcKuG75/Gd740SvWVi8WEyIZnkUj0DIhOFthqvm7D8Zpo2iFLMMikQBM6EVBXl08XHn+2HJC3yHEvuQF3K2dAMejfz9nMJxfn4NrcyRshkVVOxf5CFnKU02xZKNiI/G1q5r0FxJrYGefVjvlqPOuBM4z1CFcW0vrZyGaVWoDXYkL6vrZxlcZoC956u2s+FnN7V6dcf0HZMM2xpy09Wxmg1LSBO8vXSyjhemNvjqsytnCYg/EUD/fLZyiiU0z2o+PK7r1ZGGbJu6v/pkVrJwiY05pwu4juHS5qb8bNRXVk5S7APso7OVsGlp33rXQByX8O5J3ZcleRPNq8HC8EWPeWwQNUASfyps+lSvj02aOYDFhvKtQGEqh70ZIJ+oo3218S6HvcH3pjIw7ucpoe8St5UsOoCDq6L9T1+tbptd0UAfVcFASrYHeECZY/8bdJ6hAyUPfKZsxweBd8fwQ8tHceX+Ja6Yp7OvrGCoOaYO6s/eav19GAHV4cJdRoPqmQOC23jeWEV2LKRpNV1MSVHQRFBd6ygyKT4ZXHp/hmh1iQ50LtOG+4rggw5DLVbG6JZ0kG22mPcjO49cTd2vwn907rzBM0Kv5lSRJqVlflN0tOJ45kZMU6myTDDLkkDB3UvNvJCTkXVFtSLlDz00kY7RhES4WKw7CZrDE6SIAckGU4ycZcMZV80VQpqbYrGQLsSxLoOV7Ki5OYPXxm8QR4TRowdE0tznaCMe3SgcB0AVGWlr3936CxVw5Fx2IGf+0DRPnjsZUSb/h7rtiU+wAbDEXGag4YMZ6jvSLcn+k4JcbFhgPBq4hpmdJbzKxhpqtuXRWPvN3A/RNFO9qvMtl7ovVO4VopuNvbjFBql/VfyH1BLAwQUAAIACADyu/1I81bUKM0DAAA7EAAAJgAAAHVuaXZlcnNhbC9odG1sX3B1Ymxpc2hpbmdfc2V0dGluZ3MueG1s1Vdfb9s2EH/3pyA09LFW0j9LasgOgsRBjLp2ZitYi2EIaPFscaFIlaTsuk973cOKfop9sAL9HjuKthPXSSp3SbfBCBwd735397s7nhUdvMsEmYI2XMlmsFvfCQjIRDEuJ83gPD55vB8QY6lkVCgJzUCqgBy0alFejAQ36RCsRVVDEEaaRm6bQWpt3gjD2WxW5ybX7lSJwiK+qScqC3MNBqQFHeaCzvHLznMwwQKhAgD+ZUouzFq1GiGRR3qlWCGAcIaRS+6SouLUZiIIvdaIJpcTrQrJjpRQmujJqBn8sH/oPksdj3TMM5COEtNCoRPbBmWMuyCoGPL3QFLgkxSj3XsWkBlnNm0GT3eeOBhUDzdhSnCfOnUwRwo5kHaBn4GljFrqH71DC++sWQq8iM0lzXgS4wlx+TeD4/hi2O0cty96/bg9vDiNX3V9DFsYxe3X8RZGcSfutrfRrwp/+uasPeh2ei8v4n6/G3fOrqyQ0TVConCdsQiZVYVOYEVYZNMiG0nKBfboFzQasNjlguoJxOqEYxXHVBgIyG85TH4qqOB2jsOwg8NwCZAfmhwSO3BlawZWFxBcwXlADAxrueqJ5y9WPbG3v5Z66L1fpXVjlBG1liYpNg/KytCi8LpoqTZWci0190xGSrBVQmNkWWAuh5pTERBuMbdkdWodA/aEC+Tf2e7Wx9JuJJekVJs1Dlc8ulZOWr/0lAXzq0/Oi25T/VkVgpG5Kojgl0CsIli4IsP/UiDXx4OMtcpKqaDGEiM4AzLlMAN2UMXRG3SRFWiJt0UuwHoPbwv+noxgrDTiAp3i3YJybjx+fSvgnBpzBUqXMT7yTd/pHbdfP3IJUjalMtkSHKsNWW4fBJ/OiVR2aYd0JLQwUBaFcVaeVcmt/u1lMDwrhC/zfRfjGvQDluRhvGxTmK9GUNltSqflILrhKqFxBDmWxGPiQYI3A5cFVAVMqCRKijmhCd7Hxo31lKvCoMQPsIc23x6htydclk8TXPXoUTPQlSB3dp88ffb8x739F416+On3vx7fabTYVGeCOnd+VR3dugqrWX2xEL9idMda3LA9UTpzjco2nN686hcrafOKj0K3EG7eLeUK/D6rZdg+HBydkkF7eN6Nh40q5e0pnCSbpNggY/dbr4pN/zxGgtuV4B2PVRQ///FnJbWPHyrNQTWnvX6ldF9W0Rr4zXx2bStXCgFv8om/mfAuFzzj2I7/i7m8bUT++Uh/l7G8+yefH9r7GkugOkmxRg9W13//IrtXwv5LHPin1YvU2ptTFN74jlpD+foLf6v2N1BLAwQUAAIACADyu/1I/YrlRKABAAAdBgAAHwAAAHVuaXZlcnNhbC9odG1sX3NraW5fc2V0dGluZ3MuanONlMluwjAQhu88ReReK0RX2t5QoRISh0rtrerBhCFEOLZlOykp4t2bcVhix4F6LvHkyz9LNLPtRdUhMYleoq19tvd39259gD6jcrh2/Qz9S8q0/yLDF0SzdAGfaQYs5UA8pDhoHt27E1EruxEJt6Lz8sOA1A05IgJpEBlQUAGfDn1cBMCfgG8T8P06he2LqgtqtHmeGyN4PxbcADd9LlRGLUOu3uxpFujBogB1AV3SGBzRoT1d5EnxYYjW5GKRScrLmUhEf07jdaJEzhdd8VelBFX973UNDJ6HrxNHjqXaTA1kfuDJE1o3KRVoDfu4jxO0IMzoHFhDd2DPGdQRbhfk0UWqU3OgRzdoTVrSBFpdehqhuRivtFrdHKK1OQMbUxN3t2gOwWgJqiU1vkdzQCFz+Y8fKJVIsCMttN3zI8oEXaQ82YceoAU5TBZlu7p3KtSmPybOCAlvhFaB4cu69kZo6j2fCQ6u9qLOQvsitAjruL5TBALLsyvIycb4awTvXxGhxtB4lVXbodqM2HHQ1TOoKV9WEb8vbNbimEAdrLf7A1BLAwQUAAIACADyu/1I2BUFlPAAAABYAgAAGgAAAHVuaXZlcnNhbC9pMThuX3ByZXNldHMueG1snZKxbsMgEIZ3ngLdXpNskQXOVqlbh2a2XExcKjgsDtd9/GLhROlQIXVA4rjv/7k7kOdv7/iXiWQDKjg2B+AGdRgtTgoub89PJ+CUBhwHF9AowAD83DFpjyd8jYZMIp4tkBR8pDS3Qqzr2liaY3ag4JaUjanRwYu8fECxKcVcpFC0rf2Xej+DjjHO5ftiXXrBLu9zVBBOUSvYNL3GxuI1gPgLGE0FMDUHQxXgGivA51wB4vIASHHveYv0Qin430ocfH60CyabnBmhJHPatmV2xboo+9tYD/tge2+Ihim35XC617RPvxRwu5NJ8fAjOvYDUEsDBBQAAgAIAPK7/Ug44k6lbgAAAHAAAAAcAAAAdW5pdmVyc2FsL2xvY2FsX3NldHRpbmdzLnhtbLOxr8jNUShLLSrOzM+zVTLUM1BSSM1Lzk/JzEu3VQoNcdO1UFIoLknMS0nMyc9LtVXKy1dSsLfjssnJT07MCU4tKQEqLFYoyEmsTC0KSc0FMkpS/RJzgSqfrVj4bO5+BV0FX6BpaZmpKUr6dlw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K7/UiIYf413QgAAO0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NoboVEtzzyofLzv//58z/+U4njUsRwwpWYk6VGRCD7gO9H8F5VvCQjwoJ0CqTpyLE/VOZrxqh/saA+A7MufBp4llvp/z6KkngOeZB0Q4IiuAdrQfbqOuInLyzWBZELzznQgnory9+O6CO9mFuLp8eArn07l5nL7YoEruM/AXftsqPgs4pcJ2QaI17GPtzlT37YCipTSLh5bcyfXEjXmhM30VgTPwVwe5Wvr8gBdOOEDhNQuc6fc9CV9UiyDujK/DmP8UFL1msd/rwOYuQrA3aJJ3rjLLtrbUmQVRIVxrMoulqvisbTKqCPfLGzuNcd/YxzKdQZ/5FbWONPLhCfIFeYy0vxson5qweM8ethLel5oAWcmy4uMUmInAxmyvhmIuufZ6Px1Xg20K4qfSXKSsTT8vtGu/u13mr/0KvGuJySjBt5NMrKQkJYq5ZPlm5Ox6MZCMSjmY4/mZU+/7swdHxrjjQdV/rxPwoLmEzxXaXP/84DvZ1OsW7OjJGm4plmzPSxKdZlhE2sVvqf6RotrQ1BjKKNQ74gtiQIyrMTEBS6ji0GeMl2/DXJoU8d38iaPptiw5xqiqmN9UrfoEGw/YOQbK3ZEoJnaYXIdkJr7hJbqIUQEeO8vIB2cRJD8IctHeCknuX4F3m0T+V7Tb+amePxyJhhXU0olT72baQGFtdUXNBUNvAUZASw+QZvg89E9AkJSHbdwkKutavrEfya3JBr53Hpwi97gzUTDC6ZED8HEAIHTyHqDON+PFX5GoJCZKGVFYZfaGBngibtuhyyNV0ZQ2gqZkq+ycUkssHxjr+A0CELlkPeDTYM+QrPBuNPEOOQm+OCoPFHSMmPBUGfsQE5hI0cMF2+065knhE8DZMESXJwYfF4d7fIWiwAx1dz49B1CBS+wpAmIhvDi8KaDPzjLThSk0cnsj0SDIst3h6dDQFTAhu2uRy6oAwpWOXR9eOt9ufZUNZGWJ1BuKnj+5kpqiRX6llb5FOGLHtj+Qs4xZKFtYZM2MKY7dhijHtemPC3tfMTslhcf76LS5eu4k/fvcGkTME7YhkckUEZHFNW7DXtfNniGbzREB7rJ63IswBvNsFQsC5PtfG3cVHoeGs3qtLfwlHPxhV11qt2vH+98rvtFzDGiErwQIOKNnBoIRCGnZhvObB5uoWAmj4EdZOonkPB53fRQgL0cSxDp+gdYu5g5TKG3MGKFhNxjweGZsJh657M+e0jB1jkauS14/7md0SXwFX8OVXn5IHCeckl1iY6yMDeJdyfx8upo1JmazE1cwSG6yDzMQoqkOo6Hr9D5RN7e4OTpYh2g8x87unatUV2u86T2BFgndceeXkOewioJ6iuFSZxHW1Kf3qnIdEUp5HeSbEDxHOC5vZVKj/f5TEDy1PleqbIuoL5jYLns5sfB9nB12RkGrORPOASIE08iy2WsAs/8HteflnRjUDFQxnkxZM3iBUslv/9+7/yizmwJ6KimPrHonIg+XnVxM/y/qJTRsK/5pBjyoMsVLzkBMYXqgSa/35lahCg3+TKYkXbkkc9/okrl2pIgdiNsmnKyvUNZIkhkoKuAzgLFhRyI08/QuETZ/1K/8YKnqBwmpS6RQWJleexyQrbsL/irpnr+KQg/N07EZ+8qU1msqqKuz/kqOssnqLt14YLTPyZD7n0sYg85VrWoTofiCS2w4rLFJtbUrWgJETv+4KwObrXPRP2H1RcC2o4y3yf8VlA3Qn/svXyUy4w8A9xEMZ9FvArffKW5giX9Evsu/6D5YbAliYdsk7Ahgk/LMYis7RD7inPHTstN6YcMt5RF/YFJZpOmj87cAhTlIH49Jsy5pn0wnK4ZsVDKfkp6iFAJ1/ZS0CKeggw+K4yhpvdS9ThUBqafJAbWEGansd7wEN8UadinuQty8MtGPEPs2FqoWJCltOjNumL3dF0PBInNKelDa6esLjnPx9gbjhmvjUYWYW875Ch7+O3ej6Ae8xhLjkd3WIakIPpWfHXYxkQO+NYCkTtg8OliKiIbVfkQwUuItZiySt9WEGxjA8VrjZqypzCrZJ6xstZIaQnyrmo5imcmMV5oM+reDEIjZL9PKhXfbFOveo5B/Visaf956+9OQkwhIBDktDM0tLcy+RL2J04kCYssWNPjKYFsCXI9uGKlOhKETJhJU5VSVBFL+lxOFoyxyUb4sY8KUJqbc5PvxdCkp0PbZmNyANLl5GYcjQHUmwvkiCudPtQPCiBqYGTMHEjO4qLRoptO8yah2L2R0pVsvfss/rIbpQUaR7tmfpM2YHbq0d0Ae+p5e9V09sslKgjjdUc3Vb0/YKutj+UTdey6Vo2Xcuma9l0LZuuZdO1bLqWTdey6Vo2Xcuma9l0LZuuZdO1bLqWTdey6Vo2Xcuma9l0LZuuv27TdS86Z881pSBP0zVleq6e656/QMt1D/qtdlzFZbNsuf6qLdfXVf32Oq4xqGy5/sIt1zNJ9//ccz2kARTknfwf3f8DUEsDBBQAAgAIAPO7/UjXXNGrYhkAAK43AAAXAAAAdW5pdmVyc2FsL3VuaXZlcnNhbC5wbmftW3tYUmm3p+mrvspSpxRKg9KmHCmJatIK4bOLTU3l1JSX0aBEs5lSYkrFuDVjKSJKZWWNqTPVTDeLsEY0ESq5VJqMzZQZCgmTVIK4IwHldjY2XWzOd75z++M85/EPnoe99nrXu97fu9Zvrb15yft87YpxYyaPgUAg41Z+umw9BPI3JATyAevvI0FJXNFO8AIybNf6FUsgl5r8n4EXf0uJWBMBgfC5Y+1bRoDXo3d+GrcLAhlf7/4Mk5POJkEgoUtXLovYQMEb2tUXnujiXC57dnjz8GxKwMIJt4+Xf+7N/Pn37+Y+Knq8bd200xrP+d6zEud/lxjse/7H2JMFC7dtPzVjwvw1OxKT6eKWpjagaXGLiFfHa92u+N6yB9Nxo1Ff9wC//ZG+JEu81RDOnfKzimqsqxeIei/Wi+0N4gTroxaR2/mdWpnZa/EyvfcuRIGPq5/n+l41CRQ/fphYDNvE8bF0t39G+rtbLz6xvBqGVDFdjpfucRDB7Ay2XLN9aWXmB+BVW9XDj+HU3vsxv729bFANA7/2XIa50dlblFjhHraWzXcrhH0sc4P5+PS7N+G3QkVAQX0d1TJe7ejO9Dw0MSXixGjygqQU2Ua33t4qpl3OxAhdTpsFtW76Mxf7yrQmll5/9tVNl13hEjLjAlaWz3orXbDy/J2mwoFJtxWdPv/fE1eNMhSEqsKEL+4goRrdLqPQ1CRVEqiGX2ykvssGpVYOoOeSbUCYUn7MT4BIZYZf02ccv69dqVufkbGB4wOB/CNeoCtnOnusWi4C23suit7YXptpVGvqvaeqzM+imP3OeOwOm9lKdsLiyTZdGbVbowO0yQVKroxHoAFS9zwNacVx4WW7Q5JTVkhjQWSvprN/DAj5g1jByu/bwoES/aufx3oLEAht3syyaoq6dHEmdk+88No0Bkcg5xb7GD1PAV0UPPCc05ws8OOG5uuCS6mtrevQ0SDyqS2zc7LRq4T2Fw0Wdf8WUJHqMb55o5xdAwTnGz71qo8QhjOEFRQmrICQ2+eDKG5fux7/em3KdD/eeVi2pAq4wwLoQRqdJ7UCpviK5sprSINyaz667fa2rbJrQWT2jm2sTv60JEGd3tCMlrEBNhegFLeHBL5WMQcV+jT/FoWjAyZ0QpLAT5E1483oELNAfXUum8A1pqCdWfesfR9zfLTUVA5qdI0+4xA27g3UZ8g3EK5EeYJ9kQrL9SL+nWXcgp4saMjJJRb4NFth9w3T6cI3O7sWjeHEfI7p+6MIOnypHSYuFCjqJTDEEjvNmW5O9r0fezDPtkzbcsrAOwVgriiTZfKjTTVvRqcByXBTz5wQvYAw+cPU3ByYR+WPAWxm4nxsE4ayDCWyaqTKedryj6aI4anMKVItPqO20R5Vtkr35WtvS6ZvfLOhK9dv/P8kvtj/ONtzPEnsMHeo6qi5TJuAOTxjBlag3YXBtsS8o8Z1Wbn1tUYRleJyWIzi5ffK2AqD1Z+r6N34JkAvaEj4jwzi57vCFy8OdnPHD6lH+EsWcd2zXl8Zl1xxoCmQCDLtzvXRk5CnTbfcpk8c3igb8wwz121gZvJ76mvFRrqRmhuDz3rSIwd5BdH3G87xW/0FnmiPyzfdPcPj0xXXzvE1SrXTvAK+FbCSt8w0/OSmyEX2ByTHg47u9tpzapdDLWY2vNbfc4AfEPmtuK9EXFO9mZ1/rnobG6El7UVEktdBFR8xDps/pxVKdRvtmY4jPNoT4tIEeyacd4llqXt57zOLek/Wu2byqmO/zx97vpqyB8a7THH0tqBkH36FKlCcaZCxshrPYnV/rqV3KnE5rZ0mrEyMF9KdX/ZXs9j5ly47Jtusyg5ANIewU2rTmLVOLZ38re/S22atlKflq2mmuy+1K7lfKsItbVJIqPhkYrw9lHEkJmYgrosqn0cQ4ryhK0EOgn6B3ioZ0QLz1JjRMzga0v6lQlJbxkREaMh1TeLsSBYMpbk5izGFhECg8Ou8pakaYoE8nzDq2brZTpvoDrM+pqbUTadhH1+AJ1WwOo1x/CmzE5exLHfVSwPScKLd0/E+fMfcQ7DJsgvTEg+wCFybXF4on6RdNhFBFF4LVIUy4AVi8lH4/YHlpl3c8ys/YDLhqHf9EmHlFuE3iYwj9V7QDablGz3GmGzak9s5PmRXXwMG5M+qCth8jch0YYFGuymD+mxdkNNW4LoUQxg5N/JG1tmGP8NiY2YFa9pmhlSyjZYXORH6ubbhk60m5ExN4iyVLzRB27DqZHWYEn9aakDVTs23yefMhZ76NH3YzNJvgBo0llupMRE9Jps+L052F7C1d853x3pDV6BDduSPPUPe8ovjUEH1ZXY+D7awkjxNFYpP986ObGOGqKCCSVJ5nqCAW1v3Q74uDCd6GbRAxgLU/UGyPKs/27K/ut3uTP0zGp4X+qA9JMe8CN+Di4bxODDeCZYRnOOHm5gkSSq4s6RsrbzaCAvs7EicyDsEGy6HBcvkyvGTtNq7UBKQcIW7UI1KQwjOOY9+ee2iRnzbmjD5lOTO15fnvEVg7El0bCN0lTJmfSM0zhTkJXXIbYnzWcOIwi8D0xYzxextHqO1WIAv3x9np3Gmr8Nw0UkcDTFN7YsgMZoAdFV2zu4xUuYZQN3p5Zot192yL4SF+M36M0TvT0FOL40Egn/IunyMwJ+f8gqrYOL+l09DR+Y35LD/dbr+V7I73aiqG+ATV8whcyytUK7rf1vKNyJoPTc63HmLcj7weXjmPZ45tOFI6RQf91y/zlj5f0Uc3Qt2b1OcYH9j7/ETA365hP6fCIvsv0c5Jvaw8hVPrCcK3YTJe9O7xPd2lpDgZXuen6svisKO1m94HwQF1rZjD3m4/jPapXdGPdnosxOu2UV/Q+fK8/qTIx+eeYeGK8dO3lwe/Za874Rsu+lpv+55eVery6hXvjNF64g1rPxWgWpPfumejv3Qey51q2CQoe83VzwMJUqzvnyzzqrg2h9Gy9j0edEnzgypDqkOqf4nVakH+JrWlPK6A3WkrnLns3Jsx0/F+P6ndKUyBuvqU5whiVdjHuiwlpr8coKZ0tLn8IgK7/19BSJT5FI49Qr8Q5FjQ8VbHjiy6de/EaWidDkbZ83GVVuNnVHOP6LuWUjL0XMaZcud6bm5XsmgTY+JWnIIVWitS+i1zGu0HB/F7gMWISwPB/PDd/xE9SKiFGevx/mL+u6S8HbK/fye+0yiScoQftDRwnS0oEJeyi/4yqQM+6I0qCCvUl6olNi0dIAsUwq0NyhUzFYhnXECEFHihSRMMWCe1u2HyKTpW0tIoizri2IxjVxikJeSQplC5dXgNw3ixoyICRwf24NJSBkyoAragWymHYTLIF5SLlBVfcsTDZHsd7rLBAADkv0BEyUew5goKEcESv4xJ/IwbEMn6pNJAq5GTrGjg/dtszM0RwIBCtkF8GVGKsvGtTWdWmbHpCEQgWnzVHBLns6Xu1Dli1PkHCDG/zsbZIxDE/bFnASC921JsK8AiJzRzdUUbr6juhq04BdWlbgZhsj08ANMOypYOiwTlQebIjPOjNxnsN209s5xkea4aAwhYKZg19nDusX0E8rKvyw0o4S43Gyeo4JCLeSDOBUWX+M1fJmQLjqLsLSyUQ5WzCecmNWcLVP9kJ2C/X2Wok9wAj3WpNBxw1VwcdNkS82aC5VXTg08ij+KTobOvxHLJ53BRDdq6OglnBuJbbq56PUS5LzEqyxCCnE5Z5LJ8ssxJk674EgfaAXlhwyxOdqr/hKxghJ/ZOLUY8zweEfoApWg7hgXPW0kG+iyHjoAm6rRNcOG5wDJvsS9LNSwvJhkieIKP5F2/Dald7mHn7aPa6SiRfrpZXKrE3ql+i5lxAo7rQ0HR9nKfACazJRvWW7a/E38X+PN3WvGLGwEWybt9WSef2zdyc1CVDfO8wMyGhF4IygtVJYNm9BJ8ARokWgPjg6KyHQ6fbRmwExWgrgbtFoZkQM+ykl+9UKgcvL6mFzYTI0BcPYZAH+Z8SsGQ5D6bo38bgYMaTZEyMbAN/0VQRnb9NeY3FoRFjWkOqQ6pPrfVp0mG2PuymU8zX2/s3S3vS/BtrXYmkB4S8TPwfq4BrVjLz1v0GsFFc20hndpb2m+AnhXPbr3Lolh6ulTMLF1t4bBU4GaKeXa/+UGv9T5AuU6VFrU+WZZi6RSfTypTrq2rufmWIur/Ch21mscLhaBrMbxeXT0taUHt91QjUlteF21u5Lc3cH+qrfvB+dG60v4S5RvzU9Cmu/G/pj61oMBYH+tevs2bKDt2Bb/5l3aTLANmIS8OnvIjf9jbqTL2KEqirZHk4+Cl1G7a8by6syPHJYEVQNKTKP0PzvjWe58eQbVVke1OKlwPCDkmTCdSjm32CHSWixBxYM8LuVr3C+NYUh81pMj+XxNMFQXhe37QzqC0TZToiAKKcekpuqmy3PU2Bx2pipLp9Ep3W+x212tp+IGebXJ/SrBvDizu811P3cjVAes4lSvsYeFeo4gd+ByOAakr4ZRXEcS0p0P0T9wbJxybqd8dHGBDxCmPRJIPHyMhCDetZPl8nxlk4vaqKCLHB8P9tSzPxypOekI5q1lxURLDJqGiCrQS+GXgSqE9rr9fD4ggn2qoXNxTuuK7KV2mjA8zWQ3KQhtM2XfUYQUKu0ERR0ED+yewPW2KMqonDGACEjQ6Ii7YQIuQtuyri0Ng8c8gCETe1jlXB3MMkkBHB60l4JRk5CaRExIk4CXcYv97ZaE3+UjaG2kBL38MdpzDNpDkqqRV0cJmROJKzB4D4hJKad4S+laIJKIYSkljsjicbPRQY2Ekx9a/IavXBCdpAhnyx9hVTTlF4OD6hpRWt0juvP5QR9eLCu/v/oxNyKAIfpE9i16TGMyiWtrxBXKeFryzW00eyp6teTWHHwWOvJgn1kLXOGi4SgVHKde1Dsoxi7Oi5ZIbdZ7rAsTBQrR8U7rvTwDa05o5Lfr7BgsHtyRQ4dgsM6Y6MYCghw5I3H6pOSl9VXVazAKSiNoNkvqGgk4awCKUuc8e3jQlrRMQcqKF0r2MxNYnlp669M5OfuAMfuDcnLQlB3iE0kMtfUQx5o1cfg/MDKzAVjFQi9LWBDNkU+y5NnALpJWkbWXpSxQGzMqWJqawo7pDK4pbC5OTmEot2gnDsa+q9CHPAwOfR6/jjNMq1NqvgsP+V27BCtZbrd/NJ34A8uSKhZOl2WTxX1HvE1KrbbA+AWfPt7EI65mcXHYB3YgEiB36iZbuALprsnghst3cRByedv4qeiKHbimc+9F2otxC35R/E/TNPxpLNq5nJNaXLfpDOH9BO4j1FbrdQCP8LR5MM+DT0vJSyX2DKL0VPz7+VVNtXRLvdD45ejIvAYVPNxlN0FJnlE4x1WU90JgkL+GCELcOof9lxZ8rbUPFqRpceeFVJH+/SA2UvLlbPcvTj2SCVEJ9rBG7f61vEGLqi3gB4jsRDjyph9JSAYYpfhBIGTo+RoplIBpq9kFEkPzYqOQWBE22JGLi6OT1J/Oo1I5EwZ4JfQB52CACseFLqr7S4yG3uYYF3qDq6+bGUKlTnQFfMrxAVaNLc0YNCn4THfVOFRRhtz433ADHX2ZwLRkMjNdrq+e1b8ZOf3cmy50zaHzQ+Ih8ZB4SDwkHhIPiYfEQ+Ih8ZB4SPz/UmyoVTu6HQ3eK/uTyJFJr5+t6Fo/dRjNZVOL3adsXTEnxr29iTkQQ6D39qioxnYx5uDpeulxr5SlGVsT9v/z477/4Vngf3HzDtHlULvo7u9hPv9j21dlbIGaYev5CUV/1tM4T+GPtbUqBo7PFE1QIMsIGAVF1Goc7j6iXNU3eXGtaFOebZ/792zhg19IbQu653WX0/VHqhVonoAXHk3TLVYvtDcq7Kv7k6I2YtQUVatxlHvs0RYC0yHD/82rRQQAlfLj0tS059ewZbaNcNO1S+A4IJ+wuvzxuXxdqYOxV4nmSUPJsExC+JMsCGRnsAZ1n6RRfHdFbb+rXo3Y7iu43a30EeeWML69/oucvcKw0Wcpxqi3DPdX8wkHfRC24NxTumGQ6+dY4s3XdunW9utqRh0JV82qVWSz1Q1rnD+1gqP0K8ODK9WeO2kCgF1xQbjnjglEY4MEmXgFJ2/fpwe2ttLTltjLKuVdc6IhKzIbY7w9AFgrUYHxBDGMoHFz9YqdoR9RG+Myyku8mCPrzhkJWyoghSE2GiZHz09ppRdOo+rBm8RbcD/I3lykaIPmZ3GUNNpcfUWPDf1I5D+d2tg1N3qW3YRzmdznKXMJdinBfowSL0TVevasbNVp0Unc8IbuXR7grJW2hAdGZ7fxZ4GYrecPg1Cq0/pL4rdWykuTLTUrgaiTW7nUKTL2Mg9v9Cr3gd5cBb17Vy7BcZ/gOKagdc7LRdj4iNrqguYPvn7fcFL4rc+9K+UjIY87svqeFP+GE7RfHVhA2qMYcf/9l3ze8x8LfJSX+kWjDjoYVao9XRfro+ySqASPD8UOpZh+DkXrGAsV5Cll9EruCFqQjVZhby13xPWb7x8/EG4GUX813RVDpdqVnsQdB7leT9YzvdOOhjvBm2vy1V3Z9rHpMnYB5YnEfdbi5+HLZ6T5WW5jfXt+1JuAueSzdeZH24sZ3QSz+ZXBnhhmbwyUu5j2BElYaH/EczxaYeTGrJcqO5USusZgko8GV1Yl8FQOHPzn2e/wTgvqzg/gFlbYqzgM4laebFmYM6rP6SNj30byhN8AT6a0BvFfBOJeBObi+k/hFtnBHAvnHlPb6tS11m8QIVBoY6uuIT2pnHscNkoTQJ8vJtn32I/dhlOPts+U9OyMQ5ft68u66z7bPgGBoupbzeYtE7NvBcFNEQ8s7qmr6UC4fyWON+Uzsz8YXIU/2RxIjk+RVXYcCA+uIi4T+tt4rn4eSqIQGF37Cdb99QpHm+InaP0Jkf6DUm4DlnAp0Ebzj04lhbr+nFaEkgTl5ALn8566D+pKUzuHTVP5GrmIU5R0qZm4lRuuVGGXaakbGhUfw88sjh3A3tDf3yIuc8YZjlXq0GAQrAbEEWZMNOgJwgUgxNaS9iwWpWM/FEsm+5FKSCY3JTCsuUzrBIG2+cCmEybynzDUnwecevlq80Mwnom7WZ2oWpbCEOaZGASTIqd02mRnD4x7vQ2knycpPoKjdovBoN8BgaS1pNq7EPGtpmPgJvxsVU+lwpHgNkyIwgB874AkqGALtRZhv4FYTZI/awhp6qvWm54sqlTIt9ynMM3EGQNp1ZzBgiVehm3qLcFvdUdXUd7Bk4s37BsAelNr+W+Fs6lw0DH50XCuD1EqiSWXVebvwoLZWVOoN5FjP1GVO16BmDKR8OhgHROO1OhaU6sq5WVgQp3X++3BzxhwNcasu0psKJODUcdPVhClsejbIo/pzhnpVHKtQ+Qj8vij+eg/AQWgB0eaindLgrzEhYgVBNujFmyGuiEneyC5LgWIMiPNydOK6/oDXmGSgrO1vlR8LT8cznXTBts1rlLHT6w4JsFFfE/Pviu25outT28uYIjoTFr2XevM1bqxm+FTWqULEcV0UcIKc19YxSNVmhNd5E6RKA73lNXpA3R5BUZyhpNL+ghj824EqBDq2HmPGLw8MI12UG0XjhE60J6+gDaZcPNQ+AIIRND1UzF+lasiY/X7e1Mstj/JH3vFAFvX14xwNNcb7U3G09CbJ6rcFOCQ7F+IsLicatdnuIEgbWysjxiUH/hwNLPobg1smMZB9Lp1R0SbPpAgMZ+4kNMAmqZFm5UsULh5UgnlyRROYcas1l1uB45a61IUPyZWPLQ+K3c+q0/Bmo7vPnxLkqrFtso/wB6mY/Ez8BGXr0HEesMrtt0iXJ84MVBiT54GmPp8fNeZFUdfsfGlr+GzOiuVWwdSgGozCHDmlAZwY+vd/CQxLmQYW3edhSEXiHovkjbRjOxyV195lDyvYyzBelOaqqkil+uJwxB3sIgY2ZwDdaT0GYO4WW72CVqXUfuKYUTOXt4Z5tbFOXrAXQY6LhAcX/dbY4BfZezcaTZHUiKNZSR4o5hchGCpFOV6gSIIMVhVytm9X5r7KK8M+i8diKCY9Nbi00mCuwMVRPcZoX99v66q5OgAB66xaaDiY1jzxklIX03JXkmmjcu8t9uX1EXL9gqL+Uv1kD6npiS9wji3q6l08bPy9rT1r2rRx85ebncx00M25vFTMMvAggVumQ42kAoLc15VG5Gp1OjvsMUkcReDNovwTEfvSzKvPnaYf3sqbd6PFA4IchlY6M9MFRUvNadUlxwK73Q7OVBR5MIQ4oidu4FesPb8sebanRZJFhwCOcEmOo/PoQrdBXRnEVhBzbFkP2YgxcN51BteRhT/PhubgYk0P5ynGA7Z+8ULkIdOM8uoXoAjoFL+vTS10oZlWeuSuPfTDXzNAmdkD8w+OxCTAKRvl4dxtES8brtmoFRL0c4Pu4JbRKH0TUyOeFYtOIte7I0ZyWz4OwRy/WO2eNu1c9v1F/A21R/pdNoJoj3Z3R3srHhHpzZvu74Lb8Ny5MLCB+6GD7Jz1j/pzNQ2leVeJuT138Bsj7M97739V5jNffT6Zembv5CNdzHxm9z2MDv4UcugxOUvwV4A92ycW1Q4OyOveQUochiZrh6nzXhmwE71V/ylEjjAnDLehUgRB8fv+aLopdveyuVrl11asvm7fwNQSwMEFAACAAgA87v9SHBr3rpLAAAAagAAABsAAAB1bml2ZXJzYWwvdW5pdmVyc2FsLnBuZy54bWyzsa/IzVEoSy0qzszPs1Uy1DNQsrfj5bIpKEoty0wtV6gAigEFIUBJoRLINUJwyzNTSjJslczNTBFiGamZ6Rkltkqm5iZwQX2gkQBQSwECAAAUAAIACADyu/1IL7QnmGoEAAADEQAAHQAAAAAAAAABAAAAAAAAAAAAdW5pdmVyc2FsL2NvbW1vbl9tZXNzYWdlcy5sbmdQSwECAAAUAAIACADyu/1IjFU64GYEAADIEAAALgAAAAAAAAABAAAAAAClBAAAdW5pdmVyc2FsL2N1c3RvbV9wcmVzZXRzLzAvY29tbW9uX21lc3NhZ2VzLmxuZ1BLAQIAABQAAgAIAPK7/UgCPzmq+AMAACoRAAAnAAAAAAAAAAEAAAAAAFcJAAB1bml2ZXJzYWwvZmxhc2hfcHVibGlzaGluZ19zZXR0aW5ncy54bWxQSwECAAAUAAIACADyu/1IJK28pboCAABRCgAAIQAAAAAAAAABAAAAAACUDQAAdW5pdmVyc2FsL2ZsYXNoX3NraW5fc2V0dGluZ3MueG1sUEsBAgAAFAACAAgA8rv9SPNW1CjNAwAAOxAAACYAAAAAAAAAAQAAAAAAjRAAAHVuaXZlcnNhbC9odG1sX3B1Ymxpc2hpbmdfc2V0dGluZ3MueG1sUEsBAgAAFAACAAgA8rv9SP2K5USgAQAAHQYAAB8AAAAAAAAAAQAAAAAAnhQAAHVuaXZlcnNhbC9odG1sX3NraW5fc2V0dGluZ3MuanNQSwECAAAUAAIACADyu/1I2BUFlPAAAABYAgAAGgAAAAAAAAABAAAAAAB7FgAAdW5pdmVyc2FsL2kxOG5fcHJlc2V0cy54bWxQSwECAAAUAAIACADyu/1IOOJOpW4AAABwAAAAHAAAAAAAAAABAAAAAACjFwAAdW5pdmVyc2FsL2xvY2FsX3NldHRpbmdzLnhtbFBLAQIAABQAAgAIAPeSU0cjtE77+wIAALAIAAAUAAAAAAAAAAEAAAAAAEsYAAB1bml2ZXJzYWwvcGxheWVyLnhtbFBLAQIAABQAAgAIAPK7/UiIYf413QgAAO09AAApAAAAAAAAAAEAAAAAAHgbAAB1bml2ZXJzYWwvc2tpbl9jdXN0b21pemF0aW9uX3NldHRpbmdzLnhtbFBLAQIAABQAAgAIAPO7/UjXXNGrYhkAAK43AAAXAAAAAAAAAAAAAAAAAJwkAAB1bml2ZXJzYWwvdW5pdmVyc2FsLnBuZ1BLAQIAABQAAgAIAPO7/Uhwa966SwAAAGoAAAAbAAAAAAAAAAEAAAAAADM+AAB1bml2ZXJzYWwvdW5pdmVyc2FsLnBuZy54bWxQSwUGAAAAAAwADAClAwAAtz4AAAAA"/>
  <p:tag name="ISPRING_PRESENTATION_TITLE" val="模板0807"/>
</p:tagLst>
</file>

<file path=ppt/theme/theme1.xml><?xml version="1.0" encoding="utf-8"?>
<a:theme xmlns:a="http://schemas.openxmlformats.org/drawingml/2006/main" name="www.home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2102</Words>
  <Application>Microsoft Office PowerPoint</Application>
  <PresentationFormat>와이드스크린</PresentationFormat>
  <Paragraphs>349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a시월구일1</vt:lpstr>
      <vt:lpstr>等线</vt:lpstr>
      <vt:lpstr>Lato</vt:lpstr>
      <vt:lpstr>微软雅黑</vt:lpstr>
      <vt:lpstr>맑은 고딕</vt:lpstr>
      <vt:lpstr>Arial</vt:lpstr>
      <vt:lpstr>Wingdings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Windows 사용자</cp:lastModifiedBy>
  <cp:revision>332</cp:revision>
  <dcterms:created xsi:type="dcterms:W3CDTF">2015-11-20T05:45:53Z</dcterms:created>
  <dcterms:modified xsi:type="dcterms:W3CDTF">2019-06-23T12:34:37Z</dcterms:modified>
</cp:coreProperties>
</file>