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3"/>
    <p:sldId id="259" r:id="rId4"/>
    <p:sldId id="261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6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p>
            <a:r>
              <a:rPr lang="zh-CN" altLang="en-US" sz="3200"/>
              <a:t>（课后复习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4759960"/>
          </a:xfrm>
        </p:spPr>
        <p:txBody>
          <a:bodyPr wrap="square" anchor="t">
            <a:spAutoFit/>
          </a:bodyPr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2400">
                <a:solidFill>
                  <a:srgbClr val="0000CC"/>
                </a:solidFill>
              </a:rPr>
              <a:t>B</a:t>
            </a:r>
            <a:r>
              <a:rPr lang="en-US" altLang="zh-CN" sz="2400" baseline="30000">
                <a:solidFill>
                  <a:srgbClr val="0000CC"/>
                </a:solidFill>
              </a:rPr>
              <a:t>+</a:t>
            </a:r>
            <a:r>
              <a:rPr lang="zh-CN" altLang="en-US" sz="2400">
                <a:solidFill>
                  <a:srgbClr val="0000CC"/>
                </a:solidFill>
              </a:rPr>
              <a:t>树的基本性质：</a:t>
            </a:r>
            <a:r>
              <a:rPr lang="zh-CN" altLang="en-US" sz="2100">
                <a:solidFill>
                  <a:srgbClr val="0000CC"/>
                </a:solidFill>
                <a:sym typeface="+mn-ea"/>
              </a:rPr>
              <a:t>（</a:t>
            </a:r>
            <a:r>
              <a:rPr lang="zh-CN" altLang="en-US" sz="2100">
                <a:solidFill>
                  <a:srgbClr val="FF0000"/>
                </a:solidFill>
                <a:sym typeface="+mn-ea"/>
              </a:rPr>
              <a:t>请自学了解本题内容，不需要回答</a:t>
            </a:r>
            <a:r>
              <a:rPr lang="zh-CN" altLang="en-US" sz="2100">
                <a:solidFill>
                  <a:srgbClr val="0000CC"/>
                </a:solidFill>
                <a:sym typeface="+mn-ea"/>
              </a:rPr>
              <a:t>）</a:t>
            </a:r>
            <a:endParaRPr lang="zh-CN" altLang="en-US" sz="2400">
              <a:solidFill>
                <a:srgbClr val="0000CC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100">
                <a:solidFill>
                  <a:srgbClr val="0000CC"/>
                </a:solidFill>
              </a:rPr>
              <a:t>数据结构；</a:t>
            </a:r>
            <a:endParaRPr lang="zh-CN" altLang="en-US" sz="2100">
              <a:solidFill>
                <a:srgbClr val="0000CC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100">
                <a:solidFill>
                  <a:srgbClr val="0000CC"/>
                </a:solidFill>
              </a:rPr>
              <a:t>随机查找算法；</a:t>
            </a:r>
            <a:endParaRPr lang="zh-CN" altLang="en-US" sz="2100">
              <a:solidFill>
                <a:srgbClr val="0000CC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100">
                <a:solidFill>
                  <a:srgbClr val="0000CC"/>
                </a:solidFill>
              </a:rPr>
              <a:t>范围查找算法；</a:t>
            </a:r>
            <a:endParaRPr lang="zh-CN" altLang="en-US" sz="2100">
              <a:solidFill>
                <a:srgbClr val="0000CC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100">
                <a:solidFill>
                  <a:srgbClr val="0000CC"/>
                </a:solidFill>
              </a:rPr>
              <a:t>索引项插入算法；</a:t>
            </a:r>
            <a:endParaRPr lang="zh-CN" altLang="en-US" sz="2100">
              <a:solidFill>
                <a:srgbClr val="0000CC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100">
                <a:solidFill>
                  <a:srgbClr val="0000CC"/>
                </a:solidFill>
              </a:rPr>
              <a:t>索引项删除算法</a:t>
            </a:r>
            <a:endParaRPr lang="zh-CN" altLang="en-US" sz="2100">
              <a:solidFill>
                <a:srgbClr val="0000CC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1200">
              <a:solidFill>
                <a:srgbClr val="0000CC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aseline="30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树上存在哪几种封锁粒度？他们之间的关系是什么？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什么是</a:t>
            </a: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 coupling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？在索引封锁的实现中，为什么要引入</a:t>
            </a: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 coupling</a:t>
            </a:r>
            <a:r>
              <a:rPr lang="zh-CN" alt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机制？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简述在</a:t>
            </a:r>
            <a:r>
              <a:rPr lang="en-US" altLang="zh-CN" sz="2400">
                <a:solidFill>
                  <a:srgbClr val="0000CC"/>
                </a:solidFill>
                <a:sym typeface="+mn-ea"/>
              </a:rPr>
              <a:t>B</a:t>
            </a:r>
            <a:r>
              <a:rPr lang="en-US" altLang="zh-CN" sz="2400" baseline="30000">
                <a:solidFill>
                  <a:srgbClr val="0000CC"/>
                </a:solidFill>
                <a:sym typeface="+mn-ea"/>
              </a:rPr>
              <a:t>+</a:t>
            </a:r>
            <a:r>
              <a:rPr lang="zh-CN" altLang="en-US" sz="2400">
                <a:solidFill>
                  <a:srgbClr val="0000CC"/>
                </a:solidFill>
                <a:sym typeface="+mn-ea"/>
              </a:rPr>
              <a:t>树上的</a:t>
            </a:r>
            <a:r>
              <a:rPr lang="en-US" altLang="zh-CN" sz="2400">
                <a:solidFill>
                  <a:srgbClr val="0000CC"/>
                </a:solidFill>
                <a:sym typeface="+mn-ea"/>
              </a:rPr>
              <a:t>ReadLock</a:t>
            </a:r>
            <a:r>
              <a:rPr lang="zh-CN" altLang="en-US" sz="2400">
                <a:solidFill>
                  <a:srgbClr val="0000CC"/>
                </a:solidFill>
                <a:sym typeface="+mn-ea"/>
              </a:rPr>
              <a:t>的申请处理流程。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简述在</a:t>
            </a:r>
            <a:r>
              <a:rPr lang="en-US" altLang="zh-CN" sz="2400">
                <a:solidFill>
                  <a:srgbClr val="0000CC"/>
                </a:solidFill>
                <a:sym typeface="+mn-ea"/>
              </a:rPr>
              <a:t>B</a:t>
            </a:r>
            <a:r>
              <a:rPr lang="en-US" altLang="zh-CN" sz="2400" baseline="30000">
                <a:solidFill>
                  <a:srgbClr val="0000CC"/>
                </a:solidFill>
                <a:sym typeface="+mn-ea"/>
              </a:rPr>
              <a:t>+</a:t>
            </a:r>
            <a:r>
              <a:rPr lang="zh-CN" altLang="en-US" sz="2400">
                <a:solidFill>
                  <a:srgbClr val="0000CC"/>
                </a:solidFill>
                <a:sym typeface="+mn-ea"/>
              </a:rPr>
              <a:t>树上的</a:t>
            </a:r>
            <a:r>
              <a:rPr lang="en-US" altLang="zh-CN" sz="2400">
                <a:solidFill>
                  <a:srgbClr val="0000CC"/>
                </a:solidFill>
                <a:sym typeface="+mn-ea"/>
              </a:rPr>
              <a:t>Write</a:t>
            </a:r>
            <a:r>
              <a:rPr lang="en-US" altLang="zh-CN" sz="2400">
                <a:solidFill>
                  <a:srgbClr val="0000CC"/>
                </a:solidFill>
                <a:sym typeface="+mn-ea"/>
              </a:rPr>
              <a:t>Lock</a:t>
            </a:r>
            <a:r>
              <a:rPr lang="zh-CN" altLang="en-US" sz="2400">
                <a:solidFill>
                  <a:srgbClr val="0000CC"/>
                </a:solidFill>
                <a:sym typeface="+mn-ea"/>
              </a:rPr>
              <a:t>的申请处理流程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6941820" y="57150"/>
            <a:ext cx="20942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S-Q&amp;A20200418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p>
            <a:r>
              <a:rPr lang="zh-CN" altLang="en-US" sz="3200"/>
              <a:t>（课后复习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790893"/>
            <a:ext cx="8593138" cy="829945"/>
          </a:xfrm>
        </p:spPr>
        <p:txBody>
          <a:bodyPr wrap="square" anchor="t">
            <a:spAutoFit/>
          </a:bodyPr>
          <a:p>
            <a:pPr marL="514350" indent="-514350">
              <a:buFont typeface="+mj-lt"/>
              <a:buAutoNum type="arabicPeriod" startAt="6"/>
            </a:pP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请将下述的含有意向锁的锁相容矩阵填写完整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(yes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表示相容，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no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表示不相容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032625" y="57150"/>
            <a:ext cx="20034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S-Q&amp;A20200418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45210" y="1720215"/>
          <a:ext cx="7054215" cy="4159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745"/>
                <a:gridCol w="1007745"/>
                <a:gridCol w="1007745"/>
                <a:gridCol w="1007745"/>
                <a:gridCol w="1007745"/>
                <a:gridCol w="1007745"/>
                <a:gridCol w="1007745"/>
              </a:tblGrid>
              <a:tr h="520065">
                <a:tc rowSpan="2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cPr anchor="ctr" anchorCtr="0"/>
                </a:tc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其他事务已持有的锁</a:t>
                      </a:r>
                      <a:endParaRPr lang="zh-CN" altLang="en-US" sz="20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</a:tr>
              <a:tr h="433070">
                <a:tc vMerge="1" gridSpan="2">
                  <a:tcPr anchor="ctr" anchorCtr="0"/>
                </a:tc>
                <a:tc vMerge="1" h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</a:t>
                      </a:r>
                      <a:r>
                        <a:rPr lang="zh-CN" altLang="en-US" sz="2000"/>
                        <a:t>锁</a:t>
                      </a:r>
                      <a:endParaRPr lang="zh-CN" altLang="en-US" sz="2000"/>
                    </a:p>
                  </a:txBody>
                  <a:tcPr anchor="ctr" anchorCtr="0"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X</a:t>
                      </a:r>
                      <a:r>
                        <a:rPr lang="zh-CN" altLang="en-US" sz="2000"/>
                        <a:t>锁</a:t>
                      </a:r>
                      <a:endParaRPr lang="zh-CN" altLang="en-US" sz="2000"/>
                    </a:p>
                  </a:txBody>
                  <a:tcPr anchor="ctr" anchorCtr="0"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IS</a:t>
                      </a:r>
                      <a:r>
                        <a:rPr lang="zh-CN" altLang="en-US" sz="2000"/>
                        <a:t>锁</a:t>
                      </a:r>
                      <a:endParaRPr lang="zh-CN" altLang="en-US" sz="2000"/>
                    </a:p>
                  </a:txBody>
                  <a:tcPr anchor="ctr" anchorCtr="0"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IX</a:t>
                      </a:r>
                      <a:r>
                        <a:rPr lang="zh-CN" altLang="en-US" sz="2000"/>
                        <a:t>锁</a:t>
                      </a:r>
                      <a:endParaRPr lang="zh-CN" altLang="en-US" sz="2000"/>
                    </a:p>
                  </a:txBody>
                  <a:tcPr anchor="ctr" anchorCtr="0"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SIX</a:t>
                      </a:r>
                      <a:r>
                        <a:rPr lang="zh-CN" altLang="en-US" sz="2000"/>
                        <a:t>锁</a:t>
                      </a:r>
                      <a:endParaRPr lang="zh-CN" altLang="en-US" sz="2000"/>
                    </a:p>
                  </a:txBody>
                  <a:tcPr anchor="ctr" anchorCtr="0"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41350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当前事务新申请的封锁类型</a:t>
                      </a:r>
                      <a:endParaRPr lang="zh-CN" altLang="en-US"/>
                    </a:p>
                  </a:txBody>
                  <a:tcPr vert="eaVert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S</a:t>
                      </a:r>
                      <a:r>
                        <a:rPr lang="zh-CN" altLang="en-US" sz="2000">
                          <a:sym typeface="+mn-ea"/>
                        </a:rPr>
                        <a:t>锁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altLang="zh-CN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altLang="zh-CN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4135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X</a:t>
                      </a:r>
                      <a:r>
                        <a:rPr lang="zh-CN" altLang="en-US" sz="2000">
                          <a:sym typeface="+mn-ea"/>
                        </a:rPr>
                        <a:t>锁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altLang="zh-CN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altLang="zh-CN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4135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IS</a:t>
                      </a:r>
                      <a:r>
                        <a:rPr lang="zh-CN" altLang="en-US" sz="2000">
                          <a:sym typeface="+mn-ea"/>
                        </a:rPr>
                        <a:t>锁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4135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IX</a:t>
                      </a:r>
                      <a:r>
                        <a:rPr lang="zh-CN" altLang="en-US" sz="2000">
                          <a:sym typeface="+mn-ea"/>
                        </a:rPr>
                        <a:t>锁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4135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SIX</a:t>
                      </a:r>
                      <a:r>
                        <a:rPr lang="zh-CN" altLang="en-US" sz="2000">
                          <a:sym typeface="+mn-ea"/>
                        </a:rPr>
                        <a:t>锁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p>
            <a:r>
              <a:rPr lang="zh-CN" altLang="en-US" sz="3200"/>
              <a:t>（课后复习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790893"/>
            <a:ext cx="8593138" cy="3857625"/>
          </a:xfrm>
        </p:spPr>
        <p:txBody>
          <a:bodyPr wrap="square" anchor="t">
            <a:spAutoFit/>
          </a:bodyPr>
          <a:p>
            <a:pPr marL="514350" indent="-514350">
              <a:buFont typeface="+mj-lt"/>
              <a:buAutoNum type="arabicPeriod" startAt="7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在关系数据库系统中，为了避免‘幻像读’问题引入了谓词锁(Predicate Lock)。在下面给出的四个谓词锁中，与 PL( name = ’Mary’ ) 不会产生锁冲突现象的是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        )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  PL(bal=100)  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  PL(bal&lt;&gt;100)  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  PL(name=’John’)   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  PL( name&lt;&gt;’John’ )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032625" y="57150"/>
            <a:ext cx="20034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S-Q&amp;A20200418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p>
            <a:r>
              <a:rPr lang="zh-CN" altLang="en-US" sz="3200"/>
              <a:t>（课后复习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790893"/>
            <a:ext cx="8593138" cy="3488055"/>
          </a:xfrm>
        </p:spPr>
        <p:txBody>
          <a:bodyPr wrap="square" anchor="t">
            <a:spAutoFit/>
          </a:bodyPr>
          <a:p>
            <a:pPr marL="514350" indent="-514350">
              <a:buFont typeface="+mj-lt"/>
              <a:buAutoNum type="arabicPeriod" startAt="8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在下述四种SQL数据更新命令中，不会涉及‘幻像读’问题的是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        )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常量元组的插入操作               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带子查询的元组插入操作  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元组修改操作                     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元组删除操作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032625" y="57150"/>
            <a:ext cx="20034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S-Q&amp;A20200418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p>
            <a:r>
              <a:rPr lang="zh-CN" altLang="en-US" sz="3200"/>
              <a:t>（课后复习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790893"/>
            <a:ext cx="8593138" cy="4300855"/>
          </a:xfrm>
        </p:spPr>
        <p:txBody>
          <a:bodyPr wrap="square" anchor="t">
            <a:spAutoFit/>
          </a:bodyPr>
          <a:p>
            <a:pPr marL="514350" indent="-514350">
              <a:buFont typeface="+mj-lt"/>
              <a:buAutoNum type="arabicPeriod" startAt="9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假设有如下所示的一个B+树结点，其索引关键字的值域是整数。如果封锁其中的关键字13，其对应的key-range locking是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        )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14350" indent="-514350">
              <a:buFont typeface="+mj-lt"/>
              <a:buAutoNum type="arabicPeriod" startAt="9"/>
            </a:pP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14350" indent="-514350">
              <a:buFont typeface="+mj-lt"/>
              <a:buAutoNum type="arabicPeriod" startAt="9"/>
            </a:pP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 key &lt; 13     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 5 ≤ K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ey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&lt; 13      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 13 ≤ Key &lt; 34     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 K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ey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≥ 13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14350" indent="-514350">
              <a:buFont typeface="+mj-lt"/>
              <a:buAutoNum type="arabicPeriod" startAt="9"/>
            </a:pP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032625" y="57150"/>
            <a:ext cx="20034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S-Q&amp;A20200418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793875" y="2116455"/>
          <a:ext cx="5556885" cy="556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615"/>
                <a:gridCol w="1110615"/>
                <a:gridCol w="1111250"/>
                <a:gridCol w="1110615"/>
                <a:gridCol w="1113790"/>
              </a:tblGrid>
              <a:tr h="556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89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p>
            <a:r>
              <a:rPr lang="zh-CN" altLang="en-US" sz="3200"/>
              <a:t>（课后复习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790893"/>
            <a:ext cx="8593138" cy="5036185"/>
          </a:xfrm>
        </p:spPr>
        <p:txBody>
          <a:bodyPr wrap="square" anchor="t">
            <a:spAutoFit/>
          </a:bodyPr>
          <a:p>
            <a:pPr marL="514350" indent="-514350">
              <a:buFont typeface="+mj-lt"/>
              <a:buAutoNum type="arabicPeriod" startAt="10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在数据库管理系统中最常用的并发控制协议是Immediate-Update Pessimistic Control（IUPC），在下述关于该协议的描述中，</a:t>
            </a:r>
            <a:r>
              <a:rPr sz="2400" b="1" u="sng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不正确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的是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        )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78535" lvl="1" indent="-521335">
              <a:spcBef>
                <a:spcPts val="1000"/>
              </a:spcBef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在执行来自某事务的访问请求op前，首先需要获得相应的执行许可；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78535" lvl="1" indent="-521335">
              <a:spcBef>
                <a:spcPts val="1000"/>
              </a:spcBef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如果当前访问请求op与其它某个并发事务已经执行过的某个操作是冲突，那么将推迟(delay)当前请求op的执行；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78535" lvl="1" indent="-521335">
              <a:spcBef>
                <a:spcPts val="1000"/>
              </a:spcBef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如果当前的访问请求op与其它某个并发事务已经执行过的某个操作是冲突，那么将拒绝(refuse)当前请求op的执行；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78535" lvl="1" indent="-521335">
              <a:spcBef>
                <a:spcPts val="1000"/>
              </a:spcBef>
              <a:buFont typeface="+mj-lt"/>
              <a:buNone/>
            </a:pP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如果检测到发生死锁(deadlock)，系统将从发生死锁的一组事务中选择一个事务并将其放弃(abort)；</a:t>
            </a:r>
            <a:endParaRPr 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032625" y="57150"/>
            <a:ext cx="20034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S-Q&amp;A20200418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WPS 演示</Application>
  <PresentationFormat/>
  <Paragraphs>127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1_默认设计模板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njubwy</dc:creator>
  <cp:lastModifiedBy>百老汇</cp:lastModifiedBy>
  <cp:revision>26</cp:revision>
  <dcterms:created xsi:type="dcterms:W3CDTF">2020-02-21T05:33:00Z</dcterms:created>
  <dcterms:modified xsi:type="dcterms:W3CDTF">2020-04-24T13:08:45Z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