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3"/>
    <p:sldId id="261" r:id="rId4"/>
    <p:sldId id="262" r:id="rId5"/>
    <p:sldId id="260" r:id="rId6"/>
    <p:sldId id="264" r:id="rId7"/>
    <p:sldId id="265" r:id="rId8"/>
    <p:sldId id="259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1"/>
        <p:guide pos="286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p>
            <a:r>
              <a:rPr lang="zh-CN" altLang="en-US" sz="3200"/>
              <a:t>（课后复习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2922905"/>
          </a:xfrm>
        </p:spPr>
        <p:txBody>
          <a:bodyPr wrap="square" anchor="t">
            <a:spAutoFit/>
          </a:bodyPr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sz="2400">
                <a:solidFill>
                  <a:schemeClr val="accent6"/>
                </a:solidFill>
              </a:rPr>
              <a:t>B</a:t>
            </a:r>
            <a:r>
              <a:rPr sz="2400" baseline="30000">
                <a:solidFill>
                  <a:schemeClr val="accent6"/>
                </a:solidFill>
              </a:rPr>
              <a:t>+</a:t>
            </a:r>
            <a:r>
              <a:rPr sz="2400">
                <a:solidFill>
                  <a:schemeClr val="accent6"/>
                </a:solidFill>
              </a:rPr>
              <a:t>树是关系数据库中最常用的一种多级索引组织方法，在下述有关B</a:t>
            </a:r>
            <a:r>
              <a:rPr sz="2400" baseline="30000">
                <a:solidFill>
                  <a:schemeClr val="accent6"/>
                </a:solidFill>
              </a:rPr>
              <a:t>+</a:t>
            </a:r>
            <a:r>
              <a:rPr sz="2400">
                <a:solidFill>
                  <a:schemeClr val="accent6"/>
                </a:solidFill>
              </a:rPr>
              <a:t>树的描述中，正确的</a:t>
            </a:r>
            <a:r>
              <a:rPr lang="zh-CN" sz="2400">
                <a:solidFill>
                  <a:schemeClr val="accent6"/>
                </a:solidFill>
              </a:rPr>
              <a:t>有</a:t>
            </a:r>
            <a:r>
              <a:rPr sz="2400">
                <a:solidFill>
                  <a:schemeClr val="accent6"/>
                </a:solidFill>
              </a:rPr>
              <a:t> </a:t>
            </a:r>
            <a:r>
              <a:rPr lang="en-US" sz="2400">
                <a:solidFill>
                  <a:schemeClr val="accent6"/>
                </a:solidFill>
              </a:rPr>
              <a:t>(</a:t>
            </a:r>
            <a:r>
              <a:rPr sz="2400">
                <a:solidFill>
                  <a:schemeClr val="accent6"/>
                </a:solidFill>
              </a:rPr>
              <a:t>                </a:t>
            </a:r>
            <a:r>
              <a:rPr lang="en-US" sz="2400">
                <a:solidFill>
                  <a:schemeClr val="accent6"/>
                </a:solidFill>
              </a:rPr>
              <a:t>) (</a:t>
            </a:r>
            <a:r>
              <a:rPr lang="zh-CN" sz="2400" b="1" i="1" u="sng">
                <a:solidFill>
                  <a:schemeClr val="accent6"/>
                </a:solidFill>
              </a:rPr>
              <a:t>多选题</a:t>
            </a:r>
            <a:r>
              <a:rPr lang="en-US" altLang="zh-CN" sz="2400">
                <a:solidFill>
                  <a:schemeClr val="accent6"/>
                </a:solidFill>
              </a:rPr>
              <a:t>)</a:t>
            </a:r>
            <a:endParaRPr sz="2400">
              <a:solidFill>
                <a:schemeClr val="accent6"/>
              </a:solidFill>
            </a:endParaRPr>
          </a:p>
          <a:p>
            <a:pPr marL="457200" lvl="1" indent="0">
              <a:spcBef>
                <a:spcPts val="1200"/>
              </a:spcBef>
              <a:buFont typeface="+mj-ea"/>
              <a:buNone/>
            </a:pPr>
            <a:r>
              <a:rPr lang="zh-CN" altLang="en-US" sz="2400">
                <a:solidFill>
                  <a:schemeClr val="accent6"/>
                </a:solidFill>
              </a:rPr>
              <a:t>(A) 从根结点到每个叶子结点的路径长度±1  </a:t>
            </a:r>
            <a:endParaRPr lang="zh-CN" altLang="en-US" sz="2400">
              <a:solidFill>
                <a:schemeClr val="accent6"/>
              </a:solidFill>
            </a:endParaRPr>
          </a:p>
          <a:p>
            <a:pPr marL="457200" lvl="1" indent="0">
              <a:spcBef>
                <a:spcPts val="1200"/>
              </a:spcBef>
              <a:buFont typeface="+mj-ea"/>
              <a:buNone/>
            </a:pPr>
            <a:r>
              <a:rPr lang="zh-CN" altLang="en-US" sz="2400">
                <a:solidFill>
                  <a:schemeClr val="accent6"/>
                </a:solidFill>
              </a:rPr>
              <a:t>(B) 叶子结点和内部结点具有相同的数据结构</a:t>
            </a:r>
            <a:endParaRPr lang="zh-CN" altLang="en-US" sz="2400">
              <a:solidFill>
                <a:schemeClr val="accent6"/>
              </a:solidFill>
            </a:endParaRPr>
          </a:p>
          <a:p>
            <a:pPr marL="457200" lvl="1" indent="0">
              <a:spcBef>
                <a:spcPts val="1200"/>
              </a:spcBef>
              <a:buFont typeface="+mj-ea"/>
              <a:buNone/>
            </a:pPr>
            <a:r>
              <a:rPr lang="zh-CN" altLang="en-US" sz="2400">
                <a:solidFill>
                  <a:schemeClr val="accent6"/>
                </a:solidFill>
              </a:rPr>
              <a:t>(C) 可提供基于索引关键字值的随机访问和顺序访问</a:t>
            </a:r>
            <a:endParaRPr lang="zh-CN" altLang="en-US" sz="2400">
              <a:solidFill>
                <a:schemeClr val="accent6"/>
              </a:solidFill>
            </a:endParaRPr>
          </a:p>
          <a:p>
            <a:pPr marL="457200" lvl="1" indent="0">
              <a:spcBef>
                <a:spcPts val="1200"/>
              </a:spcBef>
              <a:buFont typeface="+mj-ea"/>
              <a:buNone/>
            </a:pPr>
            <a:r>
              <a:rPr lang="zh-CN" altLang="en-US" sz="2400">
                <a:solidFill>
                  <a:schemeClr val="accent6"/>
                </a:solidFill>
              </a:rPr>
              <a:t>(D) 可自适应调整索引树的高度</a:t>
            </a:r>
            <a:endParaRPr lang="zh-CN" altLang="en-US" sz="2400" dirty="0">
              <a:solidFill>
                <a:schemeClr val="accent6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6961505" y="57150"/>
            <a:ext cx="20745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S-Q&amp;A20200425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p>
            <a:r>
              <a:rPr lang="zh-CN" altLang="en-US" sz="3200"/>
              <a:t>（课后复习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4399915"/>
          </a:xfrm>
        </p:spPr>
        <p:txBody>
          <a:bodyPr wrap="square" anchor="t">
            <a:spAutoFit/>
          </a:bodyPr>
          <a:p>
            <a:pPr marL="514350" indent="-514350">
              <a:buFont typeface="+mj-lt"/>
              <a:buAutoNum type="arabicPeriod" startAt="2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在采用多粒度封锁协议的情况下，如果一个事务要申请多粒度层次树中结点N上的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封锁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，则封锁的申请过程是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    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 先申请结点N上的封锁，然后再由底向上，依次申请N的先驱结点上的意向锁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 先申请结点N上的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封锁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，然后再从根结点开始自顶向下，依次申请N的先驱结点上的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意向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锁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 从根结点开始，自顶向下，依次申请N的所有先驱结点上的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意向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锁，最后申请结点N上的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封锁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 由N的父结点开始，由底向上，依次申请先驱结点上的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意向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锁，最后申请结点N上的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封锁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7051675" y="57150"/>
            <a:ext cx="1984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S-Q&amp;A20200425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p>
            <a:r>
              <a:rPr lang="zh-CN" altLang="en-US" sz="3200"/>
              <a:t>（课后复习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4399915"/>
          </a:xfrm>
        </p:spPr>
        <p:txBody>
          <a:bodyPr wrap="square" anchor="t">
            <a:spAutoFit/>
          </a:bodyPr>
          <a:p>
            <a:pPr marL="514350" indent="-514350">
              <a:buFont typeface="+mj-lt"/>
              <a:buAutoNum type="arabicPeriod" startAt="3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在采用多粒度封锁协议的情况下，如果一个事务要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释放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多粒度层次树中结点N上的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封锁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，则封锁的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释放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过程是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      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 从结点N上开始，由底向上，依次释放遍历到的每一个结点上的封锁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 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从结点N上开始，自顶向下，依次释放结点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及其所有后裔结点上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的封锁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 从根结点开始，自顶向下遍历至结点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，依次释放每一个结点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上的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封锁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 对于以结点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为根的子树，从叶子结点开始，由底向上遍历到结点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依次释放每一个结点上的封锁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7032625" y="57150"/>
            <a:ext cx="20034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S-Q&amp;A20200425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p>
            <a:r>
              <a:rPr lang="zh-CN" altLang="en-US" sz="3200"/>
              <a:t>（课后复习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4769485"/>
          </a:xfrm>
        </p:spPr>
        <p:txBody>
          <a:bodyPr wrap="square" anchor="t">
            <a:spAutoFit/>
          </a:bodyPr>
          <a:p>
            <a:pPr marL="514350" indent="-514350">
              <a:buFont typeface="+mj-lt"/>
              <a:buAutoNum type="arabicPeriod" startAt="4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对B</a:t>
            </a:r>
            <a:r>
              <a:rPr sz="2400" baseline="30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+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树中结点申请共享锁(Read Lock)的处理流程存在‘lock coupling’现象。假设要申请关键字K所在叶结点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的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共享锁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，正确的封锁申请流程是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        )</a:t>
            </a:r>
            <a:endParaRPr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从根开始自顶向下，直至叶结点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，为路径中的每一个结点申请ReadLcok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从根开始自顶向下，在申请到当前结点的ReadLock后就可以立即释放其父结点上的ReadLock，最终仅持有叶结点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上的ReadLcok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从叶结点开始由底向上，直至根结点，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为路径中的每一个结点申请ReadLcok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直接申请对应叶结点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上的ReadLcok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7025640" y="57150"/>
            <a:ext cx="20104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S-Q&amp;A20200425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p>
            <a:r>
              <a:rPr lang="zh-CN" altLang="en-US" sz="3200"/>
              <a:t>（课后复习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4769485"/>
          </a:xfrm>
        </p:spPr>
        <p:txBody>
          <a:bodyPr wrap="square" anchor="t">
            <a:spAutoFit/>
          </a:bodyPr>
          <a:p>
            <a:pPr marL="514350" indent="-514350">
              <a:buFont typeface="+mj-lt"/>
              <a:buAutoNum type="arabicPeriod" startAt="5"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在采用B</a:t>
            </a:r>
            <a:r>
              <a:rPr sz="2400" baseline="30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+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树索引的情况下，假设要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在叶结点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中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插入一个新的索引项，索引结点上的封锁申请流程是 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        )</a:t>
            </a:r>
            <a:endParaRPr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(A) 从根开始自顶向下，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直至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叶结点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为路径中的每一个结点申请WriteLcok并维持到事务执行结束</a:t>
            </a:r>
            <a:endParaRPr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(B) 从根开始自顶向下，在申请到当前结点的WriteLock后就可以立即释放其父结点上的WriteLock，最终仅持有叶结点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上的WriteLock</a:t>
            </a:r>
            <a:endParaRPr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(C) 从根开始自顶向下，为路径中的每一个结点申请WriteLcok；如果当前结点N的空间没有占满(not full)，那么可以立即释放N的所有祖先结点上的WriteLock</a:t>
            </a:r>
            <a:endParaRPr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66470" lvl="1" indent="-50927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(D) 直接申请叶结点</a:t>
            </a:r>
            <a:r>
              <a:rPr 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上的WriteLock</a:t>
            </a:r>
            <a:endParaRPr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6981190" y="57150"/>
            <a:ext cx="20548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S-Q&amp;A20200425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p>
            <a:r>
              <a:rPr lang="zh-CN" altLang="en-US" sz="3200"/>
              <a:t>（课后复习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790893"/>
            <a:ext cx="8593138" cy="2085340"/>
          </a:xfrm>
        </p:spPr>
        <p:txBody>
          <a:bodyPr wrap="square" anchor="t">
            <a:spAutoFit/>
          </a:bodyPr>
          <a:p>
            <a:pPr marL="514350" indent="-514350">
              <a:buFont typeface="+mj-lt"/>
              <a:buAutoNum type="arabicPeriod" startAt="6"/>
            </a:pP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设有如图所示的一棵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sz="2400" baseline="30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+</a:t>
            </a:r>
            <a:r>
              <a:rPr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树索引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（每个结点最多有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个子结点）</a:t>
            </a:r>
            <a:endParaRPr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如果要查询关键字值等于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14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的索引项，请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给出索引结点上的锁申请处理过程；</a:t>
            </a:r>
            <a:endParaRPr lang="zh-CN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如果要插入关键字值等于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27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的新索引项，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请</a:t>
            </a:r>
            <a:r>
              <a:rPr 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给出索引结点上的锁申请处理过程；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6968490" y="57150"/>
            <a:ext cx="20675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S-Q&amp;A20200425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" y="2802255"/>
            <a:ext cx="6751955" cy="3729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p>
            <a:r>
              <a:rPr lang="zh-CN" altLang="en-US" sz="3200"/>
              <a:t>（课后复习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123190" y="862965"/>
            <a:ext cx="8912860" cy="5482590"/>
          </a:xfrm>
        </p:spPr>
        <p:txBody>
          <a:bodyPr wrap="square" anchor="t">
            <a:spAutoFit/>
          </a:bodyPr>
          <a:p>
            <a:pPr marL="514350" indent="-514350">
              <a:buFont typeface="+mj-lt"/>
              <a:buAutoNum type="arabicPeriod" startAt="7"/>
            </a:pPr>
            <a:r>
              <a:rPr lang="zh-CN" sz="2400">
                <a:solidFill>
                  <a:srgbClr val="0000CC"/>
                </a:solidFill>
              </a:rPr>
              <a:t>关于多版本并发控制</a:t>
            </a:r>
            <a:r>
              <a:rPr lang="en-US" altLang="zh-CN" sz="2400">
                <a:solidFill>
                  <a:srgbClr val="0000CC"/>
                </a:solidFill>
              </a:rPr>
              <a:t>(</a:t>
            </a:r>
            <a:r>
              <a:rPr lang="en-US" altLang="zh-CN" sz="24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Multiversion Controls</a:t>
            </a:r>
            <a:r>
              <a:rPr lang="en-US" altLang="zh-CN" sz="2400">
                <a:solidFill>
                  <a:srgbClr val="0000CC"/>
                </a:solidFill>
              </a:rPr>
              <a:t>)</a:t>
            </a:r>
            <a:endParaRPr sz="2400">
              <a:solidFill>
                <a:srgbClr val="0000CC"/>
              </a:solidFill>
            </a:endParaRPr>
          </a:p>
          <a:p>
            <a:pPr marL="723265" lvl="1" indent="-421640">
              <a:buFont typeface="+mj-ea"/>
              <a:buAutoNum type="circleNumDbPlain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什么是数据库的版本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(version)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？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723265" lvl="1" indent="-421640">
              <a:buFont typeface="+mj-ea"/>
              <a:buAutoNum type="circleNumDbPlain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新版本是如何创建的？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723265" lvl="1" indent="-421640">
              <a:buFont typeface="+mj-ea"/>
              <a:buAutoNum type="circleNumDbPlain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如何理解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statement-level read consistency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transaction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-level read consistency ?</a:t>
            </a:r>
            <a:endParaRPr lang="en-US" altLang="zh-CN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723265" lvl="1" indent="-421640">
              <a:buFont typeface="+mj-ea"/>
              <a:buAutoNum type="circleNumDbPlain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read-only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read-write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事务中，关于读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(read)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操作的版本控制方法有何区别？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723265" lvl="1" indent="-421640">
              <a:buFont typeface="+mj-ea"/>
              <a:buAutoNum type="circleNumDbPlain"/>
            </a:pP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266065" lvl="0" indent="-421640">
              <a:buFont typeface="+mj-ea"/>
              <a:buAutoNum type="arabicPeriod" startAt="7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关于</a:t>
            </a:r>
            <a:r>
              <a:rPr lang="en-US" altLang="zh-CN" sz="24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SNAPSHOT Isolation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723265" lvl="1" indent="-421640">
              <a:buFont typeface="+mj-ea"/>
              <a:buAutoNum type="circleNumDbPlain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简述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SNAPSHOT Isolation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的两种不同实现方法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(First Committer Wins 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和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Locking Implementation)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各自的基本思想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.</a:t>
            </a:r>
            <a:endParaRPr lang="en-US" altLang="zh-CN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723265" lvl="1" indent="-421640">
              <a:buFont typeface="+mj-ea"/>
              <a:buAutoNum type="circleNumDbPlain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请举出一个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snapshop isolation 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的实际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应用场景。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99" name="文本框 3"/>
          <p:cNvSpPr txBox="1"/>
          <p:nvPr/>
        </p:nvSpPr>
        <p:spPr>
          <a:xfrm>
            <a:off x="6974205" y="57150"/>
            <a:ext cx="20618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S-Q&amp;A20200425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1708</Words>
  <Application>WPS 演示</Application>
  <PresentationFormat/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1_默认设计模板</vt:lpstr>
      <vt:lpstr>（课后复习）</vt:lpstr>
      <vt:lpstr>（课后复习）</vt:lpstr>
      <vt:lpstr>（课后复习）</vt:lpstr>
      <vt:lpstr>（课后复习）</vt:lpstr>
      <vt:lpstr>（课后复习）</vt:lpstr>
      <vt:lpstr>（课后复习）</vt:lpstr>
      <vt:lpstr>（课后复习）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njubwy</dc:creator>
  <cp:lastModifiedBy>百老汇</cp:lastModifiedBy>
  <cp:revision>39</cp:revision>
  <dcterms:created xsi:type="dcterms:W3CDTF">2020-02-21T05:33:00Z</dcterms:created>
  <dcterms:modified xsi:type="dcterms:W3CDTF">2020-04-24T13:25:18Z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