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37"/>
  </p:handoutMasterIdLst>
  <p:sldIdLst>
    <p:sldId id="256" r:id="rId3"/>
    <p:sldId id="534" r:id="rId4"/>
    <p:sldId id="366" r:id="rId5"/>
    <p:sldId id="283" r:id="rId6"/>
    <p:sldId id="1131" r:id="rId7"/>
    <p:sldId id="732" r:id="rId8"/>
    <p:sldId id="284" r:id="rId9"/>
    <p:sldId id="733" r:id="rId11"/>
    <p:sldId id="285" r:id="rId12"/>
    <p:sldId id="1132" r:id="rId13"/>
    <p:sldId id="286" r:id="rId14"/>
    <p:sldId id="606" r:id="rId15"/>
    <p:sldId id="1133" r:id="rId16"/>
    <p:sldId id="1218" r:id="rId17"/>
    <p:sldId id="1220" r:id="rId18"/>
    <p:sldId id="1219" r:id="rId19"/>
    <p:sldId id="353" r:id="rId20"/>
    <p:sldId id="1134" r:id="rId21"/>
    <p:sldId id="1135" r:id="rId22"/>
    <p:sldId id="1136" r:id="rId23"/>
    <p:sldId id="1137" r:id="rId24"/>
    <p:sldId id="1138" r:id="rId25"/>
    <p:sldId id="1139" r:id="rId26"/>
    <p:sldId id="359" r:id="rId27"/>
    <p:sldId id="991" r:id="rId28"/>
    <p:sldId id="357" r:id="rId29"/>
    <p:sldId id="1263" r:id="rId30"/>
    <p:sldId id="358" r:id="rId31"/>
    <p:sldId id="992" r:id="rId32"/>
    <p:sldId id="288" r:id="rId33"/>
    <p:sldId id="336" r:id="rId34"/>
    <p:sldId id="289" r:id="rId35"/>
    <p:sldId id="291" r:id="rId36"/>
  </p:sldIdLst>
  <p:sldSz cx="9144000" cy="6858000" type="screen4x3"/>
  <p:notesSz cx="6831330" cy="9385300"/>
  <p:custDataLst>
    <p:tags r:id="rId41"/>
  </p:custDataLst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66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3"/>
        <p:guide pos="2984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8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8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提供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zh-CN">
                <a:ea typeface="宋体" panose="02010600030101010101" pitchFamily="2" charset="-122"/>
              </a:rPr>
              <a:t>表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页面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两级的多粒度封锁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给定一个关键字</a:t>
            </a:r>
            <a:r>
              <a:rPr lang="en-US" altLang="zh-CN"/>
              <a:t>K</a:t>
            </a:r>
            <a:r>
              <a:rPr lang="zh-CN" altLang="en-US">
                <a:ea typeface="宋体" panose="02010600030101010101" pitchFamily="2" charset="-122"/>
              </a:rPr>
              <a:t>，利用索引树查找其对应的元组是否存在，在索引树上的锁申请与锁释放的处理流程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zh-CN" altLang="en-US">
                <a:sym typeface="+mn-ea"/>
              </a:rPr>
              <a:t>详细解释请见上一页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的注释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注：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在有索引可用的情况下，事务</a:t>
            </a:r>
            <a:r>
              <a:rPr lang="en-US" altLang="zh-CN"/>
              <a:t>T1</a:t>
            </a:r>
            <a:r>
              <a:rPr lang="zh-CN" altLang="en-US"/>
              <a:t>可以利用索引来查找满足条件的元组指针，</a:t>
            </a:r>
            <a:r>
              <a:rPr lang="zh-CN" altLang="en-US"/>
              <a:t>不需要遍历整张表来执行查询。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、事务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在表中找到一个</a:t>
            </a:r>
            <a:r>
              <a:rPr lang="en-US" altLang="zh-CN">
                <a:ea typeface="宋体" panose="02010600030101010101" pitchFamily="2" charset="-122"/>
              </a:rPr>
              <a:t>page p</a:t>
            </a:r>
            <a:r>
              <a:rPr lang="zh-CN" altLang="en-US">
                <a:ea typeface="宋体" panose="02010600030101010101" pitchFamily="2" charset="-122"/>
              </a:rPr>
              <a:t>来插入新元组（如果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恰好没有被</a:t>
            </a:r>
            <a:r>
              <a:rPr lang="en-US" altLang="zh-CN">
                <a:ea typeface="宋体" panose="02010600030101010101" pitchFamily="2" charset="-122"/>
              </a:rPr>
              <a:t>T1</a:t>
            </a:r>
            <a:r>
              <a:rPr lang="zh-CN" altLang="en-US">
                <a:ea typeface="宋体" panose="02010600030101010101" pitchFamily="2" charset="-122"/>
              </a:rPr>
              <a:t>封锁上），然后在索引中插入该新元组对应的索引项。由于没有提供索引上的封锁机制，因而</a:t>
            </a:r>
            <a:r>
              <a:rPr lang="en-US" altLang="zh-CN">
                <a:ea typeface="宋体" panose="02010600030101010101" pitchFamily="2" charset="-122"/>
              </a:rPr>
              <a:t>T1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可以并发运行，但有可能产生</a:t>
            </a:r>
            <a:r>
              <a:rPr lang="en-US" altLang="zh-CN">
                <a:ea typeface="宋体" panose="02010600030101010101" pitchFamily="2" charset="-122"/>
              </a:rPr>
              <a:t>phantom</a:t>
            </a:r>
            <a:r>
              <a:rPr lang="zh-CN" altLang="en-US">
                <a:ea typeface="宋体" panose="02010600030101010101" pitchFamily="2" charset="-122"/>
              </a:rPr>
              <a:t>问题。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稠密索引：表中的每一条元组，在索引中都有对应的索引项；稀疏索引，索引项指向的是表中的</a:t>
            </a:r>
            <a:r>
              <a:rPr lang="en-US" altLang="zh-CN"/>
              <a:t>page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B+</a:t>
            </a:r>
            <a:r>
              <a:rPr lang="zh-CN" altLang="en-US"/>
              <a:t>树中，所有的叶子结点，构成表上的一个顺序稠密索引。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sym typeface="+mn-ea"/>
              </a:rPr>
              <a:t>树的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阶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数：有两种定义方式（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）是指每一个结点能够拥有的子结点的最大数目；（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）是指每一个结点中能够存放的关键字的最大数目。在本文中采用第（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）种定义方式。</a:t>
            </a:r>
            <a:endParaRPr lang="zh-CN" altLang="en-US"/>
          </a:p>
          <a:p>
            <a:pPr marL="0" lvl="1"/>
            <a:endParaRPr lang="zh-CN" altLang="en-US"/>
          </a:p>
          <a:p>
            <a:pPr marL="0" lvl="1"/>
            <a:r>
              <a:rPr lang="zh-CN" altLang="en-US"/>
              <a:t>备注</a:t>
            </a:r>
            <a:r>
              <a:rPr lang="en-US" altLang="zh-CN"/>
              <a:t>: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 x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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向下取整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，返回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小于等于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的最大整数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 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2" charset="2"/>
              </a:rPr>
              <a:t> </a:t>
            </a:r>
            <a:r>
              <a:rPr lang="en-US" dirty="0">
                <a:latin typeface="宋体" panose="02010600030101010101" pitchFamily="2" charset="-122"/>
                <a:cs typeface="Times New Roman" panose="02020603050405020304" pitchFamily="2" charset="0"/>
                <a:sym typeface="+mn-ea"/>
              </a:rPr>
              <a:t>x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2" charset="2"/>
              </a:rPr>
              <a:t>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向上取整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，返回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大于等于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的最小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整数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、如果这棵树只有一个结点（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only node in the tree)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，那么该结点既是根结点也是叶子结点，其中的指针不是子树指针而是关键字对应的元组指针；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、在内部结点和叶子结点中，关键字数目的下界有所不同，主要是因为内部结点和叶子结点的分裂处理算法不一样。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、关于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树的阶数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的定义，有些地方指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在一个结点中存放的关键字的最小数目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，有点地方指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一个结点可以拥有的子结点的最小数目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（即结点中子树指针的最小数目），本文使用的是后一种定义。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在一个含有 </a:t>
            </a:r>
            <a:r>
              <a:rPr lang="en-US" altLang="zh-CN"/>
              <a:t>n </a:t>
            </a:r>
            <a:r>
              <a:rPr lang="zh-CN" altLang="en-US"/>
              <a:t>个关键字的叶子</a:t>
            </a:r>
            <a:r>
              <a:rPr lang="zh-CN" altLang="en-US"/>
              <a:t>结点中，将关键字的定义域划分为 </a:t>
            </a:r>
            <a:r>
              <a:rPr lang="en-US" altLang="zh-CN"/>
              <a:t>n+1 </a:t>
            </a:r>
            <a:r>
              <a:rPr lang="zh-CN" altLang="en-US"/>
              <a:t>个区间 </a:t>
            </a:r>
            <a:r>
              <a:rPr lang="en-US" altLang="zh-CN"/>
              <a:t>(key range)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）设置一个虚拟的索引项 </a:t>
            </a:r>
            <a:r>
              <a:rPr lang="en-US" altLang="zh-CN">
                <a:ea typeface="宋体" panose="02010600030101010101" pitchFamily="2" charset="-122"/>
              </a:rPr>
              <a:t>(index entry) </a:t>
            </a:r>
            <a:r>
              <a:rPr lang="zh-CN" altLang="en-US">
                <a:ea typeface="宋体" panose="02010600030101010101" pitchFamily="2" charset="-122"/>
              </a:rPr>
              <a:t>代表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小于 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的所有关键字</a:t>
            </a:r>
            <a:r>
              <a:rPr lang="en-US" altLang="zh-CN">
                <a:ea typeface="宋体" panose="02010600030101010101" pitchFamily="2" charset="-122"/>
              </a:rPr>
              <a:t>'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）关键字 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ea typeface="宋体" panose="02010600030101010101" pitchFamily="2" charset="-122"/>
              </a:rPr>
              <a:t>s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≤s&lt;n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）对应的索引项代表  区间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[ k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k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s+1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)</a:t>
            </a:r>
            <a:endParaRPr lang="en-US" altLang="x-none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关键字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aseline="-25000"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对应的索引项代表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‘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大于等于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aseline="-25000"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的所有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关键字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封锁一个索引项（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index entry lock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）就相当于封锁其对应的索引关键字区间（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 range lock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当需要在一个叶子结点中插入一个新关键字 </a:t>
            </a:r>
            <a:r>
              <a:rPr lang="en-US" altLang="zh-CN"/>
              <a:t>J </a:t>
            </a:r>
            <a:r>
              <a:rPr lang="zh-CN" altLang="en-US"/>
              <a:t>对应的索引项时，其 </a:t>
            </a:r>
            <a:r>
              <a:rPr lang="en-US" altLang="zh-CN"/>
              <a:t>key range locking </a:t>
            </a:r>
            <a:r>
              <a:rPr lang="zh-CN" altLang="en-US"/>
              <a:t>的处理过程如本页</a:t>
            </a:r>
            <a:r>
              <a:rPr lang="en-US" altLang="zh-CN"/>
              <a:t>PPT</a:t>
            </a:r>
            <a:r>
              <a:rPr lang="zh-CN" altLang="en-US"/>
              <a:t>所示。</a:t>
            </a:r>
            <a:endParaRPr lang="zh-CN" altLang="en-US"/>
          </a:p>
          <a:p>
            <a:r>
              <a:rPr lang="zh-CN" altLang="en-US"/>
              <a:t>在这里，因为需要做</a:t>
            </a:r>
            <a:r>
              <a:rPr lang="en-US" altLang="zh-CN"/>
              <a:t>‘</a:t>
            </a:r>
            <a:r>
              <a:rPr lang="zh-CN" altLang="en-US"/>
              <a:t>插入</a:t>
            </a:r>
            <a:r>
              <a:rPr lang="en-US" altLang="zh-CN"/>
              <a:t>’</a:t>
            </a:r>
            <a:r>
              <a:rPr lang="zh-CN" altLang="en-US"/>
              <a:t>操作，所以在申请 </a:t>
            </a:r>
            <a:r>
              <a:rPr lang="en-US" altLang="zh-CN"/>
              <a:t>key-range </a:t>
            </a:r>
            <a:r>
              <a:rPr lang="zh-CN" altLang="en-US"/>
              <a:t>上的封锁时，所申请的锁类型应该是具有排他性的 </a:t>
            </a:r>
            <a:r>
              <a:rPr lang="en-US" altLang="zh-CN"/>
              <a:t>‘</a:t>
            </a:r>
            <a:r>
              <a:rPr lang="zh-CN" altLang="en-US"/>
              <a:t>写封锁</a:t>
            </a:r>
            <a:r>
              <a:rPr lang="en-US" altLang="zh-CN"/>
              <a:t>’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如果另外一个事务已经持有索引项</a:t>
            </a:r>
            <a:r>
              <a:rPr lang="en-US" altLang="zh-CN"/>
              <a:t>G</a:t>
            </a:r>
            <a:r>
              <a:rPr lang="zh-CN" altLang="en-US"/>
              <a:t>上的</a:t>
            </a:r>
            <a:r>
              <a:rPr lang="en-US" altLang="zh-CN"/>
              <a:t>‘</a:t>
            </a:r>
            <a:r>
              <a:rPr lang="zh-CN" altLang="en-US"/>
              <a:t>读封锁</a:t>
            </a:r>
            <a:r>
              <a:rPr lang="en-US" altLang="zh-CN"/>
              <a:t>’</a:t>
            </a:r>
            <a:r>
              <a:rPr lang="zh-CN" altLang="en-US">
                <a:ea typeface="宋体" panose="02010600030101010101" pitchFamily="2" charset="-122"/>
              </a:rPr>
              <a:t>，那么在本处理流程的第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①步，当前事务在申请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写它锁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时就会被拒绝，因而防止了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幻读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错误。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ReadLock </a:t>
            </a:r>
            <a:r>
              <a:rPr lang="zh-CN" altLang="en-US"/>
              <a:t>仅仅用于查询（即以</a:t>
            </a:r>
            <a:r>
              <a:rPr lang="en-US" altLang="zh-CN"/>
              <a:t>‘</a:t>
            </a:r>
            <a:r>
              <a:rPr lang="zh-CN" altLang="en-US"/>
              <a:t>只读</a:t>
            </a:r>
            <a:r>
              <a:rPr lang="en-US" altLang="zh-CN"/>
              <a:t>’</a:t>
            </a:r>
            <a:r>
              <a:rPr lang="zh-CN" altLang="en-US"/>
              <a:t>方式访问索引树的各个结点），请参考</a:t>
            </a:r>
            <a:r>
              <a:rPr lang="en-US" altLang="zh-CN"/>
              <a:t>B+</a:t>
            </a:r>
            <a:r>
              <a:rPr lang="zh-CN" altLang="en-US"/>
              <a:t>树上查找算法的执行流程。一般流程如下（详见下一页的流程图）</a:t>
            </a:r>
            <a:endParaRPr lang="zh-CN" altLang="en-US"/>
          </a:p>
          <a:p>
            <a:r>
              <a:rPr lang="zh-CN" altLang="en-US"/>
              <a:t>输入：随机</a:t>
            </a:r>
            <a:r>
              <a:rPr lang="zh-CN" altLang="en-US"/>
              <a:t>查找关键字</a:t>
            </a:r>
            <a:r>
              <a:rPr lang="en-US" altLang="zh-CN"/>
              <a:t>K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、从根结点开始</a:t>
            </a:r>
            <a:r>
              <a:rPr lang="zh-CN" altLang="en-US"/>
              <a:t> ，自顶向下搜索到某个叶子结点；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、在每一个结点中，根据其中保存的关键字值，将整个关键字的值域划分为若干个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取值区间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、如果当前结点不是叶子结点，则判断关键字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属于哪一个取值区间，从而决定下一个要访问的索引结点（</a:t>
            </a:r>
            <a:r>
              <a:rPr lang="en-US" altLang="zh-CN">
                <a:ea typeface="宋体" panose="02010600030101010101" pitchFamily="2" charset="-122"/>
              </a:rPr>
              <a:t>index page</a:t>
            </a:r>
            <a:r>
              <a:rPr lang="zh-CN" altLang="en-US">
                <a:ea typeface="宋体" panose="02010600030101010101" pitchFamily="2" charset="-122"/>
              </a:rPr>
              <a:t>）。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当然，我们从当前结点（被称为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P'</a:t>
            </a:r>
            <a:r>
              <a:rPr lang="zh-CN" altLang="en-US">
                <a:ea typeface="宋体" panose="02010600030101010101" pitchFamily="2" charset="-122"/>
              </a:rPr>
              <a:t>）找到的是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下一个将要被访问的索引结点（被称为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C'</a:t>
            </a:r>
            <a:r>
              <a:rPr lang="zh-CN" altLang="en-US">
                <a:ea typeface="宋体" panose="02010600030101010101" pitchFamily="2" charset="-122"/>
              </a:rPr>
              <a:t>）的结点指针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（结点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和结点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互为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父子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关系）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在根据找到的结点指针</a:t>
            </a:r>
            <a:r>
              <a:rPr lang="zh-CN" altLang="en-US">
                <a:ea typeface="宋体" panose="02010600030101010101" pitchFamily="2" charset="-122"/>
              </a:rPr>
              <a:t>访问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下一个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之前，我们先要申请结点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在获得结点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封锁后，当前事务就获得了对于结点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的访问权限，并且之后不需要再回溯访问其父结点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所以，当前事务在获得子结点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后，就可以立即</a:t>
            </a:r>
            <a:r>
              <a:rPr lang="zh-CN" altLang="en-US">
                <a:ea typeface="宋体" panose="02010600030101010101" pitchFamily="2" charset="-122"/>
              </a:rPr>
              <a:t>释放其父结点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这样的封锁使用方式并不符合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两阶段封锁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协议的要求，但适合于数据库中的 </a:t>
            </a:r>
            <a:r>
              <a:rPr lang="en-US" altLang="zh-CN">
                <a:ea typeface="宋体" panose="02010600030101010101" pitchFamily="2" charset="-122"/>
              </a:rPr>
              <a:t>B+ </a:t>
            </a:r>
            <a:r>
              <a:rPr lang="zh-CN" altLang="en-US">
                <a:ea typeface="宋体" panose="02010600030101010101" pitchFamily="2" charset="-122"/>
              </a:rPr>
              <a:t>索引的访问特点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因此，为了提高效率，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B+</a:t>
            </a:r>
            <a:r>
              <a:rPr lang="zh-CN" altLang="en-US">
                <a:ea typeface="宋体" panose="02010600030101010101" pitchFamily="2" charset="-122"/>
              </a:rPr>
              <a:t>树结点上的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的申请和释放都是这样成对出现的，这被称为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zh-CN" altLang="en-US">
                <a:ea typeface="宋体" panose="02010600030101010101" pitchFamily="2" charset="-122"/>
              </a:rPr>
              <a:t>锁耦合</a:t>
            </a:r>
            <a:r>
              <a:rPr lang="en-US" altLang="zh-CN"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lock coupling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、如果当前结点是叶子结点，就搜索当前页面中是不是有关键字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）如果在当前叶子结点中没有关键字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，则表明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对应的元组不存在，则以失败方式返回并释放当前叶子结点上的</a:t>
            </a:r>
            <a:r>
              <a:rPr lang="en-US" altLang="zh-CN">
                <a:ea typeface="宋体" panose="02010600030101010101" pitchFamily="2" charset="-122"/>
              </a:rPr>
              <a:t>ReadLock; </a:t>
            </a:r>
            <a:r>
              <a:rPr lang="zh-CN" altLang="en-US">
                <a:ea typeface="宋体" panose="02010600030101010101" pitchFamily="2" charset="-122"/>
              </a:rPr>
              <a:t>（如果是范围查找，则需要顺序扫描当前叶子结点中是否有其他符合条件的关键字，具体请参见</a:t>
            </a:r>
            <a:r>
              <a:rPr lang="en-US" altLang="zh-CN">
                <a:ea typeface="宋体" panose="02010600030101010101" pitchFamily="2" charset="-122"/>
              </a:rPr>
              <a:t>B+</a:t>
            </a:r>
            <a:r>
              <a:rPr lang="zh-CN" altLang="en-US">
                <a:ea typeface="宋体" panose="02010600030101010101" pitchFamily="2" charset="-122"/>
              </a:rPr>
              <a:t>树上范围查找算法）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）如果存在，则以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方式封锁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对应的索引项（</a:t>
            </a:r>
            <a:r>
              <a:rPr lang="en-US" altLang="zh-CN">
                <a:ea typeface="宋体" panose="02010600030101010101" pitchFamily="2" charset="-122"/>
              </a:rPr>
              <a:t>key-rangle lock</a:t>
            </a:r>
            <a:r>
              <a:rPr lang="zh-CN" altLang="en-US">
                <a:ea typeface="宋体" panose="02010600030101010101" pitchFamily="2" charset="-122"/>
              </a:rPr>
              <a:t>），释放当前结点上的</a:t>
            </a:r>
            <a:r>
              <a:rPr lang="en-US" altLang="zh-CN">
                <a:ea typeface="宋体" panose="02010600030101010101" pitchFamily="2" charset="-122"/>
              </a:rPr>
              <a:t>ReadLock</a:t>
            </a:r>
            <a:r>
              <a:rPr lang="zh-CN" altLang="en-US">
                <a:ea typeface="宋体" panose="02010600030101010101" pitchFamily="2" charset="-122"/>
              </a:rPr>
              <a:t>，返回查找成功；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1796098"/>
            <a:ext cx="8077200" cy="2122805"/>
          </a:xfrm>
        </p:spPr>
        <p:txBody>
          <a:bodyPr vert="horz" wrap="square" anchor="ctr">
            <a:spAutoFit/>
          </a:bodyPr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b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2" name="组合 61441"/>
          <p:cNvGrpSpPr/>
          <p:nvPr/>
        </p:nvGrpSpPr>
        <p:grpSpPr>
          <a:xfrm>
            <a:off x="3429000" y="841375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50" name="Text Box 4"/>
          <p:cNvSpPr txBox="1"/>
          <p:nvPr/>
        </p:nvSpPr>
        <p:spPr>
          <a:xfrm>
            <a:off x="79375" y="768033"/>
            <a:ext cx="4243705" cy="13087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1" name="Rectangle 8"/>
          <p:cNvSpPr/>
          <p:nvPr/>
        </p:nvSpPr>
        <p:spPr>
          <a:xfrm>
            <a:off x="30480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36607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36607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3889375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9" name="Text Box 34"/>
          <p:cNvSpPr txBox="1"/>
          <p:nvPr/>
        </p:nvSpPr>
        <p:spPr>
          <a:xfrm>
            <a:off x="82550" y="4728210"/>
            <a:ext cx="3902075" cy="90297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441575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801870" y="5695315"/>
            <a:ext cx="3707130" cy="770890"/>
          </a:xfrm>
          <a:prstGeom prst="rect">
            <a:avLst/>
          </a:prstGeom>
          <a:noFill/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</a:t>
            </a:r>
            <a:r>
              <a:rPr lang="en-US" altLang="x-none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conflict,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latinLnBrk="0" hangingPunct="0"/>
            <a:r>
              <a:rPr lang="en-US" altLang="x-none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phantom can result.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29400" y="3279775"/>
            <a:ext cx="1978660" cy="2076450"/>
            <a:chOff x="10440" y="5760"/>
            <a:chExt cx="3116" cy="3270"/>
          </a:xfrm>
        </p:grpSpPr>
        <p:grpSp>
          <p:nvGrpSpPr>
            <p:cNvPr id="61475" name="组合 61474"/>
            <p:cNvGrpSpPr/>
            <p:nvPr/>
          </p:nvGrpSpPr>
          <p:grpSpPr>
            <a:xfrm rot="0">
              <a:off x="10440" y="5760"/>
              <a:ext cx="3116" cy="3270"/>
              <a:chOff x="0" y="0"/>
              <a:chExt cx="3115" cy="3269"/>
            </a:xfrm>
          </p:grpSpPr>
          <p:grpSp>
            <p:nvGrpSpPr>
              <p:cNvPr id="61476" name="组合 61475"/>
              <p:cNvGrpSpPr/>
              <p:nvPr/>
            </p:nvGrpSpPr>
            <p:grpSpPr>
              <a:xfrm>
                <a:off x="0" y="1560"/>
                <a:ext cx="3115" cy="1709"/>
                <a:chOff x="0" y="0"/>
                <a:chExt cx="3115" cy="1709"/>
              </a:xfrm>
            </p:grpSpPr>
            <p:sp>
              <p:nvSpPr>
                <p:cNvPr id="61477" name="Line 37"/>
                <p:cNvSpPr/>
                <p:nvPr/>
              </p:nvSpPr>
              <p:spPr>
                <a:xfrm>
                  <a:off x="0" y="240"/>
                  <a:ext cx="14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1478" name="Line 38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1479" name="Text Box 39"/>
                <p:cNvSpPr txBox="1"/>
                <p:nvPr/>
              </p:nvSpPr>
              <p:spPr>
                <a:xfrm>
                  <a:off x="840" y="1084"/>
                  <a:ext cx="2275" cy="6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/>
                  <a:r>
                    <a: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inserted row</a:t>
                  </a:r>
                  <a:endPara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0" name="Line 40"/>
                <p:cNvSpPr/>
                <p:nvPr/>
              </p:nvSpPr>
              <p:spPr>
                <a:xfrm flipH="1" flipV="1">
                  <a:off x="1201" y="120"/>
                  <a:ext cx="720" cy="112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dash"/>
                  <a:headEnd type="none" w="med" len="med"/>
                  <a:tailEnd type="arrow" w="med" len="med"/>
                </a:ln>
              </p:spPr>
            </p:sp>
          </p:grpSp>
          <p:sp>
            <p:nvSpPr>
              <p:cNvPr id="61481" name="箭头 803"/>
              <p:cNvSpPr/>
              <p:nvPr/>
            </p:nvSpPr>
            <p:spPr>
              <a:xfrm flipH="1">
                <a:off x="960" y="0"/>
                <a:ext cx="240" cy="60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484" name="文本框 61483"/>
            <p:cNvSpPr txBox="1"/>
            <p:nvPr/>
          </p:nvSpPr>
          <p:spPr>
            <a:xfrm>
              <a:off x="11040" y="7680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70" name="Rectangle 2"/>
          <p:cNvSpPr>
            <a:spLocks noGrp="1"/>
          </p:cNvSpPr>
          <p:nvPr/>
        </p:nvSpPr>
        <p:spPr>
          <a:xfrm>
            <a:off x="152400" y="75565"/>
            <a:ext cx="88392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②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Index G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ranular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</a:t>
            </a:r>
            <a:r>
              <a:rPr lang="en-US" altLang="x-none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ocking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79375" y="2115185"/>
            <a:ext cx="2968625" cy="923290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 &amp; 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07670" lvl="1" indent="-18605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07670" lvl="1" indent="-18605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page a, b, d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Text Box 34"/>
          <p:cNvSpPr txBox="1"/>
          <p:nvPr/>
        </p:nvSpPr>
        <p:spPr>
          <a:xfrm>
            <a:off x="82550" y="5695315"/>
            <a:ext cx="3902075" cy="923290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 &amp; 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82905" lvl="1" indent="-1422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82905" lvl="1" indent="-1422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page c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bldLvl="0" animBg="1"/>
      <p:bldP spid="2" grpId="0"/>
      <p:bldP spid="61459" grpId="0" bldLvl="0" animBg="1"/>
      <p:bldP spid="4" grpId="0"/>
      <p:bldP spid="614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</a:rPr>
              <a:t>③ 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0" y="762000"/>
            <a:ext cx="9144000" cy="361950"/>
          </a:xfrm>
        </p:spPr>
        <p:txBody>
          <a:bodyPr vert="horz" wrap="square" anchor="t">
            <a:spAutoFit/>
          </a:bodyPr>
          <a:p>
            <a:pPr lvl="0">
              <a:lnSpc>
                <a:spcPct val="80000"/>
              </a:lnSpc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pages of the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in addition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1270000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an unclustered B</a:t>
            </a:r>
            <a:r>
              <a:rPr lang="en-US" altLang="x-none" sz="22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tree.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0" y="1644015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(SEL(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pages containing rows satisfying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pages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containing entries satisfying 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0" y="3760470"/>
            <a:ext cx="9144000" cy="21342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(INS(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lock on table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locks on the page into which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is to be inserted (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granted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), and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X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lock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index page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into which the index entry for </a:t>
            </a:r>
            <a:r>
              <a:rPr lang="en-US" altLang="x-none" sz="22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will be stored 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if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satisfies </a:t>
            </a:r>
            <a:r>
              <a:rPr lang="en-US" altLang="x-none" sz="22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0" y="6025515"/>
            <a:ext cx="9144000" cy="36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buClr>
                <a:srgbClr val="00B050"/>
              </a:buClr>
              <a:buFont typeface="Wingdings" panose="05000000000000000000" charset="0"/>
              <a:buChar char=""/>
            </a:pP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phantom is prevented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bldLvl="3" animBg="1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2" name="组合 61441"/>
          <p:cNvGrpSpPr/>
          <p:nvPr/>
        </p:nvGrpSpPr>
        <p:grpSpPr>
          <a:xfrm>
            <a:off x="3429000" y="1219200"/>
            <a:ext cx="5651500" cy="2438400"/>
            <a:chOff x="0" y="0"/>
            <a:chExt cx="8900" cy="3840"/>
          </a:xfrm>
        </p:grpSpPr>
        <p:sp>
          <p:nvSpPr>
            <p:cNvPr id="61443" name="AutoShape 3"/>
            <p:cNvSpPr/>
            <p:nvPr/>
          </p:nvSpPr>
          <p:spPr>
            <a:xfrm>
              <a:off x="1560" y="120"/>
              <a:ext cx="3000" cy="26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Rectangle 5"/>
            <p:cNvSpPr/>
            <p:nvPr/>
          </p:nvSpPr>
          <p:spPr>
            <a:xfrm>
              <a:off x="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5" name="Rectangle 6"/>
            <p:cNvSpPr/>
            <p:nvPr/>
          </p:nvSpPr>
          <p:spPr>
            <a:xfrm>
              <a:off x="4560" y="3120"/>
              <a:ext cx="192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Rectangle 7"/>
            <p:cNvSpPr/>
            <p:nvPr/>
          </p:nvSpPr>
          <p:spPr>
            <a:xfrm>
              <a:off x="2280" y="3120"/>
              <a:ext cx="1800" cy="7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Text Box 30"/>
            <p:cNvSpPr txBox="1"/>
            <p:nvPr/>
          </p:nvSpPr>
          <p:spPr>
            <a:xfrm>
              <a:off x="6670" y="1080"/>
              <a:ext cx="223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unclustered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index on 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Salary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AutoShape 33"/>
            <p:cNvSpPr/>
            <p:nvPr/>
          </p:nvSpPr>
          <p:spPr>
            <a:xfrm flipH="1">
              <a:off x="6600" y="0"/>
              <a:ext cx="360" cy="3840"/>
            </a:xfrm>
            <a:prstGeom prst="leftBrace">
              <a:avLst>
                <a:gd name="adj1" fmla="val 888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9" name="Rectangle 2"/>
          <p:cNvSpPr>
            <a:spLocks noGrp="1"/>
          </p:cNvSpPr>
          <p:nvPr>
            <p:ph type="title"/>
          </p:nvPr>
        </p:nvSpPr>
        <p:spPr>
          <a:xfrm>
            <a:off x="685800" y="53023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</a:rPr>
              <a:t>③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 - Example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Text Box 4"/>
          <p:cNvSpPr txBox="1"/>
          <p:nvPr/>
        </p:nvSpPr>
        <p:spPr>
          <a:xfrm>
            <a:off x="79375" y="692468"/>
            <a:ext cx="4243705" cy="2139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50000"/>
              </a:spcBef>
            </a:pP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a, b, d,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1" name="Rectangle 8"/>
          <p:cNvSpPr/>
          <p:nvPr/>
        </p:nvSpPr>
        <p:spPr>
          <a:xfrm>
            <a:off x="3048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2" name="Rectangle 10"/>
          <p:cNvSpPr/>
          <p:nvPr/>
        </p:nvSpPr>
        <p:spPr>
          <a:xfrm>
            <a:off x="18288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3" name="Rectangle 11"/>
          <p:cNvSpPr/>
          <p:nvPr/>
        </p:nvSpPr>
        <p:spPr>
          <a:xfrm>
            <a:off x="41910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4" name="Rectangle 12"/>
          <p:cNvSpPr/>
          <p:nvPr/>
        </p:nvSpPr>
        <p:spPr>
          <a:xfrm>
            <a:off x="54102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5" name="Rectangle 13"/>
          <p:cNvSpPr/>
          <p:nvPr/>
        </p:nvSpPr>
        <p:spPr>
          <a:xfrm>
            <a:off x="66294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6" name="Rectangle 14"/>
          <p:cNvSpPr/>
          <p:nvPr/>
        </p:nvSpPr>
        <p:spPr>
          <a:xfrm>
            <a:off x="7848600" y="40386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7" name="AutoShape 31"/>
          <p:cNvSpPr/>
          <p:nvPr/>
        </p:nvSpPr>
        <p:spPr>
          <a:xfrm>
            <a:off x="12954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8" name="Text Box 32"/>
          <p:cNvSpPr txBox="1"/>
          <p:nvPr/>
        </p:nvSpPr>
        <p:spPr>
          <a:xfrm>
            <a:off x="381000" y="426720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59" name="Text Box 34"/>
          <p:cNvSpPr txBox="1"/>
          <p:nvPr/>
        </p:nvSpPr>
        <p:spPr>
          <a:xfrm>
            <a:off x="82550" y="5181600"/>
            <a:ext cx="3902075" cy="16471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1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INTO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Faculty,</a:t>
            </a:r>
            <a:endParaRPr lang="en-US" altLang="x-none" sz="20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c,</a:t>
            </a:r>
            <a:r>
              <a:rPr lang="zh-CN" altLang="en-US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0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0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460" name="组合 61459"/>
          <p:cNvGrpSpPr/>
          <p:nvPr/>
        </p:nvGrpSpPr>
        <p:grpSpPr>
          <a:xfrm>
            <a:off x="4191000" y="2819400"/>
            <a:ext cx="4572000" cy="2468563"/>
            <a:chOff x="0" y="0"/>
            <a:chExt cx="7200" cy="3887"/>
          </a:xfrm>
        </p:grpSpPr>
        <p:sp>
          <p:nvSpPr>
            <p:cNvPr id="61461" name="Line 15"/>
            <p:cNvSpPr/>
            <p:nvPr/>
          </p:nvSpPr>
          <p:spPr>
            <a:xfrm>
              <a:off x="432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2" name="Line 17"/>
            <p:cNvSpPr/>
            <p:nvPr/>
          </p:nvSpPr>
          <p:spPr>
            <a:xfrm>
              <a:off x="480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3" name="Line 18"/>
            <p:cNvSpPr/>
            <p:nvPr/>
          </p:nvSpPr>
          <p:spPr>
            <a:xfrm>
              <a:off x="3840" y="60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4" name="Line 21"/>
            <p:cNvSpPr/>
            <p:nvPr/>
          </p:nvSpPr>
          <p:spPr>
            <a:xfrm flipH="1">
              <a:off x="2520" y="1080"/>
              <a:ext cx="168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5" name="Line 22"/>
            <p:cNvSpPr/>
            <p:nvPr/>
          </p:nvSpPr>
          <p:spPr>
            <a:xfrm flipH="1">
              <a:off x="720" y="1080"/>
              <a:ext cx="396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6" name="Line 23"/>
            <p:cNvSpPr/>
            <p:nvPr/>
          </p:nvSpPr>
          <p:spPr>
            <a:xfrm>
              <a:off x="5160" y="1080"/>
              <a:ext cx="132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67" name="Line 25"/>
            <p:cNvSpPr/>
            <p:nvPr/>
          </p:nvSpPr>
          <p:spPr>
            <a:xfrm>
              <a:off x="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8" name="Line 26"/>
            <p:cNvSpPr/>
            <p:nvPr/>
          </p:nvSpPr>
          <p:spPr>
            <a:xfrm>
              <a:off x="0" y="264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69" name="Line 27"/>
            <p:cNvSpPr/>
            <p:nvPr/>
          </p:nvSpPr>
          <p:spPr>
            <a:xfrm>
              <a:off x="1920" y="216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0" name="Line 28"/>
            <p:cNvSpPr/>
            <p:nvPr/>
          </p:nvSpPr>
          <p:spPr>
            <a:xfrm>
              <a:off x="5760" y="28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1" name="Line 29"/>
            <p:cNvSpPr/>
            <p:nvPr/>
          </p:nvSpPr>
          <p:spPr>
            <a:xfrm>
              <a:off x="5760" y="312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2" name="Text Box 35"/>
            <p:cNvSpPr txBox="1"/>
            <p:nvPr/>
          </p:nvSpPr>
          <p:spPr>
            <a:xfrm>
              <a:off x="455" y="3263"/>
              <a:ext cx="634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Text Box 36"/>
            <p:cNvSpPr txBox="1"/>
            <p:nvPr/>
          </p:nvSpPr>
          <p:spPr>
            <a:xfrm>
              <a:off x="3960" y="0"/>
              <a:ext cx="46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74" name="文本框 61473"/>
          <p:cNvSpPr txBox="1"/>
          <p:nvPr/>
        </p:nvSpPr>
        <p:spPr>
          <a:xfrm>
            <a:off x="4648200" y="5882958"/>
            <a:ext cx="4419600" cy="782637"/>
          </a:xfrm>
          <a:prstGeom prst="rect">
            <a:avLst/>
          </a:prstGeom>
          <a:solidFill>
            <a:schemeClr val="hlink">
              <a:alpha val="100000"/>
            </a:schemeClr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pPr lvl="0" algn="l" eaLnBrk="0" latinLnBrk="0" hangingPunct="0"/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on index page e, </a:t>
            </a:r>
            <a:r>
              <a: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is prevented</a:t>
            </a:r>
            <a:r>
              <a: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en-US" altLang="x-none" sz="2200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75" name="组合 61474"/>
          <p:cNvGrpSpPr/>
          <p:nvPr/>
        </p:nvGrpSpPr>
        <p:grpSpPr>
          <a:xfrm>
            <a:off x="6629400" y="3657600"/>
            <a:ext cx="1978660" cy="2076369"/>
            <a:chOff x="0" y="0"/>
            <a:chExt cx="3115" cy="3269"/>
          </a:xfrm>
        </p:grpSpPr>
        <p:grpSp>
          <p:nvGrpSpPr>
            <p:cNvPr id="61476" name="组合 61475"/>
            <p:cNvGrpSpPr/>
            <p:nvPr/>
          </p:nvGrpSpPr>
          <p:grpSpPr>
            <a:xfrm>
              <a:off x="0" y="1560"/>
              <a:ext cx="3115" cy="1709"/>
              <a:chOff x="0" y="0"/>
              <a:chExt cx="3115" cy="1709"/>
            </a:xfrm>
          </p:grpSpPr>
          <p:sp>
            <p:nvSpPr>
              <p:cNvPr id="61477" name="Line 37"/>
              <p:cNvSpPr/>
              <p:nvPr/>
            </p:nvSpPr>
            <p:spPr>
              <a:xfrm>
                <a:off x="0" y="24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8" name="Line 38"/>
              <p:cNvSpPr/>
              <p:nvPr/>
            </p:nvSpPr>
            <p:spPr>
              <a:xfrm>
                <a:off x="0" y="0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79" name="Text Box 39"/>
              <p:cNvSpPr txBox="1"/>
              <p:nvPr/>
            </p:nvSpPr>
            <p:spPr>
              <a:xfrm>
                <a:off x="840" y="1084"/>
                <a:ext cx="2275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80" name="Line 40"/>
              <p:cNvSpPr/>
              <p:nvPr/>
            </p:nvSpPr>
            <p:spPr>
              <a:xfrm flipH="1" flipV="1">
                <a:off x="1201" y="120"/>
                <a:ext cx="720" cy="112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headEnd type="none" w="med" len="med"/>
                <a:tailEnd type="arrow" w="med" len="med"/>
              </a:ln>
            </p:spPr>
          </p:sp>
        </p:grpSp>
        <p:sp>
          <p:nvSpPr>
            <p:cNvPr id="61481" name="箭头 803"/>
            <p:cNvSpPr/>
            <p:nvPr/>
          </p:nvSpPr>
          <p:spPr>
            <a:xfrm flipH="1">
              <a:off x="960" y="0"/>
              <a:ext cx="240" cy="60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1482" name="椭圆 61481"/>
          <p:cNvSpPr/>
          <p:nvPr/>
        </p:nvSpPr>
        <p:spPr>
          <a:xfrm>
            <a:off x="2362200" y="2377123"/>
            <a:ext cx="1600200" cy="455612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3" name="椭圆 61482"/>
          <p:cNvSpPr/>
          <p:nvPr/>
        </p:nvSpPr>
        <p:spPr>
          <a:xfrm>
            <a:off x="2401888" y="6424613"/>
            <a:ext cx="1600200" cy="381000"/>
          </a:xfrm>
          <a:prstGeom prst="ellipse">
            <a:avLst/>
          </a:prstGeom>
          <a:noFill/>
          <a:ln w="25400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4" name="文本框 61483"/>
          <p:cNvSpPr txBox="1"/>
          <p:nvPr/>
        </p:nvSpPr>
        <p:spPr>
          <a:xfrm>
            <a:off x="7010400" y="4876800"/>
            <a:ext cx="3619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0" latin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50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50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50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50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59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59">
                                            <p:txEl>
                                              <p:charRg st="5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59">
                                            <p:txEl>
                                              <p:charRg st="8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bldLvl="0" animBg="1"/>
      <p:bldP spid="6148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296670"/>
            <a:ext cx="8458200" cy="48006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sz="2800" b="1" baseline="30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tree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 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locking  and  </a:t>
            </a: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locking index pages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71755"/>
            <a:ext cx="9116695" cy="6480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7874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tree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918845"/>
            <a:ext cx="8458200" cy="97726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order of tree (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树的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阶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order of tree is the maximum number of children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13995" y="2466340"/>
          <a:ext cx="880935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420"/>
                <a:gridCol w="2164715"/>
                <a:gridCol w="1832610"/>
                <a:gridCol w="1832610"/>
              </a:tblGrid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Type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 Type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number of key value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Max number of key value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node (the only node in the tree)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node or leaf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internal node or leaf node</a:t>
                      </a:r>
                      <a:endParaRPr lang="zh-CN" altLang="en-US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 (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−1)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/ 2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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endParaRPr lang="en-US" altLang="zh-CN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6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leaf node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altLang="zh-CN" sz="22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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/ 2 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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endParaRPr lang="en-US" altLang="zh-CN" sz="2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− 1</a:t>
                      </a:r>
                      <a:endParaRPr lang="en-US" altLang="zh-CN" sz="22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Grp="1"/>
          </p:cNvSpPr>
          <p:nvPr/>
        </p:nvSpPr>
        <p:spPr>
          <a:xfrm>
            <a:off x="304800" y="2014855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N-ary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-tree ( N-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阶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树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304800" y="125730"/>
            <a:ext cx="8458200" cy="19380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node of N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-ary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-tree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each node have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key values and (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m+1</a:t>
            </a:r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pointer, and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&lt;…&lt;K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≤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 &lt; N</a:t>
            </a:r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 baseline="-25000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329690"/>
            <a:ext cx="6840000" cy="7088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342390"/>
            <a:ext cx="8530590" cy="511429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7157720" y="6553200"/>
            <a:ext cx="1905000" cy="2279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Index, Predicate &amp; Key-Range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229870" y="1219835"/>
            <a:ext cx="8760460" cy="2209800"/>
          </a:xfrm>
          <a:ln w="19050">
            <a:solidFill>
              <a:srgbClr val="0000CC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clause: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refers to a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if there is an index on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name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index lock on index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for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 = mary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like a predicate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that predicate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 txBox="1"/>
          <p:nvPr/>
        </p:nvSpPr>
        <p:spPr>
          <a:xfrm>
            <a:off x="229870" y="3733800"/>
            <a:ext cx="8760460" cy="2161540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>
            <a:spAutoFit/>
          </a:bodyPr>
          <a:p>
            <a:pPr marL="342900" lvl="0" indent="-342900">
              <a:spcBef>
                <a:spcPct val="75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refers to a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predicate such as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 salary &lt; 70000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and if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an index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salary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240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key-range index lock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can be used to get the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of a predicate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50000&lt;salary&lt;70000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8009890" y="6445250"/>
            <a:ext cx="941705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12985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843280"/>
            <a:ext cx="8458200" cy="12915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Instead of locking index pages,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entries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at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leaf level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are locked (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such lock is interpreted as 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a range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4800" y="2416810"/>
            <a:ext cx="84582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the entries in the index are 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,... and 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&lt;...&lt;k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12800" y="3360420"/>
          <a:ext cx="748411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340"/>
                <a:gridCol w="1068705"/>
                <a:gridCol w="1069340"/>
                <a:gridCol w="3207385"/>
                <a:gridCol w="106934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......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altLang="zh-CN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812800" y="4232910"/>
          <a:ext cx="748411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055"/>
                <a:gridCol w="3742055"/>
              </a:tblGrid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on index entry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on key-range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k</a:t>
                      </a:r>
                      <a:r>
                        <a:rPr lang="en-US" altLang="x-none" sz="2800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s</a:t>
                      </a: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  (1≤s&lt;n)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∈ 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[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s+1</a:t>
                      </a: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)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≥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 new lock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&lt; k</a:t>
                      </a:r>
                      <a:r>
                        <a:rPr lang="en-US" altLang="x-none" baseline="-25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x-none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20415" y="2855595"/>
            <a:ext cx="481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宋体" panose="02010600030101010101" pitchFamily="2" charset="-122"/>
              </a:rPr>
              <a:t>（省略了其中的子结点指针）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045960" y="644461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129858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04800" y="981075"/>
            <a:ext cx="84582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the domain of an attribute is A…Z and suppose at  some time the entries in the index are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2011680"/>
          <a:ext cx="640016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1027"/>
          <p:cNvSpPr>
            <a:spLocks noGrp="1"/>
          </p:cNvSpPr>
          <p:nvPr/>
        </p:nvSpPr>
        <p:spPr>
          <a:xfrm>
            <a:off x="259080" y="2805430"/>
            <a:ext cx="8558530" cy="14706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example to lock the interval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H&lt;key&lt;T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 would lock all entries from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 to R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H∈[G, P)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T∈[R, X)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4375" y="5095240"/>
            <a:ext cx="8102600" cy="459740"/>
            <a:chOff x="1125" y="7786"/>
            <a:chExt cx="12760" cy="72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332095"/>
            <a:ext cx="6471920" cy="600710"/>
            <a:chOff x="1755" y="8040"/>
            <a:chExt cx="10192" cy="946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2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91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23820" y="4641850"/>
            <a:ext cx="3670300" cy="690880"/>
            <a:chOff x="4132" y="7072"/>
            <a:chExt cx="5780" cy="1088"/>
          </a:xfrm>
        </p:grpSpPr>
        <p:sp>
          <p:nvSpPr>
            <p:cNvPr id="20" name="文本框 19"/>
            <p:cNvSpPr txBox="1"/>
            <p:nvPr/>
          </p:nvSpPr>
          <p:spPr>
            <a:xfrm>
              <a:off x="4132" y="707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417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24" y="707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9509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19400" y="4567555"/>
            <a:ext cx="3276600" cy="688340"/>
            <a:chOff x="4440" y="5884"/>
            <a:chExt cx="5160" cy="1084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516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440" y="5884"/>
              <a:ext cx="5129" cy="1085"/>
              <a:chOff x="4440" y="6955"/>
              <a:chExt cx="5129" cy="108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9569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822" y="6955"/>
                <a:ext cx="432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40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 &lt; key &lt; T</a:t>
                </a:r>
                <a:endParaRPr lang="en-US" altLang="zh-CN"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矩形 53252"/>
          <p:cNvSpPr/>
          <p:nvPr/>
        </p:nvSpPr>
        <p:spPr>
          <a:xfrm>
            <a:off x="381000" y="3184525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7112000" y="6532245"/>
            <a:ext cx="1905000" cy="2609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515" name="Rectangle 1026"/>
          <p:cNvSpPr>
            <a:spLocks noGrp="1"/>
          </p:cNvSpPr>
          <p:nvPr>
            <p:ph type="title"/>
          </p:nvPr>
        </p:nvSpPr>
        <p:spPr>
          <a:xfrm>
            <a:off x="685800" y="5842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Rectangle 1027"/>
          <p:cNvSpPr>
            <a:spLocks noGrp="1"/>
          </p:cNvSpPr>
          <p:nvPr>
            <p:ph type="body"/>
          </p:nvPr>
        </p:nvSpPr>
        <p:spPr>
          <a:xfrm>
            <a:off x="259080" y="696595"/>
            <a:ext cx="8558530" cy="4914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index entries are: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180465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Rectangle 1027"/>
          <p:cNvSpPr>
            <a:spLocks noGrp="1"/>
          </p:cNvSpPr>
          <p:nvPr/>
        </p:nvSpPr>
        <p:spPr>
          <a:xfrm>
            <a:off x="259080" y="1671955"/>
            <a:ext cx="8558530" cy="4914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example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12800" y="2192655"/>
          <a:ext cx="748411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055"/>
                <a:gridCol w="37420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interval of key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index entries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H &lt; key &lt; T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G, P and R</a:t>
                      </a:r>
                      <a:endParaRPr lang="en-US" altLang="zh-CN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≥ U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R and X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6350" cmpd="sng">
                      <a:solidFill>
                        <a:schemeClr val="tx1"/>
                      </a:solidFill>
                      <a:prstDash val="dot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key &lt; E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lock [A, C) and C</a:t>
                      </a:r>
                      <a:endParaRPr lang="en-US" altLang="x-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dot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dot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14375" y="5095240"/>
            <a:ext cx="8102600" cy="459740"/>
            <a:chOff x="1125" y="7786"/>
            <a:chExt cx="12760" cy="72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332095"/>
            <a:ext cx="6471920" cy="600710"/>
            <a:chOff x="1755" y="8040"/>
            <a:chExt cx="10192" cy="946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2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91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99385" y="5256530"/>
            <a:ext cx="3519805" cy="464185"/>
            <a:chOff x="4251" y="8040"/>
            <a:chExt cx="5543" cy="731"/>
          </a:xfrm>
        </p:grpSpPr>
        <p:sp>
          <p:nvSpPr>
            <p:cNvPr id="20" name="文本框 19"/>
            <p:cNvSpPr txBox="1"/>
            <p:nvPr/>
          </p:nvSpPr>
          <p:spPr>
            <a:xfrm>
              <a:off x="4251" y="8143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4417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57" y="8143"/>
              <a:ext cx="6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9509" y="8040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19400" y="4643120"/>
            <a:ext cx="3276600" cy="613410"/>
            <a:chOff x="4440" y="6003"/>
            <a:chExt cx="5160" cy="966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516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440" y="6003"/>
              <a:ext cx="5129" cy="966"/>
              <a:chOff x="4440" y="7074"/>
              <a:chExt cx="5129" cy="966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9569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822" y="7074"/>
                <a:ext cx="4320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 &lt; key &lt; T</a:t>
                </a:r>
                <a:endPara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203950" y="4618990"/>
            <a:ext cx="1478280" cy="1112520"/>
            <a:chOff x="9770" y="7274"/>
            <a:chExt cx="2328" cy="1752"/>
          </a:xfrm>
        </p:grpSpPr>
        <p:sp>
          <p:nvSpPr>
            <p:cNvPr id="7" name="流程图: 联系 6"/>
            <p:cNvSpPr/>
            <p:nvPr/>
          </p:nvSpPr>
          <p:spPr>
            <a:xfrm>
              <a:off x="10032" y="8276"/>
              <a:ext cx="120" cy="120"/>
            </a:xfrm>
            <a:prstGeom prst="flowChartConnector">
              <a:avLst/>
            </a:prstGeom>
            <a:solidFill>
              <a:schemeClr val="accent6"/>
            </a:solidFill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70" y="8398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10114" y="7918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0114" y="7918"/>
              <a:ext cx="1984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0114" y="7274"/>
              <a:ext cx="19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≥ 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79755" y="4618990"/>
            <a:ext cx="1526540" cy="1112520"/>
            <a:chOff x="913" y="7274"/>
            <a:chExt cx="2404" cy="1752"/>
          </a:xfrm>
        </p:grpSpPr>
        <p:sp>
          <p:nvSpPr>
            <p:cNvPr id="24" name="流程图: 联系 23"/>
            <p:cNvSpPr/>
            <p:nvPr/>
          </p:nvSpPr>
          <p:spPr>
            <a:xfrm>
              <a:off x="2891" y="8276"/>
              <a:ext cx="120" cy="120"/>
            </a:xfrm>
            <a:prstGeom prst="flowChartConnector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29" y="8398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2891" y="7918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913" y="7918"/>
              <a:ext cx="1984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913" y="7274"/>
              <a:ext cx="198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&lt; E</a:t>
              </a:r>
              <a:endPara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078980" y="652208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2954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765300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457200" y="828040"/>
            <a:ext cx="8305800" cy="8915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insert a new key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the index, search index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entry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J</a:t>
            </a:r>
            <a:r>
              <a:rPr lang="zh-CN" altLang="en-US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and return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entry G</a:t>
            </a:r>
            <a:r>
              <a:rPr lang="en-US" altLang="zh-CN" sz="2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because J∈[G,P)</a:t>
            </a:r>
            <a:endParaRPr lang="en-US" altLang="x-none" sz="2600" b="1" u="sng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57200" y="2522855"/>
            <a:ext cx="8305800" cy="156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 the interval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splitting the interval into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J)  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Release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4375" y="5397500"/>
            <a:ext cx="8102600" cy="459740"/>
            <a:chOff x="1125" y="7786"/>
            <a:chExt cx="12760" cy="72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25" y="8138"/>
              <a:ext cx="11339" cy="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631" y="7786"/>
              <a:ext cx="12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4425" y="5558790"/>
            <a:ext cx="6472555" cy="601345"/>
            <a:chOff x="1755" y="8040"/>
            <a:chExt cx="10193" cy="947"/>
          </a:xfrm>
        </p:grpSpPr>
        <p:sp>
          <p:nvSpPr>
            <p:cNvPr id="9" name="文本框 8"/>
            <p:cNvSpPr txBox="1"/>
            <p:nvPr/>
          </p:nvSpPr>
          <p:spPr>
            <a:xfrm>
              <a:off x="1755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40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378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67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86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52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737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59" y="8262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11544" y="8040"/>
              <a:ext cx="120" cy="120"/>
            </a:xfrm>
            <a:prstGeom prst="flowChartConnector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81885" y="4869815"/>
            <a:ext cx="2651760" cy="688975"/>
            <a:chOff x="4346" y="5884"/>
            <a:chExt cx="4176" cy="1085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440" y="6609"/>
              <a:ext cx="4082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4346" y="5884"/>
              <a:ext cx="4152" cy="1085"/>
              <a:chOff x="4346" y="6955"/>
              <a:chExt cx="4152" cy="1085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4440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8498" y="7680"/>
                <a:ext cx="0" cy="36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4346" y="6955"/>
                <a:ext cx="340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400">
                    <a:solidFill>
                      <a:srgbClr val="CC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Lock [G,P)</a:t>
                </a:r>
                <a:endPara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965450" y="5558790"/>
            <a:ext cx="436880" cy="677545"/>
            <a:chOff x="3797" y="9466"/>
            <a:chExt cx="688" cy="1067"/>
          </a:xfrm>
        </p:grpSpPr>
        <p:sp>
          <p:nvSpPr>
            <p:cNvPr id="34" name="流程图: 联系 33"/>
            <p:cNvSpPr/>
            <p:nvPr/>
          </p:nvSpPr>
          <p:spPr>
            <a:xfrm>
              <a:off x="4319" y="9466"/>
              <a:ext cx="120" cy="120"/>
            </a:xfrm>
            <a:prstGeom prst="flowChartConnector">
              <a:avLst/>
            </a:prstGeom>
            <a:solidFill>
              <a:srgbClr val="CC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97" y="9809"/>
              <a:ext cx="6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altLang="zh-CN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47085" y="5608955"/>
            <a:ext cx="1692012" cy="733425"/>
            <a:chOff x="5271" y="8833"/>
            <a:chExt cx="2665" cy="1155"/>
          </a:xfrm>
        </p:grpSpPr>
        <p:cxnSp>
          <p:nvCxnSpPr>
            <p:cNvPr id="35" name="直接连接符 34"/>
            <p:cNvCxnSpPr/>
            <p:nvPr/>
          </p:nvCxnSpPr>
          <p:spPr>
            <a:xfrm flipV="1">
              <a:off x="5271" y="8833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5271" y="9193"/>
              <a:ext cx="2665" cy="0"/>
            </a:xfrm>
            <a:prstGeom prst="line">
              <a:avLst/>
            </a:prstGeom>
            <a:ln w="19050">
              <a:solidFill>
                <a:srgbClr val="0000C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271" y="9263"/>
              <a:ext cx="26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Lock [J,P)</a:t>
              </a:r>
              <a:endParaRPr lang="en-US" altLang="zh-CN" sz="24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7927" y="8852"/>
              <a:ext cx="0" cy="36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/>
          <p:nvPr/>
        </p:nvGraphicFramePr>
        <p:xfrm>
          <a:off x="3295015" y="1803400"/>
          <a:ext cx="3492500" cy="44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125"/>
                <a:gridCol w="873125"/>
                <a:gridCol w="873125"/>
                <a:gridCol w="873125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>
                      <a:noFill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7035165" y="6434455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129541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Locking (cont)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457200" y="765493"/>
            <a:ext cx="8305800" cy="49149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25000"/>
              </a:spcBef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 insert a new key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in the index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73505" y="1311910"/>
          <a:ext cx="640016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65"/>
                <a:gridCol w="913765"/>
                <a:gridCol w="913765"/>
                <a:gridCol w="913765"/>
                <a:gridCol w="913765"/>
                <a:gridCol w="913765"/>
                <a:gridCol w="9137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dot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dot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Grp="1"/>
          </p:cNvSpPr>
          <p:nvPr/>
        </p:nvSpPr>
        <p:spPr>
          <a:xfrm>
            <a:off x="457200" y="4020503"/>
            <a:ext cx="8305800" cy="20916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SELECT statement had a lock on G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part of a key-range, then the first step </a:t>
            </a:r>
            <a:r>
              <a:rPr lang="en-US" altLang="x-none" sz="2600" b="1" dirty="0">
                <a:latin typeface="Calibri" panose="020F0502020204030204" charset="0"/>
                <a:ea typeface="宋体" panose="02010600030101010101" pitchFamily="2" charset="-122"/>
              </a:rPr>
              <a:t>①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of the insert protocol could not be done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Thus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are prevented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the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 is equivalent to a predicate lock</a:t>
            </a:r>
            <a:endParaRPr lang="en-US" altLang="x-none" sz="26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457200" y="2069465"/>
            <a:ext cx="8305800" cy="15684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 the interval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 J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splitting the interval into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[G J)  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J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thus locking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[J P)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indent="-467995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+mj-ea"/>
              <a:buAutoNum type="circleNumDbPlain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Release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lock on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7101205" y="645668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04800" y="1296670"/>
            <a:ext cx="8458200" cy="48006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ndex pages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p"/>
            </a:pP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  /  long term locks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x-none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B-Tree Index page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Write Locks on a B-Tree Index page</a:t>
            </a:r>
            <a:endParaRPr lang="en-US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a B</a:t>
            </a:r>
            <a:r>
              <a:rPr lang="en-US" altLang="zh-CN" sz="3600" b="1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610600" cy="5562600"/>
          </a:xfrm>
        </p:spPr>
        <p:txBody>
          <a:bodyPr vert="horz" wrap="square" anchor="t"/>
          <a:p>
            <a:pPr lvl="0">
              <a:spcBef>
                <a:spcPct val="25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operations need to access an index structure concurrently</a:t>
            </a:r>
            <a:endParaRPr lang="en-US" altLang="x-none" sz="2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a bottleneck </a:t>
            </a:r>
            <a:r>
              <a:rPr lang="en-US" altLang="x-none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conventional two-phase locking mechanisms were used</a:t>
            </a:r>
            <a:endParaRPr lang="en-US" altLang="x-none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25000"/>
              </a:spcBef>
            </a:pPr>
            <a:endParaRPr lang="en-US" altLang="x-none" sz="1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Understanding index semantics, we can develop a more efficient locking algorithm</a:t>
            </a:r>
            <a:endParaRPr lang="en-US" altLang="x-none" sz="2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Goal is to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maintain isolation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among different operations, concurrently accessing the index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term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latches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 term locks on leaf entries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we have been discussing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still obtained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of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661795"/>
            <a:ext cx="6480810" cy="417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340360" y="231775"/>
            <a:ext cx="8422640" cy="5334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 Page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>
          <a:xfrm>
            <a:off x="457200" y="1071880"/>
            <a:ext cx="8305800" cy="41148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read lock on the root,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the tree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75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new entry is locked,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the previous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(its parent)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released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operation will never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revisit the parent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write operation of a concurrent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can pass this operation as it goes down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Called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coupling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crabbing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8005" y="4716145"/>
            <a:ext cx="3329305" cy="214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2479675" y="596900"/>
            <a:ext cx="3779520" cy="1139825"/>
            <a:chOff x="3905" y="940"/>
            <a:chExt cx="5952" cy="1795"/>
          </a:xfrm>
        </p:grpSpPr>
        <p:sp>
          <p:nvSpPr>
            <p:cNvPr id="2" name="文本框 1"/>
            <p:cNvSpPr txBox="1"/>
            <p:nvPr/>
          </p:nvSpPr>
          <p:spPr>
            <a:xfrm>
              <a:off x="3905" y="940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</a:rPr>
                <a:t>N := root of B</a:t>
              </a:r>
              <a:r>
                <a:rPr lang="en-US" altLang="zh-CN" sz="2200" baseline="30000">
                  <a:solidFill>
                    <a:schemeClr val="accent6"/>
                  </a:solidFill>
                </a:rPr>
                <a:t>+</a:t>
              </a:r>
              <a:r>
                <a:rPr lang="en-US" altLang="zh-CN" sz="2200">
                  <a:solidFill>
                    <a:schemeClr val="accent6"/>
                  </a:solidFill>
                </a:rPr>
                <a:t> tree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05" y="2059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 </a:t>
              </a:r>
              <a:r>
                <a:rPr lang="en-US" altLang="zh-CN" sz="2200">
                  <a:solidFill>
                    <a:schemeClr val="accent6"/>
                  </a:solidFill>
                </a:rPr>
                <a:t>N 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6882" y="1641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19785" y="2606675"/>
            <a:ext cx="3353435" cy="1380490"/>
            <a:chOff x="1291" y="4105"/>
            <a:chExt cx="5281" cy="2174"/>
          </a:xfrm>
        </p:grpSpPr>
        <p:sp>
          <p:nvSpPr>
            <p:cNvPr id="18" name="文本框 17"/>
            <p:cNvSpPr txBox="1"/>
            <p:nvPr/>
          </p:nvSpPr>
          <p:spPr>
            <a:xfrm>
              <a:off x="2396" y="4248"/>
              <a:ext cx="965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91" y="5069"/>
              <a:ext cx="5281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中寻找关键字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对应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的子结点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361" y="4105"/>
              <a:ext cx="0" cy="96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46075" y="1913255"/>
            <a:ext cx="3995420" cy="3725545"/>
            <a:chOff x="545" y="3013"/>
            <a:chExt cx="6292" cy="5867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545" y="3040"/>
              <a:ext cx="6293" cy="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00" y="8880"/>
              <a:ext cx="720" cy="0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82" y="3013"/>
              <a:ext cx="0" cy="5839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request for ReadLock (search key K)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8655" y="4241165"/>
            <a:ext cx="3672840" cy="2282941"/>
            <a:chOff x="5365" y="6120"/>
            <a:chExt cx="5784" cy="3958"/>
          </a:xfrm>
        </p:grpSpPr>
        <p:sp>
          <p:nvSpPr>
            <p:cNvPr id="19" name="矩形 18"/>
            <p:cNvSpPr/>
            <p:nvPr/>
          </p:nvSpPr>
          <p:spPr>
            <a:xfrm>
              <a:off x="5365" y="6120"/>
              <a:ext cx="5784" cy="32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09" y="9333"/>
              <a:ext cx="4189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x-none" sz="22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lock coupling</a:t>
              </a:r>
              <a:endParaRPr lang="zh-CN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34235" y="1737360"/>
            <a:ext cx="4494530" cy="1299210"/>
            <a:chOff x="3361" y="2736"/>
            <a:chExt cx="7078" cy="2046"/>
          </a:xfrm>
        </p:grpSpPr>
        <p:sp>
          <p:nvSpPr>
            <p:cNvPr id="4" name="菱形 3"/>
            <p:cNvSpPr/>
            <p:nvPr/>
          </p:nvSpPr>
          <p:spPr>
            <a:xfrm>
              <a:off x="3361" y="3428"/>
              <a:ext cx="7079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N is a leaf node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881" y="2736"/>
              <a:ext cx="0" cy="68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802640" y="3987165"/>
            <a:ext cx="3369310" cy="826770"/>
            <a:chOff x="1264" y="6279"/>
            <a:chExt cx="5306" cy="130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361" y="6279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264" y="6905"/>
              <a:ext cx="5307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420" y="4814570"/>
            <a:ext cx="3352800" cy="1183005"/>
            <a:chOff x="1292" y="7582"/>
            <a:chExt cx="5280" cy="1863"/>
          </a:xfrm>
        </p:grpSpPr>
        <p:sp>
          <p:nvSpPr>
            <p:cNvPr id="7" name="文本框 6"/>
            <p:cNvSpPr txBox="1"/>
            <p:nvPr/>
          </p:nvSpPr>
          <p:spPr>
            <a:xfrm>
              <a:off x="1292" y="8235"/>
              <a:ext cx="5280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释放结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:= 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360" y="7582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645660" y="2614930"/>
            <a:ext cx="3352800" cy="975995"/>
            <a:chOff x="7316" y="4118"/>
            <a:chExt cx="5280" cy="1537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0420" y="4118"/>
              <a:ext cx="0" cy="79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0689" y="4235"/>
              <a:ext cx="961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16" y="4979"/>
              <a:ext cx="5281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中寻找关键字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46295" y="3591560"/>
            <a:ext cx="3343910" cy="1158875"/>
            <a:chOff x="7317" y="5656"/>
            <a:chExt cx="5266" cy="1825"/>
          </a:xfrm>
        </p:grpSpPr>
        <p:sp>
          <p:nvSpPr>
            <p:cNvPr id="27" name="菱形 26"/>
            <p:cNvSpPr/>
            <p:nvPr/>
          </p:nvSpPr>
          <p:spPr>
            <a:xfrm>
              <a:off x="7317" y="6127"/>
              <a:ext cx="5267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latin typeface="Arial" panose="020B0604020202020204" pitchFamily="34" charset="0"/>
                </a:rPr>
                <a:t>是否存在 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K </a:t>
              </a:r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9950" y="5656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471670" y="4727575"/>
            <a:ext cx="3768725" cy="1193800"/>
            <a:chOff x="7042" y="7445"/>
            <a:chExt cx="5935" cy="1880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9950" y="7445"/>
              <a:ext cx="0" cy="62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888" y="7481"/>
              <a:ext cx="961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2" y="8115"/>
              <a:ext cx="5935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(key-range lock for search)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50740" y="5953125"/>
            <a:ext cx="3352800" cy="717550"/>
            <a:chOff x="7324" y="9375"/>
            <a:chExt cx="5280" cy="1130"/>
          </a:xfrm>
        </p:grpSpPr>
        <p:sp>
          <p:nvSpPr>
            <p:cNvPr id="32" name="文本框 31"/>
            <p:cNvSpPr txBox="1"/>
            <p:nvPr/>
          </p:nvSpPr>
          <p:spPr>
            <a:xfrm>
              <a:off x="7324" y="9829"/>
              <a:ext cx="5280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释放结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eadLock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964" y="9375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7990840" y="3987165"/>
            <a:ext cx="624840" cy="2479675"/>
            <a:chOff x="12584" y="6279"/>
            <a:chExt cx="984" cy="3905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12600" y="6840"/>
              <a:ext cx="720" cy="0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3320" y="6840"/>
              <a:ext cx="0" cy="3345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2584" y="10167"/>
              <a:ext cx="720" cy="0"/>
            </a:xfrm>
            <a:prstGeom prst="straightConnector1">
              <a:avLst/>
            </a:prstGeom>
            <a:ln w="25400"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2604" y="6279"/>
              <a:ext cx="965" cy="5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7941945" y="6467475"/>
            <a:ext cx="946785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 on a B</a:t>
            </a:r>
            <a:r>
              <a:rPr lang="en-US" altLang="zh-CN" sz="3600" b="1" u="sng" baseline="30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 b="1" u="sng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-Tree Index</a:t>
            </a:r>
            <a:endParaRPr lang="en-US" altLang="zh-CN" sz="3600" b="1" u="sng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>
          <a:xfrm>
            <a:off x="381000" y="1295400"/>
            <a:ext cx="8229600" cy="5105400"/>
          </a:xfrm>
        </p:spPr>
        <p:txBody>
          <a:bodyPr vert="horz" wrap="square" anchor="t"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 a write lock on the root,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down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tree locking each entry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as it is reached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new entry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locked,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if that entry is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full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on all its parents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can be released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altLang="x-none" sz="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insert operation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might have to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 back up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tree,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revisiting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perhaps splitting some nodes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that occurs,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because </a:t>
            </a:r>
            <a:r>
              <a:rPr lang="en-US" altLang="x-none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N is not full, it will not have to split 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therefore will not have to go further up the tree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Thus it can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release locks further up in the tree.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79675" y="823595"/>
            <a:ext cx="3780155" cy="1291590"/>
            <a:chOff x="3905" y="1297"/>
            <a:chExt cx="5953" cy="2034"/>
          </a:xfrm>
        </p:grpSpPr>
        <p:sp>
          <p:nvSpPr>
            <p:cNvPr id="2" name="文本框 1"/>
            <p:cNvSpPr txBox="1"/>
            <p:nvPr/>
          </p:nvSpPr>
          <p:spPr>
            <a:xfrm>
              <a:off x="3905" y="1297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</a:rPr>
                <a:t>N := root of B</a:t>
              </a:r>
              <a:r>
                <a:rPr lang="en-US" altLang="zh-CN" sz="2200" baseline="30000">
                  <a:solidFill>
                    <a:schemeClr val="accent6"/>
                  </a:solidFill>
                </a:rPr>
                <a:t>+</a:t>
              </a:r>
              <a:r>
                <a:rPr lang="en-US" altLang="zh-CN" sz="2200">
                  <a:solidFill>
                    <a:schemeClr val="accent6"/>
                  </a:solidFill>
                </a:rPr>
                <a:t> tree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05" y="2654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 W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riteLock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6806" y="1974"/>
              <a:ext cx="0" cy="680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230630" y="2151380"/>
            <a:ext cx="6242685" cy="1188085"/>
            <a:chOff x="1938" y="3388"/>
            <a:chExt cx="9831" cy="1871"/>
          </a:xfrm>
        </p:grpSpPr>
        <p:sp>
          <p:nvSpPr>
            <p:cNvPr id="7" name="文本框 6"/>
            <p:cNvSpPr txBox="1"/>
            <p:nvPr/>
          </p:nvSpPr>
          <p:spPr>
            <a:xfrm>
              <a:off x="1938" y="4049"/>
              <a:ext cx="9831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if  ( </a:t>
              </a:r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结点</a:t>
              </a:r>
              <a:r>
                <a:rPr lang="zh-CN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not full 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then (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释放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的所有祖先结点上的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 WriteLock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44" y="3388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92810" y="4240530"/>
            <a:ext cx="3780155" cy="1686560"/>
            <a:chOff x="1406" y="6678"/>
            <a:chExt cx="5953" cy="2656"/>
          </a:xfrm>
        </p:grpSpPr>
        <p:sp>
          <p:nvSpPr>
            <p:cNvPr id="18" name="文本框 17"/>
            <p:cNvSpPr txBox="1"/>
            <p:nvPr/>
          </p:nvSpPr>
          <p:spPr>
            <a:xfrm>
              <a:off x="1714" y="6727"/>
              <a:ext cx="141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no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06" y="7591"/>
              <a:ext cx="5953" cy="174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寻找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的子结点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endParaRPr lang="zh-CN" altLang="en-US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申请结点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上的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 WriteLock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 := M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890" y="6678"/>
              <a:ext cx="0" cy="907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835150" y="3336290"/>
            <a:ext cx="5029200" cy="1320800"/>
            <a:chOff x="2890" y="5254"/>
            <a:chExt cx="7920" cy="2080"/>
          </a:xfrm>
        </p:grpSpPr>
        <p:sp>
          <p:nvSpPr>
            <p:cNvPr id="4" name="菱形 3"/>
            <p:cNvSpPr/>
            <p:nvPr/>
          </p:nvSpPr>
          <p:spPr>
            <a:xfrm>
              <a:off x="2890" y="5980"/>
              <a:ext cx="7921" cy="135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0">
              <a:spAutoFit/>
            </a:bodyPr>
            <a:p>
              <a:pPr algn="ctr"/>
              <a:r>
                <a:rPr lang="en-US" altLang="zh-CN" sz="2200">
                  <a:solidFill>
                    <a:schemeClr val="accent6"/>
                  </a:solidFill>
                  <a:latin typeface="Arial" panose="020B0604020202020204" pitchFamily="34" charset="0"/>
                </a:rPr>
                <a:t>N is a leaf node ?</a:t>
              </a:r>
              <a:endParaRPr lang="en-US" altLang="zh-CN" sz="2200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6806" y="5254"/>
              <a:ext cx="0" cy="63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72770" y="2988310"/>
            <a:ext cx="612140" cy="2385695"/>
            <a:chOff x="902" y="4706"/>
            <a:chExt cx="964" cy="3757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902" y="4706"/>
              <a:ext cx="964" cy="47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1"/>
            </p:cNvCxnSpPr>
            <p:nvPr/>
          </p:nvCxnSpPr>
          <p:spPr>
            <a:xfrm>
              <a:off x="902" y="8460"/>
              <a:ext cx="504" cy="3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02" y="4706"/>
              <a:ext cx="0" cy="3742"/>
            </a:xfrm>
            <a:prstGeom prst="straightConnector1">
              <a:avLst/>
            </a:prstGeom>
            <a:ln w="25400"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52400" y="48895"/>
            <a:ext cx="883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request for WriteLock (insert key K)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88890" y="4195445"/>
            <a:ext cx="3780155" cy="1410970"/>
            <a:chOff x="8014" y="6607"/>
            <a:chExt cx="5953" cy="2222"/>
          </a:xfrm>
        </p:grpSpPr>
        <p:sp>
          <p:nvSpPr>
            <p:cNvPr id="17" name="文本框 16"/>
            <p:cNvSpPr txBox="1"/>
            <p:nvPr/>
          </p:nvSpPr>
          <p:spPr>
            <a:xfrm>
              <a:off x="10654" y="6727"/>
              <a:ext cx="141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200">
                  <a:solidFill>
                    <a:srgbClr val="0000CC"/>
                  </a:solidFill>
                </a:rPr>
                <a:t>yes</a:t>
              </a:r>
              <a:endParaRPr lang="en-US" altLang="zh-CN" sz="2200">
                <a:solidFill>
                  <a:srgbClr val="0000CC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14" y="7619"/>
              <a:ext cx="5953" cy="12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在结点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中插入关键字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(key-range lock for insert)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0811" y="6607"/>
              <a:ext cx="0" cy="96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088890" y="5644515"/>
            <a:ext cx="3780155" cy="712470"/>
            <a:chOff x="8014" y="6607"/>
            <a:chExt cx="5953" cy="1122"/>
          </a:xfrm>
        </p:grpSpPr>
        <p:sp>
          <p:nvSpPr>
            <p:cNvPr id="27" name="文本框 26"/>
            <p:cNvSpPr txBox="1"/>
            <p:nvPr/>
          </p:nvSpPr>
          <p:spPr>
            <a:xfrm>
              <a:off x="8014" y="7052"/>
              <a:ext cx="5953" cy="67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释放结点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N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上的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W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rite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  <a:sym typeface="+mn-ea"/>
                </a:rPr>
                <a:t>Lock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10811" y="6607"/>
              <a:ext cx="0" cy="454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4000">
                <a:ea typeface="宋体" panose="02010600030101010101" pitchFamily="2" charset="-122"/>
              </a:rPr>
              <a:t>Index Locking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400" cy="4724400"/>
          </a:xfrm>
        </p:spPr>
        <p:txBody>
          <a:bodyPr vert="horz" wrap="square" anchor="t"/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Key-Range Locks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and Index Locking Summary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>
          <a:xfrm>
            <a:off x="490220" y="1752600"/>
            <a:ext cx="8206105" cy="4114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Algorithm has property that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lock conflict that prevents phantoms will occur: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the index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an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the table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when no index is used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if there is no index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write operations need not get an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whole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only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which allows more concurrency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Statement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can  be treated as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if it were a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DELETE followed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an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an index attribute is changed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index entry for the tuple must be moved to a new position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transaction must obtain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on both the old and new index pages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685800" y="480695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type="body"/>
          </p:nvPr>
        </p:nvSpPr>
        <p:spPr>
          <a:xfrm>
            <a:off x="685800" y="1450975"/>
            <a:ext cx="8077200" cy="42672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avoid acquiring many fine grain locks on a table,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 DBMS can set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escalation threshold. </a:t>
            </a:r>
            <a:endParaRPr lang="en-US" altLang="zh-CN" sz="26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more than the threshold number of tuple (or page) locks are acquired,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the DBMS automatically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trades them in for a table lock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  but …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6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Beware of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762000" y="168910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Hints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type="body"/>
          </p:nvPr>
        </p:nvSpPr>
        <p:spPr>
          <a:xfrm>
            <a:off x="307340" y="918845"/>
            <a:ext cx="8534400" cy="462089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lowest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correct isolation level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Embedding constraints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in schema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permit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use of an even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 level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Constraint violation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due to interleaving detected at commit time (an optimistic approach)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user interaction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after a lock has been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indexes and denormalization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support frequently executed 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30000"/>
              </a:spcBef>
            </a:pP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deadlocks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by controlling the order in which locks are acquired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Preventing Phantoms 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- this works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executes SEL(P):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(where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a predicate), obtains long-duration </a:t>
            </a:r>
            <a:r>
              <a:rPr lang="en-US" altLang="x-none" sz="2400" b="1" i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executes INS(t):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requires long-duration           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table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prevented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the predicate 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- this works but entails too much overhead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granular locking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be used?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914400"/>
          </a:xfrm>
        </p:spPr>
        <p:txBody>
          <a:bodyPr vert="horz" wrap="square" anchor="ctr"/>
          <a:p>
            <a:pPr lvl="0"/>
            <a:r>
              <a:rPr lang="zh-CN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封锁的选择</a:t>
            </a:r>
            <a:endParaRPr lang="zh-CN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609600" y="1371600"/>
            <a:ext cx="8077200" cy="4800600"/>
          </a:xfrm>
        </p:spPr>
        <p:txBody>
          <a:bodyPr vert="horz" wrap="square" anchor="t"/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Font typeface="Wingdings" panose="05000000000000000000" charset="0"/>
              <a:buChar char=""/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table/pages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 Appropriate Index for P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Index idx_I exists on attribute P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but no Index Locking</a:t>
            </a:r>
            <a:endParaRPr lang="en-US" altLang="zh-CN" sz="24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spcBef>
                <a:spcPct val="40000"/>
              </a:spcBef>
              <a:buFont typeface="+mj-ea"/>
              <a:buAutoNum type="circleNumDbPlain"/>
            </a:pP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Index idx_I exists on attribute P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and use Index Locking</a:t>
            </a:r>
            <a:endParaRPr lang="en-US" altLang="zh-CN" sz="2400" b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entire table - Example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Text Box 4"/>
          <p:cNvSpPr txBox="1"/>
          <p:nvPr/>
        </p:nvSpPr>
        <p:spPr>
          <a:xfrm>
            <a:off x="457200" y="920750"/>
            <a:ext cx="4953000" cy="1732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4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5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6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7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8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29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0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1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332" name="Text Box 34"/>
          <p:cNvSpPr txBox="1"/>
          <p:nvPr/>
        </p:nvSpPr>
        <p:spPr>
          <a:xfrm>
            <a:off x="460375" y="4727575"/>
            <a:ext cx="3902075" cy="1733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6333" name="组合 56332"/>
          <p:cNvGrpSpPr/>
          <p:nvPr/>
        </p:nvGrpSpPr>
        <p:grpSpPr>
          <a:xfrm>
            <a:off x="4191000" y="1878013"/>
            <a:ext cx="4572000" cy="2730500"/>
            <a:chOff x="0" y="0"/>
            <a:chExt cx="7200" cy="4300"/>
          </a:xfrm>
        </p:grpSpPr>
        <p:sp>
          <p:nvSpPr>
            <p:cNvPr id="56334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5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6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7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0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1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2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文本框 56342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p>
              <a:pPr lvl="0" algn="ctr" eaLnBrk="0" latinLnBrk="0" hangingPunct="0"/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344" name="组合 56343"/>
          <p:cNvGrpSpPr/>
          <p:nvPr/>
        </p:nvGrpSpPr>
        <p:grpSpPr>
          <a:xfrm>
            <a:off x="4038600" y="5731711"/>
            <a:ext cx="5029200" cy="820737"/>
            <a:chOff x="0" y="-476"/>
            <a:chExt cx="7920" cy="1292"/>
          </a:xfrm>
        </p:grpSpPr>
        <p:sp>
          <p:nvSpPr>
            <p:cNvPr id="56345" name="文本框 56344"/>
            <p:cNvSpPr txBox="1"/>
            <p:nvPr/>
          </p:nvSpPr>
          <p:spPr>
            <a:xfrm>
              <a:off x="960" y="-476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右箭头 56345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6347" name="组合 56346"/>
          <p:cNvGrpSpPr/>
          <p:nvPr/>
        </p:nvGrpSpPr>
        <p:grpSpPr>
          <a:xfrm>
            <a:off x="6553200" y="3733800"/>
            <a:ext cx="2054225" cy="1546225"/>
            <a:chOff x="0" y="0"/>
            <a:chExt cx="3234" cy="2434"/>
          </a:xfrm>
        </p:grpSpPr>
        <p:grpSp>
          <p:nvGrpSpPr>
            <p:cNvPr id="56348" name="组合 56347"/>
            <p:cNvGrpSpPr/>
            <p:nvPr/>
          </p:nvGrpSpPr>
          <p:grpSpPr>
            <a:xfrm>
              <a:off x="0" y="0"/>
              <a:ext cx="3235" cy="2435"/>
              <a:chOff x="0" y="0"/>
              <a:chExt cx="3235" cy="2435"/>
            </a:xfrm>
          </p:grpSpPr>
          <p:sp>
            <p:nvSpPr>
              <p:cNvPr id="56349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0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bevel/>
                <a:headEnd type="none" w="med" len="med"/>
                <a:tailEnd type="none" w="med" len="med"/>
              </a:ln>
            </p:spPr>
          </p:sp>
          <p:sp>
            <p:nvSpPr>
              <p:cNvPr id="56351" name="Text Box 39"/>
              <p:cNvSpPr txBox="1"/>
              <p:nvPr/>
            </p:nvSpPr>
            <p:spPr>
              <a:xfrm>
                <a:off x="959" y="1809"/>
                <a:ext cx="2276" cy="6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none" anchor="t">
                <a:spAutoFit/>
              </a:bodyPr>
              <a:p>
                <a:pPr lvl="0"/>
                <a:r>
                  <a:rPr lang="en-US" altLang="x-none" sz="2000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inserted row</a:t>
                </a:r>
                <a:endParaRPr lang="en-US" altLang="x-none" sz="20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2" name="Line 40"/>
              <p:cNvSpPr/>
              <p:nvPr/>
            </p:nvSpPr>
            <p:spPr>
              <a:xfrm flipH="1" flipV="1">
                <a:off x="1200" y="479"/>
                <a:ext cx="719" cy="145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bevel/>
                <a:headEnd type="none" w="med" len="med"/>
                <a:tailEnd type="arrow" w="med" len="med"/>
              </a:ln>
            </p:spPr>
          </p:sp>
          <p:sp>
            <p:nvSpPr>
              <p:cNvPr id="56353" name="文本框 56352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6354" name="文本框 56353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32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</a:rPr>
              <a:t>① 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Appropriate Index for P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5486400"/>
          </a:xfrm>
        </p:spPr>
        <p:txBody>
          <a:bodyPr vert="horz" wrap="square" anchor="t"/>
          <a:p>
            <a:pPr lvl="0">
              <a:lnSpc>
                <a:spcPct val="100000"/>
              </a:lnSpc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Assume containment hierarchy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2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table/pages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endParaRPr lang="en-US" altLang="x-none" sz="1000" b="1" i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SEL(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S 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Since it must read every page to find rows satisfying</a:t>
            </a:r>
            <a:r>
              <a:rPr lang="en-US" altLang="x-none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x-none" sz="2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INS(t)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: obtains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IX</a:t>
            </a:r>
            <a:r>
              <a:rPr lang="en-US" altLang="x-none" sz="2200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on page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into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lock conflict detected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 (on table), h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ence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 potential) phantom is prevented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However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transaction can read parts of the table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that are stored on pages other than the one on which </a:t>
            </a: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 is stored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矩形 57348"/>
          <p:cNvSpPr/>
          <p:nvPr/>
        </p:nvSpPr>
        <p:spPr>
          <a:xfrm>
            <a:off x="304800" y="1828800"/>
            <a:ext cx="8382000" cy="2209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7348">
                                            <p:txEl>
                                              <p:charRg st="4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charRg st="10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8">
                                            <p:txEl>
                                              <p:charRg st="158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charRg st="272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348">
                                            <p:txEl>
                                              <p:charRg st="348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 vert="horz" wrap="square" anchor="ctr"/>
          <a:p>
            <a:pPr lvl="0"/>
            <a:r>
              <a:rPr lang="zh-CN" altLang="en-US" sz="3000" b="1" dirty="0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①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 </a:t>
            </a:r>
            <a:r>
              <a:rPr lang="en-US" altLang="zh-CN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Appropriate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Index </a:t>
            </a:r>
            <a:r>
              <a:rPr lang="en-US" altLang="zh-CN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P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 sz="30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/ pages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Text Box 4"/>
          <p:cNvSpPr txBox="1"/>
          <p:nvPr/>
        </p:nvSpPr>
        <p:spPr>
          <a:xfrm>
            <a:off x="457200" y="617538"/>
            <a:ext cx="4340225" cy="21002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F.Name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 F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F.Salary &gt; 70000</a:t>
            </a:r>
            <a:endParaRPr lang="en-US" altLang="x-none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Holds: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en-US" altLang="x-none" sz="2200" b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endParaRPr lang="en-US" altLang="x-none" sz="220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2" name="Rectangle 8"/>
          <p:cNvSpPr/>
          <p:nvPr/>
        </p:nvSpPr>
        <p:spPr>
          <a:xfrm>
            <a:off x="3048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Rectangle 10"/>
          <p:cNvSpPr/>
          <p:nvPr/>
        </p:nvSpPr>
        <p:spPr>
          <a:xfrm>
            <a:off x="18288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Rectangle 11"/>
          <p:cNvSpPr/>
          <p:nvPr/>
        </p:nvSpPr>
        <p:spPr>
          <a:xfrm>
            <a:off x="41910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5" name="Rectangle 12"/>
          <p:cNvSpPr/>
          <p:nvPr/>
        </p:nvSpPr>
        <p:spPr>
          <a:xfrm>
            <a:off x="54102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6" name="Rectangle 13"/>
          <p:cNvSpPr/>
          <p:nvPr/>
        </p:nvSpPr>
        <p:spPr>
          <a:xfrm>
            <a:off x="66294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7" name="Rectangle 14"/>
          <p:cNvSpPr/>
          <p:nvPr/>
        </p:nvSpPr>
        <p:spPr>
          <a:xfrm>
            <a:off x="7848600" y="3359150"/>
            <a:ext cx="914400" cy="91440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8" name="AutoShape 31"/>
          <p:cNvSpPr/>
          <p:nvPr/>
        </p:nvSpPr>
        <p:spPr>
          <a:xfrm>
            <a:off x="1295400" y="3359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79" name="Text Box 32"/>
          <p:cNvSpPr txBox="1"/>
          <p:nvPr/>
        </p:nvSpPr>
        <p:spPr>
          <a:xfrm>
            <a:off x="381000" y="3587750"/>
            <a:ext cx="944563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Faculty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380" name="Text Box 34"/>
          <p:cNvSpPr txBox="1"/>
          <p:nvPr/>
        </p:nvSpPr>
        <p:spPr>
          <a:xfrm>
            <a:off x="460375" y="4576763"/>
            <a:ext cx="3902075" cy="17481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200" baseline="-25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2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INTO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Faculty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</a:pP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</a:t>
            </a:r>
            <a:r>
              <a:rPr lang="en-US" altLang="x-none" sz="2200" dirty="0">
                <a:latin typeface="Arial" panose="020B0604020202020204" pitchFamily="34" charset="0"/>
                <a:ea typeface="宋体" panose="02010600030101010101" pitchFamily="2" charset="-122"/>
              </a:rPr>
              <a:t> (…75000, …)</a:t>
            </a:r>
            <a:endParaRPr lang="en-US" altLang="x-none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0" indent="-1905">
              <a:lnSpc>
                <a:spcPct val="110000"/>
              </a:lnSpc>
              <a:spcBef>
                <a:spcPct val="50000"/>
              </a:spcBef>
            </a:pP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Requests: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</a:t>
            </a:r>
            <a:r>
              <a:rPr lang="zh-CN" altLang="en-US" sz="2200" b="0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</a:t>
            </a:r>
            <a:r>
              <a:rPr lang="en-US" altLang="x-none" sz="22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 lock on Faculty</a:t>
            </a:r>
            <a:r>
              <a:rPr lang="zh-CN" altLang="en-US" sz="2200" i="1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endParaRPr lang="en-US" altLang="x-none" sz="2200" b="0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8381" name="组合 58380"/>
          <p:cNvGrpSpPr/>
          <p:nvPr/>
        </p:nvGrpSpPr>
        <p:grpSpPr>
          <a:xfrm>
            <a:off x="4191000" y="2286000"/>
            <a:ext cx="4572000" cy="2322513"/>
            <a:chOff x="0" y="0"/>
            <a:chExt cx="7200" cy="4300"/>
          </a:xfrm>
        </p:grpSpPr>
        <p:sp>
          <p:nvSpPr>
            <p:cNvPr id="58382" name="Line 21"/>
            <p:cNvSpPr/>
            <p:nvPr/>
          </p:nvSpPr>
          <p:spPr>
            <a:xfrm flipH="1">
              <a:off x="2520" y="1363"/>
              <a:ext cx="204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3" name="Line 22"/>
            <p:cNvSpPr/>
            <p:nvPr/>
          </p:nvSpPr>
          <p:spPr>
            <a:xfrm flipH="1">
              <a:off x="720" y="1363"/>
              <a:ext cx="3361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4" name="Line 23"/>
            <p:cNvSpPr/>
            <p:nvPr/>
          </p:nvSpPr>
          <p:spPr>
            <a:xfrm>
              <a:off x="5282" y="1363"/>
              <a:ext cx="1199" cy="9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8385" name="Line 25"/>
            <p:cNvSpPr/>
            <p:nvPr/>
          </p:nvSpPr>
          <p:spPr>
            <a:xfrm>
              <a:off x="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6" name="Line 26"/>
            <p:cNvSpPr/>
            <p:nvPr/>
          </p:nvSpPr>
          <p:spPr>
            <a:xfrm>
              <a:off x="0" y="305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7" name="Line 27"/>
            <p:cNvSpPr/>
            <p:nvPr/>
          </p:nvSpPr>
          <p:spPr>
            <a:xfrm>
              <a:off x="1920" y="257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8" name="Line 28"/>
            <p:cNvSpPr/>
            <p:nvPr/>
          </p:nvSpPr>
          <p:spPr>
            <a:xfrm>
              <a:off x="5760" y="329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89" name="Line 29"/>
            <p:cNvSpPr/>
            <p:nvPr/>
          </p:nvSpPr>
          <p:spPr>
            <a:xfrm>
              <a:off x="5760" y="3531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8390" name="Text Box 35"/>
            <p:cNvSpPr txBox="1"/>
            <p:nvPr/>
          </p:nvSpPr>
          <p:spPr>
            <a:xfrm>
              <a:off x="455" y="3674"/>
              <a:ext cx="634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a                b                                     d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文本框 58390"/>
            <p:cNvSpPr txBox="1"/>
            <p:nvPr/>
          </p:nvSpPr>
          <p:spPr>
            <a:xfrm>
              <a:off x="2523" y="0"/>
              <a:ext cx="4319" cy="1234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ctr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pages of row which salary&gt;7000</a:t>
              </a:r>
              <a:endParaRPr lang="zh-CN" altLang="en-US" sz="2000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58392" name="组合 58391"/>
          <p:cNvGrpSpPr/>
          <p:nvPr/>
        </p:nvGrpSpPr>
        <p:grpSpPr>
          <a:xfrm>
            <a:off x="4038600" y="5882899"/>
            <a:ext cx="5029200" cy="820737"/>
            <a:chOff x="0" y="-238"/>
            <a:chExt cx="7920" cy="1292"/>
          </a:xfrm>
        </p:grpSpPr>
        <p:sp>
          <p:nvSpPr>
            <p:cNvPr id="58393" name="文本框 58392"/>
            <p:cNvSpPr txBox="1"/>
            <p:nvPr/>
          </p:nvSpPr>
          <p:spPr>
            <a:xfrm>
              <a:off x="960" y="-238"/>
              <a:ext cx="6960" cy="1292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19050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x-none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lock conflict detected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on table Faculty, T</a:t>
              </a:r>
              <a:r>
                <a:rPr lang="zh-CN" altLang="en-US" sz="22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2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waiting......</a:t>
              </a:r>
              <a:endParaRPr lang="en-US" altLang="x-none" sz="22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4" name="右箭头 58393"/>
            <p:cNvSpPr/>
            <p:nvPr/>
          </p:nvSpPr>
          <p:spPr>
            <a:xfrm>
              <a:off x="0" y="217"/>
              <a:ext cx="960" cy="24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5" name="组合 58394"/>
          <p:cNvGrpSpPr/>
          <p:nvPr/>
        </p:nvGrpSpPr>
        <p:grpSpPr>
          <a:xfrm>
            <a:off x="4648200" y="674688"/>
            <a:ext cx="4495800" cy="1309687"/>
            <a:chOff x="0" y="0"/>
            <a:chExt cx="7079" cy="2064"/>
          </a:xfrm>
        </p:grpSpPr>
        <p:sp>
          <p:nvSpPr>
            <p:cNvPr id="58396" name="文本框 58395"/>
            <p:cNvSpPr txBox="1"/>
            <p:nvPr/>
          </p:nvSpPr>
          <p:spPr>
            <a:xfrm>
              <a:off x="841" y="0"/>
              <a:ext cx="6239" cy="20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l" eaLnBrk="0" latinLnBrk="0" hangingPunct="0"/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because no index can be used for salary&gt;7000, T</a:t>
              </a:r>
              <a:r>
                <a:rPr lang="zh-CN" altLang="en-US" sz="2000" b="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must read every page to find rows satisfying</a:t>
              </a:r>
              <a:r>
                <a:rPr lang="en-US" altLang="x-none" sz="2000" b="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salary&gt;7000</a:t>
              </a:r>
              <a:endParaRPr lang="zh-CN" altLang="en-US" sz="20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7" name="右箭头 58396"/>
            <p:cNvSpPr/>
            <p:nvPr/>
          </p:nvSpPr>
          <p:spPr>
            <a:xfrm>
              <a:off x="0" y="738"/>
              <a:ext cx="840" cy="24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8398" name="组合 58397"/>
          <p:cNvGrpSpPr/>
          <p:nvPr/>
        </p:nvGrpSpPr>
        <p:grpSpPr>
          <a:xfrm>
            <a:off x="6020905" y="3733800"/>
            <a:ext cx="2825989" cy="2088103"/>
            <a:chOff x="-838" y="0"/>
            <a:chExt cx="4449" cy="3287"/>
          </a:xfrm>
        </p:grpSpPr>
        <p:grpSp>
          <p:nvGrpSpPr>
            <p:cNvPr id="58399" name="组合 58398"/>
            <p:cNvGrpSpPr/>
            <p:nvPr/>
          </p:nvGrpSpPr>
          <p:grpSpPr>
            <a:xfrm>
              <a:off x="-838" y="0"/>
              <a:ext cx="4449" cy="3287"/>
              <a:chOff x="-838" y="0"/>
              <a:chExt cx="4449" cy="3287"/>
            </a:xfrm>
          </p:grpSpPr>
          <p:sp>
            <p:nvSpPr>
              <p:cNvPr id="58400" name="Line 37"/>
              <p:cNvSpPr/>
              <p:nvPr/>
            </p:nvSpPr>
            <p:spPr>
              <a:xfrm>
                <a:off x="119" y="489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1" name="Line 38"/>
              <p:cNvSpPr/>
              <p:nvPr/>
            </p:nvSpPr>
            <p:spPr>
              <a:xfrm>
                <a:off x="119" y="11"/>
                <a:ext cx="14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02" name="Text Box 39"/>
              <p:cNvSpPr txBox="1"/>
              <p:nvPr/>
            </p:nvSpPr>
            <p:spPr>
              <a:xfrm>
                <a:off x="-838" y="1690"/>
                <a:ext cx="4449" cy="15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/>
                <a:r>
                  <a:rPr lang="zh-CN" altLang="x-none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计划在页面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中插入新元组，需要申请表上的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锁和页面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上的</a:t>
                </a:r>
                <a:r>
                  <a:rPr lang="en-US" altLang="zh-CN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000" i="1" dirty="0">
                    <a:solidFill>
                      <a:schemeClr val="accent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锁</a:t>
                </a:r>
                <a:endParaRPr lang="zh-CN" altLang="en-US" sz="2000" i="1" dirty="0">
                  <a:solidFill>
                    <a:schemeClr val="accent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03" name="Line 40"/>
              <p:cNvSpPr/>
              <p:nvPr/>
            </p:nvSpPr>
            <p:spPr>
              <a:xfrm flipH="1" flipV="1">
                <a:off x="1200" y="479"/>
                <a:ext cx="719" cy="119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dash"/>
                <a:miter/>
                <a:headEnd type="none" w="med" len="med"/>
                <a:tailEnd type="arrow" w="med" len="med"/>
              </a:ln>
            </p:spPr>
          </p:sp>
          <p:sp>
            <p:nvSpPr>
              <p:cNvPr id="58404" name="文本框 58403"/>
              <p:cNvSpPr txBox="1"/>
              <p:nvPr/>
            </p:nvSpPr>
            <p:spPr>
              <a:xfrm>
                <a:off x="0" y="0"/>
                <a:ext cx="1732" cy="5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anchor="t">
                <a:spAutoFit/>
              </a:bodyPr>
              <a:p>
                <a:pPr lvl="0" algn="ctr" eaLnBrk="0" latinLnBrk="0" hangingPunct="0"/>
                <a:r>
                  <a:rPr lang="zh-CN" altLang="en-US" sz="1600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...,75000,...</a:t>
                </a:r>
                <a:endParaRPr lang="zh-CN" altLang="en-US" sz="1600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58405" name="文本框 58404"/>
            <p:cNvSpPr txBox="1"/>
            <p:nvPr/>
          </p:nvSpPr>
          <p:spPr>
            <a:xfrm>
              <a:off x="719" y="728"/>
              <a:ext cx="57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0" latinLnBrk="0" hangingPunct="0"/>
              <a:r>
                <a:rPr lang="zh-CN" altLang="en-US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85340" y="5851525"/>
            <a:ext cx="15722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i="1">
                <a:solidFill>
                  <a:srgbClr val="FF0000"/>
                </a:solidFill>
              </a:rPr>
              <a:t>waiting </a:t>
            </a:r>
            <a:r>
              <a:rPr lang="en-US" altLang="zh-CN" sz="2200" i="1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  <a:endParaRPr lang="en-US" altLang="zh-CN" sz="2200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8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80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80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174625"/>
            <a:ext cx="7772400" cy="114681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</a:rPr>
              <a:t>② 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I exists on attribute P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 NO Index-locking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533400" y="1524000"/>
            <a:ext cx="8229600" cy="2895600"/>
          </a:xfrm>
          <a:ln w="19050">
            <a:solidFill>
              <a:schemeClr val="accent2"/>
            </a:solidFill>
            <a:miter/>
          </a:ln>
        </p:spPr>
        <p:txBody>
          <a:bodyPr vert="horz" wrap="square" lIns="90170" tIns="46990" rIns="90170" bIns="46990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uses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locate pages containing rows satisfying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and acquires long-duration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locks on them.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obtains long-duration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 on table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(no conflict) and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lock on page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into which            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is to be inserted.  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/>
        </p:nvSpPr>
        <p:spPr>
          <a:xfrm>
            <a:off x="584200" y="4806950"/>
            <a:ext cx="8229600" cy="989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ct val="40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altLang="x-none" sz="27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Since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 might not be locked by </a:t>
            </a:r>
            <a:r>
              <a:rPr lang="en-US" altLang="x-none" sz="27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7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700" b="1" dirty="0">
                <a:latin typeface="Arial" panose="020B0604020202020204" pitchFamily="34" charset="0"/>
                <a:ea typeface="宋体" panose="02010600030101010101" pitchFamily="2" charset="-122"/>
              </a:rPr>
              <a:t>, a phantom can result.</a:t>
            </a:r>
            <a:endParaRPr lang="en-US" altLang="x-none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a4da85e1-2047-4b98-aa98-404d470d996e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9770</Words>
  <Application>WPS 演示</Application>
  <PresentationFormat>全屏显示(4:3)</PresentationFormat>
  <Paragraphs>632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Wingdings</vt:lpstr>
      <vt:lpstr>Calibri</vt:lpstr>
      <vt:lpstr>微软雅黑</vt:lpstr>
      <vt:lpstr>Arial Unicode MS</vt:lpstr>
      <vt:lpstr>Symbol</vt:lpstr>
      <vt:lpstr>Default Design</vt:lpstr>
      <vt:lpstr>Equation.KSEE3</vt:lpstr>
      <vt:lpstr>Isolation in Relational Databases (3)</vt:lpstr>
      <vt:lpstr>Isolation in Relational Databases</vt:lpstr>
      <vt:lpstr>Index Locking</vt:lpstr>
      <vt:lpstr>Preventing Phantoms </vt:lpstr>
      <vt:lpstr>封锁的选择</vt:lpstr>
      <vt:lpstr>Lock entire table - Example</vt:lpstr>
      <vt:lpstr>① No Appropriate Index for P</vt:lpstr>
      <vt:lpstr>① No Appropriate Index for P - table / pages</vt:lpstr>
      <vt:lpstr>② Index I exists on attribute P but  NO Index-locking</vt:lpstr>
      <vt:lpstr>PowerPoint 演示文稿</vt:lpstr>
      <vt:lpstr>③ Index Locking</vt:lpstr>
      <vt:lpstr>③ Index Locking - Example</vt:lpstr>
      <vt:lpstr>Index Locking</vt:lpstr>
      <vt:lpstr>PowerPoint 演示文稿</vt:lpstr>
      <vt:lpstr>B+  tree</vt:lpstr>
      <vt:lpstr>PowerPoint 演示文稿</vt:lpstr>
      <vt:lpstr>Index, Predicate &amp; Key-Range Locks</vt:lpstr>
      <vt:lpstr>Key-Range Locking</vt:lpstr>
      <vt:lpstr>Key-Range Locking (cont)</vt:lpstr>
      <vt:lpstr>Key-Range Locking (cont)</vt:lpstr>
      <vt:lpstr>Key-Range Locking (cont)</vt:lpstr>
      <vt:lpstr>Key-Range Locking (cont)</vt:lpstr>
      <vt:lpstr>Index Locking</vt:lpstr>
      <vt:lpstr>Locking a B+-Tree Index</vt:lpstr>
      <vt:lpstr>Example of B+-Tree Index</vt:lpstr>
      <vt:lpstr>Read Locks on a B+-Tree Index Page</vt:lpstr>
      <vt:lpstr>PowerPoint 演示文稿</vt:lpstr>
      <vt:lpstr>Write Locks on a B+-Tree Index</vt:lpstr>
      <vt:lpstr>PowerPoint 演示文稿</vt:lpstr>
      <vt:lpstr>Granular and Index Locking Summary</vt:lpstr>
      <vt:lpstr>UPDATE Statement</vt:lpstr>
      <vt:lpstr>Lock Escalation</vt:lpstr>
      <vt:lpstr>Performance Hints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百老汇</cp:lastModifiedBy>
  <cp:revision>715</cp:revision>
  <cp:lastPrinted>1999-04-25T15:25:00Z</cp:lastPrinted>
  <dcterms:created xsi:type="dcterms:W3CDTF">2000-10-08T19:30:00Z</dcterms:created>
  <dcterms:modified xsi:type="dcterms:W3CDTF">2020-04-18T05:56:25Z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