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0" r:id="rId2"/>
    <p:sldId id="288" r:id="rId3"/>
    <p:sldId id="259" r:id="rId4"/>
    <p:sldId id="274" r:id="rId5"/>
    <p:sldId id="263" r:id="rId6"/>
    <p:sldId id="260" r:id="rId7"/>
    <p:sldId id="292" r:id="rId8"/>
    <p:sldId id="273" r:id="rId9"/>
    <p:sldId id="275" r:id="rId10"/>
    <p:sldId id="276" r:id="rId11"/>
    <p:sldId id="279" r:id="rId12"/>
    <p:sldId id="280" r:id="rId13"/>
    <p:sldId id="278" r:id="rId14"/>
    <p:sldId id="277" r:id="rId15"/>
    <p:sldId id="282" r:id="rId16"/>
    <p:sldId id="283" r:id="rId17"/>
    <p:sldId id="284" r:id="rId18"/>
    <p:sldId id="285" r:id="rId19"/>
    <p:sldId id="289" r:id="rId20"/>
    <p:sldId id="29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51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지나" initials="정지나" lastIdx="2" clrIdx="0">
    <p:extLst>
      <p:ext uri="{19B8F6BF-5375-455C-9EA6-DF929625EA0E}">
        <p15:presenceInfo xmlns:p15="http://schemas.microsoft.com/office/powerpoint/2012/main" userId="정지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548C"/>
    <a:srgbClr val="F2F2F2"/>
    <a:srgbClr val="383C4F"/>
    <a:srgbClr val="D9D9D9"/>
    <a:srgbClr val="F9F9F9"/>
    <a:srgbClr val="BFBFBF"/>
    <a:srgbClr val="F5F7F9"/>
    <a:srgbClr val="E9E4DE"/>
    <a:srgbClr val="B6A385"/>
    <a:srgbClr val="7B8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80" autoAdjust="0"/>
    <p:restoredTop sz="93540" autoAdjust="0"/>
  </p:normalViewPr>
  <p:slideViewPr>
    <p:cSldViewPr snapToGrid="0" showGuides="1">
      <p:cViewPr varScale="1">
        <p:scale>
          <a:sx n="78" d="100"/>
          <a:sy n="78" d="100"/>
        </p:scale>
        <p:origin x="1214" y="62"/>
      </p:cViewPr>
      <p:guideLst>
        <p:guide pos="551"/>
        <p:guide pos="7129"/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29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gj\OneDrive\&#48148;&#53461;%20&#54868;&#47732;\&#52897;&#49828;&#53668;2\capstone2\capstone2\&#48516;&#49437;&#51088;&#47308;\&#49324;&#47581;&#51088;&#51473;&#49900;&#49457;&#44208;&#44284;120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gj\OneDrive\&#48148;&#53461;%20&#54868;&#47732;\&#52897;&#49828;&#53668;2\capstone2\capstone2\&#48516;&#49437;&#51088;&#47308;\&#48512;&#49345;&#51088;&#51473;&#49900;&#49457;&#44208;&#44284;1209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gj\OneDrive\&#48148;&#53461;%20&#54868;&#47732;\&#52897;&#49828;&#53668;2\capstone2\capstone2\&#48516;&#49437;&#51088;&#47308;\&#48512;&#49345;&#51088;&#51473;&#49900;&#49457;&#44208;&#44284;1209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gj\OneDrive\&#48148;&#53461;%20&#54868;&#47732;\&#52897;&#49828;&#53668;2\capstone2\capstone2\&#48516;&#49437;&#51088;&#47308;\&#48512;&#49345;&#51088;&#51473;&#49900;&#49457;&#44208;&#44284;1209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gj\OneDrive\&#48148;&#53461;%20&#54868;&#47732;\&#52897;&#49828;&#53668;2\capstone2\capstone2\&#48516;&#49437;&#51088;&#47308;\&#48512;&#49345;&#51088;&#51473;&#49900;&#49457;&#44208;&#44284;1209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gj\OneDrive\&#48148;&#53461;%20&#54868;&#47732;\&#52897;&#49828;&#53668;2\capstone2\capstone2\&#48516;&#49437;&#51088;&#47308;\&#48512;&#49345;&#51088;&#51473;&#49900;&#49457;&#44208;&#44284;1209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gj\OneDrive\&#48148;&#53461;%20&#54868;&#47732;\&#52897;&#49828;&#53668;2\capstone2\capstone2\&#48516;&#49437;&#51088;&#47308;\&#48512;&#49345;&#51088;&#51473;&#49900;&#49457;&#44208;&#44284;1209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gj\OneDrive\&#48148;&#53461;%20&#54868;&#47732;\&#52897;&#49828;&#53668;2\capstone2\capstone2\&#48516;&#49437;&#51088;&#47308;\&#48512;&#49345;&#51088;&#51473;&#49900;&#49457;&#44208;&#44284;1209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gj\OneDrive\&#48148;&#53461;%20&#54868;&#47732;\&#52897;&#49828;&#53668;2\capstone2\capstone2\&#48516;&#49437;&#51088;&#47308;\&#49324;&#47581;&#51088;&#51473;&#49900;&#49457;&#44208;&#44284;120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gj\OneDrive\&#48148;&#53461;%20&#54868;&#47732;\&#52897;&#49828;&#53668;2\capstone2\capstone2\&#48516;&#49437;&#51088;&#47308;\&#49324;&#47581;&#51088;&#51473;&#49900;&#49457;&#44208;&#44284;120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gj\OneDrive\&#48148;&#53461;%20&#54868;&#47732;\&#52897;&#49828;&#53668;2\capstone2\capstone2\&#48516;&#49437;&#51088;&#47308;\&#49324;&#47581;&#51088;&#51473;&#49900;&#49457;&#44208;&#44284;120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gj\OneDrive\&#48148;&#53461;%20&#54868;&#47732;\&#52897;&#49828;&#53668;2\capstone2\capstone2\&#48516;&#49437;&#51088;&#47308;\&#49324;&#47581;&#51088;&#51473;&#49900;&#49457;&#44208;&#44284;1209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gj\OneDrive\&#48148;&#53461;%20&#54868;&#47732;\&#52897;&#49828;&#53668;2\capstone2\capstone2\&#48516;&#49437;&#51088;&#47308;\&#49324;&#47581;&#51088;&#51473;&#49900;&#49457;&#44208;&#44284;1209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gj\OneDrive\&#48148;&#53461;%20&#54868;&#47732;\&#52897;&#49828;&#53668;2\capstone2\capstone2\&#48516;&#49437;&#51088;&#47308;\&#49324;&#47581;&#51088;&#51473;&#49900;&#49457;&#44208;&#44284;1209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gj\OneDrive\&#48148;&#53461;%20&#54868;&#47732;\&#52897;&#49828;&#53668;2\capstone2\capstone2\&#48516;&#49437;&#51088;&#47308;\&#49324;&#47581;&#51088;&#51473;&#49900;&#49457;&#44208;&#44284;1209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gj\OneDrive\&#48148;&#53461;%20&#54868;&#47732;\&#52897;&#49828;&#53668;2\capstone2\capstone2\&#48516;&#49437;&#51088;&#47308;\&#48512;&#49345;&#51088;&#51473;&#49900;&#49457;&#44208;&#44284;1209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시간!$B$1</c:f>
              <c:strCache>
                <c:ptCount val="1"/>
                <c:pt idx="0">
                  <c:v>Degree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시간!$A$2:$A$21</c:f>
              <c:strCache>
                <c:ptCount val="20"/>
                <c:pt idx="0">
                  <c:v>10시</c:v>
                </c:pt>
                <c:pt idx="1">
                  <c:v>15시</c:v>
                </c:pt>
                <c:pt idx="2">
                  <c:v>9시</c:v>
                </c:pt>
                <c:pt idx="3">
                  <c:v>16시</c:v>
                </c:pt>
                <c:pt idx="4">
                  <c:v>14시</c:v>
                </c:pt>
                <c:pt idx="5">
                  <c:v>11시</c:v>
                </c:pt>
                <c:pt idx="6">
                  <c:v>13시</c:v>
                </c:pt>
                <c:pt idx="7">
                  <c:v>8시</c:v>
                </c:pt>
                <c:pt idx="8">
                  <c:v>7시</c:v>
                </c:pt>
                <c:pt idx="9">
                  <c:v>12시</c:v>
                </c:pt>
                <c:pt idx="10">
                  <c:v>17시</c:v>
                </c:pt>
                <c:pt idx="11">
                  <c:v>18시</c:v>
                </c:pt>
                <c:pt idx="12">
                  <c:v>6시</c:v>
                </c:pt>
                <c:pt idx="13">
                  <c:v>0시</c:v>
                </c:pt>
                <c:pt idx="14">
                  <c:v>2시</c:v>
                </c:pt>
                <c:pt idx="15">
                  <c:v>20시</c:v>
                </c:pt>
                <c:pt idx="16">
                  <c:v>19시</c:v>
                </c:pt>
                <c:pt idx="17">
                  <c:v>21시</c:v>
                </c:pt>
                <c:pt idx="18">
                  <c:v>23시</c:v>
                </c:pt>
                <c:pt idx="19">
                  <c:v>1시</c:v>
                </c:pt>
              </c:strCache>
            </c:strRef>
          </c:cat>
          <c:val>
            <c:numRef>
              <c:f>시간!$B$2:$B$21</c:f>
              <c:numCache>
                <c:formatCode>General</c:formatCode>
                <c:ptCount val="20"/>
                <c:pt idx="0">
                  <c:v>75</c:v>
                </c:pt>
                <c:pt idx="1">
                  <c:v>74</c:v>
                </c:pt>
                <c:pt idx="2">
                  <c:v>69</c:v>
                </c:pt>
                <c:pt idx="3">
                  <c:v>65</c:v>
                </c:pt>
                <c:pt idx="4">
                  <c:v>63</c:v>
                </c:pt>
                <c:pt idx="5">
                  <c:v>63</c:v>
                </c:pt>
                <c:pt idx="6">
                  <c:v>55</c:v>
                </c:pt>
                <c:pt idx="7">
                  <c:v>51</c:v>
                </c:pt>
                <c:pt idx="8">
                  <c:v>45</c:v>
                </c:pt>
                <c:pt idx="9">
                  <c:v>40</c:v>
                </c:pt>
                <c:pt idx="10">
                  <c:v>23</c:v>
                </c:pt>
                <c:pt idx="11">
                  <c:v>21</c:v>
                </c:pt>
                <c:pt idx="12">
                  <c:v>13</c:v>
                </c:pt>
                <c:pt idx="13">
                  <c:v>11</c:v>
                </c:pt>
                <c:pt idx="14">
                  <c:v>7</c:v>
                </c:pt>
                <c:pt idx="15">
                  <c:v>4</c:v>
                </c:pt>
                <c:pt idx="16">
                  <c:v>4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FE-4FCC-AE66-5549FC5C4D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188480"/>
        <c:axId val="121188896"/>
      </c:barChart>
      <c:catAx>
        <c:axId val="121188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1188896"/>
        <c:crosses val="autoZero"/>
        <c:auto val="1"/>
        <c:lblAlgn val="ctr"/>
        <c:lblOffset val="100"/>
        <c:noMultiLvlLbl val="0"/>
      </c:catAx>
      <c:valAx>
        <c:axId val="121188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1188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시간!$E$1</c:f>
              <c:strCache>
                <c:ptCount val="1"/>
                <c:pt idx="0">
                  <c:v>eigencentrality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시간!$D$2:$D$25</c:f>
              <c:strCache>
                <c:ptCount val="24"/>
                <c:pt idx="0">
                  <c:v>11시</c:v>
                </c:pt>
                <c:pt idx="1">
                  <c:v>10시</c:v>
                </c:pt>
                <c:pt idx="2">
                  <c:v>15시</c:v>
                </c:pt>
                <c:pt idx="3">
                  <c:v>14시</c:v>
                </c:pt>
                <c:pt idx="4">
                  <c:v>13시</c:v>
                </c:pt>
                <c:pt idx="5">
                  <c:v>9시</c:v>
                </c:pt>
                <c:pt idx="6">
                  <c:v>8시</c:v>
                </c:pt>
                <c:pt idx="7">
                  <c:v>16시</c:v>
                </c:pt>
                <c:pt idx="8">
                  <c:v>7시</c:v>
                </c:pt>
                <c:pt idx="9">
                  <c:v>12시</c:v>
                </c:pt>
                <c:pt idx="10">
                  <c:v>17시</c:v>
                </c:pt>
                <c:pt idx="11">
                  <c:v>18시</c:v>
                </c:pt>
                <c:pt idx="12">
                  <c:v>6시</c:v>
                </c:pt>
                <c:pt idx="13">
                  <c:v>19시</c:v>
                </c:pt>
                <c:pt idx="14">
                  <c:v>22시</c:v>
                </c:pt>
                <c:pt idx="15">
                  <c:v>3시</c:v>
                </c:pt>
                <c:pt idx="16">
                  <c:v>5시</c:v>
                </c:pt>
                <c:pt idx="17">
                  <c:v>20시</c:v>
                </c:pt>
                <c:pt idx="18">
                  <c:v>21시</c:v>
                </c:pt>
                <c:pt idx="19">
                  <c:v>0시</c:v>
                </c:pt>
                <c:pt idx="20">
                  <c:v>23시</c:v>
                </c:pt>
                <c:pt idx="21">
                  <c:v>2시</c:v>
                </c:pt>
                <c:pt idx="22">
                  <c:v>1시</c:v>
                </c:pt>
                <c:pt idx="23">
                  <c:v>4시</c:v>
                </c:pt>
              </c:strCache>
            </c:strRef>
          </c:cat>
          <c:val>
            <c:numRef>
              <c:f>시간!$E$2:$E$25</c:f>
              <c:numCache>
                <c:formatCode>General</c:formatCode>
                <c:ptCount val="24"/>
                <c:pt idx="0">
                  <c:v>0.86176600000000003</c:v>
                </c:pt>
                <c:pt idx="1">
                  <c:v>0.85682999999999998</c:v>
                </c:pt>
                <c:pt idx="2">
                  <c:v>0.84766600000000003</c:v>
                </c:pt>
                <c:pt idx="3">
                  <c:v>0.847271</c:v>
                </c:pt>
                <c:pt idx="4">
                  <c:v>0.84432399999999996</c:v>
                </c:pt>
                <c:pt idx="5">
                  <c:v>0.84402299999999997</c:v>
                </c:pt>
                <c:pt idx="6">
                  <c:v>0.843916</c:v>
                </c:pt>
                <c:pt idx="7">
                  <c:v>0.84206800000000004</c:v>
                </c:pt>
                <c:pt idx="8">
                  <c:v>0.75861299999999998</c:v>
                </c:pt>
                <c:pt idx="9">
                  <c:v>0.71892500000000004</c:v>
                </c:pt>
                <c:pt idx="10">
                  <c:v>0.707866</c:v>
                </c:pt>
                <c:pt idx="11">
                  <c:v>0.52796399999999999</c:v>
                </c:pt>
                <c:pt idx="12">
                  <c:v>0.51894700000000005</c:v>
                </c:pt>
                <c:pt idx="13">
                  <c:v>0.44778099999999998</c:v>
                </c:pt>
                <c:pt idx="14">
                  <c:v>0.36907400000000001</c:v>
                </c:pt>
                <c:pt idx="15">
                  <c:v>0.32518200000000003</c:v>
                </c:pt>
                <c:pt idx="16">
                  <c:v>0.31993199999999999</c:v>
                </c:pt>
                <c:pt idx="17">
                  <c:v>0.31800099999999998</c:v>
                </c:pt>
                <c:pt idx="18">
                  <c:v>0.30466300000000002</c:v>
                </c:pt>
                <c:pt idx="19">
                  <c:v>0.302124</c:v>
                </c:pt>
                <c:pt idx="20">
                  <c:v>0.29369299999999998</c:v>
                </c:pt>
                <c:pt idx="21">
                  <c:v>0.25454100000000002</c:v>
                </c:pt>
                <c:pt idx="22">
                  <c:v>0.24418300000000001</c:v>
                </c:pt>
                <c:pt idx="23">
                  <c:v>0.20890900000000001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DE-4331-B65D-05E9EA2811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9921071"/>
        <c:axId val="1469915663"/>
      </c:barChart>
      <c:catAx>
        <c:axId val="1469921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69915663"/>
        <c:crosses val="autoZero"/>
        <c:auto val="1"/>
        <c:lblAlgn val="ctr"/>
        <c:lblOffset val="100"/>
        <c:noMultiLvlLbl val="0"/>
      </c:catAx>
      <c:valAx>
        <c:axId val="1469915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69921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계절!$E$1</c:f>
              <c:strCache>
                <c:ptCount val="1"/>
                <c:pt idx="0">
                  <c:v>eigencentrality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계절!$D$2:$D$5</c:f>
              <c:strCache>
                <c:ptCount val="4"/>
                <c:pt idx="0">
                  <c:v>가을</c:v>
                </c:pt>
                <c:pt idx="1">
                  <c:v>겨울</c:v>
                </c:pt>
                <c:pt idx="2">
                  <c:v>여름</c:v>
                </c:pt>
                <c:pt idx="3">
                  <c:v>봄</c:v>
                </c:pt>
              </c:strCache>
            </c:strRef>
          </c:cat>
          <c:val>
            <c:numRef>
              <c:f>계절!$E$2:$E$5</c:f>
              <c:numCache>
                <c:formatCode>General</c:formatCode>
                <c:ptCount val="4"/>
                <c:pt idx="0">
                  <c:v>0.99069200000000002</c:v>
                </c:pt>
                <c:pt idx="1">
                  <c:v>0.978464</c:v>
                </c:pt>
                <c:pt idx="2">
                  <c:v>0.97827299999999995</c:v>
                </c:pt>
                <c:pt idx="3">
                  <c:v>0.97266799999999998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3D-498F-A42A-EEA0644848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2966863"/>
        <c:axId val="1182969359"/>
      </c:barChart>
      <c:catAx>
        <c:axId val="1182966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82969359"/>
        <c:crosses val="autoZero"/>
        <c:auto val="1"/>
        <c:lblAlgn val="ctr"/>
        <c:lblOffset val="100"/>
        <c:noMultiLvlLbl val="0"/>
      </c:catAx>
      <c:valAx>
        <c:axId val="1182969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82966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계절!$B$1</c:f>
              <c:strCache>
                <c:ptCount val="1"/>
                <c:pt idx="0">
                  <c:v>Degree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계절!$A$2:$A$5</c:f>
              <c:strCache>
                <c:ptCount val="4"/>
                <c:pt idx="0">
                  <c:v>가을</c:v>
                </c:pt>
                <c:pt idx="1">
                  <c:v>겨울</c:v>
                </c:pt>
                <c:pt idx="2">
                  <c:v>여름</c:v>
                </c:pt>
                <c:pt idx="3">
                  <c:v>봄</c:v>
                </c:pt>
              </c:strCache>
            </c:strRef>
          </c:cat>
          <c:val>
            <c:numRef>
              <c:f>계절!$B$2:$B$5</c:f>
              <c:numCache>
                <c:formatCode>General</c:formatCode>
                <c:ptCount val="4"/>
                <c:pt idx="0">
                  <c:v>177</c:v>
                </c:pt>
                <c:pt idx="1">
                  <c:v>170</c:v>
                </c:pt>
                <c:pt idx="2">
                  <c:v>169</c:v>
                </c:pt>
                <c:pt idx="3">
                  <c:v>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DB-4834-93D1-C69339C27A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2965615"/>
        <c:axId val="1182971855"/>
      </c:barChart>
      <c:catAx>
        <c:axId val="118296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82971855"/>
        <c:crosses val="autoZero"/>
        <c:auto val="1"/>
        <c:lblAlgn val="ctr"/>
        <c:lblOffset val="100"/>
        <c:noMultiLvlLbl val="0"/>
      </c:catAx>
      <c:valAx>
        <c:axId val="1182971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82965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날씨!$E$1</c:f>
              <c:strCache>
                <c:ptCount val="1"/>
                <c:pt idx="0">
                  <c:v>eigencentrality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날씨!$D$2:$D$7</c:f>
              <c:strCache>
                <c:ptCount val="6"/>
                <c:pt idx="0">
                  <c:v>맑음</c:v>
                </c:pt>
                <c:pt idx="1">
                  <c:v>흐림</c:v>
                </c:pt>
                <c:pt idx="2">
                  <c:v>강우</c:v>
                </c:pt>
                <c:pt idx="3">
                  <c:v>안개</c:v>
                </c:pt>
                <c:pt idx="4">
                  <c:v>강설</c:v>
                </c:pt>
                <c:pt idx="5">
                  <c:v>강풍</c:v>
                </c:pt>
              </c:strCache>
            </c:strRef>
          </c:cat>
          <c:val>
            <c:numRef>
              <c:f>날씨!$E$2:$E$7</c:f>
              <c:numCache>
                <c:formatCode>General</c:formatCode>
                <c:ptCount val="6"/>
                <c:pt idx="0">
                  <c:v>1</c:v>
                </c:pt>
                <c:pt idx="1">
                  <c:v>0.96588399999999996</c:v>
                </c:pt>
                <c:pt idx="2">
                  <c:v>0.830901</c:v>
                </c:pt>
                <c:pt idx="3">
                  <c:v>0.69233699999999998</c:v>
                </c:pt>
                <c:pt idx="4">
                  <c:v>0.48351499999999997</c:v>
                </c:pt>
                <c:pt idx="5">
                  <c:v>0.41699700000000001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A1-46D6-B412-B70F694EBA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7999007"/>
        <c:axId val="1477999839"/>
      </c:barChart>
      <c:catAx>
        <c:axId val="1477999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77999839"/>
        <c:crosses val="autoZero"/>
        <c:auto val="1"/>
        <c:lblAlgn val="ctr"/>
        <c:lblOffset val="100"/>
        <c:noMultiLvlLbl val="0"/>
      </c:catAx>
      <c:valAx>
        <c:axId val="1477999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779990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날씨!$B$1</c:f>
              <c:strCache>
                <c:ptCount val="1"/>
                <c:pt idx="0">
                  <c:v>Degree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날씨!$A$2:$A$7</c:f>
              <c:strCache>
                <c:ptCount val="6"/>
                <c:pt idx="0">
                  <c:v>맑음</c:v>
                </c:pt>
                <c:pt idx="1">
                  <c:v>흐림</c:v>
                </c:pt>
                <c:pt idx="2">
                  <c:v>강우</c:v>
                </c:pt>
                <c:pt idx="3">
                  <c:v>안개</c:v>
                </c:pt>
                <c:pt idx="4">
                  <c:v>강설</c:v>
                </c:pt>
                <c:pt idx="5">
                  <c:v>강풍</c:v>
                </c:pt>
              </c:strCache>
            </c:strRef>
          </c:cat>
          <c:val>
            <c:numRef>
              <c:f>날씨!$B$2:$B$7</c:f>
              <c:numCache>
                <c:formatCode>General</c:formatCode>
                <c:ptCount val="6"/>
                <c:pt idx="0">
                  <c:v>184</c:v>
                </c:pt>
                <c:pt idx="1">
                  <c:v>164</c:v>
                </c:pt>
                <c:pt idx="2">
                  <c:v>124</c:v>
                </c:pt>
                <c:pt idx="3">
                  <c:v>97</c:v>
                </c:pt>
                <c:pt idx="4">
                  <c:v>64</c:v>
                </c:pt>
                <c:pt idx="5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79-48C5-8EA4-0A78039316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7994431"/>
        <c:axId val="1477981951"/>
      </c:barChart>
      <c:catAx>
        <c:axId val="147799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77981951"/>
        <c:crosses val="autoZero"/>
        <c:auto val="1"/>
        <c:lblAlgn val="ctr"/>
        <c:lblOffset val="100"/>
        <c:noMultiLvlLbl val="0"/>
      </c:catAx>
      <c:valAx>
        <c:axId val="1477981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77994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작업자수!$E$1</c:f>
              <c:strCache>
                <c:ptCount val="1"/>
                <c:pt idx="0">
                  <c:v>eigencentrality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작업자수!$D$2:$D$8</c:f>
              <c:strCache>
                <c:ptCount val="7"/>
                <c:pt idx="0">
                  <c:v>19인 이하</c:v>
                </c:pt>
                <c:pt idx="1">
                  <c:v>20~49인</c:v>
                </c:pt>
                <c:pt idx="2">
                  <c:v>50~99인</c:v>
                </c:pt>
                <c:pt idx="3">
                  <c:v>100~299인</c:v>
                </c:pt>
                <c:pt idx="4">
                  <c:v>300~499인</c:v>
                </c:pt>
                <c:pt idx="5">
                  <c:v>500인 이상</c:v>
                </c:pt>
                <c:pt idx="6">
                  <c:v>알수없음</c:v>
                </c:pt>
              </c:strCache>
            </c:strRef>
          </c:cat>
          <c:val>
            <c:numRef>
              <c:f>작업자수!$E$2:$E$8</c:f>
              <c:numCache>
                <c:formatCode>General</c:formatCode>
                <c:ptCount val="7"/>
                <c:pt idx="0">
                  <c:v>0.97180800000000001</c:v>
                </c:pt>
                <c:pt idx="1">
                  <c:v>0.95958200000000005</c:v>
                </c:pt>
                <c:pt idx="2">
                  <c:v>0.91732499999999995</c:v>
                </c:pt>
                <c:pt idx="3">
                  <c:v>0.88829000000000002</c:v>
                </c:pt>
                <c:pt idx="4">
                  <c:v>0.78179799999999999</c:v>
                </c:pt>
                <c:pt idx="5">
                  <c:v>0.73918700000000004</c:v>
                </c:pt>
                <c:pt idx="6">
                  <c:v>0.39022499999999999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B4-45FE-870C-045E9CEE9F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68696895"/>
        <c:axId val="1168694815"/>
      </c:barChart>
      <c:catAx>
        <c:axId val="1168696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68694815"/>
        <c:crosses val="autoZero"/>
        <c:auto val="1"/>
        <c:lblAlgn val="ctr"/>
        <c:lblOffset val="100"/>
        <c:noMultiLvlLbl val="0"/>
      </c:catAx>
      <c:valAx>
        <c:axId val="1168694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68696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작업자수!$B$1</c:f>
              <c:strCache>
                <c:ptCount val="1"/>
                <c:pt idx="0">
                  <c:v>Degree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작업자수!$A$2:$A$8</c:f>
              <c:strCache>
                <c:ptCount val="7"/>
                <c:pt idx="0">
                  <c:v>19인 이하</c:v>
                </c:pt>
                <c:pt idx="1">
                  <c:v>20~49인</c:v>
                </c:pt>
                <c:pt idx="2">
                  <c:v>50~99인</c:v>
                </c:pt>
                <c:pt idx="3">
                  <c:v>100~299인</c:v>
                </c:pt>
                <c:pt idx="4">
                  <c:v>300~499인</c:v>
                </c:pt>
                <c:pt idx="5">
                  <c:v>500인 이상</c:v>
                </c:pt>
                <c:pt idx="6">
                  <c:v>알수없음</c:v>
                </c:pt>
              </c:strCache>
            </c:strRef>
          </c:cat>
          <c:val>
            <c:numRef>
              <c:f>작업자수!$B$2:$B$8</c:f>
              <c:numCache>
                <c:formatCode>General</c:formatCode>
                <c:ptCount val="7"/>
                <c:pt idx="0">
                  <c:v>175</c:v>
                </c:pt>
                <c:pt idx="1">
                  <c:v>167</c:v>
                </c:pt>
                <c:pt idx="2">
                  <c:v>151</c:v>
                </c:pt>
                <c:pt idx="3">
                  <c:v>142</c:v>
                </c:pt>
                <c:pt idx="4">
                  <c:v>116</c:v>
                </c:pt>
                <c:pt idx="5">
                  <c:v>110</c:v>
                </c:pt>
                <c:pt idx="6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87-44F3-86B8-116D6DDB85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9936463"/>
        <c:axId val="1469936879"/>
      </c:barChart>
      <c:catAx>
        <c:axId val="146993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69936879"/>
        <c:crosses val="autoZero"/>
        <c:auto val="1"/>
        <c:lblAlgn val="ctr"/>
        <c:lblOffset val="100"/>
        <c:noMultiLvlLbl val="0"/>
      </c:catAx>
      <c:valAx>
        <c:axId val="1469936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69936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시간!$E$1</c:f>
              <c:strCache>
                <c:ptCount val="1"/>
                <c:pt idx="0">
                  <c:v>eigencentrality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시간!$D$2:$D$21</c:f>
              <c:strCache>
                <c:ptCount val="20"/>
                <c:pt idx="0">
                  <c:v>10시</c:v>
                </c:pt>
                <c:pt idx="1">
                  <c:v>9시</c:v>
                </c:pt>
                <c:pt idx="2">
                  <c:v>8시</c:v>
                </c:pt>
                <c:pt idx="3">
                  <c:v>15시</c:v>
                </c:pt>
                <c:pt idx="4">
                  <c:v>12시</c:v>
                </c:pt>
                <c:pt idx="5">
                  <c:v>14시</c:v>
                </c:pt>
                <c:pt idx="6">
                  <c:v>11시</c:v>
                </c:pt>
                <c:pt idx="7">
                  <c:v>16시</c:v>
                </c:pt>
                <c:pt idx="8">
                  <c:v>7시</c:v>
                </c:pt>
                <c:pt idx="9">
                  <c:v>17시</c:v>
                </c:pt>
                <c:pt idx="10">
                  <c:v>18시</c:v>
                </c:pt>
                <c:pt idx="11">
                  <c:v>13시</c:v>
                </c:pt>
                <c:pt idx="12">
                  <c:v>0시</c:v>
                </c:pt>
                <c:pt idx="13">
                  <c:v>6시</c:v>
                </c:pt>
                <c:pt idx="14">
                  <c:v>20시</c:v>
                </c:pt>
                <c:pt idx="15">
                  <c:v>19시</c:v>
                </c:pt>
                <c:pt idx="16">
                  <c:v>2시</c:v>
                </c:pt>
                <c:pt idx="17">
                  <c:v>23시</c:v>
                </c:pt>
                <c:pt idx="18">
                  <c:v>21시</c:v>
                </c:pt>
                <c:pt idx="19">
                  <c:v>1시</c:v>
                </c:pt>
              </c:strCache>
            </c:strRef>
          </c:cat>
          <c:val>
            <c:numRef>
              <c:f>시간!$E$2:$E$21</c:f>
              <c:numCache>
                <c:formatCode>General</c:formatCode>
                <c:ptCount val="20"/>
                <c:pt idx="0">
                  <c:v>1</c:v>
                </c:pt>
                <c:pt idx="1">
                  <c:v>0.73209400000000002</c:v>
                </c:pt>
                <c:pt idx="2">
                  <c:v>0.71958599999999995</c:v>
                </c:pt>
                <c:pt idx="3">
                  <c:v>0.71795299999999995</c:v>
                </c:pt>
                <c:pt idx="4">
                  <c:v>0.68520000000000003</c:v>
                </c:pt>
                <c:pt idx="5">
                  <c:v>0.61115600000000003</c:v>
                </c:pt>
                <c:pt idx="6">
                  <c:v>0.610869</c:v>
                </c:pt>
                <c:pt idx="7">
                  <c:v>0.60370100000000004</c:v>
                </c:pt>
                <c:pt idx="8">
                  <c:v>0.58268399999999998</c:v>
                </c:pt>
                <c:pt idx="9">
                  <c:v>0.37400699999999998</c:v>
                </c:pt>
                <c:pt idx="10">
                  <c:v>0.362898</c:v>
                </c:pt>
                <c:pt idx="11">
                  <c:v>0.30310500000000001</c:v>
                </c:pt>
                <c:pt idx="12">
                  <c:v>0.104088</c:v>
                </c:pt>
                <c:pt idx="13">
                  <c:v>9.7658999999999996E-2</c:v>
                </c:pt>
                <c:pt idx="14">
                  <c:v>7.8862000000000002E-2</c:v>
                </c:pt>
                <c:pt idx="15">
                  <c:v>7.7045000000000002E-2</c:v>
                </c:pt>
                <c:pt idx="16">
                  <c:v>7.5358999999999995E-2</c:v>
                </c:pt>
                <c:pt idx="17">
                  <c:v>4.2009999999999999E-2</c:v>
                </c:pt>
                <c:pt idx="18">
                  <c:v>4.0580999999999999E-2</c:v>
                </c:pt>
                <c:pt idx="19">
                  <c:v>3.8357000000000002E-2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F8-4DF2-80E7-3D1308FFC8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480048"/>
        <c:axId val="18477136"/>
      </c:barChart>
      <c:catAx>
        <c:axId val="18480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477136"/>
        <c:crosses val="autoZero"/>
        <c:auto val="1"/>
        <c:lblAlgn val="ctr"/>
        <c:lblOffset val="100"/>
        <c:noMultiLvlLbl val="0"/>
      </c:catAx>
      <c:valAx>
        <c:axId val="18477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480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계절!$E$1</c:f>
              <c:strCache>
                <c:ptCount val="1"/>
                <c:pt idx="0">
                  <c:v>eigencentrality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계절!$D$2:$D$5</c:f>
              <c:strCache>
                <c:ptCount val="4"/>
                <c:pt idx="0">
                  <c:v>여름</c:v>
                </c:pt>
                <c:pt idx="1">
                  <c:v>겨울</c:v>
                </c:pt>
                <c:pt idx="2">
                  <c:v>가을</c:v>
                </c:pt>
                <c:pt idx="3">
                  <c:v>봄</c:v>
                </c:pt>
              </c:strCache>
            </c:strRef>
          </c:cat>
          <c:val>
            <c:numRef>
              <c:f>계절!$E$2:$E$5</c:f>
              <c:numCache>
                <c:formatCode>General</c:formatCode>
                <c:ptCount val="4"/>
                <c:pt idx="0">
                  <c:v>0.89104700000000003</c:v>
                </c:pt>
                <c:pt idx="1">
                  <c:v>0.78761000000000003</c:v>
                </c:pt>
                <c:pt idx="2">
                  <c:v>0.66352500000000003</c:v>
                </c:pt>
                <c:pt idx="3">
                  <c:v>0.55145100000000002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B5-4164-A2BF-23C88D3FB1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3943504"/>
        <c:axId val="253936848"/>
      </c:barChart>
      <c:catAx>
        <c:axId val="253943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3936848"/>
        <c:crosses val="autoZero"/>
        <c:auto val="1"/>
        <c:lblAlgn val="ctr"/>
        <c:lblOffset val="100"/>
        <c:noMultiLvlLbl val="0"/>
      </c:catAx>
      <c:valAx>
        <c:axId val="253936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394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계절!$B$1</c:f>
              <c:strCache>
                <c:ptCount val="1"/>
                <c:pt idx="0">
                  <c:v>Degree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계절!$A$2:$A$5</c:f>
              <c:strCache>
                <c:ptCount val="4"/>
                <c:pt idx="0">
                  <c:v>가을</c:v>
                </c:pt>
                <c:pt idx="1">
                  <c:v>여름</c:v>
                </c:pt>
                <c:pt idx="2">
                  <c:v>봄</c:v>
                </c:pt>
                <c:pt idx="3">
                  <c:v>겨울</c:v>
                </c:pt>
              </c:strCache>
            </c:strRef>
          </c:cat>
          <c:val>
            <c:numRef>
              <c:f>계절!$B$2:$B$5</c:f>
              <c:numCache>
                <c:formatCode>General</c:formatCode>
                <c:ptCount val="4"/>
                <c:pt idx="0">
                  <c:v>103</c:v>
                </c:pt>
                <c:pt idx="1">
                  <c:v>95</c:v>
                </c:pt>
                <c:pt idx="2">
                  <c:v>89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24-4359-8174-A2230594ED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9130960"/>
        <c:axId val="339122224"/>
      </c:barChart>
      <c:catAx>
        <c:axId val="339130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9122224"/>
        <c:crosses val="autoZero"/>
        <c:auto val="1"/>
        <c:lblAlgn val="ctr"/>
        <c:lblOffset val="100"/>
        <c:noMultiLvlLbl val="0"/>
      </c:catAx>
      <c:valAx>
        <c:axId val="33912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9130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날씨!$B$1</c:f>
              <c:strCache>
                <c:ptCount val="1"/>
                <c:pt idx="0">
                  <c:v>Degree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날씨!$A$2:$A$7</c:f>
              <c:strCache>
                <c:ptCount val="6"/>
                <c:pt idx="0">
                  <c:v>맑음</c:v>
                </c:pt>
                <c:pt idx="1">
                  <c:v>흐림</c:v>
                </c:pt>
                <c:pt idx="2">
                  <c:v>강우</c:v>
                </c:pt>
                <c:pt idx="3">
                  <c:v>안개</c:v>
                </c:pt>
                <c:pt idx="4">
                  <c:v>강설</c:v>
                </c:pt>
                <c:pt idx="5">
                  <c:v>강풍</c:v>
                </c:pt>
              </c:strCache>
            </c:strRef>
          </c:cat>
          <c:val>
            <c:numRef>
              <c:f>날씨!$B$2:$B$7</c:f>
              <c:numCache>
                <c:formatCode>General</c:formatCode>
                <c:ptCount val="6"/>
                <c:pt idx="0">
                  <c:v>124</c:v>
                </c:pt>
                <c:pt idx="1">
                  <c:v>86</c:v>
                </c:pt>
                <c:pt idx="2">
                  <c:v>47</c:v>
                </c:pt>
                <c:pt idx="3">
                  <c:v>21</c:v>
                </c:pt>
                <c:pt idx="4">
                  <c:v>6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B9-4D11-BDD6-0F77AEB53A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128416"/>
        <c:axId val="169131328"/>
      </c:barChart>
      <c:catAx>
        <c:axId val="16912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9131328"/>
        <c:crosses val="autoZero"/>
        <c:auto val="1"/>
        <c:lblAlgn val="ctr"/>
        <c:lblOffset val="100"/>
        <c:noMultiLvlLbl val="0"/>
      </c:catAx>
      <c:valAx>
        <c:axId val="1691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9128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날씨!$E$1</c:f>
              <c:strCache>
                <c:ptCount val="1"/>
                <c:pt idx="0">
                  <c:v>eigencentrality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날씨!$D$2:$D$7</c:f>
              <c:strCache>
                <c:ptCount val="6"/>
                <c:pt idx="0">
                  <c:v>맑음</c:v>
                </c:pt>
                <c:pt idx="1">
                  <c:v>강우</c:v>
                </c:pt>
                <c:pt idx="2">
                  <c:v>흐림</c:v>
                </c:pt>
                <c:pt idx="3">
                  <c:v>안개</c:v>
                </c:pt>
                <c:pt idx="4">
                  <c:v>강설</c:v>
                </c:pt>
                <c:pt idx="5">
                  <c:v>강풍</c:v>
                </c:pt>
              </c:strCache>
            </c:strRef>
          </c:cat>
          <c:val>
            <c:numRef>
              <c:f>날씨!$E$2:$E$7</c:f>
              <c:numCache>
                <c:formatCode>General</c:formatCode>
                <c:ptCount val="6"/>
                <c:pt idx="0">
                  <c:v>0.89104700000000003</c:v>
                </c:pt>
                <c:pt idx="1">
                  <c:v>0.67577200000000004</c:v>
                </c:pt>
                <c:pt idx="2">
                  <c:v>0.46569899999999997</c:v>
                </c:pt>
                <c:pt idx="3">
                  <c:v>0.39324700000000001</c:v>
                </c:pt>
                <c:pt idx="4">
                  <c:v>9.647E-2</c:v>
                </c:pt>
                <c:pt idx="5">
                  <c:v>6.0879000000000003E-2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81-4ABE-B7EB-195FC62DCD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9832592"/>
        <c:axId val="249830928"/>
      </c:barChart>
      <c:catAx>
        <c:axId val="249832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9830928"/>
        <c:crosses val="autoZero"/>
        <c:auto val="1"/>
        <c:lblAlgn val="ctr"/>
        <c:lblOffset val="100"/>
        <c:noMultiLvlLbl val="0"/>
      </c:catAx>
      <c:valAx>
        <c:axId val="24983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9832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작업자수!$B$1</c:f>
              <c:strCache>
                <c:ptCount val="1"/>
                <c:pt idx="0">
                  <c:v>Degree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작업자수!$A$2:$A$8</c:f>
              <c:strCache>
                <c:ptCount val="7"/>
                <c:pt idx="0">
                  <c:v>19인 이하</c:v>
                </c:pt>
                <c:pt idx="1">
                  <c:v>20~49인</c:v>
                </c:pt>
                <c:pt idx="2">
                  <c:v>100~299인</c:v>
                </c:pt>
                <c:pt idx="3">
                  <c:v>50~99인</c:v>
                </c:pt>
                <c:pt idx="4">
                  <c:v>300~499인</c:v>
                </c:pt>
                <c:pt idx="5">
                  <c:v>500인 이상</c:v>
                </c:pt>
                <c:pt idx="6">
                  <c:v>알수없음</c:v>
                </c:pt>
              </c:strCache>
            </c:strRef>
          </c:cat>
          <c:val>
            <c:numRef>
              <c:f>작업자수!$B$2:$B$8</c:f>
              <c:numCache>
                <c:formatCode>General</c:formatCode>
                <c:ptCount val="7"/>
                <c:pt idx="0">
                  <c:v>110</c:v>
                </c:pt>
                <c:pt idx="1">
                  <c:v>84</c:v>
                </c:pt>
                <c:pt idx="2">
                  <c:v>66</c:v>
                </c:pt>
                <c:pt idx="3">
                  <c:v>59</c:v>
                </c:pt>
                <c:pt idx="4">
                  <c:v>51</c:v>
                </c:pt>
                <c:pt idx="5">
                  <c:v>48</c:v>
                </c:pt>
                <c:pt idx="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5F-4F14-874F-D4C29D2B1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133824"/>
        <c:axId val="169123424"/>
      </c:barChart>
      <c:catAx>
        <c:axId val="169133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9123424"/>
        <c:crosses val="autoZero"/>
        <c:auto val="1"/>
        <c:lblAlgn val="ctr"/>
        <c:lblOffset val="100"/>
        <c:noMultiLvlLbl val="0"/>
      </c:catAx>
      <c:valAx>
        <c:axId val="169123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9133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작업자수!$E$1</c:f>
              <c:strCache>
                <c:ptCount val="1"/>
                <c:pt idx="0">
                  <c:v>eigencentrality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작업자수!$D$2:$D$8</c:f>
              <c:strCache>
                <c:ptCount val="7"/>
                <c:pt idx="0">
                  <c:v>100~299인</c:v>
                </c:pt>
                <c:pt idx="1">
                  <c:v>19인 이하</c:v>
                </c:pt>
                <c:pt idx="2">
                  <c:v>20~49인</c:v>
                </c:pt>
                <c:pt idx="3">
                  <c:v>300~499인</c:v>
                </c:pt>
                <c:pt idx="4">
                  <c:v>500인 이상</c:v>
                </c:pt>
                <c:pt idx="5">
                  <c:v>50~99인</c:v>
                </c:pt>
                <c:pt idx="6">
                  <c:v>알수없음</c:v>
                </c:pt>
              </c:strCache>
            </c:strRef>
          </c:cat>
          <c:val>
            <c:numRef>
              <c:f>작업자수!$E$2:$E$8</c:f>
              <c:numCache>
                <c:formatCode>General</c:formatCode>
                <c:ptCount val="7"/>
                <c:pt idx="0">
                  <c:v>0.66001900000000002</c:v>
                </c:pt>
                <c:pt idx="1">
                  <c:v>0.64237200000000005</c:v>
                </c:pt>
                <c:pt idx="2">
                  <c:v>0.623336</c:v>
                </c:pt>
                <c:pt idx="3">
                  <c:v>0.46691500000000002</c:v>
                </c:pt>
                <c:pt idx="4">
                  <c:v>0.271955</c:v>
                </c:pt>
                <c:pt idx="5">
                  <c:v>0.24013100000000001</c:v>
                </c:pt>
                <c:pt idx="6">
                  <c:v>8.9829999999999993E-2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F3-43E2-B963-E5EFD267E7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5281792"/>
        <c:axId val="245287200"/>
      </c:barChart>
      <c:catAx>
        <c:axId val="245281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5287200"/>
        <c:crosses val="autoZero"/>
        <c:auto val="1"/>
        <c:lblAlgn val="ctr"/>
        <c:lblOffset val="100"/>
        <c:noMultiLvlLbl val="0"/>
      </c:catAx>
      <c:valAx>
        <c:axId val="24528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5281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시간!$B$1</c:f>
              <c:strCache>
                <c:ptCount val="1"/>
                <c:pt idx="0">
                  <c:v>Degree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시간!$A$2:$A$25</c:f>
              <c:strCache>
                <c:ptCount val="24"/>
                <c:pt idx="0">
                  <c:v>11시</c:v>
                </c:pt>
                <c:pt idx="1">
                  <c:v>10시</c:v>
                </c:pt>
                <c:pt idx="2">
                  <c:v>14시</c:v>
                </c:pt>
                <c:pt idx="3">
                  <c:v>8시</c:v>
                </c:pt>
                <c:pt idx="4">
                  <c:v>13시</c:v>
                </c:pt>
                <c:pt idx="5">
                  <c:v>15시</c:v>
                </c:pt>
                <c:pt idx="6">
                  <c:v>9시</c:v>
                </c:pt>
                <c:pt idx="7">
                  <c:v>16시</c:v>
                </c:pt>
                <c:pt idx="8">
                  <c:v>7시</c:v>
                </c:pt>
                <c:pt idx="9">
                  <c:v>12시</c:v>
                </c:pt>
                <c:pt idx="10">
                  <c:v>17시</c:v>
                </c:pt>
                <c:pt idx="11">
                  <c:v>18시</c:v>
                </c:pt>
                <c:pt idx="12">
                  <c:v>6시</c:v>
                </c:pt>
                <c:pt idx="13">
                  <c:v>19시</c:v>
                </c:pt>
                <c:pt idx="14">
                  <c:v>22시</c:v>
                </c:pt>
                <c:pt idx="15">
                  <c:v>3시</c:v>
                </c:pt>
                <c:pt idx="16">
                  <c:v>0시</c:v>
                </c:pt>
                <c:pt idx="17">
                  <c:v>5시</c:v>
                </c:pt>
                <c:pt idx="18">
                  <c:v>20시</c:v>
                </c:pt>
                <c:pt idx="19">
                  <c:v>21시</c:v>
                </c:pt>
                <c:pt idx="20">
                  <c:v>23시</c:v>
                </c:pt>
                <c:pt idx="21">
                  <c:v>2시</c:v>
                </c:pt>
                <c:pt idx="22">
                  <c:v>1시</c:v>
                </c:pt>
                <c:pt idx="23">
                  <c:v>4시</c:v>
                </c:pt>
              </c:strCache>
            </c:strRef>
          </c:cat>
          <c:val>
            <c:numRef>
              <c:f>시간!$B$2:$B$25</c:f>
              <c:numCache>
                <c:formatCode>General</c:formatCode>
                <c:ptCount val="24"/>
                <c:pt idx="0">
                  <c:v>143</c:v>
                </c:pt>
                <c:pt idx="1">
                  <c:v>141</c:v>
                </c:pt>
                <c:pt idx="2">
                  <c:v>141</c:v>
                </c:pt>
                <c:pt idx="3">
                  <c:v>138</c:v>
                </c:pt>
                <c:pt idx="4">
                  <c:v>138</c:v>
                </c:pt>
                <c:pt idx="5">
                  <c:v>138</c:v>
                </c:pt>
                <c:pt idx="6">
                  <c:v>135</c:v>
                </c:pt>
                <c:pt idx="7">
                  <c:v>135</c:v>
                </c:pt>
                <c:pt idx="8">
                  <c:v>116</c:v>
                </c:pt>
                <c:pt idx="9">
                  <c:v>105</c:v>
                </c:pt>
                <c:pt idx="10">
                  <c:v>104</c:v>
                </c:pt>
                <c:pt idx="11">
                  <c:v>70</c:v>
                </c:pt>
                <c:pt idx="12">
                  <c:v>69</c:v>
                </c:pt>
                <c:pt idx="13">
                  <c:v>56</c:v>
                </c:pt>
                <c:pt idx="14">
                  <c:v>46</c:v>
                </c:pt>
                <c:pt idx="15">
                  <c:v>40</c:v>
                </c:pt>
                <c:pt idx="16">
                  <c:v>39</c:v>
                </c:pt>
                <c:pt idx="17">
                  <c:v>39</c:v>
                </c:pt>
                <c:pt idx="18">
                  <c:v>38</c:v>
                </c:pt>
                <c:pt idx="19">
                  <c:v>38</c:v>
                </c:pt>
                <c:pt idx="20">
                  <c:v>35</c:v>
                </c:pt>
                <c:pt idx="21">
                  <c:v>31</c:v>
                </c:pt>
                <c:pt idx="22">
                  <c:v>30</c:v>
                </c:pt>
                <c:pt idx="23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22-4EB6-8F30-79F7752F28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2969775"/>
        <c:axId val="1182961039"/>
      </c:barChart>
      <c:catAx>
        <c:axId val="1182969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82961039"/>
        <c:crosses val="autoZero"/>
        <c:auto val="1"/>
        <c:lblAlgn val="ctr"/>
        <c:lblOffset val="100"/>
        <c:noMultiLvlLbl val="0"/>
      </c:catAx>
      <c:valAx>
        <c:axId val="1182961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829697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B138F-2F03-4C53-9850-C3395BB3E6A8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A0D39-1D58-4CE0-9107-DA27AC8FE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72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A0D39-1D58-4CE0-9107-DA27AC8FE3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584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A0D39-1D58-4CE0-9107-DA27AC8FE3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674B-0D66-41C4-AD38-5ED4775AF00E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EA19-7067-4CC2-A96B-A12A67E99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83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674B-0D66-41C4-AD38-5ED4775AF00E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EA19-7067-4CC2-A96B-A12A67E99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51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674B-0D66-41C4-AD38-5ED4775AF00E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EA19-7067-4CC2-A96B-A12A67E99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59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674B-0D66-41C4-AD38-5ED4775AF00E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EA19-7067-4CC2-A96B-A12A67E99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75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674B-0D66-41C4-AD38-5ED4775AF00E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EA19-7067-4CC2-A96B-A12A67E99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56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674B-0D66-41C4-AD38-5ED4775AF00E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EA19-7067-4CC2-A96B-A12A67E99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08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674B-0D66-41C4-AD38-5ED4775AF00E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EA19-7067-4CC2-A96B-A12A67E99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59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674B-0D66-41C4-AD38-5ED4775AF00E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EA19-7067-4CC2-A96B-A12A67E99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4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674B-0D66-41C4-AD38-5ED4775AF00E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EA19-7067-4CC2-A96B-A12A67E99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77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674B-0D66-41C4-AD38-5ED4775AF00E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EA19-7067-4CC2-A96B-A12A67E99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02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674B-0D66-41C4-AD38-5ED4775AF00E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EA19-7067-4CC2-A96B-A12A67E99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4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0674B-0D66-41C4-AD38-5ED4775AF00E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CEA19-7067-4CC2-A96B-A12A67E99FC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" y="0"/>
            <a:ext cx="162961" cy="809625"/>
          </a:xfrm>
          <a:prstGeom prst="rect">
            <a:avLst/>
          </a:prstGeom>
          <a:solidFill>
            <a:srgbClr val="405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1" y="809625"/>
            <a:ext cx="162961" cy="6048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13" idx="0"/>
          </p:cNvCxnSpPr>
          <p:nvPr userDrawn="1"/>
        </p:nvCxnSpPr>
        <p:spPr>
          <a:xfrm>
            <a:off x="81482" y="809625"/>
            <a:ext cx="1211051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02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854538" y="2462734"/>
            <a:ext cx="8648521" cy="395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3048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그래프 중심성을 이용한 건설공사 현장에서 발생하는 사고의 요인 분석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5987" y="200025"/>
            <a:ext cx="11790502" cy="6448426"/>
          </a:xfrm>
          <a:prstGeom prst="rect">
            <a:avLst/>
          </a:prstGeom>
          <a:noFill/>
          <a:ln w="25400">
            <a:solidFill>
              <a:srgbClr val="405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246F4-8839-4474-ADB2-2F00CE095365}"/>
              </a:ext>
            </a:extLst>
          </p:cNvPr>
          <p:cNvSpPr txBox="1"/>
          <p:nvPr/>
        </p:nvSpPr>
        <p:spPr>
          <a:xfrm>
            <a:off x="5019057" y="4023993"/>
            <a:ext cx="231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2017104003 </a:t>
            </a:r>
            <a:r>
              <a:rPr lang="ko-KR" altLang="en-US" dirty="0" err="1"/>
              <a:t>양지수</a:t>
            </a:r>
            <a:endParaRPr lang="ko-KR" altLang="en-US" dirty="0"/>
          </a:p>
        </p:txBody>
      </p:sp>
      <p:sp>
        <p:nvSpPr>
          <p:cNvPr id="7" name="자유형 152">
            <a:extLst>
              <a:ext uri="{FF2B5EF4-FFF2-40B4-BE49-F238E27FC236}">
                <a16:creationId xmlns:a16="http://schemas.microsoft.com/office/drawing/2014/main" id="{59C0A5AE-1066-423A-933B-24BC148B2170}"/>
              </a:ext>
            </a:extLst>
          </p:cNvPr>
          <p:cNvSpPr/>
          <p:nvPr/>
        </p:nvSpPr>
        <p:spPr>
          <a:xfrm>
            <a:off x="3771403" y="3402789"/>
            <a:ext cx="4814790" cy="45719"/>
          </a:xfrm>
          <a:custGeom>
            <a:avLst/>
            <a:gdLst>
              <a:gd name="connsiteX0" fmla="*/ 0 w 5476875"/>
              <a:gd name="connsiteY0" fmla="*/ 0 h 26669"/>
              <a:gd name="connsiteX1" fmla="*/ 5476875 w 5476875"/>
              <a:gd name="connsiteY1" fmla="*/ 0 h 26669"/>
              <a:gd name="connsiteX2" fmla="*/ 5476875 w 5476875"/>
              <a:gd name="connsiteY2" fmla="*/ 26669 h 26669"/>
              <a:gd name="connsiteX3" fmla="*/ 0 w 5476875"/>
              <a:gd name="connsiteY3" fmla="*/ 26669 h 26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6875" h="26669">
                <a:moveTo>
                  <a:pt x="0" y="0"/>
                </a:moveTo>
                <a:lnTo>
                  <a:pt x="5476875" y="0"/>
                </a:lnTo>
                <a:lnTo>
                  <a:pt x="5476875" y="26669"/>
                </a:lnTo>
                <a:lnTo>
                  <a:pt x="0" y="26669"/>
                </a:lnTo>
                <a:close/>
              </a:path>
            </a:pathLst>
          </a:custGeom>
          <a:solidFill>
            <a:srgbClr val="405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754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AAF605C-71E3-4FFF-BC07-C14FD6524D19}"/>
              </a:ext>
            </a:extLst>
          </p:cNvPr>
          <p:cNvSpPr txBox="1"/>
          <p:nvPr/>
        </p:nvSpPr>
        <p:spPr>
          <a:xfrm>
            <a:off x="190521" y="266352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383C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사망자가 발생한 사고</a:t>
            </a:r>
            <a:endParaRPr lang="en-US" altLang="ko-KR" sz="2000" dirty="0">
              <a:solidFill>
                <a:srgbClr val="383C4F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03CE4-2452-4272-B89B-F72A0F2274B9}"/>
              </a:ext>
            </a:extLst>
          </p:cNvPr>
          <p:cNvSpPr txBox="1"/>
          <p:nvPr/>
        </p:nvSpPr>
        <p:spPr>
          <a:xfrm>
            <a:off x="8884508" y="1372224"/>
            <a:ext cx="211468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40548C"/>
                </a:solidFill>
              </a:rPr>
              <a:t>*</a:t>
            </a:r>
            <a:r>
              <a:rPr lang="ko-KR" altLang="en-US" sz="1200" b="1" dirty="0">
                <a:solidFill>
                  <a:srgbClr val="40548C"/>
                </a:solidFill>
              </a:rPr>
              <a:t>계절 기준</a:t>
            </a:r>
            <a:endParaRPr lang="en-US" altLang="ko-KR" sz="1200" b="1" dirty="0">
              <a:solidFill>
                <a:srgbClr val="40548C"/>
              </a:solidFill>
            </a:endParaRPr>
          </a:p>
          <a:p>
            <a:endParaRPr lang="en-US" altLang="ko-KR" sz="1000" dirty="0"/>
          </a:p>
          <a:p>
            <a:r>
              <a:rPr lang="ko-KR" altLang="en-US" sz="1000" dirty="0"/>
              <a:t>연결 중심성을 기준으로 하면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가을 </a:t>
            </a:r>
            <a:r>
              <a:rPr lang="en-US" altLang="ko-KR" sz="1000" dirty="0"/>
              <a:t>&gt;</a:t>
            </a:r>
            <a:r>
              <a:rPr lang="ko-KR" altLang="en-US" sz="1000" dirty="0"/>
              <a:t>여름</a:t>
            </a:r>
            <a:r>
              <a:rPr lang="en-US" altLang="ko-KR" sz="1000" dirty="0"/>
              <a:t>&gt;</a:t>
            </a:r>
            <a:r>
              <a:rPr lang="ko-KR" altLang="en-US" sz="1000" dirty="0"/>
              <a:t>봄</a:t>
            </a:r>
            <a:r>
              <a:rPr lang="en-US" altLang="ko-KR" sz="1000" dirty="0"/>
              <a:t>&gt;</a:t>
            </a:r>
            <a:r>
              <a:rPr lang="ko-KR" altLang="en-US" sz="1000" dirty="0"/>
              <a:t>겨울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고유벡터 중심성을 기준으로 하면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여름</a:t>
            </a:r>
            <a:r>
              <a:rPr lang="en-US" altLang="ko-KR" sz="1000" dirty="0"/>
              <a:t>&gt; </a:t>
            </a:r>
            <a:r>
              <a:rPr lang="ko-KR" altLang="en-US" sz="1000" dirty="0"/>
              <a:t>겨울</a:t>
            </a:r>
            <a:r>
              <a:rPr lang="en-US" altLang="ko-KR" sz="1000" dirty="0"/>
              <a:t>&gt; </a:t>
            </a:r>
            <a:r>
              <a:rPr lang="ko-KR" altLang="en-US" sz="1000" dirty="0"/>
              <a:t>가을</a:t>
            </a:r>
            <a:r>
              <a:rPr lang="en-US" altLang="ko-KR" sz="1000" dirty="0"/>
              <a:t>&gt; </a:t>
            </a:r>
            <a:r>
              <a:rPr lang="ko-KR" altLang="en-US" sz="1000" dirty="0"/>
              <a:t>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7C2559-7823-4C9D-8152-48B9225A8C3B}"/>
              </a:ext>
            </a:extLst>
          </p:cNvPr>
          <p:cNvSpPr txBox="1"/>
          <p:nvPr/>
        </p:nvSpPr>
        <p:spPr>
          <a:xfrm>
            <a:off x="8884508" y="4409363"/>
            <a:ext cx="264046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40548C"/>
                </a:solidFill>
              </a:rPr>
              <a:t>*</a:t>
            </a:r>
            <a:r>
              <a:rPr lang="ko-KR" altLang="en-US" sz="1200" b="1" dirty="0">
                <a:solidFill>
                  <a:srgbClr val="40548C"/>
                </a:solidFill>
              </a:rPr>
              <a:t>시간 기준</a:t>
            </a:r>
            <a:endParaRPr lang="en-US" altLang="ko-KR" sz="1200" b="1" dirty="0">
              <a:solidFill>
                <a:srgbClr val="40548C"/>
              </a:solidFill>
            </a:endParaRP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연결 중심성을 기준으로 하면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10</a:t>
            </a:r>
            <a:r>
              <a:rPr lang="ko-KR" altLang="en-US" sz="1000" dirty="0"/>
              <a:t>시</a:t>
            </a:r>
            <a:r>
              <a:rPr lang="en-US" altLang="ko-KR" sz="1000" dirty="0"/>
              <a:t>&gt; 15</a:t>
            </a:r>
            <a:r>
              <a:rPr lang="ko-KR" altLang="en-US" sz="1000" dirty="0"/>
              <a:t>시</a:t>
            </a:r>
            <a:r>
              <a:rPr lang="en-US" altLang="ko-KR" sz="1000" dirty="0"/>
              <a:t>&gt; 9</a:t>
            </a:r>
            <a:r>
              <a:rPr lang="ko-KR" altLang="en-US" sz="1000" dirty="0"/>
              <a:t>시</a:t>
            </a:r>
            <a:r>
              <a:rPr lang="en-US" altLang="ko-KR" sz="1000" dirty="0"/>
              <a:t>&gt;……. &gt;21</a:t>
            </a:r>
            <a:r>
              <a:rPr lang="ko-KR" altLang="en-US" sz="1000" dirty="0"/>
              <a:t>시</a:t>
            </a:r>
            <a:r>
              <a:rPr lang="en-US" altLang="ko-KR" sz="1000" dirty="0"/>
              <a:t>&gt; 23</a:t>
            </a:r>
            <a:r>
              <a:rPr lang="ko-KR" altLang="en-US" sz="1000" dirty="0"/>
              <a:t>시</a:t>
            </a:r>
            <a:r>
              <a:rPr lang="en-US" altLang="ko-KR" sz="1000" dirty="0"/>
              <a:t>&gt; 1</a:t>
            </a:r>
            <a:r>
              <a:rPr lang="ko-KR" altLang="en-US" sz="1000" dirty="0"/>
              <a:t>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고유벡터 중심성을 기준으로 하면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10</a:t>
            </a:r>
            <a:r>
              <a:rPr lang="ko-KR" altLang="en-US" sz="1000" dirty="0"/>
              <a:t>시</a:t>
            </a:r>
            <a:r>
              <a:rPr lang="en-US" altLang="ko-KR" sz="1000" dirty="0"/>
              <a:t>&gt; 9</a:t>
            </a:r>
            <a:r>
              <a:rPr lang="ko-KR" altLang="en-US" sz="1000" dirty="0"/>
              <a:t>시</a:t>
            </a:r>
            <a:r>
              <a:rPr lang="en-US" altLang="ko-KR" sz="1000" dirty="0"/>
              <a:t>&gt; 8</a:t>
            </a:r>
            <a:r>
              <a:rPr lang="ko-KR" altLang="en-US" sz="1000" dirty="0"/>
              <a:t>시</a:t>
            </a:r>
            <a:r>
              <a:rPr lang="en-US" altLang="ko-KR" sz="1000" dirty="0"/>
              <a:t>=……. &gt;23</a:t>
            </a:r>
            <a:r>
              <a:rPr lang="ko-KR" altLang="en-US" sz="1000" dirty="0"/>
              <a:t>시</a:t>
            </a:r>
            <a:r>
              <a:rPr lang="en-US" altLang="ko-KR" sz="1000" dirty="0"/>
              <a:t>&gt; 21</a:t>
            </a:r>
            <a:r>
              <a:rPr lang="ko-KR" altLang="en-US" sz="1000" dirty="0"/>
              <a:t>시</a:t>
            </a:r>
            <a:r>
              <a:rPr lang="en-US" altLang="ko-KR" sz="1000" dirty="0"/>
              <a:t>&gt; 1</a:t>
            </a:r>
            <a:r>
              <a:rPr lang="ko-KR" altLang="en-US" sz="1000" dirty="0"/>
              <a:t>시</a:t>
            </a:r>
            <a:endParaRPr lang="en-US" altLang="ko-KR" sz="1000" dirty="0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581EF7DA-50E5-4753-8C65-BF35D0759D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2233349"/>
              </p:ext>
            </p:extLst>
          </p:nvPr>
        </p:nvGraphicFramePr>
        <p:xfrm>
          <a:off x="577047" y="4285672"/>
          <a:ext cx="3745571" cy="230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3AFCD5F7-493B-4B23-B5C2-2978819340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795947"/>
              </p:ext>
            </p:extLst>
          </p:nvPr>
        </p:nvGraphicFramePr>
        <p:xfrm>
          <a:off x="4503996" y="4285671"/>
          <a:ext cx="3745571" cy="230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C1C19B89-90E5-46A6-B5A3-F334298F21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6142069"/>
              </p:ext>
            </p:extLst>
          </p:nvPr>
        </p:nvGraphicFramePr>
        <p:xfrm>
          <a:off x="4503995" y="1123025"/>
          <a:ext cx="3745571" cy="230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DAC7FCEC-97DA-43DB-A6E0-A53D871A36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4856829"/>
              </p:ext>
            </p:extLst>
          </p:nvPr>
        </p:nvGraphicFramePr>
        <p:xfrm>
          <a:off x="577047" y="1041424"/>
          <a:ext cx="3745571" cy="2469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71241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AAF605C-71E3-4FFF-BC07-C14FD6524D19}"/>
              </a:ext>
            </a:extLst>
          </p:cNvPr>
          <p:cNvSpPr txBox="1"/>
          <p:nvPr/>
        </p:nvSpPr>
        <p:spPr>
          <a:xfrm>
            <a:off x="190521" y="266352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383C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사망자가 발생한 사고</a:t>
            </a:r>
            <a:endParaRPr lang="en-US" altLang="ko-KR" sz="2000" dirty="0">
              <a:solidFill>
                <a:srgbClr val="383C4F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B5D1E4-5823-46E1-9C85-7A4E4C905975}"/>
              </a:ext>
            </a:extLst>
          </p:cNvPr>
          <p:cNvSpPr txBox="1"/>
          <p:nvPr/>
        </p:nvSpPr>
        <p:spPr>
          <a:xfrm>
            <a:off x="8532371" y="1280455"/>
            <a:ext cx="226215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40548C"/>
                </a:solidFill>
              </a:rPr>
              <a:t>*</a:t>
            </a:r>
            <a:r>
              <a:rPr lang="ko-KR" altLang="en-US" sz="1200" b="1" dirty="0">
                <a:solidFill>
                  <a:srgbClr val="40548C"/>
                </a:solidFill>
              </a:rPr>
              <a:t>날씨 기준</a:t>
            </a:r>
            <a:endParaRPr lang="en-US" altLang="ko-KR" sz="1200" b="1" dirty="0">
              <a:solidFill>
                <a:srgbClr val="40548C"/>
              </a:solidFill>
            </a:endParaRP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연결 중심성을 기준으로 하면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맑음</a:t>
            </a:r>
            <a:r>
              <a:rPr lang="en-US" altLang="ko-KR" sz="1000" dirty="0"/>
              <a:t>&gt; </a:t>
            </a:r>
            <a:r>
              <a:rPr lang="ko-KR" altLang="en-US" sz="1000" dirty="0"/>
              <a:t>흐림</a:t>
            </a:r>
            <a:r>
              <a:rPr lang="en-US" altLang="ko-KR" sz="1000" dirty="0"/>
              <a:t>&gt; </a:t>
            </a:r>
            <a:r>
              <a:rPr lang="ko-KR" altLang="en-US" sz="1000" dirty="0"/>
              <a:t>강우</a:t>
            </a:r>
            <a:r>
              <a:rPr lang="en-US" altLang="ko-KR" sz="1000" dirty="0"/>
              <a:t>&gt;</a:t>
            </a:r>
            <a:r>
              <a:rPr lang="ko-KR" altLang="en-US" sz="1000" dirty="0"/>
              <a:t>안개</a:t>
            </a:r>
            <a:r>
              <a:rPr lang="en-US" altLang="ko-KR" sz="1000" dirty="0"/>
              <a:t>&gt;</a:t>
            </a:r>
            <a:r>
              <a:rPr lang="ko-KR" altLang="en-US" sz="1000" dirty="0"/>
              <a:t>강설</a:t>
            </a:r>
            <a:r>
              <a:rPr lang="en-US" altLang="ko-KR" sz="1000" dirty="0"/>
              <a:t>&gt;</a:t>
            </a:r>
            <a:r>
              <a:rPr lang="ko-KR" altLang="en-US" sz="1000" dirty="0"/>
              <a:t>강풍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고유벡터 중심성을 기준으로 하면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맑음</a:t>
            </a:r>
            <a:r>
              <a:rPr lang="en-US" altLang="ko-KR" sz="1000" dirty="0"/>
              <a:t>&gt; </a:t>
            </a:r>
            <a:r>
              <a:rPr lang="ko-KR" altLang="en-US" sz="1000" dirty="0"/>
              <a:t>강우</a:t>
            </a:r>
            <a:r>
              <a:rPr lang="en-US" altLang="ko-KR" sz="1000" dirty="0"/>
              <a:t>&gt;</a:t>
            </a:r>
            <a:r>
              <a:rPr lang="ko-KR" altLang="en-US" sz="1000" dirty="0"/>
              <a:t>흐림</a:t>
            </a:r>
            <a:r>
              <a:rPr lang="en-US" altLang="ko-KR" sz="1000" dirty="0"/>
              <a:t>&gt;</a:t>
            </a:r>
            <a:r>
              <a:rPr lang="ko-KR" altLang="en-US" sz="1000" dirty="0"/>
              <a:t>안개</a:t>
            </a:r>
            <a:r>
              <a:rPr lang="en-US" altLang="ko-KR" sz="1000" dirty="0"/>
              <a:t>&gt;</a:t>
            </a:r>
            <a:r>
              <a:rPr lang="ko-KR" altLang="en-US" sz="1000" dirty="0"/>
              <a:t>강설</a:t>
            </a:r>
            <a:r>
              <a:rPr lang="en-US" altLang="ko-KR" sz="1000" dirty="0"/>
              <a:t>&gt;</a:t>
            </a:r>
            <a:r>
              <a:rPr lang="ko-KR" altLang="en-US" sz="1000" dirty="0"/>
              <a:t>강풍</a:t>
            </a:r>
            <a:endParaRPr lang="en-US" altLang="ko-KR" sz="1000" dirty="0"/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82795765-185E-4D6E-B6D2-85F5CD7F2D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1000828"/>
              </p:ext>
            </p:extLst>
          </p:nvPr>
        </p:nvGraphicFramePr>
        <p:xfrm>
          <a:off x="373218" y="986846"/>
          <a:ext cx="4017516" cy="2610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2C6AC05D-F8C3-4D0C-B42B-30B209F0B5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6612348"/>
              </p:ext>
            </p:extLst>
          </p:nvPr>
        </p:nvGraphicFramePr>
        <p:xfrm>
          <a:off x="4418595" y="1022470"/>
          <a:ext cx="4017516" cy="2610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AE564D4-CA2F-435C-A1CD-033911BF5753}"/>
              </a:ext>
            </a:extLst>
          </p:cNvPr>
          <p:cNvSpPr txBox="1"/>
          <p:nvPr/>
        </p:nvSpPr>
        <p:spPr>
          <a:xfrm>
            <a:off x="8532372" y="4496787"/>
            <a:ext cx="35395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40548C"/>
                </a:solidFill>
              </a:rPr>
              <a:t>*</a:t>
            </a:r>
            <a:r>
              <a:rPr lang="ko-KR" altLang="en-US" sz="1200" b="1" dirty="0">
                <a:solidFill>
                  <a:srgbClr val="40548C"/>
                </a:solidFill>
              </a:rPr>
              <a:t>작업자기준</a:t>
            </a:r>
            <a:endParaRPr lang="en-US" altLang="ko-KR" sz="1200" b="1" dirty="0">
              <a:solidFill>
                <a:srgbClr val="40548C"/>
              </a:solidFill>
            </a:endParaRP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연결 중심성을 기준으로 하면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19</a:t>
            </a:r>
            <a:r>
              <a:rPr lang="ko-KR" altLang="en-US" sz="1000" dirty="0"/>
              <a:t>인 이하</a:t>
            </a:r>
            <a:r>
              <a:rPr lang="en-US" altLang="ko-KR" sz="1000" dirty="0"/>
              <a:t>&gt; 20~49</a:t>
            </a:r>
            <a:r>
              <a:rPr lang="ko-KR" altLang="en-US" sz="1000" dirty="0"/>
              <a:t>안</a:t>
            </a:r>
            <a:r>
              <a:rPr lang="en-US" altLang="ko-KR" sz="1000" dirty="0"/>
              <a:t>&gt;100~299</a:t>
            </a:r>
            <a:r>
              <a:rPr lang="ko-KR" altLang="en-US" sz="1000" dirty="0"/>
              <a:t>인</a:t>
            </a:r>
            <a:r>
              <a:rPr lang="en-US" altLang="ko-KR" sz="1000" dirty="0"/>
              <a:t>&gt; 50~99</a:t>
            </a:r>
            <a:r>
              <a:rPr lang="ko-KR" altLang="en-US" sz="1000" dirty="0"/>
              <a:t>인 </a:t>
            </a:r>
            <a:r>
              <a:rPr lang="en-US" altLang="ko-KR" sz="1000" dirty="0"/>
              <a:t>&gt;300~499</a:t>
            </a:r>
            <a:r>
              <a:rPr lang="ko-KR" altLang="en-US" sz="1000" dirty="0"/>
              <a:t>인</a:t>
            </a:r>
            <a:r>
              <a:rPr lang="en-US" altLang="ko-KR" sz="1000" dirty="0"/>
              <a:t> &gt; 500</a:t>
            </a:r>
            <a:r>
              <a:rPr lang="ko-KR" altLang="en-US" sz="1000" dirty="0"/>
              <a:t>인 이상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고유벡터 중심성을 기준으로 하면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100~299</a:t>
            </a:r>
            <a:r>
              <a:rPr lang="ko-KR" altLang="en-US" sz="1000" dirty="0"/>
              <a:t>인</a:t>
            </a:r>
            <a:r>
              <a:rPr lang="en-US" altLang="ko-KR" sz="1000" dirty="0"/>
              <a:t> &gt; 19</a:t>
            </a:r>
            <a:r>
              <a:rPr lang="ko-KR" altLang="en-US" sz="1000" dirty="0"/>
              <a:t>인 이하</a:t>
            </a:r>
            <a:r>
              <a:rPr lang="en-US" altLang="ko-KR" sz="1000" dirty="0"/>
              <a:t>&gt; 20~49</a:t>
            </a:r>
            <a:r>
              <a:rPr lang="ko-KR" altLang="en-US" sz="1000" dirty="0"/>
              <a:t>인</a:t>
            </a:r>
            <a:r>
              <a:rPr lang="en-US" altLang="ko-KR" sz="1000" dirty="0"/>
              <a:t>&gt; 300~499</a:t>
            </a:r>
            <a:r>
              <a:rPr lang="ko-KR" altLang="en-US" sz="1000" dirty="0"/>
              <a:t>인</a:t>
            </a:r>
            <a:r>
              <a:rPr lang="en-US" altLang="ko-KR" sz="1000" dirty="0"/>
              <a:t> &gt;50~99</a:t>
            </a:r>
            <a:r>
              <a:rPr lang="ko-KR" altLang="en-US" sz="1000" dirty="0"/>
              <a:t>인 </a:t>
            </a:r>
            <a:r>
              <a:rPr lang="en-US" altLang="ko-KR" sz="1000" dirty="0"/>
              <a:t>&gt; 500</a:t>
            </a:r>
            <a:r>
              <a:rPr lang="ko-KR" altLang="en-US" sz="1000" dirty="0"/>
              <a:t>인 이상</a:t>
            </a:r>
            <a:endParaRPr lang="en-US" altLang="ko-KR" sz="1000" dirty="0"/>
          </a:p>
          <a:p>
            <a:endParaRPr lang="en-US" altLang="ko-KR" sz="1000" dirty="0"/>
          </a:p>
        </p:txBody>
      </p:sp>
      <p:graphicFrame>
        <p:nvGraphicFramePr>
          <p:cNvPr id="24" name="차트 23">
            <a:extLst>
              <a:ext uri="{FF2B5EF4-FFF2-40B4-BE49-F238E27FC236}">
                <a16:creationId xmlns:a16="http://schemas.microsoft.com/office/drawing/2014/main" id="{47CA3882-2BBA-43C3-9517-23E8C76B72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71324"/>
              </p:ext>
            </p:extLst>
          </p:nvPr>
        </p:nvGraphicFramePr>
        <p:xfrm>
          <a:off x="373218" y="4079712"/>
          <a:ext cx="3866273" cy="2503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차트 24">
            <a:extLst>
              <a:ext uri="{FF2B5EF4-FFF2-40B4-BE49-F238E27FC236}">
                <a16:creationId xmlns:a16="http://schemas.microsoft.com/office/drawing/2014/main" id="{033010D6-3F8E-4C49-A39A-6337F0583D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8176211"/>
              </p:ext>
            </p:extLst>
          </p:nvPr>
        </p:nvGraphicFramePr>
        <p:xfrm>
          <a:off x="4418595" y="4054763"/>
          <a:ext cx="4017516" cy="2503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3068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AAF605C-71E3-4FFF-BC07-C14FD6524D19}"/>
              </a:ext>
            </a:extLst>
          </p:cNvPr>
          <p:cNvSpPr txBox="1"/>
          <p:nvPr/>
        </p:nvSpPr>
        <p:spPr>
          <a:xfrm>
            <a:off x="190521" y="266352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rgbClr val="383C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사망자가 발생한 사고</a:t>
            </a:r>
            <a:endParaRPr lang="en-US" altLang="ko-KR" sz="2000" dirty="0">
              <a:solidFill>
                <a:srgbClr val="383C4F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DE213-FC57-4CE4-A51A-505158983E34}"/>
              </a:ext>
            </a:extLst>
          </p:cNvPr>
          <p:cNvSpPr txBox="1"/>
          <p:nvPr/>
        </p:nvSpPr>
        <p:spPr>
          <a:xfrm>
            <a:off x="7870596" y="2582819"/>
            <a:ext cx="4469186" cy="2093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40548C"/>
                </a:solidFill>
              </a:rPr>
              <a:t>*</a:t>
            </a:r>
            <a:r>
              <a:rPr lang="ko-KR" altLang="en-US" sz="1200" b="1" dirty="0">
                <a:solidFill>
                  <a:srgbClr val="40548C"/>
                </a:solidFill>
              </a:rPr>
              <a:t>공사종류 기준</a:t>
            </a:r>
            <a:endParaRPr lang="en-US" altLang="ko-KR" sz="1200" b="1" dirty="0">
              <a:solidFill>
                <a:srgbClr val="40548C"/>
              </a:solidFill>
            </a:endParaRP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연결 중심성을 기준으로 하면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건축</a:t>
            </a:r>
            <a:r>
              <a:rPr lang="en-US" altLang="ko-KR" sz="1000" dirty="0"/>
              <a:t>/</a:t>
            </a:r>
            <a:r>
              <a:rPr lang="ko-KR" altLang="en-US" sz="1000" dirty="0"/>
              <a:t>건축물</a:t>
            </a:r>
            <a:r>
              <a:rPr lang="en-US" altLang="ko-KR" sz="1000" dirty="0"/>
              <a:t>/</a:t>
            </a:r>
            <a:r>
              <a:rPr lang="ko-KR" altLang="en-US" sz="1000" dirty="0"/>
              <a:t>공동주택</a:t>
            </a:r>
            <a:r>
              <a:rPr lang="en-US" altLang="ko-KR" sz="1000" dirty="0"/>
              <a:t>&gt; </a:t>
            </a:r>
            <a:r>
              <a:rPr lang="ko-KR" altLang="en-US" sz="1000" dirty="0"/>
              <a:t>건축</a:t>
            </a:r>
            <a:r>
              <a:rPr lang="en-US" altLang="ko-KR" sz="1000" dirty="0"/>
              <a:t>/</a:t>
            </a:r>
            <a:r>
              <a:rPr lang="ko-KR" altLang="en-US" sz="1000" dirty="0"/>
              <a:t>건축물</a:t>
            </a:r>
            <a:r>
              <a:rPr lang="en-US" altLang="ko-KR" sz="1000" dirty="0"/>
              <a:t>/</a:t>
            </a:r>
            <a:r>
              <a:rPr lang="ko-KR" altLang="en-US" sz="1000" dirty="0"/>
              <a:t>공장 </a:t>
            </a:r>
            <a:r>
              <a:rPr lang="en-US" altLang="ko-KR" sz="1000" dirty="0"/>
              <a:t>&gt; …. &gt;</a:t>
            </a:r>
            <a:r>
              <a:rPr lang="ko-KR" altLang="en-US" sz="1000" dirty="0"/>
              <a:t> 산업환경설비</a:t>
            </a:r>
            <a:r>
              <a:rPr lang="en-US" altLang="ko-KR" sz="1000" dirty="0"/>
              <a:t>/</a:t>
            </a:r>
            <a:r>
              <a:rPr lang="ko-KR" altLang="en-US" sz="1000" dirty="0"/>
              <a:t>발전시설 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고유벡터 중심성을 기준으로 하면</a:t>
            </a:r>
            <a:endParaRPr lang="en-US" altLang="ko-KR" sz="1000" dirty="0"/>
          </a:p>
          <a:p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토목</a:t>
            </a:r>
            <a:r>
              <a:rPr lang="en-US" altLang="ko-KR" sz="1000" dirty="0"/>
              <a:t>/</a:t>
            </a:r>
            <a:r>
              <a:rPr lang="ko-KR" altLang="en-US" sz="1000" dirty="0"/>
              <a:t>터널</a:t>
            </a:r>
            <a:r>
              <a:rPr lang="en-US" altLang="ko-KR" sz="1000" dirty="0"/>
              <a:t>/</a:t>
            </a:r>
            <a:r>
              <a:rPr lang="ko-KR" altLang="en-US" sz="1000" dirty="0"/>
              <a:t>지하차도 </a:t>
            </a:r>
            <a:r>
              <a:rPr lang="en-US" altLang="ko-KR" sz="1000" dirty="0"/>
              <a:t>&gt; </a:t>
            </a:r>
            <a:r>
              <a:rPr lang="ko-KR" altLang="en-US" sz="1000" dirty="0"/>
              <a:t>산업환경설비</a:t>
            </a:r>
            <a:r>
              <a:rPr lang="en-US" altLang="ko-KR" sz="1000" dirty="0"/>
              <a:t>/</a:t>
            </a:r>
            <a:r>
              <a:rPr lang="ko-KR" altLang="en-US" sz="1000" dirty="0"/>
              <a:t>발전시설 </a:t>
            </a:r>
            <a:r>
              <a:rPr lang="en-US" altLang="ko-KR" sz="1000" dirty="0"/>
              <a:t>&gt; …. &gt;</a:t>
            </a:r>
            <a:r>
              <a:rPr lang="ko-KR" altLang="en-US" sz="1000" dirty="0"/>
              <a:t>건축</a:t>
            </a:r>
            <a:r>
              <a:rPr lang="en-US" altLang="ko-KR" sz="1000" dirty="0"/>
              <a:t>/</a:t>
            </a:r>
            <a:r>
              <a:rPr lang="ko-KR" altLang="en-US" sz="1000" dirty="0"/>
              <a:t>건축물</a:t>
            </a:r>
            <a:r>
              <a:rPr lang="en-US" altLang="ko-KR" sz="1000" dirty="0"/>
              <a:t>/</a:t>
            </a:r>
            <a:r>
              <a:rPr lang="ko-KR" altLang="en-US" sz="1000" dirty="0"/>
              <a:t>자동차 관련시설</a:t>
            </a:r>
            <a:endParaRPr lang="en-US" altLang="ko-KR" sz="10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D814A8A-9429-4E2C-81C6-5268E674B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256447"/>
              </p:ext>
            </p:extLst>
          </p:nvPr>
        </p:nvGraphicFramePr>
        <p:xfrm>
          <a:off x="4142482" y="1982265"/>
          <a:ext cx="3728114" cy="2931479"/>
        </p:xfrm>
        <a:graphic>
          <a:graphicData uri="http://schemas.openxmlformats.org/drawingml/2006/table">
            <a:tbl>
              <a:tblPr firstRow="1" firstCol="1" bandRow="1"/>
              <a:tblGrid>
                <a:gridCol w="2699946">
                  <a:extLst>
                    <a:ext uri="{9D8B030D-6E8A-4147-A177-3AD203B41FA5}">
                      <a16:colId xmlns:a16="http://schemas.microsoft.com/office/drawing/2014/main" val="3896044667"/>
                    </a:ext>
                  </a:extLst>
                </a:gridCol>
                <a:gridCol w="1028168">
                  <a:extLst>
                    <a:ext uri="{9D8B030D-6E8A-4147-A177-3AD203B41FA5}">
                      <a16:colId xmlns:a16="http://schemas.microsoft.com/office/drawing/2014/main" val="3408345423"/>
                    </a:ext>
                  </a:extLst>
                </a:gridCol>
              </a:tblGrid>
              <a:tr h="28270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b="1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공사종류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eigencentrality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21468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토목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터널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지하차도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0.587824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652022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산업환경설비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발전시설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0.587149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514774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건축물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근린생활시설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0.55536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01167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건축물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의료시설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0.537715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757011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건축물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기타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0.532046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442422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건축물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단독주택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0.490738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17025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건축물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교육연구시설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0.482017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924559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토목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도로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도로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0.462437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66938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건축물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창고시설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0.419842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893325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건축물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자동차 관련시설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0.384896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431254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3E97294-0F31-4BA7-9C3E-5C06F0F72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43698"/>
              </p:ext>
            </p:extLst>
          </p:nvPr>
        </p:nvGraphicFramePr>
        <p:xfrm>
          <a:off x="424873" y="1982263"/>
          <a:ext cx="3538686" cy="2931478"/>
        </p:xfrm>
        <a:graphic>
          <a:graphicData uri="http://schemas.openxmlformats.org/drawingml/2006/table">
            <a:tbl>
              <a:tblPr firstRow="1" firstCol="1" bandRow="1"/>
              <a:tblGrid>
                <a:gridCol w="2629555">
                  <a:extLst>
                    <a:ext uri="{9D8B030D-6E8A-4147-A177-3AD203B41FA5}">
                      <a16:colId xmlns:a16="http://schemas.microsoft.com/office/drawing/2014/main" val="953662906"/>
                    </a:ext>
                  </a:extLst>
                </a:gridCol>
                <a:gridCol w="909131">
                  <a:extLst>
                    <a:ext uri="{9D8B030D-6E8A-4147-A177-3AD203B41FA5}">
                      <a16:colId xmlns:a16="http://schemas.microsoft.com/office/drawing/2014/main" val="2373969545"/>
                    </a:ext>
                  </a:extLst>
                </a:gridCol>
              </a:tblGrid>
              <a:tr h="26649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b="1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공사종류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Degree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37270"/>
                  </a:ext>
                </a:extLst>
              </a:tr>
              <a:tr h="26649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건축물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공동주택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65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94623"/>
                  </a:ext>
                </a:extLst>
              </a:tr>
              <a:tr h="26649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건축물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공장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55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521573"/>
                  </a:ext>
                </a:extLst>
              </a:tr>
              <a:tr h="26649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건축물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업무시설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48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988067"/>
                  </a:ext>
                </a:extLst>
              </a:tr>
              <a:tr h="26649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건축물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교육연구시설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45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030549"/>
                  </a:ext>
                </a:extLst>
              </a:tr>
              <a:tr h="26649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건축물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근린생활시설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44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711861"/>
                  </a:ext>
                </a:extLst>
              </a:tr>
              <a:tr h="26649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토목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도로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도로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43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574308"/>
                  </a:ext>
                </a:extLst>
              </a:tr>
              <a:tr h="26649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건축물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문화 및 집회시설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34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19653"/>
                  </a:ext>
                </a:extLst>
              </a:tr>
              <a:tr h="26649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건축물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기타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31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966973"/>
                  </a:ext>
                </a:extLst>
              </a:tr>
              <a:tr h="26649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토목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상하수도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하수도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30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133805"/>
                  </a:ext>
                </a:extLst>
              </a:tr>
              <a:tr h="26649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산업환경설비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발전시설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30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48917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931B04E-77BF-499A-AE85-BBD4FA684FBE}"/>
              </a:ext>
            </a:extLst>
          </p:cNvPr>
          <p:cNvSpPr txBox="1"/>
          <p:nvPr/>
        </p:nvSpPr>
        <p:spPr>
          <a:xfrm>
            <a:off x="752763" y="5010548"/>
            <a:ext cx="2987964" cy="258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 </a:t>
            </a:r>
            <a:r>
              <a:rPr kumimoji="0" lang="en-US" altLang="ko-KR" sz="1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kumimoji="0" lang="en-US" altLang="ko-KR" sz="11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ko-KR" sz="1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사망자 발생 공사종류 연결중심성 상위 </a:t>
            </a:r>
            <a:r>
              <a:rPr kumimoji="0" lang="en-US" altLang="ko-KR" sz="1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endParaRPr kumimoji="0" lang="ko-KR" altLang="ko-KR" sz="11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6761C3-89E2-4761-99A5-6E8A7155633E}"/>
              </a:ext>
            </a:extLst>
          </p:cNvPr>
          <p:cNvSpPr txBox="1"/>
          <p:nvPr/>
        </p:nvSpPr>
        <p:spPr>
          <a:xfrm>
            <a:off x="4512557" y="5010548"/>
            <a:ext cx="3181334" cy="258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 </a:t>
            </a:r>
            <a:r>
              <a:rPr lang="en-US" altLang="ko-KR" sz="10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kumimoji="0" lang="en-US" altLang="ko-KR" sz="11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ko-KR" sz="1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사망자 발생 공사종류 </a:t>
            </a:r>
            <a:r>
              <a:rPr lang="ko-KR" altLang="en-US" sz="10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고유벡터 </a:t>
            </a:r>
            <a:r>
              <a:rPr kumimoji="0" lang="ko-KR" altLang="ko-KR" sz="1000" b="1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중심성</a:t>
            </a:r>
            <a:r>
              <a:rPr kumimoji="0" lang="ko-KR" altLang="ko-KR" sz="1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상위 </a:t>
            </a:r>
            <a:r>
              <a:rPr kumimoji="0" lang="en-US" altLang="ko-KR" sz="1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endParaRPr kumimoji="0" lang="ko-KR" altLang="ko-KR" sz="11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715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AAF605C-71E3-4FFF-BC07-C14FD6524D19}"/>
              </a:ext>
            </a:extLst>
          </p:cNvPr>
          <p:cNvSpPr txBox="1"/>
          <p:nvPr/>
        </p:nvSpPr>
        <p:spPr>
          <a:xfrm>
            <a:off x="190521" y="266352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383C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사망자가 발생한 사고</a:t>
            </a:r>
            <a:endParaRPr lang="en-US" altLang="ko-KR" sz="2000" dirty="0">
              <a:solidFill>
                <a:srgbClr val="383C4F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B5E68-3AAA-4784-A5E5-0C911E528749}"/>
              </a:ext>
            </a:extLst>
          </p:cNvPr>
          <p:cNvSpPr txBox="1"/>
          <p:nvPr/>
        </p:nvSpPr>
        <p:spPr>
          <a:xfrm>
            <a:off x="7703126" y="2964373"/>
            <a:ext cx="384111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40548C"/>
                </a:solidFill>
              </a:rPr>
              <a:t>*</a:t>
            </a:r>
            <a:r>
              <a:rPr lang="ko-KR" altLang="en-US" sz="1200" b="1" dirty="0" err="1">
                <a:solidFill>
                  <a:srgbClr val="40548C"/>
                </a:solidFill>
              </a:rPr>
              <a:t>공종</a:t>
            </a:r>
            <a:r>
              <a:rPr lang="en-US" altLang="ko-KR" sz="1200" b="1" dirty="0">
                <a:solidFill>
                  <a:srgbClr val="40548C"/>
                </a:solidFill>
              </a:rPr>
              <a:t>(</a:t>
            </a:r>
            <a:r>
              <a:rPr lang="ko-KR" altLang="en-US" sz="1200" b="1" dirty="0">
                <a:solidFill>
                  <a:srgbClr val="40548C"/>
                </a:solidFill>
              </a:rPr>
              <a:t>소분류</a:t>
            </a:r>
            <a:r>
              <a:rPr lang="en-US" altLang="ko-KR" sz="1200" b="1" dirty="0">
                <a:solidFill>
                  <a:srgbClr val="40548C"/>
                </a:solidFill>
              </a:rPr>
              <a:t>)</a:t>
            </a:r>
            <a:r>
              <a:rPr lang="ko-KR" altLang="en-US" sz="1200" b="1" dirty="0">
                <a:solidFill>
                  <a:srgbClr val="40548C"/>
                </a:solidFill>
              </a:rPr>
              <a:t> 기준</a:t>
            </a:r>
            <a:endParaRPr lang="en-US" altLang="ko-KR" sz="1200" b="1" dirty="0">
              <a:solidFill>
                <a:srgbClr val="40548C"/>
              </a:solidFill>
            </a:endParaRP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기타를 제외하고 연결 중심성을 기준으로 하면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철근콘크리트</a:t>
            </a:r>
            <a:r>
              <a:rPr lang="ko-KR" altLang="en-US" sz="1000" u="none" strike="noStrike" dirty="0">
                <a:effectLst/>
              </a:rPr>
              <a:t>공사</a:t>
            </a:r>
            <a:r>
              <a:rPr lang="en-US" altLang="ko-KR" sz="1000" dirty="0"/>
              <a:t>&gt;</a:t>
            </a:r>
            <a:r>
              <a:rPr lang="ko-KR" altLang="en-US" sz="1000" dirty="0"/>
              <a:t>가설공사</a:t>
            </a:r>
            <a:r>
              <a:rPr lang="en-US" altLang="ko-KR" sz="1000" dirty="0"/>
              <a:t>&gt; </a:t>
            </a:r>
            <a:r>
              <a:rPr lang="ko-KR" altLang="en-US" sz="1000" dirty="0"/>
              <a:t>해체 및 철거 공사</a:t>
            </a:r>
            <a:r>
              <a:rPr lang="en-US" altLang="ko-KR" sz="1000" dirty="0"/>
              <a:t>&gt;….&gt;</a:t>
            </a:r>
            <a:r>
              <a:rPr lang="ko-KR" altLang="en-US" sz="1000" dirty="0"/>
              <a:t> 미장공사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고유벡터 중심성을 기준으로 하면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해체 및 철거 공사 </a:t>
            </a:r>
            <a:r>
              <a:rPr lang="en-US" altLang="ko-KR" sz="1000" dirty="0"/>
              <a:t>&gt;</a:t>
            </a:r>
            <a:r>
              <a:rPr lang="ko-KR" altLang="en-US" sz="1000" dirty="0"/>
              <a:t>터널공사</a:t>
            </a:r>
            <a:r>
              <a:rPr lang="en-US" altLang="ko-KR" sz="1000" dirty="0"/>
              <a:t>&gt;</a:t>
            </a:r>
            <a:r>
              <a:rPr lang="ko-KR" altLang="en-US" sz="1000" dirty="0"/>
              <a:t>가설공사</a:t>
            </a:r>
            <a:r>
              <a:rPr lang="en-US" altLang="ko-KR" sz="1000" dirty="0"/>
              <a:t>&gt; ….. &gt;</a:t>
            </a:r>
            <a:r>
              <a:rPr lang="ko-KR" altLang="en-US" sz="1000" dirty="0"/>
              <a:t> 도장공사</a:t>
            </a:r>
            <a:endParaRPr lang="en-US" altLang="ko-KR" sz="1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9CF4ECD-31A6-4FC0-B65B-1C89E9DC5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158686"/>
              </p:ext>
            </p:extLst>
          </p:nvPr>
        </p:nvGraphicFramePr>
        <p:xfrm>
          <a:off x="323273" y="2023314"/>
          <a:ext cx="3322808" cy="3103419"/>
        </p:xfrm>
        <a:graphic>
          <a:graphicData uri="http://schemas.openxmlformats.org/drawingml/2006/table">
            <a:tbl>
              <a:tblPr firstRow="1" firstCol="1" bandRow="1"/>
              <a:tblGrid>
                <a:gridCol w="2086895">
                  <a:extLst>
                    <a:ext uri="{9D8B030D-6E8A-4147-A177-3AD203B41FA5}">
                      <a16:colId xmlns:a16="http://schemas.microsoft.com/office/drawing/2014/main" val="927828775"/>
                    </a:ext>
                  </a:extLst>
                </a:gridCol>
                <a:gridCol w="1235913">
                  <a:extLst>
                    <a:ext uri="{9D8B030D-6E8A-4147-A177-3AD203B41FA5}">
                      <a16:colId xmlns:a16="http://schemas.microsoft.com/office/drawing/2014/main" val="4051960175"/>
                    </a:ext>
                  </a:extLst>
                </a:gridCol>
              </a:tblGrid>
              <a:tr h="34063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b="1" kern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공종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Degree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971730"/>
                  </a:ext>
                </a:extLst>
              </a:tr>
              <a:tr h="306478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기타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77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8040795"/>
                  </a:ext>
                </a:extLst>
              </a:tr>
              <a:tr h="30198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철근콘크리트공사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68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477751"/>
                  </a:ext>
                </a:extLst>
              </a:tr>
              <a:tr h="291201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가설공사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62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984125"/>
                  </a:ext>
                </a:extLst>
              </a:tr>
              <a:tr h="30198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해체 및 철거공사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54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687926"/>
                  </a:ext>
                </a:extLst>
              </a:tr>
              <a:tr h="28041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토공사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39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782348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철골공사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39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562908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수장공사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39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503056"/>
                  </a:ext>
                </a:extLst>
              </a:tr>
              <a:tr h="258844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전기설비공사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36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263635"/>
                  </a:ext>
                </a:extLst>
              </a:tr>
              <a:tr h="261919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 토공사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28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078286"/>
                  </a:ext>
                </a:extLst>
              </a:tr>
              <a:tr h="209909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미장공사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28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21522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7CF70A8-5DCF-41CD-AFFF-B858FEC79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575410"/>
              </p:ext>
            </p:extLst>
          </p:nvPr>
        </p:nvGraphicFramePr>
        <p:xfrm>
          <a:off x="4085827" y="2023316"/>
          <a:ext cx="3322808" cy="3103419"/>
        </p:xfrm>
        <a:graphic>
          <a:graphicData uri="http://schemas.openxmlformats.org/drawingml/2006/table">
            <a:tbl>
              <a:tblPr firstRow="1" firstCol="1" bandRow="1"/>
              <a:tblGrid>
                <a:gridCol w="1813978">
                  <a:extLst>
                    <a:ext uri="{9D8B030D-6E8A-4147-A177-3AD203B41FA5}">
                      <a16:colId xmlns:a16="http://schemas.microsoft.com/office/drawing/2014/main" val="758457330"/>
                    </a:ext>
                  </a:extLst>
                </a:gridCol>
                <a:gridCol w="1508830">
                  <a:extLst>
                    <a:ext uri="{9D8B030D-6E8A-4147-A177-3AD203B41FA5}">
                      <a16:colId xmlns:a16="http://schemas.microsoft.com/office/drawing/2014/main" val="2147862419"/>
                    </a:ext>
                  </a:extLst>
                </a:gridCol>
              </a:tblGrid>
              <a:tr h="28212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b="1" kern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공종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eigencentrality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41813"/>
                  </a:ext>
                </a:extLst>
              </a:tr>
              <a:tr h="282129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해체 및 철거공사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0.919114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610145"/>
                  </a:ext>
                </a:extLst>
              </a:tr>
              <a:tr h="282129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터널공사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0.914219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168190"/>
                  </a:ext>
                </a:extLst>
              </a:tr>
              <a:tr h="282129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가설공사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0.736096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95716"/>
                  </a:ext>
                </a:extLst>
              </a:tr>
              <a:tr h="282129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철근콘크리트공사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0.704514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879167"/>
                  </a:ext>
                </a:extLst>
              </a:tr>
              <a:tr h="282129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기타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0.649383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491617"/>
                  </a:ext>
                </a:extLst>
              </a:tr>
              <a:tr h="282129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창호 및 유리공사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0.645761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278474"/>
                  </a:ext>
                </a:extLst>
              </a:tr>
              <a:tr h="282129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지정공사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0.564554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261145"/>
                  </a:ext>
                </a:extLst>
              </a:tr>
              <a:tr h="282129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미장공사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0.554549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022993"/>
                  </a:ext>
                </a:extLst>
              </a:tr>
              <a:tr h="282129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토공사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0.553075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442648"/>
                  </a:ext>
                </a:extLst>
              </a:tr>
              <a:tr h="282129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도장공사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0.51248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56784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A236D3E-B739-40B1-A7F4-8FE044DD3BCA}"/>
              </a:ext>
            </a:extLst>
          </p:cNvPr>
          <p:cNvSpPr txBox="1"/>
          <p:nvPr/>
        </p:nvSpPr>
        <p:spPr>
          <a:xfrm>
            <a:off x="593463" y="5204509"/>
            <a:ext cx="2888646" cy="258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 </a:t>
            </a:r>
            <a:r>
              <a:rPr kumimoji="0" lang="en-US" altLang="ko-KR" sz="1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kumimoji="0" lang="en-US" altLang="ko-KR" sz="11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ko-KR" sz="1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사망자 발생 </a:t>
            </a:r>
            <a:r>
              <a:rPr lang="ko-KR" altLang="en-US" sz="10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</a:t>
            </a:r>
            <a:r>
              <a:rPr kumimoji="0" lang="ko-KR" altLang="ko-KR" sz="1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 연결중심성 상위 </a:t>
            </a:r>
            <a:r>
              <a:rPr kumimoji="0" lang="en-US" altLang="ko-KR" sz="1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endParaRPr kumimoji="0" lang="ko-KR" altLang="ko-KR" sz="11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79288A-D38F-499E-B8A3-9C7EFF521BBB}"/>
              </a:ext>
            </a:extLst>
          </p:cNvPr>
          <p:cNvSpPr txBox="1"/>
          <p:nvPr/>
        </p:nvSpPr>
        <p:spPr>
          <a:xfrm>
            <a:off x="4302908" y="5176982"/>
            <a:ext cx="2888646" cy="258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 </a:t>
            </a:r>
            <a:r>
              <a:rPr lang="en-US" altLang="ko-KR" sz="10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kumimoji="0" lang="en-US" altLang="ko-KR" sz="11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ko-KR" sz="1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사망자 발생 </a:t>
            </a:r>
            <a:r>
              <a:rPr lang="ko-KR" altLang="en-US" sz="10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</a:t>
            </a:r>
            <a:r>
              <a:rPr kumimoji="0" lang="ko-KR" altLang="ko-KR" sz="1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 </a:t>
            </a:r>
            <a:r>
              <a:rPr kumimoji="0" lang="ko-KR" altLang="en-US" sz="1000" b="1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고유벡터</a:t>
            </a:r>
            <a:r>
              <a:rPr kumimoji="0" lang="ko-KR" altLang="ko-KR" sz="1000" b="1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중심성</a:t>
            </a:r>
            <a:r>
              <a:rPr kumimoji="0" lang="ko-KR" altLang="ko-KR" sz="1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상위 </a:t>
            </a:r>
            <a:r>
              <a:rPr kumimoji="0" lang="en-US" altLang="ko-KR" sz="1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endParaRPr kumimoji="0" lang="ko-KR" altLang="ko-KR" sz="11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617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AAF605C-71E3-4FFF-BC07-C14FD6524D19}"/>
              </a:ext>
            </a:extLst>
          </p:cNvPr>
          <p:cNvSpPr txBox="1"/>
          <p:nvPr/>
        </p:nvSpPr>
        <p:spPr>
          <a:xfrm>
            <a:off x="190521" y="266352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383C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부상자가 발생한 사고</a:t>
            </a:r>
            <a:endParaRPr lang="en-US" altLang="ko-KR" sz="2000" dirty="0">
              <a:solidFill>
                <a:srgbClr val="383C4F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EF420D-E7AB-461E-BD56-DEA039917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578521" y="1583235"/>
            <a:ext cx="5978160" cy="38994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CD3A3A-8D66-4184-9FC2-9308C40EC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90521" y="1583233"/>
            <a:ext cx="6388000" cy="41668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AC7666-FE12-4B5B-86AD-467A9B90E742}"/>
              </a:ext>
            </a:extLst>
          </p:cNvPr>
          <p:cNvSpPr txBox="1"/>
          <p:nvPr/>
        </p:nvSpPr>
        <p:spPr>
          <a:xfrm>
            <a:off x="2193633" y="55653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연결중심성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8A7ACF-B3FB-4DD7-AE5F-A1D49665268A}"/>
              </a:ext>
            </a:extLst>
          </p:cNvPr>
          <p:cNvSpPr txBox="1"/>
          <p:nvPr/>
        </p:nvSpPr>
        <p:spPr>
          <a:xfrm>
            <a:off x="8667354" y="551506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고유벡터중심성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9199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AAF605C-71E3-4FFF-BC07-C14FD6524D19}"/>
              </a:ext>
            </a:extLst>
          </p:cNvPr>
          <p:cNvSpPr txBox="1"/>
          <p:nvPr/>
        </p:nvSpPr>
        <p:spPr>
          <a:xfrm>
            <a:off x="190521" y="266352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383C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부상자가 발생한 사고</a:t>
            </a:r>
            <a:endParaRPr lang="en-US" altLang="ko-KR" sz="2000" dirty="0">
              <a:solidFill>
                <a:srgbClr val="383C4F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05BBE0-AFA7-4E94-8981-65A1283A7F7B}"/>
              </a:ext>
            </a:extLst>
          </p:cNvPr>
          <p:cNvSpPr txBox="1"/>
          <p:nvPr/>
        </p:nvSpPr>
        <p:spPr>
          <a:xfrm>
            <a:off x="8884508" y="1372224"/>
            <a:ext cx="211468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40548C"/>
                </a:solidFill>
              </a:rPr>
              <a:t>*</a:t>
            </a:r>
            <a:r>
              <a:rPr lang="ko-KR" altLang="en-US" sz="1200" b="1" dirty="0">
                <a:solidFill>
                  <a:srgbClr val="40548C"/>
                </a:solidFill>
              </a:rPr>
              <a:t>계절 기준</a:t>
            </a:r>
            <a:endParaRPr lang="en-US" altLang="ko-KR" sz="1200" b="1" dirty="0">
              <a:solidFill>
                <a:srgbClr val="40548C"/>
              </a:solidFill>
            </a:endParaRPr>
          </a:p>
          <a:p>
            <a:endParaRPr lang="en-US" altLang="ko-KR" sz="1000" dirty="0"/>
          </a:p>
          <a:p>
            <a:r>
              <a:rPr lang="ko-KR" altLang="en-US" sz="1000" dirty="0"/>
              <a:t>연결 중심성을 기준으로 하면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가을</a:t>
            </a:r>
            <a:r>
              <a:rPr lang="en-US" altLang="ko-KR" sz="1000" dirty="0"/>
              <a:t>&gt; </a:t>
            </a:r>
            <a:r>
              <a:rPr lang="ko-KR" altLang="en-US" sz="1000" dirty="0"/>
              <a:t>겨울</a:t>
            </a:r>
            <a:r>
              <a:rPr lang="en-US" altLang="ko-KR" sz="1000" dirty="0"/>
              <a:t> &gt; </a:t>
            </a:r>
            <a:r>
              <a:rPr lang="ko-KR" altLang="en-US" sz="1000" dirty="0"/>
              <a:t>여름</a:t>
            </a:r>
            <a:r>
              <a:rPr lang="en-US" altLang="ko-KR" sz="1000" dirty="0"/>
              <a:t> &gt; </a:t>
            </a:r>
            <a:r>
              <a:rPr lang="ko-KR" altLang="en-US" sz="1000" dirty="0"/>
              <a:t>봄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고유벡터 중심성을 기준으로 하면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가을</a:t>
            </a:r>
            <a:r>
              <a:rPr lang="en-US" altLang="ko-KR" sz="1000" dirty="0"/>
              <a:t>&gt; </a:t>
            </a:r>
            <a:r>
              <a:rPr lang="ko-KR" altLang="en-US" sz="1000" dirty="0"/>
              <a:t>겨울</a:t>
            </a:r>
            <a:r>
              <a:rPr lang="en-US" altLang="ko-KR" sz="1000" dirty="0"/>
              <a:t> &gt; </a:t>
            </a:r>
            <a:r>
              <a:rPr lang="ko-KR" altLang="en-US" sz="1000" dirty="0"/>
              <a:t>여름</a:t>
            </a:r>
            <a:r>
              <a:rPr lang="en-US" altLang="ko-KR" sz="1000" dirty="0"/>
              <a:t> &gt; </a:t>
            </a:r>
            <a:r>
              <a:rPr lang="ko-KR" altLang="en-US" sz="1000" dirty="0"/>
              <a:t>봄</a:t>
            </a:r>
            <a:endParaRPr lang="en-US" altLang="ko-KR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694D4A-2874-448F-AB48-6EA5B51C493E}"/>
              </a:ext>
            </a:extLst>
          </p:cNvPr>
          <p:cNvSpPr txBox="1"/>
          <p:nvPr/>
        </p:nvSpPr>
        <p:spPr>
          <a:xfrm>
            <a:off x="8884508" y="4280053"/>
            <a:ext cx="255069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40548C"/>
                </a:solidFill>
              </a:rPr>
              <a:t>*</a:t>
            </a:r>
            <a:r>
              <a:rPr lang="ko-KR" altLang="en-US" sz="1200" b="1" dirty="0">
                <a:solidFill>
                  <a:srgbClr val="40548C"/>
                </a:solidFill>
              </a:rPr>
              <a:t>시간 기준</a:t>
            </a:r>
            <a:endParaRPr lang="en-US" altLang="ko-KR" sz="1200" b="1" dirty="0">
              <a:solidFill>
                <a:srgbClr val="40548C"/>
              </a:solidFill>
            </a:endParaRP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연결 중심성을 기준으로 하면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11</a:t>
            </a:r>
            <a:r>
              <a:rPr lang="ko-KR" altLang="en-US" sz="1000" dirty="0"/>
              <a:t>시</a:t>
            </a:r>
            <a:r>
              <a:rPr lang="en-US" altLang="ko-KR" sz="1000" dirty="0"/>
              <a:t>&gt; 10</a:t>
            </a:r>
            <a:r>
              <a:rPr lang="ko-KR" altLang="en-US" sz="1000" dirty="0"/>
              <a:t>시</a:t>
            </a:r>
            <a:r>
              <a:rPr lang="en-US" altLang="ko-KR" sz="1000" dirty="0"/>
              <a:t>= 14</a:t>
            </a:r>
            <a:r>
              <a:rPr lang="ko-KR" altLang="en-US" sz="1000" dirty="0"/>
              <a:t>시</a:t>
            </a:r>
            <a:r>
              <a:rPr lang="en-US" altLang="ko-KR" sz="1000" dirty="0"/>
              <a:t>&gt;……. 2</a:t>
            </a:r>
            <a:r>
              <a:rPr lang="ko-KR" altLang="en-US" sz="1000" dirty="0"/>
              <a:t>시</a:t>
            </a:r>
            <a:r>
              <a:rPr lang="en-US" altLang="ko-KR" sz="1000" dirty="0"/>
              <a:t>&gt; 1</a:t>
            </a:r>
            <a:r>
              <a:rPr lang="ko-KR" altLang="en-US" sz="1000" dirty="0"/>
              <a:t>시</a:t>
            </a:r>
            <a:r>
              <a:rPr lang="en-US" altLang="ko-KR" sz="1000" dirty="0"/>
              <a:t>&gt; 4</a:t>
            </a:r>
            <a:r>
              <a:rPr lang="ko-KR" altLang="en-US" sz="1000" dirty="0"/>
              <a:t>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고유벡터 중심성을 기준으로 하면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10</a:t>
            </a:r>
            <a:r>
              <a:rPr lang="ko-KR" altLang="en-US" sz="1000" dirty="0"/>
              <a:t>시</a:t>
            </a:r>
            <a:r>
              <a:rPr lang="en-US" altLang="ko-KR" sz="1000" dirty="0"/>
              <a:t>= 11</a:t>
            </a:r>
            <a:r>
              <a:rPr lang="ko-KR" altLang="en-US" sz="1000" dirty="0"/>
              <a:t>시</a:t>
            </a:r>
            <a:r>
              <a:rPr lang="en-US" altLang="ko-KR" sz="1000" dirty="0"/>
              <a:t>&gt; 15</a:t>
            </a:r>
            <a:r>
              <a:rPr lang="ko-KR" altLang="en-US" sz="1000" dirty="0"/>
              <a:t>시</a:t>
            </a:r>
            <a:r>
              <a:rPr lang="en-US" altLang="ko-KR" sz="1000" dirty="0"/>
              <a:t>&gt;……. 2</a:t>
            </a:r>
            <a:r>
              <a:rPr lang="ko-KR" altLang="en-US" sz="1000" dirty="0"/>
              <a:t>시</a:t>
            </a:r>
            <a:r>
              <a:rPr lang="en-US" altLang="ko-KR" sz="1000" dirty="0"/>
              <a:t>&gt; 1</a:t>
            </a:r>
            <a:r>
              <a:rPr lang="ko-KR" altLang="en-US" sz="1000" dirty="0"/>
              <a:t>시</a:t>
            </a:r>
            <a:r>
              <a:rPr lang="en-US" altLang="ko-KR" sz="1000" dirty="0"/>
              <a:t>&gt; 4</a:t>
            </a:r>
            <a:r>
              <a:rPr lang="ko-KR" altLang="en-US" sz="1000" dirty="0"/>
              <a:t>시</a:t>
            </a:r>
            <a:endParaRPr lang="en-US" altLang="ko-KR" sz="1000" dirty="0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0D0B3974-0CCD-4F16-B50C-9BAAE85D47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2223914"/>
              </p:ext>
            </p:extLst>
          </p:nvPr>
        </p:nvGraphicFramePr>
        <p:xfrm>
          <a:off x="314037" y="3999345"/>
          <a:ext cx="4338372" cy="2435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1B656FBB-4BF3-4179-BD11-5679E31135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2921585"/>
              </p:ext>
            </p:extLst>
          </p:nvPr>
        </p:nvGraphicFramePr>
        <p:xfrm>
          <a:off x="4577046" y="4073237"/>
          <a:ext cx="4188263" cy="2362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56B4A539-A971-480C-8897-53BA1A2E8E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6416489"/>
              </p:ext>
            </p:extLst>
          </p:nvPr>
        </p:nvGraphicFramePr>
        <p:xfrm>
          <a:off x="4652409" y="1230477"/>
          <a:ext cx="3955882" cy="2362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055FE8EA-489A-421F-9FE0-92A8858FC6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2787240"/>
              </p:ext>
            </p:extLst>
          </p:nvPr>
        </p:nvGraphicFramePr>
        <p:xfrm>
          <a:off x="420310" y="1230477"/>
          <a:ext cx="3955882" cy="2435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71373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AAF605C-71E3-4FFF-BC07-C14FD6524D19}"/>
              </a:ext>
            </a:extLst>
          </p:cNvPr>
          <p:cNvSpPr txBox="1"/>
          <p:nvPr/>
        </p:nvSpPr>
        <p:spPr>
          <a:xfrm>
            <a:off x="190521" y="266352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383C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부상자가 발생한 사고</a:t>
            </a:r>
            <a:endParaRPr lang="en-US" altLang="ko-KR" sz="2000" dirty="0">
              <a:solidFill>
                <a:srgbClr val="383C4F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CAE2B3-61F0-4578-8490-0575FDCD2422}"/>
              </a:ext>
            </a:extLst>
          </p:cNvPr>
          <p:cNvSpPr txBox="1"/>
          <p:nvPr/>
        </p:nvSpPr>
        <p:spPr>
          <a:xfrm>
            <a:off x="8518053" y="1365228"/>
            <a:ext cx="2217274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40548C"/>
                </a:solidFill>
              </a:rPr>
              <a:t>*</a:t>
            </a:r>
            <a:r>
              <a:rPr lang="ko-KR" altLang="en-US" sz="1200" b="1" dirty="0">
                <a:solidFill>
                  <a:srgbClr val="40548C"/>
                </a:solidFill>
              </a:rPr>
              <a:t>날씨 기준</a:t>
            </a:r>
            <a:endParaRPr lang="en-US" altLang="ko-KR" sz="1200" b="1" dirty="0">
              <a:solidFill>
                <a:srgbClr val="40548C"/>
              </a:solidFill>
            </a:endParaRP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연결 중심성을 기준으로 하면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맑음</a:t>
            </a:r>
            <a:r>
              <a:rPr lang="en-US" altLang="ko-KR" sz="1000" dirty="0"/>
              <a:t>&gt; </a:t>
            </a:r>
            <a:r>
              <a:rPr lang="ko-KR" altLang="en-US" sz="1000" dirty="0"/>
              <a:t>흐림</a:t>
            </a:r>
            <a:r>
              <a:rPr lang="en-US" altLang="ko-KR" sz="1000" dirty="0"/>
              <a:t>&gt;</a:t>
            </a:r>
            <a:r>
              <a:rPr lang="ko-KR" altLang="en-US" sz="1000" dirty="0"/>
              <a:t>강우</a:t>
            </a:r>
            <a:r>
              <a:rPr lang="en-US" altLang="ko-KR" sz="1000" dirty="0"/>
              <a:t>&gt;</a:t>
            </a:r>
            <a:r>
              <a:rPr lang="ko-KR" altLang="en-US" sz="1000" dirty="0"/>
              <a:t>안개</a:t>
            </a:r>
            <a:r>
              <a:rPr lang="en-US" altLang="ko-KR" sz="1000" dirty="0"/>
              <a:t>&gt;</a:t>
            </a:r>
            <a:r>
              <a:rPr lang="ko-KR" altLang="en-US" sz="1000" dirty="0"/>
              <a:t>강설</a:t>
            </a:r>
            <a:r>
              <a:rPr lang="en-US" altLang="ko-KR" sz="1000" dirty="0"/>
              <a:t>&gt;</a:t>
            </a:r>
            <a:r>
              <a:rPr lang="ko-KR" altLang="en-US" sz="1000" dirty="0"/>
              <a:t>강풍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고유벡터 중심성을 기준으로 하면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맑음</a:t>
            </a:r>
            <a:r>
              <a:rPr lang="en-US" altLang="ko-KR" sz="1000" dirty="0"/>
              <a:t>&gt; </a:t>
            </a:r>
            <a:r>
              <a:rPr lang="ko-KR" altLang="en-US" sz="1000" dirty="0"/>
              <a:t>흐림</a:t>
            </a:r>
            <a:r>
              <a:rPr lang="en-US" altLang="ko-KR" sz="1000" dirty="0"/>
              <a:t>&gt;</a:t>
            </a:r>
            <a:r>
              <a:rPr lang="ko-KR" altLang="en-US" sz="1000" dirty="0"/>
              <a:t>강우</a:t>
            </a:r>
            <a:r>
              <a:rPr lang="en-US" altLang="ko-KR" sz="1000" dirty="0"/>
              <a:t>&gt;</a:t>
            </a:r>
            <a:r>
              <a:rPr lang="ko-KR" altLang="en-US" sz="1000" dirty="0"/>
              <a:t>안개</a:t>
            </a:r>
            <a:r>
              <a:rPr lang="en-US" altLang="ko-KR" sz="1000" dirty="0"/>
              <a:t>&gt;</a:t>
            </a:r>
            <a:r>
              <a:rPr lang="ko-KR" altLang="en-US" sz="1000" dirty="0"/>
              <a:t>강설</a:t>
            </a:r>
            <a:r>
              <a:rPr lang="en-US" altLang="ko-KR" sz="1000" dirty="0"/>
              <a:t>&gt;</a:t>
            </a:r>
            <a:r>
              <a:rPr lang="ko-KR" altLang="en-US" sz="1000" dirty="0"/>
              <a:t>강풍</a:t>
            </a:r>
            <a:endParaRPr lang="en-US" altLang="ko-KR" sz="1000" dirty="0"/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B5F25467-5F42-48A7-BE45-B3BE363414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6211261"/>
              </p:ext>
            </p:extLst>
          </p:nvPr>
        </p:nvGraphicFramePr>
        <p:xfrm>
          <a:off x="4431868" y="1103307"/>
          <a:ext cx="4010168" cy="2321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9942C8E1-B9DA-422C-A049-056D5A81BA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7438351"/>
              </p:ext>
            </p:extLst>
          </p:nvPr>
        </p:nvGraphicFramePr>
        <p:xfrm>
          <a:off x="503156" y="1055255"/>
          <a:ext cx="3928712" cy="2373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3D40199-A9A8-4FCB-A42B-EFA4AB16E121}"/>
              </a:ext>
            </a:extLst>
          </p:cNvPr>
          <p:cNvSpPr txBox="1"/>
          <p:nvPr/>
        </p:nvSpPr>
        <p:spPr>
          <a:xfrm>
            <a:off x="8442036" y="4507887"/>
            <a:ext cx="371851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40548C"/>
                </a:solidFill>
              </a:rPr>
              <a:t>*</a:t>
            </a:r>
            <a:r>
              <a:rPr lang="ko-KR" altLang="en-US" sz="1200" b="1" dirty="0">
                <a:solidFill>
                  <a:srgbClr val="40548C"/>
                </a:solidFill>
              </a:rPr>
              <a:t>작업자기준</a:t>
            </a:r>
            <a:endParaRPr lang="en-US" altLang="ko-KR" sz="1200" b="1" dirty="0">
              <a:solidFill>
                <a:srgbClr val="40548C"/>
              </a:solidFill>
            </a:endParaRPr>
          </a:p>
          <a:p>
            <a:endParaRPr lang="en-US" altLang="ko-KR" sz="1000" dirty="0"/>
          </a:p>
          <a:p>
            <a:r>
              <a:rPr lang="ko-KR" altLang="en-US" sz="1000" dirty="0"/>
              <a:t>연결 중심성을 기준으로 하면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19</a:t>
            </a:r>
            <a:r>
              <a:rPr lang="ko-KR" altLang="en-US" sz="1000" dirty="0"/>
              <a:t>인 이하</a:t>
            </a:r>
            <a:r>
              <a:rPr lang="en-US" altLang="ko-KR" sz="1000" dirty="0"/>
              <a:t>&gt; 20~49</a:t>
            </a:r>
            <a:r>
              <a:rPr lang="ko-KR" altLang="en-US" sz="1000" dirty="0"/>
              <a:t>인</a:t>
            </a:r>
            <a:r>
              <a:rPr lang="en-US" altLang="ko-KR" sz="1000" dirty="0"/>
              <a:t>&gt;50~99</a:t>
            </a:r>
            <a:r>
              <a:rPr lang="ko-KR" altLang="en-US" sz="1000" dirty="0"/>
              <a:t>인 </a:t>
            </a:r>
            <a:r>
              <a:rPr lang="en-US" altLang="ko-KR" sz="1000" dirty="0"/>
              <a:t>&gt; 100~299</a:t>
            </a:r>
            <a:r>
              <a:rPr lang="ko-KR" altLang="en-US" sz="1000" dirty="0"/>
              <a:t>안</a:t>
            </a:r>
            <a:r>
              <a:rPr lang="en-US" altLang="ko-KR" sz="1000" dirty="0"/>
              <a:t> &gt;300~499</a:t>
            </a:r>
            <a:r>
              <a:rPr lang="ko-KR" altLang="en-US" sz="1000" dirty="0"/>
              <a:t>인 </a:t>
            </a:r>
            <a:endParaRPr lang="en-US" altLang="ko-KR" sz="1000" dirty="0"/>
          </a:p>
          <a:p>
            <a:r>
              <a:rPr lang="en-US" altLang="ko-KR" sz="1000" dirty="0"/>
              <a:t>&gt; 500</a:t>
            </a:r>
            <a:r>
              <a:rPr lang="ko-KR" altLang="en-US" sz="1000" dirty="0"/>
              <a:t>인 이상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고유벡터 중심성을 기준으로 하면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19</a:t>
            </a:r>
            <a:r>
              <a:rPr lang="ko-KR" altLang="en-US" sz="1000" dirty="0"/>
              <a:t>인 이하</a:t>
            </a:r>
            <a:r>
              <a:rPr lang="en-US" altLang="ko-KR" sz="1000" dirty="0"/>
              <a:t>&gt; 20~49</a:t>
            </a:r>
            <a:r>
              <a:rPr lang="ko-KR" altLang="en-US" sz="1000" dirty="0"/>
              <a:t>인</a:t>
            </a:r>
            <a:r>
              <a:rPr lang="en-US" altLang="ko-KR" sz="1000" dirty="0"/>
              <a:t>&gt;50~99</a:t>
            </a:r>
            <a:r>
              <a:rPr lang="ko-KR" altLang="en-US" sz="1000" dirty="0"/>
              <a:t>인 </a:t>
            </a:r>
            <a:r>
              <a:rPr lang="en-US" altLang="ko-KR" sz="1000" dirty="0"/>
              <a:t>&gt; 100~299</a:t>
            </a:r>
            <a:r>
              <a:rPr lang="ko-KR" altLang="en-US" sz="1000" dirty="0"/>
              <a:t>안</a:t>
            </a:r>
            <a:r>
              <a:rPr lang="en-US" altLang="ko-KR" sz="1000" dirty="0"/>
              <a:t> &gt;300~499</a:t>
            </a:r>
            <a:r>
              <a:rPr lang="ko-KR" altLang="en-US" sz="1000" dirty="0"/>
              <a:t>인 </a:t>
            </a:r>
            <a:endParaRPr lang="en-US" altLang="ko-KR" sz="1000" dirty="0"/>
          </a:p>
          <a:p>
            <a:r>
              <a:rPr lang="en-US" altLang="ko-KR" sz="1000" dirty="0"/>
              <a:t>&gt; 500</a:t>
            </a:r>
            <a:r>
              <a:rPr lang="ko-KR" altLang="en-US" sz="1000" dirty="0"/>
              <a:t>인 이상</a:t>
            </a:r>
            <a:endParaRPr lang="en-US" altLang="ko-KR" sz="1000" dirty="0"/>
          </a:p>
          <a:p>
            <a:endParaRPr lang="en-US" altLang="ko-KR" sz="1000" dirty="0"/>
          </a:p>
        </p:txBody>
      </p:sp>
      <p:graphicFrame>
        <p:nvGraphicFramePr>
          <p:cNvPr id="20" name="차트 19">
            <a:extLst>
              <a:ext uri="{FF2B5EF4-FFF2-40B4-BE49-F238E27FC236}">
                <a16:creationId xmlns:a16="http://schemas.microsoft.com/office/drawing/2014/main" id="{4EA98A6B-EA01-4418-9FF0-B485122DD3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3795622"/>
              </p:ext>
            </p:extLst>
          </p:nvPr>
        </p:nvGraphicFramePr>
        <p:xfrm>
          <a:off x="4648922" y="4156586"/>
          <a:ext cx="3576059" cy="2321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D4A211E6-FB58-451E-8F7C-CBFF764923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7132852"/>
              </p:ext>
            </p:extLst>
          </p:nvPr>
        </p:nvGraphicFramePr>
        <p:xfrm>
          <a:off x="563417" y="4142292"/>
          <a:ext cx="3856182" cy="2321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815762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AAF605C-71E3-4FFF-BC07-C14FD6524D19}"/>
              </a:ext>
            </a:extLst>
          </p:cNvPr>
          <p:cNvSpPr txBox="1"/>
          <p:nvPr/>
        </p:nvSpPr>
        <p:spPr>
          <a:xfrm>
            <a:off x="190521" y="266352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383C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부상자가 발생한 사고</a:t>
            </a:r>
            <a:endParaRPr lang="en-US" altLang="ko-KR" sz="2000" dirty="0">
              <a:solidFill>
                <a:srgbClr val="383C4F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1402CC-EA96-4EBF-855A-D2A8BEE7BD7E}"/>
              </a:ext>
            </a:extLst>
          </p:cNvPr>
          <p:cNvSpPr txBox="1"/>
          <p:nvPr/>
        </p:nvSpPr>
        <p:spPr>
          <a:xfrm>
            <a:off x="7423728" y="2364329"/>
            <a:ext cx="4768274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40548C"/>
                </a:solidFill>
              </a:rPr>
              <a:t>*</a:t>
            </a:r>
            <a:r>
              <a:rPr lang="ko-KR" altLang="en-US" sz="1200" b="1" dirty="0">
                <a:solidFill>
                  <a:srgbClr val="40548C"/>
                </a:solidFill>
              </a:rPr>
              <a:t>공사종류 기준</a:t>
            </a:r>
            <a:endParaRPr lang="en-US" altLang="ko-KR" sz="1200" b="1" dirty="0">
              <a:solidFill>
                <a:srgbClr val="40548C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연결 중심성을 기준으로 하면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건축</a:t>
            </a:r>
            <a:r>
              <a:rPr lang="en-US" altLang="ko-KR" sz="1000" dirty="0"/>
              <a:t>/</a:t>
            </a:r>
            <a:r>
              <a:rPr lang="ko-KR" altLang="en-US" sz="1000" dirty="0"/>
              <a:t>건축물</a:t>
            </a:r>
            <a:r>
              <a:rPr lang="en-US" altLang="ko-KR" sz="1000" dirty="0"/>
              <a:t>/</a:t>
            </a:r>
            <a:r>
              <a:rPr lang="ko-KR" altLang="en-US" sz="1000" dirty="0"/>
              <a:t>공동주택</a:t>
            </a:r>
            <a:r>
              <a:rPr lang="en-US" altLang="ko-KR" sz="1000" dirty="0"/>
              <a:t>&gt; </a:t>
            </a:r>
            <a:r>
              <a:rPr lang="ko-KR" altLang="en-US" sz="1000" dirty="0"/>
              <a:t>건축</a:t>
            </a:r>
            <a:r>
              <a:rPr lang="en-US" altLang="ko-KR" sz="1000" dirty="0"/>
              <a:t>/</a:t>
            </a:r>
            <a:r>
              <a:rPr lang="ko-KR" altLang="en-US" sz="1000" dirty="0"/>
              <a:t>건축물</a:t>
            </a:r>
            <a:r>
              <a:rPr lang="en-US" altLang="ko-KR" sz="1000" dirty="0"/>
              <a:t>/</a:t>
            </a:r>
            <a:r>
              <a:rPr lang="ko-KR" altLang="en-US" sz="1000" dirty="0"/>
              <a:t>공장</a:t>
            </a:r>
            <a:r>
              <a:rPr lang="en-US" altLang="ko-KR" sz="1000" dirty="0"/>
              <a:t>&gt; …. &gt; </a:t>
            </a:r>
            <a:r>
              <a:rPr lang="ko-KR" altLang="ko-KR" sz="10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건축</a:t>
            </a:r>
            <a:r>
              <a:rPr lang="en-US" altLang="ko-KR" sz="10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</a:t>
            </a:r>
            <a:r>
              <a:rPr lang="ko-KR" altLang="ko-KR" sz="10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건축물</a:t>
            </a:r>
            <a:r>
              <a:rPr lang="en-US" altLang="ko-KR" sz="10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</a:t>
            </a:r>
            <a:r>
              <a:rPr lang="ko-KR" altLang="ko-KR" sz="10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문화 및 집회시설</a:t>
            </a:r>
            <a:endParaRPr lang="ko-KR" altLang="ko-KR" sz="105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고유벡터 중심성을 기준으로 하면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건축</a:t>
            </a:r>
            <a:r>
              <a:rPr lang="en-US" altLang="ko-KR" sz="1000" dirty="0"/>
              <a:t>/</a:t>
            </a:r>
            <a:r>
              <a:rPr lang="ko-KR" altLang="en-US" sz="1000" dirty="0"/>
              <a:t>건축물</a:t>
            </a:r>
            <a:r>
              <a:rPr lang="en-US" altLang="ko-KR" sz="1000" dirty="0"/>
              <a:t>/</a:t>
            </a:r>
            <a:r>
              <a:rPr lang="ko-KR" altLang="en-US" sz="1000" dirty="0"/>
              <a:t>공동주택</a:t>
            </a:r>
            <a:r>
              <a:rPr lang="en-US" altLang="ko-KR" sz="1000" dirty="0"/>
              <a:t>&gt;</a:t>
            </a:r>
            <a:r>
              <a:rPr lang="ko-KR" altLang="en-US" sz="1000" dirty="0"/>
              <a:t>건축</a:t>
            </a:r>
            <a:r>
              <a:rPr lang="en-US" altLang="ko-KR" sz="1000" dirty="0"/>
              <a:t>/</a:t>
            </a:r>
            <a:r>
              <a:rPr lang="ko-KR" altLang="en-US" sz="1000" dirty="0"/>
              <a:t>건축물</a:t>
            </a:r>
            <a:r>
              <a:rPr lang="en-US" altLang="ko-KR" sz="1000" dirty="0"/>
              <a:t>/</a:t>
            </a:r>
            <a:r>
              <a:rPr lang="ko-KR" altLang="en-US" sz="1000" dirty="0"/>
              <a:t>공장</a:t>
            </a:r>
            <a:r>
              <a:rPr lang="en-US" altLang="ko-KR" sz="1000" dirty="0"/>
              <a:t>&gt; ….. &gt; </a:t>
            </a:r>
            <a:r>
              <a:rPr lang="ko-KR" altLang="ko-KR" sz="10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건축</a:t>
            </a:r>
            <a:r>
              <a:rPr lang="en-US" altLang="ko-KR" sz="10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</a:t>
            </a:r>
            <a:r>
              <a:rPr lang="ko-KR" altLang="ko-KR" sz="10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건축물</a:t>
            </a:r>
            <a:r>
              <a:rPr lang="en-US" altLang="ko-KR" sz="10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</a:t>
            </a:r>
            <a:r>
              <a:rPr lang="ko-KR" altLang="ko-KR" sz="10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창고시설</a:t>
            </a:r>
            <a:endParaRPr lang="ko-KR" altLang="ko-KR" sz="105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endParaRPr lang="en-US" altLang="ko-KR" sz="10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7A010BC-0F92-46D4-9838-9E19D705B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82027"/>
              </p:ext>
            </p:extLst>
          </p:nvPr>
        </p:nvGraphicFramePr>
        <p:xfrm>
          <a:off x="424873" y="2262910"/>
          <a:ext cx="3433849" cy="2977425"/>
        </p:xfrm>
        <a:graphic>
          <a:graphicData uri="http://schemas.openxmlformats.org/drawingml/2006/table">
            <a:tbl>
              <a:tblPr firstRow="1" firstCol="1" bandRow="1"/>
              <a:tblGrid>
                <a:gridCol w="2552485">
                  <a:extLst>
                    <a:ext uri="{9D8B030D-6E8A-4147-A177-3AD203B41FA5}">
                      <a16:colId xmlns:a16="http://schemas.microsoft.com/office/drawing/2014/main" val="1547881773"/>
                    </a:ext>
                  </a:extLst>
                </a:gridCol>
                <a:gridCol w="881364">
                  <a:extLst>
                    <a:ext uri="{9D8B030D-6E8A-4147-A177-3AD203B41FA5}">
                      <a16:colId xmlns:a16="http://schemas.microsoft.com/office/drawing/2014/main" val="2736532994"/>
                    </a:ext>
                  </a:extLst>
                </a:gridCol>
              </a:tblGrid>
              <a:tr h="27067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b="1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공사종류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Degree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172996"/>
                  </a:ext>
                </a:extLst>
              </a:tr>
              <a:tr h="27067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건축물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공동주택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92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174523"/>
                  </a:ext>
                </a:extLst>
              </a:tr>
              <a:tr h="27067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건축물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공장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89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266234"/>
                  </a:ext>
                </a:extLst>
              </a:tr>
              <a:tr h="27067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건축물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업무시설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85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375205"/>
                  </a:ext>
                </a:extLst>
              </a:tr>
              <a:tr h="27067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건축물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교육연구시설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84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110885"/>
                  </a:ext>
                </a:extLst>
              </a:tr>
              <a:tr h="27067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건축물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근린생활시설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80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188966"/>
                  </a:ext>
                </a:extLst>
              </a:tr>
              <a:tr h="27067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건축물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기타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77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919002"/>
                  </a:ext>
                </a:extLst>
              </a:tr>
              <a:tr h="27067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토목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도로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도로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74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139352"/>
                  </a:ext>
                </a:extLst>
              </a:tr>
              <a:tr h="27067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토목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상하수도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상수도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71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767310"/>
                  </a:ext>
                </a:extLst>
              </a:tr>
              <a:tr h="27067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토목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기타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부지조성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70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908415"/>
                  </a:ext>
                </a:extLst>
              </a:tr>
              <a:tr h="27067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건축물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문화 및 집회시설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69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74288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FE68521-CCF5-418A-AA8B-BD8C3DA48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658166"/>
              </p:ext>
            </p:extLst>
          </p:nvPr>
        </p:nvGraphicFramePr>
        <p:xfrm>
          <a:off x="4100946" y="2262910"/>
          <a:ext cx="3322782" cy="2977425"/>
        </p:xfrm>
        <a:graphic>
          <a:graphicData uri="http://schemas.openxmlformats.org/drawingml/2006/table">
            <a:tbl>
              <a:tblPr firstRow="1" firstCol="1" bandRow="1"/>
              <a:tblGrid>
                <a:gridCol w="2193037">
                  <a:extLst>
                    <a:ext uri="{9D8B030D-6E8A-4147-A177-3AD203B41FA5}">
                      <a16:colId xmlns:a16="http://schemas.microsoft.com/office/drawing/2014/main" val="3856277575"/>
                    </a:ext>
                  </a:extLst>
                </a:gridCol>
                <a:gridCol w="1129745">
                  <a:extLst>
                    <a:ext uri="{9D8B030D-6E8A-4147-A177-3AD203B41FA5}">
                      <a16:colId xmlns:a16="http://schemas.microsoft.com/office/drawing/2014/main" val="2703647035"/>
                    </a:ext>
                  </a:extLst>
                </a:gridCol>
              </a:tblGrid>
              <a:tr h="27067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b="1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공사종류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eigencentrality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267719"/>
                  </a:ext>
                </a:extLst>
              </a:tr>
              <a:tr h="27067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건축물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공동주택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0.675153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440815"/>
                  </a:ext>
                </a:extLst>
              </a:tr>
              <a:tr h="27067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건축물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공장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0.652967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893730"/>
                  </a:ext>
                </a:extLst>
              </a:tr>
              <a:tr h="27067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건축물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업무시설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0.64274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397801"/>
                  </a:ext>
                </a:extLst>
              </a:tr>
              <a:tr h="27067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건축물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교육연구시설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0.638524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437598"/>
                  </a:ext>
                </a:extLst>
              </a:tr>
              <a:tr h="27067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건축물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근린생활시설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0.624824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759440"/>
                  </a:ext>
                </a:extLst>
              </a:tr>
              <a:tr h="27067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건축물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기타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0.602542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573869"/>
                  </a:ext>
                </a:extLst>
              </a:tr>
              <a:tr h="27067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토목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도로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도로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0.58114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150417"/>
                  </a:ext>
                </a:extLst>
              </a:tr>
              <a:tr h="27067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토목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상하수도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상수도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0.564304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918134"/>
                  </a:ext>
                </a:extLst>
              </a:tr>
              <a:tr h="27067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건축물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문화 및 집회시설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0.564298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560891"/>
                  </a:ext>
                </a:extLst>
              </a:tr>
              <a:tr h="27067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건축물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창고시설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0.56095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89712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5DE0211-0A22-441D-ABA8-F5557CEC6F9D}"/>
              </a:ext>
            </a:extLst>
          </p:cNvPr>
          <p:cNvSpPr txBox="1"/>
          <p:nvPr/>
        </p:nvSpPr>
        <p:spPr>
          <a:xfrm>
            <a:off x="1048328" y="5240335"/>
            <a:ext cx="24522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표 </a:t>
            </a:r>
            <a:r>
              <a:rPr lang="en-US" altLang="ko-KR" sz="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en-US" altLang="ko-KR" sz="10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부상자 발생 공사종류 연결중심성 상위 </a:t>
            </a:r>
            <a:r>
              <a:rPr lang="en-US" altLang="ko-KR" sz="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040B7C-437A-43FD-80BD-14CBDBBC7381}"/>
              </a:ext>
            </a:extLst>
          </p:cNvPr>
          <p:cNvSpPr txBox="1"/>
          <p:nvPr/>
        </p:nvSpPr>
        <p:spPr>
          <a:xfrm>
            <a:off x="4536210" y="5272818"/>
            <a:ext cx="26773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표 </a:t>
            </a:r>
            <a:r>
              <a:rPr lang="en-US" altLang="ko-KR" sz="8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6</a:t>
            </a:r>
            <a:r>
              <a:rPr lang="en-US" altLang="ko-KR" sz="10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부상자 발생 공사종류 </a:t>
            </a:r>
            <a:r>
              <a:rPr lang="ko-KR" altLang="en-US" sz="800" b="1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고유벡터</a:t>
            </a:r>
            <a:r>
              <a:rPr lang="ko-KR" altLang="ko-KR" sz="800" b="1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중심성</a:t>
            </a:r>
            <a:r>
              <a:rPr lang="ko-KR" altLang="ko-KR" sz="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상위 </a:t>
            </a:r>
            <a:r>
              <a:rPr lang="en-US" altLang="ko-KR" sz="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51288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AAF605C-71E3-4FFF-BC07-C14FD6524D19}"/>
              </a:ext>
            </a:extLst>
          </p:cNvPr>
          <p:cNvSpPr txBox="1"/>
          <p:nvPr/>
        </p:nvSpPr>
        <p:spPr>
          <a:xfrm>
            <a:off x="190521" y="266352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383C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부상자가 발생한 사고</a:t>
            </a:r>
            <a:endParaRPr lang="en-US" altLang="ko-KR" sz="2000" dirty="0">
              <a:solidFill>
                <a:srgbClr val="383C4F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ACBF6-523F-4BEA-813E-9905F3A07D78}"/>
              </a:ext>
            </a:extLst>
          </p:cNvPr>
          <p:cNvSpPr txBox="1"/>
          <p:nvPr/>
        </p:nvSpPr>
        <p:spPr>
          <a:xfrm>
            <a:off x="7712889" y="2604157"/>
            <a:ext cx="4479111" cy="1886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40548C"/>
                </a:solidFill>
              </a:rPr>
              <a:t>*</a:t>
            </a:r>
            <a:r>
              <a:rPr lang="ko-KR" altLang="en-US" sz="1200" b="1" dirty="0" err="1">
                <a:solidFill>
                  <a:srgbClr val="40548C"/>
                </a:solidFill>
              </a:rPr>
              <a:t>공종</a:t>
            </a:r>
            <a:r>
              <a:rPr lang="en-US" altLang="ko-KR" sz="1200" b="1" dirty="0">
                <a:solidFill>
                  <a:srgbClr val="40548C"/>
                </a:solidFill>
              </a:rPr>
              <a:t>(</a:t>
            </a:r>
            <a:r>
              <a:rPr lang="ko-KR" altLang="en-US" sz="1200" b="1" dirty="0">
                <a:solidFill>
                  <a:srgbClr val="40548C"/>
                </a:solidFill>
              </a:rPr>
              <a:t>소분류</a:t>
            </a:r>
            <a:r>
              <a:rPr lang="en-US" altLang="ko-KR" sz="1200" b="1" dirty="0">
                <a:solidFill>
                  <a:srgbClr val="40548C"/>
                </a:solidFill>
              </a:rPr>
              <a:t>)</a:t>
            </a:r>
            <a:r>
              <a:rPr lang="ko-KR" altLang="en-US" sz="1200" b="1" dirty="0">
                <a:solidFill>
                  <a:srgbClr val="40548C"/>
                </a:solidFill>
              </a:rPr>
              <a:t> 기준</a:t>
            </a:r>
            <a:endParaRPr lang="en-US" altLang="ko-KR" sz="1200" b="1" dirty="0">
              <a:solidFill>
                <a:srgbClr val="40548C"/>
              </a:solidFill>
            </a:endParaRP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기타를 제외하고 연결 중심성을 기준으로 하면</a:t>
            </a:r>
            <a:endParaRPr lang="en-US" altLang="ko-KR" sz="1000" dirty="0"/>
          </a:p>
          <a:p>
            <a:endParaRPr lang="en-US" altLang="ko-KR" sz="1000" dirty="0"/>
          </a:p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ko-KR" altLang="en-US" sz="1000" dirty="0"/>
              <a:t>가설공사</a:t>
            </a:r>
            <a:r>
              <a:rPr lang="en-US" altLang="ko-KR" sz="1000" dirty="0"/>
              <a:t>&gt; </a:t>
            </a:r>
            <a:r>
              <a:rPr lang="ko-KR" altLang="en-US" sz="1000" dirty="0"/>
              <a:t>철근콘크리트</a:t>
            </a:r>
            <a:r>
              <a:rPr lang="ko-KR" altLang="en-US" sz="1000" u="none" strike="noStrike" dirty="0">
                <a:effectLst/>
              </a:rPr>
              <a:t>공사</a:t>
            </a:r>
            <a:r>
              <a:rPr lang="en-US" altLang="ko-KR" sz="1000" dirty="0"/>
              <a:t>&gt; </a:t>
            </a:r>
            <a:r>
              <a:rPr lang="ko-KR" altLang="en-US" sz="1000" dirty="0"/>
              <a:t>해체 및 철거 공사</a:t>
            </a:r>
            <a:r>
              <a:rPr lang="en-US" altLang="ko-KR" sz="1000" dirty="0"/>
              <a:t>&gt; …. &gt;</a:t>
            </a:r>
            <a:r>
              <a:rPr lang="ko-KR" altLang="en-US" sz="1000" dirty="0"/>
              <a:t> </a:t>
            </a:r>
            <a:r>
              <a:rPr lang="ko-KR" altLang="ko-KR" sz="1000" kern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관공사</a:t>
            </a:r>
            <a:endParaRPr lang="en-US" altLang="ko-KR" sz="1000" kern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</a:pPr>
            <a:endParaRPr lang="en-US" altLang="ko-KR" sz="1000" dirty="0"/>
          </a:p>
          <a:p>
            <a:r>
              <a:rPr lang="ko-KR" altLang="en-US" sz="1000" dirty="0"/>
              <a:t>고유벡터 중심성을 기준으로 하면</a:t>
            </a:r>
            <a:endParaRPr lang="en-US" altLang="ko-KR" sz="1000" dirty="0"/>
          </a:p>
          <a:p>
            <a:endParaRPr lang="en-US" altLang="ko-KR" sz="1000" dirty="0"/>
          </a:p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ko-KR" altLang="en-US" sz="1000" dirty="0"/>
              <a:t>가설공사</a:t>
            </a:r>
            <a:r>
              <a:rPr lang="en-US" altLang="ko-KR" sz="1000" dirty="0"/>
              <a:t>&gt;</a:t>
            </a:r>
            <a:r>
              <a:rPr lang="ko-KR" altLang="en-US" sz="1000" dirty="0"/>
              <a:t>철근콘크리트공사 </a:t>
            </a:r>
            <a:r>
              <a:rPr lang="en-US" altLang="ko-KR" sz="1000" dirty="0"/>
              <a:t>&gt;</a:t>
            </a:r>
            <a:r>
              <a:rPr lang="ko-KR" altLang="en-US" sz="1000" dirty="0"/>
              <a:t> 해체 및 철거 공사</a:t>
            </a:r>
            <a:r>
              <a:rPr lang="en-US" altLang="ko-KR" sz="1000" dirty="0"/>
              <a:t> &gt; ….. &gt;</a:t>
            </a:r>
            <a:r>
              <a:rPr lang="ko-KR" altLang="en-US" sz="1000" dirty="0"/>
              <a:t> </a:t>
            </a:r>
            <a:r>
              <a:rPr lang="ko-KR" altLang="ko-KR" sz="10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건축물 부대공사</a:t>
            </a:r>
            <a:endParaRPr lang="ko-KR" altLang="ko-KR" sz="105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EA1DFDF-6420-4FE1-9284-4B1D9CCEC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389315"/>
              </p:ext>
            </p:extLst>
          </p:nvPr>
        </p:nvGraphicFramePr>
        <p:xfrm>
          <a:off x="374475" y="2041236"/>
          <a:ext cx="3643343" cy="2823777"/>
        </p:xfrm>
        <a:graphic>
          <a:graphicData uri="http://schemas.openxmlformats.org/drawingml/2006/table">
            <a:tbl>
              <a:tblPr firstRow="1" firstCol="1" bandRow="1"/>
              <a:tblGrid>
                <a:gridCol w="2292180">
                  <a:extLst>
                    <a:ext uri="{9D8B030D-6E8A-4147-A177-3AD203B41FA5}">
                      <a16:colId xmlns:a16="http://schemas.microsoft.com/office/drawing/2014/main" val="1249135183"/>
                    </a:ext>
                  </a:extLst>
                </a:gridCol>
                <a:gridCol w="1351163">
                  <a:extLst>
                    <a:ext uri="{9D8B030D-6E8A-4147-A177-3AD203B41FA5}">
                      <a16:colId xmlns:a16="http://schemas.microsoft.com/office/drawing/2014/main" val="2781163415"/>
                    </a:ext>
                  </a:extLst>
                </a:gridCol>
              </a:tblGrid>
              <a:tr h="25670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b="1" kern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공종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Degree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57838"/>
                  </a:ext>
                </a:extLst>
              </a:tr>
              <a:tr h="256707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기타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131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335417"/>
                  </a:ext>
                </a:extLst>
              </a:tr>
              <a:tr h="256707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가설공사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126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819135"/>
                  </a:ext>
                </a:extLst>
              </a:tr>
              <a:tr h="256707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철근콘크리트공사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126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217387"/>
                  </a:ext>
                </a:extLst>
              </a:tr>
              <a:tr h="256707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해체 및 철거공사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107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654753"/>
                  </a:ext>
                </a:extLst>
              </a:tr>
              <a:tr h="256707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토공사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94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180019"/>
                  </a:ext>
                </a:extLst>
              </a:tr>
              <a:tr h="256707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전기설비공사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90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921126"/>
                  </a:ext>
                </a:extLst>
              </a:tr>
              <a:tr h="256707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기계설비공사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77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513094"/>
                  </a:ext>
                </a:extLst>
              </a:tr>
              <a:tr h="256707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철골공사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76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916950"/>
                  </a:ext>
                </a:extLst>
              </a:tr>
              <a:tr h="256707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 토공사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75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613365"/>
                  </a:ext>
                </a:extLst>
              </a:tr>
              <a:tr h="256707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관공사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75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1496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7FB436-842F-47FA-B626-4FECC283E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196132"/>
              </p:ext>
            </p:extLst>
          </p:nvPr>
        </p:nvGraphicFramePr>
        <p:xfrm>
          <a:off x="4207480" y="2041236"/>
          <a:ext cx="3394047" cy="2823777"/>
        </p:xfrm>
        <a:graphic>
          <a:graphicData uri="http://schemas.openxmlformats.org/drawingml/2006/table">
            <a:tbl>
              <a:tblPr firstRow="1" firstCol="1" bandRow="1"/>
              <a:tblGrid>
                <a:gridCol w="1853013">
                  <a:extLst>
                    <a:ext uri="{9D8B030D-6E8A-4147-A177-3AD203B41FA5}">
                      <a16:colId xmlns:a16="http://schemas.microsoft.com/office/drawing/2014/main" val="1343127162"/>
                    </a:ext>
                  </a:extLst>
                </a:gridCol>
                <a:gridCol w="1541034">
                  <a:extLst>
                    <a:ext uri="{9D8B030D-6E8A-4147-A177-3AD203B41FA5}">
                      <a16:colId xmlns:a16="http://schemas.microsoft.com/office/drawing/2014/main" val="1712380882"/>
                    </a:ext>
                  </a:extLst>
                </a:gridCol>
              </a:tblGrid>
              <a:tr h="25670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b="1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공종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eigencentrality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932932"/>
                  </a:ext>
                </a:extLst>
              </a:tr>
              <a:tr h="256707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기타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0.806447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675814"/>
                  </a:ext>
                </a:extLst>
              </a:tr>
              <a:tr h="256707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가설공사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0.795244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285344"/>
                  </a:ext>
                </a:extLst>
              </a:tr>
              <a:tr h="256707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철근콘크리트공사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0.780793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332445"/>
                  </a:ext>
                </a:extLst>
              </a:tr>
              <a:tr h="256707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해체 및 철거공사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0.729766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914452"/>
                  </a:ext>
                </a:extLst>
              </a:tr>
              <a:tr h="256707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토공사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0.665114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368914"/>
                  </a:ext>
                </a:extLst>
              </a:tr>
              <a:tr h="256707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전기설비공사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0.649661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221470"/>
                  </a:ext>
                </a:extLst>
              </a:tr>
              <a:tr h="256707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기계설비공사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0.587756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895280"/>
                  </a:ext>
                </a:extLst>
              </a:tr>
              <a:tr h="256707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 토공사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0.585374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636057"/>
                  </a:ext>
                </a:extLst>
              </a:tr>
              <a:tr h="256707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철골공사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0.582227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562361"/>
                  </a:ext>
                </a:extLst>
              </a:tr>
              <a:tr h="256707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건축물 부대공사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0.573978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087295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E585898-44B4-4EAD-B903-BFFBC95BF8B5}"/>
              </a:ext>
            </a:extLst>
          </p:cNvPr>
          <p:cNvSpPr txBox="1"/>
          <p:nvPr/>
        </p:nvSpPr>
        <p:spPr>
          <a:xfrm>
            <a:off x="4548909" y="4940912"/>
            <a:ext cx="2544618" cy="213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 </a:t>
            </a:r>
            <a:r>
              <a:rPr lang="en-US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 </a:t>
            </a:r>
            <a:r>
              <a:rPr lang="ko-KR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부상자 발생 </a:t>
            </a:r>
            <a:r>
              <a:rPr lang="ko-KR" altLang="ko-KR" sz="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공종</a:t>
            </a:r>
            <a:r>
              <a:rPr lang="ko-KR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고유벡터 </a:t>
            </a:r>
            <a:r>
              <a:rPr lang="ko-KR" altLang="ko-KR" sz="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중심성</a:t>
            </a:r>
            <a:r>
              <a:rPr lang="ko-KR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상위</a:t>
            </a:r>
            <a:r>
              <a:rPr lang="en-US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10</a:t>
            </a:r>
            <a:endParaRPr lang="ko-KR" altLang="ko-KR" sz="10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CA38C-791F-4A50-A375-8C02810FCC32}"/>
              </a:ext>
            </a:extLst>
          </p:cNvPr>
          <p:cNvSpPr txBox="1"/>
          <p:nvPr/>
        </p:nvSpPr>
        <p:spPr>
          <a:xfrm>
            <a:off x="1089891" y="4940912"/>
            <a:ext cx="2544618" cy="213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 </a:t>
            </a:r>
            <a:r>
              <a:rPr lang="en-US" altLang="ko-KR" sz="8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 </a:t>
            </a:r>
            <a:r>
              <a:rPr lang="ko-KR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부상자 발생 </a:t>
            </a:r>
            <a:r>
              <a:rPr lang="ko-KR" altLang="ko-KR" sz="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공종</a:t>
            </a:r>
            <a:r>
              <a:rPr lang="ko-KR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8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연결</a:t>
            </a:r>
            <a:r>
              <a:rPr lang="ko-KR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중심성</a:t>
            </a:r>
            <a:r>
              <a:rPr lang="ko-KR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상위</a:t>
            </a:r>
            <a:r>
              <a:rPr lang="en-US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10</a:t>
            </a:r>
            <a:endParaRPr lang="ko-KR" altLang="ko-KR" sz="10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5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AAF605C-71E3-4FFF-BC07-C14FD6524D19}"/>
              </a:ext>
            </a:extLst>
          </p:cNvPr>
          <p:cNvSpPr txBox="1"/>
          <p:nvPr/>
        </p:nvSpPr>
        <p:spPr>
          <a:xfrm>
            <a:off x="190521" y="26635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383C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결론</a:t>
            </a:r>
            <a:endParaRPr lang="en-US" altLang="ko-KR" sz="2000" dirty="0">
              <a:solidFill>
                <a:srgbClr val="383C4F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3480DBB1-EC50-4638-9E66-2BE8EC02E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4" y="1793992"/>
            <a:ext cx="4805391" cy="1973053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8240033B-1612-4D59-B79E-1EA456BF9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4" y="4222507"/>
            <a:ext cx="4805391" cy="2034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5DB268-F32D-4056-8008-7A9DAD00E78D}"/>
              </a:ext>
            </a:extLst>
          </p:cNvPr>
          <p:cNvSpPr txBox="1"/>
          <p:nvPr/>
        </p:nvSpPr>
        <p:spPr>
          <a:xfrm>
            <a:off x="-208118" y="3754605"/>
            <a:ext cx="6105236" cy="2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ko-KR" altLang="ko-KR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사망자 발생 건설사고 위험 요인 상위 </a:t>
            </a:r>
            <a:r>
              <a:rPr lang="en-US" altLang="ko-KR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10&gt;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89E8F-3F6D-4915-B99A-869A88C8F573}"/>
              </a:ext>
            </a:extLst>
          </p:cNvPr>
          <p:cNvSpPr txBox="1"/>
          <p:nvPr/>
        </p:nvSpPr>
        <p:spPr>
          <a:xfrm>
            <a:off x="-208118" y="6240593"/>
            <a:ext cx="6105236" cy="2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ko-KR" altLang="ko-KR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부상자 발생 건설사고 위험 요인 상위 </a:t>
            </a:r>
            <a:r>
              <a:rPr lang="en-US" altLang="ko-KR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10&gt;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53B55E-8BD3-48B9-A0F9-7C9B23DB9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369" y="847480"/>
            <a:ext cx="2665320" cy="8934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CB4A29-16EA-470D-BA95-0E4947B531C3}"/>
              </a:ext>
            </a:extLst>
          </p:cNvPr>
          <p:cNvSpPr txBox="1"/>
          <p:nvPr/>
        </p:nvSpPr>
        <p:spPr>
          <a:xfrm>
            <a:off x="6243483" y="1980299"/>
            <a:ext cx="529119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40548C"/>
                </a:solidFill>
              </a:rPr>
              <a:t>사망자가 발생할 위험이 높은 공사 환경</a:t>
            </a:r>
            <a:endParaRPr lang="en-US" altLang="ko-KR" sz="1400" dirty="0">
              <a:solidFill>
                <a:srgbClr val="40548C"/>
              </a:solidFill>
            </a:endParaRPr>
          </a:p>
          <a:p>
            <a:endParaRPr lang="en-US" altLang="ko-KR" sz="1400" dirty="0"/>
          </a:p>
          <a:p>
            <a:r>
              <a:rPr lang="ko-KR" altLang="en-US" sz="1400" dirty="0"/>
              <a:t>여름과 같이 고온의 맑은 날에</a:t>
            </a:r>
            <a:r>
              <a:rPr lang="en-US" altLang="ko-KR" sz="1400" dirty="0"/>
              <a:t> </a:t>
            </a:r>
            <a:r>
              <a:rPr lang="ko-KR" altLang="en-US" sz="1400" dirty="0"/>
              <a:t>일정시간 근로는 </a:t>
            </a:r>
            <a:r>
              <a:rPr lang="ko-KR" altLang="en-US" sz="1400" dirty="0" err="1"/>
              <a:t>온열질환을</a:t>
            </a:r>
            <a:r>
              <a:rPr lang="ko-KR" altLang="en-US" sz="1400" dirty="0"/>
              <a:t> 유발해 사고 발생 위험이 높다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건축공사 중에서 해체 및 철거공사</a:t>
            </a:r>
            <a:r>
              <a:rPr lang="en-US" altLang="ko-KR" sz="1400" dirty="0"/>
              <a:t>, </a:t>
            </a:r>
            <a:r>
              <a:rPr lang="ko-KR" altLang="en-US" sz="1400" dirty="0"/>
              <a:t>철근콘크리트 공사와 같이 위험한 건축자재를 운반하고 다루는 </a:t>
            </a:r>
            <a:r>
              <a:rPr lang="ko-KR" altLang="en-US" sz="1400" dirty="0" err="1"/>
              <a:t>공종을</a:t>
            </a:r>
            <a:r>
              <a:rPr lang="ko-KR" altLang="en-US" sz="1400" dirty="0"/>
              <a:t> 작업자 수가 </a:t>
            </a:r>
            <a:r>
              <a:rPr lang="en-US" altLang="ko-KR" sz="1400" dirty="0"/>
              <a:t>19</a:t>
            </a:r>
            <a:r>
              <a:rPr lang="ko-KR" altLang="en-US" sz="1400" dirty="0"/>
              <a:t>인 이하 소규모 인원의 작업자수로 진행 했을 때 가장 위험하다고 결론을 내렸다</a:t>
            </a:r>
            <a:r>
              <a:rPr lang="en-US" altLang="ko-KR" sz="14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C233A3-F168-431B-B64E-30E434CF553E}"/>
              </a:ext>
            </a:extLst>
          </p:cNvPr>
          <p:cNvSpPr txBox="1"/>
          <p:nvPr/>
        </p:nvSpPr>
        <p:spPr>
          <a:xfrm>
            <a:off x="6243483" y="4222507"/>
            <a:ext cx="52911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40548C"/>
                </a:solidFill>
              </a:rPr>
              <a:t>부상자 발생할 위험이 높은 공사 환경</a:t>
            </a:r>
            <a:endParaRPr lang="en-US" altLang="ko-KR" sz="1400" dirty="0">
              <a:solidFill>
                <a:srgbClr val="40548C"/>
              </a:solidFill>
            </a:endParaRPr>
          </a:p>
          <a:p>
            <a:endParaRPr lang="en-US" altLang="ko-KR" sz="1400" dirty="0"/>
          </a:p>
          <a:p>
            <a:r>
              <a:rPr lang="ko-KR" altLang="en-US" sz="1400" dirty="0"/>
              <a:t>가을과 같이 일교차가 심해지고 추운 환경에서 일정 노출되면 근육의 유연성이 떨어지기 때문에 부상의 위험도가 올라간다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이런 상황에서</a:t>
            </a:r>
            <a:r>
              <a:rPr lang="en-US" altLang="ko-KR" sz="1400" dirty="0"/>
              <a:t> </a:t>
            </a:r>
            <a:r>
              <a:rPr lang="ko-KR" altLang="en-US" sz="1400" dirty="0"/>
              <a:t>건축공사 중에서 가설공사</a:t>
            </a:r>
            <a:r>
              <a:rPr lang="en-US" altLang="ko-KR" sz="1400" dirty="0"/>
              <a:t>, </a:t>
            </a:r>
            <a:r>
              <a:rPr lang="ko-KR" altLang="en-US" sz="1400" dirty="0"/>
              <a:t>철근콘크리트 공사와 같이 위험한 건축자재를 운반하고 낙하의 위험이 큰 </a:t>
            </a:r>
            <a:r>
              <a:rPr lang="ko-KR" altLang="en-US" sz="1400" dirty="0" err="1"/>
              <a:t>공종을</a:t>
            </a:r>
            <a:r>
              <a:rPr lang="ko-KR" altLang="en-US" sz="1400" dirty="0"/>
              <a:t> 소규모 인원의 작업자수로 진행 했을 때 부상의 위험이 가장 크다고 결론을 내렸다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950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1192711" y="117024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383C4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목차</a:t>
            </a:r>
            <a:endParaRPr lang="en-US" altLang="ko-KR" sz="3200" dirty="0">
              <a:solidFill>
                <a:srgbClr val="383C4F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156" name="그룹 155"/>
          <p:cNvGrpSpPr/>
          <p:nvPr/>
        </p:nvGrpSpPr>
        <p:grpSpPr>
          <a:xfrm>
            <a:off x="6200775" y="1744791"/>
            <a:ext cx="1463862" cy="738664"/>
            <a:chOff x="5000625" y="2311704"/>
            <a:chExt cx="1463862" cy="738664"/>
          </a:xfrm>
        </p:grpSpPr>
        <p:sp>
          <p:nvSpPr>
            <p:cNvPr id="54" name="TextBox 53"/>
            <p:cNvSpPr txBox="1"/>
            <p:nvPr/>
          </p:nvSpPr>
          <p:spPr>
            <a:xfrm>
              <a:off x="5000625" y="2311704"/>
              <a:ext cx="14638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40548C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1.</a:t>
              </a:r>
              <a:r>
                <a:rPr lang="ko-KR" altLang="en-US" sz="1400" b="1" dirty="0">
                  <a:solidFill>
                    <a:srgbClr val="40548C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프로젝트 배경</a:t>
              </a:r>
              <a:endParaRPr lang="en-US" altLang="ko-KR" sz="1400" b="1" dirty="0">
                <a:solidFill>
                  <a:srgbClr val="40548C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endParaRPr lang="en-US" altLang="ko-KR" sz="1400" dirty="0">
                <a:solidFill>
                  <a:srgbClr val="383C4F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000625" y="2619481"/>
              <a:ext cx="12795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bg2">
                      <a:lumMod val="25000"/>
                    </a:schemeClr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-</a:t>
              </a:r>
              <a:r>
                <a:rPr lang="ko-KR" altLang="en-US" sz="1100" dirty="0">
                  <a:solidFill>
                    <a:schemeClr val="bg2">
                      <a:lumMod val="25000"/>
                    </a:schemeClr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프로젝트의 배경</a:t>
              </a:r>
              <a:endParaRPr lang="en-US" altLang="ko-KR" sz="1100" dirty="0">
                <a:solidFill>
                  <a:schemeClr val="bg2">
                    <a:lumMod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endParaRPr>
            </a:p>
            <a:p>
              <a:r>
                <a:rPr lang="en-US" altLang="ko-KR" sz="1100" dirty="0">
                  <a:solidFill>
                    <a:schemeClr val="bg2">
                      <a:lumMod val="25000"/>
                    </a:schemeClr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-</a:t>
              </a:r>
              <a:r>
                <a:rPr lang="ko-KR" altLang="en-US" sz="1100" dirty="0">
                  <a:solidFill>
                    <a:schemeClr val="bg2">
                      <a:lumMod val="25000"/>
                    </a:schemeClr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선행 연구 고찰</a:t>
              </a:r>
              <a:endParaRPr lang="en-US" altLang="ko-KR" sz="1100" dirty="0">
                <a:solidFill>
                  <a:schemeClr val="bg2">
                    <a:lumMod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endParaRPr>
            </a:p>
          </p:txBody>
        </p:sp>
      </p:grpSp>
      <p:sp>
        <p:nvSpPr>
          <p:cNvPr id="86" name="자유형 85"/>
          <p:cNvSpPr/>
          <p:nvPr/>
        </p:nvSpPr>
        <p:spPr>
          <a:xfrm rot="5400000" flipV="1">
            <a:off x="-37406" y="1184397"/>
            <a:ext cx="2414515" cy="45721"/>
          </a:xfrm>
          <a:custGeom>
            <a:avLst/>
            <a:gdLst>
              <a:gd name="connsiteX0" fmla="*/ 0 w 1419225"/>
              <a:gd name="connsiteY0" fmla="*/ 36194 h 36194"/>
              <a:gd name="connsiteX1" fmla="*/ 1419225 w 1419225"/>
              <a:gd name="connsiteY1" fmla="*/ 36194 h 36194"/>
              <a:gd name="connsiteX2" fmla="*/ 1419225 w 1419225"/>
              <a:gd name="connsiteY2" fmla="*/ 0 h 36194"/>
              <a:gd name="connsiteX3" fmla="*/ 0 w 1419225"/>
              <a:gd name="connsiteY3" fmla="*/ 0 h 36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9225" h="36194">
                <a:moveTo>
                  <a:pt x="0" y="36194"/>
                </a:moveTo>
                <a:lnTo>
                  <a:pt x="1419225" y="36194"/>
                </a:lnTo>
                <a:lnTo>
                  <a:pt x="1419225" y="0"/>
                </a:lnTo>
                <a:lnTo>
                  <a:pt x="0" y="0"/>
                </a:lnTo>
                <a:close/>
              </a:path>
            </a:pathLst>
          </a:custGeom>
          <a:solidFill>
            <a:srgbClr val="405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자유형 152"/>
          <p:cNvSpPr/>
          <p:nvPr/>
        </p:nvSpPr>
        <p:spPr>
          <a:xfrm>
            <a:off x="6267451" y="1519763"/>
            <a:ext cx="4814790" cy="45719"/>
          </a:xfrm>
          <a:custGeom>
            <a:avLst/>
            <a:gdLst>
              <a:gd name="connsiteX0" fmla="*/ 0 w 5476875"/>
              <a:gd name="connsiteY0" fmla="*/ 0 h 26669"/>
              <a:gd name="connsiteX1" fmla="*/ 5476875 w 5476875"/>
              <a:gd name="connsiteY1" fmla="*/ 0 h 26669"/>
              <a:gd name="connsiteX2" fmla="*/ 5476875 w 5476875"/>
              <a:gd name="connsiteY2" fmla="*/ 26669 h 26669"/>
              <a:gd name="connsiteX3" fmla="*/ 0 w 5476875"/>
              <a:gd name="connsiteY3" fmla="*/ 26669 h 26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6875" h="26669">
                <a:moveTo>
                  <a:pt x="0" y="0"/>
                </a:moveTo>
                <a:lnTo>
                  <a:pt x="5476875" y="0"/>
                </a:lnTo>
                <a:lnTo>
                  <a:pt x="5476875" y="26669"/>
                </a:lnTo>
                <a:lnTo>
                  <a:pt x="0" y="26669"/>
                </a:lnTo>
                <a:close/>
              </a:path>
            </a:pathLst>
          </a:custGeom>
          <a:solidFill>
            <a:srgbClr val="405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5" name="직선 연결선 154"/>
          <p:cNvCxnSpPr/>
          <p:nvPr/>
        </p:nvCxnSpPr>
        <p:spPr>
          <a:xfrm>
            <a:off x="6267450" y="2681813"/>
            <a:ext cx="479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그룹 156"/>
          <p:cNvGrpSpPr/>
          <p:nvPr/>
        </p:nvGrpSpPr>
        <p:grpSpPr>
          <a:xfrm>
            <a:off x="6200775" y="2930774"/>
            <a:ext cx="2010487" cy="738664"/>
            <a:chOff x="5000625" y="2311704"/>
            <a:chExt cx="2010487" cy="738664"/>
          </a:xfrm>
        </p:grpSpPr>
        <p:sp>
          <p:nvSpPr>
            <p:cNvPr id="158" name="TextBox 157"/>
            <p:cNvSpPr txBox="1"/>
            <p:nvPr/>
          </p:nvSpPr>
          <p:spPr>
            <a:xfrm>
              <a:off x="5000625" y="2311704"/>
              <a:ext cx="20104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40548C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2.</a:t>
              </a:r>
              <a:r>
                <a:rPr lang="ko-KR" altLang="en-US" sz="1400" b="1" dirty="0">
                  <a:solidFill>
                    <a:srgbClr val="40548C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데이터 수집 및 가공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000625" y="2619481"/>
              <a:ext cx="9973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bg2">
                      <a:lumMod val="25000"/>
                    </a:schemeClr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-</a:t>
              </a:r>
              <a:r>
                <a:rPr lang="ko-KR" altLang="en-US" sz="1100" dirty="0">
                  <a:solidFill>
                    <a:schemeClr val="bg2">
                      <a:lumMod val="25000"/>
                    </a:schemeClr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데이터 수집</a:t>
              </a:r>
              <a:endParaRPr lang="en-US" altLang="ko-KR" sz="1100" dirty="0">
                <a:solidFill>
                  <a:schemeClr val="bg2">
                    <a:lumMod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endParaRPr>
            </a:p>
            <a:p>
              <a:r>
                <a:rPr lang="en-US" altLang="ko-KR" sz="1100" dirty="0">
                  <a:solidFill>
                    <a:schemeClr val="bg2">
                      <a:lumMod val="25000"/>
                    </a:schemeClr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-</a:t>
              </a:r>
              <a:r>
                <a:rPr lang="ko-KR" altLang="en-US" sz="1100" dirty="0">
                  <a:solidFill>
                    <a:schemeClr val="bg2">
                      <a:lumMod val="25000"/>
                    </a:schemeClr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데이터 가공</a:t>
              </a:r>
              <a:endParaRPr lang="en-US" altLang="ko-KR" sz="1100" dirty="0">
                <a:solidFill>
                  <a:schemeClr val="bg2">
                    <a:lumMod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endParaRPr>
            </a:p>
          </p:txBody>
        </p:sp>
      </p:grpSp>
      <p:cxnSp>
        <p:nvCxnSpPr>
          <p:cNvPr id="160" name="직선 연결선 159"/>
          <p:cNvCxnSpPr/>
          <p:nvPr/>
        </p:nvCxnSpPr>
        <p:spPr>
          <a:xfrm>
            <a:off x="6267450" y="3867796"/>
            <a:ext cx="479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/>
          <p:cNvGrpSpPr/>
          <p:nvPr/>
        </p:nvGrpSpPr>
        <p:grpSpPr>
          <a:xfrm>
            <a:off x="6200775" y="4116757"/>
            <a:ext cx="1943161" cy="738664"/>
            <a:chOff x="5000625" y="2311704"/>
            <a:chExt cx="1943161" cy="738664"/>
          </a:xfrm>
        </p:grpSpPr>
        <p:sp>
          <p:nvSpPr>
            <p:cNvPr id="162" name="TextBox 161"/>
            <p:cNvSpPr txBox="1"/>
            <p:nvPr/>
          </p:nvSpPr>
          <p:spPr>
            <a:xfrm>
              <a:off x="5000625" y="2311704"/>
              <a:ext cx="1409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40548C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3.</a:t>
              </a:r>
              <a:r>
                <a:rPr lang="ko-KR" altLang="en-US" sz="1400" b="1" dirty="0">
                  <a:solidFill>
                    <a:srgbClr val="40548C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데이터 분석</a:t>
              </a:r>
              <a:r>
                <a:rPr lang="en-US" altLang="ko-KR" sz="1400" b="1" dirty="0">
                  <a:solidFill>
                    <a:srgbClr val="40548C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</a:t>
              </a:r>
              <a:endParaRPr lang="ko-KR" altLang="en-US" sz="1400" b="1" dirty="0">
                <a:solidFill>
                  <a:srgbClr val="40548C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000625" y="2619481"/>
              <a:ext cx="194316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bg2">
                      <a:lumMod val="25000"/>
                    </a:schemeClr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-</a:t>
              </a:r>
              <a:r>
                <a:rPr lang="ko-KR" altLang="en-US" sz="1100" dirty="0">
                  <a:solidFill>
                    <a:schemeClr val="bg2">
                      <a:lumMod val="25000"/>
                    </a:schemeClr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사망자가 발생한 사고 분석</a:t>
              </a:r>
              <a:endParaRPr lang="en-US" altLang="ko-KR" sz="1100" dirty="0">
                <a:solidFill>
                  <a:schemeClr val="bg2">
                    <a:lumMod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endParaRPr>
            </a:p>
            <a:p>
              <a:r>
                <a:rPr lang="en-US" altLang="ko-KR" sz="1100" dirty="0">
                  <a:solidFill>
                    <a:schemeClr val="bg2">
                      <a:lumMod val="25000"/>
                    </a:schemeClr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-</a:t>
              </a:r>
              <a:r>
                <a:rPr lang="ko-KR" altLang="en-US" sz="1100" dirty="0">
                  <a:solidFill>
                    <a:schemeClr val="bg2">
                      <a:lumMod val="25000"/>
                    </a:schemeClr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부상자가 발생한 사고 분석</a:t>
              </a:r>
              <a:endParaRPr lang="en-US" altLang="ko-KR" sz="1100" dirty="0">
                <a:solidFill>
                  <a:schemeClr val="bg2">
                    <a:lumMod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endParaRPr>
            </a:p>
          </p:txBody>
        </p:sp>
      </p:grpSp>
      <p:cxnSp>
        <p:nvCxnSpPr>
          <p:cNvPr id="164" name="직선 연결선 163"/>
          <p:cNvCxnSpPr/>
          <p:nvPr/>
        </p:nvCxnSpPr>
        <p:spPr>
          <a:xfrm>
            <a:off x="6267450" y="5053779"/>
            <a:ext cx="479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6200775" y="5302740"/>
            <a:ext cx="75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40548C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4. </a:t>
            </a:r>
            <a:r>
              <a:rPr lang="ko-KR" altLang="en-US" sz="1400" b="1" dirty="0">
                <a:solidFill>
                  <a:srgbClr val="40548C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결론</a:t>
            </a:r>
            <a:endParaRPr lang="en-US" altLang="ko-KR" sz="1400" b="1" dirty="0">
              <a:solidFill>
                <a:srgbClr val="40548C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ko-KR" altLang="en-US" sz="1400" b="1" dirty="0">
              <a:solidFill>
                <a:srgbClr val="40548C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6C3AF0-4F98-4015-B185-118469791A86}"/>
              </a:ext>
            </a:extLst>
          </p:cNvPr>
          <p:cNvSpPr txBox="1"/>
          <p:nvPr/>
        </p:nvSpPr>
        <p:spPr>
          <a:xfrm>
            <a:off x="6200775" y="5623342"/>
            <a:ext cx="27783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사망자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부상자 발생 위험 요인 상위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10</a:t>
            </a:r>
          </a:p>
          <a:p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사망자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부상자 발생 공통적 요소 및 대책</a:t>
            </a:r>
            <a:endParaRPr lang="en-US" altLang="ko-KR" sz="1100" dirty="0">
              <a:solidFill>
                <a:schemeClr val="bg2">
                  <a:lumMod val="2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9502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AAF605C-71E3-4FFF-BC07-C14FD6524D19}"/>
              </a:ext>
            </a:extLst>
          </p:cNvPr>
          <p:cNvSpPr txBox="1"/>
          <p:nvPr/>
        </p:nvSpPr>
        <p:spPr>
          <a:xfrm>
            <a:off x="190521" y="26635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383C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결론</a:t>
            </a:r>
            <a:endParaRPr lang="en-US" altLang="ko-KR" sz="2000" dirty="0">
              <a:solidFill>
                <a:srgbClr val="383C4F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FF6ADA-FA4A-4516-AA2B-FF19D90607A6}"/>
              </a:ext>
            </a:extLst>
          </p:cNvPr>
          <p:cNvSpPr/>
          <p:nvPr/>
        </p:nvSpPr>
        <p:spPr>
          <a:xfrm>
            <a:off x="1612490" y="1789471"/>
            <a:ext cx="2841523" cy="179930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405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적은 인원 작업자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4CCEDA-F478-4D12-99A9-5A783BE9D245}"/>
              </a:ext>
            </a:extLst>
          </p:cNvPr>
          <p:cNvSpPr/>
          <p:nvPr/>
        </p:nvSpPr>
        <p:spPr>
          <a:xfrm>
            <a:off x="1612489" y="4016478"/>
            <a:ext cx="2841523" cy="179930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405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위험한 건설자재</a:t>
            </a:r>
            <a:endParaRPr lang="en-US" altLang="ko-KR" dirty="0"/>
          </a:p>
          <a:p>
            <a:pPr algn="ctr"/>
            <a:r>
              <a:rPr lang="ko-KR" altLang="en-US" dirty="0"/>
              <a:t>낙하의 위험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116ACE-9FCA-41EB-840D-D822076A851F}"/>
              </a:ext>
            </a:extLst>
          </p:cNvPr>
          <p:cNvSpPr txBox="1"/>
          <p:nvPr/>
        </p:nvSpPr>
        <p:spPr>
          <a:xfrm>
            <a:off x="1376517" y="1206287"/>
            <a:ext cx="357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사망자</a:t>
            </a:r>
            <a:r>
              <a:rPr lang="en-US" altLang="ko-KR" dirty="0"/>
              <a:t>,</a:t>
            </a:r>
            <a:r>
              <a:rPr lang="ko-KR" altLang="en-US" dirty="0"/>
              <a:t>부상자 위험요소 공통점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BF901A-9554-4C1E-87A7-0005779BCA2D}"/>
              </a:ext>
            </a:extLst>
          </p:cNvPr>
          <p:cNvSpPr txBox="1"/>
          <p:nvPr/>
        </p:nvSpPr>
        <p:spPr>
          <a:xfrm>
            <a:off x="6213987" y="3249562"/>
            <a:ext cx="492596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근로자간 작업파트너를 매칭하여 서로의 상태모니터링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근로자에게 건설자재 취급 안전교육 시행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건설현장에 추락 방지 안전망 구축</a:t>
            </a:r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972DFDF9-B0B4-45FF-8B70-6DD28D7D6FB5}"/>
              </a:ext>
            </a:extLst>
          </p:cNvPr>
          <p:cNvSpPr/>
          <p:nvPr/>
        </p:nvSpPr>
        <p:spPr>
          <a:xfrm>
            <a:off x="4876800" y="3448204"/>
            <a:ext cx="914400" cy="742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86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7620000" y="0"/>
            <a:ext cx="4572000" cy="685799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89536" y="2434143"/>
            <a:ext cx="5818583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현재 산업재해자는 매년 증가하는 추세를 보인다</a:t>
            </a: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정부는 이러한 산업재해를 줄이기 위해 내년 </a:t>
            </a: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월부터 안전조치를 소홀히 한 사업주나 경영책임자에게 </a:t>
            </a: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년 이상의 징역</a:t>
            </a:r>
            <a:r>
              <a:rPr lang="ko-KR" altLang="en-US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내리는 중대재해처벌법을 시행한다고 하였다</a:t>
            </a: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이에 맞춰 건설업계는 건설 현장의 안전 문화 의식 전환 및 안전한 근무환경을 지원하기 위해 </a:t>
            </a:r>
            <a:r>
              <a:rPr lang="ko-KR" altLang="en-US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사고의 원인 분석에</a:t>
            </a:r>
            <a:r>
              <a:rPr lang="ko-KR" altLang="en-US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 많은 관심을 가지고 있다</a:t>
            </a:r>
            <a:r>
              <a: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521" y="266352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383C4F"/>
                </a:solidFill>
                <a:latin typeface="KoPubWorld돋움체 Medium" panose="00000600000000000000" pitchFamily="2" charset="-127"/>
                <a:ea typeface="KoPubWorld돋움체_Pro Bold" panose="00000800000000000000" pitchFamily="50" charset="-127"/>
                <a:cs typeface="KoPubWorld돋움체 Medium" panose="00000600000000000000" pitchFamily="2" charset="-127"/>
              </a:rPr>
              <a:t>프로젝트 배경</a:t>
            </a:r>
            <a:endParaRPr lang="en-US" altLang="ko-KR" sz="2000" dirty="0">
              <a:solidFill>
                <a:srgbClr val="383C4F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781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AAF605C-71E3-4FFF-BC07-C14FD6524D19}"/>
              </a:ext>
            </a:extLst>
          </p:cNvPr>
          <p:cNvSpPr txBox="1"/>
          <p:nvPr/>
        </p:nvSpPr>
        <p:spPr>
          <a:xfrm>
            <a:off x="190521" y="266352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383C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선행연구 고찰</a:t>
            </a:r>
            <a:endParaRPr lang="en-US" altLang="ko-KR" sz="2000" dirty="0">
              <a:solidFill>
                <a:srgbClr val="383C4F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4F36F26-08E9-45AB-8144-831CE012A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526701"/>
              </p:ext>
            </p:extLst>
          </p:nvPr>
        </p:nvGraphicFramePr>
        <p:xfrm>
          <a:off x="374423" y="1887106"/>
          <a:ext cx="11715208" cy="3492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6419">
                  <a:extLst>
                    <a:ext uri="{9D8B030D-6E8A-4147-A177-3AD203B41FA5}">
                      <a16:colId xmlns:a16="http://schemas.microsoft.com/office/drawing/2014/main" val="482557468"/>
                    </a:ext>
                  </a:extLst>
                </a:gridCol>
                <a:gridCol w="1239665">
                  <a:extLst>
                    <a:ext uri="{9D8B030D-6E8A-4147-A177-3AD203B41FA5}">
                      <a16:colId xmlns:a16="http://schemas.microsoft.com/office/drawing/2014/main" val="2491541428"/>
                    </a:ext>
                  </a:extLst>
                </a:gridCol>
                <a:gridCol w="2437573">
                  <a:extLst>
                    <a:ext uri="{9D8B030D-6E8A-4147-A177-3AD203B41FA5}">
                      <a16:colId xmlns:a16="http://schemas.microsoft.com/office/drawing/2014/main" val="2223840459"/>
                    </a:ext>
                  </a:extLst>
                </a:gridCol>
                <a:gridCol w="4591551">
                  <a:extLst>
                    <a:ext uri="{9D8B030D-6E8A-4147-A177-3AD203B41FA5}">
                      <a16:colId xmlns:a16="http://schemas.microsoft.com/office/drawing/2014/main" val="2899625335"/>
                    </a:ext>
                  </a:extLst>
                </a:gridCol>
              </a:tblGrid>
              <a:tr h="521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연구 제목</a:t>
                      </a:r>
                    </a:p>
                  </a:txBody>
                  <a:tcPr>
                    <a:solidFill>
                      <a:srgbClr val="4054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연구자</a:t>
                      </a:r>
                    </a:p>
                  </a:txBody>
                  <a:tcPr>
                    <a:solidFill>
                      <a:srgbClr val="4054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분석자료</a:t>
                      </a:r>
                    </a:p>
                  </a:txBody>
                  <a:tcPr>
                    <a:solidFill>
                      <a:srgbClr val="4054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분석내용</a:t>
                      </a:r>
                    </a:p>
                  </a:txBody>
                  <a:tcPr>
                    <a:solidFill>
                      <a:srgbClr val="4054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83195"/>
                  </a:ext>
                </a:extLst>
              </a:tr>
              <a:tr h="7900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네트워크 분석방법론을 활용한 건설현장의 크레인 안전사고 분석</a:t>
                      </a:r>
                      <a:endParaRPr lang="ko-KR" altLang="en-US" sz="13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/>
                        <a:t>신원상 외 </a:t>
                      </a:r>
                      <a:r>
                        <a:rPr lang="en-US" altLang="ko-KR" sz="1300" dirty="0"/>
                        <a:t>3</a:t>
                      </a:r>
                      <a:r>
                        <a:rPr lang="ko-KR" altLang="en-US" sz="1300" dirty="0"/>
                        <a:t>인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/>
                        <a:t>안전관리공단 크레인 사고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dirty="0"/>
                        <a:t>Net-Miner</a:t>
                      </a:r>
                      <a:r>
                        <a:rPr lang="ko-KR" altLang="en-US" sz="1300" dirty="0"/>
                        <a:t>를 활용해 크레인과 관련된 안전사고의 주요 위험요인을 도출</a:t>
                      </a:r>
                      <a:endParaRPr lang="en-US" altLang="ko-KR" sz="130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dirty="0" err="1"/>
                        <a:t>중심성</a:t>
                      </a:r>
                      <a:r>
                        <a:rPr lang="ko-KR" altLang="en-US" sz="1300" dirty="0"/>
                        <a:t> 및 </a:t>
                      </a:r>
                      <a:r>
                        <a:rPr lang="ko-KR" altLang="en-US" sz="1300" dirty="0" err="1"/>
                        <a:t>응집성</a:t>
                      </a:r>
                      <a:r>
                        <a:rPr lang="ko-KR" altLang="en-US" sz="1300" dirty="0"/>
                        <a:t> 분석을 토대로 데이터 분석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432806"/>
                  </a:ext>
                </a:extLst>
              </a:tr>
              <a:tr h="7900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건설현장의 안전 네트워크 분석 및 개선방</a:t>
                      </a:r>
                      <a:r>
                        <a:rPr lang="ko-KR" altLang="en-US" sz="1200" dirty="0"/>
                        <a:t>안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신원상 외 </a:t>
                      </a:r>
                      <a:r>
                        <a:rPr lang="en-US" altLang="ko-KR" sz="1300" dirty="0"/>
                        <a:t>1</a:t>
                      </a:r>
                      <a:r>
                        <a:rPr lang="ko-KR" altLang="en-US" sz="1300" dirty="0"/>
                        <a:t>인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건설현장의 안전업무 담당인력에 대한 면담 및 설문조사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dirty="0"/>
                        <a:t>국내 건설현장의 일반화된 안전 조직체계를 현장규모별로 도출</a:t>
                      </a:r>
                      <a:endParaRPr lang="en-US" altLang="ko-KR" sz="13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dirty="0"/>
                        <a:t>규모별 안전 조직체계에 속한 구성원들의 안전지식 및 협력체계를 </a:t>
                      </a:r>
                      <a:r>
                        <a:rPr lang="en-US" altLang="ko-KR" sz="1300" dirty="0"/>
                        <a:t>SNA (Social Network Analysis) </a:t>
                      </a:r>
                      <a:r>
                        <a:rPr lang="ko-KR" altLang="en-US" sz="1300" dirty="0"/>
                        <a:t>기법을 통해 분석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116382"/>
                  </a:ext>
                </a:extLst>
              </a:tr>
              <a:tr h="79000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300" dirty="0" err="1"/>
                        <a:t>텍스트마이닝을</a:t>
                      </a:r>
                      <a:r>
                        <a:rPr lang="ko-KR" altLang="en-US" sz="1300" dirty="0"/>
                        <a:t> 이용한 건설공사 위험요소의 계절별 중요도 분석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300" dirty="0" err="1"/>
                        <a:t>박기창</a:t>
                      </a:r>
                      <a:r>
                        <a:rPr lang="ko-KR" altLang="en-US" sz="1300" dirty="0"/>
                        <a:t> 외 </a:t>
                      </a:r>
                      <a:r>
                        <a:rPr lang="en-US" altLang="ko-KR" sz="1300" dirty="0"/>
                        <a:t>1</a:t>
                      </a:r>
                      <a:r>
                        <a:rPr lang="ko-KR" altLang="en-US" sz="1300" dirty="0"/>
                        <a:t>인 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300" dirty="0"/>
                        <a:t>건설업 재해사례 텍스트데이</a:t>
                      </a:r>
                      <a:r>
                        <a:rPr lang="ko-KR" altLang="en-US" sz="1200" dirty="0"/>
                        <a:t>터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dirty="0" err="1"/>
                        <a:t>텍스트마이닝을</a:t>
                      </a:r>
                      <a:r>
                        <a:rPr lang="ko-KR" altLang="en-US" sz="1300" dirty="0"/>
                        <a:t> 이용해 건설공사 위험요소를 추출하고 빈도 분석과 </a:t>
                      </a:r>
                      <a:r>
                        <a:rPr lang="ko-KR" altLang="en-US" sz="1300" dirty="0" err="1"/>
                        <a:t>중심성</a:t>
                      </a:r>
                      <a:r>
                        <a:rPr lang="ko-KR" altLang="en-US" sz="1300" dirty="0"/>
                        <a:t> 분석을 통해 건설공사 위험요소의 계절별 중요도분석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199152"/>
                  </a:ext>
                </a:extLst>
              </a:tr>
            </a:tbl>
          </a:graphicData>
        </a:graphic>
      </p:graphicFrame>
      <p:sp>
        <p:nvSpPr>
          <p:cNvPr id="4" name="액자 3">
            <a:extLst>
              <a:ext uri="{FF2B5EF4-FFF2-40B4-BE49-F238E27FC236}">
                <a16:creationId xmlns:a16="http://schemas.microsoft.com/office/drawing/2014/main" id="{DF00C015-2C5A-4481-8FF7-7962E3A7FCFC}"/>
              </a:ext>
            </a:extLst>
          </p:cNvPr>
          <p:cNvSpPr/>
          <p:nvPr/>
        </p:nvSpPr>
        <p:spPr>
          <a:xfrm>
            <a:off x="5055325" y="1781014"/>
            <a:ext cx="2457908" cy="2660357"/>
          </a:xfrm>
          <a:prstGeom prst="frame">
            <a:avLst>
              <a:gd name="adj1" fmla="val 187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CD43710C-0E2C-495C-88BB-23D03E9E1E15}"/>
              </a:ext>
            </a:extLst>
          </p:cNvPr>
          <p:cNvSpPr/>
          <p:nvPr/>
        </p:nvSpPr>
        <p:spPr>
          <a:xfrm>
            <a:off x="7733211" y="4977060"/>
            <a:ext cx="1645920" cy="508864"/>
          </a:xfrm>
          <a:prstGeom prst="frame">
            <a:avLst>
              <a:gd name="adj1" fmla="val 12139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0188D30-5BF3-4EAB-BE01-75C8A3A1B368}"/>
              </a:ext>
            </a:extLst>
          </p:cNvPr>
          <p:cNvSpPr/>
          <p:nvPr/>
        </p:nvSpPr>
        <p:spPr>
          <a:xfrm>
            <a:off x="3015276" y="6117949"/>
            <a:ext cx="574765" cy="561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1B06F1-2DC4-4CB3-B97D-A3C624D3E57F}"/>
              </a:ext>
            </a:extLst>
          </p:cNvPr>
          <p:cNvSpPr txBox="1"/>
          <p:nvPr/>
        </p:nvSpPr>
        <p:spPr>
          <a:xfrm>
            <a:off x="2650185" y="5720039"/>
            <a:ext cx="7071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기존연구 </a:t>
            </a:r>
            <a:r>
              <a:rPr lang="en-US" altLang="ko-KR" sz="1400" dirty="0"/>
              <a:t>: </a:t>
            </a:r>
            <a:r>
              <a:rPr lang="ko-KR" altLang="en-US" sz="1400" dirty="0"/>
              <a:t>사고요인중 한가지만 분석하여 전체적인 사고요인의 위험도 파악이 어려움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78C9C4-28FE-4607-8DCB-B669C88D1119}"/>
              </a:ext>
            </a:extLst>
          </p:cNvPr>
          <p:cNvSpPr txBox="1"/>
          <p:nvPr/>
        </p:nvSpPr>
        <p:spPr>
          <a:xfrm>
            <a:off x="3650250" y="6214134"/>
            <a:ext cx="5048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사고가 발생한 건설현장의 복합적인 요소들을 이용하여 분석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5782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직선 연결선 108"/>
          <p:cNvCxnSpPr/>
          <p:nvPr/>
        </p:nvCxnSpPr>
        <p:spPr>
          <a:xfrm>
            <a:off x="6059803" y="2805216"/>
            <a:ext cx="504349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6059803" y="4479570"/>
            <a:ext cx="504349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9A5BBEF-D0F5-4B1F-A1D5-07A5FBDE16D6}"/>
              </a:ext>
            </a:extLst>
          </p:cNvPr>
          <p:cNvSpPr txBox="1"/>
          <p:nvPr/>
        </p:nvSpPr>
        <p:spPr>
          <a:xfrm>
            <a:off x="190521" y="266352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383C4F"/>
                </a:solidFill>
                <a:latin typeface="KoPubWorld돋움체 Medium" panose="00000600000000000000" pitchFamily="2" charset="-127"/>
                <a:ea typeface="KoPubWorld돋움체_Pro Bold" panose="00000800000000000000" pitchFamily="50" charset="-127"/>
                <a:cs typeface="KoPubWorld돋움체 Medium" panose="00000600000000000000" pitchFamily="2" charset="-127"/>
              </a:rPr>
              <a:t>데이터 수집</a:t>
            </a:r>
            <a:endParaRPr lang="en-US" altLang="ko-KR" sz="2000" dirty="0">
              <a:solidFill>
                <a:srgbClr val="383C4F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948E7D-C277-4106-93C3-CD1040A050B1}"/>
              </a:ext>
            </a:extLst>
          </p:cNvPr>
          <p:cNvSpPr txBox="1"/>
          <p:nvPr/>
        </p:nvSpPr>
        <p:spPr>
          <a:xfrm>
            <a:off x="6792641" y="2956355"/>
            <a:ext cx="4871676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08000"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국토안전관리원에서 제공한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2019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7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월부터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2021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4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월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사이에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보고된 산업재해현황을 이용하여 프로젝트를 진행한다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 데이터는 공공데이터 포털에서 제공한다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0A57FF-B73F-452B-B86E-38784DAB3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3" y="2141403"/>
            <a:ext cx="5818906" cy="265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02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92206B74-56E1-49F4-A2FD-DD35636AEC7E}"/>
              </a:ext>
            </a:extLst>
          </p:cNvPr>
          <p:cNvSpPr txBox="1"/>
          <p:nvPr/>
        </p:nvSpPr>
        <p:spPr>
          <a:xfrm>
            <a:off x="190521" y="266352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383C4F"/>
                </a:solidFill>
                <a:latin typeface="KoPubWorld돋움체 Medium" panose="00000600000000000000" pitchFamily="2" charset="-127"/>
                <a:ea typeface="KoPubWorld돋움체_Pro Bold" panose="00000800000000000000" pitchFamily="50" charset="-127"/>
                <a:cs typeface="KoPubWorld돋움체 Medium" panose="00000600000000000000" pitchFamily="2" charset="-127"/>
              </a:rPr>
              <a:t>데이터 가공</a:t>
            </a:r>
            <a:endParaRPr lang="en-US" altLang="ko-KR" sz="2000" dirty="0">
              <a:solidFill>
                <a:srgbClr val="383C4F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800FC-E02D-4C69-B3FC-CF397EC98769}"/>
              </a:ext>
            </a:extLst>
          </p:cNvPr>
          <p:cNvSpPr txBox="1"/>
          <p:nvPr/>
        </p:nvSpPr>
        <p:spPr>
          <a:xfrm>
            <a:off x="6096000" y="2484055"/>
            <a:ext cx="5809672" cy="2636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사고일시</a:t>
            </a:r>
            <a:r>
              <a:rPr lang="ko-KR" altLang="en-US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있는 정보를</a:t>
            </a: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날짜와 시간으로 재분리 한다</a:t>
            </a: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날짜 또한 월을 기준으로 </a:t>
            </a: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겨울</a:t>
            </a: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(12</a:t>
            </a: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월</a:t>
            </a: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~2</a:t>
            </a: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월</a:t>
            </a: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봄</a:t>
            </a: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(3</a:t>
            </a: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월</a:t>
            </a: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~5</a:t>
            </a:r>
            <a:r>
              <a:rPr lang="ko-KR" altLang="en-US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월</a:t>
            </a: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여름</a:t>
            </a: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(6</a:t>
            </a: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월</a:t>
            </a: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~8</a:t>
            </a: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월</a:t>
            </a: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ko-KR" altLang="en-US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가을</a:t>
            </a: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(9</a:t>
            </a: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월</a:t>
            </a: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~11</a:t>
            </a: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월</a:t>
            </a: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 다시 분류</a:t>
            </a: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endParaRPr lang="en-US" altLang="ko-KR" sz="14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en-US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사고의 피해를 사망자와 부상자로 따로 구분하여 사고케이스를 정리한다</a:t>
            </a:r>
            <a:r>
              <a: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F89E495-DBD4-4343-A950-32B5486F3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269" y="2345771"/>
            <a:ext cx="2505075" cy="6381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6ED3A61-8931-4412-A6B0-D668267AA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06" y="1999489"/>
            <a:ext cx="619125" cy="1161882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44DB238-EE73-4E65-87C3-9A90581A6748}"/>
              </a:ext>
            </a:extLst>
          </p:cNvPr>
          <p:cNvSpPr/>
          <p:nvPr/>
        </p:nvSpPr>
        <p:spPr>
          <a:xfrm>
            <a:off x="1638586" y="2580430"/>
            <a:ext cx="1163782" cy="183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304F02-672E-4100-B380-AE4471774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06" y="3696630"/>
            <a:ext cx="5452897" cy="4187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B0CC80-FD37-4786-A8DE-4568967E3F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806" y="4578404"/>
            <a:ext cx="5452897" cy="44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9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92206B74-56E1-49F4-A2FD-DD35636AEC7E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/>
              <a:t>flowchart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7F200D-F851-4E11-8305-C84ACFA62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426" y="807593"/>
            <a:ext cx="3602203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98811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AAF605C-71E3-4FFF-BC07-C14FD6524D19}"/>
              </a:ext>
            </a:extLst>
          </p:cNvPr>
          <p:cNvSpPr txBox="1"/>
          <p:nvPr/>
        </p:nvSpPr>
        <p:spPr>
          <a:xfrm>
            <a:off x="190521" y="266352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383C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데이터의 범위</a:t>
            </a:r>
            <a:endParaRPr lang="en-US" altLang="ko-KR" sz="2000" dirty="0">
              <a:solidFill>
                <a:srgbClr val="383C4F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8765BBB-EA28-4147-A847-E6E7B1241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28907"/>
              </p:ext>
            </p:extLst>
          </p:nvPr>
        </p:nvGraphicFramePr>
        <p:xfrm>
          <a:off x="1799771" y="1351678"/>
          <a:ext cx="8592458" cy="483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6229">
                  <a:extLst>
                    <a:ext uri="{9D8B030D-6E8A-4147-A177-3AD203B41FA5}">
                      <a16:colId xmlns:a16="http://schemas.microsoft.com/office/drawing/2014/main" val="938091046"/>
                    </a:ext>
                  </a:extLst>
                </a:gridCol>
                <a:gridCol w="4296229">
                  <a:extLst>
                    <a:ext uri="{9D8B030D-6E8A-4147-A177-3AD203B41FA5}">
                      <a16:colId xmlns:a16="http://schemas.microsoft.com/office/drawing/2014/main" val="911910944"/>
                    </a:ext>
                  </a:extLst>
                </a:gridCol>
              </a:tblGrid>
              <a:tr h="64347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사망자</a:t>
                      </a:r>
                    </a:p>
                  </a:txBody>
                  <a:tcPr>
                    <a:solidFill>
                      <a:srgbClr val="4054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부상자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</a:txBody>
                  <a:tcPr>
                    <a:solidFill>
                      <a:srgbClr val="4054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545935"/>
                  </a:ext>
                </a:extLst>
              </a:tr>
              <a:tr h="41008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기간</a:t>
                      </a:r>
                      <a:r>
                        <a:rPr lang="en-US" altLang="ko-KR" sz="1400" dirty="0"/>
                        <a:t>: </a:t>
                      </a:r>
                      <a:r>
                        <a:rPr lang="en-US" altLang="ko-KR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2019</a:t>
                      </a:r>
                      <a:r>
                        <a:rPr lang="ko-KR" altLang="ko-KR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년</a:t>
                      </a:r>
                      <a:r>
                        <a:rPr lang="en-US" altLang="ko-KR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7</a:t>
                      </a:r>
                      <a:r>
                        <a:rPr lang="ko-KR" altLang="ko-KR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월</a:t>
                      </a:r>
                      <a:r>
                        <a:rPr lang="en-US" altLang="ko-KR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~ 2021</a:t>
                      </a:r>
                      <a:r>
                        <a:rPr lang="ko-KR" altLang="ko-KR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년</a:t>
                      </a:r>
                      <a:r>
                        <a:rPr lang="en-US" altLang="ko-KR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4</a:t>
                      </a:r>
                      <a:r>
                        <a:rPr lang="ko-KR" altLang="ko-KR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월</a:t>
                      </a:r>
                      <a:r>
                        <a:rPr lang="en-US" altLang="ko-KR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건설 안전사고 발생 현황</a:t>
                      </a:r>
                      <a:r>
                        <a:rPr lang="en-US" altLang="ko-KR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/>
                        <a:t>Node </a:t>
                      </a:r>
                      <a:r>
                        <a:rPr lang="ko-KR" altLang="en-US" sz="1400" dirty="0"/>
                        <a:t>개수 </a:t>
                      </a:r>
                      <a:r>
                        <a:rPr lang="en-US" altLang="ko-KR" sz="1400" dirty="0"/>
                        <a:t>: 121</a:t>
                      </a:r>
                      <a:r>
                        <a:rPr lang="ko-KR" altLang="en-US" sz="1400" dirty="0"/>
                        <a:t>개</a:t>
                      </a:r>
                      <a:endParaRPr lang="en-US" altLang="ko-KR" sz="14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  계절 </a:t>
                      </a:r>
                      <a:r>
                        <a:rPr lang="en-US" altLang="ko-KR" sz="1400" dirty="0"/>
                        <a:t>: 4</a:t>
                      </a:r>
                      <a:r>
                        <a:rPr lang="ko-KR" altLang="en-US" sz="1400" dirty="0"/>
                        <a:t>개</a:t>
                      </a:r>
                      <a:endParaRPr lang="en-US" altLang="ko-KR" sz="140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  날씨</a:t>
                      </a:r>
                      <a:r>
                        <a:rPr lang="en-US" altLang="ko-KR" sz="1400" dirty="0"/>
                        <a:t>: 6</a:t>
                      </a:r>
                      <a:r>
                        <a:rPr lang="ko-KR" altLang="en-US" sz="1400" dirty="0"/>
                        <a:t>개</a:t>
                      </a:r>
                      <a:endParaRPr lang="en-US" altLang="ko-KR" sz="140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  사고 시간</a:t>
                      </a:r>
                      <a:r>
                        <a:rPr lang="en-US" altLang="ko-KR" sz="1400" dirty="0"/>
                        <a:t>: 20</a:t>
                      </a:r>
                      <a:r>
                        <a:rPr lang="ko-KR" altLang="en-US" sz="1400" dirty="0"/>
                        <a:t>개 </a:t>
                      </a:r>
                      <a:endParaRPr lang="en-US" altLang="ko-KR" sz="140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  공사종류</a:t>
                      </a:r>
                      <a:r>
                        <a:rPr lang="en-US" altLang="ko-KR" sz="1400" dirty="0"/>
                        <a:t>: 55</a:t>
                      </a:r>
                      <a:r>
                        <a:rPr lang="ko-KR" altLang="en-US" sz="1400" dirty="0"/>
                        <a:t>개</a:t>
                      </a:r>
                      <a:endParaRPr lang="en-US" altLang="ko-KR" sz="140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  </a:t>
                      </a:r>
                      <a:r>
                        <a:rPr lang="ko-KR" altLang="en-US" sz="1400" dirty="0" err="1"/>
                        <a:t>공종</a:t>
                      </a:r>
                      <a:r>
                        <a:rPr lang="en-US" altLang="ko-KR" sz="1400" dirty="0"/>
                        <a:t>: 34</a:t>
                      </a:r>
                      <a:r>
                        <a:rPr lang="ko-KR" altLang="en-US" sz="1400" dirty="0"/>
                        <a:t>개</a:t>
                      </a:r>
                      <a:endParaRPr lang="en-US" altLang="ko-KR" sz="140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  작업자수</a:t>
                      </a:r>
                      <a:r>
                        <a:rPr lang="en-US" altLang="ko-KR" sz="1400" dirty="0"/>
                        <a:t>: 7</a:t>
                      </a:r>
                      <a:r>
                        <a:rPr lang="ko-KR" altLang="en-US" sz="1400" dirty="0"/>
                        <a:t>개</a:t>
                      </a:r>
                      <a:endParaRPr lang="en-US" altLang="ko-KR" sz="140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Edge</a:t>
                      </a:r>
                      <a:r>
                        <a:rPr lang="ko-KR" altLang="en-US" sz="1400" dirty="0"/>
                        <a:t> 개수 </a:t>
                      </a:r>
                      <a:r>
                        <a:rPr lang="en-US" altLang="ko-KR" sz="1400" dirty="0"/>
                        <a:t>: 9240</a:t>
                      </a:r>
                      <a:r>
                        <a:rPr lang="ko-KR" altLang="en-US" sz="1400" dirty="0"/>
                        <a:t>개 </a:t>
                      </a:r>
                      <a:endParaRPr lang="en-US" altLang="ko-KR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기간</a:t>
                      </a:r>
                      <a:r>
                        <a:rPr lang="en-US" altLang="ko-KR" sz="1400" dirty="0"/>
                        <a:t>: </a:t>
                      </a:r>
                      <a:r>
                        <a:rPr lang="en-US" altLang="ko-KR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2019</a:t>
                      </a:r>
                      <a:r>
                        <a:rPr lang="ko-KR" altLang="ko-KR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년</a:t>
                      </a:r>
                      <a:r>
                        <a:rPr lang="en-US" altLang="ko-KR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7</a:t>
                      </a:r>
                      <a:r>
                        <a:rPr lang="ko-KR" altLang="ko-KR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월</a:t>
                      </a:r>
                      <a:r>
                        <a:rPr lang="en-US" altLang="ko-KR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~ 2021</a:t>
                      </a:r>
                      <a:r>
                        <a:rPr lang="ko-KR" altLang="ko-KR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년</a:t>
                      </a:r>
                      <a:r>
                        <a:rPr lang="en-US" altLang="ko-KR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4</a:t>
                      </a:r>
                      <a:r>
                        <a:rPr lang="ko-KR" altLang="ko-KR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월</a:t>
                      </a:r>
                      <a:r>
                        <a:rPr lang="en-US" altLang="ko-KR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4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건설 안전사고 발생 현황</a:t>
                      </a:r>
                      <a:r>
                        <a:rPr lang="en-US" altLang="ko-KR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/>
                        <a:t>Node </a:t>
                      </a:r>
                      <a:r>
                        <a:rPr lang="ko-KR" altLang="en-US" sz="1400" dirty="0"/>
                        <a:t>개수 </a:t>
                      </a:r>
                      <a:r>
                        <a:rPr lang="en-US" altLang="ko-KR" sz="1400" dirty="0"/>
                        <a:t>: 164</a:t>
                      </a:r>
                      <a:r>
                        <a:rPr lang="ko-KR" altLang="en-US" sz="1400" dirty="0"/>
                        <a:t>개</a:t>
                      </a:r>
                      <a:endParaRPr lang="en-US" altLang="ko-KR" sz="140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  계절</a:t>
                      </a:r>
                      <a:r>
                        <a:rPr lang="en-US" altLang="ko-KR" sz="1400" dirty="0"/>
                        <a:t>: 4</a:t>
                      </a:r>
                      <a:r>
                        <a:rPr lang="ko-KR" altLang="en-US" sz="1400" dirty="0"/>
                        <a:t>개</a:t>
                      </a:r>
                      <a:endParaRPr lang="en-US" altLang="ko-KR" sz="140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  날씨</a:t>
                      </a:r>
                      <a:r>
                        <a:rPr lang="en-US" altLang="ko-KR" sz="1400" dirty="0"/>
                        <a:t>: 6</a:t>
                      </a:r>
                      <a:r>
                        <a:rPr lang="ko-KR" altLang="en-US" sz="1400" dirty="0"/>
                        <a:t>개</a:t>
                      </a:r>
                      <a:endParaRPr lang="en-US" altLang="ko-KR" sz="140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  사고 시간</a:t>
                      </a:r>
                      <a:r>
                        <a:rPr lang="en-US" altLang="ko-KR" sz="1400" dirty="0"/>
                        <a:t>: 24</a:t>
                      </a:r>
                      <a:r>
                        <a:rPr lang="ko-KR" altLang="en-US" sz="1400" dirty="0"/>
                        <a:t>개</a:t>
                      </a:r>
                      <a:endParaRPr lang="en-US" altLang="ko-KR" sz="140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 공사종류</a:t>
                      </a:r>
                      <a:r>
                        <a:rPr lang="en-US" altLang="ko-KR" sz="1400" dirty="0"/>
                        <a:t>: 84</a:t>
                      </a:r>
                      <a:r>
                        <a:rPr lang="ko-KR" altLang="en-US" sz="1400" dirty="0"/>
                        <a:t>개</a:t>
                      </a:r>
                      <a:endParaRPr lang="en-US" altLang="ko-KR" sz="140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  </a:t>
                      </a:r>
                      <a:r>
                        <a:rPr lang="ko-KR" altLang="en-US" sz="1400" dirty="0" err="1"/>
                        <a:t>공종</a:t>
                      </a:r>
                      <a:r>
                        <a:rPr lang="en-US" altLang="ko-KR" sz="1400" dirty="0"/>
                        <a:t>: 39</a:t>
                      </a:r>
                      <a:r>
                        <a:rPr lang="ko-KR" altLang="en-US" sz="1400" dirty="0"/>
                        <a:t>개</a:t>
                      </a:r>
                      <a:endParaRPr lang="en-US" altLang="ko-KR" sz="14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  작업자수</a:t>
                      </a:r>
                      <a:r>
                        <a:rPr lang="en-US" altLang="ko-KR" sz="1400" dirty="0"/>
                        <a:t>: 7</a:t>
                      </a:r>
                      <a:r>
                        <a:rPr lang="ko-KR" altLang="en-US" sz="1400" dirty="0"/>
                        <a:t>개</a:t>
                      </a:r>
                      <a:endParaRPr lang="en-US" altLang="ko-KR" sz="14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/>
                        <a:t>Edge</a:t>
                      </a:r>
                      <a:r>
                        <a:rPr lang="ko-KR" altLang="en-US" sz="1400" dirty="0"/>
                        <a:t> 개수 </a:t>
                      </a:r>
                      <a:r>
                        <a:rPr lang="en-US" altLang="ko-KR" sz="1400" dirty="0"/>
                        <a:t>: 185136</a:t>
                      </a:r>
                      <a:r>
                        <a:rPr lang="ko-KR" altLang="en-US" sz="1400" dirty="0"/>
                        <a:t>개 </a:t>
                      </a:r>
                      <a:endParaRPr lang="en-US" altLang="ko-KR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34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54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AAF605C-71E3-4FFF-BC07-C14FD6524D19}"/>
              </a:ext>
            </a:extLst>
          </p:cNvPr>
          <p:cNvSpPr txBox="1"/>
          <p:nvPr/>
        </p:nvSpPr>
        <p:spPr>
          <a:xfrm>
            <a:off x="190521" y="266352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383C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사망자가 발생한 사고</a:t>
            </a:r>
            <a:endParaRPr lang="en-US" altLang="ko-KR" sz="2000" dirty="0">
              <a:solidFill>
                <a:srgbClr val="383C4F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FA98D7-67DC-4388-9BD3-B8E10881C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43340" y="1023704"/>
            <a:ext cx="5652661" cy="35506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FC2F683-4B2D-422A-93DF-0DAF560CB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324811" y="1023704"/>
            <a:ext cx="5652663" cy="3550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04C45D-3B33-4F8F-80BA-FA7FD8BF5C84}"/>
              </a:ext>
            </a:extLst>
          </p:cNvPr>
          <p:cNvSpPr txBox="1"/>
          <p:nvPr/>
        </p:nvSpPr>
        <p:spPr>
          <a:xfrm>
            <a:off x="2193633" y="478029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연결중심성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E94EB-EE1B-40DC-B196-BAE8A71FB85F}"/>
              </a:ext>
            </a:extLst>
          </p:cNvPr>
          <p:cNvSpPr txBox="1"/>
          <p:nvPr/>
        </p:nvSpPr>
        <p:spPr>
          <a:xfrm>
            <a:off x="8667354" y="472997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고유벡터중심성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411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10438</TotalTime>
  <Words>1563</Words>
  <Application>Microsoft Office PowerPoint</Application>
  <PresentationFormat>와이드스크린</PresentationFormat>
  <Paragraphs>428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KoPubWorld돋움체 Medium</vt:lpstr>
      <vt:lpstr>KoPubWorld돋움체_Pro Bold</vt:lpstr>
      <vt:lpstr>KoPubWorld돋움체_Pro Light</vt:lpstr>
      <vt:lpstr>KoPubWorld돋움체_Pro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정지나</dc:creator>
  <cp:lastModifiedBy>키위 양</cp:lastModifiedBy>
  <cp:revision>401</cp:revision>
  <dcterms:created xsi:type="dcterms:W3CDTF">2021-04-15T02:32:17Z</dcterms:created>
  <dcterms:modified xsi:type="dcterms:W3CDTF">2021-12-14T07:04:20Z</dcterms:modified>
</cp:coreProperties>
</file>