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6"/>
  </p:notesMasterIdLst>
  <p:sldIdLst>
    <p:sldId id="262" r:id="rId3"/>
    <p:sldId id="2335" r:id="rId4"/>
    <p:sldId id="2332" r:id="rId5"/>
    <p:sldId id="2334" r:id="rId6"/>
    <p:sldId id="2337" r:id="rId7"/>
    <p:sldId id="2338" r:id="rId8"/>
    <p:sldId id="2339" r:id="rId9"/>
    <p:sldId id="2340" r:id="rId10"/>
    <p:sldId id="2342" r:id="rId11"/>
    <p:sldId id="2341" r:id="rId12"/>
    <p:sldId id="2343" r:id="rId13"/>
    <p:sldId id="2336" r:id="rId14"/>
    <p:sldId id="2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7C35C5-5F0A-48D2-81EA-C866202D7E11}">
          <p14:sldIdLst>
            <p14:sldId id="262"/>
            <p14:sldId id="2335"/>
            <p14:sldId id="2332"/>
            <p14:sldId id="2334"/>
            <p14:sldId id="2337"/>
            <p14:sldId id="2338"/>
            <p14:sldId id="2339"/>
            <p14:sldId id="2340"/>
            <p14:sldId id="2342"/>
            <p14:sldId id="2341"/>
            <p14:sldId id="2343"/>
            <p14:sldId id="2336"/>
            <p14:sldId id="2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0005135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28" autoAdjust="0"/>
  </p:normalViewPr>
  <p:slideViewPr>
    <p:cSldViewPr snapToGrid="0">
      <p:cViewPr varScale="1">
        <p:scale>
          <a:sx n="129" d="100"/>
          <a:sy n="129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A4746-14E7-4E83-BFC9-7AF9D18C715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D9A1-27E6-4825-B834-A77212B14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8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6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3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5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2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3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9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1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7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6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D9A1-27E6-4825-B834-A77212B143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4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31313" y="2130427"/>
            <a:ext cx="8329377" cy="1470025"/>
          </a:xfrm>
        </p:spPr>
        <p:txBody>
          <a:bodyPr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66256" y="5420816"/>
            <a:ext cx="6859488" cy="117653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/>
              <a:t>北京奕斯伟科技有限公司</a:t>
            </a:r>
            <a:endParaRPr lang="en-US" altLang="zh-CN" sz="2000" dirty="0"/>
          </a:p>
          <a:p>
            <a:r>
              <a:rPr lang="en-US" altLang="zh-CN" sz="2000" dirty="0" err="1"/>
              <a:t>Xxxx.xx</a:t>
            </a:r>
            <a:endParaRPr lang="en-US" altLang="zh-CN" sz="2000" dirty="0"/>
          </a:p>
        </p:txBody>
      </p:sp>
      <p:sp>
        <p:nvSpPr>
          <p:cNvPr id="7" name="矩形 6"/>
          <p:cNvSpPr/>
          <p:nvPr userDrawn="1"/>
        </p:nvSpPr>
        <p:spPr>
          <a:xfrm>
            <a:off x="438977" y="259371"/>
            <a:ext cx="1194962" cy="433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798" tIns="48399" rIns="96798" bIns="4839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  密</a:t>
            </a:r>
          </a:p>
        </p:txBody>
      </p:sp>
      <p:sp>
        <p:nvSpPr>
          <p:cNvPr id="18" name="日期占位符 5"/>
          <p:cNvSpPr txBox="1"/>
          <p:nvPr userDrawn="1"/>
        </p:nvSpPr>
        <p:spPr>
          <a:xfrm>
            <a:off x="8937238" y="188685"/>
            <a:ext cx="2653526" cy="576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b="1" dirty="0">
                <a:solidFill>
                  <a:prstClr val="black"/>
                </a:solidFill>
              </a:rPr>
              <a:t>ESW</a:t>
            </a:r>
            <a:r>
              <a:rPr lang="en-US" altLang="zh-CN" sz="2000" b="1" dirty="0">
                <a:solidFill>
                  <a:srgbClr val="0000CC"/>
                </a:solidFill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</a:rPr>
              <a:t>N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 userDrawn="1"/>
        </p:nvSpPr>
        <p:spPr>
          <a:xfrm>
            <a:off x="9840416" y="370303"/>
            <a:ext cx="720000" cy="336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机  密</a:t>
            </a:r>
            <a:endParaRPr kumimoji="0" lang="en-US" altLang="zh-CN" sz="133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5699" y="265743"/>
            <a:ext cx="11344931" cy="584775"/>
          </a:xfrm>
        </p:spPr>
        <p:txBody>
          <a:bodyPr wrap="square">
            <a:sp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4"/>
          <p:cNvSpPr txBox="1"/>
          <p:nvPr userDrawn="1"/>
        </p:nvSpPr>
        <p:spPr>
          <a:xfrm>
            <a:off x="9868909" y="370612"/>
            <a:ext cx="720000" cy="336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机  密</a:t>
            </a:r>
            <a:endParaRPr kumimoji="0" lang="en-US" altLang="zh-CN" sz="133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7005" y="188641"/>
            <a:ext cx="931854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16" name="日期占位符 5"/>
          <p:cNvSpPr txBox="1"/>
          <p:nvPr userDrawn="1"/>
        </p:nvSpPr>
        <p:spPr>
          <a:xfrm>
            <a:off x="8937238" y="188685"/>
            <a:ext cx="2653526" cy="576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ESW</a:t>
            </a:r>
            <a:r>
              <a:rPr lang="en-US" altLang="zh-CN" b="1" dirty="0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prstClr val="black"/>
                </a:solidFill>
              </a:rPr>
              <a:t>N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"/>
          <p:cNvSpPr>
            <a:spLocks noGrp="1"/>
          </p:cNvSpPr>
          <p:nvPr>
            <p:ph idx="13"/>
          </p:nvPr>
        </p:nvSpPr>
        <p:spPr>
          <a:xfrm>
            <a:off x="609600" y="1087718"/>
            <a:ext cx="10972800" cy="50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pPr>
              <a:defRPr/>
            </a:pPr>
            <a:fld id="{AF70A0B7-5C61-4C3A-A10A-08938F54DA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组简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0A0B7-5C61-4C3A-A10A-08938F54DA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 txBox="1"/>
          <p:nvPr userDrawn="1"/>
        </p:nvSpPr>
        <p:spPr>
          <a:xfrm>
            <a:off x="10212558" y="188685"/>
            <a:ext cx="1378206" cy="576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ESW</a:t>
            </a:r>
            <a:r>
              <a:rPr lang="en-US" altLang="zh-CN" b="1" dirty="0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prstClr val="black"/>
                </a:solidFill>
              </a:rPr>
              <a:t>N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47005" y="188641"/>
            <a:ext cx="931854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项目组简报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日期占位符 5"/>
          <p:cNvSpPr txBox="1"/>
          <p:nvPr userDrawn="1"/>
        </p:nvSpPr>
        <p:spPr>
          <a:xfrm>
            <a:off x="8937238" y="188685"/>
            <a:ext cx="2653526" cy="576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ESW</a:t>
            </a:r>
            <a:r>
              <a:rPr lang="en-US" altLang="zh-CN" b="1" dirty="0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prstClr val="black"/>
                </a:solidFill>
              </a:rPr>
              <a:t>N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03412" y="2721114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30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客户导向 创新引领 协同作战 品速制胜</a:t>
            </a:r>
            <a:endParaRPr lang="en-US" altLang="zh-CN" sz="4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542C-505F-4DE7-B96F-BC81464053C6}" type="datetime1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@2019 Copyright  </a:t>
            </a:r>
            <a:r>
              <a:rPr lang="en-US" altLang="zh-CN" dirty="0" err="1"/>
              <a:t>Haining</a:t>
            </a:r>
            <a:r>
              <a:rPr lang="en-US" altLang="zh-CN" dirty="0"/>
              <a:t> ESWIN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82881" y="847901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62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A0B7-5C61-4C3A-A10A-08938F54D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332656"/>
            <a:ext cx="1188000" cy="297446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82881" y="195406"/>
            <a:ext cx="11754196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82880" y="989757"/>
            <a:ext cx="11754197" cy="525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矩形 4"/>
          <p:cNvSpPr/>
          <p:nvPr/>
        </p:nvSpPr>
        <p:spPr>
          <a:xfrm>
            <a:off x="803412" y="3046217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ts val="13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客户导向 创新引领 协同作战 品速制胜</a:t>
            </a:r>
            <a:endParaRPr lang="en-US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 userDrawn="1"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 userDrawn="1"/>
        </p:nvSpPr>
        <p:spPr>
          <a:xfrm>
            <a:off x="803412" y="3046217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spcBef>
                <a:spcPts val="13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客户导向 创新引领 协同作战 品速制胜</a:t>
            </a:r>
            <a:endParaRPr lang="en-US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1015663"/>
          </a:xfrm>
        </p:spPr>
        <p:txBody>
          <a:bodyPr anchor="t" anchorCtr="0">
            <a:spAutoFit/>
          </a:bodyPr>
          <a:lstStyle>
            <a:lvl1pPr marL="0" algn="ctr" defTabSz="914400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688" y="384318"/>
            <a:ext cx="960000" cy="4980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机  密</a:t>
            </a:r>
            <a:endParaRPr kumimoji="0" lang="en-US" altLang="zh-CN" sz="213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46331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46331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202X</a:t>
            </a:r>
            <a:r>
              <a:rPr lang="zh-CN" altLang="en-US" dirty="0"/>
              <a:t>年</a:t>
            </a:r>
            <a:r>
              <a:rPr lang="en-US" altLang="zh-CN" dirty="0"/>
              <a:t>X</a:t>
            </a:r>
            <a:r>
              <a:rPr lang="zh-CN" altLang="en-US" dirty="0"/>
              <a:t>月</a:t>
            </a:r>
            <a:r>
              <a:rPr lang="en-US" altLang="zh-CN" dirty="0"/>
              <a:t>X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5699" y="265742"/>
            <a:ext cx="11344931" cy="584775"/>
          </a:xfrm>
        </p:spPr>
        <p:txBody>
          <a:bodyPr wrap="square">
            <a:sp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cxnSp>
        <p:nvCxnSpPr>
          <p:cNvPr id="12" name="直接连接符 11"/>
          <p:cNvCxnSpPr/>
          <p:nvPr userDrawn="1"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216000" y="1605000"/>
            <a:ext cx="5760000" cy="4128000"/>
          </a:xfrm>
        </p:spPr>
        <p:txBody>
          <a:bodyPr>
            <a:noAutofit/>
          </a:bodyPr>
          <a:lstStyle>
            <a:lvl1pPr marL="762000" indent="-762000">
              <a:lnSpc>
                <a:spcPct val="150000"/>
              </a:lnSpc>
              <a:buFont typeface="+mj-lt"/>
              <a:buAutoNum type="romanUcPeriod"/>
              <a:defRPr sz="2400" b="1" baseline="0"/>
            </a:lvl1pPr>
          </a:lstStyle>
          <a:p>
            <a:pPr lvl="0"/>
            <a:r>
              <a:rPr lang="en-US" altLang="zh-CN" dirty="0"/>
              <a:t>Xxx</a:t>
            </a:r>
          </a:p>
          <a:p>
            <a:pPr lvl="0"/>
            <a:r>
              <a:rPr lang="en-US" altLang="zh-CN" dirty="0"/>
              <a:t>Xxx</a:t>
            </a:r>
          </a:p>
          <a:p>
            <a:pPr lvl="0"/>
            <a:r>
              <a:rPr lang="en-US" altLang="zh-CN" dirty="0"/>
              <a:t>Xxx</a:t>
            </a:r>
          </a:p>
          <a:p>
            <a:pPr lvl="0"/>
            <a:r>
              <a:rPr lang="en-US" altLang="zh-CN" dirty="0"/>
              <a:t>Xxx</a:t>
            </a:r>
          </a:p>
          <a:p>
            <a:pPr lvl="0"/>
            <a:r>
              <a:rPr lang="en-US" altLang="zh-CN" dirty="0"/>
              <a:t>Xxx</a:t>
            </a:r>
          </a:p>
          <a:p>
            <a:pPr lvl="0"/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7" name="TextBox 4"/>
          <p:cNvSpPr txBox="1"/>
          <p:nvPr userDrawn="1"/>
        </p:nvSpPr>
        <p:spPr>
          <a:xfrm>
            <a:off x="9792411" y="370612"/>
            <a:ext cx="720000" cy="336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机  密</a:t>
            </a:r>
            <a:endParaRPr kumimoji="0" lang="en-US" altLang="zh-CN" sz="133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矩形 4"/>
          <p:cNvSpPr/>
          <p:nvPr userDrawn="1"/>
        </p:nvSpPr>
        <p:spPr>
          <a:xfrm>
            <a:off x="803412" y="3046217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客户导向 创新引领 协同作战 品速制胜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87718"/>
            <a:ext cx="10972800" cy="50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8EF59B-9CE8-486F-B8AE-DBA8B6F0882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70A0B7-5C61-4C3A-A10A-08938F54DA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第一级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6F467DC-B44E-4693-902E-B01D6668213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7/17/2023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D495799-70EE-4BF0-BEA4-E3D613234BE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6" b="34476"/>
          <a:stretch>
            <a:fillRect/>
          </a:stretch>
        </p:blipFill>
        <p:spPr>
          <a:xfrm>
            <a:off x="10749973" y="349727"/>
            <a:ext cx="1043683" cy="345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/>
  <p:txStyles>
    <p:titleStyle>
      <a:lvl1pPr algn="l" defTabSz="989965" rtl="0" eaLnBrk="1" latinLnBrk="0" hangingPunct="1">
        <a:spcBef>
          <a:spcPct val="0"/>
        </a:spcBef>
        <a:buNone/>
        <a:defRPr sz="47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300" indent="-241300" algn="l" defTabSz="98996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695" indent="-239395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995" indent="-24130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500" indent="-231140" algn="l" defTabSz="9899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800" indent="-241300" algn="l" defTabSz="98996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515" indent="-247015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18815" indent="-247015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714115" indent="-247015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209415" indent="-247015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5pPr>
      <a:lvl6pPr marL="24765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7pPr>
      <a:lvl8pPr marL="34671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8pPr>
      <a:lvl9pPr marL="3962400" algn="l" defTabSz="989965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311" y="2075563"/>
            <a:ext cx="8329377" cy="1470025"/>
          </a:xfrm>
        </p:spPr>
        <p:txBody>
          <a:bodyPr/>
          <a:lstStyle/>
          <a:p>
            <a:r>
              <a:rPr lang="en-US" altLang="zh-CN" dirty="0" smtClean="0"/>
              <a:t>CEPH 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v18.1.2</a:t>
            </a:r>
            <a:endParaRPr lang="en-US" altLang="zh-CN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666255" y="5009850"/>
            <a:ext cx="6859488" cy="1176536"/>
          </a:xfrm>
        </p:spPr>
        <p:txBody>
          <a:bodyPr/>
          <a:lstStyle/>
          <a:p>
            <a:r>
              <a:rPr lang="zh-CN" altLang="en-US" dirty="0"/>
              <a:t>何小</a:t>
            </a:r>
            <a:r>
              <a:rPr lang="zh-CN" altLang="en-US" dirty="0" smtClean="0"/>
              <a:t>川</a:t>
            </a:r>
            <a:endParaRPr lang="en-US" altLang="zh-CN" dirty="0" smtClean="0"/>
          </a:p>
          <a:p>
            <a:r>
              <a:rPr lang="en-US" altLang="zh-CN" dirty="0" smtClean="0"/>
              <a:t>2023-07-17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r>
              <a:rPr lang="zh-CN" altLang="en-US" dirty="0" smtClean="0"/>
              <a:t>传输协议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2857" y="1025912"/>
            <a:ext cx="11374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Protocol</a:t>
            </a:r>
            <a:r>
              <a:rPr lang="zh-CN" altLang="en-US" dirty="0" smtClean="0"/>
              <a:t>数据传输协议控制，如消息版本、认证、握手、帧交换等。如今</a:t>
            </a:r>
            <a:r>
              <a:rPr lang="en-US" altLang="zh-CN" dirty="0" err="1" smtClean="0"/>
              <a:t>ceph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ProtocolV1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ProtocolV2</a:t>
            </a:r>
            <a:r>
              <a:rPr lang="zh-CN" altLang="en-US" dirty="0" smtClean="0"/>
              <a:t>两种控制逻辑，分别对应</a:t>
            </a:r>
            <a:r>
              <a:rPr lang="en-US" altLang="zh-CN" dirty="0" smtClean="0"/>
              <a:t>msgr1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msgr2</a:t>
            </a:r>
            <a:r>
              <a:rPr lang="zh-CN" altLang="en-US" dirty="0" smtClean="0"/>
              <a:t>两种协议，其中</a:t>
            </a:r>
            <a:r>
              <a:rPr lang="en-US" altLang="zh-CN" dirty="0" smtClean="0"/>
              <a:t>msgr2</a:t>
            </a:r>
            <a:r>
              <a:rPr lang="zh-CN" altLang="en-US" dirty="0"/>
              <a:t>相对</a:t>
            </a:r>
            <a:r>
              <a:rPr lang="zh-CN" altLang="en-US" dirty="0" smtClean="0"/>
              <a:t>于</a:t>
            </a:r>
            <a:r>
              <a:rPr lang="en-US" altLang="zh-CN" dirty="0"/>
              <a:t>msgr1</a:t>
            </a:r>
            <a:r>
              <a:rPr lang="zh-CN" altLang="en-US" dirty="0" smtClean="0"/>
              <a:t>协议，有以下几个修订：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灵活</a:t>
            </a:r>
            <a:r>
              <a:rPr lang="zh-CN" altLang="en-US" dirty="0"/>
              <a:t>的握手</a:t>
            </a:r>
            <a:r>
              <a:rPr lang="zh-CN" altLang="en-US" dirty="0" smtClean="0"/>
              <a:t>方式：</a:t>
            </a:r>
            <a:r>
              <a:rPr lang="zh-CN" altLang="en-US" dirty="0"/>
              <a:t>原始协议没有足够灵活的协议协商来允许不需要的</a:t>
            </a:r>
            <a:r>
              <a:rPr lang="zh-CN" altLang="en-US" dirty="0" smtClean="0"/>
              <a:t>功能；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加密：采用有线等效加密；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高性能：提供</a:t>
            </a:r>
            <a:r>
              <a:rPr lang="zh-CN" altLang="en-US" dirty="0"/>
              <a:t>协议功能</a:t>
            </a:r>
            <a:r>
              <a:rPr lang="zh-CN" altLang="en-US" dirty="0" smtClean="0"/>
              <a:t>（填充）；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签名：支持对</a:t>
            </a:r>
            <a:r>
              <a:rPr lang="zh-CN" altLang="en-US" dirty="0"/>
              <a:t>流量进行签名（但不一定要加密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Protocol</a:t>
            </a:r>
            <a:r>
              <a:rPr lang="zh-CN" altLang="en-US" dirty="0" smtClean="0"/>
              <a:t>还控制数据收发流、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编解码等操作，一个完整的链接建立到消息互通，需要经过一系列的流程检验，下面以</a:t>
            </a:r>
            <a:r>
              <a:rPr lang="en-US" altLang="zh-CN" dirty="0" smtClean="0"/>
              <a:t>ProtocolV1</a:t>
            </a:r>
            <a:r>
              <a:rPr lang="zh-CN" altLang="en-US" dirty="0" smtClean="0"/>
              <a:t>进行说明。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5681" y="4038159"/>
            <a:ext cx="9444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banner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36262" y="4038159"/>
            <a:ext cx="69121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auth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58573" y="4033378"/>
            <a:ext cx="56457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seq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1870" y="4955616"/>
            <a:ext cx="13244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keepalive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5916" y="5324948"/>
            <a:ext cx="17043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wait_message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81870" y="5761773"/>
            <a:ext cx="18309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wuser_message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952772" y="5052414"/>
            <a:ext cx="155448" cy="9144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5110170" y="4222825"/>
            <a:ext cx="826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9" idx="1"/>
          </p:cNvCxnSpPr>
          <p:nvPr/>
        </p:nvCxnSpPr>
        <p:spPr>
          <a:xfrm flipV="1">
            <a:off x="6627477" y="4218044"/>
            <a:ext cx="1031096" cy="4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16274" y="40333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链接建立：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30263" y="5324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接收消息：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9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</a:t>
            </a:r>
            <a:r>
              <a:rPr lang="zh-CN" altLang="en-US" dirty="0" smtClean="0"/>
              <a:t>消息体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3884" y="1286795"/>
            <a:ext cx="1081595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RefCountedObject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ceph_msg_header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 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消息头，描述信息，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也包含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payload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middle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data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长度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ceph_msg_footer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footer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消息尾，校验和结束标识</a:t>
            </a:r>
            <a:endParaRPr lang="en-US" altLang="zh-CN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以下三个是用户消息体内容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ceph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::list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 // 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一般保存元数据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ceph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::list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middle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  //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“middle”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unaligned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blob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，目前未使用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ceph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::list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   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一般为读写数据</a:t>
            </a:r>
            <a:endParaRPr lang="en-US" altLang="zh-CN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232" y="909685"/>
            <a:ext cx="692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以下是一个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主要构成部分。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3232" y="3966429"/>
            <a:ext cx="1126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所有消息都是基于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进行封装的，在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/message</a:t>
            </a:r>
            <a:r>
              <a:rPr lang="zh-CN" altLang="en-US" dirty="0" smtClean="0"/>
              <a:t>目录中，定义了上百个消息体，每个类型的消息都</a:t>
            </a:r>
            <a:r>
              <a:rPr lang="zh-CN" altLang="en-US" dirty="0"/>
              <a:t>有</a:t>
            </a:r>
            <a:r>
              <a:rPr lang="zh-CN" altLang="en-US" dirty="0" smtClean="0"/>
              <a:t>一个单独的类进行封装。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1669" y="4732887"/>
            <a:ext cx="1153662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ceph</a:t>
            </a:r>
            <a:r>
              <a:rPr lang="en-US" altLang="zh-CN" sz="2400" b="1" dirty="0">
                <a:latin typeface="Consolas" panose="020B0609020204030204" pitchFamily="49" charset="0"/>
              </a:rPr>
              <a:t>::buffer::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list</a:t>
            </a:r>
          </a:p>
          <a:p>
            <a:r>
              <a:rPr lang="zh-CN" altLang="en-US" sz="1400" dirty="0" smtClean="0">
                <a:solidFill>
                  <a:srgbClr val="4D4D4D"/>
                </a:solidFill>
                <a:latin typeface="-apple-system"/>
              </a:rPr>
              <a:t>源码路径：</a:t>
            </a:r>
            <a:r>
              <a:rPr lang="en-US" altLang="zh-CN" sz="1400" dirty="0" err="1" smtClean="0">
                <a:latin typeface="-apple-system"/>
              </a:rPr>
              <a:t>src</a:t>
            </a:r>
            <a:r>
              <a:rPr lang="en-US" altLang="zh-CN" sz="1400" dirty="0" smtClean="0">
                <a:latin typeface="-apple-system"/>
              </a:rPr>
              <a:t>/include/</a:t>
            </a:r>
            <a:r>
              <a:rPr lang="en-US" altLang="zh-CN" sz="1400" dirty="0" err="1" smtClean="0">
                <a:latin typeface="-apple-system"/>
              </a:rPr>
              <a:t>buffer.h</a:t>
            </a:r>
            <a:r>
              <a:rPr lang="zh-CN" altLang="en-US" sz="1400" dirty="0" smtClean="0">
                <a:latin typeface="-apple-system"/>
              </a:rPr>
              <a:t>、</a:t>
            </a:r>
            <a:r>
              <a:rPr lang="en-US" altLang="zh-CN" sz="1400" dirty="0" smtClean="0">
                <a:latin typeface="-apple-system"/>
              </a:rPr>
              <a:t>src/common/buffer.cc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buffer</a:t>
            </a:r>
            <a:r>
              <a:rPr lang="en-US" altLang="zh-CN" dirty="0"/>
              <a:t>::raw</a:t>
            </a:r>
            <a:r>
              <a:rPr lang="zh-CN" altLang="en-US" dirty="0"/>
              <a:t>：负责维护物理内存的引用计数</a:t>
            </a:r>
            <a:r>
              <a:rPr lang="en-US" altLang="zh-CN" dirty="0" err="1"/>
              <a:t>nref</a:t>
            </a:r>
            <a:r>
              <a:rPr lang="zh-CN" altLang="en-US" dirty="0"/>
              <a:t>和释放</a:t>
            </a:r>
            <a:r>
              <a:rPr lang="zh-CN" altLang="en-US" dirty="0" smtClean="0"/>
              <a:t>操作，计数为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将清空内存；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buffer</a:t>
            </a:r>
            <a:r>
              <a:rPr lang="en-US" altLang="zh-CN" dirty="0"/>
              <a:t>::</a:t>
            </a:r>
            <a:r>
              <a:rPr lang="en-US" altLang="zh-CN" dirty="0" err="1"/>
              <a:t>ptr</a:t>
            </a:r>
            <a:r>
              <a:rPr lang="zh-CN" altLang="en-US" dirty="0"/>
              <a:t>：指向</a:t>
            </a:r>
            <a:r>
              <a:rPr lang="en-US" altLang="zh-CN" dirty="0"/>
              <a:t>buffer::raw</a:t>
            </a:r>
            <a:r>
              <a:rPr lang="zh-CN" altLang="en-US" dirty="0"/>
              <a:t>的</a:t>
            </a:r>
            <a:r>
              <a:rPr lang="zh-CN" altLang="en-US" dirty="0" smtClean="0"/>
              <a:t>指针；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buffer</a:t>
            </a:r>
            <a:r>
              <a:rPr lang="en-US" altLang="zh-CN" dirty="0"/>
              <a:t>::list</a:t>
            </a:r>
            <a:r>
              <a:rPr lang="zh-CN" altLang="en-US" dirty="0"/>
              <a:t>：表示一个</a:t>
            </a:r>
            <a:r>
              <a:rPr lang="en-US" altLang="zh-CN" dirty="0" err="1"/>
              <a:t>ptr</a:t>
            </a:r>
            <a:r>
              <a:rPr lang="zh-CN" altLang="en-US" dirty="0"/>
              <a:t>的列表（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::buffer::</a:t>
            </a:r>
            <a:r>
              <a:rPr lang="en-US" altLang="zh-CN" dirty="0" err="1" smtClean="0"/>
              <a:t>ptr</a:t>
            </a:r>
            <a:r>
              <a:rPr lang="en-US" altLang="zh-CN" dirty="0"/>
              <a:t>&gt;</a:t>
            </a:r>
            <a:r>
              <a:rPr lang="zh-CN" altLang="en-US" dirty="0"/>
              <a:t>），相当于将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ptr</a:t>
            </a:r>
            <a:r>
              <a:rPr lang="zh-CN" altLang="en-US" dirty="0"/>
              <a:t>构成一个更大的虚拟的连续内存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62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msg</a:t>
            </a:r>
            <a:r>
              <a:rPr lang="zh-CN" altLang="en-US" dirty="0"/>
              <a:t>主要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13" y="0"/>
            <a:ext cx="542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模块介绍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6313" y="1048215"/>
            <a:ext cx="107720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</a:t>
            </a:r>
            <a:r>
              <a:rPr lang="en-US" altLang="zh-CN" sz="2800" dirty="0" err="1" smtClean="0"/>
              <a:t>eph</a:t>
            </a:r>
            <a:r>
              <a:rPr lang="zh-CN" altLang="en-US" sz="2800" dirty="0" smtClean="0"/>
              <a:t>分布式存储系统中，</a:t>
            </a:r>
            <a:r>
              <a:rPr lang="en-US" altLang="zh-CN" sz="2800" dirty="0" err="1" smtClean="0"/>
              <a:t>msg</a:t>
            </a:r>
            <a:r>
              <a:rPr lang="zh-CN" altLang="en-US" sz="2800" dirty="0" smtClean="0"/>
              <a:t>是</a:t>
            </a:r>
            <a:r>
              <a:rPr lang="zh-CN" altLang="en-US" sz="2800" b="1" u="sng" dirty="0" smtClean="0"/>
              <a:t>网络通信</a:t>
            </a:r>
            <a:r>
              <a:rPr lang="zh-CN" altLang="en-US" sz="2800" dirty="0" smtClean="0"/>
              <a:t>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源码位于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msg</a:t>
            </a:r>
            <a:r>
              <a:rPr lang="zh-CN" altLang="en-US" dirty="0"/>
              <a:t>，定义了网络通信的抽象</a:t>
            </a:r>
            <a:r>
              <a:rPr lang="zh-CN" altLang="en-US" dirty="0" smtClean="0"/>
              <a:t>接口，以下对主要接口文件进行说明。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msg</a:t>
            </a:r>
            <a:r>
              <a:rPr lang="en-US" altLang="zh-CN" dirty="0"/>
              <a:t>/</a:t>
            </a:r>
            <a:r>
              <a:rPr lang="en-US" altLang="zh-CN" dirty="0" err="1"/>
              <a:t>Message.h</a:t>
            </a:r>
            <a:r>
              <a:rPr lang="en-US" altLang="zh-CN" dirty="0"/>
              <a:t>    </a:t>
            </a:r>
            <a:r>
              <a:rPr lang="zh-CN" altLang="en-US" dirty="0" smtClean="0"/>
              <a:t>数据消息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msg</a:t>
            </a:r>
            <a:r>
              <a:rPr lang="en-US" altLang="zh-CN" dirty="0"/>
              <a:t>/</a:t>
            </a:r>
            <a:r>
              <a:rPr lang="en-US" altLang="zh-CN" dirty="0" err="1"/>
              <a:t>Connection.h</a:t>
            </a:r>
            <a:r>
              <a:rPr lang="en-US" altLang="zh-CN" dirty="0"/>
              <a:t>  </a:t>
            </a:r>
            <a:r>
              <a:rPr lang="zh-CN" altLang="en-US" dirty="0" smtClean="0"/>
              <a:t>网路连接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Dispatcher.h</a:t>
            </a:r>
            <a:r>
              <a:rPr lang="en-US" altLang="zh-CN" dirty="0"/>
              <a:t>   </a:t>
            </a:r>
            <a:r>
              <a:rPr lang="zh-CN" altLang="en-US" dirty="0" smtClean="0"/>
              <a:t>数据接收分配器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Messenger.h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msg_types.h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消息</a:t>
            </a:r>
            <a:r>
              <a:rPr lang="zh-CN" altLang="en-US" dirty="0"/>
              <a:t>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180955" y="2205037"/>
            <a:ext cx="2857500" cy="4333875"/>
            <a:chOff x="5068695" y="2119971"/>
            <a:chExt cx="2857500" cy="43338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8695" y="2119971"/>
              <a:ext cx="2857500" cy="43338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126886" y="2710208"/>
              <a:ext cx="11585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FF0000"/>
                  </a:solidFill>
                </a:rPr>
                <a:t>异步通信实现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97445" y="3781964"/>
              <a:ext cx="11585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FF0000"/>
                  </a:solidFill>
                </a:rPr>
                <a:t>数据分配器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82235" y="5073133"/>
              <a:ext cx="11585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</a:rPr>
                <a:t>m</a:t>
              </a:r>
              <a:r>
                <a:rPr lang="en-US" altLang="zh-CN" sz="1050" dirty="0" err="1" smtClean="0">
                  <a:solidFill>
                    <a:srgbClr val="FF0000"/>
                  </a:solidFill>
                </a:rPr>
                <a:t>sg</a:t>
              </a:r>
              <a:r>
                <a:rPr lang="zh-CN" altLang="en-US" sz="1050" dirty="0" smtClean="0">
                  <a:solidFill>
                    <a:srgbClr val="FF0000"/>
                  </a:solidFill>
                </a:rPr>
                <a:t>创建管理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04176" y="4512428"/>
              <a:ext cx="11585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 smtClean="0">
                  <a:solidFill>
                    <a:srgbClr val="FF0000"/>
                  </a:solidFill>
                </a:rPr>
                <a:t>msg</a:t>
              </a:r>
              <a:r>
                <a:rPr lang="zh-CN" altLang="en-US" sz="1050" dirty="0" smtClean="0">
                  <a:solidFill>
                    <a:srgbClr val="FF0000"/>
                  </a:solidFill>
                </a:rPr>
                <a:t>消息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50" y="3523822"/>
            <a:ext cx="3219450" cy="2743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45050" y="3154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旧版本：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9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zh-CN" altLang="en-US" dirty="0"/>
              <a:t>架构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207942" y="1293541"/>
            <a:ext cx="7404408" cy="4256490"/>
            <a:chOff x="2468138" y="1768343"/>
            <a:chExt cx="6579218" cy="3662742"/>
          </a:xfrm>
        </p:grpSpPr>
        <p:grpSp>
          <p:nvGrpSpPr>
            <p:cNvPr id="32" name="组合 31"/>
            <p:cNvGrpSpPr/>
            <p:nvPr/>
          </p:nvGrpSpPr>
          <p:grpSpPr>
            <a:xfrm>
              <a:off x="2468138" y="1768343"/>
              <a:ext cx="6579218" cy="3662742"/>
              <a:chOff x="2416099" y="1608068"/>
              <a:chExt cx="6579218" cy="36627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77476" y="3090505"/>
                <a:ext cx="6463324" cy="656493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Messenger</a:t>
                </a:r>
                <a:endParaRPr lang="zh-CN" altLang="en-US" dirty="0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2477476" y="3785567"/>
                <a:ext cx="3923325" cy="656487"/>
                <a:chOff x="2477476" y="3868620"/>
                <a:chExt cx="3923325" cy="656487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477476" y="3868620"/>
                  <a:ext cx="3923325" cy="6564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 smtClean="0"/>
                    <a:t>NetworkStack</a:t>
                  </a:r>
                  <a:endParaRPr lang="en-US" altLang="zh-CN" sz="1600" dirty="0"/>
                </a:p>
                <a:p>
                  <a:pPr algn="ctr"/>
                  <a:endParaRPr lang="en-US" altLang="zh-CN" sz="16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477476" y="4269155"/>
                  <a:ext cx="1273908" cy="24813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Posix</a:t>
                  </a:r>
                  <a:endParaRPr lang="en-US" altLang="zh-CN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751384" y="4269155"/>
                  <a:ext cx="1297354" cy="24032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RDMA</a:t>
                  </a:r>
                  <a:endParaRPr lang="en-US" altLang="zh-CN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033108" y="4269154"/>
                  <a:ext cx="1367693" cy="24618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DPDK</a:t>
                  </a:r>
                  <a:endParaRPr lang="en-US" altLang="zh-CN" dirty="0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4779113" y="2536124"/>
                <a:ext cx="1363784" cy="51530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Dispatcher1</a:t>
                </a:r>
                <a:endParaRPr lang="en-US" altLang="zh-CN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44214" y="3790213"/>
                <a:ext cx="2508738" cy="87855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Protocol</a:t>
                </a:r>
              </a:p>
              <a:p>
                <a:pPr algn="ctr"/>
                <a:endParaRPr lang="en-US" altLang="zh-CN" sz="2000" b="1" dirty="0"/>
              </a:p>
              <a:p>
                <a:endParaRPr lang="en-US" altLang="zh-CN" sz="2000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467660" y="4176082"/>
                <a:ext cx="1242646" cy="48525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ProtocolV1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710306" y="4176082"/>
                <a:ext cx="1242646" cy="48525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 smtClean="0"/>
                  <a:t>ProtocolV2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569201" y="2536124"/>
                <a:ext cx="1363784" cy="526047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err="1" smtClean="0"/>
                  <a:t>DispatcherN</a:t>
                </a:r>
                <a:endParaRPr lang="en-US" altLang="zh-CN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74157" y="2536846"/>
                <a:ext cx="1363784" cy="52532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Dispatcher2</a:t>
                </a:r>
                <a:endParaRPr lang="en-US" altLang="zh-CN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77865" y="2536124"/>
                <a:ext cx="2262554" cy="615933"/>
              </a:xfrm>
              <a:prstGeom prst="rect">
                <a:avLst/>
              </a:prstGeom>
              <a:solidFill>
                <a:schemeClr val="accent3">
                  <a:lumMod val="5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Send Message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77476" y="4480623"/>
                <a:ext cx="3923325" cy="7122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Event Center</a:t>
                </a:r>
              </a:p>
              <a:p>
                <a:pPr algn="ctr"/>
                <a:endParaRPr lang="en-US" altLang="zh-CN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93404" y="4849643"/>
                <a:ext cx="720193" cy="328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Epoll</a:t>
                </a:r>
                <a:endParaRPr lang="en-US" altLang="zh-CN" sz="1600" dirty="0" smtClean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664153" y="4848339"/>
                <a:ext cx="720249" cy="32800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DPDK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29997" y="4848339"/>
                <a:ext cx="677742" cy="328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P</a:t>
                </a:r>
                <a:r>
                  <a:rPr lang="en-US" altLang="zh-CN" sz="1600" dirty="0" smtClean="0"/>
                  <a:t>oll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916698" y="4848339"/>
                <a:ext cx="740965" cy="328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Select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79422" y="4849972"/>
                <a:ext cx="961285" cy="3280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Kqueue</a:t>
                </a:r>
                <a:endParaRPr lang="en-US" altLang="zh-CN" sz="1600" dirty="0" smtClean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502884" y="1613557"/>
                <a:ext cx="827614" cy="65525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MON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3381585" y="1608068"/>
                <a:ext cx="774106" cy="65525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OSD</a:t>
                </a:r>
                <a:endParaRPr lang="zh-CN" altLang="en-US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213357" y="1620299"/>
                <a:ext cx="730354" cy="65525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MDS</a:t>
                </a:r>
                <a:endParaRPr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987974" y="1620298"/>
                <a:ext cx="732699" cy="65525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MGR</a:t>
                </a:r>
                <a:endParaRPr lang="zh-CN" altLang="en-US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767706" y="1631168"/>
                <a:ext cx="941370" cy="65525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CLIENT</a:t>
                </a: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743049" y="1631168"/>
                <a:ext cx="1270961" cy="65525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librados</a:t>
                </a: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099" y="2483005"/>
                <a:ext cx="6579218" cy="278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6503686" y="4872259"/>
              <a:ext cx="2488771" cy="4808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Message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8107457" y="1791443"/>
              <a:ext cx="885002" cy="65525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327523" y="6066113"/>
            <a:ext cx="667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Messenger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Event Center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Dispatcher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3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测试程序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4" y="1283732"/>
            <a:ext cx="9946763" cy="54377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881" y="914400"/>
            <a:ext cx="908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测试代码：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\test\</a:t>
            </a:r>
            <a:r>
              <a:rPr lang="en-US" altLang="zh-CN" dirty="0" err="1" smtClean="0"/>
              <a:t>msgr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perf_msgr_server.cc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perf_msgr_client.cc </a:t>
            </a:r>
            <a:r>
              <a:rPr lang="zh-CN" altLang="en-US" dirty="0" smtClean="0"/>
              <a:t>模拟</a:t>
            </a:r>
            <a:r>
              <a:rPr lang="zh-CN" altLang="en-US" dirty="0"/>
              <a:t>测试</a:t>
            </a:r>
            <a:r>
              <a:rPr lang="en-US" altLang="zh-CN" dirty="0"/>
              <a:t>OSD</a:t>
            </a:r>
            <a:r>
              <a:rPr lang="zh-CN" altLang="en-US" dirty="0"/>
              <a:t>写盘能力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5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Messenger </a:t>
            </a:r>
            <a:r>
              <a:rPr lang="zh-CN" altLang="en-US" dirty="0" smtClean="0"/>
              <a:t>接口类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886" y="952150"/>
            <a:ext cx="10637876" cy="55867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class Messenger {</a:t>
            </a:r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deque</a:t>
            </a:r>
            <a:r>
              <a:rPr lang="en-US" altLang="zh-CN" sz="1400" dirty="0"/>
              <a:t>&lt;Dispatcher*&gt; dispatchers</a:t>
            </a:r>
            <a:r>
              <a:rPr lang="en-US" altLang="zh-CN" sz="1400" dirty="0" smtClean="0"/>
              <a:t>;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线程队列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deque</a:t>
            </a:r>
            <a:r>
              <a:rPr lang="en-US" altLang="zh-CN" sz="1400" dirty="0"/>
              <a:t>&lt;Dispatcher*&gt; </a:t>
            </a:r>
            <a:r>
              <a:rPr lang="en-US" altLang="zh-CN" sz="1400" dirty="0" err="1"/>
              <a:t>fast_dispatchers</a:t>
            </a:r>
            <a:r>
              <a:rPr lang="en-US" altLang="zh-CN" sz="1400" dirty="0" smtClean="0"/>
              <a:t>;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快速队列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/>
              <a:t>p</a:t>
            </a:r>
            <a:r>
              <a:rPr lang="en-US" altLang="zh-CN" sz="1400" dirty="0" smtClean="0"/>
              <a:t>ublic: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static </a:t>
            </a:r>
            <a:r>
              <a:rPr lang="en-US" altLang="zh-CN" sz="1400" dirty="0"/>
              <a:t>Messenger *create(</a:t>
            </a:r>
            <a:r>
              <a:rPr lang="en-US" altLang="zh-CN" sz="1400" dirty="0" err="1"/>
              <a:t>CephContext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cct</a:t>
            </a:r>
            <a:r>
              <a:rPr lang="en-US" altLang="zh-CN" sz="1400" dirty="0" smtClean="0"/>
              <a:t>,…);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msg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管理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实际上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AsyncMessenger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接口参数设置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/>
              <a:t>  virtual void </a:t>
            </a:r>
            <a:r>
              <a:rPr lang="en-US" altLang="zh-CN" sz="1400" dirty="0" err="1"/>
              <a:t>set_cluster_protocol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p) = 0;</a:t>
            </a:r>
          </a:p>
          <a:p>
            <a:r>
              <a:rPr lang="en-US" altLang="zh-CN" sz="1400" dirty="0"/>
              <a:t>  virtual void </a:t>
            </a:r>
            <a:r>
              <a:rPr lang="en-US" altLang="zh-CN" sz="1400" dirty="0" err="1"/>
              <a:t>set_default_policy</a:t>
            </a:r>
            <a:r>
              <a:rPr lang="en-US" altLang="zh-CN" sz="1400" dirty="0"/>
              <a:t>(Policy p) = 0;</a:t>
            </a:r>
          </a:p>
          <a:p>
            <a:r>
              <a:rPr lang="en-US" altLang="zh-CN" sz="1400" dirty="0"/>
              <a:t>  virtual void </a:t>
            </a:r>
            <a:r>
              <a:rPr lang="en-US" altLang="zh-CN" sz="1400" dirty="0" err="1"/>
              <a:t>set_policy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type, Policy p) = 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virtual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set_policy_throttlers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type, Throttle *bytes, Throttle *</a:t>
            </a:r>
            <a:r>
              <a:rPr lang="en-US" altLang="zh-CN" sz="1400" dirty="0" err="1"/>
              <a:t>msgs</a:t>
            </a:r>
            <a:r>
              <a:rPr lang="en-US" altLang="zh-CN" sz="1400" dirty="0"/>
              <a:t>=NULL) = 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add_dispatcher_head</a:t>
            </a:r>
            <a:r>
              <a:rPr lang="en-US" altLang="zh-CN" sz="1400" dirty="0"/>
              <a:t>(Dispatcher *d</a:t>
            </a:r>
            <a:r>
              <a:rPr lang="en-US" altLang="zh-CN" sz="1400" dirty="0" smtClean="0"/>
              <a:t>);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绑定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Dispatcher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，用户接收消息，添加到分发器队列头部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/>
              <a:t> 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add_dispatcher_tail</a:t>
            </a:r>
            <a:r>
              <a:rPr lang="en-US" altLang="zh-CN" sz="1400" dirty="0"/>
              <a:t>(Dispatcher *d</a:t>
            </a:r>
            <a:r>
              <a:rPr lang="en-US" altLang="zh-CN" sz="1400" dirty="0" smtClean="0"/>
              <a:t>);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绑定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Dispatcher,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添加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到队列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尾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部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/>
              <a:t>  virtual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bind(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entity_addr_t</a:t>
            </a:r>
            <a:r>
              <a:rPr lang="en-US" altLang="zh-CN" sz="1400" dirty="0"/>
              <a:t>&amp; </a:t>
            </a:r>
            <a:r>
              <a:rPr lang="en-US" altLang="zh-CN" sz="1400" dirty="0" err="1"/>
              <a:t>bind_addr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       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::optional&lt;</a:t>
            </a:r>
            <a:r>
              <a:rPr lang="en-US" altLang="zh-CN" sz="1400" dirty="0" err="1"/>
              <a:t>entity_addrvec_t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public_addrs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nullopt</a:t>
            </a:r>
            <a:r>
              <a:rPr lang="en-US" altLang="zh-CN" sz="1400" dirty="0"/>
              <a:t>) = 0</a:t>
            </a:r>
            <a:r>
              <a:rPr lang="en-US" altLang="zh-CN" sz="1400" dirty="0" smtClean="0"/>
              <a:t>;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//server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端设置绑定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/>
              <a:t>  virtual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client_bind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entity_addr_t</a:t>
            </a:r>
            <a:r>
              <a:rPr lang="en-US" altLang="zh-CN" sz="1400" dirty="0"/>
              <a:t>&amp; </a:t>
            </a:r>
            <a:r>
              <a:rPr lang="en-US" altLang="zh-CN" sz="1400" dirty="0" err="1"/>
              <a:t>bind_addr</a:t>
            </a:r>
            <a:r>
              <a:rPr lang="en-US" altLang="zh-CN" sz="1400" dirty="0"/>
              <a:t>) = 0</a:t>
            </a:r>
            <a:r>
              <a:rPr lang="en-US" altLang="zh-CN" sz="1400" dirty="0" smtClean="0"/>
              <a:t>;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//client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设置连接地址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/>
              <a:t>  </a:t>
            </a:r>
            <a:r>
              <a:rPr lang="en-US" altLang="zh-CN" sz="1400" dirty="0"/>
              <a:t>virtual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start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；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启动开发工作，实际上是初始化参数操作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发送消息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virtual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send_to</a:t>
            </a:r>
            <a:r>
              <a:rPr lang="en-US" altLang="zh-CN" sz="1400" dirty="0" smtClean="0"/>
              <a:t>(…)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send_to_mon</a:t>
            </a:r>
            <a:r>
              <a:rPr lang="en-US" altLang="zh-CN" sz="1400" dirty="0" smtClean="0"/>
              <a:t>(…)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send_to_mds</a:t>
            </a:r>
            <a:r>
              <a:rPr lang="en-US" altLang="zh-CN" sz="1400" dirty="0" smtClean="0"/>
              <a:t>(…)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连接到服务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/>
              <a:t>  virtual </a:t>
            </a:r>
            <a:r>
              <a:rPr lang="en-US" altLang="zh-CN" sz="1400" dirty="0" err="1"/>
              <a:t>ConnectionRef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connect_to</a:t>
            </a:r>
            <a:r>
              <a:rPr lang="en-US" altLang="zh-CN" sz="1400" dirty="0" smtClean="0"/>
              <a:t>(…)</a:t>
            </a:r>
          </a:p>
          <a:p>
            <a:r>
              <a:rPr lang="en-US" altLang="zh-CN" sz="1400" dirty="0" smtClean="0"/>
              <a:t>  … …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7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Messenger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6803" y="2183166"/>
            <a:ext cx="1553737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Dispatcher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3771" y="2169574"/>
            <a:ext cx="1553737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Messenger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37423" y="3556352"/>
            <a:ext cx="643055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69633" y="3562198"/>
            <a:ext cx="643055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osd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53880" y="3562198"/>
            <a:ext cx="643055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mds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96881" y="3562198"/>
            <a:ext cx="643055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28056" y="3241950"/>
            <a:ext cx="1745166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AsyncMessenger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35490" y="4167501"/>
            <a:ext cx="1745166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NetworkStack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直接箭头连接符 17"/>
          <p:cNvCxnSpPr>
            <a:stCxn id="7" idx="1"/>
            <a:endCxn id="5" idx="3"/>
          </p:cNvCxnSpPr>
          <p:nvPr/>
        </p:nvCxnSpPr>
        <p:spPr>
          <a:xfrm flipH="1">
            <a:off x="3960540" y="2385164"/>
            <a:ext cx="3163231" cy="1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7" idx="2"/>
          </p:cNvCxnSpPr>
          <p:nvPr/>
        </p:nvCxnSpPr>
        <p:spPr>
          <a:xfrm flipV="1">
            <a:off x="7900639" y="2600754"/>
            <a:ext cx="1" cy="641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0"/>
            <a:endCxn id="5" idx="2"/>
          </p:cNvCxnSpPr>
          <p:nvPr/>
        </p:nvCxnSpPr>
        <p:spPr>
          <a:xfrm rot="5400000" flipH="1" flipV="1">
            <a:off x="1850308" y="2222989"/>
            <a:ext cx="942006" cy="17247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0"/>
            <a:endCxn id="5" idx="2"/>
          </p:cNvCxnSpPr>
          <p:nvPr/>
        </p:nvCxnSpPr>
        <p:spPr>
          <a:xfrm rot="5400000" flipH="1" flipV="1">
            <a:off x="2463490" y="2842017"/>
            <a:ext cx="947852" cy="49251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" idx="0"/>
            <a:endCxn id="5" idx="2"/>
          </p:cNvCxnSpPr>
          <p:nvPr/>
        </p:nvCxnSpPr>
        <p:spPr>
          <a:xfrm rot="16200000" flipV="1">
            <a:off x="3105614" y="2692404"/>
            <a:ext cx="947852" cy="7917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0"/>
            <a:endCxn id="5" idx="2"/>
          </p:cNvCxnSpPr>
          <p:nvPr/>
        </p:nvCxnSpPr>
        <p:spPr>
          <a:xfrm rot="16200000" flipV="1">
            <a:off x="3677115" y="2120903"/>
            <a:ext cx="947852" cy="19347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2"/>
            <a:endCxn id="16" idx="0"/>
          </p:cNvCxnSpPr>
          <p:nvPr/>
        </p:nvCxnSpPr>
        <p:spPr>
          <a:xfrm>
            <a:off x="7900639" y="3673130"/>
            <a:ext cx="7434" cy="49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40918" y="5214012"/>
            <a:ext cx="2087138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PosixNetworkStack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81745" y="5214012"/>
            <a:ext cx="1267524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RDMAStack</a:t>
            </a:r>
            <a:endParaRPr lang="en-US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9274098" y="5215717"/>
            <a:ext cx="1242237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DPDKStack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肘形连接符 45"/>
          <p:cNvCxnSpPr>
            <a:stCxn id="16" idx="2"/>
            <a:endCxn id="42" idx="0"/>
          </p:cNvCxnSpPr>
          <p:nvPr/>
        </p:nvCxnSpPr>
        <p:spPr>
          <a:xfrm rot="5400000">
            <a:off x="6638615" y="3944553"/>
            <a:ext cx="615331" cy="19235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6" idx="2"/>
            <a:endCxn id="43" idx="0"/>
          </p:cNvCxnSpPr>
          <p:nvPr/>
        </p:nvCxnSpPr>
        <p:spPr>
          <a:xfrm rot="16200000" flipH="1">
            <a:off x="7604125" y="4902629"/>
            <a:ext cx="615331" cy="74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6" idx="2"/>
            <a:endCxn id="44" idx="0"/>
          </p:cNvCxnSpPr>
          <p:nvPr/>
        </p:nvCxnSpPr>
        <p:spPr>
          <a:xfrm rot="16200000" flipH="1">
            <a:off x="8593127" y="3913627"/>
            <a:ext cx="617036" cy="19871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0918" y="1138176"/>
            <a:ext cx="11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Messenger</a:t>
            </a:r>
            <a:r>
              <a:rPr lang="zh-CN" altLang="en-US" dirty="0" smtClean="0"/>
              <a:t>对外提供接口，与</a:t>
            </a:r>
            <a:r>
              <a:rPr lang="en-US" altLang="zh-CN" dirty="0" err="1" smtClean="0"/>
              <a:t>Dispather</a:t>
            </a:r>
            <a:r>
              <a:rPr lang="zh-CN" altLang="en-US" dirty="0" smtClean="0"/>
              <a:t>联合使用，进行收发消息，</a:t>
            </a:r>
            <a:r>
              <a:rPr lang="en-US" altLang="zh-CN" dirty="0" smtClean="0"/>
              <a:t> Messenger</a:t>
            </a:r>
            <a:r>
              <a:rPr lang="zh-CN" altLang="en-US" dirty="0" smtClean="0"/>
              <a:t>的实现是</a:t>
            </a:r>
            <a:r>
              <a:rPr lang="en-US" altLang="zh-CN" dirty="0" err="1" smtClean="0"/>
              <a:t>AsyncMessenger</a:t>
            </a:r>
            <a:r>
              <a:rPr lang="zh-CN" altLang="en-US" dirty="0" smtClean="0"/>
              <a:t>，数据传输部分是</a:t>
            </a:r>
            <a:r>
              <a:rPr lang="en-US" altLang="zh-CN" dirty="0" err="1" smtClean="0"/>
              <a:t>NetworkStack</a:t>
            </a:r>
            <a:r>
              <a:rPr lang="zh-CN" altLang="en-US" dirty="0" smtClean="0"/>
              <a:t>类，根据存储服务网络设备属性，对应支持</a:t>
            </a:r>
            <a:r>
              <a:rPr lang="en-US" altLang="zh-CN" dirty="0" err="1" smtClean="0"/>
              <a:t>Posix</a:t>
            </a:r>
            <a:r>
              <a:rPr lang="en-US" altLang="zh-CN" dirty="0" smtClean="0"/>
              <a:t>/RDMA/DPDK</a:t>
            </a:r>
            <a:r>
              <a:rPr lang="zh-CN" altLang="en-US" dirty="0" smtClean="0"/>
              <a:t>三种方式进行数据传输。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671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Center</a:t>
            </a:r>
            <a:r>
              <a:rPr lang="zh-CN" altLang="en-US" dirty="0" smtClean="0"/>
              <a:t>事件中心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60" y="2197448"/>
            <a:ext cx="1745166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NetworkStack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45933" y="3025935"/>
            <a:ext cx="2087138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PosixNetworkStack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2810" y="2759865"/>
            <a:ext cx="1267524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RDMAStack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6049902" y="1679246"/>
            <a:ext cx="1242237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DPDKStack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肘形连接符 23"/>
          <p:cNvCxnSpPr/>
          <p:nvPr/>
        </p:nvCxnSpPr>
        <p:spPr>
          <a:xfrm>
            <a:off x="5160226" y="2407011"/>
            <a:ext cx="889676" cy="5899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22" idx="1"/>
          </p:cNvCxnSpPr>
          <p:nvPr/>
        </p:nvCxnSpPr>
        <p:spPr>
          <a:xfrm flipV="1">
            <a:off x="5160226" y="1894836"/>
            <a:ext cx="889676" cy="518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85380" y="5686074"/>
            <a:ext cx="1043569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epoll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0113" y="4542263"/>
            <a:ext cx="2072271" cy="530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EventCenter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12019" y="3867347"/>
            <a:ext cx="1708461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Worker</a:t>
            </a:r>
          </a:p>
          <a:p>
            <a:pPr algn="ctr"/>
            <a:r>
              <a:rPr lang="en-US" altLang="zh-CN" sz="10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PosixWorker</a:t>
            </a:r>
            <a:endParaRPr lang="en-US" altLang="zh-CN" sz="10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肘形连接符 38"/>
          <p:cNvCxnSpPr>
            <a:stCxn id="20" idx="2"/>
            <a:endCxn id="38" idx="0"/>
          </p:cNvCxnSpPr>
          <p:nvPr/>
        </p:nvCxnSpPr>
        <p:spPr>
          <a:xfrm rot="5400000">
            <a:off x="3522760" y="3100605"/>
            <a:ext cx="410232" cy="1123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78840" y="3864508"/>
            <a:ext cx="1708461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Worker …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肘形连接符 43"/>
          <p:cNvCxnSpPr>
            <a:stCxn id="20" idx="2"/>
            <a:endCxn id="43" idx="0"/>
          </p:cNvCxnSpPr>
          <p:nvPr/>
        </p:nvCxnSpPr>
        <p:spPr>
          <a:xfrm rot="16200000" flipH="1">
            <a:off x="4607590" y="3139026"/>
            <a:ext cx="407393" cy="10435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2"/>
            <a:endCxn id="28" idx="0"/>
          </p:cNvCxnSpPr>
          <p:nvPr/>
        </p:nvCxnSpPr>
        <p:spPr>
          <a:xfrm flipH="1">
            <a:off x="3166249" y="4298527"/>
            <a:ext cx="1" cy="243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2"/>
            <a:endCxn id="20" idx="0"/>
          </p:cNvCxnSpPr>
          <p:nvPr/>
        </p:nvCxnSpPr>
        <p:spPr>
          <a:xfrm>
            <a:off x="4287643" y="2628628"/>
            <a:ext cx="1859" cy="39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8" idx="2"/>
            <a:endCxn id="26" idx="0"/>
          </p:cNvCxnSpPr>
          <p:nvPr/>
        </p:nvCxnSpPr>
        <p:spPr>
          <a:xfrm rot="5400000">
            <a:off x="1830187" y="4350011"/>
            <a:ext cx="613041" cy="20590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09074" y="5685930"/>
            <a:ext cx="1043569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32768" y="5693364"/>
            <a:ext cx="1043569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elect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29989" y="5693364"/>
            <a:ext cx="1043569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kqueue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肘形连接符 62"/>
          <p:cNvCxnSpPr>
            <a:stCxn id="28" idx="2"/>
            <a:endCxn id="60" idx="0"/>
          </p:cNvCxnSpPr>
          <p:nvPr/>
        </p:nvCxnSpPr>
        <p:spPr>
          <a:xfrm rot="16200000" flipH="1">
            <a:off x="3998846" y="4240435"/>
            <a:ext cx="620331" cy="2285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28" idx="2"/>
            <a:endCxn id="58" idx="0"/>
          </p:cNvCxnSpPr>
          <p:nvPr/>
        </p:nvCxnSpPr>
        <p:spPr>
          <a:xfrm rot="5400000">
            <a:off x="2542106" y="5061786"/>
            <a:ext cx="612897" cy="6353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28" idx="2"/>
            <a:endCxn id="59" idx="0"/>
          </p:cNvCxnSpPr>
          <p:nvPr/>
        </p:nvCxnSpPr>
        <p:spPr>
          <a:xfrm rot="16200000" flipH="1">
            <a:off x="3250236" y="4989046"/>
            <a:ext cx="620331" cy="7883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963784" y="3591860"/>
            <a:ext cx="4099905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EventCenter</a:t>
            </a:r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独立线程，一个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IO</a:t>
            </a:r>
            <a:r>
              <a:rPr lang="zh-CN" altLang="en-US" dirty="0" smtClean="0"/>
              <a:t>复用，多种方式可选择；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支持文件、管道、时间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监控；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支持线程工作负载统计；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所有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EventCallback</a:t>
            </a:r>
            <a:endParaRPr lang="en-US" altLang="zh-CN" dirty="0"/>
          </a:p>
        </p:txBody>
      </p:sp>
      <p:sp>
        <p:nvSpPr>
          <p:cNvPr id="86" name="文本框 85"/>
          <p:cNvSpPr txBox="1"/>
          <p:nvPr/>
        </p:nvSpPr>
        <p:spPr>
          <a:xfrm>
            <a:off x="266003" y="907786"/>
            <a:ext cx="1184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有很多事情需要使用线程来进行处理，如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监听、</a:t>
            </a:r>
            <a:r>
              <a:rPr lang="en-US" altLang="zh-CN" dirty="0" smtClean="0"/>
              <a:t>socket 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、定时器、消息队列等操作，如何有效地利用系统资源、减少线程数量、提高性能，我想这个就是</a:t>
            </a:r>
            <a:r>
              <a:rPr lang="en-US" altLang="zh-CN" dirty="0" err="1" smtClean="0"/>
              <a:t>EventCenter</a:t>
            </a:r>
            <a:r>
              <a:rPr lang="zh-CN" altLang="en-US" dirty="0" smtClean="0"/>
              <a:t>所要干的事情。</a:t>
            </a:r>
            <a:endParaRPr lang="zh-CN" altLang="en-US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4286714" y="1800140"/>
            <a:ext cx="1859" cy="3973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4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Bind</a:t>
            </a:r>
            <a:r>
              <a:rPr lang="zh-CN" altLang="en-US" dirty="0" smtClean="0"/>
              <a:t>服务绑定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9406" y="988742"/>
            <a:ext cx="1158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前面网络部分讲了</a:t>
            </a:r>
            <a:r>
              <a:rPr lang="en-US" altLang="zh-CN" dirty="0" err="1" smtClean="0"/>
              <a:t>EventCenter</a:t>
            </a:r>
            <a:r>
              <a:rPr lang="zh-CN" altLang="en-US" dirty="0" smtClean="0"/>
              <a:t>，但是没有看到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相关的操作，以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端来讲，何时创建</a:t>
            </a:r>
            <a:r>
              <a:rPr lang="en-US" altLang="zh-CN" dirty="0" smtClean="0"/>
              <a:t>socket server</a:t>
            </a:r>
            <a:r>
              <a:rPr lang="zh-CN" altLang="en-US" dirty="0" smtClean="0"/>
              <a:t>？如可进行端口监听？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12274" y="1593767"/>
            <a:ext cx="9954323" cy="903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msgr</a:t>
            </a:r>
            <a:r>
              <a:rPr lang="en-US" altLang="zh-CN" dirty="0"/>
              <a:t> = Messenger::create(</a:t>
            </a:r>
            <a:r>
              <a:rPr lang="en-US" altLang="zh-CN" dirty="0" err="1"/>
              <a:t>g_ceph_context</a:t>
            </a:r>
            <a:r>
              <a:rPr lang="en-US" altLang="zh-CN" dirty="0"/>
              <a:t>, type, </a:t>
            </a:r>
            <a:r>
              <a:rPr lang="en-US" altLang="zh-CN" dirty="0" err="1"/>
              <a:t>entity_name_t</a:t>
            </a:r>
            <a:r>
              <a:rPr lang="en-US" altLang="zh-CN" dirty="0"/>
              <a:t>::OSD(0), </a:t>
            </a:r>
            <a:r>
              <a:rPr lang="en-US" altLang="zh-CN" dirty="0" smtClean="0"/>
              <a:t>“server”, </a:t>
            </a:r>
            <a:r>
              <a:rPr lang="en-US" altLang="zh-CN" dirty="0"/>
              <a:t>0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创建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msg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err="1" smtClean="0"/>
              <a:t>Msgr</a:t>
            </a:r>
            <a:r>
              <a:rPr lang="en-US" altLang="zh-CN" dirty="0" smtClean="0"/>
              <a:t>-</a:t>
            </a:r>
            <a:r>
              <a:rPr lang="en-US" altLang="zh-CN" dirty="0"/>
              <a:t>&gt;bind(</a:t>
            </a:r>
            <a:r>
              <a:rPr lang="en-US" altLang="zh-CN" dirty="0" err="1"/>
              <a:t>addr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这里进行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socket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的创建，其中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中关联了服务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和端口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… …</a:t>
            </a:r>
          </a:p>
        </p:txBody>
      </p:sp>
      <p:sp>
        <p:nvSpPr>
          <p:cNvPr id="9" name="矩形 8"/>
          <p:cNvSpPr/>
          <p:nvPr/>
        </p:nvSpPr>
        <p:spPr>
          <a:xfrm>
            <a:off x="470094" y="290699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AsyncMessenger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780" y="320665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Processor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3684" y="3856102"/>
            <a:ext cx="501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worker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listen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//worker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线程中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监听</a:t>
            </a:r>
            <a:endParaRPr lang="en-US" altLang="zh-CN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274" y="3506311"/>
            <a:ext cx="684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worker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submit_to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将监听交给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线程来执行</a:t>
            </a:r>
            <a:endParaRPr lang="en-US" altLang="zh-CN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63684" y="4166284"/>
            <a:ext cx="647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PosixWorker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listen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//socket create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bind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listen</a:t>
            </a:r>
            <a:endParaRPr lang="en-US" altLang="zh-CN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094" y="2567263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ocket </a:t>
            </a:r>
            <a:r>
              <a:rPr lang="en-US" altLang="zh-CN" dirty="0"/>
              <a:t>b</a:t>
            </a:r>
            <a:r>
              <a:rPr lang="en-US" altLang="zh-CN" dirty="0" smtClean="0"/>
              <a:t>ind</a:t>
            </a:r>
            <a:r>
              <a:rPr lang="zh-CN" altLang="en-US" dirty="0" smtClean="0"/>
              <a:t>流程：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9780" y="5252154"/>
            <a:ext cx="371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ind</a:t>
            </a:r>
            <a:r>
              <a:rPr lang="zh-CN" altLang="en-US" dirty="0" smtClean="0"/>
              <a:t>完成了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创建及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操作，</a:t>
            </a:r>
            <a:endParaRPr lang="en-US" altLang="zh-CN" dirty="0" smtClean="0"/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句柄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socket 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事件监控中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46" y="4544997"/>
            <a:ext cx="7118718" cy="21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2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70A0B7-5C61-4C3A-A10A-08938F54DA1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</a:t>
            </a:r>
            <a:r>
              <a:rPr lang="zh-CN" altLang="en-US" dirty="0"/>
              <a:t>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879" y="871383"/>
            <a:ext cx="10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accept()</a:t>
            </a:r>
            <a:r>
              <a:rPr lang="zh-CN" altLang="en-US" dirty="0" smtClean="0"/>
              <a:t>成功后，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AsyncMessenger</a:t>
            </a:r>
            <a:r>
              <a:rPr lang="en-US" altLang="zh-CN" dirty="0"/>
              <a:t> </a:t>
            </a:r>
            <a:r>
              <a:rPr lang="zh-CN" altLang="en-US" dirty="0"/>
              <a:t>创建</a:t>
            </a:r>
            <a:r>
              <a:rPr lang="en-US" altLang="zh-CN" dirty="0" err="1"/>
              <a:t>AsyncConnection</a:t>
            </a:r>
            <a:r>
              <a:rPr lang="zh-CN" altLang="en-US" dirty="0"/>
              <a:t>连接实例，并添加到连接队列</a:t>
            </a:r>
            <a:r>
              <a:rPr lang="zh-CN" altLang="en-US" dirty="0" smtClean="0"/>
              <a:t>中。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84814" y="2610943"/>
            <a:ext cx="1745166" cy="4311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AsyncMessenger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826" y="4291119"/>
            <a:ext cx="1859142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AsyncConnection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7826" y="3428719"/>
            <a:ext cx="1859142" cy="4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Connection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>
            <a:off x="1457397" y="3859899"/>
            <a:ext cx="0" cy="431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  <a:endCxn id="6" idx="2"/>
          </p:cNvCxnSpPr>
          <p:nvPr/>
        </p:nvCxnSpPr>
        <p:spPr>
          <a:xfrm flipV="1">
            <a:off x="1457397" y="3042123"/>
            <a:ext cx="0" cy="3865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32771" y="1373097"/>
            <a:ext cx="8694234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AsyncConnection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entity_addrvec_t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addrs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entity_addr_t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//client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使用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accept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ConnectedSocket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entity_addr_t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listen_addr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entity_addr_t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peer_addr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对应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protocol-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&gt;accept();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send_message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Worker *worker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绑定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worker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线程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EventCenter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*center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//center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中心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::optional&lt;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::function&lt;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)&gt;&gt;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writeCallback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::function&lt;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readCallback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&lt;Protocol&gt; protocol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传输协议，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编、解码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接收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center event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状态机，数据处理主逻辑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8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73a2b4f-9554-41e2-a9c0-238bc111a7c1"/>
  <p:tag name="COMMONDATA" val="eyJoZGlkIjoiYzc0ZjhmZTEwYjcxODdiYmRhZjc0MTkxODVkNmZlNmQ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win2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spcBef>
            <a:spcPts val="3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804</Words>
  <Application>Microsoft Office PowerPoint</Application>
  <PresentationFormat>宽屏</PresentationFormat>
  <Paragraphs>199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-apple-system</vt:lpstr>
      <vt:lpstr>Arial Unicode MS</vt:lpstr>
      <vt:lpstr>等线</vt:lpstr>
      <vt:lpstr>宋体</vt:lpstr>
      <vt:lpstr>微软雅黑</vt:lpstr>
      <vt:lpstr>Arial</vt:lpstr>
      <vt:lpstr>Calibri</vt:lpstr>
      <vt:lpstr>Consolas</vt:lpstr>
      <vt:lpstr>Wingdings</vt:lpstr>
      <vt:lpstr>1_Office 主题​​</vt:lpstr>
      <vt:lpstr>Eswin2</vt:lpstr>
      <vt:lpstr>CEPH msg介绍 基于v18.1.2</vt:lpstr>
      <vt:lpstr>msg 模块介绍</vt:lpstr>
      <vt:lpstr>msg 架构</vt:lpstr>
      <vt:lpstr>msg测试程序</vt:lpstr>
      <vt:lpstr>Messenger 接口类</vt:lpstr>
      <vt:lpstr>Messenger通信</vt:lpstr>
      <vt:lpstr>Event Center事件中心</vt:lpstr>
      <vt:lpstr>Server Bind服务绑定</vt:lpstr>
      <vt:lpstr>Connection连接</vt:lpstr>
      <vt:lpstr>Protocol传输协议</vt:lpstr>
      <vt:lpstr>Message消息体</vt:lpstr>
      <vt:lpstr>msg主要流程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Metis Station项目 周报告</dc:title>
  <dc:creator>王晴菲</dc:creator>
  <cp:lastModifiedBy>何小川</cp:lastModifiedBy>
  <cp:revision>713</cp:revision>
  <dcterms:created xsi:type="dcterms:W3CDTF">2022-04-07T05:04:00Z</dcterms:created>
  <dcterms:modified xsi:type="dcterms:W3CDTF">2023-07-19T08:34:05Z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B725147A838B41958A018109C8DEBCE1</vt:lpwstr>
  </property>
  <property fmtid="{D5CDD505-2E9C-101B-9397-08002B2CF9AE}" pid="3" name="KSOProductBuildVer">
    <vt:lpwstr>2052-11.1.0.13703</vt:lpwstr>
  </property>
</Properties>
</file>