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59" r:id="rId7"/>
    <p:sldId id="263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2313B-5808-E143-9C7F-7416F6759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EF062-62CC-3242-B45B-301D0D053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FCA11-7952-7248-BACF-D5B3B374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D9BA9-F1E2-D340-AF6E-2AB72D76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79B5A-6430-4648-AEF8-487DD26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9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CE82B-34D1-5042-A351-F5BD65C1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8C83D-98E8-7F49-BCF8-B3472140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27F26-EAF3-E843-81D3-1D35F99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8639A-8DE0-C442-8541-2B3BB3F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9AD28-EE90-8045-933D-3A01E7FA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50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D186C-97E4-AF4F-BB4A-6126C85D5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7A673-2551-B84C-AD00-1D614BF3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A72E0-9519-0C46-B19D-C754E4D6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C5CD5-8E20-3C49-BC40-23DCCA5F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A97DC-5787-504B-A3D1-4F906ADF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0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EA39-3D83-AD44-A2F2-43F88462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3EE49-4D76-F343-92B2-B3C7BFDB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6F68C-86F2-964E-AA02-02E91456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4AFC1-1B1A-E842-8F44-4E7DDB6F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62C78-BCFC-0D4E-A9FE-E8577A1A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008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12D5B-13F9-9948-BE2C-3BE4D55A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F1BC4-8ACF-964B-A82B-47D25C22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6ACAF-1677-AC48-A493-DA323817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DB196-3F52-5D4E-B6E8-20065FFA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8A1A6-5B5D-634F-9B76-6D6FCD53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28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3322E-F0C2-BE49-B2E5-719035FE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962F0-D35A-3F49-A676-76D75394D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2BC439-DEA1-9046-81AC-306E32734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BD8E0-118A-5740-B38E-47611E3D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C1A85-CBF8-634C-BCB2-0DA344B5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57EDB-7557-E94B-B1C0-ECFC607A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98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86477-AAA4-8745-81E4-51E4B3DC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F9D2A-A10B-5E4A-9CD5-8C8AF875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E495D-B127-4C43-85A0-269BC25BB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899C1-CC86-604E-AC86-E3174B72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A48B87-EAC3-E444-8B8A-349751C3C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1EC135-1F6C-6940-B739-1AAFE1D8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5554BC-E548-F648-8BA3-B9C98F4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4C70D4-1CF9-A148-861D-A757A349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59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6CAC0-D17C-3649-9A8D-7A977DB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37C3E-9836-AC43-BF74-9666CF07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F000BD-90C8-8F4E-BB2E-473FD7BD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0CD7D7-87D6-C047-A4DD-83CB22C4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00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D8E520-0B4E-DD40-8C6D-E1739386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72FAB-6E4B-2A4A-9935-4E47263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4FAB3-EC66-E643-8FCE-622BF95E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11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30B6-4124-F948-A798-055CA51C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B5C36-64C2-7943-8294-E9DEE0EC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4A275-0359-8B45-AEFA-9C4EA501F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286B5-4BCA-4847-A6B1-9051B424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6088D-3836-E440-AA53-FB53E8B2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9A7DF-9ABB-1245-842C-14AD8E6F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0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9C173-847E-0C4C-9AE1-F961E696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A068D-F716-7341-B0B5-43A56D18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90D3F-3DB1-D148-937B-08194A358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899CE-DB47-F74D-A48A-BCF109BA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7E5BF-8282-9748-B997-9D241092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D28AF-C7E6-7D4B-964F-85155E30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2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272E20-BEAA-4E42-BD9D-9870140B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F7737-07A3-F64A-A224-42FA0E7E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BB90C-C7C8-B440-AF70-BDB957F0E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FE4C-BB87-7A41-AD89-71D4A2F1CEC1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0F427-58FB-1648-8376-CAC5CCC79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340A4-5E84-7D4A-9E01-100C995A5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031E-3ED2-B244-A77C-320AB70DE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41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DD551C-701E-904E-A2FA-32F02AD40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81979"/>
            <a:ext cx="10506456" cy="296720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000" b="1" dirty="0"/>
              <a:t>Women </a:t>
            </a:r>
            <a:r>
              <a:rPr kumimoji="1" lang="en-US" altLang="zh-CN" sz="8000" b="1" dirty="0" err="1"/>
              <a:t>Buidl</a:t>
            </a:r>
            <a:r>
              <a:rPr kumimoji="1" lang="en-US" altLang="zh-CN" sz="8000" b="1" dirty="0"/>
              <a:t> Foundation</a:t>
            </a:r>
            <a:endParaRPr kumimoji="1" lang="zh-CN" altLang="en-US" sz="8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542BB-D1CE-C147-981D-1F4738C6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857" y="4619624"/>
            <a:ext cx="6920847" cy="1038225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dirty="0"/>
              <a:t>Empowering women in web 3 coding!</a:t>
            </a:r>
            <a:endParaRPr kumimoji="1"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2CA23A-B6B8-AC44-893A-41A412BF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4" y="6169630"/>
            <a:ext cx="461288" cy="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0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B8C2B5-270E-7D4E-9098-6A07236C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58952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GB" altLang="zh-CN" sz="4000" dirty="0">
                <a:effectLst/>
                <a:latin typeface="Helvetica Neue" panose="02000503000000020004" pitchFamily="2" charset="0"/>
              </a:rPr>
              <a:t>Vision &amp; Mission</a:t>
            </a:r>
            <a:br>
              <a:rPr lang="en-GB" altLang="zh-CN" sz="4000" dirty="0">
                <a:effectLst/>
                <a:latin typeface="Helvetica Neue" panose="02000503000000020004" pitchFamily="2" charset="0"/>
              </a:rPr>
            </a:br>
            <a:endParaRPr kumimoji="1" lang="zh-CN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8F8F4-69C5-1C4B-80C0-FF1AD5B2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007544" cy="36950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200" dirty="0">
                <a:effectLst/>
                <a:latin typeface="Helvetica Neue" panose="02000503000000020004" pitchFamily="2" charset="0"/>
              </a:rPr>
              <a:t>Code is the language of shaping a new world. Women must have a voice in this transformation. Join us, build a new world, starting with learning coding. </a:t>
            </a:r>
          </a:p>
          <a:p>
            <a:endParaRPr lang="en-GB" altLang="zh-CN" sz="2200" dirty="0">
              <a:latin typeface="Helvetica Neue" panose="02000503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200" dirty="0">
                <a:effectLst/>
                <a:latin typeface="Helvetica Neue" panose="02000503000000020004" pitchFamily="2" charset="0"/>
              </a:rPr>
              <a:t>We are Women </a:t>
            </a:r>
            <a:r>
              <a:rPr lang="en-GB" altLang="zh-CN" sz="2200" dirty="0" err="1">
                <a:effectLst/>
                <a:latin typeface="Helvetica Neue" panose="02000503000000020004" pitchFamily="2" charset="0"/>
              </a:rPr>
              <a:t>Buidl</a:t>
            </a:r>
            <a:r>
              <a:rPr lang="en-GB" altLang="zh-CN" sz="2200" dirty="0">
                <a:effectLst/>
                <a:latin typeface="Helvetica Neue" panose="02000503000000020004" pitchFamily="2" charset="0"/>
              </a:rPr>
              <a:t> Foundation (WBF), aiming to facilitate increased female involvement in shaping the Web3 ecosystem. Our goal is to collaboratively establish training camps and knowledge repositories tailored for women, utilizing a decentralized consensus foundation to build a closely-knit community of female builders.</a:t>
            </a:r>
            <a:endParaRPr kumimoji="1" lang="zh-CN" altLang="en-US" sz="2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A23E09-F06A-9C49-B1D3-60E2C578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4" y="6169630"/>
            <a:ext cx="461288" cy="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FBAD6A-9350-8743-BAD2-61FADB31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altLang="zh-CN" sz="6000" dirty="0">
                <a:effectLst/>
                <a:latin typeface="Helvetica Neue" panose="02000503000000020004" pitchFamily="2" charset="0"/>
              </a:rPr>
              <a:t>What we have</a:t>
            </a:r>
            <a:endParaRPr kumimoji="1" lang="zh-CN" alt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9F267-BCBA-0848-9503-E767D6CB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altLang="zh-CN" sz="2400" dirty="0">
                <a:effectLst/>
                <a:latin typeface="Helvetica Neue" panose="02000503000000020004" pitchFamily="2" charset="0"/>
              </a:rPr>
              <a:t>Scenario 1: Women's Coding Camp</a:t>
            </a:r>
          </a:p>
          <a:p>
            <a:pPr>
              <a:lnSpc>
                <a:spcPct val="100000"/>
              </a:lnSpc>
            </a:pPr>
            <a:r>
              <a:rPr lang="en-GB" altLang="zh-CN" sz="2400" dirty="0">
                <a:effectLst/>
                <a:latin typeface="Helvetica Neue" panose="02000503000000020004" pitchFamily="2" charset="0"/>
              </a:rPr>
              <a:t>Scenario 2: Building DAO Space</a:t>
            </a:r>
          </a:p>
          <a:p>
            <a:pPr>
              <a:lnSpc>
                <a:spcPct val="100000"/>
              </a:lnSpc>
            </a:pPr>
            <a:r>
              <a:rPr lang="en-GB" altLang="zh-CN" sz="2400" dirty="0">
                <a:effectLst/>
                <a:latin typeface="Helvetica Neue" panose="02000503000000020004" pitchFamily="2" charset="0"/>
              </a:rPr>
              <a:t>Scenario 3: Job/Project Connect</a:t>
            </a:r>
          </a:p>
          <a:p>
            <a:pPr>
              <a:lnSpc>
                <a:spcPct val="100000"/>
              </a:lnSpc>
            </a:pPr>
            <a:r>
              <a:rPr lang="en-GB" altLang="zh-CN" sz="2400" dirty="0">
                <a:effectLst/>
                <a:latin typeface="Helvetica Neue" panose="02000503000000020004" pitchFamily="2" charset="0"/>
              </a:rPr>
              <a:t>Scenario 4: Mentorship Program</a:t>
            </a:r>
          </a:p>
          <a:p>
            <a:pPr>
              <a:lnSpc>
                <a:spcPct val="100000"/>
              </a:lnSpc>
            </a:pPr>
            <a:r>
              <a:rPr lang="en-GB" altLang="zh-CN" sz="2400" dirty="0">
                <a:effectLst/>
                <a:latin typeface="Helvetica Neue" panose="02000503000000020004" pitchFamily="2" charset="0"/>
              </a:rPr>
              <a:t>Scenario 5: Angel Capital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Helvetica Neue" panose="02000503000000020004" pitchFamily="2" charset="0"/>
              </a:rPr>
              <a:t>   </a:t>
            </a:r>
            <a:endParaRPr kumimoji="1"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09DA03-3C56-F345-A18C-39383FEA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4" y="6169630"/>
            <a:ext cx="461288" cy="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3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7F8C17-6DF7-4E41-A0D8-C509CB67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altLang="zh-CN" sz="3400">
                <a:effectLst/>
                <a:latin typeface="Helvetica Neue" panose="02000503000000020004" pitchFamily="2" charset="0"/>
              </a:rPr>
              <a:t>Development Roadmap</a:t>
            </a:r>
            <a:endParaRPr kumimoji="1" lang="zh-CN" altLang="en-US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089D1-164D-8A4D-9360-FB8A3944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GB" altLang="zh-CN" sz="1500" dirty="0">
                <a:effectLst/>
                <a:latin typeface="Helvetica Neue" panose="02000503000000020004" pitchFamily="2" charset="0"/>
              </a:rPr>
              <a:t>1-Year Plan: Conduct coding camps, attract sponsorships.</a:t>
            </a:r>
          </a:p>
          <a:p>
            <a:r>
              <a:rPr lang="en-GB" altLang="zh-CN" sz="1500" dirty="0">
                <a:effectLst/>
                <a:latin typeface="Helvetica Neue" panose="02000503000000020004" pitchFamily="2" charset="0"/>
              </a:rPr>
              <a:t>2-Year Plan: Expand coding camps, deepen partnerships, establish branches.</a:t>
            </a:r>
          </a:p>
          <a:p>
            <a:r>
              <a:rPr lang="en-GB" altLang="zh-CN" sz="1500" dirty="0">
                <a:effectLst/>
                <a:latin typeface="Helvetica Neue" panose="02000503000000020004" pitchFamily="2" charset="0"/>
              </a:rPr>
              <a:t>5-Year Plan: Expand to Asia, international events, impact broader vulnerable groups.</a:t>
            </a:r>
          </a:p>
          <a:p>
            <a:endParaRPr lang="en-GB" altLang="zh-CN" sz="1500" dirty="0">
              <a:latin typeface="Helvetica Neue" panose="02000503000000020004" pitchFamily="2" charset="0"/>
            </a:endParaRPr>
          </a:p>
          <a:p>
            <a:r>
              <a:rPr lang="en-GB" altLang="zh-CN" sz="1500" dirty="0">
                <a:effectLst/>
                <a:latin typeface="Helvetica Neue" panose="02000503000000020004" pitchFamily="2" charset="0"/>
              </a:rPr>
              <a:t>Future Prospects</a:t>
            </a:r>
          </a:p>
          <a:p>
            <a:pPr marL="0" indent="0">
              <a:buNone/>
            </a:pPr>
            <a:r>
              <a:rPr lang="en-GB" altLang="zh-CN" sz="1500" dirty="0">
                <a:effectLst/>
                <a:latin typeface="Helvetica Neue" panose="02000503000000020004" pitchFamily="2" charset="0"/>
              </a:rPr>
              <a:t>A) Global Reach: Expand globally, empower women in Web3.</a:t>
            </a:r>
          </a:p>
          <a:p>
            <a:pPr marL="0" indent="0">
              <a:buNone/>
            </a:pPr>
            <a:r>
              <a:rPr lang="en-GB" altLang="zh-CN" sz="1500" dirty="0">
                <a:effectLst/>
                <a:latin typeface="Helvetica Neue" panose="02000503000000020004" pitchFamily="2" charset="0"/>
              </a:rPr>
              <a:t>B) Beyond Women: Extend impact to broader vulnerable groups.</a:t>
            </a:r>
          </a:p>
          <a:p>
            <a:endParaRPr lang="en-GB" altLang="zh-CN" sz="1500" dirty="0">
              <a:effectLst/>
              <a:latin typeface="Helvetica Neue" panose="02000503000000020004" pitchFamily="2" charset="0"/>
            </a:endParaRPr>
          </a:p>
          <a:p>
            <a:endParaRPr kumimoji="1" lang="zh-CN" altLang="en-US" sz="1500" dirty="0"/>
          </a:p>
          <a:p>
            <a:endParaRPr lang="en-GB" altLang="zh-CN" sz="1500" dirty="0">
              <a:effectLst/>
              <a:latin typeface="Helvetica Neue" panose="02000503000000020004" pitchFamily="2" charset="0"/>
            </a:endParaRPr>
          </a:p>
          <a:p>
            <a:endParaRPr kumimoji="1" lang="zh-CN" altLang="en-US" sz="15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430FC442-BC66-F89F-0E82-2D27B443E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9" r="7397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834B0-5E04-0D40-BCEA-9C146CC2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4" y="6169630"/>
            <a:ext cx="461288" cy="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0610F7-A620-6E48-8DD4-1248D54D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altLang="zh-CN" sz="4000">
                <a:effectLst/>
                <a:latin typeface="Helvetica Neue" panose="02000503000000020004" pitchFamily="2" charset="0"/>
              </a:rPr>
              <a:t>Core Functions (Website)</a:t>
            </a:r>
            <a:endParaRPr kumimoji="1" lang="zh-CN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147C7-6C9A-4741-A9C3-4859AC51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zh-CN" sz="2000" dirty="0">
                <a:effectLst/>
                <a:latin typeface="Helvetica Neue" panose="02000503000000020004" pitchFamily="2" charset="0"/>
              </a:rPr>
              <a:t>Function 1: Project Showcase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zh-CN" sz="2000" dirty="0">
                <a:effectLst/>
                <a:latin typeface="Helvetica Neue" panose="02000503000000020004" pitchFamily="2" charset="0"/>
              </a:rPr>
              <a:t>  Provide industry updates, tech articles, and exclusive insights.</a:t>
            </a:r>
          </a:p>
          <a:p>
            <a:pPr>
              <a:lnSpc>
                <a:spcPct val="150000"/>
              </a:lnSpc>
            </a:pPr>
            <a:r>
              <a:rPr lang="en-GB" altLang="zh-CN" sz="2000" dirty="0">
                <a:effectLst/>
                <a:latin typeface="Helvetica Neue" panose="02000503000000020004" pitchFamily="2" charset="0"/>
              </a:rPr>
              <a:t>Function 2: Fundraising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Helvetica Neue" panose="02000503000000020004" pitchFamily="2" charset="0"/>
              </a:rPr>
              <a:t> </a:t>
            </a:r>
            <a:r>
              <a:rPr lang="en-US" altLang="zh-CN" sz="2000" dirty="0">
                <a:latin typeface="Helvetica Neue" panose="02000503000000020004" pitchFamily="2" charset="0"/>
              </a:rPr>
              <a:t> </a:t>
            </a:r>
            <a:r>
              <a:rPr lang="en-GB" altLang="zh-CN" sz="2000" dirty="0">
                <a:effectLst/>
                <a:latin typeface="Helvetica Neue" panose="02000503000000020004" pitchFamily="2" charset="0"/>
              </a:rPr>
              <a:t>Accept cryptocurrency donations for foundation support.</a:t>
            </a:r>
          </a:p>
          <a:p>
            <a:pPr>
              <a:lnSpc>
                <a:spcPct val="150000"/>
              </a:lnSpc>
            </a:pPr>
            <a:r>
              <a:rPr lang="en-GB" altLang="zh-CN" sz="2000" dirty="0">
                <a:effectLst/>
                <a:latin typeface="Helvetica Neue" panose="02000503000000020004" pitchFamily="2" charset="0"/>
              </a:rPr>
              <a:t>Function 3: Member Services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Helvetica Neue" panose="02000503000000020004" pitchFamily="2" charset="0"/>
              </a:rPr>
              <a:t>  </a:t>
            </a:r>
            <a:r>
              <a:rPr lang="en-GB" altLang="zh-CN" sz="2000" dirty="0">
                <a:effectLst/>
                <a:latin typeface="Helvetica Neue" panose="02000503000000020004" pitchFamily="2" charset="0"/>
              </a:rPr>
              <a:t>Online platform for event registration, forums, and information queries.</a:t>
            </a:r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76FC91-596D-0E4D-970A-F31EB990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4" y="6169630"/>
            <a:ext cx="461288" cy="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97E7C22-58C3-284A-B06A-E9F36570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tabLst>
                <a:tab pos="833438" algn="l"/>
              </a:tabLst>
            </a:pPr>
            <a:r>
              <a:rPr lang="en-US" altLang="zh-CN" b="1" dirty="0"/>
              <a:t>WBF Token</a:t>
            </a:r>
            <a:endParaRPr lang="zh-CN" alt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99A54-D0D6-FE43-93DC-A090CD531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97016-BD5B-4044-849E-E39B87D6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zh-CN" sz="2000" dirty="0">
                <a:effectLst/>
                <a:latin typeface="Helvetica Neue" panose="02000503000000020004" pitchFamily="2" charset="0"/>
              </a:rPr>
              <a:t>Ethereum + Polygon</a:t>
            </a:r>
          </a:p>
          <a:p>
            <a:pPr>
              <a:lnSpc>
                <a:spcPct val="150000"/>
              </a:lnSpc>
            </a:pPr>
            <a:r>
              <a:rPr lang="en-GB" altLang="zh-CN" sz="2000" dirty="0">
                <a:effectLst/>
                <a:latin typeface="Helvetica Neue" panose="02000503000000020004" pitchFamily="2" charset="0"/>
              </a:rPr>
              <a:t>ERC20, ERC721 Token</a:t>
            </a:r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6C9C2B-34B3-1D41-9735-028EF436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4" y="6169630"/>
            <a:ext cx="461288" cy="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2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2817D0-FDFE-DE4E-B83B-EFB0BCC2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zh-CN" sz="4000">
                <a:effectLst/>
                <a:latin typeface="Helvetica Neue" panose="02000503000000020004" pitchFamily="2" charset="0"/>
              </a:rPr>
              <a:t>Project Team</a:t>
            </a:r>
            <a:endParaRPr kumimoji="1" lang="zh-CN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3D428-E289-5F41-A06D-CF02C451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400" b="0" i="0" dirty="0">
                <a:effectLst/>
                <a:latin typeface="-apple-system"/>
              </a:rPr>
              <a:t>Supported</a:t>
            </a:r>
            <a:r>
              <a:rPr lang="en-GB" altLang="zh-CN" sz="2400" dirty="0">
                <a:latin typeface="-apple-system"/>
              </a:rPr>
              <a:t> by:</a:t>
            </a:r>
            <a:endParaRPr lang="en-GB" altLang="zh-CN" sz="2400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2400" b="0" i="0" dirty="0" err="1">
                <a:effectLst/>
                <a:latin typeface="-apple-system"/>
              </a:rPr>
              <a:t>MaXX</a:t>
            </a:r>
            <a:r>
              <a:rPr lang="zh-CN" altLang="en-GB" sz="2400" b="0" i="0" dirty="0">
                <a:effectLst/>
                <a:latin typeface="-apple-system"/>
              </a:rPr>
              <a:t>、</a:t>
            </a:r>
            <a:r>
              <a:rPr lang="en-GB" altLang="zh-CN" sz="2400" b="0" i="0" dirty="0" err="1">
                <a:effectLst/>
                <a:latin typeface="-apple-system"/>
              </a:rPr>
              <a:t>Qiū</a:t>
            </a:r>
            <a:r>
              <a:rPr lang="en-GB" altLang="zh-CN" sz="2400" b="0" i="0" dirty="0">
                <a:effectLst/>
                <a:latin typeface="-apple-system"/>
              </a:rPr>
              <a:t> </a:t>
            </a:r>
            <a:r>
              <a:rPr lang="en-GB" altLang="zh-CN" sz="2400" b="0" i="0" dirty="0" err="1">
                <a:effectLst/>
                <a:latin typeface="-apple-system"/>
              </a:rPr>
              <a:t>Qiū</a:t>
            </a:r>
            <a:r>
              <a:rPr lang="zh-CN" altLang="en-US" sz="2400" b="0" i="0" dirty="0">
                <a:effectLst/>
                <a:latin typeface="-apple-system"/>
              </a:rPr>
              <a:t>、</a:t>
            </a:r>
            <a:r>
              <a:rPr lang="en-GB" altLang="zh-CN" sz="2400" b="0" i="0" dirty="0">
                <a:effectLst/>
                <a:latin typeface="-apple-system"/>
              </a:rPr>
              <a:t>Wendy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400" b="0" i="0" dirty="0">
                <a:effectLst/>
                <a:latin typeface="-apple-system"/>
              </a:rPr>
              <a:t>Contributed by: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2400" b="0" i="0" dirty="0" err="1">
                <a:effectLst/>
                <a:latin typeface="-apple-system"/>
              </a:rPr>
              <a:t>Yijing</a:t>
            </a:r>
            <a:r>
              <a:rPr lang="en-GB" altLang="zh-CN" sz="2400" b="0" i="0" dirty="0">
                <a:effectLst/>
                <a:latin typeface="-apple-system"/>
              </a:rPr>
              <a:t>: visual design and optimization, content and idea creation.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2400" b="0" i="0" dirty="0">
                <a:effectLst/>
                <a:latin typeface="-apple-system"/>
              </a:rPr>
              <a:t>Jill: website prototype ideation, long-term development planning, and content creation.</a:t>
            </a:r>
          </a:p>
          <a:p>
            <a:pPr>
              <a:lnSpc>
                <a:spcPct val="100000"/>
              </a:lnSpc>
            </a:pPr>
            <a:endParaRPr kumimoji="1"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AFF4C6-DFD5-DC4C-BA01-FFB6F2E9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4" y="6169630"/>
            <a:ext cx="461288" cy="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405BFC-1332-4C4B-851A-91C6D17A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zh-CN" sz="4000">
                <a:effectLst/>
                <a:latin typeface="Helvetica Neue" panose="02000503000000020004" pitchFamily="2" charset="0"/>
              </a:rPr>
              <a:t>Contact Us</a:t>
            </a:r>
            <a:endParaRPr kumimoji="1" lang="zh-CN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3C70B-F55A-CD4D-BE83-6C99978D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  <a:latin typeface="Helvetica Neue" panose="02000503000000020004" pitchFamily="2" charset="0"/>
              </a:rPr>
              <a:t>Email: </a:t>
            </a:r>
            <a:r>
              <a:rPr lang="en-GB" altLang="zh-CN" sz="2400" dirty="0" err="1">
                <a:effectLst/>
                <a:latin typeface="Helvetica Neue" panose="02000503000000020004" pitchFamily="2" charset="0"/>
              </a:rPr>
              <a:t>contact@wbf.io</a:t>
            </a:r>
            <a:endParaRPr lang="en-GB" altLang="zh-CN" sz="2400" dirty="0">
              <a:effectLst/>
              <a:latin typeface="Helvetica Neue" panose="02000503000000020004" pitchFamily="2" charset="0"/>
            </a:endParaRPr>
          </a:p>
          <a:p>
            <a:r>
              <a:rPr lang="en-GB" altLang="zh-CN" sz="2400" dirty="0">
                <a:effectLst/>
                <a:latin typeface="Helvetica Neue" panose="02000503000000020004" pitchFamily="2" charset="0"/>
              </a:rPr>
              <a:t>Social Media: Weibo, WeChat, XHS, X, Ins</a:t>
            </a:r>
          </a:p>
          <a:p>
            <a:r>
              <a:rPr lang="en-GB" altLang="zh-CN" sz="2400" dirty="0" err="1">
                <a:effectLst/>
                <a:latin typeface="Helvetica Neue" panose="02000503000000020004" pitchFamily="2" charset="0"/>
              </a:rPr>
              <a:t>Notion:https</a:t>
            </a:r>
            <a:r>
              <a:rPr lang="en-GB" altLang="zh-CN" sz="2400" dirty="0">
                <a:effectLst/>
                <a:latin typeface="Helvetica Neue" panose="02000503000000020004" pitchFamily="2" charset="0"/>
              </a:rPr>
              <a:t>://</a:t>
            </a:r>
            <a:r>
              <a:rPr lang="en-GB" altLang="zh-CN" sz="2400" dirty="0" err="1">
                <a:effectLst/>
                <a:latin typeface="Helvetica Neue" panose="02000503000000020004" pitchFamily="2" charset="0"/>
              </a:rPr>
              <a:t>womenbuidl.notion.site</a:t>
            </a:r>
            <a:endParaRPr kumimoji="1"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6E2911-9CB6-6948-9FF6-800C7BB4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4" y="6169630"/>
            <a:ext cx="461288" cy="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326</Words>
  <Application>Microsoft Macintosh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Calibri</vt:lpstr>
      <vt:lpstr>Helvetica Neue</vt:lpstr>
      <vt:lpstr>Office 主题​​</vt:lpstr>
      <vt:lpstr>Women Buidl Foundation</vt:lpstr>
      <vt:lpstr>Vision &amp; Mission </vt:lpstr>
      <vt:lpstr>What we have</vt:lpstr>
      <vt:lpstr>Development Roadmap</vt:lpstr>
      <vt:lpstr>Core Functions (Website)</vt:lpstr>
      <vt:lpstr>WBF Token</vt:lpstr>
      <vt:lpstr>Project Team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Buidl Foundation</dc:title>
  <dc:creator>Wang Yijing</dc:creator>
  <cp:lastModifiedBy>Wang Yijing</cp:lastModifiedBy>
  <cp:revision>2</cp:revision>
  <dcterms:created xsi:type="dcterms:W3CDTF">2023-08-28T18:14:36Z</dcterms:created>
  <dcterms:modified xsi:type="dcterms:W3CDTF">2023-08-29T06:44:20Z</dcterms:modified>
</cp:coreProperties>
</file>