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62" r:id="rId1"/>
  </p:sldMasterIdLst>
  <p:notesMasterIdLst>
    <p:notesMasterId r:id="rId219"/>
  </p:notesMasterIdLst>
  <p:handoutMasterIdLst>
    <p:handoutMasterId r:id="rId220"/>
  </p:handoutMasterIdLst>
  <p:sldIdLst>
    <p:sldId id="256" r:id="rId2"/>
    <p:sldId id="258" r:id="rId3"/>
    <p:sldId id="259" r:id="rId4"/>
    <p:sldId id="1706" r:id="rId5"/>
    <p:sldId id="1884" r:id="rId6"/>
    <p:sldId id="261" r:id="rId7"/>
    <p:sldId id="260" r:id="rId8"/>
    <p:sldId id="262" r:id="rId9"/>
    <p:sldId id="263" r:id="rId10"/>
    <p:sldId id="264" r:id="rId11"/>
    <p:sldId id="265" r:id="rId12"/>
    <p:sldId id="266" r:id="rId13"/>
    <p:sldId id="267" r:id="rId14"/>
    <p:sldId id="268" r:id="rId15"/>
    <p:sldId id="269" r:id="rId16"/>
    <p:sldId id="270" r:id="rId17"/>
    <p:sldId id="1868" r:id="rId18"/>
    <p:sldId id="271" r:id="rId19"/>
    <p:sldId id="272" r:id="rId20"/>
    <p:sldId id="273" r:id="rId21"/>
    <p:sldId id="448" r:id="rId22"/>
    <p:sldId id="274" r:id="rId23"/>
    <p:sldId id="275" r:id="rId24"/>
    <p:sldId id="1707"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1839" r:id="rId59"/>
    <p:sldId id="310" r:id="rId60"/>
    <p:sldId id="1714" r:id="rId61"/>
    <p:sldId id="1722" r:id="rId62"/>
    <p:sldId id="1723" r:id="rId63"/>
    <p:sldId id="1724" r:id="rId64"/>
    <p:sldId id="1725" r:id="rId65"/>
    <p:sldId id="1726" r:id="rId66"/>
    <p:sldId id="1727" r:id="rId67"/>
    <p:sldId id="316" r:id="rId68"/>
    <p:sldId id="1837" r:id="rId69"/>
    <p:sldId id="1712" r:id="rId70"/>
    <p:sldId id="1713" r:id="rId71"/>
    <p:sldId id="1701" r:id="rId72"/>
    <p:sldId id="319" r:id="rId73"/>
    <p:sldId id="320" r:id="rId74"/>
    <p:sldId id="321" r:id="rId75"/>
    <p:sldId id="322" r:id="rId76"/>
    <p:sldId id="324" r:id="rId77"/>
    <p:sldId id="1838" r:id="rId78"/>
    <p:sldId id="325" r:id="rId79"/>
    <p:sldId id="326" r:id="rId80"/>
    <p:sldId id="327" r:id="rId81"/>
    <p:sldId id="328" r:id="rId82"/>
    <p:sldId id="329" r:id="rId83"/>
    <p:sldId id="330" r:id="rId84"/>
    <p:sldId id="1869" r:id="rId85"/>
    <p:sldId id="1870" r:id="rId86"/>
    <p:sldId id="1871" r:id="rId87"/>
    <p:sldId id="1872" r:id="rId88"/>
    <p:sldId id="1873" r:id="rId89"/>
    <p:sldId id="1874" r:id="rId90"/>
    <p:sldId id="1875" r:id="rId91"/>
    <p:sldId id="1876" r:id="rId92"/>
    <p:sldId id="1886" r:id="rId93"/>
    <p:sldId id="332" r:id="rId94"/>
    <p:sldId id="333" r:id="rId95"/>
    <p:sldId id="334" r:id="rId96"/>
    <p:sldId id="1542" r:id="rId97"/>
    <p:sldId id="1728" r:id="rId98"/>
    <p:sldId id="1853" r:id="rId99"/>
    <p:sldId id="1854" r:id="rId100"/>
    <p:sldId id="1729" r:id="rId101"/>
    <p:sldId id="1730" r:id="rId102"/>
    <p:sldId id="1762" r:id="rId103"/>
    <p:sldId id="1821" r:id="rId104"/>
    <p:sldId id="1731" r:id="rId105"/>
    <p:sldId id="1758" r:id="rId106"/>
    <p:sldId id="1759" r:id="rId107"/>
    <p:sldId id="1855" r:id="rId108"/>
    <p:sldId id="1760" r:id="rId109"/>
    <p:sldId id="1757" r:id="rId110"/>
    <p:sldId id="1781" r:id="rId111"/>
    <p:sldId id="1761" r:id="rId112"/>
    <p:sldId id="1772" r:id="rId113"/>
    <p:sldId id="1763" r:id="rId114"/>
    <p:sldId id="1773" r:id="rId115"/>
    <p:sldId id="1774" r:id="rId116"/>
    <p:sldId id="1775" r:id="rId117"/>
    <p:sldId id="1776" r:id="rId118"/>
    <p:sldId id="1777" r:id="rId119"/>
    <p:sldId id="348" r:id="rId120"/>
    <p:sldId id="1778" r:id="rId121"/>
    <p:sldId id="1779" r:id="rId122"/>
    <p:sldId id="1780" r:id="rId123"/>
    <p:sldId id="1782" r:id="rId124"/>
    <p:sldId id="1785" r:id="rId125"/>
    <p:sldId id="1783" r:id="rId126"/>
    <p:sldId id="1784" r:id="rId127"/>
    <p:sldId id="1786" r:id="rId128"/>
    <p:sldId id="1764" r:id="rId129"/>
    <p:sldId id="1787" r:id="rId130"/>
    <p:sldId id="1788" r:id="rId131"/>
    <p:sldId id="1765" r:id="rId132"/>
    <p:sldId id="1883" r:id="rId133"/>
    <p:sldId id="1789" r:id="rId134"/>
    <p:sldId id="1766" r:id="rId135"/>
    <p:sldId id="1800" r:id="rId136"/>
    <p:sldId id="1749" r:id="rId137"/>
    <p:sldId id="1802" r:id="rId138"/>
    <p:sldId id="1803" r:id="rId139"/>
    <p:sldId id="1809" r:id="rId140"/>
    <p:sldId id="1748" r:id="rId141"/>
    <p:sldId id="1810" r:id="rId142"/>
    <p:sldId id="1747" r:id="rId143"/>
    <p:sldId id="1804" r:id="rId144"/>
    <p:sldId id="1811" r:id="rId145"/>
    <p:sldId id="1805" r:id="rId146"/>
    <p:sldId id="1885" r:id="rId147"/>
    <p:sldId id="1806" r:id="rId148"/>
    <p:sldId id="1812" r:id="rId149"/>
    <p:sldId id="1807" r:id="rId150"/>
    <p:sldId id="1808" r:id="rId151"/>
    <p:sldId id="1801" r:id="rId152"/>
    <p:sldId id="1813" r:id="rId153"/>
    <p:sldId id="1814" r:id="rId154"/>
    <p:sldId id="1815" r:id="rId155"/>
    <p:sldId id="1743" r:id="rId156"/>
    <p:sldId id="1856" r:id="rId157"/>
    <p:sldId id="1816" r:id="rId158"/>
    <p:sldId id="1817" r:id="rId159"/>
    <p:sldId id="1819" r:id="rId160"/>
    <p:sldId id="1820" r:id="rId161"/>
    <p:sldId id="1823" r:id="rId162"/>
    <p:sldId id="1858" r:id="rId163"/>
    <p:sldId id="1857" r:id="rId164"/>
    <p:sldId id="391" r:id="rId165"/>
    <p:sldId id="392" r:id="rId166"/>
    <p:sldId id="393" r:id="rId167"/>
    <p:sldId id="394" r:id="rId168"/>
    <p:sldId id="395" r:id="rId169"/>
    <p:sldId id="396" r:id="rId170"/>
    <p:sldId id="397" r:id="rId171"/>
    <p:sldId id="1846" r:id="rId172"/>
    <p:sldId id="1841" r:id="rId173"/>
    <p:sldId id="1842" r:id="rId174"/>
    <p:sldId id="1843" r:id="rId175"/>
    <p:sldId id="1825" r:id="rId176"/>
    <p:sldId id="1700" r:id="rId177"/>
    <p:sldId id="1827" r:id="rId178"/>
    <p:sldId id="1877" r:id="rId179"/>
    <p:sldId id="1878" r:id="rId180"/>
    <p:sldId id="1879" r:id="rId181"/>
    <p:sldId id="1880" r:id="rId182"/>
    <p:sldId id="1881" r:id="rId183"/>
    <p:sldId id="1882" r:id="rId184"/>
    <p:sldId id="398" r:id="rId185"/>
    <p:sldId id="399" r:id="rId186"/>
    <p:sldId id="400" r:id="rId187"/>
    <p:sldId id="401" r:id="rId188"/>
    <p:sldId id="402" r:id="rId189"/>
    <p:sldId id="403" r:id="rId190"/>
    <p:sldId id="404" r:id="rId191"/>
    <p:sldId id="405" r:id="rId192"/>
    <p:sldId id="1704" r:id="rId193"/>
    <p:sldId id="1703" r:id="rId194"/>
    <p:sldId id="420" r:id="rId195"/>
    <p:sldId id="421" r:id="rId196"/>
    <p:sldId id="422" r:id="rId197"/>
    <p:sldId id="423" r:id="rId198"/>
    <p:sldId id="424" r:id="rId199"/>
    <p:sldId id="435" r:id="rId200"/>
    <p:sldId id="1833" r:id="rId201"/>
    <p:sldId id="1834" r:id="rId202"/>
    <p:sldId id="1835" r:id="rId203"/>
    <p:sldId id="1836" r:id="rId204"/>
    <p:sldId id="438" r:id="rId205"/>
    <p:sldId id="1844" r:id="rId206"/>
    <p:sldId id="1824" r:id="rId207"/>
    <p:sldId id="439" r:id="rId208"/>
    <p:sldId id="442" r:id="rId209"/>
    <p:sldId id="443" r:id="rId210"/>
    <p:sldId id="444" r:id="rId211"/>
    <p:sldId id="440" r:id="rId212"/>
    <p:sldId id="441" r:id="rId213"/>
    <p:sldId id="445" r:id="rId214"/>
    <p:sldId id="446" r:id="rId215"/>
    <p:sldId id="447" r:id="rId216"/>
    <p:sldId id="1480" r:id="rId217"/>
    <p:sldId id="1709" r:id="rId218"/>
  </p:sldIdLst>
  <p:sldSz cx="10058400" cy="7772400"/>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hiddenSlides="1" scaleToFitPaper="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79F"/>
    <a:srgbClr val="00AE00"/>
    <a:srgbClr val="FC0128"/>
    <a:srgbClr val="063DE8"/>
    <a:srgbClr val="7FFF00"/>
    <a:srgbClr val="51DC00"/>
    <a:srgbClr val="F35B1B"/>
    <a:srgbClr val="B4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99" autoAdjust="0"/>
    <p:restoredTop sz="99642" autoAdjust="0"/>
  </p:normalViewPr>
  <p:slideViewPr>
    <p:cSldViewPr>
      <p:cViewPr varScale="1">
        <p:scale>
          <a:sx n="77" d="100"/>
          <a:sy n="77" d="100"/>
        </p:scale>
        <p:origin x="96" y="3162"/>
      </p:cViewPr>
      <p:guideLst>
        <p:guide orient="horz" pos="2448"/>
        <p:guide pos="3168"/>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23136"/>
    </p:cViewPr>
  </p:sorterViewPr>
  <p:notesViewPr>
    <p:cSldViewPr>
      <p:cViewPr varScale="1">
        <p:scale>
          <a:sx n="84" d="100"/>
          <a:sy n="84" d="100"/>
        </p:scale>
        <p:origin x="-3180"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5" name="Rectangle 3"/>
          <p:cNvSpPr>
            <a:spLocks noChangeArrowheads="1"/>
          </p:cNvSpPr>
          <p:nvPr/>
        </p:nvSpPr>
        <p:spPr>
          <a:xfrm>
            <a:off x="-23310850" y="241301"/>
            <a:ext cx="56711850" cy="276226"/>
          </a:xfrm>
          <a:prstGeom prst="rect">
            <a:avLst/>
          </a:prstGeom>
          <a:noFill/>
          <a:ln w="12700">
            <a:noFill/>
            <a:miter lim="800000"/>
            <a:headEnd/>
            <a:tailEnd/>
          </a:ln>
          <a:effectLst/>
        </p:spPr>
        <p:txBody>
          <a:bodyPr wrap="none" lIns="95609" tIns="47805" rIns="95609" bIns="47805" numCol="1" anchor="ctr"/>
          <a:lstStyle/>
          <a:p>
            <a:pPr algn="ctr" defTabSz="956524">
              <a:defRPr/>
            </a:pPr>
            <a:endParaRPr lang="en-US" dirty="0">
              <a:latin typeface="Arial" pitchFamily="34" charset="0"/>
            </a:endParaRPr>
          </a:p>
        </p:txBody>
      </p:sp>
    </p:spTree>
    <p:extLst>
      <p:ext uri="{BB962C8B-B14F-4D97-AF65-F5344CB8AC3E}">
        <p14:creationId xmlns:p14="http://schemas.microsoft.com/office/powerpoint/2010/main" val="4152165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3"/>
          <p:cNvSpPr>
            <a:spLocks noGrp="1" noRot="1" noChangeAspect="1" noChangeArrowheads="1" noTextEdit="1"/>
          </p:cNvSpPr>
          <p:nvPr>
            <p:ph type="sldImg" idx="2"/>
          </p:nvPr>
        </p:nvSpPr>
        <p:spPr>
          <a:xfrm>
            <a:off x="1025525" y="487363"/>
            <a:ext cx="5264150" cy="4067175"/>
          </a:xfrm>
          <a:prstGeom prst="rect">
            <a:avLst/>
          </a:prstGeom>
          <a:noFill/>
          <a:ln w="12700">
            <a:solidFill>
              <a:schemeClr val="tx1"/>
            </a:solidFill>
            <a:miter lim="800000"/>
            <a:headEnd/>
            <a:tailEnd/>
          </a:ln>
        </p:spPr>
      </p:sp>
      <p:sp>
        <p:nvSpPr>
          <p:cNvPr id="2052" name="Rectangle 4"/>
          <p:cNvSpPr>
            <a:spLocks noGrp="1" noChangeArrowheads="1"/>
          </p:cNvSpPr>
          <p:nvPr>
            <p:ph type="body" sz="quarter" idx="3"/>
          </p:nvPr>
        </p:nvSpPr>
        <p:spPr>
          <a:xfrm>
            <a:off x="609607" y="5459418"/>
            <a:ext cx="5973763" cy="3419475"/>
          </a:xfrm>
          <a:prstGeom prst="rect">
            <a:avLst/>
          </a:prstGeom>
          <a:noFill/>
          <a:ln w="12700">
            <a:noFill/>
            <a:miter lim="800000"/>
            <a:headEnd/>
            <a:tailEnd/>
          </a:ln>
          <a:effectLst/>
        </p:spPr>
        <p:txBody>
          <a:bodyPr vert="horz" wrap="square" lIns="103367" tIns="52558" rIns="103367" bIns="5255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4754536"/>
      </p:ext>
    </p:extLst>
  </p:cSld>
  <p:clrMap bg1="lt1" tx1="dk1" bg2="lt2" tx2="dk2" accent1="accent1" accent2="accent2" accent3="accent3" accent4="accent4" accent5="accent5" accent6="accent6" hlink="hlink" folHlink="folHlink"/>
  <p:notesStyle>
    <a:lvl1pPr marL="233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1pPr>
    <a:lvl2pPr marL="698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2pPr>
    <a:lvl3pPr marL="1163638" indent="-231775"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3pPr>
    <a:lvl4pPr marL="1630363"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4pPr>
    <a:lvl5pPr marL="2095500" indent="-233363" algn="just" defTabSz="949325" rtl="0" eaLnBrk="0" fontAlgn="base" hangingPunct="0">
      <a:lnSpc>
        <a:spcPct val="90000"/>
      </a:lnSpc>
      <a:spcBef>
        <a:spcPct val="40000"/>
      </a:spcBef>
      <a:spcAft>
        <a:spcPct val="0"/>
      </a:spcAft>
      <a:buSzPct val="100000"/>
      <a:buChar char="•"/>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724998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0424972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ln/>
        </p:spPr>
      </p:sp>
      <p:sp>
        <p:nvSpPr>
          <p:cNvPr id="24985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68208400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ln/>
        </p:spPr>
      </p:sp>
      <p:sp>
        <p:nvSpPr>
          <p:cNvPr id="267267"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99887105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75405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94296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162225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025865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318263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85608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45382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076221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Tree>
    <p:extLst>
      <p:ext uri="{BB962C8B-B14F-4D97-AF65-F5344CB8AC3E}">
        <p14:creationId xmlns:p14="http://schemas.microsoft.com/office/powerpoint/2010/main" val="361586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78394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Tree>
    <p:extLst>
      <p:ext uri="{BB962C8B-B14F-4D97-AF65-F5344CB8AC3E}">
        <p14:creationId xmlns:p14="http://schemas.microsoft.com/office/powerpoint/2010/main" val="2195803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774632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56746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263983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539878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Tree>
    <p:extLst>
      <p:ext uri="{BB962C8B-B14F-4D97-AF65-F5344CB8AC3E}">
        <p14:creationId xmlns:p14="http://schemas.microsoft.com/office/powerpoint/2010/main" val="108651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154228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761351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130739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8703864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530572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8690141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660639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5229901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528308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4936158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812172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780011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428167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14335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9334200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43442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5906501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p:spPr>
      </p:sp>
      <p:sp>
        <p:nvSpPr>
          <p:cNvPr id="18637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983506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261885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2969727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4267226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81733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4392942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361444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0432861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978461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p:spPr>
      </p:sp>
      <p:sp>
        <p:nvSpPr>
          <p:cNvPr id="187395"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969410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9775785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p:spPr>
      </p:sp>
      <p:sp>
        <p:nvSpPr>
          <p:cNvPr id="17510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587238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p:spPr>
      </p:sp>
      <p:sp>
        <p:nvSpPr>
          <p:cNvPr id="189443"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4074597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4188745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555602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p:spPr>
      </p:sp>
      <p:sp>
        <p:nvSpPr>
          <p:cNvPr id="16998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3578976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p:spPr>
      </p:sp>
      <p:sp>
        <p:nvSpPr>
          <p:cNvPr id="18022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3154629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numCol="1"/>
          <a:lstStyle/>
          <a:p>
            <a:endParaRPr lang="en-US"/>
          </a:p>
        </p:txBody>
      </p:sp>
    </p:spTree>
    <p:extLst>
      <p:ext uri="{BB962C8B-B14F-4D97-AF65-F5344CB8AC3E}">
        <p14:creationId xmlns:p14="http://schemas.microsoft.com/office/powerpoint/2010/main" val="10231372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9344345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701772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358699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285732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549054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p:cNvSpPr>
            <a:spLocks noGrp="1" noRot="1" noChangeAspect="1" noTextEdit="1"/>
          </p:cNvSpPr>
          <p:nvPr>
            <p:ph type="sldImg"/>
          </p:nvPr>
        </p:nvSpPr>
        <p:spPr>
          <a:ln/>
        </p:spPr>
      </p:sp>
      <p:sp>
        <p:nvSpPr>
          <p:cNvPr id="195587"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31041240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8382935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9752076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163669697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289590919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9347934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29239039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Rot="1" noChangeAspect="1" noChangeArrowheads="1" noTextEdit="1"/>
          </p:cNvSpPr>
          <p:nvPr>
            <p:ph type="sldImg"/>
          </p:nvPr>
        </p:nvSpPr>
        <p:spPr>
          <a:xfrm>
            <a:off x="192088" y="608013"/>
            <a:ext cx="6567487" cy="5075237"/>
          </a:xfrm>
          <a:ln/>
        </p:spPr>
      </p:sp>
      <p:sp>
        <p:nvSpPr>
          <p:cNvPr id="251907"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19987100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416296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9507808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714846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257107482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57807370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21989819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7915564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42695596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ln/>
        </p:spPr>
      </p:sp>
      <p:sp>
        <p:nvSpPr>
          <p:cNvPr id="210947"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21619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55292318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4628387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4292476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4575938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152713090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4098633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1737193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5370070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17310385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28953164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86824779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259531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162898450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192088" y="608013"/>
            <a:ext cx="6567487" cy="5075237"/>
          </a:xfrm>
          <a:ln/>
        </p:spPr>
      </p:sp>
      <p:sp>
        <p:nvSpPr>
          <p:cNvPr id="247811" name="Rectangle 3"/>
          <p:cNvSpPr>
            <a:spLocks noGrp="1" noChangeArrowheads="1"/>
          </p:cNvSpPr>
          <p:nvPr>
            <p:ph type="body" idx="1"/>
          </p:nvPr>
        </p:nvSpPr>
        <p:spPr>
          <a:noFill/>
          <a:ln w="9525"/>
        </p:spPr>
        <p:txBody>
          <a:bodyPr/>
          <a:lstStyle/>
          <a:p>
            <a:endParaRPr lang="en-US" dirty="0">
              <a:latin typeface="Arial" charset="0"/>
            </a:endParaRPr>
          </a:p>
        </p:txBody>
      </p:sp>
    </p:spTree>
    <p:extLst>
      <p:ext uri="{BB962C8B-B14F-4D97-AF65-F5344CB8AC3E}">
        <p14:creationId xmlns:p14="http://schemas.microsoft.com/office/powerpoint/2010/main" val="3490120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29550053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ChangeArrowheads="1"/>
          </p:cNvSpPr>
          <p:nvPr/>
        </p:nvSpPr>
        <p:spPr bwMode="auto">
          <a:xfrm>
            <a:off x="4143379" y="-1587"/>
            <a:ext cx="3171825" cy="479426"/>
          </a:xfrm>
          <a:prstGeom prst="rect">
            <a:avLst/>
          </a:prstGeom>
          <a:noFill/>
          <a:ln w="9525">
            <a:noFill/>
            <a:miter lim="800000"/>
            <a:headEnd/>
            <a:tailEnd/>
          </a:ln>
        </p:spPr>
        <p:txBody>
          <a:bodyPr wrap="none" lIns="99281" tIns="49641" rIns="99281" bIns="49641" anchor="ctr"/>
          <a:lstStyle/>
          <a:p>
            <a:endParaRPr lang="en-US" dirty="0"/>
          </a:p>
        </p:txBody>
      </p:sp>
      <p:sp>
        <p:nvSpPr>
          <p:cNvPr id="162819" name="Rectangle 3"/>
          <p:cNvSpPr>
            <a:spLocks noChangeArrowheads="1"/>
          </p:cNvSpPr>
          <p:nvPr/>
        </p:nvSpPr>
        <p:spPr bwMode="auto">
          <a:xfrm>
            <a:off x="4143379" y="9118604"/>
            <a:ext cx="3171825" cy="482600"/>
          </a:xfrm>
          <a:prstGeom prst="rect">
            <a:avLst/>
          </a:prstGeom>
          <a:noFill/>
          <a:ln w="9525">
            <a:noFill/>
            <a:miter lim="800000"/>
            <a:headEnd/>
            <a:tailEnd/>
          </a:ln>
        </p:spPr>
        <p:txBody>
          <a:bodyPr lIns="20684" tIns="0" rIns="20684" bIns="0" anchor="b"/>
          <a:lstStyle/>
          <a:p>
            <a:pPr algn="r" defTabSz="1068355"/>
            <a:r>
              <a:rPr lang="en-US" sz="1000" i="1" dirty="0">
                <a:latin typeface="Times New Roman" pitchFamily="18" charset="0"/>
              </a:rPr>
              <a:t>35</a:t>
            </a:r>
          </a:p>
        </p:txBody>
      </p:sp>
      <p:sp>
        <p:nvSpPr>
          <p:cNvPr id="162820" name="Rectangle 4"/>
          <p:cNvSpPr>
            <a:spLocks noChangeArrowheads="1"/>
          </p:cNvSpPr>
          <p:nvPr/>
        </p:nvSpPr>
        <p:spPr bwMode="auto">
          <a:xfrm>
            <a:off x="1" y="9118604"/>
            <a:ext cx="3170238" cy="482600"/>
          </a:xfrm>
          <a:prstGeom prst="rect">
            <a:avLst/>
          </a:prstGeom>
          <a:noFill/>
          <a:ln w="9525">
            <a:noFill/>
            <a:miter lim="800000"/>
            <a:headEnd/>
            <a:tailEnd/>
          </a:ln>
        </p:spPr>
        <p:txBody>
          <a:bodyPr wrap="none" lIns="99281" tIns="49641" rIns="99281" bIns="49641" anchor="ctr"/>
          <a:lstStyle/>
          <a:p>
            <a:endParaRPr lang="en-US" dirty="0"/>
          </a:p>
        </p:txBody>
      </p:sp>
      <p:sp>
        <p:nvSpPr>
          <p:cNvPr id="162821" name="Rectangle 5"/>
          <p:cNvSpPr>
            <a:spLocks noChangeArrowheads="1"/>
          </p:cNvSpPr>
          <p:nvPr/>
        </p:nvSpPr>
        <p:spPr bwMode="auto">
          <a:xfrm>
            <a:off x="1" y="-1587"/>
            <a:ext cx="3170238" cy="479426"/>
          </a:xfrm>
          <a:prstGeom prst="rect">
            <a:avLst/>
          </a:prstGeom>
          <a:noFill/>
          <a:ln w="9525">
            <a:noFill/>
            <a:miter lim="800000"/>
            <a:headEnd/>
            <a:tailEnd/>
          </a:ln>
        </p:spPr>
        <p:txBody>
          <a:bodyPr wrap="none" lIns="99281" tIns="49641" rIns="99281" bIns="49641" anchor="ctr"/>
          <a:lstStyle/>
          <a:p>
            <a:endParaRPr lang="en-US" dirty="0"/>
          </a:p>
        </p:txBody>
      </p:sp>
      <p:sp>
        <p:nvSpPr>
          <p:cNvPr id="162822" name="Rectangle 6"/>
          <p:cNvSpPr>
            <a:spLocks noGrp="1" noRot="1" noChangeAspect="1" noChangeArrowheads="1" noTextEdit="1"/>
          </p:cNvSpPr>
          <p:nvPr>
            <p:ph type="sldImg"/>
          </p:nvPr>
        </p:nvSpPr>
        <p:spPr>
          <a:xfrm>
            <a:off x="1335088" y="723900"/>
            <a:ext cx="4646612" cy="3589338"/>
          </a:xfrm>
          <a:ln cap="flat"/>
        </p:spPr>
      </p:sp>
      <p:sp>
        <p:nvSpPr>
          <p:cNvPr id="162823" name="Rectangle 7"/>
          <p:cNvSpPr>
            <a:spLocks noGrp="1" noChangeArrowheads="1"/>
          </p:cNvSpPr>
          <p:nvPr>
            <p:ph type="body" idx="1"/>
          </p:nvPr>
        </p:nvSpPr>
        <p:spPr>
          <a:xfrm>
            <a:off x="1412875" y="4559300"/>
            <a:ext cx="4500564" cy="4319588"/>
          </a:xfrm>
          <a:noFill/>
          <a:ln w="9525"/>
        </p:spPr>
        <p:txBody>
          <a:bodyPr lIns="105143" tIns="55157" rIns="105143" bIns="55157"/>
          <a:lstStyle/>
          <a:p>
            <a:pPr marL="257136" indent="-257136" defTabSz="1068355"/>
            <a:endParaRPr lang="en-US" dirty="0">
              <a:latin typeface="Arial" charset="0"/>
            </a:endParaRPr>
          </a:p>
        </p:txBody>
      </p:sp>
    </p:spTree>
    <p:extLst>
      <p:ext uri="{BB962C8B-B14F-4D97-AF65-F5344CB8AC3E}">
        <p14:creationId xmlns:p14="http://schemas.microsoft.com/office/powerpoint/2010/main" val="406635074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0907702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425786331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1344014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numCol="1"/>
          <a:lstStyle/>
          <a:p>
            <a:endParaRPr lang="en-US" dirty="0">
              <a:latin typeface="Arial" charset="0"/>
            </a:endParaRPr>
          </a:p>
        </p:txBody>
      </p:sp>
    </p:spTree>
    <p:extLst>
      <p:ext uri="{BB962C8B-B14F-4D97-AF65-F5344CB8AC3E}">
        <p14:creationId xmlns:p14="http://schemas.microsoft.com/office/powerpoint/2010/main" val="34513871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ln/>
        </p:spPr>
      </p:sp>
      <p:sp>
        <p:nvSpPr>
          <p:cNvPr id="254979"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73439831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a:ln/>
        </p:spPr>
      </p:sp>
      <p:sp>
        <p:nvSpPr>
          <p:cNvPr id="256003"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5624438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ln/>
        </p:spPr>
      </p:sp>
      <p:sp>
        <p:nvSpPr>
          <p:cNvPr id="257027"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316959660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2384268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w="9525"/>
        </p:spPr>
        <p:txBody>
          <a:bodyPr numCol="1"/>
          <a:lstStyle/>
          <a:p>
            <a:endParaRPr lang="en-US">
              <a:latin typeface="Arial" charset="0"/>
            </a:endParaRPr>
          </a:p>
        </p:txBody>
      </p:sp>
    </p:spTree>
    <p:extLst>
      <p:ext uri="{BB962C8B-B14F-4D97-AF65-F5344CB8AC3E}">
        <p14:creationId xmlns:p14="http://schemas.microsoft.com/office/powerpoint/2010/main" val="1349539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2414588"/>
            <a:ext cx="8550275" cy="1665287"/>
          </a:xfrm>
        </p:spPr>
        <p:txBody>
          <a:bodyPr numCol="1"/>
          <a:lstStyle/>
          <a:p>
            <a:r>
              <a:rPr lang="en-US"/>
              <a:t>Click to edit Master title style</a:t>
            </a:r>
          </a:p>
        </p:txBody>
      </p:sp>
      <p:sp>
        <p:nvSpPr>
          <p:cNvPr id="3" name="Subtitle 2"/>
          <p:cNvSpPr>
            <a:spLocks noGrp="1"/>
          </p:cNvSpPr>
          <p:nvPr>
            <p:ph type="subTitle" idx="1"/>
          </p:nvPr>
        </p:nvSpPr>
        <p:spPr>
          <a:xfrm>
            <a:off x="1508125" y="4403725"/>
            <a:ext cx="7042150" cy="1987550"/>
          </a:xfrm>
        </p:spPr>
        <p:txBody>
          <a:bodyPr numCol="1"/>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Vertical Text Placeholder 2"/>
          <p:cNvSpPr>
            <a:spLocks noGrp="1"/>
          </p:cNvSpPr>
          <p:nvPr>
            <p:ph type="body" orient="vert" idx="1"/>
          </p:nvPr>
        </p:nvSpPr>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6600" y="228600"/>
            <a:ext cx="2133600" cy="7086600"/>
          </a:xfrm>
        </p:spPr>
        <p:txBody>
          <a:bodyPr vert="eaVert" numCol="1"/>
          <a:lstStyle/>
          <a:p>
            <a:r>
              <a:rPr lang="en-US"/>
              <a:t>Click to edit Master title style</a:t>
            </a:r>
          </a:p>
        </p:txBody>
      </p:sp>
      <p:sp>
        <p:nvSpPr>
          <p:cNvPr id="3" name="Vertical Text Placeholder 2"/>
          <p:cNvSpPr>
            <a:spLocks noGrp="1"/>
          </p:cNvSpPr>
          <p:nvPr>
            <p:ph type="body" orient="vert" idx="1"/>
          </p:nvPr>
        </p:nvSpPr>
        <p:spPr>
          <a:xfrm>
            <a:off x="685800" y="228600"/>
            <a:ext cx="6248400" cy="7086600"/>
          </a:xfrm>
        </p:spPr>
        <p:txBody>
          <a:bodyPr vert="eaVert"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numCol="1"/>
          <a:lstStyle/>
          <a:p>
            <a:r>
              <a:rPr lang="en-US"/>
              <a:t>Click to edit Master title style</a:t>
            </a:r>
          </a:p>
        </p:txBody>
      </p:sp>
      <p:sp>
        <p:nvSpPr>
          <p:cNvPr id="3" name="Text Placeholder 2"/>
          <p:cNvSpPr>
            <a:spLocks noGrp="1"/>
          </p:cNvSpPr>
          <p:nvPr>
            <p:ph type="body" sz="half" idx="1"/>
          </p:nvPr>
        </p:nvSpPr>
        <p:spPr>
          <a:xfrm>
            <a:off x="685800" y="1219200"/>
            <a:ext cx="4191000" cy="60960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4191000" cy="60960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numCol="1"/>
          <a:lstStyle/>
          <a:p>
            <a:r>
              <a:rPr lang="en-US"/>
              <a:t>Click to edit Master title style</a:t>
            </a:r>
          </a:p>
        </p:txBody>
      </p:sp>
      <p:sp>
        <p:nvSpPr>
          <p:cNvPr id="3" name="Table Placeholder 2"/>
          <p:cNvSpPr>
            <a:spLocks noGrp="1"/>
          </p:cNvSpPr>
          <p:nvPr>
            <p:ph type="tbl" idx="1"/>
          </p:nvPr>
        </p:nvSpPr>
        <p:spPr>
          <a:xfrm>
            <a:off x="685800" y="1219200"/>
            <a:ext cx="8534400" cy="6096000"/>
          </a:xfrm>
        </p:spPr>
        <p:txBody>
          <a:bodyPr numCol="1"/>
          <a:lstStyle/>
          <a:p>
            <a:pPr lvl="0"/>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458200" cy="838200"/>
          </a:xfrm>
        </p:spPr>
        <p:txBody>
          <a:bodyPr numCol="1"/>
          <a:lstStyle/>
          <a:p>
            <a:r>
              <a:rPr lang="en-US"/>
              <a:t>Click to edit Master title style</a:t>
            </a:r>
          </a:p>
        </p:txBody>
      </p:sp>
      <p:sp>
        <p:nvSpPr>
          <p:cNvPr id="3" name="Text Placeholder 2"/>
          <p:cNvSpPr>
            <a:spLocks noGrp="1"/>
          </p:cNvSpPr>
          <p:nvPr>
            <p:ph type="body" sz="half" idx="1"/>
          </p:nvPr>
        </p:nvSpPr>
        <p:spPr>
          <a:xfrm>
            <a:off x="685800" y="1219200"/>
            <a:ext cx="8534400" cy="29718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4343400"/>
            <a:ext cx="8534400" cy="29718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idx="1"/>
          </p:nvPr>
        </p:nvSpPr>
        <p:spPr/>
        <p:txBody>
          <a:bodyPr numCol="1"/>
          <a:lstStyle>
            <a:lvl1pPr marL="438150" indent="-438150">
              <a:buFont typeface="Wingdings" panose="05000000000000000000" pitchFamily="2" charset="2"/>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994275"/>
            <a:ext cx="8548687" cy="1544638"/>
          </a:xfrm>
        </p:spPr>
        <p:txBody>
          <a:bodyPr numCol="1"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94063"/>
            <a:ext cx="8548687" cy="1700212"/>
          </a:xfrm>
        </p:spPr>
        <p:txBody>
          <a:bodyPr numCol="1"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
        <p:nvSpPr>
          <p:cNvPr id="3" name="Content Placeholder 2"/>
          <p:cNvSpPr>
            <a:spLocks noGrp="1"/>
          </p:cNvSpPr>
          <p:nvPr>
            <p:ph sz="half" idx="1"/>
          </p:nvPr>
        </p:nvSpPr>
        <p:spPr>
          <a:xfrm>
            <a:off x="685800" y="1219200"/>
            <a:ext cx="4191000" cy="60960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29200" y="1219200"/>
            <a:ext cx="4191000" cy="6096000"/>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11150"/>
            <a:ext cx="9051925" cy="1295400"/>
          </a:xfrm>
        </p:spPr>
        <p:txBody>
          <a:bodyPr numCol="1"/>
          <a:lstStyle>
            <a:lvl1pPr>
              <a:defRPr/>
            </a:lvl1pPr>
          </a:lstStyle>
          <a:p>
            <a:r>
              <a:rPr lang="en-US"/>
              <a:t>Click to edit Master title style</a:t>
            </a:r>
          </a:p>
        </p:txBody>
      </p:sp>
      <p:sp>
        <p:nvSpPr>
          <p:cNvPr id="3" name="Text Placeholder 2"/>
          <p:cNvSpPr>
            <a:spLocks noGrp="1"/>
          </p:cNvSpPr>
          <p:nvPr>
            <p:ph type="body" idx="1"/>
          </p:nvPr>
        </p:nvSpPr>
        <p:spPr>
          <a:xfrm>
            <a:off x="503238" y="1739900"/>
            <a:ext cx="4443412" cy="725488"/>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465388"/>
            <a:ext cx="4443412" cy="4478337"/>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10163" y="1739900"/>
            <a:ext cx="4445000" cy="725488"/>
          </a:xfrm>
        </p:spPr>
        <p:txBody>
          <a:bodyPr numCol="1"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2465388"/>
            <a:ext cx="4445000" cy="4478337"/>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9563"/>
            <a:ext cx="3308350" cy="1317625"/>
          </a:xfrm>
        </p:spPr>
        <p:txBody>
          <a:bodyPr numCol="1"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309563"/>
            <a:ext cx="5622925" cy="6634162"/>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627188"/>
            <a:ext cx="3308350" cy="5316537"/>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5440363"/>
            <a:ext cx="6035675" cy="642937"/>
          </a:xfrm>
        </p:spPr>
        <p:txBody>
          <a:bodyPr numCol="1"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693738"/>
            <a:ext cx="6035675" cy="4664075"/>
          </a:xfrm>
        </p:spPr>
        <p:txBody>
          <a:bodyPr numCol="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971675" y="6083300"/>
            <a:ext cx="6035675" cy="911225"/>
          </a:xfrm>
        </p:spPr>
        <p:txBody>
          <a:bodyPr numCol="1"/>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685800" y="1219200"/>
            <a:ext cx="8534400" cy="6096000"/>
          </a:xfrm>
          <a:prstGeom prst="rect">
            <a:avLst/>
          </a:prstGeom>
          <a:noFill/>
          <a:ln w="12700">
            <a:noFill/>
            <a:miter lim="800000"/>
            <a:headEnd/>
            <a:tailEnd/>
          </a:ln>
        </p:spPr>
        <p:txBody>
          <a:bodyPr vert="horz" wrap="square" lIns="101600" tIns="50800" rIns="101600" bIns="5080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939" name="Rectangle 3"/>
          <p:cNvSpPr>
            <a:spLocks noGrp="1" noChangeArrowheads="1"/>
          </p:cNvSpPr>
          <p:nvPr>
            <p:ph type="title"/>
          </p:nvPr>
        </p:nvSpPr>
        <p:spPr>
          <a:xfrm>
            <a:off x="685800" y="228600"/>
            <a:ext cx="8458200" cy="838200"/>
          </a:xfrm>
          <a:prstGeom prst="rect">
            <a:avLst/>
          </a:prstGeom>
          <a:noFill/>
          <a:ln w="12700">
            <a:noFill/>
            <a:miter lim="800000"/>
            <a:headEnd/>
            <a:tailEnd/>
          </a:ln>
        </p:spPr>
        <p:txBody>
          <a:bodyPr vert="horz" wrap="square" lIns="101600" tIns="50800" rIns="101600" bIns="50800" numCol="1" anchor="ctr" anchorCtr="0" compatLnSpc="1">
            <a:prstTxWarp prst="textNoShape">
              <a:avLst/>
            </a:prstTxWarp>
          </a:bodyPr>
          <a:lstStyle/>
          <a:p>
            <a:pPr lvl="0"/>
            <a:r>
              <a:rPr lang="en-US"/>
              <a:t>Slide Title</a:t>
            </a:r>
          </a:p>
        </p:txBody>
      </p:sp>
      <p:sp>
        <p:nvSpPr>
          <p:cNvPr id="1038" name="Text Box 14"/>
          <p:cNvSpPr txBox="1">
            <a:spLocks noChangeArrowheads="1"/>
          </p:cNvSpPr>
          <p:nvPr userDrawn="1"/>
        </p:nvSpPr>
        <p:spPr>
          <a:xfrm>
            <a:off x="685800" y="5486400"/>
            <a:ext cx="9067800" cy="457200"/>
          </a:xfrm>
          <a:prstGeom prst="rect">
            <a:avLst/>
          </a:prstGeom>
          <a:noFill/>
          <a:ln w="12700">
            <a:noFill/>
            <a:miter lim="800000"/>
            <a:headEnd/>
            <a:tailEnd/>
          </a:ln>
          <a:effectLst/>
        </p:spPr>
        <p:txBody>
          <a:bodyPr numCol="1">
            <a:spAutoFit/>
          </a:bodyPr>
          <a:lstStyle/>
          <a:p>
            <a:pPr>
              <a:spcBef>
                <a:spcPct val="50000"/>
              </a:spcBef>
              <a:defRPr/>
            </a:pPr>
            <a:r>
              <a:rPr lang="en-US" dirty="0">
                <a:latin typeface="Arial" pitchFamily="34" charset="0"/>
              </a:rPr>
              <a:t>                     </a:t>
            </a:r>
          </a:p>
        </p:txBody>
      </p:sp>
      <p:sp>
        <p:nvSpPr>
          <p:cNvPr id="6" name="Rectangle 12"/>
          <p:cNvSpPr>
            <a:spLocks noChangeArrowheads="1"/>
          </p:cNvSpPr>
          <p:nvPr userDrawn="1"/>
        </p:nvSpPr>
        <p:spPr>
          <a:xfrm>
            <a:off x="0" y="7373779"/>
            <a:ext cx="10058400" cy="246221"/>
          </a:xfrm>
          <a:prstGeom prst="rect">
            <a:avLst/>
          </a:prstGeom>
          <a:noFill/>
          <a:ln w="12700">
            <a:noFill/>
            <a:miter lim="800000"/>
            <a:headEnd/>
            <a:tailEnd/>
          </a:ln>
          <a:effectLst/>
        </p:spPr>
        <p:txBody>
          <a:bodyPr wrap="square" numCol="1">
            <a:spAutoFit/>
          </a:bodyPr>
          <a:lstStyle/>
          <a:p>
            <a:pPr>
              <a:tabLst>
                <a:tab pos="4660900" algn="l"/>
              </a:tabLst>
              <a:defRPr/>
            </a:pPr>
            <a:r>
              <a:rPr lang="en-US" sz="1000" dirty="0">
                <a:solidFill>
                  <a:schemeClr val="tx2"/>
                </a:solidFill>
                <a:latin typeface="Arial" pitchFamily="34" charset="0"/>
                <a:cs typeface="Arial" pitchFamily="34" charset="0"/>
              </a:rPr>
              <a:t>       ©</a:t>
            </a:r>
            <a:r>
              <a:rPr lang="en-US" sz="1000" dirty="0">
                <a:solidFill>
                  <a:schemeClr val="tx2"/>
                </a:solidFill>
                <a:latin typeface="Arial" pitchFamily="34" charset="0"/>
              </a:rPr>
              <a:t>  2021 Zvi M. Kedem                                                                                                                                                                                                                             3:</a:t>
            </a:r>
            <a:fld id="{5E7E200E-790F-4D5C-AB0F-53A7E6D0A6FE}" type="slidenum">
              <a:rPr lang="en-US" sz="1000" smtClean="0">
                <a:solidFill>
                  <a:schemeClr val="tx2"/>
                </a:solidFill>
                <a:latin typeface="Arial" pitchFamily="34" charset="0"/>
              </a:rPr>
              <a:pPr>
                <a:tabLst>
                  <a:tab pos="4660900" algn="l"/>
                </a:tabLst>
                <a:defRPr/>
              </a:pPr>
              <a:t>‹#›</a:t>
            </a:fld>
            <a:endParaRPr lang="en-US" sz="1000" dirty="0">
              <a:solidFill>
                <a:schemeClr val="tx2"/>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xStyles>
    <p:titleStyle>
      <a:lvl1pPr algn="ctr" defTabSz="1228725" rtl="0" eaLnBrk="0" fontAlgn="base" hangingPunct="0">
        <a:lnSpc>
          <a:spcPct val="90000"/>
        </a:lnSpc>
        <a:spcBef>
          <a:spcPct val="0"/>
        </a:spcBef>
        <a:spcAft>
          <a:spcPct val="0"/>
        </a:spcAft>
        <a:defRPr sz="2800" b="1" i="1">
          <a:solidFill>
            <a:schemeClr val="tx2"/>
          </a:solidFill>
          <a:latin typeface="+mj-lt"/>
          <a:ea typeface="+mj-ea"/>
          <a:cs typeface="+mj-cs"/>
        </a:defRPr>
      </a:lvl1pPr>
      <a:lvl2pPr algn="ctr" defTabSz="1228725" rtl="0" eaLnBrk="0" fontAlgn="base" hangingPunct="0">
        <a:lnSpc>
          <a:spcPct val="90000"/>
        </a:lnSpc>
        <a:spcBef>
          <a:spcPct val="0"/>
        </a:spcBef>
        <a:spcAft>
          <a:spcPct val="0"/>
        </a:spcAft>
        <a:defRPr sz="2800" b="1" i="1">
          <a:solidFill>
            <a:schemeClr val="tx2"/>
          </a:solidFill>
          <a:latin typeface="Arial" pitchFamily="34" charset="0"/>
        </a:defRPr>
      </a:lvl2pPr>
      <a:lvl3pPr algn="ctr" defTabSz="1228725" rtl="0" eaLnBrk="0" fontAlgn="base" hangingPunct="0">
        <a:lnSpc>
          <a:spcPct val="90000"/>
        </a:lnSpc>
        <a:spcBef>
          <a:spcPct val="0"/>
        </a:spcBef>
        <a:spcAft>
          <a:spcPct val="0"/>
        </a:spcAft>
        <a:defRPr sz="2800" b="1" i="1">
          <a:solidFill>
            <a:schemeClr val="tx2"/>
          </a:solidFill>
          <a:latin typeface="Arial" pitchFamily="34" charset="0"/>
        </a:defRPr>
      </a:lvl3pPr>
      <a:lvl4pPr algn="ctr" defTabSz="1228725" rtl="0" eaLnBrk="0" fontAlgn="base" hangingPunct="0">
        <a:lnSpc>
          <a:spcPct val="90000"/>
        </a:lnSpc>
        <a:spcBef>
          <a:spcPct val="0"/>
        </a:spcBef>
        <a:spcAft>
          <a:spcPct val="0"/>
        </a:spcAft>
        <a:defRPr sz="2800" b="1" i="1">
          <a:solidFill>
            <a:schemeClr val="tx2"/>
          </a:solidFill>
          <a:latin typeface="Arial" pitchFamily="34" charset="0"/>
        </a:defRPr>
      </a:lvl4pPr>
      <a:lvl5pPr algn="ctr" defTabSz="1228725" rtl="0" eaLnBrk="0" fontAlgn="base" hangingPunct="0">
        <a:lnSpc>
          <a:spcPct val="90000"/>
        </a:lnSpc>
        <a:spcBef>
          <a:spcPct val="0"/>
        </a:spcBef>
        <a:spcAft>
          <a:spcPct val="0"/>
        </a:spcAft>
        <a:defRPr sz="2800" b="1" i="1">
          <a:solidFill>
            <a:schemeClr val="tx2"/>
          </a:solidFill>
          <a:latin typeface="Arial" pitchFamily="34" charset="0"/>
        </a:defRPr>
      </a:lvl5pPr>
      <a:lvl6pPr marL="457200" algn="ctr" defTabSz="1228725" rtl="0" eaLnBrk="0" fontAlgn="base" hangingPunct="0">
        <a:lnSpc>
          <a:spcPct val="90000"/>
        </a:lnSpc>
        <a:spcBef>
          <a:spcPct val="0"/>
        </a:spcBef>
        <a:spcAft>
          <a:spcPct val="0"/>
        </a:spcAft>
        <a:defRPr sz="2800" b="1" i="1">
          <a:solidFill>
            <a:schemeClr val="tx2"/>
          </a:solidFill>
          <a:latin typeface="Arial" pitchFamily="34" charset="0"/>
        </a:defRPr>
      </a:lvl6pPr>
      <a:lvl7pPr marL="914400" algn="ctr" defTabSz="1228725" rtl="0" eaLnBrk="0" fontAlgn="base" hangingPunct="0">
        <a:lnSpc>
          <a:spcPct val="90000"/>
        </a:lnSpc>
        <a:spcBef>
          <a:spcPct val="0"/>
        </a:spcBef>
        <a:spcAft>
          <a:spcPct val="0"/>
        </a:spcAft>
        <a:defRPr sz="2800" b="1" i="1">
          <a:solidFill>
            <a:schemeClr val="tx2"/>
          </a:solidFill>
          <a:latin typeface="Arial" pitchFamily="34" charset="0"/>
        </a:defRPr>
      </a:lvl7pPr>
      <a:lvl8pPr marL="1371600" algn="ctr" defTabSz="1228725" rtl="0" eaLnBrk="0" fontAlgn="base" hangingPunct="0">
        <a:lnSpc>
          <a:spcPct val="90000"/>
        </a:lnSpc>
        <a:spcBef>
          <a:spcPct val="0"/>
        </a:spcBef>
        <a:spcAft>
          <a:spcPct val="0"/>
        </a:spcAft>
        <a:defRPr sz="2800" b="1" i="1">
          <a:solidFill>
            <a:schemeClr val="tx2"/>
          </a:solidFill>
          <a:latin typeface="Arial" pitchFamily="34" charset="0"/>
        </a:defRPr>
      </a:lvl8pPr>
      <a:lvl9pPr marL="1828800" algn="ctr" defTabSz="1228725" rtl="0" eaLnBrk="0" fontAlgn="base" hangingPunct="0">
        <a:lnSpc>
          <a:spcPct val="90000"/>
        </a:lnSpc>
        <a:spcBef>
          <a:spcPct val="0"/>
        </a:spcBef>
        <a:spcAft>
          <a:spcPct val="0"/>
        </a:spcAft>
        <a:defRPr sz="2800" b="1" i="1">
          <a:solidFill>
            <a:schemeClr val="tx2"/>
          </a:solidFill>
          <a:latin typeface="Arial" pitchFamily="34" charset="0"/>
        </a:defRPr>
      </a:lvl9pPr>
    </p:titleStyle>
    <p:bodyStyle>
      <a:lvl1pPr marL="438150" indent="-438150" algn="l" defTabSz="1228725" rtl="0" eaLnBrk="0" fontAlgn="base" hangingPunct="0">
        <a:lnSpc>
          <a:spcPct val="90000"/>
        </a:lnSpc>
        <a:spcBef>
          <a:spcPct val="30000"/>
        </a:spcBef>
        <a:spcAft>
          <a:spcPct val="0"/>
        </a:spcAft>
        <a:buClr>
          <a:srgbClr val="00279F"/>
        </a:buClr>
        <a:buSzPct val="100000"/>
        <a:buFont typeface="Monotype Sorts" pitchFamily="2" charset="2"/>
        <a:buChar char="u"/>
        <a:defRPr sz="2400">
          <a:solidFill>
            <a:srgbClr val="00279F"/>
          </a:solidFill>
          <a:latin typeface="+mn-lt"/>
          <a:ea typeface="+mn-ea"/>
          <a:cs typeface="+mn-cs"/>
        </a:defRPr>
      </a:lvl1pPr>
      <a:lvl2pPr marL="850900" indent="-298450" algn="l" defTabSz="1228725" rtl="0" eaLnBrk="0" fontAlgn="base" hangingPunct="0">
        <a:lnSpc>
          <a:spcPct val="90000"/>
        </a:lnSpc>
        <a:spcBef>
          <a:spcPct val="30000"/>
        </a:spcBef>
        <a:spcAft>
          <a:spcPct val="0"/>
        </a:spcAft>
        <a:buClr>
          <a:schemeClr val="folHlink"/>
        </a:buClr>
        <a:buSzPct val="100000"/>
        <a:buFont typeface="Symbol" pitchFamily="18" charset="2"/>
        <a:buChar char="·"/>
        <a:defRPr sz="2000">
          <a:solidFill>
            <a:srgbClr val="00279F"/>
          </a:solidFill>
          <a:latin typeface="+mn-lt"/>
        </a:defRPr>
      </a:lvl2pPr>
      <a:lvl3pPr marL="1155700" indent="-19050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3pPr>
      <a:lvl4pPr marL="1441450" indent="-171450"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4pPr>
      <a:lvl5pPr marL="17287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5pPr>
      <a:lvl6pPr marL="21859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6pPr>
      <a:lvl7pPr marL="26431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7pPr>
      <a:lvl8pPr marL="31003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8pPr>
      <a:lvl9pPr marL="3557588" indent="-173038" algn="l" defTabSz="1228725" rtl="0" eaLnBrk="0" fontAlgn="base" hangingPunct="0">
        <a:lnSpc>
          <a:spcPct val="90000"/>
        </a:lnSpc>
        <a:spcBef>
          <a:spcPct val="30000"/>
        </a:spcBef>
        <a:spcAft>
          <a:spcPct val="0"/>
        </a:spcAft>
        <a:buClr>
          <a:schemeClr val="folHlink"/>
        </a:buClr>
        <a:buSzPct val="100000"/>
        <a:buChar char="–"/>
        <a:defRPr sz="1600">
          <a:solidFill>
            <a:srgbClr val="00279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0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1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11.bin"/><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1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Ismail_Ibn_Sharif#Marriages,_concubines,_and_childre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database/121/ADFNS/adfns_design.htm#ADFNS118"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numCol="1"/>
          <a:lstStyle/>
          <a:p>
            <a:r>
              <a:rPr lang="en-US" dirty="0"/>
              <a:t>Unit 3</a:t>
            </a:r>
            <a:br>
              <a:rPr lang="en-US" dirty="0"/>
            </a:br>
            <a:r>
              <a:rPr lang="en-US" dirty="0"/>
              <a:t>The Relational Model </a:t>
            </a:r>
            <a:br>
              <a:rPr lang="en-US" dirty="0"/>
            </a:br>
            <a:r>
              <a:rPr lang="en-US" dirty="0"/>
              <a:t>And From ER Diagrams to Relational Databases</a:t>
            </a:r>
          </a:p>
          <a:p>
            <a:endParaRPr lang="en-US" dirty="0"/>
          </a:p>
          <a:p>
            <a:endParaRPr lang="en-US" dirty="0"/>
          </a:p>
        </p:txBody>
      </p:sp>
      <p:sp>
        <p:nvSpPr>
          <p:cNvPr id="40963" name="Rectangle 3"/>
          <p:cNvSpPr>
            <a:spLocks noGrp="1" noChangeArrowheads="1"/>
          </p:cNvSpPr>
          <p:nvPr>
            <p:ph type="subTitle" idx="1"/>
          </p:nvPr>
        </p:nvSpPr>
        <p:spPr/>
        <p:txBody>
          <a:bodyPr numCol="1"/>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numCol="1"/>
          <a:lstStyle/>
          <a:p>
            <a:r>
              <a:rPr lang="en-US"/>
              <a:t>Relation</a:t>
            </a:r>
          </a:p>
        </p:txBody>
      </p:sp>
      <p:sp>
        <p:nvSpPr>
          <p:cNvPr id="45059" name="Rectangle 3"/>
          <p:cNvSpPr>
            <a:spLocks noGrp="1" noChangeArrowheads="1"/>
          </p:cNvSpPr>
          <p:nvPr>
            <p:ph type="body" idx="1"/>
          </p:nvPr>
        </p:nvSpPr>
        <p:spPr/>
        <p:txBody>
          <a:bodyPr numCol="1"/>
          <a:lstStyle/>
          <a:p>
            <a:r>
              <a:rPr lang="en-US" dirty="0"/>
              <a:t>Consider a table, with a fixed number of columns where the elements of each column are drawn from some specific domain</a:t>
            </a:r>
          </a:p>
          <a:p>
            <a:r>
              <a:rPr lang="en-US" dirty="0"/>
              <a:t>The columns are labeled, and the labels are distinct</a:t>
            </a:r>
          </a:p>
          <a:p>
            <a:r>
              <a:rPr lang="en-US" dirty="0"/>
              <a:t>We will consider such a table to be </a:t>
            </a:r>
            <a:r>
              <a:rPr lang="en-US" b="1" i="1" dirty="0">
                <a:solidFill>
                  <a:srgbClr val="FC0128"/>
                </a:solidFill>
              </a:rPr>
              <a:t>a set of rows</a:t>
            </a:r>
            <a:r>
              <a:rPr lang="en-US" b="1" i="1" dirty="0"/>
              <a:t> </a:t>
            </a:r>
            <a:r>
              <a:rPr lang="en-US" dirty="0"/>
              <a:t>(another word for “row” in our context: </a:t>
            </a:r>
            <a:r>
              <a:rPr lang="en-US" b="1" i="1" dirty="0">
                <a:solidFill>
                  <a:srgbClr val="FF0000"/>
                </a:solidFill>
              </a:rPr>
              <a:t>tuple</a:t>
            </a:r>
            <a:r>
              <a:rPr lang="en-US" dirty="0"/>
              <a:t>)</a:t>
            </a:r>
          </a:p>
          <a:p>
            <a:r>
              <a:rPr lang="en-US" dirty="0"/>
              <a:t>An example of a table S of two columns A and B</a:t>
            </a:r>
          </a:p>
          <a:p>
            <a:endParaRPr lang="en-US" dirty="0"/>
          </a:p>
          <a:p>
            <a:endParaRPr lang="en-US" dirty="0"/>
          </a:p>
          <a:p>
            <a:endParaRPr lang="en-US" dirty="0"/>
          </a:p>
          <a:p>
            <a:endParaRPr lang="en-US" dirty="0"/>
          </a:p>
          <a:p>
            <a:pPr>
              <a:buFont typeface="Monotype Sorts" pitchFamily="2" charset="2"/>
              <a:buNone/>
            </a:pPr>
            <a:endParaRPr lang="en-US" dirty="0"/>
          </a:p>
          <a:p>
            <a:r>
              <a:rPr lang="en-US" dirty="0"/>
              <a:t>A </a:t>
            </a:r>
            <a:r>
              <a:rPr lang="en-US" b="1" i="1" dirty="0">
                <a:solidFill>
                  <a:srgbClr val="FF0000"/>
                </a:solidFill>
              </a:rPr>
              <a:t>relation</a:t>
            </a:r>
            <a:r>
              <a:rPr lang="en-US" dirty="0"/>
              <a:t> is such a table</a:t>
            </a:r>
          </a:p>
          <a:p>
            <a:r>
              <a:rPr lang="en-US" dirty="0"/>
              <a:t>We will also write S(A,B) for table S with columns A and B</a:t>
            </a:r>
          </a:p>
          <a:p>
            <a:endParaRPr lang="en-US" dirty="0"/>
          </a:p>
        </p:txBody>
      </p:sp>
      <p:graphicFrame>
        <p:nvGraphicFramePr>
          <p:cNvPr id="28" name="Content Placeholder 3"/>
          <p:cNvGraphicFramePr>
            <a:graphicFrameLocks/>
          </p:cNvGraphicFramePr>
          <p:nvPr/>
        </p:nvGraphicFramePr>
        <p:xfrm>
          <a:off x="5029200" y="4114800"/>
          <a:ext cx="2844801" cy="222504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b</a:t>
                      </a:r>
                    </a:p>
                  </a:txBody>
                  <a:tcPr/>
                </a:tc>
                <a:tc>
                  <a:txBody>
                    <a:bodyPr/>
                    <a:lstStyle/>
                    <a:p>
                      <a:pPr algn="r"/>
                      <a:r>
                        <a:rPr lang="en-US" dirty="0"/>
                        <a:t>3</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r>
                        <a:rPr lang="en-US" dirty="0"/>
                        <a:t>c</a:t>
                      </a:r>
                    </a:p>
                  </a:txBody>
                  <a:tcPr/>
                </a:tc>
                <a:tc>
                  <a:txBody>
                    <a:bodyPr/>
                    <a:lstStyle/>
                    <a:p>
                      <a:pPr algn="r"/>
                      <a:r>
                        <a:rPr lang="en-US" dirty="0"/>
                        <a:t>4</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r>
                        <a:rPr lang="en-US" dirty="0"/>
                        <a:t>d</a:t>
                      </a:r>
                    </a:p>
                  </a:txBody>
                  <a:tcPr/>
                </a:tc>
                <a:tc>
                  <a:txBody>
                    <a:bodyPr/>
                    <a:lstStyle/>
                    <a:p>
                      <a:pPr algn="r"/>
                      <a:r>
                        <a:rPr lang="en-US" dirty="0"/>
                        <a:t>3</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We Will Produce</a:t>
            </a:r>
          </a:p>
        </p:txBody>
      </p:sp>
      <p:pic>
        <p:nvPicPr>
          <p:cNvPr id="4" name="Content Placeholder 3">
            <a:extLst>
              <a:ext uri="{FF2B5EF4-FFF2-40B4-BE49-F238E27FC236}">
                <a16:creationId xmlns:a16="http://schemas.microsoft.com/office/drawing/2014/main" id="{88E19133-86F1-4856-B8E7-08C944AF3FEF}"/>
              </a:ext>
            </a:extLst>
          </p:cNvPr>
          <p:cNvPicPr>
            <a:picLocks noGrp="1" noChangeAspect="1"/>
          </p:cNvPicPr>
          <p:nvPr>
            <p:ph idx="1"/>
          </p:nvPr>
        </p:nvPicPr>
        <p:blipFill>
          <a:blip r:embed="rId2"/>
          <a:stretch>
            <a:fillRect/>
          </a:stretch>
        </p:blipFill>
        <p:spPr>
          <a:xfrm>
            <a:off x="2429387" y="1219200"/>
            <a:ext cx="5047225" cy="6096000"/>
          </a:xfrm>
          <a:prstGeom prst="rect">
            <a:avLst/>
          </a:prstGeom>
        </p:spPr>
      </p:pic>
    </p:spTree>
    <p:extLst>
      <p:ext uri="{BB962C8B-B14F-4D97-AF65-F5344CB8AC3E}">
        <p14:creationId xmlns:p14="http://schemas.microsoft.com/office/powerpoint/2010/main" val="38510143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48879350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3402F37-92A6-4FB2-8927-FBF1DB7D28BC}"/>
              </a:ext>
            </a:extLst>
          </p:cNvPr>
          <p:cNvPicPr>
            <a:picLocks noChangeAspect="1"/>
          </p:cNvPicPr>
          <p:nvPr/>
        </p:nvPicPr>
        <p:blipFill>
          <a:blip r:embed="rId2"/>
          <a:stretch>
            <a:fillRect/>
          </a:stretch>
        </p:blipFill>
        <p:spPr>
          <a:xfrm>
            <a:off x="2565791" y="1219200"/>
            <a:ext cx="4926818" cy="6019800"/>
          </a:xfrm>
          <a:prstGeom prst="rect">
            <a:avLst/>
          </a:prstGeom>
        </p:spPr>
      </p:pic>
    </p:spTree>
    <p:extLst>
      <p:ext uri="{BB962C8B-B14F-4D97-AF65-F5344CB8AC3E}">
        <p14:creationId xmlns:p14="http://schemas.microsoft.com/office/powerpoint/2010/main" val="15963792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7688-B69D-440B-8EAA-0B1B0E0D3D3B}"/>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ACC594D2-25B5-44AA-813A-5B96232DA64C}"/>
              </a:ext>
            </a:extLst>
          </p:cNvPr>
          <p:cNvSpPr>
            <a:spLocks noGrp="1"/>
          </p:cNvSpPr>
          <p:nvPr>
            <p:ph idx="1"/>
          </p:nvPr>
        </p:nvSpPr>
        <p:spPr/>
        <p:txBody>
          <a:bodyPr/>
          <a:lstStyle/>
          <a:p>
            <a:r>
              <a:rPr lang="en-US" dirty="0"/>
              <a:t>We will handle the Dam relationship at the end</a:t>
            </a:r>
          </a:p>
          <a:p>
            <a:r>
              <a:rPr lang="en-US" dirty="0"/>
              <a:t>This is a little subtle case so we will do it later</a:t>
            </a:r>
          </a:p>
          <a:p>
            <a:r>
              <a:rPr lang="en-US" dirty="0"/>
              <a:t>But if we were experienced, we could do it now</a:t>
            </a:r>
          </a:p>
        </p:txBody>
      </p:sp>
    </p:spTree>
    <p:extLst>
      <p:ext uri="{BB962C8B-B14F-4D97-AF65-F5344CB8AC3E}">
        <p14:creationId xmlns:p14="http://schemas.microsoft.com/office/powerpoint/2010/main" val="186483374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065411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9D994751-00F2-4B18-AB09-CE4ABA45C32E}"/>
              </a:ext>
            </a:extLst>
          </p:cNvPr>
          <p:cNvPicPr>
            <a:picLocks noChangeAspect="1"/>
          </p:cNvPicPr>
          <p:nvPr/>
        </p:nvPicPr>
        <p:blipFill>
          <a:blip r:embed="rId2"/>
          <a:stretch>
            <a:fillRect/>
          </a:stretch>
        </p:blipFill>
        <p:spPr>
          <a:xfrm>
            <a:off x="2129532" y="1219200"/>
            <a:ext cx="5799335" cy="6248400"/>
          </a:xfrm>
          <a:prstGeom prst="rect">
            <a:avLst/>
          </a:prstGeom>
        </p:spPr>
      </p:pic>
    </p:spTree>
    <p:extLst>
      <p:ext uri="{BB962C8B-B14F-4D97-AF65-F5344CB8AC3E}">
        <p14:creationId xmlns:p14="http://schemas.microsoft.com/office/powerpoint/2010/main" val="21473922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B96E-C2C2-4040-AC4A-484B9DCFC0A1}"/>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4971E8B-D8C3-40BC-8384-6A9D447B6BF9}"/>
              </a:ext>
            </a:extLst>
          </p:cNvPr>
          <p:cNvSpPr>
            <a:spLocks noGrp="1"/>
          </p:cNvSpPr>
          <p:nvPr>
            <p:ph idx="1"/>
          </p:nvPr>
        </p:nvSpPr>
        <p:spPr/>
        <p:txBody>
          <a:bodyPr/>
          <a:lstStyle/>
          <a:p>
            <a:r>
              <a:rPr lang="en-US" dirty="0"/>
              <a:t>SS# is UNIQUE in Person</a:t>
            </a:r>
          </a:p>
        </p:txBody>
      </p:sp>
    </p:spTree>
    <p:extLst>
      <p:ext uri="{BB962C8B-B14F-4D97-AF65-F5344CB8AC3E}">
        <p14:creationId xmlns:p14="http://schemas.microsoft.com/office/powerpoint/2010/main" val="1013097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55FF-B3E1-47FD-B1B4-4F9584BDB3B1}"/>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0B35A873-7F8B-429D-B4D1-F9E7F9AB3209}"/>
              </a:ext>
            </a:extLst>
          </p:cNvPr>
          <p:cNvSpPr>
            <a:spLocks noGrp="1"/>
          </p:cNvSpPr>
          <p:nvPr>
            <p:ph idx="1"/>
          </p:nvPr>
        </p:nvSpPr>
        <p:spPr/>
        <p:txBody>
          <a:bodyPr/>
          <a:lstStyle/>
          <a:p>
            <a:r>
              <a:rPr lang="en-US" dirty="0"/>
              <a:t>Note that annotation refers to specific tables and specific columns in the tables</a:t>
            </a:r>
          </a:p>
          <a:p>
            <a:pPr lvl="1"/>
            <a:r>
              <a:rPr lang="en-US" dirty="0"/>
              <a:t>Once our relational implementation is done, we no longer (at least in theory) refer to the ER diagram</a:t>
            </a:r>
          </a:p>
          <a:p>
            <a:endParaRPr lang="en-US" dirty="0"/>
          </a:p>
          <a:p>
            <a:r>
              <a:rPr lang="en-US" dirty="0"/>
              <a:t>UNIQUE can be specified using an index in a relational design; if we do that, we do not need an annotation</a:t>
            </a:r>
          </a:p>
        </p:txBody>
      </p:sp>
    </p:spTree>
    <p:extLst>
      <p:ext uri="{BB962C8B-B14F-4D97-AF65-F5344CB8AC3E}">
        <p14:creationId xmlns:p14="http://schemas.microsoft.com/office/powerpoint/2010/main" val="38870861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3637855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06D58E1-7C84-445F-875A-9C21EF05D64B}"/>
              </a:ext>
            </a:extLst>
          </p:cNvPr>
          <p:cNvPicPr>
            <a:picLocks noChangeAspect="1"/>
          </p:cNvPicPr>
          <p:nvPr/>
        </p:nvPicPr>
        <p:blipFill>
          <a:blip r:embed="rId2"/>
          <a:stretch>
            <a:fillRect/>
          </a:stretch>
        </p:blipFill>
        <p:spPr>
          <a:xfrm>
            <a:off x="1928812" y="1219201"/>
            <a:ext cx="6200775" cy="6248400"/>
          </a:xfrm>
          <a:prstGeom prst="rect">
            <a:avLst/>
          </a:prstGeom>
        </p:spPr>
      </p:pic>
    </p:spTree>
    <p:extLst>
      <p:ext uri="{BB962C8B-B14F-4D97-AF65-F5344CB8AC3E}">
        <p14:creationId xmlns:p14="http://schemas.microsoft.com/office/powerpoint/2010/main" val="1844175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numCol="1"/>
          <a:lstStyle/>
          <a:p>
            <a:r>
              <a:rPr lang="en-US"/>
              <a:t>Relational Schema</a:t>
            </a:r>
          </a:p>
        </p:txBody>
      </p:sp>
      <p:sp>
        <p:nvSpPr>
          <p:cNvPr id="46083" name="Rectangle 3"/>
          <p:cNvSpPr>
            <a:spLocks noGrp="1" noChangeArrowheads="1"/>
          </p:cNvSpPr>
          <p:nvPr>
            <p:ph type="body" idx="1"/>
          </p:nvPr>
        </p:nvSpPr>
        <p:spPr/>
        <p:txBody>
          <a:bodyPr numCol="1"/>
          <a:lstStyle/>
          <a:p>
            <a:r>
              <a:rPr lang="en-US" dirty="0"/>
              <a:t>What we saw was an </a:t>
            </a:r>
            <a:r>
              <a:rPr lang="en-US" b="1" i="1" dirty="0">
                <a:solidFill>
                  <a:srgbClr val="FF0000"/>
                </a:solidFill>
              </a:rPr>
              <a:t>instance</a:t>
            </a:r>
            <a:r>
              <a:rPr lang="en-US" dirty="0"/>
              <a:t> (current value for a relation with the defined columns and domains)</a:t>
            </a:r>
          </a:p>
          <a:p>
            <a:r>
              <a:rPr lang="en-US" dirty="0"/>
              <a:t>To specify this relation in general (not the specific instance) we need to talk about a </a:t>
            </a:r>
            <a:r>
              <a:rPr lang="en-US" b="1" i="1" dirty="0">
                <a:solidFill>
                  <a:srgbClr val="FF0000"/>
                </a:solidFill>
              </a:rPr>
              <a:t>relational schema</a:t>
            </a:r>
          </a:p>
          <a:p>
            <a:r>
              <a:rPr lang="en-US" dirty="0"/>
              <a:t>A relational schema defines a set of relations</a:t>
            </a:r>
          </a:p>
          <a:p>
            <a:r>
              <a:rPr lang="en-US" dirty="0"/>
              <a:t>In databases everything is finite, so a relational schema defines a finite set of finite relations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471C-A1E4-4FA4-BF4C-72E591E7E3BF}"/>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AC00CC1E-322B-4168-9A9B-6E79E5D4037C}"/>
              </a:ext>
            </a:extLst>
          </p:cNvPr>
          <p:cNvSpPr>
            <a:spLocks noGrp="1"/>
          </p:cNvSpPr>
          <p:nvPr>
            <p:ph idx="1"/>
          </p:nvPr>
        </p:nvSpPr>
        <p:spPr/>
        <p:txBody>
          <a:bodyPr/>
          <a:lstStyle/>
          <a:p>
            <a:r>
              <a:rPr lang="en-US" dirty="0"/>
              <a:t>Note the solid line</a:t>
            </a:r>
          </a:p>
          <a:p>
            <a:r>
              <a:rPr lang="en-US" dirty="0"/>
              <a:t>We see a relationship that is identifying</a:t>
            </a:r>
          </a:p>
          <a:p>
            <a:r>
              <a:rPr lang="en-US" dirty="0"/>
              <a:t>Child needs to be related to Person to be identified</a:t>
            </a:r>
          </a:p>
        </p:txBody>
      </p:sp>
    </p:spTree>
    <p:extLst>
      <p:ext uri="{BB962C8B-B14F-4D97-AF65-F5344CB8AC3E}">
        <p14:creationId xmlns:p14="http://schemas.microsoft.com/office/powerpoint/2010/main" val="27601718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41130511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7891C00-E3A8-46C2-BD21-99BAD7AE1A16}"/>
              </a:ext>
            </a:extLst>
          </p:cNvPr>
          <p:cNvPicPr>
            <a:picLocks noChangeAspect="1"/>
          </p:cNvPicPr>
          <p:nvPr/>
        </p:nvPicPr>
        <p:blipFill>
          <a:blip r:embed="rId2"/>
          <a:stretch>
            <a:fillRect/>
          </a:stretch>
        </p:blipFill>
        <p:spPr>
          <a:xfrm>
            <a:off x="1958066" y="1219200"/>
            <a:ext cx="6142267" cy="6096000"/>
          </a:xfrm>
          <a:prstGeom prst="rect">
            <a:avLst/>
          </a:prstGeom>
        </p:spPr>
      </p:pic>
    </p:spTree>
    <p:extLst>
      <p:ext uri="{BB962C8B-B14F-4D97-AF65-F5344CB8AC3E}">
        <p14:creationId xmlns:p14="http://schemas.microsoft.com/office/powerpoint/2010/main" val="12455660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39717489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C7198C0-2E72-41FA-A275-3DF43A676631}"/>
              </a:ext>
            </a:extLst>
          </p:cNvPr>
          <p:cNvPicPr>
            <a:picLocks noChangeAspect="1"/>
          </p:cNvPicPr>
          <p:nvPr/>
        </p:nvPicPr>
        <p:blipFill>
          <a:blip r:embed="rId2"/>
          <a:stretch>
            <a:fillRect/>
          </a:stretch>
        </p:blipFill>
        <p:spPr>
          <a:xfrm>
            <a:off x="1885156" y="1295400"/>
            <a:ext cx="6288087" cy="6019800"/>
          </a:xfrm>
          <a:prstGeom prst="rect">
            <a:avLst/>
          </a:prstGeom>
        </p:spPr>
      </p:pic>
    </p:spTree>
    <p:extLst>
      <p:ext uri="{BB962C8B-B14F-4D97-AF65-F5344CB8AC3E}">
        <p14:creationId xmlns:p14="http://schemas.microsoft.com/office/powerpoint/2010/main" val="371244458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159909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4FF2FE3-7D6D-4CE2-9CA6-5143E409E677}"/>
              </a:ext>
            </a:extLst>
          </p:cNvPr>
          <p:cNvPicPr>
            <a:picLocks noChangeAspect="1"/>
          </p:cNvPicPr>
          <p:nvPr/>
        </p:nvPicPr>
        <p:blipFill>
          <a:blip r:embed="rId2"/>
          <a:stretch>
            <a:fillRect/>
          </a:stretch>
        </p:blipFill>
        <p:spPr>
          <a:xfrm>
            <a:off x="1961147" y="1219200"/>
            <a:ext cx="6136105" cy="6096000"/>
          </a:xfrm>
          <a:prstGeom prst="rect">
            <a:avLst/>
          </a:prstGeom>
        </p:spPr>
      </p:pic>
    </p:spTree>
    <p:extLst>
      <p:ext uri="{BB962C8B-B14F-4D97-AF65-F5344CB8AC3E}">
        <p14:creationId xmlns:p14="http://schemas.microsoft.com/office/powerpoint/2010/main" val="34652958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6024075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4FF2FE3-7D6D-4CE2-9CA6-5143E409E677}"/>
              </a:ext>
            </a:extLst>
          </p:cNvPr>
          <p:cNvPicPr>
            <a:picLocks noChangeAspect="1"/>
          </p:cNvPicPr>
          <p:nvPr/>
        </p:nvPicPr>
        <p:blipFill>
          <a:blip r:embed="rId2"/>
          <a:stretch>
            <a:fillRect/>
          </a:stretch>
        </p:blipFill>
        <p:spPr>
          <a:xfrm>
            <a:off x="1961147" y="1219200"/>
            <a:ext cx="6136105" cy="6096000"/>
          </a:xfrm>
          <a:prstGeom prst="rect">
            <a:avLst/>
          </a:prstGeom>
        </p:spPr>
      </p:pic>
    </p:spTree>
    <p:extLst>
      <p:ext uri="{BB962C8B-B14F-4D97-AF65-F5344CB8AC3E}">
        <p14:creationId xmlns:p14="http://schemas.microsoft.com/office/powerpoint/2010/main" val="220027818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numCol="1"/>
          <a:lstStyle/>
          <a:p>
            <a:r>
              <a:rPr lang="en-US" dirty="0"/>
              <a:t>Comments</a:t>
            </a:r>
          </a:p>
        </p:txBody>
      </p:sp>
      <p:sp>
        <p:nvSpPr>
          <p:cNvPr id="96259" name="Rectangle 3"/>
          <p:cNvSpPr>
            <a:spLocks noGrp="1" noChangeArrowheads="1"/>
          </p:cNvSpPr>
          <p:nvPr>
            <p:ph type="body" idx="1"/>
          </p:nvPr>
        </p:nvSpPr>
        <p:spPr/>
        <p:txBody>
          <a:bodyPr numCol="1"/>
          <a:lstStyle/>
          <a:p>
            <a:r>
              <a:rPr lang="en-US" b="1" i="1" dirty="0">
                <a:solidFill>
                  <a:srgbClr val="FF0000"/>
                </a:solidFill>
              </a:rPr>
              <a:t>Note: the following is bad/incorrect</a:t>
            </a:r>
            <a:r>
              <a:rPr lang="en-US" dirty="0"/>
              <a:t>, replacing one line by two lines</a:t>
            </a:r>
          </a:p>
          <a:p>
            <a:pPr lvl="1"/>
            <a:r>
              <a:rPr lang="en-US" dirty="0"/>
              <a:t>Foreign Key (Model) References Automobile</a:t>
            </a:r>
          </a:p>
          <a:p>
            <a:pPr lvl="1"/>
            <a:r>
              <a:rPr lang="en-US" dirty="0"/>
              <a:t>Foreign Key (Year) References Automobile</a:t>
            </a:r>
          </a:p>
          <a:p>
            <a:endParaRPr lang="en-US" dirty="0"/>
          </a:p>
          <a:p>
            <a:r>
              <a:rPr lang="en-US" dirty="0"/>
              <a:t>There are 2 induced binary many-to-one relationships </a:t>
            </a:r>
          </a:p>
          <a:p>
            <a:pPr lvl="1"/>
            <a:r>
              <a:rPr lang="en-US" dirty="0"/>
              <a:t>From Likes to Person</a:t>
            </a:r>
          </a:p>
          <a:p>
            <a:pPr lvl="1"/>
            <a:r>
              <a:rPr lang="en-US" dirty="0"/>
              <a:t>From Likes to Automobile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numCol="1"/>
          <a:lstStyle/>
          <a:p>
            <a:r>
              <a:rPr lang="en-US"/>
              <a:t>Relational Schema</a:t>
            </a:r>
          </a:p>
        </p:txBody>
      </p:sp>
      <p:sp>
        <p:nvSpPr>
          <p:cNvPr id="43011" name="Rectangle 3"/>
          <p:cNvSpPr>
            <a:spLocks noGrp="1" noChangeArrowheads="1"/>
          </p:cNvSpPr>
          <p:nvPr>
            <p:ph type="body" idx="1"/>
          </p:nvPr>
        </p:nvSpPr>
        <p:spPr/>
        <p:txBody>
          <a:bodyPr numCol="1"/>
          <a:lstStyle/>
          <a:p>
            <a:pPr>
              <a:defRPr/>
            </a:pPr>
            <a:r>
              <a:rPr lang="en-US" dirty="0"/>
              <a:t>Here is an informal, but complete, description what a relational schema of one relation is</a:t>
            </a:r>
          </a:p>
          <a:p>
            <a:pPr>
              <a:defRPr/>
            </a:pPr>
            <a:r>
              <a:rPr lang="en-US" dirty="0"/>
              <a:t>We want to define a structure for some table</a:t>
            </a:r>
          </a:p>
          <a:p>
            <a:pPr marL="869950" lvl="1" indent="-457200">
              <a:buFont typeface="+mj-lt"/>
              <a:buAutoNum type="arabicPeriod"/>
              <a:defRPr/>
            </a:pPr>
            <a:r>
              <a:rPr lang="en-US" sz="2400" dirty="0"/>
              <a:t>We give it a name (we had </a:t>
            </a:r>
            <a:r>
              <a:rPr lang="en-US" sz="2400" i="1" dirty="0"/>
              <a:t>S</a:t>
            </a:r>
            <a:r>
              <a:rPr lang="en-US" sz="2400" dirty="0"/>
              <a:t>)</a:t>
            </a:r>
          </a:p>
          <a:p>
            <a:pPr marL="869950" lvl="1" indent="-457200">
              <a:buFont typeface="+mj-lt"/>
              <a:buAutoNum type="arabicPeriod"/>
              <a:defRPr/>
            </a:pPr>
            <a:r>
              <a:rPr lang="en-US" sz="2400" dirty="0"/>
              <a:t>We chose the number of columns (we had 2) and give them distinct names (we had </a:t>
            </a:r>
            <a:r>
              <a:rPr lang="en-US" sz="2400" i="1" dirty="0"/>
              <a:t>A</a:t>
            </a:r>
            <a:r>
              <a:rPr lang="en-US" sz="2400" dirty="0"/>
              <a:t> and </a:t>
            </a:r>
            <a:r>
              <a:rPr lang="en-US" sz="2400" i="1" dirty="0"/>
              <a:t>B</a:t>
            </a:r>
            <a:r>
              <a:rPr lang="en-US" sz="2400" dirty="0"/>
              <a:t>)</a:t>
            </a:r>
          </a:p>
          <a:p>
            <a:pPr marL="869950" lvl="1" indent="-457200">
              <a:buFont typeface="+mj-lt"/>
              <a:buAutoNum type="arabicPeriod"/>
              <a:defRPr/>
            </a:pPr>
            <a:r>
              <a:rPr lang="en-US" sz="2400" dirty="0"/>
              <a:t>We decide on the domains of elements in the columns (we had letters for </a:t>
            </a:r>
            <a:r>
              <a:rPr lang="en-US" sz="2400" i="1" dirty="0"/>
              <a:t>A</a:t>
            </a:r>
            <a:r>
              <a:rPr lang="en-US" sz="2400" dirty="0"/>
              <a:t> and integers for </a:t>
            </a:r>
            <a:r>
              <a:rPr lang="en-US" sz="2400" i="1" dirty="0"/>
              <a:t>B</a:t>
            </a:r>
            <a:r>
              <a:rPr lang="en-US" sz="2400" dirty="0"/>
              <a:t>)</a:t>
            </a:r>
          </a:p>
          <a:p>
            <a:pPr marL="869950" lvl="1" indent="-457200">
              <a:buFont typeface="+mj-lt"/>
              <a:buAutoNum type="arabicPeriod"/>
              <a:defRPr/>
            </a:pPr>
            <a:r>
              <a:rPr lang="en-US" sz="2400" dirty="0"/>
              <a:t>We decide on constraints, if any, on the permitted values (for example, we can assume as it was true for our example that any two rows that are equal on </a:t>
            </a:r>
            <a:r>
              <a:rPr lang="en-US" sz="2400" i="1" dirty="0"/>
              <a:t>A</a:t>
            </a:r>
            <a:r>
              <a:rPr lang="en-US" sz="2400" dirty="0"/>
              <a:t> must  be equal on </a:t>
            </a:r>
            <a:r>
              <a:rPr lang="en-US" sz="2400" i="1" dirty="0"/>
              <a:t>B</a:t>
            </a:r>
            <a:r>
              <a:rPr lang="en-US" sz="2400" dirty="0"/>
              <a:t>)</a:t>
            </a:r>
            <a:br>
              <a:rPr lang="en-US" sz="2400" dirty="0"/>
            </a:br>
            <a:br>
              <a:rPr lang="en-US" sz="2400" dirty="0"/>
            </a:br>
            <a:r>
              <a:rPr lang="en-US" sz="2400" b="1" i="1" dirty="0">
                <a:solidFill>
                  <a:srgbClr val="FF0000"/>
                </a:solidFill>
              </a:rPr>
              <a:t>This part must not be omitted if such constraints hold!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155224922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AFC0FF6-5B1F-46C4-A03D-2CCFB3AF09C7}"/>
              </a:ext>
            </a:extLst>
          </p:cNvPr>
          <p:cNvPicPr>
            <a:picLocks noChangeAspect="1"/>
          </p:cNvPicPr>
          <p:nvPr/>
        </p:nvPicPr>
        <p:blipFill>
          <a:blip r:embed="rId2"/>
          <a:stretch>
            <a:fillRect/>
          </a:stretch>
        </p:blipFill>
        <p:spPr>
          <a:xfrm>
            <a:off x="1830663" y="1219200"/>
            <a:ext cx="6397074" cy="6096000"/>
          </a:xfrm>
          <a:prstGeom prst="rect">
            <a:avLst/>
          </a:prstGeom>
        </p:spPr>
      </p:pic>
    </p:spTree>
    <p:extLst>
      <p:ext uri="{BB962C8B-B14F-4D97-AF65-F5344CB8AC3E}">
        <p14:creationId xmlns:p14="http://schemas.microsoft.com/office/powerpoint/2010/main" val="1724537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471C-A1E4-4FA4-BF4C-72E591E7E3BF}"/>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AC00CC1E-322B-4168-9A9B-6E79E5D4037C}"/>
              </a:ext>
            </a:extLst>
          </p:cNvPr>
          <p:cNvSpPr>
            <a:spLocks noGrp="1"/>
          </p:cNvSpPr>
          <p:nvPr>
            <p:ph idx="1"/>
          </p:nvPr>
        </p:nvSpPr>
        <p:spPr/>
        <p:txBody>
          <a:bodyPr/>
          <a:lstStyle/>
          <a:p>
            <a:r>
              <a:rPr lang="en-US" dirty="0"/>
              <a:t>Type is a binary many-to-one relationship, so we do not add a table to store this relationship</a:t>
            </a:r>
          </a:p>
          <a:p>
            <a:r>
              <a:rPr lang="en-US" dirty="0"/>
              <a:t>Note the dashed line</a:t>
            </a:r>
          </a:p>
          <a:p>
            <a:r>
              <a:rPr lang="en-US" dirty="0"/>
              <a:t>This is the first time we see a relationship that is not identifying</a:t>
            </a:r>
          </a:p>
          <a:p>
            <a:r>
              <a:rPr lang="en-US" dirty="0"/>
              <a:t>Car does not need to be related to Automobile to be identified</a:t>
            </a:r>
          </a:p>
        </p:txBody>
      </p:sp>
    </p:spTree>
    <p:extLst>
      <p:ext uri="{BB962C8B-B14F-4D97-AF65-F5344CB8AC3E}">
        <p14:creationId xmlns:p14="http://schemas.microsoft.com/office/powerpoint/2010/main" val="384852207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8305880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E7625C9-D7B6-45B9-AB19-B99B4847A17D}"/>
              </a:ext>
            </a:extLst>
          </p:cNvPr>
          <p:cNvPicPr>
            <a:picLocks noChangeAspect="1"/>
          </p:cNvPicPr>
          <p:nvPr/>
        </p:nvPicPr>
        <p:blipFill>
          <a:blip r:embed="rId2"/>
          <a:stretch>
            <a:fillRect/>
          </a:stretch>
        </p:blipFill>
        <p:spPr>
          <a:xfrm>
            <a:off x="1524000" y="1193800"/>
            <a:ext cx="6427885" cy="6197600"/>
          </a:xfrm>
          <a:prstGeom prst="rect">
            <a:avLst/>
          </a:prstGeom>
        </p:spPr>
      </p:pic>
    </p:spTree>
    <p:extLst>
      <p:ext uri="{BB962C8B-B14F-4D97-AF65-F5344CB8AC3E}">
        <p14:creationId xmlns:p14="http://schemas.microsoft.com/office/powerpoint/2010/main" val="17951558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F0C2-B064-4BC4-A8A2-5292FE7E5050}"/>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9164DD4A-B27C-4157-B44D-AFC6A0C51EAB}"/>
              </a:ext>
            </a:extLst>
          </p:cNvPr>
          <p:cNvSpPr>
            <a:spLocks noGrp="1"/>
          </p:cNvSpPr>
          <p:nvPr>
            <p:ph idx="1"/>
          </p:nvPr>
        </p:nvSpPr>
        <p:spPr/>
        <p:txBody>
          <a:bodyPr/>
          <a:lstStyle/>
          <a:p>
            <a:r>
              <a:rPr lang="en-US" dirty="0"/>
              <a:t>Every ID# must appear in at least two distinct tuples of table Car</a:t>
            </a:r>
          </a:p>
        </p:txBody>
      </p:sp>
    </p:spTree>
    <p:extLst>
      <p:ext uri="{BB962C8B-B14F-4D97-AF65-F5344CB8AC3E}">
        <p14:creationId xmlns:p14="http://schemas.microsoft.com/office/powerpoint/2010/main" val="33245459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5D66-754C-44D0-B85A-601C6CAF15CC}"/>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0091F9B1-4B83-497F-B08F-E719536C7FAC}"/>
              </a:ext>
            </a:extLst>
          </p:cNvPr>
          <p:cNvSpPr>
            <a:spLocks noGrp="1"/>
          </p:cNvSpPr>
          <p:nvPr>
            <p:ph idx="1"/>
          </p:nvPr>
        </p:nvSpPr>
        <p:spPr/>
        <p:txBody>
          <a:bodyPr/>
          <a:lstStyle/>
          <a:p>
            <a:r>
              <a:rPr lang="en-US" dirty="0"/>
              <a:t>Our Crow’s feet notation allows us to specify only the weaker condition: Every ID# must appear in at least one tuple of table Car</a:t>
            </a:r>
          </a:p>
          <a:p>
            <a:endParaRPr lang="en-US" dirty="0"/>
          </a:p>
          <a:p>
            <a:r>
              <a:rPr lang="en-US" dirty="0"/>
              <a:t>Note that the Date is stored inside Car</a:t>
            </a:r>
          </a:p>
          <a:p>
            <a:r>
              <a:rPr lang="en-US" dirty="0"/>
              <a:t>It could not have been stored inside Person</a:t>
            </a:r>
          </a:p>
          <a:p>
            <a:endParaRPr lang="en-US" dirty="0"/>
          </a:p>
          <a:p>
            <a:endParaRPr lang="en-US" dirty="0"/>
          </a:p>
          <a:p>
            <a:r>
              <a:rPr lang="en-US" dirty="0"/>
              <a:t>Note that the number 2 does not impact on the structure of the design on the correctness of an instance</a:t>
            </a:r>
          </a:p>
          <a:p>
            <a:r>
              <a:rPr lang="en-US" dirty="0"/>
              <a:t>We would have the same design if instead of 2 we had 500</a:t>
            </a:r>
          </a:p>
          <a:p>
            <a:endParaRPr lang="en-US" dirty="0"/>
          </a:p>
          <a:p>
            <a:r>
              <a:rPr lang="en-US" b="1" i="1" dirty="0">
                <a:solidFill>
                  <a:srgbClr val="FF0000"/>
                </a:solidFill>
              </a:rPr>
              <a:t>That’s why the arrow notation was good enough and we did not use cardinality in our ER diagrams</a:t>
            </a:r>
          </a:p>
        </p:txBody>
      </p:sp>
    </p:spTree>
    <p:extLst>
      <p:ext uri="{BB962C8B-B14F-4D97-AF65-F5344CB8AC3E}">
        <p14:creationId xmlns:p14="http://schemas.microsoft.com/office/powerpoint/2010/main" val="34991268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17619576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7" name="Content Placeholder 6">
            <a:extLst>
              <a:ext uri="{FF2B5EF4-FFF2-40B4-BE49-F238E27FC236}">
                <a16:creationId xmlns:a16="http://schemas.microsoft.com/office/drawing/2014/main" id="{F1B30F97-A733-4258-BBF2-6987FDF8EB8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B1289B89-6667-4301-9EFB-33CFF74187F2}"/>
              </a:ext>
            </a:extLst>
          </p:cNvPr>
          <p:cNvPicPr>
            <a:picLocks noChangeAspect="1"/>
          </p:cNvPicPr>
          <p:nvPr/>
        </p:nvPicPr>
        <p:blipFill>
          <a:blip r:embed="rId2"/>
          <a:stretch>
            <a:fillRect/>
          </a:stretch>
        </p:blipFill>
        <p:spPr>
          <a:xfrm>
            <a:off x="1961861" y="1219200"/>
            <a:ext cx="6134677" cy="6248400"/>
          </a:xfrm>
          <a:prstGeom prst="rect">
            <a:avLst/>
          </a:prstGeom>
        </p:spPr>
      </p:pic>
    </p:spTree>
    <p:extLst>
      <p:ext uri="{BB962C8B-B14F-4D97-AF65-F5344CB8AC3E}">
        <p14:creationId xmlns:p14="http://schemas.microsoft.com/office/powerpoint/2010/main" val="37581162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E472-146C-4963-BD07-D2A364FB209D}"/>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8B5F3068-E0DC-4D2A-B5C6-32AC4F2C7A43}"/>
              </a:ext>
            </a:extLst>
          </p:cNvPr>
          <p:cNvSpPr>
            <a:spLocks noGrp="1"/>
          </p:cNvSpPr>
          <p:nvPr>
            <p:ph idx="1"/>
          </p:nvPr>
        </p:nvSpPr>
        <p:spPr/>
        <p:txBody>
          <a:bodyPr/>
          <a:lstStyle/>
          <a:p>
            <a:r>
              <a:rPr lang="en-US" dirty="0"/>
              <a:t>Note the ends of the line</a:t>
            </a:r>
          </a:p>
          <a:p>
            <a:r>
              <a:rPr lang="en-US" dirty="0"/>
              <a:t>From Person you reach 0 or 1 Professors</a:t>
            </a:r>
          </a:p>
          <a:p>
            <a:r>
              <a:rPr lang="en-US" dirty="0"/>
              <a:t>From Professor you reach 1 Person</a:t>
            </a:r>
          </a:p>
        </p:txBody>
      </p:sp>
    </p:spTree>
    <p:extLst>
      <p:ext uri="{BB962C8B-B14F-4D97-AF65-F5344CB8AC3E}">
        <p14:creationId xmlns:p14="http://schemas.microsoft.com/office/powerpoint/2010/main" val="237456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numCol="1"/>
          <a:lstStyle/>
          <a:p>
            <a:r>
              <a:rPr lang="en-US" dirty="0"/>
              <a:t>Relational Schema</a:t>
            </a:r>
          </a:p>
        </p:txBody>
      </p:sp>
      <p:sp>
        <p:nvSpPr>
          <p:cNvPr id="48131" name="Rectangle 3"/>
          <p:cNvSpPr>
            <a:spLocks noGrp="1" noChangeArrowheads="1"/>
          </p:cNvSpPr>
          <p:nvPr>
            <p:ph type="body" idx="1"/>
          </p:nvPr>
        </p:nvSpPr>
        <p:spPr/>
        <p:txBody>
          <a:bodyPr numCol="1"/>
          <a:lstStyle/>
          <a:p>
            <a:r>
              <a:rPr lang="en-US" dirty="0"/>
              <a:t>Let’s verify that the following hold in our example if it is supposed to satisfy</a:t>
            </a:r>
          </a:p>
          <a:p>
            <a:pPr lvl="1"/>
            <a:r>
              <a:rPr lang="en-US" i="1" dirty="0"/>
              <a:t>A: </a:t>
            </a:r>
            <a:r>
              <a:rPr lang="en-US" dirty="0"/>
              <a:t>all lower-case (miniscule) letters in English</a:t>
            </a:r>
          </a:p>
          <a:p>
            <a:pPr lvl="1"/>
            <a:r>
              <a:rPr lang="en-US" i="1" dirty="0"/>
              <a:t>B:</a:t>
            </a:r>
            <a:r>
              <a:rPr lang="en-US" dirty="0"/>
              <a:t> all positive integers less than 100</a:t>
            </a:r>
          </a:p>
          <a:p>
            <a:pPr lvl="1"/>
            <a:r>
              <a:rPr lang="en-US" i="1" dirty="0"/>
              <a:t>S</a:t>
            </a:r>
            <a:r>
              <a:rPr lang="en-US" dirty="0"/>
              <a:t>(</a:t>
            </a:r>
            <a:r>
              <a:rPr lang="en-US" i="1" dirty="0"/>
              <a:t>A</a:t>
            </a:r>
            <a:r>
              <a:rPr lang="en-US" dirty="0"/>
              <a:t>,</a:t>
            </a:r>
            <a:r>
              <a:rPr lang="en-US" i="1" dirty="0"/>
              <a:t>B</a:t>
            </a:r>
            <a:r>
              <a:rPr lang="en-US" dirty="0"/>
              <a:t>) satisfies the condition that any two tuples that are equal on </a:t>
            </a:r>
            <a:r>
              <a:rPr lang="en-US" i="1" dirty="0"/>
              <a:t>A</a:t>
            </a:r>
            <a:r>
              <a:rPr lang="en-US" dirty="0"/>
              <a:t> must also be equal on </a:t>
            </a:r>
            <a:r>
              <a:rPr lang="en-US" i="1" dirty="0"/>
              <a:t>B</a:t>
            </a:r>
          </a:p>
          <a:p>
            <a:pPr lvl="1">
              <a:buFont typeface="Symbol" pitchFamily="18" charset="2"/>
              <a:buNone/>
            </a:pPr>
            <a:endParaRPr lang="en-US" dirty="0"/>
          </a:p>
          <a:p>
            <a:r>
              <a:rPr lang="en-US" dirty="0"/>
              <a:t>Our example was an instance of that relational schema</a:t>
            </a:r>
          </a:p>
        </p:txBody>
      </p:sp>
      <p:graphicFrame>
        <p:nvGraphicFramePr>
          <p:cNvPr id="4" name="Content Placeholder 3"/>
          <p:cNvGraphicFramePr>
            <a:graphicFrameLocks/>
          </p:cNvGraphicFramePr>
          <p:nvPr>
            <p:extLst>
              <p:ext uri="{D42A27DB-BD31-4B8C-83A1-F6EECF244321}">
                <p14:modId xmlns:p14="http://schemas.microsoft.com/office/powerpoint/2010/main" val="2929410520"/>
              </p:ext>
            </p:extLst>
          </p:nvPr>
        </p:nvGraphicFramePr>
        <p:xfrm>
          <a:off x="2819400" y="4495800"/>
          <a:ext cx="2844801" cy="222504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b</a:t>
                      </a:r>
                    </a:p>
                  </a:txBody>
                  <a:tcPr/>
                </a:tc>
                <a:tc>
                  <a:txBody>
                    <a:bodyPr/>
                    <a:lstStyle/>
                    <a:p>
                      <a:pPr algn="r"/>
                      <a:r>
                        <a:rPr lang="en-US" dirty="0"/>
                        <a:t>3</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r>
                        <a:rPr lang="en-US" dirty="0"/>
                        <a:t>c</a:t>
                      </a:r>
                    </a:p>
                  </a:txBody>
                  <a:tcPr/>
                </a:tc>
                <a:tc>
                  <a:txBody>
                    <a:bodyPr/>
                    <a:lstStyle/>
                    <a:p>
                      <a:pPr algn="r"/>
                      <a:r>
                        <a:rPr lang="en-US" dirty="0"/>
                        <a:t>4</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r>
                        <a:rPr lang="en-US" dirty="0"/>
                        <a:t>d</a:t>
                      </a:r>
                    </a:p>
                  </a:txBody>
                  <a:tcPr/>
                </a:tc>
                <a:tc>
                  <a:txBody>
                    <a:bodyPr/>
                    <a:lstStyle/>
                    <a:p>
                      <a:pPr algn="r"/>
                      <a:r>
                        <a:rPr lang="en-US" dirty="0"/>
                        <a:t>3</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8539796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402D9EE-6672-4E8D-B2AD-6CF42857D4A3}"/>
              </a:ext>
            </a:extLst>
          </p:cNvPr>
          <p:cNvPicPr>
            <a:picLocks noChangeAspect="1"/>
          </p:cNvPicPr>
          <p:nvPr/>
        </p:nvPicPr>
        <p:blipFill>
          <a:blip r:embed="rId2"/>
          <a:stretch>
            <a:fillRect/>
          </a:stretch>
        </p:blipFill>
        <p:spPr>
          <a:xfrm>
            <a:off x="1933796" y="1219200"/>
            <a:ext cx="6190807" cy="6096000"/>
          </a:xfrm>
          <a:prstGeom prst="rect">
            <a:avLst/>
          </a:prstGeom>
        </p:spPr>
      </p:pic>
    </p:spTree>
    <p:extLst>
      <p:ext uri="{BB962C8B-B14F-4D97-AF65-F5344CB8AC3E}">
        <p14:creationId xmlns:p14="http://schemas.microsoft.com/office/powerpoint/2010/main" val="30665576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6303-0FE2-4ED7-9EBD-67B7D7864B55}"/>
              </a:ext>
            </a:extLst>
          </p:cNvPr>
          <p:cNvSpPr>
            <a:spLocks noGrp="1"/>
          </p:cNvSpPr>
          <p:nvPr>
            <p:ph type="title"/>
          </p:nvPr>
        </p:nvSpPr>
        <p:spPr/>
        <p:txBody>
          <a:bodyPr/>
          <a:lstStyle/>
          <a:p>
            <a:r>
              <a:rPr lang="en-US" dirty="0"/>
              <a:t>Comment on ISA</a:t>
            </a:r>
          </a:p>
        </p:txBody>
      </p:sp>
      <p:sp>
        <p:nvSpPr>
          <p:cNvPr id="3" name="Content Placeholder 2">
            <a:extLst>
              <a:ext uri="{FF2B5EF4-FFF2-40B4-BE49-F238E27FC236}">
                <a16:creationId xmlns:a16="http://schemas.microsoft.com/office/drawing/2014/main" id="{5E667AE5-C098-4BBF-98D7-30E94160EEA5}"/>
              </a:ext>
            </a:extLst>
          </p:cNvPr>
          <p:cNvSpPr>
            <a:spLocks noGrp="1"/>
          </p:cNvSpPr>
          <p:nvPr>
            <p:ph idx="1"/>
          </p:nvPr>
        </p:nvSpPr>
        <p:spPr/>
        <p:txBody>
          <a:bodyPr/>
          <a:lstStyle/>
          <a:p>
            <a:r>
              <a:rPr lang="en-US" dirty="0"/>
              <a:t>We did not have these in our example, but they are important and that’s how should be phrased in annotations in your homework</a:t>
            </a:r>
          </a:p>
          <a:p>
            <a:r>
              <a:rPr lang="en-US" dirty="0"/>
              <a:t>If ISA is total, we will say: The union of the set of ID#s in Student and of the ID#s in Professor is equal to the set of ID#s in Person</a:t>
            </a:r>
          </a:p>
          <a:p>
            <a:r>
              <a:rPr lang="en-US" dirty="0"/>
              <a:t>If ISA is disjoint, we will say: The intersection of the set of ID#s in Student and of the ID#s in Professor is empty</a:t>
            </a:r>
          </a:p>
          <a:p>
            <a:endParaRPr lang="en-US" dirty="0"/>
          </a:p>
        </p:txBody>
      </p:sp>
    </p:spTree>
    <p:extLst>
      <p:ext uri="{BB962C8B-B14F-4D97-AF65-F5344CB8AC3E}">
        <p14:creationId xmlns:p14="http://schemas.microsoft.com/office/powerpoint/2010/main" val="14983335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14695290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D1BE6DD3-D863-46D0-A1C7-A21C374E8532}"/>
              </a:ext>
            </a:extLst>
          </p:cNvPr>
          <p:cNvPicPr>
            <a:picLocks noChangeAspect="1"/>
          </p:cNvPicPr>
          <p:nvPr/>
        </p:nvPicPr>
        <p:blipFill>
          <a:blip r:embed="rId2"/>
          <a:stretch>
            <a:fillRect/>
          </a:stretch>
        </p:blipFill>
        <p:spPr>
          <a:xfrm>
            <a:off x="1872523" y="1219200"/>
            <a:ext cx="6313354" cy="6096000"/>
          </a:xfrm>
          <a:prstGeom prst="rect">
            <a:avLst/>
          </a:prstGeom>
        </p:spPr>
      </p:pic>
    </p:spTree>
    <p:extLst>
      <p:ext uri="{BB962C8B-B14F-4D97-AF65-F5344CB8AC3E}">
        <p14:creationId xmlns:p14="http://schemas.microsoft.com/office/powerpoint/2010/main" val="497850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9488111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E600D-5BFC-443B-AD24-A5B69B7B8F74}"/>
              </a:ext>
            </a:extLst>
          </p:cNvPr>
          <p:cNvPicPr>
            <a:picLocks noChangeAspect="1"/>
          </p:cNvPicPr>
          <p:nvPr/>
        </p:nvPicPr>
        <p:blipFill>
          <a:blip r:embed="rId2"/>
          <a:stretch>
            <a:fillRect/>
          </a:stretch>
        </p:blipFill>
        <p:spPr>
          <a:xfrm>
            <a:off x="1823895" y="1219200"/>
            <a:ext cx="6410609" cy="6096000"/>
          </a:xfrm>
          <a:prstGeom prst="rect">
            <a:avLst/>
          </a:prstGeom>
        </p:spPr>
      </p:pic>
    </p:spTree>
    <p:extLst>
      <p:ext uri="{BB962C8B-B14F-4D97-AF65-F5344CB8AC3E}">
        <p14:creationId xmlns:p14="http://schemas.microsoft.com/office/powerpoint/2010/main" val="13072997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Table </a:t>
            </a:r>
            <a:r>
              <a:rPr lang="en-US" dirty="0" err="1"/>
              <a:t>Prereq</a:t>
            </a:r>
            <a:r>
              <a:rPr lang="en-US" dirty="0"/>
              <a:t> stores/is a Directed Acyclic Graph (DAG)</a:t>
            </a:r>
          </a:p>
        </p:txBody>
      </p:sp>
    </p:spTree>
    <p:extLst>
      <p:ext uri="{BB962C8B-B14F-4D97-AF65-F5344CB8AC3E}">
        <p14:creationId xmlns:p14="http://schemas.microsoft.com/office/powerpoint/2010/main" val="20567012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A binary relationship from a set to itself is also called recursive</a:t>
            </a:r>
          </a:p>
          <a:p>
            <a:r>
              <a:rPr lang="en-US" dirty="0"/>
              <a:t>If we draw the DAG, the arcs will naturally point from Lower to Upper</a:t>
            </a:r>
          </a:p>
          <a:p>
            <a:r>
              <a:rPr lang="en-US" dirty="0"/>
              <a:t>From roots/sources going down until they hit the leaves/sinks</a:t>
            </a:r>
          </a:p>
          <a:p>
            <a:r>
              <a:rPr lang="en-US" dirty="0"/>
              <a:t>Example</a:t>
            </a:r>
          </a:p>
          <a:p>
            <a:endParaRPr lang="en-US" dirty="0"/>
          </a:p>
          <a:p>
            <a:endParaRPr lang="en-US" dirty="0"/>
          </a:p>
          <a:p>
            <a:endParaRPr lang="en-US" dirty="0"/>
          </a:p>
          <a:p>
            <a:endParaRPr lang="en-US" dirty="0"/>
          </a:p>
          <a:p>
            <a:endParaRPr lang="en-US" dirty="0"/>
          </a:p>
          <a:p>
            <a:endParaRPr lang="en-US" dirty="0"/>
          </a:p>
          <a:p>
            <a:r>
              <a:rPr lang="en-US" dirty="0"/>
              <a:t>But we could also draw in the opposite direction</a:t>
            </a:r>
          </a:p>
          <a:p>
            <a:endParaRPr lang="en-US" dirty="0"/>
          </a:p>
        </p:txBody>
      </p:sp>
      <p:graphicFrame>
        <p:nvGraphicFramePr>
          <p:cNvPr id="5" name="Object 4">
            <a:extLst>
              <a:ext uri="{FF2B5EF4-FFF2-40B4-BE49-F238E27FC236}">
                <a16:creationId xmlns:a16="http://schemas.microsoft.com/office/drawing/2014/main" id="{ED7319FE-2FDC-477D-BEE5-037B4CD4FC6E}"/>
              </a:ext>
            </a:extLst>
          </p:cNvPr>
          <p:cNvGraphicFramePr>
            <a:graphicFrameLocks noChangeAspect="1"/>
          </p:cNvGraphicFramePr>
          <p:nvPr>
            <p:extLst>
              <p:ext uri="{D42A27DB-BD31-4B8C-83A1-F6EECF244321}">
                <p14:modId xmlns:p14="http://schemas.microsoft.com/office/powerpoint/2010/main" val="4200374141"/>
              </p:ext>
            </p:extLst>
          </p:nvPr>
        </p:nvGraphicFramePr>
        <p:xfrm>
          <a:off x="2362200" y="4038600"/>
          <a:ext cx="5334000" cy="2352675"/>
        </p:xfrm>
        <a:graphic>
          <a:graphicData uri="http://schemas.openxmlformats.org/presentationml/2006/ole">
            <mc:AlternateContent xmlns:mc="http://schemas.openxmlformats.org/markup-compatibility/2006">
              <mc:Choice xmlns:v="urn:schemas-microsoft-com:vml" Requires="v">
                <p:oleObj name="Visio" r:id="rId2" imgW="5333949" imgH="2352454" progId="Visio.Drawing.11">
                  <p:embed/>
                </p:oleObj>
              </mc:Choice>
              <mc:Fallback>
                <p:oleObj name="Visio" r:id="rId2" imgW="5333949" imgH="2352454" progId="Visio.Drawing.11">
                  <p:embed/>
                  <p:pic>
                    <p:nvPicPr>
                      <p:cNvPr id="0" name=""/>
                      <p:cNvPicPr/>
                      <p:nvPr/>
                    </p:nvPicPr>
                    <p:blipFill>
                      <a:blip r:embed="rId3"/>
                      <a:stretch>
                        <a:fillRect/>
                      </a:stretch>
                    </p:blipFill>
                    <p:spPr>
                      <a:xfrm>
                        <a:off x="2362200" y="4038600"/>
                        <a:ext cx="5334000" cy="2352675"/>
                      </a:xfrm>
                      <a:prstGeom prst="rect">
                        <a:avLst/>
                      </a:prstGeom>
                    </p:spPr>
                  </p:pic>
                </p:oleObj>
              </mc:Fallback>
            </mc:AlternateContent>
          </a:graphicData>
        </a:graphic>
      </p:graphicFrame>
    </p:spTree>
    <p:extLst>
      <p:ext uri="{BB962C8B-B14F-4D97-AF65-F5344CB8AC3E}">
        <p14:creationId xmlns:p14="http://schemas.microsoft.com/office/powerpoint/2010/main" val="142337822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186795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numCol="1"/>
          <a:lstStyle/>
          <a:p>
            <a:r>
              <a:rPr lang="en-US"/>
              <a:t>Relations</a:t>
            </a:r>
          </a:p>
        </p:txBody>
      </p:sp>
      <p:sp>
        <p:nvSpPr>
          <p:cNvPr id="49155" name="Rectangle 3"/>
          <p:cNvSpPr>
            <a:spLocks noGrp="1" noChangeArrowheads="1"/>
          </p:cNvSpPr>
          <p:nvPr>
            <p:ph type="body" idx="1"/>
          </p:nvPr>
        </p:nvSpPr>
        <p:spPr/>
        <p:txBody>
          <a:bodyPr numCol="1"/>
          <a:lstStyle/>
          <a:p>
            <a:r>
              <a:rPr lang="en-US"/>
              <a:t>Since relations are </a:t>
            </a:r>
            <a:r>
              <a:rPr lang="en-US" b="1" i="1">
                <a:solidFill>
                  <a:srgbClr val="FC0128"/>
                </a:solidFill>
              </a:rPr>
              <a:t>sets</a:t>
            </a:r>
            <a:r>
              <a:rPr lang="en-US"/>
              <a:t> of tuples, </a:t>
            </a:r>
            <a:r>
              <a:rPr lang="en-US" b="1" i="1">
                <a:solidFill>
                  <a:srgbClr val="FC0128"/>
                </a:solidFill>
              </a:rPr>
              <a:t>the following two relations are equal</a:t>
            </a:r>
            <a:r>
              <a:rPr lang="en-US"/>
              <a:t> (are really one relation written in two different ways)</a:t>
            </a:r>
          </a:p>
          <a:p>
            <a:pPr>
              <a:buFont typeface="Monotype Sorts" pitchFamily="2" charset="2"/>
              <a:buNone/>
            </a:pPr>
            <a:r>
              <a:rPr lang="en-US"/>
              <a:t>	(This is a different example, not an instance of the previous relational schema)</a:t>
            </a:r>
          </a:p>
        </p:txBody>
      </p:sp>
      <p:graphicFrame>
        <p:nvGraphicFramePr>
          <p:cNvPr id="64" name="Content Placeholder 3"/>
          <p:cNvGraphicFramePr>
            <a:graphicFrameLocks/>
          </p:cNvGraphicFramePr>
          <p:nvPr/>
        </p:nvGraphicFramePr>
        <p:xfrm>
          <a:off x="1066800" y="4343400"/>
          <a:ext cx="2844801"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56</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b</a:t>
                      </a:r>
                    </a:p>
                  </a:txBody>
                  <a:tcPr/>
                </a:tc>
                <a:tc>
                  <a:txBody>
                    <a:bodyPr/>
                    <a:lstStyle/>
                    <a:p>
                      <a:pPr algn="r"/>
                      <a:r>
                        <a:rPr lang="en-US" dirty="0"/>
                        <a:t>2</a:t>
                      </a:r>
                    </a:p>
                  </a:txBody>
                  <a:tcPr/>
                </a:tc>
                <a:extLst>
                  <a:ext uri="{0D108BD9-81ED-4DB2-BD59-A6C34878D82A}">
                    <a16:rowId xmlns:a16="http://schemas.microsoft.com/office/drawing/2014/main" val="10003"/>
                  </a:ext>
                </a:extLst>
              </a:tr>
            </a:tbl>
          </a:graphicData>
        </a:graphic>
      </p:graphicFrame>
      <p:graphicFrame>
        <p:nvGraphicFramePr>
          <p:cNvPr id="65" name="Content Placeholder 3"/>
          <p:cNvGraphicFramePr>
            <a:graphicFrameLocks/>
          </p:cNvGraphicFramePr>
          <p:nvPr/>
        </p:nvGraphicFramePr>
        <p:xfrm>
          <a:off x="5410200" y="4343400"/>
          <a:ext cx="2844801" cy="25958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56</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b</a:t>
                      </a:r>
                    </a:p>
                  </a:txBody>
                  <a:tcPr/>
                </a:tc>
                <a:tc>
                  <a:txBody>
                    <a:bodyPr/>
                    <a:lstStyle/>
                    <a:p>
                      <a:pPr algn="r"/>
                      <a:r>
                        <a:rPr lang="en-US" dirty="0"/>
                        <a:t>2</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56</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56</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2F022E8-812D-4E02-BDCB-2C9620C91DF7}"/>
              </a:ext>
            </a:extLst>
          </p:cNvPr>
          <p:cNvPicPr>
            <a:picLocks noChangeAspect="1"/>
          </p:cNvPicPr>
          <p:nvPr/>
        </p:nvPicPr>
        <p:blipFill>
          <a:blip r:embed="rId2"/>
          <a:stretch>
            <a:fillRect/>
          </a:stretch>
        </p:blipFill>
        <p:spPr>
          <a:xfrm>
            <a:off x="1795359" y="1295400"/>
            <a:ext cx="6467681" cy="6019800"/>
          </a:xfrm>
          <a:prstGeom prst="rect">
            <a:avLst/>
          </a:prstGeom>
        </p:spPr>
      </p:pic>
    </p:spTree>
    <p:extLst>
      <p:ext uri="{BB962C8B-B14F-4D97-AF65-F5344CB8AC3E}">
        <p14:creationId xmlns:p14="http://schemas.microsoft.com/office/powerpoint/2010/main" val="26800925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17656089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9BD3146-6564-4804-A8E9-2412F22A5403}"/>
              </a:ext>
            </a:extLst>
          </p:cNvPr>
          <p:cNvPicPr>
            <a:picLocks noChangeAspect="1"/>
          </p:cNvPicPr>
          <p:nvPr/>
        </p:nvPicPr>
        <p:blipFill>
          <a:blip r:embed="rId2"/>
          <a:stretch>
            <a:fillRect/>
          </a:stretch>
        </p:blipFill>
        <p:spPr>
          <a:xfrm>
            <a:off x="1993666" y="1163904"/>
            <a:ext cx="4864334" cy="6227496"/>
          </a:xfrm>
          <a:prstGeom prst="rect">
            <a:avLst/>
          </a:prstGeom>
        </p:spPr>
      </p:pic>
    </p:spTree>
    <p:extLst>
      <p:ext uri="{BB962C8B-B14F-4D97-AF65-F5344CB8AC3E}">
        <p14:creationId xmlns:p14="http://schemas.microsoft.com/office/powerpoint/2010/main" val="35623851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Note that the Foreign Key (Title, Author) in Required is not part of the Primary Key</a:t>
            </a:r>
          </a:p>
          <a:p>
            <a:r>
              <a:rPr lang="en-US" dirty="0"/>
              <a:t>This shows that the ternary relationship stored in Required is somewhat restricted</a:t>
            </a:r>
          </a:p>
          <a:p>
            <a:r>
              <a:rPr lang="en-US" dirty="0"/>
              <a:t>It is many-to-one from Course and Professor into Book</a:t>
            </a:r>
          </a:p>
          <a:p>
            <a:r>
              <a:rPr lang="en-US" dirty="0"/>
              <a:t>It is a partial function of two variables</a:t>
            </a:r>
          </a:p>
          <a:p>
            <a:endParaRPr lang="en-US" dirty="0"/>
          </a:p>
          <a:p>
            <a:r>
              <a:rPr lang="en-US" dirty="0"/>
              <a:t>We saw this before, so this is just a reminder</a:t>
            </a:r>
          </a:p>
        </p:txBody>
      </p:sp>
    </p:spTree>
    <p:extLst>
      <p:ext uri="{BB962C8B-B14F-4D97-AF65-F5344CB8AC3E}">
        <p14:creationId xmlns:p14="http://schemas.microsoft.com/office/powerpoint/2010/main" val="66150068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9219690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4FCD4D7-36CB-4B42-A64D-F5A2AB88812E}"/>
              </a:ext>
            </a:extLst>
          </p:cNvPr>
          <p:cNvPicPr>
            <a:picLocks noChangeAspect="1"/>
          </p:cNvPicPr>
          <p:nvPr/>
        </p:nvPicPr>
        <p:blipFill>
          <a:blip r:embed="rId2"/>
          <a:stretch>
            <a:fillRect/>
          </a:stretch>
        </p:blipFill>
        <p:spPr>
          <a:xfrm>
            <a:off x="2017950" y="1122883"/>
            <a:ext cx="4916250" cy="6344717"/>
          </a:xfrm>
          <a:prstGeom prst="rect">
            <a:avLst/>
          </a:prstGeom>
        </p:spPr>
      </p:pic>
    </p:spTree>
    <p:extLst>
      <p:ext uri="{BB962C8B-B14F-4D97-AF65-F5344CB8AC3E}">
        <p14:creationId xmlns:p14="http://schemas.microsoft.com/office/powerpoint/2010/main" val="37709553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C015-FE1B-47A0-9D3C-D611963D0560}"/>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B42F487C-9ACA-45F1-9506-7777BC048F7C}"/>
              </a:ext>
            </a:extLst>
          </p:cNvPr>
          <p:cNvSpPr>
            <a:spLocks noGrp="1"/>
          </p:cNvSpPr>
          <p:nvPr>
            <p:ph idx="1"/>
          </p:nvPr>
        </p:nvSpPr>
        <p:spPr/>
        <p:txBody>
          <a:bodyPr/>
          <a:lstStyle/>
          <a:p>
            <a:r>
              <a:rPr lang="en-US" dirty="0"/>
              <a:t>One of our current sections (we have 3)  is identified by the primary key: CSCI-GA.2433, 2021, Fall, 001</a:t>
            </a:r>
          </a:p>
          <a:p>
            <a:pPr lvl="1"/>
            <a:r>
              <a:rPr lang="en-US" dirty="0"/>
              <a:t>Compare with what we had in the previous unit</a:t>
            </a:r>
          </a:p>
          <a:p>
            <a:pPr lvl="1"/>
            <a:endParaRPr lang="en-US" dirty="0"/>
          </a:p>
          <a:p>
            <a:r>
              <a:rPr lang="en-US" dirty="0"/>
              <a:t>As Offered is binary many-to-one we do not need to have an “intermediate” table storing it</a:t>
            </a:r>
          </a:p>
          <a:p>
            <a:pPr lvl="1"/>
            <a:r>
              <a:rPr lang="en-US" dirty="0"/>
              <a:t>In fact, it would not make any sense to have it here, because it we had it here, it would be just part of Section with one column repeated</a:t>
            </a:r>
            <a:br>
              <a:rPr lang="en-US" dirty="0"/>
            </a:br>
            <a:br>
              <a:rPr lang="en-US" dirty="0"/>
            </a:br>
            <a:r>
              <a:rPr lang="en-US" dirty="0"/>
              <a:t>A typical tuple would be primary keys from the Course table and from the Section table</a:t>
            </a:r>
            <a:br>
              <a:rPr lang="en-US" dirty="0"/>
            </a:br>
            <a:br>
              <a:rPr lang="en-US"/>
            </a:br>
            <a:r>
              <a:rPr lang="en-US"/>
              <a:t>CSCI-GA.2433, CSCI-GA</a:t>
            </a:r>
            <a:r>
              <a:rPr lang="en-US" dirty="0"/>
              <a:t>.2433, 2021, Fall, 001</a:t>
            </a:r>
          </a:p>
          <a:p>
            <a:pPr marL="552450" lvl="1" indent="0">
              <a:buNone/>
            </a:pPr>
            <a:br>
              <a:rPr lang="en-US" dirty="0"/>
            </a:br>
            <a:br>
              <a:rPr lang="en-US" dirty="0"/>
            </a:b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11865141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A more common case for a weak entity would be that the strong entity (here Course) would be related to 0, 1, or &gt; 1 weak entities (here Section)</a:t>
            </a:r>
          </a:p>
          <a:p>
            <a:r>
              <a:rPr lang="en-US" dirty="0"/>
              <a:t>But in our application, we specifically said that each Course has at least 1 Section</a:t>
            </a:r>
          </a:p>
          <a:p>
            <a:r>
              <a:rPr lang="en-US" dirty="0"/>
              <a:t>So, we have a special case: the strong entity is related to 1 or more than 1 weak entities</a:t>
            </a:r>
          </a:p>
        </p:txBody>
      </p:sp>
    </p:spTree>
    <p:extLst>
      <p:ext uri="{BB962C8B-B14F-4D97-AF65-F5344CB8AC3E}">
        <p14:creationId xmlns:p14="http://schemas.microsoft.com/office/powerpoint/2010/main" val="3308497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42434480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52F621A0-5BBA-410C-B17F-63F16CB29A0A}"/>
              </a:ext>
            </a:extLst>
          </p:cNvPr>
          <p:cNvPicPr>
            <a:picLocks noChangeAspect="1"/>
          </p:cNvPicPr>
          <p:nvPr/>
        </p:nvPicPr>
        <p:blipFill>
          <a:blip r:embed="rId2"/>
          <a:stretch>
            <a:fillRect/>
          </a:stretch>
        </p:blipFill>
        <p:spPr>
          <a:xfrm>
            <a:off x="2006109" y="1143000"/>
            <a:ext cx="4860310" cy="6247954"/>
          </a:xfrm>
          <a:prstGeom prst="rect">
            <a:avLst/>
          </a:prstGeom>
        </p:spPr>
      </p:pic>
    </p:spTree>
    <p:extLst>
      <p:ext uri="{BB962C8B-B14F-4D97-AF65-F5344CB8AC3E}">
        <p14:creationId xmlns:p14="http://schemas.microsoft.com/office/powerpoint/2010/main" val="405152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numCol="1"/>
          <a:lstStyle/>
          <a:p>
            <a:r>
              <a:rPr lang="en-US"/>
              <a:t>Relations</a:t>
            </a:r>
          </a:p>
        </p:txBody>
      </p:sp>
      <p:sp>
        <p:nvSpPr>
          <p:cNvPr id="50179" name="Rectangle 3"/>
          <p:cNvSpPr>
            <a:spLocks noGrp="1" noChangeArrowheads="1"/>
          </p:cNvSpPr>
          <p:nvPr>
            <p:ph type="body" idx="1"/>
          </p:nvPr>
        </p:nvSpPr>
        <p:spPr/>
        <p:txBody>
          <a:bodyPr numCol="1"/>
          <a:lstStyle/>
          <a:p>
            <a:r>
              <a:rPr lang="en-US" dirty="0"/>
              <a:t>Since </a:t>
            </a:r>
            <a:r>
              <a:rPr lang="en-US" b="1" i="1" dirty="0">
                <a:solidFill>
                  <a:srgbClr val="FC0128"/>
                </a:solidFill>
              </a:rPr>
              <a:t>the positions</a:t>
            </a:r>
            <a:r>
              <a:rPr lang="en-US" b="1" dirty="0"/>
              <a:t> </a:t>
            </a:r>
            <a:r>
              <a:rPr lang="en-US" dirty="0"/>
              <a:t>in the tuple (1st, 2nd, etc.) are labeled with the column headings, </a:t>
            </a:r>
            <a:r>
              <a:rPr lang="en-US" b="1" i="1" dirty="0">
                <a:solidFill>
                  <a:srgbClr val="FC0128"/>
                </a:solidFill>
              </a:rPr>
              <a:t>the following two relations are equal</a:t>
            </a:r>
            <a:r>
              <a:rPr lang="en-US" b="1" dirty="0"/>
              <a:t> </a:t>
            </a:r>
            <a:r>
              <a:rPr lang="en-US" dirty="0"/>
              <a:t>(are really one relation written in two different ways)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4" name="Content Placeholder 3"/>
          <p:cNvGraphicFramePr>
            <a:graphicFrameLocks/>
          </p:cNvGraphicFramePr>
          <p:nvPr/>
        </p:nvGraphicFramePr>
        <p:xfrm>
          <a:off x="1447800" y="3733800"/>
          <a:ext cx="2844801" cy="14833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a</a:t>
                      </a:r>
                    </a:p>
                  </a:txBody>
                  <a:tcPr/>
                </a:tc>
                <a:tc>
                  <a:txBody>
                    <a:bodyPr/>
                    <a:lstStyle/>
                    <a:p>
                      <a:pPr algn="r"/>
                      <a:r>
                        <a:rPr lang="en-US" dirty="0"/>
                        <a:t>56</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b</a:t>
                      </a:r>
                    </a:p>
                  </a:txBody>
                  <a:tcPr/>
                </a:tc>
                <a:tc>
                  <a:txBody>
                    <a:bodyPr/>
                    <a:lstStyle/>
                    <a:p>
                      <a:pPr algn="r"/>
                      <a:r>
                        <a:rPr lang="en-US" dirty="0"/>
                        <a:t>2</a:t>
                      </a:r>
                    </a:p>
                  </a:txBody>
                  <a:tcPr/>
                </a:tc>
                <a:extLst>
                  <a:ext uri="{0D108BD9-81ED-4DB2-BD59-A6C34878D82A}">
                    <a16:rowId xmlns:a16="http://schemas.microsoft.com/office/drawing/2014/main" val="10003"/>
                  </a:ext>
                </a:extLst>
              </a:tr>
            </a:tbl>
          </a:graphicData>
        </a:graphic>
      </p:graphicFrame>
      <p:graphicFrame>
        <p:nvGraphicFramePr>
          <p:cNvPr id="65" name="Content Placeholder 3"/>
          <p:cNvGraphicFramePr>
            <a:graphicFrameLocks/>
          </p:cNvGraphicFramePr>
          <p:nvPr/>
        </p:nvGraphicFramePr>
        <p:xfrm>
          <a:off x="5562600" y="3733800"/>
          <a:ext cx="2844801" cy="259588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370840">
                <a:tc>
                  <a:txBody>
                    <a:bodyPr/>
                    <a:lstStyle/>
                    <a:p>
                      <a:pPr algn="ctr"/>
                      <a:r>
                        <a:rPr lang="en-US" dirty="0"/>
                        <a:t>S</a:t>
                      </a:r>
                    </a:p>
                  </a:txBody>
                  <a:tcPr/>
                </a:tc>
                <a:tc>
                  <a:txBody>
                    <a:bodyPr/>
                    <a:lstStyle/>
                    <a:p>
                      <a:pPr algn="ctr"/>
                      <a:r>
                        <a:rPr lang="en-US" dirty="0"/>
                        <a:t>B</a:t>
                      </a:r>
                    </a:p>
                  </a:txBody>
                  <a:tcPr/>
                </a:tc>
                <a:tc>
                  <a:txBody>
                    <a:bodyPr/>
                    <a:lstStyle/>
                    <a:p>
                      <a:pPr algn="ctr"/>
                      <a:r>
                        <a:rPr lang="en-US" dirty="0"/>
                        <a:t>A</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pPr algn="r"/>
                      <a:r>
                        <a:rPr lang="en-US" dirty="0"/>
                        <a:t>56</a:t>
                      </a:r>
                    </a:p>
                  </a:txBody>
                  <a:tcPr/>
                </a:tc>
                <a:tc>
                  <a:txBody>
                    <a:bodyPr/>
                    <a:lstStyle/>
                    <a:p>
                      <a:r>
                        <a:rPr lang="en-US" dirty="0"/>
                        <a:t>a</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r>
                        <a:rPr lang="en-US" dirty="0"/>
                        <a:t>a</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r>
                        <a:rPr lang="en-US" dirty="0"/>
                        <a:t>b</a:t>
                      </a:r>
                    </a:p>
                  </a:txBody>
                  <a:tcPr/>
                </a:tc>
                <a:extLst>
                  <a:ext uri="{0D108BD9-81ED-4DB2-BD59-A6C34878D82A}">
                    <a16:rowId xmlns:a16="http://schemas.microsoft.com/office/drawing/2014/main" val="10003"/>
                  </a:ext>
                </a:extLst>
              </a:tr>
              <a:tr h="370840">
                <a:tc>
                  <a:txBody>
                    <a:bodyPr/>
                    <a:lstStyle/>
                    <a:p>
                      <a:endParaRPr lang="en-US" dirty="0"/>
                    </a:p>
                  </a:txBody>
                  <a:tcPr>
                    <a:solidFill>
                      <a:schemeClr val="bg1"/>
                    </a:solidFill>
                  </a:tcPr>
                </a:tc>
                <a:tc>
                  <a:txBody>
                    <a:bodyPr/>
                    <a:lstStyle/>
                    <a:p>
                      <a:pPr algn="r"/>
                      <a:r>
                        <a:rPr lang="en-US" dirty="0"/>
                        <a:t>56</a:t>
                      </a:r>
                    </a:p>
                  </a:txBody>
                  <a:tcPr/>
                </a:tc>
                <a:tc>
                  <a:txBody>
                    <a:bodyPr/>
                    <a:lstStyle/>
                    <a:p>
                      <a:r>
                        <a:rPr lang="en-US" dirty="0"/>
                        <a:t>a</a:t>
                      </a:r>
                    </a:p>
                  </a:txBody>
                  <a:tcPr/>
                </a:tc>
                <a:extLst>
                  <a:ext uri="{0D108BD9-81ED-4DB2-BD59-A6C34878D82A}">
                    <a16:rowId xmlns:a16="http://schemas.microsoft.com/office/drawing/2014/main" val="10004"/>
                  </a:ext>
                </a:extLst>
              </a:tr>
              <a:tr h="370840">
                <a:tc>
                  <a:txBody>
                    <a:bodyPr/>
                    <a:lstStyle/>
                    <a:p>
                      <a:endParaRPr lang="en-US" dirty="0"/>
                    </a:p>
                  </a:txBody>
                  <a:tcPr>
                    <a:solidFill>
                      <a:schemeClr val="bg1"/>
                    </a:solidFill>
                  </a:tcPr>
                </a:tc>
                <a:tc>
                  <a:txBody>
                    <a:bodyPr/>
                    <a:lstStyle/>
                    <a:p>
                      <a:pPr algn="r"/>
                      <a:r>
                        <a:rPr lang="en-US" dirty="0"/>
                        <a:t>2</a:t>
                      </a:r>
                    </a:p>
                  </a:txBody>
                  <a:tcPr/>
                </a:tc>
                <a:tc>
                  <a:txBody>
                    <a:bodyPr/>
                    <a:lstStyle/>
                    <a:p>
                      <a:r>
                        <a:rPr lang="en-US" dirty="0"/>
                        <a:t>a</a:t>
                      </a:r>
                    </a:p>
                  </a:txBody>
                  <a:tcPr/>
                </a:tc>
                <a:extLst>
                  <a:ext uri="{0D108BD9-81ED-4DB2-BD59-A6C34878D82A}">
                    <a16:rowId xmlns:a16="http://schemas.microsoft.com/office/drawing/2014/main" val="10005"/>
                  </a:ext>
                </a:extLst>
              </a:tr>
              <a:tr h="370840">
                <a:tc>
                  <a:txBody>
                    <a:bodyPr/>
                    <a:lstStyle/>
                    <a:p>
                      <a:endParaRPr lang="en-US" dirty="0"/>
                    </a:p>
                  </a:txBody>
                  <a:tcPr>
                    <a:solidFill>
                      <a:schemeClr val="bg1"/>
                    </a:solidFill>
                  </a:tcPr>
                </a:tc>
                <a:tc>
                  <a:txBody>
                    <a:bodyPr/>
                    <a:lstStyle/>
                    <a:p>
                      <a:pPr algn="r"/>
                      <a:r>
                        <a:rPr lang="en-US" dirty="0"/>
                        <a:t>56</a:t>
                      </a:r>
                    </a:p>
                  </a:txBody>
                  <a:tcPr/>
                </a:tc>
                <a:tc>
                  <a:txBody>
                    <a:bodyPr/>
                    <a:lstStyle/>
                    <a:p>
                      <a:r>
                        <a:rPr lang="en-US" dirty="0"/>
                        <a:t>a</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GPA: Computed Attribute for Student by adding all the known numeric Grades, dividing by the number of Sections that the Student Took and in which it got a numeric Grade</a:t>
            </a:r>
          </a:p>
        </p:txBody>
      </p:sp>
    </p:spTree>
    <p:extLst>
      <p:ext uri="{BB962C8B-B14F-4D97-AF65-F5344CB8AC3E}">
        <p14:creationId xmlns:p14="http://schemas.microsoft.com/office/powerpoint/2010/main" val="16707499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In some implementations a derived attribute is stored</a:t>
            </a:r>
          </a:p>
          <a:p>
            <a:r>
              <a:rPr lang="en-US" dirty="0"/>
              <a:t>If this were the case, we would store GPA as an attribute in Student</a:t>
            </a:r>
          </a:p>
        </p:txBody>
      </p:sp>
    </p:spTree>
    <p:extLst>
      <p:ext uri="{BB962C8B-B14F-4D97-AF65-F5344CB8AC3E}">
        <p14:creationId xmlns:p14="http://schemas.microsoft.com/office/powerpoint/2010/main" val="14516705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4521169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0C086C4-F243-42BA-9F05-6E87380B2984}"/>
              </a:ext>
            </a:extLst>
          </p:cNvPr>
          <p:cNvPicPr>
            <a:picLocks noChangeAspect="1"/>
          </p:cNvPicPr>
          <p:nvPr/>
        </p:nvPicPr>
        <p:blipFill>
          <a:blip r:embed="rId2"/>
          <a:stretch>
            <a:fillRect/>
          </a:stretch>
        </p:blipFill>
        <p:spPr>
          <a:xfrm>
            <a:off x="1992123" y="1241293"/>
            <a:ext cx="4865877" cy="6226307"/>
          </a:xfrm>
          <a:prstGeom prst="rect">
            <a:avLst/>
          </a:prstGeom>
        </p:spPr>
      </p:pic>
    </p:spTree>
    <p:extLst>
      <p:ext uri="{BB962C8B-B14F-4D97-AF65-F5344CB8AC3E}">
        <p14:creationId xmlns:p14="http://schemas.microsoft.com/office/powerpoint/2010/main" val="5409309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29424820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3" name="Content Placeholder 2">
            <a:extLst>
              <a:ext uri="{FF2B5EF4-FFF2-40B4-BE49-F238E27FC236}">
                <a16:creationId xmlns:a16="http://schemas.microsoft.com/office/drawing/2014/main" id="{E4F28AEA-B7FE-4D66-9E64-3C8069B05940}"/>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E2EF5564-735A-4173-B936-D3E667821699}"/>
              </a:ext>
            </a:extLst>
          </p:cNvPr>
          <p:cNvPicPr>
            <a:picLocks noChangeAspect="1"/>
          </p:cNvPicPr>
          <p:nvPr/>
        </p:nvPicPr>
        <p:blipFill>
          <a:blip r:embed="rId2"/>
          <a:stretch>
            <a:fillRect/>
          </a:stretch>
        </p:blipFill>
        <p:spPr>
          <a:xfrm>
            <a:off x="1972891" y="1143000"/>
            <a:ext cx="4914069" cy="6248400"/>
          </a:xfrm>
          <a:prstGeom prst="rect">
            <a:avLst/>
          </a:prstGeom>
        </p:spPr>
      </p:pic>
    </p:spTree>
    <p:extLst>
      <p:ext uri="{BB962C8B-B14F-4D97-AF65-F5344CB8AC3E}">
        <p14:creationId xmlns:p14="http://schemas.microsoft.com/office/powerpoint/2010/main" val="10516507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2F3D-3291-4E06-8922-91F2DA3C5696}"/>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415C10F7-7C19-4F18-99FD-60BC426E4801}"/>
              </a:ext>
            </a:extLst>
          </p:cNvPr>
          <p:cNvSpPr>
            <a:spLocks noGrp="1"/>
          </p:cNvSpPr>
          <p:nvPr>
            <p:ph idx="1"/>
          </p:nvPr>
        </p:nvSpPr>
        <p:spPr/>
        <p:txBody>
          <a:bodyPr/>
          <a:lstStyle/>
          <a:p>
            <a:r>
              <a:rPr lang="en-US" dirty="0"/>
              <a:t>In every tuple of table Taught, the values in columns ID# and Monitor must be different (if there is a Monitor)</a:t>
            </a:r>
          </a:p>
        </p:txBody>
      </p:sp>
    </p:spTree>
    <p:extLst>
      <p:ext uri="{BB962C8B-B14F-4D97-AF65-F5344CB8AC3E}">
        <p14:creationId xmlns:p14="http://schemas.microsoft.com/office/powerpoint/2010/main" val="89491138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Reminder: Our ER Diagram</a:t>
            </a:r>
            <a:br>
              <a:rPr lang="en-US" dirty="0"/>
            </a:br>
            <a:r>
              <a:rPr lang="en-US" dirty="0"/>
              <a:t>So We Do Not Have To Go Back To Look At It</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3315682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Relational Database So Far</a:t>
            </a:r>
          </a:p>
        </p:txBody>
      </p:sp>
      <p:sp>
        <p:nvSpPr>
          <p:cNvPr id="5" name="Content Placeholder 4">
            <a:extLst>
              <a:ext uri="{FF2B5EF4-FFF2-40B4-BE49-F238E27FC236}">
                <a16:creationId xmlns:a16="http://schemas.microsoft.com/office/drawing/2014/main" id="{CFA13FCC-44B1-4F8E-9661-8B2B50B76652}"/>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5103E4BF-D7AB-4494-AF97-CFE1B7040528}"/>
              </a:ext>
            </a:extLst>
          </p:cNvPr>
          <p:cNvPicPr>
            <a:picLocks noChangeAspect="1"/>
          </p:cNvPicPr>
          <p:nvPr/>
        </p:nvPicPr>
        <p:blipFill>
          <a:blip r:embed="rId2"/>
          <a:stretch>
            <a:fillRect/>
          </a:stretch>
        </p:blipFill>
        <p:spPr>
          <a:xfrm>
            <a:off x="1958567" y="1143000"/>
            <a:ext cx="4823233" cy="6104294"/>
          </a:xfrm>
          <a:prstGeom prst="rect">
            <a:avLst/>
          </a:prstGeom>
        </p:spPr>
      </p:pic>
    </p:spTree>
    <p:extLst>
      <p:ext uri="{BB962C8B-B14F-4D97-AF65-F5344CB8AC3E}">
        <p14:creationId xmlns:p14="http://schemas.microsoft.com/office/powerpoint/2010/main" val="1922988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Table Dam stores/is a forest of rooted trees</a:t>
            </a:r>
          </a:p>
        </p:txBody>
      </p:sp>
    </p:spTree>
    <p:extLst>
      <p:ext uri="{BB962C8B-B14F-4D97-AF65-F5344CB8AC3E}">
        <p14:creationId xmlns:p14="http://schemas.microsoft.com/office/powerpoint/2010/main" val="258003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numCol="1"/>
          <a:lstStyle/>
          <a:p>
            <a:r>
              <a:rPr lang="en-US"/>
              <a:t>Relations</a:t>
            </a:r>
          </a:p>
        </p:txBody>
      </p:sp>
      <p:sp>
        <p:nvSpPr>
          <p:cNvPr id="51203" name="Rectangle 3"/>
          <p:cNvSpPr>
            <a:spLocks noGrp="1" noChangeArrowheads="1"/>
          </p:cNvSpPr>
          <p:nvPr>
            <p:ph type="body" idx="1"/>
          </p:nvPr>
        </p:nvSpPr>
        <p:spPr/>
        <p:txBody>
          <a:bodyPr numCol="1"/>
          <a:lstStyle/>
          <a:p>
            <a:pPr>
              <a:lnSpc>
                <a:spcPct val="80000"/>
              </a:lnSpc>
            </a:pPr>
            <a:r>
              <a:rPr lang="en-US" dirty="0"/>
              <a:t>To specify relations, it is enough to do what we have done above</a:t>
            </a:r>
          </a:p>
          <a:p>
            <a:pPr>
              <a:lnSpc>
                <a:spcPct val="80000"/>
              </a:lnSpc>
            </a:pPr>
            <a:r>
              <a:rPr lang="en-US" dirty="0"/>
              <a:t>If we understand what the domains for the columns are, the following are formally fully specified relations (more formally relational schemas)</a:t>
            </a:r>
          </a:p>
          <a:p>
            <a:pPr lvl="1">
              <a:lnSpc>
                <a:spcPct val="80000"/>
              </a:lnSpc>
            </a:pPr>
            <a:r>
              <a:rPr lang="en-US" dirty="0"/>
              <a:t>Relation (schema) P(Name, SSN, DOB, Grade) with some (not specified, but we should have done that) domains for attributes</a:t>
            </a:r>
          </a:p>
          <a:p>
            <a:pPr lvl="1">
              <a:lnSpc>
                <a:spcPct val="80000"/>
              </a:lnSpc>
            </a:pPr>
            <a:r>
              <a:rPr lang="en-US" dirty="0"/>
              <a:t>Relation (schema)  Q(Grade, Salary) with some (not specified, but we should have done that) domains for attributes</a:t>
            </a:r>
          </a:p>
        </p:txBody>
      </p:sp>
      <p:graphicFrame>
        <p:nvGraphicFramePr>
          <p:cNvPr id="4" name="Content Placeholder 3"/>
          <p:cNvGraphicFramePr>
            <a:graphicFrameLocks/>
          </p:cNvGraphicFramePr>
          <p:nvPr/>
        </p:nvGraphicFramePr>
        <p:xfrm>
          <a:off x="1676400" y="4724400"/>
          <a:ext cx="3992880" cy="1483360"/>
        </p:xfrm>
        <a:graphic>
          <a:graphicData uri="http://schemas.openxmlformats.org/drawingml/2006/table">
            <a:tbl>
              <a:tblPr firstRow="1" bandCol="1">
                <a:tableStyleId>{21E4AEA4-8DFA-4A89-87EB-49C32662AFE0}</a:tableStyleId>
              </a:tblPr>
              <a:tblGrid>
                <a:gridCol w="798576">
                  <a:extLst>
                    <a:ext uri="{9D8B030D-6E8A-4147-A177-3AD203B41FA5}">
                      <a16:colId xmlns:a16="http://schemas.microsoft.com/office/drawing/2014/main" val="20000"/>
                    </a:ext>
                  </a:extLst>
                </a:gridCol>
                <a:gridCol w="798576">
                  <a:extLst>
                    <a:ext uri="{9D8B030D-6E8A-4147-A177-3AD203B41FA5}">
                      <a16:colId xmlns:a16="http://schemas.microsoft.com/office/drawing/2014/main" val="20001"/>
                    </a:ext>
                  </a:extLst>
                </a:gridCol>
                <a:gridCol w="798576">
                  <a:extLst>
                    <a:ext uri="{9D8B030D-6E8A-4147-A177-3AD203B41FA5}">
                      <a16:colId xmlns:a16="http://schemas.microsoft.com/office/drawing/2014/main" val="20002"/>
                    </a:ext>
                  </a:extLst>
                </a:gridCol>
                <a:gridCol w="798576">
                  <a:extLst>
                    <a:ext uri="{9D8B030D-6E8A-4147-A177-3AD203B41FA5}">
                      <a16:colId xmlns:a16="http://schemas.microsoft.com/office/drawing/2014/main" val="20003"/>
                    </a:ext>
                  </a:extLst>
                </a:gridCol>
                <a:gridCol w="798576">
                  <a:extLst>
                    <a:ext uri="{9D8B030D-6E8A-4147-A177-3AD203B41FA5}">
                      <a16:colId xmlns:a16="http://schemas.microsoft.com/office/drawing/2014/main" val="20004"/>
                    </a:ext>
                  </a:extLst>
                </a:gridCol>
              </a:tblGrid>
              <a:tr h="370840">
                <a:tc>
                  <a:txBody>
                    <a:bodyPr/>
                    <a:lstStyle/>
                    <a:p>
                      <a:pPr algn="ctr"/>
                      <a:r>
                        <a:rPr lang="en-US" sz="1400" dirty="0"/>
                        <a:t>P</a:t>
                      </a:r>
                    </a:p>
                  </a:txBody>
                  <a:tcPr/>
                </a:tc>
                <a:tc>
                  <a:txBody>
                    <a:bodyPr/>
                    <a:lstStyle/>
                    <a:p>
                      <a:pPr algn="ctr"/>
                      <a:r>
                        <a:rPr lang="en-US" sz="1400" dirty="0"/>
                        <a:t>Name</a:t>
                      </a:r>
                    </a:p>
                  </a:txBody>
                  <a:tcPr/>
                </a:tc>
                <a:tc>
                  <a:txBody>
                    <a:bodyPr/>
                    <a:lstStyle/>
                    <a:p>
                      <a:pPr algn="ctr"/>
                      <a:r>
                        <a:rPr lang="en-US" sz="1400" dirty="0"/>
                        <a:t>SSN</a:t>
                      </a:r>
                    </a:p>
                  </a:txBody>
                  <a:tcPr/>
                </a:tc>
                <a:tc>
                  <a:txBody>
                    <a:bodyPr/>
                    <a:lstStyle/>
                    <a:p>
                      <a:pPr algn="ctr"/>
                      <a:r>
                        <a:rPr lang="en-US" sz="1400" dirty="0"/>
                        <a:t>DOB</a:t>
                      </a:r>
                    </a:p>
                  </a:txBody>
                  <a:tcPr/>
                </a:tc>
                <a:tc>
                  <a:txBody>
                    <a:bodyPr/>
                    <a:lstStyle/>
                    <a:p>
                      <a:pPr algn="ctr"/>
                      <a:r>
                        <a:rPr lang="en-US" sz="1400" dirty="0"/>
                        <a:t>Grade</a:t>
                      </a:r>
                    </a:p>
                  </a:txBody>
                  <a:tcPr/>
                </a:tc>
                <a:extLst>
                  <a:ext uri="{0D108BD9-81ED-4DB2-BD59-A6C34878D82A}">
                    <a16:rowId xmlns:a16="http://schemas.microsoft.com/office/drawing/2014/main" val="10000"/>
                  </a:ext>
                </a:extLst>
              </a:tr>
              <a:tr h="370840">
                <a:tc>
                  <a:txBody>
                    <a:bodyPr/>
                    <a:lstStyle/>
                    <a:p>
                      <a:endParaRPr lang="en-US" sz="1400" dirty="0"/>
                    </a:p>
                  </a:txBody>
                  <a:tcPr>
                    <a:noFill/>
                  </a:tcPr>
                </a:tc>
                <a:tc>
                  <a:txBody>
                    <a:bodyPr/>
                    <a:lstStyle/>
                    <a:p>
                      <a:r>
                        <a:rPr lang="en-US" sz="1400" dirty="0"/>
                        <a:t>A</a:t>
                      </a:r>
                    </a:p>
                  </a:txBody>
                  <a:tcPr/>
                </a:tc>
                <a:tc>
                  <a:txBody>
                    <a:bodyPr/>
                    <a:lstStyle/>
                    <a:p>
                      <a:r>
                        <a:rPr lang="en-US" sz="1400" dirty="0"/>
                        <a:t>121</a:t>
                      </a:r>
                    </a:p>
                  </a:txBody>
                  <a:tcPr/>
                </a:tc>
                <a:tc>
                  <a:txBody>
                    <a:bodyPr/>
                    <a:lstStyle/>
                    <a:p>
                      <a:r>
                        <a:rPr lang="en-US" sz="1400" dirty="0"/>
                        <a:t>2367</a:t>
                      </a:r>
                    </a:p>
                  </a:txBody>
                  <a:tcPr/>
                </a:tc>
                <a:tc>
                  <a:txBody>
                    <a:bodyPr/>
                    <a:lstStyle/>
                    <a:p>
                      <a:r>
                        <a:rPr lang="en-US" sz="1400" dirty="0"/>
                        <a:t>2</a:t>
                      </a:r>
                    </a:p>
                  </a:txBody>
                  <a:tcPr/>
                </a:tc>
                <a:extLst>
                  <a:ext uri="{0D108BD9-81ED-4DB2-BD59-A6C34878D82A}">
                    <a16:rowId xmlns:a16="http://schemas.microsoft.com/office/drawing/2014/main" val="10001"/>
                  </a:ext>
                </a:extLst>
              </a:tr>
              <a:tr h="370840">
                <a:tc>
                  <a:txBody>
                    <a:bodyPr/>
                    <a:lstStyle/>
                    <a:p>
                      <a:endParaRPr lang="en-US" sz="1400" dirty="0"/>
                    </a:p>
                  </a:txBody>
                  <a:tcPr>
                    <a:noFill/>
                  </a:tcPr>
                </a:tc>
                <a:tc>
                  <a:txBody>
                    <a:bodyPr/>
                    <a:lstStyle/>
                    <a:p>
                      <a:r>
                        <a:rPr lang="en-US" sz="1400" dirty="0"/>
                        <a:t>B</a:t>
                      </a:r>
                    </a:p>
                  </a:txBody>
                  <a:tcPr/>
                </a:tc>
                <a:tc>
                  <a:txBody>
                    <a:bodyPr/>
                    <a:lstStyle/>
                    <a:p>
                      <a:r>
                        <a:rPr lang="en-US" sz="1400" dirty="0"/>
                        <a:t>101</a:t>
                      </a:r>
                    </a:p>
                  </a:txBody>
                  <a:tcPr/>
                </a:tc>
                <a:tc>
                  <a:txBody>
                    <a:bodyPr/>
                    <a:lstStyle/>
                    <a:p>
                      <a:r>
                        <a:rPr lang="en-US" sz="1400" dirty="0"/>
                        <a:t>3498</a:t>
                      </a:r>
                    </a:p>
                  </a:txBody>
                  <a:tcPr/>
                </a:tc>
                <a:tc>
                  <a:txBody>
                    <a:bodyPr/>
                    <a:lstStyle/>
                    <a:p>
                      <a:r>
                        <a:rPr lang="en-US" sz="1400" dirty="0"/>
                        <a:t>4</a:t>
                      </a:r>
                    </a:p>
                  </a:txBody>
                  <a:tcPr/>
                </a:tc>
                <a:extLst>
                  <a:ext uri="{0D108BD9-81ED-4DB2-BD59-A6C34878D82A}">
                    <a16:rowId xmlns:a16="http://schemas.microsoft.com/office/drawing/2014/main" val="10002"/>
                  </a:ext>
                </a:extLst>
              </a:tr>
              <a:tr h="370840">
                <a:tc>
                  <a:txBody>
                    <a:bodyPr/>
                    <a:lstStyle/>
                    <a:p>
                      <a:endParaRPr lang="en-US" sz="1400" dirty="0"/>
                    </a:p>
                  </a:txBody>
                  <a:tcPr>
                    <a:noFill/>
                  </a:tcPr>
                </a:tc>
                <a:tc>
                  <a:txBody>
                    <a:bodyPr/>
                    <a:lstStyle/>
                    <a:p>
                      <a:r>
                        <a:rPr lang="en-US" sz="1400" dirty="0"/>
                        <a:t>C</a:t>
                      </a:r>
                    </a:p>
                  </a:txBody>
                  <a:tcPr/>
                </a:tc>
                <a:tc>
                  <a:txBody>
                    <a:bodyPr/>
                    <a:lstStyle/>
                    <a:p>
                      <a:r>
                        <a:rPr lang="en-US" sz="1400" dirty="0"/>
                        <a:t>106</a:t>
                      </a:r>
                    </a:p>
                  </a:txBody>
                  <a:tcPr/>
                </a:tc>
                <a:tc>
                  <a:txBody>
                    <a:bodyPr/>
                    <a:lstStyle/>
                    <a:p>
                      <a:r>
                        <a:rPr lang="en-US" sz="1400" dirty="0"/>
                        <a:t>2987</a:t>
                      </a:r>
                    </a:p>
                  </a:txBody>
                  <a:tcPr/>
                </a:tc>
                <a:tc>
                  <a:txBody>
                    <a:bodyPr/>
                    <a:lstStyle/>
                    <a:p>
                      <a:r>
                        <a:rPr lang="en-US" sz="1400" dirty="0"/>
                        <a:t>2</a:t>
                      </a:r>
                    </a:p>
                  </a:txBody>
                  <a:tcPr/>
                </a:tc>
                <a:extLst>
                  <a:ext uri="{0D108BD9-81ED-4DB2-BD59-A6C34878D82A}">
                    <a16:rowId xmlns:a16="http://schemas.microsoft.com/office/drawing/2014/main" val="10003"/>
                  </a:ext>
                </a:extLst>
              </a:tr>
            </a:tbl>
          </a:graphicData>
        </a:graphic>
      </p:graphicFrame>
      <p:graphicFrame>
        <p:nvGraphicFramePr>
          <p:cNvPr id="5" name="Content Placeholder 3"/>
          <p:cNvGraphicFramePr>
            <a:graphicFrameLocks/>
          </p:cNvGraphicFramePr>
          <p:nvPr/>
        </p:nvGraphicFramePr>
        <p:xfrm>
          <a:off x="6400800" y="4724400"/>
          <a:ext cx="2377440" cy="1854200"/>
        </p:xfrm>
        <a:graphic>
          <a:graphicData uri="http://schemas.openxmlformats.org/drawingml/2006/table">
            <a:tbl>
              <a:tblPr firstRow="1" bandCol="1">
                <a:tableStyleId>{21E4AEA4-8DFA-4A89-87EB-49C32662AFE0}</a:tableStyleId>
              </a:tblPr>
              <a:tblGrid>
                <a:gridCol w="792480">
                  <a:extLst>
                    <a:ext uri="{9D8B030D-6E8A-4147-A177-3AD203B41FA5}">
                      <a16:colId xmlns:a16="http://schemas.microsoft.com/office/drawing/2014/main" val="20000"/>
                    </a:ext>
                  </a:extLst>
                </a:gridCol>
                <a:gridCol w="792480">
                  <a:extLst>
                    <a:ext uri="{9D8B030D-6E8A-4147-A177-3AD203B41FA5}">
                      <a16:colId xmlns:a16="http://schemas.microsoft.com/office/drawing/2014/main" val="20001"/>
                    </a:ext>
                  </a:extLst>
                </a:gridCol>
                <a:gridCol w="792480">
                  <a:extLst>
                    <a:ext uri="{9D8B030D-6E8A-4147-A177-3AD203B41FA5}">
                      <a16:colId xmlns:a16="http://schemas.microsoft.com/office/drawing/2014/main" val="20002"/>
                    </a:ext>
                  </a:extLst>
                </a:gridCol>
              </a:tblGrid>
              <a:tr h="370840">
                <a:tc>
                  <a:txBody>
                    <a:bodyPr/>
                    <a:lstStyle/>
                    <a:p>
                      <a:pPr algn="ctr"/>
                      <a:r>
                        <a:rPr lang="en-US" sz="1400" dirty="0"/>
                        <a:t>Q</a:t>
                      </a:r>
                    </a:p>
                  </a:txBody>
                  <a:tcPr/>
                </a:tc>
                <a:tc>
                  <a:txBody>
                    <a:bodyPr/>
                    <a:lstStyle/>
                    <a:p>
                      <a:pPr algn="ctr"/>
                      <a:r>
                        <a:rPr lang="en-US" sz="1400" dirty="0"/>
                        <a:t>Grade</a:t>
                      </a:r>
                    </a:p>
                  </a:txBody>
                  <a:tcPr/>
                </a:tc>
                <a:tc>
                  <a:txBody>
                    <a:bodyPr/>
                    <a:lstStyle/>
                    <a:p>
                      <a:pPr algn="ctr"/>
                      <a:r>
                        <a:rPr lang="en-US" sz="1400" dirty="0"/>
                        <a:t>Salary</a:t>
                      </a:r>
                    </a:p>
                  </a:txBody>
                  <a:tcPr/>
                </a:tc>
                <a:extLst>
                  <a:ext uri="{0D108BD9-81ED-4DB2-BD59-A6C34878D82A}">
                    <a16:rowId xmlns:a16="http://schemas.microsoft.com/office/drawing/2014/main" val="10000"/>
                  </a:ext>
                </a:extLst>
              </a:tr>
              <a:tr h="370840">
                <a:tc>
                  <a:txBody>
                    <a:bodyPr/>
                    <a:lstStyle/>
                    <a:p>
                      <a:endParaRPr lang="en-US" dirty="0"/>
                    </a:p>
                  </a:txBody>
                  <a:tcPr>
                    <a:noFill/>
                  </a:tcPr>
                </a:tc>
                <a:tc>
                  <a:txBody>
                    <a:bodyPr/>
                    <a:lstStyle/>
                    <a:p>
                      <a:r>
                        <a:rPr lang="en-US" sz="1400" dirty="0"/>
                        <a:t>1</a:t>
                      </a:r>
                    </a:p>
                  </a:txBody>
                  <a:tcPr/>
                </a:tc>
                <a:tc>
                  <a:txBody>
                    <a:bodyPr/>
                    <a:lstStyle/>
                    <a:p>
                      <a:r>
                        <a:rPr lang="en-US" sz="1400" dirty="0"/>
                        <a:t>90</a:t>
                      </a:r>
                    </a:p>
                  </a:txBody>
                  <a:tcPr/>
                </a:tc>
                <a:extLst>
                  <a:ext uri="{0D108BD9-81ED-4DB2-BD59-A6C34878D82A}">
                    <a16:rowId xmlns:a16="http://schemas.microsoft.com/office/drawing/2014/main" val="10001"/>
                  </a:ext>
                </a:extLst>
              </a:tr>
              <a:tr h="370840">
                <a:tc>
                  <a:txBody>
                    <a:bodyPr/>
                    <a:lstStyle/>
                    <a:p>
                      <a:endParaRPr lang="en-US" dirty="0"/>
                    </a:p>
                  </a:txBody>
                  <a:tcPr>
                    <a:noFill/>
                  </a:tcPr>
                </a:tc>
                <a:tc>
                  <a:txBody>
                    <a:bodyPr/>
                    <a:lstStyle/>
                    <a:p>
                      <a:r>
                        <a:rPr lang="en-US" sz="1400" dirty="0"/>
                        <a:t>2</a:t>
                      </a:r>
                    </a:p>
                  </a:txBody>
                  <a:tcPr/>
                </a:tc>
                <a:tc>
                  <a:txBody>
                    <a:bodyPr/>
                    <a:lstStyle/>
                    <a:p>
                      <a:r>
                        <a:rPr lang="en-US" sz="1400" dirty="0"/>
                        <a:t>80</a:t>
                      </a:r>
                    </a:p>
                  </a:txBody>
                  <a:tcPr/>
                </a:tc>
                <a:extLst>
                  <a:ext uri="{0D108BD9-81ED-4DB2-BD59-A6C34878D82A}">
                    <a16:rowId xmlns:a16="http://schemas.microsoft.com/office/drawing/2014/main" val="10002"/>
                  </a:ext>
                </a:extLst>
              </a:tr>
              <a:tr h="370840">
                <a:tc>
                  <a:txBody>
                    <a:bodyPr/>
                    <a:lstStyle/>
                    <a:p>
                      <a:endParaRPr lang="en-US" dirty="0"/>
                    </a:p>
                  </a:txBody>
                  <a:tcPr>
                    <a:noFill/>
                  </a:tcPr>
                </a:tc>
                <a:tc>
                  <a:txBody>
                    <a:bodyPr/>
                    <a:lstStyle/>
                    <a:p>
                      <a:r>
                        <a:rPr lang="en-US" sz="1400" dirty="0"/>
                        <a:t>3</a:t>
                      </a:r>
                    </a:p>
                  </a:txBody>
                  <a:tcPr/>
                </a:tc>
                <a:tc>
                  <a:txBody>
                    <a:bodyPr/>
                    <a:lstStyle/>
                    <a:p>
                      <a:r>
                        <a:rPr lang="en-US" sz="1400" dirty="0"/>
                        <a:t>70</a:t>
                      </a:r>
                    </a:p>
                  </a:txBody>
                  <a:tcPr/>
                </a:tc>
                <a:extLst>
                  <a:ext uri="{0D108BD9-81ED-4DB2-BD59-A6C34878D82A}">
                    <a16:rowId xmlns:a16="http://schemas.microsoft.com/office/drawing/2014/main" val="10003"/>
                  </a:ext>
                </a:extLst>
              </a:tr>
              <a:tr h="370840">
                <a:tc>
                  <a:txBody>
                    <a:bodyPr/>
                    <a:lstStyle/>
                    <a:p>
                      <a:endParaRPr lang="en-US" dirty="0"/>
                    </a:p>
                  </a:txBody>
                  <a:tcPr>
                    <a:noFill/>
                  </a:tcPr>
                </a:tc>
                <a:tc>
                  <a:txBody>
                    <a:bodyPr/>
                    <a:lstStyle/>
                    <a:p>
                      <a:r>
                        <a:rPr lang="en-US" sz="1400" dirty="0"/>
                        <a:t>4</a:t>
                      </a:r>
                    </a:p>
                  </a:txBody>
                  <a:tcPr/>
                </a:tc>
                <a:tc>
                  <a:txBody>
                    <a:bodyPr/>
                    <a:lstStyle/>
                    <a:p>
                      <a:r>
                        <a:rPr lang="en-US" sz="1400" dirty="0"/>
                        <a:t>70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6183-73EB-4A4C-9F66-FA0205DD0775}"/>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C601A004-E477-4314-9C01-9DD67414CA2C}"/>
              </a:ext>
            </a:extLst>
          </p:cNvPr>
          <p:cNvSpPr>
            <a:spLocks noGrp="1"/>
          </p:cNvSpPr>
          <p:nvPr>
            <p:ph idx="1"/>
          </p:nvPr>
        </p:nvSpPr>
        <p:spPr/>
        <p:txBody>
          <a:bodyPr/>
          <a:lstStyle/>
          <a:p>
            <a:r>
              <a:rPr lang="en-US" dirty="0"/>
              <a:t>This is a binary many-to-one relationship from a set to itself</a:t>
            </a:r>
          </a:p>
          <a:p>
            <a:r>
              <a:rPr lang="en-US" dirty="0"/>
              <a:t>If we drew the forest of rooted trees as we implement if here, the arcs would point from Child to Mother</a:t>
            </a:r>
          </a:p>
          <a:p>
            <a:pPr lvl="1"/>
            <a:r>
              <a:rPr lang="en-US" dirty="0"/>
              <a:t>From leaves/sources going up until they hit the root/sink</a:t>
            </a:r>
          </a:p>
          <a:p>
            <a:pPr lvl="1"/>
            <a:r>
              <a:rPr lang="en-US" dirty="0"/>
              <a:t>Because we have a function (from child to parent)</a:t>
            </a:r>
          </a:p>
          <a:p>
            <a:r>
              <a:rPr lang="en-US" dirty="0"/>
              <a:t>Example</a:t>
            </a:r>
          </a:p>
        </p:txBody>
      </p:sp>
      <p:graphicFrame>
        <p:nvGraphicFramePr>
          <p:cNvPr id="4" name="Object 3">
            <a:extLst>
              <a:ext uri="{FF2B5EF4-FFF2-40B4-BE49-F238E27FC236}">
                <a16:creationId xmlns:a16="http://schemas.microsoft.com/office/drawing/2014/main" id="{6BAB4BA1-D4EE-4C48-AB95-3C4230634856}"/>
              </a:ext>
            </a:extLst>
          </p:cNvPr>
          <p:cNvGraphicFramePr>
            <a:graphicFrameLocks noChangeAspect="1"/>
          </p:cNvGraphicFramePr>
          <p:nvPr>
            <p:extLst>
              <p:ext uri="{D42A27DB-BD31-4B8C-83A1-F6EECF244321}">
                <p14:modId xmlns:p14="http://schemas.microsoft.com/office/powerpoint/2010/main" val="3596781154"/>
              </p:ext>
            </p:extLst>
          </p:nvPr>
        </p:nvGraphicFramePr>
        <p:xfrm>
          <a:off x="3757613" y="3810000"/>
          <a:ext cx="2543175" cy="3162300"/>
        </p:xfrm>
        <a:graphic>
          <a:graphicData uri="http://schemas.openxmlformats.org/presentationml/2006/ole">
            <mc:AlternateContent xmlns:mc="http://schemas.openxmlformats.org/markup-compatibility/2006">
              <mc:Choice xmlns:v="urn:schemas-microsoft-com:vml" Requires="v">
                <p:oleObj name="Visio" r:id="rId2" imgW="2543252" imgH="3162054" progId="Visio.Drawing.11">
                  <p:embed/>
                </p:oleObj>
              </mc:Choice>
              <mc:Fallback>
                <p:oleObj name="Visio" r:id="rId2" imgW="2543252" imgH="3162054" progId="Visio.Drawing.11">
                  <p:embed/>
                  <p:pic>
                    <p:nvPicPr>
                      <p:cNvPr id="0" name=""/>
                      <p:cNvPicPr/>
                      <p:nvPr/>
                    </p:nvPicPr>
                    <p:blipFill>
                      <a:blip r:embed="rId3"/>
                      <a:stretch>
                        <a:fillRect/>
                      </a:stretch>
                    </p:blipFill>
                    <p:spPr>
                      <a:xfrm>
                        <a:off x="3757613" y="3810000"/>
                        <a:ext cx="2543175" cy="3162300"/>
                      </a:xfrm>
                      <a:prstGeom prst="rect">
                        <a:avLst/>
                      </a:prstGeom>
                    </p:spPr>
                  </p:pic>
                </p:oleObj>
              </mc:Fallback>
            </mc:AlternateContent>
          </a:graphicData>
        </a:graphic>
      </p:graphicFrame>
    </p:spTree>
    <p:extLst>
      <p:ext uri="{BB962C8B-B14F-4D97-AF65-F5344CB8AC3E}">
        <p14:creationId xmlns:p14="http://schemas.microsoft.com/office/powerpoint/2010/main" val="140097061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D3AC-F6BB-440D-9F78-89FD7CB68800}"/>
              </a:ext>
            </a:extLst>
          </p:cNvPr>
          <p:cNvSpPr>
            <a:spLocks noGrp="1"/>
          </p:cNvSpPr>
          <p:nvPr>
            <p:ph type="title"/>
          </p:nvPr>
        </p:nvSpPr>
        <p:spPr/>
        <p:txBody>
          <a:bodyPr/>
          <a:lstStyle/>
          <a:p>
            <a:r>
              <a:rPr lang="en-US" dirty="0"/>
              <a:t>We Are Done</a:t>
            </a:r>
          </a:p>
        </p:txBody>
      </p:sp>
      <p:sp>
        <p:nvSpPr>
          <p:cNvPr id="9" name="Content Placeholder 8">
            <a:extLst>
              <a:ext uri="{FF2B5EF4-FFF2-40B4-BE49-F238E27FC236}">
                <a16:creationId xmlns:a16="http://schemas.microsoft.com/office/drawing/2014/main" id="{B7C16FC7-6218-45E9-94E2-8EB2EE20B251}"/>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C7B500FF-E067-4FC8-9A24-7A09340F83E3}"/>
              </a:ext>
            </a:extLst>
          </p:cNvPr>
          <p:cNvPicPr>
            <a:picLocks noChangeAspect="1"/>
          </p:cNvPicPr>
          <p:nvPr/>
        </p:nvPicPr>
        <p:blipFill>
          <a:blip r:embed="rId2"/>
          <a:stretch>
            <a:fillRect/>
          </a:stretch>
        </p:blipFill>
        <p:spPr>
          <a:xfrm>
            <a:off x="1958568" y="1210908"/>
            <a:ext cx="4823232" cy="6104292"/>
          </a:xfrm>
          <a:prstGeom prst="rect">
            <a:avLst/>
          </a:prstGeom>
        </p:spPr>
      </p:pic>
    </p:spTree>
    <p:extLst>
      <p:ext uri="{BB962C8B-B14F-4D97-AF65-F5344CB8AC3E}">
        <p14:creationId xmlns:p14="http://schemas.microsoft.com/office/powerpoint/2010/main" val="30065633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0A66-7B5D-4CD5-8314-991DB5D42A2A}"/>
              </a:ext>
            </a:extLst>
          </p:cNvPr>
          <p:cNvSpPr>
            <a:spLocks noGrp="1"/>
          </p:cNvSpPr>
          <p:nvPr>
            <p:ph type="title"/>
          </p:nvPr>
        </p:nvSpPr>
        <p:spPr/>
        <p:txBody>
          <a:bodyPr/>
          <a:lstStyle/>
          <a:p>
            <a:r>
              <a:rPr lang="en-US" dirty="0"/>
              <a:t>Annotations for the Relational Implementation</a:t>
            </a:r>
            <a:br>
              <a:rPr lang="en-US" dirty="0"/>
            </a:br>
            <a:r>
              <a:rPr lang="en-US" dirty="0"/>
              <a:t>(Abbreviated: Do Not Abbreviate in Homework)</a:t>
            </a:r>
          </a:p>
        </p:txBody>
      </p:sp>
      <p:sp>
        <p:nvSpPr>
          <p:cNvPr id="3" name="Content Placeholder 2">
            <a:extLst>
              <a:ext uri="{FF2B5EF4-FFF2-40B4-BE49-F238E27FC236}">
                <a16:creationId xmlns:a16="http://schemas.microsoft.com/office/drawing/2014/main" id="{E99B5565-1340-49D6-B754-1CBF5900980A}"/>
              </a:ext>
            </a:extLst>
          </p:cNvPr>
          <p:cNvSpPr>
            <a:spLocks noGrp="1"/>
          </p:cNvSpPr>
          <p:nvPr>
            <p:ph idx="1"/>
          </p:nvPr>
        </p:nvSpPr>
        <p:spPr/>
        <p:txBody>
          <a:bodyPr/>
          <a:lstStyle/>
          <a:p>
            <a:r>
              <a:rPr lang="en-US" dirty="0"/>
              <a:t>SS# is UNIQUE</a:t>
            </a:r>
          </a:p>
          <a:p>
            <a:r>
              <a:rPr lang="en-US" dirty="0"/>
              <a:t>Every ID# must appear in at least two distinct tuples of Car</a:t>
            </a:r>
          </a:p>
          <a:p>
            <a:r>
              <a:rPr lang="en-US" dirty="0" err="1"/>
              <a:t>Prereq</a:t>
            </a:r>
            <a:r>
              <a:rPr lang="en-US" dirty="0"/>
              <a:t> is a Directed Acyclic Graph (DAG)</a:t>
            </a:r>
          </a:p>
          <a:p>
            <a:r>
              <a:rPr lang="en-US" dirty="0"/>
              <a:t>GPA: Computed Attribute for Student by adding all the known numeric Grades, dividing by the number of Sections that the Student Took and in which it got a numeric Grade</a:t>
            </a:r>
          </a:p>
          <a:p>
            <a:r>
              <a:rPr lang="en-US" dirty="0"/>
              <a:t>In every tuple of Taught, ID# and Monitor must be different (if there is a Monitor)</a:t>
            </a:r>
          </a:p>
          <a:p>
            <a:r>
              <a:rPr lang="en-US" dirty="0"/>
              <a:t>Dam is a forest of rooted trees</a:t>
            </a:r>
          </a:p>
          <a:p>
            <a:endParaRPr lang="en-US" dirty="0"/>
          </a:p>
          <a:p>
            <a:endParaRPr lang="en-US" dirty="0"/>
          </a:p>
        </p:txBody>
      </p:sp>
    </p:spTree>
    <p:extLst>
      <p:ext uri="{BB962C8B-B14F-4D97-AF65-F5344CB8AC3E}">
        <p14:creationId xmlns:p14="http://schemas.microsoft.com/office/powerpoint/2010/main" val="88583633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B6F2-E3F8-407E-832D-992D8B3B042D}"/>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F1F881F9-1224-4587-9CC9-EF9A91994F57}"/>
              </a:ext>
            </a:extLst>
          </p:cNvPr>
          <p:cNvSpPr>
            <a:spLocks noGrp="1"/>
          </p:cNvSpPr>
          <p:nvPr>
            <p:ph idx="1"/>
          </p:nvPr>
        </p:nvSpPr>
        <p:spPr/>
        <p:txBody>
          <a:bodyPr/>
          <a:lstStyle/>
          <a:p>
            <a:r>
              <a:rPr lang="en-US" dirty="0"/>
              <a:t>Good design: few annotations</a:t>
            </a:r>
          </a:p>
        </p:txBody>
      </p:sp>
    </p:spTree>
    <p:extLst>
      <p:ext uri="{BB962C8B-B14F-4D97-AF65-F5344CB8AC3E}">
        <p14:creationId xmlns:p14="http://schemas.microsoft.com/office/powerpoint/2010/main" val="15133679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51C6-2DBF-4A8C-9546-CF487A3DB90C}"/>
              </a:ext>
            </a:extLst>
          </p:cNvPr>
          <p:cNvSpPr>
            <a:spLocks noGrp="1"/>
          </p:cNvSpPr>
          <p:nvPr>
            <p:ph type="title"/>
          </p:nvPr>
        </p:nvSpPr>
        <p:spPr/>
        <p:txBody>
          <a:bodyPr numCol="1"/>
          <a:lstStyle/>
          <a:p>
            <a:r>
              <a:rPr lang="en-US" dirty="0"/>
              <a:t>Comparing Notations</a:t>
            </a:r>
          </a:p>
        </p:txBody>
      </p:sp>
      <p:sp>
        <p:nvSpPr>
          <p:cNvPr id="3" name="Content Placeholder 2">
            <a:extLst>
              <a:ext uri="{FF2B5EF4-FFF2-40B4-BE49-F238E27FC236}">
                <a16:creationId xmlns:a16="http://schemas.microsoft.com/office/drawing/2014/main" id="{E0A7ECA3-2571-476C-AE4E-BF5FF8BAE5A3}"/>
              </a:ext>
            </a:extLst>
          </p:cNvPr>
          <p:cNvSpPr>
            <a:spLocks noGrp="1"/>
          </p:cNvSpPr>
          <p:nvPr>
            <p:ph idx="1"/>
          </p:nvPr>
        </p:nvSpPr>
        <p:spPr/>
        <p:txBody>
          <a:bodyPr numCol="1"/>
          <a:lstStyle/>
          <a:p>
            <a:r>
              <a:rPr lang="en-US" dirty="0"/>
              <a:t>It is useful for you to go over the full SQL Power Architect implementation to see the different ways the binary many-to-one mappings are represented</a:t>
            </a:r>
          </a:p>
          <a:p>
            <a:pPr lvl="1"/>
            <a:r>
              <a:rPr lang="en-US" dirty="0"/>
              <a:t>We have covered that earlier, but it’s good to practice to do that</a:t>
            </a:r>
          </a:p>
        </p:txBody>
      </p:sp>
    </p:spTree>
    <p:extLst>
      <p:ext uri="{BB962C8B-B14F-4D97-AF65-F5344CB8AC3E}">
        <p14:creationId xmlns:p14="http://schemas.microsoft.com/office/powerpoint/2010/main" val="148194985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93EE-8CFE-4D0D-B8E5-737E2CF20E32}"/>
              </a:ext>
            </a:extLst>
          </p:cNvPr>
          <p:cNvSpPr>
            <a:spLocks noGrp="1"/>
          </p:cNvSpPr>
          <p:nvPr>
            <p:ph type="title"/>
          </p:nvPr>
        </p:nvSpPr>
        <p:spPr/>
        <p:txBody>
          <a:bodyPr numCol="1"/>
          <a:lstStyle/>
          <a:p>
            <a:r>
              <a:rPr lang="en-US" dirty="0"/>
              <a:t>MySQL Workbench</a:t>
            </a:r>
          </a:p>
        </p:txBody>
      </p:sp>
      <p:sp>
        <p:nvSpPr>
          <p:cNvPr id="3" name="Content Placeholder 2">
            <a:extLst>
              <a:ext uri="{FF2B5EF4-FFF2-40B4-BE49-F238E27FC236}">
                <a16:creationId xmlns:a16="http://schemas.microsoft.com/office/drawing/2014/main" id="{AB7D7792-0B9A-4654-ABAB-ED718523B9F4}"/>
              </a:ext>
            </a:extLst>
          </p:cNvPr>
          <p:cNvSpPr>
            <a:spLocks noGrp="1"/>
          </p:cNvSpPr>
          <p:nvPr>
            <p:ph idx="1"/>
          </p:nvPr>
        </p:nvSpPr>
        <p:spPr/>
        <p:txBody>
          <a:bodyPr numCol="1"/>
          <a:lstStyle/>
          <a:p>
            <a:r>
              <a:rPr lang="en-US" dirty="0"/>
              <a:t>A system tailored to MySQL with the capabilities to</a:t>
            </a:r>
          </a:p>
          <a:p>
            <a:pPr lvl="1"/>
            <a:r>
              <a:rPr lang="en-US" dirty="0"/>
              <a:t>Design a database (not restricted to MySQL)</a:t>
            </a:r>
          </a:p>
          <a:p>
            <a:pPr lvl="1"/>
            <a:r>
              <a:rPr lang="en-US" dirty="0"/>
              <a:t>Forward engineer a diagram/design into SQL DDL (we will see later  what SQL DDL looks like more precisely)</a:t>
            </a:r>
          </a:p>
          <a:p>
            <a:pPr lvl="1"/>
            <a:r>
              <a:rPr lang="en-US" dirty="0"/>
              <a:t>Reverse engineer a MySQL database to obtain a diagram/design</a:t>
            </a:r>
          </a:p>
          <a:p>
            <a:r>
              <a:rPr lang="en-US" dirty="0"/>
              <a:t>A fragment of our database in MySQL Workbench</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Next: The fragment forward-engineered SQL DDL</a:t>
            </a:r>
          </a:p>
        </p:txBody>
      </p:sp>
      <p:pic>
        <p:nvPicPr>
          <p:cNvPr id="4" name="Picture 3">
            <a:extLst>
              <a:ext uri="{FF2B5EF4-FFF2-40B4-BE49-F238E27FC236}">
                <a16:creationId xmlns:a16="http://schemas.microsoft.com/office/drawing/2014/main" id="{4B0F7822-4266-4282-96BF-CA745C80BB1D}"/>
              </a:ext>
            </a:extLst>
          </p:cNvPr>
          <p:cNvPicPr>
            <a:picLocks noChangeAspect="1"/>
          </p:cNvPicPr>
          <p:nvPr/>
        </p:nvPicPr>
        <p:blipFill>
          <a:blip r:embed="rId2"/>
          <a:stretch>
            <a:fillRect/>
          </a:stretch>
        </p:blipFill>
        <p:spPr>
          <a:xfrm>
            <a:off x="1765609" y="3505200"/>
            <a:ext cx="6813395" cy="2971800"/>
          </a:xfrm>
          <a:prstGeom prst="rect">
            <a:avLst/>
          </a:prstGeom>
        </p:spPr>
      </p:pic>
    </p:spTree>
    <p:extLst>
      <p:ext uri="{BB962C8B-B14F-4D97-AF65-F5344CB8AC3E}">
        <p14:creationId xmlns:p14="http://schemas.microsoft.com/office/powerpoint/2010/main" val="120849379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3C45-BA07-4527-82EA-B3431E782021}"/>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D4AF60DF-9572-4E56-B98F-1B9A82E8DCF6}"/>
              </a:ext>
            </a:extLst>
          </p:cNvPr>
          <p:cNvSpPr>
            <a:spLocks noGrp="1"/>
          </p:cNvSpPr>
          <p:nvPr>
            <p:ph idx="1"/>
          </p:nvPr>
        </p:nvSpPr>
        <p:spPr/>
        <p:txBody>
          <a:bodyPr numCol="1"/>
          <a:lstStyle/>
          <a:p>
            <a:pPr marL="0" indent="0">
              <a:buNone/>
            </a:pPr>
            <a:r>
              <a:rPr lang="en-US" sz="1800" dirty="0">
                <a:latin typeface="Consolas" panose="020B0609020204030204" pitchFamily="49" charset="0"/>
              </a:rPr>
              <a:t>-- MySQL Workbench Forward Engineering</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SET @OLD_UNIQUE_CHECKS=@@UNIQUE_CHECKS, UNIQUE_CHECKS=0;</a:t>
            </a:r>
          </a:p>
          <a:p>
            <a:pPr marL="0" indent="0">
              <a:buNone/>
            </a:pPr>
            <a:r>
              <a:rPr lang="en-US" sz="1800" dirty="0">
                <a:latin typeface="Consolas" panose="020B0609020204030204" pitchFamily="49" charset="0"/>
              </a:rPr>
              <a:t>SET @OLD_FOREIGN_KEY_CHECKS=@@FOREIGN_KEY_CHECKS, FOREIGN_KEY_CHECKS=0;</a:t>
            </a:r>
          </a:p>
          <a:p>
            <a:pPr marL="0" indent="0">
              <a:buNone/>
            </a:pPr>
            <a:r>
              <a:rPr lang="en-US" sz="1800" dirty="0">
                <a:latin typeface="Consolas" panose="020B0609020204030204" pitchFamily="49" charset="0"/>
              </a:rPr>
              <a:t>SET @OLD_SQL_MODE=@@SQL_MODE, SQL_MODE='ONLY_FULL_GROUP_BY,STRICT_TRANS_TABLES,NO_ZERO_IN_DATE,NO_ZERO_DATE,ERROR_FOR_DIVISION_BY_ZERO,NO_ENGINE_SUBSTITUTION';</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Schema </a:t>
            </a:r>
            <a:r>
              <a:rPr lang="en-US" sz="1800" dirty="0" err="1">
                <a:latin typeface="Consolas" panose="020B0609020204030204" pitchFamily="49" charset="0"/>
              </a:rPr>
              <a:t>mydb</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Schema </a:t>
            </a:r>
            <a:r>
              <a:rPr lang="en-US" sz="1800" dirty="0" err="1">
                <a:latin typeface="Consolas" panose="020B0609020204030204" pitchFamily="49" charset="0"/>
              </a:rPr>
              <a:t>mydb</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CREATE SCHEMA IF NOT EXISTS `</a:t>
            </a:r>
            <a:r>
              <a:rPr lang="en-US" sz="1800" dirty="0" err="1">
                <a:latin typeface="Consolas" panose="020B0609020204030204" pitchFamily="49" charset="0"/>
              </a:rPr>
              <a:t>mydb</a:t>
            </a:r>
            <a:r>
              <a:rPr lang="en-US" sz="1800" dirty="0">
                <a:latin typeface="Consolas" panose="020B0609020204030204" pitchFamily="49" charset="0"/>
              </a:rPr>
              <a:t>` DEFAULT CHARACTER SET utf8 ;</a:t>
            </a:r>
          </a:p>
          <a:p>
            <a:pPr marL="0" indent="0">
              <a:buNone/>
            </a:pPr>
            <a:r>
              <a:rPr lang="en-US" sz="1800" dirty="0">
                <a:latin typeface="Consolas" panose="020B0609020204030204" pitchFamily="49" charset="0"/>
              </a:rPr>
              <a:t>USE `</a:t>
            </a:r>
            <a:r>
              <a:rPr lang="en-US" sz="1800" dirty="0" err="1">
                <a:latin typeface="Consolas" panose="020B0609020204030204" pitchFamily="49" charset="0"/>
              </a:rPr>
              <a:t>mydb</a:t>
            </a:r>
            <a:r>
              <a:rPr lang="en-US" sz="1800" dirty="0">
                <a:latin typeface="Consolas" panose="020B0609020204030204" pitchFamily="49" charset="0"/>
              </a:rPr>
              <a:t>` ;</a:t>
            </a:r>
            <a:endParaRPr lang="en-US" dirty="0"/>
          </a:p>
        </p:txBody>
      </p:sp>
    </p:spTree>
    <p:extLst>
      <p:ext uri="{BB962C8B-B14F-4D97-AF65-F5344CB8AC3E}">
        <p14:creationId xmlns:p14="http://schemas.microsoft.com/office/powerpoint/2010/main" val="81287537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3C45-BA07-4527-82EA-B3431E782021}"/>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D4AF60DF-9572-4E56-B98F-1B9A82E8DCF6}"/>
              </a:ext>
            </a:extLst>
          </p:cNvPr>
          <p:cNvSpPr>
            <a:spLocks noGrp="1"/>
          </p:cNvSpPr>
          <p:nvPr>
            <p:ph idx="1"/>
          </p:nvPr>
        </p:nvSpPr>
        <p:spPr/>
        <p:txBody>
          <a:bodyPr numCol="1"/>
          <a:lstStyle/>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Table `</a:t>
            </a:r>
            <a:r>
              <a:rPr lang="en-US" sz="1800" dirty="0" err="1">
                <a:latin typeface="Consolas" panose="020B0609020204030204" pitchFamily="49" charset="0"/>
              </a:rPr>
              <a:t>mydb</a:t>
            </a:r>
            <a:r>
              <a:rPr lang="en-US" sz="1800" dirty="0">
                <a:latin typeface="Consolas" panose="020B0609020204030204" pitchFamily="49" charset="0"/>
              </a:rPr>
              <a:t>`.`Person`</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CREATE TABLE IF NOT EXISTS `</a:t>
            </a:r>
            <a:r>
              <a:rPr lang="en-US" sz="1800" dirty="0" err="1">
                <a:latin typeface="Consolas" panose="020B0609020204030204" pitchFamily="49" charset="0"/>
              </a:rPr>
              <a:t>mydb</a:t>
            </a:r>
            <a:r>
              <a:rPr lang="en-US" sz="1800" dirty="0">
                <a:latin typeface="Consolas" panose="020B0609020204030204" pitchFamily="49" charset="0"/>
              </a:rPr>
              <a:t>`.`Person` (</a:t>
            </a:r>
          </a:p>
          <a:p>
            <a:pPr marL="0" indent="0">
              <a:buNone/>
            </a:pPr>
            <a:r>
              <a:rPr lang="en-US" sz="1800" dirty="0">
                <a:latin typeface="Consolas" panose="020B0609020204030204" pitchFamily="49" charset="0"/>
              </a:rPr>
              <a:t>  `ID#` VARCHAR(45) NOT NULL,</a:t>
            </a:r>
          </a:p>
          <a:p>
            <a:pPr marL="0" indent="0">
              <a:buNone/>
            </a:pPr>
            <a:r>
              <a:rPr lang="en-US" sz="1800" dirty="0">
                <a:latin typeface="Consolas" panose="020B0609020204030204" pitchFamily="49" charset="0"/>
              </a:rPr>
              <a:t>  `SS#` VARCHAR(45) NOT NULL,</a:t>
            </a:r>
          </a:p>
          <a:p>
            <a:pPr marL="0" indent="0">
              <a:buNone/>
            </a:pPr>
            <a:r>
              <a:rPr lang="en-US" sz="1800" dirty="0">
                <a:latin typeface="Consolas" panose="020B0609020204030204" pitchFamily="49" charset="0"/>
              </a:rPr>
              <a:t>  `FN` VARCHAR(45) NULL,</a:t>
            </a:r>
          </a:p>
          <a:p>
            <a:pPr marL="0" indent="0">
              <a:buNone/>
            </a:pPr>
            <a:r>
              <a:rPr lang="en-US" sz="1800" dirty="0">
                <a:latin typeface="Consolas" panose="020B0609020204030204" pitchFamily="49" charset="0"/>
              </a:rPr>
              <a:t>  `LN` VARCHAR(45) NOT NULL,</a:t>
            </a:r>
          </a:p>
          <a:p>
            <a:pPr marL="0" indent="0">
              <a:buNone/>
            </a:pPr>
            <a:r>
              <a:rPr lang="en-US" sz="1800" dirty="0">
                <a:latin typeface="Consolas" panose="020B0609020204030204" pitchFamily="49" charset="0"/>
              </a:rPr>
              <a:t>  `DOB` VARCHAR(45) NOT NULL,</a:t>
            </a:r>
          </a:p>
          <a:p>
            <a:pPr marL="0" indent="0">
              <a:buNone/>
            </a:pPr>
            <a:r>
              <a:rPr lang="en-US" sz="1800" dirty="0">
                <a:latin typeface="Consolas" panose="020B0609020204030204" pitchFamily="49" charset="0"/>
              </a:rPr>
              <a:t>  PRIMARY KEY (`ID#`),</a:t>
            </a:r>
          </a:p>
          <a:p>
            <a:pPr marL="0" indent="0">
              <a:buNone/>
            </a:pPr>
            <a:r>
              <a:rPr lang="en-US" sz="1800" dirty="0">
                <a:latin typeface="Consolas" panose="020B0609020204030204" pitchFamily="49" charset="0"/>
              </a:rPr>
              <a:t>  UNIQUE INDEX `SS#_UNIQUE` (`SS#` ASC) VISIBLE)</a:t>
            </a:r>
          </a:p>
          <a:p>
            <a:pPr marL="0" indent="0">
              <a:buNone/>
            </a:pPr>
            <a:r>
              <a:rPr lang="en-US" sz="1800" dirty="0">
                <a:latin typeface="Consolas" panose="020B0609020204030204" pitchFamily="49" charset="0"/>
              </a:rPr>
              <a:t>ENGINE = </a:t>
            </a:r>
            <a:r>
              <a:rPr lang="en-US" sz="1800" dirty="0" err="1">
                <a:latin typeface="Consolas" panose="020B0609020204030204" pitchFamily="49" charset="0"/>
              </a:rPr>
              <a:t>InnoDB</a:t>
            </a:r>
            <a:r>
              <a:rPr lang="en-US" sz="1800" dirty="0">
                <a:latin typeface="Consolas" panose="020B0609020204030204" pitchFamily="49" charset="0"/>
              </a:rPr>
              <a:t>;</a:t>
            </a:r>
          </a:p>
        </p:txBody>
      </p:sp>
    </p:spTree>
    <p:extLst>
      <p:ext uri="{BB962C8B-B14F-4D97-AF65-F5344CB8AC3E}">
        <p14:creationId xmlns:p14="http://schemas.microsoft.com/office/powerpoint/2010/main" val="321318417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29E9-BEE7-4C16-BC89-DD7B97ED96AB}"/>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688A44AE-4540-48E6-9479-C4721EE0D786}"/>
              </a:ext>
            </a:extLst>
          </p:cNvPr>
          <p:cNvSpPr>
            <a:spLocks noGrp="1"/>
          </p:cNvSpPr>
          <p:nvPr>
            <p:ph idx="1"/>
          </p:nvPr>
        </p:nvSpPr>
        <p:spPr/>
        <p:txBody>
          <a:bodyPr numCol="1"/>
          <a:lstStyle/>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Table `</a:t>
            </a:r>
            <a:r>
              <a:rPr lang="en-US" sz="1800" dirty="0" err="1">
                <a:latin typeface="Consolas" panose="020B0609020204030204" pitchFamily="49" charset="0"/>
              </a:rPr>
              <a:t>mydb</a:t>
            </a:r>
            <a:r>
              <a:rPr lang="en-US" sz="1800" dirty="0">
                <a:latin typeface="Consolas" panose="020B0609020204030204" pitchFamily="49" charset="0"/>
              </a:rPr>
              <a:t>`.`Child`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CREATE TABLE IF NOT EXISTS `</a:t>
            </a:r>
            <a:r>
              <a:rPr lang="en-US" sz="1800" dirty="0" err="1">
                <a:latin typeface="Consolas" panose="020B0609020204030204" pitchFamily="49" charset="0"/>
              </a:rPr>
              <a:t>mydb</a:t>
            </a:r>
            <a:r>
              <a:rPr lang="en-US" sz="1800" dirty="0">
                <a:latin typeface="Consolas" panose="020B0609020204030204" pitchFamily="49" charset="0"/>
              </a:rPr>
              <a:t>`.`Child` (</a:t>
            </a:r>
          </a:p>
          <a:p>
            <a:pPr marL="0" indent="0">
              <a:buNone/>
            </a:pPr>
            <a:r>
              <a:rPr lang="en-US" sz="1800" dirty="0">
                <a:latin typeface="Consolas" panose="020B0609020204030204" pitchFamily="49" charset="0"/>
              </a:rPr>
              <a:t>  `ID#` INT NOT NULL,</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ChildName</a:t>
            </a:r>
            <a:r>
              <a:rPr lang="en-US" sz="1800" dirty="0">
                <a:latin typeface="Consolas" panose="020B0609020204030204" pitchFamily="49" charset="0"/>
              </a:rPr>
              <a:t>` VARCHAR(45) NOT NULL,</a:t>
            </a:r>
          </a:p>
          <a:p>
            <a:pPr marL="0" indent="0">
              <a:buNone/>
            </a:pPr>
            <a:r>
              <a:rPr lang="en-US" sz="1800" dirty="0">
                <a:latin typeface="Consolas" panose="020B0609020204030204" pitchFamily="49" charset="0"/>
              </a:rPr>
              <a:t>  PRIMARY KEY (`ID#`, `</a:t>
            </a:r>
            <a:r>
              <a:rPr lang="en-US" sz="1800" dirty="0" err="1">
                <a:latin typeface="Consolas" panose="020B0609020204030204" pitchFamily="49" charset="0"/>
              </a:rPr>
              <a:t>ChildName</a:t>
            </a:r>
            <a:r>
              <a:rPr lang="en-US" sz="1800" dirty="0">
                <a:latin typeface="Consolas" panose="020B0609020204030204" pitchFamily="49" charset="0"/>
              </a:rPr>
              <a:t>`),</a:t>
            </a:r>
          </a:p>
          <a:p>
            <a:pPr marL="0" indent="0">
              <a:buNone/>
            </a:pPr>
            <a:r>
              <a:rPr lang="en-US" sz="1800" dirty="0">
                <a:latin typeface="Consolas" panose="020B0609020204030204" pitchFamily="49" charset="0"/>
              </a:rPr>
              <a:t>  CONSTRAINT `fk01`</a:t>
            </a:r>
          </a:p>
          <a:p>
            <a:pPr marL="0" indent="0">
              <a:buNone/>
            </a:pPr>
            <a:r>
              <a:rPr lang="en-US" sz="1800" dirty="0">
                <a:latin typeface="Consolas" panose="020B0609020204030204" pitchFamily="49" charset="0"/>
              </a:rPr>
              <a:t>    FOREIGN KEY (`ID#`)</a:t>
            </a:r>
          </a:p>
          <a:p>
            <a:pPr marL="0" indent="0">
              <a:buNone/>
            </a:pPr>
            <a:r>
              <a:rPr lang="en-US" sz="1800" dirty="0">
                <a:latin typeface="Consolas" panose="020B0609020204030204" pitchFamily="49" charset="0"/>
              </a:rPr>
              <a:t>    REFERENCES `</a:t>
            </a:r>
            <a:r>
              <a:rPr lang="en-US" sz="1800" dirty="0" err="1">
                <a:latin typeface="Consolas" panose="020B0609020204030204" pitchFamily="49" charset="0"/>
              </a:rPr>
              <a:t>mydb</a:t>
            </a:r>
            <a:r>
              <a:rPr lang="en-US" sz="1800" dirty="0">
                <a:latin typeface="Consolas" panose="020B0609020204030204" pitchFamily="49" charset="0"/>
              </a:rPr>
              <a:t>`.`Person` (`ID#`)</a:t>
            </a:r>
          </a:p>
          <a:p>
            <a:pPr marL="0" indent="0">
              <a:buNone/>
            </a:pPr>
            <a:r>
              <a:rPr lang="en-US" sz="1800" dirty="0">
                <a:latin typeface="Consolas" panose="020B0609020204030204" pitchFamily="49" charset="0"/>
              </a:rPr>
              <a:t>    ON DELETE NO ACTION</a:t>
            </a:r>
          </a:p>
          <a:p>
            <a:pPr marL="0" indent="0">
              <a:buNone/>
            </a:pPr>
            <a:r>
              <a:rPr lang="en-US" sz="1800" dirty="0">
                <a:latin typeface="Consolas" panose="020B0609020204030204" pitchFamily="49" charset="0"/>
              </a:rPr>
              <a:t>    ON UPDATE NO ACTION)</a:t>
            </a:r>
          </a:p>
          <a:p>
            <a:pPr marL="0" indent="0">
              <a:buNone/>
            </a:pPr>
            <a:r>
              <a:rPr lang="en-US" sz="1800" dirty="0">
                <a:latin typeface="Consolas" panose="020B0609020204030204" pitchFamily="49" charset="0"/>
              </a:rPr>
              <a:t>ENGINE = </a:t>
            </a:r>
            <a:r>
              <a:rPr lang="en-US" sz="1800" dirty="0" err="1">
                <a:latin typeface="Consolas" panose="020B0609020204030204" pitchFamily="49" charset="0"/>
              </a:rPr>
              <a:t>InnoDB</a:t>
            </a:r>
            <a:r>
              <a:rPr lang="en-US" sz="1800" dirty="0">
                <a:latin typeface="Consolas" panose="020B0609020204030204" pitchFamily="49" charset="0"/>
              </a:rPr>
              <a:t>;</a:t>
            </a:r>
          </a:p>
          <a:p>
            <a:endParaRPr lang="en-US" dirty="0"/>
          </a:p>
        </p:txBody>
      </p:sp>
    </p:spTree>
    <p:extLst>
      <p:ext uri="{BB962C8B-B14F-4D97-AF65-F5344CB8AC3E}">
        <p14:creationId xmlns:p14="http://schemas.microsoft.com/office/powerpoint/2010/main" val="340679500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D957-C2DD-4D1A-857A-117F8AA5CA92}"/>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6D741C60-F2AE-4C73-87EB-9F3AD96569E2}"/>
              </a:ext>
            </a:extLst>
          </p:cNvPr>
          <p:cNvSpPr>
            <a:spLocks noGrp="1"/>
          </p:cNvSpPr>
          <p:nvPr>
            <p:ph idx="1"/>
          </p:nvPr>
        </p:nvSpPr>
        <p:spPr/>
        <p:txBody>
          <a:bodyPr numCol="1"/>
          <a:lstStyle/>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Table `</a:t>
            </a:r>
            <a:r>
              <a:rPr lang="en-US" sz="1800" dirty="0" err="1">
                <a:latin typeface="Consolas" panose="020B0609020204030204" pitchFamily="49" charset="0"/>
              </a:rPr>
              <a:t>mydb</a:t>
            </a:r>
            <a:r>
              <a:rPr lang="en-US" sz="1800" dirty="0">
                <a:latin typeface="Consolas" panose="020B0609020204030204" pitchFamily="49" charset="0"/>
              </a:rPr>
              <a:t>`.`Child`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CREATE TABLE IF NOT EXISTS `</a:t>
            </a:r>
            <a:r>
              <a:rPr lang="en-US" sz="1800" dirty="0" err="1">
                <a:latin typeface="Consolas" panose="020B0609020204030204" pitchFamily="49" charset="0"/>
              </a:rPr>
              <a:t>mydb</a:t>
            </a:r>
            <a:r>
              <a:rPr lang="en-US" sz="1800" dirty="0">
                <a:latin typeface="Consolas" panose="020B0609020204030204" pitchFamily="49" charset="0"/>
              </a:rPr>
              <a:t>`.`Child` (</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ChildName</a:t>
            </a:r>
            <a:r>
              <a:rPr lang="en-US" sz="1800" dirty="0">
                <a:latin typeface="Consolas" panose="020B0609020204030204" pitchFamily="49" charset="0"/>
              </a:rPr>
              <a:t>` VARCHAR(45) NOT NULL,</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Person_ID</a:t>
            </a:r>
            <a:r>
              <a:rPr lang="en-US" sz="1800" dirty="0">
                <a:latin typeface="Consolas" panose="020B0609020204030204" pitchFamily="49" charset="0"/>
              </a:rPr>
              <a:t>#` VARCHAR(45) NOT NULL,</a:t>
            </a:r>
          </a:p>
          <a:p>
            <a:pPr marL="0" indent="0">
              <a:buNone/>
            </a:pPr>
            <a:r>
              <a:rPr lang="en-US" sz="1800" dirty="0">
                <a:latin typeface="Consolas" panose="020B0609020204030204" pitchFamily="49" charset="0"/>
              </a:rPr>
              <a:t>  PRIMARY KEY (`</a:t>
            </a:r>
            <a:r>
              <a:rPr lang="en-US" sz="1800" dirty="0" err="1">
                <a:latin typeface="Consolas" panose="020B0609020204030204" pitchFamily="49" charset="0"/>
              </a:rPr>
              <a:t>ChildName</a:t>
            </a:r>
            <a:r>
              <a:rPr lang="en-US" sz="1800" dirty="0">
                <a:latin typeface="Consolas" panose="020B0609020204030204" pitchFamily="49" charset="0"/>
              </a:rPr>
              <a:t>`, `</a:t>
            </a:r>
            <a:r>
              <a:rPr lang="en-US" sz="1800" dirty="0" err="1">
                <a:latin typeface="Consolas" panose="020B0609020204030204" pitchFamily="49" charset="0"/>
              </a:rPr>
              <a:t>Person_ID</a:t>
            </a:r>
            <a:r>
              <a:rPr lang="en-US" sz="1800" dirty="0">
                <a:latin typeface="Consolas" panose="020B0609020204030204" pitchFamily="49" charset="0"/>
              </a:rPr>
              <a:t>#`),</a:t>
            </a:r>
          </a:p>
          <a:p>
            <a:pPr marL="0" indent="0">
              <a:buNone/>
            </a:pPr>
            <a:r>
              <a:rPr lang="en-US" sz="1800" dirty="0">
                <a:latin typeface="Consolas" panose="020B0609020204030204" pitchFamily="49" charset="0"/>
              </a:rPr>
              <a:t>  INDEX `</a:t>
            </a:r>
            <a:r>
              <a:rPr lang="en-US" sz="1800" dirty="0" err="1">
                <a:latin typeface="Consolas" panose="020B0609020204030204" pitchFamily="49" charset="0"/>
              </a:rPr>
              <a:t>fk_ChildName_Person_idx</a:t>
            </a:r>
            <a:r>
              <a:rPr lang="en-US" sz="1800" dirty="0">
                <a:latin typeface="Consolas" panose="020B0609020204030204" pitchFamily="49" charset="0"/>
              </a:rPr>
              <a:t>` (`</a:t>
            </a:r>
            <a:r>
              <a:rPr lang="en-US" sz="1800" dirty="0" err="1">
                <a:latin typeface="Consolas" panose="020B0609020204030204" pitchFamily="49" charset="0"/>
              </a:rPr>
              <a:t>Person_ID</a:t>
            </a:r>
            <a:r>
              <a:rPr lang="en-US" sz="1800" dirty="0">
                <a:latin typeface="Consolas" panose="020B0609020204030204" pitchFamily="49" charset="0"/>
              </a:rPr>
              <a:t>#` ASC) VISIBLE,</a:t>
            </a:r>
          </a:p>
          <a:p>
            <a:pPr marL="0" indent="0">
              <a:buNone/>
            </a:pPr>
            <a:r>
              <a:rPr lang="en-US" sz="1800" dirty="0">
                <a:latin typeface="Consolas" panose="020B0609020204030204" pitchFamily="49" charset="0"/>
              </a:rPr>
              <a:t>  CONSTRAINT `</a:t>
            </a:r>
            <a:r>
              <a:rPr lang="en-US" sz="1800" dirty="0" err="1">
                <a:latin typeface="Consolas" panose="020B0609020204030204" pitchFamily="49" charset="0"/>
              </a:rPr>
              <a:t>fk_ChildName_Person</a:t>
            </a:r>
            <a:r>
              <a:rPr lang="en-US" sz="1800" dirty="0">
                <a:latin typeface="Consolas" panose="020B0609020204030204" pitchFamily="49" charset="0"/>
              </a:rPr>
              <a:t>`</a:t>
            </a:r>
          </a:p>
          <a:p>
            <a:pPr marL="0" indent="0">
              <a:buNone/>
            </a:pPr>
            <a:r>
              <a:rPr lang="en-US" sz="1800" dirty="0">
                <a:latin typeface="Consolas" panose="020B0609020204030204" pitchFamily="49" charset="0"/>
              </a:rPr>
              <a:t>    FOREIGN KEY (`</a:t>
            </a:r>
            <a:r>
              <a:rPr lang="en-US" sz="1800" dirty="0" err="1">
                <a:latin typeface="Consolas" panose="020B0609020204030204" pitchFamily="49" charset="0"/>
              </a:rPr>
              <a:t>Person_ID</a:t>
            </a:r>
            <a:r>
              <a:rPr lang="en-US" sz="1800" dirty="0">
                <a:latin typeface="Consolas" panose="020B0609020204030204" pitchFamily="49" charset="0"/>
              </a:rPr>
              <a:t>#`)</a:t>
            </a:r>
          </a:p>
          <a:p>
            <a:pPr marL="0" indent="0">
              <a:buNone/>
            </a:pPr>
            <a:r>
              <a:rPr lang="en-US" sz="1800" dirty="0">
                <a:latin typeface="Consolas" panose="020B0609020204030204" pitchFamily="49" charset="0"/>
              </a:rPr>
              <a:t>    REFERENCES `</a:t>
            </a:r>
            <a:r>
              <a:rPr lang="en-US" sz="1800" dirty="0" err="1">
                <a:latin typeface="Consolas" panose="020B0609020204030204" pitchFamily="49" charset="0"/>
              </a:rPr>
              <a:t>mydb</a:t>
            </a:r>
            <a:r>
              <a:rPr lang="en-US" sz="1800" dirty="0">
                <a:latin typeface="Consolas" panose="020B0609020204030204" pitchFamily="49" charset="0"/>
              </a:rPr>
              <a:t>`.`Person` (`ID#`)</a:t>
            </a:r>
          </a:p>
          <a:p>
            <a:pPr marL="0" indent="0">
              <a:buNone/>
            </a:pPr>
            <a:r>
              <a:rPr lang="en-US" sz="1800" dirty="0">
                <a:latin typeface="Consolas" panose="020B0609020204030204" pitchFamily="49" charset="0"/>
              </a:rPr>
              <a:t>    ON DELETE NO ACTION</a:t>
            </a:r>
          </a:p>
          <a:p>
            <a:pPr marL="0" indent="0">
              <a:buNone/>
            </a:pPr>
            <a:r>
              <a:rPr lang="en-US" sz="1800" dirty="0">
                <a:latin typeface="Consolas" panose="020B0609020204030204" pitchFamily="49" charset="0"/>
              </a:rPr>
              <a:t>    ON UPDATE NO ACTION)</a:t>
            </a:r>
          </a:p>
          <a:p>
            <a:pPr marL="0" indent="0">
              <a:buNone/>
            </a:pPr>
            <a:r>
              <a:rPr lang="en-US" sz="1800" dirty="0">
                <a:latin typeface="Consolas" panose="020B0609020204030204" pitchFamily="49" charset="0"/>
              </a:rPr>
              <a:t>ENGINE = </a:t>
            </a:r>
            <a:r>
              <a:rPr lang="en-US" sz="1800" dirty="0" err="1">
                <a:latin typeface="Consolas" panose="020B0609020204030204" pitchFamily="49" charset="0"/>
              </a:rPr>
              <a:t>InnoDB</a:t>
            </a:r>
            <a:r>
              <a:rPr lang="en-US" sz="1800" dirty="0">
                <a:latin typeface="Consolas" panose="020B0609020204030204" pitchFamily="49" charset="0"/>
              </a:rPr>
              <a:t>;</a:t>
            </a:r>
          </a:p>
        </p:txBody>
      </p:sp>
    </p:spTree>
    <p:extLst>
      <p:ext uri="{BB962C8B-B14F-4D97-AF65-F5344CB8AC3E}">
        <p14:creationId xmlns:p14="http://schemas.microsoft.com/office/powerpoint/2010/main" val="413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773E-B8A8-4B53-8960-493B383DE39B}"/>
              </a:ext>
            </a:extLst>
          </p:cNvPr>
          <p:cNvSpPr>
            <a:spLocks noGrp="1"/>
          </p:cNvSpPr>
          <p:nvPr>
            <p:ph type="title"/>
          </p:nvPr>
        </p:nvSpPr>
        <p:spPr/>
        <p:txBody>
          <a:bodyPr/>
          <a:lstStyle/>
          <a:p>
            <a:r>
              <a:rPr lang="en-US" dirty="0"/>
              <a:t>NULLs</a:t>
            </a:r>
          </a:p>
        </p:txBody>
      </p:sp>
      <p:sp>
        <p:nvSpPr>
          <p:cNvPr id="3" name="Content Placeholder 2">
            <a:extLst>
              <a:ext uri="{FF2B5EF4-FFF2-40B4-BE49-F238E27FC236}">
                <a16:creationId xmlns:a16="http://schemas.microsoft.com/office/drawing/2014/main" id="{A0FF836D-715F-47E8-9A7A-61B5548529E4}"/>
              </a:ext>
            </a:extLst>
          </p:cNvPr>
          <p:cNvSpPr>
            <a:spLocks noGrp="1"/>
          </p:cNvSpPr>
          <p:nvPr>
            <p:ph idx="1"/>
          </p:nvPr>
        </p:nvSpPr>
        <p:spPr/>
        <p:txBody>
          <a:bodyPr/>
          <a:lstStyle/>
          <a:p>
            <a:r>
              <a:rPr lang="en-US" dirty="0"/>
              <a:t>Each domain is augmented with a NULL</a:t>
            </a:r>
          </a:p>
          <a:p>
            <a:r>
              <a:rPr lang="en-US" dirty="0"/>
              <a:t>NULL can be for now be considered as a synonym for “unknown”</a:t>
            </a:r>
          </a:p>
          <a:p>
            <a:r>
              <a:rPr lang="en-US" dirty="0"/>
              <a:t>We will discuss NULLs in greater depth later in the course</a:t>
            </a:r>
          </a:p>
        </p:txBody>
      </p:sp>
    </p:spTree>
    <p:extLst>
      <p:ext uri="{BB962C8B-B14F-4D97-AF65-F5344CB8AC3E}">
        <p14:creationId xmlns:p14="http://schemas.microsoft.com/office/powerpoint/2010/main" val="163023195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C897-CECB-4573-ABB9-871ACE7A07BE}"/>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E67EB46E-E24E-4754-AD19-84268A8EF4CC}"/>
              </a:ext>
            </a:extLst>
          </p:cNvPr>
          <p:cNvSpPr>
            <a:spLocks noGrp="1"/>
          </p:cNvSpPr>
          <p:nvPr>
            <p:ph idx="1"/>
          </p:nvPr>
        </p:nvSpPr>
        <p:spPr/>
        <p:txBody>
          <a:bodyPr numCol="1"/>
          <a:lstStyle/>
          <a:p>
            <a:pPr marL="0" indent="0">
              <a:buNone/>
            </a:pPr>
            <a:r>
              <a:rPr lang="da-DK" altLang="da-DK" sz="1800" dirty="0">
                <a:latin typeface="Consolas" panose="020B0609020204030204" pitchFamily="49" charset="0"/>
              </a:rPr>
              <a:t>-- -----------------------------------------------------</a:t>
            </a:r>
          </a:p>
          <a:p>
            <a:pPr marL="0" indent="0">
              <a:buNone/>
            </a:pPr>
            <a:r>
              <a:rPr lang="da-DK" altLang="da-DK" sz="1800" dirty="0">
                <a:latin typeface="Consolas" panose="020B0609020204030204" pitchFamily="49" charset="0"/>
              </a:rPr>
              <a:t>-- Table `mydb`.`Car`</a:t>
            </a:r>
          </a:p>
          <a:p>
            <a:pPr marL="0" indent="0">
              <a:buNone/>
            </a:pPr>
            <a:r>
              <a:rPr lang="da-DK" altLang="da-DK" sz="1800" dirty="0">
                <a:latin typeface="Consolas" panose="020B0609020204030204" pitchFamily="49" charset="0"/>
              </a:rPr>
              <a:t>-- -----------------------------------------------------</a:t>
            </a:r>
          </a:p>
          <a:p>
            <a:pPr marL="0" indent="0">
              <a:buNone/>
            </a:pPr>
            <a:r>
              <a:rPr lang="da-DK" altLang="da-DK" sz="1800" dirty="0">
                <a:latin typeface="Consolas" panose="020B0609020204030204" pitchFamily="49" charset="0"/>
              </a:rPr>
              <a:t>CREATE TABLE IF NOT EXISTS `mydb`.`Car` (</a:t>
            </a:r>
          </a:p>
          <a:p>
            <a:pPr marL="0" indent="0">
              <a:buNone/>
            </a:pPr>
            <a:r>
              <a:rPr lang="da-DK" altLang="da-DK" sz="1800" dirty="0">
                <a:latin typeface="Consolas" panose="020B0609020204030204" pitchFamily="49" charset="0"/>
              </a:rPr>
              <a:t>  `VIN` VARCHAR(45) NOT NULL,</a:t>
            </a:r>
          </a:p>
          <a:p>
            <a:pPr marL="0" indent="0">
              <a:buNone/>
            </a:pPr>
            <a:r>
              <a:rPr lang="da-DK" altLang="da-DK" sz="1800" dirty="0">
                <a:latin typeface="Consolas" panose="020B0609020204030204" pitchFamily="49" charset="0"/>
              </a:rPr>
              <a:t>  `Color` VARCHAR(45) NOT NULL,</a:t>
            </a:r>
          </a:p>
          <a:p>
            <a:pPr marL="0" indent="0">
              <a:buNone/>
            </a:pPr>
            <a:r>
              <a:rPr lang="da-DK" altLang="da-DK" sz="1800" dirty="0">
                <a:latin typeface="Consolas" panose="020B0609020204030204" pitchFamily="49" charset="0"/>
              </a:rPr>
              <a:t>  `Date` VARCHAR(45) NULL,</a:t>
            </a:r>
          </a:p>
          <a:p>
            <a:pPr marL="0" indent="0">
              <a:buNone/>
            </a:pPr>
            <a:r>
              <a:rPr lang="da-DK" altLang="da-DK" sz="1800" dirty="0">
                <a:latin typeface="Consolas" panose="020B0609020204030204" pitchFamily="49" charset="0"/>
              </a:rPr>
              <a:t>  `Person_ID#` VARCHAR(45) NOT NULL,</a:t>
            </a:r>
          </a:p>
          <a:p>
            <a:pPr marL="0" indent="0">
              <a:buNone/>
            </a:pPr>
            <a:r>
              <a:rPr lang="da-DK" altLang="da-DK" sz="1800" dirty="0">
                <a:latin typeface="Consolas" panose="020B0609020204030204" pitchFamily="49" charset="0"/>
              </a:rPr>
              <a:t>  PRIMARY KEY (`VIN`),</a:t>
            </a:r>
          </a:p>
          <a:p>
            <a:pPr marL="0" indent="0">
              <a:buNone/>
            </a:pPr>
            <a:r>
              <a:rPr lang="da-DK" altLang="da-DK" sz="1800" dirty="0">
                <a:latin typeface="Consolas" panose="020B0609020204030204" pitchFamily="49" charset="0"/>
              </a:rPr>
              <a:t>  INDEX `fk_Car_Person1_idx` (`Person_ID#` ASC) VISIBLE,</a:t>
            </a:r>
          </a:p>
          <a:p>
            <a:pPr marL="0" indent="0">
              <a:buNone/>
            </a:pPr>
            <a:r>
              <a:rPr lang="da-DK" altLang="da-DK" sz="1800" dirty="0">
                <a:latin typeface="Consolas" panose="020B0609020204030204" pitchFamily="49" charset="0"/>
              </a:rPr>
              <a:t>  CONSTRAINT `fk_Car_Person1`</a:t>
            </a:r>
          </a:p>
          <a:p>
            <a:pPr marL="0" indent="0">
              <a:buNone/>
            </a:pPr>
            <a:r>
              <a:rPr lang="da-DK" altLang="da-DK" sz="1800" dirty="0">
                <a:latin typeface="Consolas" panose="020B0609020204030204" pitchFamily="49" charset="0"/>
              </a:rPr>
              <a:t>    FOREIGN KEY (`Person_ID#`)</a:t>
            </a:r>
          </a:p>
          <a:p>
            <a:pPr marL="0" indent="0">
              <a:buNone/>
            </a:pPr>
            <a:r>
              <a:rPr lang="da-DK" altLang="da-DK" sz="1800" dirty="0">
                <a:latin typeface="Consolas" panose="020B0609020204030204" pitchFamily="49" charset="0"/>
              </a:rPr>
              <a:t>    REFERENCES `mydb`.`Person` (`ID#`)</a:t>
            </a:r>
          </a:p>
          <a:p>
            <a:pPr marL="0" indent="0">
              <a:buNone/>
            </a:pPr>
            <a:r>
              <a:rPr lang="da-DK" altLang="da-DK" sz="1800" dirty="0">
                <a:latin typeface="Consolas" panose="020B0609020204030204" pitchFamily="49" charset="0"/>
              </a:rPr>
              <a:t>    ON DELETE NO ACTION</a:t>
            </a:r>
          </a:p>
          <a:p>
            <a:pPr marL="0" indent="0">
              <a:buNone/>
            </a:pPr>
            <a:r>
              <a:rPr lang="da-DK" altLang="da-DK" sz="1800" dirty="0">
                <a:latin typeface="Consolas" panose="020B0609020204030204" pitchFamily="49" charset="0"/>
              </a:rPr>
              <a:t>    ON UPDATE NO ACTION)</a:t>
            </a:r>
          </a:p>
          <a:p>
            <a:pPr marL="0" indent="0">
              <a:buNone/>
            </a:pPr>
            <a:r>
              <a:rPr lang="da-DK" altLang="da-DK" sz="1800" dirty="0">
                <a:latin typeface="Consolas" panose="020B0609020204030204" pitchFamily="49" charset="0"/>
              </a:rPr>
              <a:t>ENGINE = InnoDB;</a:t>
            </a:r>
          </a:p>
        </p:txBody>
      </p:sp>
    </p:spTree>
    <p:extLst>
      <p:ext uri="{BB962C8B-B14F-4D97-AF65-F5344CB8AC3E}">
        <p14:creationId xmlns:p14="http://schemas.microsoft.com/office/powerpoint/2010/main" val="260024838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C897-CECB-4573-ABB9-871ACE7A07BE}"/>
              </a:ext>
            </a:extLst>
          </p:cNvPr>
          <p:cNvSpPr>
            <a:spLocks noGrp="1"/>
          </p:cNvSpPr>
          <p:nvPr>
            <p:ph type="title"/>
          </p:nvPr>
        </p:nvSpPr>
        <p:spPr/>
        <p:txBody>
          <a:bodyPr numCol="1"/>
          <a:lstStyle/>
          <a:p>
            <a:r>
              <a:rPr lang="en-US" dirty="0"/>
              <a:t>Forwarded-Engineered Database</a:t>
            </a:r>
          </a:p>
        </p:txBody>
      </p:sp>
      <p:sp>
        <p:nvSpPr>
          <p:cNvPr id="3" name="Content Placeholder 2">
            <a:extLst>
              <a:ext uri="{FF2B5EF4-FFF2-40B4-BE49-F238E27FC236}">
                <a16:creationId xmlns:a16="http://schemas.microsoft.com/office/drawing/2014/main" id="{E67EB46E-E24E-4754-AD19-84268A8EF4CC}"/>
              </a:ext>
            </a:extLst>
          </p:cNvPr>
          <p:cNvSpPr>
            <a:spLocks noGrp="1"/>
          </p:cNvSpPr>
          <p:nvPr>
            <p:ph idx="1"/>
          </p:nvPr>
        </p:nvSpPr>
        <p:spPr/>
        <p:txBody>
          <a:bodyPr numCol="1"/>
          <a:lstStyle/>
          <a:p>
            <a:pPr marL="0" indent="0">
              <a:buNone/>
            </a:pPr>
            <a:r>
              <a:rPr lang="da-DK" altLang="da-DK" sz="1800" dirty="0">
                <a:latin typeface="Consolas" panose="020B0609020204030204" pitchFamily="49" charset="0"/>
              </a:rPr>
              <a:t>SET SQL_MODE=@OLD_SQL_MODE;</a:t>
            </a:r>
          </a:p>
          <a:p>
            <a:pPr marL="0" indent="0">
              <a:buNone/>
            </a:pPr>
            <a:r>
              <a:rPr lang="da-DK" altLang="da-DK" sz="1800" dirty="0">
                <a:latin typeface="Consolas" panose="020B0609020204030204" pitchFamily="49" charset="0"/>
              </a:rPr>
              <a:t>SET FOREIGN_KEY_CHECKS=@OLD_FOREIGN_KEY_CHECKS;</a:t>
            </a:r>
          </a:p>
          <a:p>
            <a:pPr marL="0" indent="0">
              <a:buNone/>
            </a:pPr>
            <a:r>
              <a:rPr lang="da-DK" altLang="da-DK" sz="1800" dirty="0">
                <a:latin typeface="Consolas" panose="020B0609020204030204" pitchFamily="49" charset="0"/>
              </a:rPr>
              <a:t>SET UNIQUE_CHECKS=@OLD_UNIQUE_CHECKS;</a:t>
            </a:r>
          </a:p>
        </p:txBody>
      </p:sp>
    </p:spTree>
    <p:extLst>
      <p:ext uri="{BB962C8B-B14F-4D97-AF65-F5344CB8AC3E}">
        <p14:creationId xmlns:p14="http://schemas.microsoft.com/office/powerpoint/2010/main" val="16605927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A889-5E00-4BED-8A2F-687AA3F3DFFB}"/>
              </a:ext>
            </a:extLst>
          </p:cNvPr>
          <p:cNvSpPr>
            <a:spLocks noGrp="1"/>
          </p:cNvSpPr>
          <p:nvPr>
            <p:ph type="ctrTitle"/>
          </p:nvPr>
        </p:nvSpPr>
        <p:spPr/>
        <p:txBody>
          <a:bodyPr/>
          <a:lstStyle/>
          <a:p>
            <a:r>
              <a:rPr lang="en-US" dirty="0"/>
              <a:t>Renaming Attributes</a:t>
            </a:r>
          </a:p>
        </p:txBody>
      </p:sp>
      <p:sp>
        <p:nvSpPr>
          <p:cNvPr id="3" name="Subtitle 2">
            <a:extLst>
              <a:ext uri="{FF2B5EF4-FFF2-40B4-BE49-F238E27FC236}">
                <a16:creationId xmlns:a16="http://schemas.microsoft.com/office/drawing/2014/main" id="{54ED3682-E9C9-4EDE-B87D-033257D426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026191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2A57-0044-476A-A908-ADC17BB2C99A}"/>
              </a:ext>
            </a:extLst>
          </p:cNvPr>
          <p:cNvSpPr>
            <a:spLocks noGrp="1"/>
          </p:cNvSpPr>
          <p:nvPr>
            <p:ph type="title"/>
          </p:nvPr>
        </p:nvSpPr>
        <p:spPr/>
        <p:txBody>
          <a:bodyPr/>
          <a:lstStyle/>
          <a:p>
            <a:r>
              <a:rPr lang="en-US" dirty="0"/>
              <a:t>Sometimes It Is Necessary</a:t>
            </a:r>
            <a:br>
              <a:rPr lang="en-US" dirty="0"/>
            </a:br>
            <a:r>
              <a:rPr lang="en-US" dirty="0"/>
              <a:t>To Rename Attributes</a:t>
            </a:r>
          </a:p>
        </p:txBody>
      </p:sp>
      <p:sp>
        <p:nvSpPr>
          <p:cNvPr id="3" name="Content Placeholder 2">
            <a:extLst>
              <a:ext uri="{FF2B5EF4-FFF2-40B4-BE49-F238E27FC236}">
                <a16:creationId xmlns:a16="http://schemas.microsoft.com/office/drawing/2014/main" id="{F0E2409B-5093-4BF6-870F-A63DB2B12080}"/>
              </a:ext>
            </a:extLst>
          </p:cNvPr>
          <p:cNvSpPr>
            <a:spLocks noGrp="1"/>
          </p:cNvSpPr>
          <p:nvPr>
            <p:ph idx="1"/>
          </p:nvPr>
        </p:nvSpPr>
        <p:spPr/>
        <p:txBody>
          <a:bodyPr/>
          <a:lstStyle/>
          <a:p>
            <a:r>
              <a:rPr lang="en-US" dirty="0"/>
              <a:t>In practice, you may have constraints/policies on the permitted names of attributes</a:t>
            </a:r>
          </a:p>
          <a:p>
            <a:r>
              <a:rPr lang="en-US" dirty="0"/>
              <a:t>So, you may want, in practice, to change the names of the attributes from what they appear as in an ER diagram</a:t>
            </a:r>
          </a:p>
          <a:p>
            <a:r>
              <a:rPr lang="en-US" dirty="0"/>
              <a:t>We will not do it here, and please do not do that in your work as it will just cause more work for you and us</a:t>
            </a:r>
          </a:p>
          <a:p>
            <a:r>
              <a:rPr lang="en-US" dirty="0"/>
              <a:t>But sometimes we </a:t>
            </a:r>
            <a:r>
              <a:rPr lang="en-US" b="1" i="1" dirty="0">
                <a:solidFill>
                  <a:srgbClr val="FF0000"/>
                </a:solidFill>
              </a:rPr>
              <a:t>must</a:t>
            </a:r>
            <a:r>
              <a:rPr lang="en-US" b="1" i="1" dirty="0"/>
              <a:t> </a:t>
            </a:r>
            <a:r>
              <a:rPr lang="en-US" dirty="0"/>
              <a:t>rename attributes, as we will see next</a:t>
            </a:r>
          </a:p>
        </p:txBody>
      </p:sp>
    </p:spTree>
    <p:extLst>
      <p:ext uri="{BB962C8B-B14F-4D97-AF65-F5344CB8AC3E}">
        <p14:creationId xmlns:p14="http://schemas.microsoft.com/office/powerpoint/2010/main" val="15095467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59AC8-7564-4248-954E-5872D4033739}"/>
              </a:ext>
            </a:extLst>
          </p:cNvPr>
          <p:cNvSpPr>
            <a:spLocks noGrp="1"/>
          </p:cNvSpPr>
          <p:nvPr>
            <p:ph type="title"/>
          </p:nvPr>
        </p:nvSpPr>
        <p:spPr/>
        <p:txBody>
          <a:bodyPr/>
          <a:lstStyle/>
          <a:p>
            <a:r>
              <a:rPr lang="en-US" dirty="0"/>
              <a:t>Sometimes It Is Necessary</a:t>
            </a:r>
            <a:br>
              <a:rPr lang="en-US" dirty="0"/>
            </a:br>
            <a:r>
              <a:rPr lang="en-US" dirty="0"/>
              <a:t>To Rename Attributes</a:t>
            </a:r>
          </a:p>
        </p:txBody>
      </p:sp>
      <p:sp>
        <p:nvSpPr>
          <p:cNvPr id="3" name="Content Placeholder 2">
            <a:extLst>
              <a:ext uri="{FF2B5EF4-FFF2-40B4-BE49-F238E27FC236}">
                <a16:creationId xmlns:a16="http://schemas.microsoft.com/office/drawing/2014/main" id="{1EF62F35-B501-406C-A3DA-3058D9EE9050}"/>
              </a:ext>
            </a:extLst>
          </p:cNvPr>
          <p:cNvSpPr>
            <a:spLocks noGrp="1"/>
          </p:cNvSpPr>
          <p:nvPr>
            <p:ph idx="1"/>
          </p:nvPr>
        </p:nvSpPr>
        <p:spPr/>
        <p:txBody>
          <a:bodyPr/>
          <a:lstStyle/>
          <a:p>
            <a:r>
              <a:rPr lang="en-US" dirty="0"/>
              <a:t>Consider the ER diagram</a:t>
            </a:r>
          </a:p>
          <a:p>
            <a:endParaRPr lang="en-US" dirty="0"/>
          </a:p>
          <a:p>
            <a:endParaRPr lang="en-US" dirty="0"/>
          </a:p>
          <a:p>
            <a:endParaRPr lang="en-US" dirty="0"/>
          </a:p>
          <a:p>
            <a:endParaRPr lang="en-US" dirty="0"/>
          </a:p>
          <a:p>
            <a:r>
              <a:rPr lang="en-US" dirty="0"/>
              <a:t>Likes is binary many-to-one, so we store it inside Man</a:t>
            </a:r>
          </a:p>
          <a:p>
            <a:r>
              <a:rPr lang="en-US" dirty="0"/>
              <a:t>As we already have attribute SSN in Man (Man’s SSN), woman’s attribute inside Man must be something different than SSN</a:t>
            </a:r>
          </a:p>
          <a:p>
            <a:r>
              <a:rPr lang="en-US" dirty="0"/>
              <a:t>So, we can have</a:t>
            </a:r>
          </a:p>
        </p:txBody>
      </p:sp>
      <p:graphicFrame>
        <p:nvGraphicFramePr>
          <p:cNvPr id="4" name="Object 3">
            <a:extLst>
              <a:ext uri="{FF2B5EF4-FFF2-40B4-BE49-F238E27FC236}">
                <a16:creationId xmlns:a16="http://schemas.microsoft.com/office/drawing/2014/main" id="{E14B5104-6A0F-4269-996F-4B31BF032783}"/>
              </a:ext>
            </a:extLst>
          </p:cNvPr>
          <p:cNvGraphicFramePr>
            <a:graphicFrameLocks noChangeAspect="1"/>
          </p:cNvGraphicFramePr>
          <p:nvPr>
            <p:extLst>
              <p:ext uri="{D42A27DB-BD31-4B8C-83A1-F6EECF244321}">
                <p14:modId xmlns:p14="http://schemas.microsoft.com/office/powerpoint/2010/main" val="1652580909"/>
              </p:ext>
            </p:extLst>
          </p:nvPr>
        </p:nvGraphicFramePr>
        <p:xfrm>
          <a:off x="2722563" y="1951037"/>
          <a:ext cx="4613275" cy="1249363"/>
        </p:xfrm>
        <a:graphic>
          <a:graphicData uri="http://schemas.openxmlformats.org/presentationml/2006/ole">
            <mc:AlternateContent xmlns:mc="http://schemas.openxmlformats.org/markup-compatibility/2006">
              <mc:Choice xmlns:v="urn:schemas-microsoft-com:vml" Requires="v">
                <p:oleObj name="Visio" r:id="rId2" imgW="4613163" imgH="1249969" progId="Visio.Drawing.11">
                  <p:embed/>
                </p:oleObj>
              </mc:Choice>
              <mc:Fallback>
                <p:oleObj name="Visio" r:id="rId2" imgW="4613163" imgH="1249969" progId="Visio.Drawing.11">
                  <p:embed/>
                  <p:pic>
                    <p:nvPicPr>
                      <p:cNvPr id="0" name=""/>
                      <p:cNvPicPr/>
                      <p:nvPr/>
                    </p:nvPicPr>
                    <p:blipFill>
                      <a:blip r:embed="rId3"/>
                      <a:stretch>
                        <a:fillRect/>
                      </a:stretch>
                    </p:blipFill>
                    <p:spPr>
                      <a:xfrm>
                        <a:off x="2722563" y="1951037"/>
                        <a:ext cx="4613275" cy="1249363"/>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A97C2317-864F-412B-9233-82ABAD430130}"/>
              </a:ext>
            </a:extLst>
          </p:cNvPr>
          <p:cNvPicPr>
            <a:picLocks noChangeAspect="1"/>
          </p:cNvPicPr>
          <p:nvPr/>
        </p:nvPicPr>
        <p:blipFill>
          <a:blip r:embed="rId4"/>
          <a:stretch>
            <a:fillRect/>
          </a:stretch>
        </p:blipFill>
        <p:spPr>
          <a:xfrm>
            <a:off x="1665710" y="5543550"/>
            <a:ext cx="6726980" cy="1162050"/>
          </a:xfrm>
          <a:prstGeom prst="rect">
            <a:avLst/>
          </a:prstGeom>
        </p:spPr>
      </p:pic>
    </p:spTree>
    <p:extLst>
      <p:ext uri="{BB962C8B-B14F-4D97-AF65-F5344CB8AC3E}">
        <p14:creationId xmlns:p14="http://schemas.microsoft.com/office/powerpoint/2010/main" val="41367440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Binary One-to-One Relationships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52697231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ChangeArrowheads="1"/>
          </p:cNvSpPr>
          <p:nvPr/>
        </p:nvSpPr>
        <p:spPr bwMode="auto">
          <a:xfrm>
            <a:off x="754063" y="7081838"/>
            <a:ext cx="2095500" cy="517525"/>
          </a:xfrm>
          <a:prstGeom prst="rect">
            <a:avLst/>
          </a:prstGeom>
          <a:noFill/>
          <a:ln w="9525">
            <a:noFill/>
            <a:miter lim="800000"/>
            <a:headEnd/>
            <a:tailEnd/>
          </a:ln>
        </p:spPr>
        <p:txBody>
          <a:bodyPr wrap="none" anchor="ctr"/>
          <a:lstStyle/>
          <a:p>
            <a:endParaRPr lang="en-US" dirty="0"/>
          </a:p>
        </p:txBody>
      </p:sp>
      <p:sp>
        <p:nvSpPr>
          <p:cNvPr id="18436" name="Rectangle 3"/>
          <p:cNvSpPr>
            <a:spLocks noChangeArrowheads="1"/>
          </p:cNvSpPr>
          <p:nvPr/>
        </p:nvSpPr>
        <p:spPr bwMode="auto">
          <a:xfrm>
            <a:off x="3436938" y="7081838"/>
            <a:ext cx="3184525" cy="517525"/>
          </a:xfrm>
          <a:prstGeom prst="rect">
            <a:avLst/>
          </a:prstGeom>
          <a:noFill/>
          <a:ln w="9525">
            <a:noFill/>
            <a:miter lim="800000"/>
            <a:headEnd/>
            <a:tailEnd/>
          </a:ln>
        </p:spPr>
        <p:txBody>
          <a:bodyPr wrap="none" anchor="ctr"/>
          <a:lstStyle/>
          <a:p>
            <a:endParaRPr lang="en-US" dirty="0"/>
          </a:p>
        </p:txBody>
      </p:sp>
      <p:sp>
        <p:nvSpPr>
          <p:cNvPr id="18437" name="Rectangle 4"/>
          <p:cNvSpPr>
            <a:spLocks noGrp="1" noChangeArrowheads="1"/>
          </p:cNvSpPr>
          <p:nvPr>
            <p:ph type="title"/>
          </p:nvPr>
        </p:nvSpPr>
        <p:spPr/>
        <p:txBody>
          <a:bodyPr/>
          <a:lstStyle/>
          <a:p>
            <a:r>
              <a:rPr lang="en-US" dirty="0"/>
              <a:t>We Have Seen This Before</a:t>
            </a:r>
          </a:p>
        </p:txBody>
      </p:sp>
      <p:sp>
        <p:nvSpPr>
          <p:cNvPr id="18438" name="Rectangle 5"/>
          <p:cNvSpPr>
            <a:spLocks noGrp="1" noChangeArrowheads="1"/>
          </p:cNvSpPr>
          <p:nvPr>
            <p:ph type="body" idx="1"/>
          </p:nvPr>
        </p:nvSpPr>
        <p:spPr/>
        <p:txBody>
          <a:bodyPr/>
          <a:lstStyle/>
          <a:p>
            <a:r>
              <a:rPr lang="en-US" dirty="0"/>
              <a:t>The relationship R is called </a:t>
            </a:r>
            <a:r>
              <a:rPr lang="en-US" b="1" i="1" dirty="0">
                <a:solidFill>
                  <a:srgbClr val="FC0128"/>
                </a:solidFill>
              </a:rPr>
              <a:t>one to one</a:t>
            </a:r>
            <a:r>
              <a:rPr lang="en-US" dirty="0"/>
              <a:t> between A and B if and only if for each element of A there exists at most one element of B related to it and for each element of B there exists at most one element of A related to it</a:t>
            </a:r>
          </a:p>
          <a:p>
            <a:pPr lvl="1"/>
            <a:r>
              <a:rPr lang="en-US" dirty="0"/>
              <a:t>Example: R is Heads</a:t>
            </a:r>
          </a:p>
          <a:p>
            <a:pPr lvl="1">
              <a:buFont typeface="Symbol" pitchFamily="18" charset="2"/>
              <a:buNone/>
            </a:pPr>
            <a:r>
              <a:rPr lang="en-US" dirty="0"/>
              <a:t>	Each Person is a Head (President, Queen, etc.) of at most one country (not true in reality)</a:t>
            </a:r>
          </a:p>
          <a:p>
            <a:pPr lvl="1">
              <a:buFont typeface="Symbol" pitchFamily="18" charset="2"/>
              <a:buNone/>
            </a:pPr>
            <a:r>
              <a:rPr lang="en-US" dirty="0"/>
              <a:t>	Each country has at most one head (maybe the queen died and it is not clear who will be the monarch next)</a:t>
            </a:r>
          </a:p>
          <a:p>
            <a:r>
              <a:rPr lang="en-US" dirty="0"/>
              <a:t>In other words, R is one to one, if and only if</a:t>
            </a:r>
          </a:p>
          <a:p>
            <a:pPr lvl="1"/>
            <a:r>
              <a:rPr lang="en-US" dirty="0"/>
              <a:t>R is many to one from A to B, and</a:t>
            </a:r>
          </a:p>
          <a:p>
            <a:pPr lvl="1"/>
            <a:r>
              <a:rPr lang="en-US" dirty="0"/>
              <a:t>R is many to one from B to A</a:t>
            </a:r>
          </a:p>
        </p:txBody>
      </p:sp>
      <p:graphicFrame>
        <p:nvGraphicFramePr>
          <p:cNvPr id="18434" name="Object 7"/>
          <p:cNvGraphicFramePr>
            <a:graphicFrameLocks noChangeAspect="1"/>
          </p:cNvGraphicFramePr>
          <p:nvPr/>
        </p:nvGraphicFramePr>
        <p:xfrm>
          <a:off x="1143000" y="5791200"/>
          <a:ext cx="7065963" cy="850900"/>
        </p:xfrm>
        <a:graphic>
          <a:graphicData uri="http://schemas.openxmlformats.org/presentationml/2006/ole">
            <mc:AlternateContent xmlns:mc="http://schemas.openxmlformats.org/markup-compatibility/2006">
              <mc:Choice xmlns:v="urn:schemas-microsoft-com:vml" Requires="v">
                <p:oleObj name="Visio" r:id="rId3" imgW="7068533" imgH="853812" progId="Visio.Drawing.11">
                  <p:embed/>
                </p:oleObj>
              </mc:Choice>
              <mc:Fallback>
                <p:oleObj name="Visio" r:id="rId3" imgW="7068533" imgH="853812" progId="Visio.Drawing.11">
                  <p:embed/>
                  <p:pic>
                    <p:nvPicPr>
                      <p:cNvPr id="18434" name="Object 7"/>
                      <p:cNvPicPr>
                        <a:picLocks noChangeAspect="1" noChangeArrowheads="1"/>
                      </p:cNvPicPr>
                      <p:nvPr/>
                    </p:nvPicPr>
                    <p:blipFill>
                      <a:blip r:embed="rId4"/>
                      <a:srcRect/>
                      <a:stretch>
                        <a:fillRect/>
                      </a:stretch>
                    </p:blipFill>
                    <p:spPr bwMode="auto">
                      <a:xfrm>
                        <a:off x="1143000" y="5791200"/>
                        <a:ext cx="7065963"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4540511"/>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numCol="1"/>
          <a:lstStyle/>
          <a:p>
            <a:r>
              <a:rPr lang="en-US" dirty="0"/>
              <a:t>ISA</a:t>
            </a:r>
            <a:br>
              <a:rPr lang="en-US" dirty="0"/>
            </a:br>
            <a:r>
              <a:rPr lang="en-US" dirty="0"/>
              <a:t>(We Saw This Before)</a:t>
            </a:r>
          </a:p>
        </p:txBody>
      </p:sp>
      <p:sp>
        <p:nvSpPr>
          <p:cNvPr id="41987" name="Content Placeholder 2"/>
          <p:cNvSpPr>
            <a:spLocks noGrp="1"/>
          </p:cNvSpPr>
          <p:nvPr>
            <p:ph idx="1"/>
          </p:nvPr>
        </p:nvSpPr>
        <p:spPr/>
        <p:txBody>
          <a:bodyPr numCol="1"/>
          <a:lstStyle/>
          <a:p>
            <a:r>
              <a:rPr lang="en-US" b="1" i="1" dirty="0">
                <a:solidFill>
                  <a:srgbClr val="FF0000"/>
                </a:solidFill>
              </a:rPr>
              <a:t>Student is a subset of Person </a:t>
            </a:r>
            <a:r>
              <a:rPr lang="en-US" dirty="0"/>
              <a:t>and inherits the primary key of Person, NetID, as </a:t>
            </a:r>
            <a:r>
              <a:rPr lang="en-US" b="1" i="1" dirty="0">
                <a:solidFill>
                  <a:srgbClr val="FF0000"/>
                </a:solidFill>
              </a:rPr>
              <a:t>both</a:t>
            </a:r>
          </a:p>
          <a:p>
            <a:pPr lvl="1"/>
            <a:r>
              <a:rPr lang="en-US" dirty="0"/>
              <a:t>Its own primary key, and</a:t>
            </a:r>
          </a:p>
          <a:p>
            <a:pPr lvl="1"/>
            <a:r>
              <a:rPr lang="en-US" dirty="0"/>
              <a:t>As a foreign key referencing Person through the NetID attribute in Person </a:t>
            </a:r>
          </a:p>
          <a:p>
            <a:r>
              <a:rPr lang="en-US" dirty="0"/>
              <a:t>There is no need to do anything else</a:t>
            </a:r>
          </a:p>
        </p:txBody>
      </p:sp>
      <p:graphicFrame>
        <p:nvGraphicFramePr>
          <p:cNvPr id="4" name="Content Placeholder 3">
            <a:extLst>
              <a:ext uri="{FF2B5EF4-FFF2-40B4-BE49-F238E27FC236}">
                <a16:creationId xmlns:a16="http://schemas.microsoft.com/office/drawing/2014/main" id="{87E35BDF-3859-49BF-85C3-DFEFA3C55D1E}"/>
              </a:ext>
            </a:extLst>
          </p:cNvPr>
          <p:cNvGraphicFramePr>
            <a:graphicFrameLocks/>
          </p:cNvGraphicFramePr>
          <p:nvPr/>
        </p:nvGraphicFramePr>
        <p:xfrm>
          <a:off x="1066800" y="3657600"/>
          <a:ext cx="3048000" cy="148336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370840">
                <a:tc>
                  <a:txBody>
                    <a:bodyPr/>
                    <a:lstStyle/>
                    <a:p>
                      <a:pPr algn="ctr"/>
                      <a:r>
                        <a:rPr lang="en-US" dirty="0"/>
                        <a:t>Person</a:t>
                      </a:r>
                    </a:p>
                  </a:txBody>
                  <a:tcPr/>
                </a:tc>
                <a:tc>
                  <a:txBody>
                    <a:bodyPr/>
                    <a:lstStyle/>
                    <a:p>
                      <a:pPr algn="ctr"/>
                      <a:r>
                        <a:rPr lang="en-US" u="sng" dirty="0"/>
                        <a:t>NetID</a:t>
                      </a:r>
                    </a:p>
                  </a:txBody>
                  <a:tcPr/>
                </a:tc>
                <a:tc>
                  <a:txBody>
                    <a:bodyPr/>
                    <a:lstStyle/>
                    <a:p>
                      <a:pPr algn="ctr"/>
                      <a:r>
                        <a:rPr lang="en-US" dirty="0"/>
                        <a:t>B</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g</a:t>
                      </a:r>
                    </a:p>
                  </a:txBody>
                  <a:tcPr/>
                </a:tc>
                <a:tc>
                  <a:txBody>
                    <a:bodyPr/>
                    <a:lstStyle/>
                    <a:p>
                      <a:pPr algn="r"/>
                      <a:r>
                        <a:rPr lang="en-US" dirty="0"/>
                        <a:t>2</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err="1"/>
                        <a:t>i</a:t>
                      </a:r>
                      <a:endParaRPr lang="en-US" dirty="0"/>
                    </a:p>
                  </a:txBody>
                  <a:tcPr/>
                </a:tc>
                <a:tc>
                  <a:txBody>
                    <a:bodyPr/>
                    <a:lstStyle/>
                    <a:p>
                      <a:pPr algn="r"/>
                      <a:r>
                        <a:rPr lang="en-US" dirty="0"/>
                        <a:t>56</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h</a:t>
                      </a:r>
                    </a:p>
                  </a:txBody>
                  <a:tcPr/>
                </a:tc>
                <a:tc>
                  <a:txBody>
                    <a:bodyPr/>
                    <a:lstStyle/>
                    <a:p>
                      <a:pPr algn="r"/>
                      <a:r>
                        <a:rPr lang="en-US" dirty="0"/>
                        <a:t>2</a:t>
                      </a:r>
                    </a:p>
                  </a:txBody>
                  <a:tcPr/>
                </a:tc>
                <a:extLst>
                  <a:ext uri="{0D108BD9-81ED-4DB2-BD59-A6C34878D82A}">
                    <a16:rowId xmlns:a16="http://schemas.microsoft.com/office/drawing/2014/main" val="10003"/>
                  </a:ext>
                </a:extLst>
              </a:tr>
            </a:tbl>
          </a:graphicData>
        </a:graphic>
      </p:graphicFrame>
      <p:graphicFrame>
        <p:nvGraphicFramePr>
          <p:cNvPr id="6" name="Content Placeholder 3">
            <a:extLst>
              <a:ext uri="{FF2B5EF4-FFF2-40B4-BE49-F238E27FC236}">
                <a16:creationId xmlns:a16="http://schemas.microsoft.com/office/drawing/2014/main" id="{A4A5D408-CE2B-44DC-9130-A90CAF42D636}"/>
              </a:ext>
            </a:extLst>
          </p:cNvPr>
          <p:cNvGraphicFramePr>
            <a:graphicFrameLocks/>
          </p:cNvGraphicFramePr>
          <p:nvPr/>
        </p:nvGraphicFramePr>
        <p:xfrm>
          <a:off x="5334000" y="3657600"/>
          <a:ext cx="3048000" cy="111252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tblGrid>
              <a:tr h="370840">
                <a:tc>
                  <a:txBody>
                    <a:bodyPr/>
                    <a:lstStyle/>
                    <a:p>
                      <a:pPr algn="ctr"/>
                      <a:r>
                        <a:rPr lang="en-US" dirty="0"/>
                        <a:t>Student</a:t>
                      </a:r>
                    </a:p>
                  </a:txBody>
                  <a:tcPr/>
                </a:tc>
                <a:tc>
                  <a:txBody>
                    <a:bodyPr/>
                    <a:lstStyle/>
                    <a:p>
                      <a:pPr algn="ctr"/>
                      <a:r>
                        <a:rPr lang="en-US" u="sng" dirty="0"/>
                        <a:t>NetID</a:t>
                      </a:r>
                    </a:p>
                  </a:txBody>
                  <a:tcPr/>
                </a:tc>
                <a:tc>
                  <a:txBody>
                    <a:bodyPr/>
                    <a:lstStyle/>
                    <a:p>
                      <a:pPr algn="ctr"/>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g</a:t>
                      </a:r>
                    </a:p>
                  </a:txBody>
                  <a:tcPr/>
                </a:tc>
                <a:tc>
                  <a:txBody>
                    <a:bodyPr/>
                    <a:lstStyle/>
                    <a:p>
                      <a:pPr algn="r"/>
                      <a:r>
                        <a:rPr lang="en-US" dirty="0"/>
                        <a:t>27</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h</a:t>
                      </a:r>
                    </a:p>
                  </a:txBody>
                  <a:tcPr/>
                </a:tc>
                <a:tc>
                  <a:txBody>
                    <a:bodyPr/>
                    <a:lstStyle/>
                    <a:p>
                      <a:pPr algn="r"/>
                      <a:r>
                        <a:rPr lang="en-US" dirty="0"/>
                        <a:t>6</a:t>
                      </a:r>
                    </a:p>
                  </a:txBody>
                  <a:tcPr/>
                </a:tc>
                <a:extLst>
                  <a:ext uri="{0D108BD9-81ED-4DB2-BD59-A6C34878D82A}">
                    <a16:rowId xmlns:a16="http://schemas.microsoft.com/office/drawing/2014/main" val="10002"/>
                  </a:ext>
                </a:extLst>
              </a:tr>
            </a:tbl>
          </a:graphicData>
        </a:graphic>
      </p:graphicFrame>
      <p:cxnSp>
        <p:nvCxnSpPr>
          <p:cNvPr id="7" name="Straight Arrow Connector 6">
            <a:extLst>
              <a:ext uri="{FF2B5EF4-FFF2-40B4-BE49-F238E27FC236}">
                <a16:creationId xmlns:a16="http://schemas.microsoft.com/office/drawing/2014/main" id="{B8D4D293-7CC1-4093-AD4E-2CBA4ECAE2E6}"/>
              </a:ext>
            </a:extLst>
          </p:cNvPr>
          <p:cNvCxnSpPr>
            <a:cxnSpLocks/>
          </p:cNvCxnSpPr>
          <p:nvPr/>
        </p:nvCxnSpPr>
        <p:spPr>
          <a:xfrm>
            <a:off x="4267200" y="4267200"/>
            <a:ext cx="2133600" cy="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5430A38E-6E1F-47AE-A59D-8DB8C67BC369}"/>
              </a:ext>
            </a:extLst>
          </p:cNvPr>
          <p:cNvCxnSpPr>
            <a:cxnSpLocks/>
          </p:cNvCxnSpPr>
          <p:nvPr/>
        </p:nvCxnSpPr>
        <p:spPr>
          <a:xfrm flipV="1">
            <a:off x="4267200" y="4572000"/>
            <a:ext cx="2133600" cy="381000"/>
          </a:xfrm>
          <a:prstGeom prst="straightConnector1">
            <a:avLst/>
          </a:prstGeom>
          <a:noFill/>
          <a:ln w="31750" cap="flat" cmpd="sng" algn="ctr">
            <a:solidFill>
              <a:srgbClr val="FF0000"/>
            </a:solidFill>
            <a:prstDash val="solid"/>
            <a:round/>
            <a:headEnd type="none" w="med" len="med"/>
            <a:tailEnd type="none" w="med" len="med"/>
          </a:ln>
          <a:effectLst/>
        </p:spPr>
      </p:cxnSp>
      <p:pic>
        <p:nvPicPr>
          <p:cNvPr id="3" name="Picture 2">
            <a:extLst>
              <a:ext uri="{FF2B5EF4-FFF2-40B4-BE49-F238E27FC236}">
                <a16:creationId xmlns:a16="http://schemas.microsoft.com/office/drawing/2014/main" id="{84E542DD-88DF-41A1-BA13-0503ADADDF4B}"/>
              </a:ext>
            </a:extLst>
          </p:cNvPr>
          <p:cNvPicPr>
            <a:picLocks noChangeAspect="1"/>
          </p:cNvPicPr>
          <p:nvPr/>
        </p:nvPicPr>
        <p:blipFill>
          <a:blip r:embed="rId3"/>
          <a:stretch>
            <a:fillRect/>
          </a:stretch>
        </p:blipFill>
        <p:spPr>
          <a:xfrm>
            <a:off x="1827065" y="5569584"/>
            <a:ext cx="6250135" cy="983587"/>
          </a:xfrm>
          <a:prstGeom prst="rect">
            <a:avLst/>
          </a:prstGeom>
        </p:spPr>
      </p:pic>
    </p:spTree>
    <p:extLst>
      <p:ext uri="{BB962C8B-B14F-4D97-AF65-F5344CB8AC3E}">
        <p14:creationId xmlns:p14="http://schemas.microsoft.com/office/powerpoint/2010/main" val="337831103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Likes: One-To-One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Man we can reach 0 or 1 Women</a:t>
            </a:r>
          </a:p>
          <a:p>
            <a:r>
              <a:rPr lang="en-US" dirty="0"/>
              <a:t>From Woman we can reach 0 or 1 Men</a:t>
            </a:r>
          </a:p>
          <a:p>
            <a:endParaRPr lang="en-US" dirty="0"/>
          </a:p>
          <a:p>
            <a:endParaRPr lang="en-US" dirty="0"/>
          </a:p>
          <a:p>
            <a:endParaRPr lang="en-US" dirty="0"/>
          </a:p>
          <a:p>
            <a:endParaRPr lang="en-US" dirty="0"/>
          </a:p>
          <a:p>
            <a:r>
              <a:rPr lang="en-US" dirty="0"/>
              <a:t>This is a one-to-one relationship (one-to-one partial function)</a:t>
            </a:r>
          </a:p>
          <a:p>
            <a:pPr lvl="1"/>
            <a:r>
              <a:rPr lang="en-US" dirty="0"/>
              <a:t>We can say: a partial function from Man to Woman</a:t>
            </a:r>
          </a:p>
          <a:p>
            <a:pPr lvl="1"/>
            <a:r>
              <a:rPr lang="en-US" dirty="0"/>
              <a:t>We can say: a partial function from Woman to Man</a:t>
            </a:r>
          </a:p>
          <a:p>
            <a:r>
              <a:rPr lang="en-US" dirty="0"/>
              <a:t>We discussed this case in the context of focusing only on the “arrowheads” in an uncluttered drawing</a:t>
            </a:r>
          </a:p>
          <a:p>
            <a:r>
              <a:rPr lang="en-US" dirty="0"/>
              <a:t>But to actually implement this we need to do more</a:t>
            </a:r>
          </a:p>
          <a:p>
            <a:endParaRPr lang="en-US" dirty="0"/>
          </a:p>
          <a:p>
            <a:endParaRPr lang="en-US" dirty="0"/>
          </a:p>
          <a:p>
            <a:endParaRPr lang="en-US" dirty="0"/>
          </a:p>
        </p:txBody>
      </p:sp>
      <p:pic>
        <p:nvPicPr>
          <p:cNvPr id="6" name="Picture 5">
            <a:extLst>
              <a:ext uri="{FF2B5EF4-FFF2-40B4-BE49-F238E27FC236}">
                <a16:creationId xmlns:a16="http://schemas.microsoft.com/office/drawing/2014/main" id="{B087C2FF-9381-4608-AF18-210F26ABFD99}"/>
              </a:ext>
            </a:extLst>
          </p:cNvPr>
          <p:cNvPicPr>
            <a:picLocks noChangeAspect="1"/>
          </p:cNvPicPr>
          <p:nvPr/>
        </p:nvPicPr>
        <p:blipFill>
          <a:blip r:embed="rId2"/>
          <a:stretch>
            <a:fillRect/>
          </a:stretch>
        </p:blipFill>
        <p:spPr>
          <a:xfrm>
            <a:off x="609600" y="2590800"/>
            <a:ext cx="7891384" cy="964174"/>
          </a:xfrm>
          <a:prstGeom prst="rect">
            <a:avLst/>
          </a:prstGeom>
        </p:spPr>
      </p:pic>
    </p:spTree>
    <p:extLst>
      <p:ext uri="{BB962C8B-B14F-4D97-AF65-F5344CB8AC3E}">
        <p14:creationId xmlns:p14="http://schemas.microsoft.com/office/powerpoint/2010/main" val="298523295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numCol="1"/>
          <a:lstStyle/>
          <a:p>
            <a:r>
              <a:rPr lang="en-US" dirty="0"/>
              <a:t>Instance</a:t>
            </a:r>
          </a:p>
        </p:txBody>
      </p:sp>
      <p:sp>
        <p:nvSpPr>
          <p:cNvPr id="41987" name="Content Placeholder 2"/>
          <p:cNvSpPr>
            <a:spLocks noGrp="1"/>
          </p:cNvSpPr>
          <p:nvPr>
            <p:ph idx="1"/>
          </p:nvPr>
        </p:nvSpPr>
        <p:spPr/>
        <p:txBody>
          <a:bodyPr numCol="1"/>
          <a:lstStyle/>
          <a:p>
            <a:r>
              <a:rPr lang="en-US" b="1" i="1" dirty="0">
                <a:solidFill>
                  <a:srgbClr val="FF0000"/>
                </a:solidFill>
              </a:rPr>
              <a:t>We have two entity sets, neither a subset of the other one</a:t>
            </a:r>
          </a:p>
          <a:p>
            <a:r>
              <a:rPr lang="en-US" dirty="0"/>
              <a:t>We have one relationship: Likes</a:t>
            </a:r>
          </a:p>
          <a:p>
            <a:r>
              <a:rPr lang="en-US" dirty="0"/>
              <a:t>We have one sets of edges (ignore possible arrow heads)</a:t>
            </a:r>
          </a:p>
          <a:p>
            <a:r>
              <a:rPr lang="en-US" dirty="0"/>
              <a:t>An instance tells us who Likes whom</a:t>
            </a:r>
          </a:p>
          <a:p>
            <a:r>
              <a:rPr lang="en-US" dirty="0"/>
              <a:t>When we start with an individual Man, we reach at most one Woman</a:t>
            </a:r>
          </a:p>
          <a:p>
            <a:r>
              <a:rPr lang="en-US" dirty="0"/>
              <a:t>When we start with an individual Woman, we reach at most one Man</a:t>
            </a:r>
          </a:p>
          <a:p>
            <a:endParaRPr lang="en-US" dirty="0"/>
          </a:p>
        </p:txBody>
      </p:sp>
      <p:graphicFrame>
        <p:nvGraphicFramePr>
          <p:cNvPr id="4" name="Content Placeholder 3">
            <a:extLst>
              <a:ext uri="{FF2B5EF4-FFF2-40B4-BE49-F238E27FC236}">
                <a16:creationId xmlns:a16="http://schemas.microsoft.com/office/drawing/2014/main" id="{87E35BDF-3859-49BF-85C3-DFEFA3C55D1E}"/>
              </a:ext>
            </a:extLst>
          </p:cNvPr>
          <p:cNvGraphicFramePr>
            <a:graphicFrameLocks/>
          </p:cNvGraphicFramePr>
          <p:nvPr/>
        </p:nvGraphicFramePr>
        <p:xfrm>
          <a:off x="1066800" y="5003800"/>
          <a:ext cx="3276599" cy="1473200"/>
        </p:xfrm>
        <a:graphic>
          <a:graphicData uri="http://schemas.openxmlformats.org/drawingml/2006/table">
            <a:tbl>
              <a:tblPr firstRow="1" bandCol="1">
                <a:tableStyleId>{21E4AEA4-8DFA-4A89-87EB-49C32662AFE0}</a:tableStyleId>
              </a:tblPr>
              <a:tblGrid>
                <a:gridCol w="1268361">
                  <a:extLst>
                    <a:ext uri="{9D8B030D-6E8A-4147-A177-3AD203B41FA5}">
                      <a16:colId xmlns:a16="http://schemas.microsoft.com/office/drawing/2014/main" val="20000"/>
                    </a:ext>
                  </a:extLst>
                </a:gridCol>
                <a:gridCol w="1004119">
                  <a:extLst>
                    <a:ext uri="{9D8B030D-6E8A-4147-A177-3AD203B41FA5}">
                      <a16:colId xmlns:a16="http://schemas.microsoft.com/office/drawing/2014/main" val="20001"/>
                    </a:ext>
                  </a:extLst>
                </a:gridCol>
                <a:gridCol w="1004119">
                  <a:extLst>
                    <a:ext uri="{9D8B030D-6E8A-4147-A177-3AD203B41FA5}">
                      <a16:colId xmlns:a16="http://schemas.microsoft.com/office/drawing/2014/main" val="1923507160"/>
                    </a:ext>
                  </a:extLst>
                </a:gridCol>
              </a:tblGrid>
              <a:tr h="368300">
                <a:tc>
                  <a:txBody>
                    <a:bodyPr/>
                    <a:lstStyle/>
                    <a:p>
                      <a:pPr algn="ctr"/>
                      <a:r>
                        <a:rPr lang="en-US" dirty="0"/>
                        <a:t>Man</a:t>
                      </a:r>
                    </a:p>
                  </a:txBody>
                  <a:tcPr/>
                </a:tc>
                <a:tc>
                  <a:txBody>
                    <a:bodyPr/>
                    <a:lstStyle/>
                    <a:p>
                      <a:pPr algn="ctr"/>
                      <a:r>
                        <a:rPr lang="en-US" u="sng" dirty="0" err="1"/>
                        <a:t>ManID</a:t>
                      </a:r>
                      <a:endParaRPr lang="en-US" u="sng" dirty="0"/>
                    </a:p>
                  </a:txBody>
                  <a:tcPr/>
                </a:tc>
                <a:tc>
                  <a:txBody>
                    <a:bodyPr/>
                    <a:lstStyle/>
                    <a:p>
                      <a:pPr algn="ctr"/>
                      <a:r>
                        <a:rPr lang="en-US" u="none" dirty="0"/>
                        <a:t>Name</a:t>
                      </a:r>
                    </a:p>
                  </a:txBody>
                  <a:tcPr/>
                </a:tc>
                <a:extLst>
                  <a:ext uri="{0D108BD9-81ED-4DB2-BD59-A6C34878D82A}">
                    <a16:rowId xmlns:a16="http://schemas.microsoft.com/office/drawing/2014/main" val="10000"/>
                  </a:ext>
                </a:extLst>
              </a:tr>
              <a:tr h="368300">
                <a:tc>
                  <a:txBody>
                    <a:bodyPr/>
                    <a:lstStyle/>
                    <a:p>
                      <a:endParaRPr lang="en-US" dirty="0"/>
                    </a:p>
                  </a:txBody>
                  <a:tcPr>
                    <a:solidFill>
                      <a:schemeClr val="bg1"/>
                    </a:solidFill>
                  </a:tcPr>
                </a:tc>
                <a:tc>
                  <a:txBody>
                    <a:bodyPr/>
                    <a:lstStyle/>
                    <a:p>
                      <a:r>
                        <a:rPr lang="en-US" dirty="0"/>
                        <a:t>g</a:t>
                      </a:r>
                    </a:p>
                  </a:txBody>
                  <a:tcPr/>
                </a:tc>
                <a:tc>
                  <a:txBody>
                    <a:bodyPr/>
                    <a:lstStyle/>
                    <a:p>
                      <a:endParaRPr lang="en-US" dirty="0"/>
                    </a:p>
                  </a:txBody>
                  <a:tcPr/>
                </a:tc>
                <a:extLst>
                  <a:ext uri="{0D108BD9-81ED-4DB2-BD59-A6C34878D82A}">
                    <a16:rowId xmlns:a16="http://schemas.microsoft.com/office/drawing/2014/main" val="10001"/>
                  </a:ext>
                </a:extLst>
              </a:tr>
              <a:tr h="368300">
                <a:tc>
                  <a:txBody>
                    <a:bodyPr/>
                    <a:lstStyle/>
                    <a:p>
                      <a:endParaRPr lang="en-US" dirty="0"/>
                    </a:p>
                  </a:txBody>
                  <a:tcPr>
                    <a:solidFill>
                      <a:schemeClr val="bg1"/>
                    </a:solidFill>
                  </a:tcPr>
                </a:tc>
                <a:tc>
                  <a:txBody>
                    <a:bodyPr/>
                    <a:lstStyle/>
                    <a:p>
                      <a:r>
                        <a:rPr lang="en-US" dirty="0"/>
                        <a:t>h</a:t>
                      </a:r>
                    </a:p>
                  </a:txBody>
                  <a:tcPr/>
                </a:tc>
                <a:tc>
                  <a:txBody>
                    <a:bodyPr/>
                    <a:lstStyle/>
                    <a:p>
                      <a:endParaRPr lang="en-US" dirty="0"/>
                    </a:p>
                  </a:txBody>
                  <a:tcPr/>
                </a:tc>
                <a:extLst>
                  <a:ext uri="{0D108BD9-81ED-4DB2-BD59-A6C34878D82A}">
                    <a16:rowId xmlns:a16="http://schemas.microsoft.com/office/drawing/2014/main" val="10002"/>
                  </a:ext>
                </a:extLst>
              </a:tr>
              <a:tr h="368300">
                <a:tc>
                  <a:txBody>
                    <a:bodyPr/>
                    <a:lstStyle/>
                    <a:p>
                      <a:endParaRPr lang="en-US" dirty="0"/>
                    </a:p>
                  </a:txBody>
                  <a:tcPr>
                    <a:solidFill>
                      <a:schemeClr val="bg1"/>
                    </a:solidFill>
                  </a:tcPr>
                </a:tc>
                <a:tc>
                  <a:txBody>
                    <a:bodyPr/>
                    <a:lstStyle/>
                    <a:p>
                      <a:r>
                        <a:rPr lang="en-US" dirty="0" err="1"/>
                        <a:t>i</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6" name="Content Placeholder 3">
            <a:extLst>
              <a:ext uri="{FF2B5EF4-FFF2-40B4-BE49-F238E27FC236}">
                <a16:creationId xmlns:a16="http://schemas.microsoft.com/office/drawing/2014/main" id="{A4A5D408-CE2B-44DC-9130-A90CAF42D636}"/>
              </a:ext>
            </a:extLst>
          </p:cNvPr>
          <p:cNvGraphicFramePr>
            <a:graphicFrameLocks/>
          </p:cNvGraphicFramePr>
          <p:nvPr/>
        </p:nvGraphicFramePr>
        <p:xfrm>
          <a:off x="5334000" y="5003800"/>
          <a:ext cx="3810000" cy="18542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4085663923"/>
                    </a:ext>
                  </a:extLst>
                </a:gridCol>
              </a:tblGrid>
              <a:tr h="370840">
                <a:tc>
                  <a:txBody>
                    <a:bodyPr/>
                    <a:lstStyle/>
                    <a:p>
                      <a:pPr algn="ctr"/>
                      <a:r>
                        <a:rPr lang="en-US" dirty="0"/>
                        <a:t>Woman</a:t>
                      </a:r>
                    </a:p>
                  </a:txBody>
                  <a:tcPr/>
                </a:tc>
                <a:tc>
                  <a:txBody>
                    <a:bodyPr/>
                    <a:lstStyle/>
                    <a:p>
                      <a:pPr algn="ctr"/>
                      <a:r>
                        <a:rPr lang="en-US" u="sng" dirty="0" err="1"/>
                        <a:t>WomanID</a:t>
                      </a:r>
                      <a:endParaRPr lang="en-US" u="sng" dirty="0"/>
                    </a:p>
                  </a:txBody>
                  <a:tcPr/>
                </a:tc>
                <a:tc>
                  <a:txBody>
                    <a:bodyPr/>
                    <a:lstStyle/>
                    <a:p>
                      <a:pPr algn="ctr"/>
                      <a:r>
                        <a:rPr lang="en-US" u="none" dirty="0"/>
                        <a:t>Name</a:t>
                      </a:r>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K</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L</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M</a:t>
                      </a:r>
                    </a:p>
                  </a:txBody>
                  <a:tcPr/>
                </a:tc>
                <a:tc>
                  <a:txBody>
                    <a:bodyPr/>
                    <a:lstStyle/>
                    <a:p>
                      <a:endParaRPr lang="en-US" dirty="0"/>
                    </a:p>
                  </a:txBody>
                  <a:tcPr/>
                </a:tc>
                <a:extLst>
                  <a:ext uri="{0D108BD9-81ED-4DB2-BD59-A6C34878D82A}">
                    <a16:rowId xmlns:a16="http://schemas.microsoft.com/office/drawing/2014/main" val="1160330536"/>
                  </a:ext>
                </a:extLst>
              </a:tr>
              <a:tr h="370840">
                <a:tc>
                  <a:txBody>
                    <a:bodyPr/>
                    <a:lstStyle/>
                    <a:p>
                      <a:endParaRPr lang="en-US" dirty="0"/>
                    </a:p>
                  </a:txBody>
                  <a:tcPr>
                    <a:solidFill>
                      <a:schemeClr val="bg1"/>
                    </a:solidFill>
                  </a:tcPr>
                </a:tc>
                <a:tc>
                  <a:txBody>
                    <a:bodyPr/>
                    <a:lstStyle/>
                    <a:p>
                      <a:r>
                        <a:rPr lang="en-US" dirty="0"/>
                        <a:t>N</a:t>
                      </a:r>
                    </a:p>
                  </a:txBody>
                  <a:tcPr/>
                </a:tc>
                <a:tc>
                  <a:txBody>
                    <a:bodyPr/>
                    <a:lstStyle/>
                    <a:p>
                      <a:endParaRPr lang="en-US" dirty="0"/>
                    </a:p>
                  </a:txBody>
                  <a:tcPr/>
                </a:tc>
                <a:extLst>
                  <a:ext uri="{0D108BD9-81ED-4DB2-BD59-A6C34878D82A}">
                    <a16:rowId xmlns:a16="http://schemas.microsoft.com/office/drawing/2014/main" val="1185682711"/>
                  </a:ext>
                </a:extLst>
              </a:tr>
            </a:tbl>
          </a:graphicData>
        </a:graphic>
      </p:graphicFrame>
      <p:cxnSp>
        <p:nvCxnSpPr>
          <p:cNvPr id="7" name="Straight Arrow Connector 6">
            <a:extLst>
              <a:ext uri="{FF2B5EF4-FFF2-40B4-BE49-F238E27FC236}">
                <a16:creationId xmlns:a16="http://schemas.microsoft.com/office/drawing/2014/main" id="{72A7261D-5657-484B-A6B7-98CAAA04BE9A}"/>
              </a:ext>
            </a:extLst>
          </p:cNvPr>
          <p:cNvCxnSpPr>
            <a:cxnSpLocks/>
          </p:cNvCxnSpPr>
          <p:nvPr/>
        </p:nvCxnSpPr>
        <p:spPr>
          <a:xfrm>
            <a:off x="4343399" y="5562600"/>
            <a:ext cx="2209801" cy="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000EB703-BA5F-46E5-AB34-97A42924FB4C}"/>
              </a:ext>
            </a:extLst>
          </p:cNvPr>
          <p:cNvCxnSpPr>
            <a:cxnSpLocks/>
          </p:cNvCxnSpPr>
          <p:nvPr/>
        </p:nvCxnSpPr>
        <p:spPr>
          <a:xfrm>
            <a:off x="4343399" y="5930900"/>
            <a:ext cx="2209801" cy="0"/>
          </a:xfrm>
          <a:prstGeom prst="straightConnector1">
            <a:avLst/>
          </a:prstGeom>
          <a:noFill/>
          <a:ln w="317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18737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Keys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328192671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numCol="1"/>
          <a:lstStyle/>
          <a:p>
            <a:r>
              <a:rPr lang="en-US" dirty="0"/>
              <a:t>Instance</a:t>
            </a:r>
          </a:p>
        </p:txBody>
      </p:sp>
      <p:sp>
        <p:nvSpPr>
          <p:cNvPr id="41987" name="Content Placeholder 2"/>
          <p:cNvSpPr>
            <a:spLocks noGrp="1"/>
          </p:cNvSpPr>
          <p:nvPr>
            <p:ph idx="1"/>
          </p:nvPr>
        </p:nvSpPr>
        <p:spPr/>
        <p:txBody>
          <a:bodyPr numCol="1"/>
          <a:lstStyle/>
          <a:p>
            <a:r>
              <a:rPr lang="en-US" dirty="0"/>
              <a:t>The instances below violate the one-to-one definition</a:t>
            </a:r>
          </a:p>
          <a:p>
            <a:r>
              <a:rPr lang="en-US" dirty="0"/>
              <a:t>These are really two binary many-to-one relationships and not a single one-to-one relationship</a:t>
            </a:r>
          </a:p>
          <a:p>
            <a:r>
              <a:rPr lang="en-US" dirty="0"/>
              <a:t>But our relationship was one-to-one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Content Placeholder 3">
            <a:extLst>
              <a:ext uri="{FF2B5EF4-FFF2-40B4-BE49-F238E27FC236}">
                <a16:creationId xmlns:a16="http://schemas.microsoft.com/office/drawing/2014/main" id="{87E35BDF-3859-49BF-85C3-DFEFA3C55D1E}"/>
              </a:ext>
            </a:extLst>
          </p:cNvPr>
          <p:cNvGraphicFramePr>
            <a:graphicFrameLocks/>
          </p:cNvGraphicFramePr>
          <p:nvPr/>
        </p:nvGraphicFramePr>
        <p:xfrm>
          <a:off x="1295400" y="5410200"/>
          <a:ext cx="2184400" cy="148336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370840">
                <a:tc>
                  <a:txBody>
                    <a:bodyPr/>
                    <a:lstStyle/>
                    <a:p>
                      <a:pPr algn="ctr"/>
                      <a:r>
                        <a:rPr lang="en-US" dirty="0"/>
                        <a:t>Man</a:t>
                      </a:r>
                    </a:p>
                  </a:txBody>
                  <a:tcPr/>
                </a:tc>
                <a:tc>
                  <a:txBody>
                    <a:bodyPr/>
                    <a:lstStyle/>
                    <a:p>
                      <a:pPr algn="ctr"/>
                      <a:r>
                        <a:rPr lang="en-US" u="sng" dirty="0" err="1"/>
                        <a:t>ManID</a:t>
                      </a:r>
                      <a:endParaRPr lang="en-US" u="sng"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g</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h</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err="1"/>
                        <a:t>i</a:t>
                      </a:r>
                      <a:endParaRPr lang="en-US" dirty="0"/>
                    </a:p>
                  </a:txBody>
                  <a:tcPr/>
                </a:tc>
                <a:extLst>
                  <a:ext uri="{0D108BD9-81ED-4DB2-BD59-A6C34878D82A}">
                    <a16:rowId xmlns:a16="http://schemas.microsoft.com/office/drawing/2014/main" val="10003"/>
                  </a:ext>
                </a:extLst>
              </a:tr>
            </a:tbl>
          </a:graphicData>
        </a:graphic>
      </p:graphicFrame>
      <p:graphicFrame>
        <p:nvGraphicFramePr>
          <p:cNvPr id="6" name="Content Placeholder 3">
            <a:extLst>
              <a:ext uri="{FF2B5EF4-FFF2-40B4-BE49-F238E27FC236}">
                <a16:creationId xmlns:a16="http://schemas.microsoft.com/office/drawing/2014/main" id="{A4A5D408-CE2B-44DC-9130-A90CAF42D636}"/>
              </a:ext>
            </a:extLst>
          </p:cNvPr>
          <p:cNvGraphicFramePr>
            <a:graphicFrameLocks/>
          </p:cNvGraphicFramePr>
          <p:nvPr/>
        </p:nvGraphicFramePr>
        <p:xfrm>
          <a:off x="5562600" y="5410200"/>
          <a:ext cx="2514600" cy="18542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pPr algn="ctr"/>
                      <a:r>
                        <a:rPr lang="en-US" dirty="0"/>
                        <a:t>Woman</a:t>
                      </a:r>
                    </a:p>
                  </a:txBody>
                  <a:tcPr/>
                </a:tc>
                <a:tc>
                  <a:txBody>
                    <a:bodyPr/>
                    <a:lstStyle/>
                    <a:p>
                      <a:pPr algn="ctr"/>
                      <a:r>
                        <a:rPr lang="en-US" u="sng" dirty="0" err="1"/>
                        <a:t>WomanID</a:t>
                      </a:r>
                      <a:endParaRPr lang="en-US" u="sng"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K</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L</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M</a:t>
                      </a:r>
                    </a:p>
                  </a:txBody>
                  <a:tcPr/>
                </a:tc>
                <a:extLst>
                  <a:ext uri="{0D108BD9-81ED-4DB2-BD59-A6C34878D82A}">
                    <a16:rowId xmlns:a16="http://schemas.microsoft.com/office/drawing/2014/main" val="1160330536"/>
                  </a:ext>
                </a:extLst>
              </a:tr>
              <a:tr h="370840">
                <a:tc>
                  <a:txBody>
                    <a:bodyPr/>
                    <a:lstStyle/>
                    <a:p>
                      <a:endParaRPr lang="en-US" dirty="0"/>
                    </a:p>
                  </a:txBody>
                  <a:tcPr>
                    <a:solidFill>
                      <a:schemeClr val="bg1"/>
                    </a:solidFill>
                  </a:tcPr>
                </a:tc>
                <a:tc>
                  <a:txBody>
                    <a:bodyPr/>
                    <a:lstStyle/>
                    <a:p>
                      <a:r>
                        <a:rPr lang="en-US" dirty="0"/>
                        <a:t>N</a:t>
                      </a:r>
                    </a:p>
                  </a:txBody>
                  <a:tcPr/>
                </a:tc>
                <a:extLst>
                  <a:ext uri="{0D108BD9-81ED-4DB2-BD59-A6C34878D82A}">
                    <a16:rowId xmlns:a16="http://schemas.microsoft.com/office/drawing/2014/main" val="1185682711"/>
                  </a:ext>
                </a:extLst>
              </a:tr>
            </a:tbl>
          </a:graphicData>
        </a:graphic>
      </p:graphicFrame>
      <p:cxnSp>
        <p:nvCxnSpPr>
          <p:cNvPr id="7" name="Straight Arrow Connector 6">
            <a:extLst>
              <a:ext uri="{FF2B5EF4-FFF2-40B4-BE49-F238E27FC236}">
                <a16:creationId xmlns:a16="http://schemas.microsoft.com/office/drawing/2014/main" id="{72A7261D-5657-484B-A6B7-98CAAA04BE9A}"/>
              </a:ext>
            </a:extLst>
          </p:cNvPr>
          <p:cNvCxnSpPr>
            <a:cxnSpLocks/>
          </p:cNvCxnSpPr>
          <p:nvPr/>
        </p:nvCxnSpPr>
        <p:spPr>
          <a:xfrm flipV="1">
            <a:off x="3581400" y="5969000"/>
            <a:ext cx="3200400" cy="3683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000EB703-BA5F-46E5-AB34-97A42924FB4C}"/>
              </a:ext>
            </a:extLst>
          </p:cNvPr>
          <p:cNvCxnSpPr>
            <a:cxnSpLocks/>
          </p:cNvCxnSpPr>
          <p:nvPr/>
        </p:nvCxnSpPr>
        <p:spPr>
          <a:xfrm>
            <a:off x="3479800" y="6337300"/>
            <a:ext cx="3302000"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9" name="Content Placeholder 3">
            <a:extLst>
              <a:ext uri="{FF2B5EF4-FFF2-40B4-BE49-F238E27FC236}">
                <a16:creationId xmlns:a16="http://schemas.microsoft.com/office/drawing/2014/main" id="{605174FF-1047-41DB-A406-0E7864022A93}"/>
              </a:ext>
            </a:extLst>
          </p:cNvPr>
          <p:cNvGraphicFramePr>
            <a:graphicFrameLocks/>
          </p:cNvGraphicFramePr>
          <p:nvPr/>
        </p:nvGraphicFramePr>
        <p:xfrm>
          <a:off x="1295400" y="3352800"/>
          <a:ext cx="2184400" cy="148336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965200">
                  <a:extLst>
                    <a:ext uri="{9D8B030D-6E8A-4147-A177-3AD203B41FA5}">
                      <a16:colId xmlns:a16="http://schemas.microsoft.com/office/drawing/2014/main" val="20001"/>
                    </a:ext>
                  </a:extLst>
                </a:gridCol>
              </a:tblGrid>
              <a:tr h="370840">
                <a:tc>
                  <a:txBody>
                    <a:bodyPr/>
                    <a:lstStyle/>
                    <a:p>
                      <a:pPr algn="ctr"/>
                      <a:r>
                        <a:rPr lang="en-US" dirty="0"/>
                        <a:t>Man</a:t>
                      </a:r>
                    </a:p>
                  </a:txBody>
                  <a:tcPr/>
                </a:tc>
                <a:tc>
                  <a:txBody>
                    <a:bodyPr/>
                    <a:lstStyle/>
                    <a:p>
                      <a:pPr algn="ctr"/>
                      <a:r>
                        <a:rPr lang="en-US" u="sng" dirty="0" err="1"/>
                        <a:t>ManID</a:t>
                      </a:r>
                      <a:endParaRPr lang="en-US" u="sng"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g</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h</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err="1"/>
                        <a:t>i</a:t>
                      </a:r>
                      <a:endParaRPr lang="en-US" dirty="0"/>
                    </a:p>
                  </a:txBody>
                  <a:tcPr/>
                </a:tc>
                <a:extLst>
                  <a:ext uri="{0D108BD9-81ED-4DB2-BD59-A6C34878D82A}">
                    <a16:rowId xmlns:a16="http://schemas.microsoft.com/office/drawing/2014/main" val="10003"/>
                  </a:ext>
                </a:extLst>
              </a:tr>
            </a:tbl>
          </a:graphicData>
        </a:graphic>
      </p:graphicFrame>
      <p:graphicFrame>
        <p:nvGraphicFramePr>
          <p:cNvPr id="10" name="Content Placeholder 3">
            <a:extLst>
              <a:ext uri="{FF2B5EF4-FFF2-40B4-BE49-F238E27FC236}">
                <a16:creationId xmlns:a16="http://schemas.microsoft.com/office/drawing/2014/main" id="{A9C981ED-CEA9-4115-91AE-7DEEFF9CCED3}"/>
              </a:ext>
            </a:extLst>
          </p:cNvPr>
          <p:cNvGraphicFramePr>
            <a:graphicFrameLocks/>
          </p:cNvGraphicFramePr>
          <p:nvPr/>
        </p:nvGraphicFramePr>
        <p:xfrm>
          <a:off x="5562600" y="3352800"/>
          <a:ext cx="2514600" cy="18542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pPr algn="ctr"/>
                      <a:r>
                        <a:rPr lang="en-US" dirty="0"/>
                        <a:t>Woman</a:t>
                      </a:r>
                    </a:p>
                  </a:txBody>
                  <a:tcPr/>
                </a:tc>
                <a:tc>
                  <a:txBody>
                    <a:bodyPr/>
                    <a:lstStyle/>
                    <a:p>
                      <a:pPr algn="ctr"/>
                      <a:r>
                        <a:rPr lang="en-US" u="sng" dirty="0" err="1"/>
                        <a:t>WomanID</a:t>
                      </a:r>
                      <a:endParaRPr lang="en-US" u="sng"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K</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L</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M</a:t>
                      </a:r>
                    </a:p>
                  </a:txBody>
                  <a:tcPr/>
                </a:tc>
                <a:extLst>
                  <a:ext uri="{0D108BD9-81ED-4DB2-BD59-A6C34878D82A}">
                    <a16:rowId xmlns:a16="http://schemas.microsoft.com/office/drawing/2014/main" val="1160330536"/>
                  </a:ext>
                </a:extLst>
              </a:tr>
              <a:tr h="370840">
                <a:tc>
                  <a:txBody>
                    <a:bodyPr/>
                    <a:lstStyle/>
                    <a:p>
                      <a:endParaRPr lang="en-US" dirty="0"/>
                    </a:p>
                  </a:txBody>
                  <a:tcPr>
                    <a:solidFill>
                      <a:schemeClr val="bg1"/>
                    </a:solidFill>
                  </a:tcPr>
                </a:tc>
                <a:tc>
                  <a:txBody>
                    <a:bodyPr/>
                    <a:lstStyle/>
                    <a:p>
                      <a:r>
                        <a:rPr lang="en-US" dirty="0"/>
                        <a:t>N</a:t>
                      </a:r>
                    </a:p>
                  </a:txBody>
                  <a:tcPr/>
                </a:tc>
                <a:extLst>
                  <a:ext uri="{0D108BD9-81ED-4DB2-BD59-A6C34878D82A}">
                    <a16:rowId xmlns:a16="http://schemas.microsoft.com/office/drawing/2014/main" val="1185682711"/>
                  </a:ext>
                </a:extLst>
              </a:tr>
            </a:tbl>
          </a:graphicData>
        </a:graphic>
      </p:graphicFrame>
      <p:cxnSp>
        <p:nvCxnSpPr>
          <p:cNvPr id="11" name="Straight Arrow Connector 10">
            <a:extLst>
              <a:ext uri="{FF2B5EF4-FFF2-40B4-BE49-F238E27FC236}">
                <a16:creationId xmlns:a16="http://schemas.microsoft.com/office/drawing/2014/main" id="{8EB79E94-17E4-4A42-9D1E-2A67891B2F6B}"/>
              </a:ext>
            </a:extLst>
          </p:cNvPr>
          <p:cNvCxnSpPr>
            <a:cxnSpLocks/>
          </p:cNvCxnSpPr>
          <p:nvPr/>
        </p:nvCxnSpPr>
        <p:spPr>
          <a:xfrm>
            <a:off x="3479800" y="3911600"/>
            <a:ext cx="3302000" cy="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a:extLst>
              <a:ext uri="{FF2B5EF4-FFF2-40B4-BE49-F238E27FC236}">
                <a16:creationId xmlns:a16="http://schemas.microsoft.com/office/drawing/2014/main" id="{7B41FF27-FA7A-4CA1-B98C-3F728D20456C}"/>
              </a:ext>
            </a:extLst>
          </p:cNvPr>
          <p:cNvCxnSpPr>
            <a:cxnSpLocks/>
          </p:cNvCxnSpPr>
          <p:nvPr/>
        </p:nvCxnSpPr>
        <p:spPr>
          <a:xfrm flipV="1">
            <a:off x="3479800" y="3911600"/>
            <a:ext cx="3302000" cy="368300"/>
          </a:xfrm>
          <a:prstGeom prst="straightConnector1">
            <a:avLst/>
          </a:prstGeom>
          <a:noFill/>
          <a:ln w="317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71037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numCol="1"/>
          <a:lstStyle/>
          <a:p>
            <a:r>
              <a:rPr lang="en-US" dirty="0"/>
              <a:t>Relational Implementations</a:t>
            </a:r>
          </a:p>
        </p:txBody>
      </p:sp>
      <p:sp>
        <p:nvSpPr>
          <p:cNvPr id="41987" name="Content Placeholder 2"/>
          <p:cNvSpPr>
            <a:spLocks noGrp="1"/>
          </p:cNvSpPr>
          <p:nvPr>
            <p:ph idx="1"/>
          </p:nvPr>
        </p:nvSpPr>
        <p:spPr/>
        <p:txBody>
          <a:bodyPr numCol="1"/>
          <a:lstStyle/>
          <a:p>
            <a:endParaRPr lang="en-US" dirty="0"/>
          </a:p>
          <a:p>
            <a:endParaRPr lang="en-US" dirty="0"/>
          </a:p>
          <a:p>
            <a:endParaRPr lang="en-US" dirty="0"/>
          </a:p>
          <a:p>
            <a:endParaRPr lang="en-US" dirty="0"/>
          </a:p>
          <a:p>
            <a:r>
              <a:rPr lang="en-US" dirty="0" err="1"/>
              <a:t>Man.WomanID</a:t>
            </a:r>
            <a:r>
              <a:rPr lang="en-US" dirty="0"/>
              <a:t> REFERENCES </a:t>
            </a:r>
            <a:r>
              <a:rPr lang="en-US" dirty="0" err="1"/>
              <a:t>Woman.WomanID</a:t>
            </a:r>
            <a:endParaRPr lang="en-US" dirty="0"/>
          </a:p>
          <a:p>
            <a:r>
              <a:rPr lang="en-US" dirty="0" err="1"/>
              <a:t>Man.WomanID</a:t>
            </a:r>
            <a:r>
              <a:rPr lang="en-US" dirty="0"/>
              <a:t> is UNIQUE</a:t>
            </a:r>
          </a:p>
          <a:p>
            <a:endParaRPr lang="en-US" dirty="0"/>
          </a:p>
          <a:p>
            <a:endParaRPr lang="en-US" dirty="0"/>
          </a:p>
          <a:p>
            <a:endParaRPr lang="en-US" dirty="0"/>
          </a:p>
          <a:p>
            <a:endParaRPr lang="en-US" dirty="0"/>
          </a:p>
          <a:p>
            <a:endParaRPr lang="en-US" dirty="0"/>
          </a:p>
          <a:p>
            <a:endParaRPr lang="en-US" dirty="0"/>
          </a:p>
          <a:p>
            <a:r>
              <a:rPr lang="en-US" dirty="0" err="1"/>
              <a:t>Woman.ManID</a:t>
            </a:r>
            <a:r>
              <a:rPr lang="en-US" dirty="0"/>
              <a:t> REFERENCES </a:t>
            </a:r>
            <a:r>
              <a:rPr lang="en-US" dirty="0" err="1"/>
              <a:t>Man.ManID</a:t>
            </a:r>
            <a:endParaRPr lang="en-US" dirty="0"/>
          </a:p>
          <a:p>
            <a:r>
              <a:rPr lang="en-US" dirty="0" err="1"/>
              <a:t>Woman.ManID</a:t>
            </a:r>
            <a:r>
              <a:rPr lang="en-US" dirty="0"/>
              <a:t> is UNIQUE</a:t>
            </a:r>
          </a:p>
          <a:p>
            <a:endParaRPr lang="en-US" dirty="0"/>
          </a:p>
        </p:txBody>
      </p:sp>
      <p:graphicFrame>
        <p:nvGraphicFramePr>
          <p:cNvPr id="4" name="Content Placeholder 3">
            <a:extLst>
              <a:ext uri="{FF2B5EF4-FFF2-40B4-BE49-F238E27FC236}">
                <a16:creationId xmlns:a16="http://schemas.microsoft.com/office/drawing/2014/main" id="{87E35BDF-3859-49BF-85C3-DFEFA3C55D1E}"/>
              </a:ext>
            </a:extLst>
          </p:cNvPr>
          <p:cNvGraphicFramePr>
            <a:graphicFrameLocks/>
          </p:cNvGraphicFramePr>
          <p:nvPr>
            <p:extLst>
              <p:ext uri="{D42A27DB-BD31-4B8C-83A1-F6EECF244321}">
                <p14:modId xmlns:p14="http://schemas.microsoft.com/office/powerpoint/2010/main" val="3587489922"/>
              </p:ext>
            </p:extLst>
          </p:nvPr>
        </p:nvGraphicFramePr>
        <p:xfrm>
          <a:off x="1066800" y="1117600"/>
          <a:ext cx="3429001" cy="1473200"/>
        </p:xfrm>
        <a:graphic>
          <a:graphicData uri="http://schemas.openxmlformats.org/drawingml/2006/table">
            <a:tbl>
              <a:tblPr firstRow="1" bandCol="1">
                <a:tableStyleId>{21E4AEA4-8DFA-4A89-87EB-49C32662AFE0}</a:tableStyleId>
              </a:tblPr>
              <a:tblGrid>
                <a:gridCol w="1087167">
                  <a:extLst>
                    <a:ext uri="{9D8B030D-6E8A-4147-A177-3AD203B41FA5}">
                      <a16:colId xmlns:a16="http://schemas.microsoft.com/office/drawing/2014/main" val="20000"/>
                    </a:ext>
                  </a:extLst>
                </a:gridCol>
                <a:gridCol w="1046433">
                  <a:extLst>
                    <a:ext uri="{9D8B030D-6E8A-4147-A177-3AD203B41FA5}">
                      <a16:colId xmlns:a16="http://schemas.microsoft.com/office/drawing/2014/main" val="20001"/>
                    </a:ext>
                  </a:extLst>
                </a:gridCol>
                <a:gridCol w="1295401">
                  <a:extLst>
                    <a:ext uri="{9D8B030D-6E8A-4147-A177-3AD203B41FA5}">
                      <a16:colId xmlns:a16="http://schemas.microsoft.com/office/drawing/2014/main" val="2040175282"/>
                    </a:ext>
                  </a:extLst>
                </a:gridCol>
              </a:tblGrid>
              <a:tr h="368300">
                <a:tc>
                  <a:txBody>
                    <a:bodyPr/>
                    <a:lstStyle/>
                    <a:p>
                      <a:pPr algn="ctr"/>
                      <a:r>
                        <a:rPr lang="en-US" dirty="0"/>
                        <a:t>Man</a:t>
                      </a:r>
                    </a:p>
                  </a:txBody>
                  <a:tcPr/>
                </a:tc>
                <a:tc>
                  <a:txBody>
                    <a:bodyPr/>
                    <a:lstStyle/>
                    <a:p>
                      <a:pPr algn="ctr"/>
                      <a:r>
                        <a:rPr lang="en-US" u="sng" dirty="0" err="1"/>
                        <a:t>ManID</a:t>
                      </a:r>
                      <a:endParaRPr lang="en-US" u="sng" dirty="0"/>
                    </a:p>
                  </a:txBody>
                  <a:tcPr/>
                </a:tc>
                <a:tc>
                  <a:txBody>
                    <a:bodyPr/>
                    <a:lstStyle/>
                    <a:p>
                      <a:pPr algn="ctr"/>
                      <a:r>
                        <a:rPr lang="en-US" u="none" dirty="0" err="1"/>
                        <a:t>WomanID</a:t>
                      </a:r>
                      <a:endParaRPr lang="en-US" u="none" dirty="0"/>
                    </a:p>
                  </a:txBody>
                  <a:tcPr/>
                </a:tc>
                <a:extLst>
                  <a:ext uri="{0D108BD9-81ED-4DB2-BD59-A6C34878D82A}">
                    <a16:rowId xmlns:a16="http://schemas.microsoft.com/office/drawing/2014/main" val="10000"/>
                  </a:ext>
                </a:extLst>
              </a:tr>
              <a:tr h="368300">
                <a:tc>
                  <a:txBody>
                    <a:bodyPr/>
                    <a:lstStyle/>
                    <a:p>
                      <a:endParaRPr lang="en-US" dirty="0"/>
                    </a:p>
                  </a:txBody>
                  <a:tcPr>
                    <a:solidFill>
                      <a:schemeClr val="bg1"/>
                    </a:solidFill>
                  </a:tcPr>
                </a:tc>
                <a:tc>
                  <a:txBody>
                    <a:bodyPr/>
                    <a:lstStyle/>
                    <a:p>
                      <a:r>
                        <a:rPr lang="en-US" dirty="0"/>
                        <a:t>g</a:t>
                      </a:r>
                    </a:p>
                  </a:txBody>
                  <a:tcPr/>
                </a:tc>
                <a:tc>
                  <a:txBody>
                    <a:bodyPr/>
                    <a:lstStyle/>
                    <a:p>
                      <a:r>
                        <a:rPr lang="en-US" dirty="0"/>
                        <a:t>K</a:t>
                      </a:r>
                    </a:p>
                  </a:txBody>
                  <a:tcPr/>
                </a:tc>
                <a:extLst>
                  <a:ext uri="{0D108BD9-81ED-4DB2-BD59-A6C34878D82A}">
                    <a16:rowId xmlns:a16="http://schemas.microsoft.com/office/drawing/2014/main" val="10001"/>
                  </a:ext>
                </a:extLst>
              </a:tr>
              <a:tr h="368300">
                <a:tc>
                  <a:txBody>
                    <a:bodyPr/>
                    <a:lstStyle/>
                    <a:p>
                      <a:endParaRPr lang="en-US" dirty="0"/>
                    </a:p>
                  </a:txBody>
                  <a:tcPr>
                    <a:solidFill>
                      <a:schemeClr val="bg1"/>
                    </a:solidFill>
                  </a:tcPr>
                </a:tc>
                <a:tc>
                  <a:txBody>
                    <a:bodyPr/>
                    <a:lstStyle/>
                    <a:p>
                      <a:r>
                        <a:rPr lang="en-US" dirty="0"/>
                        <a:t>h</a:t>
                      </a:r>
                    </a:p>
                  </a:txBody>
                  <a:tcPr/>
                </a:tc>
                <a:tc>
                  <a:txBody>
                    <a:bodyPr/>
                    <a:lstStyle/>
                    <a:p>
                      <a:r>
                        <a:rPr lang="en-US" dirty="0"/>
                        <a:t>L</a:t>
                      </a:r>
                    </a:p>
                  </a:txBody>
                  <a:tcPr/>
                </a:tc>
                <a:extLst>
                  <a:ext uri="{0D108BD9-81ED-4DB2-BD59-A6C34878D82A}">
                    <a16:rowId xmlns:a16="http://schemas.microsoft.com/office/drawing/2014/main" val="10002"/>
                  </a:ext>
                </a:extLst>
              </a:tr>
              <a:tr h="368300">
                <a:tc>
                  <a:txBody>
                    <a:bodyPr/>
                    <a:lstStyle/>
                    <a:p>
                      <a:endParaRPr lang="en-US" dirty="0"/>
                    </a:p>
                  </a:txBody>
                  <a:tcPr>
                    <a:solidFill>
                      <a:schemeClr val="bg1"/>
                    </a:solidFill>
                  </a:tcPr>
                </a:tc>
                <a:tc>
                  <a:txBody>
                    <a:bodyPr/>
                    <a:lstStyle/>
                    <a:p>
                      <a:r>
                        <a:rPr lang="en-US" dirty="0" err="1"/>
                        <a:t>i</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6" name="Content Placeholder 3">
            <a:extLst>
              <a:ext uri="{FF2B5EF4-FFF2-40B4-BE49-F238E27FC236}">
                <a16:creationId xmlns:a16="http://schemas.microsoft.com/office/drawing/2014/main" id="{A4A5D408-CE2B-44DC-9130-A90CAF42D636}"/>
              </a:ext>
            </a:extLst>
          </p:cNvPr>
          <p:cNvGraphicFramePr>
            <a:graphicFrameLocks/>
          </p:cNvGraphicFramePr>
          <p:nvPr>
            <p:extLst>
              <p:ext uri="{D42A27DB-BD31-4B8C-83A1-F6EECF244321}">
                <p14:modId xmlns:p14="http://schemas.microsoft.com/office/powerpoint/2010/main" val="3414011697"/>
              </p:ext>
            </p:extLst>
          </p:nvPr>
        </p:nvGraphicFramePr>
        <p:xfrm>
          <a:off x="5334000" y="1117600"/>
          <a:ext cx="2514600" cy="185420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p>
                      <a:pPr algn="ctr"/>
                      <a:r>
                        <a:rPr lang="en-US" dirty="0"/>
                        <a:t>Woman</a:t>
                      </a:r>
                    </a:p>
                  </a:txBody>
                  <a:tcPr/>
                </a:tc>
                <a:tc>
                  <a:txBody>
                    <a:bodyPr/>
                    <a:lstStyle/>
                    <a:p>
                      <a:pPr algn="ctr"/>
                      <a:r>
                        <a:rPr lang="en-US" u="sng" dirty="0" err="1"/>
                        <a:t>WomanID</a:t>
                      </a:r>
                      <a:endParaRPr lang="en-US" u="sng" dirty="0"/>
                    </a:p>
                  </a:txBody>
                  <a:tcPr/>
                </a:tc>
                <a:extLst>
                  <a:ext uri="{0D108BD9-81ED-4DB2-BD59-A6C34878D82A}">
                    <a16:rowId xmlns:a16="http://schemas.microsoft.com/office/drawing/2014/main" val="10000"/>
                  </a:ext>
                </a:extLst>
              </a:tr>
              <a:tr h="370840">
                <a:tc>
                  <a:txBody>
                    <a:bodyPr/>
                    <a:lstStyle/>
                    <a:p>
                      <a:endParaRPr lang="en-US" dirty="0"/>
                    </a:p>
                  </a:txBody>
                  <a:tcPr>
                    <a:solidFill>
                      <a:schemeClr val="bg1"/>
                    </a:solidFill>
                  </a:tcPr>
                </a:tc>
                <a:tc>
                  <a:txBody>
                    <a:bodyPr/>
                    <a:lstStyle/>
                    <a:p>
                      <a:r>
                        <a:rPr lang="en-US" dirty="0"/>
                        <a:t>K</a:t>
                      </a:r>
                    </a:p>
                  </a:txBody>
                  <a:tcPr/>
                </a:tc>
                <a:extLst>
                  <a:ext uri="{0D108BD9-81ED-4DB2-BD59-A6C34878D82A}">
                    <a16:rowId xmlns:a16="http://schemas.microsoft.com/office/drawing/2014/main" val="10001"/>
                  </a:ext>
                </a:extLst>
              </a:tr>
              <a:tr h="370840">
                <a:tc>
                  <a:txBody>
                    <a:bodyPr/>
                    <a:lstStyle/>
                    <a:p>
                      <a:endParaRPr lang="en-US" dirty="0"/>
                    </a:p>
                  </a:txBody>
                  <a:tcPr>
                    <a:solidFill>
                      <a:schemeClr val="bg1"/>
                    </a:solidFill>
                  </a:tcPr>
                </a:tc>
                <a:tc>
                  <a:txBody>
                    <a:bodyPr/>
                    <a:lstStyle/>
                    <a:p>
                      <a:r>
                        <a:rPr lang="en-US" dirty="0"/>
                        <a:t>L</a:t>
                      </a:r>
                    </a:p>
                  </a:txBody>
                  <a:tcPr/>
                </a:tc>
                <a:extLst>
                  <a:ext uri="{0D108BD9-81ED-4DB2-BD59-A6C34878D82A}">
                    <a16:rowId xmlns:a16="http://schemas.microsoft.com/office/drawing/2014/main" val="10002"/>
                  </a:ext>
                </a:extLst>
              </a:tr>
              <a:tr h="370840">
                <a:tc>
                  <a:txBody>
                    <a:bodyPr/>
                    <a:lstStyle/>
                    <a:p>
                      <a:endParaRPr lang="en-US" dirty="0"/>
                    </a:p>
                  </a:txBody>
                  <a:tcPr>
                    <a:solidFill>
                      <a:schemeClr val="bg1"/>
                    </a:solidFill>
                  </a:tcPr>
                </a:tc>
                <a:tc>
                  <a:txBody>
                    <a:bodyPr/>
                    <a:lstStyle/>
                    <a:p>
                      <a:r>
                        <a:rPr lang="en-US" dirty="0"/>
                        <a:t>M</a:t>
                      </a:r>
                    </a:p>
                  </a:txBody>
                  <a:tcPr/>
                </a:tc>
                <a:extLst>
                  <a:ext uri="{0D108BD9-81ED-4DB2-BD59-A6C34878D82A}">
                    <a16:rowId xmlns:a16="http://schemas.microsoft.com/office/drawing/2014/main" val="1160330536"/>
                  </a:ext>
                </a:extLst>
              </a:tr>
              <a:tr h="370840">
                <a:tc>
                  <a:txBody>
                    <a:bodyPr/>
                    <a:lstStyle/>
                    <a:p>
                      <a:endParaRPr lang="en-US" dirty="0"/>
                    </a:p>
                  </a:txBody>
                  <a:tcPr>
                    <a:solidFill>
                      <a:schemeClr val="bg1"/>
                    </a:solidFill>
                  </a:tcPr>
                </a:tc>
                <a:tc>
                  <a:txBody>
                    <a:bodyPr/>
                    <a:lstStyle/>
                    <a:p>
                      <a:r>
                        <a:rPr lang="en-US" dirty="0"/>
                        <a:t>N</a:t>
                      </a:r>
                    </a:p>
                  </a:txBody>
                  <a:tcPr/>
                </a:tc>
                <a:extLst>
                  <a:ext uri="{0D108BD9-81ED-4DB2-BD59-A6C34878D82A}">
                    <a16:rowId xmlns:a16="http://schemas.microsoft.com/office/drawing/2014/main" val="1185682711"/>
                  </a:ext>
                </a:extLst>
              </a:tr>
            </a:tbl>
          </a:graphicData>
        </a:graphic>
      </p:graphicFrame>
      <p:cxnSp>
        <p:nvCxnSpPr>
          <p:cNvPr id="7" name="Straight Arrow Connector 6">
            <a:extLst>
              <a:ext uri="{FF2B5EF4-FFF2-40B4-BE49-F238E27FC236}">
                <a16:creationId xmlns:a16="http://schemas.microsoft.com/office/drawing/2014/main" id="{72A7261D-5657-484B-A6B7-98CAAA04BE9A}"/>
              </a:ext>
            </a:extLst>
          </p:cNvPr>
          <p:cNvCxnSpPr>
            <a:cxnSpLocks/>
          </p:cNvCxnSpPr>
          <p:nvPr/>
        </p:nvCxnSpPr>
        <p:spPr>
          <a:xfrm>
            <a:off x="4495801" y="1676400"/>
            <a:ext cx="2057399" cy="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000EB703-BA5F-46E5-AB34-97A42924FB4C}"/>
              </a:ext>
            </a:extLst>
          </p:cNvPr>
          <p:cNvCxnSpPr>
            <a:cxnSpLocks/>
          </p:cNvCxnSpPr>
          <p:nvPr/>
        </p:nvCxnSpPr>
        <p:spPr>
          <a:xfrm>
            <a:off x="4495801" y="2044700"/>
            <a:ext cx="2057399"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10" name="Content Placeholder 3">
            <a:extLst>
              <a:ext uri="{FF2B5EF4-FFF2-40B4-BE49-F238E27FC236}">
                <a16:creationId xmlns:a16="http://schemas.microsoft.com/office/drawing/2014/main" id="{39CB01B2-ADEA-4BD0-85AA-85C45377EE3C}"/>
              </a:ext>
            </a:extLst>
          </p:cNvPr>
          <p:cNvGraphicFramePr>
            <a:graphicFrameLocks/>
          </p:cNvGraphicFramePr>
          <p:nvPr/>
        </p:nvGraphicFramePr>
        <p:xfrm>
          <a:off x="1130474" y="4521200"/>
          <a:ext cx="2133600" cy="1473200"/>
        </p:xfrm>
        <a:graphic>
          <a:graphicData uri="http://schemas.openxmlformats.org/drawingml/2006/table">
            <a:tbl>
              <a:tblPr firstRow="1" bandCol="1">
                <a:tableStyleId>{21E4AEA4-8DFA-4A89-87EB-49C32662AFE0}</a:tableStyleId>
              </a:tblPr>
              <a:tblGrid>
                <a:gridCol w="1087167">
                  <a:extLst>
                    <a:ext uri="{9D8B030D-6E8A-4147-A177-3AD203B41FA5}">
                      <a16:colId xmlns:a16="http://schemas.microsoft.com/office/drawing/2014/main" val="20000"/>
                    </a:ext>
                  </a:extLst>
                </a:gridCol>
                <a:gridCol w="1046433">
                  <a:extLst>
                    <a:ext uri="{9D8B030D-6E8A-4147-A177-3AD203B41FA5}">
                      <a16:colId xmlns:a16="http://schemas.microsoft.com/office/drawing/2014/main" val="20001"/>
                    </a:ext>
                  </a:extLst>
                </a:gridCol>
              </a:tblGrid>
              <a:tr h="368300">
                <a:tc>
                  <a:txBody>
                    <a:bodyPr/>
                    <a:lstStyle/>
                    <a:p>
                      <a:pPr algn="ctr"/>
                      <a:r>
                        <a:rPr lang="en-US" dirty="0"/>
                        <a:t>Man</a:t>
                      </a:r>
                    </a:p>
                  </a:txBody>
                  <a:tcPr/>
                </a:tc>
                <a:tc>
                  <a:txBody>
                    <a:bodyPr/>
                    <a:lstStyle/>
                    <a:p>
                      <a:pPr algn="ctr"/>
                      <a:r>
                        <a:rPr lang="en-US" u="sng" dirty="0" err="1"/>
                        <a:t>ManID</a:t>
                      </a:r>
                      <a:endParaRPr lang="en-US" u="sng" dirty="0"/>
                    </a:p>
                  </a:txBody>
                  <a:tcPr/>
                </a:tc>
                <a:extLst>
                  <a:ext uri="{0D108BD9-81ED-4DB2-BD59-A6C34878D82A}">
                    <a16:rowId xmlns:a16="http://schemas.microsoft.com/office/drawing/2014/main" val="10000"/>
                  </a:ext>
                </a:extLst>
              </a:tr>
              <a:tr h="368300">
                <a:tc>
                  <a:txBody>
                    <a:bodyPr/>
                    <a:lstStyle/>
                    <a:p>
                      <a:endParaRPr lang="en-US" dirty="0"/>
                    </a:p>
                  </a:txBody>
                  <a:tcPr>
                    <a:solidFill>
                      <a:schemeClr val="bg1"/>
                    </a:solidFill>
                  </a:tcPr>
                </a:tc>
                <a:tc>
                  <a:txBody>
                    <a:bodyPr/>
                    <a:lstStyle/>
                    <a:p>
                      <a:r>
                        <a:rPr lang="en-US" dirty="0"/>
                        <a:t>g</a:t>
                      </a:r>
                    </a:p>
                  </a:txBody>
                  <a:tcPr/>
                </a:tc>
                <a:extLst>
                  <a:ext uri="{0D108BD9-81ED-4DB2-BD59-A6C34878D82A}">
                    <a16:rowId xmlns:a16="http://schemas.microsoft.com/office/drawing/2014/main" val="10001"/>
                  </a:ext>
                </a:extLst>
              </a:tr>
              <a:tr h="368300">
                <a:tc>
                  <a:txBody>
                    <a:bodyPr/>
                    <a:lstStyle/>
                    <a:p>
                      <a:endParaRPr lang="en-US" dirty="0"/>
                    </a:p>
                  </a:txBody>
                  <a:tcPr>
                    <a:solidFill>
                      <a:schemeClr val="bg1"/>
                    </a:solidFill>
                  </a:tcPr>
                </a:tc>
                <a:tc>
                  <a:txBody>
                    <a:bodyPr/>
                    <a:lstStyle/>
                    <a:p>
                      <a:r>
                        <a:rPr lang="en-US" dirty="0"/>
                        <a:t>h</a:t>
                      </a:r>
                    </a:p>
                  </a:txBody>
                  <a:tcPr/>
                </a:tc>
                <a:extLst>
                  <a:ext uri="{0D108BD9-81ED-4DB2-BD59-A6C34878D82A}">
                    <a16:rowId xmlns:a16="http://schemas.microsoft.com/office/drawing/2014/main" val="10002"/>
                  </a:ext>
                </a:extLst>
              </a:tr>
              <a:tr h="368300">
                <a:tc>
                  <a:txBody>
                    <a:bodyPr/>
                    <a:lstStyle/>
                    <a:p>
                      <a:endParaRPr lang="en-US" dirty="0"/>
                    </a:p>
                  </a:txBody>
                  <a:tcPr>
                    <a:solidFill>
                      <a:schemeClr val="bg1"/>
                    </a:solidFill>
                  </a:tcPr>
                </a:tc>
                <a:tc>
                  <a:txBody>
                    <a:bodyPr/>
                    <a:lstStyle/>
                    <a:p>
                      <a:r>
                        <a:rPr lang="en-US" dirty="0" err="1"/>
                        <a:t>i</a:t>
                      </a:r>
                      <a:endParaRPr lang="en-US" dirty="0"/>
                    </a:p>
                  </a:txBody>
                  <a:tcPr/>
                </a:tc>
                <a:extLst>
                  <a:ext uri="{0D108BD9-81ED-4DB2-BD59-A6C34878D82A}">
                    <a16:rowId xmlns:a16="http://schemas.microsoft.com/office/drawing/2014/main" val="10003"/>
                  </a:ext>
                </a:extLst>
              </a:tr>
            </a:tbl>
          </a:graphicData>
        </a:graphic>
      </p:graphicFrame>
      <p:graphicFrame>
        <p:nvGraphicFramePr>
          <p:cNvPr id="11" name="Content Placeholder 3">
            <a:extLst>
              <a:ext uri="{FF2B5EF4-FFF2-40B4-BE49-F238E27FC236}">
                <a16:creationId xmlns:a16="http://schemas.microsoft.com/office/drawing/2014/main" id="{E74321CC-FA44-4425-BB4A-77914C5FE7B4}"/>
              </a:ext>
            </a:extLst>
          </p:cNvPr>
          <p:cNvGraphicFramePr>
            <a:graphicFrameLocks/>
          </p:cNvGraphicFramePr>
          <p:nvPr/>
        </p:nvGraphicFramePr>
        <p:xfrm>
          <a:off x="4038600" y="4521200"/>
          <a:ext cx="3733800" cy="1854115"/>
        </p:xfrm>
        <a:graphic>
          <a:graphicData uri="http://schemas.openxmlformats.org/drawingml/2006/table">
            <a:tbl>
              <a:tblPr firstRow="1" bandCol="1">
                <a:tableStyleId>{21E4AEA4-8DFA-4A89-87EB-49C32662AFE0}</a:tableStyleId>
              </a:tblPr>
              <a:tblGrid>
                <a:gridCol w="1194816">
                  <a:extLst>
                    <a:ext uri="{9D8B030D-6E8A-4147-A177-3AD203B41FA5}">
                      <a16:colId xmlns:a16="http://schemas.microsoft.com/office/drawing/2014/main" val="20000"/>
                    </a:ext>
                  </a:extLst>
                </a:gridCol>
                <a:gridCol w="1269492">
                  <a:extLst>
                    <a:ext uri="{9D8B030D-6E8A-4147-A177-3AD203B41FA5}">
                      <a16:colId xmlns:a16="http://schemas.microsoft.com/office/drawing/2014/main" val="20001"/>
                    </a:ext>
                  </a:extLst>
                </a:gridCol>
                <a:gridCol w="1269492">
                  <a:extLst>
                    <a:ext uri="{9D8B030D-6E8A-4147-A177-3AD203B41FA5}">
                      <a16:colId xmlns:a16="http://schemas.microsoft.com/office/drawing/2014/main" val="738563812"/>
                    </a:ext>
                  </a:extLst>
                </a:gridCol>
              </a:tblGrid>
              <a:tr h="370823">
                <a:tc>
                  <a:txBody>
                    <a:bodyPr/>
                    <a:lstStyle/>
                    <a:p>
                      <a:pPr algn="ctr"/>
                      <a:r>
                        <a:rPr lang="en-US" dirty="0"/>
                        <a:t>Woman</a:t>
                      </a:r>
                    </a:p>
                  </a:txBody>
                  <a:tcPr/>
                </a:tc>
                <a:tc>
                  <a:txBody>
                    <a:bodyPr/>
                    <a:lstStyle/>
                    <a:p>
                      <a:pPr algn="ctr"/>
                      <a:r>
                        <a:rPr lang="en-US" u="sng" dirty="0" err="1"/>
                        <a:t>WomanID</a:t>
                      </a:r>
                      <a:endParaRPr lang="en-US" u="sng" dirty="0"/>
                    </a:p>
                  </a:txBody>
                  <a:tcPr/>
                </a:tc>
                <a:tc>
                  <a:txBody>
                    <a:bodyPr/>
                    <a:lstStyle/>
                    <a:p>
                      <a:pPr algn="ctr"/>
                      <a:r>
                        <a:rPr lang="en-US" u="none" dirty="0" err="1"/>
                        <a:t>ManID</a:t>
                      </a:r>
                      <a:endParaRPr lang="en-US" u="none" dirty="0"/>
                    </a:p>
                  </a:txBody>
                  <a:tcPr/>
                </a:tc>
                <a:extLst>
                  <a:ext uri="{0D108BD9-81ED-4DB2-BD59-A6C34878D82A}">
                    <a16:rowId xmlns:a16="http://schemas.microsoft.com/office/drawing/2014/main" val="10000"/>
                  </a:ext>
                </a:extLst>
              </a:tr>
              <a:tr h="370823">
                <a:tc>
                  <a:txBody>
                    <a:bodyPr/>
                    <a:lstStyle/>
                    <a:p>
                      <a:endParaRPr lang="en-US" dirty="0"/>
                    </a:p>
                  </a:txBody>
                  <a:tcPr>
                    <a:solidFill>
                      <a:schemeClr val="bg1"/>
                    </a:solidFill>
                  </a:tcPr>
                </a:tc>
                <a:tc>
                  <a:txBody>
                    <a:bodyPr/>
                    <a:lstStyle/>
                    <a:p>
                      <a:r>
                        <a:rPr lang="en-US" dirty="0"/>
                        <a:t>K</a:t>
                      </a:r>
                    </a:p>
                  </a:txBody>
                  <a:tcPr/>
                </a:tc>
                <a:tc>
                  <a:txBody>
                    <a:bodyPr/>
                    <a:lstStyle/>
                    <a:p>
                      <a:r>
                        <a:rPr lang="en-US" dirty="0"/>
                        <a:t>g</a:t>
                      </a:r>
                    </a:p>
                  </a:txBody>
                  <a:tcPr/>
                </a:tc>
                <a:extLst>
                  <a:ext uri="{0D108BD9-81ED-4DB2-BD59-A6C34878D82A}">
                    <a16:rowId xmlns:a16="http://schemas.microsoft.com/office/drawing/2014/main" val="10001"/>
                  </a:ext>
                </a:extLst>
              </a:tr>
              <a:tr h="370823">
                <a:tc>
                  <a:txBody>
                    <a:bodyPr/>
                    <a:lstStyle/>
                    <a:p>
                      <a:endParaRPr lang="en-US" dirty="0"/>
                    </a:p>
                  </a:txBody>
                  <a:tcPr>
                    <a:solidFill>
                      <a:schemeClr val="bg1"/>
                    </a:solidFill>
                  </a:tcPr>
                </a:tc>
                <a:tc>
                  <a:txBody>
                    <a:bodyPr/>
                    <a:lstStyle/>
                    <a:p>
                      <a:r>
                        <a:rPr lang="en-US" dirty="0"/>
                        <a:t>L</a:t>
                      </a:r>
                    </a:p>
                  </a:txBody>
                  <a:tcPr/>
                </a:tc>
                <a:tc>
                  <a:txBody>
                    <a:bodyPr/>
                    <a:lstStyle/>
                    <a:p>
                      <a:r>
                        <a:rPr lang="en-US" dirty="0"/>
                        <a:t>h</a:t>
                      </a:r>
                    </a:p>
                  </a:txBody>
                  <a:tcPr/>
                </a:tc>
                <a:extLst>
                  <a:ext uri="{0D108BD9-81ED-4DB2-BD59-A6C34878D82A}">
                    <a16:rowId xmlns:a16="http://schemas.microsoft.com/office/drawing/2014/main" val="10002"/>
                  </a:ext>
                </a:extLst>
              </a:tr>
              <a:tr h="370823">
                <a:tc>
                  <a:txBody>
                    <a:bodyPr/>
                    <a:lstStyle/>
                    <a:p>
                      <a:endParaRPr lang="en-US" dirty="0"/>
                    </a:p>
                  </a:txBody>
                  <a:tcPr>
                    <a:solidFill>
                      <a:schemeClr val="bg1"/>
                    </a:solidFill>
                  </a:tcPr>
                </a:tc>
                <a:tc>
                  <a:txBody>
                    <a:bodyPr/>
                    <a:lstStyle/>
                    <a:p>
                      <a:r>
                        <a:rPr lang="en-US" dirty="0"/>
                        <a:t>M</a:t>
                      </a:r>
                    </a:p>
                  </a:txBody>
                  <a:tcPr/>
                </a:tc>
                <a:tc>
                  <a:txBody>
                    <a:bodyPr/>
                    <a:lstStyle/>
                    <a:p>
                      <a:endParaRPr lang="en-US" dirty="0"/>
                    </a:p>
                  </a:txBody>
                  <a:tcPr/>
                </a:tc>
                <a:extLst>
                  <a:ext uri="{0D108BD9-81ED-4DB2-BD59-A6C34878D82A}">
                    <a16:rowId xmlns:a16="http://schemas.microsoft.com/office/drawing/2014/main" val="1160330536"/>
                  </a:ext>
                </a:extLst>
              </a:tr>
              <a:tr h="370823">
                <a:tc>
                  <a:txBody>
                    <a:bodyPr/>
                    <a:lstStyle/>
                    <a:p>
                      <a:endParaRPr lang="en-US" dirty="0"/>
                    </a:p>
                  </a:txBody>
                  <a:tcPr>
                    <a:solidFill>
                      <a:schemeClr val="bg1"/>
                    </a:solidFill>
                  </a:tcPr>
                </a:tc>
                <a:tc>
                  <a:txBody>
                    <a:bodyPr/>
                    <a:lstStyle/>
                    <a:p>
                      <a:r>
                        <a:rPr lang="en-US" dirty="0"/>
                        <a:t>N</a:t>
                      </a:r>
                    </a:p>
                  </a:txBody>
                  <a:tcPr/>
                </a:tc>
                <a:tc>
                  <a:txBody>
                    <a:bodyPr/>
                    <a:lstStyle/>
                    <a:p>
                      <a:endParaRPr lang="en-US" dirty="0"/>
                    </a:p>
                  </a:txBody>
                  <a:tcPr/>
                </a:tc>
                <a:extLst>
                  <a:ext uri="{0D108BD9-81ED-4DB2-BD59-A6C34878D82A}">
                    <a16:rowId xmlns:a16="http://schemas.microsoft.com/office/drawing/2014/main" val="1185682711"/>
                  </a:ext>
                </a:extLst>
              </a:tr>
            </a:tbl>
          </a:graphicData>
        </a:graphic>
      </p:graphicFrame>
      <p:cxnSp>
        <p:nvCxnSpPr>
          <p:cNvPr id="12" name="Straight Arrow Connector 11">
            <a:extLst>
              <a:ext uri="{FF2B5EF4-FFF2-40B4-BE49-F238E27FC236}">
                <a16:creationId xmlns:a16="http://schemas.microsoft.com/office/drawing/2014/main" id="{C16CB2ED-721F-41E0-AA64-5C6F39E0C78A}"/>
              </a:ext>
            </a:extLst>
          </p:cNvPr>
          <p:cNvCxnSpPr>
            <a:cxnSpLocks/>
          </p:cNvCxnSpPr>
          <p:nvPr/>
        </p:nvCxnSpPr>
        <p:spPr>
          <a:xfrm>
            <a:off x="3200400" y="5080000"/>
            <a:ext cx="2057399" cy="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3" name="Straight Arrow Connector 12">
            <a:extLst>
              <a:ext uri="{FF2B5EF4-FFF2-40B4-BE49-F238E27FC236}">
                <a16:creationId xmlns:a16="http://schemas.microsoft.com/office/drawing/2014/main" id="{FDAEA469-D6E7-4C7C-9334-6F7233BA3049}"/>
              </a:ext>
            </a:extLst>
          </p:cNvPr>
          <p:cNvCxnSpPr>
            <a:cxnSpLocks/>
          </p:cNvCxnSpPr>
          <p:nvPr/>
        </p:nvCxnSpPr>
        <p:spPr>
          <a:xfrm>
            <a:off x="3200400" y="5448300"/>
            <a:ext cx="2057399" cy="0"/>
          </a:xfrm>
          <a:prstGeom prst="straightConnector1">
            <a:avLst/>
          </a:prstGeom>
          <a:noFill/>
          <a:ln w="317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977204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8033-2299-4908-AD8B-F07EA8909E6E}"/>
              </a:ext>
            </a:extLst>
          </p:cNvPr>
          <p:cNvSpPr>
            <a:spLocks noGrp="1"/>
          </p:cNvSpPr>
          <p:nvPr>
            <p:ph type="title"/>
          </p:nvPr>
        </p:nvSpPr>
        <p:spPr/>
        <p:txBody>
          <a:bodyPr/>
          <a:lstStyle/>
          <a:p>
            <a:r>
              <a:rPr lang="en-US" dirty="0"/>
              <a:t>SQL Power Architect Implementation</a:t>
            </a:r>
            <a:br>
              <a:rPr lang="en-US" dirty="0"/>
            </a:br>
            <a:r>
              <a:rPr lang="en-US" dirty="0"/>
              <a:t>For  the Second Alternative</a:t>
            </a:r>
          </a:p>
        </p:txBody>
      </p:sp>
      <p:sp>
        <p:nvSpPr>
          <p:cNvPr id="3" name="Content Placeholder 2">
            <a:extLst>
              <a:ext uri="{FF2B5EF4-FFF2-40B4-BE49-F238E27FC236}">
                <a16:creationId xmlns:a16="http://schemas.microsoft.com/office/drawing/2014/main" id="{708723B8-4B66-402A-B2C9-90C56BC6340A}"/>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                                                    Let’s not worry about NULLs;</a:t>
            </a:r>
            <a:br>
              <a:rPr lang="en-US" dirty="0"/>
            </a:br>
            <a:r>
              <a:rPr lang="en-US" dirty="0"/>
              <a:t>                                                    highly dependent on the </a:t>
            </a:r>
            <a:br>
              <a:rPr lang="en-US" dirty="0"/>
            </a:br>
            <a:r>
              <a:rPr lang="en-US" dirty="0"/>
              <a:t>                                                    relational DBMS used</a:t>
            </a:r>
            <a:br>
              <a:rPr lang="en-US" dirty="0"/>
            </a:br>
            <a:br>
              <a:rPr lang="en-US" dirty="0"/>
            </a:br>
            <a:endParaRPr lang="en-US" dirty="0"/>
          </a:p>
          <a:p>
            <a:pPr marL="0" indent="0">
              <a:buNone/>
            </a:pPr>
            <a:endParaRPr lang="en-US" dirty="0"/>
          </a:p>
          <a:p>
            <a:pPr marL="0" indent="0">
              <a:buNone/>
            </a:pPr>
            <a:r>
              <a:rPr lang="en-US" dirty="0"/>
              <a:t>                                                    </a:t>
            </a:r>
          </a:p>
        </p:txBody>
      </p:sp>
      <p:pic>
        <p:nvPicPr>
          <p:cNvPr id="4" name="Content Placeholder 4">
            <a:extLst>
              <a:ext uri="{FF2B5EF4-FFF2-40B4-BE49-F238E27FC236}">
                <a16:creationId xmlns:a16="http://schemas.microsoft.com/office/drawing/2014/main" id="{F555D717-E607-4FAC-BDCA-1C4FB20B9589}"/>
              </a:ext>
            </a:extLst>
          </p:cNvPr>
          <p:cNvPicPr>
            <a:picLocks noGrp="1" noChangeAspect="1"/>
          </p:cNvPicPr>
          <p:nvPr/>
        </p:nvPicPr>
        <p:blipFill>
          <a:blip r:embed="rId2"/>
          <a:stretch>
            <a:fillRect/>
          </a:stretch>
        </p:blipFill>
        <p:spPr>
          <a:xfrm>
            <a:off x="884121" y="1152524"/>
            <a:ext cx="8290158" cy="1362076"/>
          </a:xfrm>
          <a:prstGeom prst="rect">
            <a:avLst/>
          </a:prstGeom>
          <a:noFill/>
          <a:ln w="12700">
            <a:noFill/>
            <a:miter lim="800000"/>
            <a:headEnd/>
            <a:tailEnd/>
          </a:ln>
        </p:spPr>
      </p:pic>
      <p:pic>
        <p:nvPicPr>
          <p:cNvPr id="5" name="Picture 4">
            <a:extLst>
              <a:ext uri="{FF2B5EF4-FFF2-40B4-BE49-F238E27FC236}">
                <a16:creationId xmlns:a16="http://schemas.microsoft.com/office/drawing/2014/main" id="{408710C8-0963-4091-86E7-480D109529F1}"/>
              </a:ext>
            </a:extLst>
          </p:cNvPr>
          <p:cNvPicPr>
            <a:picLocks noChangeAspect="1"/>
          </p:cNvPicPr>
          <p:nvPr/>
        </p:nvPicPr>
        <p:blipFill>
          <a:blip r:embed="rId3"/>
          <a:stretch>
            <a:fillRect/>
          </a:stretch>
        </p:blipFill>
        <p:spPr>
          <a:xfrm>
            <a:off x="1790700" y="2286000"/>
            <a:ext cx="3219450" cy="5438775"/>
          </a:xfrm>
          <a:prstGeom prst="rect">
            <a:avLst/>
          </a:prstGeom>
        </p:spPr>
      </p:pic>
    </p:spTree>
    <p:extLst>
      <p:ext uri="{BB962C8B-B14F-4D97-AF65-F5344CB8AC3E}">
        <p14:creationId xmlns:p14="http://schemas.microsoft.com/office/powerpoint/2010/main" val="2655394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7D4E-6194-4CBC-BD41-9CE902B7DDC9}"/>
              </a:ext>
            </a:extLst>
          </p:cNvPr>
          <p:cNvSpPr>
            <a:spLocks noGrp="1"/>
          </p:cNvSpPr>
          <p:nvPr>
            <p:ph type="title"/>
          </p:nvPr>
        </p:nvSpPr>
        <p:spPr/>
        <p:txBody>
          <a:bodyPr/>
          <a:lstStyle/>
          <a:p>
            <a:r>
              <a:rPr lang="en-US" dirty="0"/>
              <a:t>SQL Power Architect Implementation</a:t>
            </a:r>
          </a:p>
        </p:txBody>
      </p:sp>
      <p:sp>
        <p:nvSpPr>
          <p:cNvPr id="3" name="Content Placeholder 2">
            <a:extLst>
              <a:ext uri="{FF2B5EF4-FFF2-40B4-BE49-F238E27FC236}">
                <a16:creationId xmlns:a16="http://schemas.microsoft.com/office/drawing/2014/main" id="{F31B895B-B643-43AF-A624-DC94F054D476}"/>
              </a:ext>
            </a:extLst>
          </p:cNvPr>
          <p:cNvSpPr>
            <a:spLocks noGrp="1"/>
          </p:cNvSpPr>
          <p:nvPr>
            <p:ph idx="1"/>
          </p:nvPr>
        </p:nvSpPr>
        <p:spPr/>
        <p:txBody>
          <a:bodyPr/>
          <a:lstStyle/>
          <a:p>
            <a:pPr marL="0" indent="0">
              <a:buNone/>
            </a:pPr>
            <a:r>
              <a:rPr lang="en-US" sz="1500" dirty="0">
                <a:latin typeface="Courier New" panose="02070309020205020404" pitchFamily="49" charset="0"/>
                <a:cs typeface="Courier New" panose="02070309020205020404" pitchFamily="49" charset="0"/>
              </a:rPr>
              <a:t>CREATE TABLE Man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 VARCHAR NOT NULL,</a:t>
            </a:r>
          </a:p>
          <a:p>
            <a:pPr marL="0" indent="0">
              <a:buNone/>
            </a:pPr>
            <a:r>
              <a:rPr lang="en-US" sz="1500" dirty="0">
                <a:latin typeface="Courier New" panose="02070309020205020404" pitchFamily="49" charset="0"/>
                <a:cs typeface="Courier New" panose="02070309020205020404" pitchFamily="49" charset="0"/>
              </a:rPr>
              <a:t>                Name VARCHAR,</a:t>
            </a:r>
          </a:p>
          <a:p>
            <a:pPr marL="0" indent="0">
              <a:buNone/>
            </a:pPr>
            <a:r>
              <a:rPr lang="en-US" sz="1500" dirty="0">
                <a:latin typeface="Courier New" panose="02070309020205020404" pitchFamily="49" charset="0"/>
                <a:cs typeface="Courier New" panose="02070309020205020404" pitchFamily="49" charset="0"/>
              </a:rPr>
              <a:t>                PRIMARY KEY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CREATE TABLE Woman (</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WomanID</a:t>
            </a:r>
            <a:r>
              <a:rPr lang="en-US" sz="1500" dirty="0">
                <a:latin typeface="Courier New" panose="02070309020205020404" pitchFamily="49" charset="0"/>
                <a:cs typeface="Courier New" panose="02070309020205020404" pitchFamily="49" charset="0"/>
              </a:rPr>
              <a:t> VARCHAR NOT NULL,</a:t>
            </a:r>
          </a:p>
          <a:p>
            <a:pPr marL="0" indent="0">
              <a:buNone/>
            </a:pPr>
            <a:r>
              <a:rPr lang="en-US" sz="1500" dirty="0">
                <a:latin typeface="Courier New" panose="02070309020205020404" pitchFamily="49" charset="0"/>
                <a:cs typeface="Courier New" panose="02070309020205020404" pitchFamily="49" charset="0"/>
              </a:rPr>
              <a:t>                Name VARCHAR,</a:t>
            </a:r>
          </a:p>
          <a:p>
            <a:pPr marL="0" indent="0">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 VARCHAR,</a:t>
            </a:r>
          </a:p>
          <a:p>
            <a:pPr marL="0" indent="0">
              <a:buNone/>
            </a:pPr>
            <a:r>
              <a:rPr lang="en-US" sz="1500" dirty="0">
                <a:latin typeface="Courier New" panose="02070309020205020404" pitchFamily="49" charset="0"/>
                <a:cs typeface="Courier New" panose="02070309020205020404" pitchFamily="49" charset="0"/>
              </a:rPr>
              <a:t>                PRIMARY KEY (</a:t>
            </a:r>
            <a:r>
              <a:rPr lang="en-US" sz="1500" dirty="0" err="1">
                <a:latin typeface="Courier New" panose="02070309020205020404" pitchFamily="49" charset="0"/>
                <a:cs typeface="Courier New" panose="02070309020205020404" pitchFamily="49" charset="0"/>
              </a:rPr>
              <a:t>WomanID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CREATE UNIQUE INDEX </a:t>
            </a:r>
            <a:r>
              <a:rPr lang="en-US" sz="1500" dirty="0" err="1">
                <a:latin typeface="Courier New" panose="02070309020205020404" pitchFamily="49" charset="0"/>
                <a:cs typeface="Courier New" panose="02070309020205020404" pitchFamily="49" charset="0"/>
              </a:rPr>
              <a:t>woman_idx</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 ON Woman</a:t>
            </a:r>
          </a:p>
          <a:p>
            <a:pPr marL="0" indent="0">
              <a:buNone/>
            </a:pP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 );</a:t>
            </a:r>
          </a:p>
          <a:p>
            <a:pPr marL="0" indent="0">
              <a:buNone/>
            </a:pP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ALTER TABLE Woman ADD CONSTRAINT </a:t>
            </a:r>
            <a:r>
              <a:rPr lang="en-US" sz="1500" dirty="0" err="1">
                <a:latin typeface="Courier New" panose="02070309020205020404" pitchFamily="49" charset="0"/>
                <a:cs typeface="Courier New" panose="02070309020205020404" pitchFamily="49" charset="0"/>
              </a:rPr>
              <a:t>man_woman_fk</a:t>
            </a:r>
            <a:endParaRPr lang="en-US" sz="1500" dirty="0">
              <a:latin typeface="Courier New" panose="02070309020205020404" pitchFamily="49" charset="0"/>
              <a:cs typeface="Courier New" panose="02070309020205020404" pitchFamily="49" charset="0"/>
            </a:endParaRPr>
          </a:p>
          <a:p>
            <a:pPr marL="0" indent="0">
              <a:buNone/>
            </a:pPr>
            <a:r>
              <a:rPr lang="en-US" sz="1500" dirty="0">
                <a:latin typeface="Courier New" panose="02070309020205020404" pitchFamily="49" charset="0"/>
                <a:cs typeface="Courier New" panose="02070309020205020404" pitchFamily="49" charset="0"/>
              </a:rPr>
              <a:t>FOREIGN KEY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REFERENCES Man (</a:t>
            </a:r>
            <a:r>
              <a:rPr lang="en-US" sz="1500" dirty="0" err="1">
                <a:latin typeface="Courier New" panose="02070309020205020404" pitchFamily="49" charset="0"/>
                <a:cs typeface="Courier New" panose="02070309020205020404" pitchFamily="49" charset="0"/>
              </a:rPr>
              <a:t>ManID</a:t>
            </a:r>
            <a:r>
              <a:rPr lang="en-US" sz="1500" dirty="0">
                <a:latin typeface="Courier New" panose="02070309020205020404" pitchFamily="49" charset="0"/>
                <a:cs typeface="Courier New" panose="02070309020205020404" pitchFamily="49" charset="0"/>
              </a:rPr>
              <a:t>)</a:t>
            </a:r>
          </a:p>
          <a:p>
            <a:pPr marL="0" indent="0">
              <a:buNone/>
            </a:pPr>
            <a:r>
              <a:rPr lang="en-US" sz="1500" dirty="0">
                <a:latin typeface="Courier New" panose="02070309020205020404" pitchFamily="49" charset="0"/>
                <a:cs typeface="Courier New" panose="02070309020205020404" pitchFamily="49" charset="0"/>
              </a:rPr>
              <a:t>ON DELETE NO ACTION</a:t>
            </a:r>
          </a:p>
          <a:p>
            <a:pPr marL="0" indent="0">
              <a:buNone/>
            </a:pPr>
            <a:r>
              <a:rPr lang="en-US" sz="1500" dirty="0">
                <a:latin typeface="Courier New" panose="02070309020205020404" pitchFamily="49" charset="0"/>
                <a:cs typeface="Courier New" panose="02070309020205020404" pitchFamily="49" charset="0"/>
              </a:rPr>
              <a:t>ON UPDATE NO ACTION;</a:t>
            </a:r>
          </a:p>
        </p:txBody>
      </p:sp>
    </p:spTree>
    <p:extLst>
      <p:ext uri="{BB962C8B-B14F-4D97-AF65-F5344CB8AC3E}">
        <p14:creationId xmlns:p14="http://schemas.microsoft.com/office/powerpoint/2010/main" val="295735022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Non-Binary Relationships </a:t>
            </a:r>
            <a:br>
              <a:rPr lang="en-US" dirty="0"/>
            </a:br>
            <a:r>
              <a:rPr lang="en-US" dirty="0"/>
              <a:t>That Are Many-To-One</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1289163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r>
              <a:rPr lang="en-US" dirty="0"/>
              <a:t>We could not discuss this in the context of the University database, which was already quite complex</a:t>
            </a:r>
          </a:p>
          <a:p>
            <a:r>
              <a:rPr lang="en-US" dirty="0"/>
              <a:t>We did discuss it earlier, but we will elaborate a little and learn something new</a:t>
            </a:r>
          </a:p>
          <a:p>
            <a:r>
              <a:rPr lang="en-US" dirty="0"/>
              <a:t>We will discuss this now on several small examples</a:t>
            </a:r>
          </a:p>
          <a:p>
            <a:r>
              <a:rPr lang="en-US" dirty="0"/>
              <a:t>So, issue will be how to select the primary key</a:t>
            </a:r>
          </a:p>
          <a:p>
            <a:pPr lvl="1"/>
            <a:r>
              <a:rPr lang="en-US" dirty="0"/>
              <a:t>Again, we did it before</a:t>
            </a:r>
          </a:p>
          <a:p>
            <a:r>
              <a:rPr lang="en-US" dirty="0"/>
              <a:t>Our example will be a tiny database, essentially “extracted” from the University database</a:t>
            </a:r>
          </a:p>
          <a:p>
            <a:r>
              <a:rPr lang="en-US" dirty="0"/>
              <a:t>The example will deal with professors using books in courses</a:t>
            </a:r>
          </a:p>
        </p:txBody>
      </p:sp>
    </p:spTree>
    <p:extLst>
      <p:ext uri="{BB962C8B-B14F-4D97-AF65-F5344CB8AC3E}">
        <p14:creationId xmlns:p14="http://schemas.microsoft.com/office/powerpoint/2010/main" val="30225111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r>
              <a:rPr lang="en-US" dirty="0"/>
              <a:t>No additional specifications</a:t>
            </a:r>
          </a:p>
        </p:txBody>
      </p:sp>
      <p:graphicFrame>
        <p:nvGraphicFramePr>
          <p:cNvPr id="4" name="Object 3"/>
          <p:cNvGraphicFramePr>
            <a:graphicFrameLocks noChangeAspect="1"/>
          </p:cNvGraphicFramePr>
          <p:nvPr/>
        </p:nvGraphicFramePr>
        <p:xfrm>
          <a:off x="2203450" y="1371600"/>
          <a:ext cx="5649913" cy="1876425"/>
        </p:xfrm>
        <a:graphic>
          <a:graphicData uri="http://schemas.openxmlformats.org/presentationml/2006/ole">
            <mc:AlternateContent xmlns:mc="http://schemas.openxmlformats.org/markup-compatibility/2006">
              <mc:Choice xmlns:v="urn:schemas-microsoft-com:vml" Requires="v">
                <p:oleObj name="Visio" r:id="rId2" imgW="5650476" imgH="1876007" progId="Visio.Drawing.11">
                  <p:embed/>
                </p:oleObj>
              </mc:Choice>
              <mc:Fallback>
                <p:oleObj name="Visio" r:id="rId2" imgW="5650476" imgH="1876007" progId="Visio.Drawing.11">
                  <p:embed/>
                  <p:pic>
                    <p:nvPicPr>
                      <p:cNvPr id="4"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1371600"/>
                        <a:ext cx="564991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065143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a:p>
        </p:txBody>
      </p:sp>
      <p:pic>
        <p:nvPicPr>
          <p:cNvPr id="6" name="Picture 5">
            <a:extLst>
              <a:ext uri="{FF2B5EF4-FFF2-40B4-BE49-F238E27FC236}">
                <a16:creationId xmlns:a16="http://schemas.microsoft.com/office/drawing/2014/main" id="{CBA1B387-35A9-42A3-B6F8-CD56E7DA2663}"/>
              </a:ext>
            </a:extLst>
          </p:cNvPr>
          <p:cNvPicPr>
            <a:picLocks noChangeAspect="1"/>
          </p:cNvPicPr>
          <p:nvPr/>
        </p:nvPicPr>
        <p:blipFill>
          <a:blip r:embed="rId2"/>
          <a:stretch>
            <a:fillRect/>
          </a:stretch>
        </p:blipFill>
        <p:spPr>
          <a:xfrm>
            <a:off x="1766887" y="2767012"/>
            <a:ext cx="6524625" cy="2238375"/>
          </a:xfrm>
          <a:prstGeom prst="rect">
            <a:avLst/>
          </a:prstGeom>
        </p:spPr>
      </p:pic>
    </p:spTree>
    <p:extLst>
      <p:ext uri="{BB962C8B-B14F-4D97-AF65-F5344CB8AC3E}">
        <p14:creationId xmlns:p14="http://schemas.microsoft.com/office/powerpoint/2010/main" val="375075561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r>
              <a:rPr lang="en-US" dirty="0"/>
              <a:t>No additional specification</a:t>
            </a:r>
          </a:p>
          <a:p>
            <a:r>
              <a:rPr lang="en-US" dirty="0"/>
              <a:t>We understand this to mean that a professor taught a course using at most one book</a:t>
            </a:r>
          </a:p>
          <a:p>
            <a:r>
              <a:rPr lang="en-US" dirty="0"/>
              <a:t>We understand this to mean: Book is a function of (Professor, Course)</a:t>
            </a:r>
          </a:p>
          <a:p>
            <a:pPr lvl="1"/>
            <a:r>
              <a:rPr lang="en-US" dirty="0"/>
              <a:t>And this is actually a clearer phrasing</a:t>
            </a:r>
          </a:p>
          <a:p>
            <a:r>
              <a:rPr lang="en-US" dirty="0"/>
              <a:t>But in a specific course each professor can use a different book</a:t>
            </a:r>
          </a:p>
          <a:p>
            <a:r>
              <a:rPr lang="en-US" dirty="0"/>
              <a:t>But a specific professor can use a different book in each course or maybe no book at all</a:t>
            </a:r>
          </a:p>
          <a:p>
            <a:pPr lvl="1"/>
            <a:endParaRPr lang="en-US" dirty="0"/>
          </a:p>
        </p:txBody>
      </p:sp>
      <p:graphicFrame>
        <p:nvGraphicFramePr>
          <p:cNvPr id="5" name="Object 4"/>
          <p:cNvGraphicFramePr>
            <a:graphicFrameLocks noChangeAspect="1"/>
          </p:cNvGraphicFramePr>
          <p:nvPr/>
        </p:nvGraphicFramePr>
        <p:xfrm>
          <a:off x="2203450" y="1295400"/>
          <a:ext cx="5649913" cy="1876425"/>
        </p:xfrm>
        <a:graphic>
          <a:graphicData uri="http://schemas.openxmlformats.org/presentationml/2006/ole">
            <mc:AlternateContent xmlns:mc="http://schemas.openxmlformats.org/markup-compatibility/2006">
              <mc:Choice xmlns:v="urn:schemas-microsoft-com:vml" Requires="v">
                <p:oleObj name="Visio" r:id="rId2" imgW="5650476" imgH="1876007" progId="Visio.Drawing.11">
                  <p:embed/>
                </p:oleObj>
              </mc:Choice>
              <mc:Fallback>
                <p:oleObj name="Visio" r:id="rId2" imgW="5650476" imgH="1876007" progId="Visio.Drawing.11">
                  <p:embed/>
                  <p:pic>
                    <p:nvPicPr>
                      <p:cNvPr id="5"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1295400"/>
                        <a:ext cx="564991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487205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Note that the primary key of Taught has only two attributes (“inherited” from Professor and Course)</a:t>
            </a:r>
          </a:p>
        </p:txBody>
      </p:sp>
      <p:pic>
        <p:nvPicPr>
          <p:cNvPr id="8" name="Picture 7">
            <a:extLst>
              <a:ext uri="{FF2B5EF4-FFF2-40B4-BE49-F238E27FC236}">
                <a16:creationId xmlns:a16="http://schemas.microsoft.com/office/drawing/2014/main" id="{37F28F2B-4F20-494E-843A-185E51452A9E}"/>
              </a:ext>
            </a:extLst>
          </p:cNvPr>
          <p:cNvPicPr>
            <a:picLocks noChangeAspect="1"/>
          </p:cNvPicPr>
          <p:nvPr/>
        </p:nvPicPr>
        <p:blipFill>
          <a:blip r:embed="rId2"/>
          <a:stretch>
            <a:fillRect/>
          </a:stretch>
        </p:blipFill>
        <p:spPr>
          <a:xfrm>
            <a:off x="990600" y="1600200"/>
            <a:ext cx="7508121" cy="2683049"/>
          </a:xfrm>
          <a:prstGeom prst="rect">
            <a:avLst/>
          </a:prstGeom>
        </p:spPr>
      </p:pic>
    </p:spTree>
    <p:extLst>
      <p:ext uri="{BB962C8B-B14F-4D97-AF65-F5344CB8AC3E}">
        <p14:creationId xmlns:p14="http://schemas.microsoft.com/office/powerpoint/2010/main" val="1637759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numCol="1"/>
          <a:lstStyle/>
          <a:p>
            <a:r>
              <a:rPr lang="en-US" dirty="0"/>
              <a:t>Keys</a:t>
            </a:r>
          </a:p>
        </p:txBody>
      </p:sp>
      <p:sp>
        <p:nvSpPr>
          <p:cNvPr id="52227" name="Content Placeholder 2"/>
          <p:cNvSpPr>
            <a:spLocks noGrp="1"/>
          </p:cNvSpPr>
          <p:nvPr>
            <p:ph idx="1"/>
          </p:nvPr>
        </p:nvSpPr>
        <p:spPr/>
        <p:txBody>
          <a:bodyPr numCol="1"/>
          <a:lstStyle/>
          <a:p>
            <a:pPr>
              <a:lnSpc>
                <a:spcPct val="80000"/>
              </a:lnSpc>
            </a:pPr>
            <a:r>
              <a:rPr lang="en-US" dirty="0"/>
              <a:t>We will specify generally, as suitable for the schema:</a:t>
            </a:r>
          </a:p>
          <a:p>
            <a:pPr lvl="1">
              <a:lnSpc>
                <a:spcPct val="80000"/>
              </a:lnSpc>
            </a:pPr>
            <a:r>
              <a:rPr lang="en-US" b="1" i="1" dirty="0">
                <a:solidFill>
                  <a:srgbClr val="FC0128"/>
                </a:solidFill>
              </a:rPr>
              <a:t>Primary keys</a:t>
            </a:r>
          </a:p>
          <a:p>
            <a:pPr lvl="1">
              <a:lnSpc>
                <a:spcPct val="80000"/>
              </a:lnSpc>
            </a:pPr>
            <a:r>
              <a:rPr lang="en-US" b="1" i="1" dirty="0">
                <a:solidFill>
                  <a:srgbClr val="FC0128"/>
                </a:solidFill>
              </a:rPr>
              <a:t>Keys</a:t>
            </a:r>
            <a:r>
              <a:rPr lang="en-US" dirty="0"/>
              <a:t> (beyond primary)</a:t>
            </a:r>
          </a:p>
          <a:p>
            <a:pPr lvl="1">
              <a:lnSpc>
                <a:spcPct val="80000"/>
              </a:lnSpc>
            </a:pPr>
            <a:r>
              <a:rPr lang="en-US" b="1" i="1" dirty="0">
                <a:solidFill>
                  <a:srgbClr val="FC0128"/>
                </a:solidFill>
              </a:rPr>
              <a:t>Foreign keys </a:t>
            </a:r>
            <a:r>
              <a:rPr lang="en-US" dirty="0"/>
              <a:t>and what they reference (we will see soon what this means)</a:t>
            </a:r>
          </a:p>
          <a:p>
            <a:pPr>
              <a:lnSpc>
                <a:spcPct val="80000"/>
              </a:lnSpc>
            </a:pPr>
            <a:r>
              <a:rPr lang="en-US" dirty="0"/>
              <a:t>The above are most important </a:t>
            </a:r>
            <a:r>
              <a:rPr lang="en-US" b="1" i="1" dirty="0">
                <a:solidFill>
                  <a:srgbClr val="FF0000"/>
                </a:solidFill>
              </a:rPr>
              <a:t>structurally</a:t>
            </a:r>
          </a:p>
          <a:p>
            <a:pPr>
              <a:lnSpc>
                <a:spcPct val="80000"/>
              </a:lnSpc>
            </a:pPr>
            <a:r>
              <a:rPr lang="en-US" dirty="0"/>
              <a:t>Later, especially when we talk about SQL DDL, we will specify additional properties and constraints</a:t>
            </a:r>
          </a:p>
          <a:p>
            <a:pPr lvl="1">
              <a:lnSpc>
                <a:spcPct val="80000"/>
              </a:lnSpc>
            </a:pPr>
            <a:r>
              <a:rPr lang="en-US" dirty="0"/>
              <a:t>For example, the height of a person must be positive, if it is known</a:t>
            </a:r>
          </a:p>
          <a:p>
            <a:pPr>
              <a:lnSpc>
                <a:spcPct val="80000"/>
              </a:lnSpc>
            </a:pPr>
            <a:r>
              <a:rPr lang="en-US" dirty="0"/>
              <a:t>Some of the constraints may involve more than one relation</a:t>
            </a:r>
          </a:p>
          <a:p>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r>
              <a:rPr lang="en-US" dirty="0"/>
              <a:t>We are told by an annotation that each course is taught using at most the same (one) book only, no matter which professor taught it</a:t>
            </a:r>
          </a:p>
          <a:p>
            <a:r>
              <a:rPr lang="en-US" dirty="0"/>
              <a:t>We understand this to mean: Book is a function of Course</a:t>
            </a:r>
          </a:p>
          <a:p>
            <a:pPr lvl="1"/>
            <a:r>
              <a:rPr lang="en-US" dirty="0"/>
              <a:t>And this actually a clearer phrasing but we cannot specify this using our ER diagrams conventions and therefore an annotation is needed (in the absence of more careful thinking)</a:t>
            </a:r>
          </a:p>
          <a:p>
            <a:r>
              <a:rPr lang="en-US" dirty="0"/>
              <a:t>So in such cases you need to</a:t>
            </a:r>
          </a:p>
          <a:p>
            <a:pPr lvl="1"/>
            <a:r>
              <a:rPr lang="en-US" dirty="0"/>
              <a:t>Specify in a drawing using an arrow into the “target” entity set</a:t>
            </a:r>
          </a:p>
          <a:p>
            <a:pPr lvl="1"/>
            <a:r>
              <a:rPr lang="en-US" dirty="0"/>
              <a:t>Add an annotation on the “source,” or “sources” entity set(s)</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169926490"/>
              </p:ext>
            </p:extLst>
          </p:nvPr>
        </p:nvGraphicFramePr>
        <p:xfrm>
          <a:off x="2203450" y="1295400"/>
          <a:ext cx="5649913" cy="1876425"/>
        </p:xfrm>
        <a:graphic>
          <a:graphicData uri="http://schemas.openxmlformats.org/presentationml/2006/ole">
            <mc:AlternateContent xmlns:mc="http://schemas.openxmlformats.org/markup-compatibility/2006">
              <mc:Choice xmlns:v="urn:schemas-microsoft-com:vml" Requires="v">
                <p:oleObj name="Visio" r:id="rId2" imgW="5650476" imgH="1876007" progId="Visio.Drawing.11">
                  <p:embed/>
                </p:oleObj>
              </mc:Choice>
              <mc:Fallback>
                <p:oleObj name="Visio" r:id="rId2" imgW="5650476" imgH="1876007" progId="Visio.Drawing.11">
                  <p:embed/>
                  <p:pic>
                    <p:nvPicPr>
                      <p:cNvPr id="5" name="Picture 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450" y="1295400"/>
                        <a:ext cx="5649913"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a:extLst>
              <a:ext uri="{FF2B5EF4-FFF2-40B4-BE49-F238E27FC236}">
                <a16:creationId xmlns:a16="http://schemas.microsoft.com/office/drawing/2014/main" id="{4CA8D0F5-2699-4647-A1B2-F4C560ADD0D9}"/>
              </a:ext>
            </a:extLst>
          </p:cNvPr>
          <p:cNvSpPr txBox="1"/>
          <p:nvPr/>
        </p:nvSpPr>
        <p:spPr>
          <a:xfrm flipH="1">
            <a:off x="6096000" y="1447800"/>
            <a:ext cx="2667000" cy="584775"/>
          </a:xfrm>
          <a:prstGeom prst="rect">
            <a:avLst/>
          </a:prstGeom>
          <a:noFill/>
        </p:spPr>
        <p:txBody>
          <a:bodyPr wrap="square" rtlCol="0">
            <a:spAutoFit/>
          </a:bodyPr>
          <a:lstStyle/>
          <a:p>
            <a:r>
              <a:rPr lang="en-US" sz="1600" dirty="0">
                <a:solidFill>
                  <a:schemeClr val="tx2"/>
                </a:solidFill>
                <a:latin typeface="Arial Narrow" panose="020B0606020202030204" pitchFamily="34" charset="0"/>
              </a:rPr>
              <a:t>Each course is taught using at most the same (one) book only </a:t>
            </a:r>
          </a:p>
        </p:txBody>
      </p:sp>
    </p:spTree>
    <p:extLst>
      <p:ext uri="{BB962C8B-B14F-4D97-AF65-F5344CB8AC3E}">
        <p14:creationId xmlns:p14="http://schemas.microsoft.com/office/powerpoint/2010/main" val="309476292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Non-Binary Relationships </a:t>
            </a:r>
            <a:br>
              <a:rPr lang="en-US" dirty="0"/>
            </a:br>
            <a:r>
              <a:rPr lang="en-US" dirty="0"/>
              <a:t>That Are Many-To-One</a:t>
            </a:r>
          </a:p>
        </p:txBody>
      </p:sp>
      <p:sp>
        <p:nvSpPr>
          <p:cNvPr id="3"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i="1" dirty="0">
                <a:solidFill>
                  <a:srgbClr val="FF0000"/>
                </a:solidFill>
              </a:rPr>
              <a:t>We annotate that ISBN in Taught is only a function of C#</a:t>
            </a:r>
          </a:p>
          <a:p>
            <a:r>
              <a:rPr lang="en-US" dirty="0"/>
              <a:t>Incidentally, this is a bad design, which was derived from the ER diagram without further considerations</a:t>
            </a:r>
          </a:p>
          <a:p>
            <a:r>
              <a:rPr lang="en-US" dirty="0"/>
              <a:t>In the Normalization unit we will formally understand why the design was bad and will learn algorithms for </a:t>
            </a:r>
            <a:r>
              <a:rPr lang="en-US" dirty="0">
                <a:solidFill>
                  <a:srgbClr val="FF0000"/>
                </a:solidFill>
              </a:rPr>
              <a:t>automatically</a:t>
            </a:r>
            <a:r>
              <a:rPr lang="en-US" dirty="0"/>
              <a:t> fixing such bad designs</a:t>
            </a:r>
          </a:p>
        </p:txBody>
      </p:sp>
      <p:pic>
        <p:nvPicPr>
          <p:cNvPr id="6" name="Picture 5">
            <a:extLst>
              <a:ext uri="{FF2B5EF4-FFF2-40B4-BE49-F238E27FC236}">
                <a16:creationId xmlns:a16="http://schemas.microsoft.com/office/drawing/2014/main" id="{B48CE0AE-EA73-4DBF-B583-BFE2BBE92818}"/>
              </a:ext>
            </a:extLst>
          </p:cNvPr>
          <p:cNvPicPr>
            <a:picLocks noChangeAspect="1"/>
          </p:cNvPicPr>
          <p:nvPr/>
        </p:nvPicPr>
        <p:blipFill>
          <a:blip r:embed="rId2"/>
          <a:stretch>
            <a:fillRect/>
          </a:stretch>
        </p:blipFill>
        <p:spPr>
          <a:xfrm>
            <a:off x="1297595" y="1600200"/>
            <a:ext cx="7463210" cy="2667000"/>
          </a:xfrm>
          <a:prstGeom prst="rect">
            <a:avLst/>
          </a:prstGeom>
        </p:spPr>
      </p:pic>
    </p:spTree>
    <p:extLst>
      <p:ext uri="{BB962C8B-B14F-4D97-AF65-F5344CB8AC3E}">
        <p14:creationId xmlns:p14="http://schemas.microsoft.com/office/powerpoint/2010/main" val="102929318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F3D8-9A8A-4419-972C-B19BCD9F2277}"/>
              </a:ext>
            </a:extLst>
          </p:cNvPr>
          <p:cNvSpPr>
            <a:spLocks noGrp="1"/>
          </p:cNvSpPr>
          <p:nvPr>
            <p:ph type="title"/>
          </p:nvPr>
        </p:nvSpPr>
        <p:spPr/>
        <p:txBody>
          <a:bodyPr/>
          <a:lstStyle/>
          <a:p>
            <a:r>
              <a:rPr lang="en-US" dirty="0"/>
              <a:t>Non-Binary Relationships </a:t>
            </a:r>
            <a:br>
              <a:rPr lang="en-US" dirty="0"/>
            </a:br>
            <a:r>
              <a:rPr lang="en-US" dirty="0"/>
              <a:t>That Are Many-To-One</a:t>
            </a:r>
          </a:p>
        </p:txBody>
      </p:sp>
      <p:sp>
        <p:nvSpPr>
          <p:cNvPr id="3" name="Content Placeholder 2">
            <a:extLst>
              <a:ext uri="{FF2B5EF4-FFF2-40B4-BE49-F238E27FC236}">
                <a16:creationId xmlns:a16="http://schemas.microsoft.com/office/drawing/2014/main" id="{4FD87868-44D9-4572-BB27-78AD4E053901}"/>
              </a:ext>
            </a:extLst>
          </p:cNvPr>
          <p:cNvSpPr>
            <a:spLocks noGrp="1"/>
          </p:cNvSpPr>
          <p:nvPr>
            <p:ph idx="1"/>
          </p:nvPr>
        </p:nvSpPr>
        <p:spPr/>
        <p:txBody>
          <a:bodyPr/>
          <a:lstStyle/>
          <a:p>
            <a:r>
              <a:rPr lang="en-US" dirty="0"/>
              <a:t>A much better ER diagram that expresses the constraint more naturally and without annotations</a:t>
            </a:r>
          </a:p>
          <a:p>
            <a:r>
              <a:rPr lang="en-US" dirty="0"/>
              <a:t>But do not do such improvements (in this unit)</a:t>
            </a:r>
          </a:p>
        </p:txBody>
      </p:sp>
      <p:graphicFrame>
        <p:nvGraphicFramePr>
          <p:cNvPr id="4" name="Object 3">
            <a:extLst>
              <a:ext uri="{FF2B5EF4-FFF2-40B4-BE49-F238E27FC236}">
                <a16:creationId xmlns:a16="http://schemas.microsoft.com/office/drawing/2014/main" id="{74569776-54B1-4469-8FF8-206913870B7C}"/>
              </a:ext>
            </a:extLst>
          </p:cNvPr>
          <p:cNvGraphicFramePr>
            <a:graphicFrameLocks noChangeAspect="1"/>
          </p:cNvGraphicFramePr>
          <p:nvPr>
            <p:extLst>
              <p:ext uri="{D42A27DB-BD31-4B8C-83A1-F6EECF244321}">
                <p14:modId xmlns:p14="http://schemas.microsoft.com/office/powerpoint/2010/main" val="2865818366"/>
              </p:ext>
            </p:extLst>
          </p:nvPr>
        </p:nvGraphicFramePr>
        <p:xfrm>
          <a:off x="2203450" y="4143375"/>
          <a:ext cx="5649913" cy="1876425"/>
        </p:xfrm>
        <a:graphic>
          <a:graphicData uri="http://schemas.openxmlformats.org/presentationml/2006/ole">
            <mc:AlternateContent xmlns:mc="http://schemas.openxmlformats.org/markup-compatibility/2006">
              <mc:Choice xmlns:v="urn:schemas-microsoft-com:vml" Requires="v">
                <p:oleObj name="Visio" r:id="rId2" imgW="5650204" imgH="1875995" progId="Visio.Drawing.11">
                  <p:embed/>
                </p:oleObj>
              </mc:Choice>
              <mc:Fallback>
                <p:oleObj name="Visio" r:id="rId2" imgW="5650204" imgH="1875995" progId="Visio.Drawing.11">
                  <p:embed/>
                  <p:pic>
                    <p:nvPicPr>
                      <p:cNvPr id="0" name=""/>
                      <p:cNvPicPr/>
                      <p:nvPr/>
                    </p:nvPicPr>
                    <p:blipFill>
                      <a:blip r:embed="rId3"/>
                      <a:stretch>
                        <a:fillRect/>
                      </a:stretch>
                    </p:blipFill>
                    <p:spPr>
                      <a:xfrm>
                        <a:off x="2203450" y="4143375"/>
                        <a:ext cx="5649913" cy="1876425"/>
                      </a:xfrm>
                      <a:prstGeom prst="rect">
                        <a:avLst/>
                      </a:prstGeom>
                    </p:spPr>
                  </p:pic>
                </p:oleObj>
              </mc:Fallback>
            </mc:AlternateContent>
          </a:graphicData>
        </a:graphic>
      </p:graphicFrame>
    </p:spTree>
    <p:extLst>
      <p:ext uri="{BB962C8B-B14F-4D97-AF65-F5344CB8AC3E}">
        <p14:creationId xmlns:p14="http://schemas.microsoft.com/office/powerpoint/2010/main" val="41041904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4831-AF9C-498D-9A34-A5A32B82521F}"/>
              </a:ext>
            </a:extLst>
          </p:cNvPr>
          <p:cNvSpPr>
            <a:spLocks noGrp="1"/>
          </p:cNvSpPr>
          <p:nvPr>
            <p:ph type="title"/>
          </p:nvPr>
        </p:nvSpPr>
        <p:spPr/>
        <p:txBody>
          <a:bodyPr/>
          <a:lstStyle/>
          <a:p>
            <a:r>
              <a:rPr lang="en-US" dirty="0"/>
              <a:t>Non-Binary Relationships </a:t>
            </a:r>
            <a:br>
              <a:rPr lang="en-US" dirty="0"/>
            </a:br>
            <a:r>
              <a:rPr lang="en-US" dirty="0"/>
              <a:t>That Are Many-To-One</a:t>
            </a:r>
          </a:p>
        </p:txBody>
      </p:sp>
      <p:sp>
        <p:nvSpPr>
          <p:cNvPr id="3" name="Content Placeholder 2">
            <a:extLst>
              <a:ext uri="{FF2B5EF4-FFF2-40B4-BE49-F238E27FC236}">
                <a16:creationId xmlns:a16="http://schemas.microsoft.com/office/drawing/2014/main" id="{8680B053-8981-431B-BC25-597AB112D073}"/>
              </a:ext>
            </a:extLst>
          </p:cNvPr>
          <p:cNvSpPr>
            <a:spLocks noGrp="1"/>
          </p:cNvSpPr>
          <p:nvPr>
            <p:ph idx="1"/>
          </p:nvPr>
        </p:nvSpPr>
        <p:spPr/>
        <p:txBody>
          <a:bodyPr/>
          <a:lstStyle/>
          <a:p>
            <a:r>
              <a:rPr lang="en-US" dirty="0"/>
              <a:t>And the better ER diagram naturally transforms into a better relational implementation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a:extLst>
              <a:ext uri="{FF2B5EF4-FFF2-40B4-BE49-F238E27FC236}">
                <a16:creationId xmlns:a16="http://schemas.microsoft.com/office/drawing/2014/main" id="{268F58CD-1BB5-416B-91E8-E9736F07F409}"/>
              </a:ext>
            </a:extLst>
          </p:cNvPr>
          <p:cNvPicPr>
            <a:picLocks noChangeAspect="1"/>
          </p:cNvPicPr>
          <p:nvPr/>
        </p:nvPicPr>
        <p:blipFill>
          <a:blip r:embed="rId2"/>
          <a:stretch>
            <a:fillRect/>
          </a:stretch>
        </p:blipFill>
        <p:spPr>
          <a:xfrm>
            <a:off x="1143000" y="2527700"/>
            <a:ext cx="7772400" cy="2717000"/>
          </a:xfrm>
          <a:prstGeom prst="rect">
            <a:avLst/>
          </a:prstGeom>
        </p:spPr>
      </p:pic>
    </p:spTree>
    <p:extLst>
      <p:ext uri="{BB962C8B-B14F-4D97-AF65-F5344CB8AC3E}">
        <p14:creationId xmlns:p14="http://schemas.microsoft.com/office/powerpoint/2010/main" val="200615837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Referential Integrity</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20417132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numCol="1"/>
          <a:lstStyle/>
          <a:p>
            <a:r>
              <a:rPr lang="en-US"/>
              <a:t>Referential Integrity: Example</a:t>
            </a:r>
          </a:p>
        </p:txBody>
      </p:sp>
      <p:sp>
        <p:nvSpPr>
          <p:cNvPr id="120835" name="Content Placeholder 2"/>
          <p:cNvSpPr>
            <a:spLocks noGrp="1"/>
          </p:cNvSpPr>
          <p:nvPr>
            <p:ph idx="1"/>
          </p:nvPr>
        </p:nvSpPr>
        <p:spPr/>
        <p:txBody>
          <a:bodyPr numCol="1"/>
          <a:lstStyle/>
          <a:p>
            <a:endParaRPr lang="en-US"/>
          </a:p>
          <a:p>
            <a:endParaRPr lang="en-US"/>
          </a:p>
          <a:p>
            <a:endParaRPr lang="en-US"/>
          </a:p>
          <a:p>
            <a:endParaRPr lang="en-US"/>
          </a:p>
          <a:p>
            <a:pPr>
              <a:buFont typeface="Monotype Sorts" pitchFamily="2" charset="2"/>
              <a:buNone/>
            </a:pPr>
            <a:endParaRPr lang="en-US"/>
          </a:p>
          <a:p>
            <a:endParaRPr lang="en-US"/>
          </a:p>
          <a:p>
            <a:endParaRPr lang="en-US"/>
          </a:p>
          <a:p>
            <a:endParaRPr lang="en-US"/>
          </a:p>
          <a:p>
            <a:r>
              <a:rPr lang="en-US"/>
              <a:t>Assume that we have some professors in table Professor, with rows: 5,1 and 7,2</a:t>
            </a:r>
          </a:p>
          <a:p>
            <a:r>
              <a:rPr lang="en-US"/>
              <a:t>There is a row in Taught 5,G22.2433,2009,Spring,001,7</a:t>
            </a:r>
          </a:p>
          <a:p>
            <a:r>
              <a:rPr lang="en-US"/>
              <a:t>This means that 5 teaches a specific section and 7 monitors this assignment</a:t>
            </a:r>
          </a:p>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876759522"/>
              </p:ext>
            </p:extLst>
          </p:nvPr>
        </p:nvGraphicFramePr>
        <p:xfrm>
          <a:off x="685800" y="3373120"/>
          <a:ext cx="8458198" cy="741680"/>
        </p:xfrm>
        <a:graphic>
          <a:graphicData uri="http://schemas.openxmlformats.org/drawingml/2006/table">
            <a:tbl>
              <a:tblPr firstRow="1" bandCol="1">
                <a:tableStyleId>{21E4AEA4-8DFA-4A89-87EB-49C32662AFE0}</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370840">
                <a:tc>
                  <a:txBody>
                    <a:bodyPr/>
                    <a:lstStyle/>
                    <a:p>
                      <a:pPr algn="ctr"/>
                      <a:r>
                        <a:rPr lang="en-US" sz="1400" dirty="0"/>
                        <a:t>Taught</a:t>
                      </a:r>
                    </a:p>
                  </a:txBody>
                  <a:tcPr/>
                </a:tc>
                <a:tc>
                  <a:txBody>
                    <a:bodyPr/>
                    <a:lstStyle/>
                    <a:p>
                      <a:pPr algn="ctr"/>
                      <a:r>
                        <a:rPr lang="en-US" sz="1400" dirty="0"/>
                        <a:t>ID#</a:t>
                      </a:r>
                    </a:p>
                  </a:txBody>
                  <a:tcPr/>
                </a:tc>
                <a:tc>
                  <a:txBody>
                    <a:bodyPr/>
                    <a:lstStyle/>
                    <a:p>
                      <a:pPr algn="ctr"/>
                      <a:r>
                        <a:rPr lang="en-US" sz="1400" dirty="0"/>
                        <a:t>C#</a:t>
                      </a:r>
                    </a:p>
                  </a:txBody>
                  <a:tcPr/>
                </a:tc>
                <a:tc>
                  <a:txBody>
                    <a:bodyPr/>
                    <a:lstStyle/>
                    <a:p>
                      <a:pPr algn="ctr"/>
                      <a:r>
                        <a:rPr lang="en-US" sz="1400" dirty="0"/>
                        <a:t>Year</a:t>
                      </a:r>
                    </a:p>
                  </a:txBody>
                  <a:tcPr/>
                </a:tc>
                <a:tc>
                  <a:txBody>
                    <a:bodyPr/>
                    <a:lstStyle/>
                    <a:p>
                      <a:pPr algn="ctr"/>
                      <a:r>
                        <a:rPr lang="en-US" sz="1400" dirty="0"/>
                        <a:t>Semester</a:t>
                      </a:r>
                    </a:p>
                  </a:txBody>
                  <a:tcPr/>
                </a:tc>
                <a:tc>
                  <a:txBody>
                    <a:bodyPr/>
                    <a:lstStyle/>
                    <a:p>
                      <a:pPr algn="ctr"/>
                      <a:r>
                        <a:rPr lang="en-US" sz="1400" dirty="0"/>
                        <a:t>Sec#</a:t>
                      </a:r>
                    </a:p>
                  </a:txBody>
                  <a:tcPr/>
                </a:tc>
                <a:tc>
                  <a:txBody>
                    <a:bodyPr/>
                    <a:lstStyle/>
                    <a:p>
                      <a:pPr algn="ctr"/>
                      <a:r>
                        <a:rPr lang="en-US" sz="1400" dirty="0"/>
                        <a:t>Monitor</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err="1"/>
                        <a:t>G22.2433</a:t>
                      </a:r>
                      <a:endParaRPr lang="en-US" sz="1400" dirty="0"/>
                    </a:p>
                  </a:txBody>
                  <a:tcPr/>
                </a:tc>
                <a:tc>
                  <a:txBody>
                    <a:bodyPr/>
                    <a:lstStyle/>
                    <a:p>
                      <a:r>
                        <a:rPr lang="en-US" sz="1400" dirty="0"/>
                        <a:t>2009</a:t>
                      </a:r>
                    </a:p>
                  </a:txBody>
                  <a:tcPr/>
                </a:tc>
                <a:tc>
                  <a:txBody>
                    <a:bodyPr/>
                    <a:lstStyle/>
                    <a:p>
                      <a:r>
                        <a:rPr lang="en-US" sz="1400" dirty="0"/>
                        <a:t>Spring</a:t>
                      </a:r>
                    </a:p>
                  </a:txBody>
                  <a:tcPr/>
                </a:tc>
                <a:tc>
                  <a:txBody>
                    <a:bodyPr/>
                    <a:lstStyle/>
                    <a:p>
                      <a:r>
                        <a:rPr lang="en-US" sz="1400" dirty="0"/>
                        <a:t>001</a:t>
                      </a:r>
                    </a:p>
                  </a:txBody>
                  <a:tcPr/>
                </a:tc>
                <a:tc>
                  <a:txBody>
                    <a:bodyPr/>
                    <a:lstStyle/>
                    <a:p>
                      <a:r>
                        <a:rPr lang="en-US" sz="1400" dirty="0"/>
                        <a:t>7</a:t>
                      </a:r>
                    </a:p>
                  </a:txBody>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1801884415"/>
              </p:ext>
            </p:extLst>
          </p:nvPr>
        </p:nvGraphicFramePr>
        <p:xfrm>
          <a:off x="685800" y="1620520"/>
          <a:ext cx="3624942" cy="1483360"/>
        </p:xfrm>
        <a:graphic>
          <a:graphicData uri="http://schemas.openxmlformats.org/drawingml/2006/table">
            <a:tbl>
              <a:tblPr firstRow="1" bandCol="1">
                <a:tableStyleId>{21E4AEA4-8DFA-4A89-87EB-49C32662AFE0}</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tblGrid>
              <a:tr h="370840">
                <a:tc>
                  <a:txBody>
                    <a:bodyPr/>
                    <a:lstStyle/>
                    <a:p>
                      <a:pPr algn="ctr"/>
                      <a:r>
                        <a:rPr lang="en-US" sz="1400" dirty="0"/>
                        <a:t>Professor</a:t>
                      </a:r>
                    </a:p>
                  </a:txBody>
                  <a:tcPr/>
                </a:tc>
                <a:tc>
                  <a:txBody>
                    <a:bodyPr/>
                    <a:lstStyle/>
                    <a:p>
                      <a:pPr algn="ctr"/>
                      <a:r>
                        <a:rPr lang="en-US" sz="1400" dirty="0"/>
                        <a:t>ID#</a:t>
                      </a:r>
                    </a:p>
                  </a:txBody>
                  <a:tcPr/>
                </a:tc>
                <a:tc>
                  <a:txBody>
                    <a:bodyPr/>
                    <a:lstStyle/>
                    <a:p>
                      <a:pPr algn="ctr"/>
                      <a:r>
                        <a:rPr lang="en-US" sz="1400" dirty="0"/>
                        <a:t>Salary</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1</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7</a:t>
                      </a:r>
                    </a:p>
                  </a:txBody>
                  <a:tcPr/>
                </a:tc>
                <a:tc>
                  <a:txBody>
                    <a:bodyPr/>
                    <a:lstStyle/>
                    <a:p>
                      <a:r>
                        <a:rPr lang="en-US" sz="1400" dirty="0"/>
                        <a:t>2</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9</a:t>
                      </a:r>
                    </a:p>
                  </a:txBody>
                  <a:tcPr/>
                </a:tc>
                <a:tc>
                  <a:txBody>
                    <a:bodyPr/>
                    <a:lstStyle/>
                    <a:p>
                      <a:r>
                        <a:rPr lang="en-US" sz="1400" dirty="0"/>
                        <a:t>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p:txBody>
          <a:bodyPr numCol="1"/>
          <a:lstStyle/>
          <a:p>
            <a:r>
              <a:rPr lang="en-US"/>
              <a:t>Referential Integrity: Example</a:t>
            </a:r>
          </a:p>
        </p:txBody>
      </p:sp>
      <p:sp>
        <p:nvSpPr>
          <p:cNvPr id="121859"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endParaRPr lang="en-US" dirty="0"/>
          </a:p>
          <a:p>
            <a:r>
              <a:rPr lang="en-US" dirty="0"/>
              <a:t>A user accesses the database and </a:t>
            </a:r>
            <a:r>
              <a:rPr lang="en-US" b="1" i="1" dirty="0">
                <a:solidFill>
                  <a:srgbClr val="FF0000"/>
                </a:solidFill>
              </a:rPr>
              <a:t>attempts to delete a row </a:t>
            </a:r>
            <a:r>
              <a:rPr lang="en-US" dirty="0"/>
              <a:t>(or all rows like this, recall that duplicates are permitted) 5,1 </a:t>
            </a:r>
            <a:r>
              <a:rPr lang="en-US" b="1" i="1" dirty="0">
                <a:solidFill>
                  <a:srgbClr val="FF0000"/>
                </a:solidFill>
              </a:rPr>
              <a:t>from Professor</a:t>
            </a:r>
          </a:p>
          <a:p>
            <a:r>
              <a:rPr lang="en-US" dirty="0"/>
              <a:t>What should happen, as there is a row in Taught referencing this row in Professor?</a:t>
            </a:r>
          </a:p>
          <a:p>
            <a:r>
              <a:rPr lang="en-US" dirty="0"/>
              <a:t>A user accesses the database and attempts to delete row 9,2 from Professor?</a:t>
            </a:r>
          </a:p>
          <a:p>
            <a:r>
              <a:rPr lang="en-US" dirty="0"/>
              <a:t>What should happen, as there is no row in Taught referencing this row in Professor?</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000691709"/>
              </p:ext>
            </p:extLst>
          </p:nvPr>
        </p:nvGraphicFramePr>
        <p:xfrm>
          <a:off x="685800" y="3068320"/>
          <a:ext cx="8458198" cy="741680"/>
        </p:xfrm>
        <a:graphic>
          <a:graphicData uri="http://schemas.openxmlformats.org/drawingml/2006/table">
            <a:tbl>
              <a:tblPr firstRow="1" bandCol="1">
                <a:tableStyleId>{21E4AEA4-8DFA-4A89-87EB-49C32662AFE0}</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370840">
                <a:tc>
                  <a:txBody>
                    <a:bodyPr/>
                    <a:lstStyle/>
                    <a:p>
                      <a:pPr algn="ctr"/>
                      <a:r>
                        <a:rPr lang="en-US" sz="1400" dirty="0"/>
                        <a:t>Taught</a:t>
                      </a:r>
                    </a:p>
                  </a:txBody>
                  <a:tcPr/>
                </a:tc>
                <a:tc>
                  <a:txBody>
                    <a:bodyPr/>
                    <a:lstStyle/>
                    <a:p>
                      <a:pPr algn="ctr"/>
                      <a:r>
                        <a:rPr lang="en-US" sz="1400" dirty="0"/>
                        <a:t>ID#</a:t>
                      </a:r>
                    </a:p>
                  </a:txBody>
                  <a:tcPr/>
                </a:tc>
                <a:tc>
                  <a:txBody>
                    <a:bodyPr/>
                    <a:lstStyle/>
                    <a:p>
                      <a:pPr algn="ctr"/>
                      <a:r>
                        <a:rPr lang="en-US" sz="1400" dirty="0"/>
                        <a:t>C#</a:t>
                      </a:r>
                    </a:p>
                  </a:txBody>
                  <a:tcPr/>
                </a:tc>
                <a:tc>
                  <a:txBody>
                    <a:bodyPr/>
                    <a:lstStyle/>
                    <a:p>
                      <a:pPr algn="ctr"/>
                      <a:r>
                        <a:rPr lang="en-US" sz="1400" dirty="0"/>
                        <a:t>Year</a:t>
                      </a:r>
                    </a:p>
                  </a:txBody>
                  <a:tcPr/>
                </a:tc>
                <a:tc>
                  <a:txBody>
                    <a:bodyPr/>
                    <a:lstStyle/>
                    <a:p>
                      <a:pPr algn="ctr"/>
                      <a:r>
                        <a:rPr lang="en-US" sz="1400" dirty="0"/>
                        <a:t>Semester</a:t>
                      </a:r>
                    </a:p>
                  </a:txBody>
                  <a:tcPr/>
                </a:tc>
                <a:tc>
                  <a:txBody>
                    <a:bodyPr/>
                    <a:lstStyle/>
                    <a:p>
                      <a:pPr algn="ctr"/>
                      <a:r>
                        <a:rPr lang="en-US" sz="1400" dirty="0"/>
                        <a:t>Sec#</a:t>
                      </a:r>
                    </a:p>
                  </a:txBody>
                  <a:tcPr/>
                </a:tc>
                <a:tc>
                  <a:txBody>
                    <a:bodyPr/>
                    <a:lstStyle/>
                    <a:p>
                      <a:pPr algn="ctr"/>
                      <a:r>
                        <a:rPr lang="en-US" sz="1400" dirty="0"/>
                        <a:t>Monitors</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err="1"/>
                        <a:t>G22.2433</a:t>
                      </a:r>
                      <a:endParaRPr lang="en-US" sz="1400" dirty="0"/>
                    </a:p>
                  </a:txBody>
                  <a:tcPr/>
                </a:tc>
                <a:tc>
                  <a:txBody>
                    <a:bodyPr/>
                    <a:lstStyle/>
                    <a:p>
                      <a:r>
                        <a:rPr lang="en-US" sz="1400" dirty="0"/>
                        <a:t>2009</a:t>
                      </a:r>
                    </a:p>
                  </a:txBody>
                  <a:tcPr/>
                </a:tc>
                <a:tc>
                  <a:txBody>
                    <a:bodyPr/>
                    <a:lstStyle/>
                    <a:p>
                      <a:r>
                        <a:rPr lang="en-US" sz="1400" dirty="0"/>
                        <a:t>Spring</a:t>
                      </a:r>
                    </a:p>
                  </a:txBody>
                  <a:tcPr/>
                </a:tc>
                <a:tc>
                  <a:txBody>
                    <a:bodyPr/>
                    <a:lstStyle/>
                    <a:p>
                      <a:r>
                        <a:rPr lang="en-US" sz="1400" dirty="0"/>
                        <a:t>001</a:t>
                      </a:r>
                    </a:p>
                  </a:txBody>
                  <a:tcPr/>
                </a:tc>
                <a:tc>
                  <a:txBody>
                    <a:bodyPr/>
                    <a:lstStyle/>
                    <a:p>
                      <a:r>
                        <a:rPr lang="en-US" sz="1400" dirty="0"/>
                        <a:t>7</a:t>
                      </a:r>
                    </a:p>
                  </a:txBody>
                  <a:tcPr/>
                </a:tc>
                <a:extLst>
                  <a:ext uri="{0D108BD9-81ED-4DB2-BD59-A6C34878D82A}">
                    <a16:rowId xmlns:a16="http://schemas.microsoft.com/office/drawing/2014/main" val="10001"/>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496731793"/>
              </p:ext>
            </p:extLst>
          </p:nvPr>
        </p:nvGraphicFramePr>
        <p:xfrm>
          <a:off x="685800" y="1336040"/>
          <a:ext cx="3624942" cy="1483360"/>
        </p:xfrm>
        <a:graphic>
          <a:graphicData uri="http://schemas.openxmlformats.org/drawingml/2006/table">
            <a:tbl>
              <a:tblPr firstRow="1" bandCol="1">
                <a:tableStyleId>{21E4AEA4-8DFA-4A89-87EB-49C32662AFE0}</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tblGrid>
              <a:tr h="370840">
                <a:tc>
                  <a:txBody>
                    <a:bodyPr/>
                    <a:lstStyle/>
                    <a:p>
                      <a:pPr algn="ctr"/>
                      <a:r>
                        <a:rPr lang="en-US" sz="1400" dirty="0"/>
                        <a:t>Professor</a:t>
                      </a:r>
                    </a:p>
                  </a:txBody>
                  <a:tcPr/>
                </a:tc>
                <a:tc>
                  <a:txBody>
                    <a:bodyPr/>
                    <a:lstStyle/>
                    <a:p>
                      <a:pPr algn="ctr"/>
                      <a:r>
                        <a:rPr lang="en-US" sz="1400" dirty="0"/>
                        <a:t>ID#</a:t>
                      </a:r>
                    </a:p>
                  </a:txBody>
                  <a:tcPr/>
                </a:tc>
                <a:tc>
                  <a:txBody>
                    <a:bodyPr/>
                    <a:lstStyle/>
                    <a:p>
                      <a:pPr algn="ctr"/>
                      <a:r>
                        <a:rPr lang="en-US" sz="1400" dirty="0"/>
                        <a:t>Salary</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1</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7</a:t>
                      </a:r>
                    </a:p>
                  </a:txBody>
                  <a:tcPr/>
                </a:tc>
                <a:tc>
                  <a:txBody>
                    <a:bodyPr/>
                    <a:lstStyle/>
                    <a:p>
                      <a:r>
                        <a:rPr lang="en-US" sz="1400" dirty="0"/>
                        <a:t>2</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9</a:t>
                      </a:r>
                    </a:p>
                  </a:txBody>
                  <a:tcPr/>
                </a:tc>
                <a:tc>
                  <a:txBody>
                    <a:bodyPr/>
                    <a:lstStyle/>
                    <a:p>
                      <a:r>
                        <a:rPr lang="en-US" sz="1400" dirty="0"/>
                        <a:t>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numCol="1"/>
          <a:lstStyle/>
          <a:p>
            <a:r>
              <a:rPr lang="en-US"/>
              <a:t>Referential Integrity: Example</a:t>
            </a:r>
          </a:p>
        </p:txBody>
      </p:sp>
      <p:sp>
        <p:nvSpPr>
          <p:cNvPr id="122883" name="Content Placeholder 2"/>
          <p:cNvSpPr>
            <a:spLocks noGrp="1"/>
          </p:cNvSpPr>
          <p:nvPr>
            <p:ph idx="1"/>
          </p:nvPr>
        </p:nvSpPr>
        <p:spPr/>
        <p:txBody>
          <a:bodyPr numCol="1"/>
          <a:lstStyle/>
          <a:p>
            <a:r>
              <a:rPr lang="en-US" dirty="0"/>
              <a:t>Part of specification of foreign key in in Taught</a:t>
            </a:r>
          </a:p>
          <a:p>
            <a:pPr lvl="1"/>
            <a:r>
              <a:rPr lang="en-US" dirty="0"/>
              <a:t>Covered again in the SQL DDL unit</a:t>
            </a:r>
          </a:p>
          <a:p>
            <a:r>
              <a:rPr lang="en-US" dirty="0"/>
              <a:t>An action on Professor can be denied, or can trigger an action on Taught</a:t>
            </a:r>
          </a:p>
          <a:p>
            <a:r>
              <a:rPr lang="en-US" dirty="0"/>
              <a:t>For example</a:t>
            </a:r>
          </a:p>
          <a:p>
            <a:pPr lvl="1"/>
            <a:r>
              <a:rPr lang="en-US" dirty="0"/>
              <a:t>ON DELETE NO ACTION</a:t>
            </a:r>
          </a:p>
          <a:p>
            <a:pPr lvl="1">
              <a:buFont typeface="Symbol" pitchFamily="18" charset="2"/>
              <a:buNone/>
            </a:pPr>
            <a:r>
              <a:rPr lang="en-US" dirty="0"/>
              <a:t>	This means that the “needed” row in Professor cannot be deleted</a:t>
            </a:r>
          </a:p>
          <a:p>
            <a:pPr lvl="1">
              <a:buFont typeface="Symbol" pitchFamily="18" charset="2"/>
              <a:buNone/>
            </a:pPr>
            <a:r>
              <a:rPr lang="en-US" dirty="0"/>
              <a:t>	Of course, it is possible to delete the row from Taught and then from the Professor (if no other row in in any table in the database “needs” that row in Professor)</a:t>
            </a:r>
          </a:p>
          <a:p>
            <a:pPr lvl="1"/>
            <a:r>
              <a:rPr lang="en-US" dirty="0"/>
              <a:t>ON DELETE CASCADE	</a:t>
            </a:r>
          </a:p>
          <a:p>
            <a:pPr lvl="1">
              <a:buFont typeface="Symbol" pitchFamily="18" charset="2"/>
              <a:buNone/>
            </a:pPr>
            <a:r>
              <a:rPr lang="en-US" dirty="0"/>
              <a:t>	This means that if the a row is deleted from Professor, all the rows in Taught referring to it are deleted too</a:t>
            </a:r>
          </a:p>
          <a:p>
            <a:pPr lvl="1"/>
            <a:r>
              <a:rPr lang="en-US" dirty="0"/>
              <a:t>ON DELETE SET NULL</a:t>
            </a:r>
          </a:p>
          <a:p>
            <a:pPr lvl="1">
              <a:buFont typeface="Symbol" pitchFamily="18" charset="2"/>
              <a:buNone/>
            </a:pPr>
            <a:r>
              <a:rPr lang="en-US" dirty="0"/>
              <a:t>	This means, that the value referring to no-longer-existing professor is replaced by NULL</a:t>
            </a:r>
          </a:p>
          <a:p>
            <a:pPr lvl="1">
              <a:buFont typeface="Symbol" pitchFamily="18" charset="2"/>
              <a:buNone/>
            </a:pPr>
            <a:r>
              <a:rPr lang="en-US" dirty="0"/>
              <a:t>	In our example, this is not possible for ID# as it is a part of the primary key of Taught, but is possible for Monitor</a:t>
            </a:r>
          </a:p>
          <a:p>
            <a:pPr lvl="1"/>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numCol="1"/>
          <a:lstStyle/>
          <a:p>
            <a:r>
              <a:rPr lang="en-US"/>
              <a:t>Referential Integrity: Another Example</a:t>
            </a:r>
          </a:p>
        </p:txBody>
      </p:sp>
      <p:sp>
        <p:nvSpPr>
          <p:cNvPr id="123907" name="Content Placeholder 2"/>
          <p:cNvSpPr>
            <a:spLocks noGrp="1"/>
          </p:cNvSpPr>
          <p:nvPr>
            <p:ph idx="1"/>
          </p:nvPr>
        </p:nvSpPr>
        <p:spPr/>
        <p:txBody>
          <a:bodyPr numCol="1"/>
          <a:lstStyle/>
          <a:p>
            <a:r>
              <a:rPr lang="en-US" dirty="0"/>
              <a:t>Part of specification of foreign key in in Professor</a:t>
            </a:r>
          </a:p>
          <a:p>
            <a:r>
              <a:rPr lang="en-US" dirty="0"/>
              <a:t>An action on Person can be denied, or can trigger an action on Professor</a:t>
            </a:r>
          </a:p>
          <a:p>
            <a:r>
              <a:rPr lang="en-US" dirty="0"/>
              <a:t>For example</a:t>
            </a:r>
          </a:p>
          <a:p>
            <a:pPr lvl="1"/>
            <a:r>
              <a:rPr lang="en-US" dirty="0"/>
              <a:t>ON UPDATE CASCADE	</a:t>
            </a:r>
          </a:p>
          <a:p>
            <a:pPr lvl="1">
              <a:buFont typeface="Symbol" pitchFamily="18" charset="2"/>
              <a:buNone/>
            </a:pPr>
            <a:r>
              <a:rPr lang="en-US" dirty="0"/>
              <a:t>	This means that if the value of ID# in Person is changed, this value of ID# also propagates to Professor</a:t>
            </a:r>
          </a:p>
          <a:p>
            <a:r>
              <a:rPr lang="en-US" dirty="0"/>
              <a:t>Could (and probably should) add to Taught and Required:</a:t>
            </a:r>
          </a:p>
          <a:p>
            <a:pPr lvl="1"/>
            <a:r>
              <a:rPr lang="en-US" dirty="0"/>
              <a:t>ON UPDATE CASCADE	</a:t>
            </a:r>
          </a:p>
          <a:p>
            <a:pPr lvl="1">
              <a:buFont typeface="Symbol" pitchFamily="18" charset="2"/>
              <a:buNone/>
            </a:pPr>
            <a:r>
              <a:rPr lang="en-US" dirty="0"/>
              <a:t>	In appropriate attributes, so that the change of ID# in Professor also propagates to them</a:t>
            </a:r>
          </a:p>
          <a:p>
            <a:pPr lvl="1">
              <a:buFont typeface="Symbol" pitchFamily="18" charset="2"/>
              <a:buNone/>
            </a:pPr>
            <a:r>
              <a:rPr lang="en-US" dirty="0"/>
              <a:t>	In Taught in both ID# and Monitor</a:t>
            </a:r>
          </a:p>
          <a:p>
            <a:pPr lvl="1">
              <a:buFont typeface="Symbol" pitchFamily="18" charset="2"/>
              <a:buNone/>
            </a:pPr>
            <a:r>
              <a:rPr lang="en-US" dirty="0"/>
              <a:t>	In Required in ID#</a:t>
            </a:r>
          </a:p>
          <a:p>
            <a:pPr lvl="1">
              <a:buFont typeface="Symbol" pitchFamily="18" charset="2"/>
              <a:buNone/>
            </a:pPr>
            <a:endParaRPr lang="en-US" dirty="0"/>
          </a:p>
          <a:p>
            <a:r>
              <a:rPr lang="en-US" dirty="0"/>
              <a:t>Good mechanism for maintenance of consistency</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Surrogate Primary Keys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416612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Relational Implementation in Context</a:t>
            </a:r>
          </a:p>
        </p:txBody>
      </p:sp>
      <p:sp>
        <p:nvSpPr>
          <p:cNvPr id="3" name="Content Placeholder 2"/>
          <p:cNvSpPr>
            <a:spLocks noGrp="1"/>
          </p:cNvSpPr>
          <p:nvPr>
            <p:ph idx="1"/>
          </p:nvPr>
        </p:nvSpPr>
        <p:spPr/>
        <p:txBody>
          <a:bodyPr numCol="1"/>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961035973"/>
              </p:ext>
            </p:extLst>
          </p:nvPr>
        </p:nvGraphicFramePr>
        <p:xfrm>
          <a:off x="261938" y="1473200"/>
          <a:ext cx="9310687" cy="5767388"/>
        </p:xfrm>
        <a:graphic>
          <a:graphicData uri="http://schemas.openxmlformats.org/presentationml/2006/ole">
            <mc:AlternateContent xmlns:mc="http://schemas.openxmlformats.org/markup-compatibility/2006">
              <mc:Choice xmlns:v="urn:schemas-microsoft-com:vml" Requires="v">
                <p:oleObj name="Visio" r:id="rId3" imgW="9311394" imgH="5768154" progId="Visio.Drawing.11">
                  <p:embed/>
                </p:oleObj>
              </mc:Choice>
              <mc:Fallback>
                <p:oleObj name="Visio" r:id="rId3" imgW="9311394" imgH="5768154" progId="Visio.Drawing.11">
                  <p:embed/>
                  <p:pic>
                    <p:nvPicPr>
                      <p:cNvPr id="4"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1473200"/>
                        <a:ext cx="9310687"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46667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numCol="1"/>
          <a:lstStyle/>
          <a:p>
            <a:r>
              <a:rPr lang="en-US" dirty="0"/>
              <a:t>Keys</a:t>
            </a:r>
          </a:p>
        </p:txBody>
      </p:sp>
      <p:sp>
        <p:nvSpPr>
          <p:cNvPr id="53251" name="Rectangle 3"/>
          <p:cNvSpPr>
            <a:spLocks noGrp="1" noChangeArrowheads="1"/>
          </p:cNvSpPr>
          <p:nvPr>
            <p:ph type="body" idx="1"/>
          </p:nvPr>
        </p:nvSpPr>
        <p:spPr/>
        <p:txBody>
          <a:bodyPr numCol="1"/>
          <a:lstStyle/>
          <a:p>
            <a:pPr>
              <a:lnSpc>
                <a:spcPct val="80000"/>
              </a:lnSpc>
            </a:pPr>
            <a:r>
              <a:rPr lang="en-US" dirty="0"/>
              <a:t>Consider relation (schema) Person(FN, </a:t>
            </a:r>
            <a:r>
              <a:rPr lang="en-US" dirty="0" err="1"/>
              <a:t>LN</a:t>
            </a:r>
            <a:r>
              <a:rPr lang="en-US" dirty="0"/>
              <a:t>, Grade, </a:t>
            </a:r>
            <a:r>
              <a:rPr lang="en-US" dirty="0" err="1"/>
              <a:t>YOB</a:t>
            </a:r>
            <a:r>
              <a:rPr lang="en-US" dirty="0"/>
              <a:t>)</a:t>
            </a:r>
          </a:p>
          <a:p>
            <a:pPr>
              <a:lnSpc>
                <a:spcPct val="80000"/>
              </a:lnSpc>
            </a:pPr>
            <a:r>
              <a:rPr lang="en-US" dirty="0"/>
              <a:t>Instance:</a:t>
            </a:r>
          </a:p>
          <a:p>
            <a:pPr>
              <a:lnSpc>
                <a:spcPct val="80000"/>
              </a:lnSpc>
              <a:buFont typeface="Monotype Sorts" pitchFamily="2" charset="2"/>
              <a:buNone/>
            </a:pPr>
            <a:r>
              <a:rPr lang="en-US" dirty="0"/>
              <a:t>	</a:t>
            </a:r>
          </a:p>
          <a:p>
            <a:pPr>
              <a:lnSpc>
                <a:spcPct val="80000"/>
              </a:lnSpc>
              <a:buFont typeface="Monotype Sorts" pitchFamily="2" charset="2"/>
              <a:buNone/>
            </a:pPr>
            <a:endParaRPr lang="en-US" dirty="0"/>
          </a:p>
          <a:p>
            <a:pPr>
              <a:lnSpc>
                <a:spcPct val="80000"/>
              </a:lnSpc>
              <a:buFont typeface="Monotype Sorts" pitchFamily="2" charset="2"/>
              <a:buNone/>
            </a:pPr>
            <a:endParaRPr lang="en-US" dirty="0"/>
          </a:p>
          <a:p>
            <a:pPr>
              <a:lnSpc>
                <a:spcPct val="80000"/>
              </a:lnSpc>
              <a:buFont typeface="Monotype Sorts" pitchFamily="2" charset="2"/>
              <a:buNone/>
            </a:pPr>
            <a:endParaRPr lang="en-US" dirty="0"/>
          </a:p>
          <a:p>
            <a:pPr>
              <a:lnSpc>
                <a:spcPct val="80000"/>
              </a:lnSpc>
              <a:buFont typeface="Monotype Sorts" pitchFamily="2" charset="2"/>
              <a:buNone/>
            </a:pPr>
            <a:endParaRPr lang="en-US" dirty="0"/>
          </a:p>
          <a:p>
            <a:pPr>
              <a:lnSpc>
                <a:spcPct val="80000"/>
              </a:lnSpc>
            </a:pPr>
            <a:r>
              <a:rPr lang="en-US" dirty="0"/>
              <a:t>We are </a:t>
            </a:r>
            <a:r>
              <a:rPr lang="en-US" b="1" i="1" dirty="0">
                <a:solidFill>
                  <a:srgbClr val="FF0000"/>
                </a:solidFill>
              </a:rPr>
              <a:t>told </a:t>
            </a:r>
            <a:r>
              <a:rPr lang="en-US" dirty="0"/>
              <a:t>that any two tuples that are equal on both FN and </a:t>
            </a:r>
            <a:r>
              <a:rPr lang="en-US" dirty="0" err="1"/>
              <a:t>LN</a:t>
            </a:r>
            <a:r>
              <a:rPr lang="en-US" dirty="0"/>
              <a:t> are (completely) equal</a:t>
            </a:r>
          </a:p>
          <a:p>
            <a:pPr lvl="1">
              <a:lnSpc>
                <a:spcPct val="80000"/>
              </a:lnSpc>
            </a:pPr>
            <a:r>
              <a:rPr lang="en-US" dirty="0"/>
              <a:t>We have some tuples appearing multiple times: this is just for clarifying that this permitted in the definition, we do not discuss here why we would have the same tuple more than once (we will talk about this later)</a:t>
            </a:r>
          </a:p>
          <a:p>
            <a:pPr>
              <a:lnSpc>
                <a:spcPct val="80000"/>
              </a:lnSpc>
            </a:pPr>
            <a:r>
              <a:rPr lang="en-US" dirty="0"/>
              <a:t>This is a property of </a:t>
            </a:r>
            <a:r>
              <a:rPr lang="en-US" b="1" i="1" dirty="0">
                <a:solidFill>
                  <a:srgbClr val="FF0000"/>
                </a:solidFill>
              </a:rPr>
              <a:t>every possible instance </a:t>
            </a:r>
            <a:r>
              <a:rPr lang="en-US" dirty="0"/>
              <a:t>of Person in our application: we are told that</a:t>
            </a:r>
          </a:p>
          <a:p>
            <a:pPr>
              <a:lnSpc>
                <a:spcPct val="80000"/>
              </a:lnSpc>
            </a:pPr>
            <a:r>
              <a:rPr lang="en-US" dirty="0"/>
              <a:t>Then (FN, LN) is a </a:t>
            </a:r>
            <a:r>
              <a:rPr lang="en-US" b="1" i="1" dirty="0">
                <a:solidFill>
                  <a:srgbClr val="FC0128"/>
                </a:solidFill>
              </a:rPr>
              <a:t>key</a:t>
            </a:r>
            <a:r>
              <a:rPr lang="en-US" dirty="0"/>
              <a:t>  of Person, as this is a minimal set of attributes whose values identify a unique person</a:t>
            </a:r>
          </a:p>
          <a:p>
            <a:pPr>
              <a:lnSpc>
                <a:spcPct val="80000"/>
              </a:lnSpc>
            </a:pPr>
            <a:r>
              <a:rPr lang="en-US" dirty="0"/>
              <a:t>What does this mean exactly?</a:t>
            </a:r>
          </a:p>
        </p:txBody>
      </p:sp>
      <p:graphicFrame>
        <p:nvGraphicFramePr>
          <p:cNvPr id="5" name="Content Placeholder 3"/>
          <p:cNvGraphicFramePr>
            <a:graphicFrameLocks/>
          </p:cNvGraphicFramePr>
          <p:nvPr>
            <p:extLst>
              <p:ext uri="{D42A27DB-BD31-4B8C-83A1-F6EECF244321}">
                <p14:modId xmlns:p14="http://schemas.microsoft.com/office/powerpoint/2010/main" val="3493788245"/>
              </p:ext>
            </p:extLst>
          </p:nvPr>
        </p:nvGraphicFramePr>
        <p:xfrm>
          <a:off x="1219200" y="2006600"/>
          <a:ext cx="6629400" cy="1879600"/>
        </p:xfrm>
        <a:graphic>
          <a:graphicData uri="http://schemas.openxmlformats.org/drawingml/2006/table">
            <a:tbl>
              <a:tblPr firstRow="1" bandCol="1">
                <a:tableStyleId>{21E4AEA4-8DFA-4A89-87EB-49C32662AFE0}</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5920">
                <a:tc>
                  <a:txBody>
                    <a:bodyPr/>
                    <a:lstStyle/>
                    <a:p>
                      <a:pPr algn="ctr"/>
                      <a:r>
                        <a:rPr lang="en-US" dirty="0"/>
                        <a:t>Person</a:t>
                      </a:r>
                    </a:p>
                  </a:txBody>
                  <a:tcPr/>
                </a:tc>
                <a:tc>
                  <a:txBody>
                    <a:bodyPr/>
                    <a:lstStyle/>
                    <a:p>
                      <a:pPr algn="ctr"/>
                      <a:r>
                        <a:rPr lang="en-US" dirty="0"/>
                        <a:t>FN</a:t>
                      </a:r>
                    </a:p>
                  </a:txBody>
                  <a:tcPr/>
                </a:tc>
                <a:tc>
                  <a:txBody>
                    <a:bodyPr/>
                    <a:lstStyle/>
                    <a:p>
                      <a:pPr algn="ctr"/>
                      <a:r>
                        <a:rPr lang="en-US" dirty="0" err="1"/>
                        <a:t>LN</a:t>
                      </a:r>
                      <a:endParaRPr lang="en-US" dirty="0"/>
                    </a:p>
                  </a:txBody>
                  <a:tcPr/>
                </a:tc>
                <a:tc>
                  <a:txBody>
                    <a:bodyPr/>
                    <a:lstStyle/>
                    <a:p>
                      <a:pPr algn="ctr"/>
                      <a:r>
                        <a:rPr lang="en-US" dirty="0"/>
                        <a:t>Grade</a:t>
                      </a:r>
                    </a:p>
                  </a:txBody>
                  <a:tcPr/>
                </a:tc>
                <a:tc>
                  <a:txBody>
                    <a:bodyPr/>
                    <a:lstStyle/>
                    <a:p>
                      <a:pPr algn="ctr"/>
                      <a:r>
                        <a:rPr lang="en-US" dirty="0" err="1"/>
                        <a:t>YOB</a:t>
                      </a:r>
                      <a:endParaRPr lang="en-US" dirty="0"/>
                    </a:p>
                  </a:txBody>
                  <a:tcPr/>
                </a:tc>
                <a:extLst>
                  <a:ext uri="{0D108BD9-81ED-4DB2-BD59-A6C34878D82A}">
                    <a16:rowId xmlns:a16="http://schemas.microsoft.com/office/drawing/2014/main" val="10000"/>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Smith</a:t>
                      </a:r>
                    </a:p>
                  </a:txBody>
                  <a:tcPr/>
                </a:tc>
                <a:tc>
                  <a:txBody>
                    <a:bodyPr/>
                    <a:lstStyle/>
                    <a:p>
                      <a:pPr algn="r"/>
                      <a:r>
                        <a:rPr lang="en-US" dirty="0"/>
                        <a:t>8</a:t>
                      </a:r>
                    </a:p>
                  </a:txBody>
                  <a:tcPr/>
                </a:tc>
                <a:tc>
                  <a:txBody>
                    <a:bodyPr/>
                    <a:lstStyle/>
                    <a:p>
                      <a:pPr algn="r"/>
                      <a:r>
                        <a:rPr lang="en-US" dirty="0"/>
                        <a:t>1976</a:t>
                      </a:r>
                    </a:p>
                  </a:txBody>
                  <a:tcPr/>
                </a:tc>
                <a:extLst>
                  <a:ext uri="{0D108BD9-81ED-4DB2-BD59-A6C34878D82A}">
                    <a16:rowId xmlns:a16="http://schemas.microsoft.com/office/drawing/2014/main" val="10001"/>
                  </a:ext>
                </a:extLst>
              </a:tr>
              <a:tr h="375920">
                <a:tc>
                  <a:txBody>
                    <a:bodyPr/>
                    <a:lstStyle/>
                    <a:p>
                      <a:endParaRPr lang="en-US" dirty="0"/>
                    </a:p>
                  </a:txBody>
                  <a:tcPr>
                    <a:solidFill>
                      <a:schemeClr val="bg1"/>
                    </a:solidFill>
                  </a:tcPr>
                </a:tc>
                <a:tc>
                  <a:txBody>
                    <a:bodyPr/>
                    <a:lstStyle/>
                    <a:p>
                      <a:r>
                        <a:rPr lang="en-US" dirty="0" err="1"/>
                        <a:t>Lakshmi</a:t>
                      </a:r>
                      <a:endParaRPr lang="en-US" dirty="0"/>
                    </a:p>
                  </a:txBody>
                  <a:tcPr/>
                </a:tc>
                <a:tc>
                  <a:txBody>
                    <a:bodyPr/>
                    <a:lstStyle/>
                    <a:p>
                      <a:r>
                        <a:rPr lang="en-US" dirty="0"/>
                        <a:t>Smith</a:t>
                      </a:r>
                    </a:p>
                  </a:txBody>
                  <a:tcPr/>
                </a:tc>
                <a:tc>
                  <a:txBody>
                    <a:bodyPr/>
                    <a:lstStyle/>
                    <a:p>
                      <a:pPr algn="r"/>
                      <a:r>
                        <a:rPr lang="en-US" dirty="0"/>
                        <a:t>9</a:t>
                      </a:r>
                    </a:p>
                  </a:txBody>
                  <a:tcPr/>
                </a:tc>
                <a:tc>
                  <a:txBody>
                    <a:bodyPr/>
                    <a:lstStyle/>
                    <a:p>
                      <a:pPr algn="r"/>
                      <a:r>
                        <a:rPr lang="en-US" dirty="0"/>
                        <a:t>1981</a:t>
                      </a:r>
                    </a:p>
                  </a:txBody>
                  <a:tcPr/>
                </a:tc>
                <a:extLst>
                  <a:ext uri="{0D108BD9-81ED-4DB2-BD59-A6C34878D82A}">
                    <a16:rowId xmlns:a16="http://schemas.microsoft.com/office/drawing/2014/main" val="10002"/>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Smith</a:t>
                      </a:r>
                    </a:p>
                  </a:txBody>
                  <a:tcPr/>
                </a:tc>
                <a:tc>
                  <a:txBody>
                    <a:bodyPr/>
                    <a:lstStyle/>
                    <a:p>
                      <a:pPr algn="r"/>
                      <a:r>
                        <a:rPr lang="en-US" dirty="0"/>
                        <a:t>8</a:t>
                      </a:r>
                    </a:p>
                  </a:txBody>
                  <a:tcPr/>
                </a:tc>
                <a:tc>
                  <a:txBody>
                    <a:bodyPr/>
                    <a:lstStyle/>
                    <a:p>
                      <a:pPr algn="r"/>
                      <a:r>
                        <a:rPr lang="en-US" dirty="0"/>
                        <a:t>1976</a:t>
                      </a:r>
                    </a:p>
                  </a:txBody>
                  <a:tcPr/>
                </a:tc>
                <a:extLst>
                  <a:ext uri="{0D108BD9-81ED-4DB2-BD59-A6C34878D82A}">
                    <a16:rowId xmlns:a16="http://schemas.microsoft.com/office/drawing/2014/main" val="10003"/>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Yao</a:t>
                      </a:r>
                    </a:p>
                  </a:txBody>
                  <a:tcPr/>
                </a:tc>
                <a:tc>
                  <a:txBody>
                    <a:bodyPr/>
                    <a:lstStyle/>
                    <a:p>
                      <a:pPr algn="r"/>
                      <a:r>
                        <a:rPr lang="en-US" dirty="0"/>
                        <a:t>9</a:t>
                      </a:r>
                    </a:p>
                  </a:txBody>
                  <a:tcPr/>
                </a:tc>
                <a:tc>
                  <a:txBody>
                    <a:bodyPr/>
                    <a:lstStyle/>
                    <a:p>
                      <a:pPr algn="r"/>
                      <a:r>
                        <a:rPr lang="en-US" dirty="0"/>
                        <a:t>1992</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Surrogate Primary Keys Replacing</a:t>
            </a:r>
            <a:br>
              <a:rPr lang="en-US" dirty="0"/>
            </a:br>
            <a:r>
              <a:rPr lang="en-US" dirty="0"/>
              <a:t>Former “Semantic/Natural” Primary Keys</a:t>
            </a:r>
          </a:p>
        </p:txBody>
      </p:sp>
      <p:sp>
        <p:nvSpPr>
          <p:cNvPr id="3" name="Content Placeholder 2"/>
          <p:cNvSpPr>
            <a:spLocks noGrp="1"/>
          </p:cNvSpPr>
          <p:nvPr>
            <p:ph idx="1"/>
          </p:nvPr>
        </p:nvSpPr>
        <p:spPr/>
        <p:txBody>
          <a:bodyPr numCol="1"/>
          <a:lstStyle/>
          <a:p>
            <a:r>
              <a:rPr lang="en-US" dirty="0"/>
              <a:t>Frequently it is desirable that the primary keys not be interesting by themselves but serve as internal identifiers of tuples in a table</a:t>
            </a:r>
          </a:p>
          <a:p>
            <a:r>
              <a:rPr lang="en-US" dirty="0"/>
              <a:t>It is then less likely that the real world will impose legal or practical constraints on their use</a:t>
            </a:r>
          </a:p>
          <a:p>
            <a:pPr lvl="1"/>
            <a:r>
              <a:rPr lang="en-US" dirty="0"/>
              <a:t>For example, NYU used Social Security Numbers as identifiers, but a file of them was hacked</a:t>
            </a:r>
          </a:p>
          <a:p>
            <a:pPr lvl="1"/>
            <a:r>
              <a:rPr lang="en-US" dirty="0"/>
              <a:t>Also, in future, maybe it will be illegal to use Social Security Numbers for any purpose other than Social Security taxes</a:t>
            </a:r>
          </a:p>
          <a:p>
            <a:pPr lvl="1"/>
            <a:r>
              <a:rPr lang="en-US" dirty="0"/>
              <a:t>Maybe the manufacturer of Automobile will change retroactively the value of Model (name change to enhance sales)</a:t>
            </a:r>
          </a:p>
        </p:txBody>
      </p:sp>
    </p:spTree>
    <p:extLst>
      <p:ext uri="{BB962C8B-B14F-4D97-AF65-F5344CB8AC3E}">
        <p14:creationId xmlns:p14="http://schemas.microsoft.com/office/powerpoint/2010/main" val="81966855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D56D-A94E-4130-958C-E797CBC75327}"/>
              </a:ext>
            </a:extLst>
          </p:cNvPr>
          <p:cNvSpPr>
            <a:spLocks noGrp="1"/>
          </p:cNvSpPr>
          <p:nvPr>
            <p:ph type="title"/>
          </p:nvPr>
        </p:nvSpPr>
        <p:spPr/>
        <p:txBody>
          <a:bodyPr/>
          <a:lstStyle/>
          <a:p>
            <a:r>
              <a:rPr lang="en-US" dirty="0"/>
              <a:t>How To Think About Surrogate Keys</a:t>
            </a:r>
          </a:p>
        </p:txBody>
      </p:sp>
      <p:sp>
        <p:nvSpPr>
          <p:cNvPr id="3" name="Content Placeholder 2">
            <a:extLst>
              <a:ext uri="{FF2B5EF4-FFF2-40B4-BE49-F238E27FC236}">
                <a16:creationId xmlns:a16="http://schemas.microsoft.com/office/drawing/2014/main" id="{7449FDB6-48FE-441A-BD36-D3372B7C4D16}"/>
              </a:ext>
            </a:extLst>
          </p:cNvPr>
          <p:cNvSpPr>
            <a:spLocks noGrp="1"/>
          </p:cNvSpPr>
          <p:nvPr>
            <p:ph idx="1"/>
          </p:nvPr>
        </p:nvSpPr>
        <p:spPr/>
        <p:txBody>
          <a:bodyPr/>
          <a:lstStyle/>
          <a:p>
            <a:r>
              <a:rPr lang="en-US" dirty="0"/>
              <a:t>You can think of them as just being row numbers</a:t>
            </a:r>
          </a:p>
          <a:p>
            <a:r>
              <a:rPr lang="en-US" dirty="0"/>
              <a:t>We will meet them again when we talk about AUTOINCREMENT keys</a:t>
            </a:r>
          </a:p>
          <a:p>
            <a:endParaRPr lang="en-US" dirty="0"/>
          </a:p>
          <a:p>
            <a:r>
              <a:rPr lang="en-US" dirty="0"/>
              <a:t>Note that surrogate keys “strip away” semantics</a:t>
            </a:r>
          </a:p>
          <a:p>
            <a:endParaRPr lang="en-US" dirty="0"/>
          </a:p>
          <a:p>
            <a:r>
              <a:rPr lang="en-US" dirty="0"/>
              <a:t>We will denote the surrogate using “&amp;” in our examples</a:t>
            </a:r>
          </a:p>
        </p:txBody>
      </p:sp>
    </p:spTree>
    <p:extLst>
      <p:ext uri="{BB962C8B-B14F-4D97-AF65-F5344CB8AC3E}">
        <p14:creationId xmlns:p14="http://schemas.microsoft.com/office/powerpoint/2010/main" val="124749251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123E-B836-4CB1-A21E-4144DC9D4267}"/>
              </a:ext>
            </a:extLst>
          </p:cNvPr>
          <p:cNvSpPr>
            <a:spLocks noGrp="1"/>
          </p:cNvSpPr>
          <p:nvPr>
            <p:ph type="title"/>
          </p:nvPr>
        </p:nvSpPr>
        <p:spPr/>
        <p:txBody>
          <a:bodyPr/>
          <a:lstStyle/>
          <a:p>
            <a:r>
              <a:rPr lang="en-US" dirty="0"/>
              <a:t>Designs With Natural And Surrogate Keys</a:t>
            </a:r>
          </a:p>
        </p:txBody>
      </p:sp>
      <p:sp>
        <p:nvSpPr>
          <p:cNvPr id="3" name="Content Placeholder 2">
            <a:extLst>
              <a:ext uri="{FF2B5EF4-FFF2-40B4-BE49-F238E27FC236}">
                <a16:creationId xmlns:a16="http://schemas.microsoft.com/office/drawing/2014/main" id="{A3645F7C-1D65-419F-BD3F-4689E5C199B5}"/>
              </a:ext>
            </a:extLst>
          </p:cNvPr>
          <p:cNvSpPr>
            <a:spLocks noGrp="1"/>
          </p:cNvSpPr>
          <p:nvPr>
            <p:ph idx="1"/>
          </p:nvPr>
        </p:nvSpPr>
        <p:spPr/>
        <p:txBody>
          <a:bodyPr/>
          <a:lstStyle/>
          <a:p>
            <a:r>
              <a:rPr lang="en-US" dirty="0"/>
              <a:t>Natural (semantic) primary keys</a:t>
            </a:r>
          </a:p>
          <a:p>
            <a:endParaRPr lang="en-US" dirty="0"/>
          </a:p>
          <a:p>
            <a:endParaRPr lang="en-US" dirty="0"/>
          </a:p>
          <a:p>
            <a:endParaRPr lang="en-US" dirty="0"/>
          </a:p>
          <a:p>
            <a:endParaRPr lang="en-US" dirty="0"/>
          </a:p>
          <a:p>
            <a:endParaRPr lang="en-US" dirty="0"/>
          </a:p>
          <a:p>
            <a:r>
              <a:rPr lang="en-US" dirty="0"/>
              <a:t>Surrogate primary key</a:t>
            </a:r>
          </a:p>
          <a:p>
            <a:endParaRPr lang="en-US" dirty="0"/>
          </a:p>
        </p:txBody>
      </p:sp>
      <p:graphicFrame>
        <p:nvGraphicFramePr>
          <p:cNvPr id="4" name="Content Placeholder 3">
            <a:extLst>
              <a:ext uri="{FF2B5EF4-FFF2-40B4-BE49-F238E27FC236}">
                <a16:creationId xmlns:a16="http://schemas.microsoft.com/office/drawing/2014/main" id="{6F6D2CFE-50D1-4AB7-9CD2-C18322C88BD5}"/>
              </a:ext>
            </a:extLst>
          </p:cNvPr>
          <p:cNvGraphicFramePr>
            <a:graphicFrameLocks/>
          </p:cNvGraphicFramePr>
          <p:nvPr/>
        </p:nvGraphicFramePr>
        <p:xfrm>
          <a:off x="7049022" y="4657595"/>
          <a:ext cx="2438400"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838201">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243840">
                <a:tc>
                  <a:txBody>
                    <a:bodyPr/>
                    <a:lstStyle/>
                    <a:p>
                      <a:pPr algn="ctr"/>
                      <a:r>
                        <a:rPr lang="en-US" sz="1000" dirty="0"/>
                        <a:t>Country</a:t>
                      </a:r>
                    </a:p>
                  </a:txBody>
                  <a:tcPr/>
                </a:tc>
                <a:tc>
                  <a:txBody>
                    <a:bodyPr/>
                    <a:lstStyle/>
                    <a:p>
                      <a:pPr algn="ctr"/>
                      <a:r>
                        <a:rPr lang="en-US" sz="1000" u="sng" dirty="0"/>
                        <a:t>Country&amp;</a:t>
                      </a:r>
                    </a:p>
                  </a:txBody>
                  <a:tcPr/>
                </a:tc>
                <a:tc>
                  <a:txBody>
                    <a:bodyPr/>
                    <a:lstStyle/>
                    <a:p>
                      <a:pPr algn="ctr"/>
                      <a:r>
                        <a:rPr lang="en-US" sz="1000" dirty="0"/>
                        <a:t>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CN</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IL</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3</a:t>
                      </a:r>
                    </a:p>
                  </a:txBody>
                  <a:tcPr/>
                </a:tc>
                <a:tc>
                  <a:txBody>
                    <a:bodyPr/>
                    <a:lstStyle/>
                    <a:p>
                      <a:r>
                        <a:rPr lang="en-US" sz="1000" dirty="0"/>
                        <a:t>SA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US</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5</a:t>
                      </a:r>
                    </a:p>
                  </a:txBody>
                  <a:tcPr/>
                </a:tc>
                <a:tc>
                  <a:txBody>
                    <a:bodyPr/>
                    <a:lstStyle/>
                    <a:p>
                      <a:r>
                        <a:rPr lang="en-US" sz="1000" dirty="0"/>
                        <a:t>IN</a:t>
                      </a:r>
                    </a:p>
                  </a:txBody>
                  <a:tcPr/>
                </a:tc>
                <a:extLst>
                  <a:ext uri="{0D108BD9-81ED-4DB2-BD59-A6C34878D82A}">
                    <a16:rowId xmlns:a16="http://schemas.microsoft.com/office/drawing/2014/main" val="10005"/>
                  </a:ext>
                </a:extLst>
              </a:tr>
            </a:tbl>
          </a:graphicData>
        </a:graphic>
      </p:graphicFrame>
      <p:graphicFrame>
        <p:nvGraphicFramePr>
          <p:cNvPr id="5" name="Content Placeholder 3">
            <a:extLst>
              <a:ext uri="{FF2B5EF4-FFF2-40B4-BE49-F238E27FC236}">
                <a16:creationId xmlns:a16="http://schemas.microsoft.com/office/drawing/2014/main" id="{22BFA93B-D2F3-4207-B8D2-2AAF8EA5CD72}"/>
              </a:ext>
            </a:extLst>
          </p:cNvPr>
          <p:cNvGraphicFramePr>
            <a:graphicFrameLocks/>
          </p:cNvGraphicFramePr>
          <p:nvPr/>
        </p:nvGraphicFramePr>
        <p:xfrm>
          <a:off x="3886200" y="4648200"/>
          <a:ext cx="2984327" cy="1219200"/>
        </p:xfrm>
        <a:graphic>
          <a:graphicData uri="http://schemas.openxmlformats.org/drawingml/2006/table">
            <a:tbl>
              <a:tblPr firstRow="1" bandCol="1">
                <a:tableStyleId>{21E4AEA4-8DFA-4A89-87EB-49C32662AFE0}</a:tableStyleId>
              </a:tblPr>
              <a:tblGrid>
                <a:gridCol w="576649">
                  <a:extLst>
                    <a:ext uri="{9D8B030D-6E8A-4147-A177-3AD203B41FA5}">
                      <a16:colId xmlns:a16="http://schemas.microsoft.com/office/drawing/2014/main" val="20000"/>
                    </a:ext>
                  </a:extLst>
                </a:gridCol>
                <a:gridCol w="731278">
                  <a:extLst>
                    <a:ext uri="{9D8B030D-6E8A-4147-A177-3AD203B41FA5}">
                      <a16:colId xmlns:a16="http://schemas.microsoft.com/office/drawing/2014/main" val="2311633802"/>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243840">
                <a:tc>
                  <a:txBody>
                    <a:bodyPr/>
                    <a:lstStyle/>
                    <a:p>
                      <a:pPr algn="ctr"/>
                      <a:r>
                        <a:rPr lang="en-US" sz="1000" dirty="0"/>
                        <a:t>Likes</a:t>
                      </a:r>
                    </a:p>
                  </a:txBody>
                  <a:tcPr/>
                </a:tc>
                <a:tc>
                  <a:txBody>
                    <a:bodyPr/>
                    <a:lstStyle/>
                    <a:p>
                      <a:pPr algn="ctr"/>
                      <a:r>
                        <a:rPr lang="en-US" sz="1000" u="sng" dirty="0"/>
                        <a:t>Likes&amp;</a:t>
                      </a:r>
                    </a:p>
                  </a:txBody>
                  <a:tcPr/>
                </a:tc>
                <a:tc>
                  <a:txBody>
                    <a:bodyPr/>
                    <a:lstStyle/>
                    <a:p>
                      <a:pPr algn="ctr"/>
                      <a:r>
                        <a:rPr lang="en-US" sz="1000" u="none" dirty="0"/>
                        <a:t>Person&amp;</a:t>
                      </a:r>
                    </a:p>
                  </a:txBody>
                  <a:tcPr/>
                </a:tc>
                <a:tc>
                  <a:txBody>
                    <a:bodyPr/>
                    <a:lstStyle/>
                    <a:p>
                      <a:pPr algn="ctr"/>
                      <a:r>
                        <a:rPr lang="en-US" sz="1000" dirty="0"/>
                        <a:t>Country&amp;</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1</a:t>
                      </a:r>
                    </a:p>
                  </a:txBody>
                  <a:tcPr/>
                </a:tc>
                <a:tc>
                  <a:txBody>
                    <a:bodyPr/>
                    <a:lstStyle/>
                    <a:p>
                      <a:r>
                        <a:rPr lang="en-US" sz="1000" dirty="0"/>
                        <a:t>3</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2</a:t>
                      </a:r>
                    </a:p>
                  </a:txBody>
                  <a:tcPr/>
                </a:tc>
                <a:tc>
                  <a:txBody>
                    <a:bodyPr/>
                    <a:lstStyle/>
                    <a:p>
                      <a:r>
                        <a:rPr lang="en-US" sz="1000" dirty="0"/>
                        <a:t>4</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3</a:t>
                      </a:r>
                    </a:p>
                  </a:txBody>
                  <a:tcPr/>
                </a:tc>
                <a:tc>
                  <a:txBody>
                    <a:bodyPr/>
                    <a:lstStyle/>
                    <a:p>
                      <a:r>
                        <a:rPr lang="en-US" sz="1000" dirty="0"/>
                        <a:t>3</a:t>
                      </a:r>
                    </a:p>
                  </a:txBody>
                  <a:tcPr/>
                </a:tc>
                <a:tc>
                  <a:txBody>
                    <a:bodyPr/>
                    <a:lstStyle/>
                    <a:p>
                      <a:r>
                        <a:rPr lang="en-US" sz="1000" dirty="0"/>
                        <a:t>3</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2</a:t>
                      </a:r>
                    </a:p>
                  </a:txBody>
                  <a:tcPr/>
                </a:tc>
                <a:tc>
                  <a:txBody>
                    <a:bodyPr/>
                    <a:lstStyle/>
                    <a:p>
                      <a:r>
                        <a:rPr lang="en-US" sz="1000" dirty="0"/>
                        <a:t>5</a:t>
                      </a:r>
                    </a:p>
                  </a:txBody>
                  <a:tcPr/>
                </a:tc>
                <a:extLst>
                  <a:ext uri="{0D108BD9-81ED-4DB2-BD59-A6C34878D82A}">
                    <a16:rowId xmlns:a16="http://schemas.microsoft.com/office/drawing/2014/main" val="10004"/>
                  </a:ext>
                </a:extLst>
              </a:tr>
            </a:tbl>
          </a:graphicData>
        </a:graphic>
      </p:graphicFrame>
      <p:graphicFrame>
        <p:nvGraphicFramePr>
          <p:cNvPr id="6" name="Content Placeholder 3">
            <a:extLst>
              <a:ext uri="{FF2B5EF4-FFF2-40B4-BE49-F238E27FC236}">
                <a16:creationId xmlns:a16="http://schemas.microsoft.com/office/drawing/2014/main" id="{BA4ED61E-3916-4A65-AE19-FF9D2F6CB25D}"/>
              </a:ext>
            </a:extLst>
          </p:cNvPr>
          <p:cNvGraphicFramePr>
            <a:graphicFrameLocks/>
          </p:cNvGraphicFramePr>
          <p:nvPr/>
        </p:nvGraphicFramePr>
        <p:xfrm>
          <a:off x="533400" y="4648200"/>
          <a:ext cx="30480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1519922514"/>
                    </a:ext>
                  </a:extLst>
                </a:gridCol>
                <a:gridCol w="685800">
                  <a:extLst>
                    <a:ext uri="{9D8B030D-6E8A-4147-A177-3AD203B41FA5}">
                      <a16:colId xmlns:a16="http://schemas.microsoft.com/office/drawing/2014/main" val="613295201"/>
                    </a:ext>
                  </a:extLst>
                </a:gridCol>
              </a:tblGrid>
              <a:tr h="243840">
                <a:tc>
                  <a:txBody>
                    <a:bodyPr/>
                    <a:lstStyle/>
                    <a:p>
                      <a:pPr algn="ctr"/>
                      <a:r>
                        <a:rPr lang="en-US" sz="1000" dirty="0"/>
                        <a:t>Person</a:t>
                      </a:r>
                    </a:p>
                  </a:txBody>
                  <a:tcPr/>
                </a:tc>
                <a:tc>
                  <a:txBody>
                    <a:bodyPr/>
                    <a:lstStyle/>
                    <a:p>
                      <a:pPr algn="ctr"/>
                      <a:r>
                        <a:rPr lang="en-US" sz="1000" u="sng" dirty="0"/>
                        <a:t>Person&amp;</a:t>
                      </a:r>
                    </a:p>
                  </a:txBody>
                  <a:tcPr/>
                </a:tc>
                <a:tc>
                  <a:txBody>
                    <a:bodyPr/>
                    <a:lstStyle/>
                    <a:p>
                      <a:pPr algn="ctr"/>
                      <a:r>
                        <a:rPr lang="en-US" sz="1000" dirty="0"/>
                        <a:t>FN</a:t>
                      </a:r>
                    </a:p>
                  </a:txBody>
                  <a:tcPr/>
                </a:tc>
                <a:tc>
                  <a:txBody>
                    <a:bodyPr/>
                    <a:lstStyle/>
                    <a:p>
                      <a:pPr algn="ctr"/>
                      <a:r>
                        <a:rPr lang="en-US" sz="1000" dirty="0"/>
                        <a:t>LN</a:t>
                      </a:r>
                    </a:p>
                  </a:txBody>
                  <a:tcPr/>
                </a:tc>
                <a:tc>
                  <a:txBody>
                    <a:bodyPr/>
                    <a:lstStyle/>
                    <a:p>
                      <a:pPr algn="ctr"/>
                      <a:r>
                        <a:rPr lang="en-US" sz="1000" dirty="0"/>
                        <a:t>Height</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a</a:t>
                      </a:r>
                    </a:p>
                  </a:txBody>
                  <a:tcPr/>
                </a:tc>
                <a:tc>
                  <a:txBody>
                    <a:bodyPr/>
                    <a:lstStyle/>
                    <a:p>
                      <a:r>
                        <a:rPr lang="en-US" sz="1000" dirty="0"/>
                        <a:t>P</a:t>
                      </a:r>
                    </a:p>
                  </a:txBody>
                  <a:tcPr/>
                </a:tc>
                <a:tc>
                  <a:txBody>
                    <a:bodyPr/>
                    <a:lstStyle/>
                    <a:p>
                      <a:r>
                        <a:rPr lang="en-US" sz="1000" dirty="0"/>
                        <a:t>165</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c</a:t>
                      </a:r>
                    </a:p>
                  </a:txBody>
                  <a:tcPr/>
                </a:tc>
                <a:tc>
                  <a:txBody>
                    <a:bodyPr/>
                    <a:lstStyle/>
                    <a:p>
                      <a:r>
                        <a:rPr lang="en-US" sz="1000" dirty="0"/>
                        <a:t>P</a:t>
                      </a:r>
                    </a:p>
                  </a:txBody>
                  <a:tcPr/>
                </a:tc>
                <a:tc>
                  <a:txBody>
                    <a:bodyPr/>
                    <a:lstStyle/>
                    <a:p>
                      <a:r>
                        <a:rPr lang="en-US" sz="1000" dirty="0"/>
                        <a:t>187</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3</a:t>
                      </a:r>
                    </a:p>
                  </a:txBody>
                  <a:tcPr/>
                </a:tc>
                <a:tc>
                  <a:txBody>
                    <a:bodyPr/>
                    <a:lstStyle/>
                    <a:p>
                      <a:r>
                        <a:rPr lang="en-US" sz="1000" dirty="0"/>
                        <a:t>a</a:t>
                      </a:r>
                    </a:p>
                  </a:txBody>
                  <a:tcPr/>
                </a:tc>
                <a:tc>
                  <a:txBody>
                    <a:bodyPr/>
                    <a:lstStyle/>
                    <a:p>
                      <a:r>
                        <a:rPr lang="en-US" sz="1000" dirty="0"/>
                        <a:t>Q</a:t>
                      </a:r>
                    </a:p>
                  </a:txBody>
                  <a:tcPr/>
                </a:tc>
                <a:tc>
                  <a:txBody>
                    <a:bodyPr/>
                    <a:lstStyle/>
                    <a:p>
                      <a:endParaRPr lang="en-US" sz="1000" dirty="0"/>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d</a:t>
                      </a:r>
                    </a:p>
                  </a:txBody>
                  <a:tcPr/>
                </a:tc>
                <a:tc>
                  <a:txBody>
                    <a:bodyPr/>
                    <a:lstStyle/>
                    <a:p>
                      <a:r>
                        <a:rPr lang="en-US" sz="1000" dirty="0"/>
                        <a:t>R</a:t>
                      </a:r>
                    </a:p>
                  </a:txBody>
                  <a:tcPr/>
                </a:tc>
                <a:tc>
                  <a:txBody>
                    <a:bodyPr/>
                    <a:lstStyle/>
                    <a:p>
                      <a:r>
                        <a:rPr lang="en-US" sz="1000" dirty="0"/>
                        <a:t>173</a:t>
                      </a:r>
                    </a:p>
                  </a:txBody>
                  <a:tcPr/>
                </a:tc>
                <a:extLst>
                  <a:ext uri="{0D108BD9-81ED-4DB2-BD59-A6C34878D82A}">
                    <a16:rowId xmlns:a16="http://schemas.microsoft.com/office/drawing/2014/main" val="10004"/>
                  </a:ext>
                </a:extLst>
              </a:tr>
            </a:tbl>
          </a:graphicData>
        </a:graphic>
      </p:graphicFrame>
      <p:graphicFrame>
        <p:nvGraphicFramePr>
          <p:cNvPr id="7" name="Content Placeholder 3">
            <a:extLst>
              <a:ext uri="{FF2B5EF4-FFF2-40B4-BE49-F238E27FC236}">
                <a16:creationId xmlns:a16="http://schemas.microsoft.com/office/drawing/2014/main" id="{FAAF7109-DCC0-4FBD-8555-3487933E45F6}"/>
              </a:ext>
            </a:extLst>
          </p:cNvPr>
          <p:cNvGraphicFramePr>
            <a:graphicFrameLocks/>
          </p:cNvGraphicFramePr>
          <p:nvPr/>
        </p:nvGraphicFramePr>
        <p:xfrm>
          <a:off x="7620001" y="2118360"/>
          <a:ext cx="1600199"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762000">
                  <a:extLst>
                    <a:ext uri="{9D8B030D-6E8A-4147-A177-3AD203B41FA5}">
                      <a16:colId xmlns:a16="http://schemas.microsoft.com/office/drawing/2014/main" val="20002"/>
                    </a:ext>
                  </a:extLst>
                </a:gridCol>
              </a:tblGrid>
              <a:tr h="243840">
                <a:tc>
                  <a:txBody>
                    <a:bodyPr/>
                    <a:lstStyle/>
                    <a:p>
                      <a:pPr algn="ctr"/>
                      <a:r>
                        <a:rPr lang="en-US" sz="1000" dirty="0"/>
                        <a:t>Country</a:t>
                      </a:r>
                    </a:p>
                  </a:txBody>
                  <a:tcPr/>
                </a:tc>
                <a:tc>
                  <a:txBody>
                    <a:bodyPr/>
                    <a:lstStyle/>
                    <a:p>
                      <a:pPr algn="ctr"/>
                      <a:r>
                        <a:rPr lang="en-US" sz="1000" u="sng" dirty="0"/>
                        <a:t>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CN</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IL</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SA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US</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IN</a:t>
                      </a:r>
                    </a:p>
                  </a:txBody>
                  <a:tcPr/>
                </a:tc>
                <a:extLst>
                  <a:ext uri="{0D108BD9-81ED-4DB2-BD59-A6C34878D82A}">
                    <a16:rowId xmlns:a16="http://schemas.microsoft.com/office/drawing/2014/main" val="10005"/>
                  </a:ext>
                </a:extLst>
              </a:tr>
            </a:tbl>
          </a:graphicData>
        </a:graphic>
      </p:graphicFrame>
      <p:graphicFrame>
        <p:nvGraphicFramePr>
          <p:cNvPr id="8" name="Content Placeholder 3">
            <a:extLst>
              <a:ext uri="{FF2B5EF4-FFF2-40B4-BE49-F238E27FC236}">
                <a16:creationId xmlns:a16="http://schemas.microsoft.com/office/drawing/2014/main" id="{D6A88539-5734-47F3-98FE-94EE9041FA20}"/>
              </a:ext>
            </a:extLst>
          </p:cNvPr>
          <p:cNvGraphicFramePr>
            <a:graphicFrameLocks/>
          </p:cNvGraphicFramePr>
          <p:nvPr/>
        </p:nvGraphicFramePr>
        <p:xfrm>
          <a:off x="4452551" y="2133600"/>
          <a:ext cx="2253049" cy="1219200"/>
        </p:xfrm>
        <a:graphic>
          <a:graphicData uri="http://schemas.openxmlformats.org/drawingml/2006/table">
            <a:tbl>
              <a:tblPr firstRow="1" bandCol="1">
                <a:tableStyleId>{21E4AEA4-8DFA-4A89-87EB-49C32662AFE0}</a:tableStyleId>
              </a:tblPr>
              <a:tblGrid>
                <a:gridCol w="57664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2080">
                  <a:extLst>
                    <a:ext uri="{9D8B030D-6E8A-4147-A177-3AD203B41FA5}">
                      <a16:colId xmlns:a16="http://schemas.microsoft.com/office/drawing/2014/main" val="20002"/>
                    </a:ext>
                  </a:extLst>
                </a:gridCol>
                <a:gridCol w="610920">
                  <a:extLst>
                    <a:ext uri="{9D8B030D-6E8A-4147-A177-3AD203B41FA5}">
                      <a16:colId xmlns:a16="http://schemas.microsoft.com/office/drawing/2014/main" val="3444735950"/>
                    </a:ext>
                  </a:extLst>
                </a:gridCol>
              </a:tblGrid>
              <a:tr h="243840">
                <a:tc>
                  <a:txBody>
                    <a:bodyPr/>
                    <a:lstStyle/>
                    <a:p>
                      <a:pPr algn="ctr"/>
                      <a:r>
                        <a:rPr lang="en-US" sz="1000" dirty="0"/>
                        <a:t>Likes</a:t>
                      </a:r>
                    </a:p>
                  </a:txBody>
                  <a:tcPr/>
                </a:tc>
                <a:tc>
                  <a:txBody>
                    <a:bodyPr/>
                    <a:lstStyle/>
                    <a:p>
                      <a:pPr algn="ctr"/>
                      <a:r>
                        <a:rPr lang="en-US" sz="1000" u="sng" dirty="0"/>
                        <a:t>FN</a:t>
                      </a:r>
                    </a:p>
                  </a:txBody>
                  <a:tcPr/>
                </a:tc>
                <a:tc>
                  <a:txBody>
                    <a:bodyPr/>
                    <a:lstStyle/>
                    <a:p>
                      <a:pPr algn="ctr"/>
                      <a:r>
                        <a:rPr lang="en-US" sz="1000" u="sng" dirty="0"/>
                        <a:t>LN</a:t>
                      </a:r>
                    </a:p>
                  </a:txBody>
                  <a:tcPr/>
                </a:tc>
                <a:tc>
                  <a:txBody>
                    <a:bodyPr/>
                    <a:lstStyle/>
                    <a:p>
                      <a:pPr algn="ctr"/>
                      <a:r>
                        <a:rPr lang="en-US" sz="1000" u="sng" dirty="0"/>
                        <a:t>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a</a:t>
                      </a:r>
                    </a:p>
                  </a:txBody>
                  <a:tcPr/>
                </a:tc>
                <a:tc>
                  <a:txBody>
                    <a:bodyPr/>
                    <a:lstStyle/>
                    <a:p>
                      <a:r>
                        <a:rPr lang="en-US" sz="1000" dirty="0"/>
                        <a:t>P</a:t>
                      </a:r>
                    </a:p>
                  </a:txBody>
                  <a:tcPr/>
                </a:tc>
                <a:tc>
                  <a:txBody>
                    <a:bodyPr/>
                    <a:lstStyle/>
                    <a:p>
                      <a:r>
                        <a:rPr lang="en-US" sz="1000" dirty="0"/>
                        <a:t>SA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c</a:t>
                      </a:r>
                    </a:p>
                  </a:txBody>
                  <a:tcPr/>
                </a:tc>
                <a:tc>
                  <a:txBody>
                    <a:bodyPr/>
                    <a:lstStyle/>
                    <a:p>
                      <a:r>
                        <a:rPr lang="en-US" sz="1000" dirty="0"/>
                        <a:t>P</a:t>
                      </a:r>
                    </a:p>
                  </a:txBody>
                  <a:tcPr/>
                </a:tc>
                <a:tc>
                  <a:txBody>
                    <a:bodyPr/>
                    <a:lstStyle/>
                    <a:p>
                      <a:r>
                        <a:rPr lang="en-US" sz="1000" dirty="0"/>
                        <a:t>US</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a</a:t>
                      </a:r>
                    </a:p>
                  </a:txBody>
                  <a:tcPr/>
                </a:tc>
                <a:tc>
                  <a:txBody>
                    <a:bodyPr/>
                    <a:lstStyle/>
                    <a:p>
                      <a:r>
                        <a:rPr lang="en-US" sz="1000" dirty="0"/>
                        <a:t>Q</a:t>
                      </a:r>
                    </a:p>
                  </a:txBody>
                  <a:tcPr/>
                </a:tc>
                <a:tc>
                  <a:txBody>
                    <a:bodyPr/>
                    <a:lstStyle/>
                    <a:p>
                      <a:r>
                        <a:rPr lang="en-US" sz="1000" dirty="0"/>
                        <a:t>SA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c</a:t>
                      </a:r>
                    </a:p>
                  </a:txBody>
                  <a:tcPr/>
                </a:tc>
                <a:tc>
                  <a:txBody>
                    <a:bodyPr/>
                    <a:lstStyle/>
                    <a:p>
                      <a:r>
                        <a:rPr lang="en-US" sz="1000" dirty="0"/>
                        <a:t>P</a:t>
                      </a:r>
                    </a:p>
                  </a:txBody>
                  <a:tcPr/>
                </a:tc>
                <a:tc>
                  <a:txBody>
                    <a:bodyPr/>
                    <a:lstStyle/>
                    <a:p>
                      <a:r>
                        <a:rPr lang="en-US" sz="1000" dirty="0"/>
                        <a:t>IN</a:t>
                      </a:r>
                    </a:p>
                  </a:txBody>
                  <a:tcPr/>
                </a:tc>
                <a:extLst>
                  <a:ext uri="{0D108BD9-81ED-4DB2-BD59-A6C34878D82A}">
                    <a16:rowId xmlns:a16="http://schemas.microsoft.com/office/drawing/2014/main" val="10004"/>
                  </a:ext>
                </a:extLst>
              </a:tr>
            </a:tbl>
          </a:graphicData>
        </a:graphic>
      </p:graphicFrame>
      <p:graphicFrame>
        <p:nvGraphicFramePr>
          <p:cNvPr id="9" name="Content Placeholder 3">
            <a:extLst>
              <a:ext uri="{FF2B5EF4-FFF2-40B4-BE49-F238E27FC236}">
                <a16:creationId xmlns:a16="http://schemas.microsoft.com/office/drawing/2014/main" id="{451C1335-ABE3-4D5A-92FE-CC2DADEADF62}"/>
              </a:ext>
            </a:extLst>
          </p:cNvPr>
          <p:cNvGraphicFramePr>
            <a:graphicFrameLocks/>
          </p:cNvGraphicFramePr>
          <p:nvPr/>
        </p:nvGraphicFramePr>
        <p:xfrm>
          <a:off x="1371600" y="2133600"/>
          <a:ext cx="22860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2"/>
                    </a:ext>
                  </a:extLst>
                </a:gridCol>
                <a:gridCol w="457200">
                  <a:extLst>
                    <a:ext uri="{9D8B030D-6E8A-4147-A177-3AD203B41FA5}">
                      <a16:colId xmlns:a16="http://schemas.microsoft.com/office/drawing/2014/main" val="1519922514"/>
                    </a:ext>
                  </a:extLst>
                </a:gridCol>
                <a:gridCol w="685800">
                  <a:extLst>
                    <a:ext uri="{9D8B030D-6E8A-4147-A177-3AD203B41FA5}">
                      <a16:colId xmlns:a16="http://schemas.microsoft.com/office/drawing/2014/main" val="613295201"/>
                    </a:ext>
                  </a:extLst>
                </a:gridCol>
              </a:tblGrid>
              <a:tr h="243840">
                <a:tc>
                  <a:txBody>
                    <a:bodyPr/>
                    <a:lstStyle/>
                    <a:p>
                      <a:pPr algn="ctr"/>
                      <a:r>
                        <a:rPr lang="en-US" sz="1000" dirty="0"/>
                        <a:t>Person</a:t>
                      </a:r>
                    </a:p>
                  </a:txBody>
                  <a:tcPr/>
                </a:tc>
                <a:tc>
                  <a:txBody>
                    <a:bodyPr/>
                    <a:lstStyle/>
                    <a:p>
                      <a:pPr algn="ctr"/>
                      <a:r>
                        <a:rPr lang="en-US" sz="1000" u="sng" dirty="0"/>
                        <a:t>FN</a:t>
                      </a:r>
                    </a:p>
                  </a:txBody>
                  <a:tcPr/>
                </a:tc>
                <a:tc>
                  <a:txBody>
                    <a:bodyPr/>
                    <a:lstStyle/>
                    <a:p>
                      <a:pPr algn="ctr"/>
                      <a:r>
                        <a:rPr lang="en-US" sz="1000" u="sng" dirty="0"/>
                        <a:t>LN</a:t>
                      </a:r>
                    </a:p>
                  </a:txBody>
                  <a:tcPr/>
                </a:tc>
                <a:tc>
                  <a:txBody>
                    <a:bodyPr/>
                    <a:lstStyle/>
                    <a:p>
                      <a:pPr algn="ctr"/>
                      <a:r>
                        <a:rPr lang="en-US" sz="1000" dirty="0"/>
                        <a:t>Height</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a</a:t>
                      </a:r>
                    </a:p>
                  </a:txBody>
                  <a:tcPr/>
                </a:tc>
                <a:tc>
                  <a:txBody>
                    <a:bodyPr/>
                    <a:lstStyle/>
                    <a:p>
                      <a:r>
                        <a:rPr lang="en-US" sz="1000" dirty="0"/>
                        <a:t>P</a:t>
                      </a:r>
                    </a:p>
                  </a:txBody>
                  <a:tcPr/>
                </a:tc>
                <a:tc>
                  <a:txBody>
                    <a:bodyPr/>
                    <a:lstStyle/>
                    <a:p>
                      <a:r>
                        <a:rPr lang="en-US" sz="1000" dirty="0"/>
                        <a:t>165</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c</a:t>
                      </a:r>
                    </a:p>
                  </a:txBody>
                  <a:tcPr/>
                </a:tc>
                <a:tc>
                  <a:txBody>
                    <a:bodyPr/>
                    <a:lstStyle/>
                    <a:p>
                      <a:r>
                        <a:rPr lang="en-US" sz="1000" dirty="0"/>
                        <a:t>P</a:t>
                      </a:r>
                    </a:p>
                  </a:txBody>
                  <a:tcPr/>
                </a:tc>
                <a:tc>
                  <a:txBody>
                    <a:bodyPr/>
                    <a:lstStyle/>
                    <a:p>
                      <a:r>
                        <a:rPr lang="en-US" sz="1000" dirty="0"/>
                        <a:t>187</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a</a:t>
                      </a:r>
                    </a:p>
                  </a:txBody>
                  <a:tcPr/>
                </a:tc>
                <a:tc>
                  <a:txBody>
                    <a:bodyPr/>
                    <a:lstStyle/>
                    <a:p>
                      <a:r>
                        <a:rPr lang="en-US" sz="1000" dirty="0"/>
                        <a:t>Q</a:t>
                      </a:r>
                    </a:p>
                  </a:txBody>
                  <a:tcPr/>
                </a:tc>
                <a:tc>
                  <a:txBody>
                    <a:bodyPr/>
                    <a:lstStyle/>
                    <a:p>
                      <a:endParaRPr lang="en-US" sz="1000" dirty="0"/>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d</a:t>
                      </a:r>
                    </a:p>
                  </a:txBody>
                  <a:tcPr/>
                </a:tc>
                <a:tc>
                  <a:txBody>
                    <a:bodyPr/>
                    <a:lstStyle/>
                    <a:p>
                      <a:r>
                        <a:rPr lang="en-US" sz="1000" dirty="0"/>
                        <a:t>R</a:t>
                      </a:r>
                    </a:p>
                  </a:txBody>
                  <a:tcPr/>
                </a:tc>
                <a:tc>
                  <a:txBody>
                    <a:bodyPr/>
                    <a:lstStyle/>
                    <a:p>
                      <a:r>
                        <a:rPr lang="en-US" sz="1000" dirty="0"/>
                        <a:t>173</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859550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Surrogate Primary Keys Replacing</a:t>
            </a:r>
            <a:br>
              <a:rPr lang="en-US" dirty="0"/>
            </a:br>
            <a:r>
              <a:rPr lang="en-US" dirty="0"/>
              <a:t>Former “Semantic/Natural” Primary Keys</a:t>
            </a:r>
          </a:p>
        </p:txBody>
      </p:sp>
      <p:sp>
        <p:nvSpPr>
          <p:cNvPr id="3" name="Content Placeholder 2"/>
          <p:cNvSpPr>
            <a:spLocks noGrp="1"/>
          </p:cNvSpPr>
          <p:nvPr>
            <p:ph idx="1"/>
          </p:nvPr>
        </p:nvSpPr>
        <p:spPr/>
        <p:txBody>
          <a:bodyPr numCol="1"/>
          <a:lstStyle/>
          <a:p>
            <a:r>
              <a:rPr lang="en-US" dirty="0"/>
              <a:t>We can redesign our application so that the primary keys are all surrogate and of one attribute only</a:t>
            </a:r>
          </a:p>
          <a:p>
            <a:r>
              <a:rPr lang="en-US" dirty="0"/>
              <a:t>A very obvious way is to assign serial numbers to entities in an entity set (and in other places too)</a:t>
            </a:r>
          </a:p>
          <a:p>
            <a:pPr lvl="1"/>
            <a:r>
              <a:rPr lang="en-US" dirty="0"/>
              <a:t>We discuss this in the unit dealing with SQL DDL</a:t>
            </a:r>
          </a:p>
          <a:p>
            <a:pPr lvl="1"/>
            <a:r>
              <a:rPr lang="en-US" dirty="0"/>
              <a:t>And, very loosely speaking in that Unit, as an entity set becomes a table in a relational implementation with each entity in its own row, make the (surrogate) key of the 1</a:t>
            </a:r>
            <a:r>
              <a:rPr lang="en-US" baseline="30000" dirty="0"/>
              <a:t>st</a:t>
            </a:r>
            <a:r>
              <a:rPr lang="en-US" dirty="0"/>
              <a:t> row to be 1, of the 2</a:t>
            </a:r>
            <a:r>
              <a:rPr lang="en-US" baseline="30000" dirty="0"/>
              <a:t>nd</a:t>
            </a:r>
            <a:r>
              <a:rPr lang="en-US" dirty="0"/>
              <a:t> row to be 2, etc.</a:t>
            </a:r>
          </a:p>
          <a:p>
            <a:r>
              <a:rPr lang="en-US" dirty="0"/>
              <a:t>There are advantages to indexing in the presence of surrogate keys</a:t>
            </a:r>
          </a:p>
          <a:p>
            <a:pPr lvl="1"/>
            <a:r>
              <a:rPr lang="en-US" dirty="0"/>
              <a:t>We will discuss that in the Unit dealing with physical design</a:t>
            </a:r>
          </a:p>
          <a:p>
            <a:r>
              <a:rPr lang="en-US" dirty="0"/>
              <a:t>Surrogate attributes are denoted in the following example by ending with “&amp;”</a:t>
            </a:r>
          </a:p>
          <a:p>
            <a:endParaRPr lang="en-US" dirty="0"/>
          </a:p>
        </p:txBody>
      </p:sp>
    </p:spTree>
    <p:extLst>
      <p:ext uri="{BB962C8B-B14F-4D97-AF65-F5344CB8AC3E}">
        <p14:creationId xmlns:p14="http://schemas.microsoft.com/office/powerpoint/2010/main" val="35411378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Our Application With Surrogate Primary Keys</a:t>
            </a:r>
          </a:p>
        </p:txBody>
      </p:sp>
      <p:sp>
        <p:nvSpPr>
          <p:cNvPr id="3" name="Content Placeholder 2"/>
          <p:cNvSpPr>
            <a:spLocks noGrp="1"/>
          </p:cNvSpPr>
          <p:nvPr>
            <p:ph idx="1"/>
          </p:nvPr>
        </p:nvSpPr>
        <p:spPr/>
        <p:txBody>
          <a:bodyPr numCol="1"/>
          <a:lstStyle/>
          <a:p>
            <a:endParaRPr lang="en-US" dirty="0"/>
          </a:p>
        </p:txBody>
      </p:sp>
      <p:pic>
        <p:nvPicPr>
          <p:cNvPr id="4" name="Picture 3">
            <a:extLst>
              <a:ext uri="{FF2B5EF4-FFF2-40B4-BE49-F238E27FC236}">
                <a16:creationId xmlns:a16="http://schemas.microsoft.com/office/drawing/2014/main" id="{82598DE9-707B-40BF-A6A0-35382EEDFF4D}"/>
              </a:ext>
            </a:extLst>
          </p:cNvPr>
          <p:cNvPicPr>
            <a:picLocks noChangeAspect="1"/>
          </p:cNvPicPr>
          <p:nvPr/>
        </p:nvPicPr>
        <p:blipFill>
          <a:blip r:embed="rId2"/>
          <a:stretch>
            <a:fillRect/>
          </a:stretch>
        </p:blipFill>
        <p:spPr>
          <a:xfrm>
            <a:off x="1789951" y="1219200"/>
            <a:ext cx="6478498" cy="6096000"/>
          </a:xfrm>
          <a:prstGeom prst="rect">
            <a:avLst/>
          </a:prstGeom>
        </p:spPr>
      </p:pic>
    </p:spTree>
    <p:extLst>
      <p:ext uri="{BB962C8B-B14F-4D97-AF65-F5344CB8AC3E}">
        <p14:creationId xmlns:p14="http://schemas.microsoft.com/office/powerpoint/2010/main" val="329045682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A391-5A12-4DA0-B1E8-872C43C9D17C}"/>
              </a:ext>
            </a:extLst>
          </p:cNvPr>
          <p:cNvSpPr>
            <a:spLocks noGrp="1"/>
          </p:cNvSpPr>
          <p:nvPr>
            <p:ph type="title"/>
          </p:nvPr>
        </p:nvSpPr>
        <p:spPr/>
        <p:txBody>
          <a:bodyPr/>
          <a:lstStyle/>
          <a:p>
            <a:r>
              <a:rPr lang="en-US" dirty="0"/>
              <a:t>Surrogate Primary Keys</a:t>
            </a:r>
            <a:br>
              <a:rPr lang="en-US" dirty="0"/>
            </a:br>
            <a:r>
              <a:rPr lang="en-US" dirty="0"/>
              <a:t>And Storage Of Some Data</a:t>
            </a:r>
          </a:p>
        </p:txBody>
      </p:sp>
      <p:sp>
        <p:nvSpPr>
          <p:cNvPr id="3" name="Content Placeholder 2">
            <a:extLst>
              <a:ext uri="{FF2B5EF4-FFF2-40B4-BE49-F238E27FC236}">
                <a16:creationId xmlns:a16="http://schemas.microsoft.com/office/drawing/2014/main" id="{12AAD1BB-04D6-4D36-86FB-7A08060CE4D1}"/>
              </a:ext>
            </a:extLst>
          </p:cNvPr>
          <p:cNvSpPr>
            <a:spLocks noGrp="1"/>
          </p:cNvSpPr>
          <p:nvPr>
            <p:ph idx="1"/>
          </p:nvPr>
        </p:nvSpPr>
        <p:spPr/>
        <p:txBody>
          <a:bodyPr/>
          <a:lstStyle/>
          <a:p>
            <a:r>
              <a:rPr lang="en-US" dirty="0"/>
              <a:t>Recall that in our previous example ID# was the primary key of Person</a:t>
            </a:r>
          </a:p>
          <a:p>
            <a:r>
              <a:rPr lang="en-US" dirty="0"/>
              <a:t>It propagated into many tables, e.g., Taught</a:t>
            </a:r>
          </a:p>
          <a:p>
            <a:r>
              <a:rPr lang="en-US" dirty="0"/>
              <a:t>What if it becomes illegal to store ID#?</a:t>
            </a:r>
          </a:p>
          <a:p>
            <a:pPr lvl="1"/>
            <a:r>
              <a:rPr lang="en-US" dirty="0"/>
              <a:t>We are in big trouble: need to reorganize the database</a:t>
            </a:r>
          </a:p>
          <a:p>
            <a:r>
              <a:rPr lang="en-US" dirty="0"/>
              <a:t>If we use surrogate primary keys, Person&amp; is the attribute that propagates</a:t>
            </a:r>
          </a:p>
          <a:p>
            <a:r>
              <a:rPr lang="en-US" dirty="0"/>
              <a:t>We can delete ID# without much pain</a:t>
            </a:r>
          </a:p>
        </p:txBody>
      </p:sp>
    </p:spTree>
    <p:extLst>
      <p:ext uri="{BB962C8B-B14F-4D97-AF65-F5344CB8AC3E}">
        <p14:creationId xmlns:p14="http://schemas.microsoft.com/office/powerpoint/2010/main" val="180061536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63B-C3B1-4694-8926-9C433E202FB0}"/>
              </a:ext>
            </a:extLst>
          </p:cNvPr>
          <p:cNvSpPr>
            <a:spLocks noGrp="1"/>
          </p:cNvSpPr>
          <p:nvPr>
            <p:ph type="title"/>
          </p:nvPr>
        </p:nvSpPr>
        <p:spPr/>
        <p:txBody>
          <a:bodyPr/>
          <a:lstStyle/>
          <a:p>
            <a:r>
              <a:rPr lang="en-US" dirty="0"/>
              <a:t>Our Old Annotations</a:t>
            </a:r>
          </a:p>
        </p:txBody>
      </p:sp>
      <p:sp>
        <p:nvSpPr>
          <p:cNvPr id="3" name="Content Placeholder 2">
            <a:extLst>
              <a:ext uri="{FF2B5EF4-FFF2-40B4-BE49-F238E27FC236}">
                <a16:creationId xmlns:a16="http://schemas.microsoft.com/office/drawing/2014/main" id="{1F8569A7-52F7-4696-A98D-7EB4054302C8}"/>
              </a:ext>
            </a:extLst>
          </p:cNvPr>
          <p:cNvSpPr>
            <a:spLocks noGrp="1"/>
          </p:cNvSpPr>
          <p:nvPr>
            <p:ph idx="1"/>
          </p:nvPr>
        </p:nvSpPr>
        <p:spPr/>
        <p:txBody>
          <a:bodyPr/>
          <a:lstStyle/>
          <a:p>
            <a:r>
              <a:rPr lang="en-US" dirty="0"/>
              <a:t>Our “old” annotations, such as the bounds on the size of a Section are needed and important, but we will skip them here</a:t>
            </a:r>
          </a:p>
        </p:txBody>
      </p:sp>
    </p:spTree>
    <p:extLst>
      <p:ext uri="{BB962C8B-B14F-4D97-AF65-F5344CB8AC3E}">
        <p14:creationId xmlns:p14="http://schemas.microsoft.com/office/powerpoint/2010/main" val="15247392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Important: Former Primary Keys </a:t>
            </a:r>
            <a:br>
              <a:rPr lang="en-US" dirty="0"/>
            </a:br>
            <a:r>
              <a:rPr lang="en-US" dirty="0"/>
              <a:t>Must Be Made UNIQUE and NOT NULL</a:t>
            </a:r>
          </a:p>
        </p:txBody>
      </p:sp>
      <p:sp>
        <p:nvSpPr>
          <p:cNvPr id="3" name="Content Placeholder 2"/>
          <p:cNvSpPr>
            <a:spLocks noGrp="1"/>
          </p:cNvSpPr>
          <p:nvPr>
            <p:ph idx="1"/>
          </p:nvPr>
        </p:nvSpPr>
        <p:spPr/>
        <p:txBody>
          <a:bodyPr numCol="1"/>
          <a:lstStyle/>
          <a:p>
            <a:r>
              <a:rPr lang="en-US" dirty="0"/>
              <a:t>Note that some of the former primary keys are now surrogates</a:t>
            </a:r>
          </a:p>
          <a:p>
            <a:pPr marL="482600" indent="-342900"/>
            <a:r>
              <a:rPr lang="en-US" dirty="0"/>
              <a:t>For example, former primary key of Professor (ID#) is now replaced by a surrogate (Person&amp;)</a:t>
            </a:r>
          </a:p>
          <a:p>
            <a:pPr marL="482600" indent="-342900"/>
            <a:endParaRPr lang="en-US" dirty="0"/>
          </a:p>
          <a:p>
            <a:r>
              <a:rPr lang="en-US" dirty="0"/>
              <a:t>Note that some of the former primary key are now partially surrogates</a:t>
            </a:r>
          </a:p>
          <a:p>
            <a:r>
              <a:rPr lang="en-US" dirty="0"/>
              <a:t>For example, former primary key of Child (ID#,</a:t>
            </a:r>
            <a:r>
              <a:rPr lang="en-US" dirty="0" err="1"/>
              <a:t>ChildName</a:t>
            </a:r>
            <a:r>
              <a:rPr lang="en-US" dirty="0"/>
              <a:t>) is now replaced by (Person&amp;,</a:t>
            </a:r>
            <a:r>
              <a:rPr lang="en-US" dirty="0" err="1"/>
              <a:t>ChildName</a:t>
            </a:r>
            <a:r>
              <a:rPr lang="en-US" dirty="0"/>
              <a:t>), which no longer is the actual primary key</a:t>
            </a:r>
          </a:p>
          <a:p>
            <a:pPr marL="0" indent="0">
              <a:buNone/>
            </a:pPr>
            <a:endParaRPr lang="en-US" dirty="0"/>
          </a:p>
          <a:p>
            <a:r>
              <a:rPr lang="en-US" b="1" i="1" dirty="0">
                <a:solidFill>
                  <a:srgbClr val="FF0000"/>
                </a:solidFill>
              </a:rPr>
              <a:t>But we need to tell the database that former primary keys are UNIQUE, as, e.g., no two Person&amp; could have the same ID# and the ID#’s cannot be NULL</a:t>
            </a:r>
          </a:p>
          <a:p>
            <a:endParaRPr lang="en-US" dirty="0"/>
          </a:p>
          <a:p>
            <a:endParaRPr lang="en-US" dirty="0"/>
          </a:p>
        </p:txBody>
      </p:sp>
    </p:spTree>
    <p:extLst>
      <p:ext uri="{BB962C8B-B14F-4D97-AF65-F5344CB8AC3E}">
        <p14:creationId xmlns:p14="http://schemas.microsoft.com/office/powerpoint/2010/main" val="236261608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a:t>Caveat</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321100579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numCol="1"/>
          <a:lstStyle/>
          <a:p>
            <a:r>
              <a:rPr lang="en-US" dirty="0"/>
              <a:t>Caveat</a:t>
            </a:r>
          </a:p>
        </p:txBody>
      </p:sp>
      <p:sp>
        <p:nvSpPr>
          <p:cNvPr id="132099" name="Content Placeholder 2"/>
          <p:cNvSpPr>
            <a:spLocks noGrp="1"/>
          </p:cNvSpPr>
          <p:nvPr>
            <p:ph idx="1"/>
          </p:nvPr>
        </p:nvSpPr>
        <p:spPr/>
        <p:txBody>
          <a:bodyPr numCol="1"/>
          <a:lstStyle/>
          <a:p>
            <a:r>
              <a:rPr lang="en-US" dirty="0"/>
              <a:t>We have gone through a pretty complex example and examined important cases of transforming an ER diagram into a relational implementation</a:t>
            </a:r>
          </a:p>
          <a:p>
            <a:r>
              <a:rPr lang="en-US" dirty="0"/>
              <a:t>However, there is no complete set of “recipes” for doing this automatically</a:t>
            </a:r>
          </a:p>
          <a:p>
            <a:r>
              <a:rPr lang="en-US" dirty="0"/>
              <a:t>Just do the best reasonable thing you </a:t>
            </a:r>
            <a:r>
              <a:rPr lang="en-US"/>
              <a:t>can, and </a:t>
            </a:r>
            <a:r>
              <a:rPr lang="en-US" dirty="0"/>
              <a:t>be ready to justify it (to yourself and to your customer)</a:t>
            </a:r>
          </a:p>
        </p:txBody>
      </p:sp>
    </p:spTree>
    <p:extLst>
      <p:ext uri="{BB962C8B-B14F-4D97-AF65-F5344CB8AC3E}">
        <p14:creationId xmlns:p14="http://schemas.microsoft.com/office/powerpoint/2010/main" val="361642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3BFE-D1DB-4C98-909A-25160CB3CB53}"/>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E09F66C9-7A8A-471A-9151-9A3ED17D97F8}"/>
              </a:ext>
            </a:extLst>
          </p:cNvPr>
          <p:cNvSpPr>
            <a:spLocks noGrp="1"/>
          </p:cNvSpPr>
          <p:nvPr>
            <p:ph idx="1"/>
          </p:nvPr>
        </p:nvSpPr>
        <p:spPr/>
        <p:txBody>
          <a:bodyPr/>
          <a:lstStyle/>
          <a:p>
            <a:r>
              <a:rPr lang="en-US" dirty="0"/>
              <a:t>Given some relation R (here Person) as set of attributes, say S (here FN and LN) form a key if and only if</a:t>
            </a:r>
          </a:p>
          <a:p>
            <a:pPr lvl="1"/>
            <a:r>
              <a:rPr lang="en-US" dirty="0"/>
              <a:t>Any two tuples of R that are equal on all the attributes of S are (completely) equal</a:t>
            </a:r>
          </a:p>
          <a:p>
            <a:pPr lvl="1"/>
            <a:r>
              <a:rPr lang="en-US" dirty="0"/>
              <a:t>No proper subset of S has this property (the minimality property)</a:t>
            </a:r>
          </a:p>
          <a:p>
            <a:pPr lvl="1"/>
            <a:endParaRPr lang="en-US" dirty="0"/>
          </a:p>
          <a:p>
            <a:r>
              <a:rPr lang="en-US" dirty="0"/>
              <a:t>To reiterate completely for our example</a:t>
            </a:r>
          </a:p>
          <a:p>
            <a:pPr lvl="1"/>
            <a:r>
              <a:rPr lang="en-US" dirty="0"/>
              <a:t>Any two tuples that are equal on FN and LN are equal</a:t>
            </a:r>
          </a:p>
          <a:p>
            <a:pPr lvl="1"/>
            <a:r>
              <a:rPr lang="en-US" dirty="0"/>
              <a:t>No proper subset of the set FN, LN (formally the set {FN, LN}) has this property</a:t>
            </a:r>
            <a:br>
              <a:rPr lang="en-US" dirty="0"/>
            </a:br>
            <a:br>
              <a:rPr lang="en-US" dirty="0"/>
            </a:br>
            <a:r>
              <a:rPr lang="en-US" dirty="0"/>
              <a:t>Indeed, there are tuples that equal on a proper subset FN that are not (completely) equal</a:t>
            </a:r>
            <a:br>
              <a:rPr lang="en-US" dirty="0"/>
            </a:br>
            <a:br>
              <a:rPr lang="en-US" dirty="0"/>
            </a:br>
            <a:r>
              <a:rPr lang="en-US" dirty="0"/>
              <a:t>Indeed, there are tuples that equal on a proper subset LN that are not (completely) equal</a:t>
            </a:r>
          </a:p>
          <a:p>
            <a:pPr lvl="1"/>
            <a:r>
              <a:rPr lang="en-US" dirty="0"/>
              <a:t>The three attributes FN, LN, Grade do not form a key as the two attributes FN, LN already form a key (Grade is “too much”)</a:t>
            </a:r>
          </a:p>
        </p:txBody>
      </p:sp>
    </p:spTree>
    <p:extLst>
      <p:ext uri="{BB962C8B-B14F-4D97-AF65-F5344CB8AC3E}">
        <p14:creationId xmlns:p14="http://schemas.microsoft.com/office/powerpoint/2010/main" val="170455606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numCol="1"/>
          <a:lstStyle/>
          <a:p>
            <a:r>
              <a:rPr lang="en-US" dirty="0"/>
              <a:t>Annotate, Annotate, Annotate …</a:t>
            </a:r>
          </a:p>
        </p:txBody>
      </p:sp>
      <p:sp>
        <p:nvSpPr>
          <p:cNvPr id="122883" name="Content Placeholder 2"/>
          <p:cNvSpPr>
            <a:spLocks noGrp="1"/>
          </p:cNvSpPr>
          <p:nvPr>
            <p:ph idx="1"/>
          </p:nvPr>
        </p:nvSpPr>
        <p:spPr/>
        <p:txBody>
          <a:bodyPr numCol="1"/>
          <a:lstStyle/>
          <a:p>
            <a:r>
              <a:rPr lang="en-US" b="1" dirty="0">
                <a:solidFill>
                  <a:srgbClr val="FC0128"/>
                </a:solidFill>
              </a:rPr>
              <a:t>A relational schema specification should be annotated with all known constraints</a:t>
            </a:r>
          </a:p>
          <a:p>
            <a:r>
              <a:rPr lang="en-US" dirty="0"/>
              <a:t>Annotations are needed so that whoever converts a relational schema specification + annotations into an SQL DDL + any added necessary constraints  can account for all the constraints imposed on the application</a:t>
            </a:r>
          </a:p>
          <a:p>
            <a:r>
              <a:rPr lang="en-US" dirty="0"/>
              <a:t>You do not need to put in annotations any constraints that are reflected in the schema specification, using a tool such as SQL Power Architect</a:t>
            </a:r>
          </a:p>
          <a:p>
            <a:r>
              <a:rPr lang="en-US" b="1" i="1" dirty="0">
                <a:solidFill>
                  <a:srgbClr val="FF0000"/>
                </a:solidFill>
              </a:rPr>
              <a:t>In the assignments, you must not put such constraints (that is constraints implicit in what SQL Power Architect can express) in annotations </a:t>
            </a:r>
          </a:p>
          <a:p>
            <a:r>
              <a:rPr lang="en-US" b="1" i="1" dirty="0">
                <a:solidFill>
                  <a:srgbClr val="FF0000"/>
                </a:solidFill>
              </a:rPr>
              <a:t>Just to make sure that you realize which constraints are already reflected </a:t>
            </a:r>
            <a:r>
              <a:rPr lang="en-US" b="1" i="1">
                <a:solidFill>
                  <a:srgbClr val="FF0000"/>
                </a:solidFill>
              </a:rPr>
              <a:t>in an SQL </a:t>
            </a:r>
            <a:r>
              <a:rPr lang="en-US" b="1" i="1" dirty="0">
                <a:solidFill>
                  <a:srgbClr val="FF0000"/>
                </a:solidFill>
              </a:rPr>
              <a:t>Power Architect specification</a:t>
            </a:r>
          </a:p>
          <a:p>
            <a:endParaRPr lang="en-US" dirty="0"/>
          </a:p>
        </p:txBody>
      </p:sp>
    </p:spTree>
    <p:extLst>
      <p:ext uri="{BB962C8B-B14F-4D97-AF65-F5344CB8AC3E}">
        <p14:creationId xmlns:p14="http://schemas.microsoft.com/office/powerpoint/2010/main" val="157589973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Important: Former Primary Keys </a:t>
            </a:r>
            <a:br>
              <a:rPr lang="en-US" dirty="0"/>
            </a:br>
            <a:r>
              <a:rPr lang="en-US" dirty="0"/>
              <a:t>Must Be Made UNIQUE and NOT NULL</a:t>
            </a:r>
          </a:p>
        </p:txBody>
      </p:sp>
      <p:sp>
        <p:nvSpPr>
          <p:cNvPr id="3" name="Content Placeholder 2"/>
          <p:cNvSpPr>
            <a:spLocks noGrp="1"/>
          </p:cNvSpPr>
          <p:nvPr>
            <p:ph idx="1"/>
          </p:nvPr>
        </p:nvSpPr>
        <p:spPr/>
        <p:txBody>
          <a:bodyPr numCol="1"/>
          <a:lstStyle/>
          <a:p>
            <a:r>
              <a:rPr lang="en-US" dirty="0"/>
              <a:t>Horse: UNIQUE(Name), Name NOT NULL</a:t>
            </a:r>
          </a:p>
          <a:p>
            <a:r>
              <a:rPr lang="en-US" dirty="0"/>
              <a:t>Person: UNIQUE(ID#), ID# NOT NULL, UNIQUE(SS#), SS# NOT NULL</a:t>
            </a:r>
          </a:p>
          <a:p>
            <a:r>
              <a:rPr lang="en-US" dirty="0"/>
              <a:t>Child: UNIQUE(Person&amp;,</a:t>
            </a:r>
            <a:r>
              <a:rPr lang="en-US" dirty="0" err="1"/>
              <a:t>ChildName</a:t>
            </a:r>
            <a:r>
              <a:rPr lang="en-US" dirty="0"/>
              <a:t>), Person&amp; NOT NULL, </a:t>
            </a:r>
            <a:r>
              <a:rPr lang="en-US" dirty="0" err="1"/>
              <a:t>ChildName</a:t>
            </a:r>
            <a:r>
              <a:rPr lang="en-US" dirty="0"/>
              <a:t> NOT NULL</a:t>
            </a:r>
          </a:p>
          <a:p>
            <a:r>
              <a:rPr lang="en-US" dirty="0"/>
              <a:t>Automobile: UNIQUE(</a:t>
            </a:r>
            <a:r>
              <a:rPr lang="en-US" dirty="0" err="1"/>
              <a:t>Model,Year</a:t>
            </a:r>
            <a:r>
              <a:rPr lang="en-US" dirty="0"/>
              <a:t>), Model NOT NULL, Year NOT NULL</a:t>
            </a:r>
          </a:p>
          <a:p>
            <a:r>
              <a:rPr lang="en-US" dirty="0"/>
              <a:t>Car: UNIQUE(VIN), VIN NOT NULL</a:t>
            </a:r>
          </a:p>
          <a:p>
            <a:r>
              <a:rPr lang="en-US" dirty="0"/>
              <a:t>Book: UNIQUE(</a:t>
            </a:r>
            <a:r>
              <a:rPr lang="en-US" dirty="0" err="1"/>
              <a:t>Author,Title</a:t>
            </a:r>
            <a:r>
              <a:rPr lang="en-US" dirty="0"/>
              <a:t>), Author NOT NULL, Title NOT NULL</a:t>
            </a:r>
          </a:p>
          <a:p>
            <a:r>
              <a:rPr lang="en-US" dirty="0"/>
              <a:t>Course: UNIQUE(C#), C# NOT NULL</a:t>
            </a:r>
          </a:p>
          <a:p>
            <a:pPr marL="0" indent="0">
              <a:buNone/>
            </a:pPr>
            <a:endParaRPr lang="en-US" dirty="0"/>
          </a:p>
        </p:txBody>
      </p:sp>
    </p:spTree>
    <p:extLst>
      <p:ext uri="{BB962C8B-B14F-4D97-AF65-F5344CB8AC3E}">
        <p14:creationId xmlns:p14="http://schemas.microsoft.com/office/powerpoint/2010/main" val="349643606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Important: Former Primary Keys </a:t>
            </a:r>
            <a:br>
              <a:rPr lang="en-US" dirty="0"/>
            </a:br>
            <a:r>
              <a:rPr lang="en-US" dirty="0"/>
              <a:t>Must Be Made UNIQUE and NOT NULL</a:t>
            </a:r>
          </a:p>
        </p:txBody>
      </p:sp>
      <p:sp>
        <p:nvSpPr>
          <p:cNvPr id="3" name="Content Placeholder 2"/>
          <p:cNvSpPr>
            <a:spLocks noGrp="1"/>
          </p:cNvSpPr>
          <p:nvPr>
            <p:ph idx="1"/>
          </p:nvPr>
        </p:nvSpPr>
        <p:spPr/>
        <p:txBody>
          <a:bodyPr numCol="1"/>
          <a:lstStyle/>
          <a:p>
            <a:r>
              <a:rPr lang="en-US" dirty="0" err="1"/>
              <a:t>Prereq</a:t>
            </a:r>
            <a:r>
              <a:rPr lang="en-US" dirty="0"/>
              <a:t>: UNIQUE(</a:t>
            </a:r>
            <a:r>
              <a:rPr lang="en-US" dirty="0" err="1"/>
              <a:t>First,Second</a:t>
            </a:r>
            <a:r>
              <a:rPr lang="en-US" dirty="0"/>
              <a:t>), First NOT NULL, Second NOT NULL</a:t>
            </a:r>
          </a:p>
          <a:p>
            <a:r>
              <a:rPr lang="en-US" dirty="0"/>
              <a:t>Required: UNIQUE(</a:t>
            </a:r>
            <a:r>
              <a:rPr lang="en-US" dirty="0" err="1"/>
              <a:t>Book&amp;,Professor&amp;,Course</a:t>
            </a:r>
            <a:r>
              <a:rPr lang="en-US" dirty="0"/>
              <a:t>&amp;), Book&amp; NOT NULL, Professor&amp; NOT NULL, Course&amp; NOT NULL</a:t>
            </a:r>
          </a:p>
          <a:p>
            <a:r>
              <a:rPr lang="en-US" dirty="0"/>
              <a:t>Section: UNIQUE(</a:t>
            </a:r>
            <a:r>
              <a:rPr lang="en-US" dirty="0" err="1"/>
              <a:t>Year,Semester,Sec#,Course</a:t>
            </a:r>
            <a:r>
              <a:rPr lang="en-US" dirty="0"/>
              <a:t>&amp;), Year NOT NULL, Semester, NOT NULL, Sec# NOT NULL, Course&amp; NOT NULL</a:t>
            </a:r>
          </a:p>
          <a:p>
            <a:r>
              <a:rPr lang="en-US" dirty="0"/>
              <a:t>Took: UNIQUE(</a:t>
            </a:r>
            <a:r>
              <a:rPr lang="en-US" dirty="0" err="1"/>
              <a:t>Section&amp;,Student</a:t>
            </a:r>
            <a:r>
              <a:rPr lang="en-US" dirty="0"/>
              <a:t>&amp;), Section&amp; NOT NULL, Student&amp; NOT NULL</a:t>
            </a:r>
          </a:p>
          <a:p>
            <a:r>
              <a:rPr lang="en-US" dirty="0"/>
              <a:t>Taught: UNIQUE(</a:t>
            </a:r>
            <a:r>
              <a:rPr lang="en-US" dirty="0" err="1"/>
              <a:t>Professor&amp;,Section</a:t>
            </a:r>
            <a:r>
              <a:rPr lang="en-US" dirty="0"/>
              <a:t>&amp;), Professor&amp; NOT NULL, Section&amp; NOT NULL</a:t>
            </a:r>
          </a:p>
        </p:txBody>
      </p:sp>
    </p:spTree>
    <p:extLst>
      <p:ext uri="{BB962C8B-B14F-4D97-AF65-F5344CB8AC3E}">
        <p14:creationId xmlns:p14="http://schemas.microsoft.com/office/powerpoint/2010/main" val="355659495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Key Ideas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24617200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p:txBody>
          <a:bodyPr numCol="1"/>
          <a:lstStyle/>
          <a:p>
            <a:r>
              <a:rPr lang="en-US"/>
              <a:t>Key Ideas</a:t>
            </a:r>
          </a:p>
        </p:txBody>
      </p:sp>
      <p:sp>
        <p:nvSpPr>
          <p:cNvPr id="133123" name="Content Placeholder 2"/>
          <p:cNvSpPr>
            <a:spLocks noGrp="1"/>
          </p:cNvSpPr>
          <p:nvPr>
            <p:ph idx="1"/>
          </p:nvPr>
        </p:nvSpPr>
        <p:spPr/>
        <p:txBody>
          <a:bodyPr numCol="1"/>
          <a:lstStyle/>
          <a:p>
            <a:r>
              <a:rPr lang="en-US"/>
              <a:t>Sets</a:t>
            </a:r>
          </a:p>
          <a:p>
            <a:r>
              <a:rPr lang="en-US"/>
              <a:t>Relations and tables</a:t>
            </a:r>
          </a:p>
          <a:p>
            <a:r>
              <a:rPr lang="en-US"/>
              <a:t>Relational schema</a:t>
            </a:r>
          </a:p>
          <a:p>
            <a:r>
              <a:rPr lang="en-US"/>
              <a:t>Primary keys</a:t>
            </a:r>
          </a:p>
          <a:p>
            <a:r>
              <a:rPr lang="en-US"/>
              <a:t>Implementing an ER diagram as a relational schema (relational database)</a:t>
            </a:r>
          </a:p>
          <a:p>
            <a:r>
              <a:rPr lang="en-US"/>
              <a:t>General implementation of strong entities</a:t>
            </a:r>
          </a:p>
          <a:p>
            <a:r>
              <a:rPr lang="en-US"/>
              <a:t>Handling attributes of different types</a:t>
            </a:r>
          </a:p>
          <a:p>
            <a:r>
              <a:rPr lang="en-US"/>
              <a:t>General implementation of relationships</a:t>
            </a:r>
          </a:p>
          <a:p>
            <a:r>
              <a:rPr lang="en-US"/>
              <a:t>Possible special implementation of binary many-to-one relationships</a:t>
            </a:r>
          </a:p>
          <a:p>
            <a:r>
              <a:rPr lang="en-US"/>
              <a:t>Implementation of ISA</a:t>
            </a:r>
          </a:p>
          <a:p>
            <a:r>
              <a:rPr lang="en-US"/>
              <a:t>Implementation of weak entities</a:t>
            </a:r>
          </a:p>
          <a:p>
            <a:endParaRPr lang="en-US"/>
          </a:p>
          <a:p>
            <a:endParaRPr 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p:txBody>
          <a:bodyPr numCol="1"/>
          <a:lstStyle/>
          <a:p>
            <a:r>
              <a:rPr lang="en-US"/>
              <a:t>Key Ideas</a:t>
            </a:r>
          </a:p>
        </p:txBody>
      </p:sp>
      <p:sp>
        <p:nvSpPr>
          <p:cNvPr id="134147" name="Content Placeholder 2"/>
          <p:cNvSpPr>
            <a:spLocks noGrp="1"/>
          </p:cNvSpPr>
          <p:nvPr>
            <p:ph idx="1"/>
          </p:nvPr>
        </p:nvSpPr>
        <p:spPr/>
        <p:txBody>
          <a:bodyPr numCol="1"/>
          <a:lstStyle/>
          <a:p>
            <a:r>
              <a:rPr lang="en-US" dirty="0"/>
              <a:t>Foreign keys</a:t>
            </a:r>
          </a:p>
          <a:p>
            <a:r>
              <a:rPr lang="en-US" dirty="0"/>
              <a:t>Primary key / foreign key constraints inducing many-to-one relationships between tables</a:t>
            </a:r>
          </a:p>
          <a:p>
            <a:r>
              <a:rPr lang="en-US" dirty="0"/>
              <a:t>Concept of referential integrity</a:t>
            </a:r>
          </a:p>
          <a:p>
            <a:r>
              <a:rPr lang="en-US" dirty="0"/>
              <a:t>SQL Power Architect</a:t>
            </a:r>
          </a:p>
          <a:p>
            <a:r>
              <a:rPr lang="en-US" dirty="0"/>
              <a:t>Crow’s feet notation: ends of lines</a:t>
            </a:r>
          </a:p>
          <a:p>
            <a:r>
              <a:rPr lang="en-US" dirty="0"/>
              <a:t>Crow’s feet notation: pattern of lines</a:t>
            </a:r>
          </a:p>
          <a:p>
            <a:r>
              <a:rPr lang="en-US" dirty="0"/>
              <a:t>Non-binary many-to-one relationships</a:t>
            </a:r>
          </a:p>
          <a:p>
            <a:r>
              <a:rPr lang="en-US" dirty="0"/>
              <a:t>Recursive relationships</a:t>
            </a:r>
          </a:p>
          <a:p>
            <a:r>
              <a:rPr lang="en-US" dirty="0"/>
              <a:t>Surrogate keys</a:t>
            </a:r>
          </a:p>
          <a:p>
            <a:pPr>
              <a:buFont typeface="Monotype Sorts" pitchFamily="2" charset="2"/>
              <a:buNone/>
            </a:pPr>
            <a:endParaRPr lang="en-US" dirty="0"/>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4C43-892D-4DE5-B01D-C169B6AE7233}"/>
              </a:ext>
            </a:extLst>
          </p:cNvPr>
          <p:cNvSpPr>
            <a:spLocks noGrp="1"/>
          </p:cNvSpPr>
          <p:nvPr>
            <p:ph type="title"/>
          </p:nvPr>
        </p:nvSpPr>
        <p:spPr/>
        <p:txBody>
          <a:bodyPr/>
          <a:lstStyle/>
          <a:p>
            <a:r>
              <a:rPr lang="en-US" dirty="0"/>
              <a:t>Some Points </a:t>
            </a:r>
            <a:br>
              <a:rPr lang="en-US" dirty="0"/>
            </a:br>
            <a:r>
              <a:rPr lang="en-US" dirty="0"/>
              <a:t>to Remember for Homework</a:t>
            </a:r>
          </a:p>
        </p:txBody>
      </p:sp>
      <p:sp>
        <p:nvSpPr>
          <p:cNvPr id="3" name="Content Placeholder 2">
            <a:extLst>
              <a:ext uri="{FF2B5EF4-FFF2-40B4-BE49-F238E27FC236}">
                <a16:creationId xmlns:a16="http://schemas.microsoft.com/office/drawing/2014/main" id="{07004378-C803-4408-8E8E-1792C7F756C7}"/>
              </a:ext>
            </a:extLst>
          </p:cNvPr>
          <p:cNvSpPr>
            <a:spLocks noGrp="1"/>
          </p:cNvSpPr>
          <p:nvPr>
            <p:ph idx="1"/>
          </p:nvPr>
        </p:nvSpPr>
        <p:spPr/>
        <p:txBody>
          <a:bodyPr/>
          <a:lstStyle/>
          <a:p>
            <a:r>
              <a:rPr lang="en-US" dirty="0"/>
              <a:t>I list a few points covered in the notes that are worth remembering while doing the homework</a:t>
            </a:r>
          </a:p>
          <a:p>
            <a:pPr lvl="1"/>
            <a:r>
              <a:rPr lang="en-US" dirty="0"/>
              <a:t>They are phrased informally</a:t>
            </a:r>
          </a:p>
          <a:p>
            <a:r>
              <a:rPr lang="en-US" dirty="0"/>
              <a:t>Do not introduce a table for a relationship if that can be avoided</a:t>
            </a:r>
          </a:p>
          <a:p>
            <a:pPr lvl="1"/>
            <a:r>
              <a:rPr lang="en-US" dirty="0"/>
              <a:t>In our Animals example, do not introduce a table for Born</a:t>
            </a:r>
          </a:p>
          <a:p>
            <a:r>
              <a:rPr lang="en-US" dirty="0"/>
              <a:t>Be careful with non-binary many-to-one relationships and pay attention which attributes should be in the primary key</a:t>
            </a:r>
          </a:p>
          <a:p>
            <a:pPr lvl="1"/>
            <a:r>
              <a:rPr lang="en-US" dirty="0"/>
              <a:t>See our second Taught example</a:t>
            </a:r>
          </a:p>
          <a:p>
            <a:r>
              <a:rPr lang="en-US" dirty="0"/>
              <a:t>Note our treatment of recursive relationships, though if you think about it, that was essentially a special case of what we have considered before</a:t>
            </a:r>
          </a:p>
          <a:p>
            <a:r>
              <a:rPr lang="en-US" dirty="0"/>
              <a:t>Note how a one-to-one mapping is </a:t>
            </a:r>
            <a:r>
              <a:rPr lang="en-US"/>
              <a:t>implemented using UNIQUE</a:t>
            </a:r>
            <a:endParaRPr lang="en-US" dirty="0"/>
          </a:p>
        </p:txBody>
      </p:sp>
    </p:spTree>
    <p:extLst>
      <p:ext uri="{BB962C8B-B14F-4D97-AF65-F5344CB8AC3E}">
        <p14:creationId xmlns:p14="http://schemas.microsoft.com/office/powerpoint/2010/main" val="349512039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3DE4D-D229-45C9-8528-B1B9E05D195C}"/>
              </a:ext>
            </a:extLst>
          </p:cNvPr>
          <p:cNvSpPr>
            <a:spLocks noGrp="1"/>
          </p:cNvSpPr>
          <p:nvPr>
            <p:ph type="title"/>
          </p:nvPr>
        </p:nvSpPr>
        <p:spPr/>
        <p:txBody>
          <a:bodyPr/>
          <a:lstStyle/>
          <a:p>
            <a:r>
              <a:rPr lang="en-US" dirty="0"/>
              <a:t>Some Points </a:t>
            </a:r>
            <a:br>
              <a:rPr lang="en-US" dirty="0"/>
            </a:br>
            <a:r>
              <a:rPr lang="en-US" dirty="0"/>
              <a:t>to Remember </a:t>
            </a:r>
            <a:r>
              <a:rPr lang="en-US"/>
              <a:t>for the Homework</a:t>
            </a:r>
            <a:endParaRPr lang="en-US" dirty="0"/>
          </a:p>
        </p:txBody>
      </p:sp>
      <p:sp>
        <p:nvSpPr>
          <p:cNvPr id="3" name="Content Placeholder 2">
            <a:extLst>
              <a:ext uri="{FF2B5EF4-FFF2-40B4-BE49-F238E27FC236}">
                <a16:creationId xmlns:a16="http://schemas.microsoft.com/office/drawing/2014/main" id="{4ADCA4BC-7DC9-466B-BC4B-F58349AAA212}"/>
              </a:ext>
            </a:extLst>
          </p:cNvPr>
          <p:cNvSpPr>
            <a:spLocks noGrp="1"/>
          </p:cNvSpPr>
          <p:nvPr>
            <p:ph idx="1"/>
          </p:nvPr>
        </p:nvSpPr>
        <p:spPr/>
        <p:txBody>
          <a:bodyPr/>
          <a:lstStyle/>
          <a:p>
            <a:r>
              <a:rPr lang="en-US" dirty="0"/>
              <a:t>Specify in annotations all the constraints that cannot be specified by the SQL Power Architect model (which will be assigned) </a:t>
            </a:r>
            <a:r>
              <a:rPr lang="en-US" b="1" i="1" dirty="0">
                <a:solidFill>
                  <a:srgbClr val="FF0000"/>
                </a:solidFill>
              </a:rPr>
              <a:t>and only such constraints</a:t>
            </a:r>
          </a:p>
          <a:p>
            <a:r>
              <a:rPr lang="en-US" dirty="0"/>
              <a:t>And refer to tables and columns and not to entities and attributes</a:t>
            </a:r>
          </a:p>
          <a:p>
            <a:endParaRPr lang="en-US" dirty="0"/>
          </a:p>
        </p:txBody>
      </p:sp>
    </p:spTree>
    <p:extLst>
      <p:ext uri="{BB962C8B-B14F-4D97-AF65-F5344CB8AC3E}">
        <p14:creationId xmlns:p14="http://schemas.microsoft.com/office/powerpoint/2010/main" val="86823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numCol="1"/>
          <a:lstStyle/>
          <a:p>
            <a:r>
              <a:rPr lang="en-US" dirty="0"/>
              <a:t>Keys (and Superkeys)</a:t>
            </a:r>
          </a:p>
        </p:txBody>
      </p:sp>
      <p:sp>
        <p:nvSpPr>
          <p:cNvPr id="54275" name="Rectangle 3"/>
          <p:cNvSpPr>
            <a:spLocks noGrp="1" noChangeArrowheads="1"/>
          </p:cNvSpPr>
          <p:nvPr>
            <p:ph type="body" idx="1"/>
          </p:nvPr>
        </p:nvSpPr>
        <p:spPr/>
        <p:txBody>
          <a:bodyPr numCol="1"/>
          <a:lstStyle/>
          <a:p>
            <a:r>
              <a:rPr lang="en-US" dirty="0"/>
              <a:t>Consider relation (schema) Pay(Grade, Salary)</a:t>
            </a:r>
          </a:p>
          <a:p>
            <a:r>
              <a:rPr lang="en-US" dirty="0"/>
              <a:t>Example:</a:t>
            </a:r>
          </a:p>
          <a:p>
            <a:pPr>
              <a:buFont typeface="Monotype Sorts" pitchFamily="2" charset="2"/>
              <a:buNone/>
            </a:pPr>
            <a:r>
              <a:rPr lang="en-US" dirty="0"/>
              <a:t>	</a:t>
            </a:r>
          </a:p>
          <a:p>
            <a:pPr>
              <a:buFont typeface="Monotype Sorts" pitchFamily="2" charset="2"/>
              <a:buNone/>
            </a:pPr>
            <a:r>
              <a:rPr lang="en-US" dirty="0"/>
              <a:t>	</a:t>
            </a:r>
          </a:p>
          <a:p>
            <a:endParaRPr lang="en-US" dirty="0"/>
          </a:p>
          <a:p>
            <a:endParaRPr lang="en-US" dirty="0"/>
          </a:p>
          <a:p>
            <a:r>
              <a:rPr lang="en-US" dirty="0"/>
              <a:t>We are told that for any instance of Pay, any two tuples that are equal on Grade are (completely) equal</a:t>
            </a:r>
          </a:p>
          <a:p>
            <a:pPr lvl="1"/>
            <a:r>
              <a:rPr lang="en-US" dirty="0"/>
              <a:t>Of course, if each Grade appears in only one tuple, this is automatically true</a:t>
            </a:r>
          </a:p>
          <a:p>
            <a:r>
              <a:rPr lang="en-US" dirty="0"/>
              <a:t>Then, similarly to before, Grade is a key</a:t>
            </a:r>
          </a:p>
          <a:p>
            <a:r>
              <a:rPr lang="en-US" dirty="0"/>
              <a:t>What about Salary, is this a key also?</a:t>
            </a:r>
          </a:p>
          <a:p>
            <a:r>
              <a:rPr lang="en-US" dirty="0"/>
              <a:t>No, because we </a:t>
            </a:r>
            <a:r>
              <a:rPr lang="en-US" b="1" i="1" dirty="0">
                <a:solidFill>
                  <a:srgbClr val="FF0000"/>
                </a:solidFill>
              </a:rPr>
              <a:t>are not told</a:t>
            </a:r>
            <a:r>
              <a:rPr lang="en-US" b="1" dirty="0">
                <a:solidFill>
                  <a:srgbClr val="FF0000"/>
                </a:solidFill>
              </a:rPr>
              <a:t> (that is, we are not guaranteed) </a:t>
            </a:r>
            <a:r>
              <a:rPr lang="en-US" dirty="0"/>
              <a:t>that any two tuples that are equal on Salary are equal on Grade in every possible instance of Pay</a:t>
            </a:r>
          </a:p>
          <a:p>
            <a:pPr>
              <a:buFont typeface="Monotype Sorts" pitchFamily="2" charset="2"/>
              <a:buNone/>
            </a:pPr>
            <a:endParaRPr lang="en-US" dirty="0"/>
          </a:p>
          <a:p>
            <a:pPr>
              <a:buFont typeface="Monotype Sorts" pitchFamily="2" charset="2"/>
              <a:buNone/>
            </a:pPr>
            <a:endParaRPr lang="en-US" dirty="0"/>
          </a:p>
        </p:txBody>
      </p:sp>
      <p:graphicFrame>
        <p:nvGraphicFramePr>
          <p:cNvPr id="5" name="Content Placeholder 3"/>
          <p:cNvGraphicFramePr>
            <a:graphicFrameLocks/>
          </p:cNvGraphicFramePr>
          <p:nvPr/>
        </p:nvGraphicFramePr>
        <p:xfrm>
          <a:off x="2971800" y="1752600"/>
          <a:ext cx="2844801" cy="1940560"/>
        </p:xfrm>
        <a:graphic>
          <a:graphicData uri="http://schemas.openxmlformats.org/drawingml/2006/table">
            <a:tbl>
              <a:tblPr firstRow="1" bandCol="1">
                <a:tableStyleId>{21E4AEA4-8DFA-4A89-87EB-49C32662AFE0}</a:tableStyleId>
              </a:tblPr>
              <a:tblGrid>
                <a:gridCol w="948267">
                  <a:extLst>
                    <a:ext uri="{9D8B030D-6E8A-4147-A177-3AD203B41FA5}">
                      <a16:colId xmlns:a16="http://schemas.microsoft.com/office/drawing/2014/main" val="20000"/>
                    </a:ext>
                  </a:extLst>
                </a:gridCol>
                <a:gridCol w="948267">
                  <a:extLst>
                    <a:ext uri="{9D8B030D-6E8A-4147-A177-3AD203B41FA5}">
                      <a16:colId xmlns:a16="http://schemas.microsoft.com/office/drawing/2014/main" val="20001"/>
                    </a:ext>
                  </a:extLst>
                </a:gridCol>
                <a:gridCol w="948267">
                  <a:extLst>
                    <a:ext uri="{9D8B030D-6E8A-4147-A177-3AD203B41FA5}">
                      <a16:colId xmlns:a16="http://schemas.microsoft.com/office/drawing/2014/main" val="20002"/>
                    </a:ext>
                  </a:extLst>
                </a:gridCol>
              </a:tblGrid>
              <a:tr h="485140">
                <a:tc>
                  <a:txBody>
                    <a:bodyPr/>
                    <a:lstStyle/>
                    <a:p>
                      <a:pPr algn="ctr"/>
                      <a:r>
                        <a:rPr lang="en-US" dirty="0"/>
                        <a:t>Pay</a:t>
                      </a:r>
                    </a:p>
                  </a:txBody>
                  <a:tcPr/>
                </a:tc>
                <a:tc>
                  <a:txBody>
                    <a:bodyPr/>
                    <a:lstStyle/>
                    <a:p>
                      <a:pPr algn="ctr"/>
                      <a:r>
                        <a:rPr lang="en-US" dirty="0"/>
                        <a:t>Grade</a:t>
                      </a:r>
                    </a:p>
                  </a:txBody>
                  <a:tcPr/>
                </a:tc>
                <a:tc>
                  <a:txBody>
                    <a:bodyPr/>
                    <a:lstStyle/>
                    <a:p>
                      <a:pPr algn="ctr"/>
                      <a:r>
                        <a:rPr lang="en-US" dirty="0"/>
                        <a:t>Salary</a:t>
                      </a:r>
                    </a:p>
                  </a:txBody>
                  <a:tcPr/>
                </a:tc>
                <a:extLst>
                  <a:ext uri="{0D108BD9-81ED-4DB2-BD59-A6C34878D82A}">
                    <a16:rowId xmlns:a16="http://schemas.microsoft.com/office/drawing/2014/main" val="10000"/>
                  </a:ext>
                </a:extLst>
              </a:tr>
              <a:tr h="485140">
                <a:tc>
                  <a:txBody>
                    <a:bodyPr/>
                    <a:lstStyle/>
                    <a:p>
                      <a:endParaRPr lang="en-US" dirty="0"/>
                    </a:p>
                  </a:txBody>
                  <a:tcPr>
                    <a:solidFill>
                      <a:schemeClr val="bg1"/>
                    </a:solidFill>
                  </a:tcPr>
                </a:tc>
                <a:tc>
                  <a:txBody>
                    <a:bodyPr/>
                    <a:lstStyle/>
                    <a:p>
                      <a:r>
                        <a:rPr lang="en-US" dirty="0"/>
                        <a:t>8</a:t>
                      </a:r>
                    </a:p>
                  </a:txBody>
                  <a:tcPr/>
                </a:tc>
                <a:tc>
                  <a:txBody>
                    <a:bodyPr/>
                    <a:lstStyle/>
                    <a:p>
                      <a:pPr algn="r"/>
                      <a:r>
                        <a:rPr lang="en-US" dirty="0"/>
                        <a:t>128</a:t>
                      </a:r>
                    </a:p>
                  </a:txBody>
                  <a:tcPr/>
                </a:tc>
                <a:extLst>
                  <a:ext uri="{0D108BD9-81ED-4DB2-BD59-A6C34878D82A}">
                    <a16:rowId xmlns:a16="http://schemas.microsoft.com/office/drawing/2014/main" val="10001"/>
                  </a:ext>
                </a:extLst>
              </a:tr>
              <a:tr h="485140">
                <a:tc>
                  <a:txBody>
                    <a:bodyPr/>
                    <a:lstStyle/>
                    <a:p>
                      <a:endParaRPr lang="en-US" dirty="0"/>
                    </a:p>
                  </a:txBody>
                  <a:tcPr>
                    <a:solidFill>
                      <a:schemeClr val="bg1"/>
                    </a:solidFill>
                  </a:tcPr>
                </a:tc>
                <a:tc>
                  <a:txBody>
                    <a:bodyPr/>
                    <a:lstStyle/>
                    <a:p>
                      <a:r>
                        <a:rPr lang="en-US" dirty="0"/>
                        <a:t>9</a:t>
                      </a:r>
                    </a:p>
                  </a:txBody>
                  <a:tcPr/>
                </a:tc>
                <a:tc>
                  <a:txBody>
                    <a:bodyPr/>
                    <a:lstStyle/>
                    <a:p>
                      <a:pPr algn="r"/>
                      <a:r>
                        <a:rPr lang="en-US" dirty="0"/>
                        <a:t>139</a:t>
                      </a:r>
                    </a:p>
                  </a:txBody>
                  <a:tcPr/>
                </a:tc>
                <a:extLst>
                  <a:ext uri="{0D108BD9-81ED-4DB2-BD59-A6C34878D82A}">
                    <a16:rowId xmlns:a16="http://schemas.microsoft.com/office/drawing/2014/main" val="10002"/>
                  </a:ext>
                </a:extLst>
              </a:tr>
              <a:tr h="485140">
                <a:tc>
                  <a:txBody>
                    <a:bodyPr/>
                    <a:lstStyle/>
                    <a:p>
                      <a:endParaRPr lang="en-US" dirty="0"/>
                    </a:p>
                  </a:txBody>
                  <a:tcPr>
                    <a:solidFill>
                      <a:schemeClr val="bg1"/>
                    </a:solidFill>
                  </a:tcPr>
                </a:tc>
                <a:tc>
                  <a:txBody>
                    <a:bodyPr/>
                    <a:lstStyle/>
                    <a:p>
                      <a:r>
                        <a:rPr lang="en-US" dirty="0"/>
                        <a:t>7</a:t>
                      </a:r>
                    </a:p>
                  </a:txBody>
                  <a:tcPr/>
                </a:tc>
                <a:tc>
                  <a:txBody>
                    <a:bodyPr/>
                    <a:lstStyle/>
                    <a:p>
                      <a:pPr algn="r"/>
                      <a:r>
                        <a:rPr lang="en-US" dirty="0"/>
                        <a:t>147</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numCol="1"/>
          <a:lstStyle/>
          <a:p>
            <a:r>
              <a:rPr lang="en-US" dirty="0"/>
              <a:t>Keys (And Superkeys)</a:t>
            </a:r>
          </a:p>
        </p:txBody>
      </p:sp>
      <p:sp>
        <p:nvSpPr>
          <p:cNvPr id="55299" name="Rectangle 3"/>
          <p:cNvSpPr>
            <a:spLocks noGrp="1" noChangeArrowheads="1"/>
          </p:cNvSpPr>
          <p:nvPr>
            <p:ph type="body" idx="1"/>
          </p:nvPr>
        </p:nvSpPr>
        <p:spPr/>
        <p:txBody>
          <a:bodyPr numCol="1"/>
          <a:lstStyle/>
          <a:p>
            <a:r>
              <a:rPr lang="en-US" dirty="0"/>
              <a:t>A set of columns in a relation is a </a:t>
            </a:r>
            <a:r>
              <a:rPr lang="en-US" b="1" i="1" dirty="0">
                <a:solidFill>
                  <a:srgbClr val="FF0000"/>
                </a:solidFill>
              </a:rPr>
              <a:t>superkey</a:t>
            </a:r>
            <a:r>
              <a:rPr lang="en-US" dirty="0"/>
              <a:t> if it is a superset of a key</a:t>
            </a:r>
          </a:p>
          <a:p>
            <a:r>
              <a:rPr lang="en-US" dirty="0"/>
              <a:t>Any two tuples that are equal on the attributes of a superkey are completely equal</a:t>
            </a:r>
          </a:p>
          <a:p>
            <a:pPr lvl="1"/>
            <a:r>
              <a:rPr lang="en-US" dirty="0"/>
              <a:t>Because they are equal on the attributes of a key, which is a subset of the given superkey</a:t>
            </a:r>
          </a:p>
          <a:p>
            <a:r>
              <a:rPr lang="en-US" b="1" i="1" dirty="0">
                <a:solidFill>
                  <a:srgbClr val="FC0128"/>
                </a:solidFill>
              </a:rPr>
              <a:t>A relation always has at least one superkey</a:t>
            </a:r>
          </a:p>
          <a:p>
            <a:r>
              <a:rPr lang="en-US" dirty="0"/>
              <a:t>The set of all the attributes is a superkey</a:t>
            </a:r>
          </a:p>
          <a:p>
            <a:r>
              <a:rPr lang="en-US" dirty="0"/>
              <a:t>Because any two tuples that are equal on all the attributes are completely equal</a:t>
            </a:r>
          </a:p>
          <a:p>
            <a:r>
              <a:rPr lang="en-US" dirty="0"/>
              <a:t>We can try and “prune” the set of all the attributes “down” to a key</a:t>
            </a:r>
          </a:p>
          <a:p>
            <a:r>
              <a:rPr lang="en-US" dirty="0"/>
              <a:t>We just try to remove attributes one by one</a:t>
            </a:r>
          </a:p>
          <a:p>
            <a:r>
              <a:rPr lang="en-US" dirty="0"/>
              <a:t>We stop when removing an attribute would produce a set of attributes whose values “are compatible” with two different tuples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numCol="1"/>
          <a:lstStyle/>
          <a:p>
            <a:r>
              <a:rPr lang="en-US" dirty="0"/>
              <a:t>Keys</a:t>
            </a:r>
          </a:p>
        </p:txBody>
      </p:sp>
      <p:sp>
        <p:nvSpPr>
          <p:cNvPr id="53251" name="Rectangle 3"/>
          <p:cNvSpPr>
            <a:spLocks noGrp="1" noChangeArrowheads="1"/>
          </p:cNvSpPr>
          <p:nvPr>
            <p:ph type="body" idx="1"/>
          </p:nvPr>
        </p:nvSpPr>
        <p:spPr/>
        <p:txBody>
          <a:bodyPr numCol="1"/>
          <a:lstStyle/>
          <a:p>
            <a:r>
              <a:rPr lang="en-US" dirty="0"/>
              <a:t>There may be more than one key in a relation, as we will see soon</a:t>
            </a:r>
          </a:p>
          <a:p>
            <a:r>
              <a:rPr lang="en-US" dirty="0"/>
              <a:t>Exactly one key is chosen as the </a:t>
            </a:r>
            <a:r>
              <a:rPr lang="en-US" b="1" i="1" dirty="0">
                <a:solidFill>
                  <a:srgbClr val="FC0128"/>
                </a:solidFill>
              </a:rPr>
              <a:t>primary key </a:t>
            </a:r>
            <a:r>
              <a:rPr lang="en-US" dirty="0"/>
              <a:t>(there is no formal way to decide which one)</a:t>
            </a:r>
          </a:p>
          <a:p>
            <a:r>
              <a:rPr lang="en-US" dirty="0"/>
              <a:t>Other keys are just keys and sometimes they are called </a:t>
            </a:r>
            <a:r>
              <a:rPr lang="en-US" b="1" i="1" dirty="0">
                <a:solidFill>
                  <a:srgbClr val="FC0128"/>
                </a:solidFill>
              </a:rPr>
              <a:t>candidate keys</a:t>
            </a:r>
            <a:r>
              <a:rPr lang="en-US" dirty="0"/>
              <a:t> (as they are candidates for the primary key, though not chosen)</a:t>
            </a:r>
          </a:p>
          <a:p>
            <a:r>
              <a:rPr lang="en-US" dirty="0"/>
              <a:t>Customarily, the names of the columns of the primary key are underlined</a:t>
            </a:r>
          </a:p>
          <a:p>
            <a:endParaRPr lang="en-US" dirty="0"/>
          </a:p>
          <a:p>
            <a:endParaRPr lang="en-US" dirty="0"/>
          </a:p>
          <a:p>
            <a:endParaRPr lang="en-US" dirty="0"/>
          </a:p>
          <a:p>
            <a:endParaRPr lang="en-US" dirty="0"/>
          </a:p>
          <a:p>
            <a:endParaRPr lang="en-US" dirty="0"/>
          </a:p>
          <a:p>
            <a:r>
              <a:rPr lang="en-US" dirty="0"/>
              <a:t>Note that FN, LN, Grade was as superkey but not a key</a:t>
            </a:r>
          </a:p>
          <a:p>
            <a:pPr>
              <a:lnSpc>
                <a:spcPct val="80000"/>
              </a:lnSpc>
              <a:buFont typeface="Monotype Sorts" pitchFamily="2" charset="2"/>
              <a:buNone/>
            </a:pPr>
            <a:r>
              <a:rPr lang="en-US" dirty="0"/>
              <a:t>	</a:t>
            </a:r>
          </a:p>
          <a:p>
            <a:pPr>
              <a:lnSpc>
                <a:spcPct val="80000"/>
              </a:lnSpc>
              <a:buFont typeface="Monotype Sorts" pitchFamily="2" charset="2"/>
              <a:buNone/>
            </a:pPr>
            <a:endParaRPr lang="en-US" dirty="0"/>
          </a:p>
          <a:p>
            <a:pPr>
              <a:lnSpc>
                <a:spcPct val="80000"/>
              </a:lnSpc>
              <a:buFont typeface="Monotype Sorts" pitchFamily="2" charset="2"/>
              <a:buNone/>
            </a:pPr>
            <a:endParaRPr lang="en-US" dirty="0"/>
          </a:p>
          <a:p>
            <a:pPr>
              <a:lnSpc>
                <a:spcPct val="80000"/>
              </a:lnSpc>
              <a:buFont typeface="Monotype Sorts" pitchFamily="2" charset="2"/>
              <a:buNone/>
            </a:pPr>
            <a:endParaRPr lang="en-US" dirty="0"/>
          </a:p>
          <a:p>
            <a:pPr>
              <a:lnSpc>
                <a:spcPct val="80000"/>
              </a:lnSpc>
              <a:buFont typeface="Monotype Sorts" pitchFamily="2" charset="2"/>
              <a:buNone/>
            </a:pPr>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494668869"/>
              </p:ext>
            </p:extLst>
          </p:nvPr>
        </p:nvGraphicFramePr>
        <p:xfrm>
          <a:off x="1447800" y="4697549"/>
          <a:ext cx="6629400" cy="1879600"/>
        </p:xfrm>
        <a:graphic>
          <a:graphicData uri="http://schemas.openxmlformats.org/drawingml/2006/table">
            <a:tbl>
              <a:tblPr firstRow="1" bandCol="1">
                <a:tableStyleId>{21E4AEA4-8DFA-4A89-87EB-49C32662AFE0}</a:tableStyleId>
              </a:tblPr>
              <a:tblGrid>
                <a:gridCol w="1325880">
                  <a:extLst>
                    <a:ext uri="{9D8B030D-6E8A-4147-A177-3AD203B41FA5}">
                      <a16:colId xmlns:a16="http://schemas.microsoft.com/office/drawing/2014/main" val="20000"/>
                    </a:ext>
                  </a:extLst>
                </a:gridCol>
                <a:gridCol w="1325880">
                  <a:extLst>
                    <a:ext uri="{9D8B030D-6E8A-4147-A177-3AD203B41FA5}">
                      <a16:colId xmlns:a16="http://schemas.microsoft.com/office/drawing/2014/main" val="20001"/>
                    </a:ext>
                  </a:extLst>
                </a:gridCol>
                <a:gridCol w="1325880">
                  <a:extLst>
                    <a:ext uri="{9D8B030D-6E8A-4147-A177-3AD203B41FA5}">
                      <a16:colId xmlns:a16="http://schemas.microsoft.com/office/drawing/2014/main" val="20002"/>
                    </a:ext>
                  </a:extLst>
                </a:gridCol>
                <a:gridCol w="1325880">
                  <a:extLst>
                    <a:ext uri="{9D8B030D-6E8A-4147-A177-3AD203B41FA5}">
                      <a16:colId xmlns:a16="http://schemas.microsoft.com/office/drawing/2014/main" val="20003"/>
                    </a:ext>
                  </a:extLst>
                </a:gridCol>
                <a:gridCol w="1325880">
                  <a:extLst>
                    <a:ext uri="{9D8B030D-6E8A-4147-A177-3AD203B41FA5}">
                      <a16:colId xmlns:a16="http://schemas.microsoft.com/office/drawing/2014/main" val="20004"/>
                    </a:ext>
                  </a:extLst>
                </a:gridCol>
              </a:tblGrid>
              <a:tr h="375920">
                <a:tc>
                  <a:txBody>
                    <a:bodyPr/>
                    <a:lstStyle/>
                    <a:p>
                      <a:pPr algn="ctr"/>
                      <a:r>
                        <a:rPr lang="en-US" dirty="0"/>
                        <a:t>Person</a:t>
                      </a:r>
                    </a:p>
                  </a:txBody>
                  <a:tcPr/>
                </a:tc>
                <a:tc>
                  <a:txBody>
                    <a:bodyPr/>
                    <a:lstStyle/>
                    <a:p>
                      <a:pPr algn="ctr"/>
                      <a:r>
                        <a:rPr lang="en-US" u="sng" dirty="0"/>
                        <a:t>FN</a:t>
                      </a:r>
                    </a:p>
                  </a:txBody>
                  <a:tcPr/>
                </a:tc>
                <a:tc>
                  <a:txBody>
                    <a:bodyPr/>
                    <a:lstStyle/>
                    <a:p>
                      <a:pPr algn="ctr"/>
                      <a:r>
                        <a:rPr lang="en-US" dirty="0" err="1"/>
                        <a:t>LN</a:t>
                      </a:r>
                      <a:endParaRPr lang="en-US" dirty="0"/>
                    </a:p>
                  </a:txBody>
                  <a:tcPr/>
                </a:tc>
                <a:tc>
                  <a:txBody>
                    <a:bodyPr/>
                    <a:lstStyle/>
                    <a:p>
                      <a:pPr algn="ctr"/>
                      <a:r>
                        <a:rPr lang="en-US" dirty="0"/>
                        <a:t>Grade</a:t>
                      </a:r>
                    </a:p>
                  </a:txBody>
                  <a:tcPr/>
                </a:tc>
                <a:tc>
                  <a:txBody>
                    <a:bodyPr/>
                    <a:lstStyle/>
                    <a:p>
                      <a:pPr algn="ctr"/>
                      <a:r>
                        <a:rPr lang="en-US" dirty="0" err="1"/>
                        <a:t>YOB</a:t>
                      </a:r>
                      <a:endParaRPr lang="en-US" dirty="0"/>
                    </a:p>
                  </a:txBody>
                  <a:tcPr/>
                </a:tc>
                <a:extLst>
                  <a:ext uri="{0D108BD9-81ED-4DB2-BD59-A6C34878D82A}">
                    <a16:rowId xmlns:a16="http://schemas.microsoft.com/office/drawing/2014/main" val="10000"/>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Smith</a:t>
                      </a:r>
                    </a:p>
                  </a:txBody>
                  <a:tcPr/>
                </a:tc>
                <a:tc>
                  <a:txBody>
                    <a:bodyPr/>
                    <a:lstStyle/>
                    <a:p>
                      <a:pPr algn="r"/>
                      <a:r>
                        <a:rPr lang="en-US" dirty="0"/>
                        <a:t>8</a:t>
                      </a:r>
                    </a:p>
                  </a:txBody>
                  <a:tcPr/>
                </a:tc>
                <a:tc>
                  <a:txBody>
                    <a:bodyPr/>
                    <a:lstStyle/>
                    <a:p>
                      <a:pPr algn="r"/>
                      <a:r>
                        <a:rPr lang="en-US" dirty="0"/>
                        <a:t>1976</a:t>
                      </a:r>
                    </a:p>
                  </a:txBody>
                  <a:tcPr/>
                </a:tc>
                <a:extLst>
                  <a:ext uri="{0D108BD9-81ED-4DB2-BD59-A6C34878D82A}">
                    <a16:rowId xmlns:a16="http://schemas.microsoft.com/office/drawing/2014/main" val="10001"/>
                  </a:ext>
                </a:extLst>
              </a:tr>
              <a:tr h="375920">
                <a:tc>
                  <a:txBody>
                    <a:bodyPr/>
                    <a:lstStyle/>
                    <a:p>
                      <a:endParaRPr lang="en-US" dirty="0"/>
                    </a:p>
                  </a:txBody>
                  <a:tcPr>
                    <a:solidFill>
                      <a:schemeClr val="bg1"/>
                    </a:solidFill>
                  </a:tcPr>
                </a:tc>
                <a:tc>
                  <a:txBody>
                    <a:bodyPr/>
                    <a:lstStyle/>
                    <a:p>
                      <a:r>
                        <a:rPr lang="en-US" dirty="0" err="1"/>
                        <a:t>Lakshmi</a:t>
                      </a:r>
                      <a:endParaRPr lang="en-US" dirty="0"/>
                    </a:p>
                  </a:txBody>
                  <a:tcPr/>
                </a:tc>
                <a:tc>
                  <a:txBody>
                    <a:bodyPr/>
                    <a:lstStyle/>
                    <a:p>
                      <a:r>
                        <a:rPr lang="en-US" dirty="0"/>
                        <a:t>Smith</a:t>
                      </a:r>
                    </a:p>
                  </a:txBody>
                  <a:tcPr/>
                </a:tc>
                <a:tc>
                  <a:txBody>
                    <a:bodyPr/>
                    <a:lstStyle/>
                    <a:p>
                      <a:pPr algn="r"/>
                      <a:r>
                        <a:rPr lang="en-US" dirty="0"/>
                        <a:t>9</a:t>
                      </a:r>
                    </a:p>
                  </a:txBody>
                  <a:tcPr/>
                </a:tc>
                <a:tc>
                  <a:txBody>
                    <a:bodyPr/>
                    <a:lstStyle/>
                    <a:p>
                      <a:pPr algn="r"/>
                      <a:r>
                        <a:rPr lang="en-US" dirty="0"/>
                        <a:t>1981</a:t>
                      </a:r>
                    </a:p>
                  </a:txBody>
                  <a:tcPr/>
                </a:tc>
                <a:extLst>
                  <a:ext uri="{0D108BD9-81ED-4DB2-BD59-A6C34878D82A}">
                    <a16:rowId xmlns:a16="http://schemas.microsoft.com/office/drawing/2014/main" val="10002"/>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Smith</a:t>
                      </a:r>
                    </a:p>
                  </a:txBody>
                  <a:tcPr/>
                </a:tc>
                <a:tc>
                  <a:txBody>
                    <a:bodyPr/>
                    <a:lstStyle/>
                    <a:p>
                      <a:pPr algn="r"/>
                      <a:r>
                        <a:rPr lang="en-US" dirty="0"/>
                        <a:t>8</a:t>
                      </a:r>
                    </a:p>
                  </a:txBody>
                  <a:tcPr/>
                </a:tc>
                <a:tc>
                  <a:txBody>
                    <a:bodyPr/>
                    <a:lstStyle/>
                    <a:p>
                      <a:pPr algn="r"/>
                      <a:r>
                        <a:rPr lang="en-US" dirty="0"/>
                        <a:t>1976</a:t>
                      </a:r>
                    </a:p>
                  </a:txBody>
                  <a:tcPr/>
                </a:tc>
                <a:extLst>
                  <a:ext uri="{0D108BD9-81ED-4DB2-BD59-A6C34878D82A}">
                    <a16:rowId xmlns:a16="http://schemas.microsoft.com/office/drawing/2014/main" val="10003"/>
                  </a:ext>
                </a:extLst>
              </a:tr>
              <a:tr h="375920">
                <a:tc>
                  <a:txBody>
                    <a:bodyPr/>
                    <a:lstStyle/>
                    <a:p>
                      <a:endParaRPr lang="en-US" dirty="0"/>
                    </a:p>
                  </a:txBody>
                  <a:tcPr>
                    <a:solidFill>
                      <a:schemeClr val="bg1"/>
                    </a:solidFill>
                  </a:tcPr>
                </a:tc>
                <a:tc>
                  <a:txBody>
                    <a:bodyPr/>
                    <a:lstStyle/>
                    <a:p>
                      <a:r>
                        <a:rPr lang="en-US" dirty="0"/>
                        <a:t>John</a:t>
                      </a:r>
                    </a:p>
                  </a:txBody>
                  <a:tcPr/>
                </a:tc>
                <a:tc>
                  <a:txBody>
                    <a:bodyPr/>
                    <a:lstStyle/>
                    <a:p>
                      <a:r>
                        <a:rPr lang="en-US" dirty="0"/>
                        <a:t>Yao</a:t>
                      </a:r>
                    </a:p>
                  </a:txBody>
                  <a:tcPr/>
                </a:tc>
                <a:tc>
                  <a:txBody>
                    <a:bodyPr/>
                    <a:lstStyle/>
                    <a:p>
                      <a:pPr algn="r"/>
                      <a:r>
                        <a:rPr lang="en-US" dirty="0"/>
                        <a:t>9</a:t>
                      </a:r>
                    </a:p>
                  </a:txBody>
                  <a:tcPr/>
                </a:tc>
                <a:tc>
                  <a:txBody>
                    <a:bodyPr/>
                    <a:lstStyle/>
                    <a:p>
                      <a:pPr algn="r"/>
                      <a:r>
                        <a:rPr lang="en-US" dirty="0"/>
                        <a:t>1992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55745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Keys (and Superkeys)</a:t>
            </a:r>
          </a:p>
        </p:txBody>
      </p:sp>
      <p:sp>
        <p:nvSpPr>
          <p:cNvPr id="3" name="Content Placeholder 2"/>
          <p:cNvSpPr>
            <a:spLocks noGrp="1"/>
          </p:cNvSpPr>
          <p:nvPr>
            <p:ph idx="1"/>
          </p:nvPr>
        </p:nvSpPr>
        <p:spPr/>
        <p:txBody>
          <a:bodyPr numCol="1"/>
          <a:lstStyle/>
          <a:p>
            <a:r>
              <a:rPr lang="en-US" dirty="0"/>
              <a:t>To summarize</a:t>
            </a:r>
          </a:p>
          <a:p>
            <a:endParaRPr lang="en-US" dirty="0"/>
          </a:p>
          <a:p>
            <a:r>
              <a:rPr lang="en-US" b="1" i="1" dirty="0">
                <a:solidFill>
                  <a:srgbClr val="FF0000"/>
                </a:solidFill>
              </a:rPr>
              <a:t>Superkey</a:t>
            </a:r>
            <a:r>
              <a:rPr lang="en-US" dirty="0"/>
              <a:t>: a set of columns whose values determine the values of all the columns in a row for every instance of the relation</a:t>
            </a:r>
          </a:p>
          <a:p>
            <a:pPr lvl="1"/>
            <a:r>
              <a:rPr lang="en-US" dirty="0"/>
              <a:t>All the columns together form a superkey (trivially)</a:t>
            </a:r>
          </a:p>
          <a:p>
            <a:pPr lvl="1"/>
            <a:r>
              <a:rPr lang="en-US" dirty="0"/>
              <a:t>Superkeys are only used in formal definitions</a:t>
            </a:r>
          </a:p>
          <a:p>
            <a:pPr lvl="1"/>
            <a:endParaRPr lang="en-US" dirty="0"/>
          </a:p>
          <a:p>
            <a:r>
              <a:rPr lang="en-US" b="1" i="1" dirty="0">
                <a:solidFill>
                  <a:srgbClr val="FF0000"/>
                </a:solidFill>
              </a:rPr>
              <a:t>Key</a:t>
            </a:r>
            <a:r>
              <a:rPr lang="en-US" dirty="0"/>
              <a:t>: a set of columns whose values determine the values of all the columns in a row for every instance of the relation, </a:t>
            </a:r>
            <a:r>
              <a:rPr lang="en-US" b="1" i="1" dirty="0">
                <a:solidFill>
                  <a:srgbClr val="FF0000"/>
                </a:solidFill>
              </a:rPr>
              <a:t>but any proper subset of that set of columns does not do that</a:t>
            </a:r>
          </a:p>
          <a:p>
            <a:endParaRPr lang="en-US" dirty="0"/>
          </a:p>
          <a:p>
            <a:r>
              <a:rPr lang="en-US" b="1" i="1" dirty="0">
                <a:solidFill>
                  <a:srgbClr val="FF0000"/>
                </a:solidFill>
              </a:rPr>
              <a:t>Primary Key</a:t>
            </a:r>
            <a:r>
              <a:rPr lang="en-US" dirty="0"/>
              <a:t>: a chosen key. </a:t>
            </a:r>
            <a:r>
              <a:rPr lang="en-US" b="1" i="1" dirty="0">
                <a:solidFill>
                  <a:srgbClr val="FF0000"/>
                </a:solidFill>
              </a:rPr>
              <a:t>Important: no attribute of a primary key can be NULL (the value of every attribute must be always known); </a:t>
            </a:r>
            <a:r>
              <a:rPr lang="en-US" dirty="0"/>
              <a:t>why will be discussed later</a:t>
            </a:r>
          </a:p>
          <a:p>
            <a:endParaRPr lang="en-US" dirty="0"/>
          </a:p>
        </p:txBody>
      </p:sp>
    </p:spTree>
    <p:extLst>
      <p:ext uri="{BB962C8B-B14F-4D97-AF65-F5344CB8AC3E}">
        <p14:creationId xmlns:p14="http://schemas.microsoft.com/office/powerpoint/2010/main" val="4145437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numCol="1"/>
          <a:lstStyle/>
          <a:p>
            <a:r>
              <a:rPr lang="en-US" dirty="0"/>
              <a:t>Keys (and Superkeys)</a:t>
            </a:r>
          </a:p>
        </p:txBody>
      </p:sp>
      <p:sp>
        <p:nvSpPr>
          <p:cNvPr id="56323" name="Rectangle 3"/>
          <p:cNvSpPr>
            <a:spLocks noGrp="1" noChangeArrowheads="1"/>
          </p:cNvSpPr>
          <p:nvPr>
            <p:ph type="body" idx="1"/>
          </p:nvPr>
        </p:nvSpPr>
        <p:spPr/>
        <p:txBody>
          <a:bodyPr numCol="1"/>
          <a:lstStyle/>
          <a:p>
            <a:r>
              <a:rPr lang="en-US" dirty="0"/>
              <a:t>We will underline the attributes of the chosen primary key when writing the schema as text</a:t>
            </a:r>
          </a:p>
          <a:p>
            <a:r>
              <a:rPr lang="en-US" dirty="0"/>
              <a:t>Returning to a previous unit and the example of City: City(Longitude, Latitude, Country, State, Name, Size)</a:t>
            </a:r>
          </a:p>
          <a:p>
            <a:r>
              <a:rPr lang="en-US" dirty="0"/>
              <a:t>We can have</a:t>
            </a:r>
          </a:p>
          <a:p>
            <a:pPr lvl="1"/>
            <a:r>
              <a:rPr lang="en-US" dirty="0"/>
              <a:t>City(</a:t>
            </a:r>
            <a:r>
              <a:rPr lang="en-US" u="sng" dirty="0"/>
              <a:t>Longitude</a:t>
            </a:r>
            <a:r>
              <a:rPr lang="en-US" dirty="0"/>
              <a:t>, </a:t>
            </a:r>
            <a:r>
              <a:rPr lang="en-US" u="sng" dirty="0"/>
              <a:t>Latitude</a:t>
            </a:r>
            <a:r>
              <a:rPr lang="en-US" dirty="0"/>
              <a:t>, Country, State, Name, Size)</a:t>
            </a:r>
          </a:p>
          <a:p>
            <a:pPr lvl="1"/>
            <a:r>
              <a:rPr lang="en-US" dirty="0"/>
              <a:t>This implies that (Longitude, Latitude) form the primary key</a:t>
            </a:r>
          </a:p>
          <a:p>
            <a:pPr lvl="1"/>
            <a:r>
              <a:rPr lang="en-US" dirty="0"/>
              <a:t>We also have a candidate key: (Country, State, Name)</a:t>
            </a:r>
          </a:p>
          <a:p>
            <a:r>
              <a:rPr lang="en-US" dirty="0"/>
              <a:t>We can have</a:t>
            </a:r>
          </a:p>
          <a:p>
            <a:pPr lvl="1"/>
            <a:r>
              <a:rPr lang="en-US" dirty="0"/>
              <a:t>City(Longitude, Latitude, </a:t>
            </a:r>
            <a:r>
              <a:rPr lang="en-US" u="sng" dirty="0"/>
              <a:t>Country</a:t>
            </a:r>
            <a:r>
              <a:rPr lang="en-US" dirty="0"/>
              <a:t>, </a:t>
            </a:r>
            <a:r>
              <a:rPr lang="en-US" u="sng" dirty="0"/>
              <a:t>State</a:t>
            </a:r>
            <a:r>
              <a:rPr lang="en-US" dirty="0"/>
              <a:t>, </a:t>
            </a:r>
            <a:r>
              <a:rPr lang="en-US" u="sng" dirty="0"/>
              <a:t>Name</a:t>
            </a:r>
            <a:r>
              <a:rPr lang="en-US" dirty="0"/>
              <a:t>, Size)</a:t>
            </a:r>
            <a:br>
              <a:rPr lang="en-US" dirty="0"/>
            </a:br>
            <a:br>
              <a:rPr lang="en-US" dirty="0"/>
            </a:br>
            <a:r>
              <a:rPr lang="en-US" dirty="0"/>
              <a:t>if the value of State is never NULL. This implies that (Country, State, Name) form the primary key</a:t>
            </a:r>
          </a:p>
          <a:p>
            <a:pPr lvl="1"/>
            <a:r>
              <a:rPr lang="en-US" dirty="0"/>
              <a:t>We also have a candidate key: (Longitude, Latitude)</a:t>
            </a:r>
          </a:p>
          <a:p>
            <a:pPr lvl="1"/>
            <a:endParaRPr lang="en-US" dirty="0"/>
          </a:p>
          <a:p>
            <a:r>
              <a:rPr lang="en-US" dirty="0"/>
              <a:t>The situation will be described more precisely concerning candidate keys when we talk about SQL DDL</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Relational Databases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37417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numCol="1"/>
          <a:lstStyle/>
          <a:p>
            <a:r>
              <a:rPr lang="en-US"/>
              <a:t>Relational Databases</a:t>
            </a:r>
          </a:p>
        </p:txBody>
      </p:sp>
      <p:sp>
        <p:nvSpPr>
          <p:cNvPr id="57347" name="Content Placeholder 2"/>
          <p:cNvSpPr>
            <a:spLocks noGrp="1"/>
          </p:cNvSpPr>
          <p:nvPr>
            <p:ph idx="1"/>
          </p:nvPr>
        </p:nvSpPr>
        <p:spPr/>
        <p:txBody>
          <a:bodyPr numCol="1"/>
          <a:lstStyle/>
          <a:p>
            <a:r>
              <a:rPr lang="en-US" dirty="0"/>
              <a:t>A </a:t>
            </a:r>
            <a:r>
              <a:rPr lang="en-US" b="1" i="1" dirty="0">
                <a:solidFill>
                  <a:srgbClr val="FC0128"/>
                </a:solidFill>
              </a:rPr>
              <a:t>relational database </a:t>
            </a:r>
            <a:r>
              <a:rPr lang="en-US" dirty="0"/>
              <a:t>is “basically” a set of tables with values drawn from specified domains, specified using a relational schema</a:t>
            </a:r>
          </a:p>
          <a:p>
            <a:r>
              <a:rPr lang="en-US" dirty="0"/>
              <a:t>This is formally correct, </a:t>
            </a:r>
            <a:r>
              <a:rPr lang="en-US" b="1" i="1" dirty="0">
                <a:solidFill>
                  <a:srgbClr val="FF0000"/>
                </a:solidFill>
              </a:rPr>
              <a:t>but it is misleading in practice</a:t>
            </a:r>
            <a:endParaRPr lang="en-US" dirty="0"/>
          </a:p>
          <a:p>
            <a:r>
              <a:rPr lang="en-US" b="1" dirty="0">
                <a:solidFill>
                  <a:srgbClr val="FF0000"/>
                </a:solidFill>
              </a:rPr>
              <a:t>As we will see soon, a better way to define a relational database is to say that it is</a:t>
            </a:r>
          </a:p>
          <a:p>
            <a:pPr lvl="1"/>
            <a:r>
              <a:rPr lang="en-US" b="1" dirty="0">
                <a:solidFill>
                  <a:srgbClr val="FF0000"/>
                </a:solidFill>
              </a:rPr>
              <a:t>A set of relations</a:t>
            </a:r>
          </a:p>
          <a:p>
            <a:pPr lvl="1"/>
            <a:r>
              <a:rPr lang="en-US" b="1" dirty="0">
                <a:solidFill>
                  <a:srgbClr val="FF0000"/>
                </a:solidFill>
              </a:rPr>
              <a:t>A set of binary, many-to-one mappings between them (partial functions), mimicking child-to-mother relationships</a:t>
            </a:r>
            <a:br>
              <a:rPr lang="en-US" b="1" dirty="0">
                <a:solidFill>
                  <a:srgbClr val="FF0000"/>
                </a:solidFill>
              </a:rPr>
            </a:br>
            <a:br>
              <a:rPr lang="en-US" b="1" dirty="0">
                <a:solidFill>
                  <a:srgbClr val="FF0000"/>
                </a:solidFill>
              </a:rPr>
            </a:br>
            <a:r>
              <a:rPr lang="en-US" b="1" dirty="0">
                <a:solidFill>
                  <a:srgbClr val="FF0000"/>
                </a:solidFill>
              </a:rPr>
              <a:t>Looking from the “other side,” they are one-to-many mappings, mimicking mother-to-child relationships</a:t>
            </a:r>
          </a:p>
          <a:p>
            <a:pPr lvl="1"/>
            <a:r>
              <a:rPr lang="en-US" dirty="0"/>
              <a:t>Some other, less fundamental, components are ignored for now</a:t>
            </a:r>
          </a:p>
          <a:p>
            <a:r>
              <a:rPr lang="en-US" dirty="0"/>
              <a:t>We will know later what this means exactly, but I did not want to leave you with an overly simplistic concept</a:t>
            </a:r>
          </a:p>
          <a:p>
            <a:r>
              <a:rPr lang="en-US" dirty="0"/>
              <a:t>Note: “</a:t>
            </a:r>
            <a:r>
              <a:rPr lang="en-US" b="1" dirty="0">
                <a:solidFill>
                  <a:srgbClr val="FF0000"/>
                </a:solidFill>
              </a:rPr>
              <a:t>partial function</a:t>
            </a:r>
            <a:r>
              <a:rPr lang="en-US" dirty="0"/>
              <a:t>” means “not necessarily defined everywhere”, but could be and then it is also “</a:t>
            </a:r>
            <a:r>
              <a:rPr lang="en-US" b="1" dirty="0">
                <a:solidFill>
                  <a:srgbClr val="FF0000"/>
                </a:solidFill>
              </a:rPr>
              <a:t>total</a:t>
            </a:r>
            <a:r>
              <a:rPr lang="en-US" dirty="0"/>
              <a:t>”</a:t>
            </a:r>
          </a:p>
        </p:txBody>
      </p:sp>
    </p:spTree>
    <p:extLst>
      <p:ext uri="{BB962C8B-B14F-4D97-AF65-F5344CB8AC3E}">
        <p14:creationId xmlns:p14="http://schemas.microsoft.com/office/powerpoint/2010/main" val="999353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From ER Diagram to Relational Database</a:t>
            </a:r>
            <a:br>
              <a:rPr lang="en-US" dirty="0"/>
            </a:br>
            <a:r>
              <a:rPr lang="en-US" dirty="0"/>
              <a:t>Fundamental Operations With Examples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42767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Introduction</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2702179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numCol="1"/>
          <a:lstStyle/>
          <a:p>
            <a:r>
              <a:rPr lang="en-US" dirty="0"/>
              <a:t>From ER Diagrams to Relational Databases</a:t>
            </a:r>
          </a:p>
        </p:txBody>
      </p:sp>
      <p:sp>
        <p:nvSpPr>
          <p:cNvPr id="58371" name="Content Placeholder 2"/>
          <p:cNvSpPr>
            <a:spLocks noGrp="1"/>
          </p:cNvSpPr>
          <p:nvPr>
            <p:ph idx="1"/>
          </p:nvPr>
        </p:nvSpPr>
        <p:spPr/>
        <p:txBody>
          <a:bodyPr numCol="1"/>
          <a:lstStyle/>
          <a:p>
            <a:r>
              <a:rPr lang="en-US" dirty="0"/>
              <a:t>We are now ready to convert ER diagrams into relational databases</a:t>
            </a:r>
          </a:p>
          <a:p>
            <a:r>
              <a:rPr lang="en-US" b="1" i="1" dirty="0">
                <a:solidFill>
                  <a:srgbClr val="FC0128"/>
                </a:solidFill>
              </a:rPr>
              <a:t>Generally, but not always</a:t>
            </a:r>
          </a:p>
          <a:p>
            <a:pPr lvl="1"/>
            <a:r>
              <a:rPr lang="en-US" b="1" i="1" dirty="0">
                <a:solidFill>
                  <a:srgbClr val="FC0128"/>
                </a:solidFill>
              </a:rPr>
              <a:t>An entity set is converted into a table</a:t>
            </a:r>
          </a:p>
          <a:p>
            <a:pPr lvl="1"/>
            <a:r>
              <a:rPr lang="en-US" b="1" i="1" dirty="0">
                <a:solidFill>
                  <a:srgbClr val="FC0128"/>
                </a:solidFill>
              </a:rPr>
              <a:t>A relationship is converted into a table</a:t>
            </a:r>
          </a:p>
          <a:p>
            <a:r>
              <a:rPr lang="en-US" dirty="0"/>
              <a:t>As state earlier, this is </a:t>
            </a:r>
            <a:r>
              <a:rPr lang="en-US" b="1" i="1" dirty="0">
                <a:solidFill>
                  <a:srgbClr val="FF0000"/>
                </a:solidFill>
              </a:rPr>
              <a:t>logical design</a:t>
            </a:r>
            <a:r>
              <a:rPr lang="en-US" dirty="0"/>
              <a:t>, though some call it </a:t>
            </a:r>
            <a:r>
              <a:rPr lang="en-US" b="1" i="1" dirty="0">
                <a:solidFill>
                  <a:srgbClr val="FF0000"/>
                </a:solidFill>
              </a:rPr>
              <a:t>physical design </a:t>
            </a:r>
            <a:r>
              <a:rPr lang="en-US" dirty="0"/>
              <a:t>(as we also saw earlier)</a:t>
            </a:r>
          </a:p>
          <a:p>
            <a:r>
              <a:rPr lang="en-US" dirty="0"/>
              <a:t>We will first go </a:t>
            </a:r>
            <a:r>
              <a:rPr lang="en-US" b="1" i="1" dirty="0">
                <a:solidFill>
                  <a:srgbClr val="FC0128"/>
                </a:solidFill>
              </a:rPr>
              <a:t>very carefully</a:t>
            </a:r>
            <a:r>
              <a:rPr lang="en-US" i="1" dirty="0"/>
              <a:t> </a:t>
            </a:r>
            <a:r>
              <a:rPr lang="en-US" dirty="0"/>
              <a:t>over a very simple example</a:t>
            </a:r>
          </a:p>
          <a:p>
            <a:r>
              <a:rPr lang="en-US" dirty="0"/>
              <a:t>Then, we will be ready to go quickly through our large example</a:t>
            </a:r>
          </a:p>
          <a:p>
            <a:r>
              <a:rPr lang="en-US" dirty="0"/>
              <a:t>Then, we look at some additional aspects of interest</a:t>
            </a:r>
          </a:p>
          <a:p>
            <a:r>
              <a:rPr lang="en-US" dirty="0"/>
              <a:t>We will use SQL Power Architect for specifying relational databases</a:t>
            </a:r>
          </a:p>
          <a:p>
            <a:r>
              <a:rPr lang="en-US" dirty="0"/>
              <a:t>We will briefly look at MySQL Workbench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numCol="1"/>
          <a:lstStyle/>
          <a:p>
            <a:r>
              <a:rPr lang="en-US" dirty="0"/>
              <a:t>ER Diagram With Important Features</a:t>
            </a:r>
          </a:p>
        </p:txBody>
      </p:sp>
      <p:sp>
        <p:nvSpPr>
          <p:cNvPr id="1028" name="Content Placeholder 2"/>
          <p:cNvSpPr>
            <a:spLocks noGrp="1"/>
          </p:cNvSpPr>
          <p:nvPr>
            <p:ph idx="1"/>
          </p:nvPr>
        </p:nvSpPr>
        <p:spPr/>
        <p:txBody>
          <a:bodyPr numCol="1"/>
          <a:lstStyle/>
          <a:p>
            <a:endParaRPr lang="en-US"/>
          </a:p>
        </p:txBody>
      </p:sp>
      <p:graphicFrame>
        <p:nvGraphicFramePr>
          <p:cNvPr id="1026" name="Object 8"/>
          <p:cNvGraphicFramePr>
            <a:graphicFrameLocks noChangeAspect="1"/>
          </p:cNvGraphicFramePr>
          <p:nvPr>
            <p:extLst>
              <p:ext uri="{D42A27DB-BD31-4B8C-83A1-F6EECF244321}">
                <p14:modId xmlns:p14="http://schemas.microsoft.com/office/powerpoint/2010/main" val="1529095560"/>
              </p:ext>
            </p:extLst>
          </p:nvPr>
        </p:nvGraphicFramePr>
        <p:xfrm>
          <a:off x="1412875" y="2133600"/>
          <a:ext cx="7232650" cy="4616450"/>
        </p:xfrm>
        <a:graphic>
          <a:graphicData uri="http://schemas.openxmlformats.org/presentationml/2006/ole">
            <mc:AlternateContent xmlns:mc="http://schemas.openxmlformats.org/markup-compatibility/2006">
              <mc:Choice xmlns:v="urn:schemas-microsoft-com:vml" Requires="v">
                <p:oleObj name="Visio" r:id="rId3" imgW="7235653" imgH="4630994" progId="Visio.Drawing.11">
                  <p:embed/>
                </p:oleObj>
              </mc:Choice>
              <mc:Fallback>
                <p:oleObj name="Visio" r:id="rId3" imgW="7235653" imgH="4630994" progId="Visio.Drawing.11">
                  <p:embed/>
                  <p:pic>
                    <p:nvPicPr>
                      <p:cNvPr id="0" name="Picture 347"/>
                      <p:cNvPicPr>
                        <a:picLocks noChangeAspect="1" noChangeArrowheads="1"/>
                      </p:cNvPicPr>
                      <p:nvPr/>
                    </p:nvPicPr>
                    <p:blipFill>
                      <a:blip r:embed="rId4"/>
                      <a:srcRect/>
                      <a:stretch>
                        <a:fillRect/>
                      </a:stretch>
                    </p:blipFill>
                    <p:spPr bwMode="auto">
                      <a:xfrm>
                        <a:off x="1412875" y="2133600"/>
                        <a:ext cx="723265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numCol="1"/>
          <a:lstStyle/>
          <a:p>
            <a:r>
              <a:rPr lang="en-US" dirty="0"/>
              <a:t>More About the Example</a:t>
            </a:r>
          </a:p>
        </p:txBody>
      </p:sp>
      <p:sp>
        <p:nvSpPr>
          <p:cNvPr id="59395" name="Content Placeholder 2"/>
          <p:cNvSpPr>
            <a:spLocks noGrp="1"/>
          </p:cNvSpPr>
          <p:nvPr>
            <p:ph idx="1"/>
          </p:nvPr>
        </p:nvSpPr>
        <p:spPr/>
        <p:txBody>
          <a:bodyPr numCol="1"/>
          <a:lstStyle/>
          <a:p>
            <a:r>
              <a:rPr lang="en-US" dirty="0"/>
              <a:t>The given ER diagram is clear, other than</a:t>
            </a:r>
          </a:p>
          <a:p>
            <a:pPr lvl="1"/>
            <a:r>
              <a:rPr lang="en-US" dirty="0"/>
              <a:t>Discovered, which is the continent in which a particular species was first discovered</a:t>
            </a:r>
          </a:p>
          <a:p>
            <a:r>
              <a:rPr lang="en-US" dirty="0"/>
              <a:t>Each child is a “dependent” of only one employee in our database</a:t>
            </a:r>
          </a:p>
          <a:p>
            <a:pPr lvl="1"/>
            <a:r>
              <a:rPr lang="en-US" dirty="0"/>
              <a:t>If both parents are employees, the child is “assigned” to one of them (say the one whose ID# is smaller)</a:t>
            </a:r>
          </a:p>
          <a:p>
            <a:r>
              <a:rPr lang="en-US" dirty="0"/>
              <a:t>We are given additional information about the application</a:t>
            </a:r>
          </a:p>
          <a:p>
            <a:pPr lvl="1"/>
            <a:r>
              <a:rPr lang="en-US" b="1" i="1" dirty="0">
                <a:solidFill>
                  <a:srgbClr val="FF0000"/>
                </a:solidFill>
              </a:rPr>
              <a:t>Values of attributes in a primary key must not be missing </a:t>
            </a:r>
            <a:r>
              <a:rPr lang="en-US" dirty="0"/>
              <a:t>(this is a general rule as we know, not only for this example so I should not say that, and consider this a pedagogical reminder, not actually stated)</a:t>
            </a:r>
          </a:p>
          <a:p>
            <a:pPr lvl="1"/>
            <a:r>
              <a:rPr lang="en-US" dirty="0"/>
              <a:t>Other than attributes in a primary key, other attributes, unless stated otherwise, may be missing</a:t>
            </a:r>
          </a:p>
          <a:p>
            <a:pPr lvl="1"/>
            <a:r>
              <a:rPr lang="en-US" dirty="0"/>
              <a:t>The value of Name is known (not missing) for every Employee</a:t>
            </a:r>
          </a:p>
          <a:p>
            <a:r>
              <a:rPr lang="en-US" dirty="0"/>
              <a:t>To build up our intuition, let’s look at some specific instance of our application</a:t>
            </a:r>
          </a:p>
          <a:p>
            <a:pPr>
              <a:buFont typeface="Monotype Sorts" pitchFamily="2" charset="2"/>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Small Example</a:t>
            </a:r>
          </a:p>
        </p:txBody>
      </p:sp>
      <p:sp>
        <p:nvSpPr>
          <p:cNvPr id="3" name="Content Placeholder 2"/>
          <p:cNvSpPr>
            <a:spLocks noGrp="1"/>
          </p:cNvSpPr>
          <p:nvPr>
            <p:ph sz="half" idx="1"/>
          </p:nvPr>
        </p:nvSpPr>
        <p:spPr/>
        <p:txBody>
          <a:bodyPr numCol="1"/>
          <a:lstStyle/>
          <a:p>
            <a:pPr>
              <a:buFont typeface="Wingdings" panose="05000000000000000000" pitchFamily="2" charset="2"/>
              <a:buChar char="§"/>
            </a:pPr>
            <a:r>
              <a:rPr lang="en-US" dirty="0"/>
              <a:t>5 Employees:</a:t>
            </a:r>
          </a:p>
          <a:p>
            <a:pPr lvl="1"/>
            <a:r>
              <a:rPr lang="en-US" dirty="0"/>
              <a:t>1 is Alice has Erica and Frank, born in US, likes Horse and Cat</a:t>
            </a:r>
          </a:p>
          <a:p>
            <a:pPr lvl="1"/>
            <a:r>
              <a:rPr lang="en-US" dirty="0"/>
              <a:t>2 is Bob has Bob and Frank, born in US, likes Cat</a:t>
            </a:r>
          </a:p>
          <a:p>
            <a:pPr lvl="1"/>
            <a:r>
              <a:rPr lang="en-US" dirty="0"/>
              <a:t>4 is Carol</a:t>
            </a:r>
          </a:p>
          <a:p>
            <a:pPr lvl="1"/>
            <a:r>
              <a:rPr lang="en-US" dirty="0"/>
              <a:t>5 is David, born in IN</a:t>
            </a:r>
          </a:p>
          <a:p>
            <a:pPr lvl="1"/>
            <a:r>
              <a:rPr lang="en-US" dirty="0"/>
              <a:t>6 is Bob, born in CN, likes Yak</a:t>
            </a:r>
          </a:p>
          <a:p>
            <a:pPr lvl="1"/>
            <a:endParaRPr lang="en-US" dirty="0"/>
          </a:p>
          <a:p>
            <a:pPr lvl="1"/>
            <a:endParaRPr lang="en-US" dirty="0"/>
          </a:p>
        </p:txBody>
      </p:sp>
      <p:sp>
        <p:nvSpPr>
          <p:cNvPr id="4" name="Content Placeholder 3"/>
          <p:cNvSpPr>
            <a:spLocks noGrp="1"/>
          </p:cNvSpPr>
          <p:nvPr>
            <p:ph sz="half" idx="2"/>
          </p:nvPr>
        </p:nvSpPr>
        <p:spPr/>
        <p:txBody>
          <a:bodyPr numCol="1"/>
          <a:lstStyle/>
          <a:p>
            <a:pPr>
              <a:buFont typeface="Wingdings" panose="05000000000000000000" pitchFamily="2" charset="2"/>
              <a:buChar char="§"/>
            </a:pPr>
            <a:r>
              <a:rPr lang="en-US" dirty="0"/>
              <a:t>4 Countries</a:t>
            </a:r>
          </a:p>
          <a:p>
            <a:pPr lvl="1"/>
            <a:r>
              <a:rPr lang="en-US" dirty="0"/>
              <a:t>US</a:t>
            </a:r>
          </a:p>
          <a:p>
            <a:pPr lvl="1"/>
            <a:r>
              <a:rPr lang="en-US" dirty="0"/>
              <a:t>IN has 1347</a:t>
            </a:r>
          </a:p>
          <a:p>
            <a:pPr lvl="1"/>
            <a:r>
              <a:rPr lang="en-US" dirty="0"/>
              <a:t>CN has 1412</a:t>
            </a:r>
          </a:p>
          <a:p>
            <a:pPr lvl="1"/>
            <a:r>
              <a:rPr lang="en-US" dirty="0"/>
              <a:t>RU</a:t>
            </a:r>
          </a:p>
          <a:p>
            <a:pPr lvl="1"/>
            <a:endParaRPr lang="en-US" dirty="0"/>
          </a:p>
          <a:p>
            <a:pPr>
              <a:buFont typeface="Wingdings" panose="05000000000000000000" pitchFamily="2" charset="2"/>
              <a:buChar char="§"/>
            </a:pPr>
            <a:r>
              <a:rPr lang="en-US" dirty="0"/>
              <a:t>5</a:t>
            </a:r>
            <a:r>
              <a:rPr lang="en-US"/>
              <a:t> </a:t>
            </a:r>
            <a:r>
              <a:rPr lang="en-US" dirty="0"/>
              <a:t>Animals</a:t>
            </a:r>
          </a:p>
          <a:p>
            <a:pPr lvl="1"/>
            <a:r>
              <a:rPr lang="en-US" dirty="0"/>
              <a:t>Horse in Asia</a:t>
            </a:r>
          </a:p>
          <a:p>
            <a:pPr lvl="1"/>
            <a:r>
              <a:rPr lang="en-US" dirty="0"/>
              <a:t>Wolf in Asia</a:t>
            </a:r>
          </a:p>
          <a:p>
            <a:pPr lvl="1"/>
            <a:r>
              <a:rPr lang="en-US" dirty="0"/>
              <a:t>Cat in Africa</a:t>
            </a:r>
          </a:p>
          <a:p>
            <a:pPr lvl="1"/>
            <a:r>
              <a:rPr lang="en-US" dirty="0"/>
              <a:t>Yak in Asia</a:t>
            </a:r>
          </a:p>
          <a:p>
            <a:pPr lvl="1"/>
            <a:r>
              <a:rPr lang="en-US" dirty="0"/>
              <a:t>Zebra in Africa</a:t>
            </a:r>
          </a:p>
          <a:p>
            <a:endParaRPr lang="en-US" dirty="0"/>
          </a:p>
        </p:txBody>
      </p:sp>
    </p:spTree>
    <p:extLst>
      <p:ext uri="{BB962C8B-B14F-4D97-AF65-F5344CB8AC3E}">
        <p14:creationId xmlns:p14="http://schemas.microsoft.com/office/powerpoint/2010/main" val="31492576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numCol="1"/>
          <a:lstStyle/>
          <a:p>
            <a:r>
              <a:rPr lang="en-US"/>
              <a:t>Country</a:t>
            </a:r>
          </a:p>
        </p:txBody>
      </p:sp>
      <p:sp>
        <p:nvSpPr>
          <p:cNvPr id="60419" name="Content Placeholder 2"/>
          <p:cNvSpPr>
            <a:spLocks noGrp="1"/>
          </p:cNvSpPr>
          <p:nvPr>
            <p:ph idx="1"/>
          </p:nvPr>
        </p:nvSpPr>
        <p:spPr/>
        <p:txBody>
          <a:bodyPr numCol="1"/>
          <a:lstStyle/>
          <a:p>
            <a:r>
              <a:rPr lang="en-US" dirty="0"/>
              <a:t>There are four countries, listing for them: Cname, Population (the latter only when known):</a:t>
            </a:r>
          </a:p>
          <a:p>
            <a:pPr lvl="1"/>
            <a:r>
              <a:rPr lang="en-US" dirty="0"/>
              <a:t>US</a:t>
            </a:r>
          </a:p>
          <a:p>
            <a:pPr lvl="1"/>
            <a:r>
              <a:rPr lang="en-US" dirty="0"/>
              <a:t>IN, 1347</a:t>
            </a:r>
          </a:p>
          <a:p>
            <a:pPr lvl="1"/>
            <a:r>
              <a:rPr lang="en-US" dirty="0"/>
              <a:t>CN, 1412</a:t>
            </a:r>
          </a:p>
          <a:p>
            <a:pPr lvl="1"/>
            <a:r>
              <a:rPr lang="en-US" dirty="0"/>
              <a:t>RU</a:t>
            </a:r>
          </a:p>
          <a:p>
            <a:r>
              <a:rPr lang="en-US" dirty="0"/>
              <a:t>We create a table for Country “in the most obvious way,” by </a:t>
            </a:r>
            <a:r>
              <a:rPr lang="en-US" b="1" i="1" dirty="0">
                <a:solidFill>
                  <a:srgbClr val="FF0000"/>
                </a:solidFill>
              </a:rPr>
              <a:t>creating a column for each attribute </a:t>
            </a:r>
            <a:r>
              <a:rPr lang="en-US" dirty="0"/>
              <a:t>(underlining the attributes of the primary key) and that works:</a:t>
            </a:r>
          </a:p>
          <a:p>
            <a:endParaRPr lang="en-US" dirty="0"/>
          </a:p>
          <a:p>
            <a:endParaRPr lang="en-US" dirty="0"/>
          </a:p>
          <a:p>
            <a:endParaRPr lang="en-US" dirty="0"/>
          </a:p>
          <a:p>
            <a:endParaRPr lang="en-US" dirty="0"/>
          </a:p>
          <a:p>
            <a:r>
              <a:rPr lang="en-US" dirty="0"/>
              <a:t>Note that some “slots” contains NULLs, indicated by emptiness</a:t>
            </a:r>
          </a:p>
        </p:txBody>
      </p:sp>
      <p:graphicFrame>
        <p:nvGraphicFramePr>
          <p:cNvPr id="4" name="Content Placeholder 3"/>
          <p:cNvGraphicFramePr>
            <a:graphicFrameLocks/>
          </p:cNvGraphicFramePr>
          <p:nvPr>
            <p:extLst>
              <p:ext uri="{D42A27DB-BD31-4B8C-83A1-F6EECF244321}">
                <p14:modId xmlns:p14="http://schemas.microsoft.com/office/powerpoint/2010/main" val="1844713083"/>
              </p:ext>
            </p:extLst>
          </p:nvPr>
        </p:nvGraphicFramePr>
        <p:xfrm>
          <a:off x="2057400" y="4495800"/>
          <a:ext cx="4229100" cy="185420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a:t>Cname</a:t>
                      </a:r>
                    </a:p>
                  </a:txBody>
                  <a:tcPr/>
                </a:tc>
                <a:tc>
                  <a:txBody>
                    <a:bodyPr/>
                    <a:lstStyle/>
                    <a:p>
                      <a:pPr algn="ctr"/>
                      <a:r>
                        <a:rPr lang="en-US" sz="1400"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err="1"/>
                        <a:t>CN</a:t>
                      </a:r>
                      <a:endParaRPr lang="en-US" sz="1400" dirty="0"/>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numCol="1"/>
          <a:lstStyle/>
          <a:p>
            <a:r>
              <a:rPr lang="en-US"/>
              <a:t>Animal</a:t>
            </a:r>
          </a:p>
        </p:txBody>
      </p:sp>
      <p:sp>
        <p:nvSpPr>
          <p:cNvPr id="61443" name="Content Placeholder 2"/>
          <p:cNvSpPr>
            <a:spLocks noGrp="1"/>
          </p:cNvSpPr>
          <p:nvPr>
            <p:ph idx="1"/>
          </p:nvPr>
        </p:nvSpPr>
        <p:spPr/>
        <p:txBody>
          <a:bodyPr numCol="1"/>
          <a:lstStyle/>
          <a:p>
            <a:r>
              <a:rPr lang="en-US" dirty="0"/>
              <a:t>There are five animals, listing for them: Species, Discovered (note, that even though not required, Discovered happens to be known for every Species):</a:t>
            </a:r>
          </a:p>
          <a:p>
            <a:pPr lvl="1"/>
            <a:r>
              <a:rPr lang="en-US" dirty="0"/>
              <a:t>Horse, Asia</a:t>
            </a:r>
          </a:p>
          <a:p>
            <a:pPr lvl="1"/>
            <a:r>
              <a:rPr lang="en-US" dirty="0"/>
              <a:t>Wolf, Asia</a:t>
            </a:r>
          </a:p>
          <a:p>
            <a:pPr lvl="1"/>
            <a:r>
              <a:rPr lang="en-US" dirty="0"/>
              <a:t>Cat, Africa</a:t>
            </a:r>
          </a:p>
          <a:p>
            <a:pPr lvl="1"/>
            <a:r>
              <a:rPr lang="en-US" dirty="0"/>
              <a:t>Yak, Asia</a:t>
            </a:r>
          </a:p>
          <a:p>
            <a:pPr lvl="1"/>
            <a:r>
              <a:rPr lang="en-US" dirty="0"/>
              <a:t>Zebra, Africa</a:t>
            </a:r>
          </a:p>
          <a:p>
            <a:r>
              <a:rPr lang="en-US" dirty="0"/>
              <a:t>We create a table for Animal as before, and that works:</a:t>
            </a:r>
          </a:p>
          <a:p>
            <a:endParaRPr lang="en-US" dirty="0"/>
          </a:p>
        </p:txBody>
      </p:sp>
      <p:graphicFrame>
        <p:nvGraphicFramePr>
          <p:cNvPr id="4" name="Content Placeholder 3"/>
          <p:cNvGraphicFramePr>
            <a:graphicFrameLocks/>
          </p:cNvGraphicFramePr>
          <p:nvPr/>
        </p:nvGraphicFramePr>
        <p:xfrm>
          <a:off x="2514600" y="48006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Animal</a:t>
                      </a:r>
                    </a:p>
                  </a:txBody>
                  <a:tcPr/>
                </a:tc>
                <a:tc>
                  <a:txBody>
                    <a:bodyPr/>
                    <a:lstStyle/>
                    <a:p>
                      <a:pPr algn="ctr"/>
                      <a:r>
                        <a:rPr lang="en-US" sz="1400" u="sng" dirty="0"/>
                        <a:t>Species</a:t>
                      </a:r>
                    </a:p>
                  </a:txBody>
                  <a:tcPr/>
                </a:tc>
                <a:tc>
                  <a:txBody>
                    <a:bodyPr/>
                    <a:lstStyle/>
                    <a:p>
                      <a:pPr algn="ctr"/>
                      <a:r>
                        <a:rPr lang="en-US" sz="1400" dirty="0"/>
                        <a:t>Discovered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Horse</a:t>
                      </a:r>
                    </a:p>
                  </a:txBody>
                  <a:tcPr/>
                </a:tc>
                <a:tc>
                  <a:txBody>
                    <a:bodyPr/>
                    <a:lstStyle/>
                    <a:p>
                      <a:r>
                        <a:rPr lang="en-US" sz="1400" dirty="0"/>
                        <a:t>Asia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Wolf</a:t>
                      </a:r>
                    </a:p>
                  </a:txBody>
                  <a:tcPr/>
                </a:tc>
                <a:tc>
                  <a:txBody>
                    <a:bodyPr/>
                    <a:lstStyle/>
                    <a:p>
                      <a:r>
                        <a:rPr lang="en-US" sz="1400" dirty="0"/>
                        <a:t>Asia</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Cat</a:t>
                      </a:r>
                    </a:p>
                  </a:txBody>
                  <a:tcPr/>
                </a:tc>
                <a:tc>
                  <a:txBody>
                    <a:bodyPr/>
                    <a:lstStyle/>
                    <a:p>
                      <a:r>
                        <a:rPr lang="en-US" sz="1400" dirty="0"/>
                        <a:t>Africa</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Yak</a:t>
                      </a:r>
                    </a:p>
                  </a:txBody>
                  <a:tcPr/>
                </a:tc>
                <a:tc>
                  <a:txBody>
                    <a:bodyPr/>
                    <a:lstStyle/>
                    <a:p>
                      <a:r>
                        <a:rPr lang="en-US" sz="1400" dirty="0"/>
                        <a:t>Asia</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Zebra</a:t>
                      </a:r>
                    </a:p>
                  </a:txBody>
                  <a:tcPr/>
                </a:tc>
                <a:tc>
                  <a:txBody>
                    <a:bodyPr/>
                    <a:lstStyle/>
                    <a:p>
                      <a:r>
                        <a:rPr lang="en-US" sz="1400" dirty="0"/>
                        <a:t>Africa</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numCol="1"/>
          <a:lstStyle/>
          <a:p>
            <a:r>
              <a:rPr lang="en-US"/>
              <a:t>Employee</a:t>
            </a:r>
          </a:p>
        </p:txBody>
      </p:sp>
      <p:sp>
        <p:nvSpPr>
          <p:cNvPr id="62467" name="Content Placeholder 2"/>
          <p:cNvSpPr>
            <a:spLocks noGrp="1"/>
          </p:cNvSpPr>
          <p:nvPr>
            <p:ph idx="1"/>
          </p:nvPr>
        </p:nvSpPr>
        <p:spPr/>
        <p:txBody>
          <a:bodyPr numCol="1"/>
          <a:lstStyle/>
          <a:p>
            <a:r>
              <a:rPr lang="en-US" dirty="0"/>
              <a:t>There are five employees, listing for them: ID#, Name, (name of) Child (note there may be any number of Child values for an Employee, zero or more):</a:t>
            </a:r>
          </a:p>
          <a:p>
            <a:pPr lvl="1"/>
            <a:r>
              <a:rPr lang="en-US" dirty="0"/>
              <a:t>1, Alice, Erica, Frank</a:t>
            </a:r>
          </a:p>
          <a:p>
            <a:pPr lvl="1"/>
            <a:r>
              <a:rPr lang="en-US" dirty="0"/>
              <a:t>2, Bob, Bob, Frank</a:t>
            </a:r>
          </a:p>
          <a:p>
            <a:pPr lvl="1"/>
            <a:r>
              <a:rPr lang="en-US" dirty="0"/>
              <a:t>4, Carol</a:t>
            </a:r>
          </a:p>
          <a:p>
            <a:pPr lvl="1"/>
            <a:r>
              <a:rPr lang="en-US" dirty="0"/>
              <a:t>5, David</a:t>
            </a:r>
          </a:p>
          <a:p>
            <a:pPr lvl="1"/>
            <a:r>
              <a:rPr lang="en-US" dirty="0"/>
              <a:t>6, Bob, Frank</a:t>
            </a:r>
          </a:p>
          <a:p>
            <a:r>
              <a:rPr lang="en-US" dirty="0"/>
              <a:t>We create a table for Employee in the most obvious way, and that </a:t>
            </a:r>
            <a:r>
              <a:rPr lang="en-US" b="1" i="1" dirty="0">
                <a:solidFill>
                  <a:srgbClr val="FF0000"/>
                </a:solidFill>
              </a:rPr>
              <a:t>does not </a:t>
            </a:r>
            <a:r>
              <a:rPr lang="en-US" dirty="0"/>
              <a:t>work:</a:t>
            </a:r>
          </a:p>
          <a:p>
            <a:pPr>
              <a:buFont typeface="Monotype Sorts" pitchFamily="2" charset="2"/>
              <a:buNone/>
            </a:pPr>
            <a:endParaRPr lang="en-US" dirty="0"/>
          </a:p>
        </p:txBody>
      </p:sp>
      <p:graphicFrame>
        <p:nvGraphicFramePr>
          <p:cNvPr id="4" name="Content Placeholder 3"/>
          <p:cNvGraphicFramePr>
            <a:graphicFrameLocks/>
          </p:cNvGraphicFramePr>
          <p:nvPr/>
        </p:nvGraphicFramePr>
        <p:xfrm>
          <a:off x="990600" y="5029200"/>
          <a:ext cx="70485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a:t>Child</a:t>
                      </a:r>
                    </a:p>
                  </a:txBody>
                  <a:tcPr/>
                </a:tc>
                <a:tc>
                  <a:txBody>
                    <a:bodyPr/>
                    <a:lstStyle/>
                    <a:p>
                      <a:pPr algn="ctr"/>
                      <a:r>
                        <a:rPr lang="en-US" sz="1400"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Erica</a:t>
                      </a:r>
                    </a:p>
                  </a:txBody>
                  <a:tcPr/>
                </a:tc>
                <a:tc>
                  <a:txBody>
                    <a:bodyPr/>
                    <a:lstStyle/>
                    <a:p>
                      <a:r>
                        <a:rPr lang="en-US" sz="1400" dirty="0"/>
                        <a:t>Frank</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Bob</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Frank</a:t>
                      </a:r>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numCol="1"/>
          <a:lstStyle/>
          <a:p>
            <a:r>
              <a:rPr lang="en-US" dirty="0"/>
              <a:t>Employee</a:t>
            </a:r>
          </a:p>
        </p:txBody>
      </p:sp>
      <p:sp>
        <p:nvSpPr>
          <p:cNvPr id="63491" name="Content Placeholder 2"/>
          <p:cNvSpPr>
            <a:spLocks noGrp="1"/>
          </p:cNvSpPr>
          <p:nvPr>
            <p:ph idx="1"/>
          </p:nvPr>
        </p:nvSpPr>
        <p:spPr/>
        <p:txBody>
          <a:bodyPr numCol="1"/>
          <a:lstStyle/>
          <a:p>
            <a:r>
              <a:rPr lang="en-US" dirty="0"/>
              <a:t>Child is a multivalued attribute so, the number of columns labeled “Child” is, in principle, unbounded</a:t>
            </a:r>
          </a:p>
          <a:p>
            <a:r>
              <a:rPr lang="en-US" dirty="0"/>
              <a:t>A table </a:t>
            </a:r>
            <a:r>
              <a:rPr lang="en-US" b="1" i="1" dirty="0">
                <a:solidFill>
                  <a:srgbClr val="FF0000"/>
                </a:solidFill>
              </a:rPr>
              <a:t>must have</a:t>
            </a:r>
            <a:r>
              <a:rPr lang="en-US" b="1" i="1" dirty="0"/>
              <a:t> </a:t>
            </a:r>
            <a:r>
              <a:rPr lang="en-US" dirty="0"/>
              <a:t>a fixed number of columns</a:t>
            </a:r>
          </a:p>
          <a:p>
            <a:pPr lvl="1"/>
            <a:r>
              <a:rPr lang="en-US" dirty="0"/>
              <a:t>It must be an instance in/of a relational schema</a:t>
            </a:r>
          </a:p>
          <a:p>
            <a:r>
              <a:rPr lang="en-US" dirty="0"/>
              <a:t>If we are ready to store up to 25 children for an employee and create a table with 25 columns for children, perhaps tomorrow we get an employee with 26 children, who will not “fit”; </a:t>
            </a:r>
            <a:r>
              <a:rPr lang="en-US" dirty="0">
                <a:solidFill>
                  <a:srgbClr val="00AE00"/>
                </a:solidFill>
                <a:hlinkClick r:id="rId3">
                  <a:extLst>
                    <a:ext uri="{A12FA001-AC4F-418D-AE19-62706E023703}">
                      <ahyp:hlinkClr xmlns:ahyp="http://schemas.microsoft.com/office/drawing/2018/hyperlinkcolor" val="tx"/>
                    </a:ext>
                  </a:extLst>
                </a:hlinkClick>
              </a:rPr>
              <a:t>Moulay Ismail ibn Sharif</a:t>
            </a:r>
            <a:r>
              <a:rPr lang="en-US" dirty="0">
                <a:solidFill>
                  <a:srgbClr val="00AE00"/>
                </a:solidFill>
              </a:rPr>
              <a:t> </a:t>
            </a:r>
            <a:r>
              <a:rPr lang="en-US" dirty="0"/>
              <a:t>had more than 1,000 children </a:t>
            </a:r>
          </a:p>
          <a:p>
            <a:r>
              <a:rPr lang="en-US" dirty="0"/>
              <a:t>We </a:t>
            </a:r>
            <a:r>
              <a:rPr lang="en-US" b="1" i="1" dirty="0">
                <a:solidFill>
                  <a:srgbClr val="FF0000"/>
                </a:solidFill>
              </a:rPr>
              <a:t>replace our attempted single table </a:t>
            </a:r>
            <a:r>
              <a:rPr lang="en-US" dirty="0"/>
              <a:t>for Employee </a:t>
            </a:r>
            <a:r>
              <a:rPr lang="en-US" b="1" i="1" dirty="0">
                <a:solidFill>
                  <a:srgbClr val="FF0000"/>
                </a:solidFill>
              </a:rPr>
              <a:t>by two tables</a:t>
            </a:r>
          </a:p>
          <a:p>
            <a:pPr lvl="1"/>
            <a:r>
              <a:rPr lang="en-US" dirty="0"/>
              <a:t>One for all the attributes of Employee other than the multivalued one (Child)</a:t>
            </a:r>
          </a:p>
          <a:p>
            <a:pPr lvl="1"/>
            <a:r>
              <a:rPr lang="en-US" dirty="0"/>
              <a:t>One for pairs of the form (primary key of Employee, Child)</a:t>
            </a:r>
          </a:p>
          <a:p>
            <a:r>
              <a:rPr lang="en-US" dirty="0"/>
              <a:t>Note that both tables have a fixed number of columns, no matter how many children an employee has, so we have correct structures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Employee and Child</a:t>
            </a:r>
          </a:p>
        </p:txBody>
      </p:sp>
      <p:sp>
        <p:nvSpPr>
          <p:cNvPr id="64515" name="Content Placeholder 2"/>
          <p:cNvSpPr>
            <a:spLocks noGrp="1"/>
          </p:cNvSpPr>
          <p:nvPr>
            <p:ph idx="1"/>
          </p:nvPr>
        </p:nvSpPr>
        <p:spPr/>
        <p:txBody>
          <a:bodyPr numCol="1"/>
          <a:lstStyle/>
          <a:p>
            <a:r>
              <a:rPr lang="en-US"/>
              <a:t>Replace (incorrect)</a:t>
            </a:r>
          </a:p>
          <a:p>
            <a:endParaRPr lang="en-US"/>
          </a:p>
          <a:p>
            <a:endParaRPr lang="en-US"/>
          </a:p>
          <a:p>
            <a:endParaRPr lang="en-US"/>
          </a:p>
          <a:p>
            <a:endParaRPr lang="en-US"/>
          </a:p>
          <a:p>
            <a:endParaRPr lang="en-US"/>
          </a:p>
          <a:p>
            <a:endParaRPr lang="en-US"/>
          </a:p>
          <a:p>
            <a:pPr>
              <a:buFont typeface="Monotype Sorts" pitchFamily="2" charset="2"/>
              <a:buNone/>
            </a:pPr>
            <a:r>
              <a:rPr lang="en-US"/>
              <a:t>	By (correct)</a:t>
            </a:r>
          </a:p>
        </p:txBody>
      </p:sp>
      <p:graphicFrame>
        <p:nvGraphicFramePr>
          <p:cNvPr id="4" name="Content Placeholder 3"/>
          <p:cNvGraphicFramePr>
            <a:graphicFrameLocks/>
          </p:cNvGraphicFramePr>
          <p:nvPr/>
        </p:nvGraphicFramePr>
        <p:xfrm>
          <a:off x="1066800" y="1828800"/>
          <a:ext cx="70485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a:t>Child</a:t>
                      </a:r>
                    </a:p>
                  </a:txBody>
                  <a:tcPr/>
                </a:tc>
                <a:tc>
                  <a:txBody>
                    <a:bodyPr/>
                    <a:lstStyle/>
                    <a:p>
                      <a:pPr algn="ctr"/>
                      <a:r>
                        <a:rPr lang="en-US" sz="1400"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Erica</a:t>
                      </a:r>
                    </a:p>
                  </a:txBody>
                  <a:tcPr/>
                </a:tc>
                <a:tc>
                  <a:txBody>
                    <a:bodyPr/>
                    <a:lstStyle/>
                    <a:p>
                      <a:r>
                        <a:rPr lang="en-US" sz="1400" dirty="0"/>
                        <a:t>Frank</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Bob</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Frank</a:t>
                      </a:r>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685800" y="50292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6" name="Content Placeholder 3"/>
          <p:cNvGraphicFramePr>
            <a:graphicFrameLocks/>
          </p:cNvGraphicFramePr>
          <p:nvPr/>
        </p:nvGraphicFramePr>
        <p:xfrm>
          <a:off x="5257800" y="50292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Child</a:t>
                      </a:r>
                    </a:p>
                  </a:txBody>
                  <a:tcPr/>
                </a:tc>
                <a:tc>
                  <a:txBody>
                    <a:bodyPr/>
                    <a:lstStyle/>
                    <a:p>
                      <a:pPr algn="ctr"/>
                      <a:r>
                        <a:rPr lang="en-US" sz="1400" u="sng" dirty="0"/>
                        <a:t>ID#</a:t>
                      </a:r>
                    </a:p>
                  </a:txBody>
                  <a:tcPr/>
                </a:tc>
                <a:tc>
                  <a:txBody>
                    <a:bodyPr/>
                    <a:lstStyle/>
                    <a:p>
                      <a:pPr algn="ctr"/>
                      <a:r>
                        <a:rPr lang="en-US" sz="1400" u="sng"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Erica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Frank</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Frank</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Employee and Child With Better Column Names</a:t>
            </a:r>
            <a:br>
              <a:rPr lang="en-US" dirty="0"/>
            </a:br>
            <a:r>
              <a:rPr lang="en-US" dirty="0"/>
              <a:t>(This is not Required but Seems to be Good)</a:t>
            </a:r>
          </a:p>
        </p:txBody>
      </p:sp>
      <p:sp>
        <p:nvSpPr>
          <p:cNvPr id="64515" name="Content Placeholder 2"/>
          <p:cNvSpPr>
            <a:spLocks noGrp="1"/>
          </p:cNvSpPr>
          <p:nvPr>
            <p:ph idx="1"/>
          </p:nvPr>
        </p:nvSpPr>
        <p:spPr/>
        <p:txBody>
          <a:bodyPr numCol="1"/>
          <a:lstStyle/>
          <a:p>
            <a:r>
              <a:rPr lang="en-US"/>
              <a:t>Replace (incorrect)</a:t>
            </a:r>
          </a:p>
          <a:p>
            <a:endParaRPr lang="en-US"/>
          </a:p>
          <a:p>
            <a:endParaRPr lang="en-US"/>
          </a:p>
          <a:p>
            <a:endParaRPr lang="en-US"/>
          </a:p>
          <a:p>
            <a:endParaRPr lang="en-US"/>
          </a:p>
          <a:p>
            <a:endParaRPr lang="en-US"/>
          </a:p>
          <a:p>
            <a:endParaRPr lang="en-US"/>
          </a:p>
          <a:p>
            <a:pPr>
              <a:buFont typeface="Monotype Sorts" pitchFamily="2" charset="2"/>
              <a:buNone/>
            </a:pPr>
            <a:r>
              <a:rPr lang="en-US"/>
              <a:t>	By (correct)</a:t>
            </a:r>
          </a:p>
        </p:txBody>
      </p:sp>
      <p:graphicFrame>
        <p:nvGraphicFramePr>
          <p:cNvPr id="4" name="Content Placeholder 3"/>
          <p:cNvGraphicFramePr>
            <a:graphicFrameLocks/>
          </p:cNvGraphicFramePr>
          <p:nvPr/>
        </p:nvGraphicFramePr>
        <p:xfrm>
          <a:off x="1066800" y="1828800"/>
          <a:ext cx="70485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gridCol w="1409700">
                  <a:extLst>
                    <a:ext uri="{9D8B030D-6E8A-4147-A177-3AD203B41FA5}">
                      <a16:colId xmlns:a16="http://schemas.microsoft.com/office/drawing/2014/main" val="20003"/>
                    </a:ext>
                  </a:extLst>
                </a:gridCol>
                <a:gridCol w="1409700">
                  <a:extLst>
                    <a:ext uri="{9D8B030D-6E8A-4147-A177-3AD203B41FA5}">
                      <a16:colId xmlns:a16="http://schemas.microsoft.com/office/drawing/2014/main" val="20004"/>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a:t>Child</a:t>
                      </a:r>
                    </a:p>
                  </a:txBody>
                  <a:tcPr/>
                </a:tc>
                <a:tc>
                  <a:txBody>
                    <a:bodyPr/>
                    <a:lstStyle/>
                    <a:p>
                      <a:pPr algn="ctr"/>
                      <a:r>
                        <a:rPr lang="en-US" sz="1400"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Erica</a:t>
                      </a:r>
                    </a:p>
                  </a:txBody>
                  <a:tcPr/>
                </a:tc>
                <a:tc>
                  <a:txBody>
                    <a:bodyPr/>
                    <a:lstStyle/>
                    <a:p>
                      <a:r>
                        <a:rPr lang="en-US" sz="1400" dirty="0"/>
                        <a:t>Frank</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Bob</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Frank</a:t>
                      </a:r>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nvGraphicFramePr>
        <p:xfrm>
          <a:off x="685800" y="50292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08540492"/>
              </p:ext>
            </p:extLst>
          </p:nvPr>
        </p:nvGraphicFramePr>
        <p:xfrm>
          <a:off x="5257800" y="50292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Child</a:t>
                      </a:r>
                    </a:p>
                  </a:txBody>
                  <a:tcPr/>
                </a:tc>
                <a:tc>
                  <a:txBody>
                    <a:bodyPr/>
                    <a:lstStyle/>
                    <a:p>
                      <a:pPr algn="ctr"/>
                      <a:r>
                        <a:rPr lang="en-US" sz="1400" u="sng" dirty="0"/>
                        <a:t>Parent</a:t>
                      </a:r>
                    </a:p>
                  </a:txBody>
                  <a:tcPr/>
                </a:tc>
                <a:tc>
                  <a:txBody>
                    <a:bodyPr/>
                    <a:lstStyle/>
                    <a:p>
                      <a:pPr algn="ctr"/>
                      <a:r>
                        <a:rPr lang="en-US" sz="1400" u="sng"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Erica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Frank</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Frank</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6182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0B23-2746-42B7-B11B-01633C479C9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D3FAFAE-268A-4436-84CE-558569109C36}"/>
              </a:ext>
            </a:extLst>
          </p:cNvPr>
          <p:cNvSpPr>
            <a:spLocks noGrp="1"/>
          </p:cNvSpPr>
          <p:nvPr>
            <p:ph idx="1"/>
          </p:nvPr>
        </p:nvSpPr>
        <p:spPr/>
        <p:txBody>
          <a:bodyPr/>
          <a:lstStyle/>
          <a:p>
            <a:r>
              <a:rPr lang="en-US" dirty="0"/>
              <a:t>Here we learn how to implement an ER diagram as a relational database</a:t>
            </a:r>
          </a:p>
          <a:p>
            <a:r>
              <a:rPr lang="en-US" dirty="0"/>
              <a:t>We call this process </a:t>
            </a:r>
            <a:r>
              <a:rPr lang="en-US" b="1" i="1" dirty="0">
                <a:solidFill>
                  <a:srgbClr val="FF0000"/>
                </a:solidFill>
              </a:rPr>
              <a:t>logical design</a:t>
            </a:r>
            <a:endParaRPr lang="en-US" dirty="0">
              <a:solidFill>
                <a:srgbClr val="FF0000"/>
              </a:solidFill>
            </a:endParaRPr>
          </a:p>
          <a:p>
            <a:r>
              <a:rPr lang="en-US" dirty="0"/>
              <a:t>Sometimes it is called </a:t>
            </a:r>
            <a:r>
              <a:rPr lang="en-US" b="1" i="1" dirty="0">
                <a:solidFill>
                  <a:srgbClr val="FF0000"/>
                </a:solidFill>
              </a:rPr>
              <a:t>physical design</a:t>
            </a:r>
            <a:r>
              <a:rPr lang="en-US" dirty="0"/>
              <a:t>, if the creation of an ER diagram is referred to as logical design</a:t>
            </a:r>
          </a:p>
          <a:p>
            <a:pPr lvl="1"/>
            <a:r>
              <a:rPr lang="en-US" dirty="0"/>
              <a:t>We do not do that</a:t>
            </a:r>
          </a:p>
          <a:p>
            <a:r>
              <a:rPr lang="en-US" dirty="0"/>
              <a:t>Some use both “logical design” and “physical design” terms for this process, then</a:t>
            </a:r>
          </a:p>
          <a:p>
            <a:pPr lvl="1"/>
            <a:r>
              <a:rPr lang="en-US" dirty="0"/>
              <a:t>Logical design: relational implementation not targeting any specific DBMS: we will focus on this</a:t>
            </a:r>
          </a:p>
          <a:p>
            <a:pPr lvl="1"/>
            <a:r>
              <a:rPr lang="en-US" dirty="0"/>
              <a:t>Physical design: further development/refinement of a relational implementation targeting a specific DBMs</a:t>
            </a:r>
          </a:p>
          <a:p>
            <a:r>
              <a:rPr lang="en-US" dirty="0"/>
              <a:t>Our process will be “almost an algorithm,” but not quite</a:t>
            </a:r>
          </a:p>
          <a:p>
            <a:r>
              <a:rPr lang="en-US" dirty="0"/>
              <a:t>Therefore, it is important to understand the reasons for the various steps in the process</a:t>
            </a:r>
          </a:p>
        </p:txBody>
      </p:sp>
    </p:spTree>
    <p:extLst>
      <p:ext uri="{BB962C8B-B14F-4D97-AF65-F5344CB8AC3E}">
        <p14:creationId xmlns:p14="http://schemas.microsoft.com/office/powerpoint/2010/main" val="1748347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numCol="1"/>
          <a:lstStyle/>
          <a:p>
            <a:r>
              <a:rPr lang="en-US" dirty="0"/>
              <a:t>Employee and Child</a:t>
            </a:r>
          </a:p>
        </p:txBody>
      </p:sp>
      <p:sp>
        <p:nvSpPr>
          <p:cNvPr id="65539" name="Content Placeholder 2"/>
          <p:cNvSpPr>
            <a:spLocks noGrp="1"/>
          </p:cNvSpPr>
          <p:nvPr>
            <p:ph idx="1"/>
          </p:nvPr>
        </p:nvSpPr>
        <p:spPr/>
        <p:txBody>
          <a:bodyPr numCol="1"/>
          <a:lstStyle/>
          <a:p>
            <a:r>
              <a:rPr lang="en-US" dirty="0"/>
              <a:t>The primary key of the table Employee is ID#</a:t>
            </a:r>
          </a:p>
          <a:p>
            <a:r>
              <a:rPr lang="en-US" dirty="0"/>
              <a:t>The primary key of the table Child is the pair: </a:t>
            </a:r>
            <a:r>
              <a:rPr lang="en-US" dirty="0" err="1"/>
              <a:t>Parent,Child</a:t>
            </a:r>
            <a:endParaRPr lang="en-US" dirty="0"/>
          </a:p>
          <a:p>
            <a:r>
              <a:rPr lang="en-US" dirty="0"/>
              <a:t>One attribute is not sufficient to get a primary key for Child</a:t>
            </a:r>
          </a:p>
          <a:p>
            <a:r>
              <a:rPr lang="en-US" dirty="0"/>
              <a:t>By “correlating” ID# with Parent, we can answer queries such as: What is the Name of the Child’s Parent</a:t>
            </a:r>
          </a:p>
          <a:p>
            <a:endParaRPr lang="en-US" dirty="0"/>
          </a:p>
          <a:p>
            <a:endParaRPr lang="en-US" dirty="0"/>
          </a:p>
          <a:p>
            <a:r>
              <a:rPr lang="en-US" dirty="0"/>
              <a:t>It is clear from the example how to handle any number of simple multivalued attributes an entity has, basically</a:t>
            </a:r>
          </a:p>
          <a:p>
            <a:pPr lvl="1"/>
            <a:r>
              <a:rPr lang="en-US" dirty="0"/>
              <a:t>Create a “main” table with all the attributes other than multivalued ones</a:t>
            </a:r>
          </a:p>
          <a:p>
            <a:pPr lvl="1">
              <a:buFont typeface="Symbol" pitchFamily="18" charset="2"/>
              <a:buNone/>
            </a:pPr>
            <a:r>
              <a:rPr lang="en-US" dirty="0"/>
              <a:t>	Its primary key is the original primary key of the entity set</a:t>
            </a:r>
          </a:p>
          <a:p>
            <a:pPr lvl="1"/>
            <a:r>
              <a:rPr lang="en-US" dirty="0"/>
              <a:t>Create a table for each multivalued attribute consisting of the primary key for the main table and of that multivalued attribute</a:t>
            </a:r>
          </a:p>
          <a:p>
            <a:pPr lvl="1">
              <a:buFont typeface="Symbol" pitchFamily="18" charset="2"/>
              <a:buNone/>
            </a:pPr>
            <a:r>
              <a:rPr lang="en-US" dirty="0"/>
              <a:t>	Its primary key is the primary key of the entity combined with the original multivalued attribute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numCol="1"/>
          <a:lstStyle/>
          <a:p>
            <a:r>
              <a:rPr lang="en-US" dirty="0"/>
              <a:t>Foreign Key</a:t>
            </a:r>
          </a:p>
        </p:txBody>
      </p:sp>
      <p:sp>
        <p:nvSpPr>
          <p:cNvPr id="66563" name="Content Placeholder 2"/>
          <p:cNvSpPr>
            <a:spLocks noGrp="1"/>
          </p:cNvSpPr>
          <p:nvPr>
            <p:ph idx="1"/>
          </p:nvPr>
        </p:nvSpPr>
        <p:spPr/>
        <p:txBody>
          <a:bodyPr numCol="1"/>
          <a:lstStyle/>
          <a:p>
            <a:r>
              <a:rPr lang="en-US" dirty="0"/>
              <a:t>Let us return to our example</a:t>
            </a:r>
          </a:p>
          <a:p>
            <a:r>
              <a:rPr lang="en-US" dirty="0"/>
              <a:t>Note that any value of ID# that appears in Child must also appear in Employee</a:t>
            </a:r>
          </a:p>
          <a:p>
            <a:pPr lvl="1"/>
            <a:r>
              <a:rPr lang="en-US" dirty="0"/>
              <a:t>Because a child must be a dependent of an existing employee</a:t>
            </a:r>
          </a:p>
          <a:p>
            <a:r>
              <a:rPr lang="en-US" dirty="0"/>
              <a:t>This is an instance of a </a:t>
            </a:r>
            <a:r>
              <a:rPr lang="en-US" b="1" i="1" dirty="0">
                <a:solidFill>
                  <a:srgbClr val="FF0000"/>
                </a:solidFill>
              </a:rPr>
              <a:t>foreign key</a:t>
            </a:r>
          </a:p>
          <a:p>
            <a:r>
              <a:rPr lang="en-US" dirty="0"/>
              <a:t>ID# in Child is a </a:t>
            </a:r>
            <a:r>
              <a:rPr lang="en-US" b="1" i="1" dirty="0">
                <a:solidFill>
                  <a:srgbClr val="FC0128"/>
                </a:solidFill>
              </a:rPr>
              <a:t>foreign key referencing </a:t>
            </a:r>
            <a:r>
              <a:rPr lang="en-US" dirty="0"/>
              <a:t>Employee</a:t>
            </a:r>
          </a:p>
          <a:p>
            <a:pPr lvl="1"/>
            <a:r>
              <a:rPr lang="en-US" dirty="0"/>
              <a:t>This means that ID# appearing in Child must appear in some row “under” the columns (here only one) of primary key in Employee (slightly oversimplifying in </a:t>
            </a:r>
            <a:r>
              <a:rPr lang="en-US"/>
              <a:t>this Unit: </a:t>
            </a:r>
            <a:r>
              <a:rPr lang="en-US" dirty="0"/>
              <a:t>not necessarily primary key)</a:t>
            </a:r>
          </a:p>
          <a:p>
            <a:pPr lvl="1"/>
            <a:r>
              <a:rPr lang="en-US" dirty="0"/>
              <a:t>Note that ID# is not a key of Child (but is a part of a key), </a:t>
            </a:r>
            <a:r>
              <a:rPr lang="en-US" b="1" i="1" dirty="0">
                <a:solidFill>
                  <a:srgbClr val="FC0128"/>
                </a:solidFill>
              </a:rPr>
              <a:t>so a foreign key in a table does not have to be a key of that table</a:t>
            </a:r>
          </a:p>
        </p:txBody>
      </p:sp>
      <p:graphicFrame>
        <p:nvGraphicFramePr>
          <p:cNvPr id="4" name="Content Placeholder 3"/>
          <p:cNvGraphicFramePr>
            <a:graphicFrameLocks/>
          </p:cNvGraphicFramePr>
          <p:nvPr>
            <p:extLst>
              <p:ext uri="{D42A27DB-BD31-4B8C-83A1-F6EECF244321}">
                <p14:modId xmlns:p14="http://schemas.microsoft.com/office/powerpoint/2010/main" val="1394788999"/>
              </p:ext>
            </p:extLst>
          </p:nvPr>
        </p:nvGraphicFramePr>
        <p:xfrm>
          <a:off x="685800" y="51816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294097835"/>
              </p:ext>
            </p:extLst>
          </p:nvPr>
        </p:nvGraphicFramePr>
        <p:xfrm>
          <a:off x="5257800" y="51816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Child</a:t>
                      </a:r>
                    </a:p>
                  </a:txBody>
                  <a:tcPr/>
                </a:tc>
                <a:tc>
                  <a:txBody>
                    <a:bodyPr/>
                    <a:lstStyle/>
                    <a:p>
                      <a:pPr algn="ctr"/>
                      <a:r>
                        <a:rPr lang="en-US" sz="1400" u="sng" dirty="0"/>
                        <a:t>ID#</a:t>
                      </a:r>
                    </a:p>
                  </a:txBody>
                  <a:tcPr/>
                </a:tc>
                <a:tc>
                  <a:txBody>
                    <a:bodyPr/>
                    <a:lstStyle/>
                    <a:p>
                      <a:pPr algn="ctr"/>
                      <a:r>
                        <a:rPr lang="en-US" sz="1400" u="sng"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Erica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Frank</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Frank</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numCol="1"/>
          <a:lstStyle/>
          <a:p>
            <a:r>
              <a:rPr lang="en-US" dirty="0">
                <a:solidFill>
                  <a:srgbClr val="00279F"/>
                </a:solidFill>
              </a:rPr>
              <a:t>Foreign Key  ≡  A Binary Many-To-One Relationship Between Tables (Partial Function)</a:t>
            </a:r>
          </a:p>
        </p:txBody>
      </p:sp>
      <p:sp>
        <p:nvSpPr>
          <p:cNvPr id="67587"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endParaRPr lang="en-US" dirty="0"/>
          </a:p>
          <a:p>
            <a:endParaRPr lang="en-US" dirty="0"/>
          </a:p>
          <a:p>
            <a:r>
              <a:rPr lang="en-US" dirty="0"/>
              <a:t>Note:</a:t>
            </a:r>
          </a:p>
          <a:p>
            <a:pPr lvl="1"/>
            <a:r>
              <a:rPr lang="en-US" dirty="0"/>
              <a:t>Every row of Child has a single value of a primary key of Employee, so every row of Child “maps” to a single row of Employee</a:t>
            </a:r>
          </a:p>
          <a:p>
            <a:pPr lvl="1"/>
            <a:r>
              <a:rPr lang="en-US" dirty="0"/>
              <a:t>Every row of Employee has zero or more rows of Child mapped to it</a:t>
            </a:r>
          </a:p>
          <a:p>
            <a:pPr lvl="1">
              <a:buFont typeface="Symbol" pitchFamily="18" charset="2"/>
              <a:buNone/>
            </a:pPr>
            <a:r>
              <a:rPr lang="en-US" dirty="0"/>
              <a:t>	In other words, no constraint</a:t>
            </a:r>
          </a:p>
          <a:p>
            <a:r>
              <a:rPr lang="en-US" dirty="0"/>
              <a:t>Here the function is </a:t>
            </a:r>
            <a:r>
              <a:rPr lang="en-US" b="1" dirty="0">
                <a:solidFill>
                  <a:srgbClr val="FF0000"/>
                </a:solidFill>
              </a:rPr>
              <a:t>total</a:t>
            </a:r>
            <a:r>
              <a:rPr lang="en-US" dirty="0"/>
              <a:t>: defined everywhere</a:t>
            </a:r>
          </a:p>
        </p:txBody>
      </p:sp>
      <p:pic>
        <p:nvPicPr>
          <p:cNvPr id="67588" name="Picture 5"/>
          <p:cNvPicPr>
            <a:picLocks noChangeAspect="1" noChangeArrowheads="1"/>
          </p:cNvPicPr>
          <p:nvPr/>
        </p:nvPicPr>
        <p:blipFill>
          <a:blip r:embed="rId3" cstate="print"/>
          <a:srcRect/>
          <a:stretch>
            <a:fillRect/>
          </a:stretch>
        </p:blipFill>
        <p:spPr>
          <a:xfrm>
            <a:off x="762000" y="1828800"/>
            <a:ext cx="8601075" cy="2181225"/>
          </a:xfrm>
          <a:prstGeom prst="rect">
            <a:avLst/>
          </a:prstGeom>
          <a:noFill/>
          <a:ln w="12700">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numCol="1"/>
          <a:lstStyle/>
          <a:p>
            <a:r>
              <a:rPr lang="en-US" dirty="0">
                <a:solidFill>
                  <a:srgbClr val="00279F"/>
                </a:solidFill>
              </a:rPr>
              <a:t>Foreign Key  ≡  A Binary Many-To-One Relationship Between Tables</a:t>
            </a:r>
          </a:p>
        </p:txBody>
      </p:sp>
      <p:sp>
        <p:nvSpPr>
          <p:cNvPr id="67587" name="Content Placeholder 2"/>
          <p:cNvSpPr>
            <a:spLocks noGrp="1"/>
          </p:cNvSpPr>
          <p:nvPr>
            <p:ph idx="1"/>
          </p:nvPr>
        </p:nvSpPr>
        <p:spPr/>
        <p:txBody>
          <a:bodyPr numCol="1"/>
          <a:lstStyle/>
          <a:p>
            <a:endParaRPr lang="en-US" dirty="0"/>
          </a:p>
          <a:p>
            <a:endParaRPr lang="en-US" dirty="0"/>
          </a:p>
          <a:p>
            <a:endParaRPr lang="en-US" dirty="0"/>
          </a:p>
          <a:p>
            <a:endParaRPr lang="en-US" dirty="0"/>
          </a:p>
          <a:p>
            <a:endParaRPr lang="en-US" dirty="0"/>
          </a:p>
          <a:p>
            <a:endParaRPr lang="en-US" dirty="0"/>
          </a:p>
          <a:p>
            <a:r>
              <a:rPr lang="en-US" dirty="0"/>
              <a:t>Another option</a:t>
            </a:r>
          </a:p>
          <a:p>
            <a:r>
              <a:rPr lang="en-US" dirty="0"/>
              <a:t>Note column names do not have to be the same for the mapping to take place</a:t>
            </a:r>
          </a:p>
          <a:p>
            <a:r>
              <a:rPr lang="en-US" dirty="0"/>
              <a:t>But you need to specify which column is foreign key referring to what</a:t>
            </a:r>
          </a:p>
          <a:p>
            <a:r>
              <a:rPr lang="en-US" dirty="0"/>
              <a:t>Here: Parent in Child is a foreign key referencing the column ID# in Employee</a:t>
            </a:r>
          </a:p>
          <a:p>
            <a:r>
              <a:rPr lang="en-US" dirty="0"/>
              <a:t>In SQL DDL, the syntax is more explicit: the specific column(s) of Employee are stated: we will see later</a:t>
            </a:r>
          </a:p>
        </p:txBody>
      </p:sp>
      <p:graphicFrame>
        <p:nvGraphicFramePr>
          <p:cNvPr id="5" name="Content Placeholder 3"/>
          <p:cNvGraphicFramePr>
            <a:graphicFrameLocks/>
          </p:cNvGraphicFramePr>
          <p:nvPr>
            <p:extLst>
              <p:ext uri="{D42A27DB-BD31-4B8C-83A1-F6EECF244321}">
                <p14:modId xmlns:p14="http://schemas.microsoft.com/office/powerpoint/2010/main" val="2730268999"/>
              </p:ext>
            </p:extLst>
          </p:nvPr>
        </p:nvGraphicFramePr>
        <p:xfrm>
          <a:off x="685800" y="146304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892128435"/>
              </p:ext>
            </p:extLst>
          </p:nvPr>
        </p:nvGraphicFramePr>
        <p:xfrm>
          <a:off x="5257800" y="144780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Child</a:t>
                      </a:r>
                    </a:p>
                  </a:txBody>
                  <a:tcPr/>
                </a:tc>
                <a:tc>
                  <a:txBody>
                    <a:bodyPr/>
                    <a:lstStyle/>
                    <a:p>
                      <a:pPr algn="ctr"/>
                      <a:r>
                        <a:rPr lang="en-US" sz="1400" u="sng" dirty="0"/>
                        <a:t>Parent</a:t>
                      </a:r>
                    </a:p>
                  </a:txBody>
                  <a:tcPr/>
                </a:tc>
                <a:tc>
                  <a:txBody>
                    <a:bodyPr/>
                    <a:lstStyle/>
                    <a:p>
                      <a:pPr algn="ctr"/>
                      <a:r>
                        <a:rPr lang="en-US" sz="1400" u="sng" dirty="0"/>
                        <a:t>Child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Erica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Frank</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Frank</a:t>
                      </a:r>
                    </a:p>
                  </a:txBody>
                  <a:tcPr/>
                </a:tc>
                <a:extLst>
                  <a:ext uri="{0D108BD9-81ED-4DB2-BD59-A6C34878D82A}">
                    <a16:rowId xmlns:a16="http://schemas.microsoft.com/office/drawing/2014/main" val="10005"/>
                  </a:ext>
                </a:extLst>
              </a:tr>
            </a:tbl>
          </a:graphicData>
        </a:graphic>
      </p:graphicFrame>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rot="10800000">
            <a:off x="4786028" y="2057400"/>
            <a:ext cx="17748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rot="11112605">
            <a:off x="4798299" y="2276360"/>
            <a:ext cx="1764856" cy="31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rot="10800000">
            <a:off x="4821289" y="3429000"/>
            <a:ext cx="17748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rot="11478096">
            <a:off x="4781702" y="2535696"/>
            <a:ext cx="1801388" cy="31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rot="12148981">
            <a:off x="4705176" y="2811784"/>
            <a:ext cx="193354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609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numCol="1"/>
          <a:lstStyle/>
          <a:p>
            <a:r>
              <a:rPr lang="en-US" dirty="0"/>
              <a:t>Born</a:t>
            </a:r>
          </a:p>
        </p:txBody>
      </p:sp>
      <p:sp>
        <p:nvSpPr>
          <p:cNvPr id="71683" name="Content Placeholder 2"/>
          <p:cNvSpPr>
            <a:spLocks noGrp="1"/>
          </p:cNvSpPr>
          <p:nvPr>
            <p:ph idx="1"/>
          </p:nvPr>
        </p:nvSpPr>
        <p:spPr/>
        <p:txBody>
          <a:bodyPr numCol="1"/>
          <a:lstStyle/>
          <a:p>
            <a:r>
              <a:rPr lang="en-US" dirty="0"/>
              <a:t>Born needs to specify which employees were born in which countries (for those for whom this information is known)</a:t>
            </a:r>
          </a:p>
          <a:p>
            <a:r>
              <a:rPr lang="en-US" dirty="0"/>
              <a:t>We can list what is the current state </a:t>
            </a:r>
          </a:p>
          <a:p>
            <a:pPr lvl="1"/>
            <a:r>
              <a:rPr lang="en-US" dirty="0"/>
              <a:t>Employee identified by 1 was born in country identified by US</a:t>
            </a:r>
          </a:p>
          <a:p>
            <a:pPr lvl="1"/>
            <a:r>
              <a:rPr lang="en-US" dirty="0"/>
              <a:t>Employee identified by 2 was born in country identified by IN</a:t>
            </a:r>
          </a:p>
          <a:p>
            <a:pPr lvl="1"/>
            <a:r>
              <a:rPr lang="en-US" dirty="0"/>
              <a:t>Employee identified by 5 was born in country identified by IN</a:t>
            </a:r>
          </a:p>
          <a:p>
            <a:pPr lvl="1"/>
            <a:r>
              <a:rPr lang="en-US" dirty="0"/>
              <a:t>Employee identified by 6 was born in country identified by CN </a:t>
            </a:r>
          </a:p>
        </p:txBody>
      </p:sp>
    </p:spTree>
    <p:extLst>
      <p:ext uri="{BB962C8B-B14F-4D97-AF65-F5344CB8AC3E}">
        <p14:creationId xmlns:p14="http://schemas.microsoft.com/office/powerpoint/2010/main" val="2676152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numCol="1"/>
          <a:lstStyle/>
          <a:p>
            <a:r>
              <a:rPr lang="en-US" dirty="0"/>
              <a:t>Born</a:t>
            </a:r>
          </a:p>
        </p:txBody>
      </p:sp>
      <p:sp>
        <p:nvSpPr>
          <p:cNvPr id="83971" name="Content Placeholder 2"/>
          <p:cNvSpPr>
            <a:spLocks noGrp="1"/>
          </p:cNvSpPr>
          <p:nvPr>
            <p:ph idx="1"/>
          </p:nvPr>
        </p:nvSpPr>
        <p:spPr/>
        <p:txBody>
          <a:bodyPr numCol="1"/>
          <a:lstStyle/>
          <a:p>
            <a:r>
              <a:rPr lang="en-US" dirty="0"/>
              <a:t>Born needs to specify who was born where</a:t>
            </a:r>
          </a:p>
          <a:p>
            <a:r>
              <a:rPr lang="en-US" dirty="0"/>
              <a:t>We have tables for</a:t>
            </a:r>
          </a:p>
          <a:p>
            <a:pPr lvl="1"/>
            <a:r>
              <a:rPr lang="en-US" dirty="0"/>
              <a:t>Employee</a:t>
            </a:r>
          </a:p>
          <a:p>
            <a:pPr lvl="1"/>
            <a:r>
              <a:rPr lang="en-US" dirty="0"/>
              <a:t>Country</a:t>
            </a:r>
          </a:p>
          <a:p>
            <a:r>
              <a:rPr lang="en-US" dirty="0"/>
              <a:t>We know that </a:t>
            </a:r>
            <a:r>
              <a:rPr lang="en-US" b="1" i="1" dirty="0">
                <a:solidFill>
                  <a:srgbClr val="FC0128"/>
                </a:solidFill>
              </a:rPr>
              <a:t>each employee was born in at most one country</a:t>
            </a:r>
            <a:r>
              <a:rPr lang="en-US" dirty="0"/>
              <a:t> (we either know the country or not)</a:t>
            </a:r>
          </a:p>
          <a:p>
            <a:r>
              <a:rPr lang="en-US" dirty="0"/>
              <a:t>We have a </a:t>
            </a:r>
            <a:r>
              <a:rPr lang="en-US" b="1" i="1" dirty="0">
                <a:solidFill>
                  <a:srgbClr val="FF0000"/>
                </a:solidFill>
              </a:rPr>
              <a:t>binary many-to-one relationship </a:t>
            </a:r>
            <a:r>
              <a:rPr lang="en-US" dirty="0"/>
              <a:t>between Employee and Country, but no implementation yet</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a:t>
            </a:r>
          </a:p>
        </p:txBody>
      </p:sp>
      <p:graphicFrame>
        <p:nvGraphicFramePr>
          <p:cNvPr id="5" name="Content Placeholder 3"/>
          <p:cNvGraphicFramePr>
            <a:graphicFrameLocks/>
          </p:cNvGraphicFramePr>
          <p:nvPr>
            <p:extLst>
              <p:ext uri="{D42A27DB-BD31-4B8C-83A1-F6EECF244321}">
                <p14:modId xmlns:p14="http://schemas.microsoft.com/office/powerpoint/2010/main" val="1522878682"/>
              </p:ext>
            </p:extLst>
          </p:nvPr>
        </p:nvGraphicFramePr>
        <p:xfrm>
          <a:off x="533400" y="4822762"/>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653312373"/>
              </p:ext>
            </p:extLst>
          </p:nvPr>
        </p:nvGraphicFramePr>
        <p:xfrm>
          <a:off x="5181600" y="4851400"/>
          <a:ext cx="4229100" cy="185420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9" name="Straight Arrow Connector 8"/>
          <p:cNvCxnSpPr/>
          <p:nvPr/>
        </p:nvCxnSpPr>
        <p:spPr>
          <a:xfrm>
            <a:off x="4910328" y="5410200"/>
            <a:ext cx="1566672"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0" name="Straight Arrow Connector 9"/>
          <p:cNvCxnSpPr/>
          <p:nvPr/>
        </p:nvCxnSpPr>
        <p:spPr>
          <a:xfrm>
            <a:off x="4910328" y="5715000"/>
            <a:ext cx="1566672"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1" name="Straight Arrow Connector 10"/>
          <p:cNvCxnSpPr/>
          <p:nvPr/>
        </p:nvCxnSpPr>
        <p:spPr>
          <a:xfrm flipV="1">
            <a:off x="4910328" y="5867400"/>
            <a:ext cx="1594104" cy="630179"/>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2" name="Straight Arrow Connector 11"/>
          <p:cNvCxnSpPr/>
          <p:nvPr/>
        </p:nvCxnSpPr>
        <p:spPr>
          <a:xfrm flipV="1">
            <a:off x="4882896" y="6182489"/>
            <a:ext cx="1594104" cy="677204"/>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2554155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numCol="1"/>
          <a:lstStyle/>
          <a:p>
            <a:r>
              <a:rPr lang="en-US" dirty="0"/>
              <a:t>Implementation for Born</a:t>
            </a:r>
          </a:p>
        </p:txBody>
      </p:sp>
      <p:sp>
        <p:nvSpPr>
          <p:cNvPr id="83971" name="Content Placeholder 2"/>
          <p:cNvSpPr>
            <a:spLocks noGrp="1"/>
          </p:cNvSpPr>
          <p:nvPr>
            <p:ph idx="1"/>
          </p:nvPr>
        </p:nvSpPr>
        <p:spPr/>
        <p:txBody>
          <a:bodyPr numCol="1"/>
          <a:lstStyle/>
          <a:p>
            <a:r>
              <a:rPr lang="en-US" dirty="0"/>
              <a:t>Augment Employee so instead of</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we have</a:t>
            </a:r>
          </a:p>
        </p:txBody>
      </p:sp>
      <p:graphicFrame>
        <p:nvGraphicFramePr>
          <p:cNvPr id="5" name="Content Placeholder 3"/>
          <p:cNvGraphicFramePr>
            <a:graphicFrameLocks/>
          </p:cNvGraphicFramePr>
          <p:nvPr>
            <p:extLst>
              <p:ext uri="{D42A27DB-BD31-4B8C-83A1-F6EECF244321}">
                <p14:modId xmlns:p14="http://schemas.microsoft.com/office/powerpoint/2010/main" val="47996626"/>
              </p:ext>
            </p:extLst>
          </p:nvPr>
        </p:nvGraphicFramePr>
        <p:xfrm>
          <a:off x="457200" y="1905000"/>
          <a:ext cx="3429000" cy="2225040"/>
        </p:xfrm>
        <a:graphic>
          <a:graphicData uri="http://schemas.openxmlformats.org/drawingml/2006/table">
            <a:tbl>
              <a:tblPr firstRow="1" bandCol="1">
                <a:tableStyleId>{21E4AEA4-8DFA-4A89-87EB-49C32662AFE0}</a:tableStyleId>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54046370"/>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err="1"/>
                        <a:t>CName</a:t>
                      </a:r>
                      <a:endParaRPr lang="en-US" sz="1400" dirty="0"/>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US</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IN</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r>
                        <a:rPr lang="en-US" sz="1400" dirty="0"/>
                        <a:t>IN</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CN</a:t>
                      </a:r>
                    </a:p>
                  </a:txBody>
                  <a:tcPr/>
                </a:tc>
                <a:extLst>
                  <a:ext uri="{0D108BD9-81ED-4DB2-BD59-A6C34878D82A}">
                    <a16:rowId xmlns:a16="http://schemas.microsoft.com/office/drawing/2014/main" val="10005"/>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263502094"/>
              </p:ext>
            </p:extLst>
          </p:nvPr>
        </p:nvGraphicFramePr>
        <p:xfrm>
          <a:off x="5638799" y="1981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4206028999"/>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graphicFrame>
        <p:nvGraphicFramePr>
          <p:cNvPr id="11" name="Content Placeholder 3">
            <a:extLst>
              <a:ext uri="{FF2B5EF4-FFF2-40B4-BE49-F238E27FC236}">
                <a16:creationId xmlns:a16="http://schemas.microsoft.com/office/drawing/2014/main" id="{48C2E19F-83A2-47CA-B85F-AF45822B4CF2}"/>
              </a:ext>
            </a:extLst>
          </p:cNvPr>
          <p:cNvGraphicFramePr>
            <a:graphicFrameLocks/>
          </p:cNvGraphicFramePr>
          <p:nvPr>
            <p:extLst>
              <p:ext uri="{D42A27DB-BD31-4B8C-83A1-F6EECF244321}">
                <p14:modId xmlns:p14="http://schemas.microsoft.com/office/powerpoint/2010/main" val="54046370"/>
              </p:ext>
            </p:extLst>
          </p:nvPr>
        </p:nvGraphicFramePr>
        <p:xfrm>
          <a:off x="510435" y="5029200"/>
          <a:ext cx="4114800" cy="2225040"/>
        </p:xfrm>
        <a:graphic>
          <a:graphicData uri="http://schemas.openxmlformats.org/drawingml/2006/table">
            <a:tbl>
              <a:tblPr firstRow="1" bandCol="1">
                <a:tableStyleId>{21E4AEA4-8DFA-4A89-87EB-49C32662AFE0}</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err="1"/>
                        <a:t>CName</a:t>
                      </a:r>
                      <a:endParaRPr lang="en-US" sz="1400" dirty="0"/>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US</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IN</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r>
                        <a:rPr lang="en-US" sz="1400" dirty="0"/>
                        <a:t>IN</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CN</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6156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numCol="1"/>
          <a:lstStyle/>
          <a:p>
            <a:r>
              <a:rPr lang="en-US" dirty="0"/>
              <a:t>Implementation for Born</a:t>
            </a:r>
          </a:p>
        </p:txBody>
      </p:sp>
      <p:sp>
        <p:nvSpPr>
          <p:cNvPr id="83971" name="Content Placeholder 2"/>
          <p:cNvSpPr>
            <a:spLocks noGrp="1"/>
          </p:cNvSpPr>
          <p:nvPr>
            <p:ph idx="1"/>
          </p:nvPr>
        </p:nvSpPr>
        <p:spPr/>
        <p:txBody>
          <a:bodyPr numCol="1"/>
          <a:lstStyle/>
          <a:p>
            <a:r>
              <a:rPr lang="en-US" dirty="0"/>
              <a:t>Augment Employee so instead of</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we have two tables and a binary many-to-one mapping</a:t>
            </a:r>
          </a:p>
        </p:txBody>
      </p:sp>
      <p:graphicFrame>
        <p:nvGraphicFramePr>
          <p:cNvPr id="5" name="Content Placeholder 3"/>
          <p:cNvGraphicFramePr>
            <a:graphicFrameLocks/>
          </p:cNvGraphicFramePr>
          <p:nvPr>
            <p:extLst>
              <p:ext uri="{D42A27DB-BD31-4B8C-83A1-F6EECF244321}">
                <p14:modId xmlns:p14="http://schemas.microsoft.com/office/powerpoint/2010/main" val="1579903489"/>
              </p:ext>
            </p:extLst>
          </p:nvPr>
        </p:nvGraphicFramePr>
        <p:xfrm>
          <a:off x="457200" y="1905000"/>
          <a:ext cx="3429000" cy="2225040"/>
        </p:xfrm>
        <a:graphic>
          <a:graphicData uri="http://schemas.openxmlformats.org/drawingml/2006/table">
            <a:tbl>
              <a:tblPr firstRow="1" bandCol="1">
                <a:tableStyleId>{21E4AEA4-8DFA-4A89-87EB-49C32662AFE0}</a:tableStyleId>
              </a:tblPr>
              <a:tblGrid>
                <a:gridCol w="1371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1377866725"/>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err="1"/>
                        <a:t>CName</a:t>
                      </a:r>
                      <a:endParaRPr lang="en-US" sz="1400" dirty="0"/>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US</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IN</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r>
                        <a:rPr lang="en-US" sz="1400" dirty="0"/>
                        <a:t>IN</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CN</a:t>
                      </a:r>
                    </a:p>
                  </a:txBody>
                  <a:tcPr/>
                </a:tc>
                <a:extLst>
                  <a:ext uri="{0D108BD9-81ED-4DB2-BD59-A6C34878D82A}">
                    <a16:rowId xmlns:a16="http://schemas.microsoft.com/office/drawing/2014/main" val="10005"/>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2900846114"/>
              </p:ext>
            </p:extLst>
          </p:nvPr>
        </p:nvGraphicFramePr>
        <p:xfrm>
          <a:off x="5638799" y="1981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182332667"/>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15" name="Straight Arrow Connector 14"/>
          <p:cNvCxnSpPr>
            <a:cxnSpLocks/>
          </p:cNvCxnSpPr>
          <p:nvPr/>
        </p:nvCxnSpPr>
        <p:spPr>
          <a:xfrm>
            <a:off x="4343400" y="5562600"/>
            <a:ext cx="2438400"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a:cxnSpLocks/>
          </p:cNvCxnSpPr>
          <p:nvPr/>
        </p:nvCxnSpPr>
        <p:spPr>
          <a:xfrm flipV="1">
            <a:off x="4343400" y="6054144"/>
            <a:ext cx="2438400" cy="676856"/>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a:cxnSpLocks/>
          </p:cNvCxnSpPr>
          <p:nvPr/>
        </p:nvCxnSpPr>
        <p:spPr>
          <a:xfrm flipV="1">
            <a:off x="4343400" y="6363308"/>
            <a:ext cx="2438400" cy="68326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060593CE-2370-4F58-A066-1963D716DE2F}"/>
              </a:ext>
            </a:extLst>
          </p:cNvPr>
          <p:cNvCxnSpPr>
            <a:cxnSpLocks/>
          </p:cNvCxnSpPr>
          <p:nvPr/>
        </p:nvCxnSpPr>
        <p:spPr>
          <a:xfrm>
            <a:off x="4343400" y="5943600"/>
            <a:ext cx="2438400" cy="0"/>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162781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numCol="1"/>
          <a:lstStyle/>
          <a:p>
            <a:r>
              <a:rPr lang="en-US" dirty="0"/>
              <a:t>Foreign Key Constraint Implementing Born</a:t>
            </a:r>
          </a:p>
        </p:txBody>
      </p:sp>
      <p:sp>
        <p:nvSpPr>
          <p:cNvPr id="83971" name="Content Placeholder 2"/>
          <p:cNvSpPr>
            <a:spLocks noGrp="1"/>
          </p:cNvSpPr>
          <p:nvPr>
            <p:ph idx="1"/>
          </p:nvPr>
        </p:nvSpPr>
        <p:spPr/>
        <p:txBody>
          <a:bodyPr numCol="1"/>
          <a:lstStyle/>
          <a:p>
            <a:r>
              <a:rPr lang="en-US" dirty="0"/>
              <a:t>We have again a foreign key constraint</a:t>
            </a:r>
          </a:p>
          <a:p>
            <a:r>
              <a:rPr lang="en-US" dirty="0"/>
              <a:t>Any value of </a:t>
            </a:r>
            <a:r>
              <a:rPr lang="en-US" dirty="0" err="1"/>
              <a:t>CName</a:t>
            </a:r>
            <a:r>
              <a:rPr lang="en-US" dirty="0"/>
              <a:t> in Employee must also appear in Country as a primary key in some row</a:t>
            </a:r>
          </a:p>
          <a:p>
            <a:r>
              <a:rPr lang="en-US" dirty="0" err="1"/>
              <a:t>CName</a:t>
            </a:r>
            <a:r>
              <a:rPr lang="en-US" dirty="0"/>
              <a:t> in Employee is a foreign key referencing Country</a:t>
            </a:r>
          </a:p>
          <a:p>
            <a:endParaRPr lang="en-US" dirty="0"/>
          </a:p>
          <a:p>
            <a:r>
              <a:rPr lang="en-US" dirty="0"/>
              <a:t>Note that </a:t>
            </a:r>
            <a:r>
              <a:rPr lang="en-US" dirty="0" err="1"/>
              <a:t>CName</a:t>
            </a:r>
            <a:r>
              <a:rPr lang="en-US" dirty="0"/>
              <a:t> in Employee is not even a part of its primary key</a:t>
            </a:r>
          </a:p>
          <a:p>
            <a:r>
              <a:rPr lang="en-US" dirty="0"/>
              <a:t>Note that the binary many-to-one mapping is not total in this example</a:t>
            </a:r>
          </a:p>
        </p:txBody>
      </p:sp>
      <p:graphicFrame>
        <p:nvGraphicFramePr>
          <p:cNvPr id="8" name="Content Placeholder 3"/>
          <p:cNvGraphicFramePr>
            <a:graphicFrameLocks/>
          </p:cNvGraphicFramePr>
          <p:nvPr>
            <p:extLst>
              <p:ext uri="{D42A27DB-BD31-4B8C-83A1-F6EECF244321}">
                <p14:modId xmlns:p14="http://schemas.microsoft.com/office/powerpoint/2010/main" val="2369739775"/>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err="1"/>
                        <a:t>CName</a:t>
                      </a:r>
                      <a:endParaRPr lang="en-US" sz="1400" dirty="0"/>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US</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IN</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r>
                        <a:rPr lang="en-US" sz="1400" dirty="0"/>
                        <a:t>IN</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CN</a:t>
                      </a:r>
                    </a:p>
                  </a:txBody>
                  <a:tcPr/>
                </a:tc>
                <a:extLst>
                  <a:ext uri="{0D108BD9-81ED-4DB2-BD59-A6C34878D82A}">
                    <a16:rowId xmlns:a16="http://schemas.microsoft.com/office/drawing/2014/main" val="10005"/>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470106585"/>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15" name="Straight Arrow Connector 14"/>
          <p:cNvCxnSpPr>
            <a:cxnSpLocks/>
          </p:cNvCxnSpPr>
          <p:nvPr/>
        </p:nvCxnSpPr>
        <p:spPr>
          <a:xfrm>
            <a:off x="4419600" y="5562600"/>
            <a:ext cx="2438400"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6" name="Straight Arrow Connector 15"/>
          <p:cNvCxnSpPr>
            <a:cxnSpLocks/>
          </p:cNvCxnSpPr>
          <p:nvPr/>
        </p:nvCxnSpPr>
        <p:spPr>
          <a:xfrm>
            <a:off x="4419600" y="5943600"/>
            <a:ext cx="2438400"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a:cxnSpLocks/>
          </p:cNvCxnSpPr>
          <p:nvPr/>
        </p:nvCxnSpPr>
        <p:spPr>
          <a:xfrm flipV="1">
            <a:off x="4419600" y="6019800"/>
            <a:ext cx="2438400" cy="6858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a:cxnSpLocks/>
          </p:cNvCxnSpPr>
          <p:nvPr/>
        </p:nvCxnSpPr>
        <p:spPr>
          <a:xfrm flipV="1">
            <a:off x="4419600" y="6324600"/>
            <a:ext cx="2438400" cy="685800"/>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13207664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numCol="1"/>
          <a:lstStyle/>
          <a:p>
            <a:r>
              <a:rPr lang="en-US" dirty="0"/>
              <a:t>Foreign Key Constraint Implementing Born</a:t>
            </a:r>
          </a:p>
        </p:txBody>
      </p:sp>
      <p:sp>
        <p:nvSpPr>
          <p:cNvPr id="83971" name="Content Placeholder 2"/>
          <p:cNvSpPr>
            <a:spLocks noGrp="1"/>
          </p:cNvSpPr>
          <p:nvPr>
            <p:ph idx="1"/>
          </p:nvPr>
        </p:nvSpPr>
        <p:spPr/>
        <p:txBody>
          <a:bodyPr numCol="1"/>
          <a:lstStyle/>
          <a:p>
            <a:r>
              <a:rPr lang="en-US" dirty="0"/>
              <a:t>Perhaps better (and frequently done in practice) use a different name for foreign keys</a:t>
            </a:r>
          </a:p>
          <a:p>
            <a:r>
              <a:rPr lang="en-US" dirty="0"/>
              <a:t>Any value of </a:t>
            </a:r>
            <a:r>
              <a:rPr lang="en-US" dirty="0" err="1"/>
              <a:t>CBirth</a:t>
            </a:r>
            <a:r>
              <a:rPr lang="en-US" dirty="0"/>
              <a:t> in Employee must also appear in Country as a primary key in some row</a:t>
            </a:r>
          </a:p>
          <a:p>
            <a:r>
              <a:rPr lang="en-US" dirty="0" err="1"/>
              <a:t>CBirth</a:t>
            </a:r>
            <a:r>
              <a:rPr lang="en-US" dirty="0"/>
              <a:t> in Employee is a foreign key referencing Country</a:t>
            </a:r>
          </a:p>
          <a:p>
            <a:endParaRPr lang="en-US" dirty="0"/>
          </a:p>
          <a:p>
            <a:r>
              <a:rPr lang="en-US" dirty="0"/>
              <a:t>We will not talk here about such, possibly convenient, renaming</a:t>
            </a:r>
          </a:p>
        </p:txBody>
      </p:sp>
      <p:graphicFrame>
        <p:nvGraphicFramePr>
          <p:cNvPr id="8" name="Content Placeholder 3"/>
          <p:cNvGraphicFramePr>
            <a:graphicFrameLocks/>
          </p:cNvGraphicFramePr>
          <p:nvPr>
            <p:extLst>
              <p:ext uri="{D42A27DB-BD31-4B8C-83A1-F6EECF244321}">
                <p14:modId xmlns:p14="http://schemas.microsoft.com/office/powerpoint/2010/main" val="3132271595"/>
              </p:ext>
            </p:extLst>
          </p:nvPr>
        </p:nvGraphicFramePr>
        <p:xfrm>
          <a:off x="533400" y="5029200"/>
          <a:ext cx="4114800" cy="2225040"/>
        </p:xfrm>
        <a:graphic>
          <a:graphicData uri="http://schemas.openxmlformats.org/drawingml/2006/table">
            <a:tbl>
              <a:tblPr firstRow="1" bandCol="1">
                <a:tableStyleId>{21E4AEA4-8DFA-4A89-87EB-49C32662AFE0}</a:tableStyleId>
              </a:tblPr>
              <a:tblGrid>
                <a:gridCol w="1295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err="1"/>
                        <a:t>CBirth</a:t>
                      </a:r>
                      <a:endParaRPr lang="en-US" sz="1400" dirty="0"/>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US</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IN</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r>
                        <a:rPr lang="en-US" sz="1400" dirty="0"/>
                        <a:t>IN</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CN</a:t>
                      </a:r>
                    </a:p>
                  </a:txBody>
                  <a:tcPr/>
                </a:tc>
                <a:extLst>
                  <a:ext uri="{0D108BD9-81ED-4DB2-BD59-A6C34878D82A}">
                    <a16:rowId xmlns:a16="http://schemas.microsoft.com/office/drawing/2014/main" val="10005"/>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446830319"/>
              </p:ext>
            </p:extLst>
          </p:nvPr>
        </p:nvGraphicFramePr>
        <p:xfrm>
          <a:off x="5562600" y="5029200"/>
          <a:ext cx="3352801" cy="1854200"/>
        </p:xfrm>
        <a:graphic>
          <a:graphicData uri="http://schemas.openxmlformats.org/drawingml/2006/table">
            <a:tbl>
              <a:tblPr firstRow="1" bandCol="1">
                <a:tableStyleId>{21E4AEA4-8DFA-4A89-87EB-49C32662AFE0}</a:tableStyleId>
              </a:tblPr>
              <a:tblGrid>
                <a:gridCol w="1371601">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70840">
                <a:tc>
                  <a:txBody>
                    <a:bodyPr/>
                    <a:lstStyle/>
                    <a:p>
                      <a:pPr algn="ctr"/>
                      <a:r>
                        <a:rPr lang="en-US" sz="1400" dirty="0"/>
                        <a:t>Country</a:t>
                      </a:r>
                    </a:p>
                  </a:txBody>
                  <a:tcPr/>
                </a:tc>
                <a:tc>
                  <a:txBody>
                    <a:bodyPr/>
                    <a:lstStyle/>
                    <a:p>
                      <a:pPr algn="ctr"/>
                      <a:r>
                        <a:rPr lang="en-US" sz="1400" u="sng" dirty="0" err="1"/>
                        <a:t>CName</a:t>
                      </a:r>
                      <a:endParaRPr lang="en-US" sz="1400" u="sng" dirty="0"/>
                    </a:p>
                  </a:txBody>
                  <a:tcPr/>
                </a:tc>
                <a:tc>
                  <a:txBody>
                    <a:bodyPr/>
                    <a:lstStyle/>
                    <a:p>
                      <a:pPr algn="ctr"/>
                      <a:r>
                        <a:rPr lang="en-US" sz="1400" u="none" dirty="0"/>
                        <a:t>Population</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15" name="Straight Arrow Connector 14"/>
          <p:cNvCxnSpPr>
            <a:cxnSpLocks/>
          </p:cNvCxnSpPr>
          <p:nvPr/>
        </p:nvCxnSpPr>
        <p:spPr>
          <a:xfrm>
            <a:off x="4267200" y="5562600"/>
            <a:ext cx="2590800"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7" name="Straight Arrow Connector 16"/>
          <p:cNvCxnSpPr>
            <a:cxnSpLocks/>
          </p:cNvCxnSpPr>
          <p:nvPr/>
        </p:nvCxnSpPr>
        <p:spPr>
          <a:xfrm flipV="1">
            <a:off x="4191000" y="6069672"/>
            <a:ext cx="2667000" cy="570551"/>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8" name="Straight Arrow Connector 17"/>
          <p:cNvCxnSpPr>
            <a:cxnSpLocks/>
          </p:cNvCxnSpPr>
          <p:nvPr/>
        </p:nvCxnSpPr>
        <p:spPr>
          <a:xfrm flipV="1">
            <a:off x="4191000" y="6354947"/>
            <a:ext cx="2667000" cy="680853"/>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E8482A8D-A87A-42BA-9AE4-386C8BAA2526}"/>
              </a:ext>
            </a:extLst>
          </p:cNvPr>
          <p:cNvCxnSpPr>
            <a:cxnSpLocks/>
          </p:cNvCxnSpPr>
          <p:nvPr/>
        </p:nvCxnSpPr>
        <p:spPr>
          <a:xfrm>
            <a:off x="4267200" y="5917271"/>
            <a:ext cx="2590800" cy="0"/>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2795715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7B85-5305-4364-9795-2923478EB2E6}"/>
              </a:ext>
            </a:extLst>
          </p:cNvPr>
          <p:cNvSpPr>
            <a:spLocks noGrp="1"/>
          </p:cNvSpPr>
          <p:nvPr>
            <p:ph type="title"/>
          </p:nvPr>
        </p:nvSpPr>
        <p:spPr/>
        <p:txBody>
          <a:bodyPr/>
          <a:lstStyle/>
          <a:p>
            <a:r>
              <a:rPr lang="en-US" dirty="0"/>
              <a:t>Importance Of Good Design</a:t>
            </a:r>
          </a:p>
        </p:txBody>
      </p:sp>
      <p:sp>
        <p:nvSpPr>
          <p:cNvPr id="3" name="Content Placeholder 2">
            <a:extLst>
              <a:ext uri="{FF2B5EF4-FFF2-40B4-BE49-F238E27FC236}">
                <a16:creationId xmlns:a16="http://schemas.microsoft.com/office/drawing/2014/main" id="{0EB16DC7-17AC-4120-96A8-2B884064D2C0}"/>
              </a:ext>
            </a:extLst>
          </p:cNvPr>
          <p:cNvSpPr>
            <a:spLocks noGrp="1"/>
          </p:cNvSpPr>
          <p:nvPr>
            <p:ph idx="1"/>
          </p:nvPr>
        </p:nvSpPr>
        <p:spPr/>
        <p:txBody>
          <a:bodyPr/>
          <a:lstStyle/>
          <a:p>
            <a:r>
              <a:rPr lang="en-US" dirty="0"/>
              <a:t>In contrast, to what’s frequently taught</a:t>
            </a:r>
            <a:r>
              <a:rPr lang="en-US"/>
              <a:t>, we </a:t>
            </a:r>
            <a:r>
              <a:rPr lang="en-US" dirty="0"/>
              <a:t>spend more time on that as opposed to learning how to write SQL statements</a:t>
            </a:r>
          </a:p>
          <a:p>
            <a:r>
              <a:rPr lang="en-US" dirty="0"/>
              <a:t>Quoting from </a:t>
            </a:r>
            <a:r>
              <a:rPr lang="en-US" dirty="0">
                <a:hlinkClick r:id="rId2"/>
              </a:rPr>
              <a:t>Oracle Database Development Guide</a:t>
            </a:r>
            <a:endParaRPr lang="en-US" dirty="0"/>
          </a:p>
          <a:p>
            <a:pPr marL="857250" lvl="2" indent="0">
              <a:buNone/>
            </a:pPr>
            <a:r>
              <a:rPr lang="en-US" sz="2400" b="0" i="0" dirty="0">
                <a:effectLst/>
              </a:rPr>
              <a:t>The key to database and application performance is design, not tuning. While tuning is quite valuable, it cannot make up for poor design. Your design must start with an efficient data model, well-defined performance goals and metrics, and a sensible benchmarking strategy. Otherwise, you will encounter problems during implementation, when no amount of tuning will produce the results that you could have obtained with good design. You might have to redesign the system later, despite having tuned the original poor design</a:t>
            </a:r>
            <a:r>
              <a:rPr lang="en-US" sz="2400" b="0" i="0" dirty="0">
                <a:solidFill>
                  <a:srgbClr val="222222"/>
                </a:solidFill>
                <a:effectLst/>
              </a:rPr>
              <a:t>.</a:t>
            </a:r>
          </a:p>
          <a:p>
            <a:r>
              <a:rPr lang="en-US" dirty="0"/>
              <a:t>Measure twice, cut once</a:t>
            </a:r>
            <a:endParaRPr lang="en-US" b="0" i="0" dirty="0">
              <a:effectLst/>
            </a:endParaRPr>
          </a:p>
          <a:p>
            <a:pPr marL="139700" indent="0">
              <a:buNone/>
            </a:pPr>
            <a:r>
              <a:rPr lang="en-US" sz="3200" dirty="0">
                <a:solidFill>
                  <a:srgbClr val="222222"/>
                </a:solidFill>
              </a:rPr>
              <a:t>				</a:t>
            </a:r>
            <a:endParaRPr lang="en-US" sz="3200" dirty="0"/>
          </a:p>
        </p:txBody>
      </p:sp>
    </p:spTree>
    <p:extLst>
      <p:ext uri="{BB962C8B-B14F-4D97-AF65-F5344CB8AC3E}">
        <p14:creationId xmlns:p14="http://schemas.microsoft.com/office/powerpoint/2010/main" val="24852369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numCol="1"/>
          <a:lstStyle/>
          <a:p>
            <a:r>
              <a:rPr lang="en-US" dirty="0"/>
              <a:t>Likes</a:t>
            </a:r>
          </a:p>
        </p:txBody>
      </p:sp>
      <p:sp>
        <p:nvSpPr>
          <p:cNvPr id="68611" name="Content Placeholder 2"/>
          <p:cNvSpPr>
            <a:spLocks noGrp="1"/>
          </p:cNvSpPr>
          <p:nvPr>
            <p:ph idx="1"/>
          </p:nvPr>
        </p:nvSpPr>
        <p:spPr/>
        <p:txBody>
          <a:bodyPr numCol="1"/>
          <a:lstStyle/>
          <a:p>
            <a:r>
              <a:rPr lang="en-US" dirty="0"/>
              <a:t>Likes needs to specify which employees like which animals</a:t>
            </a:r>
          </a:p>
          <a:p>
            <a:r>
              <a:rPr lang="en-US" dirty="0"/>
              <a:t>We can list what is the current state:</a:t>
            </a:r>
          </a:p>
          <a:p>
            <a:pPr lvl="1"/>
            <a:r>
              <a:rPr lang="en-US" dirty="0"/>
              <a:t>Employee identified by 1 likes animal identified by Horse</a:t>
            </a:r>
          </a:p>
          <a:p>
            <a:pPr lvl="1"/>
            <a:r>
              <a:rPr lang="en-US" dirty="0"/>
              <a:t>Employee identified by 1 likes animal identified by Cat</a:t>
            </a:r>
          </a:p>
          <a:p>
            <a:pPr lvl="1"/>
            <a:r>
              <a:rPr lang="en-US" dirty="0"/>
              <a:t>Employee identified by 2 likes animal identified by Cat</a:t>
            </a:r>
          </a:p>
          <a:p>
            <a:pPr lvl="1"/>
            <a:r>
              <a:rPr lang="en-US" dirty="0"/>
              <a:t>Employee identified by 6 likes animal identified by Yak</a:t>
            </a:r>
          </a:p>
          <a:p>
            <a:pPr lvl="1"/>
            <a:endParaRPr lang="en-US" dirty="0"/>
          </a:p>
          <a:p>
            <a:pPr lvl="1"/>
            <a:endParaRPr lang="en-US" dirty="0"/>
          </a:p>
          <a:p>
            <a:pPr lvl="1"/>
            <a:endParaRPr lang="en-US" dirty="0"/>
          </a:p>
          <a:p>
            <a:pPr lvl="1"/>
            <a:endParaRPr lang="en-US" dirty="0"/>
          </a:p>
          <a:p>
            <a:pPr lvl="1"/>
            <a:endParaRPr lang="en-US" dirty="0"/>
          </a:p>
          <a:p>
            <a:pPr lvl="1">
              <a:buFont typeface="Symbol" pitchFamily="18" charset="2"/>
              <a:buNone/>
            </a:pPr>
            <a:endParaRPr lang="en-US" dirty="0"/>
          </a:p>
        </p:txBody>
      </p:sp>
    </p:spTree>
    <p:extLst>
      <p:ext uri="{BB962C8B-B14F-4D97-AF65-F5344CB8AC3E}">
        <p14:creationId xmlns:p14="http://schemas.microsoft.com/office/powerpoint/2010/main" val="2222706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Likes</a:t>
            </a:r>
          </a:p>
        </p:txBody>
      </p:sp>
      <p:sp>
        <p:nvSpPr>
          <p:cNvPr id="64515" name="Content Placeholder 2"/>
          <p:cNvSpPr>
            <a:spLocks noGrp="1"/>
          </p:cNvSpPr>
          <p:nvPr>
            <p:ph idx="1"/>
          </p:nvPr>
        </p:nvSpPr>
        <p:spPr/>
        <p:txBody>
          <a:bodyPr numCol="1"/>
          <a:lstStyle/>
          <a:p>
            <a:r>
              <a:rPr lang="en-US" dirty="0"/>
              <a:t>We can describe Likes by drawing lines between the two tables</a:t>
            </a:r>
          </a:p>
          <a:p>
            <a:r>
              <a:rPr lang="en-US" dirty="0"/>
              <a:t>We need to “store” this set of red lines</a:t>
            </a:r>
          </a:p>
          <a:p>
            <a:r>
              <a:rPr lang="en-US" b="1" i="1" dirty="0">
                <a:solidFill>
                  <a:srgbClr val="FF0000"/>
                </a:solidFill>
              </a:rPr>
              <a:t>Likes is a many-to-many relationship</a:t>
            </a:r>
          </a:p>
          <a:p>
            <a:pPr lvl="1"/>
            <a:r>
              <a:rPr lang="en-US" b="1" i="1" dirty="0">
                <a:solidFill>
                  <a:srgbClr val="FF0000"/>
                </a:solidFill>
              </a:rPr>
              <a:t>It is not a many-to-one relationship and therefore it is not a partial function</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a:t>
            </a:r>
          </a:p>
        </p:txBody>
      </p:sp>
      <p:graphicFrame>
        <p:nvGraphicFramePr>
          <p:cNvPr id="7" name="Content Placeholder 3"/>
          <p:cNvGraphicFramePr>
            <a:graphicFrameLocks/>
          </p:cNvGraphicFramePr>
          <p:nvPr>
            <p:extLst>
              <p:ext uri="{D42A27DB-BD31-4B8C-83A1-F6EECF244321}">
                <p14:modId xmlns:p14="http://schemas.microsoft.com/office/powerpoint/2010/main" val="4005396383"/>
              </p:ext>
            </p:extLst>
          </p:nvPr>
        </p:nvGraphicFramePr>
        <p:xfrm>
          <a:off x="5257800" y="4408512"/>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Animal</a:t>
                      </a:r>
                    </a:p>
                  </a:txBody>
                  <a:tcPr/>
                </a:tc>
                <a:tc>
                  <a:txBody>
                    <a:bodyPr/>
                    <a:lstStyle/>
                    <a:p>
                      <a:pPr algn="ctr"/>
                      <a:r>
                        <a:rPr lang="en-US" sz="1400" u="sng" dirty="0"/>
                        <a:t>Species</a:t>
                      </a:r>
                    </a:p>
                  </a:txBody>
                  <a:tcPr/>
                </a:tc>
                <a:tc>
                  <a:txBody>
                    <a:bodyPr/>
                    <a:lstStyle/>
                    <a:p>
                      <a:pPr algn="ctr"/>
                      <a:r>
                        <a:rPr lang="en-US" sz="1400" dirty="0"/>
                        <a:t>Discovered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Horse</a:t>
                      </a:r>
                    </a:p>
                  </a:txBody>
                  <a:tcPr/>
                </a:tc>
                <a:tc>
                  <a:txBody>
                    <a:bodyPr/>
                    <a:lstStyle/>
                    <a:p>
                      <a:r>
                        <a:rPr lang="en-US" sz="1400" dirty="0"/>
                        <a:t>Asia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Wolf</a:t>
                      </a:r>
                    </a:p>
                  </a:txBody>
                  <a:tcPr/>
                </a:tc>
                <a:tc>
                  <a:txBody>
                    <a:bodyPr/>
                    <a:lstStyle/>
                    <a:p>
                      <a:r>
                        <a:rPr lang="en-US" sz="1400" dirty="0"/>
                        <a:t>Asia</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Cat</a:t>
                      </a:r>
                    </a:p>
                  </a:txBody>
                  <a:tcPr/>
                </a:tc>
                <a:tc>
                  <a:txBody>
                    <a:bodyPr/>
                    <a:lstStyle/>
                    <a:p>
                      <a:r>
                        <a:rPr lang="en-US" sz="1400" dirty="0"/>
                        <a:t>Africa</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Yak</a:t>
                      </a:r>
                    </a:p>
                  </a:txBody>
                  <a:tcPr/>
                </a:tc>
                <a:tc>
                  <a:txBody>
                    <a:bodyPr/>
                    <a:lstStyle/>
                    <a:p>
                      <a:r>
                        <a:rPr lang="en-US" sz="1400" dirty="0"/>
                        <a:t>Asia</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Zebra</a:t>
                      </a:r>
                    </a:p>
                  </a:txBody>
                  <a:tcPr/>
                </a:tc>
                <a:tc>
                  <a:txBody>
                    <a:bodyPr/>
                    <a:lstStyle/>
                    <a:p>
                      <a:r>
                        <a:rPr lang="en-US" sz="1400" dirty="0"/>
                        <a:t>Africa</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211280758"/>
              </p:ext>
            </p:extLst>
          </p:nvPr>
        </p:nvGraphicFramePr>
        <p:xfrm>
          <a:off x="1143000" y="4408512"/>
          <a:ext cx="3619501" cy="2225040"/>
        </p:xfrm>
        <a:graphic>
          <a:graphicData uri="http://schemas.openxmlformats.org/drawingml/2006/table">
            <a:tbl>
              <a:tblPr firstRow="1" bandCol="1">
                <a:tableStyleId>{21E4AEA4-8DFA-4A89-87EB-49C32662AFE0}</a:tableStyleId>
              </a:tblPr>
              <a:tblGrid>
                <a:gridCol w="1304325">
                  <a:extLst>
                    <a:ext uri="{9D8B030D-6E8A-4147-A177-3AD203B41FA5}">
                      <a16:colId xmlns:a16="http://schemas.microsoft.com/office/drawing/2014/main" val="20000"/>
                    </a:ext>
                  </a:extLst>
                </a:gridCol>
                <a:gridCol w="1434757">
                  <a:extLst>
                    <a:ext uri="{9D8B030D-6E8A-4147-A177-3AD203B41FA5}">
                      <a16:colId xmlns:a16="http://schemas.microsoft.com/office/drawing/2014/main" val="20001"/>
                    </a:ext>
                  </a:extLst>
                </a:gridCol>
                <a:gridCol w="880419">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a:off x="4888960" y="5029200"/>
            <a:ext cx="1702340" cy="6096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a:xfrm>
            <a:off x="4914900" y="5334000"/>
            <a:ext cx="1676400" cy="3810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a:xfrm flipV="1">
            <a:off x="4876800" y="6019800"/>
            <a:ext cx="1676400" cy="419682"/>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a:xfrm>
            <a:off x="4914900" y="4953000"/>
            <a:ext cx="1600200" cy="0"/>
          </a:xfrm>
          <a:prstGeom prst="straightConnector1">
            <a:avLst/>
          </a:prstGeom>
          <a:noFill/>
          <a:ln w="317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966568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Likes (impossible implementation)</a:t>
            </a:r>
          </a:p>
        </p:txBody>
      </p:sp>
      <p:sp>
        <p:nvSpPr>
          <p:cNvPr id="64515" name="Content Placeholder 2"/>
          <p:cNvSpPr>
            <a:spLocks noGrp="1"/>
          </p:cNvSpPr>
          <p:nvPr>
            <p:ph idx="1"/>
          </p:nvPr>
        </p:nvSpPr>
        <p:spPr/>
        <p:txBody>
          <a:bodyPr numCol="1"/>
          <a:lstStyle/>
          <a:p>
            <a:r>
              <a:rPr lang="en-US" dirty="0"/>
              <a:t>Cannot store with Employee (there is no limit on the number of animals an employee likes)</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a:t>
            </a:r>
          </a:p>
        </p:txBody>
      </p:sp>
      <p:graphicFrame>
        <p:nvGraphicFramePr>
          <p:cNvPr id="7" name="Content Placeholder 3"/>
          <p:cNvGraphicFramePr>
            <a:graphicFrameLocks/>
          </p:cNvGraphicFramePr>
          <p:nvPr>
            <p:extLst>
              <p:ext uri="{D42A27DB-BD31-4B8C-83A1-F6EECF244321}">
                <p14:modId xmlns:p14="http://schemas.microsoft.com/office/powerpoint/2010/main" val="815705406"/>
              </p:ext>
            </p:extLst>
          </p:nvPr>
        </p:nvGraphicFramePr>
        <p:xfrm>
          <a:off x="5257800" y="2385752"/>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Animal</a:t>
                      </a:r>
                    </a:p>
                  </a:txBody>
                  <a:tcPr/>
                </a:tc>
                <a:tc>
                  <a:txBody>
                    <a:bodyPr/>
                    <a:lstStyle/>
                    <a:p>
                      <a:pPr algn="ctr"/>
                      <a:r>
                        <a:rPr lang="en-US" sz="1400" u="sng" dirty="0"/>
                        <a:t>Species</a:t>
                      </a:r>
                    </a:p>
                  </a:txBody>
                  <a:tcPr/>
                </a:tc>
                <a:tc>
                  <a:txBody>
                    <a:bodyPr/>
                    <a:lstStyle/>
                    <a:p>
                      <a:pPr algn="ctr"/>
                      <a:r>
                        <a:rPr lang="en-US" sz="1400" dirty="0"/>
                        <a:t>Discovered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Horse</a:t>
                      </a:r>
                    </a:p>
                  </a:txBody>
                  <a:tcPr/>
                </a:tc>
                <a:tc>
                  <a:txBody>
                    <a:bodyPr/>
                    <a:lstStyle/>
                    <a:p>
                      <a:r>
                        <a:rPr lang="en-US" sz="1400" dirty="0"/>
                        <a:t>Asia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Wolf</a:t>
                      </a:r>
                    </a:p>
                  </a:txBody>
                  <a:tcPr/>
                </a:tc>
                <a:tc>
                  <a:txBody>
                    <a:bodyPr/>
                    <a:lstStyle/>
                    <a:p>
                      <a:r>
                        <a:rPr lang="en-US" sz="1400" dirty="0"/>
                        <a:t>Asia</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Cat</a:t>
                      </a:r>
                    </a:p>
                  </a:txBody>
                  <a:tcPr/>
                </a:tc>
                <a:tc>
                  <a:txBody>
                    <a:bodyPr/>
                    <a:lstStyle/>
                    <a:p>
                      <a:r>
                        <a:rPr lang="en-US" sz="1400" dirty="0"/>
                        <a:t>Africa</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Yak</a:t>
                      </a:r>
                    </a:p>
                  </a:txBody>
                  <a:tcPr/>
                </a:tc>
                <a:tc>
                  <a:txBody>
                    <a:bodyPr/>
                    <a:lstStyle/>
                    <a:p>
                      <a:r>
                        <a:rPr lang="en-US" sz="1400" dirty="0"/>
                        <a:t>Asia</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Zebra</a:t>
                      </a:r>
                    </a:p>
                  </a:txBody>
                  <a:tcPr/>
                </a:tc>
                <a:tc>
                  <a:txBody>
                    <a:bodyPr/>
                    <a:lstStyle/>
                    <a:p>
                      <a:r>
                        <a:rPr lang="en-US" sz="1400" dirty="0"/>
                        <a:t>Africa</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991763480"/>
              </p:ext>
            </p:extLst>
          </p:nvPr>
        </p:nvGraphicFramePr>
        <p:xfrm>
          <a:off x="1143000" y="2385752"/>
          <a:ext cx="3619501" cy="2225040"/>
        </p:xfrm>
        <a:graphic>
          <a:graphicData uri="http://schemas.openxmlformats.org/drawingml/2006/table">
            <a:tbl>
              <a:tblPr firstRow="1" bandCol="1">
                <a:tableStyleId>{21E4AEA4-8DFA-4A89-87EB-49C32662AFE0}</a:tableStyleId>
              </a:tblPr>
              <a:tblGrid>
                <a:gridCol w="1304325">
                  <a:extLst>
                    <a:ext uri="{9D8B030D-6E8A-4147-A177-3AD203B41FA5}">
                      <a16:colId xmlns:a16="http://schemas.microsoft.com/office/drawing/2014/main" val="20000"/>
                    </a:ext>
                  </a:extLst>
                </a:gridCol>
                <a:gridCol w="1434757">
                  <a:extLst>
                    <a:ext uri="{9D8B030D-6E8A-4147-A177-3AD203B41FA5}">
                      <a16:colId xmlns:a16="http://schemas.microsoft.com/office/drawing/2014/main" val="20001"/>
                    </a:ext>
                  </a:extLst>
                </a:gridCol>
                <a:gridCol w="880419">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a:off x="4882896" y="2895600"/>
            <a:ext cx="1676400" cy="774109"/>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a:xfrm>
            <a:off x="4882896" y="3352800"/>
            <a:ext cx="1676400" cy="316909"/>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a:xfrm flipV="1">
            <a:off x="4882896" y="4114800"/>
            <a:ext cx="1676400" cy="260228"/>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a:xfrm>
            <a:off x="4876800" y="2895600"/>
            <a:ext cx="1600200"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20" name="Content Placeholder 3"/>
          <p:cNvGraphicFramePr>
            <a:graphicFrameLocks/>
          </p:cNvGraphicFramePr>
          <p:nvPr>
            <p:extLst>
              <p:ext uri="{D42A27DB-BD31-4B8C-83A1-F6EECF244321}">
                <p14:modId xmlns:p14="http://schemas.microsoft.com/office/powerpoint/2010/main" val="3989795855"/>
              </p:ext>
            </p:extLst>
          </p:nvPr>
        </p:nvGraphicFramePr>
        <p:xfrm>
          <a:off x="2133600" y="5002876"/>
          <a:ext cx="5867400" cy="2225040"/>
        </p:xfrm>
        <a:graphic>
          <a:graphicData uri="http://schemas.openxmlformats.org/drawingml/2006/table">
            <a:tbl>
              <a:tblPr firstRow="1" bandCol="1">
                <a:tableStyleId>{21E4AEA4-8DFA-4A89-87EB-49C32662AFE0}</a:tableStyleId>
              </a:tblPr>
              <a:tblGrid>
                <a:gridCol w="1422400">
                  <a:extLst>
                    <a:ext uri="{9D8B030D-6E8A-4147-A177-3AD203B41FA5}">
                      <a16:colId xmlns:a16="http://schemas.microsoft.com/office/drawing/2014/main" val="20000"/>
                    </a:ext>
                  </a:extLst>
                </a:gridCol>
                <a:gridCol w="1564640">
                  <a:extLst>
                    <a:ext uri="{9D8B030D-6E8A-4147-A177-3AD203B41FA5}">
                      <a16:colId xmlns:a16="http://schemas.microsoft.com/office/drawing/2014/main" val="20001"/>
                    </a:ext>
                  </a:extLst>
                </a:gridCol>
                <a:gridCol w="960120">
                  <a:extLst>
                    <a:ext uri="{9D8B030D-6E8A-4147-A177-3AD203B41FA5}">
                      <a16:colId xmlns:a16="http://schemas.microsoft.com/office/drawing/2014/main" val="20002"/>
                    </a:ext>
                  </a:extLst>
                </a:gridCol>
                <a:gridCol w="960120">
                  <a:extLst>
                    <a:ext uri="{9D8B030D-6E8A-4147-A177-3AD203B41FA5}">
                      <a16:colId xmlns:a16="http://schemas.microsoft.com/office/drawing/2014/main" val="20003"/>
                    </a:ext>
                  </a:extLst>
                </a:gridCol>
                <a:gridCol w="960120">
                  <a:extLst>
                    <a:ext uri="{9D8B030D-6E8A-4147-A177-3AD203B41FA5}">
                      <a16:colId xmlns:a16="http://schemas.microsoft.com/office/drawing/2014/main" val="20004"/>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tc>
                  <a:txBody>
                    <a:bodyPr/>
                    <a:lstStyle/>
                    <a:p>
                      <a:pPr algn="ctr"/>
                      <a:r>
                        <a:rPr lang="en-US" sz="1400" dirty="0"/>
                        <a:t>Species</a:t>
                      </a:r>
                    </a:p>
                  </a:txBody>
                  <a:tcPr/>
                </a:tc>
                <a:tc>
                  <a:txBody>
                    <a:bodyPr/>
                    <a:lstStyle/>
                    <a:p>
                      <a:pPr algn="ctr"/>
                      <a:r>
                        <a:rPr lang="en-US" sz="1400" dirty="0"/>
                        <a:t>Species</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tc>
                  <a:txBody>
                    <a:bodyPr/>
                    <a:lstStyle/>
                    <a:p>
                      <a:r>
                        <a:rPr lang="en-US" sz="1400" dirty="0"/>
                        <a:t>Horse</a:t>
                      </a:r>
                    </a:p>
                  </a:txBody>
                  <a:tcPr/>
                </a:tc>
                <a:tc>
                  <a:txBody>
                    <a:bodyPr/>
                    <a:lstStyle/>
                    <a:p>
                      <a:r>
                        <a:rPr lang="en-US" sz="1400" dirty="0"/>
                        <a:t>Cat</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tc>
                  <a:txBody>
                    <a:bodyPr/>
                    <a:lstStyle/>
                    <a:p>
                      <a:r>
                        <a:rPr lang="en-US" sz="1400" dirty="0"/>
                        <a:t>Cat</a:t>
                      </a:r>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tc>
                  <a:txBody>
                    <a:bodyPr/>
                    <a:lstStyle/>
                    <a:p>
                      <a:r>
                        <a:rPr lang="en-US" sz="1400" dirty="0"/>
                        <a:t>Yak</a:t>
                      </a:r>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59533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Likes (impossible implementation)</a:t>
            </a:r>
          </a:p>
        </p:txBody>
      </p:sp>
      <p:sp>
        <p:nvSpPr>
          <p:cNvPr id="64515" name="Content Placeholder 2"/>
          <p:cNvSpPr>
            <a:spLocks noGrp="1"/>
          </p:cNvSpPr>
          <p:nvPr>
            <p:ph idx="1"/>
          </p:nvPr>
        </p:nvSpPr>
        <p:spPr/>
        <p:txBody>
          <a:bodyPr numCol="1"/>
          <a:lstStyle/>
          <a:p>
            <a:r>
              <a:rPr lang="en-US" dirty="0"/>
              <a:t>Cannot store with Animal (there is no limit on the number of employees who like an animal)</a:t>
            </a:r>
          </a:p>
          <a:p>
            <a:endParaRPr lang="en-US" dirty="0"/>
          </a:p>
          <a:p>
            <a:endParaRPr lang="en-US" dirty="0"/>
          </a:p>
          <a:p>
            <a:endParaRPr lang="en-US" dirty="0"/>
          </a:p>
          <a:p>
            <a:endParaRPr lang="en-US" dirty="0"/>
          </a:p>
          <a:p>
            <a:endParaRPr lang="en-US" dirty="0"/>
          </a:p>
          <a:p>
            <a:endParaRPr lang="en-US" dirty="0"/>
          </a:p>
          <a:p>
            <a:pPr>
              <a:buFont typeface="Monotype Sorts" pitchFamily="2" charset="2"/>
              <a:buNone/>
            </a:pPr>
            <a:r>
              <a:rPr lang="en-US" dirty="0"/>
              <a:t>	</a:t>
            </a:r>
          </a:p>
        </p:txBody>
      </p:sp>
      <p:graphicFrame>
        <p:nvGraphicFramePr>
          <p:cNvPr id="7" name="Content Placeholder 3"/>
          <p:cNvGraphicFramePr>
            <a:graphicFrameLocks/>
          </p:cNvGraphicFramePr>
          <p:nvPr>
            <p:extLst>
              <p:ext uri="{D42A27DB-BD31-4B8C-83A1-F6EECF244321}">
                <p14:modId xmlns:p14="http://schemas.microsoft.com/office/powerpoint/2010/main" val="2811303597"/>
              </p:ext>
            </p:extLst>
          </p:nvPr>
        </p:nvGraphicFramePr>
        <p:xfrm>
          <a:off x="5257800" y="2270760"/>
          <a:ext cx="4229100" cy="222504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Animal</a:t>
                      </a:r>
                    </a:p>
                  </a:txBody>
                  <a:tcPr/>
                </a:tc>
                <a:tc>
                  <a:txBody>
                    <a:bodyPr/>
                    <a:lstStyle/>
                    <a:p>
                      <a:pPr algn="ctr"/>
                      <a:r>
                        <a:rPr lang="en-US" sz="1400" u="sng" dirty="0"/>
                        <a:t>Species</a:t>
                      </a:r>
                    </a:p>
                  </a:txBody>
                  <a:tcPr/>
                </a:tc>
                <a:tc>
                  <a:txBody>
                    <a:bodyPr/>
                    <a:lstStyle/>
                    <a:p>
                      <a:pPr algn="ctr"/>
                      <a:r>
                        <a:rPr lang="en-US" sz="1400" dirty="0"/>
                        <a:t>Discovered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Horse</a:t>
                      </a:r>
                    </a:p>
                  </a:txBody>
                  <a:tcPr/>
                </a:tc>
                <a:tc>
                  <a:txBody>
                    <a:bodyPr/>
                    <a:lstStyle/>
                    <a:p>
                      <a:r>
                        <a:rPr lang="en-US" sz="1400" dirty="0"/>
                        <a:t>Asia</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Wolf</a:t>
                      </a:r>
                    </a:p>
                  </a:txBody>
                  <a:tcPr/>
                </a:tc>
                <a:tc>
                  <a:txBody>
                    <a:bodyPr/>
                    <a:lstStyle/>
                    <a:p>
                      <a:r>
                        <a:rPr lang="en-US" sz="1400" dirty="0"/>
                        <a:t>Asia</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Cat</a:t>
                      </a:r>
                    </a:p>
                  </a:txBody>
                  <a:tcPr/>
                </a:tc>
                <a:tc>
                  <a:txBody>
                    <a:bodyPr/>
                    <a:lstStyle/>
                    <a:p>
                      <a:r>
                        <a:rPr lang="en-US" sz="1400" dirty="0"/>
                        <a:t>Africa</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Yak</a:t>
                      </a:r>
                    </a:p>
                  </a:txBody>
                  <a:tcPr/>
                </a:tc>
                <a:tc>
                  <a:txBody>
                    <a:bodyPr/>
                    <a:lstStyle/>
                    <a:p>
                      <a:r>
                        <a:rPr lang="en-US" sz="1400" dirty="0"/>
                        <a:t>Asia</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Zebra</a:t>
                      </a:r>
                    </a:p>
                  </a:txBody>
                  <a:tcPr/>
                </a:tc>
                <a:tc>
                  <a:txBody>
                    <a:bodyPr/>
                    <a:lstStyle/>
                    <a:p>
                      <a:r>
                        <a:rPr lang="en-US" sz="1400" dirty="0"/>
                        <a:t>Africa</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412638151"/>
              </p:ext>
            </p:extLst>
          </p:nvPr>
        </p:nvGraphicFramePr>
        <p:xfrm>
          <a:off x="1143000" y="2270760"/>
          <a:ext cx="3619501" cy="2225040"/>
        </p:xfrm>
        <a:graphic>
          <a:graphicData uri="http://schemas.openxmlformats.org/drawingml/2006/table">
            <a:tbl>
              <a:tblPr firstRow="1" bandCol="1">
                <a:tableStyleId>{21E4AEA4-8DFA-4A89-87EB-49C32662AFE0}</a:tableStyleId>
              </a:tblPr>
              <a:tblGrid>
                <a:gridCol w="1304325">
                  <a:extLst>
                    <a:ext uri="{9D8B030D-6E8A-4147-A177-3AD203B41FA5}">
                      <a16:colId xmlns:a16="http://schemas.microsoft.com/office/drawing/2014/main" val="20000"/>
                    </a:ext>
                  </a:extLst>
                </a:gridCol>
                <a:gridCol w="1434757">
                  <a:extLst>
                    <a:ext uri="{9D8B030D-6E8A-4147-A177-3AD203B41FA5}">
                      <a16:colId xmlns:a16="http://schemas.microsoft.com/office/drawing/2014/main" val="20001"/>
                    </a:ext>
                  </a:extLst>
                </a:gridCol>
                <a:gridCol w="880419">
                  <a:extLst>
                    <a:ext uri="{9D8B030D-6E8A-4147-A177-3AD203B41FA5}">
                      <a16:colId xmlns:a16="http://schemas.microsoft.com/office/drawing/2014/main" val="20002"/>
                    </a:ext>
                  </a:extLst>
                </a:gridCol>
              </a:tblGrid>
              <a:tr h="37084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cxnSp>
        <p:nvCxnSpPr>
          <p:cNvPr id="9" name="Straight Arrow Connector 8"/>
          <p:cNvCxnSpPr/>
          <p:nvPr/>
        </p:nvCxnSpPr>
        <p:spPr>
          <a:xfrm>
            <a:off x="4860036" y="2819400"/>
            <a:ext cx="1676400" cy="6858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0" name="Straight Arrow Connector 9"/>
          <p:cNvCxnSpPr/>
          <p:nvPr/>
        </p:nvCxnSpPr>
        <p:spPr>
          <a:xfrm>
            <a:off x="4838700" y="3200400"/>
            <a:ext cx="1714500" cy="3048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1" name="Straight Arrow Connector 10"/>
          <p:cNvCxnSpPr/>
          <p:nvPr/>
        </p:nvCxnSpPr>
        <p:spPr>
          <a:xfrm flipV="1">
            <a:off x="4876800" y="3930396"/>
            <a:ext cx="1676400" cy="381000"/>
          </a:xfrm>
          <a:prstGeom prst="straightConnector1">
            <a:avLst/>
          </a:prstGeom>
          <a:noFill/>
          <a:ln w="31750" cap="flat" cmpd="sng" algn="ctr">
            <a:solidFill>
              <a:srgbClr val="FF0000"/>
            </a:solidFill>
            <a:prstDash val="solid"/>
            <a:round/>
            <a:headEnd type="none" w="med" len="med"/>
            <a:tailEnd type="none" w="med" len="med"/>
          </a:ln>
          <a:effectLst/>
        </p:spPr>
      </p:cxnSp>
      <p:cxnSp>
        <p:nvCxnSpPr>
          <p:cNvPr id="12" name="Straight Arrow Connector 11"/>
          <p:cNvCxnSpPr/>
          <p:nvPr/>
        </p:nvCxnSpPr>
        <p:spPr>
          <a:xfrm>
            <a:off x="4860036" y="2801112"/>
            <a:ext cx="1600200" cy="0"/>
          </a:xfrm>
          <a:prstGeom prst="straightConnector1">
            <a:avLst/>
          </a:prstGeom>
          <a:noFill/>
          <a:ln w="31750" cap="flat" cmpd="sng" algn="ctr">
            <a:solidFill>
              <a:srgbClr val="FF0000"/>
            </a:solidFill>
            <a:prstDash val="solid"/>
            <a:round/>
            <a:headEnd type="none" w="med" len="med"/>
            <a:tailEnd type="none" w="med" len="med"/>
          </a:ln>
          <a:effectLst/>
        </p:spPr>
      </p:cxnSp>
      <p:graphicFrame>
        <p:nvGraphicFramePr>
          <p:cNvPr id="13" name="Content Placeholder 3"/>
          <p:cNvGraphicFramePr>
            <a:graphicFrameLocks/>
          </p:cNvGraphicFramePr>
          <p:nvPr>
            <p:extLst>
              <p:ext uri="{D42A27DB-BD31-4B8C-83A1-F6EECF244321}">
                <p14:modId xmlns:p14="http://schemas.microsoft.com/office/powerpoint/2010/main" val="162991368"/>
              </p:ext>
            </p:extLst>
          </p:nvPr>
        </p:nvGraphicFramePr>
        <p:xfrm>
          <a:off x="2247900" y="4953000"/>
          <a:ext cx="6438900" cy="2225040"/>
        </p:xfrm>
        <a:graphic>
          <a:graphicData uri="http://schemas.openxmlformats.org/drawingml/2006/table">
            <a:tbl>
              <a:tblPr firstRow="1" bandCol="1">
                <a:tableStyleId>{21E4AEA4-8DFA-4A89-87EB-49C32662AFE0}</a:tableStyleId>
              </a:tblPr>
              <a:tblGrid>
                <a:gridCol w="1287780">
                  <a:extLst>
                    <a:ext uri="{9D8B030D-6E8A-4147-A177-3AD203B41FA5}">
                      <a16:colId xmlns:a16="http://schemas.microsoft.com/office/drawing/2014/main" val="20000"/>
                    </a:ext>
                  </a:extLst>
                </a:gridCol>
                <a:gridCol w="1287780">
                  <a:extLst>
                    <a:ext uri="{9D8B030D-6E8A-4147-A177-3AD203B41FA5}">
                      <a16:colId xmlns:a16="http://schemas.microsoft.com/office/drawing/2014/main" val="20001"/>
                    </a:ext>
                  </a:extLst>
                </a:gridCol>
                <a:gridCol w="1287780">
                  <a:extLst>
                    <a:ext uri="{9D8B030D-6E8A-4147-A177-3AD203B41FA5}">
                      <a16:colId xmlns:a16="http://schemas.microsoft.com/office/drawing/2014/main" val="20002"/>
                    </a:ext>
                  </a:extLst>
                </a:gridCol>
                <a:gridCol w="1287780">
                  <a:extLst>
                    <a:ext uri="{9D8B030D-6E8A-4147-A177-3AD203B41FA5}">
                      <a16:colId xmlns:a16="http://schemas.microsoft.com/office/drawing/2014/main" val="20003"/>
                    </a:ext>
                  </a:extLst>
                </a:gridCol>
                <a:gridCol w="1287780">
                  <a:extLst>
                    <a:ext uri="{9D8B030D-6E8A-4147-A177-3AD203B41FA5}">
                      <a16:colId xmlns:a16="http://schemas.microsoft.com/office/drawing/2014/main" val="20004"/>
                    </a:ext>
                  </a:extLst>
                </a:gridCol>
              </a:tblGrid>
              <a:tr h="370840">
                <a:tc>
                  <a:txBody>
                    <a:bodyPr/>
                    <a:lstStyle/>
                    <a:p>
                      <a:pPr algn="ctr"/>
                      <a:r>
                        <a:rPr lang="en-US" sz="1400" dirty="0"/>
                        <a:t>Animal</a:t>
                      </a:r>
                    </a:p>
                  </a:txBody>
                  <a:tcPr/>
                </a:tc>
                <a:tc>
                  <a:txBody>
                    <a:bodyPr/>
                    <a:lstStyle/>
                    <a:p>
                      <a:pPr algn="ctr"/>
                      <a:r>
                        <a:rPr lang="en-US" sz="1400" u="sng" dirty="0"/>
                        <a:t>Species</a:t>
                      </a:r>
                    </a:p>
                  </a:txBody>
                  <a:tcPr/>
                </a:tc>
                <a:tc>
                  <a:txBody>
                    <a:bodyPr/>
                    <a:lstStyle/>
                    <a:p>
                      <a:pPr algn="ctr"/>
                      <a:r>
                        <a:rPr lang="en-US" sz="1400" dirty="0"/>
                        <a:t>Discovered</a:t>
                      </a:r>
                    </a:p>
                  </a:txBody>
                  <a:tcPr/>
                </a:tc>
                <a:tc>
                  <a:txBody>
                    <a:bodyPr/>
                    <a:lstStyle/>
                    <a:p>
                      <a:pPr algn="ctr"/>
                      <a:r>
                        <a:rPr lang="en-US" sz="1400" dirty="0"/>
                        <a:t>ID#</a:t>
                      </a:r>
                    </a:p>
                  </a:txBody>
                  <a:tcPr/>
                </a:tc>
                <a:tc>
                  <a:txBody>
                    <a:bodyPr/>
                    <a:lstStyle/>
                    <a:p>
                      <a:pPr algn="ctr"/>
                      <a:r>
                        <a:rPr lang="en-US" sz="1400" dirty="0"/>
                        <a:t>ID#</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Horse</a:t>
                      </a:r>
                    </a:p>
                  </a:txBody>
                  <a:tcPr/>
                </a:tc>
                <a:tc>
                  <a:txBody>
                    <a:bodyPr/>
                    <a:lstStyle/>
                    <a:p>
                      <a:r>
                        <a:rPr lang="en-US" sz="1400" dirty="0"/>
                        <a:t>Asia</a:t>
                      </a:r>
                    </a:p>
                  </a:txBody>
                  <a:tcPr/>
                </a:tc>
                <a:tc>
                  <a:txBody>
                    <a:bodyPr/>
                    <a:lstStyle/>
                    <a:p>
                      <a:r>
                        <a:rPr lang="en-US" sz="1400" dirty="0"/>
                        <a:t>1</a:t>
                      </a:r>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Wolf</a:t>
                      </a:r>
                    </a:p>
                  </a:txBody>
                  <a:tcPr/>
                </a:tc>
                <a:tc>
                  <a:txBody>
                    <a:bodyPr/>
                    <a:lstStyle/>
                    <a:p>
                      <a:r>
                        <a:rPr lang="en-US" sz="1400" dirty="0"/>
                        <a:t>Asia</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Cat</a:t>
                      </a:r>
                    </a:p>
                  </a:txBody>
                  <a:tcPr/>
                </a:tc>
                <a:tc>
                  <a:txBody>
                    <a:bodyPr/>
                    <a:lstStyle/>
                    <a:p>
                      <a:r>
                        <a:rPr lang="en-US" sz="1400" dirty="0"/>
                        <a:t>Africa</a:t>
                      </a:r>
                    </a:p>
                  </a:txBody>
                  <a:tcPr/>
                </a:tc>
                <a:tc>
                  <a:txBody>
                    <a:bodyPr/>
                    <a:lstStyle/>
                    <a:p>
                      <a:r>
                        <a:rPr lang="en-US" sz="1400" dirty="0"/>
                        <a:t>1</a:t>
                      </a:r>
                    </a:p>
                  </a:txBody>
                  <a:tcPr/>
                </a:tc>
                <a:tc>
                  <a:txBody>
                    <a:bodyPr/>
                    <a:lstStyle/>
                    <a:p>
                      <a:r>
                        <a:rPr lang="en-US" sz="1400" dirty="0"/>
                        <a:t>2</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Yak</a:t>
                      </a:r>
                    </a:p>
                  </a:txBody>
                  <a:tcPr/>
                </a:tc>
                <a:tc>
                  <a:txBody>
                    <a:bodyPr/>
                    <a:lstStyle/>
                    <a:p>
                      <a:r>
                        <a:rPr lang="en-US" sz="1400" dirty="0"/>
                        <a:t>Asia</a:t>
                      </a:r>
                    </a:p>
                  </a:txBody>
                  <a:tcPr/>
                </a:tc>
                <a:tc>
                  <a:txBody>
                    <a:bodyPr/>
                    <a:lstStyle/>
                    <a:p>
                      <a:r>
                        <a:rPr lang="en-US" sz="1400"/>
                        <a:t>6</a:t>
                      </a:r>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r h="370840">
                <a:tc>
                  <a:txBody>
                    <a:bodyPr/>
                    <a:lstStyle/>
                    <a:p>
                      <a:endParaRPr lang="en-US" sz="1400" dirty="0"/>
                    </a:p>
                  </a:txBody>
                  <a:tcPr>
                    <a:solidFill>
                      <a:schemeClr val="bg1"/>
                    </a:solidFill>
                  </a:tcPr>
                </a:tc>
                <a:tc>
                  <a:txBody>
                    <a:bodyPr/>
                    <a:lstStyle/>
                    <a:p>
                      <a:r>
                        <a:rPr lang="en-US" sz="1400" dirty="0"/>
                        <a:t>Zebra</a:t>
                      </a:r>
                    </a:p>
                  </a:txBody>
                  <a:tcPr/>
                </a:tc>
                <a:tc>
                  <a:txBody>
                    <a:bodyPr/>
                    <a:lstStyle/>
                    <a:p>
                      <a:r>
                        <a:rPr lang="en-US" sz="1400" dirty="0"/>
                        <a:t>Africa</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25074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numCol="1"/>
          <a:lstStyle/>
          <a:p>
            <a:r>
              <a:rPr lang="en-US" dirty="0"/>
              <a:t>Likes</a:t>
            </a:r>
          </a:p>
        </p:txBody>
      </p:sp>
      <p:sp>
        <p:nvSpPr>
          <p:cNvPr id="68611" name="Content Placeholder 2"/>
          <p:cNvSpPr>
            <a:spLocks noGrp="1"/>
          </p:cNvSpPr>
          <p:nvPr>
            <p:ph idx="1"/>
          </p:nvPr>
        </p:nvSpPr>
        <p:spPr/>
        <p:txBody>
          <a:bodyPr numCol="1"/>
          <a:lstStyle/>
          <a:p>
            <a:r>
              <a:rPr lang="en-US" dirty="0"/>
              <a:t>Each red line is an </a:t>
            </a:r>
            <a:r>
              <a:rPr lang="en-US" b="1" i="1" dirty="0">
                <a:solidFill>
                  <a:srgbClr val="FF0000"/>
                </a:solidFill>
              </a:rPr>
              <a:t>edge</a:t>
            </a:r>
            <a:r>
              <a:rPr lang="en-US" dirty="0"/>
              <a:t> defined by its vertices</a:t>
            </a:r>
          </a:p>
          <a:p>
            <a:r>
              <a:rPr lang="en-US" dirty="0"/>
              <a:t>We create a table storing the red lines; that is, its vertices</a:t>
            </a:r>
          </a:p>
          <a:p>
            <a:r>
              <a:rPr lang="en-US" dirty="0"/>
              <a:t>We can do this using the </a:t>
            </a:r>
            <a:r>
              <a:rPr lang="en-US" b="1" i="1" dirty="0">
                <a:solidFill>
                  <a:srgbClr val="FF0000"/>
                </a:solidFill>
              </a:rPr>
              <a:t>primary keys </a:t>
            </a:r>
            <a:r>
              <a:rPr lang="en-US" dirty="0"/>
              <a:t>of the entities</a:t>
            </a:r>
          </a:p>
          <a:p>
            <a:pPr>
              <a:buFont typeface="Monotype Sorts" pitchFamily="2" charset="2"/>
              <a:buNone/>
            </a:pPr>
            <a:r>
              <a:rPr lang="en-US" dirty="0"/>
              <a:t>	We do not need other attributes such as Name or Discovered</a:t>
            </a:r>
          </a:p>
          <a:p>
            <a:r>
              <a:rPr lang="en-US" dirty="0"/>
              <a:t>The table for Likes contains tuples:</a:t>
            </a:r>
          </a:p>
          <a:p>
            <a:pPr lvl="1"/>
            <a:r>
              <a:rPr lang="en-US" dirty="0"/>
              <a:t>1 likes Horse</a:t>
            </a:r>
          </a:p>
          <a:p>
            <a:pPr lvl="1"/>
            <a:r>
              <a:rPr lang="en-US" dirty="0"/>
              <a:t>1 likes Cat</a:t>
            </a:r>
          </a:p>
          <a:p>
            <a:pPr lvl="1"/>
            <a:r>
              <a:rPr lang="en-US" dirty="0"/>
              <a:t>2 likes Cat</a:t>
            </a:r>
          </a:p>
          <a:p>
            <a:pPr lvl="1"/>
            <a:r>
              <a:rPr lang="en-US" dirty="0"/>
              <a:t>6 likes Yak</a:t>
            </a:r>
          </a:p>
          <a:p>
            <a:pPr lvl="1"/>
            <a:endParaRPr lang="en-US" dirty="0"/>
          </a:p>
          <a:p>
            <a:pPr lvl="1"/>
            <a:endParaRPr lang="en-US" dirty="0"/>
          </a:p>
          <a:p>
            <a:pPr lvl="1"/>
            <a:endParaRPr lang="en-US" dirty="0"/>
          </a:p>
          <a:p>
            <a:pPr lvl="1"/>
            <a:endParaRPr lang="en-US" dirty="0"/>
          </a:p>
          <a:p>
            <a:pPr lvl="1"/>
            <a:endParaRPr lang="en-US" dirty="0"/>
          </a:p>
          <a:p>
            <a:pPr lvl="1">
              <a:buFont typeface="Symbol" pitchFamily="18" charset="2"/>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764447526"/>
              </p:ext>
            </p:extLst>
          </p:nvPr>
        </p:nvGraphicFramePr>
        <p:xfrm>
          <a:off x="3505200" y="5334000"/>
          <a:ext cx="4229100" cy="1854200"/>
        </p:xfrm>
        <a:graphic>
          <a:graphicData uri="http://schemas.openxmlformats.org/drawingml/2006/table">
            <a:tbl>
              <a:tblPr firstRow="1" bandCol="1">
                <a:tableStyleId>{21E4AEA4-8DFA-4A89-87EB-49C32662AFE0}</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pPr algn="ctr"/>
                      <a:r>
                        <a:rPr lang="en-US" sz="1400" dirty="0"/>
                        <a:t>Likes</a:t>
                      </a:r>
                    </a:p>
                  </a:txBody>
                  <a:tcPr/>
                </a:tc>
                <a:tc>
                  <a:txBody>
                    <a:bodyPr/>
                    <a:lstStyle/>
                    <a:p>
                      <a:pPr algn="ctr"/>
                      <a:r>
                        <a:rPr lang="en-US" sz="1400" u="sng" dirty="0"/>
                        <a:t>ID#</a:t>
                      </a:r>
                    </a:p>
                  </a:txBody>
                  <a:tcPr/>
                </a:tc>
                <a:tc>
                  <a:txBody>
                    <a:bodyPr/>
                    <a:lstStyle/>
                    <a:p>
                      <a:pPr algn="ctr"/>
                      <a:r>
                        <a:rPr lang="en-US" sz="1400" u="sng" dirty="0"/>
                        <a:t>Species</a:t>
                      </a:r>
                    </a:p>
                  </a:txBody>
                  <a:tcPr/>
                </a:tc>
                <a:extLst>
                  <a:ext uri="{0D108BD9-81ED-4DB2-BD59-A6C34878D82A}">
                    <a16:rowId xmlns:a16="http://schemas.microsoft.com/office/drawing/2014/main" val="10000"/>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Horse</a:t>
                      </a:r>
                    </a:p>
                  </a:txBody>
                  <a:tcPr/>
                </a:tc>
                <a:extLst>
                  <a:ext uri="{0D108BD9-81ED-4DB2-BD59-A6C34878D82A}">
                    <a16:rowId xmlns:a16="http://schemas.microsoft.com/office/drawing/2014/main" val="10001"/>
                  </a:ext>
                </a:extLst>
              </a:tr>
              <a:tr h="370840">
                <a:tc>
                  <a:txBody>
                    <a:bodyPr/>
                    <a:lstStyle/>
                    <a:p>
                      <a:endParaRPr lang="en-US" sz="1400" dirty="0"/>
                    </a:p>
                  </a:txBody>
                  <a:tcPr>
                    <a:solidFill>
                      <a:schemeClr val="bg1"/>
                    </a:solidFill>
                  </a:tcPr>
                </a:tc>
                <a:tc>
                  <a:txBody>
                    <a:bodyPr/>
                    <a:lstStyle/>
                    <a:p>
                      <a:r>
                        <a:rPr lang="en-US" sz="1400" dirty="0"/>
                        <a:t>1</a:t>
                      </a:r>
                    </a:p>
                  </a:txBody>
                  <a:tcPr/>
                </a:tc>
                <a:tc>
                  <a:txBody>
                    <a:bodyPr/>
                    <a:lstStyle/>
                    <a:p>
                      <a:r>
                        <a:rPr lang="en-US" sz="1400" dirty="0"/>
                        <a:t>Cat</a:t>
                      </a:r>
                    </a:p>
                  </a:txBody>
                  <a:tcPr/>
                </a:tc>
                <a:extLst>
                  <a:ext uri="{0D108BD9-81ED-4DB2-BD59-A6C34878D82A}">
                    <a16:rowId xmlns:a16="http://schemas.microsoft.com/office/drawing/2014/main" val="10002"/>
                  </a:ext>
                </a:extLst>
              </a:tr>
              <a:tr h="370840">
                <a:tc>
                  <a:txBody>
                    <a:bodyPr/>
                    <a:lstStyle/>
                    <a:p>
                      <a:endParaRPr lang="en-US" sz="1400" dirty="0"/>
                    </a:p>
                  </a:txBody>
                  <a:tcPr>
                    <a:solidFill>
                      <a:schemeClr val="bg1"/>
                    </a:solidFill>
                  </a:tcPr>
                </a:tc>
                <a:tc>
                  <a:txBody>
                    <a:bodyPr/>
                    <a:lstStyle/>
                    <a:p>
                      <a:r>
                        <a:rPr lang="en-US" sz="1400" dirty="0"/>
                        <a:t>2</a:t>
                      </a:r>
                    </a:p>
                  </a:txBody>
                  <a:tcPr/>
                </a:tc>
                <a:tc>
                  <a:txBody>
                    <a:bodyPr/>
                    <a:lstStyle/>
                    <a:p>
                      <a:r>
                        <a:rPr lang="en-US" sz="1400" dirty="0"/>
                        <a:t>Cat</a:t>
                      </a:r>
                    </a:p>
                  </a:txBody>
                  <a:tcPr/>
                </a:tc>
                <a:extLst>
                  <a:ext uri="{0D108BD9-81ED-4DB2-BD59-A6C34878D82A}">
                    <a16:rowId xmlns:a16="http://schemas.microsoft.com/office/drawing/2014/main" val="10003"/>
                  </a:ext>
                </a:extLst>
              </a:tr>
              <a:tr h="370840">
                <a:tc>
                  <a:txBody>
                    <a:bodyPr/>
                    <a:lstStyle/>
                    <a:p>
                      <a:endParaRPr lang="en-US" sz="1400" dirty="0"/>
                    </a:p>
                  </a:txBody>
                  <a:tcPr>
                    <a:solidFill>
                      <a:schemeClr val="bg1"/>
                    </a:solidFill>
                  </a:tcPr>
                </a:tc>
                <a:tc>
                  <a:txBody>
                    <a:bodyPr/>
                    <a:lstStyle/>
                    <a:p>
                      <a:r>
                        <a:rPr lang="en-US" sz="1400" dirty="0"/>
                        <a:t>6</a:t>
                      </a:r>
                    </a:p>
                  </a:txBody>
                  <a:tcPr/>
                </a:tc>
                <a:tc>
                  <a:txBody>
                    <a:bodyPr/>
                    <a:lstStyle/>
                    <a:p>
                      <a:r>
                        <a:rPr lang="en-US" sz="1400" dirty="0"/>
                        <a:t>Yak</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numCol="1"/>
          <a:lstStyle/>
          <a:p>
            <a:r>
              <a:rPr lang="en-US" dirty="0"/>
              <a:t>Likes</a:t>
            </a:r>
          </a:p>
        </p:txBody>
      </p:sp>
      <p:sp>
        <p:nvSpPr>
          <p:cNvPr id="70659" name="Content Placeholder 2"/>
          <p:cNvSpPr>
            <a:spLocks noGrp="1"/>
          </p:cNvSpPr>
          <p:nvPr>
            <p:ph idx="1"/>
          </p:nvPr>
        </p:nvSpPr>
        <p:spPr/>
        <p:txBody>
          <a:bodyPr numCol="1"/>
          <a:lstStyle/>
          <a:p>
            <a:r>
              <a:rPr lang="en-US" dirty="0"/>
              <a:t>Note that </a:t>
            </a:r>
            <a:r>
              <a:rPr lang="en-US" b="1" i="1" dirty="0">
                <a:solidFill>
                  <a:srgbClr val="FC0128"/>
                </a:solidFill>
              </a:rPr>
              <a:t>there are foreign key constraints</a:t>
            </a:r>
          </a:p>
          <a:p>
            <a:pPr lvl="1"/>
            <a:r>
              <a:rPr lang="en-US" dirty="0"/>
              <a:t>ID# appearing in Likes is a foreign key referencing Employee</a:t>
            </a:r>
          </a:p>
          <a:p>
            <a:pPr lvl="1"/>
            <a:r>
              <a:rPr lang="en-US" dirty="0"/>
              <a:t>Species appearing in Likes is a foreign key referencing Animal</a:t>
            </a:r>
          </a:p>
          <a:p>
            <a:r>
              <a:rPr lang="en-US" dirty="0"/>
              <a:t>And two many-to-one mappings are induced</a:t>
            </a:r>
          </a:p>
          <a:p>
            <a:r>
              <a:rPr lang="en-US" dirty="0"/>
              <a:t>Note: </a:t>
            </a:r>
            <a:r>
              <a:rPr lang="en-US" b="1" i="1" dirty="0">
                <a:solidFill>
                  <a:srgbClr val="FF0000"/>
                </a:solidFill>
              </a:rPr>
              <a:t>a binary many-to-many relationship was replaced by  a new table and two many-to one relationships</a:t>
            </a:r>
          </a:p>
          <a:p>
            <a:endParaRPr lang="en-US" dirty="0"/>
          </a:p>
          <a:p>
            <a:endParaRPr lang="en-US" dirty="0"/>
          </a:p>
          <a:p>
            <a:endParaRPr lang="en-US" dirty="0"/>
          </a:p>
          <a:p>
            <a:endParaRPr lang="en-US" dirty="0"/>
          </a:p>
          <a:p>
            <a:endParaRPr lang="en-US" dirty="0"/>
          </a:p>
          <a:p>
            <a:endParaRPr lang="en-US" dirty="0"/>
          </a:p>
        </p:txBody>
      </p:sp>
      <p:pic>
        <p:nvPicPr>
          <p:cNvPr id="70660" name="Picture 5"/>
          <p:cNvPicPr>
            <a:picLocks noChangeAspect="1" noChangeArrowheads="1"/>
          </p:cNvPicPr>
          <p:nvPr/>
        </p:nvPicPr>
        <p:blipFill>
          <a:blip r:embed="rId3" cstate="print"/>
          <a:srcRect/>
          <a:stretch>
            <a:fillRect/>
          </a:stretch>
        </p:blipFill>
        <p:spPr>
          <a:xfrm>
            <a:off x="857250" y="4114800"/>
            <a:ext cx="8343900" cy="2181225"/>
          </a:xfrm>
          <a:prstGeom prst="rect">
            <a:avLst/>
          </a:prstGeom>
          <a:noFill/>
          <a:ln w="12700">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numCol="1"/>
          <a:lstStyle/>
          <a:p>
            <a:r>
              <a:rPr lang="en-US" dirty="0"/>
              <a:t>Specifying a Relational Implementation</a:t>
            </a:r>
          </a:p>
        </p:txBody>
      </p:sp>
      <p:sp>
        <p:nvSpPr>
          <p:cNvPr id="75779" name="Content Placeholder 2"/>
          <p:cNvSpPr>
            <a:spLocks noGrp="1"/>
          </p:cNvSpPr>
          <p:nvPr>
            <p:ph idx="1"/>
          </p:nvPr>
        </p:nvSpPr>
        <p:spPr/>
        <p:txBody>
          <a:bodyPr numCol="1"/>
          <a:lstStyle/>
          <a:p>
            <a:r>
              <a:rPr lang="en-US" b="1" i="1" dirty="0">
                <a:solidFill>
                  <a:srgbClr val="FF0000"/>
                </a:solidFill>
              </a:rPr>
              <a:t>You will use SQL Power Architect in the class</a:t>
            </a:r>
          </a:p>
          <a:p>
            <a:pPr lvl="1"/>
            <a:r>
              <a:rPr lang="en-US" dirty="0"/>
              <a:t>It is reasonable and available</a:t>
            </a:r>
          </a:p>
          <a:p>
            <a:pPr lvl="1"/>
            <a:r>
              <a:rPr lang="en-US" dirty="0"/>
              <a:t>It is very lightweight</a:t>
            </a:r>
          </a:p>
          <a:p>
            <a:pPr lvl="1"/>
            <a:r>
              <a:rPr lang="en-US" dirty="0"/>
              <a:t>We will cover it</a:t>
            </a:r>
          </a:p>
          <a:p>
            <a:r>
              <a:rPr lang="en-US" dirty="0"/>
              <a:t>We could even use software to generate database specifications from the diagram to SQL DDL (forward engineering)</a:t>
            </a:r>
          </a:p>
          <a:p>
            <a:pPr lvl="1"/>
            <a:r>
              <a:rPr lang="en-US" dirty="0"/>
              <a:t>SQL Power Architect can do that</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numCol="1"/>
          <a:lstStyle/>
          <a:p>
            <a:r>
              <a:rPr lang="en-US" dirty="0"/>
              <a:t>Specifying a Relational Implementation</a:t>
            </a:r>
            <a:br>
              <a:rPr lang="en-US" dirty="0"/>
            </a:br>
            <a:r>
              <a:rPr lang="en-US" dirty="0"/>
              <a:t>Using SQL Power Architect</a:t>
            </a:r>
          </a:p>
        </p:txBody>
      </p:sp>
      <p:sp>
        <p:nvSpPr>
          <p:cNvPr id="76803" name="Content Placeholder 2"/>
          <p:cNvSpPr>
            <a:spLocks noGrp="1"/>
          </p:cNvSpPr>
          <p:nvPr>
            <p:ph idx="1"/>
          </p:nvPr>
        </p:nvSpPr>
        <p:spPr/>
        <p:txBody>
          <a:bodyPr numCol="1"/>
          <a:lstStyle/>
          <a:p>
            <a:r>
              <a:rPr lang="en-US" dirty="0"/>
              <a:t>A drawing in SQL Power Architect does not deal with Entities and Relationships (though such terms are sometimes used in this context)</a:t>
            </a:r>
          </a:p>
          <a:p>
            <a:r>
              <a:rPr lang="en-US" dirty="0"/>
              <a:t>This is good, as </a:t>
            </a:r>
            <a:r>
              <a:rPr lang="en-US" b="1" i="1" dirty="0">
                <a:solidFill>
                  <a:srgbClr val="FF0000"/>
                </a:solidFill>
              </a:rPr>
              <a:t>it produces a relational schema</a:t>
            </a:r>
            <a:r>
              <a:rPr lang="en-US" dirty="0"/>
              <a:t>, which is what we need, but this is a lower-level construct </a:t>
            </a:r>
          </a:p>
          <a:p>
            <a:r>
              <a:rPr lang="en-US" b="1" i="1" dirty="0">
                <a:solidFill>
                  <a:srgbClr val="FC0128"/>
                </a:solidFill>
              </a:rPr>
              <a:t>It focuses on tables and the implicit many-to-one binary relationships induced by foreign keys</a:t>
            </a:r>
          </a:p>
          <a:p>
            <a:r>
              <a:rPr lang="en-US" b="1" i="1" dirty="0">
                <a:solidFill>
                  <a:srgbClr val="FC0128"/>
                </a:solidFill>
              </a:rPr>
              <a:t>Table</a:t>
            </a:r>
          </a:p>
          <a:p>
            <a:pPr lvl="1"/>
            <a:r>
              <a:rPr lang="en-US" dirty="0"/>
              <a:t>A rectangle with three vertical subrectangles: name, list of attributes in the primary key, list of attributes not in the primary key</a:t>
            </a:r>
          </a:p>
          <a:p>
            <a:pPr lvl="1"/>
            <a:r>
              <a:rPr lang="en-US" dirty="0"/>
              <a:t>Required attributes characterized as such: NOT NULL</a:t>
            </a:r>
          </a:p>
          <a:p>
            <a:pPr lvl="1"/>
            <a:r>
              <a:rPr lang="en-US" dirty="0"/>
              <a:t>Attributes in the primary key and foreign keys are labeled as such</a:t>
            </a:r>
          </a:p>
          <a:p>
            <a:r>
              <a:rPr lang="en-US" b="1" i="1" dirty="0">
                <a:solidFill>
                  <a:srgbClr val="FC0128"/>
                </a:solidFill>
              </a:rPr>
              <a:t>Relationship</a:t>
            </a:r>
          </a:p>
          <a:p>
            <a:pPr lvl="1"/>
            <a:r>
              <a:rPr lang="en-US" b="1" i="1" dirty="0">
                <a:solidFill>
                  <a:srgbClr val="FC0128"/>
                </a:solidFill>
              </a:rPr>
              <a:t>A many-to-one binary </a:t>
            </a:r>
            <a:r>
              <a:rPr lang="en-US" dirty="0"/>
              <a:t>(or perhaps one-to-one, which is discussed later) relationship induced by a </a:t>
            </a:r>
            <a:r>
              <a:rPr lang="en-US" b="1" i="1" dirty="0">
                <a:solidFill>
                  <a:srgbClr val="FC0128"/>
                </a:solidFill>
              </a:rPr>
              <a:t>foreign key constraint </a:t>
            </a:r>
            <a:r>
              <a:rPr lang="en-US" dirty="0"/>
              <a:t>is explicitly drawn by means of a line segment with an arrow heads of various types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p:cNvSpPr>
          <p:nvPr>
            <p:ph type="title"/>
          </p:nvPr>
        </p:nvSpPr>
        <p:spPr/>
        <p:txBody>
          <a:bodyPr numCol="1"/>
          <a:lstStyle/>
          <a:p>
            <a:r>
              <a:rPr lang="en-US" dirty="0"/>
              <a:t>Relational Implementation For The Example:</a:t>
            </a:r>
            <a:br>
              <a:rPr lang="en-US" dirty="0"/>
            </a:br>
            <a:r>
              <a:rPr lang="en-US" dirty="0"/>
              <a:t>Tables And Binary Many-To-One Mappings</a:t>
            </a:r>
          </a:p>
        </p:txBody>
      </p:sp>
      <p:graphicFrame>
        <p:nvGraphicFramePr>
          <p:cNvPr id="4" name="Content Placeholder 3"/>
          <p:cNvGraphicFramePr>
            <a:graphicFrameLocks noGrp="1"/>
          </p:cNvGraphicFramePr>
          <p:nvPr>
            <p:ph idx="1"/>
          </p:nvPr>
        </p:nvGraphicFramePr>
        <p:xfrm>
          <a:off x="4267200" y="1905000"/>
          <a:ext cx="304800" cy="36576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tblGrid>
              <a:tr h="22860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74748098"/>
              </p:ext>
            </p:extLst>
          </p:nvPr>
        </p:nvGraphicFramePr>
        <p:xfrm>
          <a:off x="1219200" y="3705497"/>
          <a:ext cx="1905000"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43840">
                <a:tc>
                  <a:txBody>
                    <a:bodyPr/>
                    <a:lstStyle/>
                    <a:p>
                      <a:pPr algn="ctr"/>
                      <a:r>
                        <a:rPr lang="en-US" sz="1000" dirty="0"/>
                        <a:t>Child</a:t>
                      </a:r>
                    </a:p>
                  </a:txBody>
                  <a:tcPr/>
                </a:tc>
                <a:tc>
                  <a:txBody>
                    <a:bodyPr/>
                    <a:lstStyle/>
                    <a:p>
                      <a:pPr algn="ctr"/>
                      <a:r>
                        <a:rPr lang="en-US" sz="1000" u="sng" dirty="0"/>
                        <a:t>ID#</a:t>
                      </a:r>
                    </a:p>
                  </a:txBody>
                  <a:tcPr/>
                </a:tc>
                <a:tc>
                  <a:txBody>
                    <a:bodyPr/>
                    <a:lstStyle/>
                    <a:p>
                      <a:pPr algn="ctr"/>
                      <a:r>
                        <a:rPr lang="en-US" sz="1000" u="sng" dirty="0"/>
                        <a:t>Child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Erica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Frank</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Frank</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Frank</a:t>
                      </a:r>
                    </a:p>
                  </a:txBody>
                  <a:tcPr/>
                </a:tc>
                <a:extLst>
                  <a:ext uri="{0D108BD9-81ED-4DB2-BD59-A6C34878D82A}">
                    <a16:rowId xmlns:a16="http://schemas.microsoft.com/office/drawing/2014/main" val="10005"/>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998372502"/>
              </p:ext>
            </p:extLst>
          </p:nvPr>
        </p:nvGraphicFramePr>
        <p:xfrm>
          <a:off x="4305299" y="3705497"/>
          <a:ext cx="2667001" cy="1463040"/>
        </p:xfrm>
        <a:graphic>
          <a:graphicData uri="http://schemas.openxmlformats.org/drawingml/2006/table">
            <a:tbl>
              <a:tblPr firstRow="1" bandCol="1">
                <a:tableStyleId>{21E4AEA4-8DFA-4A89-87EB-49C32662AFE0}</a:tableStyleId>
              </a:tblPr>
              <a:tblGrid>
                <a:gridCol w="838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1">
                  <a:extLst>
                    <a:ext uri="{9D8B030D-6E8A-4147-A177-3AD203B41FA5}">
                      <a16:colId xmlns:a16="http://schemas.microsoft.com/office/drawing/2014/main" val="20003"/>
                    </a:ext>
                  </a:extLst>
                </a:gridCol>
              </a:tblGrid>
              <a:tr h="167640">
                <a:tc>
                  <a:txBody>
                    <a:bodyPr/>
                    <a:lstStyle/>
                    <a:p>
                      <a:pPr algn="ctr"/>
                      <a:r>
                        <a:rPr lang="en-US" sz="1000" dirty="0"/>
                        <a:t>Employee</a:t>
                      </a:r>
                    </a:p>
                  </a:txBody>
                  <a:tcPr/>
                </a:tc>
                <a:tc>
                  <a:txBody>
                    <a:bodyPr/>
                    <a:lstStyle/>
                    <a:p>
                      <a:pPr algn="ctr"/>
                      <a:r>
                        <a:rPr lang="en-US" sz="1000" u="sng" dirty="0"/>
                        <a:t>ID#</a:t>
                      </a:r>
                    </a:p>
                  </a:txBody>
                  <a:tcPr/>
                </a:tc>
                <a:tc>
                  <a:txBody>
                    <a:bodyPr/>
                    <a:lstStyle/>
                    <a:p>
                      <a:pPr algn="ctr"/>
                      <a:r>
                        <a:rPr lang="en-US" sz="1000" dirty="0"/>
                        <a:t>Name</a:t>
                      </a:r>
                    </a:p>
                  </a:txBody>
                  <a:tcPr/>
                </a:tc>
                <a:tc>
                  <a:txBody>
                    <a:bodyPr/>
                    <a:lstStyle/>
                    <a:p>
                      <a:pPr algn="ctr"/>
                      <a:r>
                        <a:rPr lang="en-US" sz="1000" dirty="0"/>
                        <a:t>CName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Alice</a:t>
                      </a:r>
                    </a:p>
                  </a:txBody>
                  <a:tcPr/>
                </a:tc>
                <a:tc>
                  <a:txBody>
                    <a:bodyPr/>
                    <a:lstStyle/>
                    <a:p>
                      <a:r>
                        <a:rPr lang="en-US" sz="1000" dirty="0"/>
                        <a:t>US</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tc>
                  <a:txBody>
                    <a:bodyPr/>
                    <a:lstStyle/>
                    <a:p>
                      <a:r>
                        <a:rPr lang="en-US" sz="1000" dirty="0"/>
                        <a:t>IN</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Carol</a:t>
                      </a:r>
                    </a:p>
                  </a:txBody>
                  <a:tcPr/>
                </a:tc>
                <a:tc>
                  <a:txBody>
                    <a:bodyPr/>
                    <a:lstStyle/>
                    <a:p>
                      <a:endParaRPr lang="en-US" sz="1000" dirty="0"/>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5</a:t>
                      </a:r>
                    </a:p>
                  </a:txBody>
                  <a:tcPr/>
                </a:tc>
                <a:tc>
                  <a:txBody>
                    <a:bodyPr/>
                    <a:lstStyle/>
                    <a:p>
                      <a:r>
                        <a:rPr lang="en-US" sz="1000" dirty="0"/>
                        <a:t>David</a:t>
                      </a:r>
                    </a:p>
                  </a:txBody>
                  <a:tcPr/>
                </a:tc>
                <a:tc>
                  <a:txBody>
                    <a:bodyPr/>
                    <a:lstStyle/>
                    <a:p>
                      <a:r>
                        <a:rPr lang="en-US" sz="1000" dirty="0"/>
                        <a:t>IN</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Bob</a:t>
                      </a:r>
                    </a:p>
                  </a:txBody>
                  <a:tcPr/>
                </a:tc>
                <a:tc>
                  <a:txBody>
                    <a:bodyPr/>
                    <a:lstStyle/>
                    <a:p>
                      <a:r>
                        <a:rPr lang="en-US" sz="1000" dirty="0"/>
                        <a:t>CN</a:t>
                      </a:r>
                    </a:p>
                  </a:txBody>
                  <a:tcPr/>
                </a:tc>
                <a:extLst>
                  <a:ext uri="{0D108BD9-81ED-4DB2-BD59-A6C34878D82A}">
                    <a16:rowId xmlns:a16="http://schemas.microsoft.com/office/drawing/2014/main" val="10005"/>
                  </a:ext>
                </a:extLst>
              </a:tr>
            </a:tbl>
          </a:graphicData>
        </a:graphic>
      </p:graphicFrame>
      <p:graphicFrame>
        <p:nvGraphicFramePr>
          <p:cNvPr id="12" name="Content Placeholder 3"/>
          <p:cNvGraphicFramePr>
            <a:graphicFrameLocks/>
          </p:cNvGraphicFramePr>
          <p:nvPr>
            <p:extLst>
              <p:ext uri="{D42A27DB-BD31-4B8C-83A1-F6EECF244321}">
                <p14:modId xmlns:p14="http://schemas.microsoft.com/office/powerpoint/2010/main" val="1566932066"/>
              </p:ext>
            </p:extLst>
          </p:nvPr>
        </p:nvGraphicFramePr>
        <p:xfrm>
          <a:off x="4914900" y="6019800"/>
          <a:ext cx="20574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43840">
                <a:tc>
                  <a:txBody>
                    <a:bodyPr/>
                    <a:lstStyle/>
                    <a:p>
                      <a:pPr algn="ctr"/>
                      <a:r>
                        <a:rPr lang="en-US" sz="1000" dirty="0"/>
                        <a:t>Likes</a:t>
                      </a:r>
                    </a:p>
                  </a:txBody>
                  <a:tcPr/>
                </a:tc>
                <a:tc>
                  <a:txBody>
                    <a:bodyPr/>
                    <a:lstStyle/>
                    <a:p>
                      <a:pPr algn="ctr"/>
                      <a:r>
                        <a:rPr lang="en-US" sz="1000" u="sng" dirty="0"/>
                        <a:t>ID#</a:t>
                      </a:r>
                    </a:p>
                  </a:txBody>
                  <a:tcPr/>
                </a:tc>
                <a:tc>
                  <a:txBody>
                    <a:bodyPr/>
                    <a:lstStyle/>
                    <a:p>
                      <a:pPr algn="ctr"/>
                      <a:r>
                        <a:rPr lang="en-US" sz="1000" u="sng" dirty="0"/>
                        <a:t>Species</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Horse</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Cat</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Cat</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Yak</a:t>
                      </a:r>
                    </a:p>
                  </a:txBody>
                  <a:tcPr/>
                </a:tc>
                <a:extLst>
                  <a:ext uri="{0D108BD9-81ED-4DB2-BD59-A6C34878D82A}">
                    <a16:rowId xmlns:a16="http://schemas.microsoft.com/office/drawing/2014/main" val="10004"/>
                  </a:ext>
                </a:extLst>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3279375671"/>
              </p:ext>
            </p:extLst>
          </p:nvPr>
        </p:nvGraphicFramePr>
        <p:xfrm>
          <a:off x="597626" y="5891349"/>
          <a:ext cx="2438400" cy="1463040"/>
        </p:xfrm>
        <a:graphic>
          <a:graphicData uri="http://schemas.openxmlformats.org/drawingml/2006/table">
            <a:tbl>
              <a:tblPr firstRow="1" bandCol="1">
                <a:tableStyleId>{21E4AEA4-8DFA-4A89-87EB-49C32662AFE0}</a:tableStyleId>
              </a:tblPr>
              <a:tblGrid>
                <a:gridCol w="8128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840">
                <a:tc>
                  <a:txBody>
                    <a:bodyPr/>
                    <a:lstStyle/>
                    <a:p>
                      <a:pPr algn="ctr"/>
                      <a:r>
                        <a:rPr lang="en-US" sz="1000" dirty="0"/>
                        <a:t>Animal</a:t>
                      </a:r>
                    </a:p>
                  </a:txBody>
                  <a:tcPr/>
                </a:tc>
                <a:tc>
                  <a:txBody>
                    <a:bodyPr/>
                    <a:lstStyle/>
                    <a:p>
                      <a:pPr algn="ctr"/>
                      <a:r>
                        <a:rPr lang="en-US" sz="1000" u="sng" dirty="0"/>
                        <a:t>Species</a:t>
                      </a:r>
                    </a:p>
                  </a:txBody>
                  <a:tcPr/>
                </a:tc>
                <a:tc>
                  <a:txBody>
                    <a:bodyPr/>
                    <a:lstStyle/>
                    <a:p>
                      <a:pPr algn="ctr"/>
                      <a:r>
                        <a:rPr lang="en-US" sz="1000" dirty="0"/>
                        <a:t>Discovered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Horse</a:t>
                      </a:r>
                    </a:p>
                  </a:txBody>
                  <a:tcPr/>
                </a:tc>
                <a:tc>
                  <a:txBody>
                    <a:bodyPr/>
                    <a:lstStyle/>
                    <a:p>
                      <a:r>
                        <a:rPr lang="en-US" sz="1000" dirty="0"/>
                        <a:t>Asia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Wolf</a:t>
                      </a:r>
                    </a:p>
                  </a:txBody>
                  <a:tcPr/>
                </a:tc>
                <a:tc>
                  <a:txBody>
                    <a:bodyPr/>
                    <a:lstStyle/>
                    <a:p>
                      <a:r>
                        <a:rPr lang="en-US" sz="1000" dirty="0"/>
                        <a:t>Asia</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Cat</a:t>
                      </a:r>
                    </a:p>
                  </a:txBody>
                  <a:tcPr/>
                </a:tc>
                <a:tc>
                  <a:txBody>
                    <a:bodyPr/>
                    <a:lstStyle/>
                    <a:p>
                      <a:r>
                        <a:rPr lang="en-US" sz="1000" dirty="0"/>
                        <a:t>Africa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Yak</a:t>
                      </a:r>
                    </a:p>
                  </a:txBody>
                  <a:tcPr/>
                </a:tc>
                <a:tc>
                  <a:txBody>
                    <a:bodyPr/>
                    <a:lstStyle/>
                    <a:p>
                      <a:r>
                        <a:rPr lang="en-US" sz="1000" dirty="0"/>
                        <a:t>Asia</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Zebra</a:t>
                      </a:r>
                    </a:p>
                  </a:txBody>
                  <a:tcPr/>
                </a:tc>
                <a:tc>
                  <a:txBody>
                    <a:bodyPr/>
                    <a:lstStyle/>
                    <a:p>
                      <a:r>
                        <a:rPr lang="en-US" sz="1000" dirty="0"/>
                        <a:t>Africa</a:t>
                      </a:r>
                    </a:p>
                  </a:txBody>
                  <a:tcPr/>
                </a:tc>
                <a:extLst>
                  <a:ext uri="{0D108BD9-81ED-4DB2-BD59-A6C34878D82A}">
                    <a16:rowId xmlns:a16="http://schemas.microsoft.com/office/drawing/2014/main" val="10005"/>
                  </a:ext>
                </a:extLst>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004250047"/>
              </p:ext>
            </p:extLst>
          </p:nvPr>
        </p:nvGraphicFramePr>
        <p:xfrm>
          <a:off x="4247606" y="1672046"/>
          <a:ext cx="2590800" cy="1219200"/>
        </p:xfrm>
        <a:graphic>
          <a:graphicData uri="http://schemas.openxmlformats.org/drawingml/2006/table">
            <a:tbl>
              <a:tblPr firstRow="1" bandCol="1">
                <a:tableStyleId>{21E4AEA4-8DFA-4A89-87EB-49C32662AFE0}</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algn="ctr"/>
                      <a:r>
                        <a:rPr lang="en-US" sz="1000" dirty="0"/>
                        <a:t>Country</a:t>
                      </a:r>
                    </a:p>
                  </a:txBody>
                  <a:tcPr/>
                </a:tc>
                <a:tc>
                  <a:txBody>
                    <a:bodyPr/>
                    <a:lstStyle/>
                    <a:p>
                      <a:pPr algn="ctr"/>
                      <a:r>
                        <a:rPr lang="en-US" sz="1000" u="sng" dirty="0"/>
                        <a:t>CName</a:t>
                      </a:r>
                    </a:p>
                  </a:txBody>
                  <a:tcPr/>
                </a:tc>
                <a:tc>
                  <a:txBody>
                    <a:bodyPr/>
                    <a:lstStyle/>
                    <a:p>
                      <a:pPr algn="ctr"/>
                      <a:r>
                        <a:rPr lang="en-US" sz="1000" dirty="0"/>
                        <a:t>Population</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US</a:t>
                      </a:r>
                    </a:p>
                  </a:txBody>
                  <a:tcPr/>
                </a:tc>
                <a:tc>
                  <a:txBody>
                    <a:bodyPr/>
                    <a:lstStyle/>
                    <a:p>
                      <a:endParaRPr lang="en-US" sz="1000" dirty="0"/>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IN</a:t>
                      </a:r>
                    </a:p>
                  </a:txBody>
                  <a:tcPr/>
                </a:tc>
                <a:tc>
                  <a:txBody>
                    <a:bodyPr/>
                    <a:lstStyle/>
                    <a:p>
                      <a:r>
                        <a:rPr lang="en-US" sz="1000" dirty="0"/>
                        <a:t>1347</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CN</a:t>
                      </a:r>
                    </a:p>
                  </a:txBody>
                  <a:tcPr/>
                </a:tc>
                <a:tc>
                  <a:txBody>
                    <a:bodyPr/>
                    <a:lstStyle/>
                    <a:p>
                      <a:r>
                        <a:rPr lang="en-US" sz="1000" dirty="0"/>
                        <a:t>1412</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RU</a:t>
                      </a:r>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cxnSp>
        <p:nvCxnSpPr>
          <p:cNvPr id="10" name="Straight Arrow Connector 9">
            <a:extLst>
              <a:ext uri="{FF2B5EF4-FFF2-40B4-BE49-F238E27FC236}">
                <a16:creationId xmlns:a16="http://schemas.microsoft.com/office/drawing/2014/main" id="{AD023D92-DAEE-4D44-88DD-5CD3E424A9F0}"/>
              </a:ext>
            </a:extLst>
          </p:cNvPr>
          <p:cNvCxnSpPr/>
          <p:nvPr/>
        </p:nvCxnSpPr>
        <p:spPr>
          <a:xfrm flipV="1">
            <a:off x="5943600" y="2971800"/>
            <a:ext cx="0" cy="609600"/>
          </a:xfrm>
          <a:prstGeom prst="straightConnector1">
            <a:avLst/>
          </a:prstGeom>
          <a:noFill/>
          <a:ln w="38100" cap="flat" cmpd="sng" algn="ctr">
            <a:solidFill>
              <a:srgbClr val="FF0000"/>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ED19DAAC-FCE3-4496-B878-F645DA6808C6}"/>
              </a:ext>
            </a:extLst>
          </p:cNvPr>
          <p:cNvCxnSpPr>
            <a:cxnSpLocks/>
          </p:cNvCxnSpPr>
          <p:nvPr/>
        </p:nvCxnSpPr>
        <p:spPr>
          <a:xfrm>
            <a:off x="3352800" y="4495800"/>
            <a:ext cx="1371600" cy="0"/>
          </a:xfrm>
          <a:prstGeom prst="straightConnector1">
            <a:avLst/>
          </a:prstGeom>
          <a:noFill/>
          <a:ln w="38100" cap="flat" cmpd="sng" algn="ctr">
            <a:solidFill>
              <a:srgbClr val="FF0000"/>
            </a:solidFill>
            <a:prstDash val="solid"/>
            <a:round/>
            <a:headEnd type="none" w="med" len="med"/>
            <a:tailEnd type="triangle"/>
          </a:ln>
          <a:effectLst/>
        </p:spPr>
      </p:cxnSp>
      <p:cxnSp>
        <p:nvCxnSpPr>
          <p:cNvPr id="20" name="Straight Arrow Connector 19">
            <a:extLst>
              <a:ext uri="{FF2B5EF4-FFF2-40B4-BE49-F238E27FC236}">
                <a16:creationId xmlns:a16="http://schemas.microsoft.com/office/drawing/2014/main" id="{EE4D01E8-42FC-4398-9B94-B12C337E0B92}"/>
              </a:ext>
            </a:extLst>
          </p:cNvPr>
          <p:cNvCxnSpPr/>
          <p:nvPr/>
        </p:nvCxnSpPr>
        <p:spPr>
          <a:xfrm flipV="1">
            <a:off x="5943600" y="5281749"/>
            <a:ext cx="0" cy="609600"/>
          </a:xfrm>
          <a:prstGeom prst="straightConnector1">
            <a:avLst/>
          </a:prstGeom>
          <a:noFill/>
          <a:ln w="38100" cap="flat" cmpd="sng" algn="ctr">
            <a:solidFill>
              <a:srgbClr val="FF0000"/>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E835F0E2-5748-40C3-B8B4-A47759CD9FF7}"/>
              </a:ext>
            </a:extLst>
          </p:cNvPr>
          <p:cNvCxnSpPr>
            <a:cxnSpLocks/>
          </p:cNvCxnSpPr>
          <p:nvPr/>
        </p:nvCxnSpPr>
        <p:spPr>
          <a:xfrm flipH="1">
            <a:off x="3352800" y="6781800"/>
            <a:ext cx="1822269" cy="0"/>
          </a:xfrm>
          <a:prstGeom prst="straightConnector1">
            <a:avLst/>
          </a:prstGeom>
          <a:no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7447206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numCol="1"/>
          <a:lstStyle/>
          <a:p>
            <a:r>
              <a:rPr lang="en-US" dirty="0"/>
              <a:t>Standard Notation For Cardinality Constraints</a:t>
            </a:r>
            <a:br>
              <a:rPr lang="en-US" dirty="0"/>
            </a:br>
            <a:r>
              <a:rPr lang="en-US" dirty="0"/>
              <a:t>Crow’s Feet: Richer Than Standard Arrows</a:t>
            </a:r>
          </a:p>
        </p:txBody>
      </p:sp>
      <p:sp>
        <p:nvSpPr>
          <p:cNvPr id="77827" name="Content Placeholder 2"/>
          <p:cNvSpPr>
            <a:spLocks noGrp="1"/>
          </p:cNvSpPr>
          <p:nvPr>
            <p:ph idx="1"/>
          </p:nvPr>
        </p:nvSpPr>
        <p:spPr/>
        <p:txBody>
          <a:bodyPr numCol="1"/>
          <a:lstStyle/>
          <a:p>
            <a:r>
              <a:rPr lang="en-US" dirty="0"/>
              <a:t>We will look at a binary many-to-one mapping relationship Likes from Person to Country</a:t>
            </a:r>
          </a:p>
          <a:p>
            <a:endParaRPr lang="en-US" dirty="0"/>
          </a:p>
          <a:p>
            <a:r>
              <a:rPr lang="en-US" dirty="0"/>
              <a:t>We will ask the following question: If I start from a Person, how many Countries can I reach</a:t>
            </a:r>
          </a:p>
          <a:p>
            <a:r>
              <a:rPr lang="en-US" dirty="0"/>
              <a:t>This is the same as: Given a Person, how many Countries can it Like?</a:t>
            </a:r>
          </a:p>
          <a:p>
            <a:endParaRPr lang="en-US" dirty="0"/>
          </a:p>
          <a:p>
            <a:r>
              <a:rPr lang="en-US" dirty="0"/>
              <a:t>We will ask the following question: If I start from a Country, how many Persons can I reach?</a:t>
            </a:r>
          </a:p>
          <a:p>
            <a:r>
              <a:rPr lang="en-US" dirty="0"/>
              <a:t>This is the same as: Given a Country, how many Person can Like it?</a:t>
            </a:r>
          </a:p>
          <a:p>
            <a:endParaRPr lang="en-US" dirty="0"/>
          </a:p>
          <a:p>
            <a:r>
              <a:rPr lang="en-US" dirty="0"/>
              <a:t>Our new notation will allow us to characterize 6 cases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Relations</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3476191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8A9F-4D12-493B-8EE4-A7586DE22F78}"/>
              </a:ext>
            </a:extLst>
          </p:cNvPr>
          <p:cNvSpPr>
            <a:spLocks noGrp="1"/>
          </p:cNvSpPr>
          <p:nvPr>
            <p:ph type="title"/>
          </p:nvPr>
        </p:nvSpPr>
        <p:spPr/>
        <p:txBody>
          <a:bodyPr/>
          <a:lstStyle/>
          <a:p>
            <a:r>
              <a:rPr lang="en-US" dirty="0"/>
              <a:t>Standard Notation For Cardinality Constraints</a:t>
            </a:r>
            <a:br>
              <a:rPr lang="en-US" dirty="0"/>
            </a:br>
            <a:r>
              <a:rPr lang="en-US" dirty="0"/>
              <a:t>Crow’s Feet: Richer Than Arrows</a:t>
            </a:r>
          </a:p>
        </p:txBody>
      </p:sp>
      <p:sp>
        <p:nvSpPr>
          <p:cNvPr id="3" name="Content Placeholder 2">
            <a:extLst>
              <a:ext uri="{FF2B5EF4-FFF2-40B4-BE49-F238E27FC236}">
                <a16:creationId xmlns:a16="http://schemas.microsoft.com/office/drawing/2014/main" id="{83B1B6A0-071D-4EBF-A523-8FF11DD0F7DC}"/>
              </a:ext>
            </a:extLst>
          </p:cNvPr>
          <p:cNvSpPr>
            <a:spLocks noGrp="1"/>
          </p:cNvSpPr>
          <p:nvPr>
            <p:ph idx="1"/>
          </p:nvPr>
        </p:nvSpPr>
        <p:spPr/>
        <p:txBody>
          <a:bodyPr/>
          <a:lstStyle/>
          <a:p>
            <a:r>
              <a:rPr lang="en-US" dirty="0"/>
              <a:t>The notation will have various “ends of line”</a:t>
            </a:r>
          </a:p>
          <a:p>
            <a:r>
              <a:rPr lang="en-US" dirty="0"/>
              <a:t>Our previous notation had 2 types of ends of lines</a:t>
            </a:r>
          </a:p>
          <a:p>
            <a:pPr lvl="1"/>
            <a:r>
              <a:rPr lang="en-US" dirty="0"/>
              <a:t>Arrowhead</a:t>
            </a:r>
          </a:p>
          <a:p>
            <a:pPr lvl="1"/>
            <a:r>
              <a:rPr lang="en-US" dirty="0"/>
              <a:t>Plain, no arrowhead</a:t>
            </a:r>
          </a:p>
          <a:p>
            <a:r>
              <a:rPr lang="en-US" dirty="0"/>
              <a:t>We will have ends of lines consisting of some combinations of</a:t>
            </a:r>
          </a:p>
          <a:p>
            <a:pPr lvl="1"/>
            <a:r>
              <a:rPr lang="en-US" dirty="0"/>
              <a:t>Circle, standing for = 0</a:t>
            </a:r>
          </a:p>
          <a:p>
            <a:pPr lvl="1"/>
            <a:r>
              <a:rPr lang="en-US" dirty="0"/>
              <a:t>Vertical bar, standing for = 1</a:t>
            </a:r>
          </a:p>
          <a:p>
            <a:pPr lvl="1"/>
            <a:r>
              <a:rPr lang="en-US" dirty="0"/>
              <a:t>A “foot” with 3 “toes”, standing for &gt; 1</a:t>
            </a:r>
          </a:p>
          <a:p>
            <a:r>
              <a:rPr lang="en-US" dirty="0"/>
              <a:t>Next, we look at all the possible cases</a:t>
            </a:r>
          </a:p>
          <a:p>
            <a:r>
              <a:rPr lang="en-US" dirty="0"/>
              <a:t>We will have</a:t>
            </a:r>
          </a:p>
          <a:p>
            <a:pPr lvl="1"/>
            <a:r>
              <a:rPr lang="en-US" dirty="0"/>
              <a:t>Person</a:t>
            </a:r>
          </a:p>
          <a:p>
            <a:pPr lvl="1"/>
            <a:r>
              <a:rPr lang="en-US" dirty="0"/>
              <a:t>Country</a:t>
            </a:r>
          </a:p>
          <a:p>
            <a:pPr lvl="1"/>
            <a:r>
              <a:rPr lang="en-US" dirty="0"/>
              <a:t>Binary many-to-one mapping from Person to Country specified, of course, using a foreign key</a:t>
            </a:r>
          </a:p>
          <a:p>
            <a:r>
              <a:rPr lang="en-US" dirty="0"/>
              <a:t>The lines will be dashed, not important why for now</a:t>
            </a:r>
          </a:p>
          <a:p>
            <a:pPr lvl="1"/>
            <a:endParaRPr lang="en-US" dirty="0"/>
          </a:p>
        </p:txBody>
      </p:sp>
    </p:spTree>
    <p:extLst>
      <p:ext uri="{BB962C8B-B14F-4D97-AF65-F5344CB8AC3E}">
        <p14:creationId xmlns:p14="http://schemas.microsoft.com/office/powerpoint/2010/main" val="2750503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0 or 1 Countries</a:t>
            </a:r>
          </a:p>
          <a:p>
            <a:r>
              <a:rPr lang="en-US" dirty="0"/>
              <a:t>From Country we can reach 0, 1, or </a:t>
            </a:r>
            <a:r>
              <a:rPr lang="en-US" dirty="0">
                <a:sym typeface="Symbol" panose="05050102010706020507" pitchFamily="18" charset="2"/>
              </a:rPr>
              <a:t> </a:t>
            </a:r>
            <a:r>
              <a:rPr lang="en-US" dirty="0"/>
              <a:t>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BDEB42F0-2044-4DEE-BE3C-FA41DA85B063}"/>
              </a:ext>
            </a:extLst>
          </p:cNvPr>
          <p:cNvPicPr>
            <a:picLocks noChangeAspect="1"/>
          </p:cNvPicPr>
          <p:nvPr/>
        </p:nvPicPr>
        <p:blipFill>
          <a:blip r:embed="rId2"/>
          <a:stretch>
            <a:fillRect/>
          </a:stretch>
        </p:blipFill>
        <p:spPr>
          <a:xfrm>
            <a:off x="2462212" y="3538537"/>
            <a:ext cx="5133975" cy="695325"/>
          </a:xfrm>
          <a:prstGeom prst="rect">
            <a:avLst/>
          </a:prstGeom>
        </p:spPr>
      </p:pic>
    </p:spTree>
    <p:extLst>
      <p:ext uri="{BB962C8B-B14F-4D97-AF65-F5344CB8AC3E}">
        <p14:creationId xmlns:p14="http://schemas.microsoft.com/office/powerpoint/2010/main" val="30616252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1 Countries</a:t>
            </a:r>
          </a:p>
          <a:p>
            <a:r>
              <a:rPr lang="en-US" dirty="0"/>
              <a:t>From Country we can reach 0, 1, or </a:t>
            </a:r>
            <a:r>
              <a:rPr lang="en-US" dirty="0">
                <a:sym typeface="Symbol" panose="05050102010706020507" pitchFamily="18" charset="2"/>
              </a:rPr>
              <a:t> </a:t>
            </a:r>
            <a:r>
              <a:rPr lang="en-US" dirty="0"/>
              <a:t>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6236B734-8729-4B7F-A791-701BA4AE692F}"/>
              </a:ext>
            </a:extLst>
          </p:cNvPr>
          <p:cNvPicPr>
            <a:picLocks noChangeAspect="1"/>
          </p:cNvPicPr>
          <p:nvPr/>
        </p:nvPicPr>
        <p:blipFill>
          <a:blip r:embed="rId2"/>
          <a:stretch>
            <a:fillRect/>
          </a:stretch>
        </p:blipFill>
        <p:spPr>
          <a:xfrm>
            <a:off x="2466975" y="3495675"/>
            <a:ext cx="5124450" cy="781050"/>
          </a:xfrm>
          <a:prstGeom prst="rect">
            <a:avLst/>
          </a:prstGeom>
        </p:spPr>
      </p:pic>
    </p:spTree>
    <p:extLst>
      <p:ext uri="{BB962C8B-B14F-4D97-AF65-F5344CB8AC3E}">
        <p14:creationId xmlns:p14="http://schemas.microsoft.com/office/powerpoint/2010/main" val="33113015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0 or 1 Countries</a:t>
            </a:r>
          </a:p>
          <a:p>
            <a:r>
              <a:rPr lang="en-US" dirty="0"/>
              <a:t>From Country we can reach 0 or 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A1986E87-E5DD-4645-8BDC-27F4C2641505}"/>
              </a:ext>
            </a:extLst>
          </p:cNvPr>
          <p:cNvPicPr>
            <a:picLocks noChangeAspect="1"/>
          </p:cNvPicPr>
          <p:nvPr/>
        </p:nvPicPr>
        <p:blipFill>
          <a:blip r:embed="rId2"/>
          <a:stretch>
            <a:fillRect/>
          </a:stretch>
        </p:blipFill>
        <p:spPr>
          <a:xfrm>
            <a:off x="2538412" y="3514725"/>
            <a:ext cx="4981575" cy="742950"/>
          </a:xfrm>
          <a:prstGeom prst="rect">
            <a:avLst/>
          </a:prstGeom>
        </p:spPr>
      </p:pic>
    </p:spTree>
    <p:extLst>
      <p:ext uri="{BB962C8B-B14F-4D97-AF65-F5344CB8AC3E}">
        <p14:creationId xmlns:p14="http://schemas.microsoft.com/office/powerpoint/2010/main" val="34606547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1 Countries</a:t>
            </a:r>
          </a:p>
          <a:p>
            <a:r>
              <a:rPr lang="en-US" dirty="0"/>
              <a:t>From Country we can reach 0 or 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59B43051-4D69-4DE4-9582-6B79D13D09A9}"/>
              </a:ext>
            </a:extLst>
          </p:cNvPr>
          <p:cNvPicPr>
            <a:picLocks noChangeAspect="1"/>
          </p:cNvPicPr>
          <p:nvPr/>
        </p:nvPicPr>
        <p:blipFill>
          <a:blip r:embed="rId2"/>
          <a:stretch>
            <a:fillRect/>
          </a:stretch>
        </p:blipFill>
        <p:spPr>
          <a:xfrm>
            <a:off x="2547937" y="3500437"/>
            <a:ext cx="4962525" cy="771525"/>
          </a:xfrm>
          <a:prstGeom prst="rect">
            <a:avLst/>
          </a:prstGeom>
        </p:spPr>
      </p:pic>
    </p:spTree>
    <p:extLst>
      <p:ext uri="{BB962C8B-B14F-4D97-AF65-F5344CB8AC3E}">
        <p14:creationId xmlns:p14="http://schemas.microsoft.com/office/powerpoint/2010/main" val="1190033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0 or 1 Countries</a:t>
            </a:r>
          </a:p>
          <a:p>
            <a:r>
              <a:rPr lang="en-US" dirty="0"/>
              <a:t>From Country we can reach 1 or </a:t>
            </a:r>
            <a:r>
              <a:rPr lang="en-US" dirty="0">
                <a:sym typeface="Symbol" panose="05050102010706020507" pitchFamily="18" charset="2"/>
              </a:rPr>
              <a:t> </a:t>
            </a:r>
            <a:r>
              <a:rPr lang="en-US" dirty="0"/>
              <a:t>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534E9565-488A-4EE9-9E21-CB7E1782FB37}"/>
              </a:ext>
            </a:extLst>
          </p:cNvPr>
          <p:cNvPicPr>
            <a:picLocks noChangeAspect="1"/>
          </p:cNvPicPr>
          <p:nvPr/>
        </p:nvPicPr>
        <p:blipFill>
          <a:blip r:embed="rId2"/>
          <a:stretch>
            <a:fillRect/>
          </a:stretch>
        </p:blipFill>
        <p:spPr>
          <a:xfrm>
            <a:off x="2543175" y="3481387"/>
            <a:ext cx="4972050" cy="809625"/>
          </a:xfrm>
          <a:prstGeom prst="rect">
            <a:avLst/>
          </a:prstGeom>
        </p:spPr>
      </p:pic>
    </p:spTree>
    <p:extLst>
      <p:ext uri="{BB962C8B-B14F-4D97-AF65-F5344CB8AC3E}">
        <p14:creationId xmlns:p14="http://schemas.microsoft.com/office/powerpoint/2010/main" val="1085025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AC-9EBA-45EC-B7BE-9ECA6F2F1FD3}"/>
              </a:ext>
            </a:extLst>
          </p:cNvPr>
          <p:cNvSpPr>
            <a:spLocks noGrp="1"/>
          </p:cNvSpPr>
          <p:nvPr>
            <p:ph type="title"/>
          </p:nvPr>
        </p:nvSpPr>
        <p:spPr/>
        <p:txBody>
          <a:bodyPr/>
          <a:lstStyle/>
          <a:p>
            <a:r>
              <a:rPr lang="en-US" dirty="0"/>
              <a:t>Born With Crow’s Feet</a:t>
            </a:r>
            <a:br>
              <a:rPr lang="en-US" dirty="0"/>
            </a:br>
            <a:r>
              <a:rPr lang="en-US" dirty="0"/>
              <a:t>A Case</a:t>
            </a:r>
          </a:p>
        </p:txBody>
      </p:sp>
      <p:sp>
        <p:nvSpPr>
          <p:cNvPr id="3" name="Content Placeholder 2">
            <a:extLst>
              <a:ext uri="{FF2B5EF4-FFF2-40B4-BE49-F238E27FC236}">
                <a16:creationId xmlns:a16="http://schemas.microsoft.com/office/drawing/2014/main" id="{63079862-EAF5-4CC0-8961-E68CE283DD54}"/>
              </a:ext>
            </a:extLst>
          </p:cNvPr>
          <p:cNvSpPr>
            <a:spLocks noGrp="1"/>
          </p:cNvSpPr>
          <p:nvPr>
            <p:ph idx="1"/>
          </p:nvPr>
        </p:nvSpPr>
        <p:spPr/>
        <p:txBody>
          <a:bodyPr/>
          <a:lstStyle/>
          <a:p>
            <a:r>
              <a:rPr lang="en-US" dirty="0"/>
              <a:t>From Person we can reach 1 Countries</a:t>
            </a:r>
          </a:p>
          <a:p>
            <a:r>
              <a:rPr lang="en-US" dirty="0"/>
              <a:t>From Country we can reach 1 or </a:t>
            </a:r>
            <a:r>
              <a:rPr lang="en-US" dirty="0">
                <a:sym typeface="Symbol" panose="05050102010706020507" pitchFamily="18" charset="2"/>
              </a:rPr>
              <a:t> </a:t>
            </a:r>
            <a:r>
              <a:rPr lang="en-US" dirty="0"/>
              <a:t>1 Persons</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79CAC7FA-F02B-404B-A1A2-F84B610C6C89}"/>
              </a:ext>
            </a:extLst>
          </p:cNvPr>
          <p:cNvPicPr>
            <a:picLocks noChangeAspect="1"/>
          </p:cNvPicPr>
          <p:nvPr/>
        </p:nvPicPr>
        <p:blipFill>
          <a:blip r:embed="rId2"/>
          <a:stretch>
            <a:fillRect/>
          </a:stretch>
        </p:blipFill>
        <p:spPr>
          <a:xfrm>
            <a:off x="2466975" y="3500437"/>
            <a:ext cx="5124450" cy="771525"/>
          </a:xfrm>
          <a:prstGeom prst="rect">
            <a:avLst/>
          </a:prstGeom>
        </p:spPr>
      </p:pic>
    </p:spTree>
    <p:extLst>
      <p:ext uri="{BB962C8B-B14F-4D97-AF65-F5344CB8AC3E}">
        <p14:creationId xmlns:p14="http://schemas.microsoft.com/office/powerpoint/2010/main" val="2973723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65B2-149E-454A-9392-A68F6A24AF2D}"/>
              </a:ext>
            </a:extLst>
          </p:cNvPr>
          <p:cNvSpPr>
            <a:spLocks noGrp="1"/>
          </p:cNvSpPr>
          <p:nvPr>
            <p:ph type="title"/>
          </p:nvPr>
        </p:nvSpPr>
        <p:spPr/>
        <p:txBody>
          <a:bodyPr numCol="1"/>
          <a:lstStyle/>
          <a:p>
            <a:r>
              <a:rPr lang="en-US" dirty="0"/>
              <a:t>Relational Implementation</a:t>
            </a:r>
            <a:br>
              <a:rPr lang="en-US" dirty="0"/>
            </a:br>
            <a:r>
              <a:rPr lang="en-US" dirty="0"/>
              <a:t>Using SQL Power Architect</a:t>
            </a:r>
          </a:p>
        </p:txBody>
      </p:sp>
      <p:pic>
        <p:nvPicPr>
          <p:cNvPr id="7" name="Content Placeholder 6">
            <a:extLst>
              <a:ext uri="{FF2B5EF4-FFF2-40B4-BE49-F238E27FC236}">
                <a16:creationId xmlns:a16="http://schemas.microsoft.com/office/drawing/2014/main" id="{B9079F30-7FA2-4476-A974-C5D5006F79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8555" y="2622982"/>
            <a:ext cx="3871544" cy="3015818"/>
          </a:xfrm>
        </p:spPr>
      </p:pic>
      <p:graphicFrame>
        <p:nvGraphicFramePr>
          <p:cNvPr id="4" name="Content Placeholder 3">
            <a:extLst>
              <a:ext uri="{FF2B5EF4-FFF2-40B4-BE49-F238E27FC236}">
                <a16:creationId xmlns:a16="http://schemas.microsoft.com/office/drawing/2014/main" id="{E3DEB444-2A21-4A71-8BE3-3B891CFD76F1}"/>
              </a:ext>
            </a:extLst>
          </p:cNvPr>
          <p:cNvGraphicFramePr>
            <a:graphicFrameLocks/>
          </p:cNvGraphicFramePr>
          <p:nvPr/>
        </p:nvGraphicFramePr>
        <p:xfrm>
          <a:off x="685800" y="3352800"/>
          <a:ext cx="1905000"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43840">
                <a:tc>
                  <a:txBody>
                    <a:bodyPr/>
                    <a:lstStyle/>
                    <a:p>
                      <a:pPr algn="ctr"/>
                      <a:r>
                        <a:rPr lang="en-US" sz="1000" dirty="0"/>
                        <a:t>Child</a:t>
                      </a:r>
                    </a:p>
                  </a:txBody>
                  <a:tcPr/>
                </a:tc>
                <a:tc>
                  <a:txBody>
                    <a:bodyPr/>
                    <a:lstStyle/>
                    <a:p>
                      <a:pPr algn="ctr"/>
                      <a:r>
                        <a:rPr lang="en-US" sz="1000" u="sng" dirty="0"/>
                        <a:t>ID#</a:t>
                      </a:r>
                    </a:p>
                  </a:txBody>
                  <a:tcPr/>
                </a:tc>
                <a:tc>
                  <a:txBody>
                    <a:bodyPr/>
                    <a:lstStyle/>
                    <a:p>
                      <a:pPr algn="ctr"/>
                      <a:r>
                        <a:rPr lang="en-US" sz="1000" u="sng" dirty="0"/>
                        <a:t>Child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Erica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Frank</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Frank</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Frank</a:t>
                      </a:r>
                    </a:p>
                  </a:txBody>
                  <a:tcPr/>
                </a:tc>
                <a:extLst>
                  <a:ext uri="{0D108BD9-81ED-4DB2-BD59-A6C34878D82A}">
                    <a16:rowId xmlns:a16="http://schemas.microsoft.com/office/drawing/2014/main" val="10005"/>
                  </a:ext>
                </a:extLst>
              </a:tr>
            </a:tbl>
          </a:graphicData>
        </a:graphic>
      </p:graphicFrame>
      <p:graphicFrame>
        <p:nvGraphicFramePr>
          <p:cNvPr id="5" name="Content Placeholder 3">
            <a:extLst>
              <a:ext uri="{FF2B5EF4-FFF2-40B4-BE49-F238E27FC236}">
                <a16:creationId xmlns:a16="http://schemas.microsoft.com/office/drawing/2014/main" id="{9C4F60A7-D086-41C1-A940-64E1500ED384}"/>
              </a:ext>
            </a:extLst>
          </p:cNvPr>
          <p:cNvGraphicFramePr>
            <a:graphicFrameLocks/>
          </p:cNvGraphicFramePr>
          <p:nvPr/>
        </p:nvGraphicFramePr>
        <p:xfrm>
          <a:off x="3124200" y="3352800"/>
          <a:ext cx="2667001" cy="1463040"/>
        </p:xfrm>
        <a:graphic>
          <a:graphicData uri="http://schemas.openxmlformats.org/drawingml/2006/table">
            <a:tbl>
              <a:tblPr firstRow="1" bandCol="1">
                <a:tableStyleId>{21E4AEA4-8DFA-4A89-87EB-49C32662AFE0}</a:tableStyleId>
              </a:tblPr>
              <a:tblGrid>
                <a:gridCol w="838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85801">
                  <a:extLst>
                    <a:ext uri="{9D8B030D-6E8A-4147-A177-3AD203B41FA5}">
                      <a16:colId xmlns:a16="http://schemas.microsoft.com/office/drawing/2014/main" val="20003"/>
                    </a:ext>
                  </a:extLst>
                </a:gridCol>
              </a:tblGrid>
              <a:tr h="243840">
                <a:tc>
                  <a:txBody>
                    <a:bodyPr/>
                    <a:lstStyle/>
                    <a:p>
                      <a:pPr algn="ctr"/>
                      <a:r>
                        <a:rPr lang="en-US" sz="1000" dirty="0"/>
                        <a:t>Employee</a:t>
                      </a:r>
                    </a:p>
                  </a:txBody>
                  <a:tcPr/>
                </a:tc>
                <a:tc>
                  <a:txBody>
                    <a:bodyPr/>
                    <a:lstStyle/>
                    <a:p>
                      <a:pPr algn="ctr"/>
                      <a:r>
                        <a:rPr lang="en-US" sz="1000" u="sng" dirty="0"/>
                        <a:t>ID#</a:t>
                      </a:r>
                    </a:p>
                  </a:txBody>
                  <a:tcPr/>
                </a:tc>
                <a:tc>
                  <a:txBody>
                    <a:bodyPr/>
                    <a:lstStyle/>
                    <a:p>
                      <a:pPr algn="ctr"/>
                      <a:r>
                        <a:rPr lang="en-US" sz="1000" dirty="0"/>
                        <a:t>Name</a:t>
                      </a:r>
                    </a:p>
                  </a:txBody>
                  <a:tcPr/>
                </a:tc>
                <a:tc>
                  <a:txBody>
                    <a:bodyPr/>
                    <a:lstStyle/>
                    <a:p>
                      <a:pPr algn="ctr"/>
                      <a:r>
                        <a:rPr lang="en-US" sz="1000" dirty="0"/>
                        <a:t>CName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Alice</a:t>
                      </a:r>
                    </a:p>
                  </a:txBody>
                  <a:tcPr/>
                </a:tc>
                <a:tc>
                  <a:txBody>
                    <a:bodyPr/>
                    <a:lstStyle/>
                    <a:p>
                      <a:r>
                        <a:rPr lang="en-US" sz="1000" dirty="0"/>
                        <a:t>US</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tc>
                  <a:txBody>
                    <a:bodyPr/>
                    <a:lstStyle/>
                    <a:p>
                      <a:r>
                        <a:rPr lang="en-US" sz="1000" dirty="0"/>
                        <a:t>IN</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Carol</a:t>
                      </a:r>
                    </a:p>
                  </a:txBody>
                  <a:tcPr/>
                </a:tc>
                <a:tc>
                  <a:txBody>
                    <a:bodyPr/>
                    <a:lstStyle/>
                    <a:p>
                      <a:endParaRPr lang="en-US" sz="1000" dirty="0"/>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5</a:t>
                      </a:r>
                    </a:p>
                  </a:txBody>
                  <a:tcPr/>
                </a:tc>
                <a:tc>
                  <a:txBody>
                    <a:bodyPr/>
                    <a:lstStyle/>
                    <a:p>
                      <a:r>
                        <a:rPr lang="en-US" sz="1000" dirty="0"/>
                        <a:t>David</a:t>
                      </a:r>
                    </a:p>
                  </a:txBody>
                  <a:tcPr/>
                </a:tc>
                <a:tc>
                  <a:txBody>
                    <a:bodyPr/>
                    <a:lstStyle/>
                    <a:p>
                      <a:r>
                        <a:rPr lang="en-US" sz="1000" dirty="0"/>
                        <a:t>IN</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Bob</a:t>
                      </a:r>
                    </a:p>
                  </a:txBody>
                  <a:tcPr/>
                </a:tc>
                <a:tc>
                  <a:txBody>
                    <a:bodyPr/>
                    <a:lstStyle/>
                    <a:p>
                      <a:r>
                        <a:rPr lang="en-US" sz="1000" dirty="0"/>
                        <a:t>CN</a:t>
                      </a:r>
                    </a:p>
                  </a:txBody>
                  <a:tcPr/>
                </a:tc>
                <a:extLst>
                  <a:ext uri="{0D108BD9-81ED-4DB2-BD59-A6C34878D82A}">
                    <a16:rowId xmlns:a16="http://schemas.microsoft.com/office/drawing/2014/main" val="10005"/>
                  </a:ext>
                </a:extLst>
              </a:tr>
            </a:tbl>
          </a:graphicData>
        </a:graphic>
      </p:graphicFrame>
      <p:graphicFrame>
        <p:nvGraphicFramePr>
          <p:cNvPr id="6" name="Content Placeholder 3">
            <a:extLst>
              <a:ext uri="{FF2B5EF4-FFF2-40B4-BE49-F238E27FC236}">
                <a16:creationId xmlns:a16="http://schemas.microsoft.com/office/drawing/2014/main" id="{D2BEE92D-ADFA-44F7-9399-8E6F842F1B5E}"/>
              </a:ext>
            </a:extLst>
          </p:cNvPr>
          <p:cNvGraphicFramePr>
            <a:graphicFrameLocks/>
          </p:cNvGraphicFramePr>
          <p:nvPr/>
        </p:nvGraphicFramePr>
        <p:xfrm>
          <a:off x="3429000" y="5638800"/>
          <a:ext cx="20574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43840">
                <a:tc>
                  <a:txBody>
                    <a:bodyPr/>
                    <a:lstStyle/>
                    <a:p>
                      <a:pPr algn="ctr"/>
                      <a:r>
                        <a:rPr lang="en-US" sz="1000" dirty="0"/>
                        <a:t>Likes</a:t>
                      </a:r>
                    </a:p>
                  </a:txBody>
                  <a:tcPr/>
                </a:tc>
                <a:tc>
                  <a:txBody>
                    <a:bodyPr/>
                    <a:lstStyle/>
                    <a:p>
                      <a:pPr algn="ctr"/>
                      <a:r>
                        <a:rPr lang="en-US" sz="1000" u="sng" dirty="0"/>
                        <a:t>ID#</a:t>
                      </a:r>
                    </a:p>
                  </a:txBody>
                  <a:tcPr/>
                </a:tc>
                <a:tc>
                  <a:txBody>
                    <a:bodyPr/>
                    <a:lstStyle/>
                    <a:p>
                      <a:pPr algn="ctr"/>
                      <a:r>
                        <a:rPr lang="en-US" sz="1000" u="sng" dirty="0"/>
                        <a:t>Species</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Horse</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Cat</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Cat</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Yak</a:t>
                      </a:r>
                    </a:p>
                  </a:txBody>
                  <a:tcPr/>
                </a:tc>
                <a:extLst>
                  <a:ext uri="{0D108BD9-81ED-4DB2-BD59-A6C34878D82A}">
                    <a16:rowId xmlns:a16="http://schemas.microsoft.com/office/drawing/2014/main" val="10004"/>
                  </a:ext>
                </a:extLst>
              </a:tr>
            </a:tbl>
          </a:graphicData>
        </a:graphic>
      </p:graphicFrame>
      <p:graphicFrame>
        <p:nvGraphicFramePr>
          <p:cNvPr id="8" name="Content Placeholder 3">
            <a:extLst>
              <a:ext uri="{FF2B5EF4-FFF2-40B4-BE49-F238E27FC236}">
                <a16:creationId xmlns:a16="http://schemas.microsoft.com/office/drawing/2014/main" id="{C062D6DB-F676-4167-8CDB-5F2908E49C7D}"/>
              </a:ext>
            </a:extLst>
          </p:cNvPr>
          <p:cNvGraphicFramePr>
            <a:graphicFrameLocks/>
          </p:cNvGraphicFramePr>
          <p:nvPr/>
        </p:nvGraphicFramePr>
        <p:xfrm>
          <a:off x="457200" y="5638800"/>
          <a:ext cx="2438400" cy="1463040"/>
        </p:xfrm>
        <a:graphic>
          <a:graphicData uri="http://schemas.openxmlformats.org/drawingml/2006/table">
            <a:tbl>
              <a:tblPr firstRow="1" bandCol="1">
                <a:tableStyleId>{21E4AEA4-8DFA-4A89-87EB-49C32662AFE0}</a:tableStyleId>
              </a:tblPr>
              <a:tblGrid>
                <a:gridCol w="8128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840">
                <a:tc>
                  <a:txBody>
                    <a:bodyPr/>
                    <a:lstStyle/>
                    <a:p>
                      <a:pPr algn="ctr"/>
                      <a:r>
                        <a:rPr lang="en-US" sz="1000" dirty="0"/>
                        <a:t>Animal</a:t>
                      </a:r>
                    </a:p>
                  </a:txBody>
                  <a:tcPr/>
                </a:tc>
                <a:tc>
                  <a:txBody>
                    <a:bodyPr/>
                    <a:lstStyle/>
                    <a:p>
                      <a:pPr algn="ctr"/>
                      <a:r>
                        <a:rPr lang="en-US" sz="1000" u="sng" dirty="0"/>
                        <a:t>Species</a:t>
                      </a:r>
                    </a:p>
                  </a:txBody>
                  <a:tcPr/>
                </a:tc>
                <a:tc>
                  <a:txBody>
                    <a:bodyPr/>
                    <a:lstStyle/>
                    <a:p>
                      <a:pPr algn="ctr"/>
                      <a:r>
                        <a:rPr lang="en-US" sz="1000" dirty="0"/>
                        <a:t>Discovered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Horse</a:t>
                      </a:r>
                    </a:p>
                  </a:txBody>
                  <a:tcPr/>
                </a:tc>
                <a:tc>
                  <a:txBody>
                    <a:bodyPr/>
                    <a:lstStyle/>
                    <a:p>
                      <a:r>
                        <a:rPr lang="en-US" sz="1000" dirty="0"/>
                        <a:t>Asia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Wolf</a:t>
                      </a:r>
                    </a:p>
                  </a:txBody>
                  <a:tcPr/>
                </a:tc>
                <a:tc>
                  <a:txBody>
                    <a:bodyPr/>
                    <a:lstStyle/>
                    <a:p>
                      <a:r>
                        <a:rPr lang="en-US" sz="1000" dirty="0"/>
                        <a:t>Asia</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Cat</a:t>
                      </a:r>
                    </a:p>
                  </a:txBody>
                  <a:tcPr/>
                </a:tc>
                <a:tc>
                  <a:txBody>
                    <a:bodyPr/>
                    <a:lstStyle/>
                    <a:p>
                      <a:r>
                        <a:rPr lang="en-US" sz="1000" dirty="0"/>
                        <a:t>Africa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Yak</a:t>
                      </a:r>
                    </a:p>
                  </a:txBody>
                  <a:tcPr/>
                </a:tc>
                <a:tc>
                  <a:txBody>
                    <a:bodyPr/>
                    <a:lstStyle/>
                    <a:p>
                      <a:r>
                        <a:rPr lang="en-US" sz="1000" dirty="0"/>
                        <a:t>Asia</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Zebra</a:t>
                      </a:r>
                    </a:p>
                  </a:txBody>
                  <a:tcPr/>
                </a:tc>
                <a:tc>
                  <a:txBody>
                    <a:bodyPr/>
                    <a:lstStyle/>
                    <a:p>
                      <a:r>
                        <a:rPr lang="en-US" sz="1000" dirty="0"/>
                        <a:t>Africa</a:t>
                      </a:r>
                    </a:p>
                  </a:txBody>
                  <a:tcPr/>
                </a:tc>
                <a:extLst>
                  <a:ext uri="{0D108BD9-81ED-4DB2-BD59-A6C34878D82A}">
                    <a16:rowId xmlns:a16="http://schemas.microsoft.com/office/drawing/2014/main" val="10005"/>
                  </a:ext>
                </a:extLst>
              </a:tr>
            </a:tbl>
          </a:graphicData>
        </a:graphic>
      </p:graphicFrame>
      <p:graphicFrame>
        <p:nvGraphicFramePr>
          <p:cNvPr id="9" name="Content Placeholder 3">
            <a:extLst>
              <a:ext uri="{FF2B5EF4-FFF2-40B4-BE49-F238E27FC236}">
                <a16:creationId xmlns:a16="http://schemas.microsoft.com/office/drawing/2014/main" id="{0B5F7675-6CC5-427D-AFB0-B76AFF0F2101}"/>
              </a:ext>
            </a:extLst>
          </p:cNvPr>
          <p:cNvGraphicFramePr>
            <a:graphicFrameLocks/>
          </p:cNvGraphicFramePr>
          <p:nvPr>
            <p:extLst>
              <p:ext uri="{D42A27DB-BD31-4B8C-83A1-F6EECF244321}">
                <p14:modId xmlns:p14="http://schemas.microsoft.com/office/powerpoint/2010/main" val="92546129"/>
              </p:ext>
            </p:extLst>
          </p:nvPr>
        </p:nvGraphicFramePr>
        <p:xfrm>
          <a:off x="3276600" y="1676400"/>
          <a:ext cx="2590800" cy="1219200"/>
        </p:xfrm>
        <a:graphic>
          <a:graphicData uri="http://schemas.openxmlformats.org/drawingml/2006/table">
            <a:tbl>
              <a:tblPr firstRow="1" bandCol="1">
                <a:tableStyleId>{21E4AEA4-8DFA-4A89-87EB-49C32662AFE0}</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840">
                <a:tc>
                  <a:txBody>
                    <a:bodyPr/>
                    <a:lstStyle/>
                    <a:p>
                      <a:pPr algn="ctr"/>
                      <a:r>
                        <a:rPr lang="en-US" sz="1000" dirty="0"/>
                        <a:t>Country</a:t>
                      </a:r>
                    </a:p>
                  </a:txBody>
                  <a:tcPr/>
                </a:tc>
                <a:tc>
                  <a:txBody>
                    <a:bodyPr/>
                    <a:lstStyle/>
                    <a:p>
                      <a:pPr algn="ctr"/>
                      <a:r>
                        <a:rPr lang="en-US" sz="1000" u="sng" dirty="0"/>
                        <a:t>CName</a:t>
                      </a:r>
                    </a:p>
                  </a:txBody>
                  <a:tcPr/>
                </a:tc>
                <a:tc>
                  <a:txBody>
                    <a:bodyPr/>
                    <a:lstStyle/>
                    <a:p>
                      <a:pPr algn="ctr"/>
                      <a:r>
                        <a:rPr lang="en-US" sz="1000" dirty="0"/>
                        <a:t>Population</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US</a:t>
                      </a:r>
                    </a:p>
                  </a:txBody>
                  <a:tcPr/>
                </a:tc>
                <a:tc>
                  <a:txBody>
                    <a:bodyPr/>
                    <a:lstStyle/>
                    <a:p>
                      <a:endParaRPr lang="en-US" sz="1000" dirty="0"/>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IN</a:t>
                      </a:r>
                    </a:p>
                  </a:txBody>
                  <a:tcPr/>
                </a:tc>
                <a:tc>
                  <a:txBody>
                    <a:bodyPr/>
                    <a:lstStyle/>
                    <a:p>
                      <a:r>
                        <a:rPr lang="en-US" sz="1000" dirty="0"/>
                        <a:t>1347</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CN</a:t>
                      </a:r>
                    </a:p>
                  </a:txBody>
                  <a:tcPr/>
                </a:tc>
                <a:tc>
                  <a:txBody>
                    <a:bodyPr/>
                    <a:lstStyle/>
                    <a:p>
                      <a:r>
                        <a:rPr lang="en-US" sz="1000" dirty="0"/>
                        <a:t>1412</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RU</a:t>
                      </a:r>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38236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6DA1-8512-4F6B-A520-B2D42B80EA51}"/>
              </a:ext>
            </a:extLst>
          </p:cNvPr>
          <p:cNvSpPr>
            <a:spLocks noGrp="1"/>
          </p:cNvSpPr>
          <p:nvPr>
            <p:ph type="title"/>
          </p:nvPr>
        </p:nvSpPr>
        <p:spPr/>
        <p:txBody>
          <a:bodyPr/>
          <a:lstStyle/>
          <a:p>
            <a:r>
              <a:rPr lang="en-US" dirty="0"/>
              <a:t>Same Drawing: Easier To Read</a:t>
            </a:r>
          </a:p>
        </p:txBody>
      </p:sp>
      <p:pic>
        <p:nvPicPr>
          <p:cNvPr id="9" name="Content Placeholder 6">
            <a:extLst>
              <a:ext uri="{FF2B5EF4-FFF2-40B4-BE49-F238E27FC236}">
                <a16:creationId xmlns:a16="http://schemas.microsoft.com/office/drawing/2014/main" id="{F1AE32B3-9EC6-44D8-98D7-91947B259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524000"/>
            <a:ext cx="6064932" cy="4724400"/>
          </a:xfrm>
        </p:spPr>
      </p:pic>
    </p:spTree>
    <p:extLst>
      <p:ext uri="{BB962C8B-B14F-4D97-AF65-F5344CB8AC3E}">
        <p14:creationId xmlns:p14="http://schemas.microsoft.com/office/powerpoint/2010/main" val="5579913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D5EE3-6503-491F-8DD8-1421EB8BE134}"/>
              </a:ext>
            </a:extLst>
          </p:cNvPr>
          <p:cNvSpPr>
            <a:spLocks noGrp="1"/>
          </p:cNvSpPr>
          <p:nvPr>
            <p:ph type="title"/>
          </p:nvPr>
        </p:nvSpPr>
        <p:spPr/>
        <p:txBody>
          <a:bodyPr/>
          <a:lstStyle/>
          <a:p>
            <a:r>
              <a:rPr lang="en-US" dirty="0"/>
              <a:t>Observe The Shape Of The Line Ends</a:t>
            </a:r>
            <a:br>
              <a:rPr lang="en-US" dirty="0"/>
            </a:br>
            <a:r>
              <a:rPr lang="en-US" dirty="0"/>
              <a:t>And The Types Of Lines</a:t>
            </a:r>
          </a:p>
        </p:txBody>
      </p:sp>
      <p:sp>
        <p:nvSpPr>
          <p:cNvPr id="3" name="Content Placeholder 2">
            <a:extLst>
              <a:ext uri="{FF2B5EF4-FFF2-40B4-BE49-F238E27FC236}">
                <a16:creationId xmlns:a16="http://schemas.microsoft.com/office/drawing/2014/main" id="{C5F3701C-6E62-4A1C-9DCC-AE89E1F40E03}"/>
              </a:ext>
            </a:extLst>
          </p:cNvPr>
          <p:cNvSpPr>
            <a:spLocks noGrp="1"/>
          </p:cNvSpPr>
          <p:nvPr>
            <p:ph idx="1"/>
          </p:nvPr>
        </p:nvSpPr>
        <p:spPr/>
        <p:txBody>
          <a:bodyPr/>
          <a:lstStyle/>
          <a:p>
            <a:endParaRPr lang="en-US" dirty="0"/>
          </a:p>
        </p:txBody>
      </p:sp>
      <p:graphicFrame>
        <p:nvGraphicFramePr>
          <p:cNvPr id="6" name="Object 5">
            <a:extLst>
              <a:ext uri="{FF2B5EF4-FFF2-40B4-BE49-F238E27FC236}">
                <a16:creationId xmlns:a16="http://schemas.microsoft.com/office/drawing/2014/main" id="{6AC7659D-0E3B-429D-9E8F-003758366CEC}"/>
              </a:ext>
            </a:extLst>
          </p:cNvPr>
          <p:cNvGraphicFramePr>
            <a:graphicFrameLocks noChangeAspect="1"/>
          </p:cNvGraphicFramePr>
          <p:nvPr>
            <p:extLst>
              <p:ext uri="{D42A27DB-BD31-4B8C-83A1-F6EECF244321}">
                <p14:modId xmlns:p14="http://schemas.microsoft.com/office/powerpoint/2010/main" val="537968204"/>
              </p:ext>
            </p:extLst>
          </p:nvPr>
        </p:nvGraphicFramePr>
        <p:xfrm>
          <a:off x="1152525" y="1393825"/>
          <a:ext cx="7753350" cy="5768975"/>
        </p:xfrm>
        <a:graphic>
          <a:graphicData uri="http://schemas.openxmlformats.org/presentationml/2006/ole">
            <mc:AlternateContent xmlns:mc="http://schemas.openxmlformats.org/markup-compatibility/2006">
              <mc:Choice xmlns:v="urn:schemas-microsoft-com:vml" Requires="v">
                <p:oleObj name="Visio" r:id="rId2" imgW="7848703" imgH="5781715" progId="Visio.Drawing.11">
                  <p:embed/>
                </p:oleObj>
              </mc:Choice>
              <mc:Fallback>
                <p:oleObj name="Visio" r:id="rId2" imgW="7848703" imgH="5781715" progId="Visio.Drawing.11">
                  <p:embed/>
                  <p:pic>
                    <p:nvPicPr>
                      <p:cNvPr id="0" name=""/>
                      <p:cNvPicPr/>
                      <p:nvPr/>
                    </p:nvPicPr>
                    <p:blipFill>
                      <a:blip r:embed="rId3"/>
                      <a:stretch>
                        <a:fillRect/>
                      </a:stretch>
                    </p:blipFill>
                    <p:spPr>
                      <a:xfrm>
                        <a:off x="1152525" y="1393825"/>
                        <a:ext cx="7753350" cy="5768975"/>
                      </a:xfrm>
                      <a:prstGeom prst="rect">
                        <a:avLst/>
                      </a:prstGeom>
                    </p:spPr>
                  </p:pic>
                </p:oleObj>
              </mc:Fallback>
            </mc:AlternateContent>
          </a:graphicData>
        </a:graphic>
      </p:graphicFrame>
    </p:spTree>
    <p:extLst>
      <p:ext uri="{BB962C8B-B14F-4D97-AF65-F5344CB8AC3E}">
        <p14:creationId xmlns:p14="http://schemas.microsoft.com/office/powerpoint/2010/main" val="104759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numCol="1"/>
          <a:lstStyle/>
          <a:p>
            <a:r>
              <a:rPr lang="en-US" dirty="0"/>
              <a:t>Sets, Relations, and Tables</a:t>
            </a:r>
          </a:p>
        </p:txBody>
      </p:sp>
      <p:sp>
        <p:nvSpPr>
          <p:cNvPr id="41987" name="Content Placeholder 2"/>
          <p:cNvSpPr>
            <a:spLocks noGrp="1"/>
          </p:cNvSpPr>
          <p:nvPr>
            <p:ph idx="1"/>
          </p:nvPr>
        </p:nvSpPr>
        <p:spPr/>
        <p:txBody>
          <a:bodyPr numCol="1"/>
          <a:lstStyle/>
          <a:p>
            <a:r>
              <a:rPr lang="en-US" dirty="0"/>
              <a:t>The basic “data type”, or a “variable” of a relational database, is a </a:t>
            </a:r>
            <a:r>
              <a:rPr lang="en-US" b="1" i="1" dirty="0">
                <a:solidFill>
                  <a:srgbClr val="FF0000"/>
                </a:solidFill>
              </a:rPr>
              <a:t>relation</a:t>
            </a:r>
          </a:p>
          <a:p>
            <a:r>
              <a:rPr lang="en-US" dirty="0"/>
              <a:t>In this unit, such a variable will be a </a:t>
            </a:r>
            <a:r>
              <a:rPr lang="en-US" b="1" i="1" dirty="0">
                <a:solidFill>
                  <a:srgbClr val="FF0000"/>
                </a:solidFill>
              </a:rPr>
              <a:t>set</a:t>
            </a:r>
          </a:p>
          <a:p>
            <a:r>
              <a:rPr lang="en-US" dirty="0"/>
              <a:t>Later, we will extend this, and such a variable will be a </a:t>
            </a:r>
            <a:r>
              <a:rPr lang="en-US" b="1" i="1" dirty="0">
                <a:solidFill>
                  <a:srgbClr val="FF0000"/>
                </a:solidFill>
              </a:rPr>
              <a:t>multiset</a:t>
            </a:r>
          </a:p>
          <a:p>
            <a:r>
              <a:rPr lang="en-US" dirty="0"/>
              <a:t>This distinction is not important for now</a:t>
            </a:r>
          </a:p>
          <a:p>
            <a:endParaRPr lang="en-US" dirty="0"/>
          </a:p>
          <a:p>
            <a:endParaRPr lang="en-US" dirty="0"/>
          </a:p>
          <a:p>
            <a:r>
              <a:rPr lang="en-US" dirty="0"/>
              <a:t>In SQL such a multiset is called a </a:t>
            </a:r>
            <a:r>
              <a:rPr lang="en-US" b="1" i="1" dirty="0">
                <a:solidFill>
                  <a:srgbClr val="FF0000"/>
                </a:solidFill>
              </a:rPr>
              <a:t>table</a:t>
            </a:r>
          </a:p>
          <a:p>
            <a:r>
              <a:rPr lang="en-US" dirty="0"/>
              <a:t>We may use the term “table” and “relation” interchangeably and not pay attention to whether we are talking about a set or a multiset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32F9-73AD-47D7-AD30-D0A3A159712A}"/>
              </a:ext>
            </a:extLst>
          </p:cNvPr>
          <p:cNvSpPr>
            <a:spLocks noGrp="1"/>
          </p:cNvSpPr>
          <p:nvPr>
            <p:ph type="title"/>
          </p:nvPr>
        </p:nvSpPr>
        <p:spPr/>
        <p:txBody>
          <a:bodyPr/>
          <a:lstStyle/>
          <a:p>
            <a:r>
              <a:rPr lang="en-US" dirty="0"/>
              <a:t>Relational Implementation</a:t>
            </a:r>
            <a:br>
              <a:rPr lang="en-US" dirty="0"/>
            </a:br>
            <a:r>
              <a:rPr lang="en-US" dirty="0"/>
              <a:t>Using MySQL Workbench</a:t>
            </a:r>
          </a:p>
        </p:txBody>
      </p:sp>
      <p:sp>
        <p:nvSpPr>
          <p:cNvPr id="3" name="Content Placeholder 2">
            <a:extLst>
              <a:ext uri="{FF2B5EF4-FFF2-40B4-BE49-F238E27FC236}">
                <a16:creationId xmlns:a16="http://schemas.microsoft.com/office/drawing/2014/main" id="{82D6A086-FC93-4183-BADA-FE4FE71587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79F557A-816A-4711-999D-12404934057B}"/>
              </a:ext>
            </a:extLst>
          </p:cNvPr>
          <p:cNvPicPr>
            <a:picLocks noChangeAspect="1"/>
          </p:cNvPicPr>
          <p:nvPr/>
        </p:nvPicPr>
        <p:blipFill>
          <a:blip r:embed="rId2"/>
          <a:stretch>
            <a:fillRect/>
          </a:stretch>
        </p:blipFill>
        <p:spPr>
          <a:xfrm>
            <a:off x="2414447" y="1219198"/>
            <a:ext cx="5229506" cy="6248402"/>
          </a:xfrm>
          <a:prstGeom prst="rect">
            <a:avLst/>
          </a:prstGeom>
        </p:spPr>
      </p:pic>
    </p:spTree>
    <p:extLst>
      <p:ext uri="{BB962C8B-B14F-4D97-AF65-F5344CB8AC3E}">
        <p14:creationId xmlns:p14="http://schemas.microsoft.com/office/powerpoint/2010/main" val="266614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4F62-9D5B-4AC6-99DD-47213C398810}"/>
              </a:ext>
            </a:extLst>
          </p:cNvPr>
          <p:cNvSpPr>
            <a:spLocks noGrp="1"/>
          </p:cNvSpPr>
          <p:nvPr>
            <p:ph type="title"/>
          </p:nvPr>
        </p:nvSpPr>
        <p:spPr/>
        <p:txBody>
          <a:bodyPr/>
          <a:lstStyle/>
          <a:p>
            <a:r>
              <a:rPr lang="en-US" dirty="0"/>
              <a:t>Observe The Shape Of The Line Ends</a:t>
            </a:r>
            <a:br>
              <a:rPr lang="en-US" dirty="0"/>
            </a:br>
            <a:r>
              <a:rPr lang="en-US" dirty="0"/>
              <a:t>And The Types Of Lines</a:t>
            </a:r>
          </a:p>
        </p:txBody>
      </p:sp>
      <p:sp>
        <p:nvSpPr>
          <p:cNvPr id="5" name="Content Placeholder 4">
            <a:extLst>
              <a:ext uri="{FF2B5EF4-FFF2-40B4-BE49-F238E27FC236}">
                <a16:creationId xmlns:a16="http://schemas.microsoft.com/office/drawing/2014/main" id="{400C26FE-7D18-4251-8AEB-78E7E1ED5425}"/>
              </a:ext>
            </a:extLst>
          </p:cNvPr>
          <p:cNvSpPr>
            <a:spLocks noGrp="1"/>
          </p:cNvSpPr>
          <p:nvPr>
            <p:ph idx="1"/>
          </p:nvPr>
        </p:nvSpPr>
        <p:spPr/>
        <p:txBody>
          <a:bodyPr/>
          <a:lstStyle/>
          <a:p>
            <a:endParaRPr lang="en-US"/>
          </a:p>
        </p:txBody>
      </p:sp>
      <p:graphicFrame>
        <p:nvGraphicFramePr>
          <p:cNvPr id="6" name="Object 5">
            <a:extLst>
              <a:ext uri="{FF2B5EF4-FFF2-40B4-BE49-F238E27FC236}">
                <a16:creationId xmlns:a16="http://schemas.microsoft.com/office/drawing/2014/main" id="{5EE7AA4C-6B4D-4BBC-B879-A1F5B99134D1}"/>
              </a:ext>
            </a:extLst>
          </p:cNvPr>
          <p:cNvGraphicFramePr>
            <a:graphicFrameLocks noChangeAspect="1"/>
          </p:cNvGraphicFramePr>
          <p:nvPr>
            <p:extLst>
              <p:ext uri="{D42A27DB-BD31-4B8C-83A1-F6EECF244321}">
                <p14:modId xmlns:p14="http://schemas.microsoft.com/office/powerpoint/2010/main" val="3968452466"/>
              </p:ext>
            </p:extLst>
          </p:nvPr>
        </p:nvGraphicFramePr>
        <p:xfrm>
          <a:off x="1295400" y="1066800"/>
          <a:ext cx="7312025" cy="6267450"/>
        </p:xfrm>
        <a:graphic>
          <a:graphicData uri="http://schemas.openxmlformats.org/presentationml/2006/ole">
            <mc:AlternateContent xmlns:mc="http://schemas.openxmlformats.org/markup-compatibility/2006">
              <mc:Choice xmlns:v="urn:schemas-microsoft-com:vml" Requires="v">
                <p:oleObj name="Visio" r:id="rId2" imgW="7311763" imgH="6268238" progId="Visio.Drawing.11">
                  <p:embed/>
                </p:oleObj>
              </mc:Choice>
              <mc:Fallback>
                <p:oleObj name="Visio" r:id="rId2" imgW="7311763" imgH="6268238" progId="Visio.Drawing.11">
                  <p:embed/>
                  <p:pic>
                    <p:nvPicPr>
                      <p:cNvPr id="0" name=""/>
                      <p:cNvPicPr/>
                      <p:nvPr/>
                    </p:nvPicPr>
                    <p:blipFill>
                      <a:blip r:embed="rId3"/>
                      <a:stretch>
                        <a:fillRect/>
                      </a:stretch>
                    </p:blipFill>
                    <p:spPr>
                      <a:xfrm>
                        <a:off x="1295400" y="1066800"/>
                        <a:ext cx="7312025" cy="6267450"/>
                      </a:xfrm>
                      <a:prstGeom prst="rect">
                        <a:avLst/>
                      </a:prstGeom>
                    </p:spPr>
                  </p:pic>
                </p:oleObj>
              </mc:Fallback>
            </mc:AlternateContent>
          </a:graphicData>
        </a:graphic>
      </p:graphicFrame>
    </p:spTree>
    <p:extLst>
      <p:ext uri="{BB962C8B-B14F-4D97-AF65-F5344CB8AC3E}">
        <p14:creationId xmlns:p14="http://schemas.microsoft.com/office/powerpoint/2010/main" val="2519538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numCol="1"/>
          <a:lstStyle/>
          <a:p>
            <a:r>
              <a:rPr lang="en-US" dirty="0"/>
              <a:t>Pattern of Lines</a:t>
            </a:r>
          </a:p>
        </p:txBody>
      </p:sp>
      <p:sp>
        <p:nvSpPr>
          <p:cNvPr id="84995" name="Content Placeholder 2"/>
          <p:cNvSpPr>
            <a:spLocks noGrp="1"/>
          </p:cNvSpPr>
          <p:nvPr>
            <p:ph idx="1"/>
          </p:nvPr>
        </p:nvSpPr>
        <p:spPr/>
        <p:txBody>
          <a:bodyPr numCol="1"/>
          <a:lstStyle/>
          <a:p>
            <a:r>
              <a:rPr lang="en-US" dirty="0"/>
              <a:t>The line between Animal and Likes is </a:t>
            </a:r>
            <a:r>
              <a:rPr lang="en-US" b="1" i="1" dirty="0">
                <a:solidFill>
                  <a:srgbClr val="FC0128"/>
                </a:solidFill>
              </a:rPr>
              <a:t>solid</a:t>
            </a:r>
            <a:r>
              <a:rPr lang="en-US" dirty="0"/>
              <a:t> because the primary key of the “many side”, Likes, </a:t>
            </a:r>
            <a:r>
              <a:rPr lang="en-US" b="1" i="1" dirty="0">
                <a:solidFill>
                  <a:srgbClr val="FF0000"/>
                </a:solidFill>
              </a:rPr>
              <a:t>includes</a:t>
            </a:r>
            <a:r>
              <a:rPr lang="en-US" dirty="0"/>
              <a:t> the primary key of the “one side”, Animal, so Likes “cannot exist” without Animal; the relationship is “</a:t>
            </a:r>
            <a:r>
              <a:rPr lang="en-US" b="1" i="1" dirty="0">
                <a:solidFill>
                  <a:srgbClr val="FF0000"/>
                </a:solidFill>
              </a:rPr>
              <a:t>identifying</a:t>
            </a:r>
            <a:r>
              <a:rPr lang="en-US" dirty="0"/>
              <a:t>”</a:t>
            </a:r>
            <a:endParaRPr lang="en-US" b="1" i="1" dirty="0">
              <a:solidFill>
                <a:srgbClr val="FF0000"/>
              </a:solidFill>
            </a:endParaRPr>
          </a:p>
          <a:p>
            <a:r>
              <a:rPr lang="en-US" dirty="0"/>
              <a:t>The line between Employee and Likes is </a:t>
            </a:r>
            <a:r>
              <a:rPr lang="en-US" b="1" i="1" dirty="0">
                <a:solidFill>
                  <a:srgbClr val="FC0128"/>
                </a:solidFill>
              </a:rPr>
              <a:t>solid</a:t>
            </a:r>
            <a:r>
              <a:rPr lang="en-US" dirty="0"/>
              <a:t> because the primary key of the “many side”, Likes, </a:t>
            </a:r>
            <a:r>
              <a:rPr lang="en-US" b="1" i="1" dirty="0">
                <a:solidFill>
                  <a:srgbClr val="FF0000"/>
                </a:solidFill>
              </a:rPr>
              <a:t>includes</a:t>
            </a:r>
            <a:r>
              <a:rPr lang="en-US" dirty="0"/>
              <a:t> the primary key of the “one side”, Employee, so Likes “cannot exist” without Employee; the relationship is  “</a:t>
            </a:r>
            <a:r>
              <a:rPr lang="en-US" b="1" i="1" dirty="0">
                <a:solidFill>
                  <a:srgbClr val="FF0000"/>
                </a:solidFill>
              </a:rPr>
              <a:t>identifying</a:t>
            </a:r>
            <a:r>
              <a:rPr lang="en-US" dirty="0"/>
              <a:t>”</a:t>
            </a:r>
          </a:p>
          <a:p>
            <a:r>
              <a:rPr lang="en-US" dirty="0"/>
              <a:t>The line between Employee and Child is </a:t>
            </a:r>
            <a:r>
              <a:rPr lang="en-US" b="1" i="1" dirty="0">
                <a:solidFill>
                  <a:srgbClr val="FC0128"/>
                </a:solidFill>
              </a:rPr>
              <a:t>solid</a:t>
            </a:r>
            <a:r>
              <a:rPr lang="en-US" dirty="0"/>
              <a:t> because the primary key of the “many side”, Child, </a:t>
            </a:r>
            <a:r>
              <a:rPr lang="en-US" b="1" i="1" dirty="0">
                <a:solidFill>
                  <a:srgbClr val="FF0000"/>
                </a:solidFill>
              </a:rPr>
              <a:t>includes</a:t>
            </a:r>
            <a:r>
              <a:rPr lang="en-US" dirty="0"/>
              <a:t> the primary key of the “one side”, Employee, so Child “cannot exist” without Employee; the relationship is “</a:t>
            </a:r>
            <a:r>
              <a:rPr lang="en-US" b="1" i="1" dirty="0">
                <a:solidFill>
                  <a:srgbClr val="FF0000"/>
                </a:solidFill>
              </a:rPr>
              <a:t>identifying</a:t>
            </a:r>
            <a:r>
              <a:rPr lang="en-US" dirty="0"/>
              <a:t>”</a:t>
            </a:r>
          </a:p>
          <a:p>
            <a:r>
              <a:rPr lang="en-US" dirty="0"/>
              <a:t>The line between Country and Employee is </a:t>
            </a:r>
            <a:r>
              <a:rPr lang="en-US" b="1" i="1" dirty="0">
                <a:solidFill>
                  <a:srgbClr val="FC0128"/>
                </a:solidFill>
              </a:rPr>
              <a:t>dashed</a:t>
            </a:r>
            <a:r>
              <a:rPr lang="en-US" dirty="0"/>
              <a:t> because the primary key of the “many side”, Employee, </a:t>
            </a:r>
            <a:r>
              <a:rPr lang="en-US" b="1" i="1" dirty="0">
                <a:solidFill>
                  <a:srgbClr val="FF0000"/>
                </a:solidFill>
              </a:rPr>
              <a:t>does not include  </a:t>
            </a:r>
            <a:r>
              <a:rPr lang="en-US" dirty="0"/>
              <a:t>the primary key of the “one side”, Country, so Employee “can exist” without Country; the relationship is “</a:t>
            </a:r>
            <a:r>
              <a:rPr lang="en-US" b="1" i="1" dirty="0">
                <a:solidFill>
                  <a:srgbClr val="FF0000"/>
                </a:solidFill>
              </a:rPr>
              <a:t>non-identifying</a:t>
            </a:r>
            <a:r>
              <a:rPr lang="en-US" dirty="0"/>
              <a:t>”</a:t>
            </a:r>
            <a:endParaRPr lang="en-US" b="1" i="1" dirty="0">
              <a:solidFill>
                <a:srgbClr val="FF0000"/>
              </a:solidFill>
            </a:endParaRPr>
          </a:p>
          <a:p>
            <a:endParaRPr lang="en-US" dirty="0"/>
          </a:p>
          <a:p>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numCol="1"/>
          <a:lstStyle/>
          <a:p>
            <a:r>
              <a:rPr lang="en-US" dirty="0"/>
              <a:t>Pattern of Lines</a:t>
            </a:r>
          </a:p>
        </p:txBody>
      </p:sp>
      <p:sp>
        <p:nvSpPr>
          <p:cNvPr id="86019" name="Content Placeholder 2"/>
          <p:cNvSpPr>
            <a:spLocks noGrp="1"/>
          </p:cNvSpPr>
          <p:nvPr>
            <p:ph idx="1"/>
          </p:nvPr>
        </p:nvSpPr>
        <p:spPr/>
        <p:txBody>
          <a:bodyPr numCol="1"/>
          <a:lstStyle/>
          <a:p>
            <a:r>
              <a:rPr lang="en-US" b="1" i="1" dirty="0">
                <a:solidFill>
                  <a:srgbClr val="FF0000"/>
                </a:solidFill>
              </a:rPr>
              <a:t>This is not a question of the ends of lines “forcing” the pattern of lines</a:t>
            </a:r>
            <a:endParaRPr lang="en-US" dirty="0"/>
          </a:p>
          <a:p>
            <a:r>
              <a:rPr lang="en-US" dirty="0"/>
              <a:t>In the next slide, we see a slight modification of our example in which all lines have the same pair of endings</a:t>
            </a:r>
          </a:p>
          <a:p>
            <a:r>
              <a:rPr lang="en-US" dirty="0"/>
              <a:t>We now require that </a:t>
            </a:r>
            <a:r>
              <a:rPr lang="en-US" b="1" i="1" dirty="0">
                <a:solidFill>
                  <a:srgbClr val="FF0000"/>
                </a:solidFill>
              </a:rPr>
              <a:t>for each Employee the Country of Birth is known</a:t>
            </a:r>
          </a:p>
          <a:p>
            <a:r>
              <a:rPr lang="en-US" dirty="0"/>
              <a:t>Nevertheless, as Cname is not part of the primary key of Country, the line is dashed</a:t>
            </a:r>
          </a:p>
          <a:p>
            <a:endParaRPr lang="en-US" dirty="0"/>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numCol="1"/>
          <a:lstStyle/>
          <a:p>
            <a:r>
              <a:rPr lang="en-US" dirty="0"/>
              <a:t>Example</a:t>
            </a:r>
          </a:p>
        </p:txBody>
      </p:sp>
      <p:sp>
        <p:nvSpPr>
          <p:cNvPr id="10244" name="Content Placeholder 2"/>
          <p:cNvSpPr>
            <a:spLocks noGrp="1"/>
          </p:cNvSpPr>
          <p:nvPr>
            <p:ph idx="1"/>
          </p:nvPr>
        </p:nvSpPr>
        <p:spPr/>
        <p:txBody>
          <a:bodyPr numCol="1"/>
          <a:lstStyle/>
          <a:p>
            <a:r>
              <a:rPr lang="en-US" dirty="0"/>
              <a:t>Assume: Every employee has exactly one Country (that is we know the country of birth)</a:t>
            </a:r>
          </a:p>
        </p:txBody>
      </p:sp>
      <p:pic>
        <p:nvPicPr>
          <p:cNvPr id="2" name="Picture 1">
            <a:extLst>
              <a:ext uri="{FF2B5EF4-FFF2-40B4-BE49-F238E27FC236}">
                <a16:creationId xmlns:a16="http://schemas.microsoft.com/office/drawing/2014/main" id="{C097C59E-67FC-47FD-B1C2-901A4A48A580}"/>
              </a:ext>
            </a:extLst>
          </p:cNvPr>
          <p:cNvPicPr>
            <a:picLocks noChangeAspect="1"/>
          </p:cNvPicPr>
          <p:nvPr/>
        </p:nvPicPr>
        <p:blipFill>
          <a:blip r:embed="rId3"/>
          <a:stretch>
            <a:fillRect/>
          </a:stretch>
        </p:blipFill>
        <p:spPr>
          <a:xfrm>
            <a:off x="1857542" y="1981200"/>
            <a:ext cx="6343316" cy="55626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numCol="1"/>
          <a:lstStyle/>
          <a:p>
            <a:r>
              <a:rPr lang="en-US" dirty="0"/>
              <a:t>Alternative Implementation for Born</a:t>
            </a:r>
          </a:p>
        </p:txBody>
      </p:sp>
      <p:sp>
        <p:nvSpPr>
          <p:cNvPr id="73731" name="Content Placeholder 2"/>
          <p:cNvSpPr>
            <a:spLocks noGrp="1"/>
          </p:cNvSpPr>
          <p:nvPr>
            <p:ph idx="1"/>
          </p:nvPr>
        </p:nvSpPr>
        <p:spPr/>
        <p:txBody>
          <a:bodyPr numCol="1"/>
          <a:lstStyle/>
          <a:p>
            <a:r>
              <a:rPr lang="en-US" dirty="0"/>
              <a:t>We </a:t>
            </a:r>
            <a:r>
              <a:rPr lang="en-US" b="1" i="1" dirty="0">
                <a:solidFill>
                  <a:srgbClr val="FF0000"/>
                </a:solidFill>
              </a:rPr>
              <a:t>need</a:t>
            </a:r>
            <a:r>
              <a:rPr lang="en-US" dirty="0"/>
              <a:t> an “in-between” table for Likes because it is </a:t>
            </a:r>
            <a:r>
              <a:rPr lang="en-US" b="1" i="1" dirty="0">
                <a:solidFill>
                  <a:srgbClr val="FF0000"/>
                </a:solidFill>
              </a:rPr>
              <a:t>many-to-many</a:t>
            </a:r>
          </a:p>
          <a:p>
            <a:r>
              <a:rPr lang="en-US" dirty="0"/>
              <a:t>We </a:t>
            </a:r>
            <a:r>
              <a:rPr lang="en-US" b="1" i="1" dirty="0">
                <a:solidFill>
                  <a:srgbClr val="FF0000"/>
                </a:solidFill>
              </a:rPr>
              <a:t>do not need </a:t>
            </a:r>
            <a:r>
              <a:rPr lang="en-US" dirty="0"/>
              <a:t>an “in-between” table for Born because it is </a:t>
            </a:r>
            <a:r>
              <a:rPr lang="en-US" b="1" i="1" dirty="0">
                <a:solidFill>
                  <a:srgbClr val="FF0000"/>
                </a:solidFill>
              </a:rPr>
              <a:t>many-to-one</a:t>
            </a:r>
          </a:p>
          <a:p>
            <a:r>
              <a:rPr lang="en-US" dirty="0"/>
              <a:t>But we can implement Born using such an “in-between” table</a:t>
            </a:r>
          </a:p>
          <a:p>
            <a:pPr lvl="1"/>
            <a:r>
              <a:rPr lang="en-US" dirty="0"/>
              <a:t>Note that </a:t>
            </a:r>
            <a:r>
              <a:rPr lang="en-US" dirty="0" err="1"/>
              <a:t>CName</a:t>
            </a:r>
            <a:r>
              <a:rPr lang="en-US" dirty="0"/>
              <a:t> is not part of the primary key of Born</a:t>
            </a:r>
          </a:p>
        </p:txBody>
      </p:sp>
      <p:graphicFrame>
        <p:nvGraphicFramePr>
          <p:cNvPr id="7" name="Content Placeholder 3">
            <a:extLst>
              <a:ext uri="{FF2B5EF4-FFF2-40B4-BE49-F238E27FC236}">
                <a16:creationId xmlns:a16="http://schemas.microsoft.com/office/drawing/2014/main" id="{3624FE30-7CF7-4EBE-AA53-99938EEC6F76}"/>
              </a:ext>
            </a:extLst>
          </p:cNvPr>
          <p:cNvGraphicFramePr>
            <a:graphicFrameLocks/>
          </p:cNvGraphicFramePr>
          <p:nvPr/>
        </p:nvGraphicFramePr>
        <p:xfrm>
          <a:off x="409575" y="4776812"/>
          <a:ext cx="2514600" cy="2164080"/>
        </p:xfrm>
        <a:graphic>
          <a:graphicData uri="http://schemas.openxmlformats.org/drawingml/2006/table">
            <a:tbl>
              <a:tblPr firstRow="1" bandCol="1">
                <a:tableStyleId>{21E4AEA4-8DFA-4A89-87EB-49C32662AFE0}</a:tableStyleId>
              </a:tblPr>
              <a:tblGrid>
                <a:gridCol w="1054488">
                  <a:extLst>
                    <a:ext uri="{9D8B030D-6E8A-4147-A177-3AD203B41FA5}">
                      <a16:colId xmlns:a16="http://schemas.microsoft.com/office/drawing/2014/main" val="20000"/>
                    </a:ext>
                  </a:extLst>
                </a:gridCol>
                <a:gridCol w="545712">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60680">
                <a:tc>
                  <a:txBody>
                    <a:bodyPr/>
                    <a:lstStyle/>
                    <a:p>
                      <a:pPr algn="ctr"/>
                      <a:r>
                        <a:rPr lang="en-US" sz="1400" dirty="0"/>
                        <a:t>Employee</a:t>
                      </a:r>
                    </a:p>
                  </a:txBody>
                  <a:tcPr/>
                </a:tc>
                <a:tc>
                  <a:txBody>
                    <a:bodyPr/>
                    <a:lstStyle/>
                    <a:p>
                      <a:pPr algn="ctr"/>
                      <a:r>
                        <a:rPr lang="en-US" sz="1400" u="sng" dirty="0"/>
                        <a:t>ID#</a:t>
                      </a:r>
                    </a:p>
                  </a:txBody>
                  <a:tcPr/>
                </a:tc>
                <a:tc>
                  <a:txBody>
                    <a:bodyPr/>
                    <a:lstStyle/>
                    <a:p>
                      <a:pPr algn="ctr"/>
                      <a:r>
                        <a:rPr lang="en-US" sz="1400" dirty="0"/>
                        <a:t>Name</a:t>
                      </a:r>
                    </a:p>
                  </a:txBody>
                  <a:tcPr/>
                </a:tc>
                <a:extLst>
                  <a:ext uri="{0D108BD9-81ED-4DB2-BD59-A6C34878D82A}">
                    <a16:rowId xmlns:a16="http://schemas.microsoft.com/office/drawing/2014/main" val="10000"/>
                  </a:ext>
                </a:extLst>
              </a:tr>
              <a:tr h="360680">
                <a:tc>
                  <a:txBody>
                    <a:bodyPr/>
                    <a:lstStyle/>
                    <a:p>
                      <a:endParaRPr lang="en-US" sz="1000" dirty="0"/>
                    </a:p>
                  </a:txBody>
                  <a:tcPr>
                    <a:solidFill>
                      <a:schemeClr val="bg1"/>
                    </a:solidFill>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1"/>
                  </a:ext>
                </a:extLst>
              </a:tr>
              <a:tr h="360680">
                <a:tc>
                  <a:txBody>
                    <a:bodyPr/>
                    <a:lstStyle/>
                    <a:p>
                      <a:endParaRPr lang="en-US" sz="1000" dirty="0"/>
                    </a:p>
                  </a:txBody>
                  <a:tcPr>
                    <a:solidFill>
                      <a:schemeClr val="bg1"/>
                    </a:solidFill>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60680">
                <a:tc>
                  <a:txBody>
                    <a:bodyPr/>
                    <a:lstStyle/>
                    <a:p>
                      <a:endParaRPr lang="en-US" sz="1000" dirty="0"/>
                    </a:p>
                  </a:txBody>
                  <a:tcPr>
                    <a:solidFill>
                      <a:schemeClr val="bg1"/>
                    </a:solidFill>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3"/>
                  </a:ext>
                </a:extLst>
              </a:tr>
              <a:tr h="360680">
                <a:tc>
                  <a:txBody>
                    <a:bodyPr/>
                    <a:lstStyle/>
                    <a:p>
                      <a:endParaRPr lang="en-US" sz="1000" dirty="0"/>
                    </a:p>
                  </a:txBody>
                  <a:tcPr>
                    <a:solidFill>
                      <a:schemeClr val="bg1"/>
                    </a:solidFill>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4"/>
                  </a:ext>
                </a:extLst>
              </a:tr>
              <a:tr h="360680">
                <a:tc>
                  <a:txBody>
                    <a:bodyPr/>
                    <a:lstStyle/>
                    <a:p>
                      <a:endParaRPr lang="en-US" sz="1000" dirty="0"/>
                    </a:p>
                  </a:txBody>
                  <a:tcPr>
                    <a:solidFill>
                      <a:schemeClr val="bg1"/>
                    </a:solidFill>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5"/>
                  </a:ext>
                </a:extLst>
              </a:tr>
            </a:tbl>
          </a:graphicData>
        </a:graphic>
      </p:graphicFrame>
      <p:graphicFrame>
        <p:nvGraphicFramePr>
          <p:cNvPr id="8" name="Content Placeholder 3">
            <a:extLst>
              <a:ext uri="{FF2B5EF4-FFF2-40B4-BE49-F238E27FC236}">
                <a16:creationId xmlns:a16="http://schemas.microsoft.com/office/drawing/2014/main" id="{116CDD16-C96E-432A-997A-2A49E4416C3F}"/>
              </a:ext>
            </a:extLst>
          </p:cNvPr>
          <p:cNvGraphicFramePr>
            <a:graphicFrameLocks/>
          </p:cNvGraphicFramePr>
          <p:nvPr/>
        </p:nvGraphicFramePr>
        <p:xfrm>
          <a:off x="3564673" y="4788706"/>
          <a:ext cx="2209800" cy="1799805"/>
        </p:xfrm>
        <a:graphic>
          <a:graphicData uri="http://schemas.openxmlformats.org/drawingml/2006/table">
            <a:tbl>
              <a:tblPr firstRow="1" bandCol="1">
                <a:tableStyleId>{21E4AEA4-8DFA-4A89-87EB-49C32662AFE0}</a:tableStyleId>
              </a:tblPr>
              <a:tblGrid>
                <a:gridCol w="710542">
                  <a:extLst>
                    <a:ext uri="{9D8B030D-6E8A-4147-A177-3AD203B41FA5}">
                      <a16:colId xmlns:a16="http://schemas.microsoft.com/office/drawing/2014/main" val="20000"/>
                    </a:ext>
                  </a:extLst>
                </a:gridCol>
                <a:gridCol w="508658">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59961">
                <a:tc>
                  <a:txBody>
                    <a:bodyPr/>
                    <a:lstStyle/>
                    <a:p>
                      <a:pPr algn="ctr"/>
                      <a:r>
                        <a:rPr lang="en-US" sz="1400" dirty="0"/>
                        <a:t>Born</a:t>
                      </a:r>
                    </a:p>
                  </a:txBody>
                  <a:tcPr/>
                </a:tc>
                <a:tc>
                  <a:txBody>
                    <a:bodyPr/>
                    <a:lstStyle/>
                    <a:p>
                      <a:pPr algn="ctr"/>
                      <a:r>
                        <a:rPr lang="en-US" sz="1400" u="sng" dirty="0"/>
                        <a:t>ID#</a:t>
                      </a:r>
                    </a:p>
                  </a:txBody>
                  <a:tcPr/>
                </a:tc>
                <a:tc>
                  <a:txBody>
                    <a:bodyPr/>
                    <a:lstStyle/>
                    <a:p>
                      <a:pPr algn="ctr"/>
                      <a:r>
                        <a:rPr lang="en-US" sz="1400" u="none" baseline="0" dirty="0" err="1"/>
                        <a:t>CName</a:t>
                      </a:r>
                      <a:endParaRPr lang="en-US" sz="1400" u="none" baseline="0" dirty="0"/>
                    </a:p>
                  </a:txBody>
                  <a:tcPr/>
                </a:tc>
                <a:extLst>
                  <a:ext uri="{0D108BD9-81ED-4DB2-BD59-A6C34878D82A}">
                    <a16:rowId xmlns:a16="http://schemas.microsoft.com/office/drawing/2014/main" val="10000"/>
                  </a:ext>
                </a:extLst>
              </a:tr>
              <a:tr h="359961">
                <a:tc>
                  <a:txBody>
                    <a:bodyPr/>
                    <a:lstStyle/>
                    <a:p>
                      <a:endParaRPr lang="en-US" sz="1000" dirty="0"/>
                    </a:p>
                  </a:txBody>
                  <a:tcPr>
                    <a:solidFill>
                      <a:schemeClr val="bg1"/>
                    </a:solidFill>
                  </a:tcPr>
                </a:tc>
                <a:tc>
                  <a:txBody>
                    <a:bodyPr/>
                    <a:lstStyle/>
                    <a:p>
                      <a:r>
                        <a:rPr lang="en-US" sz="1400" dirty="0"/>
                        <a:t>1</a:t>
                      </a:r>
                    </a:p>
                  </a:txBody>
                  <a:tcPr/>
                </a:tc>
                <a:tc>
                  <a:txBody>
                    <a:bodyPr/>
                    <a:lstStyle/>
                    <a:p>
                      <a:r>
                        <a:rPr lang="en-US" sz="1400" dirty="0"/>
                        <a:t>US</a:t>
                      </a:r>
                    </a:p>
                  </a:txBody>
                  <a:tcPr/>
                </a:tc>
                <a:extLst>
                  <a:ext uri="{0D108BD9-81ED-4DB2-BD59-A6C34878D82A}">
                    <a16:rowId xmlns:a16="http://schemas.microsoft.com/office/drawing/2014/main" val="10001"/>
                  </a:ext>
                </a:extLst>
              </a:tr>
              <a:tr h="359961">
                <a:tc>
                  <a:txBody>
                    <a:bodyPr/>
                    <a:lstStyle/>
                    <a:p>
                      <a:endParaRPr lang="en-US" sz="1000" dirty="0"/>
                    </a:p>
                  </a:txBody>
                  <a:tcPr>
                    <a:solidFill>
                      <a:schemeClr val="bg1"/>
                    </a:solidFill>
                  </a:tcPr>
                </a:tc>
                <a:tc>
                  <a:txBody>
                    <a:bodyPr/>
                    <a:lstStyle/>
                    <a:p>
                      <a:r>
                        <a:rPr lang="en-US" sz="1400" dirty="0"/>
                        <a:t>2</a:t>
                      </a:r>
                    </a:p>
                  </a:txBody>
                  <a:tcPr/>
                </a:tc>
                <a:tc>
                  <a:txBody>
                    <a:bodyPr/>
                    <a:lstStyle/>
                    <a:p>
                      <a:r>
                        <a:rPr lang="en-US" sz="1400" dirty="0"/>
                        <a:t>IN</a:t>
                      </a:r>
                    </a:p>
                  </a:txBody>
                  <a:tcPr/>
                </a:tc>
                <a:extLst>
                  <a:ext uri="{0D108BD9-81ED-4DB2-BD59-A6C34878D82A}">
                    <a16:rowId xmlns:a16="http://schemas.microsoft.com/office/drawing/2014/main" val="10002"/>
                  </a:ext>
                </a:extLst>
              </a:tr>
              <a:tr h="359961">
                <a:tc>
                  <a:txBody>
                    <a:bodyPr/>
                    <a:lstStyle/>
                    <a:p>
                      <a:endParaRPr lang="en-US" sz="1000" dirty="0"/>
                    </a:p>
                  </a:txBody>
                  <a:tcPr>
                    <a:solidFill>
                      <a:schemeClr val="bg1"/>
                    </a:solidFill>
                  </a:tcPr>
                </a:tc>
                <a:tc>
                  <a:txBody>
                    <a:bodyPr/>
                    <a:lstStyle/>
                    <a:p>
                      <a:r>
                        <a:rPr lang="en-US" sz="1400" dirty="0"/>
                        <a:t>5</a:t>
                      </a:r>
                    </a:p>
                  </a:txBody>
                  <a:tcPr/>
                </a:tc>
                <a:tc>
                  <a:txBody>
                    <a:bodyPr/>
                    <a:lstStyle/>
                    <a:p>
                      <a:r>
                        <a:rPr lang="en-US" sz="1400" dirty="0"/>
                        <a:t>IN</a:t>
                      </a:r>
                    </a:p>
                  </a:txBody>
                  <a:tcPr/>
                </a:tc>
                <a:extLst>
                  <a:ext uri="{0D108BD9-81ED-4DB2-BD59-A6C34878D82A}">
                    <a16:rowId xmlns:a16="http://schemas.microsoft.com/office/drawing/2014/main" val="10003"/>
                  </a:ext>
                </a:extLst>
              </a:tr>
              <a:tr h="359961">
                <a:tc>
                  <a:txBody>
                    <a:bodyPr/>
                    <a:lstStyle/>
                    <a:p>
                      <a:endParaRPr lang="en-US" sz="1000" dirty="0"/>
                    </a:p>
                  </a:txBody>
                  <a:tcPr>
                    <a:solidFill>
                      <a:schemeClr val="bg1"/>
                    </a:solidFill>
                  </a:tcPr>
                </a:tc>
                <a:tc>
                  <a:txBody>
                    <a:bodyPr/>
                    <a:lstStyle/>
                    <a:p>
                      <a:r>
                        <a:rPr lang="en-US" sz="1400" dirty="0"/>
                        <a:t>6</a:t>
                      </a:r>
                    </a:p>
                  </a:txBody>
                  <a:tcPr/>
                </a:tc>
                <a:tc>
                  <a:txBody>
                    <a:bodyPr/>
                    <a:lstStyle/>
                    <a:p>
                      <a:r>
                        <a:rPr lang="en-US" sz="1400" dirty="0"/>
                        <a:t>CN</a:t>
                      </a:r>
                    </a:p>
                  </a:txBody>
                  <a:tcPr/>
                </a:tc>
                <a:extLst>
                  <a:ext uri="{0D108BD9-81ED-4DB2-BD59-A6C34878D82A}">
                    <a16:rowId xmlns:a16="http://schemas.microsoft.com/office/drawing/2014/main" val="10004"/>
                  </a:ext>
                </a:extLst>
              </a:tr>
            </a:tbl>
          </a:graphicData>
        </a:graphic>
      </p:graphicFrame>
      <p:graphicFrame>
        <p:nvGraphicFramePr>
          <p:cNvPr id="9" name="Content Placeholder 3">
            <a:extLst>
              <a:ext uri="{FF2B5EF4-FFF2-40B4-BE49-F238E27FC236}">
                <a16:creationId xmlns:a16="http://schemas.microsoft.com/office/drawing/2014/main" id="{16C41336-720C-4DD1-8B4B-70414AE4FB92}"/>
              </a:ext>
            </a:extLst>
          </p:cNvPr>
          <p:cNvGraphicFramePr>
            <a:graphicFrameLocks/>
          </p:cNvGraphicFramePr>
          <p:nvPr/>
        </p:nvGraphicFramePr>
        <p:xfrm>
          <a:off x="6331686" y="4800600"/>
          <a:ext cx="2971800" cy="1799805"/>
        </p:xfrm>
        <a:graphic>
          <a:graphicData uri="http://schemas.openxmlformats.org/drawingml/2006/table">
            <a:tbl>
              <a:tblPr firstRow="1" bandCol="1">
                <a:tableStyleId>{21E4AEA4-8DFA-4A89-87EB-49C32662AFE0}</a:tableStyleId>
              </a:tblPr>
              <a:tblGrid>
                <a:gridCol w="990600">
                  <a:extLst>
                    <a:ext uri="{9D8B030D-6E8A-4147-A177-3AD203B41FA5}">
                      <a16:colId xmlns:a16="http://schemas.microsoft.com/office/drawing/2014/main" val="20000"/>
                    </a:ext>
                  </a:extLst>
                </a:gridCol>
                <a:gridCol w="823332">
                  <a:extLst>
                    <a:ext uri="{9D8B030D-6E8A-4147-A177-3AD203B41FA5}">
                      <a16:colId xmlns:a16="http://schemas.microsoft.com/office/drawing/2014/main" val="20001"/>
                    </a:ext>
                  </a:extLst>
                </a:gridCol>
                <a:gridCol w="1157868">
                  <a:extLst>
                    <a:ext uri="{9D8B030D-6E8A-4147-A177-3AD203B41FA5}">
                      <a16:colId xmlns:a16="http://schemas.microsoft.com/office/drawing/2014/main" val="20002"/>
                    </a:ext>
                  </a:extLst>
                </a:gridCol>
              </a:tblGrid>
              <a:tr h="359961">
                <a:tc>
                  <a:txBody>
                    <a:bodyPr/>
                    <a:lstStyle/>
                    <a:p>
                      <a:pPr algn="ctr"/>
                      <a:r>
                        <a:rPr lang="en-US" sz="1400" dirty="0"/>
                        <a:t>Country</a:t>
                      </a:r>
                    </a:p>
                  </a:txBody>
                  <a:tcPr/>
                </a:tc>
                <a:tc>
                  <a:txBody>
                    <a:bodyPr/>
                    <a:lstStyle/>
                    <a:p>
                      <a:pPr algn="ctr"/>
                      <a:r>
                        <a:rPr lang="en-US" sz="1400" u="sng" dirty="0"/>
                        <a:t>CName</a:t>
                      </a:r>
                    </a:p>
                  </a:txBody>
                  <a:tcPr/>
                </a:tc>
                <a:tc>
                  <a:txBody>
                    <a:bodyPr/>
                    <a:lstStyle/>
                    <a:p>
                      <a:pPr algn="ctr"/>
                      <a:r>
                        <a:rPr lang="en-US" sz="1400" dirty="0"/>
                        <a:t>Population</a:t>
                      </a:r>
                    </a:p>
                  </a:txBody>
                  <a:tcPr/>
                </a:tc>
                <a:extLst>
                  <a:ext uri="{0D108BD9-81ED-4DB2-BD59-A6C34878D82A}">
                    <a16:rowId xmlns:a16="http://schemas.microsoft.com/office/drawing/2014/main" val="10000"/>
                  </a:ext>
                </a:extLst>
              </a:tr>
              <a:tr h="359961">
                <a:tc>
                  <a:txBody>
                    <a:bodyPr/>
                    <a:lstStyle/>
                    <a:p>
                      <a:endParaRPr lang="en-US" sz="1000" dirty="0"/>
                    </a:p>
                  </a:txBody>
                  <a:tcPr>
                    <a:solidFill>
                      <a:schemeClr val="bg1"/>
                    </a:solidFill>
                  </a:tcPr>
                </a:tc>
                <a:tc>
                  <a:txBody>
                    <a:bodyPr/>
                    <a:lstStyle/>
                    <a:p>
                      <a:r>
                        <a:rPr lang="en-US" sz="1400" dirty="0"/>
                        <a:t>US</a:t>
                      </a:r>
                    </a:p>
                  </a:txBody>
                  <a:tcPr/>
                </a:tc>
                <a:tc>
                  <a:txBody>
                    <a:bodyPr/>
                    <a:lstStyle/>
                    <a:p>
                      <a:endParaRPr lang="en-US" sz="1400" dirty="0"/>
                    </a:p>
                  </a:txBody>
                  <a:tcPr/>
                </a:tc>
                <a:extLst>
                  <a:ext uri="{0D108BD9-81ED-4DB2-BD59-A6C34878D82A}">
                    <a16:rowId xmlns:a16="http://schemas.microsoft.com/office/drawing/2014/main" val="10001"/>
                  </a:ext>
                </a:extLst>
              </a:tr>
              <a:tr h="359961">
                <a:tc>
                  <a:txBody>
                    <a:bodyPr/>
                    <a:lstStyle/>
                    <a:p>
                      <a:endParaRPr lang="en-US" sz="1000" dirty="0"/>
                    </a:p>
                  </a:txBody>
                  <a:tcPr>
                    <a:solidFill>
                      <a:schemeClr val="bg1"/>
                    </a:solidFill>
                  </a:tcPr>
                </a:tc>
                <a:tc>
                  <a:txBody>
                    <a:bodyPr/>
                    <a:lstStyle/>
                    <a:p>
                      <a:r>
                        <a:rPr lang="en-US" sz="1400" dirty="0"/>
                        <a:t>IN</a:t>
                      </a:r>
                    </a:p>
                  </a:txBody>
                  <a:tcPr/>
                </a:tc>
                <a:tc>
                  <a:txBody>
                    <a:bodyPr/>
                    <a:lstStyle/>
                    <a:p>
                      <a:r>
                        <a:rPr lang="en-US" sz="1400" dirty="0"/>
                        <a:t>1347</a:t>
                      </a:r>
                    </a:p>
                  </a:txBody>
                  <a:tcPr/>
                </a:tc>
                <a:extLst>
                  <a:ext uri="{0D108BD9-81ED-4DB2-BD59-A6C34878D82A}">
                    <a16:rowId xmlns:a16="http://schemas.microsoft.com/office/drawing/2014/main" val="10002"/>
                  </a:ext>
                </a:extLst>
              </a:tr>
              <a:tr h="359961">
                <a:tc>
                  <a:txBody>
                    <a:bodyPr/>
                    <a:lstStyle/>
                    <a:p>
                      <a:endParaRPr lang="en-US" sz="1000" dirty="0"/>
                    </a:p>
                  </a:txBody>
                  <a:tcPr>
                    <a:solidFill>
                      <a:schemeClr val="bg1"/>
                    </a:solidFill>
                  </a:tcPr>
                </a:tc>
                <a:tc>
                  <a:txBody>
                    <a:bodyPr/>
                    <a:lstStyle/>
                    <a:p>
                      <a:r>
                        <a:rPr lang="en-US" sz="1400" dirty="0"/>
                        <a:t>CN</a:t>
                      </a:r>
                    </a:p>
                  </a:txBody>
                  <a:tcPr/>
                </a:tc>
                <a:tc>
                  <a:txBody>
                    <a:bodyPr/>
                    <a:lstStyle/>
                    <a:p>
                      <a:r>
                        <a:rPr lang="en-US" sz="1400" dirty="0"/>
                        <a:t>1412</a:t>
                      </a:r>
                    </a:p>
                  </a:txBody>
                  <a:tcPr/>
                </a:tc>
                <a:extLst>
                  <a:ext uri="{0D108BD9-81ED-4DB2-BD59-A6C34878D82A}">
                    <a16:rowId xmlns:a16="http://schemas.microsoft.com/office/drawing/2014/main" val="10003"/>
                  </a:ext>
                </a:extLst>
              </a:tr>
              <a:tr h="359961">
                <a:tc>
                  <a:txBody>
                    <a:bodyPr/>
                    <a:lstStyle/>
                    <a:p>
                      <a:endParaRPr lang="en-US" sz="1000" dirty="0"/>
                    </a:p>
                  </a:txBody>
                  <a:tcPr>
                    <a:solidFill>
                      <a:schemeClr val="bg1"/>
                    </a:solidFill>
                  </a:tcPr>
                </a:tc>
                <a:tc>
                  <a:txBody>
                    <a:bodyPr/>
                    <a:lstStyle/>
                    <a:p>
                      <a:r>
                        <a:rPr lang="en-US" sz="1400" dirty="0"/>
                        <a:t>RU</a:t>
                      </a:r>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cxnSp>
        <p:nvCxnSpPr>
          <p:cNvPr id="10" name="Straight Arrow Connector 9">
            <a:extLst>
              <a:ext uri="{FF2B5EF4-FFF2-40B4-BE49-F238E27FC236}">
                <a16:creationId xmlns:a16="http://schemas.microsoft.com/office/drawing/2014/main" id="{4AA7D428-5902-4CBC-AF0C-F42BA5E4424F}"/>
              </a:ext>
            </a:extLst>
          </p:cNvPr>
          <p:cNvCxnSpPr/>
          <p:nvPr/>
        </p:nvCxnSpPr>
        <p:spPr>
          <a:xfrm>
            <a:off x="5525717" y="5334000"/>
            <a:ext cx="1611938"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1" name="Straight Arrow Connector 10">
            <a:extLst>
              <a:ext uri="{FF2B5EF4-FFF2-40B4-BE49-F238E27FC236}">
                <a16:creationId xmlns:a16="http://schemas.microsoft.com/office/drawing/2014/main" id="{9165FDBD-252F-487B-8BA6-725B554A9171}"/>
              </a:ext>
            </a:extLst>
          </p:cNvPr>
          <p:cNvCxnSpPr/>
          <p:nvPr/>
        </p:nvCxnSpPr>
        <p:spPr>
          <a:xfrm>
            <a:off x="5525717" y="5638800"/>
            <a:ext cx="1611938" cy="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F940958D-C2EB-4BEA-9548-50AC13DFED79}"/>
              </a:ext>
            </a:extLst>
          </p:cNvPr>
          <p:cNvCxnSpPr>
            <a:cxnSpLocks/>
          </p:cNvCxnSpPr>
          <p:nvPr/>
        </p:nvCxnSpPr>
        <p:spPr>
          <a:xfrm flipV="1">
            <a:off x="5525717" y="5791200"/>
            <a:ext cx="1611938" cy="228600"/>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D5D62CB4-8215-4853-9226-ED642312CDAA}"/>
              </a:ext>
            </a:extLst>
          </p:cNvPr>
          <p:cNvCxnSpPr>
            <a:cxnSpLocks/>
          </p:cNvCxnSpPr>
          <p:nvPr/>
        </p:nvCxnSpPr>
        <p:spPr>
          <a:xfrm flipV="1">
            <a:off x="5525717" y="6019801"/>
            <a:ext cx="1611938" cy="357396"/>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D2E93D91-272E-4F33-8AF3-312EAEA0F309}"/>
              </a:ext>
            </a:extLst>
          </p:cNvPr>
          <p:cNvCxnSpPr>
            <a:cxnSpLocks/>
          </p:cNvCxnSpPr>
          <p:nvPr/>
        </p:nvCxnSpPr>
        <p:spPr>
          <a:xfrm flipH="1" flipV="1">
            <a:off x="2971800" y="5315415"/>
            <a:ext cx="1219200" cy="18585"/>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27A2205D-E24D-4CF3-95FD-E6EDA1D5C9DA}"/>
              </a:ext>
            </a:extLst>
          </p:cNvPr>
          <p:cNvCxnSpPr>
            <a:cxnSpLocks/>
          </p:cNvCxnSpPr>
          <p:nvPr/>
        </p:nvCxnSpPr>
        <p:spPr>
          <a:xfrm flipH="1" flipV="1">
            <a:off x="2990385" y="5691209"/>
            <a:ext cx="1219200" cy="18585"/>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A5A4BE82-106E-4187-B992-295C96A823A9}"/>
              </a:ext>
            </a:extLst>
          </p:cNvPr>
          <p:cNvCxnSpPr>
            <a:cxnSpLocks/>
          </p:cNvCxnSpPr>
          <p:nvPr/>
        </p:nvCxnSpPr>
        <p:spPr>
          <a:xfrm flipH="1">
            <a:off x="2971800" y="6019800"/>
            <a:ext cx="1237785" cy="357397"/>
          </a:xfrm>
          <a:prstGeom prst="straightConnector1">
            <a:avLst/>
          </a:prstGeom>
          <a:noFill/>
          <a:ln w="31750" cap="flat" cmpd="sng" algn="ctr">
            <a:solidFill>
              <a:srgbClr val="FF0000"/>
            </a:solidFill>
            <a:prstDash val="solid"/>
            <a:round/>
            <a:headEnd type="none" w="med" len="med"/>
            <a:tailEnd type="triangle" w="lg" len="lg"/>
          </a:ln>
          <a:effectLst/>
        </p:spPr>
      </p:cxnSp>
      <p:cxnSp>
        <p:nvCxnSpPr>
          <p:cNvPr id="24" name="Straight Arrow Connector 23">
            <a:extLst>
              <a:ext uri="{FF2B5EF4-FFF2-40B4-BE49-F238E27FC236}">
                <a16:creationId xmlns:a16="http://schemas.microsoft.com/office/drawing/2014/main" id="{579AAE6B-EFBD-4CE9-9AC7-3D8615D30A00}"/>
              </a:ext>
            </a:extLst>
          </p:cNvPr>
          <p:cNvCxnSpPr>
            <a:cxnSpLocks/>
          </p:cNvCxnSpPr>
          <p:nvPr/>
        </p:nvCxnSpPr>
        <p:spPr>
          <a:xfrm flipH="1">
            <a:off x="2953215" y="6377197"/>
            <a:ext cx="1237785" cy="357397"/>
          </a:xfrm>
          <a:prstGeom prst="straightConnector1">
            <a:avLst/>
          </a:prstGeom>
          <a:noFill/>
          <a:ln w="31750" cap="flat" cmpd="sng" algn="ctr">
            <a:solidFill>
              <a:srgbClr val="FF0000"/>
            </a:solidFill>
            <a:prstDash val="solid"/>
            <a:round/>
            <a:headEnd type="none" w="med" len="med"/>
            <a:tailEnd type="triangle" w="lg" len="lg"/>
          </a:ln>
          <a:effectLst/>
        </p:spPr>
      </p:cxnSp>
    </p:spTree>
    <p:extLst>
      <p:ext uri="{BB962C8B-B14F-4D97-AF65-F5344CB8AC3E}">
        <p14:creationId xmlns:p14="http://schemas.microsoft.com/office/powerpoint/2010/main" val="16725815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title"/>
          </p:nvPr>
        </p:nvSpPr>
        <p:spPr/>
        <p:txBody>
          <a:bodyPr numCol="1"/>
          <a:lstStyle/>
          <a:p>
            <a:r>
              <a:rPr lang="en-US" dirty="0"/>
              <a:t>Alternative Implementation for the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5095653"/>
              </p:ext>
            </p:extLst>
          </p:nvPr>
        </p:nvGraphicFramePr>
        <p:xfrm>
          <a:off x="685800" y="2133600"/>
          <a:ext cx="304800" cy="365760"/>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20000"/>
                    </a:ext>
                  </a:extLst>
                </a:gridCol>
              </a:tblGrid>
              <a:tr h="228600">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834657106"/>
              </p:ext>
            </p:extLst>
          </p:nvPr>
        </p:nvGraphicFramePr>
        <p:xfrm>
          <a:off x="685800" y="3429000"/>
          <a:ext cx="1905000"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43840">
                <a:tc>
                  <a:txBody>
                    <a:bodyPr/>
                    <a:lstStyle/>
                    <a:p>
                      <a:pPr algn="ctr"/>
                      <a:r>
                        <a:rPr lang="en-US" sz="1000" dirty="0"/>
                        <a:t>Child</a:t>
                      </a:r>
                    </a:p>
                  </a:txBody>
                  <a:tcPr/>
                </a:tc>
                <a:tc>
                  <a:txBody>
                    <a:bodyPr/>
                    <a:lstStyle/>
                    <a:p>
                      <a:pPr algn="ctr"/>
                      <a:r>
                        <a:rPr lang="en-US" sz="1000" u="sng" dirty="0"/>
                        <a:t>ID#</a:t>
                      </a:r>
                    </a:p>
                  </a:txBody>
                  <a:tcPr/>
                </a:tc>
                <a:tc>
                  <a:txBody>
                    <a:bodyPr/>
                    <a:lstStyle/>
                    <a:p>
                      <a:pPr algn="ctr"/>
                      <a:r>
                        <a:rPr lang="en-US" sz="1000" u="sng" dirty="0"/>
                        <a:t>Child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Erica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Frank</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Frank</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Frank</a:t>
                      </a:r>
                    </a:p>
                  </a:txBody>
                  <a:tcPr/>
                </a:tc>
                <a:extLst>
                  <a:ext uri="{0D108BD9-81ED-4DB2-BD59-A6C34878D82A}">
                    <a16:rowId xmlns:a16="http://schemas.microsoft.com/office/drawing/2014/main" val="10005"/>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1224088020"/>
              </p:ext>
            </p:extLst>
          </p:nvPr>
        </p:nvGraphicFramePr>
        <p:xfrm>
          <a:off x="3200400" y="3429000"/>
          <a:ext cx="1905000" cy="1463040"/>
        </p:xfrm>
        <a:graphic>
          <a:graphicData uri="http://schemas.openxmlformats.org/drawingml/2006/table">
            <a:tbl>
              <a:tblPr firstRow="1" bandCol="1">
                <a:tableStyleId>{21E4AEA4-8DFA-4A89-87EB-49C32662AFE0}</a:tableStyleId>
              </a:tblPr>
              <a:tblGrid>
                <a:gridCol w="838199">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43840">
                <a:tc>
                  <a:txBody>
                    <a:bodyPr/>
                    <a:lstStyle/>
                    <a:p>
                      <a:pPr algn="ctr"/>
                      <a:r>
                        <a:rPr lang="en-US" sz="1000" dirty="0"/>
                        <a:t>Employee</a:t>
                      </a:r>
                    </a:p>
                  </a:txBody>
                  <a:tcPr/>
                </a:tc>
                <a:tc>
                  <a:txBody>
                    <a:bodyPr/>
                    <a:lstStyle/>
                    <a:p>
                      <a:pPr algn="ctr"/>
                      <a:r>
                        <a:rPr lang="en-US" sz="1000" u="sng" dirty="0"/>
                        <a:t>ID#</a:t>
                      </a:r>
                    </a:p>
                  </a:txBody>
                  <a:tcPr/>
                </a:tc>
                <a:tc>
                  <a:txBody>
                    <a:bodyPr/>
                    <a:lstStyle/>
                    <a:p>
                      <a:pPr algn="ctr"/>
                      <a:r>
                        <a:rPr lang="en-US" sz="1000" dirty="0"/>
                        <a:t>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Alice</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Bob</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4</a:t>
                      </a:r>
                    </a:p>
                  </a:txBody>
                  <a:tcPr/>
                </a:tc>
                <a:tc>
                  <a:txBody>
                    <a:bodyPr/>
                    <a:lstStyle/>
                    <a:p>
                      <a:r>
                        <a:rPr lang="en-US" sz="1000" dirty="0"/>
                        <a:t>Carol</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5</a:t>
                      </a:r>
                    </a:p>
                  </a:txBody>
                  <a:tcPr/>
                </a:tc>
                <a:tc>
                  <a:txBody>
                    <a:bodyPr/>
                    <a:lstStyle/>
                    <a:p>
                      <a:r>
                        <a:rPr lang="en-US" sz="1000" dirty="0"/>
                        <a:t>David</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Bob</a:t>
                      </a:r>
                    </a:p>
                  </a:txBody>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985130598"/>
              </p:ext>
            </p:extLst>
          </p:nvPr>
        </p:nvGraphicFramePr>
        <p:xfrm>
          <a:off x="3048000" y="1676400"/>
          <a:ext cx="21336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43840">
                <a:tc>
                  <a:txBody>
                    <a:bodyPr/>
                    <a:lstStyle/>
                    <a:p>
                      <a:pPr algn="ctr"/>
                      <a:r>
                        <a:rPr lang="en-US" sz="1000" dirty="0"/>
                        <a:t>Born</a:t>
                      </a:r>
                    </a:p>
                  </a:txBody>
                  <a:tcPr/>
                </a:tc>
                <a:tc>
                  <a:txBody>
                    <a:bodyPr/>
                    <a:lstStyle/>
                    <a:p>
                      <a:pPr algn="ctr"/>
                      <a:r>
                        <a:rPr lang="en-US" sz="1000" u="sng" dirty="0"/>
                        <a:t>ID#</a:t>
                      </a:r>
                    </a:p>
                  </a:txBody>
                  <a:tcPr/>
                </a:tc>
                <a:tc>
                  <a:txBody>
                    <a:bodyPr/>
                    <a:lstStyle/>
                    <a:p>
                      <a:pPr algn="ctr"/>
                      <a:r>
                        <a:rPr lang="en-US" sz="1000" dirty="0"/>
                        <a:t>CName</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US</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IN</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5</a:t>
                      </a:r>
                    </a:p>
                  </a:txBody>
                  <a:tcPr/>
                </a:tc>
                <a:tc>
                  <a:txBody>
                    <a:bodyPr/>
                    <a:lstStyle/>
                    <a:p>
                      <a:r>
                        <a:rPr lang="en-US" sz="1000" dirty="0"/>
                        <a:t>IN</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CN</a:t>
                      </a:r>
                    </a:p>
                  </a:txBody>
                  <a:tcPr/>
                </a:tc>
                <a:extLst>
                  <a:ext uri="{0D108BD9-81ED-4DB2-BD59-A6C34878D82A}">
                    <a16:rowId xmlns:a16="http://schemas.microsoft.com/office/drawing/2014/main" val="10004"/>
                  </a:ext>
                </a:extLst>
              </a:tr>
            </a:tbl>
          </a:graphicData>
        </a:graphic>
      </p:graphicFrame>
      <p:graphicFrame>
        <p:nvGraphicFramePr>
          <p:cNvPr id="9" name="Content Placeholder 3"/>
          <p:cNvGraphicFramePr>
            <a:graphicFrameLocks/>
          </p:cNvGraphicFramePr>
          <p:nvPr>
            <p:extLst>
              <p:ext uri="{D42A27DB-BD31-4B8C-83A1-F6EECF244321}">
                <p14:modId xmlns:p14="http://schemas.microsoft.com/office/powerpoint/2010/main" val="1345779834"/>
              </p:ext>
            </p:extLst>
          </p:nvPr>
        </p:nvGraphicFramePr>
        <p:xfrm>
          <a:off x="228600" y="1676400"/>
          <a:ext cx="2590800" cy="1219200"/>
        </p:xfrm>
        <a:graphic>
          <a:graphicData uri="http://schemas.openxmlformats.org/drawingml/2006/table">
            <a:tbl>
              <a:tblPr firstRow="1" bandCol="1">
                <a:tableStyleId>{21E4AEA4-8DFA-4A89-87EB-49C32662AFE0}</a:tableStyleId>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840">
                <a:tc>
                  <a:txBody>
                    <a:bodyPr/>
                    <a:lstStyle/>
                    <a:p>
                      <a:pPr algn="ctr"/>
                      <a:r>
                        <a:rPr lang="en-US" sz="1000" dirty="0"/>
                        <a:t>Country</a:t>
                      </a:r>
                    </a:p>
                  </a:txBody>
                  <a:tcPr/>
                </a:tc>
                <a:tc>
                  <a:txBody>
                    <a:bodyPr/>
                    <a:lstStyle/>
                    <a:p>
                      <a:pPr algn="ctr"/>
                      <a:r>
                        <a:rPr lang="en-US" sz="1000" u="sng" dirty="0"/>
                        <a:t>Cname</a:t>
                      </a:r>
                    </a:p>
                  </a:txBody>
                  <a:tcPr/>
                </a:tc>
                <a:tc>
                  <a:txBody>
                    <a:bodyPr/>
                    <a:lstStyle/>
                    <a:p>
                      <a:pPr algn="ctr"/>
                      <a:r>
                        <a:rPr lang="en-US" sz="1000" dirty="0"/>
                        <a:t>Population</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US</a:t>
                      </a:r>
                    </a:p>
                  </a:txBody>
                  <a:tcPr/>
                </a:tc>
                <a:tc>
                  <a:txBody>
                    <a:bodyPr/>
                    <a:lstStyle/>
                    <a:p>
                      <a:endParaRPr lang="en-US" sz="1000" dirty="0"/>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IN</a:t>
                      </a:r>
                    </a:p>
                  </a:txBody>
                  <a:tcPr/>
                </a:tc>
                <a:tc>
                  <a:txBody>
                    <a:bodyPr/>
                    <a:lstStyle/>
                    <a:p>
                      <a:r>
                        <a:rPr lang="en-US" sz="1000" dirty="0"/>
                        <a:t>1347</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CN</a:t>
                      </a:r>
                    </a:p>
                  </a:txBody>
                  <a:tcPr/>
                </a:tc>
                <a:tc>
                  <a:txBody>
                    <a:bodyPr/>
                    <a:lstStyle/>
                    <a:p>
                      <a:r>
                        <a:rPr lang="en-US" sz="1000" dirty="0"/>
                        <a:t>1412</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RU</a:t>
                      </a:r>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graphicFrame>
        <p:nvGraphicFramePr>
          <p:cNvPr id="10" name="Content Placeholder 3"/>
          <p:cNvGraphicFramePr>
            <a:graphicFrameLocks/>
          </p:cNvGraphicFramePr>
          <p:nvPr>
            <p:extLst>
              <p:ext uri="{D42A27DB-BD31-4B8C-83A1-F6EECF244321}">
                <p14:modId xmlns:p14="http://schemas.microsoft.com/office/powerpoint/2010/main" val="136297653"/>
              </p:ext>
            </p:extLst>
          </p:nvPr>
        </p:nvGraphicFramePr>
        <p:xfrm>
          <a:off x="3200400" y="5638800"/>
          <a:ext cx="2057400" cy="121920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243840">
                <a:tc>
                  <a:txBody>
                    <a:bodyPr/>
                    <a:lstStyle/>
                    <a:p>
                      <a:pPr algn="ctr"/>
                      <a:r>
                        <a:rPr lang="en-US" sz="1000" dirty="0"/>
                        <a:t>Likes</a:t>
                      </a:r>
                    </a:p>
                  </a:txBody>
                  <a:tcPr/>
                </a:tc>
                <a:tc>
                  <a:txBody>
                    <a:bodyPr/>
                    <a:lstStyle/>
                    <a:p>
                      <a:pPr algn="ctr"/>
                      <a:r>
                        <a:rPr lang="en-US" sz="1000" u="sng" dirty="0"/>
                        <a:t>ID#</a:t>
                      </a:r>
                    </a:p>
                  </a:txBody>
                  <a:tcPr/>
                </a:tc>
                <a:tc>
                  <a:txBody>
                    <a:bodyPr/>
                    <a:lstStyle/>
                    <a:p>
                      <a:pPr algn="ctr"/>
                      <a:r>
                        <a:rPr lang="en-US" sz="1000" u="sng" dirty="0"/>
                        <a:t>Species</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Horse</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1</a:t>
                      </a:r>
                    </a:p>
                  </a:txBody>
                  <a:tcPr/>
                </a:tc>
                <a:tc>
                  <a:txBody>
                    <a:bodyPr/>
                    <a:lstStyle/>
                    <a:p>
                      <a:r>
                        <a:rPr lang="en-US" sz="1000" dirty="0"/>
                        <a:t>Cat</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2</a:t>
                      </a:r>
                    </a:p>
                  </a:txBody>
                  <a:tcPr/>
                </a:tc>
                <a:tc>
                  <a:txBody>
                    <a:bodyPr/>
                    <a:lstStyle/>
                    <a:p>
                      <a:r>
                        <a:rPr lang="en-US" sz="1000" dirty="0"/>
                        <a:t>Cat</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6</a:t>
                      </a:r>
                    </a:p>
                  </a:txBody>
                  <a:tcPr/>
                </a:tc>
                <a:tc>
                  <a:txBody>
                    <a:bodyPr/>
                    <a:lstStyle/>
                    <a:p>
                      <a:r>
                        <a:rPr lang="en-US" sz="1000" dirty="0"/>
                        <a:t>Yak</a:t>
                      </a:r>
                    </a:p>
                  </a:txBody>
                  <a:tcPr/>
                </a:tc>
                <a:extLst>
                  <a:ext uri="{0D108BD9-81ED-4DB2-BD59-A6C34878D82A}">
                    <a16:rowId xmlns:a16="http://schemas.microsoft.com/office/drawing/2014/main" val="10004"/>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636178892"/>
              </p:ext>
            </p:extLst>
          </p:nvPr>
        </p:nvGraphicFramePr>
        <p:xfrm>
          <a:off x="381000" y="5638800"/>
          <a:ext cx="2438400" cy="1463040"/>
        </p:xfrm>
        <a:graphic>
          <a:graphicData uri="http://schemas.openxmlformats.org/drawingml/2006/table">
            <a:tbl>
              <a:tblPr firstRow="1" bandCol="1">
                <a:tableStyleId>{21E4AEA4-8DFA-4A89-87EB-49C32662AFE0}</a:tableStyleId>
              </a:tblPr>
              <a:tblGrid>
                <a:gridCol w="8128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43840">
                <a:tc>
                  <a:txBody>
                    <a:bodyPr/>
                    <a:lstStyle/>
                    <a:p>
                      <a:pPr algn="ctr"/>
                      <a:r>
                        <a:rPr lang="en-US" sz="1000" dirty="0"/>
                        <a:t>Animal</a:t>
                      </a:r>
                    </a:p>
                  </a:txBody>
                  <a:tcPr/>
                </a:tc>
                <a:tc>
                  <a:txBody>
                    <a:bodyPr/>
                    <a:lstStyle/>
                    <a:p>
                      <a:pPr algn="ctr"/>
                      <a:r>
                        <a:rPr lang="en-US" sz="1000" u="sng" dirty="0"/>
                        <a:t>Species</a:t>
                      </a:r>
                    </a:p>
                  </a:txBody>
                  <a:tcPr/>
                </a:tc>
                <a:tc>
                  <a:txBody>
                    <a:bodyPr/>
                    <a:lstStyle/>
                    <a:p>
                      <a:pPr algn="ctr"/>
                      <a:r>
                        <a:rPr lang="en-US" sz="1000" dirty="0"/>
                        <a:t>Discovered</a:t>
                      </a:r>
                    </a:p>
                  </a:txBody>
                  <a:tcPr/>
                </a:tc>
                <a:extLst>
                  <a:ext uri="{0D108BD9-81ED-4DB2-BD59-A6C34878D82A}">
                    <a16:rowId xmlns:a16="http://schemas.microsoft.com/office/drawing/2014/main" val="10000"/>
                  </a:ext>
                </a:extLst>
              </a:tr>
              <a:tr h="243840">
                <a:tc>
                  <a:txBody>
                    <a:bodyPr/>
                    <a:lstStyle/>
                    <a:p>
                      <a:endParaRPr lang="en-US" sz="1000" dirty="0"/>
                    </a:p>
                  </a:txBody>
                  <a:tcPr>
                    <a:solidFill>
                      <a:schemeClr val="bg1"/>
                    </a:solidFill>
                  </a:tcPr>
                </a:tc>
                <a:tc>
                  <a:txBody>
                    <a:bodyPr/>
                    <a:lstStyle/>
                    <a:p>
                      <a:r>
                        <a:rPr lang="en-US" sz="1000" dirty="0"/>
                        <a:t>Horse</a:t>
                      </a:r>
                    </a:p>
                  </a:txBody>
                  <a:tcPr/>
                </a:tc>
                <a:tc>
                  <a:txBody>
                    <a:bodyPr/>
                    <a:lstStyle/>
                    <a:p>
                      <a:r>
                        <a:rPr lang="en-US" sz="1000" dirty="0"/>
                        <a:t>Asia</a:t>
                      </a:r>
                    </a:p>
                  </a:txBody>
                  <a:tcPr/>
                </a:tc>
                <a:extLst>
                  <a:ext uri="{0D108BD9-81ED-4DB2-BD59-A6C34878D82A}">
                    <a16:rowId xmlns:a16="http://schemas.microsoft.com/office/drawing/2014/main" val="10001"/>
                  </a:ext>
                </a:extLst>
              </a:tr>
              <a:tr h="243840">
                <a:tc>
                  <a:txBody>
                    <a:bodyPr/>
                    <a:lstStyle/>
                    <a:p>
                      <a:endParaRPr lang="en-US" sz="1000" dirty="0"/>
                    </a:p>
                  </a:txBody>
                  <a:tcPr>
                    <a:solidFill>
                      <a:schemeClr val="bg1"/>
                    </a:solidFill>
                  </a:tcPr>
                </a:tc>
                <a:tc>
                  <a:txBody>
                    <a:bodyPr/>
                    <a:lstStyle/>
                    <a:p>
                      <a:r>
                        <a:rPr lang="en-US" sz="1000" dirty="0"/>
                        <a:t>Wolf</a:t>
                      </a:r>
                    </a:p>
                  </a:txBody>
                  <a:tcPr/>
                </a:tc>
                <a:tc>
                  <a:txBody>
                    <a:bodyPr/>
                    <a:lstStyle/>
                    <a:p>
                      <a:r>
                        <a:rPr lang="en-US" sz="1000" dirty="0"/>
                        <a:t>Asia</a:t>
                      </a:r>
                    </a:p>
                  </a:txBody>
                  <a:tcPr/>
                </a:tc>
                <a:extLst>
                  <a:ext uri="{0D108BD9-81ED-4DB2-BD59-A6C34878D82A}">
                    <a16:rowId xmlns:a16="http://schemas.microsoft.com/office/drawing/2014/main" val="10002"/>
                  </a:ext>
                </a:extLst>
              </a:tr>
              <a:tr h="243840">
                <a:tc>
                  <a:txBody>
                    <a:bodyPr/>
                    <a:lstStyle/>
                    <a:p>
                      <a:endParaRPr lang="en-US" sz="1000" dirty="0"/>
                    </a:p>
                  </a:txBody>
                  <a:tcPr>
                    <a:solidFill>
                      <a:schemeClr val="bg1"/>
                    </a:solidFill>
                  </a:tcPr>
                </a:tc>
                <a:tc>
                  <a:txBody>
                    <a:bodyPr/>
                    <a:lstStyle/>
                    <a:p>
                      <a:r>
                        <a:rPr lang="en-US" sz="1000" dirty="0"/>
                        <a:t>Cat</a:t>
                      </a:r>
                    </a:p>
                  </a:txBody>
                  <a:tcPr/>
                </a:tc>
                <a:tc>
                  <a:txBody>
                    <a:bodyPr/>
                    <a:lstStyle/>
                    <a:p>
                      <a:r>
                        <a:rPr lang="en-US" sz="1000" dirty="0"/>
                        <a:t>Africa</a:t>
                      </a:r>
                    </a:p>
                  </a:txBody>
                  <a:tcPr/>
                </a:tc>
                <a:extLst>
                  <a:ext uri="{0D108BD9-81ED-4DB2-BD59-A6C34878D82A}">
                    <a16:rowId xmlns:a16="http://schemas.microsoft.com/office/drawing/2014/main" val="10003"/>
                  </a:ext>
                </a:extLst>
              </a:tr>
              <a:tr h="243840">
                <a:tc>
                  <a:txBody>
                    <a:bodyPr/>
                    <a:lstStyle/>
                    <a:p>
                      <a:endParaRPr lang="en-US" sz="1000" dirty="0"/>
                    </a:p>
                  </a:txBody>
                  <a:tcPr>
                    <a:solidFill>
                      <a:schemeClr val="bg1"/>
                    </a:solidFill>
                  </a:tcPr>
                </a:tc>
                <a:tc>
                  <a:txBody>
                    <a:bodyPr/>
                    <a:lstStyle/>
                    <a:p>
                      <a:r>
                        <a:rPr lang="en-US" sz="1000" dirty="0"/>
                        <a:t>Yak</a:t>
                      </a:r>
                    </a:p>
                  </a:txBody>
                  <a:tcPr/>
                </a:tc>
                <a:tc>
                  <a:txBody>
                    <a:bodyPr/>
                    <a:lstStyle/>
                    <a:p>
                      <a:r>
                        <a:rPr lang="en-US" sz="1000" dirty="0"/>
                        <a:t>Asia</a:t>
                      </a:r>
                    </a:p>
                  </a:txBody>
                  <a:tcPr/>
                </a:tc>
                <a:extLst>
                  <a:ext uri="{0D108BD9-81ED-4DB2-BD59-A6C34878D82A}">
                    <a16:rowId xmlns:a16="http://schemas.microsoft.com/office/drawing/2014/main" val="10004"/>
                  </a:ext>
                </a:extLst>
              </a:tr>
              <a:tr h="243840">
                <a:tc>
                  <a:txBody>
                    <a:bodyPr/>
                    <a:lstStyle/>
                    <a:p>
                      <a:endParaRPr lang="en-US" sz="1000" dirty="0"/>
                    </a:p>
                  </a:txBody>
                  <a:tcPr>
                    <a:solidFill>
                      <a:schemeClr val="bg1"/>
                    </a:solidFill>
                  </a:tcPr>
                </a:tc>
                <a:tc>
                  <a:txBody>
                    <a:bodyPr/>
                    <a:lstStyle/>
                    <a:p>
                      <a:r>
                        <a:rPr lang="en-US" sz="1000" dirty="0"/>
                        <a:t>Zebra</a:t>
                      </a:r>
                    </a:p>
                  </a:txBody>
                  <a:tcPr/>
                </a:tc>
                <a:tc>
                  <a:txBody>
                    <a:bodyPr/>
                    <a:lstStyle/>
                    <a:p>
                      <a:r>
                        <a:rPr lang="en-US" sz="1000" dirty="0"/>
                        <a:t>Africa</a:t>
                      </a:r>
                    </a:p>
                  </a:txBody>
                  <a:tcPr/>
                </a:tc>
                <a:extLst>
                  <a:ext uri="{0D108BD9-81ED-4DB2-BD59-A6C34878D82A}">
                    <a16:rowId xmlns:a16="http://schemas.microsoft.com/office/drawing/2014/main" val="10005"/>
                  </a:ext>
                </a:extLst>
              </a:tr>
            </a:tbl>
          </a:graphicData>
        </a:graphic>
      </p:graphicFrame>
      <p:pic>
        <p:nvPicPr>
          <p:cNvPr id="2" name="Picture 1">
            <a:extLst>
              <a:ext uri="{FF2B5EF4-FFF2-40B4-BE49-F238E27FC236}">
                <a16:creationId xmlns:a16="http://schemas.microsoft.com/office/drawing/2014/main" id="{42B84C58-BFA2-4B1F-8DC9-950821E6030C}"/>
              </a:ext>
            </a:extLst>
          </p:cNvPr>
          <p:cNvPicPr>
            <a:picLocks noChangeAspect="1"/>
          </p:cNvPicPr>
          <p:nvPr/>
        </p:nvPicPr>
        <p:blipFill>
          <a:blip r:embed="rId3"/>
          <a:stretch>
            <a:fillRect/>
          </a:stretch>
        </p:blipFill>
        <p:spPr>
          <a:xfrm>
            <a:off x="5029200" y="1661160"/>
            <a:ext cx="5029200" cy="4286250"/>
          </a:xfrm>
          <a:prstGeom prst="rect">
            <a:avLst/>
          </a:prstGeom>
        </p:spPr>
      </p:pic>
    </p:spTree>
    <p:extLst>
      <p:ext uri="{BB962C8B-B14F-4D97-AF65-F5344CB8AC3E}">
        <p14:creationId xmlns:p14="http://schemas.microsoft.com/office/powerpoint/2010/main" val="19111881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DCC7-8B7D-43CE-969E-7C06FCC1988D}"/>
              </a:ext>
            </a:extLst>
          </p:cNvPr>
          <p:cNvSpPr>
            <a:spLocks noGrp="1"/>
          </p:cNvSpPr>
          <p:nvPr>
            <p:ph type="title"/>
          </p:nvPr>
        </p:nvSpPr>
        <p:spPr/>
        <p:txBody>
          <a:bodyPr/>
          <a:lstStyle/>
          <a:p>
            <a:r>
              <a:rPr lang="en-US" dirty="0"/>
              <a:t>Same Drawing</a:t>
            </a:r>
            <a:r>
              <a:rPr lang="en-US"/>
              <a:t>: Easier To Read</a:t>
            </a:r>
          </a:p>
        </p:txBody>
      </p:sp>
      <p:sp>
        <p:nvSpPr>
          <p:cNvPr id="3" name="Content Placeholder 2">
            <a:extLst>
              <a:ext uri="{FF2B5EF4-FFF2-40B4-BE49-F238E27FC236}">
                <a16:creationId xmlns:a16="http://schemas.microsoft.com/office/drawing/2014/main" id="{21AB6D5F-562C-4CF1-A901-DDC7C91012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8BA4D7-0D42-4E0D-AA70-65465CBD80F3}"/>
              </a:ext>
            </a:extLst>
          </p:cNvPr>
          <p:cNvPicPr>
            <a:picLocks noChangeAspect="1"/>
          </p:cNvPicPr>
          <p:nvPr/>
        </p:nvPicPr>
        <p:blipFill>
          <a:blip r:embed="rId2"/>
          <a:stretch>
            <a:fillRect/>
          </a:stretch>
        </p:blipFill>
        <p:spPr>
          <a:xfrm>
            <a:off x="1231392" y="1219200"/>
            <a:ext cx="7152640" cy="6096000"/>
          </a:xfrm>
          <a:prstGeom prst="rect">
            <a:avLst/>
          </a:prstGeom>
        </p:spPr>
      </p:pic>
    </p:spTree>
    <p:extLst>
      <p:ext uri="{BB962C8B-B14F-4D97-AF65-F5344CB8AC3E}">
        <p14:creationId xmlns:p14="http://schemas.microsoft.com/office/powerpoint/2010/main" val="38389694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Options for Relationships</a:t>
            </a:r>
          </a:p>
        </p:txBody>
      </p:sp>
      <p:sp>
        <p:nvSpPr>
          <p:cNvPr id="3" name="Content Placeholder 2"/>
          <p:cNvSpPr>
            <a:spLocks noGrp="1"/>
          </p:cNvSpPr>
          <p:nvPr>
            <p:ph idx="1"/>
          </p:nvPr>
        </p:nvSpPr>
        <p:spPr/>
        <p:txBody>
          <a:bodyPr numCol="1"/>
          <a:lstStyle/>
          <a:p>
            <a:pPr marL="0" indent="0" algn="ctr">
              <a:buNone/>
            </a:pPr>
            <a:r>
              <a:rPr lang="en-US" b="1" dirty="0">
                <a:solidFill>
                  <a:srgbClr val="FF0000"/>
                </a:solidFill>
              </a:rPr>
              <a:t>General case</a:t>
            </a:r>
          </a:p>
          <a:p>
            <a:r>
              <a:rPr lang="en-US" dirty="0"/>
              <a:t>We have a relationship R among entity sets E</a:t>
            </a:r>
            <a:r>
              <a:rPr lang="en-US" baseline="-25000" dirty="0"/>
              <a:t>1</a:t>
            </a:r>
            <a:r>
              <a:rPr lang="en-US" dirty="0"/>
              <a:t>, E</a:t>
            </a:r>
            <a:r>
              <a:rPr lang="en-US" baseline="-25000" dirty="0"/>
              <a:t>2</a:t>
            </a:r>
            <a:r>
              <a:rPr lang="en-US" dirty="0"/>
              <a:t>, …, E</a:t>
            </a:r>
            <a:r>
              <a:rPr lang="en-US" baseline="-25000" dirty="0"/>
              <a:t>n</a:t>
            </a:r>
            <a:r>
              <a:rPr lang="en-US" dirty="0"/>
              <a:t>, with properties P</a:t>
            </a:r>
            <a:r>
              <a:rPr lang="en-US" baseline="-25000" dirty="0"/>
              <a:t>1</a:t>
            </a:r>
            <a:r>
              <a:rPr lang="en-US" dirty="0"/>
              <a:t>, P</a:t>
            </a:r>
            <a:r>
              <a:rPr lang="en-US" baseline="-25000" dirty="0"/>
              <a:t>2</a:t>
            </a:r>
            <a:r>
              <a:rPr lang="en-US" dirty="0"/>
              <a:t>, …, P</a:t>
            </a:r>
            <a:r>
              <a:rPr lang="en-US" baseline="-25000" dirty="0"/>
              <a:t>m</a:t>
            </a:r>
          </a:p>
          <a:p>
            <a:r>
              <a:rPr lang="en-US" dirty="0"/>
              <a:t>Each </a:t>
            </a:r>
            <a:r>
              <a:rPr lang="en-US" dirty="0" err="1"/>
              <a:t>E</a:t>
            </a:r>
            <a:r>
              <a:rPr lang="en-US" baseline="-25000" dirty="0" err="1"/>
              <a:t>i</a:t>
            </a:r>
            <a:r>
              <a:rPr lang="en-US" dirty="0"/>
              <a:t> is implemented as a table</a:t>
            </a:r>
          </a:p>
          <a:p>
            <a:r>
              <a:rPr lang="en-US" dirty="0"/>
              <a:t>We can always implement R as a table with foreign key constraints referencing E</a:t>
            </a:r>
            <a:r>
              <a:rPr lang="en-US" baseline="-25000" dirty="0"/>
              <a:t>1</a:t>
            </a:r>
            <a:r>
              <a:rPr lang="en-US" dirty="0"/>
              <a:t>, E</a:t>
            </a:r>
            <a:r>
              <a:rPr lang="en-US" baseline="-25000" dirty="0"/>
              <a:t>2</a:t>
            </a:r>
            <a:r>
              <a:rPr lang="en-US" dirty="0"/>
              <a:t>, …, E</a:t>
            </a:r>
            <a:r>
              <a:rPr lang="en-US" baseline="-25000" dirty="0"/>
              <a:t>n</a:t>
            </a:r>
            <a:r>
              <a:rPr lang="en-US" dirty="0"/>
              <a:t>, and with R also storing properties P</a:t>
            </a:r>
            <a:r>
              <a:rPr lang="en-US" baseline="-25000" dirty="0"/>
              <a:t>1</a:t>
            </a:r>
            <a:r>
              <a:rPr lang="en-US" dirty="0"/>
              <a:t>, P</a:t>
            </a:r>
            <a:r>
              <a:rPr lang="en-US" baseline="-25000" dirty="0"/>
              <a:t>2</a:t>
            </a:r>
            <a:r>
              <a:rPr lang="en-US" dirty="0"/>
              <a:t>, …, P</a:t>
            </a:r>
            <a:r>
              <a:rPr lang="en-US" baseline="-25000" dirty="0"/>
              <a:t>m</a:t>
            </a:r>
          </a:p>
          <a:p>
            <a:endParaRPr lang="en-US" dirty="0"/>
          </a:p>
          <a:p>
            <a:pPr marL="0" indent="0" algn="ctr">
              <a:buNone/>
            </a:pPr>
            <a:r>
              <a:rPr lang="en-US" b="1" dirty="0">
                <a:solidFill>
                  <a:srgbClr val="FF0000"/>
                </a:solidFill>
              </a:rPr>
              <a:t>Special case: R is binary many-to-one from E</a:t>
            </a:r>
            <a:r>
              <a:rPr lang="en-US" b="1" baseline="-25000" dirty="0">
                <a:solidFill>
                  <a:srgbClr val="FF0000"/>
                </a:solidFill>
              </a:rPr>
              <a:t>1</a:t>
            </a:r>
            <a:r>
              <a:rPr lang="en-US" b="1" dirty="0">
                <a:solidFill>
                  <a:srgbClr val="FF0000"/>
                </a:solidFill>
              </a:rPr>
              <a:t> to E</a:t>
            </a:r>
            <a:r>
              <a:rPr lang="en-US" b="1" baseline="-25000" dirty="0">
                <a:solidFill>
                  <a:srgbClr val="FF0000"/>
                </a:solidFill>
              </a:rPr>
              <a:t>2</a:t>
            </a:r>
          </a:p>
          <a:p>
            <a:r>
              <a:rPr lang="en-US" dirty="0"/>
              <a:t>We can, if we like, avoid introducing a table for R</a:t>
            </a:r>
          </a:p>
          <a:p>
            <a:r>
              <a:rPr lang="en-US" dirty="0"/>
              <a:t>We implement R as a foreign key constraint in E</a:t>
            </a:r>
            <a:r>
              <a:rPr lang="en-US" baseline="-25000" dirty="0"/>
              <a:t>1</a:t>
            </a:r>
            <a:r>
              <a:rPr lang="en-US" dirty="0"/>
              <a:t> referencing E</a:t>
            </a:r>
            <a:r>
              <a:rPr lang="en-US" baseline="-25000" dirty="0"/>
              <a:t>2</a:t>
            </a:r>
            <a:r>
              <a:rPr lang="en-US" dirty="0"/>
              <a:t>, and with E</a:t>
            </a:r>
            <a:r>
              <a:rPr lang="en-US" baseline="-25000" dirty="0"/>
              <a:t>1</a:t>
            </a:r>
            <a:r>
              <a:rPr lang="en-US" dirty="0"/>
              <a:t> also storing properties P</a:t>
            </a:r>
            <a:r>
              <a:rPr lang="en-US" baseline="-25000" dirty="0"/>
              <a:t>1</a:t>
            </a:r>
            <a:r>
              <a:rPr lang="en-US" dirty="0"/>
              <a:t>, P</a:t>
            </a:r>
            <a:r>
              <a:rPr lang="en-US" baseline="-25000" dirty="0"/>
              <a:t>2</a:t>
            </a:r>
            <a:r>
              <a:rPr lang="en-US" dirty="0"/>
              <a:t>, …, P</a:t>
            </a:r>
            <a:r>
              <a:rPr lang="en-US" baseline="-25000" dirty="0"/>
              <a:t>m</a:t>
            </a:r>
          </a:p>
        </p:txBody>
      </p:sp>
    </p:spTree>
    <p:extLst>
      <p:ext uri="{BB962C8B-B14F-4D97-AF65-F5344CB8AC3E}">
        <p14:creationId xmlns:p14="http://schemas.microsoft.com/office/powerpoint/2010/main" val="605110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numCol="1"/>
          <a:lstStyle/>
          <a:p>
            <a:r>
              <a:rPr lang="en-US" dirty="0"/>
              <a:t>Which Implementation to Use for Born?</a:t>
            </a:r>
            <a:br>
              <a:rPr lang="en-US" dirty="0"/>
            </a:br>
            <a:r>
              <a:rPr lang="en-US" dirty="0"/>
              <a:t>(And for Such Relationships in General)</a:t>
            </a:r>
          </a:p>
        </p:txBody>
      </p:sp>
      <p:sp>
        <p:nvSpPr>
          <p:cNvPr id="87043" name="Content Placeholder 2"/>
          <p:cNvSpPr>
            <a:spLocks noGrp="1"/>
          </p:cNvSpPr>
          <p:nvPr>
            <p:ph idx="1"/>
          </p:nvPr>
        </p:nvSpPr>
        <p:spPr/>
        <p:txBody>
          <a:bodyPr numCol="1"/>
          <a:lstStyle/>
          <a:p>
            <a:r>
              <a:rPr lang="en-US" dirty="0"/>
              <a:t>We cannot give a general rule</a:t>
            </a:r>
          </a:p>
          <a:p>
            <a:r>
              <a:rPr lang="en-US" dirty="0"/>
              <a:t>Our original implementation would introduce NULLs for Persons for whom we do not know the country of birth</a:t>
            </a:r>
          </a:p>
          <a:p>
            <a:r>
              <a:rPr lang="en-US" dirty="0"/>
              <a:t>Our alternate implementation would introduce an additional table, which would have no NULLs</a:t>
            </a:r>
          </a:p>
          <a:p>
            <a:endParaRPr lang="en-US" dirty="0"/>
          </a:p>
          <a:p>
            <a:pPr marL="0" indent="0">
              <a:buNone/>
            </a:pPr>
            <a:endParaRPr lang="en-US" dirty="0"/>
          </a:p>
          <a:p>
            <a:endParaRPr lang="en-US" dirty="0"/>
          </a:p>
          <a:p>
            <a:r>
              <a:rPr lang="en-US" b="1" i="1" dirty="0">
                <a:solidFill>
                  <a:srgbClr val="FF0000"/>
                </a:solidFill>
              </a:rPr>
              <a:t>For the purpose of the class, we will always use our original implementation (without the additional table), to have better exercises and to reinforce the fundamental nature of binary many-to-one relationships</a:t>
            </a:r>
          </a:p>
          <a:p>
            <a:endParaRPr lang="en-US" b="1" i="1" dirty="0">
              <a:solidFill>
                <a:srgbClr val="FF0000"/>
              </a:solidFill>
            </a:endParaRPr>
          </a:p>
          <a:p>
            <a:r>
              <a:rPr lang="en-US" b="1" i="1" dirty="0">
                <a:solidFill>
                  <a:srgbClr val="FF0000"/>
                </a:solidFill>
              </a:rPr>
              <a:t>So do this for all your work when relevant</a:t>
            </a:r>
          </a:p>
          <a:p>
            <a:endParaRPr lang="en-US" dirty="0"/>
          </a:p>
          <a:p>
            <a:endParaRPr lang="en-US" dirty="0"/>
          </a:p>
          <a:p>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numCol="1"/>
          <a:lstStyle/>
          <a:p>
            <a:r>
              <a:rPr lang="en-US" dirty="0"/>
              <a:t>Sets</a:t>
            </a:r>
          </a:p>
        </p:txBody>
      </p:sp>
      <p:sp>
        <p:nvSpPr>
          <p:cNvPr id="43011" name="Rectangle 3"/>
          <p:cNvSpPr>
            <a:spLocks noGrp="1" noChangeArrowheads="1"/>
          </p:cNvSpPr>
          <p:nvPr>
            <p:ph type="body" idx="1"/>
          </p:nvPr>
        </p:nvSpPr>
        <p:spPr/>
        <p:txBody>
          <a:bodyPr numCol="1"/>
          <a:lstStyle/>
          <a:p>
            <a:r>
              <a:rPr lang="en-US" dirty="0"/>
              <a:t>We will </a:t>
            </a:r>
            <a:r>
              <a:rPr lang="en-US" b="1" i="1" dirty="0">
                <a:solidFill>
                  <a:srgbClr val="FF0000"/>
                </a:solidFill>
              </a:rPr>
              <a:t>not</a:t>
            </a:r>
            <a:r>
              <a:rPr lang="en-US" dirty="0"/>
              <a:t> use axiomatic set theory</a:t>
            </a:r>
          </a:p>
          <a:p>
            <a:r>
              <a:rPr lang="en-US" dirty="0"/>
              <a:t>A </a:t>
            </a:r>
            <a:r>
              <a:rPr lang="en-US" b="1" i="1" dirty="0">
                <a:solidFill>
                  <a:srgbClr val="FF0000"/>
                </a:solidFill>
              </a:rPr>
              <a:t>set</a:t>
            </a:r>
            <a:r>
              <a:rPr lang="en-US" dirty="0"/>
              <a:t> is a “bag” of elements, some/all of which could be sets themselves and a binary relationship “is element of” denoted by </a:t>
            </a:r>
            <a:r>
              <a:rPr lang="en-US" dirty="0">
                <a:sym typeface="Symbol" pitchFamily="18" charset="2"/>
              </a:rPr>
              <a:t>, such as </a:t>
            </a:r>
            <a:r>
              <a:rPr lang="en-US" dirty="0">
                <a:sym typeface="Mathematica1" pitchFamily="2" charset="2"/>
              </a:rPr>
              <a:t>2 </a:t>
            </a:r>
            <a:r>
              <a:rPr lang="en-US" dirty="0">
                <a:sym typeface="Symbol" pitchFamily="18" charset="2"/>
              </a:rPr>
              <a:t> {2, 5, 3, 7}, {</a:t>
            </a:r>
            <a:r>
              <a:rPr lang="en-US" dirty="0">
                <a:sym typeface="Mathematica1" pitchFamily="2" charset="2"/>
              </a:rPr>
              <a:t>2,8} </a:t>
            </a:r>
            <a:r>
              <a:rPr lang="en-US" dirty="0">
                <a:sym typeface="Symbol" pitchFamily="18" charset="2"/>
              </a:rPr>
              <a:t> {2, {2, 8}, 5, 3, 7}, </a:t>
            </a:r>
          </a:p>
          <a:p>
            <a:r>
              <a:rPr lang="en-US" dirty="0">
                <a:sym typeface="Symbol" pitchFamily="18" charset="2"/>
              </a:rPr>
              <a:t>You </a:t>
            </a:r>
            <a:r>
              <a:rPr lang="en-US" b="1" i="1" dirty="0">
                <a:solidFill>
                  <a:srgbClr val="FF0000"/>
                </a:solidFill>
                <a:sym typeface="Symbol" pitchFamily="18" charset="2"/>
              </a:rPr>
              <a:t>cannot</a:t>
            </a:r>
            <a:r>
              <a:rPr lang="en-US" dirty="0">
                <a:sym typeface="Symbol" pitchFamily="18" charset="2"/>
              </a:rPr>
              <a:t> specify</a:t>
            </a:r>
          </a:p>
          <a:p>
            <a:pPr lvl="1"/>
            <a:r>
              <a:rPr lang="en-US" dirty="0">
                <a:sym typeface="Symbol" pitchFamily="18" charset="2"/>
              </a:rPr>
              <a:t>How many times an element appears in a set (if you could, this would be a </a:t>
            </a:r>
            <a:r>
              <a:rPr lang="en-US" b="1" i="1" dirty="0">
                <a:solidFill>
                  <a:srgbClr val="FF0000"/>
                </a:solidFill>
                <a:sym typeface="Symbol" pitchFamily="18" charset="2"/>
              </a:rPr>
              <a:t>multiset</a:t>
            </a:r>
            <a:r>
              <a:rPr lang="en-US" dirty="0">
                <a:sym typeface="Symbol" pitchFamily="18" charset="2"/>
              </a:rPr>
              <a:t>)</a:t>
            </a:r>
          </a:p>
          <a:p>
            <a:pPr lvl="1"/>
            <a:r>
              <a:rPr lang="en-US" dirty="0">
                <a:sym typeface="Symbol" pitchFamily="18" charset="2"/>
              </a:rPr>
              <a:t>In which position an element appears (if you could, this would be a </a:t>
            </a:r>
            <a:r>
              <a:rPr lang="en-US" b="1" i="1" dirty="0">
                <a:solidFill>
                  <a:srgbClr val="FF0000"/>
                </a:solidFill>
                <a:sym typeface="Symbol" pitchFamily="18" charset="2"/>
              </a:rPr>
              <a:t>sequence</a:t>
            </a:r>
            <a:r>
              <a:rPr lang="en-US" dirty="0">
                <a:sym typeface="Symbol" pitchFamily="18" charset="2"/>
              </a:rPr>
              <a:t>)</a:t>
            </a:r>
          </a:p>
          <a:p>
            <a:r>
              <a:rPr lang="en-US" dirty="0">
                <a:sym typeface="Symbol" pitchFamily="18" charset="2"/>
              </a:rPr>
              <a:t>Therefore, as sets: {2, 5, 3, 7} = {2, 7, 5, 3, 5, 3, 3}</a:t>
            </a:r>
          </a:p>
          <a:p>
            <a:r>
              <a:rPr lang="en-US" dirty="0">
                <a:sym typeface="Symbol" pitchFamily="18" charset="2"/>
              </a:rPr>
              <a:t>Note: in many places you will read: “an element can appear in a set at most once”</a:t>
            </a:r>
          </a:p>
          <a:p>
            <a:pPr>
              <a:buFont typeface="Monotype Sorts" pitchFamily="2" charset="2"/>
              <a:buNone/>
            </a:pPr>
            <a:r>
              <a:rPr lang="en-US" dirty="0">
                <a:sym typeface="Symbol" pitchFamily="18" charset="2"/>
              </a:rPr>
              <a:t>	</a:t>
            </a:r>
            <a:r>
              <a:rPr lang="en-US" b="1" dirty="0">
                <a:solidFill>
                  <a:srgbClr val="FC0128"/>
                </a:solidFill>
                <a:sym typeface="Symbol" pitchFamily="18" charset="2"/>
              </a:rPr>
              <a:t>This statement is not quite right</a:t>
            </a:r>
            <a:r>
              <a:rPr lang="en-US" dirty="0">
                <a:solidFill>
                  <a:srgbClr val="FC0128"/>
                </a:solidFill>
                <a:sym typeface="Symbol" pitchFamily="18" charset="2"/>
              </a:rPr>
              <a:t>.</a:t>
            </a:r>
          </a:p>
          <a:p>
            <a:r>
              <a:rPr lang="en-US" dirty="0">
                <a:sym typeface="Symbol" pitchFamily="18" charset="2"/>
              </a:rPr>
              <a:t>And it is important not to believe that statement, as we will see in a later unit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numCol="1"/>
          <a:lstStyle/>
          <a:p>
            <a:r>
              <a:rPr lang="en-US" dirty="0"/>
              <a:t>To Remember!</a:t>
            </a:r>
          </a:p>
        </p:txBody>
      </p:sp>
      <p:sp>
        <p:nvSpPr>
          <p:cNvPr id="3" name="Content Placeholder 2"/>
          <p:cNvSpPr>
            <a:spLocks noGrp="1"/>
          </p:cNvSpPr>
          <p:nvPr>
            <p:ph idx="1"/>
          </p:nvPr>
        </p:nvSpPr>
        <p:spPr/>
        <p:txBody>
          <a:bodyPr numCol="1"/>
          <a:lstStyle/>
          <a:p>
            <a:pPr>
              <a:defRPr/>
            </a:pPr>
            <a:r>
              <a:rPr lang="en-US" dirty="0"/>
              <a:t>Structurally, a relational database consists of</a:t>
            </a:r>
          </a:p>
          <a:p>
            <a:pPr marL="869950" lvl="1" indent="-457200">
              <a:buFont typeface="+mj-lt"/>
              <a:buAutoNum type="arabicPeriod"/>
              <a:defRPr/>
            </a:pPr>
            <a:r>
              <a:rPr lang="en-US" dirty="0"/>
              <a:t>A </a:t>
            </a:r>
            <a:r>
              <a:rPr lang="en-US" b="1" i="1" dirty="0">
                <a:solidFill>
                  <a:srgbClr val="FF0000"/>
                </a:solidFill>
              </a:rPr>
              <a:t>set of tables with identifiers (primary keys)</a:t>
            </a:r>
          </a:p>
          <a:p>
            <a:pPr marL="869950" lvl="1" indent="-457200">
              <a:buFont typeface="+mj-lt"/>
              <a:buAutoNum type="arabicPeriod"/>
              <a:defRPr/>
            </a:pPr>
            <a:r>
              <a:rPr lang="en-US" dirty="0"/>
              <a:t>A </a:t>
            </a:r>
            <a:r>
              <a:rPr lang="en-US" b="1" i="1" dirty="0">
                <a:solidFill>
                  <a:srgbClr val="FF0000"/>
                </a:solidFill>
              </a:rPr>
              <a:t>set of many-to-one binary relationships </a:t>
            </a:r>
            <a:r>
              <a:rPr lang="en-US" dirty="0"/>
              <a:t>between them, induced by foreign key constraints</a:t>
            </a:r>
          </a:p>
          <a:p>
            <a:pPr marL="869950" lvl="1" indent="-457200">
              <a:buFont typeface="Symbol" pitchFamily="18" charset="2"/>
              <a:buNone/>
              <a:defRPr/>
            </a:pPr>
            <a:r>
              <a:rPr lang="en-US" dirty="0"/>
              <a:t>	In other words; </a:t>
            </a:r>
            <a:r>
              <a:rPr lang="en-US" b="1" i="1" dirty="0">
                <a:solidFill>
                  <a:srgbClr val="FF0000"/>
                </a:solidFill>
              </a:rPr>
              <a:t>a set of functions (in general partial), each from a table into a table</a:t>
            </a:r>
          </a:p>
          <a:p>
            <a:pPr marL="457200" indent="-457200">
              <a:defRPr/>
            </a:pPr>
            <a:endParaRPr lang="en-US" dirty="0"/>
          </a:p>
          <a:p>
            <a:pPr marL="457200" indent="-457200">
              <a:defRPr/>
            </a:pPr>
            <a:endParaRPr lang="en-US" dirty="0"/>
          </a:p>
          <a:p>
            <a:pPr marL="457200" indent="-457200">
              <a:defRPr/>
            </a:pPr>
            <a:r>
              <a:rPr lang="en-US" dirty="0"/>
              <a:t>When designing a relational database, you </a:t>
            </a:r>
            <a:r>
              <a:rPr lang="en-US" b="1" i="1" dirty="0">
                <a:solidFill>
                  <a:srgbClr val="FF0000"/>
                </a:solidFill>
              </a:rPr>
              <a:t>should </a:t>
            </a:r>
            <a:r>
              <a:rPr lang="en-US" dirty="0"/>
              <a:t>specify both (or you will produce a bad specification)</a:t>
            </a:r>
          </a:p>
          <a:p>
            <a:pPr marL="869950" lvl="1" indent="-457200">
              <a:defRPr/>
            </a:pPr>
            <a:r>
              <a:rPr lang="en-US" dirty="0"/>
              <a:t>Technically, tables are enough, but this a very bad practice as you do not specify the relationships between tables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numCol="1"/>
          <a:lstStyle/>
          <a:p>
            <a:r>
              <a:rPr lang="en-US" dirty="0"/>
              <a:t>Many-To-One Mapping From Child to Employee</a:t>
            </a:r>
            <a:br>
              <a:rPr lang="en-US" dirty="0"/>
            </a:br>
            <a:r>
              <a:rPr lang="en-US" dirty="0"/>
              <a:t>(To Reiterate)</a:t>
            </a:r>
          </a:p>
        </p:txBody>
      </p:sp>
      <p:sp>
        <p:nvSpPr>
          <p:cNvPr id="64515" name="Content Placeholder 2"/>
          <p:cNvSpPr>
            <a:spLocks noGrp="1"/>
          </p:cNvSpPr>
          <p:nvPr>
            <p:ph idx="1"/>
          </p:nvPr>
        </p:nvSpPr>
        <p:spPr/>
        <p:txBody>
          <a:bodyPr numCol="1"/>
          <a:lstStyle/>
          <a:p>
            <a:r>
              <a:rPr lang="en-US" dirty="0"/>
              <a:t>Partial function from a set of rows into a set of rows</a:t>
            </a:r>
          </a:p>
        </p:txBody>
      </p:sp>
      <p:graphicFrame>
        <p:nvGraphicFramePr>
          <p:cNvPr id="5" name="Content Placeholder 3"/>
          <p:cNvGraphicFramePr>
            <a:graphicFrameLocks/>
          </p:cNvGraphicFramePr>
          <p:nvPr>
            <p:extLst>
              <p:ext uri="{D42A27DB-BD31-4B8C-83A1-F6EECF244321}">
                <p14:modId xmlns:p14="http://schemas.microsoft.com/office/powerpoint/2010/main" val="3049783629"/>
              </p:ext>
            </p:extLst>
          </p:nvPr>
        </p:nvGraphicFramePr>
        <p:xfrm>
          <a:off x="5562600" y="3962400"/>
          <a:ext cx="4229100" cy="3337560"/>
        </p:xfrm>
        <a:graphic>
          <a:graphicData uri="http://schemas.openxmlformats.org/drawingml/2006/table">
            <a:tbl>
              <a:tblPr bandCol="1">
                <a:tableStyleId>{2D5ABB26-0587-4C30-8999-92F81FD0307C}</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endParaRPr lang="en-US" sz="1400" dirty="0"/>
                    </a:p>
                  </a:txBody>
                  <a:tcPr/>
                </a:tc>
                <a:tc>
                  <a:txBody>
                    <a:bodyPr/>
                    <a:lstStyle/>
                    <a:p>
                      <a:r>
                        <a:rPr lang="en-US" sz="1400" dirty="0"/>
                        <a:t>1</a:t>
                      </a:r>
                    </a:p>
                  </a:txBody>
                  <a:tcPr/>
                </a:tc>
                <a:tc>
                  <a:txBody>
                    <a:bodyPr/>
                    <a:lstStyle/>
                    <a:p>
                      <a:r>
                        <a:rPr lang="en-US" sz="1400" dirty="0"/>
                        <a:t>Alice</a:t>
                      </a:r>
                    </a:p>
                  </a:txBody>
                  <a:tcPr/>
                </a:tc>
                <a:extLst>
                  <a:ext uri="{0D108BD9-81ED-4DB2-BD59-A6C34878D82A}">
                    <a16:rowId xmlns:a16="http://schemas.microsoft.com/office/drawing/2014/main" val="10000"/>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tc>
                <a:tc>
                  <a:txBody>
                    <a:bodyPr/>
                    <a:lstStyle/>
                    <a:p>
                      <a:r>
                        <a:rPr lang="en-US" sz="1400" dirty="0"/>
                        <a:t>4</a:t>
                      </a:r>
                    </a:p>
                  </a:txBody>
                  <a:tcPr/>
                </a:tc>
                <a:tc>
                  <a:txBody>
                    <a:bodyPr/>
                    <a:lstStyle/>
                    <a:p>
                      <a:r>
                        <a:rPr lang="en-US" sz="1400" dirty="0"/>
                        <a:t>Carol</a:t>
                      </a:r>
                    </a:p>
                  </a:txBody>
                  <a:tcPr/>
                </a:tc>
                <a:extLst>
                  <a:ext uri="{0D108BD9-81ED-4DB2-BD59-A6C34878D82A}">
                    <a16:rowId xmlns:a16="http://schemas.microsoft.com/office/drawing/2014/main" val="10004"/>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r h="370840">
                <a:tc>
                  <a:txBody>
                    <a:bodyPr/>
                    <a:lstStyle/>
                    <a:p>
                      <a:endParaRPr lang="en-US" sz="1400" dirty="0"/>
                    </a:p>
                  </a:txBody>
                  <a:tcPr/>
                </a:tc>
                <a:tc>
                  <a:txBody>
                    <a:bodyPr/>
                    <a:lstStyle/>
                    <a:p>
                      <a:r>
                        <a:rPr lang="en-US" sz="1400" dirty="0"/>
                        <a:t>5</a:t>
                      </a:r>
                    </a:p>
                  </a:txBody>
                  <a:tcPr/>
                </a:tc>
                <a:tc>
                  <a:txBody>
                    <a:bodyPr/>
                    <a:lstStyle/>
                    <a:p>
                      <a:r>
                        <a:rPr lang="en-US" sz="1400" dirty="0"/>
                        <a:t>David</a:t>
                      </a:r>
                    </a:p>
                  </a:txBody>
                  <a:tcPr/>
                </a:tc>
                <a:extLst>
                  <a:ext uri="{0D108BD9-81ED-4DB2-BD59-A6C34878D82A}">
                    <a16:rowId xmlns:a16="http://schemas.microsoft.com/office/drawing/2014/main" val="10006"/>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70840">
                <a:tc>
                  <a:txBody>
                    <a:bodyPr/>
                    <a:lstStyle/>
                    <a:p>
                      <a:endParaRPr lang="en-US" sz="1400" dirty="0"/>
                    </a:p>
                  </a:txBody>
                  <a:tcPr/>
                </a:tc>
                <a:tc>
                  <a:txBody>
                    <a:bodyPr/>
                    <a:lstStyle/>
                    <a:p>
                      <a:r>
                        <a:rPr lang="en-US" sz="1400" dirty="0"/>
                        <a:t>6</a:t>
                      </a:r>
                    </a:p>
                  </a:txBody>
                  <a:tcPr/>
                </a:tc>
                <a:tc>
                  <a:txBody>
                    <a:bodyPr/>
                    <a:lstStyle/>
                    <a:p>
                      <a:r>
                        <a:rPr lang="en-US" sz="1400" dirty="0"/>
                        <a:t>Bob</a:t>
                      </a:r>
                    </a:p>
                  </a:txBody>
                  <a:tcPr/>
                </a:tc>
                <a:extLst>
                  <a:ext uri="{0D108BD9-81ED-4DB2-BD59-A6C34878D82A}">
                    <a16:rowId xmlns:a16="http://schemas.microsoft.com/office/drawing/2014/main" val="10008"/>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630216587"/>
              </p:ext>
            </p:extLst>
          </p:nvPr>
        </p:nvGraphicFramePr>
        <p:xfrm>
          <a:off x="304800" y="3962400"/>
          <a:ext cx="4229100" cy="3337560"/>
        </p:xfrm>
        <a:graphic>
          <a:graphicData uri="http://schemas.openxmlformats.org/drawingml/2006/table">
            <a:tbl>
              <a:tblPr bandCol="1">
                <a:tableStyleId>{C083E6E3-FA7D-4D7B-A595-EF9225AFEA82}</a:tableStyleId>
              </a:tblPr>
              <a:tblGrid>
                <a:gridCol w="1409700">
                  <a:extLst>
                    <a:ext uri="{9D8B030D-6E8A-4147-A177-3AD203B41FA5}">
                      <a16:colId xmlns:a16="http://schemas.microsoft.com/office/drawing/2014/main" val="20000"/>
                    </a:ext>
                  </a:extLst>
                </a:gridCol>
                <a:gridCol w="1409700">
                  <a:extLst>
                    <a:ext uri="{9D8B030D-6E8A-4147-A177-3AD203B41FA5}">
                      <a16:colId xmlns:a16="http://schemas.microsoft.com/office/drawing/2014/main" val="20001"/>
                    </a:ext>
                  </a:extLst>
                </a:gridCol>
                <a:gridCol w="1409700">
                  <a:extLst>
                    <a:ext uri="{9D8B030D-6E8A-4147-A177-3AD203B41FA5}">
                      <a16:colId xmlns:a16="http://schemas.microsoft.com/office/drawing/2014/main" val="20002"/>
                    </a:ext>
                  </a:extLst>
                </a:gridCol>
              </a:tblGrid>
              <a:tr h="370840">
                <a:tc>
                  <a:txBody>
                    <a:bodyPr/>
                    <a:lstStyle/>
                    <a:p>
                      <a:endParaRPr lang="en-US" sz="1400" dirty="0"/>
                    </a:p>
                  </a:txBody>
                  <a:tcPr/>
                </a:tc>
                <a:tc>
                  <a:txBody>
                    <a:bodyPr/>
                    <a:lstStyle/>
                    <a:p>
                      <a:r>
                        <a:rPr lang="en-US" sz="1400" dirty="0"/>
                        <a:t>1</a:t>
                      </a:r>
                    </a:p>
                  </a:txBody>
                  <a:tcPr/>
                </a:tc>
                <a:tc>
                  <a:txBody>
                    <a:bodyPr/>
                    <a:lstStyle/>
                    <a:p>
                      <a:r>
                        <a:rPr lang="en-US" sz="1400" dirty="0"/>
                        <a:t>Erica</a:t>
                      </a:r>
                    </a:p>
                  </a:txBody>
                  <a:tcPr/>
                </a:tc>
                <a:extLst>
                  <a:ext uri="{0D108BD9-81ED-4DB2-BD59-A6C34878D82A}">
                    <a16:rowId xmlns:a16="http://schemas.microsoft.com/office/drawing/2014/main" val="10000"/>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70840">
                <a:tc>
                  <a:txBody>
                    <a:bodyPr/>
                    <a:lstStyle/>
                    <a:p>
                      <a:endParaRPr lang="en-US" sz="1400" dirty="0"/>
                    </a:p>
                  </a:txBody>
                  <a:tcPr/>
                </a:tc>
                <a:tc>
                  <a:txBody>
                    <a:bodyPr/>
                    <a:lstStyle/>
                    <a:p>
                      <a:r>
                        <a:rPr lang="en-US" sz="1400" dirty="0"/>
                        <a:t>1</a:t>
                      </a:r>
                    </a:p>
                  </a:txBody>
                  <a:tcPr/>
                </a:tc>
                <a:tc>
                  <a:txBody>
                    <a:bodyPr/>
                    <a:lstStyle/>
                    <a:p>
                      <a:r>
                        <a:rPr lang="en-US" sz="1400" dirty="0"/>
                        <a:t>Frank</a:t>
                      </a:r>
                    </a:p>
                  </a:txBody>
                  <a:tcPr/>
                </a:tc>
                <a:extLst>
                  <a:ext uri="{0D108BD9-81ED-4DB2-BD59-A6C34878D82A}">
                    <a16:rowId xmlns:a16="http://schemas.microsoft.com/office/drawing/2014/main" val="10002"/>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370840">
                <a:tc>
                  <a:txBody>
                    <a:bodyPr/>
                    <a:lstStyle/>
                    <a:p>
                      <a:endParaRPr lang="en-US" sz="1400" dirty="0"/>
                    </a:p>
                  </a:txBody>
                  <a:tcPr/>
                </a:tc>
                <a:tc>
                  <a:txBody>
                    <a:bodyPr/>
                    <a:lstStyle/>
                    <a:p>
                      <a:r>
                        <a:rPr lang="en-US" sz="1400" dirty="0"/>
                        <a:t>2</a:t>
                      </a:r>
                    </a:p>
                  </a:txBody>
                  <a:tcPr/>
                </a:tc>
                <a:tc>
                  <a:txBody>
                    <a:bodyPr/>
                    <a:lstStyle/>
                    <a:p>
                      <a:r>
                        <a:rPr lang="en-US" sz="1400" dirty="0"/>
                        <a:t>Bob</a:t>
                      </a:r>
                    </a:p>
                  </a:txBody>
                  <a:tcPr/>
                </a:tc>
                <a:extLst>
                  <a:ext uri="{0D108BD9-81ED-4DB2-BD59-A6C34878D82A}">
                    <a16:rowId xmlns:a16="http://schemas.microsoft.com/office/drawing/2014/main" val="10004"/>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5"/>
                  </a:ext>
                </a:extLst>
              </a:tr>
              <a:tr h="370840">
                <a:tc>
                  <a:txBody>
                    <a:bodyPr/>
                    <a:lstStyle/>
                    <a:p>
                      <a:endParaRPr lang="en-US" sz="1400" dirty="0"/>
                    </a:p>
                  </a:txBody>
                  <a:tcPr/>
                </a:tc>
                <a:tc>
                  <a:txBody>
                    <a:bodyPr/>
                    <a:lstStyle/>
                    <a:p>
                      <a:r>
                        <a:rPr lang="en-US" sz="1400" dirty="0"/>
                        <a:t>2</a:t>
                      </a:r>
                    </a:p>
                  </a:txBody>
                  <a:tcPr/>
                </a:tc>
                <a:tc>
                  <a:txBody>
                    <a:bodyPr/>
                    <a:lstStyle/>
                    <a:p>
                      <a:r>
                        <a:rPr lang="en-US" sz="1400" dirty="0"/>
                        <a:t>Frank</a:t>
                      </a:r>
                    </a:p>
                  </a:txBody>
                  <a:tcPr/>
                </a:tc>
                <a:extLst>
                  <a:ext uri="{0D108BD9-81ED-4DB2-BD59-A6C34878D82A}">
                    <a16:rowId xmlns:a16="http://schemas.microsoft.com/office/drawing/2014/main" val="10006"/>
                  </a:ext>
                </a:extLst>
              </a:tr>
              <a:tr h="370840">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7"/>
                  </a:ext>
                </a:extLst>
              </a:tr>
              <a:tr h="370840">
                <a:tc>
                  <a:txBody>
                    <a:bodyPr/>
                    <a:lstStyle/>
                    <a:p>
                      <a:endParaRPr lang="en-US" sz="1400" dirty="0"/>
                    </a:p>
                  </a:txBody>
                  <a:tcPr/>
                </a:tc>
                <a:tc>
                  <a:txBody>
                    <a:bodyPr/>
                    <a:lstStyle/>
                    <a:p>
                      <a:r>
                        <a:rPr lang="en-US" sz="1400" dirty="0"/>
                        <a:t>6</a:t>
                      </a:r>
                    </a:p>
                  </a:txBody>
                  <a:tcPr/>
                </a:tc>
                <a:tc>
                  <a:txBody>
                    <a:bodyPr/>
                    <a:lstStyle/>
                    <a:p>
                      <a:r>
                        <a:rPr lang="en-US" sz="1400" dirty="0"/>
                        <a:t>Frank</a:t>
                      </a:r>
                    </a:p>
                  </a:txBody>
                  <a:tcPr/>
                </a:tc>
                <a:extLst>
                  <a:ext uri="{0D108BD9-81ED-4DB2-BD59-A6C34878D82A}">
                    <a16:rowId xmlns:a16="http://schemas.microsoft.com/office/drawing/2014/main" val="10008"/>
                  </a:ext>
                </a:extLst>
              </a:tr>
            </a:tbl>
          </a:graphicData>
        </a:graphic>
      </p:graphicFrame>
      <p:cxnSp>
        <p:nvCxnSpPr>
          <p:cNvPr id="7" name="Straight Arrow Connector 6"/>
          <p:cNvCxnSpPr>
            <a:cxnSpLocks/>
          </p:cNvCxnSpPr>
          <p:nvPr/>
        </p:nvCxnSpPr>
        <p:spPr>
          <a:xfrm>
            <a:off x="2133600" y="4114800"/>
            <a:ext cx="4572000" cy="0"/>
          </a:xfrm>
          <a:prstGeom prst="straightConnector1">
            <a:avLst/>
          </a:prstGeom>
          <a:noFill/>
          <a:ln w="57150" cap="flat" cmpd="sng" algn="ctr">
            <a:solidFill>
              <a:srgbClr val="FC0128"/>
            </a:solidFill>
            <a:prstDash val="solid"/>
            <a:bevel/>
            <a:headEnd type="none" w="med" len="med"/>
            <a:tailEnd type="triangle"/>
          </a:ln>
          <a:effectLst/>
        </p:spPr>
      </p:cxnSp>
      <p:cxnSp>
        <p:nvCxnSpPr>
          <p:cNvPr id="11" name="Straight Arrow Connector 10"/>
          <p:cNvCxnSpPr>
            <a:cxnSpLocks/>
          </p:cNvCxnSpPr>
          <p:nvPr/>
        </p:nvCxnSpPr>
        <p:spPr>
          <a:xfrm flipV="1">
            <a:off x="2133600" y="4267200"/>
            <a:ext cx="4572000" cy="609600"/>
          </a:xfrm>
          <a:prstGeom prst="straightConnector1">
            <a:avLst/>
          </a:prstGeom>
          <a:noFill/>
          <a:ln w="57150" cap="flat" cmpd="sng" algn="ctr">
            <a:solidFill>
              <a:srgbClr val="FC0128"/>
            </a:solidFill>
            <a:prstDash val="solid"/>
            <a:bevel/>
            <a:headEnd type="none" w="med" len="med"/>
            <a:tailEnd type="triangle"/>
          </a:ln>
          <a:effectLst/>
        </p:spPr>
      </p:cxnSp>
      <p:cxnSp>
        <p:nvCxnSpPr>
          <p:cNvPr id="12" name="Straight Arrow Connector 11"/>
          <p:cNvCxnSpPr>
            <a:cxnSpLocks/>
          </p:cNvCxnSpPr>
          <p:nvPr/>
        </p:nvCxnSpPr>
        <p:spPr>
          <a:xfrm flipV="1">
            <a:off x="2057400" y="4876800"/>
            <a:ext cx="4648200" cy="670562"/>
          </a:xfrm>
          <a:prstGeom prst="straightConnector1">
            <a:avLst/>
          </a:prstGeom>
          <a:noFill/>
          <a:ln w="57150" cap="flat" cmpd="sng" algn="ctr">
            <a:solidFill>
              <a:srgbClr val="FC0128"/>
            </a:solidFill>
            <a:prstDash val="solid"/>
            <a:bevel/>
            <a:headEnd type="none" w="med" len="med"/>
            <a:tailEnd type="triangle"/>
          </a:ln>
          <a:effectLst/>
        </p:spPr>
      </p:cxnSp>
      <p:cxnSp>
        <p:nvCxnSpPr>
          <p:cNvPr id="13" name="Straight Arrow Connector 12"/>
          <p:cNvCxnSpPr>
            <a:cxnSpLocks/>
          </p:cNvCxnSpPr>
          <p:nvPr/>
        </p:nvCxnSpPr>
        <p:spPr>
          <a:xfrm flipV="1">
            <a:off x="2133600" y="5029200"/>
            <a:ext cx="4572000" cy="1280161"/>
          </a:xfrm>
          <a:prstGeom prst="straightConnector1">
            <a:avLst/>
          </a:prstGeom>
          <a:noFill/>
          <a:ln w="57150" cap="flat" cmpd="sng" algn="ctr">
            <a:solidFill>
              <a:srgbClr val="FC0128"/>
            </a:solidFill>
            <a:prstDash val="solid"/>
            <a:bevel/>
            <a:headEnd type="none" w="med" len="med"/>
            <a:tailEnd type="triangle"/>
          </a:ln>
          <a:effectLst/>
        </p:spPr>
      </p:cxnSp>
      <p:pic>
        <p:nvPicPr>
          <p:cNvPr id="2" name="Picture 1">
            <a:extLst>
              <a:ext uri="{FF2B5EF4-FFF2-40B4-BE49-F238E27FC236}">
                <a16:creationId xmlns:a16="http://schemas.microsoft.com/office/drawing/2014/main" id="{CDF73ECF-4741-4D87-9F59-B573CD8F24FF}"/>
              </a:ext>
            </a:extLst>
          </p:cNvPr>
          <p:cNvPicPr>
            <a:picLocks noChangeAspect="1"/>
          </p:cNvPicPr>
          <p:nvPr/>
        </p:nvPicPr>
        <p:blipFill>
          <a:blip r:embed="rId3"/>
          <a:stretch>
            <a:fillRect/>
          </a:stretch>
        </p:blipFill>
        <p:spPr>
          <a:xfrm>
            <a:off x="2286010" y="2099312"/>
            <a:ext cx="5962630" cy="1192526"/>
          </a:xfrm>
          <a:prstGeom prst="rect">
            <a:avLst/>
          </a:prstGeom>
        </p:spPr>
      </p:pic>
    </p:spTree>
    <p:extLst>
      <p:ext uri="{BB962C8B-B14F-4D97-AF65-F5344CB8AC3E}">
        <p14:creationId xmlns:p14="http://schemas.microsoft.com/office/powerpoint/2010/main" val="11115669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tle 1"/>
          <p:cNvSpPr>
            <a:spLocks noGrp="1"/>
          </p:cNvSpPr>
          <p:nvPr>
            <p:ph type="title"/>
          </p:nvPr>
        </p:nvSpPr>
        <p:spPr/>
        <p:txBody>
          <a:bodyPr numCol="1"/>
          <a:lstStyle/>
          <a:p>
            <a:r>
              <a:rPr lang="en-US" dirty="0"/>
              <a:t>Very Bad Relational Implementation</a:t>
            </a:r>
          </a:p>
        </p:txBody>
      </p:sp>
      <p:sp>
        <p:nvSpPr>
          <p:cNvPr id="11268" name="Content Placeholder 2"/>
          <p:cNvSpPr>
            <a:spLocks noGrp="1"/>
          </p:cNvSpPr>
          <p:nvPr>
            <p:ph idx="1"/>
          </p:nvPr>
        </p:nvSpPr>
        <p:spPr/>
        <p:txBody>
          <a:bodyPr numCol="1"/>
          <a:lstStyle/>
          <a:p>
            <a:r>
              <a:rPr lang="en-US" dirty="0"/>
              <a:t>Tables are listed with attributes, specifying only which are in the primary key</a:t>
            </a:r>
          </a:p>
          <a:p>
            <a:r>
              <a:rPr lang="en-US" dirty="0"/>
              <a:t>Foreign key constraints are not specified</a:t>
            </a:r>
          </a:p>
          <a:p>
            <a:pPr lvl="1"/>
            <a:r>
              <a:rPr lang="en-US" dirty="0"/>
              <a:t>So, the database does not know what to enforce</a:t>
            </a:r>
          </a:p>
          <a:p>
            <a:pPr marL="552450" lvl="1" indent="0">
              <a:buNone/>
            </a:pPr>
            <a:endParaRPr lang="en-US" dirty="0"/>
          </a:p>
        </p:txBody>
      </p:sp>
      <p:pic>
        <p:nvPicPr>
          <p:cNvPr id="4" name="Picture 3">
            <a:extLst>
              <a:ext uri="{FF2B5EF4-FFF2-40B4-BE49-F238E27FC236}">
                <a16:creationId xmlns:a16="http://schemas.microsoft.com/office/drawing/2014/main" id="{4FC6DF66-0168-42F6-94B1-9D673496A99A}"/>
              </a:ext>
            </a:extLst>
          </p:cNvPr>
          <p:cNvPicPr>
            <a:picLocks noChangeAspect="1"/>
          </p:cNvPicPr>
          <p:nvPr/>
        </p:nvPicPr>
        <p:blipFill>
          <a:blip r:embed="rId3"/>
          <a:stretch>
            <a:fillRect/>
          </a:stretch>
        </p:blipFill>
        <p:spPr>
          <a:xfrm>
            <a:off x="1866064" y="2733676"/>
            <a:ext cx="5906336" cy="463311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1"/>
          <p:cNvSpPr>
            <a:spLocks noGrp="1"/>
          </p:cNvSpPr>
          <p:nvPr>
            <p:ph type="title"/>
          </p:nvPr>
        </p:nvSpPr>
        <p:spPr/>
        <p:txBody>
          <a:bodyPr numCol="1"/>
          <a:lstStyle/>
          <a:p>
            <a:r>
              <a:rPr lang="en-US" dirty="0"/>
              <a:t>Terrible Relational Implementation</a:t>
            </a:r>
          </a:p>
        </p:txBody>
      </p:sp>
      <p:sp>
        <p:nvSpPr>
          <p:cNvPr id="12292" name="Content Placeholder 2"/>
          <p:cNvSpPr>
            <a:spLocks noGrp="1"/>
          </p:cNvSpPr>
          <p:nvPr>
            <p:ph idx="1"/>
          </p:nvPr>
        </p:nvSpPr>
        <p:spPr/>
        <p:txBody>
          <a:bodyPr numCol="1"/>
          <a:lstStyle/>
          <a:p>
            <a:r>
              <a:rPr lang="en-US" dirty="0"/>
              <a:t>Even primary keys are not specified</a:t>
            </a:r>
          </a:p>
        </p:txBody>
      </p:sp>
      <p:pic>
        <p:nvPicPr>
          <p:cNvPr id="2" name="Picture 1">
            <a:extLst>
              <a:ext uri="{FF2B5EF4-FFF2-40B4-BE49-F238E27FC236}">
                <a16:creationId xmlns:a16="http://schemas.microsoft.com/office/drawing/2014/main" id="{1B62F2F2-6131-4492-AFEA-21AE8CD3B419}"/>
              </a:ext>
            </a:extLst>
          </p:cNvPr>
          <p:cNvPicPr>
            <a:picLocks noChangeAspect="1"/>
          </p:cNvPicPr>
          <p:nvPr/>
        </p:nvPicPr>
        <p:blipFill>
          <a:blip r:embed="rId3"/>
          <a:stretch>
            <a:fillRect/>
          </a:stretch>
        </p:blipFill>
        <p:spPr>
          <a:xfrm>
            <a:off x="2237014" y="1905000"/>
            <a:ext cx="5584372" cy="480060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Ternary Relationships, And So On…</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3812017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a:t>Ternary Relationship</a:t>
            </a:r>
            <a:br>
              <a:rPr lang="en-US" dirty="0"/>
            </a:br>
            <a:r>
              <a:rPr lang="en-US" dirty="0"/>
              <a:t>(We Saw the ER Diagram Before)</a:t>
            </a:r>
          </a:p>
        </p:txBody>
      </p:sp>
      <p:sp>
        <p:nvSpPr>
          <p:cNvPr id="9220" name="Rectangle 3"/>
          <p:cNvSpPr>
            <a:spLocks noGrp="1" noChangeArrowheads="1"/>
          </p:cNvSpPr>
          <p:nvPr>
            <p:ph type="body" idx="1"/>
          </p:nvPr>
        </p:nvSpPr>
        <p:spPr/>
        <p:txBody>
          <a:bodyPr/>
          <a:lstStyle/>
          <a:p>
            <a:r>
              <a:rPr lang="en-US" dirty="0"/>
              <a:t>Let’s look at Buys listing all tuples of (</a:t>
            </a:r>
            <a:r>
              <a:rPr lang="en-US" i="1" dirty="0"/>
              <a:t>x</a:t>
            </a:r>
            <a:r>
              <a:rPr lang="en-US" dirty="0"/>
              <a:t>,</a:t>
            </a:r>
            <a:r>
              <a:rPr lang="en-US" i="1" dirty="0"/>
              <a:t>y,z</a:t>
            </a:r>
            <a:r>
              <a:rPr lang="en-US" dirty="0"/>
              <a:t>) where Person </a:t>
            </a:r>
            <a:r>
              <a:rPr lang="en-US" i="1" dirty="0"/>
              <a:t>x</a:t>
            </a:r>
            <a:r>
              <a:rPr lang="en-US" dirty="0"/>
              <a:t> Buys Product </a:t>
            </a:r>
            <a:r>
              <a:rPr lang="en-US" i="1" dirty="0"/>
              <a:t>y </a:t>
            </a:r>
            <a:r>
              <a:rPr lang="en-US" dirty="0"/>
              <a:t>from Vendor </a:t>
            </a:r>
            <a:r>
              <a:rPr lang="en-US" i="1" dirty="0"/>
              <a:t>z</a:t>
            </a:r>
          </a:p>
          <a:p>
            <a:r>
              <a:rPr lang="en-US" dirty="0"/>
              <a:t>We describe an instance informally:</a:t>
            </a:r>
          </a:p>
          <a:p>
            <a:pPr lvl="1"/>
            <a:r>
              <a:rPr lang="en-US" dirty="0"/>
              <a:t>Chee buys computer from IBM</a:t>
            </a:r>
          </a:p>
          <a:p>
            <a:pPr lvl="1"/>
            <a:r>
              <a:rPr lang="en-US" dirty="0"/>
              <a:t>Chee buys computer from Dell</a:t>
            </a:r>
          </a:p>
          <a:p>
            <a:pPr lvl="1"/>
            <a:r>
              <a:rPr lang="en-US" dirty="0"/>
              <a:t>Lakshmi buys computer from Dell</a:t>
            </a:r>
          </a:p>
          <a:p>
            <a:pPr lvl="1"/>
            <a:r>
              <a:rPr lang="en-US" dirty="0"/>
              <a:t>Lakshmi buys monitor from Apple</a:t>
            </a:r>
          </a:p>
          <a:p>
            <a:pPr lvl="1"/>
            <a:r>
              <a:rPr lang="en-US" dirty="0"/>
              <a:t>Chee buys monitor from IBM</a:t>
            </a:r>
          </a:p>
          <a:p>
            <a:pPr lvl="1"/>
            <a:r>
              <a:rPr lang="en-US" dirty="0"/>
              <a:t>Marsha buys computer from IBM</a:t>
            </a:r>
          </a:p>
          <a:p>
            <a:pPr lvl="1"/>
            <a:r>
              <a:rPr lang="en-US" dirty="0"/>
              <a:t>Marsha buys monitor from Dell</a:t>
            </a:r>
          </a:p>
          <a:p>
            <a:pPr>
              <a:buFont typeface="Monotype Sorts" pitchFamily="2" charset="2"/>
              <a:buNone/>
            </a:pPr>
            <a:endParaRPr lang="en-US" dirty="0"/>
          </a:p>
        </p:txBody>
      </p:sp>
      <p:graphicFrame>
        <p:nvGraphicFramePr>
          <p:cNvPr id="9218" name="Object 4"/>
          <p:cNvGraphicFramePr>
            <a:graphicFrameLocks noGrp="1" noChangeAspect="1"/>
          </p:cNvGraphicFramePr>
          <p:nvPr>
            <p:ph sz="half" idx="4294967295"/>
          </p:nvPr>
        </p:nvGraphicFramePr>
        <p:xfrm>
          <a:off x="2362200" y="5943600"/>
          <a:ext cx="4189413" cy="1208088"/>
        </p:xfrm>
        <a:graphic>
          <a:graphicData uri="http://schemas.openxmlformats.org/presentationml/2006/ole">
            <mc:AlternateContent xmlns:mc="http://schemas.openxmlformats.org/markup-compatibility/2006">
              <mc:Choice xmlns:v="urn:schemas-microsoft-com:vml" Requires="v">
                <p:oleObj name="Visio" r:id="rId3" imgW="5060004" imgH="1459689" progId="Visio.Drawing.11">
                  <p:embed/>
                </p:oleObj>
              </mc:Choice>
              <mc:Fallback>
                <p:oleObj name="Visio" r:id="rId3" imgW="5060004" imgH="1459689" progId="Visio.Drawing.11">
                  <p:embed/>
                  <p:pic>
                    <p:nvPicPr>
                      <p:cNvPr id="9218" name="Object 4"/>
                      <p:cNvPicPr>
                        <a:picLocks noChangeAspect="1" noChangeArrowheads="1"/>
                      </p:cNvPicPr>
                      <p:nvPr/>
                    </p:nvPicPr>
                    <p:blipFill>
                      <a:blip r:embed="rId4"/>
                      <a:srcRect/>
                      <a:stretch>
                        <a:fillRect/>
                      </a:stretch>
                    </p:blipFill>
                    <p:spPr bwMode="auto">
                      <a:xfrm>
                        <a:off x="2362200" y="5943600"/>
                        <a:ext cx="4189413"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42345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Ternary Relationship Implementation</a:t>
            </a:r>
            <a:br>
              <a:rPr lang="en-US" dirty="0"/>
            </a:br>
            <a:r>
              <a:rPr lang="en-US" dirty="0"/>
              <a:t>Three Binary Many-To-One Mappings</a:t>
            </a:r>
          </a:p>
        </p:txBody>
      </p:sp>
      <p:sp>
        <p:nvSpPr>
          <p:cNvPr id="72707" name="Rectangle 3"/>
          <p:cNvSpPr>
            <a:spLocks noGrp="1" noChangeArrowheads="1"/>
          </p:cNvSpPr>
          <p:nvPr>
            <p:ph type="body" idx="1"/>
          </p:nvPr>
        </p:nvSpPr>
        <p:spPr/>
        <p:txBody>
          <a:bodyPr/>
          <a:lstStyle/>
          <a:p>
            <a:endParaRPr lang="en-US" dirty="0"/>
          </a:p>
          <a:p>
            <a:endParaRPr lang="en-US" dirty="0"/>
          </a:p>
          <a:p>
            <a:endParaRPr lang="en-US" dirty="0"/>
          </a:p>
        </p:txBody>
      </p:sp>
      <p:graphicFrame>
        <p:nvGraphicFramePr>
          <p:cNvPr id="4" name="Content Placeholder 3"/>
          <p:cNvGraphicFramePr>
            <a:graphicFrameLocks/>
          </p:cNvGraphicFramePr>
          <p:nvPr/>
        </p:nvGraphicFramePr>
        <p:xfrm>
          <a:off x="3238500" y="4267200"/>
          <a:ext cx="3581400" cy="2966720"/>
        </p:xfrm>
        <a:graphic>
          <a:graphicData uri="http://schemas.openxmlformats.org/drawingml/2006/table">
            <a:tbl>
              <a:tblPr firstRow="1" bandCol="1">
                <a:tableStyleId>{21E4AEA4-8DFA-4A89-87EB-49C32662AFE0}</a:tableStyleId>
              </a:tblPr>
              <a:tblGrid>
                <a:gridCol w="762000">
                  <a:extLst>
                    <a:ext uri="{9D8B030D-6E8A-4147-A177-3AD203B41FA5}">
                      <a16:colId xmlns:a16="http://schemas.microsoft.com/office/drawing/2014/main" val="20000"/>
                    </a:ext>
                  </a:extLst>
                </a:gridCol>
                <a:gridCol w="800100">
                  <a:extLst>
                    <a:ext uri="{9D8B030D-6E8A-4147-A177-3AD203B41FA5}">
                      <a16:colId xmlns:a16="http://schemas.microsoft.com/office/drawing/2014/main" val="3920217545"/>
                    </a:ext>
                  </a:extLst>
                </a:gridCol>
                <a:gridCol w="1143000">
                  <a:extLst>
                    <a:ext uri="{9D8B030D-6E8A-4147-A177-3AD203B41FA5}">
                      <a16:colId xmlns:a16="http://schemas.microsoft.com/office/drawing/2014/main" val="20001"/>
                    </a:ext>
                  </a:extLst>
                </a:gridCol>
                <a:gridCol w="876300">
                  <a:extLst>
                    <a:ext uri="{9D8B030D-6E8A-4147-A177-3AD203B41FA5}">
                      <a16:colId xmlns:a16="http://schemas.microsoft.com/office/drawing/2014/main" val="2663488905"/>
                    </a:ext>
                  </a:extLst>
                </a:gridCol>
              </a:tblGrid>
              <a:tr h="370840">
                <a:tc>
                  <a:txBody>
                    <a:bodyPr/>
                    <a:lstStyle/>
                    <a:p>
                      <a:pPr algn="ctr"/>
                      <a:r>
                        <a:rPr lang="en-US" dirty="0"/>
                        <a:t>Buys</a:t>
                      </a:r>
                    </a:p>
                  </a:txBody>
                  <a:tcPr/>
                </a:tc>
                <a:tc>
                  <a:txBody>
                    <a:bodyPr/>
                    <a:lstStyle/>
                    <a:p>
                      <a:pPr algn="ctr"/>
                      <a:r>
                        <a:rPr lang="en-US" dirty="0"/>
                        <a:t>Com</a:t>
                      </a:r>
                    </a:p>
                  </a:txBody>
                  <a:tcPr/>
                </a:tc>
                <a:tc>
                  <a:txBody>
                    <a:bodyPr/>
                    <a:lstStyle/>
                    <a:p>
                      <a:pPr algn="ctr"/>
                      <a:r>
                        <a:rPr lang="en-US" dirty="0"/>
                        <a:t>Name</a:t>
                      </a:r>
                    </a:p>
                  </a:txBody>
                  <a:tcPr/>
                </a:tc>
                <a:tc>
                  <a:txBody>
                    <a:bodyPr/>
                    <a:lstStyle/>
                    <a:p>
                      <a:pPr algn="ctr"/>
                      <a:r>
                        <a:rPr lang="en-US" dirty="0"/>
                        <a:t>Type</a:t>
                      </a:r>
                    </a:p>
                  </a:txBody>
                  <a:tcPr/>
                </a:tc>
                <a:extLst>
                  <a:ext uri="{0D108BD9-81ED-4DB2-BD59-A6C34878D82A}">
                    <a16:rowId xmlns:a16="http://schemas.microsoft.com/office/drawing/2014/main" val="10000"/>
                  </a:ext>
                </a:extLst>
              </a:tr>
              <a:tr h="370840">
                <a:tc>
                  <a:txBody>
                    <a:bodyPr/>
                    <a:lstStyle/>
                    <a:p>
                      <a:pPr algn="l"/>
                      <a:endParaRPr lang="en-US" dirty="0"/>
                    </a:p>
                  </a:txBody>
                  <a:tcPr>
                    <a:noFill/>
                  </a:tcPr>
                </a:tc>
                <a:tc>
                  <a:txBody>
                    <a:bodyPr/>
                    <a:lstStyle/>
                    <a:p>
                      <a:pPr algn="l"/>
                      <a:r>
                        <a:rPr lang="en-US" dirty="0"/>
                        <a:t>IBM</a:t>
                      </a:r>
                    </a:p>
                  </a:txBody>
                  <a:tcPr/>
                </a:tc>
                <a:tc>
                  <a:txBody>
                    <a:bodyPr/>
                    <a:lstStyle/>
                    <a:p>
                      <a:pPr algn="l"/>
                      <a:r>
                        <a:rPr lang="en-US" dirty="0"/>
                        <a:t>Chee</a:t>
                      </a:r>
                    </a:p>
                  </a:txBody>
                  <a:tcPr/>
                </a:tc>
                <a:tc>
                  <a:txBody>
                    <a:bodyPr/>
                    <a:lstStyle/>
                    <a:p>
                      <a:pPr algn="l"/>
                      <a:r>
                        <a:rPr lang="en-US" dirty="0"/>
                        <a:t>com</a:t>
                      </a:r>
                    </a:p>
                  </a:txBody>
                  <a:tcPr/>
                </a:tc>
                <a:extLst>
                  <a:ext uri="{0D108BD9-81ED-4DB2-BD59-A6C34878D82A}">
                    <a16:rowId xmlns:a16="http://schemas.microsoft.com/office/drawing/2014/main" val="10001"/>
                  </a:ext>
                </a:extLst>
              </a:tr>
              <a:tr h="370840">
                <a:tc>
                  <a:txBody>
                    <a:bodyPr/>
                    <a:lstStyle/>
                    <a:p>
                      <a:pPr algn="l"/>
                      <a:endParaRPr lang="en-US" dirty="0"/>
                    </a:p>
                  </a:txBody>
                  <a:tcPr>
                    <a:noFill/>
                  </a:tcPr>
                </a:tc>
                <a:tc>
                  <a:txBody>
                    <a:bodyPr/>
                    <a:lstStyle/>
                    <a:p>
                      <a:pPr algn="l"/>
                      <a:r>
                        <a:rPr lang="en-US" dirty="0"/>
                        <a:t>Dell</a:t>
                      </a:r>
                    </a:p>
                  </a:txBody>
                  <a:tcPr/>
                </a:tc>
                <a:tc>
                  <a:txBody>
                    <a:bodyPr/>
                    <a:lstStyle/>
                    <a:p>
                      <a:pPr algn="l"/>
                      <a:r>
                        <a:rPr lang="en-US" dirty="0"/>
                        <a:t>Lakshmi</a:t>
                      </a:r>
                    </a:p>
                  </a:txBody>
                  <a:tcPr/>
                </a:tc>
                <a:tc>
                  <a:txBody>
                    <a:bodyPr/>
                    <a:lstStyle/>
                    <a:p>
                      <a:pPr algn="l"/>
                      <a:r>
                        <a:rPr lang="en-US" dirty="0"/>
                        <a:t>com</a:t>
                      </a:r>
                    </a:p>
                  </a:txBody>
                  <a:tcPr/>
                </a:tc>
                <a:extLst>
                  <a:ext uri="{0D108BD9-81ED-4DB2-BD59-A6C34878D82A}">
                    <a16:rowId xmlns:a16="http://schemas.microsoft.com/office/drawing/2014/main" val="10002"/>
                  </a:ext>
                </a:extLst>
              </a:tr>
              <a:tr h="370840">
                <a:tc>
                  <a:txBody>
                    <a:bodyPr/>
                    <a:lstStyle/>
                    <a:p>
                      <a:pPr algn="l"/>
                      <a:endParaRPr lang="en-US" dirty="0"/>
                    </a:p>
                  </a:txBody>
                  <a:tcPr>
                    <a:noFill/>
                  </a:tcPr>
                </a:tc>
                <a:tc>
                  <a:txBody>
                    <a:bodyPr/>
                    <a:lstStyle/>
                    <a:p>
                      <a:pPr algn="l"/>
                      <a:r>
                        <a:rPr lang="en-US" dirty="0"/>
                        <a:t>IBM</a:t>
                      </a:r>
                    </a:p>
                  </a:txBody>
                  <a:tcPr/>
                </a:tc>
                <a:tc>
                  <a:txBody>
                    <a:bodyPr/>
                    <a:lstStyle/>
                    <a:p>
                      <a:pPr algn="l"/>
                      <a:r>
                        <a:rPr lang="en-US" dirty="0"/>
                        <a:t>Marsha</a:t>
                      </a:r>
                    </a:p>
                  </a:txBody>
                  <a:tcPr/>
                </a:tc>
                <a:tc>
                  <a:txBody>
                    <a:bodyPr/>
                    <a:lstStyle/>
                    <a:p>
                      <a:pPr algn="l"/>
                      <a:r>
                        <a:rPr lang="en-US" dirty="0"/>
                        <a:t>com</a:t>
                      </a:r>
                    </a:p>
                  </a:txBody>
                  <a:tcPr/>
                </a:tc>
                <a:extLst>
                  <a:ext uri="{0D108BD9-81ED-4DB2-BD59-A6C34878D82A}">
                    <a16:rowId xmlns:a16="http://schemas.microsoft.com/office/drawing/2014/main" val="10003"/>
                  </a:ext>
                </a:extLst>
              </a:tr>
              <a:tr h="370840">
                <a:tc>
                  <a:txBody>
                    <a:bodyPr/>
                    <a:lstStyle/>
                    <a:p>
                      <a:pPr algn="l"/>
                      <a:endParaRPr lang="en-US" dirty="0"/>
                    </a:p>
                  </a:txBody>
                  <a:tcPr>
                    <a:noFill/>
                  </a:tcPr>
                </a:tc>
                <a:tc>
                  <a:txBody>
                    <a:bodyPr/>
                    <a:lstStyle/>
                    <a:p>
                      <a:pPr algn="l"/>
                      <a:r>
                        <a:rPr lang="en-US" dirty="0"/>
                        <a:t>IBM</a:t>
                      </a:r>
                    </a:p>
                  </a:txBody>
                  <a:tcPr/>
                </a:tc>
                <a:tc>
                  <a:txBody>
                    <a:bodyPr/>
                    <a:lstStyle/>
                    <a:p>
                      <a:pPr algn="l"/>
                      <a:r>
                        <a:rPr lang="en-US" dirty="0"/>
                        <a:t>Chee</a:t>
                      </a:r>
                    </a:p>
                  </a:txBody>
                  <a:tcPr/>
                </a:tc>
                <a:tc>
                  <a:txBody>
                    <a:bodyPr/>
                    <a:lstStyle/>
                    <a:p>
                      <a:pPr algn="l"/>
                      <a:r>
                        <a:rPr lang="en-US" dirty="0"/>
                        <a:t>mon</a:t>
                      </a:r>
                    </a:p>
                  </a:txBody>
                  <a:tcPr/>
                </a:tc>
                <a:extLst>
                  <a:ext uri="{0D108BD9-81ED-4DB2-BD59-A6C34878D82A}">
                    <a16:rowId xmlns:a16="http://schemas.microsoft.com/office/drawing/2014/main" val="10004"/>
                  </a:ext>
                </a:extLst>
              </a:tr>
              <a:tr h="370840">
                <a:tc>
                  <a:txBody>
                    <a:bodyPr/>
                    <a:lstStyle/>
                    <a:p>
                      <a:pPr algn="l"/>
                      <a:endParaRPr lang="en-US" dirty="0"/>
                    </a:p>
                  </a:txBody>
                  <a:tcPr>
                    <a:noFill/>
                  </a:tcPr>
                </a:tc>
                <a:tc>
                  <a:txBody>
                    <a:bodyPr/>
                    <a:lstStyle/>
                    <a:p>
                      <a:pPr algn="l"/>
                      <a:r>
                        <a:rPr lang="en-US" dirty="0"/>
                        <a:t>Dell</a:t>
                      </a:r>
                    </a:p>
                  </a:txBody>
                  <a:tcPr/>
                </a:tc>
                <a:tc>
                  <a:txBody>
                    <a:bodyPr/>
                    <a:lstStyle/>
                    <a:p>
                      <a:pPr algn="l"/>
                      <a:r>
                        <a:rPr lang="en-US" dirty="0"/>
                        <a:t>Marsha</a:t>
                      </a:r>
                    </a:p>
                  </a:txBody>
                  <a:tcPr/>
                </a:tc>
                <a:tc>
                  <a:txBody>
                    <a:bodyPr/>
                    <a:lstStyle/>
                    <a:p>
                      <a:pPr algn="l"/>
                      <a:r>
                        <a:rPr lang="en-US" dirty="0"/>
                        <a:t>mon</a:t>
                      </a:r>
                    </a:p>
                  </a:txBody>
                  <a:tcPr/>
                </a:tc>
                <a:extLst>
                  <a:ext uri="{0D108BD9-81ED-4DB2-BD59-A6C34878D82A}">
                    <a16:rowId xmlns:a16="http://schemas.microsoft.com/office/drawing/2014/main" val="10005"/>
                  </a:ext>
                </a:extLst>
              </a:tr>
              <a:tr h="370840">
                <a:tc>
                  <a:txBody>
                    <a:bodyPr/>
                    <a:lstStyle/>
                    <a:p>
                      <a:pPr algn="l"/>
                      <a:endParaRPr lang="en-US" dirty="0"/>
                    </a:p>
                  </a:txBody>
                  <a:tcPr>
                    <a:noFill/>
                  </a:tcPr>
                </a:tc>
                <a:tc>
                  <a:txBody>
                    <a:bodyPr/>
                    <a:lstStyle/>
                    <a:p>
                      <a:pPr algn="l"/>
                      <a:r>
                        <a:rPr lang="en-US" dirty="0"/>
                        <a:t>Dell</a:t>
                      </a:r>
                    </a:p>
                  </a:txBody>
                  <a:tcPr/>
                </a:tc>
                <a:tc>
                  <a:txBody>
                    <a:bodyPr/>
                    <a:lstStyle/>
                    <a:p>
                      <a:pPr algn="l"/>
                      <a:r>
                        <a:rPr lang="en-US" dirty="0"/>
                        <a:t>Chee</a:t>
                      </a:r>
                    </a:p>
                  </a:txBody>
                  <a:tcPr/>
                </a:tc>
                <a:tc>
                  <a:txBody>
                    <a:bodyPr/>
                    <a:lstStyle/>
                    <a:p>
                      <a:pPr algn="l"/>
                      <a:r>
                        <a:rPr lang="en-US" dirty="0"/>
                        <a:t>com</a:t>
                      </a:r>
                    </a:p>
                  </a:txBody>
                  <a:tcPr/>
                </a:tc>
                <a:extLst>
                  <a:ext uri="{0D108BD9-81ED-4DB2-BD59-A6C34878D82A}">
                    <a16:rowId xmlns:a16="http://schemas.microsoft.com/office/drawing/2014/main" val="3514258137"/>
                  </a:ext>
                </a:extLst>
              </a:tr>
              <a:tr h="370840">
                <a:tc>
                  <a:txBody>
                    <a:bodyPr/>
                    <a:lstStyle/>
                    <a:p>
                      <a:pPr algn="l"/>
                      <a:endParaRPr lang="en-US" dirty="0"/>
                    </a:p>
                  </a:txBody>
                  <a:tcPr>
                    <a:noFill/>
                  </a:tcPr>
                </a:tc>
                <a:tc>
                  <a:txBody>
                    <a:bodyPr/>
                    <a:lstStyle/>
                    <a:p>
                      <a:pPr algn="l"/>
                      <a:r>
                        <a:rPr lang="en-US" dirty="0"/>
                        <a:t>Apple</a:t>
                      </a:r>
                    </a:p>
                  </a:txBody>
                  <a:tcPr/>
                </a:tc>
                <a:tc>
                  <a:txBody>
                    <a:bodyPr/>
                    <a:lstStyle/>
                    <a:p>
                      <a:pPr algn="l"/>
                      <a:r>
                        <a:rPr lang="en-US" dirty="0"/>
                        <a:t>Lakshmi</a:t>
                      </a:r>
                    </a:p>
                  </a:txBody>
                  <a:tcPr/>
                </a:tc>
                <a:tc>
                  <a:txBody>
                    <a:bodyPr/>
                    <a:lstStyle/>
                    <a:p>
                      <a:pPr algn="l"/>
                      <a:r>
                        <a:rPr lang="en-US" dirty="0"/>
                        <a:t>mon</a:t>
                      </a:r>
                    </a:p>
                  </a:txBody>
                  <a:tcPr/>
                </a:tc>
                <a:extLst>
                  <a:ext uri="{0D108BD9-81ED-4DB2-BD59-A6C34878D82A}">
                    <a16:rowId xmlns:a16="http://schemas.microsoft.com/office/drawing/2014/main" val="1827535258"/>
                  </a:ext>
                </a:extLst>
              </a:tr>
            </a:tbl>
          </a:graphicData>
        </a:graphic>
      </p:graphicFrame>
      <p:graphicFrame>
        <p:nvGraphicFramePr>
          <p:cNvPr id="5" name="Content Placeholder 3"/>
          <p:cNvGraphicFramePr>
            <a:graphicFrameLocks/>
          </p:cNvGraphicFramePr>
          <p:nvPr/>
        </p:nvGraphicFramePr>
        <p:xfrm>
          <a:off x="723900" y="5094421"/>
          <a:ext cx="1905000" cy="1849120"/>
        </p:xfrm>
        <a:graphic>
          <a:graphicData uri="http://schemas.openxmlformats.org/drawingml/2006/table">
            <a:tbl>
              <a:tblPr firstRow="1" bandCol="1">
                <a:tableStyleId>{21E4AEA4-8DFA-4A89-87EB-49C32662AFE0}</a:tableStyleId>
              </a:tblPr>
              <a:tblGrid>
                <a:gridCol w="990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ctr"/>
                      <a:r>
                        <a:rPr lang="en-US" dirty="0"/>
                        <a:t>Vendor</a:t>
                      </a:r>
                    </a:p>
                  </a:txBody>
                  <a:tcPr/>
                </a:tc>
                <a:tc>
                  <a:txBody>
                    <a:bodyPr/>
                    <a:lstStyle/>
                    <a:p>
                      <a:pPr algn="ctr"/>
                      <a:r>
                        <a:rPr lang="en-US" dirty="0"/>
                        <a:t>Com</a:t>
                      </a:r>
                    </a:p>
                  </a:txBody>
                  <a:tcPr/>
                </a:tc>
                <a:extLst>
                  <a:ext uri="{0D108BD9-81ED-4DB2-BD59-A6C34878D82A}">
                    <a16:rowId xmlns:a16="http://schemas.microsoft.com/office/drawing/2014/main" val="10000"/>
                  </a:ext>
                </a:extLst>
              </a:tr>
              <a:tr h="0">
                <a:tc>
                  <a:txBody>
                    <a:bodyPr/>
                    <a:lstStyle/>
                    <a:p>
                      <a:pPr algn="l"/>
                      <a:endParaRPr lang="en-US" dirty="0"/>
                    </a:p>
                  </a:txBody>
                  <a:tcPr>
                    <a:noFill/>
                  </a:tcPr>
                </a:tc>
                <a:tc>
                  <a:txBody>
                    <a:bodyPr/>
                    <a:lstStyle/>
                    <a:p>
                      <a:pPr algn="l"/>
                      <a:r>
                        <a:rPr lang="en-US" dirty="0"/>
                        <a:t>IBM</a:t>
                      </a:r>
                    </a:p>
                  </a:txBody>
                  <a:tcPr/>
                </a:tc>
                <a:extLst>
                  <a:ext uri="{0D108BD9-81ED-4DB2-BD59-A6C34878D82A}">
                    <a16:rowId xmlns:a16="http://schemas.microsoft.com/office/drawing/2014/main" val="10001"/>
                  </a:ext>
                </a:extLst>
              </a:tr>
              <a:tr h="370840">
                <a:tc>
                  <a:txBody>
                    <a:bodyPr/>
                    <a:lstStyle/>
                    <a:p>
                      <a:pPr algn="l"/>
                      <a:endParaRPr lang="en-US" dirty="0"/>
                    </a:p>
                  </a:txBody>
                  <a:tcPr>
                    <a:noFill/>
                  </a:tcPr>
                </a:tc>
                <a:tc>
                  <a:txBody>
                    <a:bodyPr/>
                    <a:lstStyle/>
                    <a:p>
                      <a:pPr algn="l"/>
                      <a:r>
                        <a:rPr lang="en-US" dirty="0"/>
                        <a:t>Apple</a:t>
                      </a:r>
                    </a:p>
                  </a:txBody>
                  <a:tcPr/>
                </a:tc>
                <a:extLst>
                  <a:ext uri="{0D108BD9-81ED-4DB2-BD59-A6C34878D82A}">
                    <a16:rowId xmlns:a16="http://schemas.microsoft.com/office/drawing/2014/main" val="10002"/>
                  </a:ext>
                </a:extLst>
              </a:tr>
              <a:tr h="370840">
                <a:tc>
                  <a:txBody>
                    <a:bodyPr/>
                    <a:lstStyle/>
                    <a:p>
                      <a:pPr algn="l"/>
                      <a:endParaRPr lang="en-US" dirty="0"/>
                    </a:p>
                  </a:txBody>
                  <a:tcPr>
                    <a:noFill/>
                  </a:tcPr>
                </a:tc>
                <a:tc>
                  <a:txBody>
                    <a:bodyPr/>
                    <a:lstStyle/>
                    <a:p>
                      <a:pPr algn="l"/>
                      <a:r>
                        <a:rPr lang="en-US" dirty="0"/>
                        <a:t>Dell</a:t>
                      </a:r>
                    </a:p>
                  </a:txBody>
                  <a:tcPr/>
                </a:tc>
                <a:extLst>
                  <a:ext uri="{0D108BD9-81ED-4DB2-BD59-A6C34878D82A}">
                    <a16:rowId xmlns:a16="http://schemas.microsoft.com/office/drawing/2014/main" val="10003"/>
                  </a:ext>
                </a:extLst>
              </a:tr>
              <a:tr h="370840">
                <a:tc>
                  <a:txBody>
                    <a:bodyPr/>
                    <a:lstStyle/>
                    <a:p>
                      <a:pPr algn="l"/>
                      <a:endParaRPr lang="en-US" dirty="0"/>
                    </a:p>
                  </a:txBody>
                  <a:tcPr>
                    <a:noFill/>
                  </a:tcPr>
                </a:tc>
                <a:tc>
                  <a:txBody>
                    <a:bodyPr/>
                    <a:lstStyle/>
                    <a:p>
                      <a:pPr algn="l"/>
                      <a:r>
                        <a:rPr lang="en-US" dirty="0"/>
                        <a:t>HP</a:t>
                      </a:r>
                    </a:p>
                  </a:txBody>
                  <a:tcPr/>
                </a:tc>
                <a:extLst>
                  <a:ext uri="{0D108BD9-81ED-4DB2-BD59-A6C34878D82A}">
                    <a16:rowId xmlns:a16="http://schemas.microsoft.com/office/drawing/2014/main" val="10004"/>
                  </a:ext>
                </a:extLst>
              </a:tr>
            </a:tbl>
          </a:graphicData>
        </a:graphic>
      </p:graphicFrame>
      <p:graphicFrame>
        <p:nvGraphicFramePr>
          <p:cNvPr id="6" name="Content Placeholder 3"/>
          <p:cNvGraphicFramePr>
            <a:graphicFrameLocks/>
          </p:cNvGraphicFramePr>
          <p:nvPr/>
        </p:nvGraphicFramePr>
        <p:xfrm>
          <a:off x="7185537" y="5069840"/>
          <a:ext cx="2057400" cy="1483360"/>
        </p:xfrm>
        <a:graphic>
          <a:graphicData uri="http://schemas.openxmlformats.org/drawingml/2006/table">
            <a:tbl>
              <a:tblPr firstRow="1" bandCol="1">
                <a:tableStyleId>{21E4AEA4-8DFA-4A89-87EB-49C32662AFE0}</a:tableStyleId>
              </a:tblPr>
              <a:tblGrid>
                <a:gridCol w="1219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70840">
                <a:tc>
                  <a:txBody>
                    <a:bodyPr/>
                    <a:lstStyle/>
                    <a:p>
                      <a:pPr algn="ctr"/>
                      <a:r>
                        <a:rPr lang="en-US" dirty="0"/>
                        <a:t>Product</a:t>
                      </a:r>
                    </a:p>
                  </a:txBody>
                  <a:tcPr/>
                </a:tc>
                <a:tc>
                  <a:txBody>
                    <a:bodyPr/>
                    <a:lstStyle/>
                    <a:p>
                      <a:pPr algn="ctr"/>
                      <a:r>
                        <a:rPr lang="en-US" dirty="0"/>
                        <a:t>Type</a:t>
                      </a:r>
                    </a:p>
                  </a:txBody>
                  <a:tcPr/>
                </a:tc>
                <a:extLst>
                  <a:ext uri="{0D108BD9-81ED-4DB2-BD59-A6C34878D82A}">
                    <a16:rowId xmlns:a16="http://schemas.microsoft.com/office/drawing/2014/main" val="10000"/>
                  </a:ext>
                </a:extLst>
              </a:tr>
              <a:tr h="370840">
                <a:tc>
                  <a:txBody>
                    <a:bodyPr/>
                    <a:lstStyle/>
                    <a:p>
                      <a:pPr algn="l"/>
                      <a:endParaRPr lang="en-US" dirty="0"/>
                    </a:p>
                  </a:txBody>
                  <a:tcPr>
                    <a:noFill/>
                  </a:tcPr>
                </a:tc>
                <a:tc>
                  <a:txBody>
                    <a:bodyPr/>
                    <a:lstStyle/>
                    <a:p>
                      <a:pPr algn="l"/>
                      <a:r>
                        <a:rPr lang="en-US" dirty="0"/>
                        <a:t>com</a:t>
                      </a:r>
                    </a:p>
                  </a:txBody>
                  <a:tcPr/>
                </a:tc>
                <a:extLst>
                  <a:ext uri="{0D108BD9-81ED-4DB2-BD59-A6C34878D82A}">
                    <a16:rowId xmlns:a16="http://schemas.microsoft.com/office/drawing/2014/main" val="10001"/>
                  </a:ext>
                </a:extLst>
              </a:tr>
              <a:tr h="370840">
                <a:tc>
                  <a:txBody>
                    <a:bodyPr/>
                    <a:lstStyle/>
                    <a:p>
                      <a:pPr algn="l"/>
                      <a:endParaRPr lang="en-US" dirty="0"/>
                    </a:p>
                  </a:txBody>
                  <a:tcPr>
                    <a:noFill/>
                  </a:tcPr>
                </a:tc>
                <a:tc>
                  <a:txBody>
                    <a:bodyPr/>
                    <a:lstStyle/>
                    <a:p>
                      <a:pPr algn="l"/>
                      <a:r>
                        <a:rPr lang="en-US" dirty="0"/>
                        <a:t>mon</a:t>
                      </a:r>
                    </a:p>
                  </a:txBody>
                  <a:tcPr/>
                </a:tc>
                <a:extLst>
                  <a:ext uri="{0D108BD9-81ED-4DB2-BD59-A6C34878D82A}">
                    <a16:rowId xmlns:a16="http://schemas.microsoft.com/office/drawing/2014/main" val="10002"/>
                  </a:ext>
                </a:extLst>
              </a:tr>
              <a:tr h="370840">
                <a:tc>
                  <a:txBody>
                    <a:bodyPr/>
                    <a:lstStyle/>
                    <a:p>
                      <a:pPr algn="l"/>
                      <a:endParaRPr lang="en-US" dirty="0"/>
                    </a:p>
                  </a:txBody>
                  <a:tcPr>
                    <a:noFill/>
                  </a:tcPr>
                </a:tc>
                <a:tc>
                  <a:txBody>
                    <a:bodyPr/>
                    <a:lstStyle/>
                    <a:p>
                      <a:pPr algn="l"/>
                      <a:r>
                        <a:rPr lang="en-US" dirty="0" err="1"/>
                        <a:t>prin</a:t>
                      </a:r>
                      <a:endParaRPr lang="en-US" dirty="0"/>
                    </a:p>
                  </a:txBody>
                  <a:tcPr/>
                </a:tc>
                <a:extLst>
                  <a:ext uri="{0D108BD9-81ED-4DB2-BD59-A6C34878D82A}">
                    <a16:rowId xmlns:a16="http://schemas.microsoft.com/office/drawing/2014/main" val="10003"/>
                  </a:ext>
                </a:extLst>
              </a:tr>
            </a:tbl>
          </a:graphicData>
        </a:graphic>
      </p:graphicFrame>
      <p:graphicFrame>
        <p:nvGraphicFramePr>
          <p:cNvPr id="7" name="Content Placeholder 3">
            <a:extLst>
              <a:ext uri="{FF2B5EF4-FFF2-40B4-BE49-F238E27FC236}">
                <a16:creationId xmlns:a16="http://schemas.microsoft.com/office/drawing/2014/main" id="{C4583383-9BC7-4CF9-87C1-47E9448C445E}"/>
              </a:ext>
            </a:extLst>
          </p:cNvPr>
          <p:cNvGraphicFramePr>
            <a:graphicFrameLocks/>
          </p:cNvGraphicFramePr>
          <p:nvPr/>
        </p:nvGraphicFramePr>
        <p:xfrm>
          <a:off x="609600" y="1487702"/>
          <a:ext cx="2133600" cy="2225040"/>
        </p:xfrm>
        <a:graphic>
          <a:graphicData uri="http://schemas.openxmlformats.org/drawingml/2006/table">
            <a:tbl>
              <a:tblPr firstRow="1" bandCol="1">
                <a:tableStyleId>{21E4AEA4-8DFA-4A89-87EB-49C32662AFE0}</a:tableStyleId>
              </a:tblPr>
              <a:tblGrid>
                <a:gridCol w="990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70840">
                <a:tc>
                  <a:txBody>
                    <a:bodyPr/>
                    <a:lstStyle/>
                    <a:p>
                      <a:pPr algn="ctr"/>
                      <a:r>
                        <a:rPr lang="en-US" dirty="0"/>
                        <a:t>Person</a:t>
                      </a:r>
                    </a:p>
                  </a:txBody>
                  <a:tcPr/>
                </a:tc>
                <a:tc>
                  <a:txBody>
                    <a:bodyPr/>
                    <a:lstStyle/>
                    <a:p>
                      <a:pPr algn="ctr"/>
                      <a:r>
                        <a:rPr lang="en-US" dirty="0"/>
                        <a:t>Name</a:t>
                      </a:r>
                    </a:p>
                  </a:txBody>
                  <a:tcPr/>
                </a:tc>
                <a:extLst>
                  <a:ext uri="{0D108BD9-81ED-4DB2-BD59-A6C34878D82A}">
                    <a16:rowId xmlns:a16="http://schemas.microsoft.com/office/drawing/2014/main" val="10000"/>
                  </a:ext>
                </a:extLst>
              </a:tr>
              <a:tr h="370840">
                <a:tc>
                  <a:txBody>
                    <a:bodyPr/>
                    <a:lstStyle/>
                    <a:p>
                      <a:pPr algn="l"/>
                      <a:endParaRPr lang="en-US" dirty="0"/>
                    </a:p>
                  </a:txBody>
                  <a:tcPr>
                    <a:noFill/>
                  </a:tcPr>
                </a:tc>
                <a:tc>
                  <a:txBody>
                    <a:bodyPr/>
                    <a:lstStyle/>
                    <a:p>
                      <a:pPr algn="l"/>
                      <a:r>
                        <a:rPr lang="en-US" dirty="0"/>
                        <a:t>Chee</a:t>
                      </a:r>
                    </a:p>
                  </a:txBody>
                  <a:tcPr/>
                </a:tc>
                <a:extLst>
                  <a:ext uri="{0D108BD9-81ED-4DB2-BD59-A6C34878D82A}">
                    <a16:rowId xmlns:a16="http://schemas.microsoft.com/office/drawing/2014/main" val="10001"/>
                  </a:ext>
                </a:extLst>
              </a:tr>
              <a:tr h="370840">
                <a:tc>
                  <a:txBody>
                    <a:bodyPr/>
                    <a:lstStyle/>
                    <a:p>
                      <a:pPr algn="l"/>
                      <a:endParaRPr lang="en-US" dirty="0"/>
                    </a:p>
                  </a:txBody>
                  <a:tcPr>
                    <a:noFill/>
                  </a:tcPr>
                </a:tc>
                <a:tc>
                  <a:txBody>
                    <a:bodyPr/>
                    <a:lstStyle/>
                    <a:p>
                      <a:pPr algn="l"/>
                      <a:r>
                        <a:rPr lang="en-US" dirty="0"/>
                        <a:t>Lakshmi</a:t>
                      </a:r>
                    </a:p>
                  </a:txBody>
                  <a:tcPr/>
                </a:tc>
                <a:extLst>
                  <a:ext uri="{0D108BD9-81ED-4DB2-BD59-A6C34878D82A}">
                    <a16:rowId xmlns:a16="http://schemas.microsoft.com/office/drawing/2014/main" val="10002"/>
                  </a:ext>
                </a:extLst>
              </a:tr>
              <a:tr h="370840">
                <a:tc>
                  <a:txBody>
                    <a:bodyPr/>
                    <a:lstStyle/>
                    <a:p>
                      <a:pPr algn="l"/>
                      <a:endParaRPr lang="en-US" dirty="0"/>
                    </a:p>
                  </a:txBody>
                  <a:tcPr>
                    <a:noFill/>
                  </a:tcPr>
                </a:tc>
                <a:tc>
                  <a:txBody>
                    <a:bodyPr/>
                    <a:lstStyle/>
                    <a:p>
                      <a:pPr algn="l"/>
                      <a:r>
                        <a:rPr lang="en-US" dirty="0"/>
                        <a:t>Marsha</a:t>
                      </a:r>
                    </a:p>
                  </a:txBody>
                  <a:tcPr/>
                </a:tc>
                <a:extLst>
                  <a:ext uri="{0D108BD9-81ED-4DB2-BD59-A6C34878D82A}">
                    <a16:rowId xmlns:a16="http://schemas.microsoft.com/office/drawing/2014/main" val="10003"/>
                  </a:ext>
                </a:extLst>
              </a:tr>
              <a:tr h="370840">
                <a:tc>
                  <a:txBody>
                    <a:bodyPr/>
                    <a:lstStyle/>
                    <a:p>
                      <a:pPr algn="l"/>
                      <a:endParaRPr lang="en-US" dirty="0"/>
                    </a:p>
                  </a:txBody>
                  <a:tcPr>
                    <a:noFill/>
                  </a:tcPr>
                </a:tc>
                <a:tc>
                  <a:txBody>
                    <a:bodyPr/>
                    <a:lstStyle/>
                    <a:p>
                      <a:pPr algn="l"/>
                      <a:r>
                        <a:rPr lang="en-US" dirty="0"/>
                        <a:t>Michael</a:t>
                      </a:r>
                    </a:p>
                  </a:txBody>
                  <a:tcPr/>
                </a:tc>
                <a:extLst>
                  <a:ext uri="{0D108BD9-81ED-4DB2-BD59-A6C34878D82A}">
                    <a16:rowId xmlns:a16="http://schemas.microsoft.com/office/drawing/2014/main" val="10004"/>
                  </a:ext>
                </a:extLst>
              </a:tr>
              <a:tr h="370840">
                <a:tc>
                  <a:txBody>
                    <a:bodyPr/>
                    <a:lstStyle/>
                    <a:p>
                      <a:pPr algn="l"/>
                      <a:endParaRPr lang="en-US" dirty="0"/>
                    </a:p>
                  </a:txBody>
                  <a:tcPr>
                    <a:noFill/>
                  </a:tcPr>
                </a:tc>
                <a:tc>
                  <a:txBody>
                    <a:bodyPr/>
                    <a:lstStyle/>
                    <a:p>
                      <a:pPr algn="l"/>
                      <a:r>
                        <a:rPr lang="en-US" dirty="0"/>
                        <a:t>Jinyang</a:t>
                      </a:r>
                    </a:p>
                  </a:txBody>
                  <a:tcPr/>
                </a:tc>
                <a:extLst>
                  <a:ext uri="{0D108BD9-81ED-4DB2-BD59-A6C34878D82A}">
                    <a16:rowId xmlns:a16="http://schemas.microsoft.com/office/drawing/2014/main" val="10005"/>
                  </a:ext>
                </a:extLst>
              </a:tr>
            </a:tbl>
          </a:graphicData>
        </a:graphic>
      </p:graphicFrame>
      <p:cxnSp>
        <p:nvCxnSpPr>
          <p:cNvPr id="3" name="Straight Arrow Connector 2">
            <a:extLst>
              <a:ext uri="{FF2B5EF4-FFF2-40B4-BE49-F238E27FC236}">
                <a16:creationId xmlns:a16="http://schemas.microsoft.com/office/drawing/2014/main" id="{313EEDD1-F56F-409F-84CE-72145DD3F806}"/>
              </a:ext>
            </a:extLst>
          </p:cNvPr>
          <p:cNvCxnSpPr>
            <a:cxnSpLocks/>
          </p:cNvCxnSpPr>
          <p:nvPr/>
        </p:nvCxnSpPr>
        <p:spPr bwMode="auto">
          <a:xfrm flipH="1">
            <a:off x="2133600" y="4876800"/>
            <a:ext cx="2133600" cy="762000"/>
          </a:xfrm>
          <a:prstGeom prst="straightConnector1">
            <a:avLst/>
          </a:prstGeom>
          <a:noFill/>
          <a:ln w="57150" cap="flat" cmpd="sng" algn="ctr">
            <a:solidFill>
              <a:schemeClr val="accent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8277A4F6-EB7A-4C2C-8ADC-56FFD909126F}"/>
              </a:ext>
            </a:extLst>
          </p:cNvPr>
          <p:cNvCxnSpPr>
            <a:cxnSpLocks/>
          </p:cNvCxnSpPr>
          <p:nvPr/>
        </p:nvCxnSpPr>
        <p:spPr bwMode="auto">
          <a:xfrm flipH="1">
            <a:off x="2110863" y="5638800"/>
            <a:ext cx="2289687" cy="0"/>
          </a:xfrm>
          <a:prstGeom prst="straightConnector1">
            <a:avLst/>
          </a:prstGeom>
          <a:noFill/>
          <a:ln w="57150" cap="flat" cmpd="sng" algn="ctr">
            <a:solidFill>
              <a:schemeClr val="accent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893522CC-C033-481D-9741-008539B6797A}"/>
              </a:ext>
            </a:extLst>
          </p:cNvPr>
          <p:cNvCxnSpPr>
            <a:cxnSpLocks/>
          </p:cNvCxnSpPr>
          <p:nvPr/>
        </p:nvCxnSpPr>
        <p:spPr bwMode="auto">
          <a:xfrm flipH="1" flipV="1">
            <a:off x="2133600" y="5638800"/>
            <a:ext cx="2286000" cy="306522"/>
          </a:xfrm>
          <a:prstGeom prst="straightConnector1">
            <a:avLst/>
          </a:prstGeom>
          <a:noFill/>
          <a:ln w="57150" cap="flat" cmpd="sng" algn="ctr">
            <a:solidFill>
              <a:schemeClr val="accent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CF7F5CA-0460-40A2-A114-4FCA4CF6E2FE}"/>
              </a:ext>
            </a:extLst>
          </p:cNvPr>
          <p:cNvCxnSpPr>
            <a:cxnSpLocks/>
          </p:cNvCxnSpPr>
          <p:nvPr/>
        </p:nvCxnSpPr>
        <p:spPr bwMode="auto">
          <a:xfrm flipH="1">
            <a:off x="2110863" y="5148990"/>
            <a:ext cx="2156337" cy="1328010"/>
          </a:xfrm>
          <a:prstGeom prst="straightConnector1">
            <a:avLst/>
          </a:prstGeom>
          <a:noFill/>
          <a:ln w="57150" cap="flat" cmpd="sng" algn="ctr">
            <a:solidFill>
              <a:schemeClr val="accent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AEF44E4B-0BB0-4D06-B462-1FD14249BFAF}"/>
              </a:ext>
            </a:extLst>
          </p:cNvPr>
          <p:cNvCxnSpPr>
            <a:cxnSpLocks/>
          </p:cNvCxnSpPr>
          <p:nvPr/>
        </p:nvCxnSpPr>
        <p:spPr bwMode="auto">
          <a:xfrm flipH="1">
            <a:off x="2110863" y="6284698"/>
            <a:ext cx="2156338" cy="143346"/>
          </a:xfrm>
          <a:prstGeom prst="straightConnector1">
            <a:avLst/>
          </a:prstGeom>
          <a:noFill/>
          <a:ln w="57150" cap="flat" cmpd="sng" algn="ctr">
            <a:solidFill>
              <a:schemeClr val="accent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9F146364-47F6-4DB3-833C-3276B61AE32D}"/>
              </a:ext>
            </a:extLst>
          </p:cNvPr>
          <p:cNvCxnSpPr>
            <a:cxnSpLocks/>
          </p:cNvCxnSpPr>
          <p:nvPr/>
        </p:nvCxnSpPr>
        <p:spPr bwMode="auto">
          <a:xfrm flipH="1" flipV="1">
            <a:off x="2133600" y="6462355"/>
            <a:ext cx="2133601" cy="128864"/>
          </a:xfrm>
          <a:prstGeom prst="straightConnector1">
            <a:avLst/>
          </a:prstGeom>
          <a:noFill/>
          <a:ln w="57150" cap="flat" cmpd="sng" algn="ctr">
            <a:solidFill>
              <a:schemeClr val="accent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F46D7673-2DC8-414E-A54E-D2F90FEED268}"/>
              </a:ext>
            </a:extLst>
          </p:cNvPr>
          <p:cNvCxnSpPr>
            <a:cxnSpLocks/>
          </p:cNvCxnSpPr>
          <p:nvPr/>
        </p:nvCxnSpPr>
        <p:spPr bwMode="auto">
          <a:xfrm flipH="1" flipV="1">
            <a:off x="2133600" y="6066134"/>
            <a:ext cx="2266950" cy="1007808"/>
          </a:xfrm>
          <a:prstGeom prst="straightConnector1">
            <a:avLst/>
          </a:prstGeom>
          <a:noFill/>
          <a:ln w="57150" cap="flat" cmpd="sng" algn="ctr">
            <a:solidFill>
              <a:schemeClr val="accent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E6D2B4B1-8723-450E-8BD2-8A29FA490641}"/>
              </a:ext>
            </a:extLst>
          </p:cNvPr>
          <p:cNvCxnSpPr>
            <a:cxnSpLocks/>
          </p:cNvCxnSpPr>
          <p:nvPr/>
        </p:nvCxnSpPr>
        <p:spPr bwMode="auto">
          <a:xfrm flipH="1" flipV="1">
            <a:off x="2088126" y="1981200"/>
            <a:ext cx="3283974" cy="2814320"/>
          </a:xfrm>
          <a:prstGeom prst="straightConnector1">
            <a:avLst/>
          </a:prstGeom>
          <a:noFill/>
          <a:ln w="57150" cap="flat" cmpd="sng" algn="ctr">
            <a:solidFill>
              <a:schemeClr val="accent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98696963-2963-4D24-A0C4-303BA73EA036}"/>
              </a:ext>
            </a:extLst>
          </p:cNvPr>
          <p:cNvCxnSpPr>
            <a:cxnSpLocks/>
          </p:cNvCxnSpPr>
          <p:nvPr/>
        </p:nvCxnSpPr>
        <p:spPr bwMode="auto">
          <a:xfrm flipH="1" flipV="1">
            <a:off x="2088125" y="2012315"/>
            <a:ext cx="3207775" cy="4004863"/>
          </a:xfrm>
          <a:prstGeom prst="straightConnector1">
            <a:avLst/>
          </a:prstGeom>
          <a:noFill/>
          <a:ln w="57150" cap="flat" cmpd="sng" algn="ctr">
            <a:solidFill>
              <a:schemeClr val="accent1"/>
            </a:solidFill>
            <a:prstDash val="solid"/>
            <a:round/>
            <a:headEnd type="none" w="med" len="med"/>
            <a:tailEnd type="triangle"/>
          </a:ln>
          <a:effectLst/>
        </p:spPr>
      </p:cxnSp>
      <p:cxnSp>
        <p:nvCxnSpPr>
          <p:cNvPr id="36" name="Straight Arrow Connector 35">
            <a:extLst>
              <a:ext uri="{FF2B5EF4-FFF2-40B4-BE49-F238E27FC236}">
                <a16:creationId xmlns:a16="http://schemas.microsoft.com/office/drawing/2014/main" id="{148ABE1E-C4FA-4907-A7E5-6C8292EB069D}"/>
              </a:ext>
            </a:extLst>
          </p:cNvPr>
          <p:cNvCxnSpPr>
            <a:cxnSpLocks/>
          </p:cNvCxnSpPr>
          <p:nvPr/>
        </p:nvCxnSpPr>
        <p:spPr bwMode="auto">
          <a:xfrm flipH="1" flipV="1">
            <a:off x="2065389" y="1931035"/>
            <a:ext cx="3230511" cy="4829707"/>
          </a:xfrm>
          <a:prstGeom prst="straightConnector1">
            <a:avLst/>
          </a:prstGeom>
          <a:noFill/>
          <a:ln w="57150" cap="flat" cmpd="sng" algn="ctr">
            <a:solidFill>
              <a:schemeClr val="accent1"/>
            </a:solidFill>
            <a:prstDash val="solid"/>
            <a:round/>
            <a:headEnd type="none" w="med" len="med"/>
            <a:tailEnd type="triangle"/>
          </a:ln>
          <a:effectLst/>
        </p:spPr>
      </p:cxnSp>
      <p:cxnSp>
        <p:nvCxnSpPr>
          <p:cNvPr id="39" name="Straight Arrow Connector 38">
            <a:extLst>
              <a:ext uri="{FF2B5EF4-FFF2-40B4-BE49-F238E27FC236}">
                <a16:creationId xmlns:a16="http://schemas.microsoft.com/office/drawing/2014/main" id="{D01B4322-C715-45C1-B9CE-37EA3AFE93E0}"/>
              </a:ext>
            </a:extLst>
          </p:cNvPr>
          <p:cNvCxnSpPr>
            <a:cxnSpLocks/>
          </p:cNvCxnSpPr>
          <p:nvPr/>
        </p:nvCxnSpPr>
        <p:spPr bwMode="auto">
          <a:xfrm flipH="1" flipV="1">
            <a:off x="2088124" y="2397903"/>
            <a:ext cx="3360176" cy="2825199"/>
          </a:xfrm>
          <a:prstGeom prst="straightConnector1">
            <a:avLst/>
          </a:prstGeom>
          <a:noFill/>
          <a:ln w="57150" cap="flat" cmpd="sng" algn="ctr">
            <a:solidFill>
              <a:schemeClr val="accent1"/>
            </a:solidFill>
            <a:prstDash val="solid"/>
            <a:round/>
            <a:headEnd type="none" w="med" len="med"/>
            <a:tailEnd type="triangle"/>
          </a:ln>
          <a:effectLst/>
        </p:spPr>
      </p:cxnSp>
      <p:cxnSp>
        <p:nvCxnSpPr>
          <p:cNvPr id="42" name="Straight Arrow Connector 41">
            <a:extLst>
              <a:ext uri="{FF2B5EF4-FFF2-40B4-BE49-F238E27FC236}">
                <a16:creationId xmlns:a16="http://schemas.microsoft.com/office/drawing/2014/main" id="{19C4BBE1-DF49-4527-AAD4-6D7E03766ED4}"/>
              </a:ext>
            </a:extLst>
          </p:cNvPr>
          <p:cNvCxnSpPr>
            <a:cxnSpLocks/>
          </p:cNvCxnSpPr>
          <p:nvPr/>
        </p:nvCxnSpPr>
        <p:spPr bwMode="auto">
          <a:xfrm flipH="1" flipV="1">
            <a:off x="2133600" y="2397903"/>
            <a:ext cx="3238500" cy="4710350"/>
          </a:xfrm>
          <a:prstGeom prst="straightConnector1">
            <a:avLst/>
          </a:prstGeom>
          <a:noFill/>
          <a:ln w="57150" cap="flat" cmpd="sng" algn="ctr">
            <a:solidFill>
              <a:schemeClr val="accent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626F4B07-E0AE-4720-9294-16D828D8D1DF}"/>
              </a:ext>
            </a:extLst>
          </p:cNvPr>
          <p:cNvCxnSpPr>
            <a:cxnSpLocks/>
          </p:cNvCxnSpPr>
          <p:nvPr/>
        </p:nvCxnSpPr>
        <p:spPr bwMode="auto">
          <a:xfrm flipH="1" flipV="1">
            <a:off x="2133599" y="2744450"/>
            <a:ext cx="3283975" cy="3603686"/>
          </a:xfrm>
          <a:prstGeom prst="straightConnector1">
            <a:avLst/>
          </a:prstGeom>
          <a:noFill/>
          <a:ln w="57150" cap="flat" cmpd="sng" algn="ctr">
            <a:solidFill>
              <a:schemeClr val="accent1"/>
            </a:solidFill>
            <a:prstDash val="solid"/>
            <a:round/>
            <a:headEnd type="none" w="med" len="med"/>
            <a:tailEnd type="triangle"/>
          </a:ln>
          <a:effectLst/>
        </p:spPr>
      </p:cxnSp>
      <p:cxnSp>
        <p:nvCxnSpPr>
          <p:cNvPr id="48" name="Straight Arrow Connector 47">
            <a:extLst>
              <a:ext uri="{FF2B5EF4-FFF2-40B4-BE49-F238E27FC236}">
                <a16:creationId xmlns:a16="http://schemas.microsoft.com/office/drawing/2014/main" id="{AC4CE970-809E-461B-A770-6B02E3A0BD8B}"/>
              </a:ext>
            </a:extLst>
          </p:cNvPr>
          <p:cNvCxnSpPr>
            <a:cxnSpLocks/>
          </p:cNvCxnSpPr>
          <p:nvPr/>
        </p:nvCxnSpPr>
        <p:spPr bwMode="auto">
          <a:xfrm flipH="1" flipV="1">
            <a:off x="2133598" y="2752130"/>
            <a:ext cx="3227134" cy="2852627"/>
          </a:xfrm>
          <a:prstGeom prst="straightConnector1">
            <a:avLst/>
          </a:prstGeom>
          <a:noFill/>
          <a:ln w="57150" cap="flat" cmpd="sng" algn="ctr">
            <a:solidFill>
              <a:schemeClr val="accent1"/>
            </a:solidFill>
            <a:prstDash val="solid"/>
            <a:round/>
            <a:headEnd type="none" w="med" len="med"/>
            <a:tailEnd type="triangle"/>
          </a:ln>
          <a:effectLst/>
        </p:spPr>
      </p:cxnSp>
      <p:cxnSp>
        <p:nvCxnSpPr>
          <p:cNvPr id="51" name="Straight Arrow Connector 50">
            <a:extLst>
              <a:ext uri="{FF2B5EF4-FFF2-40B4-BE49-F238E27FC236}">
                <a16:creationId xmlns:a16="http://schemas.microsoft.com/office/drawing/2014/main" id="{AAB553DA-0BB7-427E-AC5F-58D00305F973}"/>
              </a:ext>
            </a:extLst>
          </p:cNvPr>
          <p:cNvCxnSpPr>
            <a:cxnSpLocks/>
          </p:cNvCxnSpPr>
          <p:nvPr/>
        </p:nvCxnSpPr>
        <p:spPr bwMode="auto">
          <a:xfrm>
            <a:off x="6378064" y="4876800"/>
            <a:ext cx="2308736" cy="759072"/>
          </a:xfrm>
          <a:prstGeom prst="straightConnector1">
            <a:avLst/>
          </a:prstGeom>
          <a:noFill/>
          <a:ln w="57150" cap="flat" cmpd="sng" algn="ctr">
            <a:solidFill>
              <a:schemeClr val="accent1"/>
            </a:solidFill>
            <a:prstDash val="solid"/>
            <a:round/>
            <a:headEnd type="none" w="med" len="med"/>
            <a:tailEnd type="triangle"/>
          </a:ln>
          <a:effectLst/>
        </p:spPr>
      </p:cxnSp>
      <p:cxnSp>
        <p:nvCxnSpPr>
          <p:cNvPr id="54" name="Straight Arrow Connector 53">
            <a:extLst>
              <a:ext uri="{FF2B5EF4-FFF2-40B4-BE49-F238E27FC236}">
                <a16:creationId xmlns:a16="http://schemas.microsoft.com/office/drawing/2014/main" id="{F86B3CBC-096D-4444-B205-D6E26FDA10F2}"/>
              </a:ext>
            </a:extLst>
          </p:cNvPr>
          <p:cNvCxnSpPr>
            <a:cxnSpLocks/>
          </p:cNvCxnSpPr>
          <p:nvPr/>
        </p:nvCxnSpPr>
        <p:spPr bwMode="auto">
          <a:xfrm>
            <a:off x="6179882" y="5215747"/>
            <a:ext cx="2506918" cy="420125"/>
          </a:xfrm>
          <a:prstGeom prst="straightConnector1">
            <a:avLst/>
          </a:prstGeom>
          <a:noFill/>
          <a:ln w="57150" cap="flat" cmpd="sng" algn="ctr">
            <a:solidFill>
              <a:schemeClr val="accent1"/>
            </a:solidFill>
            <a:prstDash val="solid"/>
            <a:round/>
            <a:headEnd type="none" w="med" len="med"/>
            <a:tailEnd type="triangle"/>
          </a:ln>
          <a:effectLst/>
        </p:spPr>
      </p:cxnSp>
      <p:cxnSp>
        <p:nvCxnSpPr>
          <p:cNvPr id="56" name="Straight Arrow Connector 55">
            <a:extLst>
              <a:ext uri="{FF2B5EF4-FFF2-40B4-BE49-F238E27FC236}">
                <a16:creationId xmlns:a16="http://schemas.microsoft.com/office/drawing/2014/main" id="{D89363E8-D147-4AF0-B5A9-59C7133E2D7A}"/>
              </a:ext>
            </a:extLst>
          </p:cNvPr>
          <p:cNvCxnSpPr>
            <a:cxnSpLocks/>
          </p:cNvCxnSpPr>
          <p:nvPr/>
        </p:nvCxnSpPr>
        <p:spPr bwMode="auto">
          <a:xfrm flipV="1">
            <a:off x="6225664" y="5604757"/>
            <a:ext cx="2461136" cy="1100844"/>
          </a:xfrm>
          <a:prstGeom prst="straightConnector1">
            <a:avLst/>
          </a:prstGeom>
          <a:noFill/>
          <a:ln w="57150" cap="flat" cmpd="sng" algn="ctr">
            <a:solidFill>
              <a:schemeClr val="accent1"/>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57494C00-5670-4CC4-96AB-6F1E4668471A}"/>
              </a:ext>
            </a:extLst>
          </p:cNvPr>
          <p:cNvCxnSpPr>
            <a:cxnSpLocks/>
          </p:cNvCxnSpPr>
          <p:nvPr/>
        </p:nvCxnSpPr>
        <p:spPr bwMode="auto">
          <a:xfrm>
            <a:off x="6179882" y="5657134"/>
            <a:ext cx="2324100" cy="0"/>
          </a:xfrm>
          <a:prstGeom prst="straightConnector1">
            <a:avLst/>
          </a:prstGeom>
          <a:noFill/>
          <a:ln w="57150" cap="flat" cmpd="sng" algn="ctr">
            <a:solidFill>
              <a:schemeClr val="accent1"/>
            </a:solidFill>
            <a:prstDash val="solid"/>
            <a:round/>
            <a:headEnd type="none" w="med" len="med"/>
            <a:tailEnd type="triangle"/>
          </a:ln>
          <a:effectLst/>
        </p:spPr>
      </p:cxnSp>
      <p:cxnSp>
        <p:nvCxnSpPr>
          <p:cNvPr id="61" name="Straight Arrow Connector 60">
            <a:extLst>
              <a:ext uri="{FF2B5EF4-FFF2-40B4-BE49-F238E27FC236}">
                <a16:creationId xmlns:a16="http://schemas.microsoft.com/office/drawing/2014/main" id="{6E62E1C7-E9EA-41B8-B85F-128506CFF1E2}"/>
              </a:ext>
            </a:extLst>
          </p:cNvPr>
          <p:cNvCxnSpPr>
            <a:cxnSpLocks/>
          </p:cNvCxnSpPr>
          <p:nvPr/>
        </p:nvCxnSpPr>
        <p:spPr bwMode="auto">
          <a:xfrm>
            <a:off x="6378064" y="5945323"/>
            <a:ext cx="2335468" cy="29496"/>
          </a:xfrm>
          <a:prstGeom prst="straightConnector1">
            <a:avLst/>
          </a:prstGeom>
          <a:noFill/>
          <a:ln w="57150" cap="flat" cmpd="sng" algn="ctr">
            <a:solidFill>
              <a:schemeClr val="accent1"/>
            </a:solidFill>
            <a:prstDash val="solid"/>
            <a:round/>
            <a:headEnd type="none" w="med" len="med"/>
            <a:tailEnd type="triangle"/>
          </a:ln>
          <a:effectLst/>
        </p:spPr>
      </p:cxnSp>
      <p:cxnSp>
        <p:nvCxnSpPr>
          <p:cNvPr id="64" name="Straight Arrow Connector 63">
            <a:extLst>
              <a:ext uri="{FF2B5EF4-FFF2-40B4-BE49-F238E27FC236}">
                <a16:creationId xmlns:a16="http://schemas.microsoft.com/office/drawing/2014/main" id="{B6BA3144-69BE-4C57-A165-2AEC62A1C722}"/>
              </a:ext>
            </a:extLst>
          </p:cNvPr>
          <p:cNvCxnSpPr>
            <a:cxnSpLocks/>
          </p:cNvCxnSpPr>
          <p:nvPr/>
        </p:nvCxnSpPr>
        <p:spPr bwMode="auto">
          <a:xfrm flipV="1">
            <a:off x="6378064" y="6017178"/>
            <a:ext cx="2308736" cy="267092"/>
          </a:xfrm>
          <a:prstGeom prst="straightConnector1">
            <a:avLst/>
          </a:prstGeom>
          <a:noFill/>
          <a:ln w="57150" cap="flat" cmpd="sng" algn="ctr">
            <a:solidFill>
              <a:schemeClr val="accent1"/>
            </a:solidFill>
            <a:prstDash val="solid"/>
            <a:round/>
            <a:headEnd type="none" w="med" len="med"/>
            <a:tailEnd type="triangle"/>
          </a:ln>
          <a:effectLst/>
        </p:spPr>
      </p:cxnSp>
      <p:cxnSp>
        <p:nvCxnSpPr>
          <p:cNvPr id="67" name="Straight Arrow Connector 66">
            <a:extLst>
              <a:ext uri="{FF2B5EF4-FFF2-40B4-BE49-F238E27FC236}">
                <a16:creationId xmlns:a16="http://schemas.microsoft.com/office/drawing/2014/main" id="{6F991C5B-8236-464B-A4AB-04446FBE63FC}"/>
              </a:ext>
            </a:extLst>
          </p:cNvPr>
          <p:cNvCxnSpPr>
            <a:cxnSpLocks/>
          </p:cNvCxnSpPr>
          <p:nvPr/>
        </p:nvCxnSpPr>
        <p:spPr bwMode="auto">
          <a:xfrm flipV="1">
            <a:off x="6271138" y="5974819"/>
            <a:ext cx="2415662" cy="1119792"/>
          </a:xfrm>
          <a:prstGeom prst="straightConnector1">
            <a:avLst/>
          </a:prstGeom>
          <a:noFill/>
          <a:ln w="57150" cap="flat" cmpd="sng" algn="ctr">
            <a:solidFill>
              <a:schemeClr val="accent1"/>
            </a:solidFill>
            <a:prstDash val="solid"/>
            <a:round/>
            <a:headEnd type="none" w="med" len="med"/>
            <a:tailEnd type="triangle"/>
          </a:ln>
          <a:effectLst/>
        </p:spPr>
      </p:cxnSp>
    </p:spTree>
    <p:extLst>
      <p:ext uri="{BB962C8B-B14F-4D97-AF65-F5344CB8AC3E}">
        <p14:creationId xmlns:p14="http://schemas.microsoft.com/office/powerpoint/2010/main" val="10910515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05CE-9F20-4A84-BEB0-D7C7A8BC0064}"/>
              </a:ext>
            </a:extLst>
          </p:cNvPr>
          <p:cNvSpPr>
            <a:spLocks noGrp="1"/>
          </p:cNvSpPr>
          <p:nvPr>
            <p:ph type="title"/>
          </p:nvPr>
        </p:nvSpPr>
        <p:spPr/>
        <p:txBody>
          <a:bodyPr/>
          <a:lstStyle/>
          <a:p>
            <a:r>
              <a:rPr lang="en-US" dirty="0"/>
              <a:t>Ternary Relationship Implementation</a:t>
            </a:r>
            <a:br>
              <a:rPr lang="en-US" dirty="0"/>
            </a:br>
            <a:r>
              <a:rPr lang="en-US" dirty="0"/>
              <a:t>Three Binary Many-To-One Mappings</a:t>
            </a:r>
          </a:p>
        </p:txBody>
      </p:sp>
      <p:sp>
        <p:nvSpPr>
          <p:cNvPr id="3" name="Content Placeholder 2">
            <a:extLst>
              <a:ext uri="{FF2B5EF4-FFF2-40B4-BE49-F238E27FC236}">
                <a16:creationId xmlns:a16="http://schemas.microsoft.com/office/drawing/2014/main" id="{B02B9427-2BED-4B52-BA09-F3BD0CD0F9B3}"/>
              </a:ext>
            </a:extLst>
          </p:cNvPr>
          <p:cNvSpPr>
            <a:spLocks noGrp="1"/>
          </p:cNvSpPr>
          <p:nvPr>
            <p:ph idx="1"/>
          </p:nvPr>
        </p:nvSpPr>
        <p:spPr/>
        <p:txBody>
          <a:bodyPr/>
          <a:lstStyle/>
          <a:p>
            <a:r>
              <a:rPr lang="en-US" dirty="0"/>
              <a:t>We have 3 binary-many-to-one mappings</a:t>
            </a:r>
          </a:p>
          <a:p>
            <a:pPr lvl="1"/>
            <a:r>
              <a:rPr lang="en-US" dirty="0"/>
              <a:t>Also referred to as partial functions, which happen to be total in the implementation</a:t>
            </a:r>
          </a:p>
          <a:p>
            <a:pPr lvl="1"/>
            <a:r>
              <a:rPr lang="en-US" dirty="0"/>
              <a:t>Recall, “partial” means that the function does not have to be defined on all of its domain, but can be defined on all of its domain</a:t>
            </a:r>
          </a:p>
          <a:p>
            <a:r>
              <a:rPr lang="en-US" dirty="0"/>
              <a:t>Our 3 mappings are</a:t>
            </a:r>
          </a:p>
          <a:p>
            <a:pPr lvl="1"/>
            <a:r>
              <a:rPr lang="en-US" dirty="0"/>
              <a:t>From the rows of Buys into the rows of Person</a:t>
            </a:r>
          </a:p>
          <a:p>
            <a:pPr lvl="1"/>
            <a:r>
              <a:rPr lang="en-US" dirty="0"/>
              <a:t>From the rows of Buys into the rows of Vendor</a:t>
            </a:r>
          </a:p>
          <a:p>
            <a:pPr lvl="1"/>
            <a:r>
              <a:rPr lang="en-US" dirty="0"/>
              <a:t>From the rows of Buys into the rows of Product</a:t>
            </a:r>
          </a:p>
          <a:p>
            <a:r>
              <a:rPr lang="en-US" dirty="0"/>
              <a:t>These mapping are specified using foreign keys</a:t>
            </a:r>
          </a:p>
          <a:p>
            <a:pPr lvl="1"/>
            <a:r>
              <a:rPr lang="en-US" dirty="0"/>
              <a:t>We will see this again when we look at a relational implementation using SQL Power Architect</a:t>
            </a:r>
          </a:p>
          <a:p>
            <a:pPr lvl="1"/>
            <a:r>
              <a:rPr lang="en-US" dirty="0"/>
              <a:t>Same thing using MySQL Workbench</a:t>
            </a:r>
          </a:p>
        </p:txBody>
      </p:sp>
    </p:spTree>
    <p:extLst>
      <p:ext uri="{BB962C8B-B14F-4D97-AF65-F5344CB8AC3E}">
        <p14:creationId xmlns:p14="http://schemas.microsoft.com/office/powerpoint/2010/main" val="37687635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2A8C-6535-4C81-AF98-9839BD1B3C62}"/>
              </a:ext>
            </a:extLst>
          </p:cNvPr>
          <p:cNvSpPr>
            <a:spLocks noGrp="1"/>
          </p:cNvSpPr>
          <p:nvPr>
            <p:ph type="title"/>
          </p:nvPr>
        </p:nvSpPr>
        <p:spPr/>
        <p:txBody>
          <a:bodyPr/>
          <a:lstStyle/>
          <a:p>
            <a:r>
              <a:rPr lang="en-US" dirty="0"/>
              <a:t>Ternary Relationship Implementation</a:t>
            </a:r>
          </a:p>
        </p:txBody>
      </p:sp>
      <p:sp>
        <p:nvSpPr>
          <p:cNvPr id="3" name="Content Placeholder 2">
            <a:extLst>
              <a:ext uri="{FF2B5EF4-FFF2-40B4-BE49-F238E27FC236}">
                <a16:creationId xmlns:a16="http://schemas.microsoft.com/office/drawing/2014/main" id="{53BDD975-B2A8-4391-A2C3-3D8FCA12FA2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FC67E65-11BC-4F4B-BD79-51E515B8C40E}"/>
              </a:ext>
            </a:extLst>
          </p:cNvPr>
          <p:cNvPicPr>
            <a:picLocks noChangeAspect="1"/>
          </p:cNvPicPr>
          <p:nvPr/>
        </p:nvPicPr>
        <p:blipFill>
          <a:blip r:embed="rId2"/>
          <a:stretch>
            <a:fillRect/>
          </a:stretch>
        </p:blipFill>
        <p:spPr>
          <a:xfrm>
            <a:off x="610913" y="2209800"/>
            <a:ext cx="8684174" cy="3048000"/>
          </a:xfrm>
          <a:prstGeom prst="rect">
            <a:avLst/>
          </a:prstGeom>
        </p:spPr>
      </p:pic>
    </p:spTree>
    <p:extLst>
      <p:ext uri="{BB962C8B-B14F-4D97-AF65-F5344CB8AC3E}">
        <p14:creationId xmlns:p14="http://schemas.microsoft.com/office/powerpoint/2010/main" val="20589503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dirty="0"/>
              <a:t>Ternary Relationship</a:t>
            </a:r>
            <a:br>
              <a:rPr lang="en-US" dirty="0"/>
            </a:br>
            <a:r>
              <a:rPr lang="en-US" dirty="0"/>
              <a:t>Which Is a Function of Two Variables</a:t>
            </a:r>
          </a:p>
        </p:txBody>
      </p:sp>
      <p:sp>
        <p:nvSpPr>
          <p:cNvPr id="9220" name="Rectangle 3"/>
          <p:cNvSpPr>
            <a:spLocks noGrp="1" noChangeArrowheads="1"/>
          </p:cNvSpPr>
          <p:nvPr>
            <p:ph type="body" idx="1"/>
          </p:nvPr>
        </p:nvSpPr>
        <p:spPr/>
        <p:txBody>
          <a:bodyPr/>
          <a:lstStyle/>
          <a:p>
            <a:r>
              <a:rPr lang="en-US" dirty="0"/>
              <a:t>Let’s look at Buys listing all tuples of (</a:t>
            </a:r>
            <a:r>
              <a:rPr lang="en-US" i="1" dirty="0"/>
              <a:t>x</a:t>
            </a:r>
            <a:r>
              <a:rPr lang="en-US" dirty="0"/>
              <a:t>,</a:t>
            </a:r>
            <a:r>
              <a:rPr lang="en-US" i="1" dirty="0"/>
              <a:t>y,z</a:t>
            </a:r>
            <a:r>
              <a:rPr lang="en-US" dirty="0"/>
              <a:t>) where person </a:t>
            </a:r>
            <a:r>
              <a:rPr lang="en-US" i="1" dirty="0"/>
              <a:t>x</a:t>
            </a:r>
            <a:r>
              <a:rPr lang="en-US" dirty="0"/>
              <a:t> Buys Product </a:t>
            </a:r>
            <a:r>
              <a:rPr lang="en-US" i="1" dirty="0"/>
              <a:t>y </a:t>
            </a:r>
            <a:r>
              <a:rPr lang="en-US" dirty="0"/>
              <a:t>from Vendor </a:t>
            </a:r>
            <a:r>
              <a:rPr lang="en-US" i="1" dirty="0"/>
              <a:t>z</a:t>
            </a:r>
          </a:p>
          <a:p>
            <a:r>
              <a:rPr lang="en-US" dirty="0"/>
              <a:t>But  now a Person Buys a specific Product only from one Vendor</a:t>
            </a:r>
          </a:p>
          <a:p>
            <a:r>
              <a:rPr lang="en-US" dirty="0"/>
              <a:t>This simply means that Vendor is a partial function from the cartesian product Person </a:t>
            </a:r>
            <a:r>
              <a:rPr lang="en-US" dirty="0">
                <a:sym typeface="Symbol" panose="05050102010706020507" pitchFamily="18" charset="2"/>
              </a:rPr>
              <a:t> Product</a:t>
            </a:r>
          </a:p>
          <a:p>
            <a:r>
              <a:rPr lang="en-US" dirty="0">
                <a:sym typeface="Symbol" panose="05050102010706020507" pitchFamily="18" charset="2"/>
              </a:rPr>
              <a:t>For every pair (person, product) there is at most one vendor</a:t>
            </a:r>
          </a:p>
          <a:p>
            <a:pPr lvl="1"/>
            <a:r>
              <a:rPr lang="en-US" dirty="0">
                <a:sym typeface="Symbol" panose="05050102010706020507" pitchFamily="18" charset="2"/>
              </a:rPr>
              <a:t>It is partial and not total, if for some pair (person, product) the vendor is not known</a:t>
            </a:r>
          </a:p>
          <a:p>
            <a:pPr lvl="1"/>
            <a:r>
              <a:rPr lang="en-US" dirty="0">
                <a:sym typeface="Symbol" panose="05050102010706020507" pitchFamily="18" charset="2"/>
              </a:rPr>
              <a:t>Otherwise, it is guaranteed to be total</a:t>
            </a:r>
            <a:endParaRPr lang="en-US" dirty="0"/>
          </a:p>
        </p:txBody>
      </p:sp>
      <p:graphicFrame>
        <p:nvGraphicFramePr>
          <p:cNvPr id="9218" name="Object 4"/>
          <p:cNvGraphicFramePr>
            <a:graphicFrameLocks noGrp="1" noChangeAspect="1"/>
          </p:cNvGraphicFramePr>
          <p:nvPr>
            <p:ph sz="half" idx="4294967295"/>
          </p:nvPr>
        </p:nvGraphicFramePr>
        <p:xfrm>
          <a:off x="2363788" y="5943600"/>
          <a:ext cx="4184650" cy="1208088"/>
        </p:xfrm>
        <a:graphic>
          <a:graphicData uri="http://schemas.openxmlformats.org/presentationml/2006/ole">
            <mc:AlternateContent xmlns:mc="http://schemas.openxmlformats.org/markup-compatibility/2006">
              <mc:Choice xmlns:v="urn:schemas-microsoft-com:vml" Requires="v">
                <p:oleObj name="Visio" r:id="rId3" imgW="5060092" imgH="1459917" progId="Visio.Drawing.11">
                  <p:embed/>
                </p:oleObj>
              </mc:Choice>
              <mc:Fallback>
                <p:oleObj name="Visio" r:id="rId3" imgW="5060092" imgH="1459917" progId="Visio.Drawing.11">
                  <p:embed/>
                  <p:pic>
                    <p:nvPicPr>
                      <p:cNvPr id="9218" name="Object 4"/>
                      <p:cNvPicPr>
                        <a:picLocks noChangeAspect="1" noChangeArrowheads="1"/>
                      </p:cNvPicPr>
                      <p:nvPr/>
                    </p:nvPicPr>
                    <p:blipFill>
                      <a:blip r:embed="rId4"/>
                      <a:srcRect/>
                      <a:stretch>
                        <a:fillRect/>
                      </a:stretch>
                    </p:blipFill>
                    <p:spPr bwMode="auto">
                      <a:xfrm>
                        <a:off x="2363788" y="5943600"/>
                        <a:ext cx="4184650"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723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numCol="1"/>
          <a:lstStyle/>
          <a:p>
            <a:r>
              <a:rPr lang="en-US" dirty="0"/>
              <a:t>Sets</a:t>
            </a:r>
          </a:p>
        </p:txBody>
      </p:sp>
      <p:sp>
        <p:nvSpPr>
          <p:cNvPr id="44035" name="Rectangle 3"/>
          <p:cNvSpPr>
            <a:spLocks noGrp="1" noChangeArrowheads="1"/>
          </p:cNvSpPr>
          <p:nvPr>
            <p:ph type="body" idx="1"/>
          </p:nvPr>
        </p:nvSpPr>
        <p:spPr/>
        <p:txBody>
          <a:bodyPr numCol="1"/>
          <a:lstStyle/>
          <a:p>
            <a:r>
              <a:rPr lang="en-US" dirty="0">
                <a:sym typeface="Symbol" pitchFamily="18" charset="2"/>
              </a:rPr>
              <a:t>Two sets </a:t>
            </a:r>
            <a:r>
              <a:rPr lang="en-US" i="1" dirty="0">
                <a:sym typeface="Symbol" pitchFamily="18" charset="2"/>
              </a:rPr>
              <a:t>A</a:t>
            </a:r>
            <a:r>
              <a:rPr lang="en-US" dirty="0">
                <a:sym typeface="Symbol" pitchFamily="18" charset="2"/>
              </a:rPr>
              <a:t> and </a:t>
            </a:r>
            <a:r>
              <a:rPr lang="en-US" i="1" dirty="0">
                <a:sym typeface="Symbol" pitchFamily="18" charset="2"/>
              </a:rPr>
              <a:t>B</a:t>
            </a:r>
            <a:r>
              <a:rPr lang="en-US" dirty="0">
                <a:sym typeface="Symbol" pitchFamily="18" charset="2"/>
              </a:rPr>
              <a:t> are equal </a:t>
            </a:r>
            <a:r>
              <a:rPr lang="en-US" dirty="0" err="1">
                <a:sym typeface="Symbol" pitchFamily="18" charset="2"/>
              </a:rPr>
              <a:t>iff</a:t>
            </a:r>
            <a:r>
              <a:rPr lang="en-US" dirty="0">
                <a:sym typeface="Symbol" pitchFamily="18" charset="2"/>
              </a:rPr>
              <a:t> (</a:t>
            </a:r>
            <a:r>
              <a:rPr lang="en-US" b="1" dirty="0">
                <a:sym typeface="Symbol" pitchFamily="18" charset="2"/>
              </a:rPr>
              <a:t>that is, if and only if</a:t>
            </a:r>
            <a:r>
              <a:rPr lang="en-US" dirty="0">
                <a:sym typeface="Symbol" pitchFamily="18" charset="2"/>
              </a:rPr>
              <a:t>) they have the same elements</a:t>
            </a:r>
          </a:p>
          <a:p>
            <a:r>
              <a:rPr lang="en-US" dirty="0">
                <a:sym typeface="Symbol" pitchFamily="18" charset="2"/>
              </a:rPr>
              <a:t>In other words, for every </a:t>
            </a:r>
            <a:r>
              <a:rPr lang="en-US" i="1" dirty="0">
                <a:sym typeface="Symbol" pitchFamily="18" charset="2"/>
              </a:rPr>
              <a:t>x</a:t>
            </a:r>
            <a:r>
              <a:rPr lang="en-US" dirty="0">
                <a:sym typeface="Symbol" pitchFamily="18" charset="2"/>
              </a:rPr>
              <a:t>: </a:t>
            </a:r>
            <a:r>
              <a:rPr lang="en-US" i="1" dirty="0">
                <a:sym typeface="Symbol" pitchFamily="18" charset="2"/>
              </a:rPr>
              <a:t>x</a:t>
            </a:r>
            <a:r>
              <a:rPr lang="en-US" dirty="0">
                <a:sym typeface="Symbol" pitchFamily="18" charset="2"/>
              </a:rPr>
              <a:t> is an element of </a:t>
            </a:r>
            <a:r>
              <a:rPr lang="en-US" i="1" dirty="0">
                <a:sym typeface="Symbol" pitchFamily="18" charset="2"/>
              </a:rPr>
              <a:t>A</a:t>
            </a:r>
            <a:r>
              <a:rPr lang="en-US" dirty="0">
                <a:sym typeface="Symbol" pitchFamily="18" charset="2"/>
              </a:rPr>
              <a:t> </a:t>
            </a:r>
            <a:r>
              <a:rPr lang="en-US" dirty="0" err="1">
                <a:sym typeface="Symbol" pitchFamily="18" charset="2"/>
              </a:rPr>
              <a:t>iff</a:t>
            </a:r>
            <a:r>
              <a:rPr lang="en-US" dirty="0">
                <a:sym typeface="Symbol" pitchFamily="18" charset="2"/>
              </a:rPr>
              <a:t> </a:t>
            </a:r>
            <a:r>
              <a:rPr lang="en-US" i="1" dirty="0">
                <a:sym typeface="Symbol" pitchFamily="18" charset="2"/>
              </a:rPr>
              <a:t>x</a:t>
            </a:r>
            <a:r>
              <a:rPr lang="en-US" dirty="0">
                <a:sym typeface="Symbol" pitchFamily="18" charset="2"/>
              </a:rPr>
              <a:t> is an element of </a:t>
            </a:r>
            <a:r>
              <a:rPr lang="en-US" i="1" dirty="0">
                <a:sym typeface="Symbol" pitchFamily="18" charset="2"/>
              </a:rPr>
              <a:t>B</a:t>
            </a:r>
          </a:p>
          <a:p>
            <a:r>
              <a:rPr lang="en-US" dirty="0">
                <a:sym typeface="Symbol" pitchFamily="18" charset="2"/>
              </a:rPr>
              <a:t>In still a different way: </a:t>
            </a:r>
            <a:r>
              <a:rPr lang="en-US" i="1" dirty="0">
                <a:sym typeface="Symbol" pitchFamily="18" charset="2"/>
              </a:rPr>
              <a:t>A</a:t>
            </a:r>
            <a:r>
              <a:rPr lang="en-US" dirty="0">
                <a:sym typeface="Symbol" pitchFamily="18" charset="2"/>
              </a:rPr>
              <a:t> and </a:t>
            </a:r>
            <a:r>
              <a:rPr lang="en-US" i="1" dirty="0">
                <a:sym typeface="Symbol" pitchFamily="18" charset="2"/>
              </a:rPr>
              <a:t>B</a:t>
            </a:r>
            <a:r>
              <a:rPr lang="en-US" dirty="0">
                <a:sym typeface="Symbol" pitchFamily="18" charset="2"/>
              </a:rPr>
              <a:t> are equal </a:t>
            </a:r>
            <a:r>
              <a:rPr lang="en-US" dirty="0" err="1">
                <a:sym typeface="Symbol" pitchFamily="18" charset="2"/>
              </a:rPr>
              <a:t>iff</a:t>
            </a:r>
            <a:r>
              <a:rPr lang="en-US" dirty="0">
                <a:sym typeface="Symbol" pitchFamily="18" charset="2"/>
              </a:rPr>
              <a:t> for every possible </a:t>
            </a:r>
            <a:r>
              <a:rPr lang="en-US" i="1" dirty="0">
                <a:sym typeface="Symbol" pitchFamily="18" charset="2"/>
              </a:rPr>
              <a:t>x</a:t>
            </a:r>
            <a:r>
              <a:rPr lang="en-US" dirty="0">
                <a:sym typeface="Symbol" pitchFamily="18" charset="2"/>
              </a:rPr>
              <a:t>, the questions “is </a:t>
            </a:r>
            <a:r>
              <a:rPr lang="en-US" i="1" dirty="0">
                <a:sym typeface="Symbol" pitchFamily="18" charset="2"/>
              </a:rPr>
              <a:t>x</a:t>
            </a:r>
            <a:r>
              <a:rPr lang="en-US" dirty="0">
                <a:sym typeface="Symbol" pitchFamily="18" charset="2"/>
              </a:rPr>
              <a:t> in </a:t>
            </a:r>
            <a:r>
              <a:rPr lang="en-US" i="1" dirty="0">
                <a:sym typeface="Symbol" pitchFamily="18" charset="2"/>
              </a:rPr>
              <a:t>A</a:t>
            </a:r>
            <a:r>
              <a:rPr lang="en-US" dirty="0">
                <a:sym typeface="Symbol" pitchFamily="18" charset="2"/>
              </a:rPr>
              <a:t>?</a:t>
            </a:r>
            <a:r>
              <a:rPr lang="en-US" i="1" dirty="0">
                <a:sym typeface="Symbol" pitchFamily="18" charset="2"/>
              </a:rPr>
              <a:t>” and </a:t>
            </a:r>
            <a:r>
              <a:rPr lang="en-US" dirty="0">
                <a:sym typeface="Symbol" pitchFamily="18" charset="2"/>
              </a:rPr>
              <a:t>“is </a:t>
            </a:r>
            <a:r>
              <a:rPr lang="en-US" i="1" dirty="0">
                <a:sym typeface="Symbol" pitchFamily="18" charset="2"/>
              </a:rPr>
              <a:t>x</a:t>
            </a:r>
            <a:r>
              <a:rPr lang="en-US" dirty="0">
                <a:sym typeface="Symbol" pitchFamily="18" charset="2"/>
              </a:rPr>
              <a:t> in </a:t>
            </a:r>
            <a:r>
              <a:rPr lang="en-US" i="1" dirty="0">
                <a:sym typeface="Symbol" pitchFamily="18" charset="2"/>
              </a:rPr>
              <a:t>B</a:t>
            </a:r>
            <a:r>
              <a:rPr lang="en-US" dirty="0">
                <a:sym typeface="Symbol" pitchFamily="18" charset="2"/>
              </a:rPr>
              <a:t>?</a:t>
            </a:r>
            <a:r>
              <a:rPr lang="en-US" i="1" dirty="0">
                <a:sym typeface="Symbol" pitchFamily="18" charset="2"/>
              </a:rPr>
              <a:t>” </a:t>
            </a:r>
            <a:r>
              <a:rPr lang="en-US" dirty="0">
                <a:sym typeface="Symbol" pitchFamily="18" charset="2"/>
              </a:rPr>
              <a:t>give the same answer</a:t>
            </a:r>
          </a:p>
          <a:p>
            <a:pPr lvl="1"/>
            <a:r>
              <a:rPr lang="en-US" dirty="0">
                <a:sym typeface="Symbol" pitchFamily="18" charset="2"/>
              </a:rPr>
              <a:t>Note that there is no discussion or even a way of saying how many times </a:t>
            </a:r>
            <a:r>
              <a:rPr lang="en-US" i="1" dirty="0">
                <a:sym typeface="Symbol" pitchFamily="18" charset="2"/>
              </a:rPr>
              <a:t>x</a:t>
            </a:r>
            <a:r>
              <a:rPr lang="en-US" dirty="0">
                <a:sym typeface="Symbol" pitchFamily="18" charset="2"/>
              </a:rPr>
              <a:t> appears in a set, really either </a:t>
            </a:r>
            <a:r>
              <a:rPr lang="en-US" b="1" dirty="0">
                <a:solidFill>
                  <a:srgbClr val="FC0128"/>
                </a:solidFill>
                <a:sym typeface="Symbol" pitchFamily="18" charset="2"/>
              </a:rPr>
              <a:t>zero</a:t>
            </a:r>
            <a:r>
              <a:rPr lang="en-US" dirty="0">
                <a:sym typeface="Symbol" pitchFamily="18" charset="2"/>
              </a:rPr>
              <a:t> or </a:t>
            </a:r>
            <a:r>
              <a:rPr lang="en-US" b="1" dirty="0">
                <a:solidFill>
                  <a:srgbClr val="FC0128"/>
                </a:solidFill>
                <a:sym typeface="Symbol" pitchFamily="18" charset="2"/>
              </a:rPr>
              <a:t>at least once</a:t>
            </a:r>
          </a:p>
          <a:p>
            <a:r>
              <a:rPr lang="en-US" dirty="0">
                <a:sym typeface="Symbol" pitchFamily="18" charset="2"/>
              </a:rPr>
              <a:t>“Mathematically” and recalling that  </a:t>
            </a:r>
            <a:r>
              <a:rPr lang="en-US" i="1" dirty="0">
                <a:sym typeface="Symbol" pitchFamily="18" charset="2"/>
              </a:rPr>
              <a:t>x </a:t>
            </a:r>
            <a:r>
              <a:rPr lang="en-US" dirty="0">
                <a:sym typeface="Symbol" pitchFamily="18" charset="2"/>
              </a:rPr>
              <a:t>means “for all x”</a:t>
            </a:r>
          </a:p>
          <a:p>
            <a:pPr>
              <a:buNone/>
            </a:pPr>
            <a:r>
              <a:rPr lang="en-US" dirty="0">
                <a:sym typeface="Symbol" pitchFamily="18" charset="2"/>
              </a:rPr>
              <a:t>	</a:t>
            </a:r>
            <a:r>
              <a:rPr lang="en-US" i="1" dirty="0">
                <a:sym typeface="Symbol" pitchFamily="18" charset="2"/>
              </a:rPr>
              <a:t>A </a:t>
            </a:r>
            <a:r>
              <a:rPr lang="en-US" dirty="0">
                <a:sym typeface="Symbol" pitchFamily="18" charset="2"/>
              </a:rPr>
              <a:t>= </a:t>
            </a:r>
            <a:r>
              <a:rPr lang="en-US" i="1" dirty="0">
                <a:sym typeface="Symbol" pitchFamily="18" charset="2"/>
              </a:rPr>
              <a:t>B   </a:t>
            </a:r>
            <a:r>
              <a:rPr lang="en-US" dirty="0">
                <a:sym typeface="Symbol" pitchFamily="18" charset="2"/>
              </a:rPr>
              <a:t>means</a:t>
            </a:r>
            <a:r>
              <a:rPr lang="en-US" i="1" dirty="0">
                <a:sym typeface="Symbol" pitchFamily="18" charset="2"/>
              </a:rPr>
              <a:t>     </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x</a:t>
            </a:r>
            <a:r>
              <a:rPr lang="en-US" dirty="0">
                <a:sym typeface="Symbol" pitchFamily="18" charset="2"/>
              </a:rPr>
              <a:t>  </a:t>
            </a:r>
            <a:r>
              <a:rPr lang="en-US" i="1" dirty="0">
                <a:sym typeface="Symbol" pitchFamily="18" charset="2"/>
              </a:rPr>
              <a:t>A </a:t>
            </a:r>
            <a:r>
              <a:rPr lang="en-US" dirty="0">
                <a:sym typeface="Symbol"/>
              </a:rPr>
              <a:t></a:t>
            </a:r>
            <a:r>
              <a:rPr lang="en-US" dirty="0">
                <a:sym typeface="Symbol" pitchFamily="18" charset="2"/>
              </a:rPr>
              <a:t> </a:t>
            </a:r>
            <a:r>
              <a:rPr lang="en-US" i="1" dirty="0">
                <a:sym typeface="Symbol" pitchFamily="18" charset="2"/>
              </a:rPr>
              <a:t>x </a:t>
            </a:r>
            <a:r>
              <a:rPr lang="en-US" dirty="0">
                <a:sym typeface="Symbol" pitchFamily="18" charset="2"/>
              </a:rPr>
              <a:t> </a:t>
            </a:r>
            <a:r>
              <a:rPr lang="en-US" i="1" dirty="0">
                <a:sym typeface="Symbol" pitchFamily="18" charset="2"/>
              </a:rPr>
              <a:t>B</a:t>
            </a:r>
            <a:r>
              <a:rPr lang="en-US" dirty="0">
                <a:sym typeface="Symbol" pitchFamily="18" charset="2"/>
              </a:rPr>
              <a:t> } </a:t>
            </a:r>
          </a:p>
          <a:p>
            <a:r>
              <a:rPr lang="en-US" dirty="0">
                <a:sym typeface="Symbol" pitchFamily="18" charset="2"/>
              </a:rPr>
              <a:t>Therefore, as sets: {2, 5, 3, 7} = {2, 7, 5, 3, 5, 3, 3}</a:t>
            </a:r>
          </a:p>
          <a:p>
            <a:pPr lvl="1"/>
            <a:r>
              <a:rPr lang="en-US" dirty="0">
                <a:sym typeface="Symbol" pitchFamily="18" charset="2"/>
              </a:rPr>
              <a:t>3 is in both and 4 is in neither, etc.</a:t>
            </a:r>
          </a:p>
          <a:p>
            <a:r>
              <a:rPr lang="en-US" dirty="0">
                <a:sym typeface="Symbol" pitchFamily="18" charset="2"/>
              </a:rPr>
              <a:t>This reiterates what we have said previously</a:t>
            </a:r>
          </a:p>
          <a:p>
            <a:pPr lvl="1"/>
            <a:r>
              <a:rPr lang="en-US" dirty="0">
                <a:sym typeface="Symbol" pitchFamily="18" charset="2"/>
              </a:rPr>
              <a:t>You cannot specify multiplicity</a:t>
            </a:r>
          </a:p>
          <a:p>
            <a:pPr lvl="1"/>
            <a:r>
              <a:rPr lang="en-US" dirty="0">
                <a:sym typeface="Symbol" pitchFamily="18" charset="2"/>
              </a:rPr>
              <a:t>You cannot specify position</a:t>
            </a:r>
          </a:p>
          <a:p>
            <a:endParaRPr lang="en-US" dirty="0">
              <a:sym typeface="Symbol" pitchFamily="18" charset="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51AC8-EFF3-4AC7-971F-F2D404403A1D}"/>
              </a:ext>
            </a:extLst>
          </p:cNvPr>
          <p:cNvSpPr>
            <a:spLocks noGrp="1"/>
          </p:cNvSpPr>
          <p:nvPr>
            <p:ph type="title"/>
          </p:nvPr>
        </p:nvSpPr>
        <p:spPr/>
        <p:txBody>
          <a:bodyPr/>
          <a:lstStyle/>
          <a:p>
            <a:r>
              <a:rPr lang="en-US" dirty="0"/>
              <a:t>Ternary Relationship</a:t>
            </a:r>
            <a:br>
              <a:rPr lang="en-US" dirty="0"/>
            </a:br>
            <a:r>
              <a:rPr lang="en-US" dirty="0"/>
              <a:t>Com (</a:t>
            </a:r>
            <a:r>
              <a:rPr lang="en-US" dirty="0" err="1"/>
              <a:t>pany</a:t>
            </a:r>
            <a:r>
              <a:rPr lang="en-US" dirty="0"/>
              <a:t>) May Not Be Always Known</a:t>
            </a:r>
          </a:p>
        </p:txBody>
      </p:sp>
      <p:sp>
        <p:nvSpPr>
          <p:cNvPr id="4" name="Content Placeholder 3">
            <a:extLst>
              <a:ext uri="{FF2B5EF4-FFF2-40B4-BE49-F238E27FC236}">
                <a16:creationId xmlns:a16="http://schemas.microsoft.com/office/drawing/2014/main" id="{D70CD8FD-DE61-451B-8044-61F64919CF5F}"/>
              </a:ext>
            </a:extLst>
          </p:cNvPr>
          <p:cNvSpPr>
            <a:spLocks noGrp="1"/>
          </p:cNvSpPr>
          <p:nvPr>
            <p:ph idx="1"/>
          </p:nvPr>
        </p:nvSpPr>
        <p:spPr/>
        <p:txBody>
          <a:bodyPr/>
          <a:lstStyle/>
          <a:p>
            <a:r>
              <a:rPr lang="en-US" dirty="0"/>
              <a:t>Note that Com (Vendor) is no longer a part of the primary key of Buys</a:t>
            </a:r>
          </a:p>
        </p:txBody>
      </p:sp>
      <p:pic>
        <p:nvPicPr>
          <p:cNvPr id="7" name="Picture 6">
            <a:extLst>
              <a:ext uri="{FF2B5EF4-FFF2-40B4-BE49-F238E27FC236}">
                <a16:creationId xmlns:a16="http://schemas.microsoft.com/office/drawing/2014/main" id="{3A83D6B3-58C8-41A4-8249-DEF7C95EE4EF}"/>
              </a:ext>
            </a:extLst>
          </p:cNvPr>
          <p:cNvPicPr>
            <a:picLocks noChangeAspect="1"/>
          </p:cNvPicPr>
          <p:nvPr/>
        </p:nvPicPr>
        <p:blipFill>
          <a:blip r:embed="rId2"/>
          <a:stretch>
            <a:fillRect/>
          </a:stretch>
        </p:blipFill>
        <p:spPr>
          <a:xfrm>
            <a:off x="1288802" y="3124200"/>
            <a:ext cx="7480796" cy="2590800"/>
          </a:xfrm>
          <a:prstGeom prst="rect">
            <a:avLst/>
          </a:prstGeom>
        </p:spPr>
      </p:pic>
    </p:spTree>
    <p:extLst>
      <p:ext uri="{BB962C8B-B14F-4D97-AF65-F5344CB8AC3E}">
        <p14:creationId xmlns:p14="http://schemas.microsoft.com/office/powerpoint/2010/main" val="15061658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64A9-3E49-49AF-9EBD-795CB411D757}"/>
              </a:ext>
            </a:extLst>
          </p:cNvPr>
          <p:cNvSpPr>
            <a:spLocks noGrp="1"/>
          </p:cNvSpPr>
          <p:nvPr>
            <p:ph type="title"/>
          </p:nvPr>
        </p:nvSpPr>
        <p:spPr/>
        <p:txBody>
          <a:bodyPr/>
          <a:lstStyle/>
          <a:p>
            <a:r>
              <a:rPr lang="en-US" dirty="0"/>
              <a:t>Ternary Relationship</a:t>
            </a:r>
            <a:br>
              <a:rPr lang="en-US" dirty="0"/>
            </a:br>
            <a:r>
              <a:rPr lang="en-US" dirty="0"/>
              <a:t>Com (</a:t>
            </a:r>
            <a:r>
              <a:rPr lang="en-US" dirty="0" err="1"/>
              <a:t>pany</a:t>
            </a:r>
            <a:r>
              <a:rPr lang="en-US" dirty="0"/>
              <a:t>) Always Known</a:t>
            </a:r>
          </a:p>
        </p:txBody>
      </p:sp>
      <p:sp>
        <p:nvSpPr>
          <p:cNvPr id="3" name="Content Placeholder 2">
            <a:extLst>
              <a:ext uri="{FF2B5EF4-FFF2-40B4-BE49-F238E27FC236}">
                <a16:creationId xmlns:a16="http://schemas.microsoft.com/office/drawing/2014/main" id="{1434DB23-21BF-4FE6-9FCC-A07937B53EA0}"/>
              </a:ext>
            </a:extLst>
          </p:cNvPr>
          <p:cNvSpPr>
            <a:spLocks noGrp="1"/>
          </p:cNvSpPr>
          <p:nvPr>
            <p:ph idx="1"/>
          </p:nvPr>
        </p:nvSpPr>
        <p:spPr/>
        <p:txBody>
          <a:bodyPr/>
          <a:lstStyle/>
          <a:p>
            <a:r>
              <a:rPr lang="en-US" dirty="0"/>
              <a:t>Note that Com (Vendor) is no longer a part of the primary key of Buys</a:t>
            </a:r>
          </a:p>
          <a:p>
            <a:endParaRPr lang="en-US" dirty="0"/>
          </a:p>
        </p:txBody>
      </p:sp>
      <p:pic>
        <p:nvPicPr>
          <p:cNvPr id="5" name="Picture 4">
            <a:extLst>
              <a:ext uri="{FF2B5EF4-FFF2-40B4-BE49-F238E27FC236}">
                <a16:creationId xmlns:a16="http://schemas.microsoft.com/office/drawing/2014/main" id="{A7E04F18-BE93-4D3C-B904-494AEB2A101E}"/>
              </a:ext>
            </a:extLst>
          </p:cNvPr>
          <p:cNvPicPr>
            <a:picLocks noChangeAspect="1"/>
          </p:cNvPicPr>
          <p:nvPr/>
        </p:nvPicPr>
        <p:blipFill>
          <a:blip r:embed="rId2"/>
          <a:stretch>
            <a:fillRect/>
          </a:stretch>
        </p:blipFill>
        <p:spPr>
          <a:xfrm>
            <a:off x="914400" y="3261636"/>
            <a:ext cx="8229600" cy="2834364"/>
          </a:xfrm>
          <a:prstGeom prst="rect">
            <a:avLst/>
          </a:prstGeom>
        </p:spPr>
      </p:pic>
    </p:spTree>
    <p:extLst>
      <p:ext uri="{BB962C8B-B14F-4D97-AF65-F5344CB8AC3E}">
        <p14:creationId xmlns:p14="http://schemas.microsoft.com/office/powerpoint/2010/main" val="22227154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6362-B8AA-425F-B5C5-9A7A3DE4D079}"/>
              </a:ext>
            </a:extLst>
          </p:cNvPr>
          <p:cNvSpPr>
            <a:spLocks noGrp="1"/>
          </p:cNvSpPr>
          <p:nvPr>
            <p:ph type="title"/>
          </p:nvPr>
        </p:nvSpPr>
        <p:spPr/>
        <p:txBody>
          <a:bodyPr/>
          <a:lstStyle/>
          <a:p>
            <a:r>
              <a:rPr lang="en-US" dirty="0"/>
              <a:t>Synopsis of Four Representative Cases</a:t>
            </a:r>
          </a:p>
        </p:txBody>
      </p:sp>
      <p:pic>
        <p:nvPicPr>
          <p:cNvPr id="5" name="Content Placeholder 4">
            <a:extLst>
              <a:ext uri="{FF2B5EF4-FFF2-40B4-BE49-F238E27FC236}">
                <a16:creationId xmlns:a16="http://schemas.microsoft.com/office/drawing/2014/main" id="{551E4517-A1D8-47DF-BFF7-161552D17C67}"/>
              </a:ext>
            </a:extLst>
          </p:cNvPr>
          <p:cNvPicPr>
            <a:picLocks noGrp="1" noChangeAspect="1"/>
          </p:cNvPicPr>
          <p:nvPr>
            <p:ph idx="1"/>
          </p:nvPr>
        </p:nvPicPr>
        <p:blipFill>
          <a:blip r:embed="rId2"/>
          <a:stretch>
            <a:fillRect/>
          </a:stretch>
        </p:blipFill>
        <p:spPr>
          <a:xfrm>
            <a:off x="219773" y="1219200"/>
            <a:ext cx="9390254" cy="5981294"/>
          </a:xfrm>
        </p:spPr>
      </p:pic>
      <p:sp>
        <p:nvSpPr>
          <p:cNvPr id="6" name="TextBox 5">
            <a:extLst>
              <a:ext uri="{FF2B5EF4-FFF2-40B4-BE49-F238E27FC236}">
                <a16:creationId xmlns:a16="http://schemas.microsoft.com/office/drawing/2014/main" id="{AA9077D0-838F-4B72-A2B8-E18967EFE49D}"/>
              </a:ext>
            </a:extLst>
          </p:cNvPr>
          <p:cNvSpPr txBox="1"/>
          <p:nvPr/>
        </p:nvSpPr>
        <p:spPr>
          <a:xfrm>
            <a:off x="495346" y="2895600"/>
            <a:ext cx="1342034" cy="1015663"/>
          </a:xfrm>
          <a:prstGeom prst="rect">
            <a:avLst/>
          </a:prstGeom>
          <a:noFill/>
        </p:spPr>
        <p:txBody>
          <a:bodyPr wrap="none" rtlCol="0">
            <a:spAutoFit/>
          </a:bodyPr>
          <a:lstStyle/>
          <a:p>
            <a:r>
              <a:rPr lang="en-US" sz="2000" dirty="0">
                <a:latin typeface="Arial Narrow" panose="020B0606020202030204" pitchFamily="34" charset="0"/>
              </a:rPr>
              <a:t>General</a:t>
            </a:r>
            <a:br>
              <a:rPr lang="en-US" sz="2000" dirty="0">
                <a:latin typeface="Arial Narrow" panose="020B0606020202030204" pitchFamily="34" charset="0"/>
              </a:rPr>
            </a:br>
            <a:r>
              <a:rPr lang="en-US" sz="2000" dirty="0">
                <a:latin typeface="Arial Narrow" panose="020B0606020202030204" pitchFamily="34" charset="0"/>
              </a:rPr>
              <a:t>Ternary</a:t>
            </a:r>
            <a:br>
              <a:rPr lang="en-US" sz="2000" dirty="0">
                <a:latin typeface="Arial Narrow" panose="020B0606020202030204" pitchFamily="34" charset="0"/>
              </a:rPr>
            </a:br>
            <a:r>
              <a:rPr lang="en-US" sz="2000" dirty="0">
                <a:latin typeface="Arial Narrow" panose="020B0606020202030204" pitchFamily="34" charset="0"/>
              </a:rPr>
              <a:t>Relationship</a:t>
            </a:r>
          </a:p>
        </p:txBody>
      </p:sp>
      <p:sp>
        <p:nvSpPr>
          <p:cNvPr id="7" name="TextBox 6">
            <a:extLst>
              <a:ext uri="{FF2B5EF4-FFF2-40B4-BE49-F238E27FC236}">
                <a16:creationId xmlns:a16="http://schemas.microsoft.com/office/drawing/2014/main" id="{12751688-3540-4699-B954-92FE7F872B6F}"/>
              </a:ext>
            </a:extLst>
          </p:cNvPr>
          <p:cNvSpPr txBox="1"/>
          <p:nvPr/>
        </p:nvSpPr>
        <p:spPr>
          <a:xfrm>
            <a:off x="4343400" y="2895600"/>
            <a:ext cx="1935145" cy="707886"/>
          </a:xfrm>
          <a:prstGeom prst="rect">
            <a:avLst/>
          </a:prstGeom>
          <a:noFill/>
        </p:spPr>
        <p:txBody>
          <a:bodyPr wrap="none" rtlCol="0">
            <a:spAutoFit/>
          </a:bodyPr>
          <a:lstStyle/>
          <a:p>
            <a:r>
              <a:rPr lang="en-US" sz="2000" dirty="0">
                <a:latin typeface="Arial Narrow" panose="020B0606020202030204" pitchFamily="34" charset="0"/>
              </a:rPr>
              <a:t>Partial Function of </a:t>
            </a:r>
            <a:br>
              <a:rPr lang="en-US" sz="2000" dirty="0">
                <a:latin typeface="Arial Narrow" panose="020B0606020202030204" pitchFamily="34" charset="0"/>
              </a:rPr>
            </a:br>
            <a:r>
              <a:rPr lang="en-US" sz="2000" dirty="0">
                <a:latin typeface="Arial Narrow" panose="020B0606020202030204" pitchFamily="34" charset="0"/>
              </a:rPr>
              <a:t>Two Variables</a:t>
            </a:r>
          </a:p>
        </p:txBody>
      </p:sp>
      <p:sp>
        <p:nvSpPr>
          <p:cNvPr id="8" name="TextBox 7">
            <a:extLst>
              <a:ext uri="{FF2B5EF4-FFF2-40B4-BE49-F238E27FC236}">
                <a16:creationId xmlns:a16="http://schemas.microsoft.com/office/drawing/2014/main" id="{442E286D-B9D7-45AF-932A-978860730E5D}"/>
              </a:ext>
            </a:extLst>
          </p:cNvPr>
          <p:cNvSpPr txBox="1"/>
          <p:nvPr/>
        </p:nvSpPr>
        <p:spPr>
          <a:xfrm>
            <a:off x="1600200" y="7034119"/>
            <a:ext cx="5851032" cy="400110"/>
          </a:xfrm>
          <a:prstGeom prst="rect">
            <a:avLst/>
          </a:prstGeom>
          <a:noFill/>
        </p:spPr>
        <p:txBody>
          <a:bodyPr wrap="square" rtlCol="0">
            <a:spAutoFit/>
          </a:bodyPr>
          <a:lstStyle/>
          <a:p>
            <a:r>
              <a:rPr lang="en-US" sz="2000" dirty="0">
                <a:latin typeface="Arial Narrow" panose="020B0606020202030204" pitchFamily="34" charset="0"/>
              </a:rPr>
              <a:t>General Binary Relationship </a:t>
            </a:r>
            <a:r>
              <a:rPr lang="en-US" sz="2000">
                <a:latin typeface="Arial Narrow" panose="020B0606020202030204" pitchFamily="34" charset="0"/>
              </a:rPr>
              <a:t>Between a Table </a:t>
            </a:r>
            <a:r>
              <a:rPr lang="en-US" sz="2000" dirty="0">
                <a:latin typeface="Arial Narrow" panose="020B0606020202030204" pitchFamily="34" charset="0"/>
              </a:rPr>
              <a:t>and Itself</a:t>
            </a:r>
          </a:p>
        </p:txBody>
      </p:sp>
      <p:sp>
        <p:nvSpPr>
          <p:cNvPr id="9" name="TextBox 8">
            <a:extLst>
              <a:ext uri="{FF2B5EF4-FFF2-40B4-BE49-F238E27FC236}">
                <a16:creationId xmlns:a16="http://schemas.microsoft.com/office/drawing/2014/main" id="{8DE34DAA-ADDE-400A-9490-F08D36B2CAC9}"/>
              </a:ext>
            </a:extLst>
          </p:cNvPr>
          <p:cNvSpPr txBox="1"/>
          <p:nvPr/>
        </p:nvSpPr>
        <p:spPr>
          <a:xfrm>
            <a:off x="6934199" y="5197594"/>
            <a:ext cx="2675827" cy="707886"/>
          </a:xfrm>
          <a:prstGeom prst="rect">
            <a:avLst/>
          </a:prstGeom>
          <a:noFill/>
        </p:spPr>
        <p:txBody>
          <a:bodyPr wrap="square" rtlCol="0">
            <a:spAutoFit/>
          </a:bodyPr>
          <a:lstStyle/>
          <a:p>
            <a:r>
              <a:rPr lang="en-US" sz="2000" dirty="0">
                <a:latin typeface="Arial Narrow" panose="020B0606020202030204" pitchFamily="34" charset="0"/>
              </a:rPr>
              <a:t>Partial Function From a Table to Itself</a:t>
            </a:r>
          </a:p>
        </p:txBody>
      </p:sp>
    </p:spTree>
    <p:extLst>
      <p:ext uri="{BB962C8B-B14F-4D97-AF65-F5344CB8AC3E}">
        <p14:creationId xmlns:p14="http://schemas.microsoft.com/office/powerpoint/2010/main" val="1804804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numCol="1"/>
          <a:lstStyle/>
          <a:p>
            <a:r>
              <a:rPr lang="en-US" dirty="0"/>
              <a:t>From ER Diagram to Relational Database</a:t>
            </a:r>
            <a:br>
              <a:rPr lang="en-US" dirty="0"/>
            </a:br>
            <a:r>
              <a:rPr lang="en-US" dirty="0"/>
              <a:t>A Comprehensive Example</a:t>
            </a:r>
          </a:p>
        </p:txBody>
      </p:sp>
      <p:sp>
        <p:nvSpPr>
          <p:cNvPr id="3" name="Subtitle 2"/>
          <p:cNvSpPr>
            <a:spLocks noGrp="1"/>
          </p:cNvSpPr>
          <p:nvPr>
            <p:ph type="subTitle" idx="1"/>
          </p:nvPr>
        </p:nvSpPr>
        <p:spPr/>
        <p:txBody>
          <a:bodyPr numCol="1"/>
          <a:lstStyle/>
          <a:p>
            <a:endParaRPr lang="en-US"/>
          </a:p>
        </p:txBody>
      </p:sp>
    </p:spTree>
    <p:extLst>
      <p:ext uri="{BB962C8B-B14F-4D97-AF65-F5344CB8AC3E}">
        <p14:creationId xmlns:p14="http://schemas.microsoft.com/office/powerpoint/2010/main" val="18918689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numCol="1"/>
          <a:lstStyle/>
          <a:p>
            <a:r>
              <a:rPr lang="en-US" dirty="0"/>
              <a:t>From ER Diagram to Relational Database</a:t>
            </a:r>
          </a:p>
        </p:txBody>
      </p:sp>
      <p:sp>
        <p:nvSpPr>
          <p:cNvPr id="89091" name="Rectangle 3"/>
          <p:cNvSpPr>
            <a:spLocks noGrp="1" noChangeArrowheads="1"/>
          </p:cNvSpPr>
          <p:nvPr>
            <p:ph type="body" idx="1"/>
          </p:nvPr>
        </p:nvSpPr>
        <p:spPr/>
        <p:txBody>
          <a:bodyPr numCol="1"/>
          <a:lstStyle/>
          <a:p>
            <a:r>
              <a:rPr lang="en-US" dirty="0"/>
              <a:t>We now convert our big ER diagram into a relational database</a:t>
            </a:r>
          </a:p>
          <a:p>
            <a:r>
              <a:rPr lang="en-US" dirty="0"/>
              <a:t>We specify</a:t>
            </a:r>
          </a:p>
          <a:p>
            <a:pPr lvl="1"/>
            <a:r>
              <a:rPr lang="en-US" dirty="0"/>
              <a:t>Attributes that must not be NULL</a:t>
            </a:r>
          </a:p>
          <a:p>
            <a:pPr lvl="1"/>
            <a:r>
              <a:rPr lang="en-US" dirty="0"/>
              <a:t>Primary keys</a:t>
            </a:r>
          </a:p>
          <a:p>
            <a:pPr lvl="1"/>
            <a:r>
              <a:rPr lang="en-US" dirty="0"/>
              <a:t>Keys (beyond primary)</a:t>
            </a:r>
          </a:p>
          <a:p>
            <a:pPr lvl="1"/>
            <a:r>
              <a:rPr lang="en-US" dirty="0"/>
              <a:t>Foreign keys and what they reference</a:t>
            </a:r>
          </a:p>
          <a:p>
            <a:pPr lvl="1"/>
            <a:r>
              <a:rPr lang="en-US" dirty="0"/>
              <a:t>Cardinality constraints</a:t>
            </a:r>
          </a:p>
          <a:p>
            <a:pPr lvl="1"/>
            <a:r>
              <a:rPr lang="en-US" dirty="0"/>
              <a:t>Some additional “stubs”</a:t>
            </a:r>
          </a:p>
          <a:p>
            <a:endParaRPr lang="en-US" dirty="0"/>
          </a:p>
          <a:p>
            <a:pPr lvl="1"/>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numCol="1"/>
          <a:lstStyle/>
          <a:p>
            <a:r>
              <a:rPr lang="en-US" dirty="0"/>
              <a:t>From ER Diagram to Relational Database</a:t>
            </a:r>
          </a:p>
        </p:txBody>
      </p:sp>
      <p:sp>
        <p:nvSpPr>
          <p:cNvPr id="89091" name="Rectangle 3"/>
          <p:cNvSpPr>
            <a:spLocks noGrp="1" noChangeArrowheads="1"/>
          </p:cNvSpPr>
          <p:nvPr>
            <p:ph type="body" idx="1"/>
          </p:nvPr>
        </p:nvSpPr>
        <p:spPr/>
        <p:txBody>
          <a:bodyPr numCol="1"/>
          <a:lstStyle/>
          <a:p>
            <a:r>
              <a:rPr lang="en-US" dirty="0"/>
              <a:t>We both give a narrative description, similar to actual SQL DDL (so we are learning about actual relational databases) and SQL Power Architect</a:t>
            </a:r>
          </a:p>
          <a:p>
            <a:r>
              <a:rPr lang="en-US" dirty="0"/>
              <a:t>We should specify domains also, but we would not learn anything from this here, so we do not do that here</a:t>
            </a:r>
          </a:p>
          <a:p>
            <a:endParaRPr lang="en-US" dirty="0"/>
          </a:p>
          <a:p>
            <a:r>
              <a:rPr lang="en-US" dirty="0"/>
              <a:t>This is really a comprehensive example and not an algorithmic procedure</a:t>
            </a:r>
          </a:p>
          <a:p>
            <a:r>
              <a:rPr lang="en-US" dirty="0"/>
              <a:t>It provides intuition to handle cases not explicitly appearing in the example</a:t>
            </a:r>
          </a:p>
          <a:p>
            <a:r>
              <a:rPr lang="en-US" dirty="0"/>
              <a:t>We are </a:t>
            </a:r>
            <a:r>
              <a:rPr lang="en-US" b="1" i="1" dirty="0">
                <a:solidFill>
                  <a:srgbClr val="FC0128"/>
                </a:solidFill>
              </a:rPr>
              <a:t>not</a:t>
            </a:r>
            <a:r>
              <a:rPr lang="en-US" dirty="0"/>
              <a:t> trying to improve the design: we will do that later in the Normalization Unit: we just implement the ER diagram</a:t>
            </a:r>
          </a:p>
          <a:p>
            <a:r>
              <a:rPr lang="en-US" dirty="0"/>
              <a:t>We go bottom up, in the same order as the one we used in constructing the ER diagram</a:t>
            </a:r>
          </a:p>
          <a:p>
            <a:endParaRPr lang="en-US" dirty="0"/>
          </a:p>
          <a:p>
            <a:pPr lvl="1"/>
            <a:endParaRPr lang="en-US" dirty="0"/>
          </a:p>
        </p:txBody>
      </p:sp>
    </p:spTree>
    <p:extLst>
      <p:ext uri="{BB962C8B-B14F-4D97-AF65-F5344CB8AC3E}">
        <p14:creationId xmlns:p14="http://schemas.microsoft.com/office/powerpoint/2010/main" val="6297798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dirty="0"/>
              <a:t>Our ER Diagram</a:t>
            </a:r>
          </a:p>
        </p:txBody>
      </p:sp>
      <p:sp>
        <p:nvSpPr>
          <p:cNvPr id="3" name="Content Placeholder 2">
            <a:extLst>
              <a:ext uri="{FF2B5EF4-FFF2-40B4-BE49-F238E27FC236}">
                <a16:creationId xmlns:a16="http://schemas.microsoft.com/office/drawing/2014/main" id="{125A2295-B70F-4EBA-A3DF-5CF3DF1DB19A}"/>
              </a:ext>
            </a:extLst>
          </p:cNvPr>
          <p:cNvSpPr>
            <a:spLocks noGrp="1"/>
          </p:cNvSpPr>
          <p:nvPr>
            <p:ph idx="1"/>
          </p:nvPr>
        </p:nvSpPr>
        <p:spPr/>
        <p:txBody>
          <a:bodyPr/>
          <a:lstStyle/>
          <a:p>
            <a:endParaRPr lang="en-US"/>
          </a:p>
        </p:txBody>
      </p:sp>
      <p:graphicFrame>
        <p:nvGraphicFramePr>
          <p:cNvPr id="2" name="Object 1">
            <a:extLst>
              <a:ext uri="{FF2B5EF4-FFF2-40B4-BE49-F238E27FC236}">
                <a16:creationId xmlns:a16="http://schemas.microsoft.com/office/drawing/2014/main" id="{D62CE300-3E99-42D3-9291-EA857233F557}"/>
              </a:ext>
            </a:extLst>
          </p:cNvPr>
          <p:cNvGraphicFramePr>
            <a:graphicFrameLocks noChangeAspect="1"/>
          </p:cNvGraphicFramePr>
          <p:nvPr/>
        </p:nvGraphicFramePr>
        <p:xfrm>
          <a:off x="452438" y="1465262"/>
          <a:ext cx="9155112" cy="5621338"/>
        </p:xfrm>
        <a:graphic>
          <a:graphicData uri="http://schemas.openxmlformats.org/presentationml/2006/ole">
            <mc:AlternateContent xmlns:mc="http://schemas.openxmlformats.org/markup-compatibility/2006">
              <mc:Choice xmlns:v="urn:schemas-microsoft-com:vml" Requires="v">
                <p:oleObj name="Visio" r:id="rId3" imgW="9155778" imgH="5621391" progId="Visio.Drawing.11">
                  <p:embed/>
                </p:oleObj>
              </mc:Choice>
              <mc:Fallback>
                <p:oleObj name="Visio" r:id="rId3" imgW="9155778" imgH="5621391" progId="Visio.Drawing.11">
                  <p:embed/>
                  <p:pic>
                    <p:nvPicPr>
                      <p:cNvPr id="2" name="Object 1">
                        <a:extLst>
                          <a:ext uri="{FF2B5EF4-FFF2-40B4-BE49-F238E27FC236}">
                            <a16:creationId xmlns:a16="http://schemas.microsoft.com/office/drawing/2014/main" id="{D62CE300-3E99-42D3-9291-EA857233F557}"/>
                          </a:ext>
                        </a:extLst>
                      </p:cNvPr>
                      <p:cNvPicPr/>
                      <p:nvPr/>
                    </p:nvPicPr>
                    <p:blipFill>
                      <a:blip r:embed="rId4"/>
                      <a:stretch>
                        <a:fillRect/>
                      </a:stretch>
                    </p:blipFill>
                    <p:spPr>
                      <a:xfrm>
                        <a:off x="452438" y="1465262"/>
                        <a:ext cx="9155112" cy="5621338"/>
                      </a:xfrm>
                      <a:prstGeom prst="rect">
                        <a:avLst/>
                      </a:prstGeom>
                    </p:spPr>
                  </p:pic>
                </p:oleObj>
              </mc:Fallback>
            </mc:AlternateContent>
          </a:graphicData>
        </a:graphic>
      </p:graphicFrame>
    </p:spTree>
    <p:extLst>
      <p:ext uri="{BB962C8B-B14F-4D97-AF65-F5344CB8AC3E}">
        <p14:creationId xmlns:p14="http://schemas.microsoft.com/office/powerpoint/2010/main" val="41136124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dirty="0"/>
              <a:t>Hierarchy for Our ER Diagram</a:t>
            </a:r>
          </a:p>
        </p:txBody>
      </p:sp>
      <p:sp>
        <p:nvSpPr>
          <p:cNvPr id="3" name="Content Placeholder 2">
            <a:extLst>
              <a:ext uri="{FF2B5EF4-FFF2-40B4-BE49-F238E27FC236}">
                <a16:creationId xmlns:a16="http://schemas.microsoft.com/office/drawing/2014/main" id="{3BD46754-CD60-4B73-8CCA-676636DFA2F7}"/>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Object 3">
            <a:extLst>
              <a:ext uri="{FF2B5EF4-FFF2-40B4-BE49-F238E27FC236}">
                <a16:creationId xmlns:a16="http://schemas.microsoft.com/office/drawing/2014/main" id="{CEEA25C9-AD43-4711-9DDC-A50FBEEDD882}"/>
              </a:ext>
            </a:extLst>
          </p:cNvPr>
          <p:cNvGraphicFramePr>
            <a:graphicFrameLocks noChangeAspect="1"/>
          </p:cNvGraphicFramePr>
          <p:nvPr/>
        </p:nvGraphicFramePr>
        <p:xfrm>
          <a:off x="642668" y="1981200"/>
          <a:ext cx="8729932" cy="3505200"/>
        </p:xfrm>
        <a:graphic>
          <a:graphicData uri="http://schemas.openxmlformats.org/presentationml/2006/ole">
            <mc:AlternateContent xmlns:mc="http://schemas.openxmlformats.org/markup-compatibility/2006">
              <mc:Choice xmlns:v="urn:schemas-microsoft-com:vml" Requires="v">
                <p:oleObj name="Visio" r:id="rId3" imgW="27406514" imgH="11004379" progId="Visio.Drawing.11">
                  <p:embed/>
                </p:oleObj>
              </mc:Choice>
              <mc:Fallback>
                <p:oleObj name="Visio" r:id="rId3" imgW="27406514" imgH="11004379" progId="Visio.Drawing.11">
                  <p:embed/>
                  <p:pic>
                    <p:nvPicPr>
                      <p:cNvPr id="4" name="Object 3">
                        <a:extLst>
                          <a:ext uri="{FF2B5EF4-FFF2-40B4-BE49-F238E27FC236}">
                            <a16:creationId xmlns:a16="http://schemas.microsoft.com/office/drawing/2014/main" id="{CEEA25C9-AD43-4711-9DDC-A50FBEEDD882}"/>
                          </a:ext>
                        </a:extLst>
                      </p:cNvPr>
                      <p:cNvPicPr/>
                      <p:nvPr/>
                    </p:nvPicPr>
                    <p:blipFill>
                      <a:blip r:embed="rId4"/>
                      <a:stretch>
                        <a:fillRect/>
                      </a:stretch>
                    </p:blipFill>
                    <p:spPr>
                      <a:xfrm>
                        <a:off x="642668" y="1981200"/>
                        <a:ext cx="8729932" cy="3505200"/>
                      </a:xfrm>
                      <a:prstGeom prst="rect">
                        <a:avLst/>
                      </a:prstGeom>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F27F-C7CA-4FE3-979C-996574400352}"/>
              </a:ext>
            </a:extLst>
          </p:cNvPr>
          <p:cNvSpPr>
            <a:spLocks noGrp="1"/>
          </p:cNvSpPr>
          <p:nvPr>
            <p:ph type="title"/>
          </p:nvPr>
        </p:nvSpPr>
        <p:spPr/>
        <p:txBody>
          <a:bodyPr/>
          <a:lstStyle/>
          <a:p>
            <a:r>
              <a:rPr lang="en-US" dirty="0"/>
              <a:t>Annotations For The ER Diagram</a:t>
            </a:r>
          </a:p>
        </p:txBody>
      </p:sp>
      <p:sp>
        <p:nvSpPr>
          <p:cNvPr id="3" name="Content Placeholder 2">
            <a:extLst>
              <a:ext uri="{FF2B5EF4-FFF2-40B4-BE49-F238E27FC236}">
                <a16:creationId xmlns:a16="http://schemas.microsoft.com/office/drawing/2014/main" id="{6705E541-C514-44BE-AEC4-3073B9AFED02}"/>
              </a:ext>
            </a:extLst>
          </p:cNvPr>
          <p:cNvSpPr>
            <a:spLocks noGrp="1"/>
          </p:cNvSpPr>
          <p:nvPr>
            <p:ph idx="1"/>
          </p:nvPr>
        </p:nvSpPr>
        <p:spPr/>
        <p:txBody>
          <a:bodyPr/>
          <a:lstStyle/>
          <a:p>
            <a:r>
              <a:rPr lang="en-US" dirty="0"/>
              <a:t>The graph describing the Dam relationship is a forest of rooted trees</a:t>
            </a:r>
          </a:p>
          <a:p>
            <a:r>
              <a:rPr lang="en-US" dirty="0"/>
              <a:t>LN, SS#, DOB in Person are always known</a:t>
            </a:r>
          </a:p>
          <a:p>
            <a:r>
              <a:rPr lang="en-US" dirty="0"/>
              <a:t>No two Persons can have the same SS#</a:t>
            </a:r>
          </a:p>
          <a:p>
            <a:r>
              <a:rPr lang="en-US" dirty="0"/>
              <a:t>Color in Car is always known</a:t>
            </a:r>
            <a:endParaRPr lang="en-US" dirty="0">
              <a:solidFill>
                <a:schemeClr val="folHlink"/>
              </a:solidFill>
            </a:endParaRPr>
          </a:p>
          <a:p>
            <a:r>
              <a:rPr lang="en-US" dirty="0"/>
              <a:t>Weight in Automobile is always known</a:t>
            </a:r>
          </a:p>
          <a:p>
            <a:r>
              <a:rPr lang="en-US" dirty="0"/>
              <a:t>Type is total</a:t>
            </a:r>
          </a:p>
          <a:p>
            <a:r>
              <a:rPr lang="en-US" dirty="0">
                <a:solidFill>
                  <a:schemeClr val="accent4">
                    <a:lumMod val="75000"/>
                  </a:schemeClr>
                </a:solidFill>
              </a:rPr>
              <a:t>Every Person Has at least 2 Cars</a:t>
            </a:r>
          </a:p>
          <a:p>
            <a:r>
              <a:rPr lang="en-US" dirty="0"/>
              <a:t>Salary is always known</a:t>
            </a:r>
          </a:p>
          <a:p>
            <a:r>
              <a:rPr lang="en-US" dirty="0"/>
              <a:t>Title in Course is always known</a:t>
            </a:r>
          </a:p>
          <a:p>
            <a:r>
              <a:rPr lang="en-US" dirty="0" err="1"/>
              <a:t>Prereq</a:t>
            </a:r>
            <a:r>
              <a:rPr lang="en-US" dirty="0"/>
              <a:t> is a DAG (Directed Acyclic Graph)</a:t>
            </a:r>
          </a:p>
          <a:p>
            <a:r>
              <a:rPr lang="en-US" dirty="0"/>
              <a:t>Each Course has at least 1 Section related to it through Offered</a:t>
            </a:r>
          </a:p>
          <a:p>
            <a:r>
              <a:rPr lang="en-US" dirty="0">
                <a:solidFill>
                  <a:schemeClr val="accent4">
                    <a:lumMod val="75000"/>
                  </a:schemeClr>
                </a:solidFill>
              </a:rPr>
              <a:t>A Section has between 3 and 50 Students</a:t>
            </a:r>
          </a:p>
          <a:p>
            <a:endParaRPr lang="en-US" dirty="0"/>
          </a:p>
        </p:txBody>
      </p:sp>
    </p:spTree>
    <p:extLst>
      <p:ext uri="{BB962C8B-B14F-4D97-AF65-F5344CB8AC3E}">
        <p14:creationId xmlns:p14="http://schemas.microsoft.com/office/powerpoint/2010/main" val="4983818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5932-081A-4DBE-9E51-3CE352774AEC}"/>
              </a:ext>
            </a:extLst>
          </p:cNvPr>
          <p:cNvSpPr>
            <a:spLocks noGrp="1"/>
          </p:cNvSpPr>
          <p:nvPr>
            <p:ph type="title"/>
          </p:nvPr>
        </p:nvSpPr>
        <p:spPr/>
        <p:txBody>
          <a:bodyPr/>
          <a:lstStyle/>
          <a:p>
            <a:r>
              <a:rPr lang="en-US" dirty="0"/>
              <a:t>Annotations For The ER Diagram</a:t>
            </a:r>
          </a:p>
        </p:txBody>
      </p:sp>
      <p:sp>
        <p:nvSpPr>
          <p:cNvPr id="3" name="Content Placeholder 2">
            <a:extLst>
              <a:ext uri="{FF2B5EF4-FFF2-40B4-BE49-F238E27FC236}">
                <a16:creationId xmlns:a16="http://schemas.microsoft.com/office/drawing/2014/main" id="{9D1F9048-F134-4D5D-A94A-7A027F667B7B}"/>
              </a:ext>
            </a:extLst>
          </p:cNvPr>
          <p:cNvSpPr>
            <a:spLocks noGrp="1"/>
          </p:cNvSpPr>
          <p:nvPr>
            <p:ph idx="1"/>
          </p:nvPr>
        </p:nvSpPr>
        <p:spPr/>
        <p:txBody>
          <a:bodyPr/>
          <a:lstStyle/>
          <a:p>
            <a:r>
              <a:rPr lang="en-US" dirty="0"/>
              <a:t>GPA: Computed Attribute for Student by adding all the known numeric Grades, dividing by the number of Sections that the Student Took</a:t>
            </a:r>
          </a:p>
          <a:p>
            <a:r>
              <a:rPr lang="en-US" dirty="0"/>
              <a:t>Supervisor and Supervised cannot be the same Professor</a:t>
            </a:r>
          </a:p>
          <a:p>
            <a:endParaRPr lang="en-US" dirty="0"/>
          </a:p>
        </p:txBody>
      </p:sp>
    </p:spTree>
    <p:extLst>
      <p:ext uri="{BB962C8B-B14F-4D97-AF65-F5344CB8AC3E}">
        <p14:creationId xmlns:p14="http://schemas.microsoft.com/office/powerpoint/2010/main" val="600183428"/>
      </p:ext>
    </p:extLst>
  </p:cSld>
  <p:clrMapOvr>
    <a:masterClrMapping/>
  </p:clrMapOvr>
</p:sld>
</file>

<file path=ppt/theme/theme1.xml><?xml version="1.0" encoding="utf-8"?>
<a:theme xmlns:a="http://schemas.openxmlformats.org/drawingml/2006/main" name="Pa9605a">
  <a:themeElements>
    <a:clrScheme name="">
      <a:dk1>
        <a:srgbClr val="114FFB"/>
      </a:dk1>
      <a:lt1>
        <a:srgbClr val="FFFFFF"/>
      </a:lt1>
      <a:dk2>
        <a:srgbClr val="000000"/>
      </a:dk2>
      <a:lt2>
        <a:srgbClr val="CECECE"/>
      </a:lt2>
      <a:accent1>
        <a:srgbClr val="DC0081"/>
      </a:accent1>
      <a:accent2>
        <a:srgbClr val="618FFD"/>
      </a:accent2>
      <a:accent3>
        <a:srgbClr val="FFFFFF"/>
      </a:accent3>
      <a:accent4>
        <a:srgbClr val="0D42D6"/>
      </a:accent4>
      <a:accent5>
        <a:srgbClr val="EBAAC1"/>
      </a:accent5>
      <a:accent6>
        <a:srgbClr val="5781E5"/>
      </a:accent6>
      <a:hlink>
        <a:srgbClr val="9E0000"/>
      </a:hlink>
      <a:folHlink>
        <a:srgbClr val="00279F"/>
      </a:folHlink>
    </a:clrScheme>
    <a:fontScheme name="Pa9605a.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a:xfrm>
          <a:off x="0" y="0"/>
          <a:ext cx="1" cy="1"/>
        </a:xfrm>
        <a:custGeom>
          <a:avLst/>
          <a:gdLst/>
          <a:ahLst/>
          <a:cxnLst/>
          <a:rect l="0" t="0" r="0" b="0"/>
          <a:pathLst/>
        </a:custGeom>
        <a:noFill/>
        <a:ln w="12700" cap="flat" cmpd="sng" algn="ctr">
          <a:solidFill>
            <a:schemeClr val="tx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Pa9605a.pp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9605a.pp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9605a.pp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9605a.pp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9605a.pp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9605a.pp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9605a.pp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c:\kedem\powerpnt\pa9605a.ppt</Template>
  <TotalTime>0</TotalTime>
  <Pages>11</Pages>
  <Words>12491</Words>
  <Application>Microsoft Office PowerPoint</Application>
  <PresentationFormat>Custom</PresentationFormat>
  <Paragraphs>2430</Paragraphs>
  <Slides>217</Slides>
  <Notes>102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217</vt:i4>
      </vt:variant>
    </vt:vector>
  </HeadingPairs>
  <TitlesOfParts>
    <vt:vector size="227" baseType="lpstr">
      <vt:lpstr>Arial</vt:lpstr>
      <vt:lpstr>Arial Narrow</vt:lpstr>
      <vt:lpstr>Consolas</vt:lpstr>
      <vt:lpstr>Courier New</vt:lpstr>
      <vt:lpstr>Monotype Sorts</vt:lpstr>
      <vt:lpstr>Symbol</vt:lpstr>
      <vt:lpstr>Times New Roman</vt:lpstr>
      <vt:lpstr>Wingdings</vt:lpstr>
      <vt:lpstr>Pa9605a</vt:lpstr>
      <vt:lpstr>Visio</vt:lpstr>
      <vt:lpstr>Unit 3 The Relational Model  And From ER Diagrams to Relational Databases  </vt:lpstr>
      <vt:lpstr>Relational Implementation in Context</vt:lpstr>
      <vt:lpstr>Introduction</vt:lpstr>
      <vt:lpstr>Introduction</vt:lpstr>
      <vt:lpstr>Importance Of Good Design</vt:lpstr>
      <vt:lpstr>Relations</vt:lpstr>
      <vt:lpstr>Sets, Relations, and Tables</vt:lpstr>
      <vt:lpstr>Sets</vt:lpstr>
      <vt:lpstr>Sets</vt:lpstr>
      <vt:lpstr>Relation</vt:lpstr>
      <vt:lpstr>Relational Schema</vt:lpstr>
      <vt:lpstr>Relational Schema</vt:lpstr>
      <vt:lpstr>Relational Schema</vt:lpstr>
      <vt:lpstr>Relations</vt:lpstr>
      <vt:lpstr>Relations</vt:lpstr>
      <vt:lpstr>Relations</vt:lpstr>
      <vt:lpstr>NULLs</vt:lpstr>
      <vt:lpstr>Keys</vt:lpstr>
      <vt:lpstr>Keys</vt:lpstr>
      <vt:lpstr>Keys</vt:lpstr>
      <vt:lpstr>Keys</vt:lpstr>
      <vt:lpstr>Keys (and Superkeys)</vt:lpstr>
      <vt:lpstr>Keys (And Superkeys)</vt:lpstr>
      <vt:lpstr>Keys</vt:lpstr>
      <vt:lpstr>Keys (and Superkeys)</vt:lpstr>
      <vt:lpstr>Keys (and Superkeys)</vt:lpstr>
      <vt:lpstr>Relational Databases</vt:lpstr>
      <vt:lpstr>Relational Databases</vt:lpstr>
      <vt:lpstr>From ER Diagram to Relational Database Fundamental Operations With Examples</vt:lpstr>
      <vt:lpstr>From ER Diagrams to Relational Databases</vt:lpstr>
      <vt:lpstr>ER Diagram With Important Features</vt:lpstr>
      <vt:lpstr>More About the Example</vt:lpstr>
      <vt:lpstr>Small Example</vt:lpstr>
      <vt:lpstr>Country</vt:lpstr>
      <vt:lpstr>Animal</vt:lpstr>
      <vt:lpstr>Employee</vt:lpstr>
      <vt:lpstr>Employee</vt:lpstr>
      <vt:lpstr>Employee and Child</vt:lpstr>
      <vt:lpstr>Employee and Child With Better Column Names (This is not Required but Seems to be Good)</vt:lpstr>
      <vt:lpstr>Employee and Child</vt:lpstr>
      <vt:lpstr>Foreign Key</vt:lpstr>
      <vt:lpstr>Foreign Key  ≡  A Binary Many-To-One Relationship Between Tables (Partial Function)</vt:lpstr>
      <vt:lpstr>Foreign Key  ≡  A Binary Many-To-One Relationship Between Tables</vt:lpstr>
      <vt:lpstr>Born</vt:lpstr>
      <vt:lpstr>Born</vt:lpstr>
      <vt:lpstr>Implementation for Born</vt:lpstr>
      <vt:lpstr>Implementation for Born</vt:lpstr>
      <vt:lpstr>Foreign Key Constraint Implementing Born</vt:lpstr>
      <vt:lpstr>Foreign Key Constraint Implementing Born</vt:lpstr>
      <vt:lpstr>Likes</vt:lpstr>
      <vt:lpstr>Likes</vt:lpstr>
      <vt:lpstr>Likes (impossible implementation)</vt:lpstr>
      <vt:lpstr>Likes (impossible implementation)</vt:lpstr>
      <vt:lpstr>Likes</vt:lpstr>
      <vt:lpstr>Likes</vt:lpstr>
      <vt:lpstr>Specifying a Relational Implementation</vt:lpstr>
      <vt:lpstr>Specifying a Relational Implementation Using SQL Power Architect</vt:lpstr>
      <vt:lpstr>Relational Implementation For The Example: Tables And Binary Many-To-One Mappings</vt:lpstr>
      <vt:lpstr>Standard Notation For Cardinality Constraints Crow’s Feet: Richer Than Standard Arrows</vt:lpstr>
      <vt:lpstr>Standard Notation For Cardinality Constraints Crow’s Feet: Richer Than Arrows</vt:lpstr>
      <vt:lpstr>Born With Crow’s Feet A Case</vt:lpstr>
      <vt:lpstr>Born With Crow’s Feet A Case</vt:lpstr>
      <vt:lpstr>Born With Crow’s Feet A Case</vt:lpstr>
      <vt:lpstr>Born With Crow’s Feet A Case</vt:lpstr>
      <vt:lpstr>Born With Crow’s Feet A Case</vt:lpstr>
      <vt:lpstr>Born With Crow’s Feet A Case</vt:lpstr>
      <vt:lpstr>Relational Implementation Using SQL Power Architect</vt:lpstr>
      <vt:lpstr>Same Drawing: Easier To Read</vt:lpstr>
      <vt:lpstr>Observe The Shape Of The Line Ends And The Types Of Lines</vt:lpstr>
      <vt:lpstr>Relational Implementation Using MySQL Workbench</vt:lpstr>
      <vt:lpstr>Observe The Shape Of The Line Ends And The Types Of Lines</vt:lpstr>
      <vt:lpstr>Pattern of Lines</vt:lpstr>
      <vt:lpstr>Pattern of Lines</vt:lpstr>
      <vt:lpstr>Example</vt:lpstr>
      <vt:lpstr>Alternative Implementation for Born</vt:lpstr>
      <vt:lpstr>Alternative Implementation for the Example</vt:lpstr>
      <vt:lpstr>Same Drawing: Easier To Read</vt:lpstr>
      <vt:lpstr>Options for Relationships</vt:lpstr>
      <vt:lpstr>Which Implementation to Use for Born? (And for Such Relationships in General)</vt:lpstr>
      <vt:lpstr>To Remember!</vt:lpstr>
      <vt:lpstr>Many-To-One Mapping From Child to Employee (To Reiterate)</vt:lpstr>
      <vt:lpstr>Very Bad Relational Implementation</vt:lpstr>
      <vt:lpstr>Terrible Relational Implementation</vt:lpstr>
      <vt:lpstr>Ternary Relationships, And So On…</vt:lpstr>
      <vt:lpstr>Ternary Relationship (We Saw the ER Diagram Before)</vt:lpstr>
      <vt:lpstr>Ternary Relationship Implementation Three Binary Many-To-One Mappings</vt:lpstr>
      <vt:lpstr>Ternary Relationship Implementation Three Binary Many-To-One Mappings</vt:lpstr>
      <vt:lpstr>Ternary Relationship Implementation</vt:lpstr>
      <vt:lpstr>Ternary Relationship Which Is a Function of Two Variables</vt:lpstr>
      <vt:lpstr>Ternary Relationship Com (pany) May Not Be Always Known</vt:lpstr>
      <vt:lpstr>Ternary Relationship Com (pany) Always Known</vt:lpstr>
      <vt:lpstr>Synopsis of Four Representative Cases</vt:lpstr>
      <vt:lpstr>From ER Diagram to Relational Database A Comprehensive Example</vt:lpstr>
      <vt:lpstr>From ER Diagram to Relational Database</vt:lpstr>
      <vt:lpstr>From ER Diagram to Relational Database</vt:lpstr>
      <vt:lpstr>Our ER Diagram</vt:lpstr>
      <vt:lpstr>Hierarchy for Our ER Diagram</vt:lpstr>
      <vt:lpstr>Annotations For The ER Diagram</vt:lpstr>
      <vt:lpstr>Annotations For The ER Diagram</vt:lpstr>
      <vt:lpstr>We Will Produce</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Annotations</vt:lpstr>
      <vt:lpstr>Comments</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Reminder: Our ER Diagram So We Do Not Have To Go Back To Look At It</vt:lpstr>
      <vt:lpstr>Relational Database So Far</vt:lpstr>
      <vt:lpstr>Reminder: Our ER Diagram So We Do Not Have To Go Back To Look At It</vt:lpstr>
      <vt:lpstr>Relational Database So Far</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Annotations</vt:lpstr>
      <vt:lpstr>Comments</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Comment on ISA</vt:lpstr>
      <vt:lpstr>Reminder: Our ER Diagram So We Do Not Have To Go Back To Look At It</vt:lpstr>
      <vt:lpstr>Relational Database So Far</vt:lpstr>
      <vt:lpstr>Reminder: Our ER Diagram So We Do Not Have To Go Back To Look At It</vt:lpstr>
      <vt:lpstr>Relational Database So Far</vt:lpstr>
      <vt:lpstr>Annotations</vt:lpstr>
      <vt:lpstr>Comments</vt:lpstr>
      <vt:lpstr>Reminder: Our ER Diagram So We Do Not Have To Go Back To Look At It</vt:lpstr>
      <vt:lpstr>Relational Database So Far</vt:lpstr>
      <vt:lpstr>Reminder: Our ER Diagram So We Do Not Have To Go Back To Look At It</vt:lpstr>
      <vt:lpstr>Relational Database So Far</vt:lpstr>
      <vt:lpstr>Comments</vt:lpstr>
      <vt:lpstr>Reminder: Our ER Diagram So We Do Not Have To Go Back To Look At It</vt:lpstr>
      <vt:lpstr>Relational Database So Far</vt:lpstr>
      <vt:lpstr>Comments</vt:lpstr>
      <vt:lpstr>Comments</vt:lpstr>
      <vt:lpstr>Reminder: Our ER Diagram So We Do Not Have To Go Back To Look At It</vt:lpstr>
      <vt:lpstr>Relational Database So Far</vt:lpstr>
      <vt:lpstr>Annotations</vt:lpstr>
      <vt:lpstr>Comments</vt:lpstr>
      <vt:lpstr>Reminder: Our ER Diagram So We Do Not Have To Go Back To Look At It</vt:lpstr>
      <vt:lpstr>Relational Database So Far</vt:lpstr>
      <vt:lpstr>Reminder: Our ER Diagram So We Do Not Have To Go Back To Look At It</vt:lpstr>
      <vt:lpstr>Relational Database So Far</vt:lpstr>
      <vt:lpstr>Annotations</vt:lpstr>
      <vt:lpstr>Reminder: Our ER Diagram So We Do Not Have To Go Back To Look At It</vt:lpstr>
      <vt:lpstr>Relational Database So Far</vt:lpstr>
      <vt:lpstr>Annotations</vt:lpstr>
      <vt:lpstr>Comments</vt:lpstr>
      <vt:lpstr>We Are Done</vt:lpstr>
      <vt:lpstr>Annotations for the Relational Implementation (Abbreviated: Do Not Abbreviate in Homework)</vt:lpstr>
      <vt:lpstr>Comments</vt:lpstr>
      <vt:lpstr>Comparing Notations</vt:lpstr>
      <vt:lpstr>MySQL Workbench</vt:lpstr>
      <vt:lpstr>Forwarded-Engineered Database</vt:lpstr>
      <vt:lpstr>Forwarded-Engineered Database</vt:lpstr>
      <vt:lpstr>Forwarded-Engineered Database</vt:lpstr>
      <vt:lpstr>Forwarded-Engineered Database</vt:lpstr>
      <vt:lpstr>Forwarded-Engineered Database</vt:lpstr>
      <vt:lpstr>Forwarded-Engineered Database</vt:lpstr>
      <vt:lpstr>Renaming Attributes</vt:lpstr>
      <vt:lpstr>Sometimes It Is Necessary To Rename Attributes</vt:lpstr>
      <vt:lpstr>Sometimes It Is Necessary To Rename Attributes</vt:lpstr>
      <vt:lpstr>Binary One-to-One Relationships</vt:lpstr>
      <vt:lpstr>We Have Seen This Before</vt:lpstr>
      <vt:lpstr>ISA (We Saw This Before)</vt:lpstr>
      <vt:lpstr>Likes: One-To-One Case</vt:lpstr>
      <vt:lpstr>Instance</vt:lpstr>
      <vt:lpstr>Instance</vt:lpstr>
      <vt:lpstr>Relational Implementations</vt:lpstr>
      <vt:lpstr>SQL Power Architect Implementation For  the Second Alternative</vt:lpstr>
      <vt:lpstr>SQL Power Architect Implementation</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Non-Binary Relationships  That Are Many-To-One</vt:lpstr>
      <vt:lpstr>Referential Integrity</vt:lpstr>
      <vt:lpstr>Referential Integrity: Example</vt:lpstr>
      <vt:lpstr>Referential Integrity: Example</vt:lpstr>
      <vt:lpstr>Referential Integrity: Example</vt:lpstr>
      <vt:lpstr>Referential Integrity: Another Example</vt:lpstr>
      <vt:lpstr>Surrogate Primary Keys</vt:lpstr>
      <vt:lpstr>Surrogate Primary Keys Replacing Former “Semantic/Natural” Primary Keys</vt:lpstr>
      <vt:lpstr>How To Think About Surrogate Keys</vt:lpstr>
      <vt:lpstr>Designs With Natural And Surrogate Keys</vt:lpstr>
      <vt:lpstr>Surrogate Primary Keys Replacing Former “Semantic/Natural” Primary Keys</vt:lpstr>
      <vt:lpstr>Our Application With Surrogate Primary Keys</vt:lpstr>
      <vt:lpstr>Surrogate Primary Keys And Storage Of Some Data</vt:lpstr>
      <vt:lpstr>Our Old Annotations</vt:lpstr>
      <vt:lpstr>Important: Former Primary Keys  Must Be Made UNIQUE and NOT NULL</vt:lpstr>
      <vt:lpstr>Caveat</vt:lpstr>
      <vt:lpstr>Caveat</vt:lpstr>
      <vt:lpstr>Annotate, Annotate, Annotate …</vt:lpstr>
      <vt:lpstr>Important: Former Primary Keys  Must Be Made UNIQUE and NOT NULL</vt:lpstr>
      <vt:lpstr>Important: Former Primary Keys  Must Be Made UNIQUE and NOT NULL</vt:lpstr>
      <vt:lpstr>Key Ideas</vt:lpstr>
      <vt:lpstr>Key Ideas</vt:lpstr>
      <vt:lpstr>Key Ideas</vt:lpstr>
      <vt:lpstr>Some Points  to Remember for Homework</vt:lpstr>
      <vt:lpstr>Some Points  to Remember for the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Kedem's transparencies</dc:title>
  <dc:creator/>
  <cp:lastModifiedBy/>
  <cp:revision>770</cp:revision>
  <cp:lastPrinted>1998-04-27T14:50:08Z</cp:lastPrinted>
  <dcterms:created xsi:type="dcterms:W3CDTF">1996-12-06T12:27:14Z</dcterms:created>
  <dcterms:modified xsi:type="dcterms:W3CDTF">2021-10-03T15:33:46Z</dcterms:modified>
</cp:coreProperties>
</file>