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87"/>
  </p:notesMasterIdLst>
  <p:handoutMasterIdLst>
    <p:handoutMasterId r:id="rId88"/>
  </p:handoutMasterIdLst>
  <p:sldIdLst>
    <p:sldId id="256" r:id="rId2"/>
    <p:sldId id="336" r:id="rId3"/>
    <p:sldId id="337" r:id="rId4"/>
    <p:sldId id="366" r:id="rId5"/>
    <p:sldId id="257" r:id="rId6"/>
    <p:sldId id="338" r:id="rId7"/>
    <p:sldId id="258" r:id="rId8"/>
    <p:sldId id="259" r:id="rId9"/>
    <p:sldId id="260" r:id="rId10"/>
    <p:sldId id="261" r:id="rId11"/>
    <p:sldId id="339" r:id="rId12"/>
    <p:sldId id="262" r:id="rId13"/>
    <p:sldId id="263" r:id="rId14"/>
    <p:sldId id="264" r:id="rId15"/>
    <p:sldId id="333" r:id="rId16"/>
    <p:sldId id="265" r:id="rId17"/>
    <p:sldId id="367" r:id="rId18"/>
    <p:sldId id="369" r:id="rId19"/>
    <p:sldId id="334" r:id="rId20"/>
    <p:sldId id="266" r:id="rId21"/>
    <p:sldId id="267" r:id="rId22"/>
    <p:sldId id="335" r:id="rId23"/>
    <p:sldId id="268" r:id="rId24"/>
    <p:sldId id="269" r:id="rId25"/>
    <p:sldId id="270" r:id="rId26"/>
    <p:sldId id="345" r:id="rId27"/>
    <p:sldId id="271" r:id="rId28"/>
    <p:sldId id="272" r:id="rId29"/>
    <p:sldId id="273" r:id="rId30"/>
    <p:sldId id="274" r:id="rId31"/>
    <p:sldId id="275" r:id="rId32"/>
    <p:sldId id="340" r:id="rId33"/>
    <p:sldId id="277" r:id="rId34"/>
    <p:sldId id="278" r:id="rId35"/>
    <p:sldId id="279" r:id="rId36"/>
    <p:sldId id="282" r:id="rId37"/>
    <p:sldId id="283" r:id="rId38"/>
    <p:sldId id="284" r:id="rId39"/>
    <p:sldId id="285" r:id="rId40"/>
    <p:sldId id="362" r:id="rId41"/>
    <p:sldId id="286" r:id="rId42"/>
    <p:sldId id="287" r:id="rId43"/>
    <p:sldId id="288" r:id="rId44"/>
    <p:sldId id="363" r:id="rId45"/>
    <p:sldId id="289" r:id="rId46"/>
    <p:sldId id="290" r:id="rId47"/>
    <p:sldId id="291" r:id="rId48"/>
    <p:sldId id="364" r:id="rId49"/>
    <p:sldId id="292" r:id="rId50"/>
    <p:sldId id="293" r:id="rId51"/>
    <p:sldId id="294" r:id="rId52"/>
    <p:sldId id="357" r:id="rId53"/>
    <p:sldId id="295" r:id="rId54"/>
    <p:sldId id="365" r:id="rId55"/>
    <p:sldId id="298" r:id="rId56"/>
    <p:sldId id="299" r:id="rId57"/>
    <p:sldId id="300" r:id="rId58"/>
    <p:sldId id="301" r:id="rId59"/>
    <p:sldId id="302" r:id="rId60"/>
    <p:sldId id="303" r:id="rId61"/>
    <p:sldId id="332" r:id="rId62"/>
    <p:sldId id="360" r:id="rId63"/>
    <p:sldId id="304" r:id="rId64"/>
    <p:sldId id="305" r:id="rId65"/>
    <p:sldId id="306" r:id="rId66"/>
    <p:sldId id="307" r:id="rId67"/>
    <p:sldId id="359" r:id="rId68"/>
    <p:sldId id="361" r:id="rId69"/>
    <p:sldId id="358" r:id="rId70"/>
    <p:sldId id="352" r:id="rId71"/>
    <p:sldId id="353" r:id="rId72"/>
    <p:sldId id="354" r:id="rId73"/>
    <p:sldId id="321" r:id="rId74"/>
    <p:sldId id="322" r:id="rId75"/>
    <p:sldId id="323" r:id="rId76"/>
    <p:sldId id="324" r:id="rId77"/>
    <p:sldId id="325" r:id="rId78"/>
    <p:sldId id="326" r:id="rId79"/>
    <p:sldId id="327" r:id="rId80"/>
    <p:sldId id="328" r:id="rId81"/>
    <p:sldId id="329" r:id="rId82"/>
    <p:sldId id="330" r:id="rId83"/>
    <p:sldId id="346" r:id="rId84"/>
    <p:sldId id="347" r:id="rId85"/>
    <p:sldId id="348" r:id="rId86"/>
  </p:sldIdLst>
  <p:sldSz cx="10058400" cy="7772400"/>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9F"/>
    <a:srgbClr val="FC0128"/>
    <a:srgbClr val="00AE00"/>
    <a:srgbClr val="063DE8"/>
    <a:srgbClr val="7FFF00"/>
    <a:srgbClr val="51DC00"/>
    <a:srgbClr val="F35B1B"/>
    <a:srgbClr val="B4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8" autoAdjust="0"/>
    <p:restoredTop sz="99642" autoAdjust="0"/>
  </p:normalViewPr>
  <p:slideViewPr>
    <p:cSldViewPr>
      <p:cViewPr varScale="1">
        <p:scale>
          <a:sx n="83" d="100"/>
          <a:sy n="83" d="100"/>
        </p:scale>
        <p:origin x="108" y="3006"/>
      </p:cViewPr>
      <p:guideLst>
        <p:guide orient="horz" pos="2448"/>
        <p:guide pos="3168"/>
      </p:guideLst>
    </p:cSldViewPr>
  </p:slideViewPr>
  <p:outlineViewPr>
    <p:cViewPr>
      <p:scale>
        <a:sx n="33" d="100"/>
        <a:sy n="33" d="100"/>
      </p:scale>
      <p:origin x="0" y="19050"/>
    </p:cViewPr>
  </p:outlineViewPr>
  <p:notesTextViewPr>
    <p:cViewPr>
      <p:scale>
        <a:sx n="100" d="100"/>
        <a:sy n="100" d="100"/>
      </p:scale>
      <p:origin x="0" y="0"/>
    </p:cViewPr>
  </p:notesTextViewPr>
  <p:sorterViewPr>
    <p:cViewPr>
      <p:scale>
        <a:sx n="100" d="100"/>
        <a:sy n="100" d="100"/>
      </p:scale>
      <p:origin x="0" y="1446"/>
    </p:cViewPr>
  </p:sorterViewPr>
  <p:notesViewPr>
    <p:cSldViewPr>
      <p:cViewPr varScale="1">
        <p:scale>
          <a:sx n="84" d="100"/>
          <a:sy n="84" d="100"/>
        </p:scale>
        <p:origin x="-3180"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3310850" y="241302"/>
            <a:ext cx="56711850" cy="276225"/>
          </a:xfrm>
          <a:prstGeom prst="rect">
            <a:avLst/>
          </a:prstGeom>
          <a:noFill/>
          <a:ln w="12700">
            <a:noFill/>
            <a:miter lim="800000"/>
            <a:headEnd/>
            <a:tailEnd/>
          </a:ln>
          <a:effectLst/>
        </p:spPr>
        <p:txBody>
          <a:bodyPr wrap="none" lIns="91483" tIns="45742" rIns="91483" bIns="45742" anchor="ctr"/>
          <a:lstStyle/>
          <a:p>
            <a:pPr algn="ctr" defTabSz="915256">
              <a:defRPr/>
            </a:pPr>
            <a:endParaRPr lang="en-US" dirty="0">
              <a:latin typeface="Arial" pitchFamily="34" charset="0"/>
            </a:endParaRPr>
          </a:p>
        </p:txBody>
      </p:sp>
    </p:spTree>
    <p:extLst>
      <p:ext uri="{BB962C8B-B14F-4D97-AF65-F5344CB8AC3E}">
        <p14:creationId xmlns:p14="http://schemas.microsoft.com/office/powerpoint/2010/main" val="2739411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3"/>
          <p:cNvSpPr>
            <a:spLocks noGrp="1" noRot="1" noChangeAspect="1" noChangeArrowheads="1" noTextEdit="1"/>
          </p:cNvSpPr>
          <p:nvPr>
            <p:ph type="sldImg" idx="2"/>
          </p:nvPr>
        </p:nvSpPr>
        <p:spPr bwMode="auto">
          <a:xfrm>
            <a:off x="1025525" y="485775"/>
            <a:ext cx="5264150" cy="4068763"/>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609602" y="5459415"/>
            <a:ext cx="5973763" cy="3419475"/>
          </a:xfrm>
          <a:prstGeom prst="rect">
            <a:avLst/>
          </a:prstGeom>
          <a:noFill/>
          <a:ln w="12700">
            <a:noFill/>
            <a:miter lim="800000"/>
            <a:headEnd/>
            <a:tailEnd/>
          </a:ln>
          <a:effectLst/>
        </p:spPr>
        <p:txBody>
          <a:bodyPr vert="horz" wrap="square" lIns="98906" tIns="50293" rIns="98906" bIns="50293"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75606940"/>
      </p:ext>
    </p:extLst>
  </p:cSld>
  <p:clrMap bg1="lt1" tx1="dk1" bg2="lt2" tx2="dk2" accent1="accent1" accent2="accent2" accent3="accent3" accent4="accent4" accent5="accent5" accent6="accent6" hlink="hlink" folHlink="folHlink"/>
  <p:notesStyle>
    <a:lvl1pPr marL="233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1pPr>
    <a:lvl2pPr marL="698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2pPr>
    <a:lvl3pPr marL="1163638" indent="-231775"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3pPr>
    <a:lvl4pPr marL="1630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4pPr>
    <a:lvl5pPr marL="2095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2281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77827"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71</a:t>
            </a:r>
          </a:p>
        </p:txBody>
      </p:sp>
      <p:sp>
        <p:nvSpPr>
          <p:cNvPr id="77828"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77829"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77830" name="Rectangle 6"/>
          <p:cNvSpPr>
            <a:spLocks noGrp="1" noRot="1" noChangeAspect="1" noChangeArrowheads="1" noTextEdit="1"/>
          </p:cNvSpPr>
          <p:nvPr>
            <p:ph type="sldImg"/>
          </p:nvPr>
        </p:nvSpPr>
        <p:spPr>
          <a:xfrm>
            <a:off x="1335088" y="725488"/>
            <a:ext cx="4646612" cy="3589337"/>
          </a:xfrm>
          <a:ln cap="flat"/>
        </p:spPr>
      </p:sp>
      <p:sp>
        <p:nvSpPr>
          <p:cNvPr id="77831"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1378765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68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78851"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72</a:t>
            </a:r>
          </a:p>
        </p:txBody>
      </p:sp>
      <p:sp>
        <p:nvSpPr>
          <p:cNvPr id="78852"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78853"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78854" name="Rectangle 6"/>
          <p:cNvSpPr>
            <a:spLocks noGrp="1" noRot="1" noChangeAspect="1" noChangeArrowheads="1" noTextEdit="1"/>
          </p:cNvSpPr>
          <p:nvPr>
            <p:ph type="sldImg"/>
          </p:nvPr>
        </p:nvSpPr>
        <p:spPr>
          <a:xfrm>
            <a:off x="1335088" y="725488"/>
            <a:ext cx="4646612" cy="3589337"/>
          </a:xfrm>
          <a:ln cap="flat"/>
        </p:spPr>
      </p:sp>
      <p:sp>
        <p:nvSpPr>
          <p:cNvPr id="78855"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211421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78851"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72</a:t>
            </a:r>
          </a:p>
        </p:txBody>
      </p:sp>
      <p:sp>
        <p:nvSpPr>
          <p:cNvPr id="78852"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78853"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78854" name="Rectangle 6"/>
          <p:cNvSpPr>
            <a:spLocks noGrp="1" noRot="1" noChangeAspect="1" noChangeArrowheads="1" noTextEdit="1"/>
          </p:cNvSpPr>
          <p:nvPr>
            <p:ph type="sldImg"/>
          </p:nvPr>
        </p:nvSpPr>
        <p:spPr>
          <a:xfrm>
            <a:off x="1335088" y="725488"/>
            <a:ext cx="4646612" cy="3589337"/>
          </a:xfrm>
          <a:ln cap="flat"/>
        </p:spPr>
      </p:sp>
      <p:sp>
        <p:nvSpPr>
          <p:cNvPr id="78855"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4040350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6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79875"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73</a:t>
            </a:r>
          </a:p>
        </p:txBody>
      </p:sp>
      <p:sp>
        <p:nvSpPr>
          <p:cNvPr id="79876"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79877"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79878" name="Rectangle 6"/>
          <p:cNvSpPr>
            <a:spLocks noGrp="1" noRot="1" noChangeAspect="1" noChangeArrowheads="1" noTextEdit="1"/>
          </p:cNvSpPr>
          <p:nvPr>
            <p:ph type="sldImg"/>
          </p:nvPr>
        </p:nvSpPr>
        <p:spPr>
          <a:xfrm>
            <a:off x="1335088" y="725488"/>
            <a:ext cx="4646612" cy="3589337"/>
          </a:xfrm>
          <a:ln cap="flat"/>
        </p:spPr>
      </p:sp>
      <p:sp>
        <p:nvSpPr>
          <p:cNvPr id="79879"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293878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80899"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74</a:t>
            </a:r>
          </a:p>
        </p:txBody>
      </p:sp>
      <p:sp>
        <p:nvSpPr>
          <p:cNvPr id="80900"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80901"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80902" name="Rectangle 6"/>
          <p:cNvSpPr>
            <a:spLocks noGrp="1" noRot="1" noChangeAspect="1" noChangeArrowheads="1" noTextEdit="1"/>
          </p:cNvSpPr>
          <p:nvPr>
            <p:ph type="sldImg"/>
          </p:nvPr>
        </p:nvSpPr>
        <p:spPr>
          <a:xfrm>
            <a:off x="1335088" y="725488"/>
            <a:ext cx="4646612" cy="3589337"/>
          </a:xfrm>
          <a:ln cap="flat"/>
        </p:spPr>
      </p:sp>
      <p:sp>
        <p:nvSpPr>
          <p:cNvPr id="80903"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852722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68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15977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22783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3845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029387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84995"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68</a:t>
            </a:r>
          </a:p>
        </p:txBody>
      </p:sp>
      <p:sp>
        <p:nvSpPr>
          <p:cNvPr id="84996"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84997"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84998" name="Rectangle 6"/>
          <p:cNvSpPr>
            <a:spLocks noGrp="1" noRot="1" noChangeAspect="1" noChangeArrowheads="1" noTextEdit="1"/>
          </p:cNvSpPr>
          <p:nvPr>
            <p:ph type="sldImg"/>
          </p:nvPr>
        </p:nvSpPr>
        <p:spPr>
          <a:xfrm>
            <a:off x="1335088" y="725488"/>
            <a:ext cx="4646612" cy="3589337"/>
          </a:xfrm>
          <a:ln cap="flat"/>
        </p:spPr>
      </p:sp>
      <p:sp>
        <p:nvSpPr>
          <p:cNvPr id="84999"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524778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472607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87043"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68</a:t>
            </a:r>
          </a:p>
        </p:txBody>
      </p:sp>
      <p:sp>
        <p:nvSpPr>
          <p:cNvPr id="87044"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87045"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87046" name="Rectangle 6"/>
          <p:cNvSpPr>
            <a:spLocks noGrp="1" noRot="1" noChangeAspect="1" noChangeArrowheads="1" noTextEdit="1"/>
          </p:cNvSpPr>
          <p:nvPr>
            <p:ph type="sldImg"/>
          </p:nvPr>
        </p:nvSpPr>
        <p:spPr>
          <a:xfrm>
            <a:off x="1335088" y="725488"/>
            <a:ext cx="4646612" cy="3589337"/>
          </a:xfrm>
          <a:ln cap="flat"/>
        </p:spPr>
      </p:sp>
      <p:sp>
        <p:nvSpPr>
          <p:cNvPr id="87047"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1395313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88067"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68</a:t>
            </a:r>
          </a:p>
        </p:txBody>
      </p:sp>
      <p:sp>
        <p:nvSpPr>
          <p:cNvPr id="88068"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88069"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88070" name="Rectangle 6"/>
          <p:cNvSpPr>
            <a:spLocks noGrp="1" noRot="1" noChangeAspect="1" noChangeArrowheads="1" noTextEdit="1"/>
          </p:cNvSpPr>
          <p:nvPr>
            <p:ph type="sldImg"/>
          </p:nvPr>
        </p:nvSpPr>
        <p:spPr>
          <a:xfrm>
            <a:off x="1335088" y="725488"/>
            <a:ext cx="4646612" cy="3589337"/>
          </a:xfrm>
          <a:ln cap="flat"/>
        </p:spPr>
      </p:sp>
      <p:sp>
        <p:nvSpPr>
          <p:cNvPr id="88071"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1945954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89091"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75</a:t>
            </a:r>
          </a:p>
        </p:txBody>
      </p:sp>
      <p:sp>
        <p:nvSpPr>
          <p:cNvPr id="89092"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89093"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89094" name="Rectangle 6"/>
          <p:cNvSpPr>
            <a:spLocks noGrp="1" noRot="1" noChangeAspect="1" noChangeArrowheads="1" noTextEdit="1"/>
          </p:cNvSpPr>
          <p:nvPr>
            <p:ph type="sldImg"/>
          </p:nvPr>
        </p:nvSpPr>
        <p:spPr>
          <a:xfrm>
            <a:off x="1335088" y="725488"/>
            <a:ext cx="4646612" cy="3589337"/>
          </a:xfrm>
          <a:ln cap="flat"/>
        </p:spPr>
      </p:sp>
      <p:sp>
        <p:nvSpPr>
          <p:cNvPr id="89095"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635422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91139"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76</a:t>
            </a:r>
          </a:p>
        </p:txBody>
      </p:sp>
      <p:sp>
        <p:nvSpPr>
          <p:cNvPr id="91140"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91141"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91142" name="Rectangle 6"/>
          <p:cNvSpPr>
            <a:spLocks noGrp="1" noRot="1" noChangeAspect="1" noChangeArrowheads="1" noTextEdit="1"/>
          </p:cNvSpPr>
          <p:nvPr>
            <p:ph type="sldImg"/>
          </p:nvPr>
        </p:nvSpPr>
        <p:spPr>
          <a:xfrm>
            <a:off x="1335088" y="725488"/>
            <a:ext cx="4646612" cy="3589337"/>
          </a:xfrm>
          <a:ln cap="flat"/>
        </p:spPr>
      </p:sp>
      <p:sp>
        <p:nvSpPr>
          <p:cNvPr id="91143"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242324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301564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040536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11380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752473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817348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98307"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78</a:t>
            </a:r>
          </a:p>
        </p:txBody>
      </p:sp>
      <p:sp>
        <p:nvSpPr>
          <p:cNvPr id="98308"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98309"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98310" name="Rectangle 6"/>
          <p:cNvSpPr>
            <a:spLocks noGrp="1" noRot="1" noChangeAspect="1" noChangeArrowheads="1" noTextEdit="1"/>
          </p:cNvSpPr>
          <p:nvPr>
            <p:ph type="sldImg"/>
          </p:nvPr>
        </p:nvSpPr>
        <p:spPr>
          <a:xfrm>
            <a:off x="1335088" y="725488"/>
            <a:ext cx="4646612" cy="3589337"/>
          </a:xfrm>
          <a:ln cap="flat"/>
        </p:spPr>
      </p:sp>
      <p:sp>
        <p:nvSpPr>
          <p:cNvPr id="98311"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2258723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049970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235133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00355"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78</a:t>
            </a:r>
          </a:p>
        </p:txBody>
      </p:sp>
      <p:sp>
        <p:nvSpPr>
          <p:cNvPr id="100356"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00357"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00358" name="Rectangle 6"/>
          <p:cNvSpPr>
            <a:spLocks noGrp="1" noRot="1" noChangeAspect="1" noChangeArrowheads="1" noTextEdit="1"/>
          </p:cNvSpPr>
          <p:nvPr>
            <p:ph type="sldImg"/>
          </p:nvPr>
        </p:nvSpPr>
        <p:spPr>
          <a:xfrm>
            <a:off x="1335088" y="725488"/>
            <a:ext cx="4646612" cy="3589337"/>
          </a:xfrm>
          <a:ln cap="flat"/>
        </p:spPr>
      </p:sp>
      <p:sp>
        <p:nvSpPr>
          <p:cNvPr id="100359"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656167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892067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02403"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80</a:t>
            </a:r>
          </a:p>
        </p:txBody>
      </p:sp>
      <p:sp>
        <p:nvSpPr>
          <p:cNvPr id="102404"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02405"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02406" name="Rectangle 6"/>
          <p:cNvSpPr>
            <a:spLocks noGrp="1" noRot="1" noChangeAspect="1" noChangeArrowheads="1" noTextEdit="1"/>
          </p:cNvSpPr>
          <p:nvPr>
            <p:ph type="sldImg"/>
          </p:nvPr>
        </p:nvSpPr>
        <p:spPr>
          <a:xfrm>
            <a:off x="1335088" y="725488"/>
            <a:ext cx="4646612" cy="3589337"/>
          </a:xfrm>
          <a:ln cap="flat"/>
        </p:spPr>
      </p:sp>
      <p:sp>
        <p:nvSpPr>
          <p:cNvPr id="102407"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2316844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86383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03427"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80</a:t>
            </a:r>
          </a:p>
        </p:txBody>
      </p:sp>
      <p:sp>
        <p:nvSpPr>
          <p:cNvPr id="103428"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03429"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03430" name="Rectangle 6"/>
          <p:cNvSpPr>
            <a:spLocks noGrp="1" noRot="1" noChangeAspect="1" noChangeArrowheads="1" noTextEdit="1"/>
          </p:cNvSpPr>
          <p:nvPr>
            <p:ph type="sldImg"/>
          </p:nvPr>
        </p:nvSpPr>
        <p:spPr>
          <a:xfrm>
            <a:off x="1335088" y="725488"/>
            <a:ext cx="4646612" cy="3589337"/>
          </a:xfrm>
          <a:ln cap="flat"/>
        </p:spPr>
      </p:sp>
      <p:sp>
        <p:nvSpPr>
          <p:cNvPr id="103431"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101478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837939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1444536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054177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656433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06499"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82</a:t>
            </a:r>
          </a:p>
        </p:txBody>
      </p:sp>
      <p:sp>
        <p:nvSpPr>
          <p:cNvPr id="106500"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06501"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06502" name="Rectangle 6"/>
          <p:cNvSpPr>
            <a:spLocks noGrp="1" noRot="1" noChangeAspect="1" noChangeArrowheads="1" noTextEdit="1"/>
          </p:cNvSpPr>
          <p:nvPr>
            <p:ph type="sldImg"/>
          </p:nvPr>
        </p:nvSpPr>
        <p:spPr>
          <a:xfrm>
            <a:off x="1335088" y="725488"/>
            <a:ext cx="4646612" cy="3589337"/>
          </a:xfrm>
          <a:ln cap="flat"/>
        </p:spPr>
      </p:sp>
      <p:sp>
        <p:nvSpPr>
          <p:cNvPr id="106503"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1549437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07523"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82</a:t>
            </a:r>
          </a:p>
        </p:txBody>
      </p:sp>
      <p:sp>
        <p:nvSpPr>
          <p:cNvPr id="107524"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07525"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07526" name="Rectangle 6"/>
          <p:cNvSpPr>
            <a:spLocks noGrp="1" noRot="1" noChangeAspect="1" noChangeArrowheads="1" noTextEdit="1"/>
          </p:cNvSpPr>
          <p:nvPr>
            <p:ph type="sldImg"/>
          </p:nvPr>
        </p:nvSpPr>
        <p:spPr>
          <a:xfrm>
            <a:off x="1335088" y="725488"/>
            <a:ext cx="4646612" cy="3589337"/>
          </a:xfrm>
          <a:ln cap="flat"/>
        </p:spPr>
      </p:sp>
      <p:sp>
        <p:nvSpPr>
          <p:cNvPr id="107527"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223997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9317665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0777146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3270538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12643"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86</a:t>
            </a:r>
          </a:p>
        </p:txBody>
      </p:sp>
      <p:sp>
        <p:nvSpPr>
          <p:cNvPr id="112644"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12645"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12646" name="Rectangle 6"/>
          <p:cNvSpPr>
            <a:spLocks noGrp="1" noRot="1" noChangeAspect="1" noChangeArrowheads="1" noTextEdit="1"/>
          </p:cNvSpPr>
          <p:nvPr>
            <p:ph type="sldImg"/>
          </p:nvPr>
        </p:nvSpPr>
        <p:spPr>
          <a:xfrm>
            <a:off x="1335088" y="725488"/>
            <a:ext cx="4646612" cy="3589337"/>
          </a:xfrm>
          <a:ln cap="flat"/>
        </p:spPr>
      </p:sp>
      <p:sp>
        <p:nvSpPr>
          <p:cNvPr id="112647"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3921845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65538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999777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72707"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66</a:t>
            </a:r>
          </a:p>
        </p:txBody>
      </p:sp>
      <p:sp>
        <p:nvSpPr>
          <p:cNvPr id="72708"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72709"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72710" name="Rectangle 6"/>
          <p:cNvSpPr>
            <a:spLocks noGrp="1" noRot="1" noChangeAspect="1" noChangeArrowheads="1" noTextEdit="1"/>
          </p:cNvSpPr>
          <p:nvPr>
            <p:ph type="sldImg"/>
          </p:nvPr>
        </p:nvSpPr>
        <p:spPr>
          <a:xfrm>
            <a:off x="1335088" y="725488"/>
            <a:ext cx="4646612" cy="3589337"/>
          </a:xfrm>
          <a:ln cap="flat"/>
        </p:spPr>
      </p:sp>
      <p:sp>
        <p:nvSpPr>
          <p:cNvPr id="72711"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4272879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271205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16739"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88</a:t>
            </a:r>
          </a:p>
        </p:txBody>
      </p:sp>
      <p:sp>
        <p:nvSpPr>
          <p:cNvPr id="116740"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16741"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16742" name="Rectangle 6"/>
          <p:cNvSpPr>
            <a:spLocks noGrp="1" noRot="1" noChangeAspect="1" noChangeArrowheads="1" noTextEdit="1"/>
          </p:cNvSpPr>
          <p:nvPr>
            <p:ph type="sldImg"/>
          </p:nvPr>
        </p:nvSpPr>
        <p:spPr>
          <a:xfrm>
            <a:off x="1335088" y="725488"/>
            <a:ext cx="4646612" cy="3589337"/>
          </a:xfrm>
          <a:ln cap="flat"/>
        </p:spPr>
      </p:sp>
      <p:sp>
        <p:nvSpPr>
          <p:cNvPr id="116743"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3787889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17763"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88</a:t>
            </a:r>
          </a:p>
        </p:txBody>
      </p:sp>
      <p:sp>
        <p:nvSpPr>
          <p:cNvPr id="117764"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17765"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17766" name="Rectangle 6"/>
          <p:cNvSpPr>
            <a:spLocks noGrp="1" noRot="1" noChangeAspect="1" noChangeArrowheads="1" noTextEdit="1"/>
          </p:cNvSpPr>
          <p:nvPr>
            <p:ph type="sldImg"/>
          </p:nvPr>
        </p:nvSpPr>
        <p:spPr>
          <a:xfrm>
            <a:off x="1335088" y="725488"/>
            <a:ext cx="4646612" cy="3589337"/>
          </a:xfrm>
          <a:ln cap="flat"/>
        </p:spPr>
      </p:sp>
      <p:sp>
        <p:nvSpPr>
          <p:cNvPr id="117767"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1379539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12643"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86</a:t>
            </a:r>
          </a:p>
        </p:txBody>
      </p:sp>
      <p:sp>
        <p:nvSpPr>
          <p:cNvPr id="112644"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12645"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12646" name="Rectangle 6"/>
          <p:cNvSpPr>
            <a:spLocks noGrp="1" noRot="1" noChangeAspect="1" noChangeArrowheads="1" noTextEdit="1"/>
          </p:cNvSpPr>
          <p:nvPr>
            <p:ph type="sldImg"/>
          </p:nvPr>
        </p:nvSpPr>
        <p:spPr>
          <a:xfrm>
            <a:off x="1335088" y="725488"/>
            <a:ext cx="4646612" cy="3589337"/>
          </a:xfrm>
          <a:ln cap="flat"/>
        </p:spPr>
      </p:sp>
      <p:sp>
        <p:nvSpPr>
          <p:cNvPr id="112647"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4249105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7452029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9445568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5787671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120835"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65</a:t>
            </a:r>
          </a:p>
        </p:txBody>
      </p:sp>
      <p:sp>
        <p:nvSpPr>
          <p:cNvPr id="120836"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120837"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120838" name="Rectangle 6"/>
          <p:cNvSpPr>
            <a:spLocks noGrp="1" noRot="1" noChangeAspect="1" noChangeArrowheads="1" noTextEdit="1"/>
          </p:cNvSpPr>
          <p:nvPr>
            <p:ph type="sldImg"/>
          </p:nvPr>
        </p:nvSpPr>
        <p:spPr>
          <a:xfrm>
            <a:off x="1335088" y="725488"/>
            <a:ext cx="4646612" cy="3589337"/>
          </a:xfrm>
          <a:ln cap="flat"/>
        </p:spPr>
      </p:sp>
      <p:sp>
        <p:nvSpPr>
          <p:cNvPr id="120839"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7550601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811997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71834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4754619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583271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3430397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2" tIns="47492" rIns="94982" bIns="47492" anchor="ctr"/>
          <a:lstStyle/>
          <a:p>
            <a:endParaRPr lang="en-US"/>
          </a:p>
        </p:txBody>
      </p:sp>
      <p:sp>
        <p:nvSpPr>
          <p:cNvPr id="124931"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8" tIns="0" rIns="19788" bIns="0" anchor="b"/>
          <a:lstStyle/>
          <a:p>
            <a:pPr algn="r" defTabSz="1020576"/>
            <a:r>
              <a:rPr lang="en-US" sz="1000" i="1">
                <a:latin typeface="Times New Roman" pitchFamily="18" charset="0"/>
              </a:rPr>
              <a:t>71</a:t>
            </a:r>
          </a:p>
        </p:txBody>
      </p:sp>
      <p:sp>
        <p:nvSpPr>
          <p:cNvPr id="124932"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2" tIns="47492" rIns="94982" bIns="47492" anchor="ctr"/>
          <a:lstStyle/>
          <a:p>
            <a:endParaRPr lang="en-US"/>
          </a:p>
        </p:txBody>
      </p:sp>
      <p:sp>
        <p:nvSpPr>
          <p:cNvPr id="124933"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2" tIns="47492" rIns="94982" bIns="47492" anchor="ctr"/>
          <a:lstStyle/>
          <a:p>
            <a:endParaRPr lang="en-US"/>
          </a:p>
        </p:txBody>
      </p:sp>
      <p:sp>
        <p:nvSpPr>
          <p:cNvPr id="124934" name="Rectangle 6"/>
          <p:cNvSpPr>
            <a:spLocks noGrp="1" noRot="1" noChangeAspect="1" noChangeArrowheads="1" noTextEdit="1"/>
          </p:cNvSpPr>
          <p:nvPr>
            <p:ph type="sldImg"/>
          </p:nvPr>
        </p:nvSpPr>
        <p:spPr>
          <a:xfrm>
            <a:off x="1335088" y="725488"/>
            <a:ext cx="4645025" cy="3589337"/>
          </a:xfrm>
          <a:ln cap="flat"/>
        </p:spPr>
      </p:sp>
      <p:sp>
        <p:nvSpPr>
          <p:cNvPr id="124935" name="Rectangle 7"/>
          <p:cNvSpPr>
            <a:spLocks noGrp="1" noChangeArrowheads="1"/>
          </p:cNvSpPr>
          <p:nvPr>
            <p:ph type="body" idx="1"/>
          </p:nvPr>
        </p:nvSpPr>
        <p:spPr>
          <a:xfrm>
            <a:off x="1412875" y="4559300"/>
            <a:ext cx="4500564" cy="4319588"/>
          </a:xfrm>
          <a:noFill/>
          <a:ln w="9525"/>
        </p:spPr>
        <p:txBody>
          <a:bodyPr lIns="100589" tIns="52767" rIns="100589" bIns="52767"/>
          <a:lstStyle/>
          <a:p>
            <a:pPr marL="244431" indent="-244431" defTabSz="1020576"/>
            <a:endParaRPr lang="en-US">
              <a:latin typeface="Arial" charset="0"/>
            </a:endParaRPr>
          </a:p>
        </p:txBody>
      </p:sp>
    </p:spTree>
    <p:extLst>
      <p:ext uri="{BB962C8B-B14F-4D97-AF65-F5344CB8AC3E}">
        <p14:creationId xmlns:p14="http://schemas.microsoft.com/office/powerpoint/2010/main" val="7889691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2" tIns="47492" rIns="94982" bIns="47492" anchor="ctr"/>
          <a:lstStyle/>
          <a:p>
            <a:endParaRPr lang="en-US"/>
          </a:p>
        </p:txBody>
      </p:sp>
      <p:sp>
        <p:nvSpPr>
          <p:cNvPr id="125955"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8" tIns="0" rIns="19788" bIns="0" anchor="b"/>
          <a:lstStyle/>
          <a:p>
            <a:pPr algn="r" defTabSz="1020576"/>
            <a:r>
              <a:rPr lang="en-US" sz="1000" i="1">
                <a:latin typeface="Times New Roman" pitchFamily="18" charset="0"/>
              </a:rPr>
              <a:t>72</a:t>
            </a:r>
          </a:p>
        </p:txBody>
      </p:sp>
      <p:sp>
        <p:nvSpPr>
          <p:cNvPr id="125956"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2" tIns="47492" rIns="94982" bIns="47492" anchor="ctr"/>
          <a:lstStyle/>
          <a:p>
            <a:endParaRPr lang="en-US"/>
          </a:p>
        </p:txBody>
      </p:sp>
      <p:sp>
        <p:nvSpPr>
          <p:cNvPr id="125957"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2" tIns="47492" rIns="94982" bIns="47492" anchor="ctr"/>
          <a:lstStyle/>
          <a:p>
            <a:endParaRPr lang="en-US"/>
          </a:p>
        </p:txBody>
      </p:sp>
      <p:sp>
        <p:nvSpPr>
          <p:cNvPr id="125958" name="Rectangle 6"/>
          <p:cNvSpPr>
            <a:spLocks noGrp="1" noRot="1" noChangeAspect="1" noChangeArrowheads="1" noTextEdit="1"/>
          </p:cNvSpPr>
          <p:nvPr>
            <p:ph type="sldImg"/>
          </p:nvPr>
        </p:nvSpPr>
        <p:spPr>
          <a:xfrm>
            <a:off x="1335088" y="725488"/>
            <a:ext cx="4645025" cy="3589337"/>
          </a:xfrm>
          <a:ln cap="flat"/>
        </p:spPr>
      </p:sp>
      <p:sp>
        <p:nvSpPr>
          <p:cNvPr id="125959" name="Rectangle 7"/>
          <p:cNvSpPr>
            <a:spLocks noGrp="1" noChangeArrowheads="1"/>
          </p:cNvSpPr>
          <p:nvPr>
            <p:ph type="body" idx="1"/>
          </p:nvPr>
        </p:nvSpPr>
        <p:spPr>
          <a:xfrm>
            <a:off x="1412875" y="4559300"/>
            <a:ext cx="4500564" cy="4319588"/>
          </a:xfrm>
          <a:noFill/>
          <a:ln w="9525"/>
        </p:spPr>
        <p:txBody>
          <a:bodyPr lIns="100589" tIns="52767" rIns="100589" bIns="52767"/>
          <a:lstStyle/>
          <a:p>
            <a:pPr marL="244431" indent="-244431" defTabSz="1020576"/>
            <a:endParaRPr lang="en-US">
              <a:latin typeface="Arial" charset="0"/>
            </a:endParaRPr>
          </a:p>
        </p:txBody>
      </p:sp>
    </p:spTree>
    <p:extLst>
      <p:ext uri="{BB962C8B-B14F-4D97-AF65-F5344CB8AC3E}">
        <p14:creationId xmlns:p14="http://schemas.microsoft.com/office/powerpoint/2010/main" val="972471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2" tIns="47492" rIns="94982" bIns="47492" anchor="ctr"/>
          <a:lstStyle/>
          <a:p>
            <a:endParaRPr lang="en-US"/>
          </a:p>
        </p:txBody>
      </p:sp>
      <p:sp>
        <p:nvSpPr>
          <p:cNvPr id="126979"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8" tIns="0" rIns="19788" bIns="0" anchor="b"/>
          <a:lstStyle/>
          <a:p>
            <a:pPr algn="r" defTabSz="1020576"/>
            <a:r>
              <a:rPr lang="en-US" sz="1000" i="1">
                <a:latin typeface="Times New Roman" pitchFamily="18" charset="0"/>
              </a:rPr>
              <a:t>73</a:t>
            </a:r>
          </a:p>
        </p:txBody>
      </p:sp>
      <p:sp>
        <p:nvSpPr>
          <p:cNvPr id="126980"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2" tIns="47492" rIns="94982" bIns="47492" anchor="ctr"/>
          <a:lstStyle/>
          <a:p>
            <a:endParaRPr lang="en-US"/>
          </a:p>
        </p:txBody>
      </p:sp>
      <p:sp>
        <p:nvSpPr>
          <p:cNvPr id="126981"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2" tIns="47492" rIns="94982" bIns="47492" anchor="ctr"/>
          <a:lstStyle/>
          <a:p>
            <a:endParaRPr lang="en-US"/>
          </a:p>
        </p:txBody>
      </p:sp>
      <p:sp>
        <p:nvSpPr>
          <p:cNvPr id="126982" name="Rectangle 6"/>
          <p:cNvSpPr>
            <a:spLocks noGrp="1" noRot="1" noChangeAspect="1" noChangeArrowheads="1" noTextEdit="1"/>
          </p:cNvSpPr>
          <p:nvPr>
            <p:ph type="sldImg"/>
          </p:nvPr>
        </p:nvSpPr>
        <p:spPr>
          <a:xfrm>
            <a:off x="1335088" y="725488"/>
            <a:ext cx="4646612" cy="3589337"/>
          </a:xfrm>
          <a:ln cap="flat"/>
        </p:spPr>
      </p:sp>
      <p:sp>
        <p:nvSpPr>
          <p:cNvPr id="126983" name="Rectangle 7"/>
          <p:cNvSpPr>
            <a:spLocks noGrp="1" noChangeArrowheads="1"/>
          </p:cNvSpPr>
          <p:nvPr>
            <p:ph type="body" idx="1"/>
          </p:nvPr>
        </p:nvSpPr>
        <p:spPr>
          <a:xfrm>
            <a:off x="1412875" y="4559300"/>
            <a:ext cx="4500564" cy="4319588"/>
          </a:xfrm>
          <a:noFill/>
          <a:ln w="9525"/>
        </p:spPr>
        <p:txBody>
          <a:bodyPr lIns="100589" tIns="52767" rIns="100589" bIns="52767"/>
          <a:lstStyle/>
          <a:p>
            <a:pPr marL="244431" indent="-244431" defTabSz="1020576"/>
            <a:endParaRPr lang="en-US">
              <a:latin typeface="Arial" charset="0"/>
            </a:endParaRPr>
          </a:p>
        </p:txBody>
      </p:sp>
    </p:spTree>
    <p:extLst>
      <p:ext uri="{BB962C8B-B14F-4D97-AF65-F5344CB8AC3E}">
        <p14:creationId xmlns:p14="http://schemas.microsoft.com/office/powerpoint/2010/main" val="13188904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2" tIns="47492" rIns="94982" bIns="47492" anchor="ctr"/>
          <a:lstStyle/>
          <a:p>
            <a:endParaRPr lang="en-US"/>
          </a:p>
        </p:txBody>
      </p:sp>
      <p:sp>
        <p:nvSpPr>
          <p:cNvPr id="128003"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8" tIns="0" rIns="19788" bIns="0" anchor="b"/>
          <a:lstStyle/>
          <a:p>
            <a:pPr algn="r" defTabSz="1020576"/>
            <a:r>
              <a:rPr lang="en-US" sz="1000" i="1">
                <a:latin typeface="Times New Roman" pitchFamily="18" charset="0"/>
              </a:rPr>
              <a:t>74</a:t>
            </a:r>
          </a:p>
        </p:txBody>
      </p:sp>
      <p:sp>
        <p:nvSpPr>
          <p:cNvPr id="128004"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2" tIns="47492" rIns="94982" bIns="47492" anchor="ctr"/>
          <a:lstStyle/>
          <a:p>
            <a:endParaRPr lang="en-US"/>
          </a:p>
        </p:txBody>
      </p:sp>
      <p:sp>
        <p:nvSpPr>
          <p:cNvPr id="128005"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2" tIns="47492" rIns="94982" bIns="47492" anchor="ctr"/>
          <a:lstStyle/>
          <a:p>
            <a:endParaRPr lang="en-US"/>
          </a:p>
        </p:txBody>
      </p:sp>
      <p:sp>
        <p:nvSpPr>
          <p:cNvPr id="128006" name="Rectangle 6"/>
          <p:cNvSpPr>
            <a:spLocks noGrp="1" noRot="1" noChangeAspect="1" noChangeArrowheads="1" noTextEdit="1"/>
          </p:cNvSpPr>
          <p:nvPr>
            <p:ph type="sldImg"/>
          </p:nvPr>
        </p:nvSpPr>
        <p:spPr>
          <a:xfrm>
            <a:off x="1335088" y="725488"/>
            <a:ext cx="4645025" cy="3589337"/>
          </a:xfrm>
          <a:ln cap="flat"/>
        </p:spPr>
      </p:sp>
      <p:sp>
        <p:nvSpPr>
          <p:cNvPr id="128007" name="Rectangle 7"/>
          <p:cNvSpPr>
            <a:spLocks noGrp="1" noChangeArrowheads="1"/>
          </p:cNvSpPr>
          <p:nvPr>
            <p:ph type="body" idx="1"/>
          </p:nvPr>
        </p:nvSpPr>
        <p:spPr>
          <a:xfrm>
            <a:off x="1412875" y="4559300"/>
            <a:ext cx="4500564" cy="4319588"/>
          </a:xfrm>
          <a:noFill/>
          <a:ln w="9525"/>
        </p:spPr>
        <p:txBody>
          <a:bodyPr lIns="100589" tIns="52767" rIns="100589" bIns="52767"/>
          <a:lstStyle/>
          <a:p>
            <a:pPr marL="244431" indent="-244431" defTabSz="1020576"/>
            <a:endParaRPr lang="en-US">
              <a:latin typeface="Arial" charset="0"/>
            </a:endParaRPr>
          </a:p>
        </p:txBody>
      </p:sp>
    </p:spTree>
    <p:extLst>
      <p:ext uri="{BB962C8B-B14F-4D97-AF65-F5344CB8AC3E}">
        <p14:creationId xmlns:p14="http://schemas.microsoft.com/office/powerpoint/2010/main" val="27784583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108699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2" tIns="47492" rIns="94982" bIns="47492" anchor="ctr"/>
          <a:lstStyle/>
          <a:p>
            <a:endParaRPr lang="en-US"/>
          </a:p>
        </p:txBody>
      </p:sp>
      <p:sp>
        <p:nvSpPr>
          <p:cNvPr id="130051"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8" tIns="0" rIns="19788" bIns="0" anchor="b"/>
          <a:lstStyle/>
          <a:p>
            <a:pPr algn="r" defTabSz="1020576"/>
            <a:r>
              <a:rPr lang="en-US" sz="1000" i="1">
                <a:latin typeface="Times New Roman" pitchFamily="18" charset="0"/>
              </a:rPr>
              <a:t>68</a:t>
            </a:r>
          </a:p>
        </p:txBody>
      </p:sp>
      <p:sp>
        <p:nvSpPr>
          <p:cNvPr id="130052"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2" tIns="47492" rIns="94982" bIns="47492" anchor="ctr"/>
          <a:lstStyle/>
          <a:p>
            <a:endParaRPr lang="en-US"/>
          </a:p>
        </p:txBody>
      </p:sp>
      <p:sp>
        <p:nvSpPr>
          <p:cNvPr id="130053"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2" tIns="47492" rIns="94982" bIns="47492" anchor="ctr"/>
          <a:lstStyle/>
          <a:p>
            <a:endParaRPr lang="en-US"/>
          </a:p>
        </p:txBody>
      </p:sp>
      <p:sp>
        <p:nvSpPr>
          <p:cNvPr id="130054" name="Rectangle 6"/>
          <p:cNvSpPr>
            <a:spLocks noGrp="1" noRot="1" noChangeAspect="1" noChangeArrowheads="1" noTextEdit="1"/>
          </p:cNvSpPr>
          <p:nvPr>
            <p:ph type="sldImg"/>
          </p:nvPr>
        </p:nvSpPr>
        <p:spPr>
          <a:xfrm>
            <a:off x="1335088" y="725488"/>
            <a:ext cx="4645025" cy="3589337"/>
          </a:xfrm>
          <a:ln cap="flat"/>
        </p:spPr>
      </p:sp>
      <p:sp>
        <p:nvSpPr>
          <p:cNvPr id="130055" name="Rectangle 7"/>
          <p:cNvSpPr>
            <a:spLocks noGrp="1" noChangeArrowheads="1"/>
          </p:cNvSpPr>
          <p:nvPr>
            <p:ph type="body" idx="1"/>
          </p:nvPr>
        </p:nvSpPr>
        <p:spPr>
          <a:xfrm>
            <a:off x="1412875" y="4559300"/>
            <a:ext cx="4500564" cy="4319588"/>
          </a:xfrm>
          <a:noFill/>
          <a:ln w="9525"/>
        </p:spPr>
        <p:txBody>
          <a:bodyPr lIns="100589" tIns="52767" rIns="100589" bIns="52767"/>
          <a:lstStyle/>
          <a:p>
            <a:pPr marL="244431" indent="-244431" defTabSz="1020576"/>
            <a:endParaRPr lang="en-US">
              <a:latin typeface="Arial" charset="0"/>
            </a:endParaRPr>
          </a:p>
        </p:txBody>
      </p:sp>
    </p:spTree>
    <p:extLst>
      <p:ext uri="{BB962C8B-B14F-4D97-AF65-F5344CB8AC3E}">
        <p14:creationId xmlns:p14="http://schemas.microsoft.com/office/powerpoint/2010/main" val="3545043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2" tIns="47492" rIns="94982" bIns="47492" anchor="ctr"/>
          <a:lstStyle/>
          <a:p>
            <a:endParaRPr lang="en-US"/>
          </a:p>
        </p:txBody>
      </p:sp>
      <p:sp>
        <p:nvSpPr>
          <p:cNvPr id="131075"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8" tIns="0" rIns="19788" bIns="0" anchor="b"/>
          <a:lstStyle/>
          <a:p>
            <a:pPr algn="r" defTabSz="1020576"/>
            <a:r>
              <a:rPr lang="en-US" sz="1000" i="1">
                <a:latin typeface="Times New Roman" pitchFamily="18" charset="0"/>
              </a:rPr>
              <a:t>68</a:t>
            </a:r>
          </a:p>
        </p:txBody>
      </p:sp>
      <p:sp>
        <p:nvSpPr>
          <p:cNvPr id="131076"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2" tIns="47492" rIns="94982" bIns="47492" anchor="ctr"/>
          <a:lstStyle/>
          <a:p>
            <a:endParaRPr lang="en-US"/>
          </a:p>
        </p:txBody>
      </p:sp>
      <p:sp>
        <p:nvSpPr>
          <p:cNvPr id="131077"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2" tIns="47492" rIns="94982" bIns="47492" anchor="ctr"/>
          <a:lstStyle/>
          <a:p>
            <a:endParaRPr lang="en-US"/>
          </a:p>
        </p:txBody>
      </p:sp>
      <p:sp>
        <p:nvSpPr>
          <p:cNvPr id="131078" name="Rectangle 6"/>
          <p:cNvSpPr>
            <a:spLocks noGrp="1" noRot="1" noChangeAspect="1" noChangeArrowheads="1" noTextEdit="1"/>
          </p:cNvSpPr>
          <p:nvPr>
            <p:ph type="sldImg"/>
          </p:nvPr>
        </p:nvSpPr>
        <p:spPr>
          <a:xfrm>
            <a:off x="1335088" y="725488"/>
            <a:ext cx="4645025" cy="3589337"/>
          </a:xfrm>
          <a:ln cap="flat"/>
        </p:spPr>
      </p:sp>
      <p:sp>
        <p:nvSpPr>
          <p:cNvPr id="131079" name="Rectangle 7"/>
          <p:cNvSpPr>
            <a:spLocks noGrp="1" noChangeArrowheads="1"/>
          </p:cNvSpPr>
          <p:nvPr>
            <p:ph type="body" idx="1"/>
          </p:nvPr>
        </p:nvSpPr>
        <p:spPr>
          <a:xfrm>
            <a:off x="1412875" y="4559300"/>
            <a:ext cx="4500564" cy="4319588"/>
          </a:xfrm>
          <a:noFill/>
          <a:ln w="9525"/>
        </p:spPr>
        <p:txBody>
          <a:bodyPr lIns="100589" tIns="52767" rIns="100589" bIns="52767"/>
          <a:lstStyle/>
          <a:p>
            <a:pPr marL="244431" indent="-244431" defTabSz="1020576"/>
            <a:endParaRPr lang="en-US">
              <a:latin typeface="Arial" charset="0"/>
            </a:endParaRPr>
          </a:p>
        </p:txBody>
      </p:sp>
    </p:spTree>
    <p:extLst>
      <p:ext uri="{BB962C8B-B14F-4D97-AF65-F5344CB8AC3E}">
        <p14:creationId xmlns:p14="http://schemas.microsoft.com/office/powerpoint/2010/main" val="41947816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2" tIns="47492" rIns="94982" bIns="47492" anchor="ctr"/>
          <a:lstStyle/>
          <a:p>
            <a:endParaRPr lang="en-US"/>
          </a:p>
        </p:txBody>
      </p:sp>
      <p:sp>
        <p:nvSpPr>
          <p:cNvPr id="132099"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8" tIns="0" rIns="19788" bIns="0" anchor="b"/>
          <a:lstStyle/>
          <a:p>
            <a:pPr algn="r" defTabSz="1020576"/>
            <a:r>
              <a:rPr lang="en-US" sz="1000" i="1">
                <a:latin typeface="Times New Roman" pitchFamily="18" charset="0"/>
              </a:rPr>
              <a:t>68</a:t>
            </a:r>
          </a:p>
        </p:txBody>
      </p:sp>
      <p:sp>
        <p:nvSpPr>
          <p:cNvPr id="132100"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2" tIns="47492" rIns="94982" bIns="47492" anchor="ctr"/>
          <a:lstStyle/>
          <a:p>
            <a:endParaRPr lang="en-US"/>
          </a:p>
        </p:txBody>
      </p:sp>
      <p:sp>
        <p:nvSpPr>
          <p:cNvPr id="132101"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2" tIns="47492" rIns="94982" bIns="47492" anchor="ctr"/>
          <a:lstStyle/>
          <a:p>
            <a:endParaRPr lang="en-US"/>
          </a:p>
        </p:txBody>
      </p:sp>
      <p:sp>
        <p:nvSpPr>
          <p:cNvPr id="132102" name="Rectangle 6"/>
          <p:cNvSpPr>
            <a:spLocks noGrp="1" noRot="1" noChangeAspect="1" noChangeArrowheads="1" noTextEdit="1"/>
          </p:cNvSpPr>
          <p:nvPr>
            <p:ph type="sldImg"/>
          </p:nvPr>
        </p:nvSpPr>
        <p:spPr>
          <a:xfrm>
            <a:off x="1335088" y="725488"/>
            <a:ext cx="4645025" cy="3589337"/>
          </a:xfrm>
          <a:ln cap="flat"/>
        </p:spPr>
      </p:sp>
      <p:sp>
        <p:nvSpPr>
          <p:cNvPr id="132103" name="Rectangle 7"/>
          <p:cNvSpPr>
            <a:spLocks noGrp="1" noChangeArrowheads="1"/>
          </p:cNvSpPr>
          <p:nvPr>
            <p:ph type="body" idx="1"/>
          </p:nvPr>
        </p:nvSpPr>
        <p:spPr>
          <a:xfrm>
            <a:off x="1412875" y="4559300"/>
            <a:ext cx="4500564" cy="4319588"/>
          </a:xfrm>
          <a:noFill/>
          <a:ln w="9525"/>
        </p:spPr>
        <p:txBody>
          <a:bodyPr lIns="100589" tIns="52767" rIns="100589" bIns="52767"/>
          <a:lstStyle/>
          <a:p>
            <a:pPr marL="244431" indent="-244431" defTabSz="1020576"/>
            <a:endParaRPr lang="en-US">
              <a:latin typeface="Arial" charset="0"/>
            </a:endParaRPr>
          </a:p>
        </p:txBody>
      </p:sp>
    </p:spTree>
    <p:extLst>
      <p:ext uri="{BB962C8B-B14F-4D97-AF65-F5344CB8AC3E}">
        <p14:creationId xmlns:p14="http://schemas.microsoft.com/office/powerpoint/2010/main" val="8102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7705308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844894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342158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6308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143376" y="-1588"/>
            <a:ext cx="3171825" cy="479426"/>
          </a:xfrm>
          <a:prstGeom prst="rect">
            <a:avLst/>
          </a:prstGeom>
          <a:noFill/>
          <a:ln w="9525">
            <a:noFill/>
            <a:miter lim="800000"/>
            <a:headEnd/>
            <a:tailEnd/>
          </a:ln>
        </p:spPr>
        <p:txBody>
          <a:bodyPr wrap="none" lIns="94989" tIns="47494" rIns="94989" bIns="47494" anchor="ctr"/>
          <a:lstStyle/>
          <a:p>
            <a:endParaRPr lang="en-US"/>
          </a:p>
        </p:txBody>
      </p:sp>
      <p:sp>
        <p:nvSpPr>
          <p:cNvPr id="76803" name="Rectangle 3"/>
          <p:cNvSpPr>
            <a:spLocks noChangeArrowheads="1"/>
          </p:cNvSpPr>
          <p:nvPr/>
        </p:nvSpPr>
        <p:spPr bwMode="auto">
          <a:xfrm>
            <a:off x="4143376" y="9118601"/>
            <a:ext cx="3171825" cy="482600"/>
          </a:xfrm>
          <a:prstGeom prst="rect">
            <a:avLst/>
          </a:prstGeom>
          <a:noFill/>
          <a:ln w="9525">
            <a:noFill/>
            <a:miter lim="800000"/>
            <a:headEnd/>
            <a:tailEnd/>
          </a:ln>
        </p:spPr>
        <p:txBody>
          <a:bodyPr lIns="19789" tIns="0" rIns="19789" bIns="0" anchor="b"/>
          <a:lstStyle/>
          <a:p>
            <a:pPr algn="r" defTabSz="1022161"/>
            <a:r>
              <a:rPr lang="en-US" sz="1000" i="1">
                <a:latin typeface="Times New Roman" pitchFamily="18" charset="0"/>
              </a:rPr>
              <a:t>67</a:t>
            </a:r>
          </a:p>
        </p:txBody>
      </p:sp>
      <p:sp>
        <p:nvSpPr>
          <p:cNvPr id="76804" name="Rectangle 4"/>
          <p:cNvSpPr>
            <a:spLocks noChangeArrowheads="1"/>
          </p:cNvSpPr>
          <p:nvPr/>
        </p:nvSpPr>
        <p:spPr bwMode="auto">
          <a:xfrm>
            <a:off x="1" y="9118601"/>
            <a:ext cx="3170238" cy="482600"/>
          </a:xfrm>
          <a:prstGeom prst="rect">
            <a:avLst/>
          </a:prstGeom>
          <a:noFill/>
          <a:ln w="9525">
            <a:noFill/>
            <a:miter lim="800000"/>
            <a:headEnd/>
            <a:tailEnd/>
          </a:ln>
        </p:spPr>
        <p:txBody>
          <a:bodyPr wrap="none" lIns="94989" tIns="47494" rIns="94989" bIns="47494" anchor="ctr"/>
          <a:lstStyle/>
          <a:p>
            <a:endParaRPr lang="en-US"/>
          </a:p>
        </p:txBody>
      </p:sp>
      <p:sp>
        <p:nvSpPr>
          <p:cNvPr id="76805" name="Rectangle 5"/>
          <p:cNvSpPr>
            <a:spLocks noChangeArrowheads="1"/>
          </p:cNvSpPr>
          <p:nvPr/>
        </p:nvSpPr>
        <p:spPr bwMode="auto">
          <a:xfrm>
            <a:off x="1" y="-1588"/>
            <a:ext cx="3170238" cy="479426"/>
          </a:xfrm>
          <a:prstGeom prst="rect">
            <a:avLst/>
          </a:prstGeom>
          <a:noFill/>
          <a:ln w="9525">
            <a:noFill/>
            <a:miter lim="800000"/>
            <a:headEnd/>
            <a:tailEnd/>
          </a:ln>
        </p:spPr>
        <p:txBody>
          <a:bodyPr wrap="none" lIns="94989" tIns="47494" rIns="94989" bIns="47494" anchor="ctr"/>
          <a:lstStyle/>
          <a:p>
            <a:endParaRPr lang="en-US"/>
          </a:p>
        </p:txBody>
      </p:sp>
      <p:sp>
        <p:nvSpPr>
          <p:cNvPr id="76806" name="Rectangle 6"/>
          <p:cNvSpPr>
            <a:spLocks noGrp="1" noRot="1" noChangeAspect="1" noChangeArrowheads="1" noTextEdit="1"/>
          </p:cNvSpPr>
          <p:nvPr>
            <p:ph type="sldImg"/>
          </p:nvPr>
        </p:nvSpPr>
        <p:spPr>
          <a:xfrm>
            <a:off x="1335088" y="725488"/>
            <a:ext cx="4646612" cy="3589337"/>
          </a:xfrm>
          <a:ln cap="flat"/>
        </p:spPr>
      </p:sp>
      <p:sp>
        <p:nvSpPr>
          <p:cNvPr id="76807" name="Rectangle 7"/>
          <p:cNvSpPr>
            <a:spLocks noGrp="1" noChangeArrowheads="1"/>
          </p:cNvSpPr>
          <p:nvPr>
            <p:ph type="body" idx="1"/>
          </p:nvPr>
        </p:nvSpPr>
        <p:spPr>
          <a:xfrm>
            <a:off x="1412875" y="4559300"/>
            <a:ext cx="4500564" cy="4319588"/>
          </a:xfrm>
          <a:noFill/>
          <a:ln w="9525"/>
        </p:spPr>
        <p:txBody>
          <a:bodyPr lIns="100597" tIns="52772" rIns="100597" bIns="52772"/>
          <a:lstStyle/>
          <a:p>
            <a:pPr marL="246018" indent="-246018" defTabSz="1022161"/>
            <a:endParaRPr lang="en-US">
              <a:latin typeface="Arial" charset="0"/>
            </a:endParaRPr>
          </a:p>
        </p:txBody>
      </p:sp>
    </p:spTree>
    <p:extLst>
      <p:ext uri="{BB962C8B-B14F-4D97-AF65-F5344CB8AC3E}">
        <p14:creationId xmlns:p14="http://schemas.microsoft.com/office/powerpoint/2010/main" val="2023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a:t>Click to edit Master title style</a:t>
            </a:r>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28600"/>
            <a:ext cx="2133600" cy="708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6248400" cy="708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41910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19200"/>
            <a:ext cx="41910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a:t>Click to edit Master title style</a:t>
            </a:r>
          </a:p>
        </p:txBody>
      </p:sp>
      <p:sp>
        <p:nvSpPr>
          <p:cNvPr id="3" name="Table Placeholder 2"/>
          <p:cNvSpPr>
            <a:spLocks noGrp="1"/>
          </p:cNvSpPr>
          <p:nvPr>
            <p:ph type="tbl" idx="1"/>
          </p:nvPr>
        </p:nvSpPr>
        <p:spPr>
          <a:xfrm>
            <a:off x="685800" y="1219200"/>
            <a:ext cx="8534400" cy="6096000"/>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85344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343400"/>
            <a:ext cx="85344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685800" y="1219200"/>
            <a:ext cx="8534400" cy="6096000"/>
          </a:xfrm>
          <a:prstGeom prst="rect">
            <a:avLst/>
          </a:prstGeom>
          <a:noFill/>
          <a:ln w="12700">
            <a:noFill/>
            <a:miter lim="800000"/>
            <a:headEnd/>
            <a:tailEnd/>
          </a:ln>
        </p:spPr>
        <p:txBody>
          <a:bodyPr vert="horz" wrap="square" lIns="101600" tIns="50800" rIns="101600" bIns="5080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23" name="Rectangle 3"/>
          <p:cNvSpPr>
            <a:spLocks noGrp="1" noChangeArrowheads="1"/>
          </p:cNvSpPr>
          <p:nvPr>
            <p:ph type="title"/>
          </p:nvPr>
        </p:nvSpPr>
        <p:spPr bwMode="auto">
          <a:xfrm>
            <a:off x="685800" y="228600"/>
            <a:ext cx="8458200" cy="838200"/>
          </a:xfrm>
          <a:prstGeom prst="rect">
            <a:avLst/>
          </a:prstGeom>
          <a:noFill/>
          <a:ln w="12700">
            <a:noFill/>
            <a:miter lim="800000"/>
            <a:headEnd/>
            <a:tailEnd/>
          </a:ln>
        </p:spPr>
        <p:txBody>
          <a:bodyPr vert="horz" wrap="square" lIns="101600" tIns="50800" rIns="101600" bIns="50800" numCol="1" anchor="ctr" anchorCtr="0" compatLnSpc="1">
            <a:prstTxWarp prst="textNoShape">
              <a:avLst/>
            </a:prstTxWarp>
          </a:bodyPr>
          <a:lstStyle/>
          <a:p>
            <a:pPr lvl="0"/>
            <a:r>
              <a:rPr lang="en-US"/>
              <a:t>Slide Title</a:t>
            </a:r>
          </a:p>
        </p:txBody>
      </p:sp>
      <p:sp>
        <p:nvSpPr>
          <p:cNvPr id="1038" name="Text Box 14"/>
          <p:cNvSpPr txBox="1">
            <a:spLocks noChangeArrowheads="1"/>
          </p:cNvSpPr>
          <p:nvPr userDrawn="1"/>
        </p:nvSpPr>
        <p:spPr bwMode="auto">
          <a:xfrm>
            <a:off x="685800" y="5486400"/>
            <a:ext cx="9067800" cy="457200"/>
          </a:xfrm>
          <a:prstGeom prst="rect">
            <a:avLst/>
          </a:prstGeom>
          <a:noFill/>
          <a:ln w="12700">
            <a:noFill/>
            <a:miter lim="800000"/>
            <a:headEnd/>
            <a:tailEnd/>
          </a:ln>
          <a:effectLst/>
        </p:spPr>
        <p:txBody>
          <a:bodyPr>
            <a:spAutoFit/>
          </a:bodyPr>
          <a:lstStyle/>
          <a:p>
            <a:pPr>
              <a:spcBef>
                <a:spcPct val="50000"/>
              </a:spcBef>
              <a:defRPr/>
            </a:pPr>
            <a:r>
              <a:rPr lang="en-US">
                <a:latin typeface="Arial" pitchFamily="34" charset="0"/>
              </a:rPr>
              <a:t>                     </a:t>
            </a:r>
          </a:p>
        </p:txBody>
      </p:sp>
      <p:sp>
        <p:nvSpPr>
          <p:cNvPr id="7" name="Rectangle 12"/>
          <p:cNvSpPr>
            <a:spLocks noChangeArrowheads="1"/>
          </p:cNvSpPr>
          <p:nvPr userDrawn="1"/>
        </p:nvSpPr>
        <p:spPr bwMode="auto">
          <a:xfrm>
            <a:off x="0" y="7373779"/>
            <a:ext cx="10058400" cy="246221"/>
          </a:xfrm>
          <a:prstGeom prst="rect">
            <a:avLst/>
          </a:prstGeom>
          <a:noFill/>
          <a:ln w="12700">
            <a:noFill/>
            <a:miter lim="800000"/>
            <a:headEnd/>
            <a:tailEnd/>
          </a:ln>
          <a:effectLst/>
        </p:spPr>
        <p:txBody>
          <a:bodyPr wrap="square">
            <a:spAutoFit/>
          </a:bodyPr>
          <a:lstStyle/>
          <a:p>
            <a:pPr>
              <a:defRPr/>
            </a:pPr>
            <a:r>
              <a:rPr lang="en-US" sz="1000" dirty="0">
                <a:solidFill>
                  <a:schemeClr val="tx2"/>
                </a:solidFill>
                <a:latin typeface="Arial" pitchFamily="34" charset="0"/>
                <a:cs typeface="Arial" pitchFamily="34" charset="0"/>
              </a:rPr>
              <a:t>       </a:t>
            </a:r>
            <a:r>
              <a:rPr lang="en-US" sz="1000">
                <a:solidFill>
                  <a:schemeClr val="tx2"/>
                </a:solidFill>
                <a:latin typeface="Arial" pitchFamily="34" charset="0"/>
                <a:cs typeface="Arial" pitchFamily="34" charset="0"/>
              </a:rPr>
              <a:t>©</a:t>
            </a:r>
            <a:r>
              <a:rPr lang="en-US" sz="1000">
                <a:solidFill>
                  <a:schemeClr val="tx2"/>
                </a:solidFill>
                <a:latin typeface="Arial" pitchFamily="34" charset="0"/>
              </a:rPr>
              <a:t>  2021 </a:t>
            </a:r>
            <a:r>
              <a:rPr lang="en-US" sz="1000" dirty="0">
                <a:solidFill>
                  <a:schemeClr val="tx2"/>
                </a:solidFill>
                <a:latin typeface="Arial" pitchFamily="34" charset="0"/>
              </a:rPr>
              <a:t>Zvi M. Kedem                                                                                                                                                                                                                             4:</a:t>
            </a:r>
            <a:fld id="{5E7E200E-790F-4D5C-AB0F-53A7E6D0A6FE}" type="slidenum">
              <a:rPr lang="en-US" sz="1000" smtClean="0">
                <a:solidFill>
                  <a:schemeClr val="tx2"/>
                </a:solidFill>
                <a:latin typeface="Arial" pitchFamily="34" charset="0"/>
              </a:rPr>
              <a:pPr>
                <a:defRPr/>
              </a:pPr>
              <a:t>‹#›</a:t>
            </a:fld>
            <a:endParaRPr lang="en-US" sz="1000" dirty="0">
              <a:solidFill>
                <a:schemeClr val="tx2"/>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28725" rtl="0" eaLnBrk="0" fontAlgn="base" hangingPunct="0">
        <a:lnSpc>
          <a:spcPct val="90000"/>
        </a:lnSpc>
        <a:spcBef>
          <a:spcPct val="0"/>
        </a:spcBef>
        <a:spcAft>
          <a:spcPct val="0"/>
        </a:spcAft>
        <a:defRPr sz="2800" b="1" i="1">
          <a:solidFill>
            <a:schemeClr val="tx2"/>
          </a:solidFill>
          <a:latin typeface="+mj-lt"/>
          <a:ea typeface="+mj-ea"/>
          <a:cs typeface="+mj-cs"/>
        </a:defRPr>
      </a:lvl1pPr>
      <a:lvl2pPr algn="ctr" defTabSz="1228725" rtl="0" eaLnBrk="0" fontAlgn="base" hangingPunct="0">
        <a:lnSpc>
          <a:spcPct val="90000"/>
        </a:lnSpc>
        <a:spcBef>
          <a:spcPct val="0"/>
        </a:spcBef>
        <a:spcAft>
          <a:spcPct val="0"/>
        </a:spcAft>
        <a:defRPr sz="2800" b="1" i="1">
          <a:solidFill>
            <a:schemeClr val="tx2"/>
          </a:solidFill>
          <a:latin typeface="Arial" pitchFamily="34" charset="0"/>
        </a:defRPr>
      </a:lvl2pPr>
      <a:lvl3pPr algn="ctr" defTabSz="1228725" rtl="0" eaLnBrk="0" fontAlgn="base" hangingPunct="0">
        <a:lnSpc>
          <a:spcPct val="90000"/>
        </a:lnSpc>
        <a:spcBef>
          <a:spcPct val="0"/>
        </a:spcBef>
        <a:spcAft>
          <a:spcPct val="0"/>
        </a:spcAft>
        <a:defRPr sz="2800" b="1" i="1">
          <a:solidFill>
            <a:schemeClr val="tx2"/>
          </a:solidFill>
          <a:latin typeface="Arial" pitchFamily="34" charset="0"/>
        </a:defRPr>
      </a:lvl3pPr>
      <a:lvl4pPr algn="ctr" defTabSz="1228725" rtl="0" eaLnBrk="0" fontAlgn="base" hangingPunct="0">
        <a:lnSpc>
          <a:spcPct val="90000"/>
        </a:lnSpc>
        <a:spcBef>
          <a:spcPct val="0"/>
        </a:spcBef>
        <a:spcAft>
          <a:spcPct val="0"/>
        </a:spcAft>
        <a:defRPr sz="2800" b="1" i="1">
          <a:solidFill>
            <a:schemeClr val="tx2"/>
          </a:solidFill>
          <a:latin typeface="Arial" pitchFamily="34" charset="0"/>
        </a:defRPr>
      </a:lvl4pPr>
      <a:lvl5pPr algn="ctr" defTabSz="1228725" rtl="0" eaLnBrk="0" fontAlgn="base" hangingPunct="0">
        <a:lnSpc>
          <a:spcPct val="90000"/>
        </a:lnSpc>
        <a:spcBef>
          <a:spcPct val="0"/>
        </a:spcBef>
        <a:spcAft>
          <a:spcPct val="0"/>
        </a:spcAft>
        <a:defRPr sz="2800" b="1" i="1">
          <a:solidFill>
            <a:schemeClr val="tx2"/>
          </a:solidFill>
          <a:latin typeface="Arial" pitchFamily="34" charset="0"/>
        </a:defRPr>
      </a:lvl5pPr>
      <a:lvl6pPr marL="457200" algn="ctr" defTabSz="1228725" rtl="0" eaLnBrk="0" fontAlgn="base" hangingPunct="0">
        <a:lnSpc>
          <a:spcPct val="90000"/>
        </a:lnSpc>
        <a:spcBef>
          <a:spcPct val="0"/>
        </a:spcBef>
        <a:spcAft>
          <a:spcPct val="0"/>
        </a:spcAft>
        <a:defRPr sz="2800" b="1" i="1">
          <a:solidFill>
            <a:schemeClr val="tx2"/>
          </a:solidFill>
          <a:latin typeface="Arial" pitchFamily="34" charset="0"/>
        </a:defRPr>
      </a:lvl6pPr>
      <a:lvl7pPr marL="914400" algn="ctr" defTabSz="1228725" rtl="0" eaLnBrk="0" fontAlgn="base" hangingPunct="0">
        <a:lnSpc>
          <a:spcPct val="90000"/>
        </a:lnSpc>
        <a:spcBef>
          <a:spcPct val="0"/>
        </a:spcBef>
        <a:spcAft>
          <a:spcPct val="0"/>
        </a:spcAft>
        <a:defRPr sz="2800" b="1" i="1">
          <a:solidFill>
            <a:schemeClr val="tx2"/>
          </a:solidFill>
          <a:latin typeface="Arial" pitchFamily="34" charset="0"/>
        </a:defRPr>
      </a:lvl7pPr>
      <a:lvl8pPr marL="1371600" algn="ctr" defTabSz="1228725" rtl="0" eaLnBrk="0" fontAlgn="base" hangingPunct="0">
        <a:lnSpc>
          <a:spcPct val="90000"/>
        </a:lnSpc>
        <a:spcBef>
          <a:spcPct val="0"/>
        </a:spcBef>
        <a:spcAft>
          <a:spcPct val="0"/>
        </a:spcAft>
        <a:defRPr sz="2800" b="1" i="1">
          <a:solidFill>
            <a:schemeClr val="tx2"/>
          </a:solidFill>
          <a:latin typeface="Arial" pitchFamily="34" charset="0"/>
        </a:defRPr>
      </a:lvl8pPr>
      <a:lvl9pPr marL="1828800" algn="ctr" defTabSz="1228725" rtl="0" eaLnBrk="0" fontAlgn="base" hangingPunct="0">
        <a:lnSpc>
          <a:spcPct val="90000"/>
        </a:lnSpc>
        <a:spcBef>
          <a:spcPct val="0"/>
        </a:spcBef>
        <a:spcAft>
          <a:spcPct val="0"/>
        </a:spcAft>
        <a:defRPr sz="2800" b="1" i="1">
          <a:solidFill>
            <a:schemeClr val="tx2"/>
          </a:solidFill>
          <a:latin typeface="Arial" pitchFamily="34" charset="0"/>
        </a:defRPr>
      </a:lvl9pPr>
    </p:titleStyle>
    <p:bodyStyle>
      <a:lvl1pPr marL="438150" indent="-438150" algn="l" defTabSz="1228725" rtl="0" eaLnBrk="0" fontAlgn="base" hangingPunct="0">
        <a:lnSpc>
          <a:spcPct val="90000"/>
        </a:lnSpc>
        <a:spcBef>
          <a:spcPct val="30000"/>
        </a:spcBef>
        <a:spcAft>
          <a:spcPct val="0"/>
        </a:spcAft>
        <a:buClr>
          <a:srgbClr val="00279F"/>
        </a:buClr>
        <a:buSzPct val="100000"/>
        <a:buFont typeface="Wingdings" panose="05000000000000000000" pitchFamily="2" charset="2"/>
        <a:buChar char="§"/>
        <a:defRPr sz="2400">
          <a:solidFill>
            <a:srgbClr val="00279F"/>
          </a:solidFill>
          <a:latin typeface="+mn-lt"/>
          <a:ea typeface="+mn-ea"/>
          <a:cs typeface="+mn-cs"/>
        </a:defRPr>
      </a:lvl1pPr>
      <a:lvl2pPr marL="850900" indent="-298450" algn="l" defTabSz="1228725" rtl="0" eaLnBrk="0" fontAlgn="base" hangingPunct="0">
        <a:lnSpc>
          <a:spcPct val="90000"/>
        </a:lnSpc>
        <a:spcBef>
          <a:spcPct val="30000"/>
        </a:spcBef>
        <a:spcAft>
          <a:spcPct val="0"/>
        </a:spcAft>
        <a:buClr>
          <a:schemeClr val="folHlink"/>
        </a:buClr>
        <a:buSzPct val="100000"/>
        <a:buFont typeface="Symbol" pitchFamily="18" charset="2"/>
        <a:buChar char="·"/>
        <a:defRPr sz="2000">
          <a:solidFill>
            <a:srgbClr val="00279F"/>
          </a:solidFill>
          <a:latin typeface="+mn-lt"/>
        </a:defRPr>
      </a:lvl2pPr>
      <a:lvl3pPr marL="1155700" indent="-19050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3pPr>
      <a:lvl4pPr marL="1441450" indent="-17145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4pPr>
      <a:lvl5pPr marL="17287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5pPr>
      <a:lvl6pPr marL="21859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6pPr>
      <a:lvl7pPr marL="26431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7pPr>
      <a:lvl8pPr marL="31003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8pPr>
      <a:lvl9pPr marL="35575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dirty="0"/>
              <a:t>Unit 4</a:t>
            </a:r>
            <a:br>
              <a:rPr lang="en-US" dirty="0"/>
            </a:br>
            <a:r>
              <a:rPr lang="en-US" dirty="0"/>
              <a:t>Fundamental Query Operations</a:t>
            </a:r>
            <a:br>
              <a:rPr lang="en-US" dirty="0"/>
            </a:br>
            <a:r>
              <a:rPr lang="en-US" dirty="0"/>
              <a:t>SQL As Data Query Language</a:t>
            </a:r>
          </a:p>
        </p:txBody>
      </p:sp>
      <p:sp>
        <p:nvSpPr>
          <p:cNvPr id="614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Many Empty Relations</a:t>
            </a:r>
          </a:p>
        </p:txBody>
      </p:sp>
      <p:sp>
        <p:nvSpPr>
          <p:cNvPr id="11267" name="Rectangle 3"/>
          <p:cNvSpPr>
            <a:spLocks noGrp="1" noChangeArrowheads="1"/>
          </p:cNvSpPr>
          <p:nvPr>
            <p:ph type="body" idx="1"/>
          </p:nvPr>
        </p:nvSpPr>
        <p:spPr/>
        <p:txBody>
          <a:bodyPr/>
          <a:lstStyle/>
          <a:p>
            <a:r>
              <a:rPr lang="en-US" dirty="0"/>
              <a:t>In set theory, there is only one empty set</a:t>
            </a:r>
          </a:p>
          <a:p>
            <a:r>
              <a:rPr lang="en-US" dirty="0"/>
              <a:t>For us, it is more convenient to think that for each relation schema, that is for specific choice of column names and domains, there is a different empty relation</a:t>
            </a:r>
          </a:p>
          <a:p>
            <a:r>
              <a:rPr lang="en-US" dirty="0"/>
              <a:t>And of, course, two empty relations with different number of columns must be different</a:t>
            </a:r>
          </a:p>
          <a:p>
            <a:r>
              <a:rPr lang="en-US" dirty="0"/>
              <a:t>So for instance the two relations below are different</a:t>
            </a:r>
          </a:p>
          <a:p>
            <a:endParaRPr lang="en-US" dirty="0"/>
          </a:p>
          <a:p>
            <a:pPr lvl="1">
              <a:buFont typeface="Symbol" pitchFamily="18" charset="2"/>
              <a:buNone/>
            </a:pPr>
            <a:endParaRPr lang="en-US" dirty="0"/>
          </a:p>
          <a:p>
            <a:endParaRPr lang="en-US" dirty="0"/>
          </a:p>
          <a:p>
            <a:endParaRPr lang="en-US" dirty="0"/>
          </a:p>
          <a:p>
            <a:r>
              <a:rPr lang="en-US" dirty="0"/>
              <a:t>The above needs to be stated more precisely to be “completely correct,” but as this will be intuitively clear, we do not need to worry about this</a:t>
            </a:r>
          </a:p>
        </p:txBody>
      </p:sp>
      <p:graphicFrame>
        <p:nvGraphicFramePr>
          <p:cNvPr id="57" name="Content Placeholder 3"/>
          <p:cNvGraphicFramePr>
            <a:graphicFrameLocks/>
          </p:cNvGraphicFramePr>
          <p:nvPr/>
        </p:nvGraphicFramePr>
        <p:xfrm>
          <a:off x="1295400" y="4648200"/>
          <a:ext cx="2844801" cy="74168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10001"/>
                  </a:ext>
                </a:extLst>
              </a:tr>
            </a:tbl>
          </a:graphicData>
        </a:graphic>
      </p:graphicFrame>
      <p:graphicFrame>
        <p:nvGraphicFramePr>
          <p:cNvPr id="58" name="Content Placeholder 3"/>
          <p:cNvGraphicFramePr>
            <a:graphicFrameLocks/>
          </p:cNvGraphicFramePr>
          <p:nvPr/>
        </p:nvGraphicFramePr>
        <p:xfrm>
          <a:off x="4800600" y="4648200"/>
          <a:ext cx="3657600" cy="741680"/>
        </p:xfrm>
        <a:graphic>
          <a:graphicData uri="http://schemas.openxmlformats.org/drawingml/2006/table">
            <a:tbl>
              <a:tblPr firstRow="1" bandCol="1">
                <a:tableStyleId>{21E4AEA4-8DFA-4A89-87EB-49C32662AFE0}</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Relational Algebra:</a:t>
            </a:r>
            <a:br>
              <a:rPr lang="en-US" dirty="0"/>
            </a:br>
            <a:r>
              <a:rPr lang="en-US" dirty="0"/>
              <a:t>Fundamental SQL Operations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31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Relational Algebra Versus Full SQL</a:t>
            </a:r>
          </a:p>
        </p:txBody>
      </p:sp>
      <p:sp>
        <p:nvSpPr>
          <p:cNvPr id="12291" name="Rectangle 3"/>
          <p:cNvSpPr>
            <a:spLocks noGrp="1" noChangeArrowheads="1"/>
          </p:cNvSpPr>
          <p:nvPr>
            <p:ph type="body" idx="1"/>
          </p:nvPr>
        </p:nvSpPr>
        <p:spPr/>
        <p:txBody>
          <a:bodyPr/>
          <a:lstStyle/>
          <a:p>
            <a:r>
              <a:rPr lang="en-US" dirty="0"/>
              <a:t>Relational algebra is restricted to querying the database</a:t>
            </a:r>
          </a:p>
          <a:p>
            <a:r>
              <a:rPr lang="en-US" dirty="0"/>
              <a:t>Does not have support for </a:t>
            </a:r>
          </a:p>
          <a:p>
            <a:pPr lvl="1"/>
            <a:r>
              <a:rPr lang="en-US" dirty="0"/>
              <a:t>Primary keys</a:t>
            </a:r>
          </a:p>
          <a:p>
            <a:pPr lvl="1"/>
            <a:r>
              <a:rPr lang="en-US" dirty="0"/>
              <a:t>Foreign keys</a:t>
            </a:r>
          </a:p>
          <a:p>
            <a:pPr lvl="1"/>
            <a:r>
              <a:rPr lang="en-US" dirty="0"/>
              <a:t>Inserting data</a:t>
            </a:r>
          </a:p>
          <a:p>
            <a:pPr lvl="1"/>
            <a:r>
              <a:rPr lang="en-US" dirty="0"/>
              <a:t>Deleting data</a:t>
            </a:r>
          </a:p>
          <a:p>
            <a:pPr lvl="1"/>
            <a:r>
              <a:rPr lang="en-US" dirty="0"/>
              <a:t>Updating data</a:t>
            </a:r>
          </a:p>
          <a:p>
            <a:pPr lvl="1"/>
            <a:r>
              <a:rPr lang="en-US" dirty="0"/>
              <a:t>Indexing</a:t>
            </a:r>
          </a:p>
          <a:p>
            <a:pPr lvl="1"/>
            <a:r>
              <a:rPr lang="en-US" dirty="0"/>
              <a:t>Recovery</a:t>
            </a:r>
          </a:p>
          <a:p>
            <a:pPr lvl="1"/>
            <a:r>
              <a:rPr lang="en-US" dirty="0"/>
              <a:t>Concurrency</a:t>
            </a:r>
          </a:p>
          <a:p>
            <a:pPr lvl="1"/>
            <a:r>
              <a:rPr lang="en-US" dirty="0"/>
              <a:t>Security</a:t>
            </a:r>
          </a:p>
          <a:p>
            <a:pPr lvl="1"/>
            <a:r>
              <a:rPr lang="en-US" dirty="0"/>
              <a:t>…</a:t>
            </a:r>
          </a:p>
          <a:p>
            <a:pPr lvl="1"/>
            <a:endParaRPr lang="en-US" dirty="0"/>
          </a:p>
          <a:p>
            <a:r>
              <a:rPr lang="en-US" dirty="0"/>
              <a:t>Does not care about efficiency, only about specifications of what is needed, so do not worry about efficiency now</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33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3316" name="Rectangle 4"/>
          <p:cNvSpPr>
            <a:spLocks noGrp="1" noChangeArrowheads="1"/>
          </p:cNvSpPr>
          <p:nvPr>
            <p:ph type="title"/>
          </p:nvPr>
        </p:nvSpPr>
        <p:spPr/>
        <p:txBody>
          <a:bodyPr/>
          <a:lstStyle/>
          <a:p>
            <a:r>
              <a:rPr lang="en-US" dirty="0"/>
              <a:t>Operations on Relations</a:t>
            </a:r>
          </a:p>
        </p:txBody>
      </p:sp>
      <p:sp>
        <p:nvSpPr>
          <p:cNvPr id="13317" name="Rectangle 5"/>
          <p:cNvSpPr>
            <a:spLocks noGrp="1" noChangeArrowheads="1"/>
          </p:cNvSpPr>
          <p:nvPr>
            <p:ph type="body" idx="1"/>
          </p:nvPr>
        </p:nvSpPr>
        <p:spPr/>
        <p:txBody>
          <a:bodyPr/>
          <a:lstStyle/>
          <a:p>
            <a:r>
              <a:rPr lang="en-US" dirty="0"/>
              <a:t>There are several fundamental operations on relations</a:t>
            </a:r>
          </a:p>
          <a:p>
            <a:r>
              <a:rPr lang="en-US" dirty="0"/>
              <a:t>We will describe them in turn:</a:t>
            </a:r>
          </a:p>
          <a:p>
            <a:pPr lvl="1"/>
            <a:r>
              <a:rPr lang="en-US" dirty="0"/>
              <a:t>Projection</a:t>
            </a:r>
          </a:p>
          <a:p>
            <a:pPr lvl="1"/>
            <a:r>
              <a:rPr lang="en-US" dirty="0"/>
              <a:t>Selection</a:t>
            </a:r>
          </a:p>
          <a:p>
            <a:pPr lvl="1"/>
            <a:r>
              <a:rPr lang="en-US" dirty="0"/>
              <a:t>Cartesian product</a:t>
            </a:r>
          </a:p>
          <a:p>
            <a:pPr lvl="1"/>
            <a:r>
              <a:rPr lang="en-US" dirty="0"/>
              <a:t>Union</a:t>
            </a:r>
          </a:p>
          <a:p>
            <a:pPr lvl="1"/>
            <a:r>
              <a:rPr lang="en-US" dirty="0"/>
              <a:t>Difference</a:t>
            </a:r>
          </a:p>
          <a:p>
            <a:pPr lvl="1"/>
            <a:r>
              <a:rPr lang="en-US" dirty="0"/>
              <a:t>Intersection (technically not fundamental)</a:t>
            </a:r>
          </a:p>
          <a:p>
            <a:r>
              <a:rPr lang="en-US" dirty="0"/>
              <a:t>A very important property: </a:t>
            </a:r>
            <a:r>
              <a:rPr lang="en-US" b="1" i="1" dirty="0">
                <a:solidFill>
                  <a:srgbClr val="FF0000"/>
                </a:solidFill>
              </a:rPr>
              <a:t>Any operation on relations produces a relation</a:t>
            </a:r>
          </a:p>
          <a:p>
            <a:r>
              <a:rPr lang="en-US" dirty="0"/>
              <a:t>That is why we call our structure an </a:t>
            </a:r>
            <a:r>
              <a:rPr lang="en-US" b="1" i="1" dirty="0">
                <a:solidFill>
                  <a:srgbClr val="FF0000"/>
                </a:solidFill>
              </a:rPr>
              <a:t>algebra </a:t>
            </a:r>
            <a:r>
              <a:rPr lang="en-US" dirty="0"/>
              <a:t>(meaning a structure with operations closed under those operations)</a:t>
            </a:r>
          </a:p>
          <a:p>
            <a:pPr lvl="1"/>
            <a:r>
              <a:rPr lang="en-US" dirty="0"/>
              <a:t>Example for a structure that is not an algebra: positive integers under the operation of subtraction; 3 – 4 is not a positive integer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3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340" name="Rectangle 4"/>
          <p:cNvSpPr>
            <a:spLocks noGrp="1" noChangeArrowheads="1"/>
          </p:cNvSpPr>
          <p:nvPr>
            <p:ph type="title"/>
          </p:nvPr>
        </p:nvSpPr>
        <p:spPr/>
        <p:txBody>
          <a:bodyPr/>
          <a:lstStyle/>
          <a:p>
            <a:r>
              <a:rPr lang="en-US" dirty="0"/>
              <a:t>Projection: Choice of Columns</a:t>
            </a:r>
          </a:p>
        </p:txBody>
      </p:sp>
      <p:sp>
        <p:nvSpPr>
          <p:cNvPr id="4159493" name="Rectangle 5"/>
          <p:cNvSpPr>
            <a:spLocks noGrp="1" noChangeArrowheads="1"/>
          </p:cNvSpPr>
          <p:nvPr>
            <p:ph type="body" idx="1"/>
          </p:nvPr>
        </p:nvSpPr>
        <p:spPr/>
        <p:txBody>
          <a:bodyPr/>
          <a:lstStyle/>
          <a:p>
            <a:pPr marL="457200" indent="-457200">
              <a:defRPr/>
            </a:pPr>
            <a:endParaRPr lang="en-US" dirty="0"/>
          </a:p>
          <a:p>
            <a:pPr marL="457200" indent="-457200">
              <a:defRPr/>
            </a:pPr>
            <a:endParaRPr lang="en-US" dirty="0"/>
          </a:p>
          <a:p>
            <a:pPr marL="457200" indent="-457200">
              <a:defRPr/>
            </a:pPr>
            <a:endParaRPr lang="en-US" dirty="0"/>
          </a:p>
          <a:p>
            <a:pPr marL="457200" indent="-457200">
              <a:defRPr/>
            </a:pPr>
            <a:endParaRPr lang="en-US" dirty="0"/>
          </a:p>
          <a:p>
            <a:pPr marL="457200" indent="-457200">
              <a:defRPr/>
            </a:pPr>
            <a:r>
              <a:rPr lang="en-US" dirty="0"/>
              <a:t>SQL statement</a:t>
            </a:r>
          </a:p>
          <a:p>
            <a:pPr marL="933450" lvl="1" indent="-381000">
              <a:buFont typeface="Symbol" pitchFamily="18" charset="2"/>
              <a:buNone/>
              <a:defRPr/>
            </a:pPr>
            <a:endParaRPr lang="en-US" dirty="0"/>
          </a:p>
          <a:p>
            <a:pPr marL="933450" lvl="1" indent="-381000">
              <a:buFont typeface="Symbol" pitchFamily="18" charset="2"/>
              <a:buNone/>
              <a:defRPr/>
            </a:pPr>
            <a:r>
              <a:rPr lang="en-US" dirty="0">
                <a:solidFill>
                  <a:srgbClr val="00AE00"/>
                </a:solidFill>
              </a:rPr>
              <a:t>SELECT</a:t>
            </a:r>
            <a:r>
              <a:rPr lang="en-US" dirty="0">
                <a:solidFill>
                  <a:srgbClr val="FC0128"/>
                </a:solidFill>
              </a:rPr>
              <a:t> </a:t>
            </a:r>
            <a:r>
              <a:rPr lang="en-US" dirty="0">
                <a:solidFill>
                  <a:srgbClr val="063DE8"/>
                </a:solidFill>
              </a:rPr>
              <a:t>B, A, D</a:t>
            </a:r>
          </a:p>
          <a:p>
            <a:pPr marL="933450" lvl="1" indent="-381000">
              <a:buFont typeface="Symbol" pitchFamily="18" charset="2"/>
              <a:buNone/>
              <a:defRPr/>
            </a:pPr>
            <a:r>
              <a:rPr lang="en-US" dirty="0">
                <a:solidFill>
                  <a:srgbClr val="00AE00"/>
                </a:solidFill>
              </a:rPr>
              <a:t>FROM</a:t>
            </a:r>
            <a:r>
              <a:rPr lang="en-US" dirty="0">
                <a:solidFill>
                  <a:srgbClr val="FC0128"/>
                </a:solidFill>
              </a:rPr>
              <a:t> </a:t>
            </a:r>
            <a:r>
              <a:rPr lang="en-US" dirty="0">
                <a:solidFill>
                  <a:srgbClr val="063DE8"/>
                </a:solidFill>
              </a:rPr>
              <a:t>R;</a:t>
            </a:r>
          </a:p>
          <a:p>
            <a:pPr marL="933450" lvl="1" indent="-381000">
              <a:buFont typeface="Symbol" pitchFamily="18" charset="2"/>
              <a:buNone/>
              <a:defRPr/>
            </a:pPr>
            <a:endParaRPr lang="en-US" dirty="0">
              <a:solidFill>
                <a:srgbClr val="FC0128"/>
              </a:solidFill>
            </a:endParaRPr>
          </a:p>
          <a:p>
            <a:pPr marL="933450" lvl="1" indent="-381000">
              <a:buFont typeface="Symbol" pitchFamily="18" charset="2"/>
              <a:buNone/>
              <a:defRPr/>
            </a:pPr>
            <a:endParaRPr lang="en-US" dirty="0">
              <a:solidFill>
                <a:srgbClr val="FC0128"/>
              </a:solidFill>
            </a:endParaRPr>
          </a:p>
          <a:p>
            <a:pPr marL="933450" lvl="1" indent="-381000">
              <a:buFont typeface="Symbol" pitchFamily="18" charset="2"/>
              <a:buNone/>
              <a:defRPr/>
            </a:pPr>
            <a:endParaRPr lang="en-US" dirty="0">
              <a:solidFill>
                <a:srgbClr val="FC0128"/>
              </a:solidFill>
            </a:endParaRPr>
          </a:p>
          <a:p>
            <a:pPr marL="933450" lvl="1" indent="-381000">
              <a:buFont typeface="Symbol" pitchFamily="18" charset="2"/>
              <a:buNone/>
              <a:defRPr/>
            </a:pPr>
            <a:endParaRPr lang="en-US" dirty="0">
              <a:solidFill>
                <a:srgbClr val="FC0128"/>
              </a:solidFill>
            </a:endParaRPr>
          </a:p>
          <a:p>
            <a:pPr marL="933450" lvl="1" indent="-381000">
              <a:buFont typeface="Symbol" pitchFamily="18" charset="2"/>
              <a:buNone/>
              <a:defRPr/>
            </a:pPr>
            <a:endParaRPr lang="en-US" dirty="0">
              <a:solidFill>
                <a:srgbClr val="FC0128"/>
              </a:solidFill>
            </a:endParaRPr>
          </a:p>
          <a:p>
            <a:pPr marL="520700" indent="-381000">
              <a:defRPr/>
            </a:pPr>
            <a:r>
              <a:rPr lang="en-US" dirty="0">
                <a:solidFill>
                  <a:schemeClr val="accent4">
                    <a:lumMod val="75000"/>
                  </a:schemeClr>
                </a:solidFill>
              </a:rPr>
              <a:t>We could have removed the duplicate row, but did not have to</a:t>
            </a:r>
          </a:p>
          <a:p>
            <a:pPr marL="457200" indent="-457200">
              <a:defRPr/>
            </a:pPr>
            <a:endParaRPr lang="en-US" dirty="0">
              <a:solidFill>
                <a:srgbClr val="FC0128"/>
              </a:solidFill>
            </a:endParaRPr>
          </a:p>
          <a:p>
            <a:pPr marL="933450" lvl="1" indent="-381000">
              <a:buFont typeface="Symbol" pitchFamily="18" charset="2"/>
              <a:buNone/>
              <a:defRPr/>
            </a:pPr>
            <a:r>
              <a:rPr lang="en-US" dirty="0"/>
              <a:t> 		</a:t>
            </a:r>
          </a:p>
          <a:p>
            <a:pPr marL="933450" lvl="1" indent="-381000">
              <a:buFont typeface="Symbol" pitchFamily="18" charset="2"/>
              <a:buNone/>
              <a:defRPr/>
            </a:pPr>
            <a:endParaRPr lang="en-US" dirty="0"/>
          </a:p>
          <a:p>
            <a:pPr marL="457200" indent="-457200">
              <a:defRPr/>
            </a:pPr>
            <a:endParaRPr lang="en-US" dirty="0"/>
          </a:p>
        </p:txBody>
      </p:sp>
      <p:graphicFrame>
        <p:nvGraphicFramePr>
          <p:cNvPr id="6" name="Content Placeholder 3"/>
          <p:cNvGraphicFramePr>
            <a:graphicFrameLocks/>
          </p:cNvGraphicFramePr>
          <p:nvPr/>
        </p:nvGraphicFramePr>
        <p:xfrm>
          <a:off x="1752600" y="1219200"/>
          <a:ext cx="4741335" cy="14833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gridCol w="948267">
                  <a:extLst>
                    <a:ext uri="{9D8B030D-6E8A-4147-A177-3AD203B41FA5}">
                      <a16:colId xmlns:a16="http://schemas.microsoft.com/office/drawing/2014/main" val="20003"/>
                    </a:ext>
                  </a:extLst>
                </a:gridCol>
                <a:gridCol w="948267">
                  <a:extLst>
                    <a:ext uri="{9D8B030D-6E8A-4147-A177-3AD203B41FA5}">
                      <a16:colId xmlns:a16="http://schemas.microsoft.com/office/drawing/2014/main" val="20004"/>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tc>
                  <a:txBody>
                    <a:bodyPr/>
                    <a:lstStyle/>
                    <a:p>
                      <a:pPr algn="r"/>
                      <a:r>
                        <a:rPr lang="en-US" dirty="0"/>
                        <a:t>100</a:t>
                      </a:r>
                    </a:p>
                  </a:txBody>
                  <a:tcPr/>
                </a:tc>
                <a:tc>
                  <a:txBody>
                    <a:bodyPr/>
                    <a:lstStyle/>
                    <a:p>
                      <a:pPr algn="r"/>
                      <a:r>
                        <a:rPr lang="en-US" dirty="0"/>
                        <a:t>1000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20</a:t>
                      </a:r>
                    </a:p>
                  </a:txBody>
                  <a:tcPr/>
                </a:tc>
                <a:tc>
                  <a:txBody>
                    <a:bodyPr/>
                    <a:lstStyle/>
                    <a:p>
                      <a:pPr algn="r"/>
                      <a:r>
                        <a:rPr lang="en-US" dirty="0"/>
                        <a:t>100</a:t>
                      </a:r>
                    </a:p>
                  </a:txBody>
                  <a:tcPr/>
                </a:tc>
                <a:tc>
                  <a:txBody>
                    <a:bodyPr/>
                    <a:lstStyle/>
                    <a:p>
                      <a:pPr algn="r"/>
                      <a:r>
                        <a:rPr lang="en-US" dirty="0"/>
                        <a:t>1000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20</a:t>
                      </a:r>
                    </a:p>
                  </a:txBody>
                  <a:tcPr/>
                </a:tc>
                <a:tc>
                  <a:txBody>
                    <a:bodyPr/>
                    <a:lstStyle/>
                    <a:p>
                      <a:pPr algn="r"/>
                      <a:r>
                        <a:rPr lang="en-US" dirty="0"/>
                        <a:t>200</a:t>
                      </a:r>
                    </a:p>
                  </a:txBody>
                  <a:tcPr/>
                </a:tc>
                <a:tc>
                  <a:txBody>
                    <a:bodyPr/>
                    <a:lstStyle/>
                    <a:p>
                      <a:pPr algn="r"/>
                      <a:r>
                        <a:rPr lang="en-US" dirty="0"/>
                        <a:t>1000</a:t>
                      </a:r>
                    </a:p>
                  </a:txBody>
                  <a:tcPr/>
                </a:tc>
                <a:extLst>
                  <a:ext uri="{0D108BD9-81ED-4DB2-BD59-A6C34878D82A}">
                    <a16:rowId xmlns:a16="http://schemas.microsoft.com/office/drawing/2014/main" val="10003"/>
                  </a:ext>
                </a:extLst>
              </a:tr>
            </a:tbl>
          </a:graphicData>
        </a:graphic>
      </p:graphicFrame>
      <p:graphicFrame>
        <p:nvGraphicFramePr>
          <p:cNvPr id="7" name="Content Placeholder 3"/>
          <p:cNvGraphicFramePr>
            <a:graphicFrameLocks/>
          </p:cNvGraphicFramePr>
          <p:nvPr/>
        </p:nvGraphicFramePr>
        <p:xfrm>
          <a:off x="1828800" y="4724400"/>
          <a:ext cx="3793068" cy="14833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gridCol w="948267">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10</a:t>
                      </a:r>
                    </a:p>
                  </a:txBody>
                  <a:tcPr/>
                </a:tc>
                <a:tc>
                  <a:txBody>
                    <a:bodyPr/>
                    <a:lstStyle/>
                    <a:p>
                      <a:pPr algn="r"/>
                      <a:r>
                        <a:rPr lang="en-US" dirty="0"/>
                        <a:t>1</a:t>
                      </a:r>
                    </a:p>
                  </a:txBody>
                  <a:tcPr/>
                </a:tc>
                <a:tc>
                  <a:txBody>
                    <a:bodyPr/>
                    <a:lstStyle/>
                    <a:p>
                      <a:pPr algn="r"/>
                      <a:r>
                        <a:rPr lang="en-US" dirty="0"/>
                        <a:t>1000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20</a:t>
                      </a:r>
                    </a:p>
                  </a:txBody>
                  <a:tcPr/>
                </a:tc>
                <a:tc>
                  <a:txBody>
                    <a:bodyPr/>
                    <a:lstStyle/>
                    <a:p>
                      <a:pPr algn="r"/>
                      <a:r>
                        <a:rPr lang="en-US" dirty="0"/>
                        <a:t>1</a:t>
                      </a:r>
                    </a:p>
                  </a:txBody>
                  <a:tcPr/>
                </a:tc>
                <a:tc>
                  <a:txBody>
                    <a:bodyPr/>
                    <a:lstStyle/>
                    <a:p>
                      <a:pPr algn="r"/>
                      <a:r>
                        <a:rPr lang="en-US" dirty="0"/>
                        <a:t>1000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20</a:t>
                      </a:r>
                    </a:p>
                  </a:txBody>
                  <a:tcPr/>
                </a:tc>
                <a:tc>
                  <a:txBody>
                    <a:bodyPr/>
                    <a:lstStyle/>
                    <a:p>
                      <a:pPr algn="r"/>
                      <a:r>
                        <a:rPr lang="en-US" dirty="0"/>
                        <a:t>1</a:t>
                      </a:r>
                    </a:p>
                  </a:txBody>
                  <a:tcPr/>
                </a:tc>
                <a:tc>
                  <a:txBody>
                    <a:bodyPr/>
                    <a:lstStyle/>
                    <a:p>
                      <a:pPr algn="r"/>
                      <a:r>
                        <a:rPr lang="en-US" dirty="0"/>
                        <a:t>1000</a:t>
                      </a: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Intuitive Explanation</a:t>
            </a:r>
            <a:br>
              <a:rPr lang="en-US" dirty="0"/>
            </a:br>
            <a:r>
              <a:rPr lang="en-US" dirty="0"/>
              <a:t>(Formally not Meaningful but Very Useful)</a:t>
            </a:r>
          </a:p>
        </p:txBody>
      </p:sp>
      <p:sp>
        <p:nvSpPr>
          <p:cNvPr id="3" name="Content Placeholder 2"/>
          <p:cNvSpPr>
            <a:spLocks noGrp="1"/>
          </p:cNvSpPr>
          <p:nvPr>
            <p:ph idx="1"/>
          </p:nvPr>
        </p:nvSpPr>
        <p:spPr/>
        <p:txBody>
          <a:bodyPr/>
          <a:lstStyle/>
          <a:p>
            <a:r>
              <a:rPr lang="en-US" dirty="0"/>
              <a:t>R is a file of records</a:t>
            </a:r>
          </a:p>
          <a:p>
            <a:r>
              <a:rPr lang="en-US" dirty="0"/>
              <a:t>Each record is  tuple</a:t>
            </a:r>
          </a:p>
          <a:p>
            <a:r>
              <a:rPr lang="en-US" dirty="0"/>
              <a:t>Each record consists of fields (values of attributes)</a:t>
            </a:r>
          </a:p>
          <a:p>
            <a:endParaRPr lang="en-US" dirty="0"/>
          </a:p>
          <a:p>
            <a:r>
              <a:rPr lang="en-US" dirty="0"/>
              <a:t>Execute the following “program”</a:t>
            </a:r>
          </a:p>
          <a:p>
            <a:pPr marL="457200" indent="-457200">
              <a:buFont typeface="+mj-lt"/>
              <a:buAutoNum type="arabicPeriod"/>
            </a:pPr>
            <a:r>
              <a:rPr lang="en-US" dirty="0"/>
              <a:t>Create a new empty file</a:t>
            </a:r>
          </a:p>
          <a:p>
            <a:pPr marL="457200" indent="-457200">
              <a:buFont typeface="+mj-lt"/>
              <a:buAutoNum type="arabicPeriod"/>
            </a:pPr>
            <a:r>
              <a:rPr lang="en-US" dirty="0"/>
              <a:t>Loop on the records on file R</a:t>
            </a:r>
          </a:p>
          <a:p>
            <a:pPr marL="457200" indent="-457200">
              <a:buFont typeface="+mj-lt"/>
              <a:buAutoNum type="arabicPeriod"/>
            </a:pPr>
            <a:r>
              <a:rPr lang="en-US" dirty="0"/>
              <a:t>Keep only some specific fields of each record and append this “modified” record to the new file</a:t>
            </a:r>
          </a:p>
        </p:txBody>
      </p:sp>
    </p:spTree>
    <p:extLst>
      <p:ext uri="{BB962C8B-B14F-4D97-AF65-F5344CB8AC3E}">
        <p14:creationId xmlns:p14="http://schemas.microsoft.com/office/powerpoint/2010/main" val="263005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53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5364" name="Rectangle 4"/>
          <p:cNvSpPr>
            <a:spLocks noGrp="1" noChangeArrowheads="1"/>
          </p:cNvSpPr>
          <p:nvPr>
            <p:ph type="title"/>
          </p:nvPr>
        </p:nvSpPr>
        <p:spPr/>
        <p:txBody>
          <a:bodyPr/>
          <a:lstStyle/>
          <a:p>
            <a:r>
              <a:rPr lang="en-US" dirty="0"/>
              <a:t>Selection: Choice of Rows</a:t>
            </a:r>
          </a:p>
        </p:txBody>
      </p:sp>
      <p:sp>
        <p:nvSpPr>
          <p:cNvPr id="4161541" name="Rectangle 5"/>
          <p:cNvSpPr>
            <a:spLocks noGrp="1" noChangeArrowheads="1"/>
          </p:cNvSpPr>
          <p:nvPr>
            <p:ph type="body" idx="1"/>
          </p:nvPr>
        </p:nvSpPr>
        <p:spPr/>
        <p:txBody>
          <a:bodyPr/>
          <a:lstStyle/>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r>
              <a:rPr lang="en-US" dirty="0"/>
              <a:t>SQL statement:</a:t>
            </a:r>
          </a:p>
          <a:p>
            <a:pPr lvl="1">
              <a:buFont typeface="Symbol" pitchFamily="18" charset="2"/>
              <a:buNone/>
              <a:defRPr/>
            </a:pPr>
            <a:r>
              <a:rPr lang="en-US" dirty="0">
                <a:solidFill>
                  <a:srgbClr val="00AE00"/>
                </a:solidFill>
              </a:rPr>
              <a:t>SELECT</a:t>
            </a:r>
            <a:r>
              <a:rPr lang="en-US" dirty="0">
                <a:solidFill>
                  <a:srgbClr val="FC0128"/>
                </a:solidFill>
              </a:rPr>
              <a:t> </a:t>
            </a:r>
            <a:r>
              <a:rPr lang="en-US" dirty="0">
                <a:solidFill>
                  <a:srgbClr val="063DE8"/>
                </a:solidFill>
              </a:rPr>
              <a:t>* </a:t>
            </a:r>
            <a:r>
              <a:rPr lang="en-US" dirty="0"/>
              <a:t>          	       (this means all columns)</a:t>
            </a:r>
          </a:p>
          <a:p>
            <a:pPr lvl="1">
              <a:buFont typeface="Symbol" pitchFamily="18" charset="2"/>
              <a:buNone/>
              <a:defRPr/>
            </a:pPr>
            <a:r>
              <a:rPr lang="en-US" dirty="0">
                <a:solidFill>
                  <a:srgbClr val="00AE00"/>
                </a:solidFill>
              </a:rPr>
              <a:t>FROM</a:t>
            </a:r>
            <a:r>
              <a:rPr lang="en-US" dirty="0">
                <a:solidFill>
                  <a:srgbClr val="FC0128"/>
                </a:solidFill>
              </a:rPr>
              <a:t> </a:t>
            </a:r>
            <a:r>
              <a:rPr lang="en-US" dirty="0">
                <a:solidFill>
                  <a:srgbClr val="063DE8"/>
                </a:solidFill>
              </a:rPr>
              <a:t>R</a:t>
            </a:r>
          </a:p>
          <a:p>
            <a:pPr lvl="1">
              <a:buFont typeface="Symbol" pitchFamily="18" charset="2"/>
              <a:buNone/>
              <a:defRPr/>
            </a:pPr>
            <a:r>
              <a:rPr lang="en-US" dirty="0">
                <a:solidFill>
                  <a:srgbClr val="00AE00"/>
                </a:solidFill>
              </a:rPr>
              <a:t>WHERE</a:t>
            </a:r>
            <a:r>
              <a:rPr lang="en-US" dirty="0">
                <a:solidFill>
                  <a:srgbClr val="FC0128"/>
                </a:solidFill>
              </a:rPr>
              <a:t> </a:t>
            </a:r>
            <a:r>
              <a:rPr lang="en-US" dirty="0">
                <a:solidFill>
                  <a:srgbClr val="063DE8"/>
                </a:solidFill>
              </a:rPr>
              <a:t>A &lt;= C </a:t>
            </a:r>
            <a:r>
              <a:rPr lang="en-US" dirty="0">
                <a:solidFill>
                  <a:srgbClr val="00AE00"/>
                </a:solidFill>
              </a:rPr>
              <a:t>AND</a:t>
            </a:r>
            <a:r>
              <a:rPr lang="en-US" dirty="0">
                <a:solidFill>
                  <a:srgbClr val="FC0128"/>
                </a:solidFill>
              </a:rPr>
              <a:t> </a:t>
            </a:r>
            <a:r>
              <a:rPr lang="en-US" dirty="0">
                <a:solidFill>
                  <a:srgbClr val="063DE8"/>
                </a:solidFill>
              </a:rPr>
              <a:t>D = 4;      </a:t>
            </a:r>
            <a:r>
              <a:rPr lang="en-US" dirty="0">
                <a:solidFill>
                  <a:schemeClr val="accent4">
                    <a:lumMod val="75000"/>
                  </a:schemeClr>
                </a:solidFill>
              </a:rPr>
              <a:t>(this is a predicate, i.e., a condition)</a:t>
            </a:r>
          </a:p>
          <a:p>
            <a:pPr>
              <a:buFont typeface="Monotype Sorts" pitchFamily="2" charset="2"/>
              <a:buNone/>
              <a:defRPr/>
            </a:pPr>
            <a:endParaRPr lang="en-US" dirty="0"/>
          </a:p>
        </p:txBody>
      </p:sp>
      <p:graphicFrame>
        <p:nvGraphicFramePr>
          <p:cNvPr id="6" name="Content Placeholder 3"/>
          <p:cNvGraphicFramePr>
            <a:graphicFrameLocks/>
          </p:cNvGraphicFramePr>
          <p:nvPr/>
        </p:nvGraphicFramePr>
        <p:xfrm>
          <a:off x="2133600" y="1219200"/>
          <a:ext cx="4741335" cy="33375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gridCol w="948267">
                  <a:extLst>
                    <a:ext uri="{9D8B030D-6E8A-4147-A177-3AD203B41FA5}">
                      <a16:colId xmlns:a16="http://schemas.microsoft.com/office/drawing/2014/main" val="20003"/>
                    </a:ext>
                  </a:extLst>
                </a:gridCol>
                <a:gridCol w="948267">
                  <a:extLst>
                    <a:ext uri="{9D8B030D-6E8A-4147-A177-3AD203B41FA5}">
                      <a16:colId xmlns:a16="http://schemas.microsoft.com/office/drawing/2014/main" val="20004"/>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5</a:t>
                      </a:r>
                    </a:p>
                  </a:txBody>
                  <a:tcPr/>
                </a:tc>
                <a:tc>
                  <a:txBody>
                    <a:bodyPr/>
                    <a:lstStyle/>
                    <a:p>
                      <a:pPr algn="r"/>
                      <a:r>
                        <a:rPr lang="en-US" dirty="0"/>
                        <a:t>5</a:t>
                      </a:r>
                    </a:p>
                  </a:txBody>
                  <a:tcPr/>
                </a:tc>
                <a:tc>
                  <a:txBody>
                    <a:bodyPr/>
                    <a:lstStyle/>
                    <a:p>
                      <a:pPr algn="r"/>
                      <a:r>
                        <a:rPr lang="en-US" dirty="0"/>
                        <a:t>7</a:t>
                      </a:r>
                    </a:p>
                  </a:txBody>
                  <a:tcPr/>
                </a:tc>
                <a:tc>
                  <a:txBody>
                    <a:bodyPr/>
                    <a:lstStyle/>
                    <a:p>
                      <a:pPr algn="r"/>
                      <a:r>
                        <a:rPr lang="en-US" dirty="0"/>
                        <a:t>4</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5</a:t>
                      </a:r>
                    </a:p>
                  </a:txBody>
                  <a:tcPr/>
                </a:tc>
                <a:tc>
                  <a:txBody>
                    <a:bodyPr/>
                    <a:lstStyle/>
                    <a:p>
                      <a:pPr algn="r"/>
                      <a:r>
                        <a:rPr lang="en-US" dirty="0"/>
                        <a:t>6</a:t>
                      </a:r>
                    </a:p>
                  </a:txBody>
                  <a:tcPr/>
                </a:tc>
                <a:tc>
                  <a:txBody>
                    <a:bodyPr/>
                    <a:lstStyle/>
                    <a:p>
                      <a:pPr algn="r"/>
                      <a:r>
                        <a:rPr lang="en-US" dirty="0"/>
                        <a:t>5</a:t>
                      </a:r>
                    </a:p>
                  </a:txBody>
                  <a:tcPr/>
                </a:tc>
                <a:tc>
                  <a:txBody>
                    <a:bodyPr/>
                    <a:lstStyle/>
                    <a:p>
                      <a:pPr algn="r"/>
                      <a:r>
                        <a:rPr lang="en-US" dirty="0"/>
                        <a:t>7</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5</a:t>
                      </a:r>
                    </a:p>
                  </a:txBody>
                  <a:tcPr/>
                </a:tc>
                <a:tc>
                  <a:txBody>
                    <a:bodyPr/>
                    <a:lstStyle/>
                    <a:p>
                      <a:pPr algn="r"/>
                      <a:r>
                        <a:rPr lang="en-US" dirty="0"/>
                        <a:t>4</a:t>
                      </a:r>
                    </a:p>
                  </a:txBody>
                  <a:tcPr/>
                </a:tc>
                <a:tc>
                  <a:txBody>
                    <a:bodyPr/>
                    <a:lstStyle/>
                    <a:p>
                      <a:pPr algn="r"/>
                      <a:r>
                        <a:rPr lang="en-US" dirty="0"/>
                        <a:t>4</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pPr algn="r"/>
                      <a:r>
                        <a:rPr lang="en-US" dirty="0"/>
                        <a:t>5</a:t>
                      </a:r>
                    </a:p>
                  </a:txBody>
                  <a:tcPr/>
                </a:tc>
                <a:tc>
                  <a:txBody>
                    <a:bodyPr/>
                    <a:lstStyle/>
                    <a:p>
                      <a:pPr algn="r"/>
                      <a:r>
                        <a:rPr lang="en-US" dirty="0"/>
                        <a:t>5</a:t>
                      </a:r>
                    </a:p>
                  </a:txBody>
                  <a:tcPr/>
                </a:tc>
                <a:tc>
                  <a:txBody>
                    <a:bodyPr/>
                    <a:lstStyle/>
                    <a:p>
                      <a:pPr algn="r"/>
                      <a:r>
                        <a:rPr lang="en-US" dirty="0"/>
                        <a:t>5</a:t>
                      </a:r>
                    </a:p>
                  </a:txBody>
                  <a:tcPr/>
                </a:tc>
                <a:tc>
                  <a:txBody>
                    <a:bodyPr/>
                    <a:lstStyle/>
                    <a:p>
                      <a:pPr algn="r"/>
                      <a:r>
                        <a:rPr lang="en-US" dirty="0"/>
                        <a:t>5</a:t>
                      </a:r>
                    </a:p>
                  </a:txBody>
                  <a:tcPr/>
                </a:tc>
                <a:extLst>
                  <a:ext uri="{0D108BD9-81ED-4DB2-BD59-A6C34878D82A}">
                    <a16:rowId xmlns:a16="http://schemas.microsoft.com/office/drawing/2014/main" val="10004"/>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6</a:t>
                      </a:r>
                    </a:p>
                  </a:txBody>
                  <a:tcPr/>
                </a:tc>
                <a:tc>
                  <a:txBody>
                    <a:bodyPr/>
                    <a:lstStyle/>
                    <a:p>
                      <a:pPr algn="r"/>
                      <a:r>
                        <a:rPr lang="en-US" dirty="0"/>
                        <a:t>5</a:t>
                      </a:r>
                    </a:p>
                  </a:txBody>
                  <a:tcPr/>
                </a:tc>
                <a:tc>
                  <a:txBody>
                    <a:bodyPr/>
                    <a:lstStyle/>
                    <a:p>
                      <a:pPr algn="r"/>
                      <a:r>
                        <a:rPr lang="en-US" dirty="0"/>
                        <a:t>3</a:t>
                      </a:r>
                    </a:p>
                  </a:txBody>
                  <a:tcPr/>
                </a:tc>
                <a:extLst>
                  <a:ext uri="{0D108BD9-81ED-4DB2-BD59-A6C34878D82A}">
                    <a16:rowId xmlns:a16="http://schemas.microsoft.com/office/drawing/2014/main" val="10005"/>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4</a:t>
                      </a:r>
                    </a:p>
                  </a:txBody>
                  <a:tcPr/>
                </a:tc>
                <a:tc>
                  <a:txBody>
                    <a:bodyPr/>
                    <a:lstStyle/>
                    <a:p>
                      <a:pPr algn="r"/>
                      <a:r>
                        <a:rPr lang="en-US" dirty="0"/>
                        <a:t>3</a:t>
                      </a:r>
                    </a:p>
                  </a:txBody>
                  <a:tcPr/>
                </a:tc>
                <a:tc>
                  <a:txBody>
                    <a:bodyPr/>
                    <a:lstStyle/>
                    <a:p>
                      <a:pPr algn="r"/>
                      <a:r>
                        <a:rPr lang="en-US" dirty="0"/>
                        <a:t>4</a:t>
                      </a:r>
                    </a:p>
                  </a:txBody>
                  <a:tcPr/>
                </a:tc>
                <a:extLst>
                  <a:ext uri="{0D108BD9-81ED-4DB2-BD59-A6C34878D82A}">
                    <a16:rowId xmlns:a16="http://schemas.microsoft.com/office/drawing/2014/main" val="10006"/>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4</a:t>
                      </a:r>
                    </a:p>
                  </a:txBody>
                  <a:tcPr/>
                </a:tc>
                <a:tc>
                  <a:txBody>
                    <a:bodyPr/>
                    <a:lstStyle/>
                    <a:p>
                      <a:pPr algn="r"/>
                      <a:r>
                        <a:rPr lang="en-US" dirty="0"/>
                        <a:t>4</a:t>
                      </a:r>
                    </a:p>
                  </a:txBody>
                  <a:tcPr/>
                </a:tc>
                <a:tc>
                  <a:txBody>
                    <a:bodyPr/>
                    <a:lstStyle/>
                    <a:p>
                      <a:pPr algn="r"/>
                      <a:r>
                        <a:rPr lang="en-US" dirty="0"/>
                        <a:t>5</a:t>
                      </a:r>
                    </a:p>
                  </a:txBody>
                  <a:tcPr/>
                </a:tc>
                <a:extLst>
                  <a:ext uri="{0D108BD9-81ED-4DB2-BD59-A6C34878D82A}">
                    <a16:rowId xmlns:a16="http://schemas.microsoft.com/office/drawing/2014/main" val="10007"/>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6</a:t>
                      </a:r>
                    </a:p>
                  </a:txBody>
                  <a:tcPr/>
                </a:tc>
                <a:tc>
                  <a:txBody>
                    <a:bodyPr/>
                    <a:lstStyle/>
                    <a:p>
                      <a:pPr algn="r"/>
                      <a:r>
                        <a:rPr lang="en-US" dirty="0"/>
                        <a:t>4</a:t>
                      </a:r>
                    </a:p>
                  </a:txBody>
                  <a:tcPr/>
                </a:tc>
                <a:tc>
                  <a:txBody>
                    <a:bodyPr/>
                    <a:lstStyle/>
                    <a:p>
                      <a:pPr algn="r"/>
                      <a:r>
                        <a:rPr lang="en-US" dirty="0"/>
                        <a:t>6</a:t>
                      </a:r>
                    </a:p>
                  </a:txBody>
                  <a:tcPr/>
                </a:tc>
                <a:extLst>
                  <a:ext uri="{0D108BD9-81ED-4DB2-BD59-A6C34878D82A}">
                    <a16:rowId xmlns:a16="http://schemas.microsoft.com/office/drawing/2014/main" val="10008"/>
                  </a:ext>
                </a:extLst>
              </a:tr>
            </a:tbl>
          </a:graphicData>
        </a:graphic>
      </p:graphicFrame>
      <p:graphicFrame>
        <p:nvGraphicFramePr>
          <p:cNvPr id="7" name="Content Placeholder 3"/>
          <p:cNvGraphicFramePr>
            <a:graphicFrameLocks/>
          </p:cNvGraphicFramePr>
          <p:nvPr/>
        </p:nvGraphicFramePr>
        <p:xfrm>
          <a:off x="2209800" y="6400800"/>
          <a:ext cx="4741335"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gridCol w="948267">
                  <a:extLst>
                    <a:ext uri="{9D8B030D-6E8A-4147-A177-3AD203B41FA5}">
                      <a16:colId xmlns:a16="http://schemas.microsoft.com/office/drawing/2014/main" val="20003"/>
                    </a:ext>
                  </a:extLst>
                </a:gridCol>
                <a:gridCol w="948267">
                  <a:extLst>
                    <a:ext uri="{9D8B030D-6E8A-4147-A177-3AD203B41FA5}">
                      <a16:colId xmlns:a16="http://schemas.microsoft.com/office/drawing/2014/main" val="20004"/>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5</a:t>
                      </a:r>
                    </a:p>
                  </a:txBody>
                  <a:tcPr/>
                </a:tc>
                <a:tc>
                  <a:txBody>
                    <a:bodyPr/>
                    <a:lstStyle/>
                    <a:p>
                      <a:pPr algn="r"/>
                      <a:r>
                        <a:rPr lang="en-US" dirty="0"/>
                        <a:t>5</a:t>
                      </a:r>
                    </a:p>
                  </a:txBody>
                  <a:tcPr/>
                </a:tc>
                <a:tc>
                  <a:txBody>
                    <a:bodyPr/>
                    <a:lstStyle/>
                    <a:p>
                      <a:pPr algn="r"/>
                      <a:r>
                        <a:rPr lang="en-US" dirty="0"/>
                        <a:t>7</a:t>
                      </a:r>
                    </a:p>
                  </a:txBody>
                  <a:tcPr/>
                </a:tc>
                <a:tc>
                  <a:txBody>
                    <a:bodyPr/>
                    <a:lstStyle/>
                    <a:p>
                      <a:pPr algn="r"/>
                      <a:r>
                        <a:rPr lang="en-US" dirty="0"/>
                        <a:t>4</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5</a:t>
                      </a:r>
                    </a:p>
                  </a:txBody>
                  <a:tcPr/>
                </a:tc>
                <a:tc>
                  <a:txBody>
                    <a:bodyPr/>
                    <a:lstStyle/>
                    <a:p>
                      <a:pPr algn="r"/>
                      <a:r>
                        <a:rPr lang="en-US" dirty="0"/>
                        <a:t>4</a:t>
                      </a:r>
                    </a:p>
                  </a:txBody>
                  <a:tcPr/>
                </a:tc>
                <a:tc>
                  <a:txBody>
                    <a:bodyPr/>
                    <a:lstStyle/>
                    <a:p>
                      <a:pPr algn="r"/>
                      <a:r>
                        <a:rPr lang="en-US" dirty="0"/>
                        <a:t>4</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53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5364" name="Rectangle 4"/>
          <p:cNvSpPr>
            <a:spLocks noGrp="1" noChangeArrowheads="1"/>
          </p:cNvSpPr>
          <p:nvPr>
            <p:ph type="title"/>
          </p:nvPr>
        </p:nvSpPr>
        <p:spPr/>
        <p:txBody>
          <a:bodyPr/>
          <a:lstStyle/>
          <a:p>
            <a:r>
              <a:rPr lang="en-US" dirty="0"/>
              <a:t>Selection: Choice of Rows</a:t>
            </a:r>
          </a:p>
        </p:txBody>
      </p:sp>
      <p:sp>
        <p:nvSpPr>
          <p:cNvPr id="4161541" name="Rectangle 5"/>
          <p:cNvSpPr>
            <a:spLocks noGrp="1" noChangeArrowheads="1"/>
          </p:cNvSpPr>
          <p:nvPr>
            <p:ph type="body" idx="1"/>
          </p:nvPr>
        </p:nvSpPr>
        <p:spPr/>
        <p:txBody>
          <a:bodyPr/>
          <a:lstStyle/>
          <a:p>
            <a:pPr>
              <a:defRPr/>
            </a:pPr>
            <a:r>
              <a:rPr lang="en-US" dirty="0"/>
              <a:t>SQL statement:</a:t>
            </a:r>
          </a:p>
          <a:p>
            <a:pPr lvl="1">
              <a:buFont typeface="Symbol" pitchFamily="18" charset="2"/>
              <a:buNone/>
              <a:defRPr/>
            </a:pPr>
            <a:r>
              <a:rPr lang="en-US" dirty="0">
                <a:solidFill>
                  <a:srgbClr val="00AE00"/>
                </a:solidFill>
              </a:rPr>
              <a:t>SELECT</a:t>
            </a:r>
            <a:r>
              <a:rPr lang="en-US" dirty="0">
                <a:solidFill>
                  <a:srgbClr val="FC0128"/>
                </a:solidFill>
              </a:rPr>
              <a:t> </a:t>
            </a:r>
            <a:r>
              <a:rPr lang="en-US" dirty="0">
                <a:solidFill>
                  <a:srgbClr val="063DE8"/>
                </a:solidFill>
              </a:rPr>
              <a:t>* </a:t>
            </a:r>
            <a:r>
              <a:rPr lang="en-US" dirty="0"/>
              <a:t>          	       </a:t>
            </a:r>
          </a:p>
          <a:p>
            <a:pPr lvl="1">
              <a:buFont typeface="Symbol" pitchFamily="18" charset="2"/>
              <a:buNone/>
              <a:defRPr/>
            </a:pPr>
            <a:r>
              <a:rPr lang="en-US" dirty="0">
                <a:solidFill>
                  <a:srgbClr val="00AE00"/>
                </a:solidFill>
              </a:rPr>
              <a:t>FROM</a:t>
            </a:r>
            <a:r>
              <a:rPr lang="en-US" dirty="0">
                <a:solidFill>
                  <a:srgbClr val="FC0128"/>
                </a:solidFill>
              </a:rPr>
              <a:t> </a:t>
            </a:r>
            <a:r>
              <a:rPr lang="en-US" dirty="0">
                <a:solidFill>
                  <a:srgbClr val="063DE8"/>
                </a:solidFill>
              </a:rPr>
              <a:t>R</a:t>
            </a:r>
          </a:p>
          <a:p>
            <a:pPr lvl="1">
              <a:buFont typeface="Symbol" pitchFamily="18" charset="2"/>
              <a:buNone/>
              <a:defRPr/>
            </a:pPr>
            <a:r>
              <a:rPr lang="en-US" dirty="0">
                <a:solidFill>
                  <a:srgbClr val="00AE00"/>
                </a:solidFill>
              </a:rPr>
              <a:t>WHERE</a:t>
            </a:r>
            <a:r>
              <a:rPr lang="en-US" dirty="0">
                <a:solidFill>
                  <a:srgbClr val="FC0128"/>
                </a:solidFill>
              </a:rPr>
              <a:t> </a:t>
            </a:r>
            <a:r>
              <a:rPr lang="en-US" dirty="0">
                <a:solidFill>
                  <a:srgbClr val="063DE8"/>
                </a:solidFill>
              </a:rPr>
              <a:t>A &lt;= C </a:t>
            </a:r>
            <a:r>
              <a:rPr lang="en-US" dirty="0">
                <a:solidFill>
                  <a:srgbClr val="00AE00"/>
                </a:solidFill>
              </a:rPr>
              <a:t>AND</a:t>
            </a:r>
            <a:r>
              <a:rPr lang="en-US" dirty="0">
                <a:solidFill>
                  <a:srgbClr val="FC0128"/>
                </a:solidFill>
              </a:rPr>
              <a:t> </a:t>
            </a:r>
            <a:r>
              <a:rPr lang="en-US" dirty="0">
                <a:solidFill>
                  <a:srgbClr val="063DE8"/>
                </a:solidFill>
              </a:rPr>
              <a:t>D = 4;      </a:t>
            </a:r>
            <a:endParaRPr lang="en-US" dirty="0">
              <a:solidFill>
                <a:schemeClr val="accent4">
                  <a:lumMod val="75000"/>
                </a:schemeClr>
              </a:solidFill>
            </a:endParaRPr>
          </a:p>
          <a:p>
            <a:pPr lvl="1">
              <a:buFont typeface="Symbol" pitchFamily="18" charset="2"/>
              <a:buNone/>
              <a:defRPr/>
            </a:pPr>
            <a:endParaRPr lang="en-US" dirty="0">
              <a:solidFill>
                <a:schemeClr val="accent4">
                  <a:lumMod val="75000"/>
                </a:schemeClr>
              </a:solidFill>
            </a:endParaRPr>
          </a:p>
          <a:p>
            <a:pPr>
              <a:defRPr/>
            </a:pPr>
            <a:r>
              <a:rPr lang="en-US" dirty="0">
                <a:solidFill>
                  <a:schemeClr val="accent4">
                    <a:lumMod val="75000"/>
                  </a:schemeClr>
                </a:solidFill>
              </a:rPr>
              <a:t>We can consider </a:t>
            </a:r>
            <a:br>
              <a:rPr lang="en-US" dirty="0">
                <a:solidFill>
                  <a:schemeClr val="accent4">
                    <a:lumMod val="75000"/>
                  </a:schemeClr>
                </a:solidFill>
              </a:rPr>
            </a:br>
            <a:br>
              <a:rPr lang="en-US" dirty="0">
                <a:solidFill>
                  <a:schemeClr val="accent4">
                    <a:lumMod val="75000"/>
                  </a:schemeClr>
                </a:solidFill>
              </a:rPr>
            </a:br>
            <a:r>
              <a:rPr lang="en-US" dirty="0">
                <a:solidFill>
                  <a:schemeClr val="accent4">
                    <a:lumMod val="75000"/>
                  </a:schemeClr>
                </a:solidFill>
              </a:rPr>
              <a:t>     WHERE condition;</a:t>
            </a:r>
            <a:br>
              <a:rPr lang="en-US" dirty="0">
                <a:solidFill>
                  <a:schemeClr val="accent4">
                    <a:lumMod val="75000"/>
                  </a:schemeClr>
                </a:solidFill>
              </a:rPr>
            </a:br>
            <a:br>
              <a:rPr lang="en-US" dirty="0">
                <a:solidFill>
                  <a:schemeClr val="accent4">
                    <a:lumMod val="75000"/>
                  </a:schemeClr>
                </a:solidFill>
              </a:rPr>
            </a:br>
            <a:r>
              <a:rPr lang="en-US" dirty="0">
                <a:solidFill>
                  <a:schemeClr val="accent4">
                    <a:lumMod val="75000"/>
                  </a:schemeClr>
                </a:solidFill>
              </a:rPr>
              <a:t>as telling us that </a:t>
            </a:r>
            <a:r>
              <a:rPr lang="en-US" b="1" i="1" dirty="0">
                <a:solidFill>
                  <a:srgbClr val="FF0000"/>
                </a:solidFill>
              </a:rPr>
              <a:t>we should not accept a tuple whose values violate condition</a:t>
            </a:r>
          </a:p>
          <a:p>
            <a:pPr>
              <a:defRPr/>
            </a:pPr>
            <a:r>
              <a:rPr lang="en-US" dirty="0">
                <a:solidFill>
                  <a:schemeClr val="accent4">
                    <a:lumMod val="75000"/>
                  </a:schemeClr>
                </a:solidFill>
              </a:rPr>
              <a:t>Therefore, </a:t>
            </a:r>
            <a:r>
              <a:rPr lang="en-US" b="1" i="1" dirty="0">
                <a:solidFill>
                  <a:srgbClr val="FF0000"/>
                </a:solidFill>
              </a:rPr>
              <a:t>if there is no</a:t>
            </a:r>
            <a:br>
              <a:rPr lang="en-US" dirty="0">
                <a:solidFill>
                  <a:schemeClr val="accent4">
                    <a:lumMod val="75000"/>
                  </a:schemeClr>
                </a:solidFill>
              </a:rPr>
            </a:br>
            <a:br>
              <a:rPr lang="en-US" dirty="0">
                <a:solidFill>
                  <a:schemeClr val="accent4">
                    <a:lumMod val="75000"/>
                  </a:schemeClr>
                </a:solidFill>
              </a:rPr>
            </a:br>
            <a:r>
              <a:rPr lang="en-US" dirty="0">
                <a:solidFill>
                  <a:schemeClr val="accent4">
                    <a:lumMod val="75000"/>
                  </a:schemeClr>
                </a:solidFill>
              </a:rPr>
              <a:t>     WHERE condition;</a:t>
            </a:r>
            <a:br>
              <a:rPr lang="en-US" dirty="0">
                <a:solidFill>
                  <a:schemeClr val="accent4">
                    <a:lumMod val="75000"/>
                  </a:schemeClr>
                </a:solidFill>
              </a:rPr>
            </a:br>
            <a:br>
              <a:rPr lang="en-US" dirty="0">
                <a:solidFill>
                  <a:schemeClr val="accent4">
                    <a:lumMod val="75000"/>
                  </a:schemeClr>
                </a:solidFill>
              </a:rPr>
            </a:br>
            <a:r>
              <a:rPr lang="en-US" dirty="0">
                <a:solidFill>
                  <a:schemeClr val="accent4">
                    <a:lumMod val="75000"/>
                  </a:schemeClr>
                </a:solidFill>
              </a:rPr>
              <a:t>no condition can be violated, and then </a:t>
            </a:r>
            <a:r>
              <a:rPr lang="en-US" b="1" i="1" dirty="0">
                <a:solidFill>
                  <a:srgbClr val="FF0000"/>
                </a:solidFill>
              </a:rPr>
              <a:t>all the tuples are “good”</a:t>
            </a:r>
            <a:r>
              <a:rPr lang="en-US" dirty="0">
                <a:solidFill>
                  <a:schemeClr val="accent4">
                    <a:lumMod val="75000"/>
                  </a:schemeClr>
                </a:solidFill>
              </a:rPr>
              <a:t> and passed to the SELECT</a:t>
            </a:r>
          </a:p>
          <a:p>
            <a:pPr>
              <a:buFont typeface="Monotype Sorts" pitchFamily="2" charset="2"/>
              <a:buNone/>
              <a:defRPr/>
            </a:pPr>
            <a:endParaRPr lang="en-US" dirty="0"/>
          </a:p>
        </p:txBody>
      </p:sp>
    </p:spTree>
    <p:extLst>
      <p:ext uri="{BB962C8B-B14F-4D97-AF65-F5344CB8AC3E}">
        <p14:creationId xmlns:p14="http://schemas.microsoft.com/office/powerpoint/2010/main" val="23450392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ECB3-89F2-4596-A033-D2F00D866C70}"/>
              </a:ext>
            </a:extLst>
          </p:cNvPr>
          <p:cNvSpPr>
            <a:spLocks noGrp="1"/>
          </p:cNvSpPr>
          <p:nvPr>
            <p:ph type="title"/>
          </p:nvPr>
        </p:nvSpPr>
        <p:spPr/>
        <p:txBody>
          <a:bodyPr/>
          <a:lstStyle/>
          <a:p>
            <a:r>
              <a:rPr lang="en-US" dirty="0"/>
              <a:t>Some Interesting Cases</a:t>
            </a:r>
          </a:p>
        </p:txBody>
      </p:sp>
      <p:sp>
        <p:nvSpPr>
          <p:cNvPr id="3" name="Content Placeholder 2">
            <a:extLst>
              <a:ext uri="{FF2B5EF4-FFF2-40B4-BE49-F238E27FC236}">
                <a16:creationId xmlns:a16="http://schemas.microsoft.com/office/drawing/2014/main" id="{AA85B9C1-E8E7-43AC-97FF-03D7F0915E52}"/>
              </a:ext>
            </a:extLst>
          </p:cNvPr>
          <p:cNvSpPr>
            <a:spLocks noGrp="1"/>
          </p:cNvSpPr>
          <p:nvPr>
            <p:ph idx="1"/>
          </p:nvPr>
        </p:nvSpPr>
        <p:spPr/>
        <p:txBody>
          <a:bodyPr/>
          <a:lstStyle/>
          <a:p>
            <a:pPr>
              <a:defRPr/>
            </a:pPr>
            <a:r>
              <a:rPr lang="en-US" dirty="0"/>
              <a:t>What should be the result of</a:t>
            </a:r>
          </a:p>
          <a:p>
            <a:pPr lvl="1">
              <a:buFont typeface="Symbol" pitchFamily="18" charset="2"/>
              <a:buNone/>
              <a:defRPr/>
            </a:pPr>
            <a:endParaRPr lang="en-US" dirty="0">
              <a:solidFill>
                <a:srgbClr val="00AE00"/>
              </a:solidFill>
            </a:endParaRPr>
          </a:p>
          <a:p>
            <a:pPr lvl="1">
              <a:buFont typeface="Symbol" pitchFamily="18" charset="2"/>
              <a:buNone/>
              <a:defRPr/>
            </a:pPr>
            <a:r>
              <a:rPr lang="en-US" dirty="0">
                <a:solidFill>
                  <a:srgbClr val="00AE00"/>
                </a:solidFill>
              </a:rPr>
              <a:t>SELECT</a:t>
            </a:r>
            <a:r>
              <a:rPr lang="en-US" dirty="0">
                <a:solidFill>
                  <a:srgbClr val="FC0128"/>
                </a:solidFill>
              </a:rPr>
              <a:t> </a:t>
            </a:r>
            <a:r>
              <a:rPr lang="en-US" dirty="0">
                <a:solidFill>
                  <a:srgbClr val="063DE8"/>
                </a:solidFill>
              </a:rPr>
              <a:t>* </a:t>
            </a:r>
            <a:r>
              <a:rPr lang="en-US" dirty="0"/>
              <a:t>         	       </a:t>
            </a:r>
          </a:p>
          <a:p>
            <a:pPr lvl="1">
              <a:buFont typeface="Symbol" pitchFamily="18" charset="2"/>
              <a:buNone/>
              <a:defRPr/>
            </a:pPr>
            <a:r>
              <a:rPr lang="en-US" dirty="0">
                <a:solidFill>
                  <a:srgbClr val="00AE00"/>
                </a:solidFill>
              </a:rPr>
              <a:t>FROM</a:t>
            </a:r>
            <a:r>
              <a:rPr lang="en-US" dirty="0">
                <a:solidFill>
                  <a:srgbClr val="FC0128"/>
                </a:solidFill>
              </a:rPr>
              <a:t> </a:t>
            </a:r>
            <a:r>
              <a:rPr lang="en-US" dirty="0">
                <a:solidFill>
                  <a:srgbClr val="063DE8"/>
                </a:solidFill>
              </a:rPr>
              <a:t>R</a:t>
            </a:r>
          </a:p>
          <a:p>
            <a:pPr lvl="1">
              <a:buFont typeface="Symbol" pitchFamily="18" charset="2"/>
              <a:buNone/>
              <a:defRPr/>
            </a:pPr>
            <a:r>
              <a:rPr lang="en-US" dirty="0">
                <a:solidFill>
                  <a:srgbClr val="00AE00"/>
                </a:solidFill>
              </a:rPr>
              <a:t>WHERE</a:t>
            </a:r>
            <a:r>
              <a:rPr lang="en-US" dirty="0">
                <a:solidFill>
                  <a:srgbClr val="FC0128"/>
                </a:solidFill>
              </a:rPr>
              <a:t> </a:t>
            </a:r>
            <a:r>
              <a:rPr lang="en-US" dirty="0"/>
              <a:t>1 = 2</a:t>
            </a:r>
            <a:r>
              <a:rPr lang="en-US" dirty="0">
                <a:solidFill>
                  <a:srgbClr val="063DE8"/>
                </a:solidFill>
              </a:rPr>
              <a:t>;      </a:t>
            </a:r>
            <a:endParaRPr lang="en-US" dirty="0">
              <a:solidFill>
                <a:schemeClr val="accent4">
                  <a:lumMod val="75000"/>
                </a:schemeClr>
              </a:solidFill>
            </a:endParaRPr>
          </a:p>
          <a:p>
            <a:r>
              <a:rPr lang="en-US" dirty="0"/>
              <a:t>What should be the result of</a:t>
            </a:r>
          </a:p>
          <a:p>
            <a:pPr lvl="1">
              <a:buFont typeface="Symbol" pitchFamily="18" charset="2"/>
              <a:buNone/>
              <a:defRPr/>
            </a:pPr>
            <a:endParaRPr lang="en-US" dirty="0">
              <a:solidFill>
                <a:srgbClr val="00AE00"/>
              </a:solidFill>
            </a:endParaRPr>
          </a:p>
          <a:p>
            <a:pPr lvl="1">
              <a:buFont typeface="Symbol" pitchFamily="18" charset="2"/>
              <a:buNone/>
              <a:defRPr/>
            </a:pPr>
            <a:r>
              <a:rPr lang="en-US" dirty="0">
                <a:solidFill>
                  <a:srgbClr val="00AE00"/>
                </a:solidFill>
              </a:rPr>
              <a:t>SELECT</a:t>
            </a:r>
            <a:r>
              <a:rPr lang="en-US" dirty="0">
                <a:solidFill>
                  <a:srgbClr val="FC0128"/>
                </a:solidFill>
              </a:rPr>
              <a:t> </a:t>
            </a:r>
            <a:r>
              <a:rPr lang="en-US" dirty="0">
                <a:solidFill>
                  <a:srgbClr val="063DE8"/>
                </a:solidFill>
              </a:rPr>
              <a:t>* </a:t>
            </a:r>
            <a:r>
              <a:rPr lang="en-US" dirty="0"/>
              <a:t>         	       </a:t>
            </a:r>
          </a:p>
          <a:p>
            <a:pPr lvl="1">
              <a:buFont typeface="Symbol" pitchFamily="18" charset="2"/>
              <a:buNone/>
              <a:defRPr/>
            </a:pPr>
            <a:r>
              <a:rPr lang="en-US" dirty="0">
                <a:solidFill>
                  <a:srgbClr val="00AE00"/>
                </a:solidFill>
              </a:rPr>
              <a:t>FROM</a:t>
            </a:r>
            <a:r>
              <a:rPr lang="en-US" dirty="0">
                <a:solidFill>
                  <a:srgbClr val="FC0128"/>
                </a:solidFill>
              </a:rPr>
              <a:t> </a:t>
            </a:r>
            <a:r>
              <a:rPr lang="en-US" dirty="0">
                <a:solidFill>
                  <a:srgbClr val="063DE8"/>
                </a:solidFill>
              </a:rPr>
              <a:t>R</a:t>
            </a:r>
          </a:p>
          <a:p>
            <a:pPr lvl="1">
              <a:buFont typeface="Symbol" pitchFamily="18" charset="2"/>
              <a:buNone/>
              <a:defRPr/>
            </a:pPr>
            <a:r>
              <a:rPr lang="en-US" dirty="0">
                <a:solidFill>
                  <a:srgbClr val="00AE00"/>
                </a:solidFill>
              </a:rPr>
              <a:t>WHERE</a:t>
            </a:r>
            <a:r>
              <a:rPr lang="en-US" dirty="0">
                <a:solidFill>
                  <a:srgbClr val="FC0128"/>
                </a:solidFill>
              </a:rPr>
              <a:t> </a:t>
            </a:r>
            <a:r>
              <a:rPr lang="en-US" dirty="0"/>
              <a:t>1 = 1</a:t>
            </a:r>
            <a:r>
              <a:rPr lang="en-US" dirty="0">
                <a:solidFill>
                  <a:srgbClr val="063DE8"/>
                </a:solidFill>
              </a:rPr>
              <a:t>;      </a:t>
            </a:r>
            <a:endParaRPr lang="en-US" dirty="0">
              <a:solidFill>
                <a:schemeClr val="accent4">
                  <a:lumMod val="75000"/>
                </a:schemeClr>
              </a:solidFill>
            </a:endParaRPr>
          </a:p>
          <a:p>
            <a:pPr>
              <a:defRPr/>
            </a:pPr>
            <a:r>
              <a:rPr lang="en-US" dirty="0"/>
              <a:t>What should be the result of</a:t>
            </a:r>
          </a:p>
          <a:p>
            <a:pPr lvl="1">
              <a:buFont typeface="Symbol" pitchFamily="18" charset="2"/>
              <a:buNone/>
              <a:defRPr/>
            </a:pPr>
            <a:endParaRPr lang="en-US" dirty="0">
              <a:solidFill>
                <a:srgbClr val="00AE00"/>
              </a:solidFill>
            </a:endParaRPr>
          </a:p>
          <a:p>
            <a:pPr lvl="1">
              <a:buFont typeface="Symbol" pitchFamily="18" charset="2"/>
              <a:buNone/>
              <a:defRPr/>
            </a:pPr>
            <a:r>
              <a:rPr lang="en-US" dirty="0">
                <a:solidFill>
                  <a:srgbClr val="00AE00"/>
                </a:solidFill>
              </a:rPr>
              <a:t>SELECT</a:t>
            </a:r>
            <a:r>
              <a:rPr lang="en-US" dirty="0">
                <a:solidFill>
                  <a:srgbClr val="FC0128"/>
                </a:solidFill>
              </a:rPr>
              <a:t> </a:t>
            </a:r>
            <a:r>
              <a:rPr lang="en-US" dirty="0">
                <a:solidFill>
                  <a:srgbClr val="063DE8"/>
                </a:solidFill>
              </a:rPr>
              <a:t>* </a:t>
            </a:r>
            <a:r>
              <a:rPr lang="en-US" dirty="0"/>
              <a:t>         	       </a:t>
            </a:r>
          </a:p>
          <a:p>
            <a:pPr lvl="1">
              <a:buFont typeface="Symbol" pitchFamily="18" charset="2"/>
              <a:buNone/>
              <a:defRPr/>
            </a:pPr>
            <a:r>
              <a:rPr lang="en-US" dirty="0">
                <a:solidFill>
                  <a:srgbClr val="00AE00"/>
                </a:solidFill>
              </a:rPr>
              <a:t>FROM</a:t>
            </a:r>
            <a:r>
              <a:rPr lang="en-US" dirty="0">
                <a:solidFill>
                  <a:srgbClr val="FC0128"/>
                </a:solidFill>
              </a:rPr>
              <a:t> </a:t>
            </a:r>
            <a:r>
              <a:rPr lang="en-US" dirty="0">
                <a:solidFill>
                  <a:srgbClr val="063DE8"/>
                </a:solidFill>
              </a:rPr>
              <a:t>R</a:t>
            </a:r>
          </a:p>
          <a:p>
            <a:pPr lvl="1">
              <a:buFont typeface="Symbol" pitchFamily="18" charset="2"/>
              <a:buNone/>
              <a:defRPr/>
            </a:pPr>
            <a:r>
              <a:rPr lang="en-US" dirty="0">
                <a:solidFill>
                  <a:srgbClr val="00AE00"/>
                </a:solidFill>
              </a:rPr>
              <a:t>WHERE</a:t>
            </a:r>
            <a:r>
              <a:rPr lang="en-US" dirty="0">
                <a:solidFill>
                  <a:srgbClr val="FC0128"/>
                </a:solidFill>
              </a:rPr>
              <a:t> </a:t>
            </a:r>
            <a:r>
              <a:rPr lang="en-US" dirty="0">
                <a:solidFill>
                  <a:srgbClr val="063DE8"/>
                </a:solidFill>
              </a:rPr>
              <a:t>;      </a:t>
            </a:r>
            <a:endParaRPr lang="en-US" dirty="0">
              <a:solidFill>
                <a:schemeClr val="accent4">
                  <a:lumMod val="75000"/>
                </a:schemeClr>
              </a:solidFill>
            </a:endParaRPr>
          </a:p>
          <a:p>
            <a:pPr marL="0" indent="0">
              <a:buNone/>
            </a:pPr>
            <a:br>
              <a:rPr lang="en-US" dirty="0"/>
            </a:br>
            <a:endParaRPr lang="en-US" dirty="0"/>
          </a:p>
        </p:txBody>
      </p:sp>
    </p:spTree>
    <p:extLst>
      <p:ext uri="{BB962C8B-B14F-4D97-AF65-F5344CB8AC3E}">
        <p14:creationId xmlns:p14="http://schemas.microsoft.com/office/powerpoint/2010/main" val="2944498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Intuitive Explanation</a:t>
            </a:r>
            <a:br>
              <a:rPr lang="en-US" dirty="0"/>
            </a:br>
            <a:r>
              <a:rPr lang="en-US" dirty="0"/>
              <a:t>(Formally not Meaningful but Very Useful)</a:t>
            </a:r>
          </a:p>
        </p:txBody>
      </p:sp>
      <p:sp>
        <p:nvSpPr>
          <p:cNvPr id="3" name="Content Placeholder 2"/>
          <p:cNvSpPr>
            <a:spLocks noGrp="1"/>
          </p:cNvSpPr>
          <p:nvPr>
            <p:ph idx="1"/>
          </p:nvPr>
        </p:nvSpPr>
        <p:spPr/>
        <p:txBody>
          <a:bodyPr/>
          <a:lstStyle/>
          <a:p>
            <a:r>
              <a:rPr lang="en-US" dirty="0"/>
              <a:t>R is a file of records</a:t>
            </a:r>
          </a:p>
          <a:p>
            <a:r>
              <a:rPr lang="en-US" dirty="0"/>
              <a:t>Each record is  tuple</a:t>
            </a:r>
          </a:p>
          <a:p>
            <a:r>
              <a:rPr lang="en-US" dirty="0"/>
              <a:t>Each record consists of fields (values of attributes)</a:t>
            </a:r>
          </a:p>
          <a:p>
            <a:endParaRPr lang="en-US" dirty="0"/>
          </a:p>
          <a:p>
            <a:r>
              <a:rPr lang="en-US" dirty="0"/>
              <a:t>Execute the following “program”</a:t>
            </a:r>
          </a:p>
          <a:p>
            <a:pPr marL="457200" indent="-457200">
              <a:buFont typeface="+mj-lt"/>
              <a:buAutoNum type="arabicPeriod"/>
            </a:pPr>
            <a:r>
              <a:rPr lang="en-US" dirty="0"/>
              <a:t>Create a new empty file</a:t>
            </a:r>
          </a:p>
          <a:p>
            <a:pPr marL="457200" indent="-457200">
              <a:buFont typeface="+mj-lt"/>
              <a:buAutoNum type="arabicPeriod"/>
            </a:pPr>
            <a:r>
              <a:rPr lang="en-US" dirty="0"/>
              <a:t>Loop on the records of file R</a:t>
            </a:r>
          </a:p>
          <a:p>
            <a:pPr marL="457200" indent="-457200">
              <a:buFont typeface="+mj-lt"/>
              <a:buAutoNum type="arabicPeriod"/>
            </a:pPr>
            <a:r>
              <a:rPr lang="en-US" dirty="0"/>
              <a:t>Check if a record satisfies some conditions on the values of the field; if there is no WHERE condition, every tuple satisfies that condition</a:t>
            </a:r>
          </a:p>
          <a:p>
            <a:pPr marL="457200" indent="-457200">
              <a:buFont typeface="+mj-lt"/>
              <a:buAutoNum type="arabicPeriod"/>
            </a:pPr>
            <a:r>
              <a:rPr lang="en-US" dirty="0"/>
              <a:t>If the conditions are satisfied append the record to the new file, otherwise discard it</a:t>
            </a:r>
          </a:p>
          <a:p>
            <a:pPr marL="0" indent="0">
              <a:buNone/>
            </a:pPr>
            <a:endParaRPr lang="en-US" dirty="0"/>
          </a:p>
        </p:txBody>
      </p:sp>
    </p:spTree>
    <p:extLst>
      <p:ext uri="{BB962C8B-B14F-4D97-AF65-F5344CB8AC3E}">
        <p14:creationId xmlns:p14="http://schemas.microsoft.com/office/powerpoint/2010/main" val="104659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in Context</a:t>
            </a:r>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94689917"/>
              </p:ext>
            </p:extLst>
          </p:nvPr>
        </p:nvGraphicFramePr>
        <p:xfrm>
          <a:off x="261938" y="1473200"/>
          <a:ext cx="9310687" cy="5767388"/>
        </p:xfrm>
        <a:graphic>
          <a:graphicData uri="http://schemas.openxmlformats.org/presentationml/2006/ole">
            <mc:AlternateContent xmlns:mc="http://schemas.openxmlformats.org/markup-compatibility/2006">
              <mc:Choice xmlns:v="urn:schemas-microsoft-com:vml" Requires="v">
                <p:oleObj name="Visio" r:id="rId3" imgW="9311394" imgH="5768154" progId="Visio.Drawing.11">
                  <p:embed/>
                </p:oleObj>
              </mc:Choice>
              <mc:Fallback>
                <p:oleObj name="Visio" r:id="rId3" imgW="9311394" imgH="5768154" progId="Visio.Drawing.11">
                  <p:embed/>
                  <p:pic>
                    <p:nvPicPr>
                      <p:cNvPr id="4" name="Object 3"/>
                      <p:cNvPicPr>
                        <a:picLocks noChangeAspect="1" noChangeArrowheads="1"/>
                      </p:cNvPicPr>
                      <p:nvPr/>
                    </p:nvPicPr>
                    <p:blipFill>
                      <a:blip r:embed="rId4"/>
                      <a:srcRect/>
                      <a:stretch>
                        <a:fillRect/>
                      </a:stretch>
                    </p:blipFill>
                    <p:spPr bwMode="auto">
                      <a:xfrm>
                        <a:off x="261938" y="1473200"/>
                        <a:ext cx="9310687" cy="576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7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63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6388" name="Rectangle 4"/>
          <p:cNvSpPr>
            <a:spLocks noGrp="1" noChangeArrowheads="1"/>
          </p:cNvSpPr>
          <p:nvPr>
            <p:ph type="title"/>
          </p:nvPr>
        </p:nvSpPr>
        <p:spPr/>
        <p:txBody>
          <a:bodyPr/>
          <a:lstStyle/>
          <a:p>
            <a:r>
              <a:rPr lang="en-US"/>
              <a:t>Selection</a:t>
            </a:r>
          </a:p>
        </p:txBody>
      </p:sp>
      <p:sp>
        <p:nvSpPr>
          <p:cNvPr id="16389" name="Rectangle 5"/>
          <p:cNvSpPr>
            <a:spLocks noGrp="1" noChangeArrowheads="1"/>
          </p:cNvSpPr>
          <p:nvPr>
            <p:ph type="body" idx="1"/>
          </p:nvPr>
        </p:nvSpPr>
        <p:spPr/>
        <p:txBody>
          <a:bodyPr/>
          <a:lstStyle/>
          <a:p>
            <a:r>
              <a:rPr lang="en-US" dirty="0"/>
              <a:t>In general, the condition (predicate) can be specified by a Boolean formula with</a:t>
            </a:r>
          </a:p>
          <a:p>
            <a:pPr>
              <a:buFont typeface="Monotype Sorts" pitchFamily="2" charset="2"/>
              <a:buNone/>
            </a:pPr>
            <a:r>
              <a:rPr lang="en-US" dirty="0">
                <a:latin typeface="Symbol" pitchFamily="18" charset="2"/>
              </a:rPr>
              <a:t>	</a:t>
            </a:r>
            <a:r>
              <a:rPr lang="en-US" b="1" dirty="0">
                <a:solidFill>
                  <a:srgbClr val="FC0128"/>
                </a:solidFill>
              </a:rPr>
              <a:t>NOT</a:t>
            </a:r>
            <a:r>
              <a:rPr lang="en-US" dirty="0"/>
              <a:t>, </a:t>
            </a:r>
            <a:r>
              <a:rPr lang="en-US" b="1" dirty="0">
                <a:solidFill>
                  <a:srgbClr val="FC0128"/>
                </a:solidFill>
              </a:rPr>
              <a:t>AND</a:t>
            </a:r>
            <a:r>
              <a:rPr lang="en-US" dirty="0"/>
              <a:t>, </a:t>
            </a:r>
            <a:r>
              <a:rPr lang="en-US" b="1" dirty="0">
                <a:solidFill>
                  <a:srgbClr val="FC0128"/>
                </a:solidFill>
              </a:rPr>
              <a:t>OR</a:t>
            </a:r>
            <a:r>
              <a:rPr lang="en-US" b="1" dirty="0"/>
              <a:t> </a:t>
            </a:r>
            <a:r>
              <a:rPr lang="en-US" dirty="0"/>
              <a:t>on atomic conditions, where a condition is:</a:t>
            </a:r>
          </a:p>
          <a:p>
            <a:pPr lvl="1"/>
            <a:r>
              <a:rPr lang="en-US" dirty="0"/>
              <a:t>a comparison between two column names,</a:t>
            </a:r>
          </a:p>
          <a:p>
            <a:pPr lvl="1"/>
            <a:r>
              <a:rPr lang="en-US" dirty="0"/>
              <a:t>a comparison between a column name and a constant</a:t>
            </a:r>
          </a:p>
          <a:p>
            <a:pPr lvl="1"/>
            <a:r>
              <a:rPr lang="en-US" dirty="0"/>
              <a:t>Technically, a constant should be put in quotes</a:t>
            </a:r>
          </a:p>
          <a:p>
            <a:pPr lvl="1"/>
            <a:r>
              <a:rPr lang="en-US" dirty="0"/>
              <a:t>Even a number, such as 4, perhaps should be put in quotes, as '4', so that it is distinguished from a column name, but as we will </a:t>
            </a:r>
            <a:r>
              <a:rPr lang="en-US" b="1" i="1" dirty="0"/>
              <a:t>never</a:t>
            </a:r>
            <a:r>
              <a:rPr lang="en-US" dirty="0"/>
              <a:t> use numbers for column names, this not necessary</a:t>
            </a:r>
          </a:p>
          <a:p>
            <a:r>
              <a:rPr lang="en-US" dirty="0"/>
              <a:t>Note that “not equal” is written generally as one (or both) of the two</a:t>
            </a:r>
          </a:p>
          <a:p>
            <a:pPr lvl="1"/>
            <a:r>
              <a:rPr lang="en-US" dirty="0"/>
              <a:t>&lt;&gt;</a:t>
            </a:r>
          </a:p>
          <a:p>
            <a:pPr lvl="1"/>
            <a:r>
              <a:rPr lang="en-US" dirty="0"/>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74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7412" name="Rectangle 4"/>
          <p:cNvSpPr>
            <a:spLocks noGrp="1" noChangeArrowheads="1"/>
          </p:cNvSpPr>
          <p:nvPr>
            <p:ph type="title"/>
          </p:nvPr>
        </p:nvSpPr>
        <p:spPr/>
        <p:txBody>
          <a:bodyPr/>
          <a:lstStyle/>
          <a:p>
            <a:r>
              <a:rPr lang="en-US"/>
              <a:t>Cartesian Product</a:t>
            </a:r>
          </a:p>
        </p:txBody>
      </p:sp>
      <p:sp>
        <p:nvSpPr>
          <p:cNvPr id="17413" name="Rectangle 5"/>
          <p:cNvSpPr>
            <a:spLocks noGrp="1" noChangeArrowheads="1"/>
          </p:cNvSpPr>
          <p:nvPr>
            <p:ph type="body" idx="1"/>
          </p:nvPr>
        </p:nvSpPr>
        <p:spPr/>
        <p:txBody>
          <a:bodyPr/>
          <a:lstStyle/>
          <a:p>
            <a:pPr>
              <a:lnSpc>
                <a:spcPct val="80000"/>
              </a:lnSpc>
            </a:pPr>
            <a:endParaRPr lang="en-US"/>
          </a:p>
          <a:p>
            <a:pPr>
              <a:lnSpc>
                <a:spcPct val="80000"/>
              </a:lnSpc>
            </a:pPr>
            <a:endParaRPr lang="en-US"/>
          </a:p>
          <a:p>
            <a:pPr>
              <a:lnSpc>
                <a:spcPct val="80000"/>
              </a:lnSpc>
            </a:pPr>
            <a:endParaRPr lang="en-US"/>
          </a:p>
          <a:p>
            <a:pPr>
              <a:lnSpc>
                <a:spcPct val="80000"/>
              </a:lnSpc>
            </a:pPr>
            <a:endParaRPr lang="en-US"/>
          </a:p>
          <a:p>
            <a:pPr>
              <a:lnSpc>
                <a:spcPct val="80000"/>
              </a:lnSpc>
            </a:pPr>
            <a:endParaRPr lang="en-US"/>
          </a:p>
          <a:p>
            <a:pPr>
              <a:lnSpc>
                <a:spcPct val="80000"/>
              </a:lnSpc>
            </a:pPr>
            <a:r>
              <a:rPr lang="en-US"/>
              <a:t>SQL statement</a:t>
            </a:r>
          </a:p>
          <a:p>
            <a:pPr>
              <a:lnSpc>
                <a:spcPct val="80000"/>
              </a:lnSpc>
              <a:buFont typeface="Monotype Sorts" pitchFamily="2" charset="2"/>
              <a:buNone/>
            </a:pPr>
            <a:r>
              <a:rPr lang="en-US"/>
              <a:t>	</a:t>
            </a:r>
            <a:r>
              <a:rPr lang="en-US">
                <a:solidFill>
                  <a:srgbClr val="00AE00"/>
                </a:solidFill>
              </a:rPr>
              <a:t>SELECT</a:t>
            </a:r>
            <a:r>
              <a:rPr lang="en-US">
                <a:solidFill>
                  <a:srgbClr val="FC0128"/>
                </a:solidFill>
              </a:rPr>
              <a:t> </a:t>
            </a:r>
            <a:r>
              <a:rPr lang="en-US">
                <a:solidFill>
                  <a:srgbClr val="063DE8"/>
                </a:solidFill>
              </a:rPr>
              <a:t>A, R.B, C, S.B, D        </a:t>
            </a:r>
          </a:p>
          <a:p>
            <a:pPr>
              <a:lnSpc>
                <a:spcPct val="80000"/>
              </a:lnSpc>
              <a:buFont typeface="Monotype Sorts" pitchFamily="2" charset="2"/>
              <a:buNone/>
            </a:pPr>
            <a:r>
              <a:rPr lang="en-US">
                <a:solidFill>
                  <a:srgbClr val="FC0128"/>
                </a:solidFill>
              </a:rPr>
              <a:t>	</a:t>
            </a:r>
            <a:r>
              <a:rPr lang="en-US">
                <a:solidFill>
                  <a:srgbClr val="00AE00"/>
                </a:solidFill>
              </a:rPr>
              <a:t>FROM</a:t>
            </a:r>
            <a:r>
              <a:rPr lang="en-US">
                <a:solidFill>
                  <a:srgbClr val="FC0128"/>
                </a:solidFill>
              </a:rPr>
              <a:t> </a:t>
            </a:r>
            <a:r>
              <a:rPr lang="en-US">
                <a:solidFill>
                  <a:srgbClr val="063DE8"/>
                </a:solidFill>
              </a:rPr>
              <a:t>R</a:t>
            </a:r>
            <a:r>
              <a:rPr lang="en-US">
                <a:solidFill>
                  <a:srgbClr val="00AE00"/>
                </a:solidFill>
              </a:rPr>
              <a:t>,</a:t>
            </a:r>
            <a:r>
              <a:rPr lang="en-US">
                <a:solidFill>
                  <a:srgbClr val="063DE8"/>
                </a:solidFill>
              </a:rPr>
              <a:t> S;   </a:t>
            </a:r>
            <a:r>
              <a:rPr lang="en-US"/>
              <a:t>(comma stands for Cartesian product)</a:t>
            </a:r>
          </a:p>
          <a:p>
            <a:pPr>
              <a:lnSpc>
                <a:spcPct val="80000"/>
              </a:lnSpc>
              <a:buFont typeface="Monotype Sorts" pitchFamily="2" charset="2"/>
              <a:buNone/>
            </a:pPr>
            <a:endParaRPr lang="en-US"/>
          </a:p>
        </p:txBody>
      </p:sp>
      <p:graphicFrame>
        <p:nvGraphicFramePr>
          <p:cNvPr id="7" name="Content Placeholder 3"/>
          <p:cNvGraphicFramePr>
            <a:graphicFrameLocks/>
          </p:cNvGraphicFramePr>
          <p:nvPr/>
        </p:nvGraphicFramePr>
        <p:xfrm>
          <a:off x="2819400" y="4800600"/>
          <a:ext cx="4741338" cy="2595880"/>
        </p:xfrm>
        <a:graphic>
          <a:graphicData uri="http://schemas.openxmlformats.org/drawingml/2006/table">
            <a:tbl>
              <a:tblPr firstRow="1" bandCol="1">
                <a:tableStyleId>{21E4AEA4-8DFA-4A89-87EB-49C32662AFE0}</a:tableStyleId>
              </a:tblPr>
              <a:tblGrid>
                <a:gridCol w="790223">
                  <a:extLst>
                    <a:ext uri="{9D8B030D-6E8A-4147-A177-3AD203B41FA5}">
                      <a16:colId xmlns:a16="http://schemas.microsoft.com/office/drawing/2014/main" val="20000"/>
                    </a:ext>
                  </a:extLst>
                </a:gridCol>
                <a:gridCol w="790223">
                  <a:extLst>
                    <a:ext uri="{9D8B030D-6E8A-4147-A177-3AD203B41FA5}">
                      <a16:colId xmlns:a16="http://schemas.microsoft.com/office/drawing/2014/main" val="20001"/>
                    </a:ext>
                  </a:extLst>
                </a:gridCol>
                <a:gridCol w="790223">
                  <a:extLst>
                    <a:ext uri="{9D8B030D-6E8A-4147-A177-3AD203B41FA5}">
                      <a16:colId xmlns:a16="http://schemas.microsoft.com/office/drawing/2014/main" val="20002"/>
                    </a:ext>
                  </a:extLst>
                </a:gridCol>
                <a:gridCol w="790223">
                  <a:extLst>
                    <a:ext uri="{9D8B030D-6E8A-4147-A177-3AD203B41FA5}">
                      <a16:colId xmlns:a16="http://schemas.microsoft.com/office/drawing/2014/main" val="20003"/>
                    </a:ext>
                  </a:extLst>
                </a:gridCol>
                <a:gridCol w="790223">
                  <a:extLst>
                    <a:ext uri="{9D8B030D-6E8A-4147-A177-3AD203B41FA5}">
                      <a16:colId xmlns:a16="http://schemas.microsoft.com/office/drawing/2014/main" val="20004"/>
                    </a:ext>
                  </a:extLst>
                </a:gridCol>
                <a:gridCol w="790223">
                  <a:extLst>
                    <a:ext uri="{9D8B030D-6E8A-4147-A177-3AD203B41FA5}">
                      <a16:colId xmlns:a16="http://schemas.microsoft.com/office/drawing/2014/main" val="20005"/>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err="1"/>
                        <a:t>R.B</a:t>
                      </a:r>
                      <a:endParaRPr lang="en-US" dirty="0"/>
                    </a:p>
                  </a:txBody>
                  <a:tcPr/>
                </a:tc>
                <a:tc>
                  <a:txBody>
                    <a:bodyPr/>
                    <a:lstStyle/>
                    <a:p>
                      <a:pPr algn="ctr"/>
                      <a:r>
                        <a:rPr lang="en-US" dirty="0"/>
                        <a:t>C</a:t>
                      </a:r>
                    </a:p>
                  </a:txBody>
                  <a:tcPr/>
                </a:tc>
                <a:tc>
                  <a:txBody>
                    <a:bodyPr/>
                    <a:lstStyle/>
                    <a:p>
                      <a:pPr algn="ctr"/>
                      <a:r>
                        <a:rPr lang="en-US" dirty="0" err="1"/>
                        <a:t>S.B</a:t>
                      </a:r>
                      <a:endParaRPr lang="en-US" dirty="0"/>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tc>
                  <a:txBody>
                    <a:bodyPr/>
                    <a:lstStyle/>
                    <a:p>
                      <a:pPr algn="r"/>
                      <a:r>
                        <a:rPr lang="en-US" dirty="0"/>
                        <a:t>40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tc>
                  <a:txBody>
                    <a:bodyPr/>
                    <a:lstStyle/>
                    <a:p>
                      <a:pPr algn="r"/>
                      <a:r>
                        <a:rPr lang="en-US" dirty="0"/>
                        <a:t>50</a:t>
                      </a:r>
                    </a:p>
                  </a:txBody>
                  <a:tcPr/>
                </a:tc>
                <a:tc>
                  <a:txBody>
                    <a:bodyPr/>
                    <a:lstStyle/>
                    <a:p>
                      <a:pPr algn="r"/>
                      <a:r>
                        <a:rPr lang="en-US" dirty="0"/>
                        <a:t>20</a:t>
                      </a:r>
                    </a:p>
                  </a:txBody>
                  <a:tcPr/>
                </a:tc>
                <a:tc>
                  <a:txBody>
                    <a:bodyPr/>
                    <a:lstStyle/>
                    <a:p>
                      <a:pPr algn="r"/>
                      <a:r>
                        <a:rPr lang="en-US" dirty="0"/>
                        <a:t>10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10</a:t>
                      </a:r>
                    </a:p>
                  </a:txBody>
                  <a:tcPr/>
                </a:tc>
                <a:tc>
                  <a:txBody>
                    <a:bodyPr/>
                    <a:lstStyle/>
                    <a:p>
                      <a:pPr algn="r"/>
                      <a:r>
                        <a:rPr lang="en-US" dirty="0"/>
                        <a:t>40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10</a:t>
                      </a:r>
                    </a:p>
                  </a:txBody>
                  <a:tcPr/>
                </a:tc>
                <a:tc>
                  <a:txBody>
                    <a:bodyPr/>
                    <a:lstStyle/>
                    <a:p>
                      <a:pPr algn="r"/>
                      <a:r>
                        <a:rPr lang="en-US" dirty="0"/>
                        <a:t>50</a:t>
                      </a:r>
                    </a:p>
                  </a:txBody>
                  <a:tcPr/>
                </a:tc>
                <a:tc>
                  <a:txBody>
                    <a:bodyPr/>
                    <a:lstStyle/>
                    <a:p>
                      <a:pPr algn="r"/>
                      <a:r>
                        <a:rPr lang="en-US" dirty="0"/>
                        <a:t>20</a:t>
                      </a:r>
                    </a:p>
                  </a:txBody>
                  <a:tcPr/>
                </a:tc>
                <a:tc>
                  <a:txBody>
                    <a:bodyPr/>
                    <a:lstStyle/>
                    <a:p>
                      <a:pPr algn="r"/>
                      <a:r>
                        <a:rPr lang="en-US" dirty="0"/>
                        <a:t>10</a:t>
                      </a:r>
                    </a:p>
                  </a:txBody>
                  <a:tcPr/>
                </a:tc>
                <a:extLst>
                  <a:ext uri="{0D108BD9-81ED-4DB2-BD59-A6C34878D82A}">
                    <a16:rowId xmlns:a16="http://schemas.microsoft.com/office/drawing/2014/main" val="10004"/>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tc>
                  <a:txBody>
                    <a:bodyPr/>
                    <a:lstStyle/>
                    <a:p>
                      <a:pPr algn="r"/>
                      <a:r>
                        <a:rPr lang="en-US" dirty="0"/>
                        <a:t>40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0005"/>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tc>
                  <a:txBody>
                    <a:bodyPr/>
                    <a:lstStyle/>
                    <a:p>
                      <a:pPr algn="r"/>
                      <a:r>
                        <a:rPr lang="en-US" dirty="0"/>
                        <a:t>50</a:t>
                      </a:r>
                    </a:p>
                  </a:txBody>
                  <a:tcPr/>
                </a:tc>
                <a:tc>
                  <a:txBody>
                    <a:bodyPr/>
                    <a:lstStyle/>
                    <a:p>
                      <a:pPr algn="r"/>
                      <a:r>
                        <a:rPr lang="en-US" dirty="0"/>
                        <a:t>20</a:t>
                      </a:r>
                    </a:p>
                  </a:txBody>
                  <a:tcPr/>
                </a:tc>
                <a:tc>
                  <a:txBody>
                    <a:bodyPr/>
                    <a:lstStyle/>
                    <a:p>
                      <a:pPr algn="r"/>
                      <a:r>
                        <a:rPr lang="en-US" dirty="0"/>
                        <a:t>10</a:t>
                      </a:r>
                    </a:p>
                  </a:txBody>
                  <a:tcPr/>
                </a:tc>
                <a:extLst>
                  <a:ext uri="{0D108BD9-81ED-4DB2-BD59-A6C34878D82A}">
                    <a16:rowId xmlns:a16="http://schemas.microsoft.com/office/drawing/2014/main" val="10006"/>
                  </a:ext>
                </a:extLst>
              </a:tr>
            </a:tbl>
          </a:graphicData>
        </a:graphic>
      </p:graphicFrame>
      <p:graphicFrame>
        <p:nvGraphicFramePr>
          <p:cNvPr id="8" name="Content Placeholder 3"/>
          <p:cNvGraphicFramePr>
            <a:graphicFrameLocks/>
          </p:cNvGraphicFramePr>
          <p:nvPr/>
        </p:nvGraphicFramePr>
        <p:xfrm>
          <a:off x="1981200" y="1371600"/>
          <a:ext cx="2370669" cy="1483360"/>
        </p:xfrm>
        <a:graphic>
          <a:graphicData uri="http://schemas.openxmlformats.org/drawingml/2006/table">
            <a:tbl>
              <a:tblPr firstRow="1" bandCol="1">
                <a:tableStyleId>{21E4AEA4-8DFA-4A89-87EB-49C32662AFE0}</a:tableStyleId>
              </a:tblPr>
              <a:tblGrid>
                <a:gridCol w="790223">
                  <a:extLst>
                    <a:ext uri="{9D8B030D-6E8A-4147-A177-3AD203B41FA5}">
                      <a16:colId xmlns:a16="http://schemas.microsoft.com/office/drawing/2014/main" val="20000"/>
                    </a:ext>
                  </a:extLst>
                </a:gridCol>
                <a:gridCol w="790223">
                  <a:extLst>
                    <a:ext uri="{9D8B030D-6E8A-4147-A177-3AD203B41FA5}">
                      <a16:colId xmlns:a16="http://schemas.microsoft.com/office/drawing/2014/main" val="20001"/>
                    </a:ext>
                  </a:extLst>
                </a:gridCol>
                <a:gridCol w="790223">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10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3"/>
                  </a:ext>
                </a:extLst>
              </a:tr>
            </a:tbl>
          </a:graphicData>
        </a:graphic>
      </p:graphicFrame>
      <p:graphicFrame>
        <p:nvGraphicFramePr>
          <p:cNvPr id="9" name="Content Placeholder 3"/>
          <p:cNvGraphicFramePr>
            <a:graphicFrameLocks/>
          </p:cNvGraphicFramePr>
          <p:nvPr/>
        </p:nvGraphicFramePr>
        <p:xfrm>
          <a:off x="5029200" y="1371600"/>
          <a:ext cx="3160892" cy="1112520"/>
        </p:xfrm>
        <a:graphic>
          <a:graphicData uri="http://schemas.openxmlformats.org/drawingml/2006/table">
            <a:tbl>
              <a:tblPr firstRow="1" bandCol="1">
                <a:tableStyleId>{21E4AEA4-8DFA-4A89-87EB-49C32662AFE0}</a:tableStyleId>
              </a:tblPr>
              <a:tblGrid>
                <a:gridCol w="790223">
                  <a:extLst>
                    <a:ext uri="{9D8B030D-6E8A-4147-A177-3AD203B41FA5}">
                      <a16:colId xmlns:a16="http://schemas.microsoft.com/office/drawing/2014/main" val="20000"/>
                    </a:ext>
                  </a:extLst>
                </a:gridCol>
                <a:gridCol w="790223">
                  <a:extLst>
                    <a:ext uri="{9D8B030D-6E8A-4147-A177-3AD203B41FA5}">
                      <a16:colId xmlns:a16="http://schemas.microsoft.com/office/drawing/2014/main" val="20001"/>
                    </a:ext>
                  </a:extLst>
                </a:gridCol>
                <a:gridCol w="790223">
                  <a:extLst>
                    <a:ext uri="{9D8B030D-6E8A-4147-A177-3AD203B41FA5}">
                      <a16:colId xmlns:a16="http://schemas.microsoft.com/office/drawing/2014/main" val="20002"/>
                    </a:ext>
                  </a:extLst>
                </a:gridCol>
                <a:gridCol w="790223">
                  <a:extLst>
                    <a:ext uri="{9D8B030D-6E8A-4147-A177-3AD203B41FA5}">
                      <a16:colId xmlns:a16="http://schemas.microsoft.com/office/drawing/2014/main" val="20003"/>
                    </a:ext>
                  </a:extLst>
                </a:gridCol>
              </a:tblGrid>
              <a:tr h="370840">
                <a:tc>
                  <a:txBody>
                    <a:bodyPr/>
                    <a:lstStyle/>
                    <a:p>
                      <a:pPr algn="ctr"/>
                      <a:r>
                        <a:rPr lang="en-US" dirty="0"/>
                        <a:t>S</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40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50</a:t>
                      </a:r>
                    </a:p>
                  </a:txBody>
                  <a:tcPr/>
                </a:tc>
                <a:tc>
                  <a:txBody>
                    <a:bodyPr/>
                    <a:lstStyle/>
                    <a:p>
                      <a:pPr algn="r"/>
                      <a:r>
                        <a:rPr lang="en-US" dirty="0"/>
                        <a:t>20</a:t>
                      </a:r>
                    </a:p>
                  </a:txBody>
                  <a:tcPr/>
                </a:tc>
                <a:tc>
                  <a:txBody>
                    <a:bodyPr/>
                    <a:lstStyle/>
                    <a:p>
                      <a:pPr algn="r"/>
                      <a:r>
                        <a:rPr lang="en-US" dirty="0"/>
                        <a:t>10</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Intuitive Explanation</a:t>
            </a:r>
            <a:br>
              <a:rPr lang="en-US" dirty="0"/>
            </a:br>
            <a:r>
              <a:rPr lang="en-US" dirty="0"/>
              <a:t>(Formally Not Meaningful But Very Useful)</a:t>
            </a:r>
          </a:p>
        </p:txBody>
      </p:sp>
      <p:sp>
        <p:nvSpPr>
          <p:cNvPr id="3" name="Content Placeholder 2"/>
          <p:cNvSpPr>
            <a:spLocks noGrp="1"/>
          </p:cNvSpPr>
          <p:nvPr>
            <p:ph idx="1"/>
          </p:nvPr>
        </p:nvSpPr>
        <p:spPr/>
        <p:txBody>
          <a:bodyPr/>
          <a:lstStyle/>
          <a:p>
            <a:r>
              <a:rPr lang="en-US" dirty="0"/>
              <a:t>R and S are files of records</a:t>
            </a:r>
          </a:p>
          <a:p>
            <a:r>
              <a:rPr lang="en-US" dirty="0"/>
              <a:t>Each record is  tuple</a:t>
            </a:r>
          </a:p>
          <a:p>
            <a:r>
              <a:rPr lang="en-US" dirty="0"/>
              <a:t>Each record consists of fields (values of attributes)</a:t>
            </a:r>
          </a:p>
          <a:p>
            <a:endParaRPr lang="en-US" dirty="0"/>
          </a:p>
          <a:p>
            <a:r>
              <a:rPr lang="en-US" dirty="0"/>
              <a:t>Execute the following “program”</a:t>
            </a:r>
          </a:p>
          <a:p>
            <a:pPr marL="457200" indent="-457200">
              <a:buFont typeface="+mj-lt"/>
              <a:buAutoNum type="arabicPeriod"/>
            </a:pPr>
            <a:r>
              <a:rPr lang="en-US" dirty="0"/>
              <a:t>Create a new empty file</a:t>
            </a:r>
          </a:p>
          <a:p>
            <a:pPr marL="457200" indent="-457200">
              <a:buFont typeface="+mj-lt"/>
              <a:buAutoNum type="arabicPeriod"/>
            </a:pPr>
            <a:r>
              <a:rPr lang="en-US" dirty="0"/>
              <a:t>Outer loop: Read one-by-one the records of file R</a:t>
            </a:r>
          </a:p>
          <a:p>
            <a:pPr marL="457200" indent="-457200">
              <a:buFont typeface="+mj-lt"/>
              <a:buAutoNum type="arabicPeriod"/>
            </a:pPr>
            <a:r>
              <a:rPr lang="en-US" dirty="0"/>
              <a:t>Inner loop: Read one-by-one the records of file S</a:t>
            </a:r>
          </a:p>
          <a:p>
            <a:pPr marL="457200" indent="-457200">
              <a:buFont typeface="+mj-lt"/>
              <a:buAutoNum type="arabicPeriod"/>
            </a:pPr>
            <a:r>
              <a:rPr lang="en-US" dirty="0"/>
              <a:t>Combine the record from R with the record from S</a:t>
            </a:r>
          </a:p>
          <a:p>
            <a:pPr marL="457200" indent="-457200">
              <a:buFont typeface="+mj-lt"/>
              <a:buAutoNum type="arabicPeriod"/>
            </a:pPr>
            <a:r>
              <a:rPr lang="en-US" dirty="0"/>
              <a:t>Append to the new file the new “combined” record</a:t>
            </a:r>
          </a:p>
          <a:p>
            <a:endParaRPr lang="en-US" dirty="0"/>
          </a:p>
        </p:txBody>
      </p:sp>
    </p:spTree>
    <p:extLst>
      <p:ext uri="{BB962C8B-B14F-4D97-AF65-F5344CB8AC3E}">
        <p14:creationId xmlns:p14="http://schemas.microsoft.com/office/powerpoint/2010/main" val="311302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A Typical Use of Cartesian Product</a:t>
            </a:r>
          </a:p>
        </p:txBody>
      </p:sp>
      <p:sp>
        <p:nvSpPr>
          <p:cNvPr id="18435" name="Rectangle 3"/>
          <p:cNvSpPr>
            <a:spLocks noGrp="1" noChangeArrowheads="1"/>
          </p:cNvSpPr>
          <p:nvPr>
            <p:ph type="body" idx="1"/>
          </p:nvPr>
        </p:nvSpPr>
        <p:spPr/>
        <p:txBody>
          <a:bodyPr/>
          <a:lstStyle/>
          <a:p>
            <a:pPr>
              <a:lnSpc>
                <a:spcPct val="80000"/>
              </a:lnSpc>
            </a:pPr>
            <a:endParaRPr lang="en-US"/>
          </a:p>
          <a:p>
            <a:pPr>
              <a:lnSpc>
                <a:spcPct val="80000"/>
              </a:lnSpc>
            </a:pPr>
            <a:endParaRPr lang="en-US"/>
          </a:p>
          <a:p>
            <a:pPr>
              <a:lnSpc>
                <a:spcPct val="80000"/>
              </a:lnSpc>
            </a:pPr>
            <a:endParaRPr lang="en-US"/>
          </a:p>
          <a:p>
            <a:pPr>
              <a:lnSpc>
                <a:spcPct val="80000"/>
              </a:lnSpc>
            </a:pPr>
            <a:endParaRPr lang="en-US"/>
          </a:p>
          <a:p>
            <a:pPr>
              <a:lnSpc>
                <a:spcPct val="80000"/>
              </a:lnSpc>
              <a:buFont typeface="Monotype Sorts" pitchFamily="2" charset="2"/>
              <a:buNone/>
            </a:pPr>
            <a:endParaRPr lang="en-US"/>
          </a:p>
          <a:p>
            <a:pPr>
              <a:lnSpc>
                <a:spcPct val="80000"/>
              </a:lnSpc>
            </a:pPr>
            <a:endParaRPr lang="en-US"/>
          </a:p>
          <a:p>
            <a:pPr>
              <a:lnSpc>
                <a:spcPct val="80000"/>
              </a:lnSpc>
            </a:pPr>
            <a:r>
              <a:rPr lang="en-US"/>
              <a:t>SQL statement:</a:t>
            </a:r>
          </a:p>
          <a:p>
            <a:pPr lvl="1">
              <a:lnSpc>
                <a:spcPct val="80000"/>
              </a:lnSpc>
              <a:buFont typeface="Symbol" pitchFamily="18" charset="2"/>
              <a:buNone/>
            </a:pPr>
            <a:r>
              <a:rPr lang="en-US">
                <a:solidFill>
                  <a:srgbClr val="00AE00"/>
                </a:solidFill>
              </a:rPr>
              <a:t>SELECT</a:t>
            </a:r>
            <a:r>
              <a:rPr lang="en-US">
                <a:solidFill>
                  <a:srgbClr val="FC0128"/>
                </a:solidFill>
              </a:rPr>
              <a:t> </a:t>
            </a:r>
            <a:r>
              <a:rPr lang="en-US"/>
              <a:t>ID#, R.Room#, Size             </a:t>
            </a:r>
          </a:p>
          <a:p>
            <a:pPr lvl="1">
              <a:lnSpc>
                <a:spcPct val="80000"/>
              </a:lnSpc>
              <a:buFont typeface="Symbol" pitchFamily="18" charset="2"/>
              <a:buNone/>
            </a:pPr>
            <a:r>
              <a:rPr lang="en-US">
                <a:solidFill>
                  <a:srgbClr val="00AE00"/>
                </a:solidFill>
              </a:rPr>
              <a:t>FROM</a:t>
            </a:r>
            <a:r>
              <a:rPr lang="en-US">
                <a:solidFill>
                  <a:srgbClr val="FC0128"/>
                </a:solidFill>
              </a:rPr>
              <a:t> </a:t>
            </a:r>
            <a:r>
              <a:rPr lang="en-US"/>
              <a:t>R</a:t>
            </a:r>
            <a:r>
              <a:rPr lang="en-US">
                <a:solidFill>
                  <a:srgbClr val="00AE00"/>
                </a:solidFill>
              </a:rPr>
              <a:t>,</a:t>
            </a:r>
            <a:r>
              <a:rPr lang="en-US"/>
              <a:t> S</a:t>
            </a:r>
          </a:p>
          <a:p>
            <a:pPr lvl="1">
              <a:lnSpc>
                <a:spcPct val="80000"/>
              </a:lnSpc>
              <a:buFont typeface="Symbol" pitchFamily="18" charset="2"/>
              <a:buNone/>
            </a:pPr>
            <a:r>
              <a:rPr lang="en-US">
                <a:solidFill>
                  <a:srgbClr val="00AE00"/>
                </a:solidFill>
              </a:rPr>
              <a:t>WHERE</a:t>
            </a:r>
            <a:r>
              <a:rPr lang="en-US">
                <a:solidFill>
                  <a:srgbClr val="FC0128"/>
                </a:solidFill>
              </a:rPr>
              <a:t> </a:t>
            </a:r>
            <a:r>
              <a:rPr lang="en-US"/>
              <a:t>R.Room# = S.Room#;</a:t>
            </a:r>
          </a:p>
          <a:p>
            <a:pPr>
              <a:lnSpc>
                <a:spcPct val="80000"/>
              </a:lnSpc>
              <a:buFont typeface="Monotype Sorts" pitchFamily="2" charset="2"/>
              <a:buNone/>
            </a:pPr>
            <a:r>
              <a:rPr lang="en-US"/>
              <a:t>		</a:t>
            </a:r>
          </a:p>
          <a:p>
            <a:pPr lvl="1">
              <a:lnSpc>
                <a:spcPct val="80000"/>
              </a:lnSpc>
              <a:buFont typeface="Symbol" pitchFamily="18" charset="2"/>
              <a:buNone/>
            </a:pPr>
            <a:endParaRPr lang="en-US"/>
          </a:p>
          <a:p>
            <a:pPr>
              <a:lnSpc>
                <a:spcPct val="80000"/>
              </a:lnSpc>
              <a:buFont typeface="Monotype Sorts" pitchFamily="2" charset="2"/>
              <a:buNone/>
            </a:pPr>
            <a:r>
              <a:rPr lang="en-US"/>
              <a:t>	</a:t>
            </a:r>
          </a:p>
          <a:p>
            <a:pPr>
              <a:lnSpc>
                <a:spcPct val="80000"/>
              </a:lnSpc>
            </a:pPr>
            <a:endParaRPr lang="en-US"/>
          </a:p>
        </p:txBody>
      </p:sp>
      <p:graphicFrame>
        <p:nvGraphicFramePr>
          <p:cNvPr id="4" name="Content Placeholder 3"/>
          <p:cNvGraphicFramePr>
            <a:graphicFrameLocks/>
          </p:cNvGraphicFramePr>
          <p:nvPr/>
        </p:nvGraphicFramePr>
        <p:xfrm>
          <a:off x="838200" y="1371600"/>
          <a:ext cx="3657600" cy="152400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81000">
                <a:tc>
                  <a:txBody>
                    <a:bodyPr/>
                    <a:lstStyle/>
                    <a:p>
                      <a:pPr algn="ctr"/>
                      <a:r>
                        <a:rPr lang="en-US" dirty="0"/>
                        <a:t>R</a:t>
                      </a:r>
                    </a:p>
                  </a:txBody>
                  <a:tcPr/>
                </a:tc>
                <a:tc>
                  <a:txBody>
                    <a:bodyPr/>
                    <a:lstStyle/>
                    <a:p>
                      <a:pPr algn="ctr"/>
                      <a:r>
                        <a:rPr lang="en-US" dirty="0"/>
                        <a:t>Size</a:t>
                      </a:r>
                    </a:p>
                  </a:txBody>
                  <a:tcPr/>
                </a:tc>
                <a:tc>
                  <a:txBody>
                    <a:bodyPr/>
                    <a:lstStyle/>
                    <a:p>
                      <a:pPr algn="ctr"/>
                      <a:r>
                        <a:rPr lang="en-US" dirty="0"/>
                        <a:t>Room#</a:t>
                      </a:r>
                    </a:p>
                  </a:txBody>
                  <a:tcPr/>
                </a:tc>
                <a:extLst>
                  <a:ext uri="{0D108BD9-81ED-4DB2-BD59-A6C34878D82A}">
                    <a16:rowId xmlns:a16="http://schemas.microsoft.com/office/drawing/2014/main" val="10000"/>
                  </a:ext>
                </a:extLst>
              </a:tr>
              <a:tr h="381000">
                <a:tc>
                  <a:txBody>
                    <a:bodyPr/>
                    <a:lstStyle/>
                    <a:p>
                      <a:endParaRPr lang="en-US" dirty="0"/>
                    </a:p>
                  </a:txBody>
                  <a:tcPr>
                    <a:solidFill>
                      <a:schemeClr val="bg1"/>
                    </a:solidFill>
                  </a:tcPr>
                </a:tc>
                <a:tc>
                  <a:txBody>
                    <a:bodyPr/>
                    <a:lstStyle/>
                    <a:p>
                      <a:pPr algn="r"/>
                      <a:r>
                        <a:rPr lang="en-US" dirty="0"/>
                        <a:t>140</a:t>
                      </a:r>
                    </a:p>
                  </a:txBody>
                  <a:tcPr/>
                </a:tc>
                <a:tc>
                  <a:txBody>
                    <a:bodyPr/>
                    <a:lstStyle/>
                    <a:p>
                      <a:pPr algn="r"/>
                      <a:r>
                        <a:rPr lang="en-US" dirty="0"/>
                        <a:t>1010</a:t>
                      </a:r>
                    </a:p>
                  </a:txBody>
                  <a:tcPr/>
                </a:tc>
                <a:extLst>
                  <a:ext uri="{0D108BD9-81ED-4DB2-BD59-A6C34878D82A}">
                    <a16:rowId xmlns:a16="http://schemas.microsoft.com/office/drawing/2014/main" val="10001"/>
                  </a:ext>
                </a:extLst>
              </a:tr>
              <a:tr h="381000">
                <a:tc>
                  <a:txBody>
                    <a:bodyPr/>
                    <a:lstStyle/>
                    <a:p>
                      <a:endParaRPr lang="en-US" dirty="0"/>
                    </a:p>
                  </a:txBody>
                  <a:tcPr>
                    <a:solidFill>
                      <a:schemeClr val="bg1"/>
                    </a:solidFill>
                  </a:tcPr>
                </a:tc>
                <a:tc>
                  <a:txBody>
                    <a:bodyPr/>
                    <a:lstStyle/>
                    <a:p>
                      <a:pPr algn="r"/>
                      <a:r>
                        <a:rPr lang="en-US" dirty="0"/>
                        <a:t>150</a:t>
                      </a:r>
                    </a:p>
                  </a:txBody>
                  <a:tcPr/>
                </a:tc>
                <a:tc>
                  <a:txBody>
                    <a:bodyPr/>
                    <a:lstStyle/>
                    <a:p>
                      <a:pPr algn="r"/>
                      <a:r>
                        <a:rPr lang="en-US" dirty="0"/>
                        <a:t>1020</a:t>
                      </a:r>
                    </a:p>
                  </a:txBody>
                  <a:tcPr/>
                </a:tc>
                <a:extLst>
                  <a:ext uri="{0D108BD9-81ED-4DB2-BD59-A6C34878D82A}">
                    <a16:rowId xmlns:a16="http://schemas.microsoft.com/office/drawing/2014/main" val="10002"/>
                  </a:ext>
                </a:extLst>
              </a:tr>
              <a:tr h="381000">
                <a:tc>
                  <a:txBody>
                    <a:bodyPr/>
                    <a:lstStyle/>
                    <a:p>
                      <a:endParaRPr lang="en-US" dirty="0"/>
                    </a:p>
                  </a:txBody>
                  <a:tcPr>
                    <a:solidFill>
                      <a:schemeClr val="bg1"/>
                    </a:solidFill>
                  </a:tcPr>
                </a:tc>
                <a:tc>
                  <a:txBody>
                    <a:bodyPr/>
                    <a:lstStyle/>
                    <a:p>
                      <a:pPr algn="r"/>
                      <a:r>
                        <a:rPr lang="en-US" dirty="0"/>
                        <a:t>140</a:t>
                      </a:r>
                    </a:p>
                  </a:txBody>
                  <a:tcPr/>
                </a:tc>
                <a:tc>
                  <a:txBody>
                    <a:bodyPr/>
                    <a:lstStyle/>
                    <a:p>
                      <a:pPr algn="r"/>
                      <a:r>
                        <a:rPr lang="en-US" dirty="0"/>
                        <a:t>1030</a:t>
                      </a:r>
                    </a:p>
                  </a:txBody>
                  <a:tcPr/>
                </a:tc>
                <a:extLst>
                  <a:ext uri="{0D108BD9-81ED-4DB2-BD59-A6C34878D82A}">
                    <a16:rowId xmlns:a16="http://schemas.microsoft.com/office/drawing/2014/main" val="10003"/>
                  </a:ext>
                </a:extLst>
              </a:tr>
            </a:tbl>
          </a:graphicData>
        </a:graphic>
      </p:graphicFrame>
      <p:graphicFrame>
        <p:nvGraphicFramePr>
          <p:cNvPr id="5" name="Content Placeholder 3"/>
          <p:cNvGraphicFramePr>
            <a:graphicFrameLocks/>
          </p:cNvGraphicFramePr>
          <p:nvPr/>
        </p:nvGraphicFramePr>
        <p:xfrm>
          <a:off x="4953000" y="1371600"/>
          <a:ext cx="4876800" cy="114300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1000">
                <a:tc>
                  <a:txBody>
                    <a:bodyPr/>
                    <a:lstStyle/>
                    <a:p>
                      <a:pPr algn="ctr"/>
                      <a:r>
                        <a:rPr lang="en-US" dirty="0"/>
                        <a:t>S</a:t>
                      </a:r>
                    </a:p>
                  </a:txBody>
                  <a:tcPr/>
                </a:tc>
                <a:tc>
                  <a:txBody>
                    <a:bodyPr/>
                    <a:lstStyle/>
                    <a:p>
                      <a:pPr algn="ctr"/>
                      <a:r>
                        <a:rPr lang="en-US" dirty="0"/>
                        <a:t>ID#</a:t>
                      </a:r>
                    </a:p>
                  </a:txBody>
                  <a:tcPr/>
                </a:tc>
                <a:tc>
                  <a:txBody>
                    <a:bodyPr/>
                    <a:lstStyle/>
                    <a:p>
                      <a:pPr algn="ctr"/>
                      <a:r>
                        <a:rPr lang="en-US" dirty="0"/>
                        <a:t>Room#</a:t>
                      </a:r>
                    </a:p>
                  </a:txBody>
                  <a:tcPr/>
                </a:tc>
                <a:tc>
                  <a:txBody>
                    <a:bodyPr/>
                    <a:lstStyle/>
                    <a:p>
                      <a:pPr algn="ctr"/>
                      <a:r>
                        <a:rPr lang="en-US" dirty="0" err="1"/>
                        <a:t>YOB</a:t>
                      </a:r>
                      <a:endParaRPr lang="en-US" dirty="0"/>
                    </a:p>
                  </a:txBody>
                  <a:tcPr/>
                </a:tc>
                <a:extLst>
                  <a:ext uri="{0D108BD9-81ED-4DB2-BD59-A6C34878D82A}">
                    <a16:rowId xmlns:a16="http://schemas.microsoft.com/office/drawing/2014/main" val="10000"/>
                  </a:ext>
                </a:extLst>
              </a:tr>
              <a:tr h="381000">
                <a:tc>
                  <a:txBody>
                    <a:bodyPr/>
                    <a:lstStyle/>
                    <a:p>
                      <a:endParaRPr lang="en-US" dirty="0"/>
                    </a:p>
                  </a:txBody>
                  <a:tcPr>
                    <a:solidFill>
                      <a:schemeClr val="bg1"/>
                    </a:solidFill>
                  </a:tcPr>
                </a:tc>
                <a:tc>
                  <a:txBody>
                    <a:bodyPr/>
                    <a:lstStyle/>
                    <a:p>
                      <a:pPr algn="r"/>
                      <a:r>
                        <a:rPr lang="en-US" dirty="0"/>
                        <a:t>40</a:t>
                      </a:r>
                    </a:p>
                  </a:txBody>
                  <a:tcPr/>
                </a:tc>
                <a:tc>
                  <a:txBody>
                    <a:bodyPr/>
                    <a:lstStyle/>
                    <a:p>
                      <a:pPr algn="r"/>
                      <a:r>
                        <a:rPr lang="en-US" dirty="0"/>
                        <a:t>1010</a:t>
                      </a:r>
                    </a:p>
                  </a:txBody>
                  <a:tcPr/>
                </a:tc>
                <a:tc>
                  <a:txBody>
                    <a:bodyPr/>
                    <a:lstStyle/>
                    <a:p>
                      <a:pPr algn="r"/>
                      <a:r>
                        <a:rPr lang="en-US" dirty="0"/>
                        <a:t>1982</a:t>
                      </a:r>
                    </a:p>
                  </a:txBody>
                  <a:tcPr/>
                </a:tc>
                <a:extLst>
                  <a:ext uri="{0D108BD9-81ED-4DB2-BD59-A6C34878D82A}">
                    <a16:rowId xmlns:a16="http://schemas.microsoft.com/office/drawing/2014/main" val="10001"/>
                  </a:ext>
                </a:extLst>
              </a:tr>
              <a:tr h="381000">
                <a:tc>
                  <a:txBody>
                    <a:bodyPr/>
                    <a:lstStyle/>
                    <a:p>
                      <a:endParaRPr lang="en-US" dirty="0"/>
                    </a:p>
                  </a:txBody>
                  <a:tcPr>
                    <a:solidFill>
                      <a:schemeClr val="bg1"/>
                    </a:solidFill>
                  </a:tcPr>
                </a:tc>
                <a:tc>
                  <a:txBody>
                    <a:bodyPr/>
                    <a:lstStyle/>
                    <a:p>
                      <a:pPr algn="r"/>
                      <a:r>
                        <a:rPr lang="en-US" dirty="0"/>
                        <a:t>50</a:t>
                      </a:r>
                    </a:p>
                  </a:txBody>
                  <a:tcPr/>
                </a:tc>
                <a:tc>
                  <a:txBody>
                    <a:bodyPr/>
                    <a:lstStyle/>
                    <a:p>
                      <a:pPr algn="r"/>
                      <a:r>
                        <a:rPr lang="en-US" dirty="0"/>
                        <a:t>1020</a:t>
                      </a:r>
                    </a:p>
                  </a:txBody>
                  <a:tcPr/>
                </a:tc>
                <a:tc>
                  <a:txBody>
                    <a:bodyPr/>
                    <a:lstStyle/>
                    <a:p>
                      <a:pPr algn="r"/>
                      <a:r>
                        <a:rPr lang="en-US" dirty="0"/>
                        <a:t>1985</a:t>
                      </a:r>
                    </a:p>
                  </a:txBody>
                  <a:tcPr/>
                </a:tc>
                <a:extLst>
                  <a:ext uri="{0D108BD9-81ED-4DB2-BD59-A6C34878D82A}">
                    <a16:rowId xmlns:a16="http://schemas.microsoft.com/office/drawing/2014/main" val="10002"/>
                  </a:ext>
                </a:extLst>
              </a:tr>
            </a:tbl>
          </a:graphicData>
        </a:graphic>
      </p:graphicFrame>
      <p:graphicFrame>
        <p:nvGraphicFramePr>
          <p:cNvPr id="6" name="Content Placeholder 3"/>
          <p:cNvGraphicFramePr>
            <a:graphicFrameLocks/>
          </p:cNvGraphicFramePr>
          <p:nvPr/>
        </p:nvGraphicFramePr>
        <p:xfrm>
          <a:off x="1447800" y="5715000"/>
          <a:ext cx="4876800" cy="114300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1000">
                <a:tc>
                  <a:txBody>
                    <a:bodyPr/>
                    <a:lstStyle/>
                    <a:p>
                      <a:pPr algn="ctr"/>
                      <a:endParaRPr lang="en-US" dirty="0"/>
                    </a:p>
                  </a:txBody>
                  <a:tcPr/>
                </a:tc>
                <a:tc>
                  <a:txBody>
                    <a:bodyPr/>
                    <a:lstStyle/>
                    <a:p>
                      <a:pPr algn="ctr"/>
                      <a:r>
                        <a:rPr lang="en-US" dirty="0"/>
                        <a:t>ID#</a:t>
                      </a:r>
                    </a:p>
                  </a:txBody>
                  <a:tcPr/>
                </a:tc>
                <a:tc>
                  <a:txBody>
                    <a:bodyPr/>
                    <a:lstStyle/>
                    <a:p>
                      <a:pPr algn="ctr"/>
                      <a:r>
                        <a:rPr lang="en-US" dirty="0" err="1"/>
                        <a:t>R.Room</a:t>
                      </a:r>
                      <a:r>
                        <a:rPr lang="en-US" dirty="0"/>
                        <a:t>#</a:t>
                      </a:r>
                    </a:p>
                  </a:txBody>
                  <a:tcPr/>
                </a:tc>
                <a:tc>
                  <a:txBody>
                    <a:bodyPr/>
                    <a:lstStyle/>
                    <a:p>
                      <a:pPr algn="ctr"/>
                      <a:r>
                        <a:rPr lang="en-US" dirty="0"/>
                        <a:t>Size</a:t>
                      </a:r>
                    </a:p>
                  </a:txBody>
                  <a:tcPr/>
                </a:tc>
                <a:extLst>
                  <a:ext uri="{0D108BD9-81ED-4DB2-BD59-A6C34878D82A}">
                    <a16:rowId xmlns:a16="http://schemas.microsoft.com/office/drawing/2014/main" val="10000"/>
                  </a:ext>
                </a:extLst>
              </a:tr>
              <a:tr h="381000">
                <a:tc>
                  <a:txBody>
                    <a:bodyPr/>
                    <a:lstStyle/>
                    <a:p>
                      <a:pPr algn="r"/>
                      <a:endParaRPr lang="en-US" dirty="0"/>
                    </a:p>
                  </a:txBody>
                  <a:tcPr>
                    <a:solidFill>
                      <a:schemeClr val="bg1"/>
                    </a:solidFill>
                  </a:tcPr>
                </a:tc>
                <a:tc>
                  <a:txBody>
                    <a:bodyPr/>
                    <a:lstStyle/>
                    <a:p>
                      <a:pPr algn="r"/>
                      <a:r>
                        <a:rPr lang="en-US" dirty="0"/>
                        <a:t>40</a:t>
                      </a:r>
                    </a:p>
                  </a:txBody>
                  <a:tcPr/>
                </a:tc>
                <a:tc>
                  <a:txBody>
                    <a:bodyPr/>
                    <a:lstStyle/>
                    <a:p>
                      <a:pPr algn="r"/>
                      <a:r>
                        <a:rPr lang="en-US" dirty="0"/>
                        <a:t>1010</a:t>
                      </a:r>
                    </a:p>
                  </a:txBody>
                  <a:tcPr/>
                </a:tc>
                <a:tc>
                  <a:txBody>
                    <a:bodyPr/>
                    <a:lstStyle/>
                    <a:p>
                      <a:pPr algn="r"/>
                      <a:r>
                        <a:rPr lang="en-US" dirty="0"/>
                        <a:t>140</a:t>
                      </a:r>
                    </a:p>
                  </a:txBody>
                  <a:tcPr/>
                </a:tc>
                <a:extLst>
                  <a:ext uri="{0D108BD9-81ED-4DB2-BD59-A6C34878D82A}">
                    <a16:rowId xmlns:a16="http://schemas.microsoft.com/office/drawing/2014/main" val="10001"/>
                  </a:ext>
                </a:extLst>
              </a:tr>
              <a:tr h="381000">
                <a:tc>
                  <a:txBody>
                    <a:bodyPr/>
                    <a:lstStyle/>
                    <a:p>
                      <a:pPr algn="r"/>
                      <a:endParaRPr lang="en-US" dirty="0"/>
                    </a:p>
                  </a:txBody>
                  <a:tcPr>
                    <a:solidFill>
                      <a:schemeClr val="bg1"/>
                    </a:solidFill>
                  </a:tcPr>
                </a:tc>
                <a:tc>
                  <a:txBody>
                    <a:bodyPr/>
                    <a:lstStyle/>
                    <a:p>
                      <a:pPr algn="r"/>
                      <a:r>
                        <a:rPr lang="en-US" dirty="0"/>
                        <a:t>50</a:t>
                      </a:r>
                    </a:p>
                  </a:txBody>
                  <a:tcPr/>
                </a:tc>
                <a:tc>
                  <a:txBody>
                    <a:bodyPr/>
                    <a:lstStyle/>
                    <a:p>
                      <a:pPr algn="r"/>
                      <a:r>
                        <a:rPr lang="en-US" dirty="0"/>
                        <a:t>1020</a:t>
                      </a:r>
                    </a:p>
                  </a:txBody>
                  <a:tcPr/>
                </a:tc>
                <a:tc>
                  <a:txBody>
                    <a:bodyPr/>
                    <a:lstStyle/>
                    <a:p>
                      <a:pPr algn="r"/>
                      <a:r>
                        <a:rPr lang="en-US" dirty="0"/>
                        <a:t>150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 Typical Use of Cartesian Product</a:t>
            </a:r>
          </a:p>
        </p:txBody>
      </p:sp>
      <p:sp>
        <p:nvSpPr>
          <p:cNvPr id="19459" name="Rectangle 3"/>
          <p:cNvSpPr>
            <a:spLocks noGrp="1" noChangeArrowheads="1"/>
          </p:cNvSpPr>
          <p:nvPr>
            <p:ph type="body" idx="1"/>
          </p:nvPr>
        </p:nvSpPr>
        <p:spPr/>
        <p:txBody>
          <a:bodyPr/>
          <a:lstStyle/>
          <a:p>
            <a:pPr>
              <a:lnSpc>
                <a:spcPct val="80000"/>
              </a:lnSpc>
            </a:pPr>
            <a:r>
              <a:rPr lang="en-US" dirty="0"/>
              <a:t>After the Cartesian product, we got</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buFont typeface="Monotype Sorts" pitchFamily="2" charset="2"/>
              <a:buNone/>
            </a:pPr>
            <a:r>
              <a:rPr lang="en-US" dirty="0"/>
              <a:t>	This allowed us to correlate the information from the two original tables by examining each (generated) tuple in turn</a:t>
            </a:r>
          </a:p>
        </p:txBody>
      </p:sp>
      <p:graphicFrame>
        <p:nvGraphicFramePr>
          <p:cNvPr id="7" name="Content Placeholder 3"/>
          <p:cNvGraphicFramePr>
            <a:graphicFrameLocks/>
          </p:cNvGraphicFramePr>
          <p:nvPr/>
        </p:nvGraphicFramePr>
        <p:xfrm>
          <a:off x="1371600" y="2057400"/>
          <a:ext cx="7391400" cy="2667000"/>
        </p:xfrm>
        <a:graphic>
          <a:graphicData uri="http://schemas.openxmlformats.org/drawingml/2006/table">
            <a:tbl>
              <a:tblPr firstRow="1" bandCol="1">
                <a:tableStyleId>{21E4AEA4-8DFA-4A89-87EB-49C32662AFE0}</a:tableStyleId>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81000">
                <a:tc>
                  <a:txBody>
                    <a:bodyPr/>
                    <a:lstStyle/>
                    <a:p>
                      <a:pPr algn="ctr"/>
                      <a:endParaRPr lang="en-US" dirty="0"/>
                    </a:p>
                  </a:txBody>
                  <a:tcPr/>
                </a:tc>
                <a:tc>
                  <a:txBody>
                    <a:bodyPr/>
                    <a:lstStyle/>
                    <a:p>
                      <a:pPr algn="ctr"/>
                      <a:r>
                        <a:rPr lang="en-US" dirty="0"/>
                        <a:t>Size</a:t>
                      </a:r>
                    </a:p>
                  </a:txBody>
                  <a:tcPr/>
                </a:tc>
                <a:tc>
                  <a:txBody>
                    <a:bodyPr/>
                    <a:lstStyle/>
                    <a:p>
                      <a:pPr algn="ctr"/>
                      <a:r>
                        <a:rPr lang="en-US" dirty="0" err="1"/>
                        <a:t>R.Room</a:t>
                      </a:r>
                      <a:r>
                        <a:rPr lang="en-US" dirty="0"/>
                        <a:t>#</a:t>
                      </a:r>
                    </a:p>
                  </a:txBody>
                  <a:tcPr/>
                </a:tc>
                <a:tc>
                  <a:txBody>
                    <a:bodyPr/>
                    <a:lstStyle/>
                    <a:p>
                      <a:pPr algn="ctr"/>
                      <a:r>
                        <a:rPr lang="en-US" dirty="0"/>
                        <a:t>ID#</a:t>
                      </a:r>
                    </a:p>
                  </a:txBody>
                  <a:tcPr/>
                </a:tc>
                <a:tc>
                  <a:txBody>
                    <a:bodyPr/>
                    <a:lstStyle/>
                    <a:p>
                      <a:pPr algn="ctr"/>
                      <a:r>
                        <a:rPr lang="en-US" dirty="0" err="1"/>
                        <a:t>S.Room</a:t>
                      </a:r>
                      <a:r>
                        <a:rPr lang="en-US" dirty="0"/>
                        <a:t>#</a:t>
                      </a:r>
                    </a:p>
                  </a:txBody>
                  <a:tcPr/>
                </a:tc>
                <a:tc>
                  <a:txBody>
                    <a:bodyPr/>
                    <a:lstStyle/>
                    <a:p>
                      <a:pPr algn="ctr"/>
                      <a:r>
                        <a:rPr lang="en-US" dirty="0" err="1"/>
                        <a:t>YOB</a:t>
                      </a:r>
                      <a:endParaRPr lang="en-US" dirty="0"/>
                    </a:p>
                  </a:txBody>
                  <a:tcPr/>
                </a:tc>
                <a:extLst>
                  <a:ext uri="{0D108BD9-81ED-4DB2-BD59-A6C34878D82A}">
                    <a16:rowId xmlns:a16="http://schemas.microsoft.com/office/drawing/2014/main" val="10000"/>
                  </a:ext>
                </a:extLst>
              </a:tr>
              <a:tr h="381000">
                <a:tc>
                  <a:txBody>
                    <a:bodyPr/>
                    <a:lstStyle/>
                    <a:p>
                      <a:endParaRPr lang="en-US" dirty="0"/>
                    </a:p>
                  </a:txBody>
                  <a:tcPr>
                    <a:solidFill>
                      <a:schemeClr val="bg1"/>
                    </a:solidFill>
                  </a:tcPr>
                </a:tc>
                <a:tc>
                  <a:txBody>
                    <a:bodyPr/>
                    <a:lstStyle/>
                    <a:p>
                      <a:pPr algn="r"/>
                      <a:r>
                        <a:rPr lang="en-US" dirty="0"/>
                        <a:t>140</a:t>
                      </a:r>
                    </a:p>
                  </a:txBody>
                  <a:tcPr/>
                </a:tc>
                <a:tc>
                  <a:txBody>
                    <a:bodyPr/>
                    <a:lstStyle/>
                    <a:p>
                      <a:pPr algn="r"/>
                      <a:r>
                        <a:rPr lang="en-US" dirty="0"/>
                        <a:t>1010</a:t>
                      </a:r>
                    </a:p>
                  </a:txBody>
                  <a:tcPr/>
                </a:tc>
                <a:tc>
                  <a:txBody>
                    <a:bodyPr/>
                    <a:lstStyle/>
                    <a:p>
                      <a:pPr algn="r"/>
                      <a:r>
                        <a:rPr lang="en-US" dirty="0"/>
                        <a:t>40</a:t>
                      </a:r>
                    </a:p>
                  </a:txBody>
                  <a:tcPr/>
                </a:tc>
                <a:tc>
                  <a:txBody>
                    <a:bodyPr/>
                    <a:lstStyle/>
                    <a:p>
                      <a:pPr algn="r"/>
                      <a:r>
                        <a:rPr lang="en-US" dirty="0"/>
                        <a:t>1010</a:t>
                      </a:r>
                    </a:p>
                  </a:txBody>
                  <a:tcPr/>
                </a:tc>
                <a:tc>
                  <a:txBody>
                    <a:bodyPr/>
                    <a:lstStyle/>
                    <a:p>
                      <a:pPr algn="r"/>
                      <a:r>
                        <a:rPr lang="en-US" dirty="0"/>
                        <a:t>1982</a:t>
                      </a:r>
                    </a:p>
                  </a:txBody>
                  <a:tcPr/>
                </a:tc>
                <a:extLst>
                  <a:ext uri="{0D108BD9-81ED-4DB2-BD59-A6C34878D82A}">
                    <a16:rowId xmlns:a16="http://schemas.microsoft.com/office/drawing/2014/main" val="10001"/>
                  </a:ext>
                </a:extLst>
              </a:tr>
              <a:tr h="381000">
                <a:tc>
                  <a:txBody>
                    <a:bodyPr/>
                    <a:lstStyle/>
                    <a:p>
                      <a:endParaRPr lang="en-US" dirty="0"/>
                    </a:p>
                  </a:txBody>
                  <a:tcPr>
                    <a:solidFill>
                      <a:schemeClr val="bg1"/>
                    </a:solidFill>
                  </a:tcPr>
                </a:tc>
                <a:tc>
                  <a:txBody>
                    <a:bodyPr/>
                    <a:lstStyle/>
                    <a:p>
                      <a:pPr algn="r"/>
                      <a:r>
                        <a:rPr lang="en-US" dirty="0"/>
                        <a:t>140</a:t>
                      </a:r>
                    </a:p>
                  </a:txBody>
                  <a:tcPr/>
                </a:tc>
                <a:tc>
                  <a:txBody>
                    <a:bodyPr/>
                    <a:lstStyle/>
                    <a:p>
                      <a:pPr algn="r"/>
                      <a:r>
                        <a:rPr lang="en-US" dirty="0"/>
                        <a:t>1010</a:t>
                      </a:r>
                    </a:p>
                  </a:txBody>
                  <a:tcPr/>
                </a:tc>
                <a:tc>
                  <a:txBody>
                    <a:bodyPr/>
                    <a:lstStyle/>
                    <a:p>
                      <a:pPr algn="r"/>
                      <a:r>
                        <a:rPr lang="en-US" dirty="0"/>
                        <a:t>50</a:t>
                      </a:r>
                    </a:p>
                  </a:txBody>
                  <a:tcPr/>
                </a:tc>
                <a:tc>
                  <a:txBody>
                    <a:bodyPr/>
                    <a:lstStyle/>
                    <a:p>
                      <a:pPr algn="r"/>
                      <a:r>
                        <a:rPr lang="en-US" dirty="0"/>
                        <a:t>1020</a:t>
                      </a:r>
                    </a:p>
                  </a:txBody>
                  <a:tcPr/>
                </a:tc>
                <a:tc>
                  <a:txBody>
                    <a:bodyPr/>
                    <a:lstStyle/>
                    <a:p>
                      <a:pPr algn="r"/>
                      <a:r>
                        <a:rPr lang="en-US" dirty="0"/>
                        <a:t>1985</a:t>
                      </a:r>
                    </a:p>
                  </a:txBody>
                  <a:tcPr/>
                </a:tc>
                <a:extLst>
                  <a:ext uri="{0D108BD9-81ED-4DB2-BD59-A6C34878D82A}">
                    <a16:rowId xmlns:a16="http://schemas.microsoft.com/office/drawing/2014/main" val="10002"/>
                  </a:ext>
                </a:extLst>
              </a:tr>
              <a:tr h="381000">
                <a:tc>
                  <a:txBody>
                    <a:bodyPr/>
                    <a:lstStyle/>
                    <a:p>
                      <a:endParaRPr lang="en-US" dirty="0"/>
                    </a:p>
                  </a:txBody>
                  <a:tcPr>
                    <a:solidFill>
                      <a:schemeClr val="bg1"/>
                    </a:solidFill>
                  </a:tcPr>
                </a:tc>
                <a:tc>
                  <a:txBody>
                    <a:bodyPr/>
                    <a:lstStyle/>
                    <a:p>
                      <a:pPr algn="r"/>
                      <a:r>
                        <a:rPr lang="en-US" dirty="0"/>
                        <a:t>150</a:t>
                      </a:r>
                    </a:p>
                  </a:txBody>
                  <a:tcPr/>
                </a:tc>
                <a:tc>
                  <a:txBody>
                    <a:bodyPr/>
                    <a:lstStyle/>
                    <a:p>
                      <a:pPr algn="r"/>
                      <a:r>
                        <a:rPr lang="en-US" dirty="0"/>
                        <a:t>1020</a:t>
                      </a:r>
                    </a:p>
                  </a:txBody>
                  <a:tcPr/>
                </a:tc>
                <a:tc>
                  <a:txBody>
                    <a:bodyPr/>
                    <a:lstStyle/>
                    <a:p>
                      <a:pPr algn="r"/>
                      <a:r>
                        <a:rPr lang="en-US" dirty="0"/>
                        <a:t>40</a:t>
                      </a:r>
                    </a:p>
                  </a:txBody>
                  <a:tcPr/>
                </a:tc>
                <a:tc>
                  <a:txBody>
                    <a:bodyPr/>
                    <a:lstStyle/>
                    <a:p>
                      <a:pPr algn="r"/>
                      <a:r>
                        <a:rPr lang="en-US" dirty="0"/>
                        <a:t>1010</a:t>
                      </a:r>
                    </a:p>
                  </a:txBody>
                  <a:tcPr/>
                </a:tc>
                <a:tc>
                  <a:txBody>
                    <a:bodyPr/>
                    <a:lstStyle/>
                    <a:p>
                      <a:pPr algn="r"/>
                      <a:r>
                        <a:rPr lang="en-US" dirty="0"/>
                        <a:t>1982</a:t>
                      </a:r>
                    </a:p>
                  </a:txBody>
                  <a:tcPr/>
                </a:tc>
                <a:extLst>
                  <a:ext uri="{0D108BD9-81ED-4DB2-BD59-A6C34878D82A}">
                    <a16:rowId xmlns:a16="http://schemas.microsoft.com/office/drawing/2014/main" val="10003"/>
                  </a:ext>
                </a:extLst>
              </a:tr>
              <a:tr h="381000">
                <a:tc>
                  <a:txBody>
                    <a:bodyPr/>
                    <a:lstStyle/>
                    <a:p>
                      <a:endParaRPr lang="en-US" dirty="0"/>
                    </a:p>
                  </a:txBody>
                  <a:tcPr>
                    <a:solidFill>
                      <a:schemeClr val="bg1"/>
                    </a:solidFill>
                  </a:tcPr>
                </a:tc>
                <a:tc>
                  <a:txBody>
                    <a:bodyPr/>
                    <a:lstStyle/>
                    <a:p>
                      <a:pPr algn="r"/>
                      <a:r>
                        <a:rPr lang="en-US" dirty="0"/>
                        <a:t>150</a:t>
                      </a:r>
                    </a:p>
                  </a:txBody>
                  <a:tcPr/>
                </a:tc>
                <a:tc>
                  <a:txBody>
                    <a:bodyPr/>
                    <a:lstStyle/>
                    <a:p>
                      <a:pPr algn="r"/>
                      <a:r>
                        <a:rPr lang="en-US" dirty="0"/>
                        <a:t>1020</a:t>
                      </a:r>
                    </a:p>
                  </a:txBody>
                  <a:tcPr/>
                </a:tc>
                <a:tc>
                  <a:txBody>
                    <a:bodyPr/>
                    <a:lstStyle/>
                    <a:p>
                      <a:pPr algn="r"/>
                      <a:r>
                        <a:rPr lang="en-US" dirty="0"/>
                        <a:t>50</a:t>
                      </a:r>
                    </a:p>
                  </a:txBody>
                  <a:tcPr/>
                </a:tc>
                <a:tc>
                  <a:txBody>
                    <a:bodyPr/>
                    <a:lstStyle/>
                    <a:p>
                      <a:pPr algn="r"/>
                      <a:r>
                        <a:rPr lang="en-US" dirty="0"/>
                        <a:t>1020</a:t>
                      </a:r>
                    </a:p>
                  </a:txBody>
                  <a:tcPr/>
                </a:tc>
                <a:tc>
                  <a:txBody>
                    <a:bodyPr/>
                    <a:lstStyle/>
                    <a:p>
                      <a:pPr algn="r"/>
                      <a:r>
                        <a:rPr lang="en-US" dirty="0"/>
                        <a:t>1985</a:t>
                      </a:r>
                    </a:p>
                  </a:txBody>
                  <a:tcPr/>
                </a:tc>
                <a:extLst>
                  <a:ext uri="{0D108BD9-81ED-4DB2-BD59-A6C34878D82A}">
                    <a16:rowId xmlns:a16="http://schemas.microsoft.com/office/drawing/2014/main" val="10004"/>
                  </a:ext>
                </a:extLst>
              </a:tr>
              <a:tr h="381000">
                <a:tc>
                  <a:txBody>
                    <a:bodyPr/>
                    <a:lstStyle/>
                    <a:p>
                      <a:endParaRPr lang="en-US" dirty="0"/>
                    </a:p>
                  </a:txBody>
                  <a:tcPr>
                    <a:solidFill>
                      <a:schemeClr val="bg1"/>
                    </a:solidFill>
                  </a:tcPr>
                </a:tc>
                <a:tc>
                  <a:txBody>
                    <a:bodyPr/>
                    <a:lstStyle/>
                    <a:p>
                      <a:pPr algn="r"/>
                      <a:r>
                        <a:rPr lang="en-US" dirty="0"/>
                        <a:t>140</a:t>
                      </a:r>
                    </a:p>
                  </a:txBody>
                  <a:tcPr/>
                </a:tc>
                <a:tc>
                  <a:txBody>
                    <a:bodyPr/>
                    <a:lstStyle/>
                    <a:p>
                      <a:pPr algn="r"/>
                      <a:r>
                        <a:rPr lang="en-US" dirty="0"/>
                        <a:t>1030</a:t>
                      </a:r>
                    </a:p>
                  </a:txBody>
                  <a:tcPr/>
                </a:tc>
                <a:tc>
                  <a:txBody>
                    <a:bodyPr/>
                    <a:lstStyle/>
                    <a:p>
                      <a:pPr algn="r"/>
                      <a:r>
                        <a:rPr lang="en-US" dirty="0"/>
                        <a:t>40</a:t>
                      </a:r>
                    </a:p>
                  </a:txBody>
                  <a:tcPr/>
                </a:tc>
                <a:tc>
                  <a:txBody>
                    <a:bodyPr/>
                    <a:lstStyle/>
                    <a:p>
                      <a:pPr algn="r"/>
                      <a:r>
                        <a:rPr lang="en-US" dirty="0"/>
                        <a:t>1010</a:t>
                      </a:r>
                    </a:p>
                  </a:txBody>
                  <a:tcPr/>
                </a:tc>
                <a:tc>
                  <a:txBody>
                    <a:bodyPr/>
                    <a:lstStyle/>
                    <a:p>
                      <a:pPr algn="r"/>
                      <a:r>
                        <a:rPr lang="en-US" dirty="0"/>
                        <a:t>1982</a:t>
                      </a:r>
                    </a:p>
                  </a:txBody>
                  <a:tcPr/>
                </a:tc>
                <a:extLst>
                  <a:ext uri="{0D108BD9-81ED-4DB2-BD59-A6C34878D82A}">
                    <a16:rowId xmlns:a16="http://schemas.microsoft.com/office/drawing/2014/main" val="10005"/>
                  </a:ext>
                </a:extLst>
              </a:tr>
              <a:tr h="381000">
                <a:tc>
                  <a:txBody>
                    <a:bodyPr/>
                    <a:lstStyle/>
                    <a:p>
                      <a:endParaRPr lang="en-US" dirty="0"/>
                    </a:p>
                  </a:txBody>
                  <a:tcPr>
                    <a:solidFill>
                      <a:schemeClr val="bg1"/>
                    </a:solidFill>
                  </a:tcPr>
                </a:tc>
                <a:tc>
                  <a:txBody>
                    <a:bodyPr/>
                    <a:lstStyle/>
                    <a:p>
                      <a:pPr algn="r"/>
                      <a:r>
                        <a:rPr lang="en-US" dirty="0"/>
                        <a:t>140</a:t>
                      </a:r>
                    </a:p>
                  </a:txBody>
                  <a:tcPr/>
                </a:tc>
                <a:tc>
                  <a:txBody>
                    <a:bodyPr/>
                    <a:lstStyle/>
                    <a:p>
                      <a:pPr algn="r"/>
                      <a:r>
                        <a:rPr lang="en-US" dirty="0"/>
                        <a:t>1030</a:t>
                      </a:r>
                    </a:p>
                  </a:txBody>
                  <a:tcPr/>
                </a:tc>
                <a:tc>
                  <a:txBody>
                    <a:bodyPr/>
                    <a:lstStyle/>
                    <a:p>
                      <a:pPr algn="r"/>
                      <a:r>
                        <a:rPr lang="en-US" dirty="0"/>
                        <a:t>50</a:t>
                      </a:r>
                    </a:p>
                  </a:txBody>
                  <a:tcPr/>
                </a:tc>
                <a:tc>
                  <a:txBody>
                    <a:bodyPr/>
                    <a:lstStyle/>
                    <a:p>
                      <a:pPr algn="r"/>
                      <a:r>
                        <a:rPr lang="en-US" dirty="0"/>
                        <a:t>1020</a:t>
                      </a:r>
                    </a:p>
                  </a:txBody>
                  <a:tcPr/>
                </a:tc>
                <a:tc>
                  <a:txBody>
                    <a:bodyPr/>
                    <a:lstStyle/>
                    <a:p>
                      <a:pPr algn="r"/>
                      <a:r>
                        <a:rPr lang="en-US" dirty="0"/>
                        <a:t>1985</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A Typical Use of Cartesian Product</a:t>
            </a:r>
          </a:p>
        </p:txBody>
      </p:sp>
      <p:sp>
        <p:nvSpPr>
          <p:cNvPr id="20483" name="Content Placeholder 2"/>
          <p:cNvSpPr>
            <a:spLocks noGrp="1"/>
          </p:cNvSpPr>
          <p:nvPr>
            <p:ph idx="1"/>
          </p:nvPr>
        </p:nvSpPr>
        <p:spPr/>
        <p:txBody>
          <a:bodyPr/>
          <a:lstStyle/>
          <a:p>
            <a:r>
              <a:rPr lang="en-US" dirty="0"/>
              <a:t>This example showed how to correlate information from two tables</a:t>
            </a:r>
          </a:p>
          <a:p>
            <a:pPr lvl="1"/>
            <a:r>
              <a:rPr lang="en-US" dirty="0"/>
              <a:t>The first table had information about rooms and their sizes</a:t>
            </a:r>
          </a:p>
          <a:p>
            <a:pPr lvl="1"/>
            <a:r>
              <a:rPr lang="en-US" dirty="0"/>
              <a:t>The second table had information about employees including the rooms they sit in</a:t>
            </a:r>
          </a:p>
          <a:p>
            <a:pPr lvl="1"/>
            <a:r>
              <a:rPr lang="en-US" dirty="0"/>
              <a:t>The resulting table allows us to find out what are the sizes of the rooms the employees sit in</a:t>
            </a:r>
          </a:p>
          <a:p>
            <a:r>
              <a:rPr lang="en-US" dirty="0"/>
              <a:t>We had to specify </a:t>
            </a:r>
            <a:r>
              <a:rPr lang="en-US" dirty="0" err="1"/>
              <a:t>R.Room</a:t>
            </a:r>
            <a:r>
              <a:rPr lang="en-US" dirty="0"/>
              <a:t># or </a:t>
            </a:r>
            <a:r>
              <a:rPr lang="en-US" dirty="0" err="1"/>
              <a:t>S.Room</a:t>
            </a:r>
            <a:r>
              <a:rPr lang="en-US" dirty="0"/>
              <a:t># in SELECT, even though they happen to be equal because we need to specify from which relation a specific column in the output is drawn</a:t>
            </a:r>
          </a:p>
          <a:p>
            <a:r>
              <a:rPr lang="en-US" dirty="0"/>
              <a:t>We could, as we will see later, rename a column, to get Room#</a:t>
            </a:r>
          </a:p>
        </p:txBody>
      </p:sp>
      <p:graphicFrame>
        <p:nvGraphicFramePr>
          <p:cNvPr id="4" name="Content Placeholder 3"/>
          <p:cNvGraphicFramePr>
            <a:graphicFrameLocks/>
          </p:cNvGraphicFramePr>
          <p:nvPr/>
        </p:nvGraphicFramePr>
        <p:xfrm>
          <a:off x="1981200" y="5943600"/>
          <a:ext cx="4876800" cy="114300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1000">
                <a:tc>
                  <a:txBody>
                    <a:bodyPr/>
                    <a:lstStyle/>
                    <a:p>
                      <a:pPr algn="ctr"/>
                      <a:endParaRPr lang="en-US" dirty="0"/>
                    </a:p>
                  </a:txBody>
                  <a:tcPr/>
                </a:tc>
                <a:tc>
                  <a:txBody>
                    <a:bodyPr/>
                    <a:lstStyle/>
                    <a:p>
                      <a:pPr algn="ctr"/>
                      <a:r>
                        <a:rPr lang="en-US" dirty="0"/>
                        <a:t>ID#</a:t>
                      </a:r>
                    </a:p>
                  </a:txBody>
                  <a:tcPr/>
                </a:tc>
                <a:tc>
                  <a:txBody>
                    <a:bodyPr/>
                    <a:lstStyle/>
                    <a:p>
                      <a:pPr algn="ctr"/>
                      <a:r>
                        <a:rPr lang="en-US" dirty="0"/>
                        <a:t>Room#</a:t>
                      </a:r>
                    </a:p>
                  </a:txBody>
                  <a:tcPr/>
                </a:tc>
                <a:tc>
                  <a:txBody>
                    <a:bodyPr/>
                    <a:lstStyle/>
                    <a:p>
                      <a:pPr algn="ctr"/>
                      <a:r>
                        <a:rPr lang="en-US" dirty="0"/>
                        <a:t>Size</a:t>
                      </a:r>
                    </a:p>
                  </a:txBody>
                  <a:tcPr/>
                </a:tc>
                <a:extLst>
                  <a:ext uri="{0D108BD9-81ED-4DB2-BD59-A6C34878D82A}">
                    <a16:rowId xmlns:a16="http://schemas.microsoft.com/office/drawing/2014/main" val="10000"/>
                  </a:ext>
                </a:extLst>
              </a:tr>
              <a:tr h="381000">
                <a:tc>
                  <a:txBody>
                    <a:bodyPr/>
                    <a:lstStyle/>
                    <a:p>
                      <a:endParaRPr lang="en-US" dirty="0"/>
                    </a:p>
                  </a:txBody>
                  <a:tcPr>
                    <a:solidFill>
                      <a:schemeClr val="bg1"/>
                    </a:solidFill>
                  </a:tcPr>
                </a:tc>
                <a:tc>
                  <a:txBody>
                    <a:bodyPr/>
                    <a:lstStyle/>
                    <a:p>
                      <a:pPr algn="r"/>
                      <a:r>
                        <a:rPr lang="en-US" dirty="0"/>
                        <a:t>40</a:t>
                      </a:r>
                    </a:p>
                  </a:txBody>
                  <a:tcPr/>
                </a:tc>
                <a:tc>
                  <a:txBody>
                    <a:bodyPr/>
                    <a:lstStyle/>
                    <a:p>
                      <a:pPr algn="r"/>
                      <a:r>
                        <a:rPr lang="en-US" dirty="0"/>
                        <a:t>1010</a:t>
                      </a:r>
                    </a:p>
                  </a:txBody>
                  <a:tcPr/>
                </a:tc>
                <a:tc>
                  <a:txBody>
                    <a:bodyPr/>
                    <a:lstStyle/>
                    <a:p>
                      <a:pPr algn="r"/>
                      <a:r>
                        <a:rPr lang="en-US" dirty="0"/>
                        <a:t>140</a:t>
                      </a:r>
                    </a:p>
                  </a:txBody>
                  <a:tcPr/>
                </a:tc>
                <a:extLst>
                  <a:ext uri="{0D108BD9-81ED-4DB2-BD59-A6C34878D82A}">
                    <a16:rowId xmlns:a16="http://schemas.microsoft.com/office/drawing/2014/main" val="10001"/>
                  </a:ext>
                </a:extLst>
              </a:tr>
              <a:tr h="381000">
                <a:tc>
                  <a:txBody>
                    <a:bodyPr/>
                    <a:lstStyle/>
                    <a:p>
                      <a:endParaRPr lang="en-US" dirty="0"/>
                    </a:p>
                  </a:txBody>
                  <a:tcPr>
                    <a:solidFill>
                      <a:schemeClr val="bg1"/>
                    </a:solidFill>
                  </a:tcPr>
                </a:tc>
                <a:tc>
                  <a:txBody>
                    <a:bodyPr/>
                    <a:lstStyle/>
                    <a:p>
                      <a:pPr algn="r"/>
                      <a:r>
                        <a:rPr lang="en-US" dirty="0"/>
                        <a:t>50</a:t>
                      </a:r>
                    </a:p>
                  </a:txBody>
                  <a:tcPr/>
                </a:tc>
                <a:tc>
                  <a:txBody>
                    <a:bodyPr/>
                    <a:lstStyle/>
                    <a:p>
                      <a:pPr algn="r"/>
                      <a:r>
                        <a:rPr lang="en-US" dirty="0"/>
                        <a:t>1020</a:t>
                      </a:r>
                    </a:p>
                  </a:txBody>
                  <a:tcPr/>
                </a:tc>
                <a:tc>
                  <a:txBody>
                    <a:bodyPr/>
                    <a:lstStyle/>
                    <a:p>
                      <a:pPr algn="r"/>
                      <a:r>
                        <a:rPr lang="en-US" dirty="0"/>
                        <a:t>150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95E0-63E1-4D20-B48E-B48C2B2D1CF4}"/>
              </a:ext>
            </a:extLst>
          </p:cNvPr>
          <p:cNvSpPr>
            <a:spLocks noGrp="1"/>
          </p:cNvSpPr>
          <p:nvPr>
            <p:ph type="title"/>
          </p:nvPr>
        </p:nvSpPr>
        <p:spPr/>
        <p:txBody>
          <a:bodyPr/>
          <a:lstStyle/>
          <a:p>
            <a:r>
              <a:rPr lang="en-US" dirty="0"/>
              <a:t>WHERE Can Formally Examine</a:t>
            </a:r>
            <a:br>
              <a:rPr lang="en-US" dirty="0"/>
            </a:br>
            <a:r>
              <a:rPr lang="en-US" dirty="0"/>
              <a:t>Only One Tuple at a Time</a:t>
            </a:r>
          </a:p>
        </p:txBody>
      </p:sp>
      <p:sp>
        <p:nvSpPr>
          <p:cNvPr id="3" name="Content Placeholder 2">
            <a:extLst>
              <a:ext uri="{FF2B5EF4-FFF2-40B4-BE49-F238E27FC236}">
                <a16:creationId xmlns:a16="http://schemas.microsoft.com/office/drawing/2014/main" id="{F030CE9C-41B6-4DD5-A84A-C115199317A9}"/>
              </a:ext>
            </a:extLst>
          </p:cNvPr>
          <p:cNvSpPr>
            <a:spLocks noGrp="1"/>
          </p:cNvSpPr>
          <p:nvPr>
            <p:ph idx="1"/>
          </p:nvPr>
        </p:nvSpPr>
        <p:spPr/>
        <p:txBody>
          <a:bodyPr/>
          <a:lstStyle/>
          <a:p>
            <a:r>
              <a:rPr lang="en-US" dirty="0"/>
              <a:t>WHERE examines only one tuple at a time</a:t>
            </a:r>
          </a:p>
          <a:p>
            <a:r>
              <a:rPr lang="en-US" dirty="0"/>
              <a:t>Therefore if we want to correlate information from more than one relation by looking at several tuples from several relations we have to “prepare” something that is a single tuple</a:t>
            </a:r>
          </a:p>
          <a:p>
            <a:pPr lvl="1"/>
            <a:r>
              <a:rPr lang="en-US" dirty="0"/>
              <a:t>Or even if we want to look at two (or more) tuples from the same relation</a:t>
            </a:r>
          </a:p>
          <a:p>
            <a:r>
              <a:rPr lang="en-US" dirty="0"/>
              <a:t>We take the cartesian product of the relevant relations</a:t>
            </a:r>
          </a:p>
          <a:p>
            <a:pPr lvl="1"/>
            <a:r>
              <a:rPr lang="en-US" dirty="0"/>
              <a:t>Or even the cartesian product of two (or more) copies of the same relation</a:t>
            </a:r>
          </a:p>
          <a:p>
            <a:r>
              <a:rPr lang="en-US" dirty="0"/>
              <a:t>A single tuple in the resulting relation allows us to correlate several tuples from the original relations</a:t>
            </a:r>
          </a:p>
        </p:txBody>
      </p:sp>
    </p:spTree>
    <p:extLst>
      <p:ext uri="{BB962C8B-B14F-4D97-AF65-F5344CB8AC3E}">
        <p14:creationId xmlns:p14="http://schemas.microsoft.com/office/powerpoint/2010/main" val="338808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15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1508" name="Rectangle 4"/>
          <p:cNvSpPr>
            <a:spLocks noGrp="1" noChangeArrowheads="1"/>
          </p:cNvSpPr>
          <p:nvPr>
            <p:ph type="title"/>
          </p:nvPr>
        </p:nvSpPr>
        <p:spPr>
          <a:noFill/>
        </p:spPr>
        <p:txBody>
          <a:bodyPr lIns="102590" tIns="51296" rIns="102590" bIns="51296"/>
          <a:lstStyle/>
          <a:p>
            <a:pPr defTabSz="914400"/>
            <a:r>
              <a:rPr lang="en-US" dirty="0"/>
              <a:t>Union</a:t>
            </a:r>
          </a:p>
        </p:txBody>
      </p:sp>
      <p:sp>
        <p:nvSpPr>
          <p:cNvPr id="21509" name="Rectangle 5"/>
          <p:cNvSpPr>
            <a:spLocks noGrp="1" noChangeArrowheads="1"/>
          </p:cNvSpPr>
          <p:nvPr>
            <p:ph type="body" idx="1"/>
          </p:nvPr>
        </p:nvSpPr>
        <p:spPr>
          <a:noFill/>
        </p:spPr>
        <p:txBody>
          <a:bodyPr lIns="102590" tIns="51296" rIns="102590" bIns="51296"/>
          <a:lstStyle/>
          <a:p>
            <a:pPr marL="457200" indent="-457200" defTabSz="914400"/>
            <a:endParaRPr lang="en-US" dirty="0"/>
          </a:p>
          <a:p>
            <a:pPr marL="457200" indent="-457200" defTabSz="914400"/>
            <a:endParaRPr lang="en-US" dirty="0"/>
          </a:p>
          <a:p>
            <a:pPr marL="457200" indent="-457200" defTabSz="914400"/>
            <a:endParaRPr lang="en-US" dirty="0"/>
          </a:p>
          <a:p>
            <a:pPr marL="457200" indent="-457200" defTabSz="914400"/>
            <a:r>
              <a:rPr lang="en-US" dirty="0"/>
              <a:t>SQL statement</a:t>
            </a:r>
          </a:p>
          <a:p>
            <a:pPr marL="838200" lvl="1" indent="-381000" defTabSz="914400">
              <a:buFont typeface="Symbol" pitchFamily="18" charset="2"/>
              <a:buNone/>
            </a:pPr>
            <a:r>
              <a:rPr lang="en-US" dirty="0">
                <a:solidFill>
                  <a:srgbClr val="00AE00"/>
                </a:solidFill>
              </a:rPr>
              <a:t>SELECT</a:t>
            </a:r>
            <a:r>
              <a:rPr lang="en-US" dirty="0">
                <a:solidFill>
                  <a:srgbClr val="FC0128"/>
                </a:solidFill>
              </a:rPr>
              <a:t> </a:t>
            </a:r>
            <a:r>
              <a:rPr lang="en-US" dirty="0"/>
              <a:t>*</a:t>
            </a:r>
          </a:p>
          <a:p>
            <a:pPr marL="838200" lvl="1" indent="-381000" defTabSz="914400">
              <a:buFont typeface="Symbol" pitchFamily="18" charset="2"/>
              <a:buNone/>
            </a:pPr>
            <a:r>
              <a:rPr lang="en-US" dirty="0">
                <a:solidFill>
                  <a:srgbClr val="00AE00"/>
                </a:solidFill>
              </a:rPr>
              <a:t>FROM</a:t>
            </a:r>
            <a:r>
              <a:rPr lang="en-US" dirty="0">
                <a:solidFill>
                  <a:srgbClr val="FC0128"/>
                </a:solidFill>
              </a:rPr>
              <a:t> </a:t>
            </a:r>
            <a:r>
              <a:rPr lang="en-US" dirty="0"/>
              <a:t>R</a:t>
            </a:r>
          </a:p>
          <a:p>
            <a:pPr marL="838200" lvl="1" indent="-381000" defTabSz="914400">
              <a:buFont typeface="Symbol" pitchFamily="18" charset="2"/>
              <a:buNone/>
            </a:pPr>
            <a:r>
              <a:rPr lang="en-US" dirty="0">
                <a:solidFill>
                  <a:srgbClr val="00AE00"/>
                </a:solidFill>
              </a:rPr>
              <a:t>UNION</a:t>
            </a:r>
          </a:p>
          <a:p>
            <a:pPr marL="838200" lvl="1" indent="-381000" defTabSz="914400">
              <a:buFont typeface="Symbol" pitchFamily="18" charset="2"/>
              <a:buNone/>
            </a:pPr>
            <a:r>
              <a:rPr lang="en-US" dirty="0">
                <a:solidFill>
                  <a:srgbClr val="00AE00"/>
                </a:solidFill>
              </a:rPr>
              <a:t>SELECT</a:t>
            </a:r>
            <a:r>
              <a:rPr lang="en-US" dirty="0">
                <a:solidFill>
                  <a:srgbClr val="FC0128"/>
                </a:solidFill>
              </a:rPr>
              <a:t> </a:t>
            </a:r>
            <a:r>
              <a:rPr lang="en-US" dirty="0"/>
              <a:t>*</a:t>
            </a:r>
          </a:p>
          <a:p>
            <a:pPr marL="838200" lvl="1" indent="-381000" defTabSz="914400">
              <a:buFont typeface="Symbol" pitchFamily="18" charset="2"/>
              <a:buNone/>
            </a:pPr>
            <a:r>
              <a:rPr lang="en-US" dirty="0">
                <a:solidFill>
                  <a:srgbClr val="00AE00"/>
                </a:solidFill>
              </a:rPr>
              <a:t>FROM</a:t>
            </a:r>
            <a:r>
              <a:rPr lang="en-US" dirty="0">
                <a:solidFill>
                  <a:srgbClr val="FC0128"/>
                </a:solidFill>
              </a:rPr>
              <a:t> </a:t>
            </a:r>
            <a:r>
              <a:rPr lang="en-US" dirty="0"/>
              <a:t>S;</a:t>
            </a:r>
          </a:p>
          <a:p>
            <a:pPr marL="838200" lvl="1" indent="-381000" defTabSz="914400">
              <a:buFont typeface="Symbol" pitchFamily="18" charset="2"/>
              <a:buNone/>
            </a:pPr>
            <a:r>
              <a:rPr lang="en-US" dirty="0"/>
              <a:t> 	</a:t>
            </a:r>
          </a:p>
          <a:p>
            <a:pPr marL="838200" lvl="1" indent="-381000" defTabSz="914400">
              <a:buFont typeface="Symbol" pitchFamily="18" charset="2"/>
              <a:buNone/>
            </a:pPr>
            <a:endParaRPr lang="en-US" dirty="0"/>
          </a:p>
          <a:p>
            <a:pPr marL="838200" lvl="1" indent="-381000" defTabSz="914400">
              <a:buFont typeface="Symbol" pitchFamily="18" charset="2"/>
              <a:buNone/>
            </a:pPr>
            <a:endParaRPr lang="en-US" dirty="0"/>
          </a:p>
          <a:p>
            <a:pPr marL="457200" indent="-457200" defTabSz="914400"/>
            <a:endParaRPr lang="en-US" dirty="0"/>
          </a:p>
          <a:p>
            <a:pPr marL="457200" indent="-457200" defTabSz="914400"/>
            <a:r>
              <a:rPr lang="en-US" dirty="0"/>
              <a:t>Note: We happened to choose to remove duplicate rows</a:t>
            </a:r>
          </a:p>
          <a:p>
            <a:pPr marL="457200" indent="-457200" defTabSz="914400"/>
            <a:r>
              <a:rPr lang="en-US" dirty="0"/>
              <a:t>Note: we </a:t>
            </a:r>
            <a:r>
              <a:rPr lang="en-US" b="1" i="1" dirty="0">
                <a:solidFill>
                  <a:srgbClr val="FF0000"/>
                </a:solidFill>
              </a:rPr>
              <a:t>could not </a:t>
            </a:r>
            <a:r>
              <a:rPr lang="en-US" dirty="0"/>
              <a:t>just write R UNION S (syntax quirk)</a:t>
            </a:r>
          </a:p>
        </p:txBody>
      </p:sp>
      <p:graphicFrame>
        <p:nvGraphicFramePr>
          <p:cNvPr id="6" name="Content Placeholder 3"/>
          <p:cNvGraphicFramePr>
            <a:graphicFrameLocks/>
          </p:cNvGraphicFramePr>
          <p:nvPr/>
        </p:nvGraphicFramePr>
        <p:xfrm>
          <a:off x="1905000" y="11430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nvGraphicFramePr>
        <p:xfrm>
          <a:off x="5638800" y="11430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3</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9" name="Content Placeholder 3"/>
          <p:cNvGraphicFramePr>
            <a:graphicFrameLocks/>
          </p:cNvGraphicFramePr>
          <p:nvPr/>
        </p:nvGraphicFramePr>
        <p:xfrm>
          <a:off x="3505200" y="4724400"/>
          <a:ext cx="2844801" cy="14833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3</a:t>
                      </a:r>
                    </a:p>
                  </a:txBody>
                  <a:tcPr/>
                </a:tc>
                <a:tc>
                  <a:txBody>
                    <a:bodyPr/>
                    <a:lstStyle/>
                    <a:p>
                      <a:pPr algn="r"/>
                      <a:r>
                        <a:rPr lang="en-US" dirty="0"/>
                        <a:t>20</a:t>
                      </a: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Union Compatibility</a:t>
            </a:r>
          </a:p>
        </p:txBody>
      </p:sp>
      <p:sp>
        <p:nvSpPr>
          <p:cNvPr id="22531" name="Rectangle 3"/>
          <p:cNvSpPr>
            <a:spLocks noGrp="1" noChangeArrowheads="1"/>
          </p:cNvSpPr>
          <p:nvPr>
            <p:ph type="body" idx="1"/>
          </p:nvPr>
        </p:nvSpPr>
        <p:spPr/>
        <p:txBody>
          <a:bodyPr/>
          <a:lstStyle/>
          <a:p>
            <a:r>
              <a:rPr lang="en-US" dirty="0"/>
              <a:t>We require same -arity (number of columns), otherwise the result is not a relation </a:t>
            </a:r>
          </a:p>
          <a:p>
            <a:r>
              <a:rPr lang="en-US" dirty="0"/>
              <a:t>Also, the operation “probably” should make sense, that is the values in corresponding columns should be drawn from the same domains</a:t>
            </a:r>
          </a:p>
          <a:p>
            <a:r>
              <a:rPr lang="en-US" dirty="0"/>
              <a:t>We refer to these as </a:t>
            </a:r>
            <a:r>
              <a:rPr lang="en-US" b="1" i="1" dirty="0">
                <a:solidFill>
                  <a:srgbClr val="FF0000"/>
                </a:solidFill>
              </a:rPr>
              <a:t>union compatibility </a:t>
            </a:r>
            <a:r>
              <a:rPr lang="en-US" dirty="0"/>
              <a:t>of relations</a:t>
            </a:r>
          </a:p>
          <a:p>
            <a:r>
              <a:rPr lang="en-US" dirty="0"/>
              <a:t>Sometimes, just the term </a:t>
            </a:r>
            <a:r>
              <a:rPr lang="en-US" b="1" i="1" dirty="0">
                <a:solidFill>
                  <a:srgbClr val="FF0000"/>
                </a:solidFill>
              </a:rPr>
              <a:t>compatibility</a:t>
            </a:r>
            <a:r>
              <a:rPr lang="en-US" dirty="0"/>
              <a:t> is used</a:t>
            </a:r>
          </a:p>
          <a:p>
            <a:r>
              <a:rPr lang="en-US" dirty="0"/>
              <a:t>The names of the columns in the result are taken from the first relation</a:t>
            </a:r>
          </a:p>
          <a:p>
            <a:r>
              <a:rPr lang="en-US" dirty="0"/>
              <a:t>Actually, in this unit for clarity, it is best to assume that the column names are the same and that is what we will do from now 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35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3556" name="Rectangle 4"/>
          <p:cNvSpPr>
            <a:spLocks noGrp="1" noChangeArrowheads="1"/>
          </p:cNvSpPr>
          <p:nvPr>
            <p:ph type="title"/>
          </p:nvPr>
        </p:nvSpPr>
        <p:spPr>
          <a:noFill/>
        </p:spPr>
        <p:txBody>
          <a:bodyPr lIns="102590" tIns="51296" rIns="102590" bIns="51296"/>
          <a:lstStyle/>
          <a:p>
            <a:pPr defTabSz="914400"/>
            <a:r>
              <a:rPr lang="en-US"/>
              <a:t>Difference</a:t>
            </a:r>
          </a:p>
        </p:txBody>
      </p:sp>
      <p:sp>
        <p:nvSpPr>
          <p:cNvPr id="23557" name="Rectangle 5"/>
          <p:cNvSpPr>
            <a:spLocks noGrp="1" noChangeArrowheads="1"/>
          </p:cNvSpPr>
          <p:nvPr>
            <p:ph type="body" idx="1"/>
          </p:nvPr>
        </p:nvSpPr>
        <p:spPr>
          <a:noFill/>
        </p:spPr>
        <p:txBody>
          <a:bodyPr lIns="102590" tIns="51296" rIns="102590" bIns="51296"/>
          <a:lstStyle/>
          <a:p>
            <a:pPr marL="457200" indent="-457200" defTabSz="914400"/>
            <a:endParaRPr lang="en-US" dirty="0"/>
          </a:p>
          <a:p>
            <a:pPr marL="457200" indent="-457200" defTabSz="914400"/>
            <a:endParaRPr lang="en-US" dirty="0"/>
          </a:p>
          <a:p>
            <a:pPr marL="457200" indent="-457200" defTabSz="914400"/>
            <a:endParaRPr lang="en-US" dirty="0"/>
          </a:p>
          <a:p>
            <a:pPr marL="457200" indent="-457200" defTabSz="914400"/>
            <a:endParaRPr lang="en-US" dirty="0"/>
          </a:p>
          <a:p>
            <a:pPr marL="457200" indent="-457200" defTabSz="914400"/>
            <a:r>
              <a:rPr lang="en-US" dirty="0"/>
              <a:t>SQL statement</a:t>
            </a:r>
          </a:p>
          <a:p>
            <a:pPr marL="838200" lvl="1" indent="-381000" defTabSz="914400">
              <a:buFont typeface="Symbol" pitchFamily="18" charset="2"/>
              <a:buNone/>
            </a:pPr>
            <a:r>
              <a:rPr lang="en-US" dirty="0">
                <a:solidFill>
                  <a:srgbClr val="00AE00"/>
                </a:solidFill>
              </a:rPr>
              <a:t>SELECT</a:t>
            </a:r>
            <a:r>
              <a:rPr lang="en-US" dirty="0">
                <a:solidFill>
                  <a:srgbClr val="FC0128"/>
                </a:solidFill>
              </a:rPr>
              <a:t> </a:t>
            </a:r>
            <a:r>
              <a:rPr lang="en-US" dirty="0"/>
              <a:t>*</a:t>
            </a:r>
          </a:p>
          <a:p>
            <a:pPr marL="838200" lvl="1" indent="-381000" defTabSz="914400">
              <a:buFont typeface="Symbol" pitchFamily="18" charset="2"/>
              <a:buNone/>
            </a:pPr>
            <a:r>
              <a:rPr lang="en-US" dirty="0">
                <a:solidFill>
                  <a:srgbClr val="00AE00"/>
                </a:solidFill>
              </a:rPr>
              <a:t>FROM</a:t>
            </a:r>
            <a:r>
              <a:rPr lang="en-US" dirty="0">
                <a:solidFill>
                  <a:srgbClr val="FC0128"/>
                </a:solidFill>
              </a:rPr>
              <a:t> </a:t>
            </a:r>
            <a:r>
              <a:rPr lang="en-US" dirty="0"/>
              <a:t>R</a:t>
            </a:r>
          </a:p>
          <a:p>
            <a:pPr marL="838200" lvl="1" indent="-381000" defTabSz="914400">
              <a:buFont typeface="Symbol" pitchFamily="18" charset="2"/>
              <a:buNone/>
            </a:pPr>
            <a:r>
              <a:rPr lang="en-US" dirty="0">
                <a:solidFill>
                  <a:srgbClr val="00AE00"/>
                </a:solidFill>
              </a:rPr>
              <a:t>MINUS</a:t>
            </a:r>
          </a:p>
          <a:p>
            <a:pPr marL="838200" lvl="1" indent="-381000" defTabSz="914400">
              <a:buFont typeface="Symbol" pitchFamily="18" charset="2"/>
              <a:buNone/>
            </a:pPr>
            <a:r>
              <a:rPr lang="en-US" dirty="0">
                <a:solidFill>
                  <a:srgbClr val="00AE00"/>
                </a:solidFill>
              </a:rPr>
              <a:t>SELECT</a:t>
            </a:r>
            <a:r>
              <a:rPr lang="en-US" dirty="0">
                <a:solidFill>
                  <a:srgbClr val="FC0128"/>
                </a:solidFill>
              </a:rPr>
              <a:t> </a:t>
            </a:r>
            <a:r>
              <a:rPr lang="en-US" dirty="0"/>
              <a:t>*</a:t>
            </a:r>
          </a:p>
          <a:p>
            <a:pPr marL="838200" lvl="1" indent="-381000" defTabSz="914400">
              <a:buFont typeface="Symbol" pitchFamily="18" charset="2"/>
              <a:buNone/>
            </a:pPr>
            <a:r>
              <a:rPr lang="en-US" dirty="0">
                <a:solidFill>
                  <a:srgbClr val="00AE00"/>
                </a:solidFill>
              </a:rPr>
              <a:t>FROM</a:t>
            </a:r>
            <a:r>
              <a:rPr lang="en-US" dirty="0">
                <a:solidFill>
                  <a:srgbClr val="FC0128"/>
                </a:solidFill>
              </a:rPr>
              <a:t> </a:t>
            </a:r>
            <a:r>
              <a:rPr lang="en-US" dirty="0"/>
              <a:t>S;</a:t>
            </a:r>
          </a:p>
          <a:p>
            <a:pPr marL="838200" lvl="1" indent="-381000" defTabSz="914400">
              <a:buFont typeface="Symbol" pitchFamily="18" charset="2"/>
              <a:buNone/>
            </a:pPr>
            <a:r>
              <a:rPr lang="en-US" dirty="0"/>
              <a:t> 	</a:t>
            </a:r>
          </a:p>
          <a:p>
            <a:pPr marL="838200" lvl="1" indent="-381000" defTabSz="914400">
              <a:buFont typeface="Symbol" pitchFamily="18" charset="2"/>
              <a:buNone/>
            </a:pPr>
            <a:br>
              <a:rPr lang="en-US" dirty="0"/>
            </a:br>
            <a:endParaRPr lang="en-US" dirty="0"/>
          </a:p>
          <a:p>
            <a:pPr marL="457200" indent="-457200" defTabSz="914400"/>
            <a:r>
              <a:rPr lang="en-US" dirty="0"/>
              <a:t>Union compatibility is required</a:t>
            </a:r>
          </a:p>
          <a:p>
            <a:pPr marL="0" indent="0" defTabSz="914400">
              <a:buNone/>
            </a:pPr>
            <a:r>
              <a:rPr lang="en-US" dirty="0"/>
              <a:t>	</a:t>
            </a:r>
          </a:p>
        </p:txBody>
      </p:sp>
      <p:graphicFrame>
        <p:nvGraphicFramePr>
          <p:cNvPr id="6" name="Content Placeholder 3"/>
          <p:cNvGraphicFramePr>
            <a:graphicFrameLocks/>
          </p:cNvGraphicFramePr>
          <p:nvPr/>
        </p:nvGraphicFramePr>
        <p:xfrm>
          <a:off x="1905000" y="13716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nvGraphicFramePr>
        <p:xfrm>
          <a:off x="5638800" y="13716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3</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8" name="Content Placeholder 3"/>
          <p:cNvGraphicFramePr>
            <a:graphicFrameLocks/>
          </p:cNvGraphicFramePr>
          <p:nvPr/>
        </p:nvGraphicFramePr>
        <p:xfrm>
          <a:off x="3733800" y="5410200"/>
          <a:ext cx="2844801" cy="74168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7020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57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580" name="Rectangle 4"/>
          <p:cNvSpPr>
            <a:spLocks noGrp="1" noChangeArrowheads="1"/>
          </p:cNvSpPr>
          <p:nvPr>
            <p:ph type="title"/>
          </p:nvPr>
        </p:nvSpPr>
        <p:spPr>
          <a:noFill/>
        </p:spPr>
        <p:txBody>
          <a:bodyPr lIns="102590" tIns="51296" rIns="102590" bIns="51296"/>
          <a:lstStyle/>
          <a:p>
            <a:pPr defTabSz="914400"/>
            <a:r>
              <a:rPr lang="en-US"/>
              <a:t>Intersection</a:t>
            </a:r>
          </a:p>
        </p:txBody>
      </p:sp>
      <p:sp>
        <p:nvSpPr>
          <p:cNvPr id="24581" name="Rectangle 5"/>
          <p:cNvSpPr>
            <a:spLocks noGrp="1" noChangeArrowheads="1"/>
          </p:cNvSpPr>
          <p:nvPr>
            <p:ph type="body" idx="1"/>
          </p:nvPr>
        </p:nvSpPr>
        <p:spPr>
          <a:noFill/>
        </p:spPr>
        <p:txBody>
          <a:bodyPr lIns="102590" tIns="51296" rIns="102590" bIns="51296"/>
          <a:lstStyle/>
          <a:p>
            <a:pPr marL="457200" indent="-457200" defTabSz="914400"/>
            <a:endParaRPr lang="en-US" dirty="0"/>
          </a:p>
          <a:p>
            <a:pPr marL="457200" indent="-457200" defTabSz="914400"/>
            <a:endParaRPr lang="en-US" dirty="0"/>
          </a:p>
          <a:p>
            <a:pPr marL="457200" indent="-457200" defTabSz="914400"/>
            <a:endParaRPr lang="en-US" dirty="0"/>
          </a:p>
          <a:p>
            <a:pPr marL="457200" indent="-457200" defTabSz="914400"/>
            <a:endParaRPr lang="en-US" dirty="0"/>
          </a:p>
          <a:p>
            <a:pPr marL="457200" indent="-457200" defTabSz="914400"/>
            <a:r>
              <a:rPr lang="en-US" dirty="0"/>
              <a:t>SQL statement</a:t>
            </a:r>
          </a:p>
          <a:p>
            <a:pPr marL="838200" lvl="1" indent="-381000" defTabSz="914400">
              <a:buFont typeface="Symbol" pitchFamily="18" charset="2"/>
              <a:buNone/>
            </a:pPr>
            <a:r>
              <a:rPr lang="en-US" dirty="0">
                <a:solidFill>
                  <a:srgbClr val="00AE00"/>
                </a:solidFill>
              </a:rPr>
              <a:t>SELECT</a:t>
            </a:r>
            <a:r>
              <a:rPr lang="en-US" dirty="0">
                <a:solidFill>
                  <a:srgbClr val="FC0128"/>
                </a:solidFill>
              </a:rPr>
              <a:t> </a:t>
            </a:r>
            <a:r>
              <a:rPr lang="en-US" dirty="0"/>
              <a:t>*</a:t>
            </a:r>
          </a:p>
          <a:p>
            <a:pPr marL="838200" lvl="1" indent="-381000" defTabSz="914400">
              <a:buFont typeface="Symbol" pitchFamily="18" charset="2"/>
              <a:buNone/>
            </a:pPr>
            <a:r>
              <a:rPr lang="en-US" dirty="0">
                <a:solidFill>
                  <a:srgbClr val="00AE00"/>
                </a:solidFill>
              </a:rPr>
              <a:t>FROM</a:t>
            </a:r>
            <a:r>
              <a:rPr lang="en-US" dirty="0">
                <a:solidFill>
                  <a:srgbClr val="FC0128"/>
                </a:solidFill>
              </a:rPr>
              <a:t> </a:t>
            </a:r>
            <a:r>
              <a:rPr lang="en-US" dirty="0"/>
              <a:t>R</a:t>
            </a:r>
          </a:p>
          <a:p>
            <a:pPr marL="838200" lvl="1" indent="-381000" defTabSz="914400">
              <a:buFont typeface="Symbol" pitchFamily="18" charset="2"/>
              <a:buNone/>
            </a:pPr>
            <a:r>
              <a:rPr lang="en-US" dirty="0">
                <a:solidFill>
                  <a:srgbClr val="00AE00"/>
                </a:solidFill>
              </a:rPr>
              <a:t>INTERSECT</a:t>
            </a:r>
          </a:p>
          <a:p>
            <a:pPr marL="838200" lvl="1" indent="-381000" defTabSz="914400">
              <a:buFont typeface="Symbol" pitchFamily="18" charset="2"/>
              <a:buNone/>
            </a:pPr>
            <a:r>
              <a:rPr lang="en-US" dirty="0">
                <a:solidFill>
                  <a:srgbClr val="00AE00"/>
                </a:solidFill>
              </a:rPr>
              <a:t>SELECT</a:t>
            </a:r>
            <a:r>
              <a:rPr lang="en-US" dirty="0">
                <a:solidFill>
                  <a:srgbClr val="FC0128"/>
                </a:solidFill>
              </a:rPr>
              <a:t> </a:t>
            </a:r>
            <a:r>
              <a:rPr lang="en-US" dirty="0"/>
              <a:t>*</a:t>
            </a:r>
          </a:p>
          <a:p>
            <a:pPr marL="838200" lvl="1" indent="-381000" defTabSz="914400">
              <a:buFont typeface="Symbol" pitchFamily="18" charset="2"/>
              <a:buNone/>
            </a:pPr>
            <a:r>
              <a:rPr lang="en-US" dirty="0">
                <a:solidFill>
                  <a:srgbClr val="00AE00"/>
                </a:solidFill>
              </a:rPr>
              <a:t>FROM</a:t>
            </a:r>
            <a:r>
              <a:rPr lang="en-US" dirty="0">
                <a:solidFill>
                  <a:srgbClr val="FC0128"/>
                </a:solidFill>
              </a:rPr>
              <a:t> </a:t>
            </a:r>
            <a:r>
              <a:rPr lang="en-US" dirty="0"/>
              <a:t>S;</a:t>
            </a:r>
          </a:p>
          <a:p>
            <a:pPr marL="838200" lvl="1" indent="-381000" defTabSz="914400">
              <a:buFont typeface="Symbol" pitchFamily="18" charset="2"/>
              <a:buNone/>
            </a:pPr>
            <a:endParaRPr lang="en-US" dirty="0">
              <a:solidFill>
                <a:srgbClr val="FC0128"/>
              </a:solidFill>
            </a:endParaRPr>
          </a:p>
          <a:p>
            <a:pPr marL="838200" lvl="1" indent="-381000" defTabSz="914400">
              <a:buFont typeface="Symbol" pitchFamily="18" charset="2"/>
              <a:buNone/>
            </a:pPr>
            <a:br>
              <a:rPr lang="en-US" dirty="0"/>
            </a:br>
            <a:endParaRPr lang="en-US" dirty="0"/>
          </a:p>
          <a:p>
            <a:pPr marL="457200" indent="-457200" defTabSz="914400"/>
            <a:r>
              <a:rPr lang="en-US" dirty="0"/>
              <a:t>Union compatibility is required</a:t>
            </a:r>
          </a:p>
          <a:p>
            <a:pPr marL="457200" indent="-457200" defTabSz="914400"/>
            <a:r>
              <a:rPr lang="en-US" dirty="0"/>
              <a:t>Can be computed using </a:t>
            </a:r>
            <a:r>
              <a:rPr lang="en-US" dirty="0" err="1"/>
              <a:t>MINUSes</a:t>
            </a:r>
            <a:r>
              <a:rPr lang="en-US" dirty="0"/>
              <a:t>: R – (R – S) 		</a:t>
            </a:r>
          </a:p>
        </p:txBody>
      </p:sp>
      <p:graphicFrame>
        <p:nvGraphicFramePr>
          <p:cNvPr id="6" name="Content Placeholder 3"/>
          <p:cNvGraphicFramePr>
            <a:graphicFrameLocks/>
          </p:cNvGraphicFramePr>
          <p:nvPr/>
        </p:nvGraphicFramePr>
        <p:xfrm>
          <a:off x="1676400" y="12954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nvGraphicFramePr>
        <p:xfrm>
          <a:off x="5410200" y="12954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3</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8" name="Content Placeholder 3"/>
          <p:cNvGraphicFramePr>
            <a:graphicFrameLocks/>
          </p:cNvGraphicFramePr>
          <p:nvPr/>
        </p:nvGraphicFramePr>
        <p:xfrm>
          <a:off x="3733800" y="5334000"/>
          <a:ext cx="2844801" cy="74168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560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5604" name="Rectangle 4"/>
          <p:cNvSpPr>
            <a:spLocks noGrp="1" noChangeArrowheads="1"/>
          </p:cNvSpPr>
          <p:nvPr>
            <p:ph type="title"/>
          </p:nvPr>
        </p:nvSpPr>
        <p:spPr/>
        <p:txBody>
          <a:bodyPr/>
          <a:lstStyle/>
          <a:p>
            <a:r>
              <a:rPr lang="en-US"/>
              <a:t>From Relational Algebra to Queries</a:t>
            </a:r>
          </a:p>
        </p:txBody>
      </p:sp>
      <p:sp>
        <p:nvSpPr>
          <p:cNvPr id="25605" name="Rectangle 5"/>
          <p:cNvSpPr>
            <a:spLocks noGrp="1" noChangeArrowheads="1"/>
          </p:cNvSpPr>
          <p:nvPr>
            <p:ph type="body" idx="1"/>
          </p:nvPr>
        </p:nvSpPr>
        <p:spPr/>
        <p:txBody>
          <a:bodyPr/>
          <a:lstStyle/>
          <a:p>
            <a:r>
              <a:rPr lang="en-US" dirty="0"/>
              <a:t>These operations allow us to specify many interesting queries for relational databases. </a:t>
            </a:r>
          </a:p>
          <a:p>
            <a:r>
              <a:rPr lang="en-US" dirty="0"/>
              <a:t>In order to be able to formulate our examples, we will assume some standard “bookkeeping” type of operations:</a:t>
            </a:r>
          </a:p>
          <a:p>
            <a:pPr lvl="1"/>
            <a:r>
              <a:rPr lang="en-US" dirty="0"/>
              <a:t>Assignment of an expression to a new variable; </a:t>
            </a:r>
          </a:p>
          <a:p>
            <a:pPr lvl="1">
              <a:buFont typeface="Symbol" pitchFamily="18" charset="2"/>
              <a:buNone/>
            </a:pPr>
            <a:r>
              <a:rPr lang="en-US" dirty="0"/>
              <a:t>	In our case assignment of a relational expression to a relational variable.</a:t>
            </a:r>
          </a:p>
          <a:p>
            <a:pPr lvl="1"/>
            <a:r>
              <a:rPr lang="en-US" dirty="0"/>
              <a:t>Renaming of a relation, to use another name to denote it</a:t>
            </a:r>
          </a:p>
          <a:p>
            <a:pPr lvl="1"/>
            <a:r>
              <a:rPr lang="en-US" dirty="0"/>
              <a:t>Renaming of a column, to use another name to denote it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Specifying Queries</a:t>
            </a:r>
            <a:br>
              <a:rPr lang="en-US" dirty="0"/>
            </a:br>
            <a:r>
              <a:rPr lang="en-US" dirty="0"/>
              <a:t>Using Fundamental Operations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9455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76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7652" name="Rectangle 4"/>
          <p:cNvSpPr>
            <a:spLocks noGrp="1" noChangeArrowheads="1"/>
          </p:cNvSpPr>
          <p:nvPr>
            <p:ph type="title"/>
          </p:nvPr>
        </p:nvSpPr>
        <p:spPr/>
        <p:txBody>
          <a:bodyPr/>
          <a:lstStyle/>
          <a:p>
            <a:r>
              <a:rPr lang="en-US" dirty="0"/>
              <a:t>A Small Example</a:t>
            </a:r>
          </a:p>
        </p:txBody>
      </p:sp>
      <p:sp>
        <p:nvSpPr>
          <p:cNvPr id="27653" name="Rectangle 5"/>
          <p:cNvSpPr>
            <a:spLocks noGrp="1" noChangeArrowheads="1"/>
          </p:cNvSpPr>
          <p:nvPr>
            <p:ph type="body" idx="1"/>
          </p:nvPr>
        </p:nvSpPr>
        <p:spPr/>
        <p:txBody>
          <a:bodyPr/>
          <a:lstStyle/>
          <a:p>
            <a:r>
              <a:rPr lang="en-US" dirty="0"/>
              <a:t>The example consists of 2 relations:</a:t>
            </a:r>
          </a:p>
          <a:p>
            <a:pPr lvl="1"/>
            <a:r>
              <a:rPr lang="en-US" dirty="0">
                <a:solidFill>
                  <a:srgbClr val="FC0128"/>
                </a:solidFill>
              </a:rPr>
              <a:t>Person(</a:t>
            </a:r>
            <a:r>
              <a:rPr lang="en-US" u="sng" dirty="0" err="1">
                <a:solidFill>
                  <a:srgbClr val="FC0128"/>
                </a:solidFill>
              </a:rPr>
              <a:t>Name</a:t>
            </a:r>
            <a:r>
              <a:rPr lang="en-US" dirty="0" err="1">
                <a:solidFill>
                  <a:srgbClr val="FC0128"/>
                </a:solidFill>
              </a:rPr>
              <a:t>,Sex,Age</a:t>
            </a:r>
            <a:r>
              <a:rPr lang="en-US" dirty="0">
                <a:solidFill>
                  <a:srgbClr val="FC0128"/>
                </a:solidFill>
              </a:rPr>
              <a:t>)</a:t>
            </a:r>
          </a:p>
          <a:p>
            <a:pPr lvl="2"/>
            <a:r>
              <a:rPr lang="en-US" dirty="0"/>
              <a:t>This relation, whose primary key is Name, gives information about the person’s sex and age</a:t>
            </a:r>
          </a:p>
          <a:p>
            <a:pPr lvl="1"/>
            <a:r>
              <a:rPr lang="en-US" dirty="0">
                <a:solidFill>
                  <a:srgbClr val="FC0128"/>
                </a:solidFill>
              </a:rPr>
              <a:t>Birth(</a:t>
            </a:r>
            <a:r>
              <a:rPr lang="en-US" u="sng" dirty="0" err="1">
                <a:solidFill>
                  <a:srgbClr val="FC0128"/>
                </a:solidFill>
              </a:rPr>
              <a:t>Parent</a:t>
            </a:r>
            <a:r>
              <a:rPr lang="en-US" dirty="0" err="1">
                <a:solidFill>
                  <a:srgbClr val="FC0128"/>
                </a:solidFill>
              </a:rPr>
              <a:t>,</a:t>
            </a:r>
            <a:r>
              <a:rPr lang="en-US" u="sng" dirty="0" err="1">
                <a:solidFill>
                  <a:srgbClr val="FC0128"/>
                </a:solidFill>
              </a:rPr>
              <a:t>Child</a:t>
            </a:r>
            <a:r>
              <a:rPr lang="en-US" dirty="0">
                <a:solidFill>
                  <a:srgbClr val="FC0128"/>
                </a:solidFill>
              </a:rPr>
              <a:t>) </a:t>
            </a:r>
          </a:p>
          <a:p>
            <a:pPr lvl="2"/>
            <a:r>
              <a:rPr lang="en-US" dirty="0"/>
              <a:t>This relation, whose primary key is the pair </a:t>
            </a:r>
            <a:r>
              <a:rPr lang="en-US" dirty="0" err="1"/>
              <a:t>Parent,Child</a:t>
            </a:r>
            <a:r>
              <a:rPr lang="en-US" dirty="0"/>
              <a:t>, with both being foreign keys referring to Person, gives information about who is a biological parent of whom.  (Both the mother and the father could be listed.)</a:t>
            </a:r>
          </a:p>
          <a:p>
            <a:pPr lvl="1"/>
            <a:r>
              <a:rPr lang="en-US" dirty="0"/>
              <a:t>For each attribute above, we will frequently use its first letter to refer to it, to save space in the slides, unless it creates an ambiguity</a:t>
            </a:r>
          </a:p>
          <a:p>
            <a:pPr lvl="1"/>
            <a:r>
              <a:rPr lang="en-US" dirty="0"/>
              <a:t>Some ages do not make sense, but this is fine for our example</a:t>
            </a:r>
          </a:p>
          <a:p>
            <a:pPr marL="552450" lvl="1" indent="0">
              <a:buNone/>
            </a:pPr>
            <a:endParaRPr lang="en-US" dirty="0"/>
          </a:p>
          <a:p>
            <a:pPr>
              <a:buFont typeface="Monotype Sorts" pitchFamily="2" charset="2"/>
              <a:buNone/>
            </a:pP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r>
              <a:rPr lang="en-US"/>
              <a:t>Relational Implementation</a:t>
            </a:r>
          </a:p>
        </p:txBody>
      </p:sp>
      <p:sp>
        <p:nvSpPr>
          <p:cNvPr id="1029" name="Content Placeholder 2"/>
          <p:cNvSpPr>
            <a:spLocks noGrp="1"/>
          </p:cNvSpPr>
          <p:nvPr>
            <p:ph idx="1"/>
          </p:nvPr>
        </p:nvSpPr>
        <p:spPr/>
        <p:txBody>
          <a:bodyPr/>
          <a:lstStyle/>
          <a:p>
            <a:r>
              <a:rPr lang="en-US" dirty="0"/>
              <a:t>The design is not necessarily good in practice as many people may have the same name, but nice and simple for learning relational algebra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Because we want to focus on relational algebra, which does not understand keys, we will not specify keys in this unit when we implement the database, though we do “understand” that Name identifies a person</a:t>
            </a:r>
          </a:p>
        </p:txBody>
      </p:sp>
      <p:pic>
        <p:nvPicPr>
          <p:cNvPr id="4" name="Picture 3">
            <a:extLst>
              <a:ext uri="{FF2B5EF4-FFF2-40B4-BE49-F238E27FC236}">
                <a16:creationId xmlns:a16="http://schemas.microsoft.com/office/drawing/2014/main" id="{EDA4917E-5085-47AE-B92A-DA90430FD889}"/>
              </a:ext>
            </a:extLst>
          </p:cNvPr>
          <p:cNvPicPr>
            <a:picLocks noChangeAspect="1"/>
          </p:cNvPicPr>
          <p:nvPr/>
        </p:nvPicPr>
        <p:blipFill>
          <a:blip r:embed="rId3"/>
          <a:stretch>
            <a:fillRect/>
          </a:stretch>
        </p:blipFill>
        <p:spPr>
          <a:xfrm>
            <a:off x="914400" y="3276600"/>
            <a:ext cx="8389258" cy="12192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Microsoft Access Database</a:t>
            </a:r>
          </a:p>
        </p:txBody>
      </p:sp>
      <p:sp>
        <p:nvSpPr>
          <p:cNvPr id="28675" name="Content Placeholder 2"/>
          <p:cNvSpPr>
            <a:spLocks noGrp="1"/>
          </p:cNvSpPr>
          <p:nvPr>
            <p:ph idx="1"/>
          </p:nvPr>
        </p:nvSpPr>
        <p:spPr/>
        <p:txBody>
          <a:bodyPr/>
          <a:lstStyle/>
          <a:p>
            <a:r>
              <a:rPr lang="en-US" dirty="0"/>
              <a:t>I used Microsoft Access because it is a very good tool for quickly demonstrating basic constructs of SQL DQL, although it is not suitable for anything other than personal databases and even there is suffers from various defects</a:t>
            </a:r>
          </a:p>
          <a:p>
            <a:r>
              <a:rPr lang="en-US" dirty="0"/>
              <a:t>Note</a:t>
            </a:r>
          </a:p>
          <a:p>
            <a:pPr lvl="1"/>
            <a:r>
              <a:rPr lang="en-US" dirty="0"/>
              <a:t>MINUS is sometimes specified in commercial databases in a roundabout way, for example in MySQL</a:t>
            </a:r>
          </a:p>
          <a:p>
            <a:pPr lvl="1"/>
            <a:r>
              <a:rPr lang="en-US" dirty="0"/>
              <a:t>I leave the discussion of how it is done to the next unit</a:t>
            </a:r>
          </a:p>
          <a:p>
            <a:r>
              <a:rPr lang="en-US" dirty="0"/>
              <a:t>I ran the queries in Microsoft Access and copied and pasted them in these notes, after reformatting them</a:t>
            </a:r>
          </a:p>
          <a:p>
            <a:pPr lvl="1"/>
            <a:r>
              <a:rPr lang="en-US" dirty="0"/>
              <a:t>It is more suitable for producing good </a:t>
            </a:r>
            <a:r>
              <a:rPr lang="en-US" dirty="0" err="1"/>
              <a:t>visualisations</a:t>
            </a:r>
            <a:endParaRPr lang="en-US" dirty="0"/>
          </a:p>
          <a:p>
            <a:r>
              <a:rPr lang="en-US" dirty="0"/>
              <a:t>As useful, I copied and pasted screen shots of the results of the queries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Our Database</a:t>
            </a:r>
          </a:p>
        </p:txBody>
      </p:sp>
      <p:graphicFrame>
        <p:nvGraphicFramePr>
          <p:cNvPr id="4" name="Content Placeholder 3"/>
          <p:cNvGraphicFramePr>
            <a:graphicFrameLocks noGrp="1"/>
          </p:cNvGraphicFramePr>
          <p:nvPr>
            <p:ph idx="1"/>
          </p:nvPr>
        </p:nvGraphicFramePr>
        <p:xfrm>
          <a:off x="3733800" y="2971800"/>
          <a:ext cx="6096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Group 2"/>
          <p:cNvGraphicFramePr>
            <a:graphicFrameLocks noGrp="1"/>
          </p:cNvGraphicFramePr>
          <p:nvPr/>
        </p:nvGraphicFramePr>
        <p:xfrm>
          <a:off x="762000" y="1600200"/>
          <a:ext cx="4233863" cy="317214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Person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S</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graphicFrame>
        <p:nvGraphicFramePr>
          <p:cNvPr id="6" name="Group 2"/>
          <p:cNvGraphicFramePr>
            <a:graphicFrameLocks noGrp="1"/>
          </p:cNvGraphicFramePr>
          <p:nvPr/>
        </p:nvGraphicFramePr>
        <p:xfrm>
          <a:off x="5410200" y="1600200"/>
          <a:ext cx="3563938" cy="277368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Birth</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Albert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John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Richard</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Our Instance in Microsoft Access</a:t>
            </a:r>
          </a:p>
        </p:txBody>
      </p:sp>
      <p:sp>
        <p:nvSpPr>
          <p:cNvPr id="32771" name="Content Placeholder 2"/>
          <p:cNvSpPr>
            <a:spLocks noGrp="1"/>
          </p:cNvSpPr>
          <p:nvPr>
            <p:ph idx="1"/>
          </p:nvPr>
        </p:nvSpPr>
        <p:spPr/>
        <p:txBody>
          <a:bodyPr/>
          <a:lstStyle/>
          <a:p>
            <a:endParaRPr lang="en-US"/>
          </a:p>
        </p:txBody>
      </p:sp>
      <p:pic>
        <p:nvPicPr>
          <p:cNvPr id="32772" name="Picture 2"/>
          <p:cNvPicPr>
            <a:picLocks noChangeAspect="1" noChangeArrowheads="1"/>
          </p:cNvPicPr>
          <p:nvPr/>
        </p:nvPicPr>
        <p:blipFill>
          <a:blip r:embed="rId3" cstate="print"/>
          <a:srcRect/>
          <a:stretch>
            <a:fillRect/>
          </a:stretch>
        </p:blipFill>
        <p:spPr bwMode="auto">
          <a:xfrm>
            <a:off x="1066800" y="1752600"/>
            <a:ext cx="3067050" cy="1828800"/>
          </a:xfrm>
          <a:prstGeom prst="rect">
            <a:avLst/>
          </a:prstGeom>
          <a:noFill/>
          <a:ln w="12700">
            <a:noFill/>
            <a:miter lim="800000"/>
            <a:headEnd/>
            <a:tailEnd/>
          </a:ln>
        </p:spPr>
      </p:pic>
      <p:pic>
        <p:nvPicPr>
          <p:cNvPr id="32773" name="Picture 3"/>
          <p:cNvPicPr>
            <a:picLocks noChangeAspect="1" noChangeArrowheads="1"/>
          </p:cNvPicPr>
          <p:nvPr/>
        </p:nvPicPr>
        <p:blipFill>
          <a:blip r:embed="rId4" cstate="print"/>
          <a:srcRect/>
          <a:stretch>
            <a:fillRect/>
          </a:stretch>
        </p:blipFill>
        <p:spPr bwMode="auto">
          <a:xfrm>
            <a:off x="5257800" y="1752600"/>
            <a:ext cx="2114550" cy="1666875"/>
          </a:xfrm>
          <a:prstGeom prst="rect">
            <a:avLst/>
          </a:prstGeom>
          <a:noFill/>
          <a:ln w="12700">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37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3796" name="Rectangle 4"/>
          <p:cNvSpPr>
            <a:spLocks noGrp="1" noChangeArrowheads="1"/>
          </p:cNvSpPr>
          <p:nvPr>
            <p:ph type="title"/>
          </p:nvPr>
        </p:nvSpPr>
        <p:spPr/>
        <p:txBody>
          <a:bodyPr/>
          <a:lstStyle/>
          <a:p>
            <a:r>
              <a:rPr lang="en-US"/>
              <a:t>A Query</a:t>
            </a:r>
          </a:p>
        </p:txBody>
      </p:sp>
      <p:sp>
        <p:nvSpPr>
          <p:cNvPr id="33797" name="Rectangle 5"/>
          <p:cNvSpPr>
            <a:spLocks noGrp="1" noChangeArrowheads="1"/>
          </p:cNvSpPr>
          <p:nvPr>
            <p:ph type="body" idx="1"/>
          </p:nvPr>
        </p:nvSpPr>
        <p:spPr/>
        <p:txBody>
          <a:bodyPr/>
          <a:lstStyle/>
          <a:p>
            <a:r>
              <a:rPr lang="en-US" sz="2000" dirty="0"/>
              <a:t>Produce the relation Answer(A) consisting of all ages of people</a:t>
            </a:r>
          </a:p>
          <a:p>
            <a:r>
              <a:rPr lang="en-US" sz="2000" dirty="0"/>
              <a:t>Note that all the information required can be obtained from looking at a single relation, Person</a:t>
            </a:r>
          </a:p>
          <a:p>
            <a:r>
              <a:rPr lang="en-US" sz="2000" dirty="0"/>
              <a:t>Answer:= </a:t>
            </a:r>
          </a:p>
          <a:p>
            <a:pPr>
              <a:buFont typeface="Monotype Sorts" pitchFamily="2" charset="2"/>
              <a:buNone/>
            </a:pPr>
            <a:r>
              <a:rPr lang="en-US" sz="2000" dirty="0"/>
              <a:t>	</a:t>
            </a:r>
            <a:r>
              <a:rPr lang="en-US" sz="2000" dirty="0">
                <a:solidFill>
                  <a:srgbClr val="00AE00"/>
                </a:solidFill>
              </a:rPr>
              <a:t>SELECT</a:t>
            </a:r>
            <a:r>
              <a:rPr lang="en-US" sz="2000" dirty="0"/>
              <a:t> A</a:t>
            </a:r>
          </a:p>
          <a:p>
            <a:pPr>
              <a:buFont typeface="Monotype Sorts" pitchFamily="2" charset="2"/>
              <a:buNone/>
            </a:pPr>
            <a:r>
              <a:rPr lang="en-US" sz="2000" dirty="0"/>
              <a:t>	</a:t>
            </a:r>
            <a:r>
              <a:rPr lang="en-US" sz="2000" dirty="0">
                <a:solidFill>
                  <a:srgbClr val="00AE00"/>
                </a:solidFill>
              </a:rPr>
              <a:t>FROM</a:t>
            </a:r>
            <a:r>
              <a:rPr lang="en-US" sz="2000" dirty="0"/>
              <a:t> Person; </a:t>
            </a:r>
          </a:p>
          <a:p>
            <a:pPr>
              <a:buFont typeface="Monotype Sorts" pitchFamily="2" charset="2"/>
              <a:buNone/>
            </a:pPr>
            <a:r>
              <a:rPr lang="en-US" sz="2000" dirty="0"/>
              <a:t>	</a:t>
            </a:r>
          </a:p>
          <a:p>
            <a:pPr>
              <a:buFont typeface="Monotype Sorts" pitchFamily="2" charset="2"/>
              <a:buNone/>
            </a:pPr>
            <a:r>
              <a:rPr lang="en-US" sz="2000" dirty="0"/>
              <a:t>		</a:t>
            </a:r>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endParaRPr lang="en-US" sz="2000" dirty="0"/>
          </a:p>
          <a:p>
            <a:endParaRPr lang="en-US" sz="2000" dirty="0"/>
          </a:p>
          <a:p>
            <a:endParaRPr lang="en-US" sz="2000" dirty="0"/>
          </a:p>
          <a:p>
            <a:r>
              <a:rPr lang="en-US" sz="2000" dirty="0"/>
              <a:t>Recall that whether duplicates are removed or not is not important (at least for the time being in our course, as we study relational algebra)</a:t>
            </a:r>
          </a:p>
        </p:txBody>
      </p:sp>
      <p:graphicFrame>
        <p:nvGraphicFramePr>
          <p:cNvPr id="7" name="Group 2"/>
          <p:cNvGraphicFramePr>
            <a:graphicFrameLocks noGrp="1"/>
          </p:cNvGraphicFramePr>
          <p:nvPr/>
        </p:nvGraphicFramePr>
        <p:xfrm>
          <a:off x="3124200" y="3352800"/>
          <a:ext cx="1912938" cy="317214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The Query in Microsoft Access</a:t>
            </a:r>
          </a:p>
        </p:txBody>
      </p:sp>
      <p:sp>
        <p:nvSpPr>
          <p:cNvPr id="34819" name="Content Placeholder 2"/>
          <p:cNvSpPr>
            <a:spLocks noGrp="1"/>
          </p:cNvSpPr>
          <p:nvPr>
            <p:ph idx="1"/>
          </p:nvPr>
        </p:nvSpPr>
        <p:spPr/>
        <p:txBody>
          <a:bodyPr/>
          <a:lstStyle/>
          <a:p>
            <a:r>
              <a:rPr lang="en-US" dirty="0"/>
              <a:t>The actual query was copied and pasted from Microsoft Access and reformatted for readability</a:t>
            </a:r>
          </a:p>
          <a:p>
            <a:r>
              <a:rPr lang="en-US" dirty="0"/>
              <a:t>The result is below</a:t>
            </a:r>
          </a:p>
        </p:txBody>
      </p:sp>
      <p:pic>
        <p:nvPicPr>
          <p:cNvPr id="34820" name="Picture 2"/>
          <p:cNvPicPr>
            <a:picLocks noChangeAspect="1" noChangeArrowheads="1"/>
          </p:cNvPicPr>
          <p:nvPr/>
        </p:nvPicPr>
        <p:blipFill>
          <a:blip r:embed="rId3" cstate="print"/>
          <a:srcRect/>
          <a:stretch>
            <a:fillRect/>
          </a:stretch>
        </p:blipFill>
        <p:spPr bwMode="auto">
          <a:xfrm>
            <a:off x="4371975" y="2981325"/>
            <a:ext cx="1314450" cy="1809750"/>
          </a:xfrm>
          <a:prstGeom prst="rect">
            <a:avLst/>
          </a:prstGeom>
          <a:noFill/>
          <a:ln w="12700">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AD5A-398B-4F55-9B13-50FA81BE74E1}"/>
              </a:ext>
            </a:extLst>
          </p:cNvPr>
          <p:cNvSpPr>
            <a:spLocks noGrp="1"/>
          </p:cNvSpPr>
          <p:nvPr>
            <p:ph type="title"/>
          </p:nvPr>
        </p:nvSpPr>
        <p:spPr/>
        <p:txBody>
          <a:bodyPr/>
          <a:lstStyle/>
          <a:p>
            <a:r>
              <a:rPr lang="en-US" dirty="0"/>
              <a:t>Querying Relational Databases</a:t>
            </a:r>
            <a:br>
              <a:rPr lang="en-US" dirty="0"/>
            </a:br>
            <a:r>
              <a:rPr lang="en-US" dirty="0"/>
              <a:t>(DQL: Data Query Language)</a:t>
            </a:r>
          </a:p>
        </p:txBody>
      </p:sp>
      <p:sp>
        <p:nvSpPr>
          <p:cNvPr id="3" name="Content Placeholder 2">
            <a:extLst>
              <a:ext uri="{FF2B5EF4-FFF2-40B4-BE49-F238E27FC236}">
                <a16:creationId xmlns:a16="http://schemas.microsoft.com/office/drawing/2014/main" id="{CBE99C0A-69A5-438B-92EF-38B796CAE8C6}"/>
              </a:ext>
            </a:extLst>
          </p:cNvPr>
          <p:cNvSpPr>
            <a:spLocks noGrp="1"/>
          </p:cNvSpPr>
          <p:nvPr>
            <p:ph idx="1"/>
          </p:nvPr>
        </p:nvSpPr>
        <p:spPr/>
        <p:txBody>
          <a:bodyPr/>
          <a:lstStyle/>
          <a:p>
            <a:r>
              <a:rPr lang="en-US" dirty="0"/>
              <a:t>Three approaches for DQL in a decreasing order of desirability and increasing order of ease of learning</a:t>
            </a:r>
          </a:p>
          <a:p>
            <a:pPr marL="1009650" lvl="1" indent="-457200">
              <a:buFont typeface="+mj-lt"/>
              <a:buAutoNum type="arabicPeriod"/>
            </a:pPr>
            <a:r>
              <a:rPr lang="en-US" b="1" i="1" dirty="0">
                <a:solidFill>
                  <a:srgbClr val="FF0000"/>
                </a:solidFill>
              </a:rPr>
              <a:t>Symbolic logic</a:t>
            </a:r>
            <a:r>
              <a:rPr lang="en-US" dirty="0"/>
              <a:t>: predicate logic</a:t>
            </a:r>
            <a:br>
              <a:rPr lang="en-US" dirty="0"/>
            </a:br>
            <a:br>
              <a:rPr lang="en-US" dirty="0"/>
            </a:br>
            <a:r>
              <a:rPr lang="en-US" dirty="0"/>
              <a:t>Here are the conditions that the answer must satisfy: DBMS figures out how to produce an answer satisfying the conditions</a:t>
            </a:r>
            <a:br>
              <a:rPr lang="en-US" dirty="0"/>
            </a:br>
            <a:endParaRPr lang="en-US" dirty="0"/>
          </a:p>
          <a:p>
            <a:pPr marL="1009650" lvl="1" indent="-457200">
              <a:buFont typeface="+mj-lt"/>
              <a:buAutoNum type="arabicPeriod"/>
            </a:pPr>
            <a:r>
              <a:rPr lang="en-US" b="1" i="1" dirty="0">
                <a:solidFill>
                  <a:srgbClr val="FF0000"/>
                </a:solidFill>
              </a:rPr>
              <a:t>Relational algebra</a:t>
            </a:r>
            <a:r>
              <a:rPr lang="en-US" dirty="0"/>
              <a:t>: well-defined expressions using fundamental relational, algebraic operations</a:t>
            </a:r>
            <a:br>
              <a:rPr lang="en-US" dirty="0"/>
            </a:br>
            <a:br>
              <a:rPr lang="en-US" dirty="0"/>
            </a:br>
            <a:r>
              <a:rPr lang="en-US" dirty="0"/>
              <a:t>Here is the expression to produce the answer; DBMS evaluates the expression</a:t>
            </a:r>
            <a:br>
              <a:rPr lang="en-US" dirty="0"/>
            </a:br>
            <a:endParaRPr lang="en-US" dirty="0"/>
          </a:p>
          <a:p>
            <a:pPr marL="1009650" lvl="1" indent="-457200">
              <a:buFont typeface="+mj-lt"/>
              <a:buAutoNum type="arabicPeriod"/>
            </a:pPr>
            <a:r>
              <a:rPr lang="en-US" b="1" i="1" dirty="0">
                <a:solidFill>
                  <a:srgbClr val="FF0000"/>
                </a:solidFill>
              </a:rPr>
              <a:t>Procedural language</a:t>
            </a:r>
            <a:r>
              <a:rPr lang="en-US" dirty="0"/>
              <a:t>: a program to be executed</a:t>
            </a:r>
            <a:br>
              <a:rPr lang="en-US" dirty="0"/>
            </a:br>
            <a:br>
              <a:rPr lang="en-US" dirty="0"/>
            </a:br>
            <a:r>
              <a:rPr lang="en-US" dirty="0"/>
              <a:t>Here is the program: DBMS runs the program</a:t>
            </a:r>
          </a:p>
          <a:p>
            <a:pPr marL="596900" indent="-457200"/>
            <a:r>
              <a:rPr lang="en-US" b="1" i="1" dirty="0">
                <a:solidFill>
                  <a:srgbClr val="FF0000"/>
                </a:solidFill>
              </a:rPr>
              <a:t>SQL is (2) with frequently sub-optimal syntax, and where useful it adds (3) and additional interfaces to standard programming languages</a:t>
            </a:r>
          </a:p>
        </p:txBody>
      </p:sp>
    </p:spTree>
    <p:extLst>
      <p:ext uri="{BB962C8B-B14F-4D97-AF65-F5344CB8AC3E}">
        <p14:creationId xmlns:p14="http://schemas.microsoft.com/office/powerpoint/2010/main" val="3085912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Our Database</a:t>
            </a:r>
          </a:p>
        </p:txBody>
      </p:sp>
      <p:graphicFrame>
        <p:nvGraphicFramePr>
          <p:cNvPr id="4" name="Content Placeholder 3"/>
          <p:cNvGraphicFramePr>
            <a:graphicFrameLocks noGrp="1"/>
          </p:cNvGraphicFramePr>
          <p:nvPr>
            <p:ph idx="1"/>
          </p:nvPr>
        </p:nvGraphicFramePr>
        <p:xfrm>
          <a:off x="3733800" y="2971800"/>
          <a:ext cx="6096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Group 2"/>
          <p:cNvGraphicFramePr>
            <a:graphicFrameLocks noGrp="1"/>
          </p:cNvGraphicFramePr>
          <p:nvPr/>
        </p:nvGraphicFramePr>
        <p:xfrm>
          <a:off x="762000" y="1600200"/>
          <a:ext cx="4233863" cy="317214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Person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S</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graphicFrame>
        <p:nvGraphicFramePr>
          <p:cNvPr id="6" name="Group 2"/>
          <p:cNvGraphicFramePr>
            <a:graphicFrameLocks noGrp="1"/>
          </p:cNvGraphicFramePr>
          <p:nvPr/>
        </p:nvGraphicFramePr>
        <p:xfrm>
          <a:off x="5410200" y="1600200"/>
          <a:ext cx="3563938" cy="277368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Birth</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Albert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John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Richard</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74441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58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5844" name="Rectangle 4"/>
          <p:cNvSpPr>
            <a:spLocks noGrp="1" noChangeArrowheads="1"/>
          </p:cNvSpPr>
          <p:nvPr>
            <p:ph type="title"/>
          </p:nvPr>
        </p:nvSpPr>
        <p:spPr/>
        <p:txBody>
          <a:bodyPr/>
          <a:lstStyle/>
          <a:p>
            <a:r>
              <a:rPr lang="en-US"/>
              <a:t>A Query</a:t>
            </a:r>
          </a:p>
        </p:txBody>
      </p:sp>
      <p:sp>
        <p:nvSpPr>
          <p:cNvPr id="35845" name="Rectangle 5"/>
          <p:cNvSpPr>
            <a:spLocks noGrp="1" noChangeArrowheads="1"/>
          </p:cNvSpPr>
          <p:nvPr>
            <p:ph type="body" idx="1"/>
          </p:nvPr>
        </p:nvSpPr>
        <p:spPr/>
        <p:txBody>
          <a:bodyPr/>
          <a:lstStyle/>
          <a:p>
            <a:r>
              <a:rPr lang="en-US" dirty="0"/>
              <a:t>Produce the relation Answer(N) consisting of all the women who are at most 32 years old</a:t>
            </a:r>
          </a:p>
          <a:p>
            <a:r>
              <a:rPr lang="en-US" dirty="0"/>
              <a:t>Note that all the information required can be obtained from looking at a single relation, Person</a:t>
            </a:r>
          </a:p>
          <a:p>
            <a:r>
              <a:rPr lang="en-US" dirty="0"/>
              <a:t>Answer:=</a:t>
            </a:r>
          </a:p>
          <a:p>
            <a:pPr>
              <a:buFont typeface="Monotype Sorts" pitchFamily="2" charset="2"/>
              <a:buNone/>
            </a:pPr>
            <a:r>
              <a:rPr lang="en-US" dirty="0"/>
              <a:t>	</a:t>
            </a:r>
            <a:r>
              <a:rPr lang="en-US" dirty="0">
                <a:solidFill>
                  <a:srgbClr val="00AE00"/>
                </a:solidFill>
              </a:rPr>
              <a:t>SELECT</a:t>
            </a:r>
            <a:r>
              <a:rPr lang="en-US" dirty="0"/>
              <a:t> N</a:t>
            </a:r>
          </a:p>
          <a:p>
            <a:pPr>
              <a:buFont typeface="Monotype Sorts" pitchFamily="2" charset="2"/>
              <a:buNone/>
            </a:pPr>
            <a:r>
              <a:rPr lang="en-US" dirty="0"/>
              <a:t>	</a:t>
            </a:r>
            <a:r>
              <a:rPr lang="en-US" dirty="0">
                <a:solidFill>
                  <a:srgbClr val="00AE00"/>
                </a:solidFill>
              </a:rPr>
              <a:t>FROM</a:t>
            </a:r>
            <a:r>
              <a:rPr lang="en-US" dirty="0"/>
              <a:t> Person</a:t>
            </a:r>
          </a:p>
          <a:p>
            <a:pPr>
              <a:buFont typeface="Monotype Sorts" pitchFamily="2" charset="2"/>
              <a:buNone/>
            </a:pPr>
            <a:r>
              <a:rPr lang="en-US" dirty="0"/>
              <a:t>	</a:t>
            </a:r>
            <a:r>
              <a:rPr lang="en-US" dirty="0">
                <a:solidFill>
                  <a:srgbClr val="00AE00"/>
                </a:solidFill>
              </a:rPr>
              <a:t>WHERE</a:t>
            </a:r>
            <a:r>
              <a:rPr lang="en-US" dirty="0"/>
              <a:t> A &lt;= 32 AND S ='F';</a:t>
            </a:r>
          </a:p>
          <a:p>
            <a:endParaRPr lang="en-US" dirty="0"/>
          </a:p>
          <a:p>
            <a:pPr>
              <a:buFont typeface="Monotype Sorts" pitchFamily="2" charset="2"/>
              <a:buNone/>
            </a:pPr>
            <a:br>
              <a:rPr lang="en-US" dirty="0"/>
            </a:br>
            <a:r>
              <a:rPr lang="en-US" dirty="0"/>
              <a:t>	</a:t>
            </a:r>
          </a:p>
          <a:p>
            <a:endParaRPr lang="en-US" dirty="0"/>
          </a:p>
        </p:txBody>
      </p:sp>
      <p:graphicFrame>
        <p:nvGraphicFramePr>
          <p:cNvPr id="7" name="Group 2"/>
          <p:cNvGraphicFramePr>
            <a:graphicFrameLocks noGrp="1"/>
          </p:cNvGraphicFramePr>
          <p:nvPr/>
        </p:nvGraphicFramePr>
        <p:xfrm>
          <a:off x="2667000" y="5638800"/>
          <a:ext cx="2395538" cy="79470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Evelyn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The Query in Microsoft Access</a:t>
            </a:r>
          </a:p>
        </p:txBody>
      </p:sp>
      <p:sp>
        <p:nvSpPr>
          <p:cNvPr id="36867" name="Content Placeholder 2"/>
          <p:cNvSpPr>
            <a:spLocks noGrp="1"/>
          </p:cNvSpPr>
          <p:nvPr>
            <p:ph idx="1"/>
          </p:nvPr>
        </p:nvSpPr>
        <p:spPr/>
        <p:txBody>
          <a:bodyPr/>
          <a:lstStyle/>
          <a:p>
            <a:r>
              <a:rPr lang="en-US" dirty="0"/>
              <a:t>The actual query was copied and pasted from Microsoft Access and reformatted for readability</a:t>
            </a:r>
          </a:p>
          <a:p>
            <a:r>
              <a:rPr lang="en-US" dirty="0"/>
              <a:t>The result is below</a:t>
            </a:r>
          </a:p>
          <a:p>
            <a:endParaRPr lang="en-US" dirty="0"/>
          </a:p>
        </p:txBody>
      </p:sp>
      <p:pic>
        <p:nvPicPr>
          <p:cNvPr id="36868" name="Picture 2"/>
          <p:cNvPicPr>
            <a:picLocks noChangeAspect="1" noChangeArrowheads="1"/>
          </p:cNvPicPr>
          <p:nvPr/>
        </p:nvPicPr>
        <p:blipFill>
          <a:blip r:embed="rId3" cstate="print"/>
          <a:srcRect/>
          <a:stretch>
            <a:fillRect/>
          </a:stretch>
        </p:blipFill>
        <p:spPr bwMode="auto">
          <a:xfrm>
            <a:off x="4043363" y="3529013"/>
            <a:ext cx="1971675" cy="714375"/>
          </a:xfrm>
          <a:prstGeom prst="rect">
            <a:avLst/>
          </a:prstGeom>
          <a:noFill/>
          <a:ln w="12700">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78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7892" name="Rectangle 4"/>
          <p:cNvSpPr>
            <a:spLocks noGrp="1" noChangeArrowheads="1"/>
          </p:cNvSpPr>
          <p:nvPr>
            <p:ph type="title"/>
          </p:nvPr>
        </p:nvSpPr>
        <p:spPr/>
        <p:txBody>
          <a:bodyPr/>
          <a:lstStyle/>
          <a:p>
            <a:r>
              <a:rPr lang="en-US"/>
              <a:t>A Query</a:t>
            </a:r>
          </a:p>
        </p:txBody>
      </p:sp>
      <p:sp>
        <p:nvSpPr>
          <p:cNvPr id="37893" name="Rectangle 5"/>
          <p:cNvSpPr>
            <a:spLocks noGrp="1" noChangeArrowheads="1"/>
          </p:cNvSpPr>
          <p:nvPr>
            <p:ph type="body" idx="1"/>
          </p:nvPr>
        </p:nvSpPr>
        <p:spPr/>
        <p:txBody>
          <a:bodyPr/>
          <a:lstStyle/>
          <a:p>
            <a:r>
              <a:rPr lang="en-US" dirty="0"/>
              <a:t>Produce a relation Answer(P, Daughter) with the obvious meaning</a:t>
            </a:r>
          </a:p>
          <a:p>
            <a:r>
              <a:rPr lang="en-US" dirty="0"/>
              <a:t>Here, even though the answer comes only from the single relation Birth, we still have to check in the relation Person what the S of the C is</a:t>
            </a:r>
          </a:p>
          <a:p>
            <a:r>
              <a:rPr lang="en-US" dirty="0"/>
              <a:t>To do that, we create the Cartesian product of the two relations: Person and Birth. This gives us “long tuples,” consisting of a tuple in Person followed by a tuple in Birth</a:t>
            </a:r>
          </a:p>
          <a:p>
            <a:r>
              <a:rPr lang="en-US" dirty="0"/>
              <a:t>For our purpose, the two tuples matched if N(</a:t>
            </a:r>
            <a:r>
              <a:rPr lang="en-US" dirty="0" err="1"/>
              <a:t>ame</a:t>
            </a:r>
            <a:r>
              <a:rPr lang="en-US" dirty="0"/>
              <a:t>) in Person is C(</a:t>
            </a:r>
            <a:r>
              <a:rPr lang="en-US" dirty="0" err="1"/>
              <a:t>hild</a:t>
            </a:r>
            <a:r>
              <a:rPr lang="en-US" dirty="0"/>
              <a:t>) in Birth and the S(ex) in Person is F</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Our Database</a:t>
            </a:r>
          </a:p>
        </p:txBody>
      </p:sp>
      <p:graphicFrame>
        <p:nvGraphicFramePr>
          <p:cNvPr id="4" name="Content Placeholder 3"/>
          <p:cNvGraphicFramePr>
            <a:graphicFrameLocks noGrp="1"/>
          </p:cNvGraphicFramePr>
          <p:nvPr>
            <p:ph idx="1"/>
          </p:nvPr>
        </p:nvGraphicFramePr>
        <p:xfrm>
          <a:off x="3733800" y="2971800"/>
          <a:ext cx="6096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Group 2"/>
          <p:cNvGraphicFramePr>
            <a:graphicFrameLocks noGrp="1"/>
          </p:cNvGraphicFramePr>
          <p:nvPr/>
        </p:nvGraphicFramePr>
        <p:xfrm>
          <a:off x="762000" y="1600200"/>
          <a:ext cx="4233863" cy="317214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Person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S</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graphicFrame>
        <p:nvGraphicFramePr>
          <p:cNvPr id="6" name="Group 2"/>
          <p:cNvGraphicFramePr>
            <a:graphicFrameLocks noGrp="1"/>
          </p:cNvGraphicFramePr>
          <p:nvPr/>
        </p:nvGraphicFramePr>
        <p:xfrm>
          <a:off x="5410200" y="1600200"/>
          <a:ext cx="3563938" cy="277368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Birth</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Albert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John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Richard</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22519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89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8916" name="Rectangle 4"/>
          <p:cNvSpPr>
            <a:spLocks noGrp="1" noChangeArrowheads="1"/>
          </p:cNvSpPr>
          <p:nvPr>
            <p:ph type="title"/>
          </p:nvPr>
        </p:nvSpPr>
        <p:spPr/>
        <p:txBody>
          <a:bodyPr/>
          <a:lstStyle/>
          <a:p>
            <a:r>
              <a:rPr lang="en-US"/>
              <a:t>A Query</a:t>
            </a:r>
          </a:p>
        </p:txBody>
      </p:sp>
      <p:sp>
        <p:nvSpPr>
          <p:cNvPr id="38917" name="Rectangle 5"/>
          <p:cNvSpPr>
            <a:spLocks noGrp="1" noChangeArrowheads="1"/>
          </p:cNvSpPr>
          <p:nvPr>
            <p:ph type="body" idx="1"/>
          </p:nvPr>
        </p:nvSpPr>
        <p:spPr/>
        <p:txBody>
          <a:bodyPr/>
          <a:lstStyle/>
          <a:p>
            <a:pPr>
              <a:buFont typeface="Monotype Sorts" pitchFamily="2" charset="2"/>
              <a:buNone/>
            </a:pPr>
            <a:r>
              <a:rPr lang="en-US" dirty="0"/>
              <a:t>Answer:=  </a:t>
            </a:r>
          </a:p>
          <a:p>
            <a:pPr>
              <a:buFont typeface="Monotype Sorts" pitchFamily="2" charset="2"/>
              <a:buNone/>
            </a:pPr>
            <a:r>
              <a:rPr lang="en-US" dirty="0">
                <a:solidFill>
                  <a:srgbClr val="00AE00"/>
                </a:solidFill>
              </a:rPr>
              <a:t>	SELECT</a:t>
            </a:r>
            <a:r>
              <a:rPr lang="en-US" dirty="0"/>
              <a:t> P, C </a:t>
            </a:r>
            <a:r>
              <a:rPr lang="en-US" dirty="0">
                <a:solidFill>
                  <a:srgbClr val="00AE00"/>
                </a:solidFill>
              </a:rPr>
              <a:t>AS</a:t>
            </a:r>
            <a:r>
              <a:rPr lang="en-US" dirty="0"/>
              <a:t> Daughter</a:t>
            </a:r>
          </a:p>
          <a:p>
            <a:pPr>
              <a:buFont typeface="Monotype Sorts" pitchFamily="2" charset="2"/>
              <a:buNone/>
            </a:pPr>
            <a:r>
              <a:rPr lang="en-US" dirty="0"/>
              <a:t>	</a:t>
            </a:r>
            <a:r>
              <a:rPr lang="en-US" dirty="0">
                <a:solidFill>
                  <a:srgbClr val="00AE00"/>
                </a:solidFill>
              </a:rPr>
              <a:t>FROM</a:t>
            </a:r>
            <a:r>
              <a:rPr lang="en-US" dirty="0"/>
              <a:t> Person, Birth</a:t>
            </a:r>
          </a:p>
          <a:p>
            <a:pPr>
              <a:buFont typeface="Monotype Sorts" pitchFamily="2" charset="2"/>
              <a:buNone/>
            </a:pPr>
            <a:r>
              <a:rPr lang="en-US" dirty="0"/>
              <a:t>	</a:t>
            </a:r>
            <a:r>
              <a:rPr lang="en-US" dirty="0">
                <a:solidFill>
                  <a:srgbClr val="00AE00"/>
                </a:solidFill>
              </a:rPr>
              <a:t>WHERE</a:t>
            </a:r>
            <a:r>
              <a:rPr lang="en-US" dirty="0"/>
              <a:t> C = N AND S = 'F';	</a:t>
            </a:r>
          </a:p>
          <a:p>
            <a:pPr>
              <a:buFont typeface="Monotype Sorts" pitchFamily="2" charset="2"/>
              <a:buNone/>
            </a:pPr>
            <a:endParaRPr lang="en-US" dirty="0"/>
          </a:p>
          <a:p>
            <a:pPr>
              <a:buFont typeface="Monotype Sorts" pitchFamily="2" charset="2"/>
              <a:buNone/>
            </a:pPr>
            <a:r>
              <a:rPr lang="en-US" dirty="0"/>
              <a:t>		</a:t>
            </a:r>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endParaRPr lang="en-US" dirty="0"/>
          </a:p>
          <a:p>
            <a:r>
              <a:rPr lang="en-US" dirty="0"/>
              <a:t>Note that </a:t>
            </a:r>
            <a:r>
              <a:rPr lang="en-US" dirty="0">
                <a:solidFill>
                  <a:srgbClr val="FC0128"/>
                </a:solidFill>
              </a:rPr>
              <a:t>AS</a:t>
            </a:r>
            <a:r>
              <a:rPr lang="en-US" dirty="0"/>
              <a:t> was an attribute-renaming operator</a:t>
            </a:r>
          </a:p>
        </p:txBody>
      </p:sp>
      <p:graphicFrame>
        <p:nvGraphicFramePr>
          <p:cNvPr id="7" name="Group 2"/>
          <p:cNvGraphicFramePr>
            <a:graphicFrameLocks noGrp="1"/>
          </p:cNvGraphicFramePr>
          <p:nvPr/>
        </p:nvGraphicFramePr>
        <p:xfrm>
          <a:off x="2286000" y="3733800"/>
          <a:ext cx="4038600" cy="158496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643062">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Daughter</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Evelyn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Evelyn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a:t>Cartesian Product With Condition:</a:t>
            </a:r>
            <a:br>
              <a:rPr lang="en-US"/>
            </a:br>
            <a:r>
              <a:rPr lang="en-US"/>
              <a:t>Matching Tuples Indicated</a:t>
            </a:r>
          </a:p>
        </p:txBody>
      </p:sp>
      <p:sp>
        <p:nvSpPr>
          <p:cNvPr id="2052" name="Content Placeholder 2"/>
          <p:cNvSpPr>
            <a:spLocks noGrp="1"/>
          </p:cNvSpPr>
          <p:nvPr>
            <p:ph idx="1"/>
          </p:nvPr>
        </p:nvSpPr>
        <p:spPr/>
        <p:txBody>
          <a:bodyPr/>
          <a:lstStyle/>
          <a:p>
            <a:endParaRPr lang="en-US"/>
          </a:p>
        </p:txBody>
      </p:sp>
      <p:graphicFrame>
        <p:nvGraphicFramePr>
          <p:cNvPr id="2050" name="Object 5"/>
          <p:cNvGraphicFramePr>
            <a:graphicFrameLocks noChangeAspect="1"/>
          </p:cNvGraphicFramePr>
          <p:nvPr/>
        </p:nvGraphicFramePr>
        <p:xfrm>
          <a:off x="2895600" y="1371600"/>
          <a:ext cx="4054475" cy="5805488"/>
        </p:xfrm>
        <a:graphic>
          <a:graphicData uri="http://schemas.openxmlformats.org/presentationml/2006/ole">
            <mc:AlternateContent xmlns:mc="http://schemas.openxmlformats.org/markup-compatibility/2006">
              <mc:Choice xmlns:v="urn:schemas-microsoft-com:vml" Requires="v">
                <p:oleObj name="Visio" r:id="rId3" imgW="4717389" imgH="6373515" progId="Visio.Drawing.11">
                  <p:embed/>
                </p:oleObj>
              </mc:Choice>
              <mc:Fallback>
                <p:oleObj name="Visio" r:id="rId3" imgW="4717389" imgH="637351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71600"/>
                        <a:ext cx="4054475" cy="580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The Query in Microsoft Access</a:t>
            </a:r>
          </a:p>
        </p:txBody>
      </p:sp>
      <p:sp>
        <p:nvSpPr>
          <p:cNvPr id="39939" name="Content Placeholder 2"/>
          <p:cNvSpPr>
            <a:spLocks noGrp="1"/>
          </p:cNvSpPr>
          <p:nvPr>
            <p:ph idx="1"/>
          </p:nvPr>
        </p:nvSpPr>
        <p:spPr/>
        <p:txBody>
          <a:bodyPr/>
          <a:lstStyle/>
          <a:p>
            <a:r>
              <a:rPr lang="en-US" dirty="0"/>
              <a:t>The actual query was copied and pasted from Microsoft Access and reformatted for readability</a:t>
            </a:r>
          </a:p>
          <a:p>
            <a:r>
              <a:rPr lang="en-US" dirty="0"/>
              <a:t>The result is below</a:t>
            </a:r>
          </a:p>
          <a:p>
            <a:endParaRPr lang="en-US" dirty="0"/>
          </a:p>
        </p:txBody>
      </p:sp>
      <p:pic>
        <p:nvPicPr>
          <p:cNvPr id="39940" name="Picture 2"/>
          <p:cNvPicPr>
            <a:picLocks noChangeAspect="1" noChangeArrowheads="1"/>
          </p:cNvPicPr>
          <p:nvPr/>
        </p:nvPicPr>
        <p:blipFill>
          <a:blip r:embed="rId3" cstate="print"/>
          <a:srcRect/>
          <a:stretch>
            <a:fillRect/>
          </a:stretch>
        </p:blipFill>
        <p:spPr bwMode="auto">
          <a:xfrm>
            <a:off x="3948113" y="3352800"/>
            <a:ext cx="2162175" cy="1066800"/>
          </a:xfrm>
          <a:prstGeom prst="rect">
            <a:avLst/>
          </a:prstGeom>
          <a:noFill/>
          <a:ln w="12700">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Our Database</a:t>
            </a:r>
          </a:p>
        </p:txBody>
      </p:sp>
      <p:graphicFrame>
        <p:nvGraphicFramePr>
          <p:cNvPr id="4" name="Content Placeholder 3"/>
          <p:cNvGraphicFramePr>
            <a:graphicFrameLocks noGrp="1"/>
          </p:cNvGraphicFramePr>
          <p:nvPr>
            <p:ph idx="1"/>
          </p:nvPr>
        </p:nvGraphicFramePr>
        <p:xfrm>
          <a:off x="3733800" y="2971800"/>
          <a:ext cx="6096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Group 2"/>
          <p:cNvGraphicFramePr>
            <a:graphicFrameLocks noGrp="1"/>
          </p:cNvGraphicFramePr>
          <p:nvPr/>
        </p:nvGraphicFramePr>
        <p:xfrm>
          <a:off x="762000" y="1600200"/>
          <a:ext cx="4233863" cy="317214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Person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S</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graphicFrame>
        <p:nvGraphicFramePr>
          <p:cNvPr id="6" name="Group 2"/>
          <p:cNvGraphicFramePr>
            <a:graphicFrameLocks noGrp="1"/>
          </p:cNvGraphicFramePr>
          <p:nvPr/>
        </p:nvGraphicFramePr>
        <p:xfrm>
          <a:off x="5410200" y="1600200"/>
          <a:ext cx="3563938" cy="277368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Birth</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Albert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John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Richard</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45377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09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0964" name="Rectangle 4"/>
          <p:cNvSpPr>
            <a:spLocks noGrp="1" noChangeArrowheads="1"/>
          </p:cNvSpPr>
          <p:nvPr>
            <p:ph type="title"/>
          </p:nvPr>
        </p:nvSpPr>
        <p:spPr/>
        <p:txBody>
          <a:bodyPr/>
          <a:lstStyle/>
          <a:p>
            <a:r>
              <a:rPr lang="en-US"/>
              <a:t>A Query</a:t>
            </a:r>
          </a:p>
        </p:txBody>
      </p:sp>
      <p:sp>
        <p:nvSpPr>
          <p:cNvPr id="40965" name="Rectangle 5"/>
          <p:cNvSpPr>
            <a:spLocks noGrp="1" noChangeArrowheads="1"/>
          </p:cNvSpPr>
          <p:nvPr>
            <p:ph type="body" idx="1"/>
          </p:nvPr>
        </p:nvSpPr>
        <p:spPr/>
        <p:txBody>
          <a:bodyPr/>
          <a:lstStyle/>
          <a:p>
            <a:r>
              <a:rPr lang="en-US" dirty="0"/>
              <a:t>Produce a relation Answer(Father, Daughter) with the obvious meaning.</a:t>
            </a:r>
          </a:p>
          <a:p>
            <a:r>
              <a:rPr lang="en-US" dirty="0"/>
              <a:t>Here we have to simultaneously look at two copies of the relation Person, as we have to determine both the S(ex) of the Parent and the S(ex) of the C</a:t>
            </a:r>
          </a:p>
          <a:p>
            <a:r>
              <a:rPr lang="en-US" dirty="0"/>
              <a:t>We need to have </a:t>
            </a:r>
            <a:r>
              <a:rPr lang="en-US" b="1" i="1" dirty="0">
                <a:solidFill>
                  <a:srgbClr val="FF0000"/>
                </a:solidFill>
              </a:rPr>
              <a:t>two distinct copies </a:t>
            </a:r>
            <a:r>
              <a:rPr lang="en-US" dirty="0"/>
              <a:t>of Person in our SQL query</a:t>
            </a:r>
          </a:p>
          <a:p>
            <a:r>
              <a:rPr lang="en-US" dirty="0"/>
              <a:t>But, they have to have different names so we can specify to which we are referring</a:t>
            </a:r>
          </a:p>
          <a:p>
            <a:r>
              <a:rPr lang="en-US" dirty="0"/>
              <a:t>Again, we use </a:t>
            </a:r>
            <a:r>
              <a:rPr lang="en-US" dirty="0">
                <a:solidFill>
                  <a:srgbClr val="FF0000"/>
                </a:solidFill>
              </a:rPr>
              <a:t>AS</a:t>
            </a:r>
            <a:r>
              <a:rPr lang="en-US" dirty="0"/>
              <a:t> to serve as a renaming operator, this time for relations</a:t>
            </a:r>
          </a:p>
          <a:p>
            <a:endParaRPr lang="en-US" dirty="0"/>
          </a:p>
          <a:p>
            <a:endParaRPr lang="en-US" dirty="0"/>
          </a:p>
          <a:p>
            <a:r>
              <a:rPr lang="en-US" dirty="0"/>
              <a:t>Note: We could have used what we have already computed: Answer(</a:t>
            </a:r>
            <a:r>
              <a:rPr lang="en-US" dirty="0" err="1"/>
              <a:t>Parent,Daughter</a:t>
            </a:r>
            <a:r>
              <a:rPr lang="en-US" dirty="0"/>
              <a:t>) and only to “constraint” the S(ex) of the Parent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SQL Fundamental Operations</a:t>
            </a:r>
            <a:br>
              <a:rPr lang="en-US" dirty="0"/>
            </a:br>
            <a:r>
              <a:rPr lang="en-US" dirty="0"/>
              <a:t>Relational Algebra With “Sweetened” Syntax</a:t>
            </a:r>
          </a:p>
        </p:txBody>
      </p:sp>
      <p:sp>
        <p:nvSpPr>
          <p:cNvPr id="7171" name="Content Placeholder 2"/>
          <p:cNvSpPr>
            <a:spLocks noGrp="1"/>
          </p:cNvSpPr>
          <p:nvPr>
            <p:ph idx="1"/>
          </p:nvPr>
        </p:nvSpPr>
        <p:spPr/>
        <p:txBody>
          <a:bodyPr/>
          <a:lstStyle/>
          <a:p>
            <a:r>
              <a:rPr lang="en-US" b="1" i="1" dirty="0">
                <a:solidFill>
                  <a:srgbClr val="FF0000"/>
                </a:solidFill>
              </a:rPr>
              <a:t>SQL DQL is based on relational algebra with many extensions</a:t>
            </a:r>
          </a:p>
          <a:p>
            <a:pPr lvl="1"/>
            <a:r>
              <a:rPr lang="en-US" dirty="0"/>
              <a:t>Some necessary</a:t>
            </a:r>
          </a:p>
          <a:p>
            <a:pPr lvl="1"/>
            <a:r>
              <a:rPr lang="en-US" dirty="0"/>
              <a:t>Some unnecessary</a:t>
            </a:r>
          </a:p>
          <a:p>
            <a:r>
              <a:rPr lang="en-US" dirty="0"/>
              <a:t>“Pure” relational algebra uses mathematical notation with Greek letters</a:t>
            </a:r>
          </a:p>
          <a:p>
            <a:r>
              <a:rPr lang="en-US" dirty="0"/>
              <a:t>I will cover relational algebra using SQL syntax; that is. I will cover relational algebra, but it will look like SQL</a:t>
            </a:r>
          </a:p>
          <a:p>
            <a:pPr lvl="1"/>
            <a:r>
              <a:rPr lang="en-US" dirty="0"/>
              <a:t>And will be valid SQL</a:t>
            </a:r>
          </a:p>
          <a:p>
            <a:r>
              <a:rPr lang="en-US" b="1" i="1" dirty="0">
                <a:solidFill>
                  <a:srgbClr val="FF0000"/>
                </a:solidFill>
              </a:rPr>
              <a:t>All the “fundamental” operations of SQL are in this unit</a:t>
            </a:r>
          </a:p>
          <a:p>
            <a:pPr lvl="1"/>
            <a:r>
              <a:rPr lang="en-US" dirty="0"/>
              <a:t>Of course, this is a slight exaggeration, but not far from the truth</a:t>
            </a:r>
          </a:p>
          <a:p>
            <a:r>
              <a:rPr lang="en-US" dirty="0"/>
              <a:t>To emphasize the core of SQL, I will frequently use the term “relational algebra” for the subset of SQL discussed in this unit</a:t>
            </a:r>
          </a:p>
          <a:p>
            <a:r>
              <a:rPr lang="en-US" dirty="0"/>
              <a:t>In the next unit: other important SQL operations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19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1988" name="Rectangle 4"/>
          <p:cNvSpPr>
            <a:spLocks noGrp="1" noChangeArrowheads="1"/>
          </p:cNvSpPr>
          <p:nvPr>
            <p:ph type="title"/>
          </p:nvPr>
        </p:nvSpPr>
        <p:spPr/>
        <p:txBody>
          <a:bodyPr/>
          <a:lstStyle/>
          <a:p>
            <a:r>
              <a:rPr lang="en-US"/>
              <a:t>A Query</a:t>
            </a:r>
          </a:p>
        </p:txBody>
      </p:sp>
      <p:sp>
        <p:nvSpPr>
          <p:cNvPr id="41989" name="Rectangle 5"/>
          <p:cNvSpPr>
            <a:spLocks noGrp="1" noChangeArrowheads="1"/>
          </p:cNvSpPr>
          <p:nvPr>
            <p:ph type="body" idx="1"/>
          </p:nvPr>
        </p:nvSpPr>
        <p:spPr/>
        <p:txBody>
          <a:bodyPr/>
          <a:lstStyle/>
          <a:p>
            <a:r>
              <a:rPr lang="en-US" dirty="0"/>
              <a:t>Answer := </a:t>
            </a:r>
          </a:p>
          <a:p>
            <a:pPr>
              <a:buFont typeface="Monotype Sorts" pitchFamily="2" charset="2"/>
              <a:buNone/>
            </a:pPr>
            <a:r>
              <a:rPr lang="en-US" dirty="0"/>
              <a:t>	</a:t>
            </a:r>
            <a:r>
              <a:rPr lang="en-US" dirty="0">
                <a:solidFill>
                  <a:srgbClr val="00AE00"/>
                </a:solidFill>
              </a:rPr>
              <a:t>SELECT</a:t>
            </a:r>
            <a:r>
              <a:rPr lang="en-US" dirty="0"/>
              <a:t> P </a:t>
            </a:r>
            <a:r>
              <a:rPr lang="en-US" dirty="0">
                <a:solidFill>
                  <a:srgbClr val="00AE00"/>
                </a:solidFill>
              </a:rPr>
              <a:t>AS</a:t>
            </a:r>
            <a:r>
              <a:rPr lang="en-US" dirty="0"/>
              <a:t> Father, C </a:t>
            </a:r>
            <a:r>
              <a:rPr lang="en-US" dirty="0">
                <a:solidFill>
                  <a:srgbClr val="00AE00"/>
                </a:solidFill>
              </a:rPr>
              <a:t>AS</a:t>
            </a:r>
            <a:r>
              <a:rPr lang="en-US" dirty="0"/>
              <a:t> Daughter</a:t>
            </a:r>
          </a:p>
          <a:p>
            <a:pPr>
              <a:buFont typeface="Monotype Sorts" pitchFamily="2" charset="2"/>
              <a:buNone/>
            </a:pPr>
            <a:r>
              <a:rPr lang="en-US" dirty="0"/>
              <a:t>	</a:t>
            </a:r>
            <a:r>
              <a:rPr lang="en-US" dirty="0">
                <a:solidFill>
                  <a:srgbClr val="00AE00"/>
                </a:solidFill>
              </a:rPr>
              <a:t>FROM</a:t>
            </a:r>
            <a:r>
              <a:rPr lang="en-US" dirty="0"/>
              <a:t> Person, Birth, Person </a:t>
            </a:r>
            <a:r>
              <a:rPr lang="en-US" dirty="0">
                <a:solidFill>
                  <a:srgbClr val="00AE00"/>
                </a:solidFill>
              </a:rPr>
              <a:t>AS</a:t>
            </a:r>
            <a:r>
              <a:rPr lang="en-US" dirty="0"/>
              <a:t> Person1</a:t>
            </a:r>
          </a:p>
          <a:p>
            <a:pPr>
              <a:buFont typeface="Monotype Sorts" pitchFamily="2" charset="2"/>
              <a:buNone/>
            </a:pPr>
            <a:r>
              <a:rPr lang="en-US" dirty="0"/>
              <a:t>	</a:t>
            </a:r>
            <a:r>
              <a:rPr lang="en-US" dirty="0">
                <a:solidFill>
                  <a:srgbClr val="00AE00"/>
                </a:solidFill>
              </a:rPr>
              <a:t>WHERE</a:t>
            </a:r>
            <a:r>
              <a:rPr lang="en-US" dirty="0"/>
              <a:t> P = </a:t>
            </a:r>
            <a:r>
              <a:rPr lang="en-US" dirty="0" err="1"/>
              <a:t>Person.N</a:t>
            </a:r>
            <a:r>
              <a:rPr lang="en-US" dirty="0"/>
              <a:t> </a:t>
            </a:r>
            <a:r>
              <a:rPr lang="en-US" dirty="0">
                <a:solidFill>
                  <a:srgbClr val="00AE00"/>
                </a:solidFill>
              </a:rPr>
              <a:t>AND</a:t>
            </a:r>
            <a:r>
              <a:rPr lang="en-US" dirty="0"/>
              <a:t> C = Person1.N</a:t>
            </a:r>
          </a:p>
          <a:p>
            <a:pPr>
              <a:buFont typeface="Monotype Sorts" pitchFamily="2" charset="2"/>
              <a:buNone/>
            </a:pPr>
            <a:r>
              <a:rPr lang="en-US" dirty="0"/>
              <a:t>	</a:t>
            </a:r>
            <a:r>
              <a:rPr lang="en-US" dirty="0">
                <a:solidFill>
                  <a:srgbClr val="00AE00"/>
                </a:solidFill>
              </a:rPr>
              <a:t>AND</a:t>
            </a:r>
            <a:r>
              <a:rPr lang="en-US" dirty="0"/>
              <a:t> </a:t>
            </a:r>
            <a:r>
              <a:rPr lang="en-US" dirty="0" err="1"/>
              <a:t>Person.S</a:t>
            </a:r>
            <a:r>
              <a:rPr lang="en-US" dirty="0"/>
              <a:t> = 'M' </a:t>
            </a:r>
            <a:r>
              <a:rPr lang="en-US" dirty="0">
                <a:solidFill>
                  <a:srgbClr val="00AE00"/>
                </a:solidFill>
              </a:rPr>
              <a:t>AND</a:t>
            </a:r>
            <a:r>
              <a:rPr lang="en-US" dirty="0"/>
              <a:t> Person1.S = 'F';</a:t>
            </a:r>
          </a:p>
          <a:p>
            <a:endParaRPr lang="en-US" dirty="0"/>
          </a:p>
          <a:p>
            <a:pPr>
              <a:buFont typeface="Monotype Sorts" pitchFamily="2" charset="2"/>
              <a:buNone/>
            </a:pPr>
            <a:br>
              <a:rPr lang="en-US" dirty="0"/>
            </a:br>
            <a:r>
              <a:rPr lang="en-US" dirty="0"/>
              <a:t>	</a:t>
            </a:r>
          </a:p>
        </p:txBody>
      </p:sp>
      <p:graphicFrame>
        <p:nvGraphicFramePr>
          <p:cNvPr id="7" name="Group 2"/>
          <p:cNvGraphicFramePr>
            <a:graphicFrameLocks noGrp="1"/>
          </p:cNvGraphicFramePr>
          <p:nvPr/>
        </p:nvGraphicFramePr>
        <p:xfrm>
          <a:off x="2438400" y="4953000"/>
          <a:ext cx="4038600" cy="118872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643062">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Father</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Daughter</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Robert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Evelyn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a:t>Cartesian Product With Condition:</a:t>
            </a:r>
            <a:br>
              <a:rPr lang="en-US"/>
            </a:br>
            <a:r>
              <a:rPr lang="en-US"/>
              <a:t>Matching Tuples Indicated</a:t>
            </a:r>
          </a:p>
        </p:txBody>
      </p:sp>
      <p:sp>
        <p:nvSpPr>
          <p:cNvPr id="3076" name="Content Placeholder 2"/>
          <p:cNvSpPr>
            <a:spLocks noGrp="1"/>
          </p:cNvSpPr>
          <p:nvPr>
            <p:ph idx="1"/>
          </p:nvPr>
        </p:nvSpPr>
        <p:spPr/>
        <p:txBody>
          <a:bodyPr/>
          <a:lstStyle/>
          <a:p>
            <a:endParaRPr lang="en-US"/>
          </a:p>
        </p:txBody>
      </p:sp>
      <p:graphicFrame>
        <p:nvGraphicFramePr>
          <p:cNvPr id="3074" name="Object 2"/>
          <p:cNvGraphicFramePr>
            <a:graphicFrameLocks noChangeAspect="1"/>
          </p:cNvGraphicFramePr>
          <p:nvPr/>
        </p:nvGraphicFramePr>
        <p:xfrm>
          <a:off x="762000" y="1600200"/>
          <a:ext cx="8442325" cy="5659438"/>
        </p:xfrm>
        <a:graphic>
          <a:graphicData uri="http://schemas.openxmlformats.org/presentationml/2006/ole">
            <mc:AlternateContent xmlns:mc="http://schemas.openxmlformats.org/markup-compatibility/2006">
              <mc:Choice xmlns:v="urn:schemas-microsoft-com:vml" Requires="v">
                <p:oleObj name="Visio" r:id="rId3" imgW="10086814" imgH="6612439" progId="Visio.Drawing.11">
                  <p:embed/>
                </p:oleObj>
              </mc:Choice>
              <mc:Fallback>
                <p:oleObj name="Visio" r:id="rId3" imgW="10086814" imgH="661243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8442325" cy="565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4587-4BFC-48D7-B849-D19A83EFB753}"/>
              </a:ext>
            </a:extLst>
          </p:cNvPr>
          <p:cNvSpPr>
            <a:spLocks noGrp="1"/>
          </p:cNvSpPr>
          <p:nvPr>
            <p:ph type="title"/>
          </p:nvPr>
        </p:nvSpPr>
        <p:spPr/>
        <p:txBody>
          <a:bodyPr/>
          <a:lstStyle/>
          <a:p>
            <a:r>
              <a:rPr lang="en-US" dirty="0"/>
              <a:t>Thinking Like a Programmer</a:t>
            </a:r>
            <a:br>
              <a:rPr lang="en-US" dirty="0"/>
            </a:br>
            <a:r>
              <a:rPr lang="en-US" dirty="0"/>
              <a:t>May Help in Writing Relational Algebra Queries</a:t>
            </a:r>
          </a:p>
        </p:txBody>
      </p:sp>
      <p:sp>
        <p:nvSpPr>
          <p:cNvPr id="3" name="Content Placeholder 2">
            <a:extLst>
              <a:ext uri="{FF2B5EF4-FFF2-40B4-BE49-F238E27FC236}">
                <a16:creationId xmlns:a16="http://schemas.microsoft.com/office/drawing/2014/main" id="{60F7D92E-0955-4ADB-B5D5-7EDFD1A813C9}"/>
              </a:ext>
            </a:extLst>
          </p:cNvPr>
          <p:cNvSpPr>
            <a:spLocks noGrp="1"/>
          </p:cNvSpPr>
          <p:nvPr>
            <p:ph idx="1"/>
          </p:nvPr>
        </p:nvSpPr>
        <p:spPr/>
        <p:txBody>
          <a:bodyPr/>
          <a:lstStyle/>
          <a:p>
            <a:r>
              <a:rPr lang="en-US" dirty="0"/>
              <a:t>We can solve the problem working with files Person and Birth</a:t>
            </a:r>
          </a:p>
          <a:p>
            <a:endParaRPr lang="en-US" dirty="0"/>
          </a:p>
          <a:p>
            <a:r>
              <a:rPr lang="en-US" dirty="0"/>
              <a:t>for </a:t>
            </a:r>
            <a:r>
              <a:rPr lang="en-US" dirty="0" err="1"/>
              <a:t>i</a:t>
            </a:r>
            <a:r>
              <a:rPr lang="en-US" dirty="0"/>
              <a:t> = first to last record in Person</a:t>
            </a:r>
            <a:br>
              <a:rPr lang="en-US" dirty="0"/>
            </a:br>
            <a:r>
              <a:rPr lang="en-US" dirty="0"/>
              <a:t>     for j = first to last record in Birth</a:t>
            </a:r>
            <a:br>
              <a:rPr lang="en-US" dirty="0"/>
            </a:br>
            <a:r>
              <a:rPr lang="en-US" dirty="0"/>
              <a:t>          for k = first to last record in Person</a:t>
            </a:r>
            <a:br>
              <a:rPr lang="en-US" dirty="0"/>
            </a:br>
            <a:r>
              <a:rPr lang="en-US" dirty="0"/>
              <a:t>               examine/combine the records </a:t>
            </a:r>
            <a:r>
              <a:rPr lang="en-US" dirty="0" err="1"/>
              <a:t>i</a:t>
            </a:r>
            <a:r>
              <a:rPr lang="en-US" dirty="0"/>
              <a:t>, j, and k</a:t>
            </a:r>
          </a:p>
          <a:p>
            <a:endParaRPr lang="en-US" dirty="0"/>
          </a:p>
          <a:p>
            <a:r>
              <a:rPr lang="en-US" dirty="0"/>
              <a:t>We had two variables looping over Person and one variable looping over Birth</a:t>
            </a:r>
          </a:p>
          <a:p>
            <a:endParaRPr lang="en-US" dirty="0"/>
          </a:p>
          <a:p>
            <a:r>
              <a:rPr lang="en-US" dirty="0"/>
              <a:t>That’s why, loosely speaking, in relational algebra we needed two copies of Person and one copy of Birth</a:t>
            </a:r>
          </a:p>
          <a:p>
            <a:pPr lvl="1"/>
            <a:r>
              <a:rPr lang="en-US" dirty="0"/>
              <a:t>We do not have “looping variables” such as </a:t>
            </a:r>
            <a:r>
              <a:rPr lang="en-US" dirty="0" err="1"/>
              <a:t>i</a:t>
            </a:r>
            <a:r>
              <a:rPr lang="en-US" dirty="0"/>
              <a:t>, j, and k.</a:t>
            </a:r>
          </a:p>
          <a:p>
            <a:pPr lvl="1"/>
            <a:r>
              <a:rPr lang="en-US" dirty="0"/>
              <a:t>We need to create the set of the “combinations” and need different names for the two copies of Person</a:t>
            </a:r>
          </a:p>
        </p:txBody>
      </p:sp>
    </p:spTree>
    <p:extLst>
      <p:ext uri="{BB962C8B-B14F-4D97-AF65-F5344CB8AC3E}">
        <p14:creationId xmlns:p14="http://schemas.microsoft.com/office/powerpoint/2010/main" val="1900371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a:t>The Query in Microsoft Access</a:t>
            </a:r>
          </a:p>
        </p:txBody>
      </p:sp>
      <p:sp>
        <p:nvSpPr>
          <p:cNvPr id="43011" name="Content Placeholder 2"/>
          <p:cNvSpPr>
            <a:spLocks noGrp="1"/>
          </p:cNvSpPr>
          <p:nvPr>
            <p:ph idx="1"/>
          </p:nvPr>
        </p:nvSpPr>
        <p:spPr/>
        <p:txBody>
          <a:bodyPr/>
          <a:lstStyle/>
          <a:p>
            <a:r>
              <a:rPr lang="en-US" dirty="0"/>
              <a:t>The actual query was copied and pasted from Microsoft Access and reformatted for readability</a:t>
            </a:r>
          </a:p>
          <a:p>
            <a:r>
              <a:rPr lang="en-US" dirty="0"/>
              <a:t>The result is below</a:t>
            </a:r>
          </a:p>
          <a:p>
            <a:endParaRPr lang="en-US" dirty="0"/>
          </a:p>
        </p:txBody>
      </p:sp>
      <p:pic>
        <p:nvPicPr>
          <p:cNvPr id="43012" name="Picture 2"/>
          <p:cNvPicPr>
            <a:picLocks noChangeAspect="1" noChangeArrowheads="1"/>
          </p:cNvPicPr>
          <p:nvPr/>
        </p:nvPicPr>
        <p:blipFill>
          <a:blip r:embed="rId3" cstate="print"/>
          <a:srcRect/>
          <a:stretch>
            <a:fillRect/>
          </a:stretch>
        </p:blipFill>
        <p:spPr bwMode="auto">
          <a:xfrm>
            <a:off x="3971925" y="3424238"/>
            <a:ext cx="2114550" cy="923925"/>
          </a:xfrm>
          <a:prstGeom prst="rect">
            <a:avLst/>
          </a:prstGeom>
          <a:noFill/>
          <a:ln w="12700">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Our Database</a:t>
            </a:r>
          </a:p>
        </p:txBody>
      </p:sp>
      <p:graphicFrame>
        <p:nvGraphicFramePr>
          <p:cNvPr id="4" name="Content Placeholder 3"/>
          <p:cNvGraphicFramePr>
            <a:graphicFrameLocks noGrp="1"/>
          </p:cNvGraphicFramePr>
          <p:nvPr>
            <p:ph idx="1"/>
          </p:nvPr>
        </p:nvGraphicFramePr>
        <p:xfrm>
          <a:off x="3733800" y="2971800"/>
          <a:ext cx="6096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Group 2"/>
          <p:cNvGraphicFramePr>
            <a:graphicFrameLocks noGrp="1"/>
          </p:cNvGraphicFramePr>
          <p:nvPr/>
        </p:nvGraphicFramePr>
        <p:xfrm>
          <a:off x="762000" y="1600200"/>
          <a:ext cx="4233863" cy="317214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Person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S</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graphicFrame>
        <p:nvGraphicFramePr>
          <p:cNvPr id="6" name="Group 2"/>
          <p:cNvGraphicFramePr>
            <a:graphicFrameLocks noGrp="1"/>
          </p:cNvGraphicFramePr>
          <p:nvPr/>
        </p:nvGraphicFramePr>
        <p:xfrm>
          <a:off x="5410200" y="1600200"/>
          <a:ext cx="3563938" cy="277368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Birth</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Albert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John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Richard</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15520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60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6084" name="Rectangle 4"/>
          <p:cNvSpPr>
            <a:spLocks noGrp="1" noChangeArrowheads="1"/>
          </p:cNvSpPr>
          <p:nvPr>
            <p:ph type="title"/>
          </p:nvPr>
        </p:nvSpPr>
        <p:spPr/>
        <p:txBody>
          <a:bodyPr/>
          <a:lstStyle/>
          <a:p>
            <a:r>
              <a:rPr lang="en-US"/>
              <a:t>A Query</a:t>
            </a:r>
          </a:p>
        </p:txBody>
      </p:sp>
      <p:sp>
        <p:nvSpPr>
          <p:cNvPr id="46085" name="Rectangle 5"/>
          <p:cNvSpPr>
            <a:spLocks noGrp="1" noChangeArrowheads="1"/>
          </p:cNvSpPr>
          <p:nvPr>
            <p:ph type="body" idx="1"/>
          </p:nvPr>
        </p:nvSpPr>
        <p:spPr/>
        <p:txBody>
          <a:bodyPr/>
          <a:lstStyle/>
          <a:p>
            <a:r>
              <a:rPr lang="en-US" dirty="0"/>
              <a:t>Produce a relation: Answer(</a:t>
            </a:r>
            <a:r>
              <a:rPr lang="en-US" dirty="0" err="1"/>
              <a:t>Grandparent,Grandchild</a:t>
            </a:r>
            <a:r>
              <a:rPr lang="en-US" dirty="0"/>
              <a:t>)</a:t>
            </a:r>
          </a:p>
          <a:p>
            <a:r>
              <a:rPr lang="en-US" dirty="0"/>
              <a:t>Answer := </a:t>
            </a:r>
          </a:p>
          <a:p>
            <a:pPr>
              <a:buFont typeface="Monotype Sorts" pitchFamily="2" charset="2"/>
              <a:buNone/>
            </a:pPr>
            <a:r>
              <a:rPr lang="en-US" dirty="0"/>
              <a:t>	</a:t>
            </a:r>
            <a:r>
              <a:rPr lang="en-US" dirty="0">
                <a:solidFill>
                  <a:srgbClr val="00AE00"/>
                </a:solidFill>
              </a:rPr>
              <a:t>SELECT</a:t>
            </a:r>
            <a:r>
              <a:rPr lang="en-US" dirty="0"/>
              <a:t> </a:t>
            </a:r>
            <a:r>
              <a:rPr lang="en-US" dirty="0" err="1"/>
              <a:t>Birth.P</a:t>
            </a:r>
            <a:r>
              <a:rPr lang="en-US" dirty="0"/>
              <a:t> </a:t>
            </a:r>
            <a:r>
              <a:rPr lang="en-US" dirty="0">
                <a:solidFill>
                  <a:srgbClr val="00AE00"/>
                </a:solidFill>
              </a:rPr>
              <a:t>AS</a:t>
            </a:r>
            <a:r>
              <a:rPr lang="en-US" dirty="0"/>
              <a:t> </a:t>
            </a:r>
            <a:r>
              <a:rPr lang="en-US" dirty="0" err="1"/>
              <a:t>G_P</a:t>
            </a:r>
            <a:r>
              <a:rPr lang="en-US" dirty="0"/>
              <a:t>, </a:t>
            </a:r>
            <a:r>
              <a:rPr lang="en-US" dirty="0" err="1"/>
              <a:t>Birth1.C</a:t>
            </a:r>
            <a:r>
              <a:rPr lang="en-US" dirty="0"/>
              <a:t> </a:t>
            </a:r>
            <a:r>
              <a:rPr lang="en-US" dirty="0">
                <a:solidFill>
                  <a:srgbClr val="00AE00"/>
                </a:solidFill>
              </a:rPr>
              <a:t>AS</a:t>
            </a:r>
            <a:r>
              <a:rPr lang="en-US" dirty="0"/>
              <a:t> </a:t>
            </a:r>
            <a:r>
              <a:rPr lang="en-US" dirty="0" err="1"/>
              <a:t>G_C</a:t>
            </a:r>
            <a:endParaRPr lang="en-US" dirty="0"/>
          </a:p>
          <a:p>
            <a:pPr>
              <a:buFont typeface="Monotype Sorts" pitchFamily="2" charset="2"/>
              <a:buNone/>
            </a:pPr>
            <a:r>
              <a:rPr lang="en-US" dirty="0"/>
              <a:t>	</a:t>
            </a:r>
            <a:r>
              <a:rPr lang="en-US" dirty="0">
                <a:solidFill>
                  <a:srgbClr val="00AE00"/>
                </a:solidFill>
              </a:rPr>
              <a:t>FROM</a:t>
            </a:r>
            <a:r>
              <a:rPr lang="en-US" dirty="0"/>
              <a:t> Birth, Birth </a:t>
            </a:r>
            <a:r>
              <a:rPr lang="en-US" dirty="0">
                <a:solidFill>
                  <a:srgbClr val="00AE00"/>
                </a:solidFill>
              </a:rPr>
              <a:t>AS</a:t>
            </a:r>
            <a:r>
              <a:rPr lang="en-US" dirty="0"/>
              <a:t> </a:t>
            </a:r>
            <a:r>
              <a:rPr lang="en-US" dirty="0" err="1"/>
              <a:t>Birth1</a:t>
            </a:r>
            <a:endParaRPr lang="en-US" dirty="0"/>
          </a:p>
          <a:p>
            <a:pPr>
              <a:buFont typeface="Monotype Sorts" pitchFamily="2" charset="2"/>
              <a:buNone/>
            </a:pPr>
            <a:r>
              <a:rPr lang="en-US" dirty="0"/>
              <a:t>	</a:t>
            </a:r>
            <a:r>
              <a:rPr lang="en-US" dirty="0">
                <a:solidFill>
                  <a:srgbClr val="00AE00"/>
                </a:solidFill>
              </a:rPr>
              <a:t>WHERE</a:t>
            </a:r>
            <a:r>
              <a:rPr lang="en-US" dirty="0"/>
              <a:t> </a:t>
            </a:r>
            <a:r>
              <a:rPr lang="en-US" dirty="0" err="1"/>
              <a:t>Birth.C</a:t>
            </a:r>
            <a:r>
              <a:rPr lang="en-US" dirty="0"/>
              <a:t> = </a:t>
            </a:r>
            <a:r>
              <a:rPr lang="en-US" dirty="0" err="1"/>
              <a:t>Birth1.P</a:t>
            </a:r>
            <a:r>
              <a:rPr lang="en-US"/>
              <a:t>;</a:t>
            </a:r>
            <a:br>
              <a:rPr lang="en-US" dirty="0"/>
            </a:br>
            <a:br>
              <a:rPr lang="en-US" dirty="0"/>
            </a:b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br>
              <a:rPr lang="en-US" dirty="0"/>
            </a:br>
            <a:br>
              <a:rPr lang="en-US" dirty="0"/>
            </a:br>
            <a:br>
              <a:rPr lang="en-US" dirty="0"/>
            </a:br>
            <a:br>
              <a:rPr lang="en-US" dirty="0"/>
            </a:br>
            <a:br>
              <a:rPr lang="en-US" dirty="0"/>
            </a:br>
            <a:br>
              <a:rPr lang="en-US" dirty="0"/>
            </a:br>
            <a:endParaRPr lang="en-US" dirty="0"/>
          </a:p>
          <a:p>
            <a:endParaRPr lang="en-US" dirty="0"/>
          </a:p>
        </p:txBody>
      </p:sp>
      <p:graphicFrame>
        <p:nvGraphicFramePr>
          <p:cNvPr id="7" name="Group 2"/>
          <p:cNvGraphicFramePr>
            <a:graphicFrameLocks noGrp="1"/>
          </p:cNvGraphicFramePr>
          <p:nvPr/>
        </p:nvGraphicFramePr>
        <p:xfrm>
          <a:off x="2362200" y="4800600"/>
          <a:ext cx="4038600" cy="79248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643062">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err="1">
                          <a:ln>
                            <a:noFill/>
                          </a:ln>
                          <a:effectLst/>
                        </a:rPr>
                        <a:t>G_P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err="1">
                          <a:ln>
                            <a:noFill/>
                          </a:ln>
                          <a:effectLst/>
                        </a:rPr>
                        <a:t>G_C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Albert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a:t>Cartesian Product With Condition:</a:t>
            </a:r>
            <a:br>
              <a:rPr lang="en-US"/>
            </a:br>
            <a:r>
              <a:rPr lang="en-US"/>
              <a:t>Matching Tuples Indicated</a:t>
            </a:r>
          </a:p>
        </p:txBody>
      </p:sp>
      <p:sp>
        <p:nvSpPr>
          <p:cNvPr id="4100" name="Content Placeholder 2"/>
          <p:cNvSpPr>
            <a:spLocks noGrp="1"/>
          </p:cNvSpPr>
          <p:nvPr>
            <p:ph idx="1"/>
          </p:nvPr>
        </p:nvSpPr>
        <p:spPr/>
        <p:txBody>
          <a:bodyPr/>
          <a:lstStyle/>
          <a:p>
            <a:endParaRPr lang="en-US"/>
          </a:p>
        </p:txBody>
      </p:sp>
      <p:graphicFrame>
        <p:nvGraphicFramePr>
          <p:cNvPr id="4098" name="Object 2"/>
          <p:cNvGraphicFramePr>
            <a:graphicFrameLocks noChangeAspect="1"/>
          </p:cNvGraphicFramePr>
          <p:nvPr/>
        </p:nvGraphicFramePr>
        <p:xfrm>
          <a:off x="998538" y="2411413"/>
          <a:ext cx="8061325" cy="2949575"/>
        </p:xfrm>
        <a:graphic>
          <a:graphicData uri="http://schemas.openxmlformats.org/presentationml/2006/ole">
            <mc:AlternateContent xmlns:mc="http://schemas.openxmlformats.org/markup-compatibility/2006">
              <mc:Choice xmlns:v="urn:schemas-microsoft-com:vml" Requires="v">
                <p:oleObj name="Visio" r:id="rId3" imgW="8061333" imgH="2948940" progId="Visio.Drawing.11">
                  <p:embed/>
                </p:oleObj>
              </mc:Choice>
              <mc:Fallback>
                <p:oleObj name="Visio" r:id="rId3" imgW="8061333" imgH="29489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538" y="2411413"/>
                        <a:ext cx="8061325"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The Query in Microsoft Access</a:t>
            </a:r>
          </a:p>
        </p:txBody>
      </p:sp>
      <p:sp>
        <p:nvSpPr>
          <p:cNvPr id="47107" name="Content Placeholder 2"/>
          <p:cNvSpPr>
            <a:spLocks noGrp="1"/>
          </p:cNvSpPr>
          <p:nvPr>
            <p:ph idx="1"/>
          </p:nvPr>
        </p:nvSpPr>
        <p:spPr/>
        <p:txBody>
          <a:bodyPr/>
          <a:lstStyle/>
          <a:p>
            <a:r>
              <a:rPr lang="en-US" dirty="0"/>
              <a:t>The actual query was copied and pasted from Microsoft Access and reformatted for readability</a:t>
            </a:r>
          </a:p>
          <a:p>
            <a:r>
              <a:rPr lang="en-US" dirty="0"/>
              <a:t>The result is below</a:t>
            </a:r>
          </a:p>
          <a:p>
            <a:endParaRPr lang="en-US" dirty="0"/>
          </a:p>
        </p:txBody>
      </p:sp>
      <p:pic>
        <p:nvPicPr>
          <p:cNvPr id="47108" name="Picture 2"/>
          <p:cNvPicPr>
            <a:picLocks noChangeAspect="1" noChangeArrowheads="1"/>
          </p:cNvPicPr>
          <p:nvPr/>
        </p:nvPicPr>
        <p:blipFill>
          <a:blip r:embed="rId3" cstate="print"/>
          <a:srcRect/>
          <a:stretch>
            <a:fillRect/>
          </a:stretch>
        </p:blipFill>
        <p:spPr bwMode="auto">
          <a:xfrm>
            <a:off x="3957638" y="3548063"/>
            <a:ext cx="2143125" cy="676275"/>
          </a:xfrm>
          <a:prstGeom prst="rect">
            <a:avLst/>
          </a:prstGeom>
          <a:noFill/>
          <a:ln w="12700">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Further Distance</a:t>
            </a:r>
          </a:p>
        </p:txBody>
      </p:sp>
      <p:sp>
        <p:nvSpPr>
          <p:cNvPr id="48131" name="Content Placeholder 2"/>
          <p:cNvSpPr>
            <a:spLocks noGrp="1"/>
          </p:cNvSpPr>
          <p:nvPr>
            <p:ph idx="1"/>
          </p:nvPr>
        </p:nvSpPr>
        <p:spPr/>
        <p:txBody>
          <a:bodyPr/>
          <a:lstStyle/>
          <a:p>
            <a:r>
              <a:rPr lang="en-US"/>
              <a:t>How to compute (Great-grandparent,Great-grandchild)?</a:t>
            </a:r>
          </a:p>
          <a:p>
            <a:r>
              <a:rPr lang="en-US"/>
              <a:t>Easy, just take the Cartesian product of the (Grandparent, Grandchild) table with (Parent,Child) table and specify equality on the “intermediate” person</a:t>
            </a:r>
          </a:p>
          <a:p>
            <a:r>
              <a:rPr lang="en-US"/>
              <a:t>How to compute (Great-great-grandparent,Great-great-grandchild)?</a:t>
            </a:r>
          </a:p>
          <a:p>
            <a:r>
              <a:rPr lang="en-US"/>
              <a:t>Easy, just take the Cartesian product of the (Grandparent, Grandchild) table with itself and specify equality on the “intermediate” person</a:t>
            </a:r>
          </a:p>
          <a:p>
            <a:endParaRPr lang="en-US"/>
          </a:p>
          <a:p>
            <a:r>
              <a:rPr lang="en-US"/>
              <a:t>Similarly, can compute (Great</a:t>
            </a:r>
            <a:r>
              <a:rPr lang="en-US" i="1" baseline="30000"/>
              <a:t>x</a:t>
            </a:r>
            <a:r>
              <a:rPr lang="en-US"/>
              <a:t>-grandparent,Great</a:t>
            </a:r>
            <a:r>
              <a:rPr lang="en-US" i="1" baseline="30000"/>
              <a:t>x</a:t>
            </a:r>
            <a:r>
              <a:rPr lang="en-US"/>
              <a:t>-grandchild), for any </a:t>
            </a:r>
            <a:r>
              <a:rPr lang="en-US" i="1"/>
              <a:t>x</a:t>
            </a:r>
          </a:p>
          <a:p>
            <a:endParaRPr lang="en-US"/>
          </a:p>
          <a:p>
            <a:endParaRPr lang="en-US"/>
          </a:p>
          <a:p>
            <a:r>
              <a:rPr lang="en-US"/>
              <a:t>Ultimately, may want (Ancestor,Descendant)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91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9156" name="Rectangle 4"/>
          <p:cNvSpPr>
            <a:spLocks noGrp="1" noChangeArrowheads="1"/>
          </p:cNvSpPr>
          <p:nvPr>
            <p:ph type="title"/>
          </p:nvPr>
        </p:nvSpPr>
        <p:spPr/>
        <p:txBody>
          <a:bodyPr/>
          <a:lstStyle/>
          <a:p>
            <a:r>
              <a:rPr lang="en-US" dirty="0"/>
              <a:t>Relational Algebra Is Not Universal:</a:t>
            </a:r>
            <a:br>
              <a:rPr lang="en-US" dirty="0"/>
            </a:br>
            <a:r>
              <a:rPr lang="en-US" dirty="0"/>
              <a:t>Cannot Compute (Ancestor, Descendant)</a:t>
            </a:r>
          </a:p>
        </p:txBody>
      </p:sp>
      <p:sp>
        <p:nvSpPr>
          <p:cNvPr id="34821" name="Rectangle 5"/>
          <p:cNvSpPr>
            <a:spLocks noGrp="1" noChangeArrowheads="1"/>
          </p:cNvSpPr>
          <p:nvPr>
            <p:ph type="body" idx="1"/>
          </p:nvPr>
        </p:nvSpPr>
        <p:spPr/>
        <p:txBody>
          <a:bodyPr/>
          <a:lstStyle/>
          <a:p>
            <a:pPr>
              <a:lnSpc>
                <a:spcPct val="80000"/>
              </a:lnSpc>
              <a:defRPr/>
            </a:pPr>
            <a:r>
              <a:rPr lang="en-US" dirty="0"/>
              <a:t>Standard programming languages are </a:t>
            </a:r>
            <a:r>
              <a:rPr lang="en-US" b="1" i="1" dirty="0">
                <a:solidFill>
                  <a:srgbClr val="FF0000"/>
                </a:solidFill>
              </a:rPr>
              <a:t>universal</a:t>
            </a:r>
          </a:p>
          <a:p>
            <a:pPr>
              <a:lnSpc>
                <a:spcPct val="80000"/>
              </a:lnSpc>
              <a:defRPr/>
            </a:pPr>
            <a:r>
              <a:rPr lang="en-US" dirty="0">
                <a:solidFill>
                  <a:schemeClr val="accent4">
                    <a:lumMod val="75000"/>
                  </a:schemeClr>
                </a:solidFill>
              </a:rPr>
              <a:t>This means that they are as powerful as Turing machines, roughly like standard computers if unbounded amount of storage is permitted (you will never run out of memory)</a:t>
            </a:r>
          </a:p>
          <a:p>
            <a:pPr>
              <a:lnSpc>
                <a:spcPct val="80000"/>
              </a:lnSpc>
              <a:defRPr/>
            </a:pPr>
            <a:r>
              <a:rPr lang="en-US" dirty="0">
                <a:solidFill>
                  <a:schemeClr val="accent4">
                    <a:lumMod val="75000"/>
                  </a:schemeClr>
                </a:solidFill>
              </a:rPr>
              <a:t>This roughly means that they can compute anything that can be computed by any computational machine we can (at least currently) imagine</a:t>
            </a:r>
          </a:p>
          <a:p>
            <a:pPr>
              <a:lnSpc>
                <a:spcPct val="80000"/>
              </a:lnSpc>
              <a:defRPr/>
            </a:pPr>
            <a:r>
              <a:rPr lang="en-US" dirty="0"/>
              <a:t>Relational algebra is weaker than a standard programming language</a:t>
            </a:r>
          </a:p>
          <a:p>
            <a:pPr>
              <a:lnSpc>
                <a:spcPct val="80000"/>
              </a:lnSpc>
              <a:defRPr/>
            </a:pPr>
            <a:r>
              <a:rPr lang="en-US" dirty="0"/>
              <a:t>It is impossible in relational algebra (or earlier versions of SQL) to compute the relation Answer(Ancestor, Descendant)</a:t>
            </a:r>
          </a:p>
          <a:p>
            <a:pPr>
              <a:lnSpc>
                <a:spcPct val="80000"/>
              </a:lnSpc>
              <a:defRPr/>
            </a:pPr>
            <a:r>
              <a:rPr lang="en-US" dirty="0"/>
              <a:t>But there are enhancements to SQL, which allow to compute such a query, and we will cover that in a later unit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92499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017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0180" name="Rectangle 4"/>
          <p:cNvSpPr>
            <a:spLocks noGrp="1" noChangeArrowheads="1"/>
          </p:cNvSpPr>
          <p:nvPr>
            <p:ph type="title"/>
          </p:nvPr>
        </p:nvSpPr>
        <p:spPr/>
        <p:txBody>
          <a:bodyPr/>
          <a:lstStyle/>
          <a:p>
            <a:r>
              <a:rPr lang="en-US" dirty="0"/>
              <a:t>Relational Algebra Is Not Universal:</a:t>
            </a:r>
            <a:br>
              <a:rPr lang="en-US" dirty="0"/>
            </a:br>
            <a:r>
              <a:rPr lang="en-US" dirty="0"/>
              <a:t>Cannot Compute (Ancestor, Descendant)</a:t>
            </a:r>
          </a:p>
        </p:txBody>
      </p:sp>
      <p:sp>
        <p:nvSpPr>
          <p:cNvPr id="34821" name="Rectangle 5"/>
          <p:cNvSpPr>
            <a:spLocks noGrp="1" noChangeArrowheads="1"/>
          </p:cNvSpPr>
          <p:nvPr>
            <p:ph type="body" idx="1"/>
          </p:nvPr>
        </p:nvSpPr>
        <p:spPr/>
        <p:txBody>
          <a:bodyPr/>
          <a:lstStyle/>
          <a:p>
            <a:pPr>
              <a:lnSpc>
                <a:spcPct val="80000"/>
              </a:lnSpc>
              <a:defRPr/>
            </a:pPr>
            <a:r>
              <a:rPr lang="en-US" dirty="0"/>
              <a:t>It is impossible in relational algebra (and early versions of SQL, but we will see how to do it in Oracle later in the course) to compute the relation Answer(Ancestor, Descendant)</a:t>
            </a:r>
          </a:p>
          <a:p>
            <a:pPr>
              <a:lnSpc>
                <a:spcPct val="80000"/>
              </a:lnSpc>
              <a:defRPr/>
            </a:pPr>
            <a:r>
              <a:rPr lang="en-US" dirty="0"/>
              <a:t>Why can’t we do it using the operations we have so far?</a:t>
            </a:r>
          </a:p>
          <a:p>
            <a:pPr>
              <a:lnSpc>
                <a:spcPct val="80000"/>
              </a:lnSpc>
              <a:defRPr/>
            </a:pPr>
            <a:r>
              <a:rPr lang="en-US" dirty="0"/>
              <a:t>The proof is a reasonably simple but uses cumbersome induction.</a:t>
            </a:r>
          </a:p>
          <a:p>
            <a:pPr>
              <a:lnSpc>
                <a:spcPct val="80000"/>
              </a:lnSpc>
              <a:defRPr/>
            </a:pPr>
            <a:r>
              <a:rPr lang="en-US" dirty="0"/>
              <a:t>The general idea is:  </a:t>
            </a:r>
          </a:p>
          <a:p>
            <a:pPr lvl="1">
              <a:lnSpc>
                <a:spcPct val="80000"/>
              </a:lnSpc>
              <a:defRPr/>
            </a:pPr>
            <a:r>
              <a:rPr lang="en-US" dirty="0"/>
              <a:t>Any relational algebra query is limited in how many relations or copies of relations it can refer to</a:t>
            </a:r>
          </a:p>
          <a:p>
            <a:pPr lvl="1">
              <a:lnSpc>
                <a:spcPct val="80000"/>
              </a:lnSpc>
              <a:defRPr/>
            </a:pPr>
            <a:r>
              <a:rPr lang="en-US" dirty="0"/>
              <a:t>Computing arbitrary (ancestor, descendant) pairs cannot be done, if the query is limited in advance as to the number of relations and copies of relations (including intermediate results) it can specify</a:t>
            </a:r>
          </a:p>
          <a:p>
            <a:pPr lvl="1">
              <a:lnSpc>
                <a:spcPct val="80000"/>
              </a:lnSpc>
              <a:defRPr/>
            </a:pPr>
            <a:r>
              <a:rPr lang="en-US" b="1" i="1" dirty="0">
                <a:solidFill>
                  <a:srgbClr val="FF0000"/>
                </a:solidFill>
              </a:rPr>
              <a:t>For an intuition consider: given a fixed-length arithmetic formulas with integers, can you compute arbitrary large integers?</a:t>
            </a:r>
          </a:p>
          <a:p>
            <a:pPr>
              <a:lnSpc>
                <a:spcPct val="80000"/>
              </a:lnSpc>
              <a:defRPr/>
            </a:pPr>
            <a:r>
              <a:rPr lang="en-US" dirty="0">
                <a:solidFill>
                  <a:schemeClr val="accent4">
                    <a:lumMod val="75000"/>
                  </a:schemeClr>
                </a:solidFill>
              </a:rPr>
              <a:t>This is not a contrived example because it shows that we cannot compute the transitive closure of a directed graph: the set of all the paths in the graph</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60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6084" name="Rectangle 4"/>
          <p:cNvSpPr>
            <a:spLocks noGrp="1" noChangeArrowheads="1"/>
          </p:cNvSpPr>
          <p:nvPr>
            <p:ph type="title"/>
          </p:nvPr>
        </p:nvSpPr>
        <p:spPr/>
        <p:txBody>
          <a:bodyPr/>
          <a:lstStyle/>
          <a:p>
            <a:r>
              <a:rPr lang="en-US" dirty="0"/>
              <a:t>Relational Algebra Is Not Universal:</a:t>
            </a:r>
            <a:br>
              <a:rPr lang="en-US" dirty="0"/>
            </a:br>
            <a:r>
              <a:rPr lang="en-US" dirty="0"/>
              <a:t>Cannot Compute Transitive Closures</a:t>
            </a:r>
          </a:p>
        </p:txBody>
      </p:sp>
      <p:sp>
        <p:nvSpPr>
          <p:cNvPr id="46085" name="Rectangle 5"/>
          <p:cNvSpPr>
            <a:spLocks noGrp="1" noChangeArrowheads="1"/>
          </p:cNvSpPr>
          <p:nvPr>
            <p:ph type="body" idx="1"/>
          </p:nvPr>
        </p:nvSpPr>
        <p:spPr/>
        <p:txBody>
          <a:bodyPr/>
          <a:lstStyle/>
          <a:p>
            <a:r>
              <a:rPr lang="en-US" dirty="0"/>
              <a:t>Given </a:t>
            </a:r>
            <a:r>
              <a:rPr lang="en-US" b="1" dirty="0">
                <a:solidFill>
                  <a:srgbClr val="FF0000"/>
                </a:solidFill>
              </a:rPr>
              <a:t>Arc</a:t>
            </a:r>
            <a:r>
              <a:rPr lang="en-US" dirty="0"/>
              <a:t> we would like to compute </a:t>
            </a:r>
            <a:r>
              <a:rPr lang="en-US" b="1" dirty="0">
                <a:solidFill>
                  <a:srgbClr val="FF0000"/>
                </a:solidFill>
              </a:rPr>
              <a:t>Path (transitive closure)</a:t>
            </a:r>
            <a:r>
              <a:rPr lang="en-US" dirty="0"/>
              <a:t> but cannot do it for arbitrary-size graphs using early SQL but can do it starting with the 1999 SQL standard and in Oracle for DAGs only.</a:t>
            </a:r>
            <a:br>
              <a:rPr lang="en-US" dirty="0"/>
            </a:br>
            <a:br>
              <a:rPr lang="en-US" dirty="0"/>
            </a:b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br>
              <a:rPr lang="en-US" dirty="0"/>
            </a:br>
            <a:br>
              <a:rPr lang="en-US" dirty="0"/>
            </a:br>
            <a:br>
              <a:rPr lang="en-US" dirty="0"/>
            </a:br>
            <a:br>
              <a:rPr lang="en-US" dirty="0"/>
            </a:br>
            <a:br>
              <a:rPr lang="en-US" dirty="0"/>
            </a:br>
            <a:br>
              <a:rPr lang="en-US" dirty="0"/>
            </a:br>
            <a:endParaRPr lang="en-US" dirty="0"/>
          </a:p>
          <a:p>
            <a:endParaRPr lang="en-US" dirty="0"/>
          </a:p>
        </p:txBody>
      </p:sp>
      <p:graphicFrame>
        <p:nvGraphicFramePr>
          <p:cNvPr id="7" name="Group 2"/>
          <p:cNvGraphicFramePr>
            <a:graphicFrameLocks noGrp="1"/>
          </p:cNvGraphicFramePr>
          <p:nvPr>
            <p:extLst>
              <p:ext uri="{D42A27DB-BD31-4B8C-83A1-F6EECF244321}">
                <p14:modId xmlns:p14="http://schemas.microsoft.com/office/powerpoint/2010/main" val="3858922522"/>
              </p:ext>
            </p:extLst>
          </p:nvPr>
        </p:nvGraphicFramePr>
        <p:xfrm>
          <a:off x="3428999" y="2611120"/>
          <a:ext cx="2362200" cy="3169920"/>
        </p:xfrm>
        <a:graphic>
          <a:graphicData uri="http://schemas.openxmlformats.org/drawingml/2006/table">
            <a:tbl>
              <a:tblPr firstRow="1">
                <a:tableStyleId>{21E4AEA4-8DFA-4A89-87EB-49C32662AFE0}</a:tableStyleId>
              </a:tblPr>
              <a:tblGrid>
                <a:gridCol w="785813">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Arc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From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To</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solidFill>
                            <a:schemeClr val="tx2"/>
                          </a:solidFill>
                          <a:effectLst/>
                        </a:rPr>
                        <a:t>1</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solidFill>
                            <a:schemeClr val="tx2"/>
                          </a:solidFill>
                          <a:effectLst/>
                        </a:rPr>
                        <a:t>3</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2</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4</a:t>
                      </a:r>
                    </a:p>
                  </a:txBody>
                  <a:tcPr anchor="b" horzOverflow="overflow"/>
                </a:tc>
                <a:extLst>
                  <a:ext uri="{0D108BD9-81ED-4DB2-BD59-A6C34878D82A}">
                    <a16:rowId xmlns:a16="http://schemas.microsoft.com/office/drawing/2014/main" val="10002"/>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3</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4</a:t>
                      </a: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4</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6</a:t>
                      </a:r>
                    </a:p>
                  </a:txBody>
                  <a:tcPr anchor="b" horzOverflow="overflow"/>
                </a:tc>
                <a:extLst>
                  <a:ext uri="{0D108BD9-81ED-4DB2-BD59-A6C34878D82A}">
                    <a16:rowId xmlns:a16="http://schemas.microsoft.com/office/drawing/2014/main" val="10004"/>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5</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8</a:t>
                      </a: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8</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5</a:t>
                      </a:r>
                    </a:p>
                  </a:txBody>
                  <a:tcPr anchor="b" horzOverflow="overflow"/>
                </a:tc>
                <a:extLst>
                  <a:ext uri="{0D108BD9-81ED-4DB2-BD59-A6C34878D82A}">
                    <a16:rowId xmlns:a16="http://schemas.microsoft.com/office/drawing/2014/main" val="10006"/>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8</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9</a:t>
                      </a:r>
                    </a:p>
                  </a:txBody>
                  <a:tcPr anchor="b" horzOverflow="overflow"/>
                </a:tc>
                <a:extLst>
                  <a:ext uri="{0D108BD9-81ED-4DB2-BD59-A6C34878D82A}">
                    <a16:rowId xmlns:a16="http://schemas.microsoft.com/office/drawing/2014/main" val="10007"/>
                  </a:ext>
                </a:extLst>
              </a:tr>
            </a:tbl>
          </a:graphicData>
        </a:graphic>
      </p:graphicFrame>
      <p:graphicFrame>
        <p:nvGraphicFramePr>
          <p:cNvPr id="9" name="Group 2"/>
          <p:cNvGraphicFramePr>
            <a:graphicFrameLocks noGrp="1"/>
          </p:cNvGraphicFramePr>
          <p:nvPr>
            <p:extLst>
              <p:ext uri="{D42A27DB-BD31-4B8C-83A1-F6EECF244321}">
                <p14:modId xmlns:p14="http://schemas.microsoft.com/office/powerpoint/2010/main" val="2482666569"/>
              </p:ext>
            </p:extLst>
          </p:nvPr>
        </p:nvGraphicFramePr>
        <p:xfrm>
          <a:off x="6172200" y="2590800"/>
          <a:ext cx="2667000" cy="5151120"/>
        </p:xfrm>
        <a:graphic>
          <a:graphicData uri="http://schemas.openxmlformats.org/drawingml/2006/table">
            <a:tbl>
              <a:tblPr firstRow="1">
                <a:tableStyleId>{21E4AEA4-8DFA-4A89-87EB-49C32662AFE0}</a:tableStyleId>
              </a:tblPr>
              <a:tblGrid>
                <a:gridCol w="1090613">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Path</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From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To</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solidFill>
                            <a:schemeClr val="tx2"/>
                          </a:solidFill>
                          <a:effectLst/>
                        </a:rPr>
                        <a:t>1</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solidFill>
                            <a:schemeClr val="tx2"/>
                          </a:solidFill>
                          <a:effectLst/>
                        </a:rPr>
                        <a:t>3</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1</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4</a:t>
                      </a:r>
                    </a:p>
                  </a:txBody>
                  <a:tcPr anchor="b" horzOverflow="overflow"/>
                </a:tc>
                <a:extLst>
                  <a:ext uri="{0D108BD9-81ED-4DB2-BD59-A6C34878D82A}">
                    <a16:rowId xmlns:a16="http://schemas.microsoft.com/office/drawing/2014/main" val="10002"/>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1</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6</a:t>
                      </a: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2</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4</a:t>
                      </a:r>
                    </a:p>
                  </a:txBody>
                  <a:tcPr anchor="b" horzOverflow="overflow"/>
                </a:tc>
                <a:extLst>
                  <a:ext uri="{0D108BD9-81ED-4DB2-BD59-A6C34878D82A}">
                    <a16:rowId xmlns:a16="http://schemas.microsoft.com/office/drawing/2014/main" val="10004"/>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2</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6</a:t>
                      </a: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3</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4</a:t>
                      </a:r>
                    </a:p>
                  </a:txBody>
                  <a:tcPr anchor="b" horzOverflow="overflow"/>
                </a:tc>
                <a:extLst>
                  <a:ext uri="{0D108BD9-81ED-4DB2-BD59-A6C34878D82A}">
                    <a16:rowId xmlns:a16="http://schemas.microsoft.com/office/drawing/2014/main" val="10006"/>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3</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6</a:t>
                      </a:r>
                    </a:p>
                  </a:txBody>
                  <a:tcPr anchor="b" horzOverflow="overflow"/>
                </a:tc>
                <a:extLst>
                  <a:ext uri="{0D108BD9-81ED-4DB2-BD59-A6C34878D82A}">
                    <a16:rowId xmlns:a16="http://schemas.microsoft.com/office/drawing/2014/main" val="10007"/>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4</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6</a:t>
                      </a:r>
                    </a:p>
                  </a:txBody>
                  <a:tcPr anchor="b" horzOverflow="overflow"/>
                </a:tc>
                <a:extLst>
                  <a:ext uri="{0D108BD9-81ED-4DB2-BD59-A6C34878D82A}">
                    <a16:rowId xmlns:a16="http://schemas.microsoft.com/office/drawing/2014/main" val="10008"/>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5</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8</a:t>
                      </a:r>
                    </a:p>
                  </a:txBody>
                  <a:tcPr anchor="b" horzOverflow="overflow"/>
                </a:tc>
                <a:extLst>
                  <a:ext uri="{0D108BD9-81ED-4DB2-BD59-A6C34878D82A}">
                    <a16:rowId xmlns:a16="http://schemas.microsoft.com/office/drawing/2014/main" val="10009"/>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5</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9</a:t>
                      </a:r>
                    </a:p>
                  </a:txBody>
                  <a:tcPr anchor="b" horzOverflow="overflow"/>
                </a:tc>
                <a:extLst>
                  <a:ext uri="{0D108BD9-81ED-4DB2-BD59-A6C34878D82A}">
                    <a16:rowId xmlns:a16="http://schemas.microsoft.com/office/drawing/2014/main" val="1001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8</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5</a:t>
                      </a:r>
                    </a:p>
                  </a:txBody>
                  <a:tcPr anchor="b" horzOverflow="overflow"/>
                </a:tc>
                <a:extLst>
                  <a:ext uri="{0D108BD9-81ED-4DB2-BD59-A6C34878D82A}">
                    <a16:rowId xmlns:a16="http://schemas.microsoft.com/office/drawing/2014/main" val="1001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8</a:t>
                      </a: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Arial Narrow" pitchFamily="34" charset="0"/>
                        </a:rPr>
                        <a:t>9</a:t>
                      </a:r>
                    </a:p>
                  </a:txBody>
                  <a:tcPr anchor="b" horzOverflow="overflow"/>
                </a:tc>
                <a:extLst>
                  <a:ext uri="{0D108BD9-81ED-4DB2-BD59-A6C34878D82A}">
                    <a16:rowId xmlns:a16="http://schemas.microsoft.com/office/drawing/2014/main" val="10012"/>
                  </a:ext>
                </a:extLst>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07664022"/>
              </p:ext>
            </p:extLst>
          </p:nvPr>
        </p:nvGraphicFramePr>
        <p:xfrm>
          <a:off x="1143000" y="2940050"/>
          <a:ext cx="1860550" cy="3917950"/>
        </p:xfrm>
        <a:graphic>
          <a:graphicData uri="http://schemas.openxmlformats.org/presentationml/2006/ole">
            <mc:AlternateContent xmlns:mc="http://schemas.openxmlformats.org/markup-compatibility/2006">
              <mc:Choice xmlns:v="urn:schemas-microsoft-com:vml" Requires="v">
                <p:oleObj name="Visio" r:id="rId3" imgW="1914709" imgH="3920769" progId="Visio.Drawing.11">
                  <p:embed/>
                </p:oleObj>
              </mc:Choice>
              <mc:Fallback>
                <p:oleObj name="Visio" r:id="rId3" imgW="1914709" imgH="3920769" progId="Visio.Drawing.11">
                  <p:embed/>
                  <p:pic>
                    <p:nvPicPr>
                      <p:cNvPr id="0" name=""/>
                      <p:cNvPicPr/>
                      <p:nvPr/>
                    </p:nvPicPr>
                    <p:blipFill>
                      <a:blip r:embed="rId4"/>
                      <a:stretch>
                        <a:fillRect/>
                      </a:stretch>
                    </p:blipFill>
                    <p:spPr>
                      <a:xfrm>
                        <a:off x="1143000" y="2940050"/>
                        <a:ext cx="1860550" cy="3917950"/>
                      </a:xfrm>
                      <a:prstGeom prst="rect">
                        <a:avLst/>
                      </a:prstGeom>
                    </p:spPr>
                  </p:pic>
                </p:oleObj>
              </mc:Fallback>
            </mc:AlternateContent>
          </a:graphicData>
        </a:graphic>
      </p:graphicFrame>
    </p:spTree>
    <p:extLst>
      <p:ext uri="{BB962C8B-B14F-4D97-AF65-F5344CB8AC3E}">
        <p14:creationId xmlns:p14="http://schemas.microsoft.com/office/powerpoint/2010/main" val="319336993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Our Database</a:t>
            </a:r>
          </a:p>
        </p:txBody>
      </p:sp>
      <p:graphicFrame>
        <p:nvGraphicFramePr>
          <p:cNvPr id="4" name="Content Placeholder 3"/>
          <p:cNvGraphicFramePr>
            <a:graphicFrameLocks noGrp="1"/>
          </p:cNvGraphicFramePr>
          <p:nvPr>
            <p:ph idx="1"/>
          </p:nvPr>
        </p:nvGraphicFramePr>
        <p:xfrm>
          <a:off x="3733800" y="2971800"/>
          <a:ext cx="6096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Group 2"/>
          <p:cNvGraphicFramePr>
            <a:graphicFrameLocks noGrp="1"/>
          </p:cNvGraphicFramePr>
          <p:nvPr/>
        </p:nvGraphicFramePr>
        <p:xfrm>
          <a:off x="762000" y="1600200"/>
          <a:ext cx="4233863" cy="317214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Person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S</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graphicFrame>
        <p:nvGraphicFramePr>
          <p:cNvPr id="6" name="Group 2"/>
          <p:cNvGraphicFramePr>
            <a:graphicFrameLocks noGrp="1"/>
          </p:cNvGraphicFramePr>
          <p:nvPr/>
        </p:nvGraphicFramePr>
        <p:xfrm>
          <a:off x="5410200" y="1600200"/>
          <a:ext cx="3563938" cy="277368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Birth</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Albert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John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Richard</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130217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A Sample Query</a:t>
            </a:r>
          </a:p>
        </p:txBody>
      </p:sp>
      <p:sp>
        <p:nvSpPr>
          <p:cNvPr id="51203" name="Rectangle 3"/>
          <p:cNvSpPr>
            <a:spLocks noGrp="1" noChangeArrowheads="1"/>
          </p:cNvSpPr>
          <p:nvPr>
            <p:ph type="body" idx="1"/>
          </p:nvPr>
        </p:nvSpPr>
        <p:spPr/>
        <p:txBody>
          <a:bodyPr/>
          <a:lstStyle/>
          <a:p>
            <a:r>
              <a:rPr lang="en-US" dirty="0"/>
              <a:t>Produce a relation Answer(A) consisting of all ages of males that are not (also) ages of females</a:t>
            </a:r>
          </a:p>
          <a:p>
            <a:endParaRPr lang="en-US" dirty="0"/>
          </a:p>
          <a:p>
            <a:pPr>
              <a:buNone/>
            </a:pPr>
            <a:r>
              <a:rPr lang="en-US" dirty="0"/>
              <a:t>	</a:t>
            </a:r>
            <a:r>
              <a:rPr lang="en-US" dirty="0">
                <a:solidFill>
                  <a:srgbClr val="00AE00"/>
                </a:solidFill>
              </a:rPr>
              <a:t>SELECT </a:t>
            </a:r>
            <a:r>
              <a:rPr lang="en-US" dirty="0"/>
              <a:t>A </a:t>
            </a:r>
            <a:br>
              <a:rPr lang="en-US" dirty="0"/>
            </a:br>
            <a:r>
              <a:rPr lang="en-US" dirty="0">
                <a:solidFill>
                  <a:srgbClr val="00AE00"/>
                </a:solidFill>
              </a:rPr>
              <a:t>FROM</a:t>
            </a:r>
            <a:r>
              <a:rPr lang="en-US" dirty="0"/>
              <a:t> Person</a:t>
            </a:r>
            <a:br>
              <a:rPr lang="en-US" dirty="0"/>
            </a:br>
            <a:r>
              <a:rPr lang="en-US" dirty="0">
                <a:solidFill>
                  <a:srgbClr val="00AE00"/>
                </a:solidFill>
              </a:rPr>
              <a:t>WHERE</a:t>
            </a:r>
            <a:r>
              <a:rPr lang="en-US" dirty="0"/>
              <a:t> S = 'M'</a:t>
            </a:r>
            <a:br>
              <a:rPr lang="en-US" dirty="0"/>
            </a:br>
            <a:r>
              <a:rPr lang="en-US" dirty="0">
                <a:solidFill>
                  <a:srgbClr val="00AE00"/>
                </a:solidFill>
              </a:rPr>
              <a:t>MINUS</a:t>
            </a:r>
            <a:br>
              <a:rPr lang="en-US" dirty="0"/>
            </a:br>
            <a:r>
              <a:rPr lang="en-US" dirty="0">
                <a:solidFill>
                  <a:srgbClr val="00AE00"/>
                </a:solidFill>
              </a:rPr>
              <a:t>SELECT </a:t>
            </a:r>
            <a:r>
              <a:rPr lang="en-US" dirty="0"/>
              <a:t>A </a:t>
            </a:r>
            <a:br>
              <a:rPr lang="en-US" dirty="0"/>
            </a:br>
            <a:r>
              <a:rPr lang="en-US" dirty="0">
                <a:solidFill>
                  <a:srgbClr val="00AE00"/>
                </a:solidFill>
              </a:rPr>
              <a:t>FROM</a:t>
            </a:r>
            <a:r>
              <a:rPr lang="en-US" dirty="0"/>
              <a:t> Person</a:t>
            </a:r>
            <a:br>
              <a:rPr lang="en-US" dirty="0"/>
            </a:br>
            <a:r>
              <a:rPr lang="en-US" dirty="0">
                <a:solidFill>
                  <a:srgbClr val="00AE00"/>
                </a:solidFill>
              </a:rPr>
              <a:t>WHERE</a:t>
            </a:r>
            <a:r>
              <a:rPr lang="en-US" dirty="0"/>
              <a:t> S = 'F'; </a:t>
            </a:r>
          </a:p>
          <a:p>
            <a:endParaRPr lang="en-US" dirty="0"/>
          </a:p>
          <a:p>
            <a:r>
              <a:rPr lang="en-US" dirty="0"/>
              <a:t>Note that the following is not correct</a:t>
            </a:r>
            <a:br>
              <a:rPr lang="en-US" dirty="0"/>
            </a:br>
            <a:br>
              <a:rPr lang="en-US" dirty="0"/>
            </a:br>
            <a:r>
              <a:rPr lang="en-US" dirty="0">
                <a:solidFill>
                  <a:srgbClr val="00AE00"/>
                </a:solidFill>
              </a:rPr>
              <a:t>SELECT </a:t>
            </a:r>
            <a:r>
              <a:rPr lang="en-US" dirty="0"/>
              <a:t>A </a:t>
            </a:r>
            <a:br>
              <a:rPr lang="en-US" dirty="0"/>
            </a:br>
            <a:r>
              <a:rPr lang="en-US" dirty="0">
                <a:solidFill>
                  <a:srgbClr val="00AE00"/>
                </a:solidFill>
              </a:rPr>
              <a:t>FROM</a:t>
            </a:r>
            <a:r>
              <a:rPr lang="en-US" dirty="0"/>
              <a:t> Person</a:t>
            </a:r>
            <a:br>
              <a:rPr lang="en-US" dirty="0"/>
            </a:br>
            <a:r>
              <a:rPr lang="en-US" dirty="0">
                <a:solidFill>
                  <a:srgbClr val="00AE00"/>
                </a:solidFill>
              </a:rPr>
              <a:t>WHERE</a:t>
            </a:r>
            <a:r>
              <a:rPr lang="en-US" dirty="0"/>
              <a:t> S != 'F';</a:t>
            </a:r>
            <a:br>
              <a:rPr lang="en-US" dirty="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The Query in Microsoft Access</a:t>
            </a:r>
          </a:p>
        </p:txBody>
      </p:sp>
      <p:sp>
        <p:nvSpPr>
          <p:cNvPr id="52227" name="Content Placeholder 2"/>
          <p:cNvSpPr>
            <a:spLocks noGrp="1"/>
          </p:cNvSpPr>
          <p:nvPr>
            <p:ph idx="1"/>
          </p:nvPr>
        </p:nvSpPr>
        <p:spPr/>
        <p:txBody>
          <a:bodyPr/>
          <a:lstStyle/>
          <a:p>
            <a:r>
              <a:rPr lang="en-US" dirty="0"/>
              <a:t>We do not show this here, as it is done in a roundabout way, and we will do it later</a:t>
            </a:r>
          </a:p>
          <a:p>
            <a:r>
              <a:rPr lang="en-US" dirty="0"/>
              <a:t>Same problem with MySQL</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32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3252" name="Rectangle 4"/>
          <p:cNvSpPr>
            <a:spLocks noGrp="1" noChangeArrowheads="1"/>
          </p:cNvSpPr>
          <p:nvPr>
            <p:ph type="title"/>
          </p:nvPr>
        </p:nvSpPr>
        <p:spPr/>
        <p:txBody>
          <a:bodyPr/>
          <a:lstStyle/>
          <a:p>
            <a:r>
              <a:rPr lang="en-US" dirty="0"/>
              <a:t>It Does not Matter If We Remove Duplicates</a:t>
            </a:r>
          </a:p>
        </p:txBody>
      </p:sp>
      <p:sp>
        <p:nvSpPr>
          <p:cNvPr id="53253" name="Rectangle 5"/>
          <p:cNvSpPr>
            <a:spLocks noGrp="1" noChangeArrowheads="1"/>
          </p:cNvSpPr>
          <p:nvPr>
            <p:ph type="body" idx="1"/>
          </p:nvPr>
        </p:nvSpPr>
        <p:spPr/>
        <p:txBody>
          <a:bodyPr/>
          <a:lstStyle/>
          <a:p>
            <a:r>
              <a:rPr lang="en-US" dirty="0"/>
              <a:t>Removing duplicates</a:t>
            </a:r>
          </a:p>
          <a:p>
            <a:endParaRPr lang="en-US" dirty="0"/>
          </a:p>
          <a:p>
            <a:endParaRPr lang="en-US" dirty="0"/>
          </a:p>
          <a:p>
            <a:pPr>
              <a:buFont typeface="Monotype Sorts" pitchFamily="2" charset="2"/>
              <a:buNone/>
            </a:pPr>
            <a:r>
              <a:rPr lang="en-US" dirty="0"/>
              <a:t>                              −                                     =</a:t>
            </a:r>
          </a:p>
          <a:p>
            <a:pPr>
              <a:buFont typeface="Monotype Sorts" pitchFamily="2" charset="2"/>
              <a:buNone/>
            </a:pPr>
            <a:r>
              <a:rPr lang="en-US" dirty="0"/>
              <a:t>	</a:t>
            </a:r>
          </a:p>
          <a:p>
            <a:endParaRPr lang="en-US" dirty="0"/>
          </a:p>
          <a:p>
            <a:endParaRPr lang="en-US" dirty="0"/>
          </a:p>
          <a:p>
            <a:r>
              <a:rPr lang="en-US" dirty="0"/>
              <a:t>Not removing duplicates</a:t>
            </a:r>
          </a:p>
          <a:p>
            <a:endParaRPr lang="en-US" dirty="0"/>
          </a:p>
          <a:p>
            <a:endParaRPr lang="en-US" dirty="0"/>
          </a:p>
          <a:p>
            <a:endParaRPr lang="en-US" dirty="0"/>
          </a:p>
          <a:p>
            <a:pPr>
              <a:buFont typeface="Monotype Sorts" pitchFamily="2" charset="2"/>
              <a:buNone/>
            </a:pPr>
            <a:r>
              <a:rPr lang="en-US" dirty="0"/>
              <a:t> </a:t>
            </a:r>
            <a:r>
              <a:rPr lang="en-US" dirty="0">
                <a:cs typeface="Arial" charset="0"/>
              </a:rPr>
              <a:t>                            −                                   =</a:t>
            </a:r>
            <a:endParaRPr lang="en-US" dirty="0"/>
          </a:p>
          <a:p>
            <a:pPr>
              <a:buFont typeface="Monotype Sorts" pitchFamily="2" charset="2"/>
              <a:buNone/>
            </a:pPr>
            <a:r>
              <a:rPr lang="en-US" dirty="0"/>
              <a:t>	</a:t>
            </a:r>
          </a:p>
        </p:txBody>
      </p:sp>
      <p:graphicFrame>
        <p:nvGraphicFramePr>
          <p:cNvPr id="7" name="Group 2"/>
          <p:cNvGraphicFramePr>
            <a:graphicFrameLocks noGrp="1"/>
          </p:cNvGraphicFramePr>
          <p:nvPr>
            <p:extLst>
              <p:ext uri="{D42A27DB-BD31-4B8C-83A1-F6EECF244321}">
                <p14:modId xmlns:p14="http://schemas.microsoft.com/office/powerpoint/2010/main" val="4049707648"/>
              </p:ext>
            </p:extLst>
          </p:nvPr>
        </p:nvGraphicFramePr>
        <p:xfrm>
          <a:off x="914400" y="5103177"/>
          <a:ext cx="1912938" cy="198342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graphicFrame>
        <p:nvGraphicFramePr>
          <p:cNvPr id="9" name="Group 2"/>
          <p:cNvGraphicFramePr>
            <a:graphicFrameLocks noGrp="1"/>
          </p:cNvGraphicFramePr>
          <p:nvPr>
            <p:extLst>
              <p:ext uri="{D42A27DB-BD31-4B8C-83A1-F6EECF244321}">
                <p14:modId xmlns:p14="http://schemas.microsoft.com/office/powerpoint/2010/main" val="708799430"/>
              </p:ext>
            </p:extLst>
          </p:nvPr>
        </p:nvGraphicFramePr>
        <p:xfrm>
          <a:off x="3810000" y="5179377"/>
          <a:ext cx="1952624" cy="1584960"/>
        </p:xfrm>
        <a:graphic>
          <a:graphicData uri="http://schemas.openxmlformats.org/drawingml/2006/table">
            <a:tbl>
              <a:tblPr firstRow="1">
                <a:tableStyleId>{21E4AEA4-8DFA-4A89-87EB-49C32662AFE0}</a:tableStyleId>
              </a:tblPr>
              <a:tblGrid>
                <a:gridCol w="1341437">
                  <a:extLst>
                    <a:ext uri="{9D8B030D-6E8A-4147-A177-3AD203B41FA5}">
                      <a16:colId xmlns:a16="http://schemas.microsoft.com/office/drawing/2014/main" val="20000"/>
                    </a:ext>
                  </a:extLst>
                </a:gridCol>
                <a:gridCol w="611187">
                  <a:extLst>
                    <a:ext uri="{9D8B030D-6E8A-4147-A177-3AD203B41FA5}">
                      <a16:colId xmlns:a16="http://schemas.microsoft.com/office/drawing/2014/main" val="20001"/>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4277332955"/>
                  </a:ext>
                </a:extLst>
              </a:tr>
            </a:tbl>
          </a:graphicData>
        </a:graphic>
      </p:graphicFrame>
      <p:graphicFrame>
        <p:nvGraphicFramePr>
          <p:cNvPr id="10" name="Group 2"/>
          <p:cNvGraphicFramePr>
            <a:graphicFrameLocks noGrp="1"/>
          </p:cNvGraphicFramePr>
          <p:nvPr>
            <p:extLst>
              <p:ext uri="{D42A27DB-BD31-4B8C-83A1-F6EECF244321}">
                <p14:modId xmlns:p14="http://schemas.microsoft.com/office/powerpoint/2010/main" val="3170497506"/>
              </p:ext>
            </p:extLst>
          </p:nvPr>
        </p:nvGraphicFramePr>
        <p:xfrm>
          <a:off x="6934200" y="5179377"/>
          <a:ext cx="1952624" cy="1188720"/>
        </p:xfrm>
        <a:graphic>
          <a:graphicData uri="http://schemas.openxmlformats.org/drawingml/2006/table">
            <a:tbl>
              <a:tblPr firstRow="1">
                <a:tableStyleId>{21E4AEA4-8DFA-4A89-87EB-49C32662AFE0}</a:tableStyleId>
              </a:tblPr>
              <a:tblGrid>
                <a:gridCol w="1341437">
                  <a:extLst>
                    <a:ext uri="{9D8B030D-6E8A-4147-A177-3AD203B41FA5}">
                      <a16:colId xmlns:a16="http://schemas.microsoft.com/office/drawing/2014/main" val="20000"/>
                    </a:ext>
                  </a:extLst>
                </a:gridCol>
                <a:gridCol w="611187">
                  <a:extLst>
                    <a:ext uri="{9D8B030D-6E8A-4147-A177-3AD203B41FA5}">
                      <a16:colId xmlns:a16="http://schemas.microsoft.com/office/drawing/2014/main" val="20001"/>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bl>
          </a:graphicData>
        </a:graphic>
      </p:graphicFrame>
      <p:graphicFrame>
        <p:nvGraphicFramePr>
          <p:cNvPr id="11" name="Group 2"/>
          <p:cNvGraphicFramePr>
            <a:graphicFrameLocks noGrp="1"/>
          </p:cNvGraphicFramePr>
          <p:nvPr>
            <p:extLst>
              <p:ext uri="{D42A27DB-BD31-4B8C-83A1-F6EECF244321}">
                <p14:modId xmlns:p14="http://schemas.microsoft.com/office/powerpoint/2010/main" val="711044246"/>
              </p:ext>
            </p:extLst>
          </p:nvPr>
        </p:nvGraphicFramePr>
        <p:xfrm>
          <a:off x="914400" y="1841817"/>
          <a:ext cx="1912938" cy="158718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bl>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2838608837"/>
              </p:ext>
            </p:extLst>
          </p:nvPr>
        </p:nvGraphicFramePr>
        <p:xfrm>
          <a:off x="3810000" y="1918017"/>
          <a:ext cx="1952624" cy="1188720"/>
        </p:xfrm>
        <a:graphic>
          <a:graphicData uri="http://schemas.openxmlformats.org/drawingml/2006/table">
            <a:tbl>
              <a:tblPr firstRow="1">
                <a:tableStyleId>{21E4AEA4-8DFA-4A89-87EB-49C32662AFE0}</a:tableStyleId>
              </a:tblPr>
              <a:tblGrid>
                <a:gridCol w="1341437">
                  <a:extLst>
                    <a:ext uri="{9D8B030D-6E8A-4147-A177-3AD203B41FA5}">
                      <a16:colId xmlns:a16="http://schemas.microsoft.com/office/drawing/2014/main" val="20000"/>
                    </a:ext>
                  </a:extLst>
                </a:gridCol>
                <a:gridCol w="611187">
                  <a:extLst>
                    <a:ext uri="{9D8B030D-6E8A-4147-A177-3AD203B41FA5}">
                      <a16:colId xmlns:a16="http://schemas.microsoft.com/office/drawing/2014/main" val="20001"/>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bl>
          </a:graphicData>
        </a:graphic>
      </p:graphicFrame>
      <p:graphicFrame>
        <p:nvGraphicFramePr>
          <p:cNvPr id="13" name="Group 2"/>
          <p:cNvGraphicFramePr>
            <a:graphicFrameLocks noGrp="1"/>
          </p:cNvGraphicFramePr>
          <p:nvPr>
            <p:extLst>
              <p:ext uri="{D42A27DB-BD31-4B8C-83A1-F6EECF244321}">
                <p14:modId xmlns:p14="http://schemas.microsoft.com/office/powerpoint/2010/main" val="759574560"/>
              </p:ext>
            </p:extLst>
          </p:nvPr>
        </p:nvGraphicFramePr>
        <p:xfrm>
          <a:off x="7010400" y="1918017"/>
          <a:ext cx="1952624" cy="792480"/>
        </p:xfrm>
        <a:graphic>
          <a:graphicData uri="http://schemas.openxmlformats.org/drawingml/2006/table">
            <a:tbl>
              <a:tblPr firstRow="1">
                <a:tableStyleId>{21E4AEA4-8DFA-4A89-87EB-49C32662AFE0}</a:tableStyleId>
              </a:tblPr>
              <a:tblGrid>
                <a:gridCol w="1341437">
                  <a:extLst>
                    <a:ext uri="{9D8B030D-6E8A-4147-A177-3AD203B41FA5}">
                      <a16:colId xmlns:a16="http://schemas.microsoft.com/office/drawing/2014/main" val="20000"/>
                    </a:ext>
                  </a:extLst>
                </a:gridCol>
                <a:gridCol w="611187">
                  <a:extLst>
                    <a:ext uri="{9D8B030D-6E8A-4147-A177-3AD203B41FA5}">
                      <a16:colId xmlns:a16="http://schemas.microsoft.com/office/drawing/2014/main" val="20001"/>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It Does not Matter If We Remove Duplicates</a:t>
            </a:r>
          </a:p>
        </p:txBody>
      </p:sp>
      <p:sp>
        <p:nvSpPr>
          <p:cNvPr id="54275" name="Content Placeholder 2"/>
          <p:cNvSpPr>
            <a:spLocks noGrp="1"/>
          </p:cNvSpPr>
          <p:nvPr>
            <p:ph idx="1"/>
          </p:nvPr>
        </p:nvSpPr>
        <p:spPr/>
        <p:txBody>
          <a:bodyPr/>
          <a:lstStyle/>
          <a:p>
            <a:r>
              <a:rPr lang="en-US" dirty="0"/>
              <a:t>The resulting set contains precisely ages: 60</a:t>
            </a:r>
          </a:p>
          <a:p>
            <a:r>
              <a:rPr lang="en-US" dirty="0"/>
              <a:t>So, we do not have to be concerned with whether the implementation removes duplicates from the result or not</a:t>
            </a:r>
          </a:p>
          <a:p>
            <a:r>
              <a:rPr lang="en-US" dirty="0"/>
              <a:t>In both cases we can answer correctly</a:t>
            </a:r>
          </a:p>
          <a:p>
            <a:pPr lvl="1"/>
            <a:r>
              <a:rPr lang="en-US" dirty="0"/>
              <a:t>Is 50 a number that is an age of a marriage but not of a person?</a:t>
            </a:r>
          </a:p>
          <a:p>
            <a:pPr lvl="1"/>
            <a:r>
              <a:rPr lang="en-US" dirty="0"/>
              <a:t>Is 40 a number that is an age of a marriage but not of a person?</a:t>
            </a:r>
          </a:p>
          <a:p>
            <a:endParaRPr lang="en-US" dirty="0"/>
          </a:p>
          <a:p>
            <a:r>
              <a:rPr lang="en-US" dirty="0"/>
              <a:t>Just like we do not have to be concerned with whether it sorts (orders) the result</a:t>
            </a:r>
          </a:p>
          <a:p>
            <a:pPr>
              <a:buFont typeface="Monotype Sorts" pitchFamily="2" charset="2"/>
              <a:buNone/>
            </a:pPr>
            <a:endParaRPr lang="en-US" dirty="0"/>
          </a:p>
          <a:p>
            <a:r>
              <a:rPr lang="en-US" dirty="0"/>
              <a:t>This is the consequence of us </a:t>
            </a:r>
            <a:r>
              <a:rPr lang="en-US" b="1" i="1" dirty="0"/>
              <a:t>not </a:t>
            </a:r>
            <a:r>
              <a:rPr lang="en-US" dirty="0"/>
              <a:t>insisting that an element in a set appears only once, as we discussed earlier</a:t>
            </a:r>
          </a:p>
          <a:p>
            <a:r>
              <a:rPr lang="en-US" b="1" i="1" dirty="0">
                <a:solidFill>
                  <a:srgbClr val="FC0128"/>
                </a:solidFill>
              </a:rPr>
              <a:t>Note, if we had said that an element in a set appears once, we would have had to spend effort removing duplicates!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2198-96EE-4FEB-8045-D54AF2AC2665}"/>
              </a:ext>
            </a:extLst>
          </p:cNvPr>
          <p:cNvSpPr>
            <a:spLocks noGrp="1"/>
          </p:cNvSpPr>
          <p:nvPr>
            <p:ph type="title"/>
          </p:nvPr>
        </p:nvSpPr>
        <p:spPr/>
        <p:txBody>
          <a:bodyPr/>
          <a:lstStyle/>
          <a:p>
            <a:r>
              <a:rPr lang="en-US" dirty="0"/>
              <a:t>More About Minus</a:t>
            </a:r>
          </a:p>
        </p:txBody>
      </p:sp>
      <p:sp>
        <p:nvSpPr>
          <p:cNvPr id="3" name="Content Placeholder 2">
            <a:extLst>
              <a:ext uri="{FF2B5EF4-FFF2-40B4-BE49-F238E27FC236}">
                <a16:creationId xmlns:a16="http://schemas.microsoft.com/office/drawing/2014/main" id="{1978B037-2C7E-4509-B035-E604B207FC3E}"/>
              </a:ext>
            </a:extLst>
          </p:cNvPr>
          <p:cNvSpPr>
            <a:spLocks noGrp="1"/>
          </p:cNvSpPr>
          <p:nvPr>
            <p:ph idx="1"/>
          </p:nvPr>
        </p:nvSpPr>
        <p:spPr/>
        <p:txBody>
          <a:bodyPr/>
          <a:lstStyle/>
          <a:p>
            <a:r>
              <a:rPr lang="en-US" dirty="0"/>
              <a:t>Classroom exercise: find all parents who do not have daughters</a:t>
            </a:r>
          </a:p>
        </p:txBody>
      </p:sp>
    </p:spTree>
    <p:extLst>
      <p:ext uri="{BB962C8B-B14F-4D97-AF65-F5344CB8AC3E}">
        <p14:creationId xmlns:p14="http://schemas.microsoft.com/office/powerpoint/2010/main" val="27590881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Our Database</a:t>
            </a:r>
          </a:p>
        </p:txBody>
      </p:sp>
      <p:graphicFrame>
        <p:nvGraphicFramePr>
          <p:cNvPr id="4" name="Content Placeholder 3"/>
          <p:cNvGraphicFramePr>
            <a:graphicFrameLocks noGrp="1"/>
          </p:cNvGraphicFramePr>
          <p:nvPr>
            <p:ph idx="1"/>
          </p:nvPr>
        </p:nvGraphicFramePr>
        <p:xfrm>
          <a:off x="3733800" y="2971800"/>
          <a:ext cx="6096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Group 2"/>
          <p:cNvGraphicFramePr>
            <a:graphicFrameLocks noGrp="1"/>
          </p:cNvGraphicFramePr>
          <p:nvPr/>
        </p:nvGraphicFramePr>
        <p:xfrm>
          <a:off x="762000" y="1600200"/>
          <a:ext cx="4233863" cy="3172143"/>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tblGrid>
              <a:tr h="39846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Person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S</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M</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F</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20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John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60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F</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40</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7"/>
                  </a:ext>
                </a:extLst>
              </a:tr>
            </a:tbl>
          </a:graphicData>
        </a:graphic>
      </p:graphicFrame>
      <p:graphicFrame>
        <p:nvGraphicFramePr>
          <p:cNvPr id="6" name="Group 2"/>
          <p:cNvGraphicFramePr>
            <a:graphicFrameLocks noGrp="1"/>
          </p:cNvGraphicFramePr>
          <p:nvPr/>
        </p:nvGraphicFramePr>
        <p:xfrm>
          <a:off x="5410200" y="1600200"/>
          <a:ext cx="3563938" cy="2773680"/>
        </p:xfrm>
        <a:graphic>
          <a:graphicData uri="http://schemas.openxmlformats.org/drawingml/2006/table">
            <a:tbl>
              <a:tblPr firstRow="1">
                <a:tableStyleId>{21E4AEA4-8DFA-4A89-87EB-49C32662AFE0}</a:tableStyleId>
              </a:tblPr>
              <a:tblGrid>
                <a:gridCol w="12430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667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Birth</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P</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0"/>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Dennis</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Albert</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1"/>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John</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2"/>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Mary</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Albert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3"/>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Robert</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4"/>
                  </a:ext>
                </a:extLst>
              </a:tr>
              <a:tr h="3683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Evelyn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5"/>
                  </a:ext>
                </a:extLst>
              </a:tr>
              <a:tr h="366713">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solidFill>
                      <a:schemeClr val="bg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Susan</a:t>
                      </a:r>
                      <a:endParaRPr kumimoji="0" lang="en-US" sz="2000" b="0" i="0" u="none" strike="noStrike" cap="none" normalizeH="0" baseline="0">
                        <a:ln>
                          <a:noFill/>
                        </a:ln>
                        <a:solidFill>
                          <a:schemeClr val="tx2"/>
                        </a:solidFill>
                        <a:effectLst/>
                        <a:latin typeface="Arial Narrow" pitchFamily="34"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u="none" strike="noStrike" cap="none" normalizeH="0" baseline="0" dirty="0">
                          <a:ln>
                            <a:noFill/>
                          </a:ln>
                          <a:effectLst/>
                        </a:rPr>
                        <a:t>Richard</a:t>
                      </a:r>
                      <a:endParaRPr kumimoji="0" lang="en-US" sz="2000" b="0" i="0" u="none" strike="noStrike" cap="none" normalizeH="0" baseline="0" dirty="0">
                        <a:ln>
                          <a:noFill/>
                        </a:ln>
                        <a:solidFill>
                          <a:schemeClr val="tx2"/>
                        </a:solidFill>
                        <a:effectLst/>
                        <a:latin typeface="Arial Narrow" pitchFamily="34" charset="0"/>
                      </a:endParaRPr>
                    </a:p>
                  </a:txBody>
                  <a:tcPr anchor="b"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21469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CE55-1765-4DE3-84AE-7DF782B62B8D}"/>
              </a:ext>
            </a:extLst>
          </p:cNvPr>
          <p:cNvSpPr>
            <a:spLocks noGrp="1"/>
          </p:cNvSpPr>
          <p:nvPr>
            <p:ph type="title"/>
          </p:nvPr>
        </p:nvSpPr>
        <p:spPr/>
        <p:txBody>
          <a:bodyPr/>
          <a:lstStyle/>
          <a:p>
            <a:r>
              <a:rPr lang="en-US" dirty="0"/>
              <a:t>Note On Some Common Operations</a:t>
            </a:r>
            <a:br>
              <a:rPr lang="en-US" dirty="0"/>
            </a:br>
            <a:r>
              <a:rPr lang="en-US" dirty="0"/>
              <a:t>That We Do Not Cover In This Unit</a:t>
            </a:r>
          </a:p>
        </p:txBody>
      </p:sp>
      <p:sp>
        <p:nvSpPr>
          <p:cNvPr id="3" name="Content Placeholder 2">
            <a:extLst>
              <a:ext uri="{FF2B5EF4-FFF2-40B4-BE49-F238E27FC236}">
                <a16:creationId xmlns:a16="http://schemas.microsoft.com/office/drawing/2014/main" id="{AB84F742-A89F-47CC-81C1-35983B3C45C2}"/>
              </a:ext>
            </a:extLst>
          </p:cNvPr>
          <p:cNvSpPr>
            <a:spLocks noGrp="1"/>
          </p:cNvSpPr>
          <p:nvPr>
            <p:ph idx="1"/>
          </p:nvPr>
        </p:nvSpPr>
        <p:spPr/>
        <p:txBody>
          <a:bodyPr/>
          <a:lstStyle/>
          <a:p>
            <a:r>
              <a:rPr lang="en-US" dirty="0"/>
              <a:t>Informally, what we have done could be called “joins”</a:t>
            </a:r>
          </a:p>
          <a:p>
            <a:r>
              <a:rPr lang="en-US" dirty="0"/>
              <a:t>You may have heard about operations such as</a:t>
            </a:r>
          </a:p>
          <a:p>
            <a:pPr lvl="1"/>
            <a:r>
              <a:rPr lang="en-US" dirty="0"/>
              <a:t>Join On</a:t>
            </a:r>
          </a:p>
          <a:p>
            <a:pPr lvl="1"/>
            <a:r>
              <a:rPr lang="en-US" dirty="0"/>
              <a:t>Inner Join</a:t>
            </a:r>
          </a:p>
          <a:p>
            <a:pPr lvl="1"/>
            <a:r>
              <a:rPr lang="en-US" dirty="0" err="1"/>
              <a:t>EquiJoin</a:t>
            </a:r>
            <a:endParaRPr lang="en-US" dirty="0"/>
          </a:p>
          <a:p>
            <a:r>
              <a:rPr lang="en-US" dirty="0"/>
              <a:t>They are all easily implementable using our “template” of</a:t>
            </a:r>
            <a:br>
              <a:rPr lang="en-US" dirty="0"/>
            </a:br>
            <a:br>
              <a:rPr lang="en-US" dirty="0"/>
            </a:br>
            <a:r>
              <a:rPr lang="en-US" dirty="0"/>
              <a:t>SELECT  …</a:t>
            </a:r>
            <a:br>
              <a:rPr lang="en-US" dirty="0"/>
            </a:br>
            <a:r>
              <a:rPr lang="en-US" dirty="0"/>
              <a:t>FROM …</a:t>
            </a:r>
            <a:br>
              <a:rPr lang="en-US" dirty="0"/>
            </a:br>
            <a:r>
              <a:rPr lang="en-US" dirty="0"/>
              <a:t>WHERE …</a:t>
            </a:r>
            <a:br>
              <a:rPr lang="en-US" dirty="0"/>
            </a:br>
            <a:br>
              <a:rPr lang="en-US" dirty="0"/>
            </a:br>
            <a:r>
              <a:rPr lang="en-US" dirty="0"/>
              <a:t>So, no need to use them, and do not use </a:t>
            </a:r>
            <a:r>
              <a:rPr lang="en-US"/>
              <a:t>such syntax </a:t>
            </a:r>
            <a:r>
              <a:rPr lang="en-US" dirty="0"/>
              <a:t>in your assignments in our class unless instructed otherwise</a:t>
            </a:r>
          </a:p>
          <a:p>
            <a:r>
              <a:rPr lang="en-US" dirty="0"/>
              <a:t>Left, Right, Outer joins are implementable using our operations after we learn more about NULLs</a:t>
            </a:r>
          </a:p>
          <a:p>
            <a:pPr lvl="1"/>
            <a:r>
              <a:rPr lang="en-US" dirty="0"/>
              <a:t>We will learn about them later</a:t>
            </a:r>
          </a:p>
        </p:txBody>
      </p:sp>
    </p:spTree>
    <p:extLst>
      <p:ext uri="{BB962C8B-B14F-4D97-AF65-F5344CB8AC3E}">
        <p14:creationId xmlns:p14="http://schemas.microsoft.com/office/powerpoint/2010/main" val="84718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Sets And Operations On Them</a:t>
            </a:r>
          </a:p>
        </p:txBody>
      </p:sp>
      <p:sp>
        <p:nvSpPr>
          <p:cNvPr id="8195" name="Rectangle 3"/>
          <p:cNvSpPr>
            <a:spLocks noGrp="1" noChangeArrowheads="1"/>
          </p:cNvSpPr>
          <p:nvPr>
            <p:ph type="body" idx="1"/>
          </p:nvPr>
        </p:nvSpPr>
        <p:spPr/>
        <p:txBody>
          <a:bodyPr/>
          <a:lstStyle/>
          <a:p>
            <a:r>
              <a:rPr lang="en-US" dirty="0">
                <a:sym typeface="Symbol" pitchFamily="18" charset="2"/>
              </a:rPr>
              <a:t>If </a:t>
            </a:r>
            <a:r>
              <a:rPr lang="en-US" i="1" dirty="0">
                <a:sym typeface="Symbol" pitchFamily="18" charset="2"/>
              </a:rPr>
              <a:t>A</a:t>
            </a:r>
            <a:r>
              <a:rPr lang="en-US" dirty="0">
                <a:sym typeface="Symbol" pitchFamily="18" charset="2"/>
              </a:rPr>
              <a:t>, </a:t>
            </a:r>
            <a:r>
              <a:rPr lang="en-US" i="1" dirty="0">
                <a:sym typeface="Symbol" pitchFamily="18" charset="2"/>
              </a:rPr>
              <a:t>B</a:t>
            </a:r>
            <a:r>
              <a:rPr lang="en-US" dirty="0">
                <a:sym typeface="Symbol" pitchFamily="18" charset="2"/>
              </a:rPr>
              <a:t>,</a:t>
            </a:r>
            <a:r>
              <a:rPr lang="en-US" i="1" dirty="0">
                <a:sym typeface="Symbol" pitchFamily="18" charset="2"/>
              </a:rPr>
              <a:t> </a:t>
            </a:r>
            <a:r>
              <a:rPr lang="en-US" dirty="0">
                <a:sym typeface="Symbol" pitchFamily="18" charset="2"/>
              </a:rPr>
              <a:t>and </a:t>
            </a:r>
            <a:r>
              <a:rPr lang="en-US" i="1" dirty="0">
                <a:sym typeface="Symbol" pitchFamily="18" charset="2"/>
              </a:rPr>
              <a:t>C </a:t>
            </a:r>
            <a:r>
              <a:rPr lang="en-US" dirty="0">
                <a:sym typeface="Symbol" pitchFamily="18" charset="2"/>
              </a:rPr>
              <a:t>are sets, then we have the operations</a:t>
            </a:r>
          </a:p>
          <a:p>
            <a:r>
              <a:rPr lang="en-US" b="1" dirty="0">
                <a:solidFill>
                  <a:srgbClr val="FF0000"/>
                </a:solidFill>
                <a:sym typeface="Symbol" pitchFamily="18" charset="2"/>
              </a:rPr>
              <a:t></a:t>
            </a:r>
            <a:r>
              <a:rPr lang="en-US" dirty="0">
                <a:sym typeface="Symbol" pitchFamily="18" charset="2"/>
              </a:rPr>
              <a:t> Union, </a:t>
            </a:r>
            <a:r>
              <a:rPr lang="en-US" i="1" dirty="0">
                <a:sym typeface="Symbol" pitchFamily="18" charset="2"/>
              </a:rPr>
              <a:t>A </a:t>
            </a:r>
            <a:r>
              <a:rPr lang="en-US" dirty="0">
                <a:sym typeface="Symbol" pitchFamily="18" charset="2"/>
              </a:rPr>
              <a:t> </a:t>
            </a:r>
            <a:r>
              <a:rPr lang="en-US" i="1" dirty="0">
                <a:sym typeface="Symbol" pitchFamily="18" charset="2"/>
              </a:rPr>
              <a:t>B</a:t>
            </a:r>
            <a:r>
              <a:rPr lang="en-US" dirty="0">
                <a:sym typeface="Symbol" pitchFamily="18" charset="2"/>
              </a:rPr>
              <a:t> = { </a:t>
            </a:r>
            <a:r>
              <a:rPr lang="en-US" i="1" dirty="0">
                <a:sym typeface="Symbol" pitchFamily="18" charset="2"/>
              </a:rPr>
              <a:t>x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A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B</a:t>
            </a:r>
            <a:r>
              <a:rPr lang="en-US" dirty="0">
                <a:sym typeface="Symbol" pitchFamily="18" charset="2"/>
              </a:rPr>
              <a:t> }</a:t>
            </a:r>
            <a:r>
              <a:rPr lang="en-US" i="1" dirty="0">
                <a:sym typeface="Symbol" pitchFamily="18" charset="2"/>
              </a:rPr>
              <a:t> </a:t>
            </a:r>
          </a:p>
          <a:p>
            <a:r>
              <a:rPr lang="en-US" b="1" dirty="0">
                <a:solidFill>
                  <a:srgbClr val="FF0000"/>
                </a:solidFill>
                <a:sym typeface="Symbol" pitchFamily="18" charset="2"/>
              </a:rPr>
              <a:t></a:t>
            </a:r>
            <a:r>
              <a:rPr lang="en-US" dirty="0">
                <a:sym typeface="Symbol" pitchFamily="18" charset="2"/>
              </a:rPr>
              <a:t> Intersection, </a:t>
            </a:r>
            <a:r>
              <a:rPr lang="en-US" i="1" dirty="0">
                <a:sym typeface="Symbol" pitchFamily="18" charset="2"/>
              </a:rPr>
              <a:t>A </a:t>
            </a:r>
            <a:r>
              <a:rPr lang="en-US" dirty="0">
                <a:sym typeface="Symbol" pitchFamily="18" charset="2"/>
              </a:rPr>
              <a:t> </a:t>
            </a:r>
            <a:r>
              <a:rPr lang="en-US" i="1" dirty="0">
                <a:sym typeface="Symbol" pitchFamily="18" charset="2"/>
              </a:rPr>
              <a:t>B</a:t>
            </a:r>
            <a:r>
              <a:rPr lang="en-US" dirty="0">
                <a:sym typeface="Symbol" pitchFamily="18" charset="2"/>
              </a:rPr>
              <a:t> = { </a:t>
            </a:r>
            <a:r>
              <a:rPr lang="en-US" i="1" dirty="0">
                <a:sym typeface="Symbol" pitchFamily="18" charset="2"/>
              </a:rPr>
              <a:t>x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A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B</a:t>
            </a:r>
            <a:r>
              <a:rPr lang="en-US" dirty="0">
                <a:sym typeface="Symbol" pitchFamily="18" charset="2"/>
              </a:rPr>
              <a:t> }</a:t>
            </a:r>
          </a:p>
          <a:p>
            <a:r>
              <a:rPr lang="en-US" b="1" dirty="0">
                <a:solidFill>
                  <a:srgbClr val="FF0000"/>
                </a:solidFill>
                <a:sym typeface="Symbol" pitchFamily="18" charset="2"/>
              </a:rPr>
              <a:t></a:t>
            </a:r>
            <a:r>
              <a:rPr lang="en-US" dirty="0">
                <a:sym typeface="Symbol" pitchFamily="18" charset="2"/>
              </a:rPr>
              <a:t> Difference, </a:t>
            </a:r>
            <a:r>
              <a:rPr lang="en-US" i="1" dirty="0">
                <a:sym typeface="Symbol" pitchFamily="18" charset="2"/>
              </a:rPr>
              <a:t>A </a:t>
            </a:r>
            <a:r>
              <a:rPr lang="en-US" dirty="0">
                <a:sym typeface="Symbol" pitchFamily="18" charset="2"/>
              </a:rPr>
              <a:t> </a:t>
            </a:r>
            <a:r>
              <a:rPr lang="en-US" i="1" dirty="0">
                <a:sym typeface="Symbol" pitchFamily="18" charset="2"/>
              </a:rPr>
              <a:t>B</a:t>
            </a:r>
            <a:r>
              <a:rPr lang="en-US" dirty="0">
                <a:sym typeface="Symbol" pitchFamily="18" charset="2"/>
              </a:rPr>
              <a:t> = { </a:t>
            </a:r>
            <a:r>
              <a:rPr lang="en-US" i="1" dirty="0">
                <a:sym typeface="Symbol" pitchFamily="18" charset="2"/>
              </a:rPr>
              <a:t>x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A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B</a:t>
            </a:r>
            <a:r>
              <a:rPr lang="en-US" dirty="0">
                <a:sym typeface="Symbol" pitchFamily="18" charset="2"/>
              </a:rPr>
              <a:t> }</a:t>
            </a:r>
            <a:r>
              <a:rPr lang="en-US" i="1" dirty="0">
                <a:sym typeface="Symbol" pitchFamily="18" charset="2"/>
              </a:rPr>
              <a:t> </a:t>
            </a:r>
          </a:p>
          <a:p>
            <a:r>
              <a:rPr lang="en-US" dirty="0">
                <a:sym typeface="Symbol" pitchFamily="18" charset="2"/>
              </a:rPr>
              <a:t>In mathematics, set difference is frequently denoted by a symbol similar to a backslash: </a:t>
            </a:r>
            <a:r>
              <a:rPr lang="en-US" i="1" dirty="0">
                <a:sym typeface="Symbol" pitchFamily="18" charset="2"/>
              </a:rPr>
              <a:t>A</a:t>
            </a:r>
            <a:r>
              <a:rPr lang="en-US" dirty="0">
                <a:sym typeface="Symbol" pitchFamily="18" charset="2"/>
              </a:rPr>
              <a:t> \ </a:t>
            </a:r>
            <a:r>
              <a:rPr lang="en-US" i="1" dirty="0">
                <a:sym typeface="Symbol" pitchFamily="18" charset="2"/>
              </a:rPr>
              <a:t>B = A </a:t>
            </a:r>
            <a:r>
              <a:rPr lang="en-US" dirty="0">
                <a:sym typeface="Symbol" pitchFamily="18" charset="2"/>
              </a:rPr>
              <a:t> </a:t>
            </a:r>
            <a:r>
              <a:rPr lang="en-US" i="1" dirty="0">
                <a:sym typeface="Symbol" pitchFamily="18" charset="2"/>
              </a:rPr>
              <a:t>B</a:t>
            </a:r>
            <a:r>
              <a:rPr lang="en-US" dirty="0">
                <a:sym typeface="Symbol" pitchFamily="18" charset="2"/>
              </a:rPr>
              <a:t> </a:t>
            </a:r>
            <a:endParaRPr lang="en-US" i="1" dirty="0">
              <a:sym typeface="Symbol" pitchFamily="18" charset="2"/>
            </a:endParaRPr>
          </a:p>
          <a:p>
            <a:r>
              <a:rPr lang="en-US" b="1" dirty="0">
                <a:solidFill>
                  <a:srgbClr val="FF0000"/>
                </a:solidFill>
                <a:sym typeface="Symbol" pitchFamily="18" charset="2"/>
              </a:rPr>
              <a:t></a:t>
            </a:r>
            <a:r>
              <a:rPr lang="en-US" dirty="0">
                <a:sym typeface="Symbol" pitchFamily="18" charset="2"/>
              </a:rPr>
              <a:t> Cartesian product, </a:t>
            </a:r>
            <a:r>
              <a:rPr lang="en-US" i="1" dirty="0">
                <a:sym typeface="Symbol" pitchFamily="18" charset="2"/>
              </a:rPr>
              <a:t>A </a:t>
            </a:r>
            <a:r>
              <a:rPr lang="en-US" dirty="0">
                <a:sym typeface="Symbol" pitchFamily="18" charset="2"/>
              </a:rPr>
              <a:t> </a:t>
            </a:r>
            <a:r>
              <a:rPr lang="en-US" i="1" dirty="0">
                <a:sym typeface="Symbol" pitchFamily="18" charset="2"/>
              </a:rPr>
              <a:t>B</a:t>
            </a:r>
            <a:r>
              <a:rPr lang="en-US" dirty="0">
                <a:sym typeface="Symbol" pitchFamily="18" charset="2"/>
              </a:rPr>
              <a:t> = { (</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a:t>
            </a:r>
            <a:r>
              <a:rPr lang="en-US" i="1" dirty="0">
                <a:sym typeface="Symbol" pitchFamily="18" charset="2"/>
              </a:rPr>
              <a:t>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A  </a:t>
            </a:r>
            <a:r>
              <a:rPr lang="en-US" dirty="0">
                <a:sym typeface="Symbol" pitchFamily="18" charset="2"/>
              </a:rPr>
              <a:t>  </a:t>
            </a:r>
            <a:r>
              <a:rPr lang="en-US" i="1" dirty="0">
                <a:sym typeface="Symbol" pitchFamily="18" charset="2"/>
              </a:rPr>
              <a:t>y </a:t>
            </a:r>
            <a:r>
              <a:rPr lang="en-US" dirty="0">
                <a:sym typeface="Symbol" pitchFamily="18" charset="2"/>
              </a:rPr>
              <a:t> </a:t>
            </a:r>
            <a:r>
              <a:rPr lang="en-US" i="1" dirty="0">
                <a:sym typeface="Symbol" pitchFamily="18" charset="2"/>
              </a:rPr>
              <a:t>B</a:t>
            </a:r>
            <a:r>
              <a:rPr lang="en-US" dirty="0">
                <a:sym typeface="Symbol" pitchFamily="18" charset="2"/>
              </a:rPr>
              <a:t> }, </a:t>
            </a:r>
            <a:r>
              <a:rPr lang="en-US" i="1" dirty="0">
                <a:sym typeface="Symbol" pitchFamily="18" charset="2"/>
              </a:rPr>
              <a:t>A </a:t>
            </a:r>
            <a:r>
              <a:rPr lang="en-US" dirty="0">
                <a:sym typeface="Symbol" pitchFamily="18" charset="2"/>
              </a:rPr>
              <a:t> </a:t>
            </a:r>
            <a:r>
              <a:rPr lang="en-US" i="1" dirty="0">
                <a:sym typeface="Symbol" pitchFamily="18" charset="2"/>
              </a:rPr>
              <a:t>B </a:t>
            </a:r>
            <a:r>
              <a:rPr lang="en-US" dirty="0">
                <a:sym typeface="Symbol" pitchFamily="18" charset="2"/>
              </a:rPr>
              <a:t> </a:t>
            </a:r>
            <a:r>
              <a:rPr lang="en-US" i="1" dirty="0">
                <a:sym typeface="Symbol" pitchFamily="18" charset="2"/>
              </a:rPr>
              <a:t>C </a:t>
            </a:r>
            <a:r>
              <a:rPr lang="en-US" dirty="0">
                <a:sym typeface="Symbol" pitchFamily="18" charset="2"/>
              </a:rPr>
              <a:t> = { (</a:t>
            </a:r>
            <a:r>
              <a:rPr lang="en-US" i="1" dirty="0">
                <a:sym typeface="Symbol" pitchFamily="18" charset="2"/>
              </a:rPr>
              <a:t>x</a:t>
            </a:r>
            <a:r>
              <a:rPr lang="en-US" dirty="0">
                <a:sym typeface="Symbol" pitchFamily="18" charset="2"/>
              </a:rPr>
              <a:t>,</a:t>
            </a:r>
            <a:r>
              <a:rPr lang="en-US" i="1" dirty="0">
                <a:sym typeface="Symbol" pitchFamily="18" charset="2"/>
              </a:rPr>
              <a:t>y,z)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A  </a:t>
            </a:r>
            <a:r>
              <a:rPr lang="en-US" dirty="0">
                <a:sym typeface="Symbol" pitchFamily="18" charset="2"/>
              </a:rPr>
              <a:t>  </a:t>
            </a:r>
            <a:r>
              <a:rPr lang="en-US" i="1" dirty="0">
                <a:sym typeface="Symbol" pitchFamily="18" charset="2"/>
              </a:rPr>
              <a:t>y </a:t>
            </a:r>
            <a:r>
              <a:rPr lang="en-US" dirty="0">
                <a:sym typeface="Symbol" pitchFamily="18" charset="2"/>
              </a:rPr>
              <a:t> </a:t>
            </a:r>
            <a:r>
              <a:rPr lang="en-US" i="1" dirty="0">
                <a:sym typeface="Symbol" pitchFamily="18" charset="2"/>
              </a:rPr>
              <a:t>B  </a:t>
            </a:r>
            <a:r>
              <a:rPr lang="en-US" dirty="0">
                <a:sym typeface="Symbol" pitchFamily="18" charset="2"/>
              </a:rPr>
              <a:t>  </a:t>
            </a:r>
            <a:r>
              <a:rPr lang="en-US" i="1" dirty="0">
                <a:sym typeface="Symbol" pitchFamily="18" charset="2"/>
              </a:rPr>
              <a:t>z </a:t>
            </a:r>
            <a:r>
              <a:rPr lang="en-US" dirty="0">
                <a:sym typeface="Symbol" pitchFamily="18" charset="2"/>
              </a:rPr>
              <a:t> </a:t>
            </a:r>
            <a:r>
              <a:rPr lang="en-US" i="1" dirty="0">
                <a:sym typeface="Symbol" pitchFamily="18" charset="2"/>
              </a:rPr>
              <a:t>C</a:t>
            </a:r>
            <a:r>
              <a:rPr lang="en-US" dirty="0">
                <a:sym typeface="Symbol" pitchFamily="18" charset="2"/>
              </a:rPr>
              <a:t> }, etc.</a:t>
            </a:r>
          </a:p>
          <a:p>
            <a:r>
              <a:rPr lang="en-US" dirty="0">
                <a:sym typeface="Symbol" pitchFamily="18" charset="2"/>
              </a:rPr>
              <a:t>The above operations form an </a:t>
            </a:r>
            <a:r>
              <a:rPr lang="en-US" b="1" i="1" dirty="0">
                <a:solidFill>
                  <a:srgbClr val="FF0000"/>
                </a:solidFill>
                <a:sym typeface="Symbol" pitchFamily="18" charset="2"/>
              </a:rPr>
              <a:t>algebra</a:t>
            </a:r>
            <a:r>
              <a:rPr lang="en-US" dirty="0">
                <a:sym typeface="Symbol" pitchFamily="18" charset="2"/>
              </a:rPr>
              <a:t>, that is you can perform operations on results of operations, such as (</a:t>
            </a:r>
            <a:r>
              <a:rPr lang="en-US" i="1" dirty="0">
                <a:sym typeface="Symbol" pitchFamily="18" charset="2"/>
              </a:rPr>
              <a:t>A </a:t>
            </a:r>
            <a:r>
              <a:rPr lang="en-US" dirty="0">
                <a:sym typeface="Symbol" pitchFamily="18" charset="2"/>
              </a:rPr>
              <a:t> </a:t>
            </a:r>
            <a:r>
              <a:rPr lang="en-US" i="1" dirty="0">
                <a:sym typeface="Symbol" pitchFamily="18" charset="2"/>
              </a:rPr>
              <a:t>B</a:t>
            </a:r>
            <a:r>
              <a:rPr lang="en-US" dirty="0">
                <a:sym typeface="Symbol" pitchFamily="18" charset="2"/>
              </a:rPr>
              <a:t>)  (</a:t>
            </a:r>
            <a:r>
              <a:rPr lang="en-US" i="1" dirty="0">
                <a:sym typeface="Symbol" pitchFamily="18" charset="2"/>
              </a:rPr>
              <a:t>C </a:t>
            </a:r>
            <a:r>
              <a:rPr lang="en-US" dirty="0">
                <a:sym typeface="Symbol" pitchFamily="18" charset="2"/>
              </a:rPr>
              <a:t> </a:t>
            </a:r>
            <a:r>
              <a:rPr lang="en-US" i="1" dirty="0">
                <a:sym typeface="Symbol" pitchFamily="18" charset="2"/>
              </a:rPr>
              <a:t>A</a:t>
            </a:r>
            <a:r>
              <a:rPr lang="en-US" dirty="0">
                <a:sym typeface="Symbol" pitchFamily="18" charset="2"/>
              </a:rPr>
              <a:t>) and such operations </a:t>
            </a:r>
            <a:r>
              <a:rPr lang="en-US" b="1" i="1" dirty="0">
                <a:solidFill>
                  <a:srgbClr val="FF0000"/>
                </a:solidFill>
                <a:sym typeface="Symbol" pitchFamily="18" charset="2"/>
              </a:rPr>
              <a:t>always produce sets</a:t>
            </a:r>
          </a:p>
          <a:p>
            <a:r>
              <a:rPr lang="en-US" dirty="0">
                <a:sym typeface="Symbol" pitchFamily="18" charset="2"/>
              </a:rPr>
              <a:t>So you can write expressions and not just programs!</a:t>
            </a:r>
          </a:p>
          <a:p>
            <a:endParaRPr lang="en-US" dirty="0">
              <a:sym typeface="Symbol" pitchFamily="18" charset="2"/>
            </a:endParaRPr>
          </a:p>
          <a:p>
            <a:endParaRPr lang="en-US" dirty="0">
              <a:sym typeface="Symbol" pitchFamily="18" charset="2"/>
            </a:endParaRPr>
          </a:p>
          <a:p>
            <a:pPr>
              <a:buFont typeface="Monotype Sorts" pitchFamily="2" charset="2"/>
              <a:buNone/>
            </a:pPr>
            <a:endParaRPr lang="en-US" dirty="0">
              <a:sym typeface="Symbol" pitchFamily="18" charset="2"/>
            </a:endParaRPr>
          </a:p>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33257563"/>
              </p:ext>
            </p:extLst>
          </p:nvPr>
        </p:nvGraphicFramePr>
        <p:xfrm>
          <a:off x="3860800" y="5029200"/>
          <a:ext cx="914400" cy="180975"/>
        </p:xfrm>
        <a:graphic>
          <a:graphicData uri="http://schemas.openxmlformats.org/presentationml/2006/ole">
            <mc:AlternateContent xmlns:mc="http://schemas.openxmlformats.org/markup-compatibility/2006">
              <mc:Choice xmlns:v="urn:schemas-microsoft-com:vml" Requires="v">
                <p:oleObj name="Equation" r:id="rId3" imgW="914400" imgH="181440" progId="Equation.DSMT4">
                  <p:embed/>
                </p:oleObj>
              </mc:Choice>
              <mc:Fallback>
                <p:oleObj name="Equation" r:id="rId3" imgW="914400" imgH="181440" progId="Equation.DSMT4">
                  <p:embed/>
                  <p:pic>
                    <p:nvPicPr>
                      <p:cNvPr id="0" name=""/>
                      <p:cNvPicPr/>
                      <p:nvPr/>
                    </p:nvPicPr>
                    <p:blipFill>
                      <a:blip r:embed="rId4"/>
                      <a:stretch>
                        <a:fillRect/>
                      </a:stretch>
                    </p:blipFill>
                    <p:spPr>
                      <a:xfrm>
                        <a:off x="3860800" y="5029200"/>
                        <a:ext cx="914400" cy="180975"/>
                      </a:xfrm>
                      <a:prstGeom prst="rect">
                        <a:avLst/>
                      </a:prstGeom>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9745-6EBC-4702-AE18-72CCD374CB1B}"/>
              </a:ext>
            </a:extLst>
          </p:cNvPr>
          <p:cNvSpPr>
            <a:spLocks noGrp="1"/>
          </p:cNvSpPr>
          <p:nvPr>
            <p:ph type="ctrTitle"/>
          </p:nvPr>
        </p:nvSpPr>
        <p:spPr/>
        <p:txBody>
          <a:bodyPr/>
          <a:lstStyle/>
          <a:p>
            <a:r>
              <a:rPr lang="en-US" dirty="0"/>
              <a:t>Surrogate Keys And Queries</a:t>
            </a:r>
          </a:p>
        </p:txBody>
      </p:sp>
      <p:sp>
        <p:nvSpPr>
          <p:cNvPr id="3" name="Subtitle 2">
            <a:extLst>
              <a:ext uri="{FF2B5EF4-FFF2-40B4-BE49-F238E27FC236}">
                <a16:creationId xmlns:a16="http://schemas.microsoft.com/office/drawing/2014/main" id="{47539463-B111-4F19-8D4D-93BE2869F4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75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9E74-108A-4C8E-A802-044939EC8B7B}"/>
              </a:ext>
            </a:extLst>
          </p:cNvPr>
          <p:cNvSpPr>
            <a:spLocks noGrp="1"/>
          </p:cNvSpPr>
          <p:nvPr>
            <p:ph type="title"/>
          </p:nvPr>
        </p:nvSpPr>
        <p:spPr/>
        <p:txBody>
          <a:bodyPr/>
          <a:lstStyle/>
          <a:p>
            <a:r>
              <a:rPr lang="en-US" dirty="0"/>
              <a:t>Querying With Natural Primary Keys</a:t>
            </a:r>
          </a:p>
        </p:txBody>
      </p:sp>
      <p:sp>
        <p:nvSpPr>
          <p:cNvPr id="3" name="Content Placeholder 2">
            <a:extLst>
              <a:ext uri="{FF2B5EF4-FFF2-40B4-BE49-F238E27FC236}">
                <a16:creationId xmlns:a16="http://schemas.microsoft.com/office/drawing/2014/main" id="{8A55CA30-7852-4567-8426-8B6AE17346C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Find the sizes of the cities that persons of height 6 like</a:t>
            </a:r>
          </a:p>
          <a:p>
            <a:r>
              <a:rPr lang="en-US" dirty="0"/>
              <a:t>SELECT Size</a:t>
            </a:r>
            <a:br>
              <a:rPr lang="en-US" dirty="0"/>
            </a:br>
            <a:r>
              <a:rPr lang="en-US" dirty="0"/>
              <a:t>FROM Person, Likes, City</a:t>
            </a:r>
            <a:br>
              <a:rPr lang="en-US" dirty="0"/>
            </a:br>
            <a:r>
              <a:rPr lang="en-US" dirty="0"/>
              <a:t>WHERE </a:t>
            </a:r>
            <a:r>
              <a:rPr lang="en-US" dirty="0" err="1"/>
              <a:t>Person.Name</a:t>
            </a:r>
            <a:r>
              <a:rPr lang="en-US" dirty="0"/>
              <a:t> = </a:t>
            </a:r>
            <a:r>
              <a:rPr lang="en-US" dirty="0" err="1"/>
              <a:t>Likes.Name</a:t>
            </a:r>
            <a:r>
              <a:rPr lang="en-US" dirty="0"/>
              <a:t> AND </a:t>
            </a:r>
            <a:r>
              <a:rPr lang="en-US" dirty="0" err="1"/>
              <a:t>Likes.Longitude</a:t>
            </a:r>
            <a:r>
              <a:rPr lang="en-US" dirty="0"/>
              <a:t> = </a:t>
            </a:r>
            <a:r>
              <a:rPr lang="en-US" dirty="0" err="1"/>
              <a:t>City.Longitude</a:t>
            </a:r>
            <a:r>
              <a:rPr lang="en-US" dirty="0"/>
              <a:t> AND </a:t>
            </a:r>
            <a:r>
              <a:rPr lang="en-US" dirty="0" err="1"/>
              <a:t>Likes.Latitude</a:t>
            </a:r>
            <a:r>
              <a:rPr lang="en-US" dirty="0"/>
              <a:t> = </a:t>
            </a:r>
            <a:r>
              <a:rPr lang="en-US" dirty="0" err="1"/>
              <a:t>City.Latitude</a:t>
            </a:r>
            <a:r>
              <a:rPr lang="en-US" dirty="0"/>
              <a:t> AND Height = 6;</a:t>
            </a:r>
          </a:p>
        </p:txBody>
      </p:sp>
      <p:pic>
        <p:nvPicPr>
          <p:cNvPr id="8" name="Picture 7">
            <a:extLst>
              <a:ext uri="{FF2B5EF4-FFF2-40B4-BE49-F238E27FC236}">
                <a16:creationId xmlns:a16="http://schemas.microsoft.com/office/drawing/2014/main" id="{2B94E10C-8EC9-4FDD-8BC1-92B583D069B1}"/>
              </a:ext>
            </a:extLst>
          </p:cNvPr>
          <p:cNvPicPr>
            <a:picLocks noChangeAspect="1"/>
          </p:cNvPicPr>
          <p:nvPr/>
        </p:nvPicPr>
        <p:blipFill>
          <a:blip r:embed="rId2"/>
          <a:stretch>
            <a:fillRect/>
          </a:stretch>
        </p:blipFill>
        <p:spPr>
          <a:xfrm>
            <a:off x="910390" y="1590674"/>
            <a:ext cx="8157410" cy="1076326"/>
          </a:xfrm>
          <a:prstGeom prst="rect">
            <a:avLst/>
          </a:prstGeom>
        </p:spPr>
      </p:pic>
    </p:spTree>
    <p:extLst>
      <p:ext uri="{BB962C8B-B14F-4D97-AF65-F5344CB8AC3E}">
        <p14:creationId xmlns:p14="http://schemas.microsoft.com/office/powerpoint/2010/main" val="28757291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9E74-108A-4C8E-A802-044939EC8B7B}"/>
              </a:ext>
            </a:extLst>
          </p:cNvPr>
          <p:cNvSpPr>
            <a:spLocks noGrp="1"/>
          </p:cNvSpPr>
          <p:nvPr>
            <p:ph type="title"/>
          </p:nvPr>
        </p:nvSpPr>
        <p:spPr/>
        <p:txBody>
          <a:bodyPr/>
          <a:lstStyle/>
          <a:p>
            <a:r>
              <a:rPr lang="en-US" dirty="0"/>
              <a:t>Querying With Surrogate Primary Keys</a:t>
            </a:r>
          </a:p>
        </p:txBody>
      </p:sp>
      <p:sp>
        <p:nvSpPr>
          <p:cNvPr id="3" name="Content Placeholder 2">
            <a:extLst>
              <a:ext uri="{FF2B5EF4-FFF2-40B4-BE49-F238E27FC236}">
                <a16:creationId xmlns:a16="http://schemas.microsoft.com/office/drawing/2014/main" id="{8A55CA30-7852-4567-8426-8B6AE17346C2}"/>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Name is UNIQUE in Person</a:t>
            </a:r>
          </a:p>
          <a:p>
            <a:r>
              <a:rPr lang="en-US" dirty="0"/>
              <a:t>(Longitude, Latitude) is UNIQUE in City</a:t>
            </a:r>
          </a:p>
          <a:p>
            <a:r>
              <a:rPr lang="en-US" dirty="0"/>
              <a:t>We have not looked at AK before; it stands for Alternate Key and that’s what SQL Power Architect calls UNIQUE</a:t>
            </a:r>
          </a:p>
          <a:p>
            <a:endParaRPr lang="en-US" dirty="0"/>
          </a:p>
          <a:p>
            <a:r>
              <a:rPr lang="en-US" dirty="0"/>
              <a:t>Find the sizes of the cities that persons of height 6 like</a:t>
            </a:r>
          </a:p>
          <a:p>
            <a:r>
              <a:rPr lang="en-US" dirty="0"/>
              <a:t>SELECT Size</a:t>
            </a:r>
            <a:br>
              <a:rPr lang="en-US" dirty="0"/>
            </a:br>
            <a:r>
              <a:rPr lang="en-US" dirty="0"/>
              <a:t>FROM Person, Likes, City</a:t>
            </a:r>
            <a:br>
              <a:rPr lang="en-US" dirty="0"/>
            </a:br>
            <a:r>
              <a:rPr lang="en-US" dirty="0"/>
              <a:t>WHERE </a:t>
            </a:r>
            <a:r>
              <a:rPr lang="en-US" dirty="0" err="1"/>
              <a:t>Person.Person</a:t>
            </a:r>
            <a:r>
              <a:rPr lang="en-US" dirty="0"/>
              <a:t>&amp; = </a:t>
            </a:r>
            <a:r>
              <a:rPr lang="en-US" dirty="0" err="1"/>
              <a:t>Likes.Person</a:t>
            </a:r>
            <a:r>
              <a:rPr lang="en-US" dirty="0"/>
              <a:t>&amp; AND </a:t>
            </a:r>
            <a:r>
              <a:rPr lang="en-US" dirty="0" err="1"/>
              <a:t>Likes.City</a:t>
            </a:r>
            <a:r>
              <a:rPr lang="en-US" dirty="0"/>
              <a:t>&amp; = </a:t>
            </a:r>
            <a:r>
              <a:rPr lang="en-US" dirty="0" err="1"/>
              <a:t>City.City</a:t>
            </a:r>
            <a:r>
              <a:rPr lang="en-US" dirty="0"/>
              <a:t>&amp; AND Height = 6;</a:t>
            </a:r>
          </a:p>
        </p:txBody>
      </p:sp>
      <p:pic>
        <p:nvPicPr>
          <p:cNvPr id="6" name="Picture 5">
            <a:extLst>
              <a:ext uri="{FF2B5EF4-FFF2-40B4-BE49-F238E27FC236}">
                <a16:creationId xmlns:a16="http://schemas.microsoft.com/office/drawing/2014/main" id="{0E45C2DC-97DF-495A-8EC0-71C60EFD0ECC}"/>
              </a:ext>
            </a:extLst>
          </p:cNvPr>
          <p:cNvPicPr>
            <a:picLocks noChangeAspect="1"/>
          </p:cNvPicPr>
          <p:nvPr/>
        </p:nvPicPr>
        <p:blipFill>
          <a:blip r:embed="rId2"/>
          <a:stretch>
            <a:fillRect/>
          </a:stretch>
        </p:blipFill>
        <p:spPr>
          <a:xfrm>
            <a:off x="1143000" y="1600200"/>
            <a:ext cx="7878763" cy="1066800"/>
          </a:xfrm>
          <a:prstGeom prst="rect">
            <a:avLst/>
          </a:prstGeom>
        </p:spPr>
      </p:pic>
    </p:spTree>
    <p:extLst>
      <p:ext uri="{BB962C8B-B14F-4D97-AF65-F5344CB8AC3E}">
        <p14:creationId xmlns:p14="http://schemas.microsoft.com/office/powerpoint/2010/main" val="31824125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p:cNvSpPr>
            <a:spLocks noGrp="1"/>
          </p:cNvSpPr>
          <p:nvPr>
            <p:ph type="ctrTitle"/>
          </p:nvPr>
        </p:nvSpPr>
        <p:spPr/>
        <p:txBody>
          <a:bodyPr/>
          <a:lstStyle/>
          <a:p>
            <a:r>
              <a:rPr lang="en-US" dirty="0"/>
              <a:t>Relational Algebra Using Standard</a:t>
            </a:r>
            <a:br>
              <a:rPr lang="en-US" dirty="0"/>
            </a:br>
            <a:r>
              <a:rPr lang="en-US" dirty="0"/>
              <a:t>Relational Algebra Mathematical Notation</a:t>
            </a:r>
          </a:p>
        </p:txBody>
      </p:sp>
      <p:sp>
        <p:nvSpPr>
          <p:cNvPr id="55299"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95199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Now To “Pure” Relational Algebra</a:t>
            </a:r>
          </a:p>
        </p:txBody>
      </p:sp>
      <p:sp>
        <p:nvSpPr>
          <p:cNvPr id="56323" name="Rectangle 3"/>
          <p:cNvSpPr>
            <a:spLocks noGrp="1" noChangeArrowheads="1"/>
          </p:cNvSpPr>
          <p:nvPr>
            <p:ph type="body" idx="1"/>
          </p:nvPr>
        </p:nvSpPr>
        <p:spPr/>
        <p:txBody>
          <a:bodyPr/>
          <a:lstStyle/>
          <a:p>
            <a:r>
              <a:rPr lang="en-US" dirty="0"/>
              <a:t>I am giving a description in several slides</a:t>
            </a:r>
          </a:p>
          <a:p>
            <a:pPr lvl="1"/>
            <a:r>
              <a:rPr lang="en-US" dirty="0"/>
              <a:t>Just the basic operations, as before</a:t>
            </a:r>
          </a:p>
          <a:p>
            <a:pPr lvl="1"/>
            <a:r>
              <a:rPr lang="en-US" dirty="0"/>
              <a:t>Other operations can be derived from the basic ones</a:t>
            </a:r>
          </a:p>
          <a:p>
            <a:r>
              <a:rPr lang="en-US" dirty="0"/>
              <a:t>But it is really the same as before, just the notation is more mathematical</a:t>
            </a:r>
          </a:p>
          <a:p>
            <a:r>
              <a:rPr lang="en-US" dirty="0"/>
              <a:t>Looks like mathematical expressions, not snippets of programs</a:t>
            </a:r>
          </a:p>
          <a:p>
            <a:r>
              <a:rPr lang="en-US" dirty="0"/>
              <a:t>It is useful to know this because many more theoretical resources use relational algebra instead of SQL</a:t>
            </a:r>
          </a:p>
          <a:p>
            <a:r>
              <a:rPr lang="en-US" dirty="0"/>
              <a:t>This notation came first, before SQL was invented, when relational databases were just a theoretical construct</a:t>
            </a:r>
          </a:p>
        </p:txBody>
      </p:sp>
    </p:spTree>
    <p:extLst>
      <p:ext uri="{BB962C8B-B14F-4D97-AF65-F5344CB8AC3E}">
        <p14:creationId xmlns:p14="http://schemas.microsoft.com/office/powerpoint/2010/main" val="657722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734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7348" name="Rectangle 4"/>
          <p:cNvSpPr>
            <a:spLocks noGrp="1" noChangeArrowheads="1"/>
          </p:cNvSpPr>
          <p:nvPr>
            <p:ph type="title"/>
          </p:nvPr>
        </p:nvSpPr>
        <p:spPr/>
        <p:txBody>
          <a:bodyPr/>
          <a:lstStyle/>
          <a:p>
            <a:r>
              <a:rPr lang="en-US" sz="4000" b="0" i="0" dirty="0">
                <a:solidFill>
                  <a:srgbClr val="00AE00"/>
                </a:solidFill>
                <a:latin typeface="Symbol" pitchFamily="18" charset="2"/>
              </a:rPr>
              <a:t>p</a:t>
            </a:r>
            <a:r>
              <a:rPr lang="en-US" i="0" dirty="0"/>
              <a:t>:</a:t>
            </a:r>
            <a:r>
              <a:rPr lang="en-US" i="0" dirty="0">
                <a:solidFill>
                  <a:srgbClr val="002060"/>
                </a:solidFill>
                <a:latin typeface="Symbol" pitchFamily="18" charset="2"/>
              </a:rPr>
              <a:t> </a:t>
            </a:r>
            <a:r>
              <a:rPr lang="en-US" dirty="0"/>
              <a:t>Projection: Choice of Columns</a:t>
            </a:r>
          </a:p>
        </p:txBody>
      </p:sp>
      <p:sp>
        <p:nvSpPr>
          <p:cNvPr id="4159493" name="Rectangle 5"/>
          <p:cNvSpPr>
            <a:spLocks noGrp="1" noChangeArrowheads="1"/>
          </p:cNvSpPr>
          <p:nvPr>
            <p:ph type="body" idx="1"/>
          </p:nvPr>
        </p:nvSpPr>
        <p:spPr/>
        <p:txBody>
          <a:bodyPr/>
          <a:lstStyle/>
          <a:p>
            <a:pPr marL="457200" indent="-457200">
              <a:defRPr/>
            </a:pPr>
            <a:endParaRPr lang="en-US" dirty="0"/>
          </a:p>
          <a:p>
            <a:pPr marL="457200" indent="-457200">
              <a:defRPr/>
            </a:pPr>
            <a:endParaRPr lang="en-US" dirty="0"/>
          </a:p>
          <a:p>
            <a:pPr marL="457200" indent="-457200">
              <a:defRPr/>
            </a:pPr>
            <a:endParaRPr lang="en-US" dirty="0"/>
          </a:p>
          <a:p>
            <a:pPr marL="457200" indent="-457200">
              <a:defRPr/>
            </a:pPr>
            <a:endParaRPr lang="en-US" dirty="0"/>
          </a:p>
          <a:p>
            <a:pPr marL="457200" indent="-457200">
              <a:defRPr/>
            </a:pPr>
            <a:r>
              <a:rPr lang="en-US" dirty="0"/>
              <a:t>SQL statement                          Relational Algebra</a:t>
            </a:r>
          </a:p>
          <a:p>
            <a:pPr marL="933450" lvl="1" indent="-381000">
              <a:buFont typeface="Symbol" pitchFamily="18" charset="2"/>
              <a:buNone/>
              <a:defRPr/>
            </a:pPr>
            <a:endParaRPr lang="en-US" dirty="0"/>
          </a:p>
          <a:p>
            <a:pPr marL="933450" lvl="1" indent="-381000">
              <a:buFont typeface="Symbol" pitchFamily="18" charset="2"/>
              <a:buNone/>
              <a:defRPr/>
            </a:pPr>
            <a:r>
              <a:rPr lang="en-US" dirty="0">
                <a:solidFill>
                  <a:srgbClr val="00AE00"/>
                </a:solidFill>
              </a:rPr>
              <a:t>SELECT</a:t>
            </a:r>
            <a:r>
              <a:rPr lang="en-US" dirty="0">
                <a:solidFill>
                  <a:srgbClr val="FC0128"/>
                </a:solidFill>
              </a:rPr>
              <a:t> </a:t>
            </a:r>
            <a:r>
              <a:rPr lang="en-US" dirty="0">
                <a:solidFill>
                  <a:schemeClr val="accent4">
                    <a:lumMod val="75000"/>
                  </a:schemeClr>
                </a:solidFill>
              </a:rPr>
              <a:t>B, A, D                                 </a:t>
            </a:r>
            <a:r>
              <a:rPr lang="en-US" b="1" dirty="0" err="1">
                <a:solidFill>
                  <a:srgbClr val="00AE00"/>
                </a:solidFill>
                <a:latin typeface="Symbol" pitchFamily="18" charset="2"/>
              </a:rPr>
              <a:t>p</a:t>
            </a:r>
            <a:r>
              <a:rPr lang="en-US" baseline="-25000" dirty="0" err="1">
                <a:solidFill>
                  <a:schemeClr val="accent4">
                    <a:lumMod val="75000"/>
                  </a:schemeClr>
                </a:solidFill>
              </a:rPr>
              <a:t>B,A,D</a:t>
            </a:r>
            <a:r>
              <a:rPr lang="en-US" baseline="-25000" dirty="0">
                <a:solidFill>
                  <a:schemeClr val="accent4">
                    <a:lumMod val="75000"/>
                  </a:schemeClr>
                </a:solidFill>
              </a:rPr>
              <a:t> </a:t>
            </a:r>
            <a:r>
              <a:rPr lang="en-US" dirty="0">
                <a:solidFill>
                  <a:schemeClr val="accent4">
                    <a:lumMod val="75000"/>
                  </a:schemeClr>
                </a:solidFill>
              </a:rPr>
              <a:t>(R) </a:t>
            </a:r>
          </a:p>
          <a:p>
            <a:pPr marL="933450" lvl="1" indent="-381000">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R</a:t>
            </a:r>
          </a:p>
          <a:p>
            <a:pPr marL="933450" lvl="1" indent="-381000">
              <a:buFont typeface="Symbol" pitchFamily="18" charset="2"/>
              <a:buNone/>
              <a:defRPr/>
            </a:pPr>
            <a:endParaRPr lang="en-US" dirty="0">
              <a:solidFill>
                <a:srgbClr val="FC0128"/>
              </a:solidFill>
            </a:endParaRPr>
          </a:p>
          <a:p>
            <a:pPr marL="933450" lvl="1" indent="-381000">
              <a:buFont typeface="Symbol" pitchFamily="18" charset="2"/>
              <a:buNone/>
              <a:defRPr/>
            </a:pPr>
            <a:endParaRPr lang="en-US" dirty="0">
              <a:solidFill>
                <a:srgbClr val="FC0128"/>
              </a:solidFill>
            </a:endParaRPr>
          </a:p>
          <a:p>
            <a:pPr marL="933450" lvl="1" indent="-381000">
              <a:buFont typeface="Symbol" pitchFamily="18" charset="2"/>
              <a:buNone/>
              <a:defRPr/>
            </a:pPr>
            <a:endParaRPr lang="en-US" dirty="0">
              <a:solidFill>
                <a:srgbClr val="FC0128"/>
              </a:solidFill>
            </a:endParaRPr>
          </a:p>
          <a:p>
            <a:pPr marL="933450" lvl="1" indent="-381000">
              <a:buFont typeface="Symbol" pitchFamily="18" charset="2"/>
              <a:buNone/>
              <a:defRPr/>
            </a:pPr>
            <a:endParaRPr lang="en-US" dirty="0">
              <a:solidFill>
                <a:srgbClr val="FC0128"/>
              </a:solidFill>
            </a:endParaRPr>
          </a:p>
          <a:p>
            <a:pPr marL="933450" lvl="1" indent="-381000">
              <a:buFont typeface="Symbol" pitchFamily="18" charset="2"/>
              <a:buNone/>
              <a:defRPr/>
            </a:pPr>
            <a:endParaRPr lang="en-US" dirty="0">
              <a:solidFill>
                <a:srgbClr val="FC0128"/>
              </a:solidFill>
            </a:endParaRPr>
          </a:p>
          <a:p>
            <a:pPr marL="520700" indent="-381000">
              <a:defRPr/>
            </a:pPr>
            <a:r>
              <a:rPr lang="en-US" dirty="0">
                <a:solidFill>
                  <a:schemeClr val="accent4">
                    <a:lumMod val="75000"/>
                  </a:schemeClr>
                </a:solidFill>
              </a:rPr>
              <a:t>We could have removed the duplicate row, but did not have to</a:t>
            </a:r>
          </a:p>
          <a:p>
            <a:pPr marL="457200" indent="-457200">
              <a:defRPr/>
            </a:pPr>
            <a:endParaRPr lang="en-US" dirty="0">
              <a:solidFill>
                <a:srgbClr val="FC0128"/>
              </a:solidFill>
            </a:endParaRPr>
          </a:p>
          <a:p>
            <a:pPr marL="933450" lvl="1" indent="-381000">
              <a:buFont typeface="Symbol" pitchFamily="18" charset="2"/>
              <a:buNone/>
              <a:defRPr/>
            </a:pPr>
            <a:r>
              <a:rPr lang="en-US" dirty="0"/>
              <a:t> 		</a:t>
            </a:r>
          </a:p>
          <a:p>
            <a:pPr marL="933450" lvl="1" indent="-381000">
              <a:buFont typeface="Symbol" pitchFamily="18" charset="2"/>
              <a:buNone/>
              <a:defRPr/>
            </a:pPr>
            <a:endParaRPr lang="en-US" dirty="0"/>
          </a:p>
          <a:p>
            <a:pPr marL="457200" indent="-457200">
              <a:defRPr/>
            </a:pPr>
            <a:endParaRPr lang="en-US" dirty="0"/>
          </a:p>
        </p:txBody>
      </p:sp>
      <p:graphicFrame>
        <p:nvGraphicFramePr>
          <p:cNvPr id="6" name="Content Placeholder 3"/>
          <p:cNvGraphicFramePr>
            <a:graphicFrameLocks/>
          </p:cNvGraphicFramePr>
          <p:nvPr/>
        </p:nvGraphicFramePr>
        <p:xfrm>
          <a:off x="1752600" y="1219200"/>
          <a:ext cx="4741335" cy="14833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gridCol w="948267">
                  <a:extLst>
                    <a:ext uri="{9D8B030D-6E8A-4147-A177-3AD203B41FA5}">
                      <a16:colId xmlns:a16="http://schemas.microsoft.com/office/drawing/2014/main" val="20003"/>
                    </a:ext>
                  </a:extLst>
                </a:gridCol>
                <a:gridCol w="948267">
                  <a:extLst>
                    <a:ext uri="{9D8B030D-6E8A-4147-A177-3AD203B41FA5}">
                      <a16:colId xmlns:a16="http://schemas.microsoft.com/office/drawing/2014/main" val="20004"/>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tc>
                  <a:txBody>
                    <a:bodyPr/>
                    <a:lstStyle/>
                    <a:p>
                      <a:pPr algn="r"/>
                      <a:r>
                        <a:rPr lang="en-US" dirty="0"/>
                        <a:t>100</a:t>
                      </a:r>
                    </a:p>
                  </a:txBody>
                  <a:tcPr/>
                </a:tc>
                <a:tc>
                  <a:txBody>
                    <a:bodyPr/>
                    <a:lstStyle/>
                    <a:p>
                      <a:pPr algn="r"/>
                      <a:r>
                        <a:rPr lang="en-US" dirty="0"/>
                        <a:t>1000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20</a:t>
                      </a:r>
                    </a:p>
                  </a:txBody>
                  <a:tcPr/>
                </a:tc>
                <a:tc>
                  <a:txBody>
                    <a:bodyPr/>
                    <a:lstStyle/>
                    <a:p>
                      <a:pPr algn="r"/>
                      <a:r>
                        <a:rPr lang="en-US" dirty="0"/>
                        <a:t>100</a:t>
                      </a:r>
                    </a:p>
                  </a:txBody>
                  <a:tcPr/>
                </a:tc>
                <a:tc>
                  <a:txBody>
                    <a:bodyPr/>
                    <a:lstStyle/>
                    <a:p>
                      <a:pPr algn="r"/>
                      <a:r>
                        <a:rPr lang="en-US" dirty="0"/>
                        <a:t>1000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20</a:t>
                      </a:r>
                    </a:p>
                  </a:txBody>
                  <a:tcPr/>
                </a:tc>
                <a:tc>
                  <a:txBody>
                    <a:bodyPr/>
                    <a:lstStyle/>
                    <a:p>
                      <a:pPr algn="r"/>
                      <a:r>
                        <a:rPr lang="en-US" dirty="0"/>
                        <a:t>200</a:t>
                      </a:r>
                    </a:p>
                  </a:txBody>
                  <a:tcPr/>
                </a:tc>
                <a:tc>
                  <a:txBody>
                    <a:bodyPr/>
                    <a:lstStyle/>
                    <a:p>
                      <a:pPr algn="r"/>
                      <a:r>
                        <a:rPr lang="en-US" dirty="0"/>
                        <a:t>1000</a:t>
                      </a:r>
                    </a:p>
                  </a:txBody>
                  <a:tcPr/>
                </a:tc>
                <a:extLst>
                  <a:ext uri="{0D108BD9-81ED-4DB2-BD59-A6C34878D82A}">
                    <a16:rowId xmlns:a16="http://schemas.microsoft.com/office/drawing/2014/main" val="10003"/>
                  </a:ext>
                </a:extLst>
              </a:tr>
            </a:tbl>
          </a:graphicData>
        </a:graphic>
      </p:graphicFrame>
      <p:graphicFrame>
        <p:nvGraphicFramePr>
          <p:cNvPr id="7" name="Content Placeholder 3"/>
          <p:cNvGraphicFramePr>
            <a:graphicFrameLocks/>
          </p:cNvGraphicFramePr>
          <p:nvPr/>
        </p:nvGraphicFramePr>
        <p:xfrm>
          <a:off x="1828800" y="4724400"/>
          <a:ext cx="3793068" cy="14833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gridCol w="948267">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10</a:t>
                      </a:r>
                    </a:p>
                  </a:txBody>
                  <a:tcPr/>
                </a:tc>
                <a:tc>
                  <a:txBody>
                    <a:bodyPr/>
                    <a:lstStyle/>
                    <a:p>
                      <a:pPr algn="r"/>
                      <a:r>
                        <a:rPr lang="en-US" dirty="0"/>
                        <a:t>1</a:t>
                      </a:r>
                    </a:p>
                  </a:txBody>
                  <a:tcPr/>
                </a:tc>
                <a:tc>
                  <a:txBody>
                    <a:bodyPr/>
                    <a:lstStyle/>
                    <a:p>
                      <a:pPr algn="r"/>
                      <a:r>
                        <a:rPr lang="en-US" dirty="0"/>
                        <a:t>1000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20</a:t>
                      </a:r>
                    </a:p>
                  </a:txBody>
                  <a:tcPr/>
                </a:tc>
                <a:tc>
                  <a:txBody>
                    <a:bodyPr/>
                    <a:lstStyle/>
                    <a:p>
                      <a:pPr algn="r"/>
                      <a:r>
                        <a:rPr lang="en-US" dirty="0"/>
                        <a:t>1</a:t>
                      </a:r>
                    </a:p>
                  </a:txBody>
                  <a:tcPr/>
                </a:tc>
                <a:tc>
                  <a:txBody>
                    <a:bodyPr/>
                    <a:lstStyle/>
                    <a:p>
                      <a:pPr algn="r"/>
                      <a:r>
                        <a:rPr lang="en-US" dirty="0"/>
                        <a:t>1000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20</a:t>
                      </a:r>
                    </a:p>
                  </a:txBody>
                  <a:tcPr/>
                </a:tc>
                <a:tc>
                  <a:txBody>
                    <a:bodyPr/>
                    <a:lstStyle/>
                    <a:p>
                      <a:pPr algn="r"/>
                      <a:r>
                        <a:rPr lang="en-US" dirty="0"/>
                        <a:t>1</a:t>
                      </a:r>
                    </a:p>
                  </a:txBody>
                  <a:tcPr/>
                </a:tc>
                <a:tc>
                  <a:txBody>
                    <a:bodyPr/>
                    <a:lstStyle/>
                    <a:p>
                      <a:pPr algn="r"/>
                      <a:r>
                        <a:rPr lang="en-US" dirty="0"/>
                        <a:t>1000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2982191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837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8372" name="Rectangle 4"/>
          <p:cNvSpPr>
            <a:spLocks noGrp="1" noChangeArrowheads="1"/>
          </p:cNvSpPr>
          <p:nvPr>
            <p:ph type="title"/>
          </p:nvPr>
        </p:nvSpPr>
        <p:spPr/>
        <p:txBody>
          <a:bodyPr/>
          <a:lstStyle/>
          <a:p>
            <a:r>
              <a:rPr lang="en-US" sz="4000" b="0" i="0" dirty="0">
                <a:solidFill>
                  <a:srgbClr val="00AE00"/>
                </a:solidFill>
                <a:latin typeface="Symbol" pitchFamily="18" charset="2"/>
              </a:rPr>
              <a:t>s</a:t>
            </a:r>
            <a:r>
              <a:rPr lang="en-US" i="0" dirty="0"/>
              <a:t>:</a:t>
            </a:r>
            <a:r>
              <a:rPr lang="en-US" dirty="0"/>
              <a:t> Selection: Choice of Rows</a:t>
            </a:r>
          </a:p>
        </p:txBody>
      </p:sp>
      <p:sp>
        <p:nvSpPr>
          <p:cNvPr id="4161541" name="Rectangle 5"/>
          <p:cNvSpPr>
            <a:spLocks noGrp="1" noChangeArrowheads="1"/>
          </p:cNvSpPr>
          <p:nvPr>
            <p:ph type="body" idx="1"/>
          </p:nvPr>
        </p:nvSpPr>
        <p:spPr/>
        <p:txBody>
          <a:bodyPr/>
          <a:lstStyle/>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r>
              <a:rPr lang="en-US" dirty="0"/>
              <a:t>SQL statement:                Relational Algebra</a:t>
            </a:r>
          </a:p>
          <a:p>
            <a:pPr lvl="1">
              <a:buFont typeface="Symbol" pitchFamily="18" charset="2"/>
              <a:buNone/>
              <a:defRPr/>
            </a:pPr>
            <a:r>
              <a:rPr lang="en-US" dirty="0">
                <a:solidFill>
                  <a:srgbClr val="00AE00"/>
                </a:solidFill>
              </a:rPr>
              <a:t>SELECT</a:t>
            </a:r>
            <a:r>
              <a:rPr lang="en-US" dirty="0">
                <a:solidFill>
                  <a:srgbClr val="FC0128"/>
                </a:solidFill>
              </a:rPr>
              <a:t> </a:t>
            </a:r>
            <a:r>
              <a:rPr lang="en-US" dirty="0">
                <a:solidFill>
                  <a:schemeClr val="accent4">
                    <a:lumMod val="75000"/>
                  </a:schemeClr>
                </a:solidFill>
              </a:rPr>
              <a:t>*</a:t>
            </a:r>
            <a:r>
              <a:rPr lang="en-US" dirty="0"/>
              <a:t>                                </a:t>
            </a:r>
            <a:r>
              <a:rPr lang="en-US" b="1" dirty="0" err="1">
                <a:solidFill>
                  <a:srgbClr val="00AE00"/>
                </a:solidFill>
                <a:latin typeface="Symbol" pitchFamily="18" charset="2"/>
              </a:rPr>
              <a:t>s</a:t>
            </a:r>
            <a:r>
              <a:rPr lang="en-US" baseline="-25000" dirty="0" err="1">
                <a:solidFill>
                  <a:schemeClr val="accent4">
                    <a:lumMod val="75000"/>
                  </a:schemeClr>
                </a:solidFill>
              </a:rPr>
              <a:t>A</a:t>
            </a:r>
            <a:r>
              <a:rPr lang="en-US" baseline="-25000" dirty="0">
                <a:solidFill>
                  <a:schemeClr val="accent4">
                    <a:lumMod val="75000"/>
                  </a:schemeClr>
                </a:solidFill>
              </a:rPr>
              <a:t> </a:t>
            </a:r>
            <a:r>
              <a:rPr lang="en-US" baseline="-25000" dirty="0">
                <a:solidFill>
                  <a:schemeClr val="accent4">
                    <a:lumMod val="75000"/>
                  </a:schemeClr>
                </a:solidFill>
                <a:latin typeface="Symbol" pitchFamily="18" charset="2"/>
              </a:rPr>
              <a:t>£</a:t>
            </a:r>
            <a:r>
              <a:rPr lang="en-US" baseline="-25000" dirty="0">
                <a:solidFill>
                  <a:schemeClr val="accent4">
                    <a:lumMod val="75000"/>
                  </a:schemeClr>
                </a:solidFill>
              </a:rPr>
              <a:t> C </a:t>
            </a:r>
            <a:r>
              <a:rPr lang="en-US" baseline="-25000" dirty="0">
                <a:solidFill>
                  <a:schemeClr val="accent4">
                    <a:lumMod val="75000"/>
                  </a:schemeClr>
                </a:solidFill>
                <a:latin typeface="Symbol" pitchFamily="18" charset="2"/>
              </a:rPr>
              <a:t>Ù</a:t>
            </a:r>
            <a:r>
              <a:rPr lang="en-US" baseline="-25000" dirty="0">
                <a:solidFill>
                  <a:schemeClr val="accent4">
                    <a:lumMod val="75000"/>
                  </a:schemeClr>
                </a:solidFill>
              </a:rPr>
              <a:t> D=4 </a:t>
            </a:r>
            <a:r>
              <a:rPr lang="en-US" dirty="0">
                <a:solidFill>
                  <a:schemeClr val="accent4">
                    <a:lumMod val="75000"/>
                  </a:schemeClr>
                </a:solidFill>
              </a:rPr>
              <a:t>(R)</a:t>
            </a:r>
            <a:r>
              <a:rPr lang="en-US" dirty="0"/>
              <a:t>  Note: no need for </a:t>
            </a:r>
            <a:r>
              <a:rPr lang="en-US" b="1" dirty="0">
                <a:solidFill>
                  <a:srgbClr val="00AE00"/>
                </a:solidFill>
                <a:latin typeface="Symbol" pitchFamily="18" charset="2"/>
              </a:rPr>
              <a:t>p</a:t>
            </a:r>
            <a:r>
              <a:rPr lang="en-US" dirty="0"/>
              <a:t> </a:t>
            </a:r>
          </a:p>
          <a:p>
            <a:pPr lvl="1">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R</a:t>
            </a:r>
          </a:p>
          <a:p>
            <a:pPr lvl="1">
              <a:buFont typeface="Symbol" pitchFamily="18" charset="2"/>
              <a:buNone/>
              <a:defRPr/>
            </a:pPr>
            <a:r>
              <a:rPr lang="en-US" dirty="0">
                <a:solidFill>
                  <a:srgbClr val="00AE00"/>
                </a:solidFill>
              </a:rPr>
              <a:t>WHERE</a:t>
            </a:r>
            <a:r>
              <a:rPr lang="en-US" dirty="0">
                <a:solidFill>
                  <a:srgbClr val="FC0128"/>
                </a:solidFill>
              </a:rPr>
              <a:t> </a:t>
            </a:r>
            <a:r>
              <a:rPr lang="en-US" dirty="0">
                <a:solidFill>
                  <a:schemeClr val="accent4">
                    <a:lumMod val="75000"/>
                  </a:schemeClr>
                </a:solidFill>
              </a:rPr>
              <a:t>A &lt;= C AND D = 4;      </a:t>
            </a:r>
          </a:p>
          <a:p>
            <a:pPr>
              <a:buFont typeface="Monotype Sorts" pitchFamily="2" charset="2"/>
              <a:buNone/>
              <a:defRPr/>
            </a:pPr>
            <a:endParaRPr lang="en-US" dirty="0"/>
          </a:p>
        </p:txBody>
      </p:sp>
      <p:graphicFrame>
        <p:nvGraphicFramePr>
          <p:cNvPr id="6" name="Content Placeholder 3"/>
          <p:cNvGraphicFramePr>
            <a:graphicFrameLocks/>
          </p:cNvGraphicFramePr>
          <p:nvPr/>
        </p:nvGraphicFramePr>
        <p:xfrm>
          <a:off x="2133600" y="1219200"/>
          <a:ext cx="4741335" cy="33375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gridCol w="948267">
                  <a:extLst>
                    <a:ext uri="{9D8B030D-6E8A-4147-A177-3AD203B41FA5}">
                      <a16:colId xmlns:a16="http://schemas.microsoft.com/office/drawing/2014/main" val="20003"/>
                    </a:ext>
                  </a:extLst>
                </a:gridCol>
                <a:gridCol w="948267">
                  <a:extLst>
                    <a:ext uri="{9D8B030D-6E8A-4147-A177-3AD203B41FA5}">
                      <a16:colId xmlns:a16="http://schemas.microsoft.com/office/drawing/2014/main" val="20004"/>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5</a:t>
                      </a:r>
                    </a:p>
                  </a:txBody>
                  <a:tcPr/>
                </a:tc>
                <a:tc>
                  <a:txBody>
                    <a:bodyPr/>
                    <a:lstStyle/>
                    <a:p>
                      <a:pPr algn="r"/>
                      <a:r>
                        <a:rPr lang="en-US" dirty="0"/>
                        <a:t>5</a:t>
                      </a:r>
                    </a:p>
                  </a:txBody>
                  <a:tcPr/>
                </a:tc>
                <a:tc>
                  <a:txBody>
                    <a:bodyPr/>
                    <a:lstStyle/>
                    <a:p>
                      <a:pPr algn="r"/>
                      <a:r>
                        <a:rPr lang="en-US" dirty="0"/>
                        <a:t>7</a:t>
                      </a:r>
                    </a:p>
                  </a:txBody>
                  <a:tcPr/>
                </a:tc>
                <a:tc>
                  <a:txBody>
                    <a:bodyPr/>
                    <a:lstStyle/>
                    <a:p>
                      <a:pPr algn="r"/>
                      <a:r>
                        <a:rPr lang="en-US" dirty="0"/>
                        <a:t>4</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5</a:t>
                      </a:r>
                    </a:p>
                  </a:txBody>
                  <a:tcPr/>
                </a:tc>
                <a:tc>
                  <a:txBody>
                    <a:bodyPr/>
                    <a:lstStyle/>
                    <a:p>
                      <a:pPr algn="r"/>
                      <a:r>
                        <a:rPr lang="en-US" dirty="0"/>
                        <a:t>6</a:t>
                      </a:r>
                    </a:p>
                  </a:txBody>
                  <a:tcPr/>
                </a:tc>
                <a:tc>
                  <a:txBody>
                    <a:bodyPr/>
                    <a:lstStyle/>
                    <a:p>
                      <a:pPr algn="r"/>
                      <a:r>
                        <a:rPr lang="en-US" dirty="0"/>
                        <a:t>5</a:t>
                      </a:r>
                    </a:p>
                  </a:txBody>
                  <a:tcPr/>
                </a:tc>
                <a:tc>
                  <a:txBody>
                    <a:bodyPr/>
                    <a:lstStyle/>
                    <a:p>
                      <a:pPr algn="r"/>
                      <a:r>
                        <a:rPr lang="en-US" dirty="0"/>
                        <a:t>7</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5</a:t>
                      </a:r>
                    </a:p>
                  </a:txBody>
                  <a:tcPr/>
                </a:tc>
                <a:tc>
                  <a:txBody>
                    <a:bodyPr/>
                    <a:lstStyle/>
                    <a:p>
                      <a:pPr algn="r"/>
                      <a:r>
                        <a:rPr lang="en-US" dirty="0"/>
                        <a:t>4</a:t>
                      </a:r>
                    </a:p>
                  </a:txBody>
                  <a:tcPr/>
                </a:tc>
                <a:tc>
                  <a:txBody>
                    <a:bodyPr/>
                    <a:lstStyle/>
                    <a:p>
                      <a:pPr algn="r"/>
                      <a:r>
                        <a:rPr lang="en-US" dirty="0"/>
                        <a:t>4</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pPr algn="r"/>
                      <a:r>
                        <a:rPr lang="en-US" dirty="0"/>
                        <a:t>5</a:t>
                      </a:r>
                    </a:p>
                  </a:txBody>
                  <a:tcPr/>
                </a:tc>
                <a:tc>
                  <a:txBody>
                    <a:bodyPr/>
                    <a:lstStyle/>
                    <a:p>
                      <a:pPr algn="r"/>
                      <a:r>
                        <a:rPr lang="en-US" dirty="0"/>
                        <a:t>5</a:t>
                      </a:r>
                    </a:p>
                  </a:txBody>
                  <a:tcPr/>
                </a:tc>
                <a:tc>
                  <a:txBody>
                    <a:bodyPr/>
                    <a:lstStyle/>
                    <a:p>
                      <a:pPr algn="r"/>
                      <a:r>
                        <a:rPr lang="en-US" dirty="0"/>
                        <a:t>5</a:t>
                      </a:r>
                    </a:p>
                  </a:txBody>
                  <a:tcPr/>
                </a:tc>
                <a:tc>
                  <a:txBody>
                    <a:bodyPr/>
                    <a:lstStyle/>
                    <a:p>
                      <a:pPr algn="r"/>
                      <a:r>
                        <a:rPr lang="en-US" dirty="0"/>
                        <a:t>5</a:t>
                      </a:r>
                    </a:p>
                  </a:txBody>
                  <a:tcPr/>
                </a:tc>
                <a:extLst>
                  <a:ext uri="{0D108BD9-81ED-4DB2-BD59-A6C34878D82A}">
                    <a16:rowId xmlns:a16="http://schemas.microsoft.com/office/drawing/2014/main" val="10004"/>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6</a:t>
                      </a:r>
                    </a:p>
                  </a:txBody>
                  <a:tcPr/>
                </a:tc>
                <a:tc>
                  <a:txBody>
                    <a:bodyPr/>
                    <a:lstStyle/>
                    <a:p>
                      <a:pPr algn="r"/>
                      <a:r>
                        <a:rPr lang="en-US" dirty="0"/>
                        <a:t>5</a:t>
                      </a:r>
                    </a:p>
                  </a:txBody>
                  <a:tcPr/>
                </a:tc>
                <a:tc>
                  <a:txBody>
                    <a:bodyPr/>
                    <a:lstStyle/>
                    <a:p>
                      <a:pPr algn="r"/>
                      <a:r>
                        <a:rPr lang="en-US" dirty="0"/>
                        <a:t>3</a:t>
                      </a:r>
                    </a:p>
                  </a:txBody>
                  <a:tcPr/>
                </a:tc>
                <a:extLst>
                  <a:ext uri="{0D108BD9-81ED-4DB2-BD59-A6C34878D82A}">
                    <a16:rowId xmlns:a16="http://schemas.microsoft.com/office/drawing/2014/main" val="10005"/>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4</a:t>
                      </a:r>
                    </a:p>
                  </a:txBody>
                  <a:tcPr/>
                </a:tc>
                <a:tc>
                  <a:txBody>
                    <a:bodyPr/>
                    <a:lstStyle/>
                    <a:p>
                      <a:pPr algn="r"/>
                      <a:r>
                        <a:rPr lang="en-US" dirty="0"/>
                        <a:t>3</a:t>
                      </a:r>
                    </a:p>
                  </a:txBody>
                  <a:tcPr/>
                </a:tc>
                <a:tc>
                  <a:txBody>
                    <a:bodyPr/>
                    <a:lstStyle/>
                    <a:p>
                      <a:pPr algn="r"/>
                      <a:r>
                        <a:rPr lang="en-US" dirty="0"/>
                        <a:t>4</a:t>
                      </a:r>
                    </a:p>
                  </a:txBody>
                  <a:tcPr/>
                </a:tc>
                <a:extLst>
                  <a:ext uri="{0D108BD9-81ED-4DB2-BD59-A6C34878D82A}">
                    <a16:rowId xmlns:a16="http://schemas.microsoft.com/office/drawing/2014/main" val="10006"/>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4</a:t>
                      </a:r>
                    </a:p>
                  </a:txBody>
                  <a:tcPr/>
                </a:tc>
                <a:tc>
                  <a:txBody>
                    <a:bodyPr/>
                    <a:lstStyle/>
                    <a:p>
                      <a:pPr algn="r"/>
                      <a:r>
                        <a:rPr lang="en-US" dirty="0"/>
                        <a:t>4</a:t>
                      </a:r>
                    </a:p>
                  </a:txBody>
                  <a:tcPr/>
                </a:tc>
                <a:tc>
                  <a:txBody>
                    <a:bodyPr/>
                    <a:lstStyle/>
                    <a:p>
                      <a:pPr algn="r"/>
                      <a:r>
                        <a:rPr lang="en-US" dirty="0"/>
                        <a:t>5</a:t>
                      </a:r>
                    </a:p>
                  </a:txBody>
                  <a:tcPr/>
                </a:tc>
                <a:extLst>
                  <a:ext uri="{0D108BD9-81ED-4DB2-BD59-A6C34878D82A}">
                    <a16:rowId xmlns:a16="http://schemas.microsoft.com/office/drawing/2014/main" val="10007"/>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6</a:t>
                      </a:r>
                    </a:p>
                  </a:txBody>
                  <a:tcPr/>
                </a:tc>
                <a:tc>
                  <a:txBody>
                    <a:bodyPr/>
                    <a:lstStyle/>
                    <a:p>
                      <a:pPr algn="r"/>
                      <a:r>
                        <a:rPr lang="en-US" dirty="0"/>
                        <a:t>4</a:t>
                      </a:r>
                    </a:p>
                  </a:txBody>
                  <a:tcPr/>
                </a:tc>
                <a:tc>
                  <a:txBody>
                    <a:bodyPr/>
                    <a:lstStyle/>
                    <a:p>
                      <a:pPr algn="r"/>
                      <a:r>
                        <a:rPr lang="en-US" dirty="0"/>
                        <a:t>6</a:t>
                      </a:r>
                    </a:p>
                  </a:txBody>
                  <a:tcPr/>
                </a:tc>
                <a:extLst>
                  <a:ext uri="{0D108BD9-81ED-4DB2-BD59-A6C34878D82A}">
                    <a16:rowId xmlns:a16="http://schemas.microsoft.com/office/drawing/2014/main" val="10008"/>
                  </a:ext>
                </a:extLst>
              </a:tr>
            </a:tbl>
          </a:graphicData>
        </a:graphic>
      </p:graphicFrame>
      <p:graphicFrame>
        <p:nvGraphicFramePr>
          <p:cNvPr id="7" name="Content Placeholder 3"/>
          <p:cNvGraphicFramePr>
            <a:graphicFrameLocks/>
          </p:cNvGraphicFramePr>
          <p:nvPr/>
        </p:nvGraphicFramePr>
        <p:xfrm>
          <a:off x="2209800" y="6400800"/>
          <a:ext cx="4741335"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gridCol w="948267">
                  <a:extLst>
                    <a:ext uri="{9D8B030D-6E8A-4147-A177-3AD203B41FA5}">
                      <a16:colId xmlns:a16="http://schemas.microsoft.com/office/drawing/2014/main" val="20003"/>
                    </a:ext>
                  </a:extLst>
                </a:gridCol>
                <a:gridCol w="948267">
                  <a:extLst>
                    <a:ext uri="{9D8B030D-6E8A-4147-A177-3AD203B41FA5}">
                      <a16:colId xmlns:a16="http://schemas.microsoft.com/office/drawing/2014/main" val="20004"/>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5</a:t>
                      </a:r>
                    </a:p>
                  </a:txBody>
                  <a:tcPr/>
                </a:tc>
                <a:tc>
                  <a:txBody>
                    <a:bodyPr/>
                    <a:lstStyle/>
                    <a:p>
                      <a:pPr algn="r"/>
                      <a:r>
                        <a:rPr lang="en-US" dirty="0"/>
                        <a:t>5</a:t>
                      </a:r>
                    </a:p>
                  </a:txBody>
                  <a:tcPr/>
                </a:tc>
                <a:tc>
                  <a:txBody>
                    <a:bodyPr/>
                    <a:lstStyle/>
                    <a:p>
                      <a:pPr algn="r"/>
                      <a:r>
                        <a:rPr lang="en-US" dirty="0"/>
                        <a:t>7</a:t>
                      </a:r>
                    </a:p>
                  </a:txBody>
                  <a:tcPr/>
                </a:tc>
                <a:tc>
                  <a:txBody>
                    <a:bodyPr/>
                    <a:lstStyle/>
                    <a:p>
                      <a:pPr algn="r"/>
                      <a:r>
                        <a:rPr lang="en-US" dirty="0"/>
                        <a:t>4</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4</a:t>
                      </a:r>
                    </a:p>
                  </a:txBody>
                  <a:tcPr/>
                </a:tc>
                <a:tc>
                  <a:txBody>
                    <a:bodyPr/>
                    <a:lstStyle/>
                    <a:p>
                      <a:pPr algn="r"/>
                      <a:r>
                        <a:rPr lang="en-US" dirty="0"/>
                        <a:t>5</a:t>
                      </a:r>
                    </a:p>
                  </a:txBody>
                  <a:tcPr/>
                </a:tc>
                <a:tc>
                  <a:txBody>
                    <a:bodyPr/>
                    <a:lstStyle/>
                    <a:p>
                      <a:pPr algn="r"/>
                      <a:r>
                        <a:rPr lang="en-US" dirty="0"/>
                        <a:t>4</a:t>
                      </a:r>
                    </a:p>
                  </a:txBody>
                  <a:tcPr/>
                </a:tc>
                <a:tc>
                  <a:txBody>
                    <a:bodyPr/>
                    <a:lstStyle/>
                    <a:p>
                      <a:pPr algn="r"/>
                      <a:r>
                        <a:rPr lang="en-US" dirty="0"/>
                        <a:t>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530207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93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9396" name="Rectangle 4"/>
          <p:cNvSpPr>
            <a:spLocks noGrp="1" noChangeArrowheads="1"/>
          </p:cNvSpPr>
          <p:nvPr>
            <p:ph type="title"/>
          </p:nvPr>
        </p:nvSpPr>
        <p:spPr/>
        <p:txBody>
          <a:bodyPr/>
          <a:lstStyle/>
          <a:p>
            <a:r>
              <a:rPr lang="en-US"/>
              <a:t>Selection</a:t>
            </a:r>
          </a:p>
        </p:txBody>
      </p:sp>
      <p:sp>
        <p:nvSpPr>
          <p:cNvPr id="59397" name="Rectangle 5"/>
          <p:cNvSpPr>
            <a:spLocks noGrp="1" noChangeArrowheads="1"/>
          </p:cNvSpPr>
          <p:nvPr>
            <p:ph type="body" idx="1"/>
          </p:nvPr>
        </p:nvSpPr>
        <p:spPr/>
        <p:txBody>
          <a:bodyPr/>
          <a:lstStyle/>
          <a:p>
            <a:r>
              <a:rPr lang="en-US" dirty="0"/>
              <a:t>In general, the condition (predicate) can be specified by a Boolean formula with</a:t>
            </a:r>
          </a:p>
          <a:p>
            <a:pPr>
              <a:buFont typeface="Monotype Sorts" pitchFamily="2" charset="2"/>
              <a:buNone/>
            </a:pPr>
            <a:r>
              <a:rPr lang="en-US" dirty="0">
                <a:latin typeface="Symbol" pitchFamily="18" charset="2"/>
              </a:rPr>
              <a:t>	Ø,</a:t>
            </a:r>
            <a:r>
              <a:rPr lang="en-US" dirty="0"/>
              <a:t> </a:t>
            </a:r>
            <a:r>
              <a:rPr lang="en-US" dirty="0">
                <a:latin typeface="Symbol" pitchFamily="18" charset="2"/>
              </a:rPr>
              <a:t>Ù,</a:t>
            </a:r>
            <a:r>
              <a:rPr lang="en-US" dirty="0"/>
              <a:t>  and </a:t>
            </a:r>
            <a:r>
              <a:rPr lang="en-US" dirty="0">
                <a:latin typeface="Symbol" pitchFamily="18" charset="2"/>
              </a:rPr>
              <a:t>Ú</a:t>
            </a:r>
            <a:r>
              <a:rPr lang="en-US" dirty="0"/>
              <a:t> on atomic conditions, where a condition is:</a:t>
            </a:r>
          </a:p>
          <a:p>
            <a:pPr lvl="1"/>
            <a:r>
              <a:rPr lang="en-US" dirty="0"/>
              <a:t>a comparison between two column names,</a:t>
            </a:r>
          </a:p>
          <a:p>
            <a:pPr lvl="1"/>
            <a:r>
              <a:rPr lang="en-US" dirty="0"/>
              <a:t>a comparison between a column name and a constant</a:t>
            </a:r>
          </a:p>
          <a:p>
            <a:pPr lvl="1"/>
            <a:r>
              <a:rPr lang="en-US" dirty="0"/>
              <a:t>Technically, a constant should be put in quotes</a:t>
            </a:r>
          </a:p>
          <a:p>
            <a:pPr lvl="1"/>
            <a:r>
              <a:rPr lang="en-US" dirty="0"/>
              <a:t>Even a number, such as 4, perhaps should be put in quotes, as '4' so that it is distinguished from a column name, but as we will </a:t>
            </a:r>
            <a:r>
              <a:rPr lang="en-US" i="1" dirty="0"/>
              <a:t>never</a:t>
            </a:r>
            <a:r>
              <a:rPr lang="en-US" dirty="0"/>
              <a:t> use numbers for column names, this not necessary</a:t>
            </a:r>
          </a:p>
        </p:txBody>
      </p:sp>
    </p:spTree>
    <p:extLst>
      <p:ext uri="{BB962C8B-B14F-4D97-AF65-F5344CB8AC3E}">
        <p14:creationId xmlns:p14="http://schemas.microsoft.com/office/powerpoint/2010/main" val="40538359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04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0420" name="Rectangle 4"/>
          <p:cNvSpPr>
            <a:spLocks noGrp="1" noChangeArrowheads="1"/>
          </p:cNvSpPr>
          <p:nvPr>
            <p:ph type="title"/>
          </p:nvPr>
        </p:nvSpPr>
        <p:spPr/>
        <p:txBody>
          <a:bodyPr/>
          <a:lstStyle/>
          <a:p>
            <a:r>
              <a:rPr lang="en-US" sz="3600" i="0">
                <a:solidFill>
                  <a:srgbClr val="00AE00"/>
                </a:solidFill>
                <a:latin typeface="Symbol" pitchFamily="18" charset="2"/>
              </a:rPr>
              <a:t>´</a:t>
            </a:r>
            <a:r>
              <a:rPr lang="en-US" i="0"/>
              <a:t>: </a:t>
            </a:r>
            <a:r>
              <a:rPr lang="en-US"/>
              <a:t>Cartesian Product</a:t>
            </a:r>
          </a:p>
        </p:txBody>
      </p:sp>
      <p:sp>
        <p:nvSpPr>
          <p:cNvPr id="59397" name="Rectangle 5"/>
          <p:cNvSpPr>
            <a:spLocks noGrp="1" noChangeArrowheads="1"/>
          </p:cNvSpPr>
          <p:nvPr>
            <p:ph type="body" idx="1"/>
          </p:nvPr>
        </p:nvSpPr>
        <p:spPr/>
        <p:txBody>
          <a:bodyPr/>
          <a:lstStyle/>
          <a:p>
            <a:pPr>
              <a:lnSpc>
                <a:spcPct val="80000"/>
              </a:lnSpc>
              <a:defRPr/>
            </a:pPr>
            <a:endParaRPr lang="en-US" dirty="0"/>
          </a:p>
          <a:p>
            <a:pPr>
              <a:lnSpc>
                <a:spcPct val="80000"/>
              </a:lnSpc>
              <a:defRPr/>
            </a:pPr>
            <a:endParaRPr lang="en-US" dirty="0"/>
          </a:p>
          <a:p>
            <a:pPr>
              <a:lnSpc>
                <a:spcPct val="80000"/>
              </a:lnSpc>
              <a:defRPr/>
            </a:pPr>
            <a:endParaRPr lang="en-US" dirty="0"/>
          </a:p>
          <a:p>
            <a:pPr>
              <a:lnSpc>
                <a:spcPct val="80000"/>
              </a:lnSpc>
              <a:defRPr/>
            </a:pPr>
            <a:endParaRPr lang="en-US" dirty="0"/>
          </a:p>
          <a:p>
            <a:pPr>
              <a:lnSpc>
                <a:spcPct val="80000"/>
              </a:lnSpc>
              <a:defRPr/>
            </a:pPr>
            <a:endParaRPr lang="en-US" dirty="0"/>
          </a:p>
          <a:p>
            <a:pPr>
              <a:lnSpc>
                <a:spcPct val="80000"/>
              </a:lnSpc>
              <a:defRPr/>
            </a:pPr>
            <a:r>
              <a:rPr lang="en-US" dirty="0"/>
              <a:t>SQL statement                                   Relational Algebra</a:t>
            </a:r>
          </a:p>
          <a:p>
            <a:pPr>
              <a:lnSpc>
                <a:spcPct val="80000"/>
              </a:lnSpc>
              <a:buFont typeface="Monotype Sorts" pitchFamily="2" charset="2"/>
              <a:buNone/>
              <a:defRPr/>
            </a:pPr>
            <a:r>
              <a:rPr lang="en-US" dirty="0"/>
              <a:t>	</a:t>
            </a:r>
            <a:r>
              <a:rPr lang="en-US" dirty="0">
                <a:solidFill>
                  <a:srgbClr val="00AE00"/>
                </a:solidFill>
              </a:rPr>
              <a:t>SELECT</a:t>
            </a:r>
            <a:r>
              <a:rPr lang="en-US" dirty="0">
                <a:solidFill>
                  <a:srgbClr val="FC0128"/>
                </a:solidFill>
              </a:rPr>
              <a:t> </a:t>
            </a:r>
            <a:r>
              <a:rPr lang="en-US" dirty="0">
                <a:solidFill>
                  <a:schemeClr val="accent4">
                    <a:lumMod val="75000"/>
                  </a:schemeClr>
                </a:solidFill>
              </a:rPr>
              <a:t>A, </a:t>
            </a:r>
            <a:r>
              <a:rPr lang="en-US" dirty="0" err="1">
                <a:solidFill>
                  <a:schemeClr val="accent4">
                    <a:lumMod val="75000"/>
                  </a:schemeClr>
                </a:solidFill>
              </a:rPr>
              <a:t>R.B</a:t>
            </a:r>
            <a:r>
              <a:rPr lang="en-US" dirty="0">
                <a:solidFill>
                  <a:schemeClr val="accent4">
                    <a:lumMod val="75000"/>
                  </a:schemeClr>
                </a:solidFill>
              </a:rPr>
              <a:t>, C, </a:t>
            </a:r>
            <a:r>
              <a:rPr lang="en-US" dirty="0" err="1">
                <a:solidFill>
                  <a:schemeClr val="accent4">
                    <a:lumMod val="75000"/>
                  </a:schemeClr>
                </a:solidFill>
              </a:rPr>
              <a:t>S.B</a:t>
            </a:r>
            <a:r>
              <a:rPr lang="en-US" dirty="0">
                <a:solidFill>
                  <a:schemeClr val="accent4">
                    <a:lumMod val="75000"/>
                  </a:schemeClr>
                </a:solidFill>
              </a:rPr>
              <a:t>, D                 R</a:t>
            </a:r>
            <a:r>
              <a:rPr lang="en-US" b="1" dirty="0">
                <a:solidFill>
                  <a:srgbClr val="FC0128"/>
                </a:solidFill>
              </a:rPr>
              <a:t> </a:t>
            </a:r>
            <a:r>
              <a:rPr lang="en-US" b="1" dirty="0">
                <a:solidFill>
                  <a:srgbClr val="00AE00"/>
                </a:solidFill>
                <a:latin typeface="Symbol" pitchFamily="18" charset="2"/>
              </a:rPr>
              <a:t>´</a:t>
            </a:r>
            <a:r>
              <a:rPr lang="en-US" b="1" dirty="0">
                <a:solidFill>
                  <a:srgbClr val="FC0128"/>
                </a:solidFill>
              </a:rPr>
              <a:t> </a:t>
            </a:r>
            <a:r>
              <a:rPr lang="en-US" dirty="0">
                <a:solidFill>
                  <a:schemeClr val="accent4">
                    <a:lumMod val="75000"/>
                  </a:schemeClr>
                </a:solidFill>
              </a:rPr>
              <a:t>S</a:t>
            </a:r>
            <a:r>
              <a:rPr lang="en-US" dirty="0">
                <a:solidFill>
                  <a:srgbClr val="FC0128"/>
                </a:solidFill>
              </a:rPr>
              <a:t>      </a:t>
            </a:r>
          </a:p>
          <a:p>
            <a:pPr>
              <a:lnSpc>
                <a:spcPct val="80000"/>
              </a:lnSpc>
              <a:buFont typeface="Monotype Sorts" pitchFamily="2" charset="2"/>
              <a:buNone/>
              <a:defRPr/>
            </a:pPr>
            <a:r>
              <a:rPr lang="en-US" dirty="0">
                <a:solidFill>
                  <a:srgbClr val="FC0128"/>
                </a:solidFill>
              </a:rPr>
              <a:t>	</a:t>
            </a:r>
            <a:r>
              <a:rPr lang="en-US" dirty="0">
                <a:solidFill>
                  <a:srgbClr val="00AE00"/>
                </a:solidFill>
              </a:rPr>
              <a:t>FROM</a:t>
            </a:r>
            <a:r>
              <a:rPr lang="en-US" dirty="0">
                <a:solidFill>
                  <a:srgbClr val="FC0128"/>
                </a:solidFill>
              </a:rPr>
              <a:t> </a:t>
            </a:r>
            <a:r>
              <a:rPr lang="en-US" dirty="0">
                <a:solidFill>
                  <a:schemeClr val="accent4">
                    <a:lumMod val="75000"/>
                  </a:schemeClr>
                </a:solidFill>
              </a:rPr>
              <a:t>R</a:t>
            </a:r>
            <a:r>
              <a:rPr lang="en-US" dirty="0">
                <a:solidFill>
                  <a:srgbClr val="00AE00"/>
                </a:solidFill>
              </a:rPr>
              <a:t>,</a:t>
            </a:r>
            <a:r>
              <a:rPr lang="en-US" dirty="0">
                <a:solidFill>
                  <a:srgbClr val="FC0128"/>
                </a:solidFill>
              </a:rPr>
              <a:t> </a:t>
            </a:r>
            <a:r>
              <a:rPr lang="en-US" dirty="0">
                <a:solidFill>
                  <a:schemeClr val="accent4">
                    <a:lumMod val="75000"/>
                  </a:schemeClr>
                </a:solidFill>
              </a:rPr>
              <a:t>S</a:t>
            </a:r>
          </a:p>
          <a:p>
            <a:pPr>
              <a:lnSpc>
                <a:spcPct val="80000"/>
              </a:lnSpc>
              <a:buFont typeface="Monotype Sorts" pitchFamily="2" charset="2"/>
              <a:buNone/>
              <a:defRPr/>
            </a:pPr>
            <a:endParaRPr lang="en-US" dirty="0"/>
          </a:p>
        </p:txBody>
      </p:sp>
      <p:graphicFrame>
        <p:nvGraphicFramePr>
          <p:cNvPr id="7" name="Content Placeholder 3"/>
          <p:cNvGraphicFramePr>
            <a:graphicFrameLocks/>
          </p:cNvGraphicFramePr>
          <p:nvPr/>
        </p:nvGraphicFramePr>
        <p:xfrm>
          <a:off x="2819400" y="4800600"/>
          <a:ext cx="4741338" cy="2595880"/>
        </p:xfrm>
        <a:graphic>
          <a:graphicData uri="http://schemas.openxmlformats.org/drawingml/2006/table">
            <a:tbl>
              <a:tblPr firstRow="1" bandCol="1">
                <a:tableStyleId>{21E4AEA4-8DFA-4A89-87EB-49C32662AFE0}</a:tableStyleId>
              </a:tblPr>
              <a:tblGrid>
                <a:gridCol w="790223">
                  <a:extLst>
                    <a:ext uri="{9D8B030D-6E8A-4147-A177-3AD203B41FA5}">
                      <a16:colId xmlns:a16="http://schemas.microsoft.com/office/drawing/2014/main" val="20000"/>
                    </a:ext>
                  </a:extLst>
                </a:gridCol>
                <a:gridCol w="790223">
                  <a:extLst>
                    <a:ext uri="{9D8B030D-6E8A-4147-A177-3AD203B41FA5}">
                      <a16:colId xmlns:a16="http://schemas.microsoft.com/office/drawing/2014/main" val="20001"/>
                    </a:ext>
                  </a:extLst>
                </a:gridCol>
                <a:gridCol w="790223">
                  <a:extLst>
                    <a:ext uri="{9D8B030D-6E8A-4147-A177-3AD203B41FA5}">
                      <a16:colId xmlns:a16="http://schemas.microsoft.com/office/drawing/2014/main" val="20002"/>
                    </a:ext>
                  </a:extLst>
                </a:gridCol>
                <a:gridCol w="790223">
                  <a:extLst>
                    <a:ext uri="{9D8B030D-6E8A-4147-A177-3AD203B41FA5}">
                      <a16:colId xmlns:a16="http://schemas.microsoft.com/office/drawing/2014/main" val="20003"/>
                    </a:ext>
                  </a:extLst>
                </a:gridCol>
                <a:gridCol w="790223">
                  <a:extLst>
                    <a:ext uri="{9D8B030D-6E8A-4147-A177-3AD203B41FA5}">
                      <a16:colId xmlns:a16="http://schemas.microsoft.com/office/drawing/2014/main" val="20004"/>
                    </a:ext>
                  </a:extLst>
                </a:gridCol>
                <a:gridCol w="790223">
                  <a:extLst>
                    <a:ext uri="{9D8B030D-6E8A-4147-A177-3AD203B41FA5}">
                      <a16:colId xmlns:a16="http://schemas.microsoft.com/office/drawing/2014/main" val="20005"/>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err="1"/>
                        <a:t>R.B</a:t>
                      </a:r>
                      <a:endParaRPr lang="en-US" dirty="0"/>
                    </a:p>
                  </a:txBody>
                  <a:tcPr/>
                </a:tc>
                <a:tc>
                  <a:txBody>
                    <a:bodyPr/>
                    <a:lstStyle/>
                    <a:p>
                      <a:pPr algn="ctr"/>
                      <a:r>
                        <a:rPr lang="en-US" dirty="0"/>
                        <a:t>C</a:t>
                      </a:r>
                    </a:p>
                  </a:txBody>
                  <a:tcPr/>
                </a:tc>
                <a:tc>
                  <a:txBody>
                    <a:bodyPr/>
                    <a:lstStyle/>
                    <a:p>
                      <a:pPr algn="ctr"/>
                      <a:r>
                        <a:rPr lang="en-US" dirty="0" err="1"/>
                        <a:t>S.B</a:t>
                      </a:r>
                      <a:endParaRPr lang="en-US" dirty="0"/>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tc>
                  <a:txBody>
                    <a:bodyPr/>
                    <a:lstStyle/>
                    <a:p>
                      <a:pPr algn="r"/>
                      <a:r>
                        <a:rPr lang="en-US" dirty="0"/>
                        <a:t>40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tc>
                  <a:txBody>
                    <a:bodyPr/>
                    <a:lstStyle/>
                    <a:p>
                      <a:pPr algn="r"/>
                      <a:r>
                        <a:rPr lang="en-US" dirty="0"/>
                        <a:t>50</a:t>
                      </a:r>
                    </a:p>
                  </a:txBody>
                  <a:tcPr/>
                </a:tc>
                <a:tc>
                  <a:txBody>
                    <a:bodyPr/>
                    <a:lstStyle/>
                    <a:p>
                      <a:pPr algn="r"/>
                      <a:r>
                        <a:rPr lang="en-US" dirty="0"/>
                        <a:t>20</a:t>
                      </a:r>
                    </a:p>
                  </a:txBody>
                  <a:tcPr/>
                </a:tc>
                <a:tc>
                  <a:txBody>
                    <a:bodyPr/>
                    <a:lstStyle/>
                    <a:p>
                      <a:pPr algn="r"/>
                      <a:r>
                        <a:rPr lang="en-US" dirty="0"/>
                        <a:t>10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10</a:t>
                      </a:r>
                    </a:p>
                  </a:txBody>
                  <a:tcPr/>
                </a:tc>
                <a:tc>
                  <a:txBody>
                    <a:bodyPr/>
                    <a:lstStyle/>
                    <a:p>
                      <a:pPr algn="r"/>
                      <a:r>
                        <a:rPr lang="en-US" dirty="0"/>
                        <a:t>40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10</a:t>
                      </a:r>
                    </a:p>
                  </a:txBody>
                  <a:tcPr/>
                </a:tc>
                <a:tc>
                  <a:txBody>
                    <a:bodyPr/>
                    <a:lstStyle/>
                    <a:p>
                      <a:pPr algn="r"/>
                      <a:r>
                        <a:rPr lang="en-US" dirty="0"/>
                        <a:t>50</a:t>
                      </a:r>
                    </a:p>
                  </a:txBody>
                  <a:tcPr/>
                </a:tc>
                <a:tc>
                  <a:txBody>
                    <a:bodyPr/>
                    <a:lstStyle/>
                    <a:p>
                      <a:pPr algn="r"/>
                      <a:r>
                        <a:rPr lang="en-US" dirty="0"/>
                        <a:t>20</a:t>
                      </a:r>
                    </a:p>
                  </a:txBody>
                  <a:tcPr/>
                </a:tc>
                <a:tc>
                  <a:txBody>
                    <a:bodyPr/>
                    <a:lstStyle/>
                    <a:p>
                      <a:pPr algn="r"/>
                      <a:r>
                        <a:rPr lang="en-US" dirty="0"/>
                        <a:t>10</a:t>
                      </a:r>
                    </a:p>
                  </a:txBody>
                  <a:tcPr/>
                </a:tc>
                <a:extLst>
                  <a:ext uri="{0D108BD9-81ED-4DB2-BD59-A6C34878D82A}">
                    <a16:rowId xmlns:a16="http://schemas.microsoft.com/office/drawing/2014/main" val="10004"/>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tc>
                  <a:txBody>
                    <a:bodyPr/>
                    <a:lstStyle/>
                    <a:p>
                      <a:pPr algn="r"/>
                      <a:r>
                        <a:rPr lang="en-US" dirty="0"/>
                        <a:t>40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0005"/>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tc>
                  <a:txBody>
                    <a:bodyPr/>
                    <a:lstStyle/>
                    <a:p>
                      <a:pPr algn="r"/>
                      <a:r>
                        <a:rPr lang="en-US" dirty="0"/>
                        <a:t>50</a:t>
                      </a:r>
                    </a:p>
                  </a:txBody>
                  <a:tcPr/>
                </a:tc>
                <a:tc>
                  <a:txBody>
                    <a:bodyPr/>
                    <a:lstStyle/>
                    <a:p>
                      <a:pPr algn="r"/>
                      <a:r>
                        <a:rPr lang="en-US" dirty="0"/>
                        <a:t>20</a:t>
                      </a:r>
                    </a:p>
                  </a:txBody>
                  <a:tcPr/>
                </a:tc>
                <a:tc>
                  <a:txBody>
                    <a:bodyPr/>
                    <a:lstStyle/>
                    <a:p>
                      <a:pPr algn="r"/>
                      <a:r>
                        <a:rPr lang="en-US" dirty="0"/>
                        <a:t>10</a:t>
                      </a:r>
                    </a:p>
                  </a:txBody>
                  <a:tcPr/>
                </a:tc>
                <a:extLst>
                  <a:ext uri="{0D108BD9-81ED-4DB2-BD59-A6C34878D82A}">
                    <a16:rowId xmlns:a16="http://schemas.microsoft.com/office/drawing/2014/main" val="10006"/>
                  </a:ext>
                </a:extLst>
              </a:tr>
            </a:tbl>
          </a:graphicData>
        </a:graphic>
      </p:graphicFrame>
      <p:graphicFrame>
        <p:nvGraphicFramePr>
          <p:cNvPr id="8" name="Content Placeholder 3"/>
          <p:cNvGraphicFramePr>
            <a:graphicFrameLocks/>
          </p:cNvGraphicFramePr>
          <p:nvPr/>
        </p:nvGraphicFramePr>
        <p:xfrm>
          <a:off x="1981200" y="1371600"/>
          <a:ext cx="2370669" cy="1483360"/>
        </p:xfrm>
        <a:graphic>
          <a:graphicData uri="http://schemas.openxmlformats.org/drawingml/2006/table">
            <a:tbl>
              <a:tblPr firstRow="1" bandCol="1">
                <a:tableStyleId>{21E4AEA4-8DFA-4A89-87EB-49C32662AFE0}</a:tableStyleId>
              </a:tblPr>
              <a:tblGrid>
                <a:gridCol w="790223">
                  <a:extLst>
                    <a:ext uri="{9D8B030D-6E8A-4147-A177-3AD203B41FA5}">
                      <a16:colId xmlns:a16="http://schemas.microsoft.com/office/drawing/2014/main" val="20000"/>
                    </a:ext>
                  </a:extLst>
                </a:gridCol>
                <a:gridCol w="790223">
                  <a:extLst>
                    <a:ext uri="{9D8B030D-6E8A-4147-A177-3AD203B41FA5}">
                      <a16:colId xmlns:a16="http://schemas.microsoft.com/office/drawing/2014/main" val="20001"/>
                    </a:ext>
                  </a:extLst>
                </a:gridCol>
                <a:gridCol w="790223">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10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3"/>
                  </a:ext>
                </a:extLst>
              </a:tr>
            </a:tbl>
          </a:graphicData>
        </a:graphic>
      </p:graphicFrame>
      <p:graphicFrame>
        <p:nvGraphicFramePr>
          <p:cNvPr id="9" name="Content Placeholder 3"/>
          <p:cNvGraphicFramePr>
            <a:graphicFrameLocks/>
          </p:cNvGraphicFramePr>
          <p:nvPr/>
        </p:nvGraphicFramePr>
        <p:xfrm>
          <a:off x="5029200" y="1371600"/>
          <a:ext cx="3160892" cy="1112520"/>
        </p:xfrm>
        <a:graphic>
          <a:graphicData uri="http://schemas.openxmlformats.org/drawingml/2006/table">
            <a:tbl>
              <a:tblPr firstRow="1" bandCol="1">
                <a:tableStyleId>{21E4AEA4-8DFA-4A89-87EB-49C32662AFE0}</a:tableStyleId>
              </a:tblPr>
              <a:tblGrid>
                <a:gridCol w="790223">
                  <a:extLst>
                    <a:ext uri="{9D8B030D-6E8A-4147-A177-3AD203B41FA5}">
                      <a16:colId xmlns:a16="http://schemas.microsoft.com/office/drawing/2014/main" val="20000"/>
                    </a:ext>
                  </a:extLst>
                </a:gridCol>
                <a:gridCol w="790223">
                  <a:extLst>
                    <a:ext uri="{9D8B030D-6E8A-4147-A177-3AD203B41FA5}">
                      <a16:colId xmlns:a16="http://schemas.microsoft.com/office/drawing/2014/main" val="20001"/>
                    </a:ext>
                  </a:extLst>
                </a:gridCol>
                <a:gridCol w="790223">
                  <a:extLst>
                    <a:ext uri="{9D8B030D-6E8A-4147-A177-3AD203B41FA5}">
                      <a16:colId xmlns:a16="http://schemas.microsoft.com/office/drawing/2014/main" val="20002"/>
                    </a:ext>
                  </a:extLst>
                </a:gridCol>
                <a:gridCol w="790223">
                  <a:extLst>
                    <a:ext uri="{9D8B030D-6E8A-4147-A177-3AD203B41FA5}">
                      <a16:colId xmlns:a16="http://schemas.microsoft.com/office/drawing/2014/main" val="20003"/>
                    </a:ext>
                  </a:extLst>
                </a:gridCol>
              </a:tblGrid>
              <a:tr h="370840">
                <a:tc>
                  <a:txBody>
                    <a:bodyPr/>
                    <a:lstStyle/>
                    <a:p>
                      <a:pPr algn="ctr"/>
                      <a:r>
                        <a:rPr lang="en-US" dirty="0"/>
                        <a:t>S</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40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50</a:t>
                      </a:r>
                    </a:p>
                  </a:txBody>
                  <a:tcPr/>
                </a:tc>
                <a:tc>
                  <a:txBody>
                    <a:bodyPr/>
                    <a:lstStyle/>
                    <a:p>
                      <a:pPr algn="r"/>
                      <a:r>
                        <a:rPr lang="en-US" dirty="0"/>
                        <a:t>20</a:t>
                      </a:r>
                    </a:p>
                  </a:txBody>
                  <a:tcPr/>
                </a:tc>
                <a:tc>
                  <a:txBody>
                    <a:bodyPr/>
                    <a:lstStyle/>
                    <a:p>
                      <a:pPr algn="r"/>
                      <a:r>
                        <a:rPr lang="en-US" dirty="0"/>
                        <a:t>10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81847936"/>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A Typical Use of Cartesian Product</a:t>
            </a:r>
          </a:p>
        </p:txBody>
      </p:sp>
      <p:sp>
        <p:nvSpPr>
          <p:cNvPr id="60419" name="Rectangle 3"/>
          <p:cNvSpPr>
            <a:spLocks noGrp="1" noChangeArrowheads="1"/>
          </p:cNvSpPr>
          <p:nvPr>
            <p:ph type="body" idx="1"/>
          </p:nvPr>
        </p:nvSpPr>
        <p:spPr/>
        <p:txBody>
          <a:bodyPr/>
          <a:lstStyle/>
          <a:p>
            <a:pPr>
              <a:lnSpc>
                <a:spcPct val="80000"/>
              </a:lnSpc>
              <a:defRPr/>
            </a:pPr>
            <a:endParaRPr lang="en-US" dirty="0"/>
          </a:p>
          <a:p>
            <a:pPr>
              <a:lnSpc>
                <a:spcPct val="80000"/>
              </a:lnSpc>
              <a:defRPr/>
            </a:pPr>
            <a:endParaRPr lang="en-US" dirty="0"/>
          </a:p>
          <a:p>
            <a:pPr>
              <a:lnSpc>
                <a:spcPct val="80000"/>
              </a:lnSpc>
              <a:defRPr/>
            </a:pPr>
            <a:endParaRPr lang="en-US" dirty="0"/>
          </a:p>
          <a:p>
            <a:pPr>
              <a:lnSpc>
                <a:spcPct val="80000"/>
              </a:lnSpc>
              <a:defRPr/>
            </a:pPr>
            <a:endParaRPr lang="en-US" dirty="0"/>
          </a:p>
          <a:p>
            <a:pPr>
              <a:lnSpc>
                <a:spcPct val="80000"/>
              </a:lnSpc>
              <a:buFont typeface="Monotype Sorts" pitchFamily="2" charset="2"/>
              <a:buNone/>
              <a:defRPr/>
            </a:pPr>
            <a:endParaRPr lang="en-US" dirty="0"/>
          </a:p>
          <a:p>
            <a:pPr>
              <a:lnSpc>
                <a:spcPct val="80000"/>
              </a:lnSpc>
              <a:defRPr/>
            </a:pPr>
            <a:endParaRPr lang="en-US" dirty="0"/>
          </a:p>
          <a:p>
            <a:pPr>
              <a:lnSpc>
                <a:spcPct val="80000"/>
              </a:lnSpc>
              <a:defRPr/>
            </a:pPr>
            <a:r>
              <a:rPr lang="en-US" dirty="0"/>
              <a:t>SQL statement:                     Relational Algebra</a:t>
            </a:r>
          </a:p>
          <a:p>
            <a:pPr lvl="1">
              <a:lnSpc>
                <a:spcPct val="80000"/>
              </a:lnSpc>
              <a:buFont typeface="Symbol" pitchFamily="18" charset="2"/>
              <a:buNone/>
              <a:defRPr/>
            </a:pPr>
            <a:r>
              <a:rPr lang="en-US" dirty="0">
                <a:solidFill>
                  <a:srgbClr val="00AE00"/>
                </a:solidFill>
              </a:rPr>
              <a:t>SELECT</a:t>
            </a:r>
            <a:r>
              <a:rPr lang="en-US" dirty="0">
                <a:solidFill>
                  <a:srgbClr val="FC0128"/>
                </a:solidFill>
              </a:rPr>
              <a:t> </a:t>
            </a:r>
            <a:r>
              <a:rPr lang="en-US" dirty="0">
                <a:solidFill>
                  <a:schemeClr val="accent4">
                    <a:lumMod val="75000"/>
                  </a:schemeClr>
                </a:solidFill>
              </a:rPr>
              <a:t>ID#, </a:t>
            </a:r>
            <a:r>
              <a:rPr lang="en-US" dirty="0" err="1">
                <a:solidFill>
                  <a:schemeClr val="accent4">
                    <a:lumMod val="75000"/>
                  </a:schemeClr>
                </a:solidFill>
              </a:rPr>
              <a:t>R.Room</a:t>
            </a:r>
            <a:r>
              <a:rPr lang="en-US" dirty="0">
                <a:solidFill>
                  <a:schemeClr val="accent4">
                    <a:lumMod val="75000"/>
                  </a:schemeClr>
                </a:solidFill>
              </a:rPr>
              <a:t>#, Size       </a:t>
            </a:r>
            <a:r>
              <a:rPr lang="en-US" b="1" dirty="0">
                <a:solidFill>
                  <a:srgbClr val="00AE00"/>
                </a:solidFill>
                <a:latin typeface="Symbol" pitchFamily="18" charset="2"/>
              </a:rPr>
              <a:t>p</a:t>
            </a:r>
            <a:r>
              <a:rPr lang="en-US" b="1" baseline="-25000" dirty="0">
                <a:solidFill>
                  <a:srgbClr val="FC0128"/>
                </a:solidFill>
              </a:rPr>
              <a:t> </a:t>
            </a:r>
            <a:r>
              <a:rPr lang="en-US" baseline="-25000" dirty="0">
                <a:solidFill>
                  <a:schemeClr val="accent4">
                    <a:lumMod val="75000"/>
                  </a:schemeClr>
                </a:solidFill>
              </a:rPr>
              <a:t>ID#,R.Room#,</a:t>
            </a:r>
            <a:r>
              <a:rPr lang="en-US" baseline="-25000" dirty="0" err="1">
                <a:solidFill>
                  <a:schemeClr val="accent4">
                    <a:lumMod val="75000"/>
                  </a:schemeClr>
                </a:solidFill>
              </a:rPr>
              <a:t>Size</a:t>
            </a:r>
            <a:r>
              <a:rPr lang="en-US" b="1" dirty="0" err="1">
                <a:solidFill>
                  <a:srgbClr val="00AE00"/>
                </a:solidFill>
                <a:latin typeface="Symbol" pitchFamily="18" charset="2"/>
              </a:rPr>
              <a:t>s</a:t>
            </a:r>
            <a:r>
              <a:rPr lang="en-US" baseline="-25000" dirty="0" err="1">
                <a:solidFill>
                  <a:schemeClr val="accent4">
                    <a:lumMod val="75000"/>
                  </a:schemeClr>
                </a:solidFill>
              </a:rPr>
              <a:t>R.Room</a:t>
            </a:r>
            <a:r>
              <a:rPr lang="en-US" baseline="-25000" dirty="0">
                <a:solidFill>
                  <a:schemeClr val="accent4">
                    <a:lumMod val="75000"/>
                  </a:schemeClr>
                </a:solidFill>
              </a:rPr>
              <a:t>#</a:t>
            </a:r>
            <a:r>
              <a:rPr lang="en-US" baseline="-25000" dirty="0">
                <a:solidFill>
                  <a:schemeClr val="accent4">
                    <a:lumMod val="75000"/>
                  </a:schemeClr>
                </a:solidFill>
                <a:latin typeface="Symbol" pitchFamily="18" charset="2"/>
              </a:rPr>
              <a:t>=</a:t>
            </a:r>
            <a:r>
              <a:rPr lang="en-US" baseline="-25000" dirty="0" err="1">
                <a:solidFill>
                  <a:schemeClr val="accent4">
                    <a:lumMod val="75000"/>
                  </a:schemeClr>
                </a:solidFill>
              </a:rPr>
              <a:t>S.Room</a:t>
            </a:r>
            <a:r>
              <a:rPr lang="en-US" baseline="-25000" dirty="0">
                <a:solidFill>
                  <a:schemeClr val="accent4">
                    <a:lumMod val="75000"/>
                  </a:schemeClr>
                </a:solidFill>
              </a:rPr>
              <a:t>#</a:t>
            </a:r>
            <a:r>
              <a:rPr lang="en-US" dirty="0">
                <a:solidFill>
                  <a:schemeClr val="accent4">
                    <a:lumMod val="75000"/>
                  </a:schemeClr>
                </a:solidFill>
              </a:rPr>
              <a:t>(R</a:t>
            </a:r>
            <a:r>
              <a:rPr lang="en-US" b="1" dirty="0">
                <a:solidFill>
                  <a:srgbClr val="00AE00"/>
                </a:solidFill>
                <a:latin typeface="Symbol" pitchFamily="18" charset="2"/>
              </a:rPr>
              <a:t>´</a:t>
            </a:r>
            <a:r>
              <a:rPr lang="en-US" dirty="0">
                <a:solidFill>
                  <a:schemeClr val="accent4">
                    <a:lumMod val="75000"/>
                  </a:schemeClr>
                </a:solidFill>
              </a:rPr>
              <a:t>S)</a:t>
            </a:r>
          </a:p>
          <a:p>
            <a:pPr lvl="1">
              <a:lnSpc>
                <a:spcPct val="80000"/>
              </a:lnSpc>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R</a:t>
            </a:r>
            <a:r>
              <a:rPr lang="en-US" dirty="0">
                <a:solidFill>
                  <a:srgbClr val="00AE00"/>
                </a:solidFill>
              </a:rPr>
              <a:t>,</a:t>
            </a:r>
            <a:r>
              <a:rPr lang="en-US" dirty="0">
                <a:solidFill>
                  <a:srgbClr val="FC0128"/>
                </a:solidFill>
              </a:rPr>
              <a:t> </a:t>
            </a:r>
            <a:r>
              <a:rPr lang="en-US" dirty="0">
                <a:solidFill>
                  <a:schemeClr val="accent4">
                    <a:lumMod val="75000"/>
                  </a:schemeClr>
                </a:solidFill>
              </a:rPr>
              <a:t>S</a:t>
            </a:r>
          </a:p>
          <a:p>
            <a:pPr lvl="1">
              <a:lnSpc>
                <a:spcPct val="80000"/>
              </a:lnSpc>
              <a:buFont typeface="Symbol" pitchFamily="18" charset="2"/>
              <a:buNone/>
              <a:defRPr/>
            </a:pPr>
            <a:r>
              <a:rPr lang="en-US" dirty="0">
                <a:solidFill>
                  <a:srgbClr val="00AE00"/>
                </a:solidFill>
              </a:rPr>
              <a:t>WHERE</a:t>
            </a:r>
            <a:r>
              <a:rPr lang="en-US" dirty="0">
                <a:solidFill>
                  <a:srgbClr val="FC0128"/>
                </a:solidFill>
              </a:rPr>
              <a:t> </a:t>
            </a:r>
            <a:r>
              <a:rPr lang="en-US" dirty="0" err="1">
                <a:solidFill>
                  <a:schemeClr val="accent4">
                    <a:lumMod val="75000"/>
                  </a:schemeClr>
                </a:solidFill>
              </a:rPr>
              <a:t>R.Room</a:t>
            </a:r>
            <a:r>
              <a:rPr lang="en-US" dirty="0">
                <a:solidFill>
                  <a:schemeClr val="accent4">
                    <a:lumMod val="75000"/>
                  </a:schemeClr>
                </a:solidFill>
              </a:rPr>
              <a:t># = </a:t>
            </a:r>
            <a:r>
              <a:rPr lang="en-US" dirty="0" err="1">
                <a:solidFill>
                  <a:schemeClr val="accent4">
                    <a:lumMod val="75000"/>
                  </a:schemeClr>
                </a:solidFill>
              </a:rPr>
              <a:t>S.Room</a:t>
            </a:r>
            <a:r>
              <a:rPr lang="en-US" dirty="0">
                <a:solidFill>
                  <a:schemeClr val="accent4">
                    <a:lumMod val="75000"/>
                  </a:schemeClr>
                </a:solidFill>
              </a:rPr>
              <a:t>#</a:t>
            </a:r>
          </a:p>
          <a:p>
            <a:pPr>
              <a:lnSpc>
                <a:spcPct val="80000"/>
              </a:lnSpc>
              <a:buFont typeface="Monotype Sorts" pitchFamily="2" charset="2"/>
              <a:buNone/>
              <a:defRPr/>
            </a:pPr>
            <a:r>
              <a:rPr lang="en-US" dirty="0"/>
              <a:t>		</a:t>
            </a:r>
          </a:p>
          <a:p>
            <a:pPr lvl="1">
              <a:lnSpc>
                <a:spcPct val="80000"/>
              </a:lnSpc>
              <a:buFont typeface="Symbol" pitchFamily="18" charset="2"/>
              <a:buNone/>
              <a:defRPr/>
            </a:pPr>
            <a:endParaRPr lang="en-US" dirty="0"/>
          </a:p>
          <a:p>
            <a:pPr>
              <a:lnSpc>
                <a:spcPct val="80000"/>
              </a:lnSpc>
              <a:buFont typeface="Monotype Sorts" pitchFamily="2" charset="2"/>
              <a:buNone/>
              <a:defRPr/>
            </a:pPr>
            <a:r>
              <a:rPr lang="en-US" dirty="0"/>
              <a:t>	</a:t>
            </a:r>
          </a:p>
          <a:p>
            <a:pPr>
              <a:lnSpc>
                <a:spcPct val="80000"/>
              </a:lnSpc>
              <a:defRPr/>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774825040"/>
              </p:ext>
            </p:extLst>
          </p:nvPr>
        </p:nvGraphicFramePr>
        <p:xfrm>
          <a:off x="1219200" y="1371600"/>
          <a:ext cx="3124200" cy="1524000"/>
        </p:xfrm>
        <a:graphic>
          <a:graphicData uri="http://schemas.openxmlformats.org/drawingml/2006/table">
            <a:tbl>
              <a:tblPr firstRow="1" bandCol="1">
                <a:tableStyleId>{21E4AEA4-8DFA-4A89-87EB-49C32662AFE0}</a:tableStyleId>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81000">
                <a:tc>
                  <a:txBody>
                    <a:bodyPr/>
                    <a:lstStyle/>
                    <a:p>
                      <a:pPr algn="ctr"/>
                      <a:r>
                        <a:rPr lang="en-US" dirty="0"/>
                        <a:t>R</a:t>
                      </a:r>
                    </a:p>
                  </a:txBody>
                  <a:tcPr/>
                </a:tc>
                <a:tc>
                  <a:txBody>
                    <a:bodyPr/>
                    <a:lstStyle/>
                    <a:p>
                      <a:pPr algn="ctr"/>
                      <a:r>
                        <a:rPr lang="en-US" dirty="0"/>
                        <a:t>Size</a:t>
                      </a:r>
                    </a:p>
                  </a:txBody>
                  <a:tcPr/>
                </a:tc>
                <a:tc>
                  <a:txBody>
                    <a:bodyPr/>
                    <a:lstStyle/>
                    <a:p>
                      <a:pPr algn="ctr"/>
                      <a:r>
                        <a:rPr lang="en-US" dirty="0"/>
                        <a:t>Room#</a:t>
                      </a:r>
                    </a:p>
                  </a:txBody>
                  <a:tcPr/>
                </a:tc>
                <a:extLst>
                  <a:ext uri="{0D108BD9-81ED-4DB2-BD59-A6C34878D82A}">
                    <a16:rowId xmlns:a16="http://schemas.microsoft.com/office/drawing/2014/main" val="10000"/>
                  </a:ext>
                </a:extLst>
              </a:tr>
              <a:tr h="381000">
                <a:tc>
                  <a:txBody>
                    <a:bodyPr/>
                    <a:lstStyle/>
                    <a:p>
                      <a:endParaRPr lang="en-US" dirty="0"/>
                    </a:p>
                  </a:txBody>
                  <a:tcPr>
                    <a:solidFill>
                      <a:schemeClr val="bg1"/>
                    </a:solidFill>
                  </a:tcPr>
                </a:tc>
                <a:tc>
                  <a:txBody>
                    <a:bodyPr/>
                    <a:lstStyle/>
                    <a:p>
                      <a:pPr algn="r"/>
                      <a:r>
                        <a:rPr lang="en-US" dirty="0"/>
                        <a:t>140</a:t>
                      </a:r>
                    </a:p>
                  </a:txBody>
                  <a:tcPr/>
                </a:tc>
                <a:tc>
                  <a:txBody>
                    <a:bodyPr/>
                    <a:lstStyle/>
                    <a:p>
                      <a:pPr algn="r"/>
                      <a:r>
                        <a:rPr lang="en-US" dirty="0"/>
                        <a:t>1010</a:t>
                      </a:r>
                    </a:p>
                  </a:txBody>
                  <a:tcPr/>
                </a:tc>
                <a:extLst>
                  <a:ext uri="{0D108BD9-81ED-4DB2-BD59-A6C34878D82A}">
                    <a16:rowId xmlns:a16="http://schemas.microsoft.com/office/drawing/2014/main" val="10001"/>
                  </a:ext>
                </a:extLst>
              </a:tr>
              <a:tr h="381000">
                <a:tc>
                  <a:txBody>
                    <a:bodyPr/>
                    <a:lstStyle/>
                    <a:p>
                      <a:endParaRPr lang="en-US" dirty="0"/>
                    </a:p>
                  </a:txBody>
                  <a:tcPr>
                    <a:solidFill>
                      <a:schemeClr val="bg1"/>
                    </a:solidFill>
                  </a:tcPr>
                </a:tc>
                <a:tc>
                  <a:txBody>
                    <a:bodyPr/>
                    <a:lstStyle/>
                    <a:p>
                      <a:pPr algn="r"/>
                      <a:r>
                        <a:rPr lang="en-US" dirty="0"/>
                        <a:t>150</a:t>
                      </a:r>
                    </a:p>
                  </a:txBody>
                  <a:tcPr/>
                </a:tc>
                <a:tc>
                  <a:txBody>
                    <a:bodyPr/>
                    <a:lstStyle/>
                    <a:p>
                      <a:pPr algn="r"/>
                      <a:r>
                        <a:rPr lang="en-US" dirty="0"/>
                        <a:t>1020</a:t>
                      </a:r>
                    </a:p>
                  </a:txBody>
                  <a:tcPr/>
                </a:tc>
                <a:extLst>
                  <a:ext uri="{0D108BD9-81ED-4DB2-BD59-A6C34878D82A}">
                    <a16:rowId xmlns:a16="http://schemas.microsoft.com/office/drawing/2014/main" val="10002"/>
                  </a:ext>
                </a:extLst>
              </a:tr>
              <a:tr h="381000">
                <a:tc>
                  <a:txBody>
                    <a:bodyPr/>
                    <a:lstStyle/>
                    <a:p>
                      <a:endParaRPr lang="en-US" dirty="0"/>
                    </a:p>
                  </a:txBody>
                  <a:tcPr>
                    <a:solidFill>
                      <a:schemeClr val="bg1"/>
                    </a:solidFill>
                  </a:tcPr>
                </a:tc>
                <a:tc>
                  <a:txBody>
                    <a:bodyPr/>
                    <a:lstStyle/>
                    <a:p>
                      <a:pPr algn="r"/>
                      <a:r>
                        <a:rPr lang="en-US" dirty="0"/>
                        <a:t>140</a:t>
                      </a:r>
                    </a:p>
                  </a:txBody>
                  <a:tcPr/>
                </a:tc>
                <a:tc>
                  <a:txBody>
                    <a:bodyPr/>
                    <a:lstStyle/>
                    <a:p>
                      <a:pPr algn="r"/>
                      <a:r>
                        <a:rPr lang="en-US" dirty="0"/>
                        <a:t>1030</a:t>
                      </a:r>
                    </a:p>
                  </a:txBody>
                  <a:tcPr/>
                </a:tc>
                <a:extLst>
                  <a:ext uri="{0D108BD9-81ED-4DB2-BD59-A6C34878D82A}">
                    <a16:rowId xmlns:a16="http://schemas.microsoft.com/office/drawing/2014/main" val="1000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052093826"/>
              </p:ext>
            </p:extLst>
          </p:nvPr>
        </p:nvGraphicFramePr>
        <p:xfrm>
          <a:off x="4876800" y="1371600"/>
          <a:ext cx="4038600" cy="1143000"/>
        </p:xfrm>
        <a:graphic>
          <a:graphicData uri="http://schemas.openxmlformats.org/drawingml/2006/table">
            <a:tbl>
              <a:tblPr firstRow="1" bandCol="1">
                <a:tableStyleId>{21E4AEA4-8DFA-4A89-87EB-49C32662AFE0}</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81000">
                <a:tc>
                  <a:txBody>
                    <a:bodyPr/>
                    <a:lstStyle/>
                    <a:p>
                      <a:pPr algn="ctr"/>
                      <a:r>
                        <a:rPr lang="en-US" dirty="0"/>
                        <a:t>S</a:t>
                      </a:r>
                    </a:p>
                  </a:txBody>
                  <a:tcPr/>
                </a:tc>
                <a:tc>
                  <a:txBody>
                    <a:bodyPr/>
                    <a:lstStyle/>
                    <a:p>
                      <a:pPr algn="ctr"/>
                      <a:r>
                        <a:rPr lang="en-US" dirty="0"/>
                        <a:t>ID#</a:t>
                      </a:r>
                    </a:p>
                  </a:txBody>
                  <a:tcPr/>
                </a:tc>
                <a:tc>
                  <a:txBody>
                    <a:bodyPr/>
                    <a:lstStyle/>
                    <a:p>
                      <a:pPr algn="ctr"/>
                      <a:r>
                        <a:rPr lang="en-US" dirty="0"/>
                        <a:t>Room#</a:t>
                      </a:r>
                    </a:p>
                  </a:txBody>
                  <a:tcPr/>
                </a:tc>
                <a:tc>
                  <a:txBody>
                    <a:bodyPr/>
                    <a:lstStyle/>
                    <a:p>
                      <a:pPr algn="ctr"/>
                      <a:r>
                        <a:rPr lang="en-US" dirty="0" err="1"/>
                        <a:t>YOB</a:t>
                      </a:r>
                      <a:endParaRPr lang="en-US" dirty="0"/>
                    </a:p>
                  </a:txBody>
                  <a:tcPr/>
                </a:tc>
                <a:extLst>
                  <a:ext uri="{0D108BD9-81ED-4DB2-BD59-A6C34878D82A}">
                    <a16:rowId xmlns:a16="http://schemas.microsoft.com/office/drawing/2014/main" val="10000"/>
                  </a:ext>
                </a:extLst>
              </a:tr>
              <a:tr h="381000">
                <a:tc>
                  <a:txBody>
                    <a:bodyPr/>
                    <a:lstStyle/>
                    <a:p>
                      <a:endParaRPr lang="en-US" dirty="0"/>
                    </a:p>
                  </a:txBody>
                  <a:tcPr>
                    <a:solidFill>
                      <a:schemeClr val="bg1"/>
                    </a:solidFill>
                  </a:tcPr>
                </a:tc>
                <a:tc>
                  <a:txBody>
                    <a:bodyPr/>
                    <a:lstStyle/>
                    <a:p>
                      <a:pPr algn="r"/>
                      <a:r>
                        <a:rPr lang="en-US" dirty="0"/>
                        <a:t>40</a:t>
                      </a:r>
                    </a:p>
                  </a:txBody>
                  <a:tcPr/>
                </a:tc>
                <a:tc>
                  <a:txBody>
                    <a:bodyPr/>
                    <a:lstStyle/>
                    <a:p>
                      <a:pPr algn="r"/>
                      <a:r>
                        <a:rPr lang="en-US" dirty="0"/>
                        <a:t>1010</a:t>
                      </a:r>
                    </a:p>
                  </a:txBody>
                  <a:tcPr/>
                </a:tc>
                <a:tc>
                  <a:txBody>
                    <a:bodyPr/>
                    <a:lstStyle/>
                    <a:p>
                      <a:pPr algn="r"/>
                      <a:r>
                        <a:rPr lang="en-US" dirty="0"/>
                        <a:t>1982</a:t>
                      </a:r>
                    </a:p>
                  </a:txBody>
                  <a:tcPr/>
                </a:tc>
                <a:extLst>
                  <a:ext uri="{0D108BD9-81ED-4DB2-BD59-A6C34878D82A}">
                    <a16:rowId xmlns:a16="http://schemas.microsoft.com/office/drawing/2014/main" val="10001"/>
                  </a:ext>
                </a:extLst>
              </a:tr>
              <a:tr h="381000">
                <a:tc>
                  <a:txBody>
                    <a:bodyPr/>
                    <a:lstStyle/>
                    <a:p>
                      <a:endParaRPr lang="en-US" dirty="0"/>
                    </a:p>
                  </a:txBody>
                  <a:tcPr>
                    <a:solidFill>
                      <a:schemeClr val="bg1"/>
                    </a:solidFill>
                  </a:tcPr>
                </a:tc>
                <a:tc>
                  <a:txBody>
                    <a:bodyPr/>
                    <a:lstStyle/>
                    <a:p>
                      <a:pPr algn="r"/>
                      <a:r>
                        <a:rPr lang="en-US" dirty="0"/>
                        <a:t>50</a:t>
                      </a:r>
                    </a:p>
                  </a:txBody>
                  <a:tcPr/>
                </a:tc>
                <a:tc>
                  <a:txBody>
                    <a:bodyPr/>
                    <a:lstStyle/>
                    <a:p>
                      <a:pPr algn="r"/>
                      <a:r>
                        <a:rPr lang="en-US" dirty="0"/>
                        <a:t>1020</a:t>
                      </a:r>
                    </a:p>
                  </a:txBody>
                  <a:tcPr/>
                </a:tc>
                <a:tc>
                  <a:txBody>
                    <a:bodyPr/>
                    <a:lstStyle/>
                    <a:p>
                      <a:pPr algn="r"/>
                      <a:r>
                        <a:rPr lang="en-US" dirty="0"/>
                        <a:t>1985</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031746015"/>
              </p:ext>
            </p:extLst>
          </p:nvPr>
        </p:nvGraphicFramePr>
        <p:xfrm>
          <a:off x="2438400" y="5867400"/>
          <a:ext cx="4572000" cy="1143000"/>
        </p:xfrm>
        <a:graphic>
          <a:graphicData uri="http://schemas.openxmlformats.org/drawingml/2006/table">
            <a:tbl>
              <a:tblPr firstRow="1" bandCol="1">
                <a:tableStyleId>{21E4AEA4-8DFA-4A89-87EB-49C32662AFE0}</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1000">
                <a:tc>
                  <a:txBody>
                    <a:bodyPr/>
                    <a:lstStyle/>
                    <a:p>
                      <a:pPr algn="ctr"/>
                      <a:endParaRPr lang="en-US" dirty="0"/>
                    </a:p>
                  </a:txBody>
                  <a:tcPr/>
                </a:tc>
                <a:tc>
                  <a:txBody>
                    <a:bodyPr/>
                    <a:lstStyle/>
                    <a:p>
                      <a:pPr algn="ctr"/>
                      <a:r>
                        <a:rPr lang="en-US" dirty="0"/>
                        <a:t>ID#</a:t>
                      </a:r>
                    </a:p>
                  </a:txBody>
                  <a:tcPr/>
                </a:tc>
                <a:tc>
                  <a:txBody>
                    <a:bodyPr/>
                    <a:lstStyle/>
                    <a:p>
                      <a:pPr algn="ctr"/>
                      <a:r>
                        <a:rPr lang="en-US" dirty="0" err="1"/>
                        <a:t>R.Room</a:t>
                      </a:r>
                      <a:r>
                        <a:rPr lang="en-US" dirty="0"/>
                        <a:t>#</a:t>
                      </a:r>
                    </a:p>
                  </a:txBody>
                  <a:tcPr/>
                </a:tc>
                <a:tc>
                  <a:txBody>
                    <a:bodyPr/>
                    <a:lstStyle/>
                    <a:p>
                      <a:pPr algn="ctr"/>
                      <a:r>
                        <a:rPr lang="en-US" dirty="0"/>
                        <a:t>Size</a:t>
                      </a:r>
                    </a:p>
                  </a:txBody>
                  <a:tcPr/>
                </a:tc>
                <a:extLst>
                  <a:ext uri="{0D108BD9-81ED-4DB2-BD59-A6C34878D82A}">
                    <a16:rowId xmlns:a16="http://schemas.microsoft.com/office/drawing/2014/main" val="10000"/>
                  </a:ext>
                </a:extLst>
              </a:tr>
              <a:tr h="381000">
                <a:tc>
                  <a:txBody>
                    <a:bodyPr/>
                    <a:lstStyle/>
                    <a:p>
                      <a:pPr algn="r"/>
                      <a:endParaRPr lang="en-US" dirty="0"/>
                    </a:p>
                  </a:txBody>
                  <a:tcPr>
                    <a:solidFill>
                      <a:schemeClr val="bg1"/>
                    </a:solidFill>
                  </a:tcPr>
                </a:tc>
                <a:tc>
                  <a:txBody>
                    <a:bodyPr/>
                    <a:lstStyle/>
                    <a:p>
                      <a:pPr algn="r"/>
                      <a:r>
                        <a:rPr lang="en-US" dirty="0"/>
                        <a:t>40</a:t>
                      </a:r>
                    </a:p>
                  </a:txBody>
                  <a:tcPr/>
                </a:tc>
                <a:tc>
                  <a:txBody>
                    <a:bodyPr/>
                    <a:lstStyle/>
                    <a:p>
                      <a:pPr algn="r"/>
                      <a:r>
                        <a:rPr lang="en-US" dirty="0"/>
                        <a:t>1010</a:t>
                      </a:r>
                    </a:p>
                  </a:txBody>
                  <a:tcPr/>
                </a:tc>
                <a:tc>
                  <a:txBody>
                    <a:bodyPr/>
                    <a:lstStyle/>
                    <a:p>
                      <a:pPr algn="r"/>
                      <a:r>
                        <a:rPr lang="en-US" dirty="0"/>
                        <a:t>140</a:t>
                      </a:r>
                    </a:p>
                  </a:txBody>
                  <a:tcPr/>
                </a:tc>
                <a:extLst>
                  <a:ext uri="{0D108BD9-81ED-4DB2-BD59-A6C34878D82A}">
                    <a16:rowId xmlns:a16="http://schemas.microsoft.com/office/drawing/2014/main" val="10001"/>
                  </a:ext>
                </a:extLst>
              </a:tr>
              <a:tr h="381000">
                <a:tc>
                  <a:txBody>
                    <a:bodyPr/>
                    <a:lstStyle/>
                    <a:p>
                      <a:pPr algn="r"/>
                      <a:endParaRPr lang="en-US" dirty="0"/>
                    </a:p>
                  </a:txBody>
                  <a:tcPr>
                    <a:solidFill>
                      <a:schemeClr val="bg1"/>
                    </a:solidFill>
                  </a:tcPr>
                </a:tc>
                <a:tc>
                  <a:txBody>
                    <a:bodyPr/>
                    <a:lstStyle/>
                    <a:p>
                      <a:pPr algn="r"/>
                      <a:r>
                        <a:rPr lang="en-US" dirty="0"/>
                        <a:t>50</a:t>
                      </a:r>
                    </a:p>
                  </a:txBody>
                  <a:tcPr/>
                </a:tc>
                <a:tc>
                  <a:txBody>
                    <a:bodyPr/>
                    <a:lstStyle/>
                    <a:p>
                      <a:pPr algn="r"/>
                      <a:r>
                        <a:rPr lang="en-US" dirty="0"/>
                        <a:t>1020</a:t>
                      </a:r>
                    </a:p>
                  </a:txBody>
                  <a:tcPr/>
                </a:tc>
                <a:tc>
                  <a:txBody>
                    <a:bodyPr/>
                    <a:lstStyle/>
                    <a:p>
                      <a:pPr algn="r"/>
                      <a:r>
                        <a:rPr lang="en-US" dirty="0"/>
                        <a:t>150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1209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92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9220" name="Rectangle 4"/>
          <p:cNvSpPr>
            <a:spLocks noGrp="1" noChangeArrowheads="1"/>
          </p:cNvSpPr>
          <p:nvPr>
            <p:ph type="title"/>
          </p:nvPr>
        </p:nvSpPr>
        <p:spPr/>
        <p:txBody>
          <a:bodyPr/>
          <a:lstStyle/>
          <a:p>
            <a:r>
              <a:rPr lang="en-US"/>
              <a:t>Relations in Relational Algebra</a:t>
            </a:r>
          </a:p>
        </p:txBody>
      </p:sp>
      <p:sp>
        <p:nvSpPr>
          <p:cNvPr id="9221" name="Rectangle 5"/>
          <p:cNvSpPr>
            <a:spLocks noGrp="1" noChangeArrowheads="1"/>
          </p:cNvSpPr>
          <p:nvPr>
            <p:ph type="body" idx="1"/>
          </p:nvPr>
        </p:nvSpPr>
        <p:spPr/>
        <p:txBody>
          <a:bodyPr/>
          <a:lstStyle/>
          <a:p>
            <a:r>
              <a:rPr lang="en-US" dirty="0"/>
              <a:t>Relations are sets of </a:t>
            </a:r>
            <a:r>
              <a:rPr lang="en-US" b="1" i="1" dirty="0">
                <a:solidFill>
                  <a:srgbClr val="FC0128"/>
                </a:solidFill>
              </a:rPr>
              <a:t>tuples</a:t>
            </a:r>
            <a:r>
              <a:rPr lang="en-US" dirty="0"/>
              <a:t>, which we will also call </a:t>
            </a:r>
            <a:r>
              <a:rPr lang="en-US" b="1" i="1" dirty="0">
                <a:solidFill>
                  <a:srgbClr val="FC0128"/>
                </a:solidFill>
              </a:rPr>
              <a:t>rows</a:t>
            </a:r>
            <a:r>
              <a:rPr lang="en-US" dirty="0"/>
              <a:t>, drawn from some domains</a:t>
            </a:r>
          </a:p>
          <a:p>
            <a:r>
              <a:rPr lang="en-US" dirty="0"/>
              <a:t>These domains </a:t>
            </a:r>
            <a:r>
              <a:rPr lang="en-US" b="1" i="1" dirty="0">
                <a:solidFill>
                  <a:srgbClr val="FF0000"/>
                </a:solidFill>
              </a:rPr>
              <a:t>do not</a:t>
            </a:r>
            <a:r>
              <a:rPr lang="en-US" dirty="0">
                <a:solidFill>
                  <a:srgbClr val="FF0000"/>
                </a:solidFill>
              </a:rPr>
              <a:t> </a:t>
            </a:r>
            <a:r>
              <a:rPr lang="en-US" dirty="0"/>
              <a:t>include NULLs</a:t>
            </a:r>
          </a:p>
          <a:p>
            <a:r>
              <a:rPr lang="en-US" dirty="0"/>
              <a:t>Relational algebra deals with relations (which look like tables with fixed number of columns and varying number of rows)</a:t>
            </a:r>
          </a:p>
          <a:p>
            <a:r>
              <a:rPr lang="en-US" dirty="0"/>
              <a:t>We assume that each domain is linearly ordered, so for each </a:t>
            </a:r>
            <a:r>
              <a:rPr lang="en-US" i="1" dirty="0"/>
              <a:t>x</a:t>
            </a:r>
            <a:r>
              <a:rPr lang="en-US" dirty="0"/>
              <a:t> and </a:t>
            </a:r>
            <a:r>
              <a:rPr lang="en-US" i="1" dirty="0"/>
              <a:t>y</a:t>
            </a:r>
            <a:r>
              <a:rPr lang="en-US" dirty="0"/>
              <a:t> from the domain, one of the following holds</a:t>
            </a:r>
          </a:p>
          <a:p>
            <a:pPr lvl="1"/>
            <a:r>
              <a:rPr lang="en-US" i="1" dirty="0"/>
              <a:t>x &lt; </a:t>
            </a:r>
            <a:r>
              <a:rPr lang="en-US" dirty="0"/>
              <a:t>y</a:t>
            </a:r>
          </a:p>
          <a:p>
            <a:pPr lvl="1"/>
            <a:r>
              <a:rPr lang="en-US" i="1" dirty="0"/>
              <a:t>x = </a:t>
            </a:r>
            <a:r>
              <a:rPr lang="en-US" dirty="0"/>
              <a:t>y</a:t>
            </a:r>
          </a:p>
          <a:p>
            <a:pPr lvl="1"/>
            <a:r>
              <a:rPr lang="en-US" i="1" dirty="0"/>
              <a:t>x </a:t>
            </a:r>
            <a:r>
              <a:rPr lang="en-US" dirty="0">
                <a:sym typeface="Symbol" panose="05050102010706020507" pitchFamily="18" charset="2"/>
              </a:rPr>
              <a:t></a:t>
            </a:r>
            <a:r>
              <a:rPr lang="en-US" i="1" dirty="0"/>
              <a:t> </a:t>
            </a:r>
            <a:r>
              <a:rPr lang="en-US" dirty="0"/>
              <a:t>y</a:t>
            </a:r>
          </a:p>
          <a:p>
            <a:r>
              <a:rPr lang="en-US" dirty="0"/>
              <a:t>Frequently, such comparisons will be meaningful even if </a:t>
            </a:r>
            <a:r>
              <a:rPr lang="en-US" i="1" dirty="0"/>
              <a:t>x</a:t>
            </a:r>
            <a:r>
              <a:rPr lang="en-US" dirty="0"/>
              <a:t> and </a:t>
            </a:r>
            <a:r>
              <a:rPr lang="en-US" i="1" dirty="0"/>
              <a:t>y</a:t>
            </a:r>
            <a:r>
              <a:rPr lang="en-US" dirty="0"/>
              <a:t> are drawn from different columns</a:t>
            </a:r>
          </a:p>
          <a:p>
            <a:pPr lvl="1"/>
            <a:r>
              <a:rPr lang="en-US" dirty="0"/>
              <a:t>For example, one column deals with income and another with expenditure: we may want to compare them</a:t>
            </a:r>
          </a:p>
          <a:p>
            <a:endParaRPr lang="en-US" dirty="0"/>
          </a:p>
          <a:p>
            <a:pPr lvl="1"/>
            <a:endParaRPr lang="en-US" i="1" dirty="0"/>
          </a:p>
          <a:p>
            <a:endParaRPr 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246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2468" name="Rectangle 4"/>
          <p:cNvSpPr>
            <a:spLocks noGrp="1" noChangeArrowheads="1"/>
          </p:cNvSpPr>
          <p:nvPr>
            <p:ph type="title"/>
          </p:nvPr>
        </p:nvSpPr>
        <p:spPr>
          <a:noFill/>
        </p:spPr>
        <p:txBody>
          <a:bodyPr lIns="102590" tIns="51296" rIns="102590" bIns="51296"/>
          <a:lstStyle/>
          <a:p>
            <a:pPr defTabSz="914400"/>
            <a:r>
              <a:rPr lang="en-US" sz="3600" i="0">
                <a:solidFill>
                  <a:srgbClr val="00AE00"/>
                </a:solidFill>
                <a:latin typeface="Symbol" pitchFamily="18" charset="2"/>
              </a:rPr>
              <a:t>È</a:t>
            </a:r>
            <a:r>
              <a:rPr lang="en-US" i="0"/>
              <a:t>: </a:t>
            </a:r>
            <a:r>
              <a:rPr lang="en-US"/>
              <a:t>Union</a:t>
            </a:r>
          </a:p>
        </p:txBody>
      </p:sp>
      <p:sp>
        <p:nvSpPr>
          <p:cNvPr id="61445" name="Rectangle 5"/>
          <p:cNvSpPr>
            <a:spLocks noGrp="1" noChangeArrowheads="1"/>
          </p:cNvSpPr>
          <p:nvPr>
            <p:ph type="body" idx="1"/>
          </p:nvPr>
        </p:nvSpPr>
        <p:spPr/>
        <p:txBody>
          <a:bodyPr lIns="102590" tIns="51296" rIns="102590" bIns="51296"/>
          <a:lstStyle/>
          <a:p>
            <a:pPr marL="457200" indent="-457200" defTabSz="914400">
              <a:defRPr/>
            </a:pPr>
            <a:endParaRPr lang="en-US" dirty="0"/>
          </a:p>
          <a:p>
            <a:pPr marL="457200" indent="-457200" defTabSz="914400">
              <a:defRPr/>
            </a:pPr>
            <a:endParaRPr lang="en-US" dirty="0"/>
          </a:p>
          <a:p>
            <a:pPr marL="457200" indent="-457200" defTabSz="914400">
              <a:defRPr/>
            </a:pPr>
            <a:endParaRPr lang="en-US" dirty="0"/>
          </a:p>
          <a:p>
            <a:pPr marL="457200" indent="-457200" defTabSz="914400">
              <a:defRPr/>
            </a:pPr>
            <a:r>
              <a:rPr lang="en-US" dirty="0"/>
              <a:t>SQL statement                            Relational Algebra</a:t>
            </a:r>
          </a:p>
          <a:p>
            <a:pPr marL="838200" lvl="1" indent="-381000" defTabSz="914400">
              <a:buFont typeface="Symbol" pitchFamily="18" charset="2"/>
              <a:buNone/>
              <a:defRPr/>
            </a:pPr>
            <a:r>
              <a:rPr lang="en-US" dirty="0">
                <a:solidFill>
                  <a:srgbClr val="00AE00"/>
                </a:solidFill>
              </a:rPr>
              <a:t>SELECT</a:t>
            </a:r>
            <a:r>
              <a:rPr lang="en-US" dirty="0">
                <a:solidFill>
                  <a:srgbClr val="FC0128"/>
                </a:solidFill>
              </a:rPr>
              <a:t> </a:t>
            </a:r>
            <a:r>
              <a:rPr lang="en-US" dirty="0">
                <a:solidFill>
                  <a:schemeClr val="accent4">
                    <a:lumMod val="75000"/>
                  </a:schemeClr>
                </a:solidFill>
              </a:rPr>
              <a:t>* </a:t>
            </a:r>
            <a:r>
              <a:rPr lang="en-US" dirty="0">
                <a:solidFill>
                  <a:srgbClr val="FC0128"/>
                </a:solidFill>
              </a:rPr>
              <a:t>                                            </a:t>
            </a:r>
            <a:r>
              <a:rPr lang="en-US" dirty="0">
                <a:solidFill>
                  <a:schemeClr val="accent4">
                    <a:lumMod val="75000"/>
                  </a:schemeClr>
                </a:solidFill>
              </a:rPr>
              <a:t>R</a:t>
            </a:r>
            <a:r>
              <a:rPr lang="en-US" b="1" dirty="0">
                <a:solidFill>
                  <a:srgbClr val="FC0128"/>
                </a:solidFill>
              </a:rPr>
              <a:t> </a:t>
            </a:r>
            <a:r>
              <a:rPr lang="en-US" dirty="0">
                <a:solidFill>
                  <a:srgbClr val="00AE00"/>
                </a:solidFill>
                <a:latin typeface="Symbol" pitchFamily="18" charset="2"/>
              </a:rPr>
              <a:t>È</a:t>
            </a:r>
            <a:r>
              <a:rPr lang="en-US" b="1" dirty="0">
                <a:solidFill>
                  <a:srgbClr val="FC0128"/>
                </a:solidFill>
              </a:rPr>
              <a:t> </a:t>
            </a:r>
            <a:r>
              <a:rPr lang="en-US" dirty="0">
                <a:solidFill>
                  <a:schemeClr val="accent4">
                    <a:lumMod val="75000"/>
                  </a:schemeClr>
                </a:solidFill>
              </a:rPr>
              <a:t>S</a:t>
            </a:r>
            <a:r>
              <a:rPr lang="en-US" dirty="0"/>
              <a:t> </a:t>
            </a:r>
            <a:endParaRPr lang="en-US" dirty="0">
              <a:solidFill>
                <a:srgbClr val="FC0128"/>
              </a:solidFill>
            </a:endParaRPr>
          </a:p>
          <a:p>
            <a:pPr marL="838200" lvl="1" indent="-381000" defTabSz="914400">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R</a:t>
            </a:r>
          </a:p>
          <a:p>
            <a:pPr marL="838200" lvl="1" indent="-381000" defTabSz="914400">
              <a:buFont typeface="Symbol" pitchFamily="18" charset="2"/>
              <a:buNone/>
              <a:defRPr/>
            </a:pPr>
            <a:r>
              <a:rPr lang="en-US" dirty="0">
                <a:solidFill>
                  <a:srgbClr val="00AE00"/>
                </a:solidFill>
              </a:rPr>
              <a:t>UNION</a:t>
            </a:r>
          </a:p>
          <a:p>
            <a:pPr marL="838200" lvl="1" indent="-381000" defTabSz="914400">
              <a:buFont typeface="Symbol" pitchFamily="18" charset="2"/>
              <a:buNone/>
              <a:defRPr/>
            </a:pPr>
            <a:r>
              <a:rPr lang="en-US" dirty="0">
                <a:solidFill>
                  <a:srgbClr val="00AE00"/>
                </a:solidFill>
              </a:rPr>
              <a:t>SELECT</a:t>
            </a:r>
            <a:r>
              <a:rPr lang="en-US" dirty="0">
                <a:solidFill>
                  <a:srgbClr val="FC0128"/>
                </a:solidFill>
              </a:rPr>
              <a:t> </a:t>
            </a:r>
            <a:r>
              <a:rPr lang="en-US" dirty="0">
                <a:solidFill>
                  <a:schemeClr val="accent4">
                    <a:lumMod val="75000"/>
                  </a:schemeClr>
                </a:solidFill>
              </a:rPr>
              <a:t>*</a:t>
            </a:r>
          </a:p>
          <a:p>
            <a:pPr marL="838200" lvl="1" indent="-381000" defTabSz="914400">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S</a:t>
            </a:r>
          </a:p>
          <a:p>
            <a:pPr marL="838200" lvl="1" indent="-381000" defTabSz="914400">
              <a:buFont typeface="Symbol" pitchFamily="18" charset="2"/>
              <a:buNone/>
              <a:defRPr/>
            </a:pPr>
            <a:r>
              <a:rPr lang="en-US" dirty="0"/>
              <a:t> 	</a:t>
            </a:r>
          </a:p>
          <a:p>
            <a:pPr marL="838200" lvl="1" indent="-381000" defTabSz="914400">
              <a:buFont typeface="Symbol" pitchFamily="18" charset="2"/>
              <a:buNone/>
              <a:defRPr/>
            </a:pPr>
            <a:endParaRPr lang="en-US" dirty="0"/>
          </a:p>
          <a:p>
            <a:pPr marL="838200" lvl="1" indent="-381000" defTabSz="914400">
              <a:buFont typeface="Symbol" pitchFamily="18" charset="2"/>
              <a:buNone/>
              <a:defRPr/>
            </a:pPr>
            <a:endParaRPr lang="en-US" dirty="0"/>
          </a:p>
          <a:p>
            <a:pPr marL="457200" indent="-457200" defTabSz="914400">
              <a:defRPr/>
            </a:pPr>
            <a:endParaRPr lang="en-US" dirty="0"/>
          </a:p>
          <a:p>
            <a:pPr marL="457200" indent="-457200" defTabSz="914400">
              <a:defRPr/>
            </a:pPr>
            <a:r>
              <a:rPr lang="en-US" dirty="0"/>
              <a:t>Note: We happened to choose to remove duplicate rows</a:t>
            </a:r>
          </a:p>
          <a:p>
            <a:pPr marL="457200" indent="-457200" defTabSz="914400">
              <a:defRPr/>
            </a:pPr>
            <a:r>
              <a:rPr lang="en-US" dirty="0"/>
              <a:t>Union compatibility required</a:t>
            </a:r>
          </a:p>
        </p:txBody>
      </p:sp>
      <p:graphicFrame>
        <p:nvGraphicFramePr>
          <p:cNvPr id="6" name="Content Placeholder 3"/>
          <p:cNvGraphicFramePr>
            <a:graphicFrameLocks/>
          </p:cNvGraphicFramePr>
          <p:nvPr/>
        </p:nvGraphicFramePr>
        <p:xfrm>
          <a:off x="1905000" y="11430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nvGraphicFramePr>
        <p:xfrm>
          <a:off x="5638800" y="11430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3</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9" name="Content Placeholder 3"/>
          <p:cNvGraphicFramePr>
            <a:graphicFrameLocks/>
          </p:cNvGraphicFramePr>
          <p:nvPr/>
        </p:nvGraphicFramePr>
        <p:xfrm>
          <a:off x="3505200" y="4724400"/>
          <a:ext cx="2844801" cy="14833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3</a:t>
                      </a:r>
                    </a:p>
                  </a:txBody>
                  <a:tcPr/>
                </a:tc>
                <a:tc>
                  <a:txBody>
                    <a:bodyPr/>
                    <a:lstStyle/>
                    <a:p>
                      <a:pPr algn="r"/>
                      <a:r>
                        <a:rPr lang="en-US" dirty="0"/>
                        <a:t>20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195525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34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3492" name="Rectangle 4"/>
          <p:cNvSpPr>
            <a:spLocks noGrp="1" noChangeArrowheads="1"/>
          </p:cNvSpPr>
          <p:nvPr>
            <p:ph type="title"/>
          </p:nvPr>
        </p:nvSpPr>
        <p:spPr>
          <a:noFill/>
        </p:spPr>
        <p:txBody>
          <a:bodyPr lIns="102590" tIns="51296" rIns="102590" bIns="51296"/>
          <a:lstStyle/>
          <a:p>
            <a:pPr defTabSz="914400"/>
            <a:r>
              <a:rPr lang="en-US" sz="2400" i="0">
                <a:solidFill>
                  <a:srgbClr val="00AE00"/>
                </a:solidFill>
                <a:sym typeface="Symbol" pitchFamily="18" charset="2"/>
              </a:rPr>
              <a:t></a:t>
            </a:r>
            <a:r>
              <a:rPr lang="en-US" i="0"/>
              <a:t>: </a:t>
            </a:r>
            <a:r>
              <a:rPr lang="en-US"/>
              <a:t>Difference</a:t>
            </a:r>
          </a:p>
        </p:txBody>
      </p:sp>
      <p:sp>
        <p:nvSpPr>
          <p:cNvPr id="62469" name="Rectangle 5"/>
          <p:cNvSpPr>
            <a:spLocks noGrp="1" noChangeArrowheads="1"/>
          </p:cNvSpPr>
          <p:nvPr>
            <p:ph type="body" idx="1"/>
          </p:nvPr>
        </p:nvSpPr>
        <p:spPr/>
        <p:txBody>
          <a:bodyPr lIns="102590" tIns="51296" rIns="102590" bIns="51296"/>
          <a:lstStyle/>
          <a:p>
            <a:pPr marL="457200" indent="-457200" defTabSz="914400">
              <a:defRPr/>
            </a:pPr>
            <a:endParaRPr lang="en-US" dirty="0"/>
          </a:p>
          <a:p>
            <a:pPr marL="457200" indent="-457200" defTabSz="914400">
              <a:defRPr/>
            </a:pPr>
            <a:endParaRPr lang="en-US" dirty="0"/>
          </a:p>
          <a:p>
            <a:pPr marL="457200" indent="-457200" defTabSz="914400">
              <a:defRPr/>
            </a:pPr>
            <a:endParaRPr lang="en-US" dirty="0"/>
          </a:p>
          <a:p>
            <a:pPr marL="457200" indent="-457200" defTabSz="914400">
              <a:defRPr/>
            </a:pPr>
            <a:endParaRPr lang="en-US" dirty="0"/>
          </a:p>
          <a:p>
            <a:pPr marL="457200" indent="-457200" defTabSz="914400">
              <a:defRPr/>
            </a:pPr>
            <a:r>
              <a:rPr lang="en-US" dirty="0"/>
              <a:t>SQL statement                         Relational Algebra</a:t>
            </a:r>
          </a:p>
          <a:p>
            <a:pPr marL="838200" lvl="1" indent="-381000" defTabSz="914400">
              <a:buFont typeface="Symbol" pitchFamily="18" charset="2"/>
              <a:buNone/>
              <a:defRPr/>
            </a:pPr>
            <a:r>
              <a:rPr lang="en-US" dirty="0">
                <a:solidFill>
                  <a:srgbClr val="00AE00"/>
                </a:solidFill>
              </a:rPr>
              <a:t>SELECT</a:t>
            </a:r>
            <a:r>
              <a:rPr lang="en-US" dirty="0">
                <a:solidFill>
                  <a:schemeClr val="accent4">
                    <a:lumMod val="75000"/>
                  </a:schemeClr>
                </a:solidFill>
              </a:rPr>
              <a:t> *</a:t>
            </a:r>
            <a:r>
              <a:rPr lang="en-US" dirty="0">
                <a:solidFill>
                  <a:srgbClr val="FC0128"/>
                </a:solidFill>
              </a:rPr>
              <a:t>                                          </a:t>
            </a:r>
            <a:r>
              <a:rPr lang="en-US" dirty="0">
                <a:solidFill>
                  <a:schemeClr val="accent4">
                    <a:lumMod val="75000"/>
                  </a:schemeClr>
                </a:solidFill>
              </a:rPr>
              <a:t>R</a:t>
            </a:r>
            <a:r>
              <a:rPr lang="en-US" b="1" dirty="0">
                <a:solidFill>
                  <a:srgbClr val="FC0128"/>
                </a:solidFill>
              </a:rPr>
              <a:t> </a:t>
            </a:r>
            <a:r>
              <a:rPr lang="en-US" b="1" dirty="0">
                <a:solidFill>
                  <a:srgbClr val="00AE00"/>
                </a:solidFill>
                <a:sym typeface="Symbol"/>
              </a:rPr>
              <a:t></a:t>
            </a:r>
            <a:r>
              <a:rPr lang="en-US" b="1" dirty="0">
                <a:solidFill>
                  <a:srgbClr val="FC0128"/>
                </a:solidFill>
              </a:rPr>
              <a:t> </a:t>
            </a:r>
            <a:r>
              <a:rPr lang="en-US" dirty="0">
                <a:solidFill>
                  <a:schemeClr val="accent4">
                    <a:lumMod val="75000"/>
                  </a:schemeClr>
                </a:solidFill>
              </a:rPr>
              <a:t>S</a:t>
            </a:r>
          </a:p>
          <a:p>
            <a:pPr marL="838200" lvl="1" indent="-381000" defTabSz="914400">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R</a:t>
            </a:r>
          </a:p>
          <a:p>
            <a:pPr marL="838200" lvl="1" indent="-381000" defTabSz="914400">
              <a:buFont typeface="Symbol" pitchFamily="18" charset="2"/>
              <a:buNone/>
              <a:defRPr/>
            </a:pPr>
            <a:r>
              <a:rPr lang="en-US" dirty="0">
                <a:solidFill>
                  <a:srgbClr val="00AE00"/>
                </a:solidFill>
              </a:rPr>
              <a:t>MINUS</a:t>
            </a:r>
          </a:p>
          <a:p>
            <a:pPr marL="838200" lvl="1" indent="-381000" defTabSz="914400">
              <a:buFont typeface="Symbol" pitchFamily="18" charset="2"/>
              <a:buNone/>
              <a:defRPr/>
            </a:pPr>
            <a:r>
              <a:rPr lang="en-US" dirty="0">
                <a:solidFill>
                  <a:srgbClr val="00AE00"/>
                </a:solidFill>
              </a:rPr>
              <a:t>SELECT</a:t>
            </a:r>
            <a:r>
              <a:rPr lang="en-US" dirty="0">
                <a:solidFill>
                  <a:srgbClr val="FC0128"/>
                </a:solidFill>
              </a:rPr>
              <a:t> </a:t>
            </a:r>
            <a:r>
              <a:rPr lang="en-US" dirty="0">
                <a:solidFill>
                  <a:schemeClr val="accent4">
                    <a:lumMod val="75000"/>
                  </a:schemeClr>
                </a:solidFill>
              </a:rPr>
              <a:t>*</a:t>
            </a:r>
          </a:p>
          <a:p>
            <a:pPr marL="838200" lvl="1" indent="-381000" defTabSz="914400">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S</a:t>
            </a:r>
          </a:p>
          <a:p>
            <a:pPr marL="838200" lvl="1" indent="-381000" defTabSz="914400">
              <a:buFont typeface="Symbol" pitchFamily="18" charset="2"/>
              <a:buNone/>
              <a:defRPr/>
            </a:pPr>
            <a:r>
              <a:rPr lang="en-US" dirty="0"/>
              <a:t> 	</a:t>
            </a:r>
          </a:p>
          <a:p>
            <a:pPr marL="838200" lvl="1" indent="-381000" defTabSz="914400">
              <a:buFont typeface="Symbol" pitchFamily="18" charset="2"/>
              <a:buNone/>
              <a:defRPr/>
            </a:pPr>
            <a:br>
              <a:rPr lang="en-US" dirty="0"/>
            </a:br>
            <a:endParaRPr lang="en-US" dirty="0"/>
          </a:p>
          <a:p>
            <a:pPr marL="457200" indent="-457200" defTabSz="914400">
              <a:defRPr/>
            </a:pPr>
            <a:endParaRPr lang="en-US" dirty="0"/>
          </a:p>
          <a:p>
            <a:pPr marL="457200" indent="-457200" defTabSz="914400">
              <a:defRPr/>
            </a:pPr>
            <a:r>
              <a:rPr lang="en-US" dirty="0"/>
              <a:t>Union compatibility required	</a:t>
            </a:r>
          </a:p>
        </p:txBody>
      </p:sp>
      <p:graphicFrame>
        <p:nvGraphicFramePr>
          <p:cNvPr id="6" name="Content Placeholder 3"/>
          <p:cNvGraphicFramePr>
            <a:graphicFrameLocks/>
          </p:cNvGraphicFramePr>
          <p:nvPr/>
        </p:nvGraphicFramePr>
        <p:xfrm>
          <a:off x="1905000" y="13716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nvGraphicFramePr>
        <p:xfrm>
          <a:off x="5638800" y="13716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3</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8" name="Content Placeholder 3"/>
          <p:cNvGraphicFramePr>
            <a:graphicFrameLocks/>
          </p:cNvGraphicFramePr>
          <p:nvPr/>
        </p:nvGraphicFramePr>
        <p:xfrm>
          <a:off x="3733800" y="5486400"/>
          <a:ext cx="2844801" cy="74168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28949407"/>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45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4516" name="Rectangle 4"/>
          <p:cNvSpPr>
            <a:spLocks noGrp="1" noChangeArrowheads="1"/>
          </p:cNvSpPr>
          <p:nvPr>
            <p:ph type="title"/>
          </p:nvPr>
        </p:nvSpPr>
        <p:spPr>
          <a:noFill/>
        </p:spPr>
        <p:txBody>
          <a:bodyPr lIns="102590" tIns="51296" rIns="102590" bIns="51296"/>
          <a:lstStyle/>
          <a:p>
            <a:pPr defTabSz="914400"/>
            <a:r>
              <a:rPr lang="en-US" sz="3600" i="0">
                <a:solidFill>
                  <a:srgbClr val="00AE00"/>
                </a:solidFill>
                <a:sym typeface="Symbol" pitchFamily="18" charset="2"/>
              </a:rPr>
              <a:t></a:t>
            </a:r>
            <a:r>
              <a:rPr lang="en-US" i="0"/>
              <a:t>: </a:t>
            </a:r>
            <a:r>
              <a:rPr lang="en-US"/>
              <a:t>Intersection</a:t>
            </a:r>
          </a:p>
        </p:txBody>
      </p:sp>
      <p:sp>
        <p:nvSpPr>
          <p:cNvPr id="63493" name="Rectangle 5"/>
          <p:cNvSpPr>
            <a:spLocks noGrp="1" noChangeArrowheads="1"/>
          </p:cNvSpPr>
          <p:nvPr>
            <p:ph type="body" idx="1"/>
          </p:nvPr>
        </p:nvSpPr>
        <p:spPr/>
        <p:txBody>
          <a:bodyPr lIns="102590" tIns="51296" rIns="102590" bIns="51296"/>
          <a:lstStyle/>
          <a:p>
            <a:pPr marL="457200" indent="-457200" defTabSz="914400">
              <a:defRPr/>
            </a:pPr>
            <a:endParaRPr lang="en-US" dirty="0"/>
          </a:p>
          <a:p>
            <a:pPr marL="457200" indent="-457200" defTabSz="914400">
              <a:defRPr/>
            </a:pPr>
            <a:endParaRPr lang="en-US" dirty="0"/>
          </a:p>
          <a:p>
            <a:pPr marL="457200" indent="-457200" defTabSz="914400">
              <a:defRPr/>
            </a:pPr>
            <a:endParaRPr lang="en-US" dirty="0"/>
          </a:p>
          <a:p>
            <a:pPr marL="457200" indent="-457200" defTabSz="914400">
              <a:defRPr/>
            </a:pPr>
            <a:endParaRPr lang="en-US" dirty="0"/>
          </a:p>
          <a:p>
            <a:pPr marL="457200" indent="-457200" defTabSz="914400">
              <a:defRPr/>
            </a:pPr>
            <a:r>
              <a:rPr lang="en-US" dirty="0"/>
              <a:t>SQL statement                              Relational Algebra</a:t>
            </a:r>
          </a:p>
          <a:p>
            <a:pPr marL="838200" lvl="1" indent="-381000" defTabSz="914400">
              <a:buFont typeface="Symbol" pitchFamily="18" charset="2"/>
              <a:buNone/>
              <a:defRPr/>
            </a:pPr>
            <a:r>
              <a:rPr lang="en-US" dirty="0">
                <a:solidFill>
                  <a:srgbClr val="00AE00"/>
                </a:solidFill>
              </a:rPr>
              <a:t>SELECT</a:t>
            </a:r>
            <a:r>
              <a:rPr lang="en-US" dirty="0">
                <a:solidFill>
                  <a:srgbClr val="FC0128"/>
                </a:solidFill>
              </a:rPr>
              <a:t> </a:t>
            </a:r>
            <a:r>
              <a:rPr lang="en-US" dirty="0">
                <a:solidFill>
                  <a:schemeClr val="accent4">
                    <a:lumMod val="75000"/>
                  </a:schemeClr>
                </a:solidFill>
              </a:rPr>
              <a:t>*                                                R</a:t>
            </a:r>
            <a:r>
              <a:rPr lang="en-US" b="1" dirty="0">
                <a:solidFill>
                  <a:srgbClr val="FC0128"/>
                </a:solidFill>
              </a:rPr>
              <a:t> </a:t>
            </a:r>
            <a:r>
              <a:rPr lang="en-US" b="1" dirty="0">
                <a:solidFill>
                  <a:srgbClr val="00AE00"/>
                </a:solidFill>
                <a:sym typeface="Symbol" pitchFamily="18" charset="2"/>
              </a:rPr>
              <a:t></a:t>
            </a:r>
            <a:r>
              <a:rPr lang="en-US" b="1" dirty="0">
                <a:solidFill>
                  <a:srgbClr val="FC0128"/>
                </a:solidFill>
              </a:rPr>
              <a:t> </a:t>
            </a:r>
            <a:r>
              <a:rPr lang="en-US" dirty="0">
                <a:solidFill>
                  <a:schemeClr val="accent4">
                    <a:lumMod val="75000"/>
                  </a:schemeClr>
                </a:solidFill>
              </a:rPr>
              <a:t>S </a:t>
            </a:r>
          </a:p>
          <a:p>
            <a:pPr marL="838200" lvl="1" indent="-381000" defTabSz="914400">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R</a:t>
            </a:r>
          </a:p>
          <a:p>
            <a:pPr marL="838200" lvl="1" indent="-381000" defTabSz="914400">
              <a:buFont typeface="Symbol" pitchFamily="18" charset="2"/>
              <a:buNone/>
              <a:defRPr/>
            </a:pPr>
            <a:r>
              <a:rPr lang="en-US" dirty="0">
                <a:solidFill>
                  <a:srgbClr val="00AE00"/>
                </a:solidFill>
              </a:rPr>
              <a:t>INTERSECT</a:t>
            </a:r>
          </a:p>
          <a:p>
            <a:pPr marL="838200" lvl="1" indent="-381000" defTabSz="914400">
              <a:buFont typeface="Symbol" pitchFamily="18" charset="2"/>
              <a:buNone/>
              <a:defRPr/>
            </a:pPr>
            <a:r>
              <a:rPr lang="en-US" dirty="0">
                <a:solidFill>
                  <a:srgbClr val="00AE00"/>
                </a:solidFill>
              </a:rPr>
              <a:t>SELECT</a:t>
            </a:r>
            <a:r>
              <a:rPr lang="en-US" dirty="0">
                <a:solidFill>
                  <a:schemeClr val="accent4">
                    <a:lumMod val="75000"/>
                  </a:schemeClr>
                </a:solidFill>
              </a:rPr>
              <a:t> *</a:t>
            </a:r>
          </a:p>
          <a:p>
            <a:pPr marL="838200" lvl="1" indent="-381000" defTabSz="914400">
              <a:buFont typeface="Symbol" pitchFamily="18" charset="2"/>
              <a:buNone/>
              <a:defRPr/>
            </a:pPr>
            <a:r>
              <a:rPr lang="en-US" dirty="0">
                <a:solidFill>
                  <a:srgbClr val="00AE00"/>
                </a:solidFill>
              </a:rPr>
              <a:t>FROM</a:t>
            </a:r>
            <a:r>
              <a:rPr lang="en-US" dirty="0">
                <a:solidFill>
                  <a:srgbClr val="FC0128"/>
                </a:solidFill>
              </a:rPr>
              <a:t> </a:t>
            </a:r>
            <a:r>
              <a:rPr lang="en-US" dirty="0">
                <a:solidFill>
                  <a:schemeClr val="accent4">
                    <a:lumMod val="75000"/>
                  </a:schemeClr>
                </a:solidFill>
              </a:rPr>
              <a:t>S</a:t>
            </a:r>
          </a:p>
          <a:p>
            <a:pPr marL="838200" lvl="1" indent="-381000" defTabSz="914400">
              <a:buFont typeface="Symbol" pitchFamily="18" charset="2"/>
              <a:buNone/>
              <a:defRPr/>
            </a:pPr>
            <a:endParaRPr lang="en-US" dirty="0">
              <a:solidFill>
                <a:srgbClr val="FC0128"/>
              </a:solidFill>
            </a:endParaRPr>
          </a:p>
          <a:p>
            <a:pPr marL="838200" lvl="1" indent="-381000" defTabSz="914400">
              <a:buFont typeface="Symbol" pitchFamily="18" charset="2"/>
              <a:buNone/>
              <a:defRPr/>
            </a:pPr>
            <a:br>
              <a:rPr lang="en-US" dirty="0"/>
            </a:br>
            <a:endParaRPr lang="en-US" dirty="0"/>
          </a:p>
          <a:p>
            <a:pPr marL="457200" indent="-457200" defTabSz="914400">
              <a:defRPr/>
            </a:pPr>
            <a:r>
              <a:rPr lang="en-US" dirty="0"/>
              <a:t>Union compatibility required		</a:t>
            </a:r>
          </a:p>
        </p:txBody>
      </p:sp>
      <p:graphicFrame>
        <p:nvGraphicFramePr>
          <p:cNvPr id="6" name="Content Placeholder 3"/>
          <p:cNvGraphicFramePr>
            <a:graphicFrameLocks/>
          </p:cNvGraphicFramePr>
          <p:nvPr/>
        </p:nvGraphicFramePr>
        <p:xfrm>
          <a:off x="1676400" y="12954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nvGraphicFramePr>
        <p:xfrm>
          <a:off x="5410200" y="12954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3</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8" name="Content Placeholder 3"/>
          <p:cNvGraphicFramePr>
            <a:graphicFrameLocks/>
          </p:cNvGraphicFramePr>
          <p:nvPr/>
        </p:nvGraphicFramePr>
        <p:xfrm>
          <a:off x="3733800" y="5334000"/>
          <a:ext cx="2844801" cy="74168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4184705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Ideas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77042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t>Key Ideas</a:t>
            </a:r>
          </a:p>
        </p:txBody>
      </p:sp>
      <p:sp>
        <p:nvSpPr>
          <p:cNvPr id="66563" name="Content Placeholder 2"/>
          <p:cNvSpPr>
            <a:spLocks noGrp="1"/>
          </p:cNvSpPr>
          <p:nvPr>
            <p:ph idx="1"/>
          </p:nvPr>
        </p:nvSpPr>
        <p:spPr/>
        <p:txBody>
          <a:bodyPr/>
          <a:lstStyle/>
          <a:p>
            <a:r>
              <a:rPr lang="en-US" dirty="0"/>
              <a:t>A relation is a set of rows in a table with labeled columns</a:t>
            </a:r>
          </a:p>
          <a:p>
            <a:r>
              <a:rPr lang="en-US" dirty="0"/>
              <a:t>Relational algebra as the basis for SQL</a:t>
            </a:r>
          </a:p>
          <a:p>
            <a:r>
              <a:rPr lang="en-US" dirty="0"/>
              <a:t>Basic operations:</a:t>
            </a:r>
          </a:p>
          <a:p>
            <a:pPr lvl="1"/>
            <a:r>
              <a:rPr lang="en-US" dirty="0"/>
              <a:t>Union (requires union compatibility)</a:t>
            </a:r>
          </a:p>
          <a:p>
            <a:pPr lvl="1"/>
            <a:r>
              <a:rPr lang="en-US" dirty="0"/>
              <a:t>Difference (requires union compatibility)</a:t>
            </a:r>
          </a:p>
          <a:p>
            <a:pPr lvl="1"/>
            <a:r>
              <a:rPr lang="en-US" dirty="0"/>
              <a:t>Intersection (requires union compatibility); technically not a basic operation</a:t>
            </a:r>
          </a:p>
          <a:p>
            <a:pPr lvl="1"/>
            <a:r>
              <a:rPr lang="en-US" dirty="0"/>
              <a:t>Selection of rows</a:t>
            </a:r>
          </a:p>
          <a:p>
            <a:pPr lvl="1"/>
            <a:r>
              <a:rPr lang="en-US" dirty="0"/>
              <a:t>Selection of columns</a:t>
            </a:r>
          </a:p>
          <a:p>
            <a:pPr lvl="1"/>
            <a:r>
              <a:rPr lang="en-US" dirty="0"/>
              <a:t>Cartesian product</a:t>
            </a:r>
          </a:p>
          <a:p>
            <a:r>
              <a:rPr lang="en-US" dirty="0"/>
              <a:t>These operations define an algebra: given an expression on relations, the result is a relation (this is a “closed” system)</a:t>
            </a:r>
          </a:p>
          <a:p>
            <a:r>
              <a:rPr lang="en-US" dirty="0"/>
              <a:t>Combining these operations allows construction of sophisticated queries</a:t>
            </a:r>
          </a:p>
          <a:p>
            <a:pPr lvl="1"/>
            <a:endParaRPr lang="en-US" dirty="0"/>
          </a:p>
        </p:txBody>
      </p:sp>
    </p:spTree>
    <p:extLst>
      <p:ext uri="{BB962C8B-B14F-4D97-AF65-F5344CB8AC3E}">
        <p14:creationId xmlns:p14="http://schemas.microsoft.com/office/powerpoint/2010/main" val="19017281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t>Key Ideas</a:t>
            </a:r>
          </a:p>
        </p:txBody>
      </p:sp>
      <p:sp>
        <p:nvSpPr>
          <p:cNvPr id="67587" name="Content Placeholder 2"/>
          <p:cNvSpPr>
            <a:spLocks noGrp="1"/>
          </p:cNvSpPr>
          <p:nvPr>
            <p:ph idx="1"/>
          </p:nvPr>
        </p:nvSpPr>
        <p:spPr/>
        <p:txBody>
          <a:bodyPr/>
          <a:lstStyle/>
          <a:p>
            <a:r>
              <a:rPr lang="en-US" dirty="0"/>
              <a:t>Relational algebra is not universal: cannot compute some useful answers such as transitive closure</a:t>
            </a:r>
          </a:p>
          <a:p>
            <a:r>
              <a:rPr lang="en-US" dirty="0"/>
              <a:t>Using surrogate keys</a:t>
            </a:r>
          </a:p>
          <a:p>
            <a:r>
              <a:rPr lang="en-US" dirty="0"/>
              <a:t>We focused on relational algebra specified using SQL syntax, as this is more important in practice</a:t>
            </a:r>
          </a:p>
          <a:p>
            <a:r>
              <a:rPr lang="en-US" dirty="0"/>
              <a:t>The other, “more mathematical” notation came first and is frequently used in research, but not commercially</a:t>
            </a:r>
          </a:p>
        </p:txBody>
      </p:sp>
    </p:spTree>
    <p:extLst>
      <p:ext uri="{BB962C8B-B14F-4D97-AF65-F5344CB8AC3E}">
        <p14:creationId xmlns:p14="http://schemas.microsoft.com/office/powerpoint/2010/main" val="41356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Reminder: Relations in Relational Algebra</a:t>
            </a:r>
          </a:p>
        </p:txBody>
      </p:sp>
      <p:sp>
        <p:nvSpPr>
          <p:cNvPr id="10243" name="Rectangle 3"/>
          <p:cNvSpPr>
            <a:spLocks noGrp="1" noChangeArrowheads="1"/>
          </p:cNvSpPr>
          <p:nvPr>
            <p:ph type="body" idx="1"/>
          </p:nvPr>
        </p:nvSpPr>
        <p:spPr/>
        <p:txBody>
          <a:bodyPr/>
          <a:lstStyle/>
          <a:p>
            <a:r>
              <a:rPr lang="en-US" dirty="0"/>
              <a:t>The order of rows and whether a row appears once, or many times does not matter</a:t>
            </a:r>
          </a:p>
          <a:p>
            <a:r>
              <a:rPr lang="en-US" dirty="0"/>
              <a:t>In general, the order of columns matters, but as our columns will always be labeled, we will be able to reconstruct the order even if the columns are permuted.</a:t>
            </a:r>
          </a:p>
          <a:p>
            <a:r>
              <a:rPr lang="en-US" dirty="0"/>
              <a:t>The following two relations are equal:</a:t>
            </a:r>
            <a:br>
              <a:rPr lang="en-US" dirty="0"/>
            </a:br>
            <a:endParaRPr lang="en-US" dirty="0"/>
          </a:p>
          <a:p>
            <a:pPr lvl="1">
              <a:buFont typeface="Symbol" pitchFamily="18" charset="2"/>
              <a:buNone/>
            </a:pPr>
            <a:r>
              <a:rPr lang="en-US" dirty="0"/>
              <a:t> 		</a:t>
            </a:r>
          </a:p>
        </p:txBody>
      </p:sp>
      <p:graphicFrame>
        <p:nvGraphicFramePr>
          <p:cNvPr id="5" name="Content Placeholder 3"/>
          <p:cNvGraphicFramePr>
            <a:graphicFrameLocks/>
          </p:cNvGraphicFramePr>
          <p:nvPr/>
        </p:nvGraphicFramePr>
        <p:xfrm>
          <a:off x="1524000" y="4572000"/>
          <a:ext cx="2844801" cy="111252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1</a:t>
                      </a:r>
                    </a:p>
                  </a:txBody>
                  <a:tcPr/>
                </a:tc>
                <a:tc>
                  <a:txBody>
                    <a:bodyPr/>
                    <a:lstStyle/>
                    <a:p>
                      <a:pPr algn="r"/>
                      <a:r>
                        <a:rPr lang="en-US" dirty="0"/>
                        <a:t>10</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pPr algn="r"/>
                      <a:r>
                        <a:rPr lang="en-US" dirty="0"/>
                        <a:t>20</a:t>
                      </a:r>
                    </a:p>
                  </a:txBody>
                  <a:tcPr/>
                </a:tc>
                <a:extLst>
                  <a:ext uri="{0D108BD9-81ED-4DB2-BD59-A6C34878D82A}">
                    <a16:rowId xmlns:a16="http://schemas.microsoft.com/office/drawing/2014/main" val="10002"/>
                  </a:ext>
                </a:extLst>
              </a:tr>
            </a:tbl>
          </a:graphicData>
        </a:graphic>
      </p:graphicFrame>
      <p:graphicFrame>
        <p:nvGraphicFramePr>
          <p:cNvPr id="6" name="Content Placeholder 3"/>
          <p:cNvGraphicFramePr>
            <a:graphicFrameLocks/>
          </p:cNvGraphicFramePr>
          <p:nvPr/>
        </p:nvGraphicFramePr>
        <p:xfrm>
          <a:off x="5257800" y="4572000"/>
          <a:ext cx="2844801" cy="185420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R</a:t>
                      </a:r>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20</a:t>
                      </a:r>
                    </a:p>
                  </a:txBody>
                  <a:tcPr/>
                </a:tc>
                <a:tc>
                  <a:txBody>
                    <a:bodyPr/>
                    <a:lstStyle/>
                    <a:p>
                      <a:pPr algn="r"/>
                      <a:r>
                        <a:rPr lang="en-US" dirty="0"/>
                        <a:t>2</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10</a:t>
                      </a:r>
                    </a:p>
                  </a:txBody>
                  <a:tcPr/>
                </a:tc>
                <a:tc>
                  <a:txBody>
                    <a:bodyPr/>
                    <a:lstStyle/>
                    <a:p>
                      <a:pPr algn="r"/>
                      <a:r>
                        <a:rPr lang="en-US" dirty="0"/>
                        <a:t>1</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20</a:t>
                      </a:r>
                    </a:p>
                  </a:txBody>
                  <a:tcPr/>
                </a:tc>
                <a:tc>
                  <a:txBody>
                    <a:bodyPr/>
                    <a:lstStyle/>
                    <a:p>
                      <a:pPr algn="r"/>
                      <a:r>
                        <a:rPr lang="en-US" dirty="0"/>
                        <a:t>2</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pPr algn="r"/>
                      <a:r>
                        <a:rPr lang="en-US" dirty="0"/>
                        <a:t>20</a:t>
                      </a:r>
                    </a:p>
                  </a:txBody>
                  <a:tcPr/>
                </a:tc>
                <a:tc>
                  <a:txBody>
                    <a:bodyPr/>
                    <a:lstStyle/>
                    <a:p>
                      <a:pPr algn="r"/>
                      <a:r>
                        <a:rPr lang="en-US" dirty="0"/>
                        <a:t>2</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9605a">
  <a:themeElements>
    <a:clrScheme name="">
      <a:dk1>
        <a:srgbClr val="114FFB"/>
      </a:dk1>
      <a:lt1>
        <a:srgbClr val="FFFFFF"/>
      </a:lt1>
      <a:dk2>
        <a:srgbClr val="000000"/>
      </a:dk2>
      <a:lt2>
        <a:srgbClr val="CECECE"/>
      </a:lt2>
      <a:accent1>
        <a:srgbClr val="DC0081"/>
      </a:accent1>
      <a:accent2>
        <a:srgbClr val="618FFD"/>
      </a:accent2>
      <a:accent3>
        <a:srgbClr val="FFFFFF"/>
      </a:accent3>
      <a:accent4>
        <a:srgbClr val="0D42D6"/>
      </a:accent4>
      <a:accent5>
        <a:srgbClr val="EBAAC1"/>
      </a:accent5>
      <a:accent6>
        <a:srgbClr val="5781E5"/>
      </a:accent6>
      <a:hlink>
        <a:srgbClr val="9E0000"/>
      </a:hlink>
      <a:folHlink>
        <a:srgbClr val="00279F"/>
      </a:folHlink>
    </a:clrScheme>
    <a:fontScheme name="Pa9605a.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a9605a.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9605a.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9605a.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9605a.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9605a.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9605a.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9605a.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c:\kedem\powerpnt\pa9605a.ppt</Template>
  <TotalTime>0</TotalTime>
  <Pages>11</Pages>
  <Words>5758</Words>
  <Application>Microsoft Office PowerPoint</Application>
  <PresentationFormat>Custom</PresentationFormat>
  <Paragraphs>1551</Paragraphs>
  <Slides>85</Slides>
  <Notes>71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85</vt:i4>
      </vt:variant>
    </vt:vector>
  </HeadingPairs>
  <TitlesOfParts>
    <vt:vector size="94" baseType="lpstr">
      <vt:lpstr>Arial</vt:lpstr>
      <vt:lpstr>Arial Narrow</vt:lpstr>
      <vt:lpstr>Monotype Sorts</vt:lpstr>
      <vt:lpstr>Symbol</vt:lpstr>
      <vt:lpstr>Times New Roman</vt:lpstr>
      <vt:lpstr>Wingdings</vt:lpstr>
      <vt:lpstr>Pa9605a</vt:lpstr>
      <vt:lpstr>Visio</vt:lpstr>
      <vt:lpstr>Equation</vt:lpstr>
      <vt:lpstr>Unit 4 Fundamental Query Operations SQL As Data Query Language</vt:lpstr>
      <vt:lpstr>Relational Algebra in Context</vt:lpstr>
      <vt:lpstr>Introduction</vt:lpstr>
      <vt:lpstr>Querying Relational Databases (DQL: Data Query Language)</vt:lpstr>
      <vt:lpstr>SQL Fundamental Operations Relational Algebra With “Sweetened” Syntax</vt:lpstr>
      <vt:lpstr>Relations</vt:lpstr>
      <vt:lpstr>Sets And Operations On Them</vt:lpstr>
      <vt:lpstr>Relations in Relational Algebra</vt:lpstr>
      <vt:lpstr>Reminder: Relations in Relational Algebra</vt:lpstr>
      <vt:lpstr>Many Empty Relations</vt:lpstr>
      <vt:lpstr>Relational Algebra: Fundamental SQL Operations</vt:lpstr>
      <vt:lpstr>Relational Algebra Versus Full SQL</vt:lpstr>
      <vt:lpstr>Operations on Relations</vt:lpstr>
      <vt:lpstr>Projection: Choice of Columns</vt:lpstr>
      <vt:lpstr>Intuitive Explanation (Formally not Meaningful but Very Useful)</vt:lpstr>
      <vt:lpstr>Selection: Choice of Rows</vt:lpstr>
      <vt:lpstr>Selection: Choice of Rows</vt:lpstr>
      <vt:lpstr>Some Interesting Cases</vt:lpstr>
      <vt:lpstr>Intuitive Explanation (Formally not Meaningful but Very Useful)</vt:lpstr>
      <vt:lpstr>Selection</vt:lpstr>
      <vt:lpstr>Cartesian Product</vt:lpstr>
      <vt:lpstr>Intuitive Explanation (Formally Not Meaningful But Very Useful)</vt:lpstr>
      <vt:lpstr>A Typical Use of Cartesian Product</vt:lpstr>
      <vt:lpstr>A Typical Use of Cartesian Product</vt:lpstr>
      <vt:lpstr>A Typical Use of Cartesian Product</vt:lpstr>
      <vt:lpstr>WHERE Can Formally Examine Only One Tuple at a Time</vt:lpstr>
      <vt:lpstr>Union</vt:lpstr>
      <vt:lpstr>Union Compatibility</vt:lpstr>
      <vt:lpstr>Difference</vt:lpstr>
      <vt:lpstr>Intersection</vt:lpstr>
      <vt:lpstr>From Relational Algebra to Queries</vt:lpstr>
      <vt:lpstr>Specifying Queries Using Fundamental Operations</vt:lpstr>
      <vt:lpstr>A Small Example</vt:lpstr>
      <vt:lpstr>Relational Implementation</vt:lpstr>
      <vt:lpstr>Microsoft Access Database</vt:lpstr>
      <vt:lpstr>Our Database</vt:lpstr>
      <vt:lpstr>Our Instance in Microsoft Access</vt:lpstr>
      <vt:lpstr>A Query</vt:lpstr>
      <vt:lpstr>The Query in Microsoft Access</vt:lpstr>
      <vt:lpstr>Our Database</vt:lpstr>
      <vt:lpstr>A Query</vt:lpstr>
      <vt:lpstr>The Query in Microsoft Access</vt:lpstr>
      <vt:lpstr>A Query</vt:lpstr>
      <vt:lpstr>Our Database</vt:lpstr>
      <vt:lpstr>A Query</vt:lpstr>
      <vt:lpstr>Cartesian Product With Condition: Matching Tuples Indicated</vt:lpstr>
      <vt:lpstr>The Query in Microsoft Access</vt:lpstr>
      <vt:lpstr>Our Database</vt:lpstr>
      <vt:lpstr>A Query</vt:lpstr>
      <vt:lpstr>A Query</vt:lpstr>
      <vt:lpstr>Cartesian Product With Condition: Matching Tuples Indicated</vt:lpstr>
      <vt:lpstr>Thinking Like a Programmer May Help in Writing Relational Algebra Queries</vt:lpstr>
      <vt:lpstr>The Query in Microsoft Access</vt:lpstr>
      <vt:lpstr>Our Database</vt:lpstr>
      <vt:lpstr>A Query</vt:lpstr>
      <vt:lpstr>Cartesian Product With Condition: Matching Tuples Indicated</vt:lpstr>
      <vt:lpstr>The Query in Microsoft Access</vt:lpstr>
      <vt:lpstr>Further Distance</vt:lpstr>
      <vt:lpstr>Relational Algebra Is Not Universal: Cannot Compute (Ancestor, Descendant)</vt:lpstr>
      <vt:lpstr>Relational Algebra Is Not Universal: Cannot Compute (Ancestor, Descendant)</vt:lpstr>
      <vt:lpstr>Relational Algebra Is Not Universal: Cannot Compute Transitive Closures</vt:lpstr>
      <vt:lpstr>Our Database</vt:lpstr>
      <vt:lpstr>A Sample Query</vt:lpstr>
      <vt:lpstr>The Query in Microsoft Access</vt:lpstr>
      <vt:lpstr>It Does not Matter If We Remove Duplicates</vt:lpstr>
      <vt:lpstr>It Does not Matter If We Remove Duplicates</vt:lpstr>
      <vt:lpstr>More About Minus</vt:lpstr>
      <vt:lpstr>Our Database</vt:lpstr>
      <vt:lpstr>Note On Some Common Operations That We Do Not Cover In This Unit</vt:lpstr>
      <vt:lpstr>Surrogate Keys And Queries</vt:lpstr>
      <vt:lpstr>Querying With Natural Primary Keys</vt:lpstr>
      <vt:lpstr>Querying With Surrogate Primary Keys</vt:lpstr>
      <vt:lpstr>Relational Algebra Using Standard Relational Algebra Mathematical Notation</vt:lpstr>
      <vt:lpstr>Now To “Pure” Relational Algebra</vt:lpstr>
      <vt:lpstr>p: Projection: Choice of Columns</vt:lpstr>
      <vt:lpstr>s: Selection: Choice of Rows</vt:lpstr>
      <vt:lpstr>Selection</vt:lpstr>
      <vt:lpstr>´: Cartesian Product</vt:lpstr>
      <vt:lpstr>A Typical Use of Cartesian Product</vt:lpstr>
      <vt:lpstr>È: Union</vt:lpstr>
      <vt:lpstr>: Difference</vt:lpstr>
      <vt:lpstr>: Intersection</vt:lpstr>
      <vt:lpstr>Key Ideas</vt:lpstr>
      <vt:lpstr>Key Ideas</vt:lpstr>
      <vt:lpstr>Key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Kedem's transparencies</dc:title>
  <dc:creator/>
  <cp:lastModifiedBy/>
  <cp:revision>770</cp:revision>
  <cp:lastPrinted>1998-04-27T14:50:08Z</cp:lastPrinted>
  <dcterms:created xsi:type="dcterms:W3CDTF">1996-12-06T12:27:14Z</dcterms:created>
  <dcterms:modified xsi:type="dcterms:W3CDTF">2021-08-22T10:12:09Z</dcterms:modified>
</cp:coreProperties>
</file>