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55"/>
  </p:notesMasterIdLst>
  <p:handoutMasterIdLst>
    <p:handoutMasterId r:id="rId256"/>
  </p:handoutMasterIdLst>
  <p:sldIdLst>
    <p:sldId id="1620" r:id="rId2"/>
    <p:sldId id="1642" r:id="rId3"/>
    <p:sldId id="1705" r:id="rId4"/>
    <p:sldId id="1774" r:id="rId5"/>
    <p:sldId id="1621" r:id="rId6"/>
    <p:sldId id="1773" r:id="rId7"/>
    <p:sldId id="1622" r:id="rId8"/>
    <p:sldId id="1706" r:id="rId9"/>
    <p:sldId id="1707" r:id="rId10"/>
    <p:sldId id="1623" r:id="rId11"/>
    <p:sldId id="1625" r:id="rId12"/>
    <p:sldId id="1624" r:id="rId13"/>
    <p:sldId id="1626" r:id="rId14"/>
    <p:sldId id="1627" r:id="rId15"/>
    <p:sldId id="1749" r:id="rId16"/>
    <p:sldId id="1629" r:id="rId17"/>
    <p:sldId id="1708" r:id="rId18"/>
    <p:sldId id="1771" r:id="rId19"/>
    <p:sldId id="1343" r:id="rId20"/>
    <p:sldId id="1344" r:id="rId21"/>
    <p:sldId id="1532" r:id="rId22"/>
    <p:sldId id="1533" r:id="rId23"/>
    <p:sldId id="1534" r:id="rId24"/>
    <p:sldId id="1535" r:id="rId25"/>
    <p:sldId id="1536" r:id="rId26"/>
    <p:sldId id="1472" r:id="rId27"/>
    <p:sldId id="1473" r:id="rId28"/>
    <p:sldId id="1474" r:id="rId29"/>
    <p:sldId id="1475" r:id="rId30"/>
    <p:sldId id="1476" r:id="rId31"/>
    <p:sldId id="1347" r:id="rId32"/>
    <p:sldId id="1486" r:id="rId33"/>
    <p:sldId id="1348" r:id="rId34"/>
    <p:sldId id="1350" r:id="rId35"/>
    <p:sldId id="1349" r:id="rId36"/>
    <p:sldId id="1739" r:id="rId37"/>
    <p:sldId id="1537" r:id="rId38"/>
    <p:sldId id="1644" r:id="rId39"/>
    <p:sldId id="1645" r:id="rId40"/>
    <p:sldId id="1646" r:id="rId41"/>
    <p:sldId id="1647" r:id="rId42"/>
    <p:sldId id="1648" r:id="rId43"/>
    <p:sldId id="1649" r:id="rId44"/>
    <p:sldId id="1650" r:id="rId45"/>
    <p:sldId id="1651" r:id="rId46"/>
    <p:sldId id="1652" r:id="rId47"/>
    <p:sldId id="1653" r:id="rId48"/>
    <p:sldId id="1654" r:id="rId49"/>
    <p:sldId id="1655" r:id="rId50"/>
    <p:sldId id="1656" r:id="rId51"/>
    <p:sldId id="1657" r:id="rId52"/>
    <p:sldId id="1702" r:id="rId53"/>
    <p:sldId id="1351" r:id="rId54"/>
    <p:sldId id="1761" r:id="rId55"/>
    <p:sldId id="1352" r:id="rId56"/>
    <p:sldId id="1477" r:id="rId57"/>
    <p:sldId id="1478" r:id="rId58"/>
    <p:sldId id="1354" r:id="rId59"/>
    <p:sldId id="1353" r:id="rId60"/>
    <p:sldId id="1355" r:id="rId61"/>
    <p:sldId id="1487" r:id="rId62"/>
    <p:sldId id="1479" r:id="rId63"/>
    <p:sldId id="1488" r:id="rId64"/>
    <p:sldId id="1538" r:id="rId65"/>
    <p:sldId id="1356" r:id="rId66"/>
    <p:sldId id="1480" r:id="rId67"/>
    <p:sldId id="1357" r:id="rId68"/>
    <p:sldId id="1481" r:id="rId69"/>
    <p:sldId id="1358" r:id="rId70"/>
    <p:sldId id="1530" r:id="rId71"/>
    <p:sldId id="1482" r:id="rId72"/>
    <p:sldId id="1359" r:id="rId73"/>
    <p:sldId id="1483" r:id="rId74"/>
    <p:sldId id="1360" r:id="rId75"/>
    <p:sldId id="1531" r:id="rId76"/>
    <p:sldId id="1484" r:id="rId77"/>
    <p:sldId id="1709" r:id="rId78"/>
    <p:sldId id="1490" r:id="rId79"/>
    <p:sldId id="1361" r:id="rId80"/>
    <p:sldId id="1362" r:id="rId81"/>
    <p:sldId id="1363" r:id="rId82"/>
    <p:sldId id="1364" r:id="rId83"/>
    <p:sldId id="1365" r:id="rId84"/>
    <p:sldId id="1491" r:id="rId85"/>
    <p:sldId id="1366" r:id="rId86"/>
    <p:sldId id="1492" r:id="rId87"/>
    <p:sldId id="1468" r:id="rId88"/>
    <p:sldId id="1493" r:id="rId89"/>
    <p:sldId id="1469" r:id="rId90"/>
    <p:sldId id="1494" r:id="rId91"/>
    <p:sldId id="1495" r:id="rId92"/>
    <p:sldId id="1539" r:id="rId93"/>
    <p:sldId id="1540" r:id="rId94"/>
    <p:sldId id="1499" r:id="rId95"/>
    <p:sldId id="1498" r:id="rId96"/>
    <p:sldId id="1470" r:id="rId97"/>
    <p:sldId id="1497" r:id="rId98"/>
    <p:sldId id="1500" r:id="rId99"/>
    <p:sldId id="1501" r:id="rId100"/>
    <p:sldId id="1754" r:id="rId101"/>
    <p:sldId id="1372" r:id="rId102"/>
    <p:sldId id="1373" r:id="rId103"/>
    <p:sldId id="1374" r:id="rId104"/>
    <p:sldId id="1375" r:id="rId105"/>
    <p:sldId id="1376" r:id="rId106"/>
    <p:sldId id="1377" r:id="rId107"/>
    <p:sldId id="1710" r:id="rId108"/>
    <p:sldId id="1384" r:id="rId109"/>
    <p:sldId id="1503" r:id="rId110"/>
    <p:sldId id="1386" r:id="rId111"/>
    <p:sldId id="1507" r:id="rId112"/>
    <p:sldId id="1508" r:id="rId113"/>
    <p:sldId id="1509" r:id="rId114"/>
    <p:sldId id="1510" r:id="rId115"/>
    <p:sldId id="1504" r:id="rId116"/>
    <p:sldId id="1387" r:id="rId117"/>
    <p:sldId id="1513" r:id="rId118"/>
    <p:sldId id="1512" r:id="rId119"/>
    <p:sldId id="1388" r:id="rId120"/>
    <p:sldId id="1514" r:id="rId121"/>
    <p:sldId id="1515" r:id="rId122"/>
    <p:sldId id="1516" r:id="rId123"/>
    <p:sldId id="1389" r:id="rId124"/>
    <p:sldId id="1390" r:id="rId125"/>
    <p:sldId id="1517" r:id="rId126"/>
    <p:sldId id="1518" r:id="rId127"/>
    <p:sldId id="1519" r:id="rId128"/>
    <p:sldId id="1520" r:id="rId129"/>
    <p:sldId id="1521" r:id="rId130"/>
    <p:sldId id="1392" r:id="rId131"/>
    <p:sldId id="1523" r:id="rId132"/>
    <p:sldId id="1393" r:id="rId133"/>
    <p:sldId id="1394" r:id="rId134"/>
    <p:sldId id="1395" r:id="rId135"/>
    <p:sldId id="1396" r:id="rId136"/>
    <p:sldId id="1397" r:id="rId137"/>
    <p:sldId id="1398" r:id="rId138"/>
    <p:sldId id="1522" r:id="rId139"/>
    <p:sldId id="1399" r:id="rId140"/>
    <p:sldId id="1400" r:id="rId141"/>
    <p:sldId id="1525" r:id="rId142"/>
    <p:sldId id="1524" r:id="rId143"/>
    <p:sldId id="1526" r:id="rId144"/>
    <p:sldId id="1401" r:id="rId145"/>
    <p:sldId id="1528" r:id="rId146"/>
    <p:sldId id="1527" r:id="rId147"/>
    <p:sldId id="1529" r:id="rId148"/>
    <p:sldId id="1711" r:id="rId149"/>
    <p:sldId id="1541" r:id="rId150"/>
    <p:sldId id="1542" r:id="rId151"/>
    <p:sldId id="1543" r:id="rId152"/>
    <p:sldId id="1544" r:id="rId153"/>
    <p:sldId id="1545" r:id="rId154"/>
    <p:sldId id="1546" r:id="rId155"/>
    <p:sldId id="1547" r:id="rId156"/>
    <p:sldId id="1548" r:id="rId157"/>
    <p:sldId id="1549" r:id="rId158"/>
    <p:sldId id="1550" r:id="rId159"/>
    <p:sldId id="1551" r:id="rId160"/>
    <p:sldId id="1552" r:id="rId161"/>
    <p:sldId id="1553" r:id="rId162"/>
    <p:sldId id="1554" r:id="rId163"/>
    <p:sldId id="1555" r:id="rId164"/>
    <p:sldId id="1556" r:id="rId165"/>
    <p:sldId id="1557" r:id="rId166"/>
    <p:sldId id="1558" r:id="rId167"/>
    <p:sldId id="1559" r:id="rId168"/>
    <p:sldId id="1560" r:id="rId169"/>
    <p:sldId id="1561" r:id="rId170"/>
    <p:sldId id="1562" r:id="rId171"/>
    <p:sldId id="1563" r:id="rId172"/>
    <p:sldId id="1564" r:id="rId173"/>
    <p:sldId id="1565" r:id="rId174"/>
    <p:sldId id="1566" r:id="rId175"/>
    <p:sldId id="1567" r:id="rId176"/>
    <p:sldId id="1568" r:id="rId177"/>
    <p:sldId id="1569" r:id="rId178"/>
    <p:sldId id="1570" r:id="rId179"/>
    <p:sldId id="1571" r:id="rId180"/>
    <p:sldId id="1777" r:id="rId181"/>
    <p:sldId id="1572" r:id="rId182"/>
    <p:sldId id="1573" r:id="rId183"/>
    <p:sldId id="1574" r:id="rId184"/>
    <p:sldId id="1737" r:id="rId185"/>
    <p:sldId id="1738" r:id="rId186"/>
    <p:sldId id="1577" r:id="rId187"/>
    <p:sldId id="1578" r:id="rId188"/>
    <p:sldId id="1579" r:id="rId189"/>
    <p:sldId id="1580" r:id="rId190"/>
    <p:sldId id="1581" r:id="rId191"/>
    <p:sldId id="1755" r:id="rId192"/>
    <p:sldId id="1582" r:id="rId193"/>
    <p:sldId id="1583" r:id="rId194"/>
    <p:sldId id="1584" r:id="rId195"/>
    <p:sldId id="1585" r:id="rId196"/>
    <p:sldId id="1712" r:id="rId197"/>
    <p:sldId id="1658" r:id="rId198"/>
    <p:sldId id="1659" r:id="rId199"/>
    <p:sldId id="1660" r:id="rId200"/>
    <p:sldId id="1661" r:id="rId201"/>
    <p:sldId id="1662" r:id="rId202"/>
    <p:sldId id="1663" r:id="rId203"/>
    <p:sldId id="1664" r:id="rId204"/>
    <p:sldId id="1665" r:id="rId205"/>
    <p:sldId id="1666" r:id="rId206"/>
    <p:sldId id="1667" r:id="rId207"/>
    <p:sldId id="1668" r:id="rId208"/>
    <p:sldId id="1669" r:id="rId209"/>
    <p:sldId id="1670" r:id="rId210"/>
    <p:sldId id="1671" r:id="rId211"/>
    <p:sldId id="1672" r:id="rId212"/>
    <p:sldId id="1732" r:id="rId213"/>
    <p:sldId id="1714" r:id="rId214"/>
    <p:sldId id="1715" r:id="rId215"/>
    <p:sldId id="1733" r:id="rId216"/>
    <p:sldId id="1734" r:id="rId217"/>
    <p:sldId id="1735" r:id="rId218"/>
    <p:sldId id="1736" r:id="rId219"/>
    <p:sldId id="1716" r:id="rId220"/>
    <p:sldId id="1687" r:id="rId221"/>
    <p:sldId id="1688" r:id="rId222"/>
    <p:sldId id="1689" r:id="rId223"/>
    <p:sldId id="1690" r:id="rId224"/>
    <p:sldId id="1691" r:id="rId225"/>
    <p:sldId id="1719" r:id="rId226"/>
    <p:sldId id="1720" r:id="rId227"/>
    <p:sldId id="1752" r:id="rId228"/>
    <p:sldId id="1779" r:id="rId229"/>
    <p:sldId id="1778" r:id="rId230"/>
    <p:sldId id="1780" r:id="rId231"/>
    <p:sldId id="1781" r:id="rId232"/>
    <p:sldId id="1782" r:id="rId233"/>
    <p:sldId id="1783" r:id="rId234"/>
    <p:sldId id="1787" r:id="rId235"/>
    <p:sldId id="1695" r:id="rId236"/>
    <p:sldId id="1760" r:id="rId237"/>
    <p:sldId id="1703" r:id="rId238"/>
    <p:sldId id="1744" r:id="rId239"/>
    <p:sldId id="1759" r:id="rId240"/>
    <p:sldId id="1696" r:id="rId241"/>
    <p:sldId id="1697" r:id="rId242"/>
    <p:sldId id="1743" r:id="rId243"/>
    <p:sldId id="1757" r:id="rId244"/>
    <p:sldId id="1758" r:id="rId245"/>
    <p:sldId id="1775" r:id="rId246"/>
    <p:sldId id="1704" r:id="rId247"/>
    <p:sldId id="1747" r:id="rId248"/>
    <p:sldId id="1699" r:id="rId249"/>
    <p:sldId id="1700" r:id="rId250"/>
    <p:sldId id="1701" r:id="rId251"/>
    <p:sldId id="1748" r:id="rId252"/>
    <p:sldId id="1745" r:id="rId253"/>
    <p:sldId id="1746" r:id="rId254"/>
  </p:sldIdLst>
  <p:sldSz cx="10058400" cy="77724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hiddenSlides="1"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00"/>
    <a:srgbClr val="00279F"/>
    <a:srgbClr val="51DC00"/>
    <a:srgbClr val="FC0128"/>
    <a:srgbClr val="063DE8"/>
    <a:srgbClr val="7FFF00"/>
    <a:srgbClr val="F35B1B"/>
    <a:srgbClr val="B4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6" autoAdjust="0"/>
    <p:restoredTop sz="99642" autoAdjust="0"/>
  </p:normalViewPr>
  <p:slideViewPr>
    <p:cSldViewPr>
      <p:cViewPr varScale="1">
        <p:scale>
          <a:sx n="73" d="100"/>
          <a:sy n="73" d="100"/>
        </p:scale>
        <p:origin x="78" y="3240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812"/>
    </p:cViewPr>
  </p:sorterViewPr>
  <p:notesViewPr>
    <p:cSldViewPr>
      <p:cViewPr varScale="1">
        <p:scale>
          <a:sx n="75" d="100"/>
          <a:sy n="75" d="100"/>
        </p:scale>
        <p:origin x="-318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handoutMaster" Target="handoutMasters/handout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presProps" Target="pres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-23310850" y="241301"/>
            <a:ext cx="5671185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91" tIns="45746" rIns="91491" bIns="45746" anchor="ctr"/>
          <a:lstStyle/>
          <a:p>
            <a:pPr algn="ctr" defTabSz="915336"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52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485775"/>
            <a:ext cx="5264150" cy="4068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9604" y="5459416"/>
            <a:ext cx="5973763" cy="3419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916" tIns="50296" rIns="98916" bIns="502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711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3363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698500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63638" indent="-231775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30363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95500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1304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1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2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3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5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101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16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164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4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9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11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11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1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3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9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104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0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40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22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22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105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2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42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3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105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4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44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5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7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106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81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481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106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491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491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106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502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502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12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32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32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2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3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43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5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6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7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9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112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14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614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4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4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24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35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116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45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645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55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116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65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665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76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116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86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68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116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686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68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2060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97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17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717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27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52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52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97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3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73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121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47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74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58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121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768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768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78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093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123</a:t>
            </a: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09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809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124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19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819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29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63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63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124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4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840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50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125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6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86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70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126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88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88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126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90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90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11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128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93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93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93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73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73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4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936569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3" tIns="45447" rIns="90893" bIns="45447" anchor="ctr"/>
          <a:lstStyle/>
          <a:p>
            <a:endParaRPr 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936569" y="8771830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6" tIns="0" rIns="18936" bIns="0" anchor="b"/>
          <a:lstStyle/>
          <a:p>
            <a:pPr algn="r" defTabSz="978089"/>
            <a:r>
              <a:rPr lang="en-US" sz="1000" i="1">
                <a:latin typeface="Times New Roman" pitchFamily="18" charset="0"/>
              </a:rPr>
              <a:t>86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" y="8771830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3" tIns="45447" rIns="90893" bIns="45447" anchor="ctr"/>
          <a:lstStyle/>
          <a:p>
            <a:endParaRPr 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3" tIns="45447" rIns="90893" bIns="45447" anchor="ctr"/>
          <a:lstStyle/>
          <a:p>
            <a:endParaRPr lang="en-US"/>
          </a:p>
        </p:txBody>
      </p:sp>
      <p:sp>
        <p:nvSpPr>
          <p:cNvPr id="1126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1425" y="698500"/>
            <a:ext cx="4468813" cy="3452813"/>
          </a:xfrm>
          <a:ln cap="flat"/>
        </p:spPr>
      </p:sp>
      <p:sp>
        <p:nvSpPr>
          <p:cNvPr id="112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7" y="4385916"/>
            <a:ext cx="4275926" cy="4155318"/>
          </a:xfrm>
          <a:noFill/>
          <a:ln w="9525"/>
        </p:spPr>
        <p:txBody>
          <a:bodyPr lIns="96258" tIns="50495" rIns="96258" bIns="50495"/>
          <a:lstStyle/>
          <a:p>
            <a:pPr marL="235410" indent="-235410" defTabSz="978089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16890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936569" y="-1528"/>
            <a:ext cx="3013509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3" tIns="45447" rIns="90893" bIns="45447" anchor="ctr"/>
          <a:lstStyle/>
          <a:p>
            <a:endParaRPr 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936569" y="8771830"/>
            <a:ext cx="3013509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36" tIns="0" rIns="18936" bIns="0" anchor="b"/>
          <a:lstStyle/>
          <a:p>
            <a:pPr algn="r" defTabSz="978089"/>
            <a:r>
              <a:rPr lang="en-US" sz="1000" i="1">
                <a:latin typeface="Times New Roman" pitchFamily="18" charset="0"/>
              </a:rPr>
              <a:t>86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" y="8771830"/>
            <a:ext cx="3012001" cy="46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3" tIns="45447" rIns="90893" bIns="45447" anchor="ctr"/>
          <a:lstStyle/>
          <a:p>
            <a:endParaRPr 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" y="-1528"/>
            <a:ext cx="3012001" cy="46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3" tIns="45447" rIns="90893" bIns="45447" anchor="ctr"/>
          <a:lstStyle/>
          <a:p>
            <a:endParaRPr lang="en-US"/>
          </a:p>
        </p:txBody>
      </p:sp>
      <p:sp>
        <p:nvSpPr>
          <p:cNvPr id="1126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1425" y="698500"/>
            <a:ext cx="4468813" cy="3452813"/>
          </a:xfrm>
          <a:ln cap="flat"/>
        </p:spPr>
      </p:sp>
      <p:sp>
        <p:nvSpPr>
          <p:cNvPr id="112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42357" y="4385916"/>
            <a:ext cx="4275926" cy="4155318"/>
          </a:xfrm>
          <a:noFill/>
          <a:ln w="9525"/>
        </p:spPr>
        <p:txBody>
          <a:bodyPr lIns="96258" tIns="50495" rIns="96258" bIns="50495"/>
          <a:lstStyle/>
          <a:p>
            <a:pPr marL="235410" indent="-235410" defTabSz="978089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5984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03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91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283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283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8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4361052" y="-1273"/>
            <a:ext cx="3338458" cy="3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4361052" y="7308416"/>
            <a:ext cx="3338458" cy="38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Doe08</a:t>
            </a:r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0" y="7308416"/>
            <a:ext cx="3336788" cy="38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0" y="-1273"/>
            <a:ext cx="3336788" cy="3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411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89138" y="581025"/>
            <a:ext cx="3722687" cy="2876550"/>
          </a:xfrm>
          <a:ln cap="flat"/>
        </p:spPr>
      </p:sp>
      <p:sp>
        <p:nvSpPr>
          <p:cNvPr id="411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87101" y="3654207"/>
            <a:ext cx="4737003" cy="3462082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4361052" y="-1273"/>
            <a:ext cx="3338458" cy="3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4361052" y="7308416"/>
            <a:ext cx="3338458" cy="38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Doe08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0" y="7308416"/>
            <a:ext cx="3336788" cy="38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0" y="-1273"/>
            <a:ext cx="3336788" cy="3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412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89138" y="581025"/>
            <a:ext cx="3722687" cy="2876550"/>
          </a:xfrm>
          <a:ln cap="flat"/>
        </p:spPr>
      </p:sp>
      <p:sp>
        <p:nvSpPr>
          <p:cNvPr id="412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87101" y="3654207"/>
            <a:ext cx="4737003" cy="3462082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4361052" y="-1273"/>
            <a:ext cx="3338458" cy="3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4361052" y="7308416"/>
            <a:ext cx="3338458" cy="38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Doe08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0" y="7308416"/>
            <a:ext cx="3336788" cy="38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0" y="-1273"/>
            <a:ext cx="3336788" cy="3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412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89138" y="581025"/>
            <a:ext cx="3722687" cy="2876550"/>
          </a:xfrm>
          <a:ln cap="flat"/>
        </p:spPr>
      </p:sp>
      <p:sp>
        <p:nvSpPr>
          <p:cNvPr id="412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87101" y="3654207"/>
            <a:ext cx="4737003" cy="3462082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9476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7266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4141788" y="-1587"/>
            <a:ext cx="3173412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76" tIns="47486" rIns="94976" bIns="47486" anchor="ctr"/>
          <a:lstStyle/>
          <a:p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4141788" y="9118604"/>
            <a:ext cx="31734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87" tIns="0" rIns="19787" bIns="0" anchor="b"/>
          <a:lstStyle/>
          <a:p>
            <a:pPr algn="r" defTabSz="1020565"/>
            <a:r>
              <a:rPr lang="en-US" sz="1000" i="1">
                <a:latin typeface="Times New Roman" pitchFamily="18" charset="0"/>
              </a:rPr>
              <a:t>261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" y="9118604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76" tIns="47486" rIns="94976" bIns="47486" anchor="ctr"/>
          <a:lstStyle/>
          <a:p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6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76" tIns="47486" rIns="94976" bIns="47486" anchor="ctr"/>
          <a:lstStyle/>
          <a:p>
            <a:endParaRPr lang="en-US"/>
          </a:p>
        </p:txBody>
      </p:sp>
      <p:sp>
        <p:nvSpPr>
          <p:cNvPr id="921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6675" y="727075"/>
            <a:ext cx="4641850" cy="3587750"/>
          </a:xfrm>
          <a:ln cap="flat"/>
        </p:spPr>
      </p:sp>
      <p:sp>
        <p:nvSpPr>
          <p:cNvPr id="921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2150" cy="4318000"/>
          </a:xfrm>
          <a:noFill/>
          <a:ln w="9525"/>
        </p:spPr>
        <p:txBody>
          <a:bodyPr lIns="100580" tIns="52763" rIns="100580" bIns="52763"/>
          <a:lstStyle/>
          <a:p>
            <a:pPr marL="244429" indent="-244429" defTabSz="1020565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94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24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324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94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34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334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95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55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355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65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365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375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375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90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11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11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Doe07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406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40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26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Doe08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45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45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Doe08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488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488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98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08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19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Doe09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29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529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Doe09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49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549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Doe09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70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570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Doe09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58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58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DoeDoe0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60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60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1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DoeDoe0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62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62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DoeDoe0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63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63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1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3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5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7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9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99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3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93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99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4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949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5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95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7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97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299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299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0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1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01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2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02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3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4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04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5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051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6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4143378" y="-1587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4143378" y="9118603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1" tIns="0" rIns="19791" bIns="0" anchor="b"/>
          <a:lstStyle/>
          <a:p>
            <a:pPr algn="r" defTabSz="1022251"/>
            <a:r>
              <a:rPr lang="en-US" sz="1000" i="1" dirty="0">
                <a:latin typeface="Times New Roman" pitchFamily="18" charset="0"/>
              </a:rPr>
              <a:t>100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0" y="911860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0" y="-1587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997" tIns="47499" rIns="94997" bIns="47499" anchor="ctr"/>
          <a:lstStyle/>
          <a:p>
            <a:endParaRPr lang="en-US" dirty="0"/>
          </a:p>
        </p:txBody>
      </p:sp>
      <p:sp>
        <p:nvSpPr>
          <p:cNvPr id="307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307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4" cy="4319588"/>
          </a:xfrm>
          <a:noFill/>
          <a:ln w="9525"/>
        </p:spPr>
        <p:txBody>
          <a:bodyPr lIns="100606" tIns="52777" rIns="100606" bIns="52777"/>
          <a:lstStyle/>
          <a:p>
            <a:pPr marL="246040" indent="-246040" defTabSz="102225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8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8600"/>
            <a:ext cx="2133600" cy="708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248400" cy="708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41910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1910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8534400" cy="60960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85344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343400"/>
            <a:ext cx="85344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38150" indent="-4381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910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1910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534400" cy="60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458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685800" y="5486400"/>
            <a:ext cx="906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pitchFamily="34" charset="0"/>
              </a:rPr>
              <a:t>                     </a:t>
            </a: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7373779"/>
            <a:ext cx="100584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©</a:t>
            </a:r>
            <a:r>
              <a:rPr lang="en-US" sz="1000" dirty="0">
                <a:solidFill>
                  <a:schemeClr val="tx2"/>
                </a:solidFill>
                <a:latin typeface="Arial" pitchFamily="34" charset="0"/>
              </a:rPr>
              <a:t>  2021 Zvi M. Kedem                                                                                                                                                                                                                             5:</a:t>
            </a:r>
            <a:fld id="{5E7E200E-790F-4D5C-AB0F-53A7E6D0A6FE}" type="slidenum">
              <a:rPr lang="en-US" sz="1000" smtClean="0">
                <a:solidFill>
                  <a:schemeClr val="tx2"/>
                </a:solidFill>
                <a:latin typeface="Arial" pitchFamily="34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2pPr>
      <a:lvl3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3pPr>
      <a:lvl4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4pPr>
      <a:lvl5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5pPr>
      <a:lvl6pPr marL="4572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6pPr>
      <a:lvl7pPr marL="9144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7pPr>
      <a:lvl8pPr marL="13716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8pPr>
      <a:lvl9pPr marL="18288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9pPr>
    </p:titleStyle>
    <p:bodyStyle>
      <a:lvl1pPr marL="438150" indent="-4381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279F"/>
        </a:buClr>
        <a:buSzPct val="100000"/>
        <a:buFont typeface="Wingdings" panose="05000000000000000000" pitchFamily="2" charset="2"/>
        <a:buChar char="§"/>
        <a:defRPr sz="2400">
          <a:solidFill>
            <a:srgbClr val="00279F"/>
          </a:solidFill>
          <a:latin typeface="+mn-lt"/>
          <a:ea typeface="+mn-ea"/>
          <a:cs typeface="+mn-cs"/>
        </a:defRPr>
      </a:lvl1pPr>
      <a:lvl2pPr marL="850900" indent="-2984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Font typeface="Symbol" pitchFamily="18" charset="2"/>
        <a:buChar char="·"/>
        <a:defRPr sz="2000">
          <a:solidFill>
            <a:srgbClr val="00279F"/>
          </a:solidFill>
          <a:latin typeface="+mn-lt"/>
        </a:defRPr>
      </a:lvl2pPr>
      <a:lvl3pPr marL="1155700" indent="-19050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3pPr>
      <a:lvl4pPr marL="1441450" indent="-1714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4pPr>
      <a:lvl5pPr marL="17287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5pPr>
      <a:lvl6pPr marL="21859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6pPr>
      <a:lvl7pPr marL="26431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7pPr>
      <a:lvl8pPr marL="31003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8pPr>
      <a:lvl9pPr marL="35575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wired.com/2015/11/nu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1.wmf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emf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emf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4.bin"/></Relationships>
</file>

<file path=ppt/slides/_rels/slide2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98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95.wmf"/><Relationship Id="rId5" Type="http://schemas.openxmlformats.org/officeDocument/2006/relationships/image" Target="../media/image92.e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21.bin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0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wmf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wmf"/></Relationships>
</file>

<file path=ppt/slides/_rels/slide2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5" Type="http://schemas.openxmlformats.org/officeDocument/2006/relationships/image" Target="../media/image112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37.bin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wmf"/></Relationships>
</file>

<file path=ppt/slides/_rels/slide2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111.wmf"/><Relationship Id="rId3" Type="http://schemas.openxmlformats.org/officeDocument/2006/relationships/image" Target="../media/image114.emf"/><Relationship Id="rId7" Type="http://schemas.openxmlformats.org/officeDocument/2006/relationships/image" Target="../media/image116.e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99.wmf"/><Relationship Id="rId5" Type="http://schemas.openxmlformats.org/officeDocument/2006/relationships/image" Target="../media/image115.emf"/><Relationship Id="rId15" Type="http://schemas.openxmlformats.org/officeDocument/2006/relationships/image" Target="../media/image112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117.emf"/><Relationship Id="rId14" Type="http://schemas.openxmlformats.org/officeDocument/2006/relationships/oleObject" Target="../embeddings/oleObject37.bin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5</a:t>
            </a:r>
            <a:br>
              <a:rPr lang="en-US" dirty="0"/>
            </a:br>
            <a:r>
              <a:rPr lang="en-US"/>
              <a:t>Query </a:t>
            </a:r>
            <a:r>
              <a:rPr lang="en-US" dirty="0"/>
              <a:t>a</a:t>
            </a:r>
            <a:r>
              <a:rPr lang="en-US"/>
              <a:t>nd </a:t>
            </a:r>
            <a:r>
              <a:rPr lang="en-US" dirty="0"/>
              <a:t>Manipulation Operations</a:t>
            </a:r>
            <a:br>
              <a:rPr lang="en-US" dirty="0"/>
            </a:br>
            <a:r>
              <a:rPr lang="en-US"/>
              <a:t>SQL as </a:t>
            </a:r>
            <a:r>
              <a:rPr lang="en-US" dirty="0"/>
              <a:t>Data Query and Manipulation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</a:t>
            </a:r>
            <a:br>
              <a:rPr lang="en-US" dirty="0"/>
            </a:br>
            <a:r>
              <a:rPr lang="en-US" dirty="0"/>
              <a:t>Between Relational Algebra And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data model is a </a:t>
            </a:r>
            <a:r>
              <a:rPr lang="en-US" b="1" i="1" dirty="0">
                <a:solidFill>
                  <a:srgbClr val="FC0128"/>
                </a:solidFill>
              </a:rPr>
              <a:t>multiset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not a set; still rows in tables (we sometimes continue calling relations)</a:t>
            </a:r>
          </a:p>
          <a:p>
            <a:pPr lvl="1"/>
            <a:r>
              <a:rPr lang="en-US" dirty="0"/>
              <a:t>Still </a:t>
            </a:r>
            <a:r>
              <a:rPr lang="en-US" b="1" i="1" dirty="0">
                <a:solidFill>
                  <a:srgbClr val="FF0000"/>
                </a:solidFill>
              </a:rPr>
              <a:t>no order among rows</a:t>
            </a:r>
            <a:r>
              <a:rPr lang="en-US" dirty="0"/>
              <a:t>, (e.g., no such thing as the 1st row)</a:t>
            </a:r>
          </a:p>
          <a:p>
            <a:pPr lvl="1"/>
            <a:r>
              <a:rPr lang="en-US" dirty="0"/>
              <a:t>We </a:t>
            </a:r>
            <a:r>
              <a:rPr lang="en-US" b="1" i="1" dirty="0">
                <a:solidFill>
                  <a:srgbClr val="FF0000"/>
                </a:solidFill>
              </a:rPr>
              <a:t>can count the number of times a particular row appears </a:t>
            </a:r>
            <a:r>
              <a:rPr lang="en-US" dirty="0"/>
              <a:t>in the table (if we want to) </a:t>
            </a:r>
          </a:p>
          <a:p>
            <a:pPr lvl="1"/>
            <a:r>
              <a:rPr lang="en-US" dirty="0"/>
              <a:t>We can remove/not remove duplicates (most of the time) as we specify </a:t>
            </a:r>
          </a:p>
          <a:p>
            <a:pPr lvl="1"/>
            <a:r>
              <a:rPr lang="en-US" dirty="0"/>
              <a:t>There are some operators that specifically pay attention to duplicates</a:t>
            </a:r>
          </a:p>
          <a:p>
            <a:pPr lvl="1"/>
            <a:r>
              <a:rPr lang="en-US" dirty="0"/>
              <a:t>We </a:t>
            </a:r>
            <a:r>
              <a:rPr lang="en-US" b="1" i="1" dirty="0">
                <a:solidFill>
                  <a:srgbClr val="FC0128"/>
                </a:solidFill>
              </a:rPr>
              <a:t>must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know whether duplicates are removed (and how) for each SQL operation; luckily, easy though tedious, as we will see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multiset</a:t>
            </a:r>
            <a:r>
              <a:rPr lang="en-US" dirty="0"/>
              <a:t> is “between” a set and a list</a:t>
            </a:r>
          </a:p>
          <a:p>
            <a:r>
              <a:rPr lang="en-US" dirty="0"/>
              <a:t>In a </a:t>
            </a:r>
            <a:r>
              <a:rPr lang="en-US" b="1" i="1" dirty="0">
                <a:solidFill>
                  <a:srgbClr val="FF0000"/>
                </a:solidFill>
              </a:rPr>
              <a:t>list </a:t>
            </a:r>
            <a:r>
              <a:rPr lang="en-US" dirty="0"/>
              <a:t>we can specify for each position which element is there, therefore we have</a:t>
            </a:r>
          </a:p>
          <a:p>
            <a:pPr lvl="1"/>
            <a:r>
              <a:rPr lang="en-US" dirty="0"/>
              <a:t>Multiplicity</a:t>
            </a:r>
          </a:p>
          <a:p>
            <a:pPr lvl="1"/>
            <a:r>
              <a:rPr lang="en-US" dirty="0"/>
              <a:t>Order (e.g., we know what is the 1st element)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E376-92CC-4ACB-BF06-814833A1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an Actual Value of Null?</a:t>
            </a:r>
            <a:br>
              <a:rPr lang="en-US" dirty="0"/>
            </a:br>
            <a:r>
              <a:rPr lang="en-US" dirty="0"/>
              <a:t>How to Handle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6CF7-ABA2-4164-AB16-3684DE00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https://www.wired.com/2015/11/null/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A63E3-9283-40D6-B74B-15D7BEBE7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1905000"/>
            <a:ext cx="4629150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AD100-38C0-4CA2-BEEA-8D6ED28BE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5240337"/>
            <a:ext cx="4495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413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not discussed arithmetic operations yet, but will later</a:t>
            </a:r>
          </a:p>
          <a:p>
            <a:r>
              <a:rPr lang="en-US" dirty="0"/>
              <a:t>If one of the operands is NULL, the result is NULL (some minor exceptions), so:</a:t>
            </a:r>
          </a:p>
          <a:p>
            <a:pPr lvl="1"/>
            <a:r>
              <a:rPr lang="en-US" dirty="0"/>
              <a:t>5 + NULL = NULL</a:t>
            </a:r>
          </a:p>
          <a:p>
            <a:pPr lvl="1"/>
            <a:r>
              <a:rPr lang="en-US" dirty="0"/>
              <a:t>0 * NULL = NULL</a:t>
            </a:r>
          </a:p>
          <a:p>
            <a:pPr lvl="1"/>
            <a:r>
              <a:rPr lang="en-US" dirty="0"/>
              <a:t>NULL / 0 = NULL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NULLs are duplicates of each other (even though it is UNKNOWN whether they are equal to each other)*</a:t>
            </a:r>
          </a:p>
          <a:p>
            <a:r>
              <a:rPr lang="en-US" dirty="0"/>
              <a:t>We will understand what the implications of this are once we look a little closer at duplicates and aggregates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This is not my fault!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SELECT FROM WHERE statement does not remove duplicates at any stage of its execution</a:t>
            </a:r>
          </a:p>
          <a:p>
            <a:r>
              <a:rPr lang="en-US" dirty="0"/>
              <a:t>Standard UNION, EXCEPT, INTERSECT remove duplicates</a:t>
            </a:r>
          </a:p>
          <a:p>
            <a:r>
              <a:rPr lang="en-US" dirty="0"/>
              <a:t>UNION ALL, EXCEPT ALL, INTERSECT ALL do not remove duplicates with rather interesting semantics</a:t>
            </a:r>
          </a:p>
          <a:p>
            <a:endParaRPr lang="en-US" dirty="0"/>
          </a:p>
          <a:p>
            <a:r>
              <a:rPr lang="en-US" dirty="0"/>
              <a:t>We will use a simple database in Microsoft Access</a:t>
            </a:r>
          </a:p>
          <a:p>
            <a:r>
              <a:rPr lang="en-US" dirty="0"/>
              <a:t>It has one table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257800"/>
            <a:ext cx="2143125" cy="193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B, C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A &lt; 6;</a:t>
            </a:r>
          </a:p>
          <a:p>
            <a:pPr lvl="1">
              <a:buFont typeface="Symbol" pitchFamily="18" charset="2"/>
              <a:buNone/>
            </a:pPr>
            <a:r>
              <a:rPr lang="en-US" b="1" i="1" dirty="0"/>
              <a:t>		</a:t>
            </a:r>
            <a:r>
              <a:rPr lang="en-US" dirty="0"/>
              <a:t> 	</a:t>
            </a:r>
          </a:p>
        </p:txBody>
      </p:sp>
      <p:pic>
        <p:nvPicPr>
          <p:cNvPr id="8499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495800"/>
            <a:ext cx="1600200" cy="179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499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343400"/>
            <a:ext cx="2143125" cy="193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DISTINCT</a:t>
            </a:r>
            <a:r>
              <a:rPr lang="en-US" dirty="0"/>
              <a:t> B, C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A &lt; 6;</a:t>
            </a:r>
          </a:p>
          <a:p>
            <a:pPr lvl="1">
              <a:buFont typeface="Symbol" pitchFamily="18" charset="2"/>
              <a:buNone/>
            </a:pPr>
            <a:r>
              <a:rPr lang="en-US" b="1" i="1" dirty="0"/>
              <a:t>		</a:t>
            </a:r>
            <a:endParaRPr lang="en-US" dirty="0"/>
          </a:p>
          <a:p>
            <a:r>
              <a:rPr lang="en-US" dirty="0"/>
              <a:t>New keyword DISTINCT removes duplicates from the result (all NULLs are duplicates of each other) 	</a:t>
            </a:r>
          </a:p>
        </p:txBody>
      </p:sp>
      <p:pic>
        <p:nvPicPr>
          <p:cNvPr id="860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800600"/>
            <a:ext cx="1476375" cy="123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602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4572000"/>
            <a:ext cx="2143125" cy="193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Duplicate Rows From A Table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DISTINCT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R;</a:t>
            </a:r>
          </a:p>
          <a:p>
            <a:pPr marL="933450" lvl="1" indent="-381000">
              <a:buFont typeface="Symbol" pitchFamily="18" charset="2"/>
              <a:buNone/>
            </a:pPr>
            <a:r>
              <a:rPr lang="en-US" b="1" i="1" dirty="0"/>
              <a:t>		</a:t>
            </a:r>
            <a:endParaRPr lang="en-US" dirty="0"/>
          </a:p>
          <a:p>
            <a:pPr marL="457200" indent="-457200"/>
            <a:r>
              <a:rPr lang="en-US" dirty="0"/>
              <a:t>This can be used to remove duplicate rows (later need to rename the result so it is called R; minor syntax issue)	</a:t>
            </a:r>
          </a:p>
        </p:txBody>
      </p:sp>
      <p:pic>
        <p:nvPicPr>
          <p:cNvPr id="8704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800600"/>
            <a:ext cx="2219325" cy="178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724400"/>
            <a:ext cx="2143125" cy="193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58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perform aggregate functions on tables</a:t>
            </a:r>
          </a:p>
          <a:p>
            <a:r>
              <a:rPr lang="en-US" dirty="0"/>
              <a:t>The standard aggregate operators are: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SUM</a:t>
            </a:r>
            <a:r>
              <a:rPr lang="en-US" dirty="0"/>
              <a:t>; computes the sum; NULLs are ignored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AVG</a:t>
            </a:r>
            <a:r>
              <a:rPr lang="en-US" dirty="0"/>
              <a:t>; computes the average; NULLs are ignored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MAX</a:t>
            </a:r>
            <a:r>
              <a:rPr lang="en-US" dirty="0"/>
              <a:t>; computes the maximum; NULLs are ignored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dirty="0"/>
              <a:t>; computes the minimum; NULLs are ignored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COUNT</a:t>
            </a:r>
            <a:r>
              <a:rPr lang="en-US" dirty="0"/>
              <a:t>; computes the count (the number of); NULLs are ignored, but exception below</a:t>
            </a:r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sometimes important to specify whether duplicates should or should not be removed before the appropriate aggregate operator is applied</a:t>
            </a:r>
          </a:p>
          <a:p>
            <a:r>
              <a:rPr lang="en-US" dirty="0"/>
              <a:t>Modifiers to aggregate operators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ALL</a:t>
            </a:r>
            <a:r>
              <a:rPr lang="en-US" dirty="0"/>
              <a:t> (default, do not remove duplicates)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DISTINCT</a:t>
            </a:r>
            <a:r>
              <a:rPr lang="en-US" dirty="0"/>
              <a:t> (remove duplicates)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COUNT</a:t>
            </a:r>
            <a:r>
              <a:rPr lang="en-US" dirty="0"/>
              <a:t> can also have * specified, to count the number of tuples, without removing duplicates, here NULLs are not ignored, example of this later</a:t>
            </a:r>
          </a:p>
          <a:p>
            <a:r>
              <a:rPr lang="en-US" dirty="0"/>
              <a:t>Microsoft Access does not support DISTINCT in </a:t>
            </a:r>
            <a:r>
              <a:rPr lang="en-US"/>
              <a:t>aggregatons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</a:t>
            </a:r>
            <a:br>
              <a:rPr lang="en-US" dirty="0"/>
            </a:br>
            <a:r>
              <a:rPr lang="en-US" dirty="0"/>
              <a:t>Between Relational Algebra And SQL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domain is “enhanced” with a special element: </a:t>
            </a:r>
            <a:r>
              <a:rPr lang="en-US" b="1" i="1" dirty="0">
                <a:solidFill>
                  <a:srgbClr val="FF0000"/>
                </a:solidFill>
              </a:rPr>
              <a:t>NULL</a:t>
            </a:r>
          </a:p>
          <a:p>
            <a:pPr lvl="1"/>
            <a:r>
              <a:rPr lang="en-US" dirty="0"/>
              <a:t>Very strange semantics for handling those elements</a:t>
            </a:r>
          </a:p>
          <a:p>
            <a:pPr lvl="1"/>
            <a:r>
              <a:rPr lang="en-US" dirty="0"/>
              <a:t>But perhaps unavoidably so</a:t>
            </a:r>
          </a:p>
          <a:p>
            <a:pPr lvl="1"/>
            <a:r>
              <a:rPr lang="en-US" dirty="0"/>
              <a:t>We need, and we will, understand them</a:t>
            </a:r>
          </a:p>
          <a:p>
            <a:endParaRPr lang="en-US" dirty="0"/>
          </a:p>
          <a:p>
            <a:r>
              <a:rPr lang="en-US" dirty="0"/>
              <a:t>“Pretty printing” of output: sorting and similar</a:t>
            </a:r>
          </a:p>
          <a:p>
            <a:pPr lvl="1"/>
            <a:r>
              <a:rPr lang="en-US" dirty="0"/>
              <a:t>Not difficult, but useful, we will not focus on this</a:t>
            </a:r>
          </a:p>
          <a:p>
            <a:endParaRPr lang="en-US" dirty="0"/>
          </a:p>
          <a:p>
            <a:r>
              <a:rPr lang="en-US" dirty="0"/>
              <a:t>Operations for </a:t>
            </a:r>
          </a:p>
          <a:p>
            <a:pPr lvl="1"/>
            <a:r>
              <a:rPr lang="en-US" dirty="0"/>
              <a:t>Inserting</a:t>
            </a:r>
          </a:p>
          <a:p>
            <a:pPr lvl="1"/>
            <a:r>
              <a:rPr lang="en-US" dirty="0"/>
              <a:t>Deleting</a:t>
            </a:r>
          </a:p>
          <a:p>
            <a:pPr lvl="1"/>
            <a:r>
              <a:rPr lang="en-US" dirty="0"/>
              <a:t>Changing/updating (sometimes not easily reducible to deleting and inserting)</a:t>
            </a:r>
          </a:p>
          <a:p>
            <a:endParaRPr lang="en-US" dirty="0"/>
          </a:p>
          <a:p>
            <a:r>
              <a:rPr lang="en-US" dirty="0"/>
              <a:t>Additional capabilities and tools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average Amt in Invoice, considering only orders from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AVG(Amt)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#2009-02-02#;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 that we must not remove duplicates before computing the average of all the values of Amt, to get the right answer</a:t>
            </a:r>
          </a:p>
          <a:p>
            <a:pPr lvl="1"/>
            <a:r>
              <a:rPr lang="en-US" dirty="0"/>
              <a:t>Note that we had to assume that there are no duplicate rows in Invoice; we know how to clean up a table</a:t>
            </a:r>
          </a:p>
          <a:p>
            <a:pPr lvl="1"/>
            <a:r>
              <a:rPr lang="en-US" dirty="0"/>
              <a:t>Note syntax for date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11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8613" y="3571875"/>
            <a:ext cx="1781175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Find the average Amt in Invoice, considering only DISTINCT amount values in orders from February 2, 2009</a:t>
            </a:r>
          </a:p>
          <a:p>
            <a:pPr lvl="1">
              <a:defRPr/>
            </a:pP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AVG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00AE00"/>
                </a:solidFill>
              </a:rPr>
              <a:t>DISTINCT</a:t>
            </a:r>
            <a:r>
              <a:rPr lang="en-US" dirty="0"/>
              <a:t> Amt)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#2009-02-02#;</a:t>
            </a:r>
          </a:p>
          <a:p>
            <a:pPr>
              <a:defRPr/>
            </a:pPr>
            <a:r>
              <a:rPr lang="en-US" dirty="0"/>
              <a:t>Cannot run this on Microsoft Access</a:t>
            </a:r>
          </a:p>
          <a:p>
            <a:pPr lvl="1">
              <a:defRPr/>
            </a:pPr>
            <a:r>
              <a:rPr lang="en-US" dirty="0"/>
              <a:t>Should return: 60</a:t>
            </a:r>
          </a:p>
          <a:p>
            <a:pPr lvl="1">
              <a:defRPr/>
            </a:pPr>
            <a:endParaRPr lang="en-US" dirty="0"/>
          </a:p>
          <a:p>
            <a:pPr lvl="1">
              <a:buFont typeface="Symbol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average Amt in Invoice, considering only orders from February 2, 2008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AVG</a:t>
            </a:r>
            <a:r>
              <a:rPr lang="en-US" dirty="0"/>
              <a:t>(Amt)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#2008-02-02#;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5763" y="3552825"/>
            <a:ext cx="1666875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number of different values of Amt in Invoice, taking into account only orders from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COUNT</a:t>
            </a: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DISTINCT</a:t>
            </a:r>
            <a:r>
              <a:rPr lang="en-US" dirty="0"/>
              <a:t> Amt)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#2009-02-02#;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Here we had to remove duplicates, to get the right answer</a:t>
            </a:r>
          </a:p>
          <a:p>
            <a:pPr lvl="1"/>
            <a:r>
              <a:rPr lang="en-US" dirty="0"/>
              <a:t>Cannot run on Microsoft Access</a:t>
            </a:r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largest Amt in Invoice, considering only orders from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MAX</a:t>
            </a:r>
            <a:r>
              <a:rPr lang="en-US" dirty="0"/>
              <a:t>(Amt)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#2009-02-02#;</a:t>
            </a:r>
          </a:p>
          <a:p>
            <a:pPr lvl="1"/>
            <a:r>
              <a:rPr lang="en-US" dirty="0"/>
              <a:t>Does not matter if we remove duplicates or not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728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1475" y="3529013"/>
            <a:ext cx="16954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smallest Amt in Invoice, considering only orders from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MIN</a:t>
            </a:r>
            <a:r>
              <a:rPr lang="en-US" dirty="0"/>
              <a:t>(Amt)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#2009-02-02#;</a:t>
            </a:r>
          </a:p>
          <a:p>
            <a:pPr lvl="1"/>
            <a:r>
              <a:rPr lang="en-US" dirty="0"/>
              <a:t>Does not matter if we remove duplicates or not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number of tuples in Invoice, considering only orders from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COUNT</a:t>
            </a:r>
            <a:r>
              <a:rPr lang="en-US" dirty="0"/>
              <a:t>(*)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#2009-02-02#;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</a:t>
            </a:r>
            <a:br>
              <a:rPr lang="en-US" dirty="0"/>
            </a:br>
            <a:r>
              <a:rPr lang="en-US" dirty="0"/>
              <a:t>Between Relational Algebra And SQL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contains all the power of relational algebra and more</a:t>
            </a:r>
          </a:p>
          <a:p>
            <a:endParaRPr lang="en-US" dirty="0"/>
          </a:p>
          <a:p>
            <a:r>
              <a:rPr lang="en-US" dirty="0"/>
              <a:t>Many redundant/superfluous operators (relational algebra, as we described, had only one: intersection, which can be computed using differences)</a:t>
            </a:r>
          </a:p>
          <a:p>
            <a:endParaRPr lang="en-US" dirty="0"/>
          </a:p>
          <a:p>
            <a:r>
              <a:rPr lang="en-US" dirty="0"/>
              <a:t>SQL provides statistical operators, such as AVG (average), which are very important and useful in practice</a:t>
            </a:r>
          </a:p>
          <a:p>
            <a:pPr lvl="1"/>
            <a:r>
              <a:rPr lang="en-US" dirty="0"/>
              <a:t>Can be performed on subsets of rows; e.g. average salary per company branch</a:t>
            </a:r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2900" y="3519488"/>
            <a:ext cx="1752600" cy="73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number of tuples in Invoice, considering only orders from February 2, 2008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 COUNT</a:t>
            </a:r>
            <a:r>
              <a:rPr lang="en-US" dirty="0"/>
              <a:t>(*)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#2008-02-02#;</a:t>
            </a:r>
          </a:p>
        </p:txBody>
      </p: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0513" y="3529013"/>
            <a:ext cx="1857375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</a:t>
            </a:r>
            <a:br>
              <a:rPr lang="en-US" dirty="0"/>
            </a:br>
            <a:r>
              <a:rPr lang="en-US" dirty="0"/>
              <a:t>FROM …</a:t>
            </a:r>
            <a:br>
              <a:rPr lang="en-US" dirty="0"/>
            </a:br>
            <a:r>
              <a:rPr lang="en-US" dirty="0"/>
              <a:t>WHERE …</a:t>
            </a:r>
            <a:br>
              <a:rPr lang="en-US" dirty="0"/>
            </a:br>
            <a:r>
              <a:rPr lang="en-US" dirty="0"/>
              <a:t>part produces an empty table then:</a:t>
            </a:r>
          </a:p>
          <a:p>
            <a:pPr lvl="1"/>
            <a:r>
              <a:rPr lang="en-US" dirty="0"/>
              <a:t>SELECT COUNT (*)</a:t>
            </a:r>
            <a:br>
              <a:rPr lang="en-US" dirty="0"/>
            </a:br>
            <a:r>
              <a:rPr lang="en-US" dirty="0"/>
              <a:t>returns 0</a:t>
            </a:r>
          </a:p>
          <a:p>
            <a:pPr lvl="1"/>
            <a:r>
              <a:rPr lang="en-US" dirty="0"/>
              <a:t>SELECT COUNT </a:t>
            </a:r>
            <a:br>
              <a:rPr lang="en-US" dirty="0"/>
            </a:br>
            <a:r>
              <a:rPr lang="en-US" dirty="0"/>
              <a:t>returns 0</a:t>
            </a:r>
          </a:p>
          <a:p>
            <a:pPr lvl="1"/>
            <a:r>
              <a:rPr lang="en-US" dirty="0"/>
              <a:t>SELECT MAX</a:t>
            </a:r>
            <a:br>
              <a:rPr lang="en-US" dirty="0"/>
            </a:br>
            <a:r>
              <a:rPr lang="en-US" dirty="0"/>
              <a:t>returns NULL</a:t>
            </a:r>
          </a:p>
          <a:p>
            <a:pPr lvl="1"/>
            <a:r>
              <a:rPr lang="en-US" dirty="0"/>
              <a:t>SELECT MIN</a:t>
            </a:r>
            <a:br>
              <a:rPr lang="en-US" dirty="0"/>
            </a:br>
            <a:r>
              <a:rPr lang="en-US" dirty="0"/>
              <a:t>returns NULL</a:t>
            </a:r>
          </a:p>
          <a:p>
            <a:pPr lvl="1"/>
            <a:r>
              <a:rPr lang="en-US" dirty="0"/>
              <a:t>SELECT AVG</a:t>
            </a:r>
            <a:br>
              <a:rPr lang="en-US" dirty="0"/>
            </a:br>
            <a:r>
              <a:rPr lang="en-US" dirty="0"/>
              <a:t>returns NULL</a:t>
            </a:r>
          </a:p>
          <a:p>
            <a:pPr lvl="1"/>
            <a:r>
              <a:rPr lang="en-US" dirty="0"/>
              <a:t>SELECT SUM</a:t>
            </a:r>
            <a:br>
              <a:rPr lang="en-US" dirty="0"/>
            </a:br>
            <a:r>
              <a:rPr lang="en-US" dirty="0"/>
              <a:t>returns NULL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the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FROM …</a:t>
            </a:r>
            <a:br>
              <a:rPr lang="en-US" dirty="0"/>
            </a:br>
            <a:r>
              <a:rPr lang="en-US" dirty="0"/>
              <a:t>    WHERE 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produces an empty table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:</a:t>
            </a:r>
          </a:p>
          <a:p>
            <a:pPr>
              <a:buFont typeface="Monotype Sorts" pitchFamily="2" charset="2"/>
              <a:buNone/>
            </a:pPr>
            <a:br>
              <a:rPr lang="en-US" dirty="0"/>
            </a:br>
            <a:r>
              <a:rPr lang="en-US" dirty="0"/>
              <a:t>	SELECT SUM….              returns NULL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violates standard mathematics, for instance, the set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is empty, but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and not undefined or NULL</a:t>
            </a:r>
          </a:p>
          <a:p>
            <a:pPr lvl="1"/>
            <a:endParaRPr lang="en-US" dirty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4902200" y="3175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3175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32377"/>
              </p:ext>
            </p:extLst>
          </p:nvPr>
        </p:nvGraphicFramePr>
        <p:xfrm>
          <a:off x="1262056" y="5598620"/>
          <a:ext cx="5291144" cy="5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25680" imgH="253800" progId="Equation.DSMT4">
                  <p:embed/>
                </p:oleObj>
              </mc:Choice>
              <mc:Fallback>
                <p:oleObj name="Equation" r:id="rId5" imgW="24256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56" y="5598620"/>
                        <a:ext cx="5291144" cy="554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3C8EC22-32B2-4A46-9BD7-A19F66D08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73772"/>
              </p:ext>
            </p:extLst>
          </p:nvPr>
        </p:nvGraphicFramePr>
        <p:xfrm>
          <a:off x="1209771" y="4892208"/>
          <a:ext cx="4511484" cy="57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93680" imgH="253800" progId="Equation.DSMT4">
                  <p:embed/>
                </p:oleObj>
              </mc:Choice>
              <mc:Fallback>
                <p:oleObj name="Equation" r:id="rId7" imgW="1993680" imgH="253800" progId="Equation.DSMT4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771" y="4892208"/>
                        <a:ext cx="4511484" cy="574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I own all the plants</a:t>
            </a:r>
          </a:p>
          <a:p>
            <a:r>
              <a:rPr lang="en-US" dirty="0"/>
              <a:t>How much money I made (or actually invoiced) on February 2, 2009?</a:t>
            </a:r>
          </a:p>
          <a:p>
            <a:r>
              <a:rPr lang="en-US" dirty="0"/>
              <a:t>Let’s use a nice title for the column (just to practice)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 SUM</a:t>
            </a:r>
            <a:r>
              <a:rPr lang="en-US" dirty="0"/>
              <a:t>(Amt) </a:t>
            </a:r>
            <a:r>
              <a:rPr lang="en-US" dirty="0">
                <a:solidFill>
                  <a:srgbClr val="00AE00"/>
                </a:solidFill>
              </a:rPr>
              <a:t>AS</a:t>
            </a:r>
            <a:r>
              <a:rPr lang="en-US" dirty="0"/>
              <a:t> Billed20090202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#2009-02-02#;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Logically, it makes sense that we get 330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54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1963" y="3567113"/>
            <a:ext cx="1514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I own all the plants</a:t>
            </a:r>
          </a:p>
          <a:p>
            <a:r>
              <a:rPr lang="en-US" dirty="0"/>
              <a:t>How much money I made (or invoiced) on February 2, 2008?</a:t>
            </a:r>
          </a:p>
          <a:p>
            <a:pPr lvl="1"/>
            <a:r>
              <a:rPr lang="en-US" dirty="0"/>
              <a:t>If we look at our database, we will see that I did not make any money (I have no invoices for this date)</a:t>
            </a:r>
          </a:p>
          <a:p>
            <a:r>
              <a:rPr lang="en-US" dirty="0"/>
              <a:t>Let’s use a nice title for the column (just to practice)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 SUM</a:t>
            </a:r>
            <a:r>
              <a:rPr lang="en-US" dirty="0"/>
              <a:t>(Amt) </a:t>
            </a:r>
            <a:r>
              <a:rPr lang="en-US" dirty="0">
                <a:solidFill>
                  <a:srgbClr val="00AE00"/>
                </a:solidFill>
              </a:rPr>
              <a:t>AS</a:t>
            </a:r>
            <a:r>
              <a:rPr lang="en-US" dirty="0"/>
              <a:t> Billed20080202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#2008-02-02#;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Logically (and mathematically, following standard laws of mathematics), it makes sense that we get 0</a:t>
            </a:r>
          </a:p>
          <a:p>
            <a:r>
              <a:rPr lang="en-US" dirty="0"/>
              <a:t>But we get NULL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75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5763" y="3543300"/>
            <a:ext cx="1666875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applications it may make sense</a:t>
            </a:r>
          </a:p>
          <a:p>
            <a:r>
              <a:rPr lang="en-US" dirty="0"/>
              <a:t>For example, if a student has not taken any classes, perhaps the right GPA is NULL</a:t>
            </a:r>
          </a:p>
          <a:p>
            <a:r>
              <a:rPr lang="en-US" dirty="0"/>
              <a:t>Even in Mathematics, we would be computing number of points divided by number of courses, 0/0, which is undefined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Multisets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relational algebra, the basic object was a </a:t>
            </a:r>
            <a:r>
              <a:rPr lang="en-US" b="1" i="1" dirty="0">
                <a:solidFill>
                  <a:srgbClr val="FF0000"/>
                </a:solidFill>
              </a:rPr>
              <a:t>set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Order of elements cannot be specified</a:t>
            </a:r>
          </a:p>
          <a:p>
            <a:pPr lvl="1"/>
            <a:r>
              <a:rPr lang="en-US" dirty="0"/>
              <a:t>The multiplicity (how many times an element appearing in the set appears in it) </a:t>
            </a:r>
            <a:r>
              <a:rPr lang="en-US" b="1" i="1" dirty="0">
                <a:solidFill>
                  <a:srgbClr val="FF0000"/>
                </a:solidFill>
              </a:rPr>
              <a:t>cannot</a:t>
            </a:r>
            <a:r>
              <a:rPr lang="en-US" dirty="0"/>
              <a:t> be specified; i.e., cannot say that “a” appears 3 times but can only say whether it appears in a set or not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SQL the basic element is a </a:t>
            </a:r>
            <a:r>
              <a:rPr lang="en-US" b="1" i="1" dirty="0">
                <a:solidFill>
                  <a:srgbClr val="FF0000"/>
                </a:solidFill>
              </a:rPr>
              <a:t>multiset</a:t>
            </a:r>
          </a:p>
          <a:p>
            <a:pPr lvl="1"/>
            <a:r>
              <a:rPr lang="en-US" dirty="0"/>
              <a:t>Order of elements cannot be specified</a:t>
            </a:r>
          </a:p>
          <a:p>
            <a:pPr lvl="1"/>
            <a:r>
              <a:rPr lang="en-US" dirty="0"/>
              <a:t>The multiplicity (how many times an element appearing in the set appears in it) </a:t>
            </a:r>
            <a:r>
              <a:rPr lang="en-US" b="1" i="1" dirty="0">
                <a:solidFill>
                  <a:srgbClr val="FF0000"/>
                </a:solidFill>
              </a:rPr>
              <a:t>can</a:t>
            </a:r>
            <a:r>
              <a:rPr lang="en-US" dirty="0"/>
              <a:t> be specified; i.e., can say that “a” appears 3 times in a multiset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It is possible to have quite a sophisticated query, which shows the importance of this construct:</a:t>
            </a:r>
          </a:p>
          <a:p>
            <a:pPr marL="457200" indent="-457200"/>
            <a:r>
              <a:rPr lang="en-US" dirty="0"/>
              <a:t>(Completely) ignoring all orders placed by C = 3000, list for each Idate the sum of all orders placed, if the average order placed was larger than 100</a:t>
            </a:r>
          </a:p>
          <a:p>
            <a:pPr marL="933450" lvl="1" indent="-381000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Idate, </a:t>
            </a:r>
            <a:r>
              <a:rPr lang="en-US" dirty="0">
                <a:solidFill>
                  <a:srgbClr val="00AE00"/>
                </a:solidFill>
              </a:rPr>
              <a:t>SUM</a:t>
            </a:r>
            <a:r>
              <a:rPr lang="en-US" dirty="0"/>
              <a:t>(Amt)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 &lt;&gt; 3000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BY</a:t>
            </a:r>
            <a:r>
              <a:rPr lang="en-US" dirty="0"/>
              <a:t> Idate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HAVING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AVG</a:t>
            </a:r>
            <a:r>
              <a:rPr lang="en-US" dirty="0"/>
              <a:t>(Amt) &gt; 100;</a:t>
            </a:r>
          </a:p>
          <a:p>
            <a:pPr marL="457200" indent="-457200"/>
            <a:r>
              <a:rPr lang="en-US" dirty="0"/>
              <a:t>The order of execution is:</a:t>
            </a:r>
          </a:p>
          <a:p>
            <a:pPr marL="933450" lvl="1" indent="-381000">
              <a:buFont typeface="Symbol" pitchFamily="18" charset="2"/>
              <a:buAutoNum type="arabicPeriod"/>
            </a:pPr>
            <a:r>
              <a:rPr lang="en-US" dirty="0"/>
              <a:t>FROM</a:t>
            </a:r>
          </a:p>
          <a:p>
            <a:pPr marL="933450" lvl="1" indent="-381000">
              <a:buFont typeface="Symbol" pitchFamily="18" charset="2"/>
              <a:buAutoNum type="arabicPeriod"/>
            </a:pPr>
            <a:r>
              <a:rPr lang="en-US" dirty="0"/>
              <a:t>WHERE</a:t>
            </a:r>
          </a:p>
          <a:p>
            <a:pPr marL="933450" lvl="1" indent="-381000">
              <a:buFont typeface="Symbol" pitchFamily="18" charset="2"/>
              <a:buAutoNum type="arabicPeriod"/>
            </a:pPr>
            <a:r>
              <a:rPr lang="en-US" dirty="0"/>
              <a:t>GROUP</a:t>
            </a:r>
          </a:p>
          <a:p>
            <a:pPr marL="933450" lvl="1" indent="-381000">
              <a:buFont typeface="Symbol" pitchFamily="18" charset="2"/>
              <a:buAutoNum type="arabicPeriod"/>
            </a:pPr>
            <a:r>
              <a:rPr lang="en-US" dirty="0"/>
              <a:t>HAVING</a:t>
            </a:r>
          </a:p>
          <a:p>
            <a:pPr marL="933450" lvl="1" indent="-381000">
              <a:buFont typeface="Symbol" pitchFamily="18" charset="2"/>
              <a:buAutoNum type="arabicPeriod"/>
            </a:pPr>
            <a:r>
              <a:rPr lang="en-US" dirty="0"/>
              <a:t>SELECT</a:t>
            </a:r>
          </a:p>
          <a:p>
            <a:pPr marL="457200" indent="-457200"/>
            <a:r>
              <a:rPr lang="en-US" dirty="0"/>
              <a:t>We will trace this example to see how this works</a:t>
            </a:r>
          </a:p>
        </p:txBody>
      </p:sp>
    </p:spTree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smaller table, I only put the day (one digit) instead of the full date, which the database has</a:t>
            </a:r>
          </a:p>
          <a:p>
            <a:r>
              <a:rPr lang="en-US" dirty="0"/>
              <a:t>So instead of 2009-02-02 I just write 2 for the day</a:t>
            </a:r>
          </a:p>
          <a:p>
            <a:r>
              <a:rPr lang="en-US" dirty="0"/>
              <a:t>No problem, as everything in the table is in the range 2009-02-01 to 2009-02-03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Invoice	I	Amt	Idate	C</a:t>
            </a:r>
            <a:br>
              <a:rPr lang="en-US" dirty="0"/>
            </a:br>
            <a:r>
              <a:rPr lang="en-US" dirty="0"/>
              <a:t>		501	  30	2	2000</a:t>
            </a:r>
            <a:br>
              <a:rPr lang="en-US" dirty="0"/>
            </a:br>
            <a:r>
              <a:rPr lang="en-US" dirty="0"/>
              <a:t>		502	300	3	3000</a:t>
            </a:r>
            <a:br>
              <a:rPr lang="en-US" dirty="0"/>
            </a:br>
            <a:r>
              <a:rPr lang="en-US" dirty="0"/>
              <a:t>		503	200	1	1000</a:t>
            </a:r>
            <a:br>
              <a:rPr lang="en-US" dirty="0"/>
            </a:br>
            <a:r>
              <a:rPr lang="en-US" dirty="0"/>
              <a:t>		504	160	3	1000</a:t>
            </a:r>
            <a:br>
              <a:rPr lang="en-US" dirty="0"/>
            </a:br>
            <a:r>
              <a:rPr lang="en-US" dirty="0"/>
              <a:t>		505	150	2	2000</a:t>
            </a:r>
            <a:br>
              <a:rPr lang="en-US" dirty="0"/>
            </a:br>
            <a:r>
              <a:rPr lang="en-US" dirty="0"/>
              <a:t>		506	150	2	4000</a:t>
            </a:r>
            <a:br>
              <a:rPr lang="en-US" dirty="0"/>
            </a:br>
            <a:r>
              <a:rPr lang="en-US" dirty="0"/>
              <a:t>		507	200	NULL	2000</a:t>
            </a:r>
            <a:br>
              <a:rPr lang="en-US" dirty="0"/>
            </a:br>
            <a:r>
              <a:rPr lang="en-US" dirty="0"/>
              <a:t>		508	  20	3	1000</a:t>
            </a:r>
            <a:br>
              <a:rPr lang="en-US" dirty="0"/>
            </a:br>
            <a:r>
              <a:rPr lang="en-US" dirty="0"/>
              <a:t>		509	  20	NULL	4000</a:t>
            </a:r>
          </a:p>
          <a:p>
            <a:r>
              <a:rPr lang="en-US" dirty="0"/>
              <a:t>After FROM, no change, we do not have Cartesian product in the example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		I	Amt	Idate	C</a:t>
            </a:r>
            <a:br>
              <a:rPr lang="en-US" dirty="0"/>
            </a:br>
            <a:r>
              <a:rPr lang="en-US" dirty="0"/>
              <a:t>		501	  30	2	2000</a:t>
            </a:r>
            <a:br>
              <a:rPr lang="en-US" dirty="0"/>
            </a:br>
            <a:r>
              <a:rPr lang="en-US" dirty="0"/>
              <a:t>		502	300	3	3000</a:t>
            </a:r>
            <a:br>
              <a:rPr lang="en-US" dirty="0"/>
            </a:br>
            <a:r>
              <a:rPr lang="en-US" dirty="0"/>
              <a:t>		503	200	1	1000</a:t>
            </a:r>
            <a:br>
              <a:rPr lang="en-US" dirty="0"/>
            </a:br>
            <a:r>
              <a:rPr lang="en-US" dirty="0"/>
              <a:t>		504	160	3	1000</a:t>
            </a:r>
            <a:br>
              <a:rPr lang="en-US" dirty="0"/>
            </a:br>
            <a:r>
              <a:rPr lang="en-US" dirty="0"/>
              <a:t>		505	150	2	2000</a:t>
            </a:r>
            <a:br>
              <a:rPr lang="en-US" dirty="0"/>
            </a:br>
            <a:r>
              <a:rPr lang="en-US" dirty="0"/>
              <a:t>		506	150	2	4000</a:t>
            </a:r>
            <a:br>
              <a:rPr lang="en-US" dirty="0"/>
            </a:br>
            <a:r>
              <a:rPr lang="en-US" dirty="0"/>
              <a:t>		507	200	NULL	2000</a:t>
            </a:r>
            <a:br>
              <a:rPr lang="en-US" dirty="0"/>
            </a:br>
            <a:r>
              <a:rPr lang="en-US" dirty="0"/>
              <a:t>		508	  20	3	1000</a:t>
            </a:r>
            <a:br>
              <a:rPr lang="en-US" dirty="0"/>
            </a:br>
            <a:r>
              <a:rPr lang="en-US" dirty="0"/>
              <a:t>		509	  20	NULL	4000	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		I	Amt	Idate	C</a:t>
            </a:r>
            <a:br>
              <a:rPr lang="en-US" dirty="0"/>
            </a:br>
            <a:r>
              <a:rPr lang="en-US" dirty="0"/>
              <a:t>		501	  30	2	2000</a:t>
            </a:r>
            <a:br>
              <a:rPr lang="en-US" dirty="0"/>
            </a:br>
            <a:r>
              <a:rPr lang="en-US" dirty="0"/>
              <a:t>		502	300	3	3000</a:t>
            </a:r>
            <a:br>
              <a:rPr lang="en-US" dirty="0"/>
            </a:br>
            <a:r>
              <a:rPr lang="en-US" dirty="0"/>
              <a:t>		503	200	1	1000</a:t>
            </a:r>
            <a:br>
              <a:rPr lang="en-US" dirty="0"/>
            </a:br>
            <a:r>
              <a:rPr lang="en-US" dirty="0"/>
              <a:t>		504	160	3	1000</a:t>
            </a:r>
            <a:br>
              <a:rPr lang="en-US" dirty="0"/>
            </a:br>
            <a:r>
              <a:rPr lang="en-US" dirty="0"/>
              <a:t>		505	150	2	2000</a:t>
            </a:r>
            <a:br>
              <a:rPr lang="en-US" dirty="0"/>
            </a:br>
            <a:r>
              <a:rPr lang="en-US" dirty="0"/>
              <a:t>		506	150	2	4000</a:t>
            </a:r>
            <a:br>
              <a:rPr lang="en-US" dirty="0"/>
            </a:br>
            <a:r>
              <a:rPr lang="en-US" dirty="0"/>
              <a:t>		507	200	NULL	2000</a:t>
            </a:r>
            <a:br>
              <a:rPr lang="en-US" dirty="0"/>
            </a:br>
            <a:r>
              <a:rPr lang="en-US" dirty="0"/>
              <a:t>		508	  20	3	1000</a:t>
            </a:r>
            <a:br>
              <a:rPr lang="en-US" dirty="0"/>
            </a:br>
            <a:r>
              <a:rPr lang="en-US" dirty="0"/>
              <a:t>		509	  20	NULL	4000</a:t>
            </a:r>
          </a:p>
          <a:p>
            <a:r>
              <a:rPr lang="en-US" dirty="0"/>
              <a:t>After WHERE C &lt;&gt; 3000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 			I	Amt	Idate	C</a:t>
            </a:r>
            <a:br>
              <a:rPr lang="en-US" dirty="0"/>
            </a:br>
            <a:r>
              <a:rPr lang="en-US" dirty="0"/>
              <a:t>		501	  30	2	2000</a:t>
            </a:r>
            <a:br>
              <a:rPr lang="en-US" dirty="0"/>
            </a:br>
            <a:r>
              <a:rPr lang="en-US" dirty="0"/>
              <a:t>		503	200	1	1000</a:t>
            </a:r>
            <a:br>
              <a:rPr lang="en-US" dirty="0"/>
            </a:br>
            <a:r>
              <a:rPr lang="en-US" dirty="0"/>
              <a:t>		504	160	3	1000</a:t>
            </a:r>
            <a:br>
              <a:rPr lang="en-US" dirty="0"/>
            </a:br>
            <a:r>
              <a:rPr lang="en-US" dirty="0"/>
              <a:t>		505	150	2	2000</a:t>
            </a:r>
            <a:br>
              <a:rPr lang="en-US" dirty="0"/>
            </a:br>
            <a:r>
              <a:rPr lang="en-US" dirty="0"/>
              <a:t>		506	150	2	4000</a:t>
            </a:r>
            <a:br>
              <a:rPr lang="en-US" dirty="0"/>
            </a:br>
            <a:r>
              <a:rPr lang="en-US" dirty="0"/>
              <a:t>		507	200	NULL	2000</a:t>
            </a:r>
            <a:br>
              <a:rPr lang="en-US" dirty="0"/>
            </a:br>
            <a:r>
              <a:rPr lang="en-US" dirty="0"/>
              <a:t>		508	  20	3	1000</a:t>
            </a:r>
            <a:br>
              <a:rPr lang="en-US" dirty="0"/>
            </a:br>
            <a:r>
              <a:rPr lang="en-US" dirty="0"/>
              <a:t>		509	  20	NULL	4000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		I	Amt	Idate	C</a:t>
            </a:r>
            <a:br>
              <a:rPr lang="en-US" dirty="0"/>
            </a:br>
            <a:r>
              <a:rPr lang="en-US" dirty="0"/>
              <a:t>		501	  30	2	2000</a:t>
            </a:r>
            <a:br>
              <a:rPr lang="en-US" dirty="0"/>
            </a:br>
            <a:r>
              <a:rPr lang="en-US" dirty="0"/>
              <a:t>		503	200	1	1000</a:t>
            </a:r>
            <a:br>
              <a:rPr lang="en-US" dirty="0"/>
            </a:br>
            <a:r>
              <a:rPr lang="en-US" dirty="0"/>
              <a:t>		504	160	3	1000</a:t>
            </a:r>
            <a:br>
              <a:rPr lang="en-US" dirty="0"/>
            </a:br>
            <a:r>
              <a:rPr lang="en-US" dirty="0"/>
              <a:t>		505	150	2	2000</a:t>
            </a:r>
            <a:br>
              <a:rPr lang="en-US" dirty="0"/>
            </a:br>
            <a:r>
              <a:rPr lang="en-US" dirty="0"/>
              <a:t>		506	150	2	4000</a:t>
            </a:r>
            <a:br>
              <a:rPr lang="en-US" dirty="0"/>
            </a:br>
            <a:r>
              <a:rPr lang="en-US" dirty="0"/>
              <a:t>		507	200	NULL	2000</a:t>
            </a:r>
            <a:br>
              <a:rPr lang="en-US" dirty="0"/>
            </a:br>
            <a:r>
              <a:rPr lang="en-US" dirty="0"/>
              <a:t>		508	  20	3	1000</a:t>
            </a:r>
            <a:br>
              <a:rPr lang="en-US" dirty="0"/>
            </a:br>
            <a:r>
              <a:rPr lang="en-US" dirty="0"/>
              <a:t>		509	  20	NULL	4000</a:t>
            </a:r>
          </a:p>
          <a:p>
            <a:r>
              <a:rPr lang="en-US" dirty="0"/>
              <a:t>After GROUP BY Idate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		I	Amt	Idate	C</a:t>
            </a:r>
            <a:br>
              <a:rPr lang="en-US" dirty="0"/>
            </a:br>
            <a:r>
              <a:rPr lang="en-US" dirty="0"/>
              <a:t>		501	  30	2	2000</a:t>
            </a:r>
            <a:br>
              <a:rPr lang="en-US" dirty="0"/>
            </a:br>
            <a:r>
              <a:rPr lang="en-US" dirty="0"/>
              <a:t>		505	150	2	2000</a:t>
            </a:r>
            <a:br>
              <a:rPr lang="en-US" dirty="0"/>
            </a:br>
            <a:r>
              <a:rPr lang="en-US" dirty="0"/>
              <a:t>		506	150	2	4000 </a:t>
            </a:r>
            <a:br>
              <a:rPr lang="en-US" dirty="0"/>
            </a:br>
            <a:r>
              <a:rPr lang="en-US" dirty="0"/>
              <a:t>		503	200	1	1000</a:t>
            </a:r>
            <a:br>
              <a:rPr lang="en-US" dirty="0"/>
            </a:br>
            <a:r>
              <a:rPr lang="en-US" dirty="0"/>
              <a:t>		504	160	3	1000</a:t>
            </a:r>
            <a:br>
              <a:rPr lang="en-US" dirty="0"/>
            </a:br>
            <a:r>
              <a:rPr lang="en-US" dirty="0"/>
              <a:t>		508	  20	3	1000</a:t>
            </a:r>
            <a:br>
              <a:rPr lang="en-US" dirty="0"/>
            </a:br>
            <a:r>
              <a:rPr lang="en-US" dirty="0"/>
              <a:t>		507	200	NULL	2000</a:t>
            </a:r>
            <a:br>
              <a:rPr lang="en-US" dirty="0"/>
            </a:br>
            <a:r>
              <a:rPr lang="en-US" dirty="0"/>
              <a:t>		509	  20	NULL	4000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		I	Amt	Idate	C</a:t>
            </a:r>
            <a:br>
              <a:rPr lang="en-US" dirty="0"/>
            </a:br>
            <a:r>
              <a:rPr lang="en-US" dirty="0"/>
              <a:t>		501	  30	2	2000</a:t>
            </a:r>
            <a:br>
              <a:rPr lang="en-US" dirty="0"/>
            </a:br>
            <a:r>
              <a:rPr lang="en-US" dirty="0"/>
              <a:t>		505	150	2	2000</a:t>
            </a:r>
            <a:br>
              <a:rPr lang="en-US" dirty="0"/>
            </a:br>
            <a:r>
              <a:rPr lang="en-US" dirty="0"/>
              <a:t>		506	150	2	4000 </a:t>
            </a:r>
            <a:br>
              <a:rPr lang="en-US" dirty="0"/>
            </a:br>
            <a:r>
              <a:rPr lang="en-US" dirty="0"/>
              <a:t>		503	200	1	1000</a:t>
            </a:r>
            <a:br>
              <a:rPr lang="en-US" dirty="0"/>
            </a:br>
            <a:r>
              <a:rPr lang="en-US" dirty="0"/>
              <a:t>		504	160	3	1000</a:t>
            </a:r>
            <a:br>
              <a:rPr lang="en-US" dirty="0"/>
            </a:br>
            <a:r>
              <a:rPr lang="en-US" dirty="0"/>
              <a:t>		508	  20	3	1000</a:t>
            </a:r>
            <a:br>
              <a:rPr lang="en-US" dirty="0"/>
            </a:br>
            <a:r>
              <a:rPr lang="en-US" dirty="0"/>
              <a:t>		507	200	NULL	2000</a:t>
            </a:r>
            <a:br>
              <a:rPr lang="en-US" dirty="0"/>
            </a:br>
            <a:r>
              <a:rPr lang="en-US" dirty="0"/>
              <a:t>		509	  20	NULL	4000</a:t>
            </a:r>
          </a:p>
          <a:p>
            <a:r>
              <a:rPr lang="en-US" dirty="0"/>
              <a:t>We have 4 groups, corresponding to the dates: 2, 1, 3, NULL</a:t>
            </a:r>
          </a:p>
          <a:p>
            <a:r>
              <a:rPr lang="en-US" dirty="0"/>
              <a:t>We compute for ourselves the average order for each group, the group condition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Idate	AVG(Amt)</a:t>
            </a:r>
            <a:br>
              <a:rPr lang="en-US" dirty="0"/>
            </a:br>
            <a:r>
              <a:rPr lang="en-US" dirty="0"/>
              <a:t>2		110</a:t>
            </a:r>
            <a:br>
              <a:rPr lang="en-US" dirty="0"/>
            </a:br>
            <a:r>
              <a:rPr lang="en-US" dirty="0"/>
              <a:t>1		200</a:t>
            </a:r>
            <a:br>
              <a:rPr lang="en-US" dirty="0"/>
            </a:br>
            <a:r>
              <a:rPr lang="en-US" dirty="0"/>
              <a:t>3		  90</a:t>
            </a:r>
            <a:br>
              <a:rPr lang="en-US" dirty="0"/>
            </a:br>
            <a:r>
              <a:rPr lang="en-US" dirty="0"/>
              <a:t>NULL	110</a:t>
            </a:r>
          </a:p>
          <a:p>
            <a:r>
              <a:rPr lang="en-US" dirty="0"/>
              <a:t>Groups for dates 2, 1, NULL satisfy the “group” condition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		I	Amt	Idate	C</a:t>
            </a:r>
            <a:br>
              <a:rPr lang="en-US" dirty="0"/>
            </a:br>
            <a:r>
              <a:rPr lang="en-US" dirty="0"/>
              <a:t>		501	  30	2	2000</a:t>
            </a:r>
            <a:br>
              <a:rPr lang="en-US" dirty="0"/>
            </a:br>
            <a:r>
              <a:rPr lang="en-US" dirty="0"/>
              <a:t>		505	150	2	2000</a:t>
            </a:r>
            <a:br>
              <a:rPr lang="en-US" dirty="0"/>
            </a:br>
            <a:r>
              <a:rPr lang="en-US" dirty="0"/>
              <a:t>		506	150	2	4000 </a:t>
            </a:r>
            <a:br>
              <a:rPr lang="en-US" dirty="0"/>
            </a:br>
            <a:r>
              <a:rPr lang="en-US" dirty="0"/>
              <a:t>		503	200	1	1000</a:t>
            </a:r>
            <a:br>
              <a:rPr lang="en-US" dirty="0"/>
            </a:br>
            <a:r>
              <a:rPr lang="en-US" dirty="0"/>
              <a:t>		504	160	3	1000</a:t>
            </a:r>
            <a:br>
              <a:rPr lang="en-US" dirty="0"/>
            </a:br>
            <a:r>
              <a:rPr lang="en-US" dirty="0"/>
              <a:t>		508	  20	3	1000</a:t>
            </a:r>
            <a:br>
              <a:rPr lang="en-US" dirty="0"/>
            </a:br>
            <a:r>
              <a:rPr lang="en-US" dirty="0"/>
              <a:t>		507	200	NULL	2000</a:t>
            </a:r>
            <a:br>
              <a:rPr lang="en-US" dirty="0"/>
            </a:br>
            <a:r>
              <a:rPr lang="en-US" dirty="0"/>
              <a:t>		509	  20	NULL	4000</a:t>
            </a:r>
          </a:p>
          <a:p>
            <a:r>
              <a:rPr lang="en-US" dirty="0"/>
              <a:t>Groups for dates 2, 1, NULL satisfy the “group” condition, so after HAVING AVG(Amt) &gt; 100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		I	Amt	Idate	C</a:t>
            </a:r>
            <a:br>
              <a:rPr lang="en-US" dirty="0"/>
            </a:br>
            <a:r>
              <a:rPr lang="en-US" dirty="0"/>
              <a:t>		501	  30	2	2000</a:t>
            </a:r>
            <a:br>
              <a:rPr lang="en-US" dirty="0"/>
            </a:br>
            <a:r>
              <a:rPr lang="en-US" dirty="0"/>
              <a:t>		505	150	2	2000</a:t>
            </a:r>
            <a:br>
              <a:rPr lang="en-US" dirty="0"/>
            </a:br>
            <a:r>
              <a:rPr lang="en-US" dirty="0"/>
              <a:t>		506	150	2	4000 </a:t>
            </a:r>
            <a:br>
              <a:rPr lang="en-US" dirty="0"/>
            </a:br>
            <a:r>
              <a:rPr lang="en-US" dirty="0"/>
              <a:t>		503	200	1	1000</a:t>
            </a:r>
            <a:br>
              <a:rPr lang="en-US" dirty="0"/>
            </a:br>
            <a:r>
              <a:rPr lang="en-US" dirty="0"/>
              <a:t>		507	200	NULL	2000</a:t>
            </a:r>
            <a:br>
              <a:rPr lang="en-US" dirty="0"/>
            </a:br>
            <a:r>
              <a:rPr lang="en-US" dirty="0"/>
              <a:t>		509	  20	NULL	4000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		I	Amt	Idate	C</a:t>
            </a:r>
            <a:br>
              <a:rPr lang="en-US" dirty="0"/>
            </a:br>
            <a:r>
              <a:rPr lang="en-US" dirty="0"/>
              <a:t>		501	  30	2	2000</a:t>
            </a:r>
            <a:br>
              <a:rPr lang="en-US" dirty="0"/>
            </a:br>
            <a:r>
              <a:rPr lang="en-US" dirty="0"/>
              <a:t>		505	150	2	2000</a:t>
            </a:r>
            <a:br>
              <a:rPr lang="en-US" dirty="0"/>
            </a:br>
            <a:r>
              <a:rPr lang="en-US" dirty="0"/>
              <a:t>		506	150	2	4000 </a:t>
            </a:r>
            <a:br>
              <a:rPr lang="en-US" dirty="0"/>
            </a:br>
            <a:r>
              <a:rPr lang="en-US" dirty="0"/>
              <a:t>		503	200	1	1000</a:t>
            </a:r>
            <a:br>
              <a:rPr lang="en-US" dirty="0"/>
            </a:br>
            <a:r>
              <a:rPr lang="en-US" dirty="0"/>
              <a:t>		507	200	NULL	2000</a:t>
            </a:r>
            <a:br>
              <a:rPr lang="en-US" dirty="0"/>
            </a:br>
            <a:r>
              <a:rPr lang="en-US" dirty="0"/>
              <a:t>		509	  20	NULL	4000</a:t>
            </a:r>
          </a:p>
          <a:p>
            <a:r>
              <a:rPr lang="en-US" dirty="0"/>
              <a:t>The SELECT statement “understands” that it must work on group, not tuple level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		Idate	SUM(Amt)</a:t>
            </a:r>
            <a:br>
              <a:rPr lang="en-US" dirty="0"/>
            </a:br>
            <a:r>
              <a:rPr lang="en-US" dirty="0"/>
              <a:t>		2	330</a:t>
            </a:r>
            <a:br>
              <a:rPr lang="en-US" dirty="0"/>
            </a:br>
            <a:r>
              <a:rPr lang="en-US" dirty="0"/>
              <a:t>		1	200</a:t>
            </a:r>
            <a:br>
              <a:rPr lang="en-US" dirty="0"/>
            </a:br>
            <a:r>
              <a:rPr lang="en-US" dirty="0"/>
              <a:t>		NULL	220</a:t>
            </a:r>
            <a:br>
              <a:rPr lang="en-US" dirty="0"/>
            </a:br>
            <a:r>
              <a:rPr lang="en-US" dirty="0"/>
              <a:t>	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Microsoft Access sorted on the </a:t>
            </a:r>
            <a:r>
              <a:rPr lang="en-US" dirty="0" err="1"/>
              <a:t>Idate</a:t>
            </a:r>
            <a:r>
              <a:rPr lang="en-US" dirty="0"/>
              <a:t> column (with NULL “smaller than” everything else)</a:t>
            </a:r>
          </a:p>
          <a:p>
            <a:r>
              <a:rPr lang="en-US" dirty="0"/>
              <a:t>This is fine, as any order in a table is permitted, including sorting rows</a:t>
            </a:r>
          </a:p>
          <a:p>
            <a:r>
              <a:rPr lang="en-US" dirty="0"/>
              <a:t>Actually, not a bad idea, but I did differently to show you that sorting is not a requirement, just implementation choice</a:t>
            </a:r>
          </a:p>
        </p:txBody>
      </p:sp>
      <p:pic>
        <p:nvPicPr>
          <p:cNvPr id="1177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475" y="2057400"/>
            <a:ext cx="245745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necessary to have the WHERE clause, if all tuples should be considered for the GROUP BY operation</a:t>
            </a:r>
          </a:p>
          <a:p>
            <a:r>
              <a:rPr lang="en-US" dirty="0"/>
              <a:t>Not necessary to have the HAVING clause, if all groups are good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Multisets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two tables </a:t>
            </a:r>
            <a:r>
              <a:rPr lang="en-US" b="1" i="1" dirty="0">
                <a:solidFill>
                  <a:srgbClr val="FC0128"/>
                </a:solidFill>
              </a:rPr>
              <a:t>are</a:t>
            </a:r>
            <a:r>
              <a:rPr lang="en-US" dirty="0"/>
              <a:t> equal, because:</a:t>
            </a:r>
          </a:p>
          <a:p>
            <a:pPr lvl="1"/>
            <a:r>
              <a:rPr lang="en-US" dirty="0"/>
              <a:t>They contain the same rows with the same multiplicity</a:t>
            </a:r>
          </a:p>
          <a:p>
            <a:pPr lvl="1"/>
            <a:r>
              <a:rPr lang="en-US" dirty="0"/>
              <a:t>The order of rows does not matter</a:t>
            </a:r>
          </a:p>
          <a:p>
            <a:pPr lvl="1"/>
            <a:r>
              <a:rPr lang="en-US" dirty="0"/>
              <a:t>The order of columns does not matter, as they are labeled</a:t>
            </a:r>
            <a:br>
              <a:rPr lang="en-US" dirty="0"/>
            </a:br>
            <a:endParaRPr lang="en-US" dirty="0"/>
          </a:p>
          <a:p>
            <a:pPr lvl="1">
              <a:buFont typeface="Symbol" pitchFamily="18" charset="2"/>
              <a:buNone/>
            </a:pPr>
            <a:r>
              <a:rPr lang="en-US" dirty="0"/>
              <a:t> 		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95400" y="4572000"/>
          <a:ext cx="2844801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876800" y="4572000"/>
          <a:ext cx="2844801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SELECT line only a group property can be listed, so, the following is OK, as each of the items listed is a group property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SUM</a:t>
            </a:r>
            <a:r>
              <a:rPr lang="en-US" dirty="0"/>
              <a:t>(Amt), </a:t>
            </a:r>
            <a:r>
              <a:rPr lang="en-US" dirty="0">
                <a:solidFill>
                  <a:srgbClr val="00AE00"/>
                </a:solidFill>
              </a:rPr>
              <a:t>MIN</a:t>
            </a:r>
            <a:r>
              <a:rPr lang="en-US" dirty="0"/>
              <a:t>(Amt)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 &lt;&gt; 3000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BY</a:t>
            </a:r>
            <a:r>
              <a:rPr lang="en-US" dirty="0"/>
              <a:t> Idate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HAVING AVG</a:t>
            </a:r>
            <a:r>
              <a:rPr lang="en-US" dirty="0"/>
              <a:t>(Amt) &gt; 100;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r>
              <a:rPr lang="en-US" dirty="0"/>
              <a:t>We could list Idate too, as it is a group property too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Idate, </a:t>
            </a:r>
            <a:r>
              <a:rPr lang="en-US" dirty="0">
                <a:solidFill>
                  <a:srgbClr val="00AE00"/>
                </a:solidFill>
              </a:rPr>
              <a:t>SUM</a:t>
            </a:r>
            <a:r>
              <a:rPr lang="en-US" dirty="0"/>
              <a:t>(Amt), </a:t>
            </a:r>
            <a:r>
              <a:rPr lang="en-US" dirty="0">
                <a:solidFill>
                  <a:srgbClr val="00AE00"/>
                </a:solidFill>
              </a:rPr>
              <a:t>MIN</a:t>
            </a:r>
            <a:r>
              <a:rPr lang="en-US" dirty="0"/>
              <a:t>(Amt)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 &lt;&gt; 3000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BY</a:t>
            </a:r>
            <a:r>
              <a:rPr lang="en-US" dirty="0"/>
              <a:t> Idate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HAVING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AVG</a:t>
            </a:r>
            <a:r>
              <a:rPr lang="en-US" dirty="0"/>
              <a:t>(Amt) &gt; 100;	</a:t>
            </a:r>
          </a:p>
          <a:p>
            <a:pPr>
              <a:buFont typeface="Symbol" pitchFamily="18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08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057400"/>
            <a:ext cx="230505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208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648200"/>
            <a:ext cx="31242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following is not OK, as C is not a group property, because on a specific Idate different C’s can place an order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 &lt;&gt; 3000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BY</a:t>
            </a:r>
            <a:r>
              <a:rPr lang="en-US" dirty="0"/>
              <a:t> Idate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HAVING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AVG</a:t>
            </a:r>
            <a:r>
              <a:rPr lang="en-US" dirty="0"/>
              <a:t>(Amt) &gt; 100;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Recognized as not allowed</a:t>
            </a:r>
          </a:p>
          <a:p>
            <a:pPr lvl="1"/>
            <a:r>
              <a:rPr lang="en-US" dirty="0"/>
              <a:t>But the actual message is </a:t>
            </a:r>
            <a:r>
              <a:rPr lang="en-US"/>
              <a:t>somewhat cryptic</a:t>
            </a:r>
            <a:endParaRPr lang="en-US" dirty="0"/>
          </a:p>
        </p:txBody>
      </p:sp>
      <p:pic>
        <p:nvPicPr>
          <p:cNvPr id="1228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163" y="3338513"/>
            <a:ext cx="5934075" cy="1095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can aggregate on more than one attribute, so that the following query (shown schematically) is possible</a:t>
            </a:r>
            <a:br>
              <a:rPr lang="en-US" dirty="0"/>
            </a:br>
            <a:endParaRPr lang="en-US" dirty="0"/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Amt, Idate, </a:t>
            </a:r>
            <a:r>
              <a:rPr lang="en-US" dirty="0">
                <a:solidFill>
                  <a:srgbClr val="00AE00"/>
                </a:solidFill>
              </a:rPr>
              <a:t>MIN</a:t>
            </a:r>
            <a:r>
              <a:rPr lang="en-US" dirty="0"/>
              <a:t>(C)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BY</a:t>
            </a:r>
            <a:r>
              <a:rPr lang="en-US" dirty="0"/>
              <a:t> Amt, Idate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HAVING</a:t>
            </a:r>
            <a:r>
              <a:rPr lang="en-US" dirty="0"/>
              <a:t> …;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r>
              <a:rPr lang="en-US" dirty="0"/>
              <a:t>This will put in a single group all orders for some specific Amt placed on some specific Idate</a:t>
            </a: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pic>
        <p:nvPicPr>
          <p:cNvPr id="1249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76613" y="3271838"/>
            <a:ext cx="3152775" cy="1990725"/>
          </a:xfrm>
          <a:noFill/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Aggregates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is permitted also 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MIN</a:t>
            </a:r>
            <a:r>
              <a:rPr lang="en-US" dirty="0"/>
              <a:t>(C)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GROUP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BY</a:t>
            </a:r>
            <a:r>
              <a:rPr lang="en-US" dirty="0"/>
              <a:t> Amt, Idate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HAVING</a:t>
            </a:r>
            <a:r>
              <a:rPr lang="en-US" dirty="0"/>
              <a:t> …;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/>
            <a:r>
              <a:rPr lang="en-US" dirty="0"/>
              <a:t>MIN(C) is a group property since every group has a single value of MIN(C)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69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2933700"/>
            <a:ext cx="321945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Additional/Advanced Operations in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4629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SELECT statement, the WHERE clause can refer to a result of another query, thought of as an “inner loop,” referred to as a subquery</a:t>
            </a:r>
          </a:p>
          <a:p>
            <a:r>
              <a:rPr lang="en-US" dirty="0"/>
              <a:t>Consider two relations R(A,B) and S(C,D)</a:t>
            </a:r>
          </a:p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B &gt; 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MIN</a:t>
            </a:r>
            <a:r>
              <a:rPr lang="en-US" dirty="0"/>
              <a:t>(C) 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S)</a:t>
            </a:r>
          </a:p>
          <a:p>
            <a:r>
              <a:rPr lang="en-US" dirty="0"/>
              <a:t>This will pick up all values of column A of R if the corresponding B is larger than the smallest element in the C column of S</a:t>
            </a:r>
          </a:p>
          <a:p>
            <a:r>
              <a:rPr lang="en-US" dirty="0"/>
              <a:t>Generally, a result of a subquery is either one element (perhaps with duplicates) as in the above example or more than one element</a:t>
            </a:r>
          </a:p>
          <a:p>
            <a:r>
              <a:rPr lang="en-US" dirty="0"/>
              <a:t>Subqueries are used frequently, so we look at details</a:t>
            </a:r>
          </a:p>
          <a:p>
            <a:r>
              <a:rPr lang="en-US" dirty="0"/>
              <a:t>We start with one element subquery 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Multisets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two tables (multisets) </a:t>
            </a:r>
            <a:r>
              <a:rPr lang="en-US" b="1" i="1" dirty="0">
                <a:solidFill>
                  <a:srgbClr val="FC0128"/>
                </a:solidFill>
              </a:rPr>
              <a:t>are </a:t>
            </a:r>
            <a:r>
              <a:rPr lang="en-US" b="1" i="1">
                <a:solidFill>
                  <a:srgbClr val="FC0128"/>
                </a:solidFill>
              </a:rPr>
              <a:t>not</a:t>
            </a:r>
            <a:r>
              <a:rPr lang="en-US"/>
              <a:t> equal </a:t>
            </a:r>
            <a:r>
              <a:rPr lang="en-US" dirty="0"/>
              <a:t>because:</a:t>
            </a:r>
          </a:p>
          <a:p>
            <a:pPr lvl="1"/>
            <a:r>
              <a:rPr lang="en-US" dirty="0"/>
              <a:t>There is a row that appears with different multiplicities in the two tables</a:t>
            </a:r>
          </a:p>
          <a:p>
            <a:pPr lvl="1"/>
            <a:r>
              <a:rPr lang="en-US" dirty="0"/>
              <a:t>Row (2,20) appears three times in R but two times in S</a:t>
            </a:r>
          </a:p>
          <a:p>
            <a:pPr marL="5524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524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as sets they would be equal!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95400" y="3962400"/>
          <a:ext cx="2844801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257800" y="3962400"/>
          <a:ext cx="2844801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12447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 list of all I for orders that are bigger than the smallest order placed on the same date.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I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 </a:t>
            </a:r>
            <a:r>
              <a:rPr lang="en-US" dirty="0">
                <a:solidFill>
                  <a:srgbClr val="00AE00"/>
                </a:solidFill>
              </a:rPr>
              <a:t>AS</a:t>
            </a:r>
            <a:r>
              <a:rPr lang="en-US" dirty="0"/>
              <a:t> Invoice1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Amt &gt;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MIN</a:t>
            </a:r>
            <a:r>
              <a:rPr lang="en-US" dirty="0"/>
              <a:t>(Amt)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Invoice1.Idate);</a:t>
            </a:r>
          </a:p>
          <a:p>
            <a:r>
              <a:rPr lang="en-US" dirty="0"/>
              <a:t>For each tuple of Invoice1 the value of Amt is compared to the result of the execution of the subquery.</a:t>
            </a:r>
          </a:p>
          <a:p>
            <a:pPr lvl="1"/>
            <a:r>
              <a:rPr lang="en-US" dirty="0"/>
              <a:t>The subquery is executed (logically) for each tuple of Invoice</a:t>
            </a:r>
          </a:p>
          <a:p>
            <a:pPr lvl="1"/>
            <a:r>
              <a:rPr lang="en-US" dirty="0"/>
              <a:t>This looks very much like an inner loop, executed logically once each time the outer loop “makes a step forward”</a:t>
            </a:r>
          </a:p>
          <a:p>
            <a:r>
              <a:rPr lang="en-US" dirty="0"/>
              <a:t>Note that we needed to rename Invoice to be Invoice1 so that we can refer to it appropriately in the subquery. </a:t>
            </a:r>
          </a:p>
          <a:p>
            <a:r>
              <a:rPr lang="en-US" dirty="0"/>
              <a:t>In the subquery unqualified Idate refers to the nearest encompassing Invoice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00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213" y="3267075"/>
            <a:ext cx="2847975" cy="123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the &gt; operator, we could also use other standard comparison operators between two tuple values, such as &gt;=, &lt;&gt;, etc.,</a:t>
            </a:r>
          </a:p>
          <a:p>
            <a:r>
              <a:rPr lang="en-US" dirty="0"/>
              <a:t>For such comparison operators, we need to be sure that the subquery is syntactically (i.e., by its syntax) guaranteed to return only one value</a:t>
            </a:r>
          </a:p>
          <a:p>
            <a:r>
              <a:rPr lang="en-US" dirty="0"/>
              <a:t>Subqueries do not add any expressive power but one needs to be careful in tracking duplicates</a:t>
            </a:r>
          </a:p>
          <a:p>
            <a:pPr lvl="1"/>
            <a:r>
              <a:rPr lang="en-US" dirty="0"/>
              <a:t>We will not do it here</a:t>
            </a:r>
          </a:p>
          <a:p>
            <a:r>
              <a:rPr lang="en-US" dirty="0"/>
              <a:t>Benefits of subqueries</a:t>
            </a:r>
          </a:p>
          <a:p>
            <a:pPr lvl="1"/>
            <a:r>
              <a:rPr lang="en-US" dirty="0"/>
              <a:t>Some people find them more readable</a:t>
            </a:r>
          </a:p>
          <a:p>
            <a:pPr lvl="1"/>
            <a:r>
              <a:rPr lang="en-US" dirty="0"/>
              <a:t>Perhaps easier for the system to implement efficiently</a:t>
            </a:r>
          </a:p>
          <a:p>
            <a:pPr marL="857250" lvl="2" indent="0">
              <a:buNone/>
            </a:pPr>
            <a:r>
              <a:rPr lang="en-US" sz="2000" dirty="0"/>
              <a:t>Perhaps by realizing that the inner loop is independent of the outer loop and can be executed only once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But you need to test</a:t>
            </a:r>
            <a:r>
              <a:rPr lang="en-US" sz="2000" dirty="0"/>
              <a:t> to see whether your system “prefers” subqueries to other ways of executing queries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 list of all I for orders that are bigger than the smallest order placed on the same date</a:t>
            </a:r>
          </a:p>
          <a:p>
            <a:r>
              <a:rPr lang="en-US" dirty="0"/>
              <a:t>The following will give the same result, but more clumsily than using subqueries</a:t>
            </a:r>
          </a:p>
          <a:p>
            <a:endParaRPr lang="en-US" dirty="0"/>
          </a:p>
          <a:p>
            <a:endParaRPr lang="en-US" dirty="0"/>
          </a:p>
          <a:p>
            <a:pPr marL="1009650" lvl="1" indent="-457200">
              <a:buFont typeface="Arial" charset="0"/>
              <a:buAutoNum type="arabicPeriod"/>
            </a:pP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Idate, </a:t>
            </a:r>
            <a:r>
              <a:rPr lang="en-US" dirty="0">
                <a:solidFill>
                  <a:srgbClr val="00AE00"/>
                </a:solidFill>
              </a:rPr>
              <a:t>MIN</a:t>
            </a:r>
            <a:r>
              <a:rPr lang="en-US" dirty="0"/>
              <a:t>(Amt) </a:t>
            </a:r>
            <a:r>
              <a:rPr lang="en-US" dirty="0">
                <a:solidFill>
                  <a:srgbClr val="00AE00"/>
                </a:solidFill>
              </a:rPr>
              <a:t>AS</a:t>
            </a:r>
            <a:r>
              <a:rPr lang="en-US" dirty="0"/>
              <a:t> MinAmt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INTO</a:t>
            </a:r>
            <a:r>
              <a:rPr lang="en-US" dirty="0"/>
              <a:t> InvoiceTemp01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 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GROUP BY </a:t>
            </a:r>
            <a:r>
              <a:rPr lang="en-US" dirty="0"/>
              <a:t>Idate;</a:t>
            </a:r>
          </a:p>
          <a:p>
            <a:pPr marL="1009650" lvl="1" indent="-457200">
              <a:buFont typeface="Arial" charset="0"/>
              <a:buAutoNum type="arabicPeriod"/>
            </a:pPr>
            <a:endParaRPr lang="en-US" dirty="0"/>
          </a:p>
          <a:p>
            <a:pPr marL="1009650" lvl="1" indent="-457200">
              <a:buFont typeface="Arial" charset="0"/>
              <a:buAutoNum type="arabicPeriod"/>
            </a:pP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Invoice.I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Invoice, InvoiceTemp01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Invoice.Idate = InvoiceTemp01.Idate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Amt &gt; MinAmt;</a:t>
            </a: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81200"/>
            <a:ext cx="3000375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331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267200"/>
            <a:ext cx="1981200" cy="125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Returning a Set of Values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a subquery could return a set of values, that is relations with more than one row in general</a:t>
            </a:r>
          </a:p>
          <a:p>
            <a:r>
              <a:rPr lang="en-US" dirty="0"/>
              <a:t>In this case, we use operators that can compare a single value with a set of values. </a:t>
            </a:r>
          </a:p>
          <a:p>
            <a:r>
              <a:rPr lang="en-US" dirty="0"/>
              <a:t>The two keywords are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endParaRPr lang="en-US" dirty="0"/>
          </a:p>
          <a:p>
            <a:r>
              <a:rPr lang="en-US" dirty="0"/>
              <a:t>Let v be a value, r a set of values, and op a comparison operator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Then</a:t>
            </a:r>
          </a:p>
          <a:p>
            <a:pPr lvl="1"/>
            <a:r>
              <a:rPr lang="en-US" dirty="0"/>
              <a:t>“v op ANY r” is true if and only if v op x is true for at least one x in r</a:t>
            </a:r>
          </a:p>
          <a:p>
            <a:pPr lvl="1"/>
            <a:r>
              <a:rPr lang="en-US" dirty="0"/>
              <a:t>“v op ALL r” is true if an only if v op x is true for each x in r</a:t>
            </a:r>
          </a:p>
        </p:txBody>
      </p:sp>
    </p:spTree>
  </p:cSld>
  <p:clrMapOvr>
    <a:masterClrMapping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With ALL and ANY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every I for which Amt is larger than the largest Amt on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I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Amt &gt; </a:t>
            </a:r>
            <a:r>
              <a:rPr lang="en-US" dirty="0">
                <a:solidFill>
                  <a:srgbClr val="00AE00"/>
                </a:solidFill>
              </a:rPr>
              <a:t>ALL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Amt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#2009-02-02#);</a:t>
            </a:r>
          </a:p>
          <a:p>
            <a:pPr lvl="1"/>
            <a:r>
              <a:rPr lang="en-US" dirty="0"/>
              <a:t>Note, loosely speaking: </a:t>
            </a:r>
            <a:r>
              <a:rPr lang="en-US" dirty="0">
                <a:solidFill>
                  <a:srgbClr val="FC0128"/>
                </a:solidFill>
              </a:rPr>
              <a:t>&gt; ALL X</a:t>
            </a:r>
            <a:r>
              <a:rPr lang="en-US" dirty="0"/>
              <a:t> means that </a:t>
            </a:r>
            <a:r>
              <a:rPr lang="en-US" dirty="0">
                <a:solidFill>
                  <a:srgbClr val="FC0128"/>
                </a:solidFill>
              </a:rPr>
              <a:t>for every x in X, &gt; x holds</a:t>
            </a:r>
          </a:p>
        </p:txBody>
      </p:sp>
    </p:spTree>
  </p:cSld>
  <p:clrMapOvr>
    <a:masterClrMapping/>
  </p:clrMapOvr>
  <p:transition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With ALL and ANY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61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9513" y="3267075"/>
            <a:ext cx="2619375" cy="123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With ALL and ANY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every I for which Amt is larger than the smallest Amt on February 2, 2009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I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Amt &gt; ANY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Amt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Idate = #2009-02-02#);</a:t>
            </a:r>
          </a:p>
          <a:p>
            <a:pPr lvl="1"/>
            <a:r>
              <a:rPr lang="en-US" dirty="0"/>
              <a:t>Note, loosely speaking: </a:t>
            </a:r>
            <a:r>
              <a:rPr lang="en-US" dirty="0">
                <a:solidFill>
                  <a:srgbClr val="FC0128"/>
                </a:solidFill>
              </a:rPr>
              <a:t>&gt; ANY X</a:t>
            </a:r>
            <a:r>
              <a:rPr lang="en-US" dirty="0"/>
              <a:t> means that </a:t>
            </a:r>
            <a:r>
              <a:rPr lang="en-US" dirty="0">
                <a:solidFill>
                  <a:srgbClr val="FC0128"/>
                </a:solidFill>
              </a:rPr>
              <a:t>for at least one x in X, &gt; x holds</a:t>
            </a:r>
          </a:p>
        </p:txBody>
      </p:sp>
    </p:spTree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With ALL and ANY</a:t>
            </a:r>
          </a:p>
        </p:txBody>
      </p:sp>
      <p:sp>
        <p:nvSpPr>
          <p:cNvPr id="138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82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9513" y="3109913"/>
            <a:ext cx="2619375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vs. 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b="1" i="1" dirty="0">
                <a:solidFill>
                  <a:srgbClr val="FF0000"/>
                </a:solidFill>
              </a:rPr>
              <a:t>did 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say that sets contain each element only once</a:t>
            </a:r>
          </a:p>
          <a:p>
            <a:r>
              <a:rPr lang="en-US" dirty="0"/>
              <a:t>We said that we cannot specify (and do not care) how many times an element appears in a set</a:t>
            </a:r>
          </a:p>
          <a:p>
            <a:r>
              <a:rPr lang="en-US" dirty="0"/>
              <a:t>It only matters whether it appears (at least once) or not (at all)</a:t>
            </a:r>
          </a:p>
          <a:p>
            <a:r>
              <a:rPr lang="en-US" b="1" i="1" dirty="0">
                <a:solidFill>
                  <a:srgbClr val="FC0128"/>
                </a:solidFill>
              </a:rPr>
              <a:t>Therefore, all that we have learned about relational algebra operations immediately applies to corresponding operations in SQL, which does care about duplicates</a:t>
            </a:r>
          </a:p>
          <a:p>
            <a:r>
              <a:rPr lang="en-US" b="1" i="1" dirty="0"/>
              <a:t>Note: if x ≠ y then (x, y) and (y, x)</a:t>
            </a:r>
            <a:r>
              <a:rPr lang="en-US" b="1" i="1" dirty="0">
                <a:solidFill>
                  <a:srgbClr val="FC0128"/>
                </a:solidFill>
              </a:rPr>
              <a:t> are not duplicates </a:t>
            </a:r>
            <a:r>
              <a:rPr lang="en-US" b="1" i="1" dirty="0"/>
              <a:t>even in the case where “semantically” they mean the same thing and convey the </a:t>
            </a:r>
            <a:r>
              <a:rPr lang="en-US" b="1" i="1"/>
              <a:t>same information</a:t>
            </a:r>
            <a:endParaRPr lang="en-US" dirty="0"/>
          </a:p>
          <a:p>
            <a:r>
              <a:rPr lang="en-US" dirty="0"/>
              <a:t>That’s why it was important </a:t>
            </a:r>
            <a:r>
              <a:rPr lang="en-US" b="1" i="1" dirty="0">
                <a:solidFill>
                  <a:srgbClr val="FF0000"/>
                </a:solidFill>
              </a:rPr>
              <a:t>not to say </a:t>
            </a:r>
            <a:r>
              <a:rPr lang="en-US" dirty="0"/>
              <a:t>that an element in a set appears exactly once when we studied relational algebra</a:t>
            </a:r>
          </a:p>
          <a:p>
            <a:r>
              <a:rPr lang="en-US" dirty="0"/>
              <a:t>That was a subtle, but an important, point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 ALL  and  = ANY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= ANY mean?</a:t>
            </a:r>
          </a:p>
          <a:p>
            <a:pPr lvl="1"/>
            <a:r>
              <a:rPr lang="en-US" dirty="0"/>
              <a:t>Equal to at least one element in the result of the subquery</a:t>
            </a:r>
          </a:p>
          <a:p>
            <a:pPr lvl="1"/>
            <a:r>
              <a:rPr lang="en-US" dirty="0"/>
              <a:t>It is possible to write “IN” instead of “= ANY”</a:t>
            </a:r>
          </a:p>
          <a:p>
            <a:pPr lvl="1"/>
            <a:r>
              <a:rPr lang="en-US" dirty="0"/>
              <a:t>But better check what happens with NULLs (we do not do it here)</a:t>
            </a:r>
          </a:p>
          <a:p>
            <a:r>
              <a:rPr lang="en-US" dirty="0"/>
              <a:t>What does &lt;&gt; ALL mean?</a:t>
            </a:r>
          </a:p>
          <a:p>
            <a:pPr lvl="1"/>
            <a:r>
              <a:rPr lang="en-US" dirty="0"/>
              <a:t>Different from every element in the subquery</a:t>
            </a:r>
          </a:p>
          <a:p>
            <a:pPr lvl="1"/>
            <a:r>
              <a:rPr lang="en-US" dirty="0"/>
              <a:t>It is possible to write “NOT IN” instead of “&lt;&gt; ALL”</a:t>
            </a:r>
          </a:p>
          <a:p>
            <a:pPr lvl="1"/>
            <a:r>
              <a:rPr lang="en-US" dirty="0"/>
              <a:t>But better check what happens with NULLs (we do not do it here)</a:t>
            </a:r>
          </a:p>
          <a:p>
            <a:r>
              <a:rPr lang="en-US" dirty="0"/>
              <a:t>What does &lt;&gt; ANY mean?</a:t>
            </a:r>
          </a:p>
          <a:p>
            <a:pPr lvl="1"/>
            <a:r>
              <a:rPr lang="en-US" dirty="0"/>
              <a:t>Not equal to at least one element in the result of the subquery</a:t>
            </a:r>
          </a:p>
          <a:p>
            <a:pPr lvl="1"/>
            <a:r>
              <a:rPr lang="en-US" dirty="0"/>
              <a:t>But better check what happens with NULLs (we do not do it here)</a:t>
            </a:r>
          </a:p>
          <a:p>
            <a:r>
              <a:rPr lang="en-US" dirty="0"/>
              <a:t>What does = ALL mean?</a:t>
            </a:r>
          </a:p>
          <a:p>
            <a:pPr lvl="1"/>
            <a:r>
              <a:rPr lang="en-US" dirty="0"/>
              <a:t>Equal to every element  in the result of the subquery (so if the subquery has two distinct elements in the output this will be false)</a:t>
            </a:r>
          </a:p>
          <a:p>
            <a:pPr lvl="1"/>
            <a:r>
              <a:rPr lang="en-US" dirty="0"/>
              <a:t>But better check what happens with NULLs (we do not do it here)</a:t>
            </a:r>
          </a:p>
          <a:p>
            <a:r>
              <a:rPr lang="en-US" dirty="0"/>
              <a:t>Note that in some systems write != instead of &lt;&gt;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With ALL and ANY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R(A,B,C) and S(A,B,C,D)</a:t>
            </a:r>
          </a:p>
          <a:p>
            <a:r>
              <a:rPr lang="en-US" dirty="0"/>
              <a:t>Some systems permit comparison of tuples, such as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(B,C) = </a:t>
            </a:r>
            <a:r>
              <a:rPr lang="en-US" dirty="0">
                <a:solidFill>
                  <a:srgbClr val="00AE00"/>
                </a:solidFill>
              </a:rPr>
              <a:t>ANY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B, C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 </a:t>
            </a:r>
            <a:r>
              <a:rPr lang="en-US" dirty="0"/>
              <a:t>S);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But some do not; then </a:t>
            </a:r>
            <a:r>
              <a:rPr lang="en-US" dirty="0">
                <a:solidFill>
                  <a:srgbClr val="FF0000"/>
                </a:solidFill>
              </a:rPr>
              <a:t>EXISTS</a:t>
            </a:r>
            <a:r>
              <a:rPr lang="en-US" dirty="0"/>
              <a:t>, which we will see next, can be used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Emptiness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test whether the result of a subquery is an empty relation by means of the operator </a:t>
            </a:r>
            <a:r>
              <a:rPr lang="en-US" dirty="0">
                <a:solidFill>
                  <a:srgbClr val="FC0128"/>
                </a:solidFill>
              </a:rPr>
              <a:t>EXISTS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EXISTS R</a:t>
            </a:r>
            <a:r>
              <a:rPr lang="en-US" dirty="0"/>
              <a:t>” is true if and only if R is not empty</a:t>
            </a:r>
          </a:p>
          <a:p>
            <a:pPr lvl="1"/>
            <a:r>
              <a:rPr lang="en-US" dirty="0"/>
              <a:t>So read this: “there exists a tuple in R”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NOT EXISTS R</a:t>
            </a:r>
            <a:r>
              <a:rPr lang="en-US" dirty="0"/>
              <a:t>” is true if and only if R is empty</a:t>
            </a:r>
          </a:p>
          <a:p>
            <a:pPr lvl="1"/>
            <a:r>
              <a:rPr lang="en-US" dirty="0"/>
              <a:t>So read this: “there does not exist a tuple in R”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These are very important</a:t>
            </a:r>
            <a:r>
              <a:rPr lang="en-US" dirty="0"/>
              <a:t>, as they are frequently used to implement difference (MINUS or EXCEPT) and intersection (INTERSECT)</a:t>
            </a:r>
          </a:p>
          <a:p>
            <a:endParaRPr lang="en-US" dirty="0"/>
          </a:p>
          <a:p>
            <a:r>
              <a:rPr lang="en-US" dirty="0"/>
              <a:t>First, a little practice, then how to do the set operations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Emptiness</a:t>
            </a:r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Cnames who do not have an entry in Invoice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Cname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Customer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 NOT EXISTS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Customer.C = Invoice.C);</a:t>
            </a:r>
          </a:p>
        </p:txBody>
      </p:sp>
    </p:spTree>
  </p:cSld>
  <p:clrMapOvr>
    <a:masterClrMapping/>
  </p:clrMapOvr>
  <p:transition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Non-Emptiness</a:t>
            </a: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Cnames who have an entry in Invoice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SELECT</a:t>
            </a:r>
            <a:r>
              <a:rPr lang="en-US" dirty="0"/>
              <a:t> Cname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Customer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 EXISTS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Customer.C = Invoice.C);</a:t>
            </a:r>
          </a:p>
        </p:txBody>
      </p:sp>
    </p:spTree>
  </p:cSld>
  <p:clrMapOvr>
    <a:masterClrMapping/>
  </p:clrMapOvr>
  <p:transition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Intersection And Difference</a:t>
            </a:r>
            <a:br>
              <a:rPr lang="en-US" dirty="0"/>
            </a:br>
            <a:r>
              <a:rPr lang="en-US" dirty="0"/>
              <a:t>If They Are Not Directly Available</a:t>
            </a:r>
          </a:p>
        </p:txBody>
      </p:sp>
      <p:sp>
        <p:nvSpPr>
          <p:cNvPr id="144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example database </a:t>
            </a:r>
            <a:r>
              <a:rPr lang="en-US" b="1" i="1" dirty="0">
                <a:solidFill>
                  <a:srgbClr val="FF0000"/>
                </a:solidFill>
              </a:rPr>
              <a:t>SetOperationsInSql.mdb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general, use EXISTS and NOT EXISTS</a:t>
            </a:r>
          </a:p>
          <a:p>
            <a:endParaRPr lang="en-US" dirty="0"/>
          </a:p>
          <a:p>
            <a:r>
              <a:rPr lang="en-US" dirty="0"/>
              <a:t>If the tables have only one column, you may see advice to use IN and NOT IN: </a:t>
            </a:r>
            <a:r>
              <a:rPr lang="en-US" b="1" i="1" dirty="0">
                <a:solidFill>
                  <a:srgbClr val="FF0000"/>
                </a:solidFill>
              </a:rPr>
              <a:t>don’t do that</a:t>
            </a:r>
            <a:r>
              <a:rPr lang="en-US" dirty="0"/>
              <a:t>: problems with NULLs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Intersection (INTERSECT)</a:t>
            </a:r>
            <a:br>
              <a:rPr lang="en-US" dirty="0"/>
            </a:br>
            <a:r>
              <a:rPr lang="en-US" dirty="0"/>
              <a:t>Use EXISTS</a:t>
            </a:r>
          </a:p>
        </p:txBody>
      </p:sp>
      <p:sp>
        <p:nvSpPr>
          <p:cNvPr id="14541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 DISTINCT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 EXISTS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 </a:t>
            </a:r>
            <a:r>
              <a:rPr lang="en-US" dirty="0"/>
              <a:t>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br>
              <a:rPr lang="en-US" dirty="0"/>
            </a:br>
            <a:r>
              <a:rPr lang="en-US" dirty="0"/>
              <a:t>R.First = S.First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R.Second = S.Second);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r>
              <a:rPr lang="en-US" dirty="0"/>
              <a:t>Note that a tuple containing nulls, (NULL,c), is not in the result, and it should not be there</a:t>
            </a:r>
          </a:p>
        </p:txBody>
      </p:sp>
      <p:pic>
        <p:nvPicPr>
          <p:cNvPr id="1454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2152650" cy="2447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54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962400"/>
            <a:ext cx="2124075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54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962400"/>
            <a:ext cx="2162175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Intersection (INTERSECT)</a:t>
            </a:r>
            <a:br>
              <a:rPr lang="en-US" dirty="0"/>
            </a:br>
            <a:r>
              <a:rPr lang="en-US" dirty="0"/>
              <a:t>Can Also Be Done Using Cartesian Product</a:t>
            </a:r>
          </a:p>
        </p:txBody>
      </p:sp>
      <p:sp>
        <p:nvSpPr>
          <p:cNvPr id="14643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 DISTINCT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r>
              <a:rPr lang="en-US" dirty="0">
                <a:solidFill>
                  <a:srgbClr val="51DC00"/>
                </a:solidFill>
              </a:rPr>
              <a:t>,</a:t>
            </a:r>
            <a:r>
              <a:rPr lang="en-US" dirty="0"/>
              <a:t> 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 </a:t>
            </a:r>
            <a:br>
              <a:rPr lang="en-US" dirty="0"/>
            </a:br>
            <a:r>
              <a:rPr lang="en-US" dirty="0"/>
              <a:t>R.First = S.First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R.Second = S.Second)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Difference (MINUS/EXCEPT)</a:t>
            </a:r>
            <a:br>
              <a:rPr lang="en-US" dirty="0"/>
            </a:br>
            <a:r>
              <a:rPr lang="en-US" dirty="0"/>
              <a:t>Use NOT EXISTS</a:t>
            </a:r>
          </a:p>
        </p:txBody>
      </p:sp>
      <p:sp>
        <p:nvSpPr>
          <p:cNvPr id="1474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DISTINCT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 NOT EXISTS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br>
              <a:rPr lang="en-US" dirty="0"/>
            </a:br>
            <a:r>
              <a:rPr lang="en-US" dirty="0"/>
              <a:t>R.First = S.First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R.Second = S.Second);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r>
              <a:rPr lang="en-US" dirty="0"/>
              <a:t>Note that tuples containing nulls, (b,NULL) and (NULL,c), are in the result, and they should be there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</p:txBody>
      </p:sp>
      <p:pic>
        <p:nvPicPr>
          <p:cNvPr id="1474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2152650" cy="2447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746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962400"/>
            <a:ext cx="2124075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746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3962400"/>
            <a:ext cx="2143125" cy="123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NULLs</a:t>
            </a:r>
            <a:br>
              <a:rPr lang="en-US" dirty="0"/>
            </a:br>
            <a:r>
              <a:rPr lang="en-US" dirty="0"/>
              <a:t>(Perhaps Semantically Incorrectly)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 DISTINCT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 EXISTS </a:t>
            </a: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(R.First = S.First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R.Second = S.Second) </a:t>
            </a:r>
            <a:r>
              <a:rPr lang="en-US" dirty="0">
                <a:solidFill>
                  <a:srgbClr val="00AE00"/>
                </a:solidFill>
              </a:rPr>
              <a:t>OR</a:t>
            </a:r>
            <a:r>
              <a:rPr lang="en-US" dirty="0"/>
              <a:t>  (R.First </a:t>
            </a:r>
            <a:r>
              <a:rPr lang="en-US" dirty="0">
                <a:solidFill>
                  <a:srgbClr val="00AE00"/>
                </a:solidFill>
              </a:rPr>
              <a:t>IS NULL AND </a:t>
            </a:r>
            <a:r>
              <a:rPr lang="en-US" dirty="0"/>
              <a:t>S.First </a:t>
            </a:r>
            <a:r>
              <a:rPr lang="en-US" dirty="0">
                <a:solidFill>
                  <a:srgbClr val="00AE00"/>
                </a:solidFill>
              </a:rPr>
              <a:t>IS NULL AND </a:t>
            </a:r>
            <a:r>
              <a:rPr lang="en-US" dirty="0"/>
              <a:t>R.Second = S.Second) </a:t>
            </a:r>
            <a:r>
              <a:rPr lang="en-US" dirty="0">
                <a:solidFill>
                  <a:srgbClr val="00AE00"/>
                </a:solidFill>
              </a:rPr>
              <a:t>OR</a:t>
            </a:r>
            <a:r>
              <a:rPr lang="en-US" dirty="0"/>
              <a:t> (R.First = S.First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R.Second </a:t>
            </a:r>
            <a:r>
              <a:rPr lang="en-US" dirty="0">
                <a:solidFill>
                  <a:srgbClr val="00AE00"/>
                </a:solidFill>
              </a:rPr>
              <a:t>IS NULL AND  </a:t>
            </a:r>
            <a:r>
              <a:rPr lang="en-US" dirty="0"/>
              <a:t>S.Second </a:t>
            </a:r>
            <a:r>
              <a:rPr lang="en-US" dirty="0">
                <a:solidFill>
                  <a:srgbClr val="00AE00"/>
                </a:solidFill>
              </a:rPr>
              <a:t>IS NULL</a:t>
            </a:r>
            <a:r>
              <a:rPr lang="en-US" dirty="0"/>
              <a:t>) </a:t>
            </a:r>
            <a:r>
              <a:rPr lang="en-US" dirty="0">
                <a:solidFill>
                  <a:srgbClr val="00AE00"/>
                </a:solidFill>
              </a:rPr>
              <a:t>OR</a:t>
            </a:r>
            <a:r>
              <a:rPr lang="en-US" dirty="0"/>
              <a:t> (R.First </a:t>
            </a:r>
            <a:r>
              <a:rPr lang="en-US" dirty="0">
                <a:solidFill>
                  <a:srgbClr val="00AE00"/>
                </a:solidFill>
              </a:rPr>
              <a:t>IS NULL AND  </a:t>
            </a:r>
            <a:r>
              <a:rPr lang="en-US" dirty="0"/>
              <a:t>S.First  </a:t>
            </a:r>
            <a:r>
              <a:rPr lang="en-US" dirty="0">
                <a:solidFill>
                  <a:srgbClr val="00AE00"/>
                </a:solidFill>
              </a:rPr>
              <a:t>IS NULL AND  </a:t>
            </a:r>
            <a:r>
              <a:rPr lang="en-US" dirty="0"/>
              <a:t>R.Second </a:t>
            </a:r>
            <a:r>
              <a:rPr lang="en-US" dirty="0">
                <a:solidFill>
                  <a:srgbClr val="00AE00"/>
                </a:solidFill>
              </a:rPr>
              <a:t>IS NULL AND </a:t>
            </a:r>
            <a:r>
              <a:rPr lang="en-US" dirty="0"/>
              <a:t>S.Second </a:t>
            </a:r>
            <a:r>
              <a:rPr lang="en-US" dirty="0">
                <a:solidFill>
                  <a:srgbClr val="00AE00"/>
                </a:solidFill>
              </a:rPr>
              <a:t>IS NULL</a:t>
            </a:r>
            <a:r>
              <a:rPr lang="en-US" dirty="0"/>
              <a:t>));</a:t>
            </a:r>
          </a:p>
          <a:p>
            <a:endParaRPr lang="en-US" dirty="0"/>
          </a:p>
        </p:txBody>
      </p:sp>
      <p:pic>
        <p:nvPicPr>
          <p:cNvPr id="1484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267200"/>
            <a:ext cx="2152650" cy="2447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848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267200"/>
            <a:ext cx="2124075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84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4267200"/>
            <a:ext cx="2133600" cy="1076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Operations In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697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NULLs</a:t>
            </a:r>
            <a:br>
              <a:rPr lang="en-US" dirty="0"/>
            </a:br>
            <a:r>
              <a:rPr lang="en-US" dirty="0"/>
              <a:t>(Perhaps Semantically Incorrectly)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 DISTINCT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 NOT EXISTS </a:t>
            </a: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(R.First = S.First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R.Second = S.Second) </a:t>
            </a:r>
            <a:r>
              <a:rPr lang="en-US" dirty="0">
                <a:solidFill>
                  <a:srgbClr val="00AE00"/>
                </a:solidFill>
              </a:rPr>
              <a:t>OR</a:t>
            </a:r>
            <a:r>
              <a:rPr lang="en-US" dirty="0"/>
              <a:t>  (R.First </a:t>
            </a:r>
            <a:r>
              <a:rPr lang="en-US" dirty="0">
                <a:solidFill>
                  <a:srgbClr val="00AE00"/>
                </a:solidFill>
              </a:rPr>
              <a:t>IS NULL AND </a:t>
            </a:r>
            <a:r>
              <a:rPr lang="en-US" dirty="0"/>
              <a:t>S.First </a:t>
            </a:r>
            <a:r>
              <a:rPr lang="en-US" dirty="0">
                <a:solidFill>
                  <a:srgbClr val="00AE00"/>
                </a:solidFill>
              </a:rPr>
              <a:t>IS NULL AND </a:t>
            </a:r>
            <a:r>
              <a:rPr lang="en-US" dirty="0"/>
              <a:t>R.Second = S.Second) </a:t>
            </a:r>
            <a:r>
              <a:rPr lang="en-US" dirty="0">
                <a:solidFill>
                  <a:srgbClr val="00AE00"/>
                </a:solidFill>
              </a:rPr>
              <a:t>OR</a:t>
            </a:r>
            <a:r>
              <a:rPr lang="en-US" dirty="0"/>
              <a:t> (R.First = S.First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R.Second </a:t>
            </a:r>
            <a:r>
              <a:rPr lang="en-US" dirty="0">
                <a:solidFill>
                  <a:srgbClr val="00AE00"/>
                </a:solidFill>
              </a:rPr>
              <a:t>IS NULL AND  </a:t>
            </a:r>
            <a:r>
              <a:rPr lang="en-US" dirty="0"/>
              <a:t>S.Second </a:t>
            </a:r>
            <a:r>
              <a:rPr lang="en-US" dirty="0">
                <a:solidFill>
                  <a:srgbClr val="00AE00"/>
                </a:solidFill>
              </a:rPr>
              <a:t>IS NULL</a:t>
            </a:r>
            <a:r>
              <a:rPr lang="en-US" dirty="0"/>
              <a:t>) </a:t>
            </a:r>
            <a:r>
              <a:rPr lang="en-US" dirty="0">
                <a:solidFill>
                  <a:srgbClr val="00AE00"/>
                </a:solidFill>
              </a:rPr>
              <a:t>OR</a:t>
            </a:r>
            <a:r>
              <a:rPr lang="en-US" dirty="0"/>
              <a:t> (R.First </a:t>
            </a:r>
            <a:r>
              <a:rPr lang="en-US" dirty="0">
                <a:solidFill>
                  <a:srgbClr val="00AE00"/>
                </a:solidFill>
              </a:rPr>
              <a:t>IS NULL AND  </a:t>
            </a:r>
            <a:r>
              <a:rPr lang="en-US" dirty="0"/>
              <a:t>S.First  </a:t>
            </a:r>
            <a:r>
              <a:rPr lang="en-US" dirty="0">
                <a:solidFill>
                  <a:srgbClr val="00AE00"/>
                </a:solidFill>
              </a:rPr>
              <a:t>IS NULL AND  </a:t>
            </a:r>
            <a:r>
              <a:rPr lang="en-US" dirty="0"/>
              <a:t>R.Second </a:t>
            </a:r>
            <a:r>
              <a:rPr lang="en-US" dirty="0">
                <a:solidFill>
                  <a:srgbClr val="00AE00"/>
                </a:solidFill>
              </a:rPr>
              <a:t>IS NULL AND </a:t>
            </a:r>
            <a:r>
              <a:rPr lang="en-US" dirty="0"/>
              <a:t>S.Second </a:t>
            </a:r>
            <a:r>
              <a:rPr lang="en-US" dirty="0">
                <a:solidFill>
                  <a:srgbClr val="00AE00"/>
                </a:solidFill>
              </a:rPr>
              <a:t>IS NULL</a:t>
            </a:r>
            <a:r>
              <a:rPr lang="en-US" dirty="0"/>
              <a:t>));</a:t>
            </a:r>
          </a:p>
        </p:txBody>
      </p:sp>
      <p:pic>
        <p:nvPicPr>
          <p:cNvPr id="1495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572000"/>
            <a:ext cx="2152650" cy="2447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950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572000"/>
            <a:ext cx="2124075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95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572000"/>
            <a:ext cx="2124075" cy="1095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Intersection For Tables With One Column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 DISTINCT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P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A </a:t>
            </a:r>
            <a:r>
              <a:rPr lang="en-US" dirty="0">
                <a:solidFill>
                  <a:srgbClr val="00AE00"/>
                </a:solidFill>
              </a:rPr>
              <a:t>IN</a:t>
            </a:r>
            <a:r>
              <a:rPr lang="en-US" dirty="0"/>
              <a:t> 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Q);</a:t>
            </a:r>
          </a:p>
        </p:txBody>
      </p:sp>
      <p:pic>
        <p:nvPicPr>
          <p:cNvPr id="150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1190625" cy="163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053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429000"/>
            <a:ext cx="1190625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053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429000"/>
            <a:ext cx="1171575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Difference For Tables With One Column</a:t>
            </a:r>
          </a:p>
        </p:txBody>
      </p:sp>
      <p:sp>
        <p:nvSpPr>
          <p:cNvPr id="151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DISTINCT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P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A </a:t>
            </a:r>
            <a:r>
              <a:rPr lang="en-US" dirty="0">
                <a:solidFill>
                  <a:srgbClr val="00AE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IN</a:t>
            </a:r>
            <a:r>
              <a:rPr lang="en-US" dirty="0"/>
              <a:t> 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Q);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r>
              <a:rPr lang="en-US" dirty="0"/>
              <a:t>Note (NULL) is not in the result, so our query is not quite correct (as I have warned you earlier)</a:t>
            </a:r>
          </a:p>
        </p:txBody>
      </p:sp>
      <p:pic>
        <p:nvPicPr>
          <p:cNvPr id="1515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1190625" cy="163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155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429000"/>
            <a:ext cx="1190625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15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3429000"/>
            <a:ext cx="12382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More Than One Column Name</a:t>
            </a:r>
          </a:p>
        </p:txBody>
      </p:sp>
      <p:sp>
        <p:nvSpPr>
          <p:cNvPr id="152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R(A,B,C) and S(A,B,C,D)</a:t>
            </a:r>
          </a:p>
          <a:p>
            <a:r>
              <a:rPr lang="en-US" dirty="0"/>
              <a:t>Some systems do not allow the following (more than one item  = ANY)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(B,C) = </a:t>
            </a:r>
            <a:r>
              <a:rPr lang="en-US" dirty="0">
                <a:solidFill>
                  <a:srgbClr val="00AE00"/>
                </a:solidFill>
              </a:rPr>
              <a:t>ANY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B, C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S);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we can use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EXISTS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R.B = S.B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R.C = S.C);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Division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534400" cy="6096000"/>
          </a:xfrm>
        </p:spPr>
        <p:txBody>
          <a:bodyPr/>
          <a:lstStyle/>
          <a:p>
            <a:r>
              <a:rPr lang="en-US" dirty="0"/>
              <a:t>We want to compute the set of </a:t>
            </a:r>
            <a:r>
              <a:rPr lang="en-US" dirty="0" err="1"/>
              <a:t>Ccities</a:t>
            </a:r>
            <a:r>
              <a:rPr lang="en-US" dirty="0"/>
              <a:t> that have at least all the Cnames that Chicago has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33400" y="3048000"/>
          <a:ext cx="3962400" cy="3708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CnameInCcity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562600" y="3048000"/>
          <a:ext cx="32766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19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CnameInChicago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Division Concisely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</a:t>
            </a:r>
            <a:r>
              <a:rPr lang="en-US" dirty="0" err="1"/>
              <a:t>Ccities</a:t>
            </a:r>
            <a:r>
              <a:rPr lang="en-US" dirty="0"/>
              <a:t>, the set of whose </a:t>
            </a:r>
            <a:r>
              <a:rPr lang="en-US" dirty="0" err="1"/>
              <a:t>Cnames</a:t>
            </a:r>
            <a:r>
              <a:rPr lang="en-US" dirty="0"/>
              <a:t>, contains all the </a:t>
            </a:r>
            <a:r>
              <a:rPr lang="en-US" dirty="0" err="1"/>
              <a:t>Cnames</a:t>
            </a:r>
            <a:r>
              <a:rPr lang="en-US" dirty="0"/>
              <a:t> that are in Chicago.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Ccity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CnameInCcity </a:t>
            </a:r>
            <a:r>
              <a:rPr lang="en-US" dirty="0">
                <a:solidFill>
                  <a:srgbClr val="00AE00"/>
                </a:solidFill>
              </a:rPr>
              <a:t>AS</a:t>
            </a:r>
            <a:r>
              <a:rPr lang="en-US" dirty="0"/>
              <a:t> CnameInCcity1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 NOT EXISTS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Cname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CnameInChicago 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Cname </a:t>
            </a:r>
            <a:r>
              <a:rPr lang="en-US" dirty="0">
                <a:solidFill>
                  <a:srgbClr val="00AE00"/>
                </a:solidFill>
              </a:rPr>
              <a:t>NOT IN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Cname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CnameInCcity 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CnameInCcity.Ccity = CnameInCcity1.Ccity));</a:t>
            </a:r>
          </a:p>
          <a:p>
            <a:pPr lvl="1"/>
            <a:endParaRPr lang="en-US" dirty="0"/>
          </a:p>
          <a:p>
            <a:r>
              <a:rPr lang="en-US" dirty="0"/>
              <a:t>This is really the same as before</a:t>
            </a:r>
          </a:p>
          <a:p>
            <a:pPr lvl="1"/>
            <a:r>
              <a:rPr lang="en-US" dirty="0"/>
              <a:t>I leave it to you to figure this out, if you like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55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56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6225" y="3171825"/>
            <a:ext cx="1885950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56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has a variety of “modified” Cartesian Products, called </a:t>
            </a:r>
            <a:r>
              <a:rPr lang="en-US" b="1" i="1" dirty="0">
                <a:solidFill>
                  <a:srgbClr val="FF0000"/>
                </a:solidFill>
              </a:rPr>
              <a:t>joins</a:t>
            </a:r>
          </a:p>
          <a:p>
            <a:r>
              <a:rPr lang="en-US" dirty="0"/>
              <a:t>They are also very popular</a:t>
            </a:r>
          </a:p>
          <a:p>
            <a:r>
              <a:rPr lang="en-US" dirty="0"/>
              <a:t>Particularly interesting are </a:t>
            </a:r>
            <a:r>
              <a:rPr lang="en-US" b="1" i="1" dirty="0">
                <a:solidFill>
                  <a:srgbClr val="FF0000"/>
                </a:solidFill>
              </a:rPr>
              <a:t>outer joins</a:t>
            </a:r>
            <a:r>
              <a:rPr lang="en-US" dirty="0"/>
              <a:t>, interesting when there are no matches where the condition is equality</a:t>
            </a:r>
          </a:p>
          <a:p>
            <a:pPr lvl="1"/>
            <a:r>
              <a:rPr lang="en-US" dirty="0"/>
              <a:t>Left outer join (or just left join)</a:t>
            </a:r>
          </a:p>
          <a:p>
            <a:pPr lvl="1"/>
            <a:r>
              <a:rPr lang="en-US" dirty="0"/>
              <a:t>Right outer join (or just right join)</a:t>
            </a:r>
          </a:p>
          <a:p>
            <a:pPr lvl="1"/>
            <a:r>
              <a:rPr lang="en-US" dirty="0"/>
              <a:t>Full outer join (or just outer join)</a:t>
            </a:r>
          </a:p>
          <a:p>
            <a:r>
              <a:rPr lang="en-US" dirty="0"/>
              <a:t>We will use a simple Microsoft Access database</a:t>
            </a:r>
          </a:p>
          <a:p>
            <a:r>
              <a:rPr lang="en-US" dirty="0"/>
              <a:t>It has two tables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224867"/>
              </p:ext>
            </p:extLst>
          </p:nvPr>
        </p:nvGraphicFramePr>
        <p:xfrm>
          <a:off x="1905000" y="5334000"/>
          <a:ext cx="1896534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870885"/>
              </p:ext>
            </p:extLst>
          </p:nvPr>
        </p:nvGraphicFramePr>
        <p:xfrm>
          <a:off x="4267200" y="5334000"/>
          <a:ext cx="1896534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 </a:t>
            </a:r>
            <a:r>
              <a:rPr lang="en-US" dirty="0">
                <a:solidFill>
                  <a:srgbClr val="00AE00"/>
                </a:solidFill>
              </a:rPr>
              <a:t>LEFT OUTER JOIN </a:t>
            </a:r>
            <a:r>
              <a:rPr lang="en-US" dirty="0"/>
              <a:t>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ON</a:t>
            </a:r>
            <a:r>
              <a:rPr lang="en-US" dirty="0"/>
              <a:t>  R.B = S.C;</a:t>
            </a:r>
          </a:p>
          <a:p>
            <a:r>
              <a:rPr lang="en-US" dirty="0"/>
              <a:t>Includes all rows from the first table, matched or not, plus matching “pieces” from the second table, where applicable.</a:t>
            </a:r>
          </a:p>
          <a:p>
            <a:r>
              <a:rPr lang="en-US" dirty="0"/>
              <a:t>For the rows of the first table that have no matches in the second table, NULLs are added for the columns of the second table</a:t>
            </a: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5334000"/>
          <a:ext cx="1896534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819400" y="5334000"/>
          <a:ext cx="1896534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257800" y="5410200"/>
          <a:ext cx="4495800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87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6575" y="3267075"/>
            <a:ext cx="3905250" cy="123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7973-D3E0-4DDC-B069-3E0E75C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Reference Implementation: 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A1AA-A005-4099-890B-74B9643E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implementations of relational DBMSs</a:t>
            </a:r>
          </a:p>
          <a:p>
            <a:r>
              <a:rPr lang="en-US" dirty="0"/>
              <a:t>Microsoft Access is very primitive but with a nice GUI, so I will present some examples in it</a:t>
            </a:r>
          </a:p>
          <a:p>
            <a:r>
              <a:rPr lang="en-US" dirty="0"/>
              <a:t>Our reference implementation will be Oracle</a:t>
            </a:r>
          </a:p>
          <a:p>
            <a:r>
              <a:rPr lang="en-US" dirty="0"/>
              <a:t>Another popular DBMS is MySQL</a:t>
            </a:r>
          </a:p>
          <a:p>
            <a:r>
              <a:rPr lang="en-US" dirty="0"/>
              <a:t>The various DBMSs are not 100% compatible: some queries will work only on some of them</a:t>
            </a:r>
          </a:p>
          <a:p>
            <a:r>
              <a:rPr lang="en-US" dirty="0"/>
              <a:t>For serious work, you will need to consult a manual for your system of choice</a:t>
            </a:r>
          </a:p>
          <a:p>
            <a:pPr lvl="1"/>
            <a:r>
              <a:rPr lang="en-US" dirty="0"/>
              <a:t>To see which queries are permitted</a:t>
            </a:r>
          </a:p>
          <a:p>
            <a:pPr lvl="1"/>
            <a:r>
              <a:rPr lang="en-US" dirty="0"/>
              <a:t>To see how to help the system to produce efficient execution by deciding how to formulate queries for efficiency</a:t>
            </a:r>
          </a:p>
          <a:p>
            <a:r>
              <a:rPr lang="en-US" dirty="0"/>
              <a:t>Manuals of DBMSs, unfortunately, are sometimes large</a:t>
            </a:r>
          </a:p>
          <a:p>
            <a:pPr lvl="1"/>
            <a:r>
              <a:rPr lang="en-US" dirty="0"/>
              <a:t>The manual of MySQL, e.g., has almost 7,000 pages</a:t>
            </a:r>
          </a:p>
        </p:txBody>
      </p:sp>
    </p:spTree>
    <p:extLst>
      <p:ext uri="{BB962C8B-B14F-4D97-AF65-F5344CB8AC3E}">
        <p14:creationId xmlns:p14="http://schemas.microsoft.com/office/powerpoint/2010/main" val="195111464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EB3D-B7F8-4456-BE04-B21B122F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Does Not Have MINUS</a:t>
            </a:r>
            <a:br>
              <a:rPr lang="en-US" dirty="0"/>
            </a:br>
            <a:r>
              <a:rPr lang="en-US" dirty="0"/>
              <a:t>One Way Of Implementing MINUS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DA16-1A89-4BA0-8253-1752698F7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result of the following?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 (A INTEGER);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 (B INTEGER);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R VALUES (1);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R VALUES (1);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R VALUES (2);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 VALUES (2);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 VALUES (3);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A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(R LEFT OUTER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JOIN S ON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R.A = S.B)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B IS NULL;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result is R MINUS 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896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 </a:t>
            </a:r>
            <a:r>
              <a:rPr lang="en-US" dirty="0">
                <a:solidFill>
                  <a:srgbClr val="00AE00"/>
                </a:solidFill>
              </a:rPr>
              <a:t>RIGHT OUTER JOIN </a:t>
            </a:r>
            <a:r>
              <a:rPr lang="en-US" dirty="0"/>
              <a:t>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ON</a:t>
            </a:r>
            <a:r>
              <a:rPr lang="en-US" dirty="0"/>
              <a:t>  R.B = S.C;</a:t>
            </a:r>
          </a:p>
          <a:p>
            <a:r>
              <a:rPr lang="en-US" dirty="0"/>
              <a:t>Includes all rows from the second table, matched or not, plus matching “pieces” from the first table, where applicable.</a:t>
            </a:r>
          </a:p>
          <a:p>
            <a:r>
              <a:rPr lang="en-US" dirty="0"/>
              <a:t>For the rows of the second table that have no matches in the first table, NULLs are added for the columns of the first table</a:t>
            </a: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5334000"/>
          <a:ext cx="1896534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819400" y="5334000"/>
          <a:ext cx="1896534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5257800" y="5334000"/>
          <a:ext cx="4495800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60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07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3238" y="3281363"/>
            <a:ext cx="3971925" cy="1209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 </a:t>
            </a:r>
            <a:r>
              <a:rPr lang="en-US" dirty="0">
                <a:solidFill>
                  <a:srgbClr val="00AE00"/>
                </a:solidFill>
              </a:rPr>
              <a:t>FULL OUTER JOIN </a:t>
            </a:r>
            <a:r>
              <a:rPr lang="en-US" dirty="0"/>
              <a:t>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ON</a:t>
            </a:r>
            <a:r>
              <a:rPr lang="en-US" dirty="0"/>
              <a:t>  R.B = S.C;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Cannot be done in Microsoft Access directly</a:t>
            </a:r>
          </a:p>
          <a:p>
            <a:r>
              <a:rPr lang="en-US" dirty="0"/>
              <a:t>Can use Left Outer and Right Outer and then do a union</a:t>
            </a:r>
          </a:p>
          <a:p>
            <a:pPr>
              <a:buFont typeface="Monotype Sorts" pitchFamily="2" charset="2"/>
              <a:buNone/>
            </a:pP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3276600"/>
          <a:ext cx="1896534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819400" y="3276600"/>
          <a:ext cx="1896534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5257800" y="3276600"/>
          <a:ext cx="4495800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 </a:t>
            </a:r>
            <a:r>
              <a:rPr lang="en-US" dirty="0">
                <a:solidFill>
                  <a:srgbClr val="00AE00"/>
                </a:solidFill>
              </a:rPr>
              <a:t>INNER JOIN </a:t>
            </a:r>
            <a:r>
              <a:rPr lang="en-US" dirty="0"/>
              <a:t>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ON</a:t>
            </a:r>
            <a:r>
              <a:rPr lang="en-US" dirty="0"/>
              <a:t>  R.B = </a:t>
            </a:r>
            <a:r>
              <a:rPr lang="en-US" dirty="0" err="1"/>
              <a:t>S.C</a:t>
            </a:r>
            <a:r>
              <a:rPr lang="en-US" dirty="0"/>
              <a:t>;</a:t>
            </a:r>
          </a:p>
          <a:p>
            <a:r>
              <a:rPr lang="en-US" dirty="0"/>
              <a:t>This is the same as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r>
              <a:rPr lang="en-US" dirty="0">
                <a:solidFill>
                  <a:srgbClr val="51DC00"/>
                </a:solidFill>
              </a:rPr>
              <a:t>,</a:t>
            </a:r>
            <a:r>
              <a:rPr lang="en-US" dirty="0">
                <a:solidFill>
                  <a:srgbClr val="00AE00"/>
                </a:solidFill>
              </a:rPr>
              <a:t> </a:t>
            </a:r>
            <a:r>
              <a:rPr lang="en-US" dirty="0"/>
              <a:t>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 </a:t>
            </a:r>
            <a:r>
              <a:rPr lang="en-US" dirty="0" err="1"/>
              <a:t>R.B</a:t>
            </a:r>
            <a:r>
              <a:rPr lang="en-US" dirty="0"/>
              <a:t> = </a:t>
            </a:r>
            <a:r>
              <a:rPr lang="en-US" dirty="0" err="1"/>
              <a:t>S.C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systems use just </a:t>
            </a:r>
            <a:r>
              <a:rPr lang="en-US" dirty="0">
                <a:solidFill>
                  <a:srgbClr val="00AE00"/>
                </a:solidFill>
              </a:rPr>
              <a:t>JOIN </a:t>
            </a:r>
            <a:r>
              <a:rPr lang="en-US" dirty="0"/>
              <a:t>instead of </a:t>
            </a:r>
            <a:r>
              <a:rPr lang="en-US" dirty="0">
                <a:solidFill>
                  <a:srgbClr val="00AE00"/>
                </a:solidFill>
              </a:rPr>
              <a:t>INNER JOIN</a:t>
            </a:r>
          </a:p>
          <a:p>
            <a:r>
              <a:rPr lang="en-US" dirty="0"/>
              <a:t>We will revisit INNER JOINS when we discuss execution plans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81491"/>
              </p:ext>
            </p:extLst>
          </p:nvPr>
        </p:nvGraphicFramePr>
        <p:xfrm>
          <a:off x="457200" y="3947160"/>
          <a:ext cx="1896534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320973"/>
              </p:ext>
            </p:extLst>
          </p:nvPr>
        </p:nvGraphicFramePr>
        <p:xfrm>
          <a:off x="2819400" y="3947160"/>
          <a:ext cx="1896534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63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910586"/>
              </p:ext>
            </p:extLst>
          </p:nvPr>
        </p:nvGraphicFramePr>
        <p:xfrm>
          <a:off x="5257800" y="3947160"/>
          <a:ext cx="4495800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94971"/>
      </p:ext>
    </p:extLst>
  </p:cSld>
  <p:clrMapOvr>
    <a:masterClrMapping/>
  </p:clrMapOvr>
  <p:transition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850" y="2667000"/>
            <a:ext cx="3924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5155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and Templates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specify ranges, or templates: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Find all P and Pcity for plants in cities starting with letters B through D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P, Pcity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Plant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((</a:t>
            </a:r>
            <a:r>
              <a:rPr lang="en-US" dirty="0" err="1"/>
              <a:t>Pcity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BETWEEN</a:t>
            </a:r>
            <a:r>
              <a:rPr lang="en-US" dirty="0"/>
              <a:t> 'B'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‘E')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(Pcity &lt;&gt; ‘E'));</a:t>
            </a:r>
          </a:p>
          <a:p>
            <a:pPr lvl="1"/>
            <a:r>
              <a:rPr lang="en-US" dirty="0"/>
              <a:t>Note that we want all city values in the range B through DZZZZZ....; thus the value E is too big, as BETWEEN includes the “end values.”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58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2363" y="3076575"/>
            <a:ext cx="2733675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and Templates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Pnames for cities containing the letter X in the second position: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SELECT</a:t>
            </a:r>
            <a:r>
              <a:rPr lang="en-US" dirty="0"/>
              <a:t> Pname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Plant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(City </a:t>
            </a:r>
            <a:r>
              <a:rPr lang="en-US" dirty="0">
                <a:solidFill>
                  <a:srgbClr val="00AE00"/>
                </a:solidFill>
              </a:rPr>
              <a:t>LIKE</a:t>
            </a:r>
            <a:r>
              <a:rPr lang="en-US" dirty="0"/>
              <a:t> '_X%');</a:t>
            </a:r>
          </a:p>
          <a:p>
            <a:pPr lvl="1"/>
            <a:r>
              <a:rPr lang="en-US" dirty="0"/>
              <a:t>% stands for 0 or more characters; _ stands for exactly one character.</a:t>
            </a:r>
          </a:p>
        </p:txBody>
      </p:sp>
    </p:spTree>
  </p:cSld>
  <p:clrMapOvr>
    <a:masterClrMapping/>
  </p:clrMapOvr>
  <p:transition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the Result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manipulate the resulting answer to a query. We present the general features by means of examples.</a:t>
            </a:r>
          </a:p>
          <a:p>
            <a:r>
              <a:rPr lang="en-US" dirty="0"/>
              <a:t>For each P  list the profit in thousands, order by profits in decreasing order and for the same profit value, order by increasing P: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SELECT</a:t>
            </a:r>
            <a:r>
              <a:rPr lang="en-US" dirty="0"/>
              <a:t>  Profit/1000 </a:t>
            </a:r>
            <a:r>
              <a:rPr lang="en-US" dirty="0">
                <a:solidFill>
                  <a:srgbClr val="00AE00"/>
                </a:solidFill>
              </a:rPr>
              <a:t>AS</a:t>
            </a:r>
            <a:r>
              <a:rPr lang="en-US" dirty="0"/>
              <a:t> Thousands, P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Plant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ORDER BY </a:t>
            </a:r>
            <a:r>
              <a:rPr lang="en-US" dirty="0"/>
              <a:t>Thousands </a:t>
            </a:r>
            <a:r>
              <a:rPr lang="en-US" dirty="0">
                <a:solidFill>
                  <a:srgbClr val="00AE00"/>
                </a:solidFill>
              </a:rPr>
              <a:t>DESC</a:t>
            </a:r>
            <a:r>
              <a:rPr lang="en-US" dirty="0"/>
              <a:t>, P </a:t>
            </a:r>
            <a:r>
              <a:rPr lang="en-US" dirty="0">
                <a:solidFill>
                  <a:srgbClr val="00AE00"/>
                </a:solidFill>
              </a:rPr>
              <a:t>ASC</a:t>
            </a:r>
            <a:r>
              <a:rPr lang="en-US" dirty="0"/>
              <a:t>;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r>
              <a:rPr lang="en-US" dirty="0"/>
              <a:t>Note that ORDER BY is executed after the SELECT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Common Query Format</a:t>
            </a:r>
            <a:br>
              <a:rPr lang="en-US" dirty="0"/>
            </a:br>
            <a:r>
              <a:rPr lang="en-US" dirty="0"/>
              <a:t>(We Have Seen This Before)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 we have seen, a very common expression in SQL is: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dirty="0">
                <a:solidFill>
                  <a:srgbClr val="FC0128"/>
                </a:solidFill>
              </a:rPr>
              <a:t>	</a:t>
            </a:r>
            <a:r>
              <a:rPr lang="en-US" b="1" dirty="0">
                <a:solidFill>
                  <a:srgbClr val="00AE00"/>
                </a:solidFill>
              </a:rPr>
              <a:t>SELECT</a:t>
            </a:r>
            <a:r>
              <a:rPr lang="en-US" b="1" dirty="0">
                <a:solidFill>
                  <a:srgbClr val="FC0128"/>
                </a:solidFill>
              </a:rPr>
              <a:t> A1</a:t>
            </a:r>
            <a:r>
              <a:rPr lang="en-US" b="1" dirty="0">
                <a:solidFill>
                  <a:srgbClr val="00AE00"/>
                </a:solidFill>
              </a:rPr>
              <a:t>,</a:t>
            </a:r>
            <a:r>
              <a:rPr lang="en-US" b="1" dirty="0">
                <a:solidFill>
                  <a:srgbClr val="FC0128"/>
                </a:solidFill>
              </a:rPr>
              <a:t> A2</a:t>
            </a:r>
            <a:r>
              <a:rPr lang="en-US" b="1" dirty="0">
                <a:solidFill>
                  <a:srgbClr val="00AE00"/>
                </a:solidFill>
              </a:rPr>
              <a:t>,</a:t>
            </a:r>
            <a:r>
              <a:rPr lang="en-US" b="1" dirty="0">
                <a:solidFill>
                  <a:srgbClr val="FC0128"/>
                </a:solidFill>
              </a:rPr>
              <a:t> ...</a:t>
            </a:r>
            <a:br>
              <a:rPr lang="en-US" b="1" dirty="0">
                <a:solidFill>
                  <a:srgbClr val="FC0128"/>
                </a:solidFill>
              </a:rPr>
            </a:br>
            <a:r>
              <a:rPr lang="en-US" b="1" dirty="0">
                <a:solidFill>
                  <a:srgbClr val="00AE00"/>
                </a:solidFill>
              </a:rPr>
              <a:t>FROM</a:t>
            </a:r>
            <a:r>
              <a:rPr lang="en-US" b="1" dirty="0">
                <a:solidFill>
                  <a:srgbClr val="FC0128"/>
                </a:solidFill>
              </a:rPr>
              <a:t> R1</a:t>
            </a:r>
            <a:r>
              <a:rPr lang="en-US" b="1" dirty="0">
                <a:solidFill>
                  <a:srgbClr val="00AE00"/>
                </a:solidFill>
              </a:rPr>
              <a:t>,</a:t>
            </a:r>
            <a:r>
              <a:rPr lang="en-US" b="1" dirty="0">
                <a:solidFill>
                  <a:srgbClr val="FC0128"/>
                </a:solidFill>
              </a:rPr>
              <a:t> R2</a:t>
            </a:r>
            <a:r>
              <a:rPr lang="en-US" b="1" dirty="0">
                <a:solidFill>
                  <a:srgbClr val="00AE00"/>
                </a:solidFill>
              </a:rPr>
              <a:t>,</a:t>
            </a:r>
            <a:r>
              <a:rPr lang="en-US" b="1" dirty="0">
                <a:solidFill>
                  <a:srgbClr val="FC0128"/>
                </a:solidFill>
              </a:rPr>
              <a:t> ... </a:t>
            </a:r>
            <a:br>
              <a:rPr lang="en-US" b="1" dirty="0">
                <a:solidFill>
                  <a:srgbClr val="FC0128"/>
                </a:solidFill>
              </a:rPr>
            </a:br>
            <a:r>
              <a:rPr lang="en-US" b="1" dirty="0">
                <a:solidFill>
                  <a:srgbClr val="00AE00"/>
                </a:solidFill>
              </a:rPr>
              <a:t>WHERE</a:t>
            </a:r>
            <a:r>
              <a:rPr lang="en-US" b="1" dirty="0">
                <a:solidFill>
                  <a:srgbClr val="FC0128"/>
                </a:solidFill>
              </a:rPr>
              <a:t> F</a:t>
            </a:r>
            <a:r>
              <a:rPr lang="en-US" b="1" dirty="0">
                <a:solidFill>
                  <a:srgbClr val="00AE00"/>
                </a:solidFill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 order of execution</a:t>
            </a:r>
          </a:p>
          <a:p>
            <a:pPr marL="869950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FROM: Single table or Cartesian product</a:t>
            </a:r>
          </a:p>
          <a:p>
            <a:pPr marL="869950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WHERE (optional): choose rows by condition (predicate)</a:t>
            </a:r>
          </a:p>
          <a:p>
            <a:pPr marL="869950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SELECT: choose columns by listing</a:t>
            </a:r>
          </a:p>
          <a:p>
            <a:pPr>
              <a:defRPr/>
            </a:pPr>
            <a:r>
              <a:rPr lang="en-US" b="1" i="1" dirty="0">
                <a:solidFill>
                  <a:srgbClr val="FC0128"/>
                </a:solidFill>
              </a:rPr>
              <a:t>All three operations keep (do not remove) duplicates at any stage (unless specifically requested; more later)</a:t>
            </a:r>
          </a:p>
          <a:p>
            <a:pPr>
              <a:defRPr/>
            </a:pPr>
            <a:r>
              <a:rPr lang="en-US" dirty="0"/>
              <a:t>We proceed to progressively more and more complicated examples, starting with what we know from relational algebra</a:t>
            </a:r>
          </a:p>
          <a:p>
            <a:pPr>
              <a:defRPr/>
            </a:pPr>
            <a:r>
              <a:rPr lang="en-US" b="1" i="1" dirty="0">
                <a:solidFill>
                  <a:srgbClr val="FC0128"/>
                </a:solidFill>
              </a:rPr>
              <a:t>A SELECT statement is also called a join: tables R1, R2, … are “joined” when condition F holds</a:t>
            </a:r>
          </a:p>
        </p:txBody>
      </p:sp>
    </p:spTree>
  </p:cSld>
  <p:clrMapOvr>
    <a:masterClrMapping/>
  </p:clrMapOvr>
  <p:transition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pic>
        <p:nvPicPr>
          <p:cNvPr id="1689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24288" y="3271838"/>
            <a:ext cx="2257425" cy="1990725"/>
          </a:xfrm>
          <a:noFill/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35B9-4F00-40D6-AC6C-2CB8FAD1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757B-0D5C-4435-91C0-BF1A5169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Perform Operations in SELECT</a:t>
            </a:r>
          </a:p>
          <a:p>
            <a:r>
              <a:rPr lang="en-US" dirty="0"/>
              <a:t>We just look at an example</a:t>
            </a:r>
          </a:p>
          <a:p>
            <a:r>
              <a:rPr lang="en-US" dirty="0"/>
              <a:t>We have R(A, B) where A and B are numbers</a:t>
            </a:r>
          </a:p>
          <a:p>
            <a:r>
              <a:rPr lang="en-US" dirty="0"/>
              <a:t>Then we can produce the sums of A and B</a:t>
            </a:r>
          </a:p>
          <a:p>
            <a:pPr marL="0" indent="0">
              <a:buNone/>
            </a:pPr>
            <a:endParaRPr lang="en-US" dirty="0"/>
          </a:p>
          <a:p>
            <a:pPr marL="412750" lvl="1" indent="0">
              <a:buNone/>
            </a:pPr>
            <a:r>
              <a:rPr lang="en-US" dirty="0"/>
              <a:t>SELECT A + B</a:t>
            </a:r>
          </a:p>
          <a:p>
            <a:pPr marL="412750" lvl="1" indent="0">
              <a:buNone/>
            </a:pPr>
            <a:r>
              <a:rPr lang="en-US" dirty="0"/>
              <a:t>FROM R;</a:t>
            </a:r>
          </a:p>
          <a:p>
            <a:pPr marL="4127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can also rename, of course,</a:t>
            </a:r>
          </a:p>
          <a:p>
            <a:pPr marL="412750" lvl="1" indent="0">
              <a:buNone/>
            </a:pPr>
            <a:endParaRPr lang="en-US" dirty="0"/>
          </a:p>
          <a:p>
            <a:pPr marL="412750" lvl="1" indent="0">
              <a:buNone/>
            </a:pPr>
            <a:r>
              <a:rPr lang="en-US" dirty="0"/>
              <a:t>SELECT A + B AS SUMS</a:t>
            </a:r>
          </a:p>
          <a:p>
            <a:pPr marL="412750" lvl="1" indent="0">
              <a:buNone/>
            </a:pPr>
            <a:r>
              <a:rPr lang="en-US" dirty="0"/>
              <a:t>FROM R;</a:t>
            </a:r>
          </a:p>
          <a:p>
            <a:pPr marL="4127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3163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the Result</a:t>
            </a:r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relation with attributes Idate, C while removing duplicate rows.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SELECT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DISTINCT</a:t>
            </a:r>
            <a:r>
              <a:rPr lang="en-US" dirty="0"/>
              <a:t> Idate, C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Invoice;</a:t>
            </a:r>
          </a:p>
        </p:txBody>
      </p:sp>
    </p:spTree>
  </p:cSld>
  <p:clrMapOvr>
    <a:masterClrMapping/>
  </p:clrMapOvr>
  <p:transition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71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10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4775" y="2995613"/>
            <a:ext cx="2228850" cy="178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Duplicates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test if a subquery returns any duplicate tuples, with NULLs ignored</a:t>
            </a:r>
          </a:p>
          <a:p>
            <a:r>
              <a:rPr lang="en-US" dirty="0"/>
              <a:t>Find all Cnames that all of whose orders are for different amounts (including, or course those who have placed no orders)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Cname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Customer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 UNIQUE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Amt 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Customer.C = C);</a:t>
            </a:r>
          </a:p>
          <a:p>
            <a:r>
              <a:rPr lang="en-US" b="1" i="1" dirty="0">
                <a:solidFill>
                  <a:srgbClr val="FC0128"/>
                </a:solidFill>
              </a:rPr>
              <a:t>UNIQUE</a:t>
            </a:r>
            <a:r>
              <a:rPr lang="en-US" dirty="0"/>
              <a:t> is true if there are no duplicates in the answer, but there could be several tuples, as long as all are different</a:t>
            </a:r>
          </a:p>
          <a:p>
            <a:r>
              <a:rPr lang="en-US" dirty="0"/>
              <a:t>If the subquery returns an empty table, UNIQUE is true</a:t>
            </a:r>
          </a:p>
          <a:p>
            <a:r>
              <a:rPr lang="en-US" dirty="0"/>
              <a:t>Recall, that we assumed that our original relations had no duplicates; that’s why the answer is correct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Duplicates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test if a subquery returns any duplicate tuples, with NULLs being ignored</a:t>
            </a:r>
          </a:p>
          <a:p>
            <a:r>
              <a:rPr lang="en-US" dirty="0"/>
              <a:t>Find all Cnames that have at least two orders for the same amount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Cname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Customer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 NOT UNIQUE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Amt 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Invoice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Customer.C = C);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UNIQUE </a:t>
            </a:r>
            <a:r>
              <a:rPr lang="en-US" dirty="0"/>
              <a:t>is true if there are duplicates in the answer</a:t>
            </a:r>
          </a:p>
          <a:p>
            <a:r>
              <a:rPr lang="en-US" dirty="0"/>
              <a:t>Recall, that we assumed that our original relations had no duplicates; that’s why the answer is correct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Modifying The Database</a:t>
            </a:r>
            <a:br>
              <a:rPr lang="en-US" dirty="0"/>
            </a:br>
            <a:r>
              <a:rPr lang="en-US" dirty="0"/>
              <a:t>INSERT, DELETE,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940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Database</a:t>
            </a: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Until now, no operations were done that modified the database</a:t>
            </a:r>
          </a:p>
          <a:p>
            <a:r>
              <a:rPr lang="en-US" dirty="0"/>
              <a:t>We were operating in the realm of algebra, that is, expressions were computed from inputs.</a:t>
            </a:r>
          </a:p>
          <a:p>
            <a:r>
              <a:rPr lang="en-US" dirty="0"/>
              <a:t>For a real system, we need the ability to modify the relations</a:t>
            </a:r>
          </a:p>
          <a:p>
            <a:r>
              <a:rPr lang="en-US" dirty="0"/>
              <a:t>We are now focusing on SQL as DML: Data Manipulation Language</a:t>
            </a:r>
          </a:p>
          <a:p>
            <a:r>
              <a:rPr lang="en-US" dirty="0"/>
              <a:t>The three main constructs for modifying the relations are: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Insert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Delete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Update</a:t>
            </a:r>
          </a:p>
          <a:p>
            <a:r>
              <a:rPr lang="en-US" dirty="0"/>
              <a:t>Update in general could be quite tricky so be careful</a:t>
            </a:r>
          </a:p>
          <a:p>
            <a:r>
              <a:rPr lang="en-US" dirty="0"/>
              <a:t>Duplicates are not removed</a:t>
            </a:r>
          </a:p>
        </p:txBody>
      </p:sp>
    </p:spTree>
    <p:extLst>
      <p:ext uri="{BB962C8B-B14F-4D97-AF65-F5344CB8AC3E}">
        <p14:creationId xmlns:p14="http://schemas.microsoft.com/office/powerpoint/2010/main" val="789348039"/>
      </p:ext>
    </p:extLst>
  </p:cSld>
  <p:clrMapOvr>
    <a:masterClrMapping/>
  </p:clrMapOvr>
  <p:transition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a Tuple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INSERT INTO </a:t>
            </a:r>
            <a:r>
              <a:rPr lang="en-US" dirty="0"/>
              <a:t>Plant (P, Pname, Pcity, Profit)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VALUES</a:t>
            </a:r>
            <a:r>
              <a:rPr lang="en-US" dirty="0"/>
              <a:t> ('909','Gamma',Null,52000);</a:t>
            </a:r>
          </a:p>
          <a:p>
            <a:endParaRPr lang="en-US" dirty="0"/>
          </a:p>
          <a:p>
            <a:r>
              <a:rPr lang="en-US" dirty="0"/>
              <a:t>If it is clear which values go where (values listed in the same order as the columns), the names of the columns may be omitted</a:t>
            </a: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rgbClr val="00AE00"/>
                </a:solidFill>
              </a:rPr>
              <a:t>	INSERT INTO </a:t>
            </a:r>
            <a:r>
              <a:rPr lang="en-US" dirty="0"/>
              <a:t>Plant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VALUES</a:t>
            </a:r>
            <a:r>
              <a:rPr lang="en-US" dirty="0"/>
              <a:t> ('909',‘Gamma',Null,52000);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9605"/>
      </p:ext>
    </p:extLst>
  </p:cSld>
  <p:clrMapOvr>
    <a:masterClrMapping/>
  </p:clrMapOvr>
  <p:transition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76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6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95400"/>
            <a:ext cx="4191000" cy="1952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613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191000"/>
            <a:ext cx="4191000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894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DQL and DML in Context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165571"/>
              </p:ext>
            </p:extLst>
          </p:nvPr>
        </p:nvGraphicFramePr>
        <p:xfrm>
          <a:off x="533400" y="1474788"/>
          <a:ext cx="8766175" cy="576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311394" imgH="5768154" progId="Visio.Drawing.11">
                  <p:embed/>
                </p:oleObj>
              </mc:Choice>
              <mc:Fallback>
                <p:oleObj name="Visio" r:id="rId3" imgW="9311394" imgH="576815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474788"/>
                        <a:ext cx="8766175" cy="576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1089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br>
              <a:rPr lang="en-US" dirty="0"/>
            </a:br>
            <a:r>
              <a:rPr lang="en-US" dirty="0"/>
              <a:t>(Not All Of Them Always Implemented)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UNION, </a:t>
            </a:r>
            <a:r>
              <a:rPr lang="en-US" b="1" i="1" dirty="0">
                <a:solidFill>
                  <a:srgbClr val="FC0128"/>
                </a:solidFill>
              </a:rPr>
              <a:t>duplicates are removed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UNION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S;</a:t>
            </a: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a Tuple</a:t>
            </a:r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values of some columns are not specified, the default values (if specified in SQL DDL, as we will see later; or perhaps NULL) will be automatically added</a:t>
            </a:r>
          </a:p>
          <a:p>
            <a:endParaRPr lang="en-US" dirty="0"/>
          </a:p>
          <a:p>
            <a:r>
              <a:rPr lang="en-US" dirty="0">
                <a:solidFill>
                  <a:srgbClr val="00AE00"/>
                </a:solidFill>
              </a:rPr>
              <a:t>INSERT INTO </a:t>
            </a:r>
            <a:r>
              <a:rPr lang="en-US" dirty="0"/>
              <a:t>Plant (P, Pname, Pcity)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VALUES</a:t>
            </a:r>
            <a:r>
              <a:rPr lang="en-US" dirty="0"/>
              <a:t> ('910','Gamma',Null);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06231"/>
      </p:ext>
    </p:extLst>
  </p:cSld>
  <p:clrMapOvr>
    <a:masterClrMapping/>
  </p:clrMapOvr>
  <p:transition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81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752600"/>
            <a:ext cx="4191000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818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495800"/>
            <a:ext cx="41148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468646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From A Table</a:t>
            </a:r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we have a tableCandidate(C,Cname,Ccity,Good) listing potential customers</a:t>
            </a:r>
          </a:p>
          <a:p>
            <a:pPr lvl="1"/>
            <a:r>
              <a:rPr lang="en-US" dirty="0"/>
              <a:t>First, for each potential customer, the value of Good is Null </a:t>
            </a:r>
          </a:p>
          <a:p>
            <a:pPr lvl="1"/>
            <a:r>
              <a:rPr lang="en-US" dirty="0"/>
              <a:t>Later it becomes either Yes or No</a:t>
            </a:r>
          </a:p>
          <a:p>
            <a:endParaRPr lang="en-US" dirty="0"/>
          </a:p>
          <a:p>
            <a:r>
              <a:rPr lang="en-US" dirty="0"/>
              <a:t>We can insert part of this “differential table” into customers: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INSERT INTO </a:t>
            </a:r>
            <a:r>
              <a:rPr lang="en-US" dirty="0"/>
              <a:t>Customer (C, Cname, Ccity, P)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C, Cname, Ccity, NULL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Candidate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Good = 'YES';</a:t>
            </a:r>
          </a:p>
          <a:p>
            <a:pPr lvl="1"/>
            <a:endParaRPr lang="en-US" dirty="0"/>
          </a:p>
          <a:p>
            <a:r>
              <a:rPr lang="en-US" dirty="0"/>
              <a:t>In general, we can insert any result of a query, as long as compatible, into a table</a:t>
            </a:r>
          </a:p>
        </p:txBody>
      </p:sp>
    </p:spTree>
    <p:extLst>
      <p:ext uri="{BB962C8B-B14F-4D97-AF65-F5344CB8AC3E}">
        <p14:creationId xmlns:p14="http://schemas.microsoft.com/office/powerpoint/2010/main" val="152189636"/>
      </p:ext>
    </p:extLst>
  </p:cSld>
  <p:clrMapOvr>
    <a:masterClrMapping/>
  </p:clrMapOvr>
  <p:transition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pic>
        <p:nvPicPr>
          <p:cNvPr id="1802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4162425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02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447800"/>
            <a:ext cx="3924300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022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124200" y="4648200"/>
            <a:ext cx="4276725" cy="2276475"/>
          </a:xfrm>
          <a:noFill/>
        </p:spPr>
      </p:pic>
    </p:spTree>
    <p:extLst>
      <p:ext uri="{BB962C8B-B14F-4D97-AF65-F5344CB8AC3E}">
        <p14:creationId xmlns:p14="http://schemas.microsoft.com/office/powerpoint/2010/main" val="323434205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DELETE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Candidate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Good = 'Yes';</a:t>
            </a:r>
          </a:p>
          <a:p>
            <a:r>
              <a:rPr lang="en-US" dirty="0"/>
              <a:t>This removes rows satisfying the specified condition</a:t>
            </a:r>
          </a:p>
          <a:p>
            <a:pPr lvl="1"/>
            <a:r>
              <a:rPr lang="en-US" dirty="0"/>
              <a:t>In our example, once some candidates were promoted to customers, they are removed from Candidate</a:t>
            </a:r>
          </a:p>
        </p:txBody>
      </p:sp>
    </p:spTree>
    <p:extLst>
      <p:ext uri="{BB962C8B-B14F-4D97-AF65-F5344CB8AC3E}">
        <p14:creationId xmlns:p14="http://schemas.microsoft.com/office/powerpoint/2010/main" val="3102144412"/>
      </p:ext>
    </p:extLst>
  </p:cSld>
  <p:clrMapOvr>
    <a:masterClrMapping/>
  </p:clrMapOvr>
  <p:transition/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pic>
        <p:nvPicPr>
          <p:cNvPr id="1822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3657600"/>
            <a:ext cx="3924300" cy="923925"/>
          </a:xfrm>
          <a:noFill/>
        </p:spPr>
      </p:pic>
      <p:pic>
        <p:nvPicPr>
          <p:cNvPr id="18227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828800"/>
            <a:ext cx="3924300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90138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DELETE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Candidate;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removes all the rows of a table, leaving an empty table; but the table remains</a:t>
            </a:r>
          </a:p>
          <a:p>
            <a:endParaRPr lang="en-US" dirty="0"/>
          </a:p>
          <a:p>
            <a:r>
              <a:rPr lang="en-US" dirty="0"/>
              <a:t>Every row satisfied the empty condition, which is equivalent to: “WHERE TRUE”</a:t>
            </a:r>
          </a:p>
        </p:txBody>
      </p:sp>
    </p:spTree>
    <p:extLst>
      <p:ext uri="{BB962C8B-B14F-4D97-AF65-F5344CB8AC3E}">
        <p14:creationId xmlns:p14="http://schemas.microsoft.com/office/powerpoint/2010/main" val="813421289"/>
      </p:ext>
    </p:extLst>
  </p:cSld>
  <p:clrMapOvr>
    <a:masterClrMapping/>
  </p:clrMapOvr>
  <p:transition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800600"/>
            <a:ext cx="40576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43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828800" y="2895600"/>
            <a:ext cx="4048125" cy="952500"/>
          </a:xfrm>
          <a:noFill/>
        </p:spPr>
      </p:pic>
    </p:spTree>
    <p:extLst>
      <p:ext uri="{BB962C8B-B14F-4D97-AF65-F5344CB8AC3E}">
        <p14:creationId xmlns:p14="http://schemas.microsoft.com/office/powerpoint/2010/main" val="111195554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Compute Difference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SQL operations, such as EXCEPT do not work in all implementations.</a:t>
            </a:r>
          </a:p>
          <a:p>
            <a:r>
              <a:rPr lang="en-US" dirty="0"/>
              <a:t>To compute R(A,B) </a:t>
            </a:r>
            <a:r>
              <a:rPr lang="en-US" dirty="0">
                <a:sym typeface="Symbol" pitchFamily="18" charset="2"/>
              </a:rPr>
              <a:t> S(A,B), and to keep the result in R(A,B), one can do: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DELETE FROM </a:t>
            </a:r>
            <a:r>
              <a:rPr lang="en-US" dirty="0"/>
              <a:t>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 EXISTS</a:t>
            </a:r>
            <a:br>
              <a:rPr lang="en-US" dirty="0"/>
            </a:br>
            <a:r>
              <a:rPr lang="en-US" dirty="0"/>
              <a:t>	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R.A = S.A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R.B = S.B);</a:t>
            </a:r>
          </a:p>
          <a:p>
            <a:r>
              <a:rPr lang="en-US" dirty="0"/>
              <a:t>But duplicates are not removed; this can be done explicitly  using DISTINCT</a:t>
            </a:r>
          </a:p>
          <a:p>
            <a:pPr lvl="1"/>
            <a:r>
              <a:rPr lang="en-US" dirty="0"/>
              <a:t>Of course no copy of a tuple that appears in both R and S remains in R</a:t>
            </a:r>
          </a:p>
          <a:p>
            <a:pPr lvl="1"/>
            <a:r>
              <a:rPr lang="en-US" dirty="0"/>
              <a:t>But if a tuple appears several times in R and does not appear in S, all these copies remain in R</a:t>
            </a:r>
          </a:p>
        </p:txBody>
      </p:sp>
    </p:spTree>
    <p:extLst>
      <p:ext uri="{BB962C8B-B14F-4D97-AF65-F5344CB8AC3E}">
        <p14:creationId xmlns:p14="http://schemas.microsoft.com/office/powerpoint/2010/main" val="74101497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UPDATE</a:t>
            </a:r>
            <a:r>
              <a:rPr lang="en-US" dirty="0"/>
              <a:t> Invoice 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SET</a:t>
            </a:r>
            <a:r>
              <a:rPr lang="en-US" dirty="0"/>
              <a:t> Amt = Amt + 1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Amt &lt; 200;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tuple that satisfied the WHERE condition is changed in the specified manner (which could in general be quite complex)</a:t>
            </a:r>
          </a:p>
        </p:txBody>
      </p:sp>
    </p:spTree>
    <p:extLst>
      <p:ext uri="{BB962C8B-B14F-4D97-AF65-F5344CB8AC3E}">
        <p14:creationId xmlns:p14="http://schemas.microsoft.com/office/powerpoint/2010/main" val="14125111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br>
              <a:rPr lang="en-US" dirty="0"/>
            </a:br>
            <a:r>
              <a:rPr lang="en-US" dirty="0"/>
              <a:t>(Not All Of Them Always Implemented)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MINUS, </a:t>
            </a:r>
            <a:r>
              <a:rPr lang="en-US" b="1" i="1" dirty="0">
                <a:solidFill>
                  <a:srgbClr val="FC0128"/>
                </a:solidFill>
              </a:rPr>
              <a:t>duplicates are removed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 </a:t>
            </a:r>
            <a:r>
              <a:rPr lang="en-US" dirty="0"/>
              <a:t>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MINUS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74168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187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73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124325" cy="217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739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343400"/>
            <a:ext cx="4019550" cy="219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38216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this gets quite “strange,” and incorrect if the same tuple could be updated in different ways if it satisfies a different condition, the system will reject this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A student can have only one major (we will see how to specify this later) and we tell the database to change each student major to X, if the student took a course in department X</a:t>
            </a:r>
          </a:p>
          <a:p>
            <a:pPr lvl="1"/>
            <a:r>
              <a:rPr lang="en-US" dirty="0"/>
              <a:t>If students can take courses in several departments, the above cannot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5976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318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argued previously that given a relation Birth(</a:t>
            </a:r>
            <a:r>
              <a:rPr lang="en-US" dirty="0" err="1"/>
              <a:t>Parent,Child</a:t>
            </a:r>
            <a:r>
              <a:rPr lang="en-US" dirty="0"/>
              <a:t>) it is not possible to create the associated Lineage(</a:t>
            </a:r>
            <a:r>
              <a:rPr lang="en-US" dirty="0" err="1"/>
              <a:t>Ancestor,Descendant</a:t>
            </a:r>
            <a:r>
              <a:rPr lang="en-US" dirty="0"/>
              <a:t>) using relational algebra (and what we know so far)</a:t>
            </a:r>
          </a:p>
          <a:p>
            <a:r>
              <a:rPr lang="en-US" dirty="0"/>
              <a:t>SQL has an extension that allows to do that in a clean way</a:t>
            </a:r>
          </a:p>
          <a:p>
            <a:r>
              <a:rPr lang="en-US" dirty="0"/>
              <a:t>Previously strange hacks were needed</a:t>
            </a:r>
          </a:p>
          <a:p>
            <a:r>
              <a:rPr lang="en-US" dirty="0"/>
              <a:t>We will look on how to do it next using the cleaner way</a:t>
            </a:r>
          </a:p>
        </p:txBody>
      </p:sp>
    </p:spTree>
    <p:extLst>
      <p:ext uri="{BB962C8B-B14F-4D97-AF65-F5344CB8AC3E}">
        <p14:creationId xmlns:p14="http://schemas.microsoft.com/office/powerpoint/2010/main" val="329057518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  <a:cs typeface="Courier New" panose="02070309020205020404" pitchFamily="49" charset="0"/>
              </a:rPr>
              <a:t>WITH</a:t>
            </a:r>
            <a:r>
              <a:rPr lang="en-US" dirty="0">
                <a:cs typeface="Courier New" panose="02070309020205020404" pitchFamily="49" charset="0"/>
              </a:rPr>
              <a:t> Lineage(ancestor, descendant) AS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(   </a:t>
            </a:r>
            <a:r>
              <a:rPr lang="en-US" dirty="0">
                <a:solidFill>
                  <a:srgbClr val="00AE00"/>
                </a:solidFill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Parent, Child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AE00"/>
                </a:solidFill>
                <a:cs typeface="Courier New" panose="02070309020205020404" pitchFamily="49" charset="0"/>
              </a:rPr>
              <a:t>FROM</a:t>
            </a:r>
            <a:r>
              <a:rPr lang="en-US" dirty="0">
                <a:cs typeface="Courier New" panose="02070309020205020404" pitchFamily="49" charset="0"/>
              </a:rPr>
              <a:t> Birth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AE00"/>
                </a:solidFill>
                <a:cs typeface="Courier New" panose="02070309020205020404" pitchFamily="49" charset="0"/>
              </a:rPr>
              <a:t>UNION ALL</a:t>
            </a:r>
            <a:br>
              <a:rPr lang="en-US" dirty="0">
                <a:solidFill>
                  <a:srgbClr val="00AE00"/>
                </a:solidFill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AE00"/>
                </a:solidFill>
                <a:cs typeface="Courier New" panose="02070309020205020404" pitchFamily="49" charset="0"/>
              </a:rPr>
              <a:t>SELECT</a:t>
            </a:r>
            <a:r>
              <a:rPr lang="en-US" dirty="0">
                <a:cs typeface="Courier New" panose="02070309020205020404" pitchFamily="49" charset="0"/>
              </a:rPr>
              <a:t>  Parent</a:t>
            </a:r>
            <a:r>
              <a:rPr lang="en-US" dirty="0">
                <a:solidFill>
                  <a:srgbClr val="00AE00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Descendant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AE00"/>
                </a:solidFill>
                <a:cs typeface="Courier New" panose="02070309020205020404" pitchFamily="49" charset="0"/>
              </a:rPr>
              <a:t>FROM</a:t>
            </a:r>
            <a:r>
              <a:rPr lang="en-US" dirty="0">
                <a:cs typeface="Courier New" panose="02070309020205020404" pitchFamily="49" charset="0"/>
              </a:rPr>
              <a:t>    Lineage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AE00"/>
                </a:solidFill>
                <a:cs typeface="Courier New" panose="02070309020205020404" pitchFamily="49" charset="0"/>
              </a:rPr>
              <a:t>WHERE</a:t>
            </a:r>
            <a:r>
              <a:rPr lang="en-US" dirty="0">
                <a:cs typeface="Courier New" panose="02070309020205020404" pitchFamily="49" charset="0"/>
              </a:rPr>
              <a:t>   Child = Ancestor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Lineage is initialized as Birth (paths of length 1)</a:t>
            </a:r>
          </a:p>
          <a:p>
            <a:r>
              <a:rPr lang="en-US" dirty="0"/>
              <a:t>In every SELECT it is another generation is “spanned” and paths 1 arc longer are added to Lineage, more specifically, we go “one generation higher”</a:t>
            </a:r>
          </a:p>
          <a:p>
            <a:endParaRPr lang="en-US" dirty="0"/>
          </a:p>
          <a:p>
            <a:r>
              <a:rPr lang="en-US" dirty="0"/>
              <a:t>Next we revisit an old example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7855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Recursion on a DAG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>
                <a:solidFill>
                  <a:srgbClr val="FF0000"/>
                </a:solidFill>
              </a:rPr>
              <a:t>Arc</a:t>
            </a:r>
            <a:r>
              <a:rPr lang="en-US" dirty="0"/>
              <a:t> we would like to compute </a:t>
            </a:r>
            <a:r>
              <a:rPr lang="en-US" b="1" dirty="0">
                <a:solidFill>
                  <a:srgbClr val="FF0000"/>
                </a:solidFill>
              </a:rPr>
              <a:t>Route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3428999" y="2413000"/>
          <a:ext cx="2362200" cy="27736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Tail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Head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Group 2"/>
          <p:cNvGraphicFramePr>
            <a:graphicFrameLocks noGrp="1"/>
          </p:cNvGraphicFramePr>
          <p:nvPr/>
        </p:nvGraphicFramePr>
        <p:xfrm>
          <a:off x="6172200" y="2392680"/>
          <a:ext cx="2667000" cy="47548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9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Route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Tail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Head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143000" y="2940050"/>
          <a:ext cx="1860550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914709" imgH="3920769" progId="Visio.Drawing.11">
                  <p:embed/>
                </p:oleObj>
              </mc:Choice>
              <mc:Fallback>
                <p:oleObj name="Visio" r:id="rId3" imgW="1914709" imgH="3920769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940050"/>
                        <a:ext cx="1860550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469962"/>
      </p:ext>
    </p:extLst>
  </p:cSld>
  <p:clrMapOvr>
    <a:masterClrMapping/>
  </p:clrMapOvr>
  <p:transition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Query And Its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5720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arc(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NUMBER,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head NUMBER,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PRIMARY KEY(tail, head)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VALUES(1,3);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VALUES(2,4);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VALUES(3,4);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VALUES(4,6);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VALUES(5,8);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VALUES(8,9);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route(tail, head) AS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SELECT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a.tail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a.head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arc a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UNION ALL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a.tail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r.head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   route r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JOIN    arc a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ON     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a.head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r.tail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route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219200"/>
            <a:ext cx="38100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      HEAD                                                           ---------- ----------                                                                    	 1          3                                                                    	 2          4                                                                    	 3          4                                                                    	 4          6                                                                    	 5          8                                                                    	 8          9                                                                    	 1          4                                                                    	 2          6                                                                    	 3          6                                                                    	 5          9                                                                   	 1          6 </a:t>
            </a:r>
          </a:p>
        </p:txBody>
      </p:sp>
    </p:spTree>
    <p:extLst>
      <p:ext uri="{BB962C8B-B14F-4D97-AF65-F5344CB8AC3E}">
        <p14:creationId xmlns:p14="http://schemas.microsoft.com/office/powerpoint/2010/main" val="294605179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Recursion On A Directed Graph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>
                <a:solidFill>
                  <a:srgbClr val="FF0000"/>
                </a:solidFill>
              </a:rPr>
              <a:t>Arc</a:t>
            </a:r>
            <a:r>
              <a:rPr lang="en-US" dirty="0"/>
              <a:t> we would like to compute </a:t>
            </a:r>
            <a:r>
              <a:rPr lang="en-US" b="1" dirty="0">
                <a:solidFill>
                  <a:srgbClr val="FF0000"/>
                </a:solidFill>
              </a:rPr>
              <a:t>Route</a:t>
            </a: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3428999" y="2413000"/>
          <a:ext cx="2362200" cy="31699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Tail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Head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Group 2"/>
          <p:cNvGraphicFramePr>
            <a:graphicFrameLocks noGrp="1"/>
          </p:cNvGraphicFramePr>
          <p:nvPr/>
        </p:nvGraphicFramePr>
        <p:xfrm>
          <a:off x="6172200" y="2392680"/>
          <a:ext cx="2667000" cy="51511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9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Route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Tail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Head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143000" y="2940050"/>
          <a:ext cx="1860550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914709" imgH="3920769" progId="Visio.Drawing.11">
                  <p:embed/>
                </p:oleObj>
              </mc:Choice>
              <mc:Fallback>
                <p:oleObj name="Visio" r:id="rId3" imgW="1914709" imgH="3920769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940050"/>
                        <a:ext cx="1860550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252277"/>
      </p:ext>
    </p:extLst>
  </p:cSld>
  <p:clrMapOvr>
    <a:masterClrMapping/>
  </p:clrMapOvr>
  <p:transition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Query And Its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5720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arc(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NUMBER,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head NUMBER,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PRIMARY KEY(tail, head)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VALUES(1,3);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VALUES(2,4);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VALUES(3,4);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VALUES(4,6);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VALUES(5,8);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VALUES(8,5);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arc VALUES(8,9);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route(tail, head) AS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SELECT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a.tail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a.head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arc a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UNION ALL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a.tail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r.head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   route r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JOIN    arc a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ON     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a.head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r.tail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route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219200"/>
            <a:ext cx="38100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</a:t>
            </a:r>
            <a:b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ORA-32044: cycle detected while executing recursive WITH query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Execution failed because the graph was not acyclic (it had a cycle)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It is possible to write a more complex query that could handle more general graphs.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309889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br>
              <a:rPr lang="en-US" dirty="0"/>
            </a:br>
            <a:r>
              <a:rPr lang="en-US" dirty="0"/>
              <a:t>(Not All Of Them Always Implemented)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INTERSECT, </a:t>
            </a:r>
            <a:r>
              <a:rPr lang="en-US" b="1" i="1" dirty="0">
                <a:solidFill>
                  <a:srgbClr val="FC0128"/>
                </a:solidFill>
              </a:rPr>
              <a:t>duplicates are removed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INTERSECT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S;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actions that can be taken </a:t>
            </a:r>
            <a:r>
              <a:rPr lang="en-US" dirty="0">
                <a:solidFill>
                  <a:srgbClr val="FF0000"/>
                </a:solidFill>
              </a:rPr>
              <a:t>before/after/instead INSERT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DELETE</a:t>
            </a:r>
          </a:p>
          <a:p>
            <a:r>
              <a:rPr lang="en-US" dirty="0"/>
              <a:t>Triggers are both complex and powerful, and we just touch briefly on them here</a:t>
            </a:r>
          </a:p>
          <a:p>
            <a:r>
              <a:rPr lang="en-US" dirty="0"/>
              <a:t>We will discuss: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dirty="0"/>
              <a:t> (here)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INSTEAD</a:t>
            </a:r>
            <a:r>
              <a:rPr lang="en-US" dirty="0"/>
              <a:t> (a later unit)</a:t>
            </a:r>
          </a:p>
          <a:p>
            <a:r>
              <a:rPr lang="en-US" dirty="0"/>
              <a:t>Assume that after a new Customer is inserted into the database, if </a:t>
            </a:r>
            <a:r>
              <a:rPr lang="en-US" dirty="0" err="1"/>
              <a:t>Cname</a:t>
            </a:r>
            <a:r>
              <a:rPr lang="en-US" dirty="0"/>
              <a:t> is </a:t>
            </a:r>
            <a:r>
              <a:rPr lang="en-US" dirty="0" err="1"/>
              <a:t>Xiu</a:t>
            </a:r>
            <a:r>
              <a:rPr lang="en-US" dirty="0"/>
              <a:t>, the system should “automatically” </a:t>
            </a:r>
            <a:r>
              <a:rPr lang="en-US" b="1" dirty="0">
                <a:solidFill>
                  <a:srgbClr val="FF0000"/>
                </a:solidFill>
              </a:rPr>
              <a:t>CREATE</a:t>
            </a:r>
            <a:r>
              <a:rPr lang="en-US" dirty="0"/>
              <a:t> a new plant in the city </a:t>
            </a:r>
            <a:r>
              <a:rPr lang="en-US" dirty="0" err="1"/>
              <a:t>Xiu</a:t>
            </a:r>
            <a:r>
              <a:rPr lang="en-US" dirty="0"/>
              <a:t> lives, with “properties related to </a:t>
            </a:r>
            <a:r>
              <a:rPr lang="en-US" dirty="0" err="1"/>
              <a:t>Xiu</a:t>
            </a:r>
            <a:r>
              <a:rPr lang="en-US" dirty="0"/>
              <a:t>,” which we will understand by looking at the example</a:t>
            </a:r>
          </a:p>
          <a:p>
            <a:r>
              <a:rPr lang="en-US" dirty="0"/>
              <a:t>Let us look at (I tested this in Oracle)</a:t>
            </a:r>
          </a:p>
          <a:p>
            <a:pPr lvl="1"/>
            <a:r>
              <a:rPr lang="en-US" dirty="0"/>
              <a:t>The exact trigger in Oracle</a:t>
            </a:r>
          </a:p>
          <a:p>
            <a:pPr lvl="1"/>
            <a:r>
              <a:rPr lang="en-US" dirty="0"/>
              <a:t>A partial trace of the execution in Oracle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3848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Trigger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CREATE TRIGGER </a:t>
            </a:r>
            <a:r>
              <a:rPr lang="en-US"/>
              <a:t>Trigger01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AFTER INSERT ON </a:t>
            </a:r>
            <a:r>
              <a:rPr lang="en-US"/>
              <a:t>Customer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REFERENCING NEW AS </a:t>
            </a:r>
            <a:r>
              <a:rPr lang="en-US"/>
              <a:t>newcustomer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FOR EACH ROW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WHEN</a:t>
            </a:r>
            <a:r>
              <a:rPr lang="en-US"/>
              <a:t> (newcustomer.Cname = 'Xiu')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BEGIN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INSERT INTO </a:t>
            </a:r>
            <a:r>
              <a:rPr lang="en-US"/>
              <a:t>Plant </a:t>
            </a:r>
            <a:r>
              <a:rPr lang="en-US" b="1">
                <a:solidFill>
                  <a:srgbClr val="FF0000"/>
                </a:solidFill>
              </a:rPr>
              <a:t>VALUES</a:t>
            </a:r>
            <a:r>
              <a:rPr lang="en-US"/>
              <a:t>(:newcustomer.C, 'Xiu_Plant', :newcustomer.Ccity, NULL);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END</a:t>
            </a:r>
            <a:r>
              <a:rPr lang="en-US"/>
              <a:t> Trigger01;</a:t>
            </a:r>
            <a:br>
              <a:rPr lang="en-US"/>
            </a:br>
            <a:r>
              <a:rPr lang="en-US"/>
              <a:t>.</a:t>
            </a:r>
            <a:br>
              <a:rPr lang="en-US"/>
            </a:br>
            <a:r>
              <a:rPr lang="en-US"/>
              <a:t>RUN;</a:t>
            </a:r>
          </a:p>
          <a:p>
            <a:endParaRPr lang="en-US"/>
          </a:p>
          <a:p>
            <a:r>
              <a:rPr lang="en-US"/>
              <a:t>This was the exact Oracle syntax</a:t>
            </a:r>
          </a:p>
          <a:p>
            <a:r>
              <a:rPr lang="en-US" b="1">
                <a:solidFill>
                  <a:srgbClr val="FF0000"/>
                </a:solidFill>
              </a:rPr>
              <a:t>NEW</a:t>
            </a:r>
            <a:r>
              <a:rPr lang="en-US"/>
              <a:t> refers to added rows</a:t>
            </a:r>
          </a:p>
          <a:p>
            <a:r>
              <a:rPr lang="en-US"/>
              <a:t>If rows were deleted (not in our example!), we could refer to them as </a:t>
            </a:r>
            <a:r>
              <a:rPr lang="en-US" b="1">
                <a:solidFill>
                  <a:srgbClr val="FF0000"/>
                </a:solidFill>
              </a:rPr>
              <a:t>OLD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481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Database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Customer and Plant before Insert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          CNAME      CCITY      P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---------- ---------- ---------- ----------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1000       Doe        Boston     901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2000       Yao        Boston     902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3000       Doe        Chicago    903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4000       Doe        Seattle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5000       Brown      Denver     903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6000       Smith      Seattle    907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7000       Yao        Chicago    904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8000       Smith      Denver     904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9000       Smith      Boston     903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P          PNAME      PCITY          PROFIT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---------- ---------- ---------- ----------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901        Alpha      Boston          45000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902        Beta       Boston          56000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903        Beta       Chicago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904        Gamma      Chicago         51000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905        Delta      Denver          48000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906        Epsilon    Miami           51000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907        Beta       Miami           65000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908        Beta       Boston          51000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5524588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INSERT INTO Customer     			VALUES(1001,'Xiu','Boston',null);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Note that the INSERT statement could have inserted many tuples into Customer, for instance, if a whole table was inserted into Customer</a:t>
            </a:r>
          </a:p>
          <a:p>
            <a:pPr lvl="1"/>
            <a:r>
              <a:rPr lang="en-US"/>
              <a:t>We had an example of such “candidate customers” being inserted into Customer, once Good became Yes</a:t>
            </a:r>
          </a:p>
        </p:txBody>
      </p:sp>
    </p:spTree>
    <p:extLst>
      <p:ext uri="{BB962C8B-B14F-4D97-AF65-F5344CB8AC3E}">
        <p14:creationId xmlns:p14="http://schemas.microsoft.com/office/powerpoint/2010/main" val="301550710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Database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Customer and Plant after Insert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          CNAME      CCITY      P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---------- ---------- ---------- ----------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1000       Doe        Boston     901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2000       Yao        Boston     902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3000       Doe        Chicago    903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4000       Doe        Seattle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5000       Brown      Denver     903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6000       Smith      Seattle    907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7000       Yao        Chicago    904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8000       Smith      Denver     904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9000       Smith      Boston     903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1001       Xiu        Boston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P          PNAME      PCITY          PROFIT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---------- ---------- ---------- ----------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901        Alpha      Boston          45000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902        Beta       Boston          56000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903        Beta       Chicago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904        Gamma      Chicago         51000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905        Delta      Denver          48000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906        Epsilon    Miami           51000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907        Beta       Miami           65000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908        Beta       Boston          51000</a:t>
            </a:r>
            <a:br>
              <a:rPr lang="en-US" sz="1600" b="1">
                <a:latin typeface="Courier New" pitchFamily="49" charset="0"/>
                <a:cs typeface="Courier New" pitchFamily="49" charset="0"/>
              </a:rPr>
            </a:br>
            <a:r>
              <a:rPr lang="en-US" sz="1600" b="1">
                <a:latin typeface="Courier New" pitchFamily="49" charset="0"/>
                <a:cs typeface="Courier New" pitchFamily="49" charset="0"/>
              </a:rPr>
              <a:t>1001       Xiu_Plant  Boston</a:t>
            </a:r>
          </a:p>
          <a:p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55859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Programs Interacting With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8988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Interaction With A Programming Language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  <a:p>
            <a:pPr lvl="1"/>
            <a:r>
              <a:rPr lang="en-US" dirty="0"/>
              <a:t>You go to an ATM to withdraw some money</a:t>
            </a:r>
          </a:p>
          <a:p>
            <a:pPr lvl="1"/>
            <a:r>
              <a:rPr lang="en-US" dirty="0"/>
              <a:t>You swipe your card, something (a program, not a relational database) reads it</a:t>
            </a:r>
          </a:p>
          <a:p>
            <a:pPr lvl="1"/>
            <a:r>
              <a:rPr lang="en-US" dirty="0"/>
              <a:t>You punch in your PIN, a program reads it</a:t>
            </a:r>
          </a:p>
          <a:p>
            <a:pPr lvl="1"/>
            <a:r>
              <a:rPr lang="en-US" dirty="0"/>
              <a:t>The program talks to a relational database to see if things match, assume that they do</a:t>
            </a:r>
          </a:p>
          <a:p>
            <a:pPr lvl="1"/>
            <a:r>
              <a:rPr lang="en-US" dirty="0"/>
              <a:t>You ask for a balance, a program reads what you punched and formulates a query to a relational database and understands the answer and shows you on the screen</a:t>
            </a:r>
          </a:p>
          <a:p>
            <a:pPr lvl="1"/>
            <a:r>
              <a:rPr lang="en-US" dirty="0"/>
              <a:t>You want to withdraw money; a program formulates a request to the relational database to update your account</a:t>
            </a:r>
          </a:p>
          <a:p>
            <a:pPr lvl="1"/>
            <a:r>
              <a:rPr lang="en-US" dirty="0"/>
              <a:t>. . .</a:t>
            </a:r>
          </a:p>
          <a:p>
            <a:r>
              <a:rPr lang="en-US" dirty="0"/>
              <a:t>You need to have an interface between a programming language and SQL, such as</a:t>
            </a:r>
          </a:p>
          <a:p>
            <a:pPr lvl="1"/>
            <a:r>
              <a:rPr lang="en-US" dirty="0"/>
              <a:t>Embedded SQL</a:t>
            </a:r>
          </a:p>
          <a:p>
            <a:pPr lvl="1"/>
            <a:r>
              <a:rPr lang="en-US" dirty="0"/>
              <a:t>Java Database Connectivity (JDBC) API</a:t>
            </a:r>
          </a:p>
          <a:p>
            <a:pPr lvl="1"/>
            <a:r>
              <a:rPr lang="en-US" dirty="0"/>
              <a:t>Python ORM (Object-Relational Mapping)</a:t>
            </a:r>
          </a:p>
        </p:txBody>
      </p:sp>
    </p:spTree>
    <p:extLst>
      <p:ext uri="{BB962C8B-B14F-4D97-AF65-F5344CB8AC3E}">
        <p14:creationId xmlns:p14="http://schemas.microsoft.com/office/powerpoint/2010/main" val="50057854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75AE-F936-4668-B0C0-45EDB6EB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vs.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DB38-CE2C-436C-BA74-B1175105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(at our level) </a:t>
            </a:r>
          </a:p>
          <a:p>
            <a:pPr lvl="1"/>
            <a:r>
              <a:rPr lang="en-US" dirty="0"/>
              <a:t>Knows what tables are</a:t>
            </a:r>
          </a:p>
          <a:p>
            <a:pPr lvl="1"/>
            <a:r>
              <a:rPr lang="en-US" dirty="0"/>
              <a:t>Does not know what files are</a:t>
            </a:r>
          </a:p>
          <a:p>
            <a:pPr lvl="1"/>
            <a:r>
              <a:rPr lang="en-US" dirty="0"/>
              <a:t>Is declarative: you tell it what you want to happen</a:t>
            </a:r>
          </a:p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Does not know what tables are</a:t>
            </a:r>
          </a:p>
          <a:p>
            <a:pPr lvl="1"/>
            <a:r>
              <a:rPr lang="en-US" dirty="0"/>
              <a:t>Knows what files are</a:t>
            </a:r>
          </a:p>
          <a:p>
            <a:pPr lvl="1"/>
            <a:r>
              <a:rPr lang="en-US" dirty="0"/>
              <a:t>Is imperative: you tell it what to execute</a:t>
            </a:r>
          </a:p>
          <a:p>
            <a:r>
              <a:rPr lang="en-US" dirty="0"/>
              <a:t>An API or an interface of some sort is provided so that</a:t>
            </a:r>
          </a:p>
          <a:p>
            <a:pPr lvl="1"/>
            <a:r>
              <a:rPr lang="en-US" dirty="0"/>
              <a:t>A program works on local variables or files</a:t>
            </a:r>
          </a:p>
          <a:p>
            <a:pPr lvl="1"/>
            <a:r>
              <a:rPr lang="en-US" dirty="0"/>
              <a:t>Appropriate calls are made by the program to tell the DBMS how the queries/changes to the local variables are to be translated into SQL (or SQL-like) statements that the DBMS understands</a:t>
            </a:r>
          </a:p>
          <a:p>
            <a:r>
              <a:rPr lang="en-US" dirty="0"/>
              <a:t>We will very briefly look at a simple example, highlighting the issues</a:t>
            </a:r>
          </a:p>
        </p:txBody>
      </p:sp>
    </p:spTree>
    <p:extLst>
      <p:ext uri="{BB962C8B-B14F-4D97-AF65-F5344CB8AC3E}">
        <p14:creationId xmlns:p14="http://schemas.microsoft.com/office/powerpoint/2010/main" val="183863613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837B-FCE8-4AFC-A8CF-6BA550AC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</a:t>
            </a:r>
            <a:br>
              <a:rPr lang="en-US" dirty="0"/>
            </a:br>
            <a:r>
              <a:rPr lang="en-US" dirty="0"/>
              <a:t>Procedural Language for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5FCF-7FC7-47A4-B0E7-75A856FE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look at something slightly different: Oracle’s programming language to interface with an Oracle DBMS</a:t>
            </a:r>
          </a:p>
          <a:p>
            <a:r>
              <a:rPr lang="en-US" dirty="0"/>
              <a:t>But the framework is used in some other popular interfaces with relational DBMS’s</a:t>
            </a:r>
          </a:p>
          <a:p>
            <a:pPr lvl="1"/>
            <a:r>
              <a:rPr lang="en-US" dirty="0"/>
              <a:t>Note more particularly the usage of CURSOR</a:t>
            </a:r>
          </a:p>
          <a:p>
            <a:r>
              <a:rPr lang="en-US" dirty="0"/>
              <a:t>Sketch of a simple scenario</a:t>
            </a:r>
          </a:p>
          <a:p>
            <a:r>
              <a:rPr lang="en-US" dirty="0"/>
              <a:t>We want to update a table by changing values in some column based on the existing values in that column</a:t>
            </a:r>
          </a:p>
          <a:p>
            <a:pPr lvl="1"/>
            <a:r>
              <a:rPr lang="en-US" dirty="0"/>
              <a:t>We could use UPDATE</a:t>
            </a:r>
            <a:r>
              <a:rPr lang="en-US"/>
              <a:t>, which we know</a:t>
            </a:r>
            <a:endParaRPr lang="en-US" dirty="0"/>
          </a:p>
          <a:p>
            <a:pPr lvl="1"/>
            <a:r>
              <a:rPr lang="en-US" dirty="0"/>
              <a:t>We will do it differently; just as an example of PL/SQL</a:t>
            </a:r>
          </a:p>
          <a:p>
            <a:pPr lvl="1"/>
            <a:r>
              <a:rPr lang="en-US" dirty="0"/>
              <a:t>We will have an SQL script with a fragment of PL/SQL</a:t>
            </a:r>
          </a:p>
        </p:txBody>
      </p:sp>
    </p:spTree>
    <p:extLst>
      <p:ext uri="{BB962C8B-B14F-4D97-AF65-F5344CB8AC3E}">
        <p14:creationId xmlns:p14="http://schemas.microsoft.com/office/powerpoint/2010/main" val="228607290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9E5B-BB39-4B94-A2E7-EE93FF10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C753-37F9-4FA9-9F33-79E5791C6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prices (price INTEGER);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prices VALUES (1);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prices VALUES (2);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prices;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"Escape" from "standard" SQL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prices%ROWTYPE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 *FROM prices FOR UPDATE;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OPEN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LOOP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FETCH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EXIT WHEN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c_prices%NOTFOUND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r_prices.price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&lt;2 THEN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UPDATE prices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SET price=r_prices.price+10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WHERE CURRENT OF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 LOOP;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CLOSE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prices;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933D9-AF96-4538-A03B-2E4AD0E3C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br>
              <a:rPr lang="en-US" dirty="0"/>
            </a:br>
            <a:r>
              <a:rPr lang="en-US" dirty="0"/>
              <a:t>(Not All Of Them Always Implemented)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 ALL, </a:t>
            </a:r>
            <a:r>
              <a:rPr lang="en-US" b="1" i="1" dirty="0">
                <a:solidFill>
                  <a:srgbClr val="FC0128"/>
                </a:solidFill>
              </a:rPr>
              <a:t>duplicates are not removed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UNION ALL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element appears with the </a:t>
            </a:r>
            <a:br>
              <a:rPr lang="en-US" dirty="0"/>
            </a:br>
            <a:r>
              <a:rPr lang="en-US" dirty="0"/>
              <a:t>cardinality that in cardinality</a:t>
            </a:r>
            <a:br>
              <a:rPr lang="en-US" dirty="0"/>
            </a:br>
            <a:r>
              <a:rPr lang="en-US" dirty="0"/>
              <a:t>in R </a:t>
            </a:r>
            <a:r>
              <a:rPr lang="en-US" dirty="0">
                <a:sym typeface="Symbol" panose="05050102010706020507" pitchFamily="18" charset="2"/>
              </a:rPr>
              <a:t></a:t>
            </a:r>
            <a:r>
              <a:rPr lang="en-US" dirty="0"/>
              <a:t> cardinality in S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40792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054C03-E93D-4A88-B418-258C6A3E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30C15-3777-4BE6-9FE4-F8CFC509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declare two objects</a:t>
            </a:r>
          </a:p>
          <a:p>
            <a:pPr lvl="1"/>
            <a:r>
              <a:rPr lang="en-US" dirty="0"/>
              <a:t>A CURSOR, which is a derived table</a:t>
            </a:r>
          </a:p>
          <a:p>
            <a:pPr lvl="1"/>
            <a:r>
              <a:rPr lang="en-US" dirty="0"/>
              <a:t>A RECORD (not a keyword we will use) for storing a row from CURSOR</a:t>
            </a:r>
          </a:p>
          <a:p>
            <a:r>
              <a:rPr lang="en-US" dirty="0"/>
              <a:t>We have CURRENT, which stores a pointer to the currently accessed row of the CURSOR</a:t>
            </a:r>
          </a:p>
          <a:p>
            <a:r>
              <a:rPr lang="en-US" dirty="0"/>
              <a:t>We go row by row in the CURSOR, performing the needed operations</a:t>
            </a:r>
          </a:p>
          <a:p>
            <a:pPr lvl="1"/>
            <a:r>
              <a:rPr lang="en-US" dirty="0"/>
              <a:t>We start by FETCHING the CURRENT row from the CURSOR into the RECORD</a:t>
            </a:r>
          </a:p>
          <a:p>
            <a:pPr lvl="1"/>
            <a:r>
              <a:rPr lang="en-US" dirty="0"/>
              <a:t>Then we process it and, in our example, update the DBMS</a:t>
            </a:r>
          </a:p>
          <a:p>
            <a:pPr lvl="1"/>
            <a:r>
              <a:rPr lang="en-US" dirty="0"/>
              <a:t>When there is nothing else to FETCH, we stop and throw out the CURSOR</a:t>
            </a:r>
          </a:p>
          <a:p>
            <a:r>
              <a:rPr lang="en-US" dirty="0"/>
              <a:t>Let’s look at the sequence of going through the CURSOR and then we will look at the actual code</a:t>
            </a:r>
          </a:p>
        </p:txBody>
      </p:sp>
    </p:spTree>
    <p:extLst>
      <p:ext uri="{BB962C8B-B14F-4D97-AF65-F5344CB8AC3E}">
        <p14:creationId xmlns:p14="http://schemas.microsoft.com/office/powerpoint/2010/main" val="763851666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0202-1007-48E7-8D48-F21B562C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77F0-D879-4126-B5C8-AB8E41DA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9D9B547-8D0E-4D77-B2CC-97E4F9F8E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39667"/>
              </p:ext>
            </p:extLst>
          </p:nvPr>
        </p:nvGraphicFramePr>
        <p:xfrm>
          <a:off x="2498725" y="2146300"/>
          <a:ext cx="506095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60787" imgH="4101787" progId="Visio.Drawing.11">
                  <p:embed/>
                </p:oleObj>
              </mc:Choice>
              <mc:Fallback>
                <p:oleObj name="Visio" r:id="rId2" imgW="5060787" imgH="410178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8725" y="2146300"/>
                        <a:ext cx="5060950" cy="410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54434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0202-1007-48E7-8D48-F21B562C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77F0-D879-4126-B5C8-AB8E41DA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B32A75-1987-4CD3-A938-E13B02825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87895"/>
              </p:ext>
            </p:extLst>
          </p:nvPr>
        </p:nvGraphicFramePr>
        <p:xfrm>
          <a:off x="2498725" y="2146300"/>
          <a:ext cx="506095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60787" imgH="4101787" progId="Visio.Drawing.11">
                  <p:embed/>
                </p:oleObj>
              </mc:Choice>
              <mc:Fallback>
                <p:oleObj name="Visio" r:id="rId2" imgW="5060787" imgH="410178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8725" y="2146300"/>
                        <a:ext cx="5060950" cy="410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001409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0202-1007-48E7-8D48-F21B562C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77F0-D879-4126-B5C8-AB8E41DA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51CCF7-00DD-4316-801A-50EDFCDF0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164127"/>
              </p:ext>
            </p:extLst>
          </p:nvPr>
        </p:nvGraphicFramePr>
        <p:xfrm>
          <a:off x="2498725" y="2146300"/>
          <a:ext cx="506095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60787" imgH="4101787" progId="Visio.Drawing.11">
                  <p:embed/>
                </p:oleObj>
              </mc:Choice>
              <mc:Fallback>
                <p:oleObj name="Visio" r:id="rId2" imgW="5060787" imgH="410178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8725" y="2146300"/>
                        <a:ext cx="5060950" cy="410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096056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9E5B-BB39-4B94-A2E7-EE93FF10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C753-37F9-4FA9-9F33-79E5791C6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prices (price INTEGER);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prices VALUES (13);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prices VALUES (15);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prices;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prices%ROWTYPE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 *FROM prices FOR UPDATE;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OPEN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LOOP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FETCH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EXIT WHEN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c_prices%NOTFOUND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r_prices.price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&lt;14 THEN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UPDATE prices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SET price=r_prices.price+10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WHERE CURRENT OF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 LOOP;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CLOSE </a:t>
            </a:r>
            <a:r>
              <a:rPr lang="en-US" sz="1600" dirty="0" err="1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c_prices</a:t>
            </a: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END;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sz="1600" dirty="0">
                <a:solidFill>
                  <a:srgbClr val="00A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prices;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933D9-AF96-4538-A03B-2E4AD0E3C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  13</a:t>
            </a:r>
            <a:br>
              <a:rPr lang="en-US" sz="1600" dirty="0">
                <a:latin typeface="Arial Narrow" panose="020B0606020202030204" pitchFamily="34" charset="0"/>
              </a:rPr>
            </a:br>
            <a:r>
              <a:rPr lang="en-US" sz="1600" dirty="0">
                <a:latin typeface="Arial Narrow" panose="020B0606020202030204" pitchFamily="34" charset="0"/>
              </a:rPr>
              <a:t>   15 </a:t>
            </a:r>
            <a:br>
              <a:rPr lang="en-US" sz="1600" dirty="0">
                <a:latin typeface="Arial Narrow" panose="020B0606020202030204" pitchFamily="34" charset="0"/>
              </a:rPr>
            </a:br>
            <a:br>
              <a:rPr lang="en-US" sz="1600" dirty="0">
                <a:latin typeface="Arial Narrow" panose="020B0606020202030204" pitchFamily="34" charset="0"/>
              </a:rPr>
            </a:br>
            <a:br>
              <a:rPr lang="en-US" sz="1600" dirty="0">
                <a:latin typeface="Arial Narrow" panose="020B0606020202030204" pitchFamily="34" charset="0"/>
              </a:rPr>
            </a:br>
            <a:br>
              <a:rPr lang="en-US" sz="1600" dirty="0">
                <a:latin typeface="Arial Narrow" panose="020B0606020202030204" pitchFamily="34" charset="0"/>
              </a:rPr>
            </a:br>
            <a:br>
              <a:rPr lang="en-US" sz="1600" dirty="0">
                <a:latin typeface="Arial Narrow" panose="020B0606020202030204" pitchFamily="34" charset="0"/>
              </a:rPr>
            </a:b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    </a:t>
            </a:r>
            <a:r>
              <a:rPr lang="en-US" sz="1600" dirty="0">
                <a:latin typeface="+mj-lt"/>
              </a:rPr>
              <a:t>Creates CURSOR </a:t>
            </a:r>
            <a:r>
              <a:rPr lang="en-US" sz="1600" dirty="0" err="1">
                <a:latin typeface="+mj-lt"/>
              </a:rPr>
              <a:t>c_prices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13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15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CURRENT = 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</a:t>
            </a:r>
            <a:r>
              <a:rPr lang="en-US" sz="1600" dirty="0" err="1">
                <a:latin typeface="+mj-lt"/>
              </a:rPr>
              <a:t>r_prices</a:t>
            </a:r>
            <a:r>
              <a:rPr lang="en-US" sz="1600" dirty="0">
                <a:latin typeface="+mj-lt"/>
              </a:rPr>
              <a:t>  = 13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UPDATEs in prices 13  </a:t>
            </a:r>
            <a:r>
              <a:rPr lang="en-US" sz="1600" dirty="0">
                <a:latin typeface="+mj-lt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+mj-lt"/>
              </a:rPr>
              <a:t> 23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CURRENT = 2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</a:t>
            </a:r>
            <a:r>
              <a:rPr lang="en-US" sz="1600" dirty="0" err="1">
                <a:latin typeface="+mj-lt"/>
              </a:rPr>
              <a:t>r_prices</a:t>
            </a:r>
            <a:r>
              <a:rPr lang="en-US" sz="1600" dirty="0">
                <a:latin typeface="+mj-lt"/>
              </a:rPr>
              <a:t> = 15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does not UPDATE in prices 15 </a:t>
            </a:r>
            <a:r>
              <a:rPr lang="en-US" sz="1600" dirty="0">
                <a:latin typeface="+mj-lt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+mj-lt"/>
              </a:rPr>
              <a:t>  25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throws out </a:t>
            </a:r>
            <a:r>
              <a:rPr lang="en-US" sz="1600" dirty="0" err="1">
                <a:latin typeface="+mj-lt"/>
              </a:rPr>
              <a:t>c_prices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23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15</a:t>
            </a:r>
          </a:p>
          <a:p>
            <a:pPr marL="0" indent="0">
              <a:buNone/>
            </a:pPr>
            <a:br>
              <a:rPr lang="en-US" sz="1600" dirty="0">
                <a:latin typeface="Arial Narrow" panose="020B0606020202030204" pitchFamily="34" charset="0"/>
              </a:rPr>
            </a:br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5468D-C9A1-4AAB-A68F-7853D632A6FB}"/>
              </a:ext>
            </a:extLst>
          </p:cNvPr>
          <p:cNvCxnSpPr/>
          <p:nvPr/>
        </p:nvCxnSpPr>
        <p:spPr bwMode="auto">
          <a:xfrm flipH="1">
            <a:off x="2819400" y="3581400"/>
            <a:ext cx="2362202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646D1-2918-4D46-98A2-DCCE6AEDD4E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00400" y="4191000"/>
            <a:ext cx="1981202" cy="4572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72C4A9-C736-4AED-B52D-2BB975D4FF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00400" y="4267200"/>
            <a:ext cx="1981202" cy="12192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419CB-A272-4EEA-AD72-A76D28329D6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48000" y="5943601"/>
            <a:ext cx="2209800" cy="22859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74CE2-7B5A-4186-90B1-6941F01D994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00600" y="4800600"/>
            <a:ext cx="533402" cy="26670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EDE82-0A9C-4204-A6C4-5A888D42E8C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62499" y="5105401"/>
            <a:ext cx="571503" cy="62865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0E6F25-A3B0-444D-BD32-6D0260A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3581400" y="1447800"/>
            <a:ext cx="1600202" cy="7620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8E3788-62A6-40EF-B20C-060CE8D91A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81400" y="6629401"/>
            <a:ext cx="1678579" cy="6313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2223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Calculus vs. SQL</a:t>
            </a:r>
            <a:br>
              <a:rPr lang="en-US" dirty="0"/>
            </a:br>
            <a:r>
              <a:rPr lang="en-US" dirty="0"/>
              <a:t>(SQL is Essentially Relational Algebra + …)</a:t>
            </a:r>
          </a:p>
        </p:txBody>
      </p:sp>
      <p:sp>
        <p:nvSpPr>
          <p:cNvPr id="20173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0668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534400" cy="6096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will study predicate calculus instead of relational algebra to solve some problems</a:t>
            </a:r>
          </a:p>
          <a:p>
            <a:r>
              <a:rPr lang="en-US" dirty="0"/>
              <a:t>We (I hope) will conclude that predicate calculus is better than relational algebra and therefore better than SQL, ignoring what SQL does beyond </a:t>
            </a:r>
            <a:r>
              <a:rPr lang="en-US"/>
              <a:t>relational algebra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143000" y="1219200"/>
          <a:ext cx="3962400" cy="3708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Algebra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Algebra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Algebra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562600" y="1219200"/>
          <a:ext cx="32766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19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73063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Basic Predicate Calculus</a:t>
            </a:r>
            <a:br>
              <a:rPr lang="en-US" dirty="0"/>
            </a:br>
            <a:r>
              <a:rPr lang="en-US" dirty="0"/>
              <a:t>(Symbolic Logic)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very important conceptually but very rarely made available in Database Management Systems classes</a:t>
            </a:r>
          </a:p>
          <a:p>
            <a:pPr lvl="1"/>
            <a:r>
              <a:rPr lang="en-US" dirty="0"/>
              <a:t>I provide material for self-study</a:t>
            </a:r>
          </a:p>
          <a:p>
            <a:r>
              <a:rPr lang="en-US" dirty="0"/>
              <a:t>We will learn why the operation of division was so difficult to implement and we used double negations (implemented sometimes as double MINUS)</a:t>
            </a:r>
          </a:p>
          <a:p>
            <a:r>
              <a:rPr lang="en-US" dirty="0"/>
              <a:t>To remind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means the set of all </a:t>
            </a:r>
            <a:r>
              <a:rPr lang="en-US" i="1" dirty="0"/>
              <a:t>y</a:t>
            </a:r>
            <a:r>
              <a:rPr lang="en-US" dirty="0"/>
              <a:t> for which there exists an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/>
              <a:t>) is true</a:t>
            </a:r>
          </a:p>
          <a:p>
            <a:r>
              <a:rPr lang="en-US" dirty="0"/>
              <a:t>To remind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means the set of all </a:t>
            </a:r>
            <a:r>
              <a:rPr lang="en-US" i="1" dirty="0"/>
              <a:t>y</a:t>
            </a:r>
            <a:r>
              <a:rPr lang="en-US" dirty="0"/>
              <a:t> for which for all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/>
              <a:t>) is true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3429000"/>
          <a:ext cx="34210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03040" progId="Equation.DSMT4">
                  <p:embed/>
                </p:oleObj>
              </mc:Choice>
              <mc:Fallback>
                <p:oleObj name="Equation" r:id="rId2" imgW="101592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3200" y="3429000"/>
                        <a:ext cx="3421063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57476" y="5389685"/>
          <a:ext cx="35067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203040" progId="Equation.DSMT4">
                  <p:embed/>
                </p:oleObj>
              </mc:Choice>
              <mc:Fallback>
                <p:oleObj name="Equation" r:id="rId4" imgW="1041120" imgH="2030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7476" y="5389685"/>
                        <a:ext cx="3506787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911999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3961-6400-49DA-BCCA-8B0F361F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Implication Using</a:t>
            </a:r>
            <a:br>
              <a:rPr lang="en-US" dirty="0"/>
            </a:br>
            <a:r>
              <a:rPr lang="en-US" dirty="0"/>
              <a:t>a Negation and a 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A073-7EB1-4EA6-BA16-BB68FE08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you probably know, but let’s review why                       is the same as (is equivalent to)  </a:t>
            </a:r>
          </a:p>
          <a:p>
            <a:r>
              <a:rPr lang="en-US" dirty="0"/>
              <a:t>It is easier to think about the negation of</a:t>
            </a:r>
          </a:p>
          <a:p>
            <a:r>
              <a:rPr lang="en-US" dirty="0"/>
              <a:t>This intuitively means that        is true but        is false</a:t>
            </a:r>
          </a:p>
          <a:p>
            <a:r>
              <a:rPr lang="en-US" dirty="0"/>
              <a:t>Or                is true</a:t>
            </a:r>
          </a:p>
          <a:p>
            <a:r>
              <a:rPr lang="en-US" dirty="0"/>
              <a:t>The negation of this is                    , that is </a:t>
            </a:r>
          </a:p>
          <a:p>
            <a:r>
              <a:rPr lang="en-US" dirty="0"/>
              <a:t>And we have shown that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7C2279C-A37B-4F4E-96F2-D3007835A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1242646"/>
          <a:ext cx="1003056" cy="43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03040" progId="Equation.DSMT4">
                  <p:embed/>
                </p:oleObj>
              </mc:Choice>
              <mc:Fallback>
                <p:oleObj name="Equation" r:id="rId2" imgW="469800" imgH="203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7C2279C-A37B-4F4E-96F2-D3007835A1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1400" y="1242646"/>
                        <a:ext cx="1003056" cy="43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27487F7-135B-4000-A52C-D902B6DCD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799" y="1981200"/>
          <a:ext cx="1067775" cy="46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723" imgH="428579" progId="Equation.DSMT4">
                  <p:embed/>
                </p:oleObj>
              </mc:Choice>
              <mc:Fallback>
                <p:oleObj name="Equation" r:id="rId4" imgW="990723" imgH="428579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27487F7-135B-4000-A52C-D902B6DCD9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1799" y="1981200"/>
                        <a:ext cx="1067775" cy="462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50CE372-59FF-41A5-81CA-DE96882A5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7315" y="2438400"/>
          <a:ext cx="468657" cy="429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50CE372-59FF-41A5-81CA-DE96882A55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7315" y="2438400"/>
                        <a:ext cx="468657" cy="429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CDDA72-BBAA-4171-8EDE-A60123A3C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4161" y="2443218"/>
          <a:ext cx="339286" cy="45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03040" progId="Equation.DSMT4">
                  <p:embed/>
                </p:oleObj>
              </mc:Choice>
              <mc:Fallback>
                <p:oleObj name="Equation" r:id="rId8" imgW="1522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BCDDA72-BBAA-4171-8EDE-A60123A3C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04161" y="2443218"/>
                        <a:ext cx="339286" cy="452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6AB9B19-626A-4D08-A439-A4B3C49A4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8575" y="4384430"/>
          <a:ext cx="245744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1880" imgH="203040" progId="Equation.DSMT4">
                  <p:embed/>
                </p:oleObj>
              </mc:Choice>
              <mc:Fallback>
                <p:oleObj name="Equation" r:id="rId10" imgW="1091880" imgH="203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6AB9B19-626A-4D08-A439-A4B3C49A4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48575" y="4384430"/>
                        <a:ext cx="245744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6E20DBD-C269-45CB-A4A6-5D52D0299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91937"/>
          <a:ext cx="1118575" cy="44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960" imgH="203040" progId="Equation.DSMT4">
                  <p:embed/>
                </p:oleObj>
              </mc:Choice>
              <mc:Fallback>
                <p:oleObj name="Equation" r:id="rId12" imgW="507960" imgH="2030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6E20DBD-C269-45CB-A4A6-5D52D02991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52600" y="2891937"/>
                        <a:ext cx="1118575" cy="44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5A4F758-BF2F-425B-BC3B-5668A2874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3795" y="3304198"/>
          <a:ext cx="1503605" cy="429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1000" imgH="203040" progId="Equation.DSMT4">
                  <p:embed/>
                </p:oleObj>
              </mc:Choice>
              <mc:Fallback>
                <p:oleObj name="Equation" r:id="rId14" imgW="711000" imgH="203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5A4F758-BF2F-425B-BC3B-5668A28747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3795" y="3304198"/>
                        <a:ext cx="1503605" cy="429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1EDD832-A0E8-4C2A-9EF9-E71B42F74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3302488"/>
          <a:ext cx="1194757" cy="46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20560" imgH="203040" progId="Equation.DSMT4">
                  <p:embed/>
                </p:oleObj>
              </mc:Choice>
              <mc:Fallback>
                <p:oleObj name="Equation" r:id="rId16" imgW="520560" imgH="2030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D1EDD832-A0E8-4C2A-9EF9-E71B42F74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10400" y="3302488"/>
                        <a:ext cx="1194757" cy="466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6DD119F-8D9C-4E61-9854-025171B82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9359" y="1514953"/>
          <a:ext cx="1194757" cy="46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20560" imgH="203040" progId="Equation.DSMT4">
                  <p:embed/>
                </p:oleObj>
              </mc:Choice>
              <mc:Fallback>
                <p:oleObj name="Equation" r:id="rId18" imgW="52056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6DD119F-8D9C-4E61-9854-025171B826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39359" y="1514953"/>
                        <a:ext cx="1194757" cy="466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007887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C53F-9B54-4F4C-B003-65BF9DAC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239-DB13-4B35-A859-013795A4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534400" cy="6096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8A68671-A9B9-46F3-AA8F-5518FC024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219200"/>
          <a:ext cx="4535386" cy="84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203040" progId="Equation.DSMT4">
                  <p:embed/>
                </p:oleObj>
              </mc:Choice>
              <mc:Fallback>
                <p:oleObj name="Equation" r:id="rId2" imgW="10918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8A68671-A9B9-46F3-AA8F-5518FC024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2600" y="1219200"/>
                        <a:ext cx="4535386" cy="84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70E8B57-5012-4DB5-AF5A-C2397A256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9068" y="4086949"/>
          <a:ext cx="6361932" cy="86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720" imgH="203040" progId="Equation.DSMT4">
                  <p:embed/>
                </p:oleObj>
              </mc:Choice>
              <mc:Fallback>
                <p:oleObj name="Equation" r:id="rId4" imgW="1485720" imgH="203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70E8B57-5012-4DB5-AF5A-C2397A2562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9068" y="4086949"/>
                        <a:ext cx="6361932" cy="86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E39ACE6-B628-4D87-98E1-502B84961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18072"/>
          <a:ext cx="5411780" cy="82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440" imgH="203040" progId="Equation.DSMT4">
                  <p:embed/>
                </p:oleObj>
              </mc:Choice>
              <mc:Fallback>
                <p:oleObj name="Equation" r:id="rId6" imgW="1333440" imgH="2030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E39ACE6-B628-4D87-98E1-502B849610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2118072"/>
                        <a:ext cx="5411780" cy="823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589B1A3-D6D9-437C-96E0-67BCBB7CF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64" y="3073492"/>
          <a:ext cx="5329420" cy="812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440" imgH="203040" progId="Equation.DSMT4">
                  <p:embed/>
                </p:oleObj>
              </mc:Choice>
              <mc:Fallback>
                <p:oleObj name="Equation" r:id="rId8" imgW="1333440" imgH="203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589B1A3-D6D9-437C-96E0-67BCBB7CF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8764" y="3073492"/>
                        <a:ext cx="5329420" cy="812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052D23F-FE61-495F-8FBC-DE2DBD476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243" y="5117933"/>
          <a:ext cx="6343860" cy="86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720" imgH="203040" progId="Equation.DSMT4">
                  <p:embed/>
                </p:oleObj>
              </mc:Choice>
              <mc:Fallback>
                <p:oleObj name="Equation" r:id="rId10" imgW="1485720" imgH="203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052D23F-FE61-495F-8FBC-DE2DBD4765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43243" y="5117933"/>
                        <a:ext cx="6343860" cy="86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69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br>
              <a:rPr lang="en-US" dirty="0"/>
            </a:br>
            <a:r>
              <a:rPr lang="en-US" dirty="0"/>
              <a:t>(Not All Of Them Always Implemented)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MINUS ALL, </a:t>
            </a:r>
            <a:r>
              <a:rPr lang="en-US" b="1" i="1" dirty="0">
                <a:solidFill>
                  <a:srgbClr val="FC0128"/>
                </a:solidFill>
              </a:rPr>
              <a:t>duplicates are not removed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MINUS ALL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S;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element appears with the cardinality that is max(0, cardinality in R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cardinality in S)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Some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Persons, who took at least one Required Course</a:t>
            </a:r>
          </a:p>
          <a:p>
            <a:r>
              <a:rPr lang="en-US" dirty="0"/>
              <a:t>The result can be expressed using a logical formula with an </a:t>
            </a:r>
            <a:r>
              <a:rPr lang="en-US" b="1" i="1" dirty="0">
                <a:solidFill>
                  <a:srgbClr val="FF0000"/>
                </a:solidFill>
              </a:rPr>
              <a:t>existential quantifier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want every Person for which there is a Course in Required, such that (Person, Course) is in Took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standard SELECT … FROM … WHERE …</a:t>
            </a:r>
            <a:br>
              <a:rPr lang="en-US" dirty="0"/>
            </a:br>
            <a:r>
              <a:rPr lang="en-US" dirty="0"/>
              <a:t>easily expresses the existential quantifier above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Took.p</a:t>
            </a:r>
            <a:br>
              <a:rPr lang="en-US" dirty="0"/>
            </a:br>
            <a:r>
              <a:rPr lang="en-US" dirty="0"/>
              <a:t>FROM Required, Took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Required.c</a:t>
            </a:r>
            <a:r>
              <a:rPr lang="en-US" dirty="0"/>
              <a:t> = </a:t>
            </a:r>
            <a:r>
              <a:rPr lang="en-US" dirty="0" err="1"/>
              <a:t>Took.c</a:t>
            </a:r>
            <a:r>
              <a:rPr lang="en-US" dirty="0"/>
              <a:t>;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76423" y="2664294"/>
          <a:ext cx="474504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203040" progId="Equation.DSMT4">
                  <p:embed/>
                </p:oleObj>
              </mc:Choice>
              <mc:Fallback>
                <p:oleObj name="Equation" r:id="rId3" imgW="1549080" imgH="2030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6423" y="2664294"/>
                        <a:ext cx="474504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812997"/>
      </p:ext>
    </p:extLst>
  </p:cSld>
  <p:clrMapOvr>
    <a:masterClrMapping/>
  </p:clrMapOvr>
  <p:transition/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None</a:t>
            </a:r>
          </a:p>
        </p:txBody>
      </p:sp>
      <p:sp>
        <p:nvSpPr>
          <p:cNvPr id="41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Persons, who Took </a:t>
            </a:r>
            <a:r>
              <a:rPr lang="en-US" b="1" i="1" dirty="0">
                <a:solidFill>
                  <a:srgbClr val="FC0128"/>
                </a:solidFill>
              </a:rPr>
              <a:t>no </a:t>
            </a:r>
            <a:r>
              <a:rPr lang="en-US" dirty="0"/>
              <a:t>Courses that are Required</a:t>
            </a:r>
          </a:p>
          <a:p>
            <a:r>
              <a:rPr lang="en-US" dirty="0"/>
              <a:t>The result can be expressed using a logical </a:t>
            </a:r>
            <a:r>
              <a:rPr lang="en-US" b="1" i="1" dirty="0">
                <a:solidFill>
                  <a:srgbClr val="FF0000"/>
                </a:solidFill>
              </a:rPr>
              <a:t>formula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a universal quantifier: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read this 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want every Person such that for every Course if Course is in Required then (Person, Course) is not in Took</a:t>
            </a: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08125" y="2755028"/>
          <a:ext cx="4130676" cy="51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203040" progId="Equation.DSMT4">
                  <p:embed/>
                </p:oleObj>
              </mc:Choice>
              <mc:Fallback>
                <p:oleObj name="Equation" r:id="rId3" imgW="1638000" imgH="20304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755028"/>
                        <a:ext cx="4130676" cy="512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604151"/>
      </p:ext>
    </p:extLst>
  </p:cSld>
  <p:clrMapOvr>
    <a:masterClrMapping/>
  </p:clrMapOvr>
  <p:transition/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C53F-9B54-4F4C-B003-65BF9DAC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Asking About None</a:t>
            </a:r>
            <a:br>
              <a:rPr lang="en-US" dirty="0"/>
            </a:br>
            <a:r>
              <a:rPr lang="en-US" dirty="0"/>
              <a:t>Using an Existential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239-DB13-4B35-A859-013795A4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with our original expression and replace it by equivalent expressions</a:t>
            </a:r>
          </a:p>
          <a:p>
            <a:r>
              <a:rPr lang="en-US" dirty="0"/>
              <a:t>On the right, we provide a justification for the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what we did when we computed the query earlier using minus, which is really a negation in this context</a:t>
            </a:r>
          </a:p>
          <a:p>
            <a:r>
              <a:rPr lang="en-US" dirty="0"/>
              <a:t>Using predicate calculus is easier than using relational algebra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BB7C76D-40AD-4DE5-B98C-528977727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2766" y="2696781"/>
          <a:ext cx="4066343" cy="50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203040" progId="Equation.DSMT4">
                  <p:embed/>
                </p:oleObj>
              </mc:Choice>
              <mc:Fallback>
                <p:oleObj name="Equation" r:id="rId2" imgW="1638000" imgH="203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BB7C76D-40AD-4DE5-B98C-5289777270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2766" y="2696781"/>
                        <a:ext cx="4066343" cy="504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BD2B2C3-73C0-46FB-8402-EEBCC965A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2766" y="3381847"/>
          <a:ext cx="4012762" cy="52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203040" progId="Equation.DSMT4">
                  <p:embed/>
                </p:oleObj>
              </mc:Choice>
              <mc:Fallback>
                <p:oleObj name="Equation" r:id="rId4" imgW="156204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BD2B2C3-73C0-46FB-8402-EEBCC965AC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2766" y="3381847"/>
                        <a:ext cx="4012762" cy="521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4E4E81-1E14-4AA3-8AA7-4BC026B8E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2766" y="4129087"/>
          <a:ext cx="40127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480" imgH="203040" progId="Equation.DSMT4">
                  <p:embed/>
                </p:oleObj>
              </mc:Choice>
              <mc:Fallback>
                <p:oleObj name="Equation" r:id="rId6" imgW="175248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B4E4E81-1E14-4AA3-8AA7-4BC026B8E1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2766" y="4129087"/>
                        <a:ext cx="401276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4CEDD07-5DFC-4A4C-9795-A71078568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0018" y="5071927"/>
          <a:ext cx="3995509" cy="49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960" imgH="203040" progId="Equation.DSMT4">
                  <p:embed/>
                </p:oleObj>
              </mc:Choice>
              <mc:Fallback>
                <p:oleObj name="Equation" r:id="rId8" imgW="165096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4CEDD07-5DFC-4A4C-9795-A71078568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0018" y="5071927"/>
                        <a:ext cx="3995509" cy="492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8A68671-A9B9-46F3-AA8F-5518FC024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0" y="3389313"/>
          <a:ext cx="24399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1880" imgH="203040" progId="Equation.DSMT4">
                  <p:embed/>
                </p:oleObj>
              </mc:Choice>
              <mc:Fallback>
                <p:oleObj name="Equation" r:id="rId10" imgW="10918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8A68671-A9B9-46F3-AA8F-5518FC024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18250" y="3389313"/>
                        <a:ext cx="2439988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70E8B57-5012-4DB5-AF5A-C2397A256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2688" y="4214813"/>
          <a:ext cx="3422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85720" imgH="203040" progId="Equation.DSMT4">
                  <p:embed/>
                </p:oleObj>
              </mc:Choice>
              <mc:Fallback>
                <p:oleObj name="Equation" r:id="rId12" imgW="1485720" imgH="203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70E8B57-5012-4DB5-AF5A-C2397A2562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62688" y="4214813"/>
                        <a:ext cx="34226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E39ACE6-B628-4D87-98E1-502B84961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2654" y="5056676"/>
          <a:ext cx="2891875" cy="43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24036" imgH="199979" progId="Equation.DSMT4">
                  <p:embed/>
                </p:oleObj>
              </mc:Choice>
              <mc:Fallback>
                <p:oleObj name="Equation" r:id="rId14" imgW="1324036" imgH="199979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E39ACE6-B628-4D87-98E1-502B849610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82654" y="5056676"/>
                        <a:ext cx="2891875" cy="436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093116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All</a:t>
            </a:r>
          </a:p>
        </p:txBody>
      </p:sp>
      <p:sp>
        <p:nvSpPr>
          <p:cNvPr id="41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Persons, who Took </a:t>
            </a:r>
            <a:r>
              <a:rPr lang="en-US" b="1" i="1" dirty="0">
                <a:solidFill>
                  <a:srgbClr val="FC0128"/>
                </a:solidFill>
              </a:rPr>
              <a:t>at least all</a:t>
            </a:r>
            <a:r>
              <a:rPr lang="en-US" dirty="0"/>
              <a:t> the Courses that are Required</a:t>
            </a:r>
          </a:p>
          <a:p>
            <a:r>
              <a:rPr lang="en-US" dirty="0"/>
              <a:t>The result can be expressed using a logical </a:t>
            </a:r>
            <a:r>
              <a:rPr lang="en-US" b="1" i="1" dirty="0">
                <a:solidFill>
                  <a:srgbClr val="FF0000"/>
                </a:solidFill>
              </a:rPr>
              <a:t>formula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a universal quantifier: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read this 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want every Person such that for every Course if Course is in Required then (Person, Course) is in Took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is not easy to express this using the standard SELECT … FROM … WHERE …</a:t>
            </a: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08125" y="2755028"/>
          <a:ext cx="4130676" cy="51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203040" progId="Equation.DSMT4">
                  <p:embed/>
                </p:oleObj>
              </mc:Choice>
              <mc:Fallback>
                <p:oleObj name="Equation" r:id="rId3" imgW="1638000" imgH="20304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755028"/>
                        <a:ext cx="4130676" cy="512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020763"/>
      </p:ext>
    </p:extLst>
  </p:cSld>
  <p:clrMapOvr>
    <a:masterClrMapping/>
  </p:clrMapOvr>
  <p:transition/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C53F-9B54-4F4C-B003-65BF9DAC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Division</a:t>
            </a:r>
            <a:br>
              <a:rPr lang="en-US" dirty="0"/>
            </a:br>
            <a:r>
              <a:rPr lang="en-US" dirty="0"/>
              <a:t>Using an Existential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239-DB13-4B35-A859-013795A4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with our original expression and replace it by equivalent expressions</a:t>
            </a:r>
          </a:p>
          <a:p>
            <a:r>
              <a:rPr lang="en-US" dirty="0"/>
              <a:t>On the right, we provide a justification for the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what we did when we computed division earlier, using “double negation”</a:t>
            </a:r>
          </a:p>
          <a:p>
            <a:r>
              <a:rPr lang="en-US" dirty="0"/>
              <a:t>Using predicate calculus is easier than using relational algebra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BB7C76D-40AD-4DE5-B98C-528977727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667000"/>
          <a:ext cx="4152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2777" imgH="504779" progId="Equation.DSMT4">
                  <p:embed/>
                </p:oleObj>
              </mc:Choice>
              <mc:Fallback>
                <p:oleObj name="Equation" r:id="rId2" imgW="4152777" imgH="504779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BB7C76D-40AD-4DE5-B98C-5289777270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2667000"/>
                        <a:ext cx="41529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BD2B2C3-73C0-46FB-8402-EEBCC965A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2767" y="3353533"/>
          <a:ext cx="40862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86041" imgH="523736" progId="Equation.DSMT4">
                  <p:embed/>
                </p:oleObj>
              </mc:Choice>
              <mc:Fallback>
                <p:oleObj name="Equation" r:id="rId4" imgW="4086041" imgH="523736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BD2B2C3-73C0-46FB-8402-EEBCC965AC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2767" y="3353533"/>
                        <a:ext cx="408622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4E4E81-1E14-4AA3-8AA7-4BC026B8E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6213" y="4141910"/>
          <a:ext cx="4273613" cy="47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52836" imgH="352379" progId="Equation.DSMT4">
                  <p:embed/>
                </p:oleObj>
              </mc:Choice>
              <mc:Fallback>
                <p:oleObj name="Equation" r:id="rId6" imgW="3152836" imgH="352379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B4E4E81-1E14-4AA3-8AA7-4BC026B8E1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6213" y="4141910"/>
                        <a:ext cx="4273613" cy="47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4CEDD07-5DFC-4A4C-9795-A71078568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035796"/>
          <a:ext cx="4369716" cy="53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52986" imgH="533400" progId="Equation.DSMT4">
                  <p:embed/>
                </p:oleObj>
              </mc:Choice>
              <mc:Fallback>
                <p:oleObj name="Equation" r:id="rId8" imgW="4352986" imgH="533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4CEDD07-5DFC-4A4C-9795-A71078568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5035796"/>
                        <a:ext cx="4369716" cy="535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8A68671-A9B9-46F3-AA8F-5518FC024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0" y="3389313"/>
          <a:ext cx="24399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1880" imgH="203040" progId="Equation.DSMT4">
                  <p:embed/>
                </p:oleObj>
              </mc:Choice>
              <mc:Fallback>
                <p:oleObj name="Equation" r:id="rId10" imgW="10918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8A68671-A9B9-46F3-AA8F-5518FC024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18250" y="3389313"/>
                        <a:ext cx="2439988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70E8B57-5012-4DB5-AF5A-C2397A256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2688" y="4214813"/>
          <a:ext cx="3422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85720" imgH="203040" progId="Equation.DSMT4">
                  <p:embed/>
                </p:oleObj>
              </mc:Choice>
              <mc:Fallback>
                <p:oleObj name="Equation" r:id="rId12" imgW="1485720" imgH="203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70E8B57-5012-4DB5-AF5A-C2397A2562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62688" y="4214813"/>
                        <a:ext cx="34226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E39ACE6-B628-4D87-98E1-502B84961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2654" y="5056676"/>
          <a:ext cx="2891875" cy="43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24036" imgH="199979" progId="Equation.DSMT4">
                  <p:embed/>
                </p:oleObj>
              </mc:Choice>
              <mc:Fallback>
                <p:oleObj name="Equation" r:id="rId14" imgW="1324036" imgH="199979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E39ACE6-B628-4D87-98E1-502B849610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82654" y="5056676"/>
                        <a:ext cx="2891875" cy="436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466939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Venn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4213" y="1673459"/>
          <a:ext cx="8575613" cy="564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8990" imgH="6419745" progId="Visio.Drawing.11">
                  <p:embed/>
                </p:oleObj>
              </mc:Choice>
              <mc:Fallback>
                <p:oleObj name="Visio" r:id="rId2" imgW="9758990" imgH="6419745" progId="Visio.Drawing.1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1673459"/>
                        <a:ext cx="8575613" cy="564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96075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and Predicate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(and relational algebra) implement the existential quantifier essentially directly</a:t>
            </a:r>
          </a:p>
          <a:p>
            <a:r>
              <a:rPr lang="en-US" dirty="0"/>
              <a:t>SQL (and relational algebra) do not implement the universal quantifier directly so it needs to be expressed essentially as we did, using the existential quantifier</a:t>
            </a:r>
          </a:p>
          <a:p>
            <a:r>
              <a:rPr lang="en-US" dirty="0"/>
              <a:t>There were proposals to actually use predicate calculus and not relational algebra to query databases</a:t>
            </a:r>
          </a:p>
          <a:p>
            <a:r>
              <a:rPr lang="en-US" dirty="0"/>
              <a:t>But it was believed that programmers would not want to write logical expressions</a:t>
            </a:r>
          </a:p>
          <a:p>
            <a:endParaRPr lang="en-US" dirty="0"/>
          </a:p>
          <a:p>
            <a:r>
              <a:rPr lang="en-US" dirty="0"/>
              <a:t>Omitting some minor technicalities, relational algebra is equivalent in expressive power to predicate calculus</a:t>
            </a:r>
          </a:p>
          <a:p>
            <a:r>
              <a:rPr lang="en-US" dirty="0"/>
              <a:t>But predicate calculus is more natural, once you learn it</a:t>
            </a:r>
          </a:p>
          <a:p>
            <a:r>
              <a:rPr lang="en-US" dirty="0"/>
              <a:t>Proof rather easy, though tedious, using transformations similar to what we have just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1432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F7CA-D684-4361-B0E0-C6A8BC745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Summary: Differences Between SQL</a:t>
            </a:r>
            <a:br>
              <a:rPr lang="en-US" dirty="0"/>
            </a:br>
            <a:r>
              <a:rPr lang="en-US" dirty="0"/>
              <a:t>And “Pure” Relational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BAB7-0714-4D0B-9FD5-3081985A7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2128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</a:t>
            </a:r>
            <a:br>
              <a:rPr lang="en-US" dirty="0"/>
            </a:br>
            <a:r>
              <a:rPr lang="en-US" dirty="0"/>
              <a:t>Between Relational Algebra And SQL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data model is a </a:t>
            </a:r>
            <a:r>
              <a:rPr lang="en-US" b="1" i="1" dirty="0">
                <a:solidFill>
                  <a:srgbClr val="FC0128"/>
                </a:solidFill>
              </a:rPr>
              <a:t>multiset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not a set; still rows in tables (we sometimes continue calling relations)</a:t>
            </a:r>
          </a:p>
          <a:p>
            <a:pPr lvl="1"/>
            <a:r>
              <a:rPr lang="en-US" dirty="0"/>
              <a:t>Still no order among rows: no such thing as 1</a:t>
            </a:r>
            <a:r>
              <a:rPr lang="en-US" baseline="30000" dirty="0"/>
              <a:t>st</a:t>
            </a:r>
            <a:r>
              <a:rPr lang="en-US" dirty="0"/>
              <a:t> row</a:t>
            </a:r>
          </a:p>
          <a:p>
            <a:pPr lvl="1"/>
            <a:r>
              <a:rPr lang="en-US" dirty="0"/>
              <a:t>We can (if we want to) count how many times a particular row appears in the table</a:t>
            </a:r>
          </a:p>
          <a:p>
            <a:pPr lvl="1"/>
            <a:r>
              <a:rPr lang="en-US" dirty="0"/>
              <a:t>We can remove/not remove duplicates as we specify (most of the time) </a:t>
            </a:r>
          </a:p>
          <a:p>
            <a:pPr lvl="1"/>
            <a:r>
              <a:rPr lang="en-US" dirty="0"/>
              <a:t>There are some operators that specifically pay attention to duplicates</a:t>
            </a:r>
          </a:p>
          <a:p>
            <a:pPr lvl="1"/>
            <a:r>
              <a:rPr lang="en-US" dirty="0"/>
              <a:t>We </a:t>
            </a:r>
            <a:r>
              <a:rPr lang="en-US" b="1" i="1" dirty="0">
                <a:solidFill>
                  <a:srgbClr val="FC0128"/>
                </a:solidFill>
              </a:rPr>
              <a:t>must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know whether duplicates are removed (and how) for each SQL operation; luckily, easy</a:t>
            </a:r>
          </a:p>
          <a:p>
            <a:r>
              <a:rPr lang="en-US" dirty="0"/>
              <a:t>Many redundant operators (relational algebra had only one: intersection)</a:t>
            </a:r>
          </a:p>
          <a:p>
            <a:r>
              <a:rPr lang="en-US" dirty="0"/>
              <a:t>SQL provides statistical operators, such as AVG (average)</a:t>
            </a:r>
          </a:p>
          <a:p>
            <a:pPr lvl="1"/>
            <a:r>
              <a:rPr lang="en-US" dirty="0"/>
              <a:t>Can be performed on subsets of rows; e.g. average salary per company branch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49874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</a:t>
            </a:r>
            <a:br>
              <a:rPr lang="en-US" dirty="0"/>
            </a:br>
            <a:r>
              <a:rPr lang="en-US" dirty="0"/>
              <a:t>Between Relational Algebra And SQL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domain is “enhanced” with a special element: NULL</a:t>
            </a:r>
          </a:p>
          <a:p>
            <a:pPr lvl="1"/>
            <a:r>
              <a:rPr lang="en-US" dirty="0"/>
              <a:t>Very strange semantics for handling these elements</a:t>
            </a:r>
          </a:p>
          <a:p>
            <a:r>
              <a:rPr lang="en-US" dirty="0"/>
              <a:t>“Pretty printing” of output: sorting, and similar</a:t>
            </a:r>
          </a:p>
          <a:p>
            <a:r>
              <a:rPr lang="en-US" dirty="0"/>
              <a:t>Operations for </a:t>
            </a:r>
          </a:p>
          <a:p>
            <a:pPr lvl="1"/>
            <a:r>
              <a:rPr lang="en-US" dirty="0"/>
              <a:t>Inserting</a:t>
            </a:r>
          </a:p>
          <a:p>
            <a:pPr lvl="1"/>
            <a:r>
              <a:rPr lang="en-US" dirty="0"/>
              <a:t>Deleting</a:t>
            </a:r>
          </a:p>
          <a:p>
            <a:pPr lvl="1"/>
            <a:r>
              <a:rPr lang="en-US" dirty="0"/>
              <a:t>Changing/updating (sometimes not easily reducible to deleting and inserting)</a:t>
            </a:r>
          </a:p>
          <a:p>
            <a:r>
              <a:rPr lang="en-US" dirty="0"/>
              <a:t>APIs for “more general-purpose” languages</a:t>
            </a:r>
          </a:p>
          <a:p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649647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br>
              <a:rPr lang="en-US" dirty="0"/>
            </a:br>
            <a:r>
              <a:rPr lang="en-US" dirty="0"/>
              <a:t> (Not All of Them Always Implemented)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INTERSECT ALL, </a:t>
            </a:r>
            <a:r>
              <a:rPr lang="en-US" b="1" i="1" dirty="0">
                <a:solidFill>
                  <a:srgbClr val="FC0128"/>
                </a:solidFill>
              </a:rPr>
              <a:t>duplicates are not removed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INTERSECT ALL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S;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element appears with the cardinality that is min(cardinality in R, cardinality in S)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1430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276600" y="3200400"/>
          <a:ext cx="1896534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172200" y="3200400"/>
          <a:ext cx="1896534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 Comparison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49331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084222"/>
              </p:ext>
            </p:extLst>
          </p:nvPr>
        </p:nvGraphicFramePr>
        <p:xfrm>
          <a:off x="685800" y="1219200"/>
          <a:ext cx="8534400" cy="5697857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Relational Algebra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p 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a, 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SELECT 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(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d &gt; e) 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Ù 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(f =g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WHERE d &gt; e AND f =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´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FROM p,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p 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a, b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(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d &gt; e) 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Ù 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(f =g )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(p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´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 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SELECT a, b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FROM p, q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WHERE d &gt; e AND f = g;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  <a:sym typeface="Symbol" panose="05050102010706020507" pitchFamily="18" charset="2"/>
                        </a:rPr>
                        <a:t>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b /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a AS {or blank space}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p = 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INSERT INTO p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result      {assuming p was empty}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-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(SELECT * FROM p) 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       MINUS SELECT * FROM q) 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28725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279F"/>
                        </a:buClr>
                        <a:buSzPct val="100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(SELECT * FROM p) 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79F"/>
                          </a:solidFill>
                          <a:effectLst/>
                          <a:latin typeface="Arial" pitchFamily="34" charset="0"/>
                        </a:rPr>
                        <a:t>       UNION (SELECT * FROM q) 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97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08152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184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Multisets</a:t>
            </a:r>
          </a:p>
          <a:p>
            <a:r>
              <a:rPr lang="en-US" dirty="0"/>
              <a:t>Nulls</a:t>
            </a:r>
          </a:p>
          <a:p>
            <a:r>
              <a:rPr lang="en-US" dirty="0"/>
              <a:t>Typical queries</a:t>
            </a:r>
          </a:p>
          <a:p>
            <a:pPr lvl="1"/>
            <a:r>
              <a:rPr lang="en-US" dirty="0"/>
              <a:t>Microsoft Access</a:t>
            </a:r>
          </a:p>
          <a:p>
            <a:pPr lvl="1"/>
            <a:r>
              <a:rPr lang="en-US" dirty="0"/>
              <a:t>Oracle</a:t>
            </a:r>
          </a:p>
          <a:p>
            <a:r>
              <a:rPr lang="en-US" dirty="0"/>
              <a:t>Division</a:t>
            </a:r>
          </a:p>
          <a:p>
            <a:r>
              <a:rPr lang="en-US" dirty="0"/>
              <a:t>Joins</a:t>
            </a:r>
          </a:p>
          <a:p>
            <a:r>
              <a:rPr lang="en-US" dirty="0"/>
              <a:t>Aggregates</a:t>
            </a:r>
          </a:p>
          <a:p>
            <a:r>
              <a:rPr lang="en-US" dirty="0"/>
              <a:t>Duplicates</a:t>
            </a:r>
          </a:p>
          <a:p>
            <a:r>
              <a:rPr lang="en-US" dirty="0"/>
              <a:t>Aggregate operators</a:t>
            </a:r>
          </a:p>
          <a:p>
            <a:r>
              <a:rPr lang="en-US" dirty="0"/>
              <a:t>Subqueries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4956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  <a:p>
            <a:r>
              <a:rPr lang="en-US" dirty="0"/>
              <a:t>Deletion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PL/SQL</a:t>
            </a:r>
          </a:p>
          <a:p>
            <a:r>
              <a:rPr lang="en-US" dirty="0"/>
              <a:t>Interface with other languages</a:t>
            </a:r>
          </a:p>
          <a:p>
            <a:r>
              <a:rPr lang="en-US" dirty="0"/>
              <a:t>Predicate calculus vs. relational algebra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4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Sample Database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describe the language by means of a toy database dealing with orders for a single product that are supplied to customers by plants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is chosen so that</a:t>
            </a:r>
          </a:p>
          <a:p>
            <a:pPr lvl="1"/>
            <a:r>
              <a:rPr lang="en-US" dirty="0"/>
              <a:t>It is small</a:t>
            </a:r>
          </a:p>
          <a:p>
            <a:pPr lvl="1"/>
            <a:r>
              <a:rPr lang="en-US" dirty="0"/>
              <a:t>Sufficiently rich to learn SQL</a:t>
            </a:r>
          </a:p>
          <a:p>
            <a:pPr lvl="1"/>
            <a:r>
              <a:rPr lang="en-US" dirty="0"/>
              <a:t>Therefore, a little artificial, but this does not matter</a:t>
            </a:r>
          </a:p>
          <a:p>
            <a:pPr lvl="1"/>
            <a:endParaRPr lang="en-US" dirty="0"/>
          </a:p>
          <a:p>
            <a:r>
              <a:rPr lang="en-US" dirty="0"/>
              <a:t>Sample database: </a:t>
            </a:r>
            <a:r>
              <a:rPr lang="en-US" b="1" i="1" dirty="0">
                <a:solidFill>
                  <a:srgbClr val="FF0000"/>
                </a:solidFill>
              </a:rPr>
              <a:t>PlantCustomerInvoice.mdb</a:t>
            </a:r>
            <a:r>
              <a:rPr lang="en-US" dirty="0"/>
              <a:t> in Microsoft Access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Tables of Our Database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C0128"/>
                </a:solidFill>
              </a:rPr>
              <a:t>Plant(</a:t>
            </a:r>
            <a:r>
              <a:rPr lang="en-US" u="sng" dirty="0">
                <a:solidFill>
                  <a:srgbClr val="FC0128"/>
                </a:solidFill>
              </a:rPr>
              <a:t>P</a:t>
            </a:r>
            <a:r>
              <a:rPr lang="en-US" dirty="0">
                <a:solidFill>
                  <a:srgbClr val="FC0128"/>
                </a:solidFill>
              </a:rPr>
              <a:t>,Pname,Pcity,Profit)</a:t>
            </a:r>
          </a:p>
          <a:p>
            <a:pPr lvl="1"/>
            <a:r>
              <a:rPr lang="en-US" dirty="0"/>
              <a:t>This table describes the plants, identified by P. Each plant has a Pname, is in a Pcity, and makes certain Profit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C0128"/>
                </a:solidFill>
              </a:rPr>
              <a:t>Customer(</a:t>
            </a:r>
            <a:r>
              <a:rPr lang="en-US" u="sng" dirty="0">
                <a:solidFill>
                  <a:srgbClr val="FC0128"/>
                </a:solidFill>
              </a:rPr>
              <a:t>C</a:t>
            </a:r>
            <a:r>
              <a:rPr lang="en-US" dirty="0">
                <a:solidFill>
                  <a:srgbClr val="FC0128"/>
                </a:solidFill>
              </a:rPr>
              <a:t>,Cname,Ccity,P)</a:t>
            </a:r>
            <a:endParaRPr lang="en-US" dirty="0"/>
          </a:p>
          <a:p>
            <a:pPr lvl="1"/>
            <a:r>
              <a:rPr lang="en-US" dirty="0"/>
              <a:t>This table describes the customers, identified by C. Each customer has a Cname and lives in a Ccity. Each customer is assigned to a specific P, where the orders for the customers are fulfilled. This P is a foreign key referencing Plant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C0128"/>
                </a:solidFill>
              </a:rPr>
              <a:t>Invoice(</a:t>
            </a:r>
            <a:r>
              <a:rPr lang="en-US" u="sng" dirty="0">
                <a:solidFill>
                  <a:srgbClr val="FC0128"/>
                </a:solidFill>
              </a:rPr>
              <a:t>I</a:t>
            </a:r>
            <a:r>
              <a:rPr lang="en-US" dirty="0">
                <a:solidFill>
                  <a:srgbClr val="FC0128"/>
                </a:solidFill>
              </a:rPr>
              <a:t>,Amt,Idate,C)</a:t>
            </a:r>
          </a:p>
          <a:p>
            <a:pPr lvl="1"/>
            <a:r>
              <a:rPr lang="en-US" dirty="0"/>
              <a:t>This table describes the orders, identified by I. Each order is for some Amt (amount), is on a specific Idate, and placed by some C. This C is a foreign key referencing Customer. C must not be NULL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I could not use attribute “Date,” as it is a reserved keyword in SQL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Tables Of Our Database</a:t>
            </a:r>
          </a:p>
        </p:txBody>
      </p:sp>
      <p:sp>
        <p:nvSpPr>
          <p:cNvPr id="102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E9847-FC37-431F-A281-CC0196B3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2300"/>
            <a:ext cx="816888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Instance In Microsoft Access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4048125" cy="1952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752600"/>
            <a:ext cx="4057650" cy="207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838200" y="3886200"/>
            <a:ext cx="4000500" cy="2066925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7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On A Single Table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Cname for all customers who are located in Boston: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SELECT</a:t>
            </a:r>
            <a:r>
              <a:rPr lang="en-US" dirty="0"/>
              <a:t> Cname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Customer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Ccity = 'Boston';</a:t>
            </a: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505200"/>
            <a:ext cx="12192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On A Single Table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full data on every customer located in Boston: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Customer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Ccity = 'Boston';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asterisk, </a:t>
            </a:r>
            <a:r>
              <a:rPr lang="en-US" dirty="0">
                <a:solidFill>
                  <a:srgbClr val="FC0128"/>
                </a:solidFill>
              </a:rPr>
              <a:t>*</a:t>
            </a:r>
            <a:r>
              <a:rPr lang="en-US" dirty="0"/>
              <a:t>, stands for the sequence of all the columns, in this case, C, Cname, Ccity, P</a:t>
            </a:r>
          </a:p>
          <a:p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267200"/>
            <a:ext cx="39243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On A Single Table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Pname for all plants that are located in Boston: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SELECT</a:t>
            </a:r>
            <a:r>
              <a:rPr lang="en-US" dirty="0"/>
              <a:t> Pname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Plant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Pcity = 'Boston';</a:t>
            </a:r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r>
              <a:rPr lang="en-US" dirty="0"/>
              <a:t>Note that duplicates were not removed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200400"/>
            <a:ext cx="1257300" cy="981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on a Single Table (Continued)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every C who is supplied from a plant in the same city they it is in and the plant’s profit is at least 50000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AE00"/>
                </a:solidFill>
              </a:rPr>
              <a:t>SELECT </a:t>
            </a:r>
            <a:r>
              <a:rPr lang="en-US" dirty="0"/>
              <a:t>C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Plant, Customer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Plant.Pcity = Customer.Ccity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Plant.P = Customer.P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Profit &gt;= 50000;</a:t>
            </a:r>
          </a:p>
          <a:p>
            <a:pPr lvl="1"/>
            <a:r>
              <a:rPr lang="en-US" dirty="0"/>
              <a:t>Note that we need to “consult” two tables even though the answer is taken from a single table</a:t>
            </a:r>
          </a:p>
          <a:p>
            <a:endParaRPr lang="en-US" dirty="0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953000"/>
            <a:ext cx="2952750" cy="809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on Two Tables</a:t>
            </a:r>
            <a:br>
              <a:rPr lang="en-US" dirty="0"/>
            </a:br>
            <a:r>
              <a:rPr lang="en-US" dirty="0"/>
              <a:t>And Renaming Columns and Tables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produce a table with the schema (Bigger,Smaller), where bigger and smaller are two P located in the same city and the Profit of the Bigger is bigger than that of the Smaller</a:t>
            </a:r>
          </a:p>
          <a:p>
            <a:pPr lvl="1"/>
            <a:r>
              <a:rPr lang="en-US" dirty="0"/>
              <a:t>Two (logical) copies of Plant were produced, the first one is First and the second one is Second .</a:t>
            </a:r>
          </a:p>
          <a:p>
            <a:pPr lvl="1"/>
            <a:r>
              <a:rPr lang="en-US" dirty="0"/>
              <a:t>The attributes of the result were renamed, so the columns of the answer are Bigger and Smaller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SELECT</a:t>
            </a:r>
            <a:r>
              <a:rPr lang="en-US" dirty="0"/>
              <a:t> First.P </a:t>
            </a:r>
            <a:r>
              <a:rPr lang="en-US" dirty="0">
                <a:solidFill>
                  <a:srgbClr val="00AE00"/>
                </a:solidFill>
              </a:rPr>
              <a:t>AS</a:t>
            </a:r>
            <a:r>
              <a:rPr lang="en-US" dirty="0"/>
              <a:t> Bigger, Second.P </a:t>
            </a:r>
            <a:r>
              <a:rPr lang="en-US" dirty="0">
                <a:solidFill>
                  <a:srgbClr val="00AE00"/>
                </a:solidFill>
              </a:rPr>
              <a:t>AS</a:t>
            </a:r>
            <a:r>
              <a:rPr lang="en-US" dirty="0"/>
              <a:t> Smaller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Plant </a:t>
            </a:r>
            <a:r>
              <a:rPr lang="en-US" dirty="0">
                <a:solidFill>
                  <a:srgbClr val="00AE00"/>
                </a:solidFill>
              </a:rPr>
              <a:t>AS</a:t>
            </a:r>
            <a:r>
              <a:rPr lang="en-US" dirty="0"/>
              <a:t> First, Plant </a:t>
            </a:r>
            <a:r>
              <a:rPr lang="en-US" dirty="0">
                <a:solidFill>
                  <a:srgbClr val="51DC00"/>
                </a:solidFill>
              </a:rPr>
              <a:t>AS</a:t>
            </a:r>
            <a:r>
              <a:rPr lang="en-US" dirty="0"/>
              <a:t> Second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First.City = Second.City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First.Profit &gt; Second.Profit;</a:t>
            </a:r>
          </a:p>
          <a:p>
            <a:endParaRPr lang="en-US" dirty="0">
              <a:solidFill>
                <a:srgbClr val="FC0128"/>
              </a:solidFill>
            </a:endParaRPr>
          </a:p>
          <a:p>
            <a:endParaRPr lang="en-US" dirty="0">
              <a:solidFill>
                <a:srgbClr val="FC0128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>
              <a:solidFill>
                <a:srgbClr val="FC0128"/>
              </a:solidFill>
            </a:endParaRPr>
          </a:p>
          <a:p>
            <a:r>
              <a:rPr lang="en-US" dirty="0"/>
              <a:t>In some implementations </a:t>
            </a:r>
            <a:r>
              <a:rPr lang="en-US" b="1" i="1" dirty="0">
                <a:solidFill>
                  <a:srgbClr val="FC0128"/>
                </a:solidFill>
              </a:rPr>
              <a:t>AS cannot be used for renaming of tables, and only space can be used </a:t>
            </a:r>
            <a:r>
              <a:rPr lang="en-US" dirty="0"/>
              <a:t>(see next)</a:t>
            </a:r>
          </a:p>
          <a:p>
            <a:endParaRPr lang="en-US" dirty="0"/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953000"/>
            <a:ext cx="2095500" cy="117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On Two Tables</a:t>
            </a:r>
            <a:br>
              <a:rPr lang="en-US" dirty="0"/>
            </a:br>
            <a:r>
              <a:rPr lang="en-US" dirty="0"/>
              <a:t>And Renaming Columns and Tables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produce a table with the schema (Bigger,Smaller), where bigger and smaller are two P located in the same city and the Profit of the Bigger is bigger than that of the Smaller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SELECT</a:t>
            </a:r>
            <a:r>
              <a:rPr lang="en-US" dirty="0"/>
              <a:t> First.P Bigger, Second.P Smaller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Plant  First,  Plant  Second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First.City = Second.City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First.Profit &gt; Second.Profit;</a:t>
            </a:r>
          </a:p>
          <a:p>
            <a:endParaRPr lang="en-US" dirty="0">
              <a:solidFill>
                <a:srgbClr val="FC0128"/>
              </a:solidFill>
            </a:endParaRPr>
          </a:p>
          <a:p>
            <a:r>
              <a:rPr lang="en-US" dirty="0"/>
              <a:t>This example shows how the </a:t>
            </a:r>
            <a:r>
              <a:rPr lang="en-US" b="1" i="1" dirty="0">
                <a:solidFill>
                  <a:srgbClr val="FC0128"/>
                </a:solidFill>
              </a:rPr>
              <a:t>space character </a:t>
            </a:r>
            <a:r>
              <a:rPr lang="en-US" dirty="0"/>
              <a:t>is used as a renaming operator for </a:t>
            </a:r>
            <a:r>
              <a:rPr lang="en-US" b="1" i="1" dirty="0">
                <a:solidFill>
                  <a:srgbClr val="FC0128"/>
                </a:solidFill>
              </a:rPr>
              <a:t>creating copies of tables (sometimes referred to as aliases)</a:t>
            </a:r>
          </a:p>
          <a:p>
            <a:pPr lvl="1"/>
            <a:r>
              <a:rPr lang="en-US" dirty="0"/>
              <a:t>In Oracle</a:t>
            </a:r>
          </a:p>
          <a:p>
            <a:pPr lvl="1"/>
            <a:r>
              <a:rPr lang="en-US" dirty="0"/>
              <a:t>Not in Access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12F4-9599-4A24-AF32-30DF0C0E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D870-C76B-4201-8216-1927DBD8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3 relations: </a:t>
            </a:r>
          </a:p>
          <a:p>
            <a:pPr lvl="1"/>
            <a:r>
              <a:rPr lang="en-US" dirty="0"/>
              <a:t>Nice(City)</a:t>
            </a:r>
          </a:p>
          <a:p>
            <a:pPr lvl="1"/>
            <a:r>
              <a:rPr lang="en-US" dirty="0"/>
              <a:t>Big(City)</a:t>
            </a:r>
          </a:p>
          <a:p>
            <a:pPr lvl="1"/>
            <a:r>
              <a:rPr lang="en-US" dirty="0"/>
              <a:t>Small(City)</a:t>
            </a:r>
          </a:p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Nice.City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Nice, Big, Small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(</a:t>
            </a:r>
            <a:r>
              <a:rPr lang="en-US" dirty="0" err="1"/>
              <a:t>Nice.City</a:t>
            </a:r>
            <a:r>
              <a:rPr lang="en-US" dirty="0"/>
              <a:t> = </a:t>
            </a:r>
            <a:r>
              <a:rPr lang="en-US" dirty="0" err="1"/>
              <a:t>Big.City</a:t>
            </a:r>
            <a:r>
              <a:rPr lang="en-US" dirty="0"/>
              <a:t>) </a:t>
            </a:r>
            <a:r>
              <a:rPr lang="en-US" dirty="0">
                <a:solidFill>
                  <a:srgbClr val="00AE00"/>
                </a:solidFill>
              </a:rPr>
              <a:t>OR</a:t>
            </a:r>
            <a:r>
              <a:rPr lang="en-US" dirty="0"/>
              <a:t> (</a:t>
            </a:r>
            <a:r>
              <a:rPr lang="en-US" dirty="0" err="1"/>
              <a:t>Nice.City</a:t>
            </a:r>
            <a:r>
              <a:rPr lang="en-US" dirty="0"/>
              <a:t> = </a:t>
            </a:r>
            <a:r>
              <a:rPr lang="en-US" dirty="0" err="1"/>
              <a:t>Small.City</a:t>
            </a:r>
            <a:r>
              <a:rPr lang="en-US" dirty="0"/>
              <a:t>);</a:t>
            </a:r>
          </a:p>
          <a:p>
            <a:r>
              <a:rPr lang="en-US" dirty="0"/>
              <a:t>The result is indicated by green color</a:t>
            </a:r>
          </a:p>
          <a:p>
            <a:r>
              <a:rPr lang="en-US" dirty="0"/>
              <a:t>But what if Small is empty?  What is the result?</a:t>
            </a:r>
          </a:p>
          <a:p>
            <a:r>
              <a:rPr lang="en-US" dirty="0"/>
              <a:t>But what if Small is disjoint from Nice? What is the result?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EEB796F-7B92-44EF-AD60-4D1EE0A83D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336921"/>
              </p:ext>
            </p:extLst>
          </p:nvPr>
        </p:nvGraphicFramePr>
        <p:xfrm>
          <a:off x="6096000" y="1244600"/>
          <a:ext cx="188277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76335" imgH="1800344" progId="Visio.Drawing.11">
                  <p:embed/>
                </p:oleObj>
              </mc:Choice>
              <mc:Fallback>
                <p:oleObj name="Visio" r:id="rId2" imgW="1876335" imgH="180034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244600"/>
                        <a:ext cx="1882775" cy="181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958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NULLs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NULLs later, but we can note something now</a:t>
            </a:r>
          </a:p>
          <a:p>
            <a:r>
              <a:rPr lang="en-US" dirty="0"/>
              <a:t>There are two plants in Chicago, one of them has profit of NULL</a:t>
            </a:r>
          </a:p>
          <a:p>
            <a:r>
              <a:rPr lang="en-US" dirty="0"/>
              <a:t>When the comparison for these two plants is attempted, the following two need to be compared:</a:t>
            </a:r>
          </a:p>
          <a:p>
            <a:pPr lvl="1"/>
            <a:r>
              <a:rPr lang="en-US" dirty="0"/>
              <a:t>$51,000.00</a:t>
            </a:r>
          </a:p>
          <a:p>
            <a:pPr lvl="1"/>
            <a:r>
              <a:rPr lang="en-US" dirty="0"/>
              <a:t>NULL</a:t>
            </a:r>
          </a:p>
          <a:p>
            <a:r>
              <a:rPr lang="en-US" dirty="0"/>
              <a:t>This comparison “cannot be done”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next study a new, important type of query, which could have been done using relational algebra (as almost everything that we have done so far)</a:t>
            </a:r>
          </a:p>
          <a:p>
            <a:endParaRPr lang="en-US" dirty="0"/>
          </a:p>
          <a:p>
            <a:r>
              <a:rPr lang="en-US" dirty="0"/>
              <a:t>This is probably the most complex query we will discuss, so we deferred it until now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It is very important, but due to its complexity frequently not covered in textbooks</a:t>
            </a:r>
          </a:p>
          <a:p>
            <a:endParaRPr lang="en-US" dirty="0"/>
          </a:p>
          <a:p>
            <a:r>
              <a:rPr lang="en-US" dirty="0"/>
              <a:t>Its building blocks (and concepts behind them) are even  more important</a:t>
            </a:r>
          </a:p>
          <a:p>
            <a:endParaRPr lang="en-US" dirty="0"/>
          </a:p>
          <a:p>
            <a:r>
              <a:rPr lang="en-US" dirty="0"/>
              <a:t>So we will go over it carefully</a:t>
            </a:r>
          </a:p>
        </p:txBody>
      </p:sp>
    </p:spTree>
    <p:extLst>
      <p:ext uri="{BB962C8B-B14F-4D97-AF65-F5344CB8AC3E}">
        <p14:creationId xmlns:p14="http://schemas.microsoft.com/office/powerpoint/2010/main" val="1740308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Example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first cover the material using a new additional very natural example database suggested by Robert Soule</a:t>
            </a:r>
          </a:p>
          <a:p>
            <a:r>
              <a:rPr lang="en-US" dirty="0"/>
              <a:t>Then we will review division using our running example database</a:t>
            </a:r>
          </a:p>
          <a:p>
            <a:r>
              <a:rPr lang="en-US" dirty="0"/>
              <a:t>We will have two relations</a:t>
            </a:r>
          </a:p>
          <a:p>
            <a:pPr lvl="1"/>
            <a:r>
              <a:rPr lang="en-US" dirty="0"/>
              <a:t>Took(</a:t>
            </a:r>
            <a:r>
              <a:rPr lang="en-US" dirty="0" err="1"/>
              <a:t>Person,Course</a:t>
            </a:r>
            <a:r>
              <a:rPr lang="en-US" dirty="0"/>
              <a:t>).  This relation records which Person Took which Course.  For simplicity, we assume that every Person Took at least one Course.</a:t>
            </a:r>
          </a:p>
          <a:p>
            <a:pPr lvl="1"/>
            <a:r>
              <a:rPr lang="en-US" dirty="0"/>
              <a:t>Required(Course).  This relation records which Course(s) are required for graduation. For simplicity, we assume that this relation is not empty.</a:t>
            </a:r>
          </a:p>
          <a:p>
            <a:r>
              <a:rPr lang="en-US" dirty="0"/>
              <a:t>A Person Took, in general, both Required and not-Required Course(s)</a:t>
            </a:r>
          </a:p>
        </p:txBody>
      </p:sp>
    </p:spTree>
    <p:extLst>
      <p:ext uri="{BB962C8B-B14F-4D97-AF65-F5344CB8AC3E}">
        <p14:creationId xmlns:p14="http://schemas.microsoft.com/office/powerpoint/2010/main" val="208334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1E5D-5272-4308-9462-B21D2C78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“Fundamental” SQL And “Commercial”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BB96-32E6-4989-BC09-B0C92159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SQL (Unit 5)</a:t>
            </a:r>
            <a:br>
              <a:rPr lang="en-US" dirty="0"/>
            </a:br>
            <a:r>
              <a:rPr lang="en-US" dirty="0"/>
              <a:t>includes all Fundamental </a:t>
            </a:r>
            <a:br>
              <a:rPr lang="en-US" dirty="0"/>
            </a:br>
            <a:r>
              <a:rPr lang="en-US" dirty="0"/>
              <a:t>SQL (Unit 4)</a:t>
            </a:r>
          </a:p>
          <a:p>
            <a:r>
              <a:rPr lang="en-US" dirty="0"/>
              <a:t>Commercial SQL adds</a:t>
            </a:r>
          </a:p>
          <a:p>
            <a:pPr lvl="1"/>
            <a:r>
              <a:rPr lang="en-US" dirty="0"/>
              <a:t>Multisets</a:t>
            </a:r>
          </a:p>
          <a:p>
            <a:pPr lvl="1"/>
            <a:r>
              <a:rPr lang="en-US" dirty="0"/>
              <a:t>Nulls</a:t>
            </a:r>
          </a:p>
          <a:p>
            <a:pPr lvl="1"/>
            <a:r>
              <a:rPr lang="en-US" dirty="0"/>
              <a:t>Inserts, Deletes, Updates (DML)</a:t>
            </a:r>
          </a:p>
          <a:p>
            <a:pPr lvl="1"/>
            <a:r>
              <a:rPr lang="en-US" dirty="0"/>
              <a:t>Many other operations</a:t>
            </a:r>
            <a:br>
              <a:rPr lang="en-US" dirty="0"/>
            </a:br>
            <a:r>
              <a:rPr lang="en-US" dirty="0"/>
              <a:t>(many of them cause </a:t>
            </a:r>
            <a:br>
              <a:rPr lang="en-US" dirty="0"/>
            </a:br>
            <a:r>
              <a:rPr lang="en-US" dirty="0"/>
              <a:t>more grief than good, and</a:t>
            </a:r>
            <a:br>
              <a:rPr lang="en-US" dirty="0"/>
            </a:br>
            <a:r>
              <a:rPr lang="en-US" dirty="0"/>
              <a:t>which should be generally avoided, if possible)</a:t>
            </a:r>
          </a:p>
          <a:p>
            <a:r>
              <a:rPr lang="en-US" dirty="0"/>
              <a:t>We will refer to Commercial SQL as just SQL</a:t>
            </a:r>
          </a:p>
          <a:p>
            <a:r>
              <a:rPr lang="en-US" dirty="0"/>
              <a:t>We will refer to Fundamental SQL as Relational Algebra: It is really SQL DQL</a:t>
            </a:r>
          </a:p>
          <a:p>
            <a:r>
              <a:rPr lang="en-US" dirty="0"/>
              <a:t>We will not distinguish carefully between DQL and DML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25E3EF-96CE-4594-B37A-9C2AD1671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199483"/>
              </p:ext>
            </p:extLst>
          </p:nvPr>
        </p:nvGraphicFramePr>
        <p:xfrm>
          <a:off x="5911850" y="1295400"/>
          <a:ext cx="3232150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32064" imgH="3232152" progId="Visio.Drawing.11">
                  <p:embed/>
                </p:oleObj>
              </mc:Choice>
              <mc:Fallback>
                <p:oleObj name="Visio" r:id="rId2" imgW="3232064" imgH="323215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1850" y="1295400"/>
                        <a:ext cx="3232150" cy="3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22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Instance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534400" cy="6096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“run” some queries on the database and see the output</a:t>
            </a:r>
          </a:p>
          <a:p>
            <a:r>
              <a:rPr lang="en-US" dirty="0"/>
              <a:t>We will remove duplicates to save space</a:t>
            </a:r>
          </a:p>
          <a:p>
            <a:r>
              <a:rPr lang="en-US" dirty="0"/>
              <a:t>Later we will have actual Microsoft Access queries on our running-example database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445951"/>
              </p:ext>
            </p:extLst>
          </p:nvPr>
        </p:nvGraphicFramePr>
        <p:xfrm>
          <a:off x="1143000" y="1219200"/>
          <a:ext cx="3962400" cy="3708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Algebra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Algebra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Algebra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976350"/>
              </p:ext>
            </p:extLst>
          </p:nvPr>
        </p:nvGraphicFramePr>
        <p:xfrm>
          <a:off x="5562600" y="1219200"/>
          <a:ext cx="32766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19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74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Some Examples of Questions</a:t>
            </a:r>
            <a:br>
              <a:rPr lang="en-US" dirty="0"/>
            </a:br>
            <a:r>
              <a:rPr lang="en-US" dirty="0"/>
              <a:t>Asking about “Some”, “None”, “All”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Person(s) who Took </a:t>
            </a:r>
            <a:r>
              <a:rPr lang="en-US" b="1" i="1" dirty="0">
                <a:solidFill>
                  <a:srgbClr val="FF0000"/>
                </a:solidFill>
              </a:rPr>
              <a:t>some</a:t>
            </a:r>
            <a:r>
              <a:rPr lang="en-US" dirty="0"/>
              <a:t> (that is, at least one) Courses that are Required (and maybe Took also Courses that are not Required); these Person(s) are making progress</a:t>
            </a:r>
          </a:p>
          <a:p>
            <a:r>
              <a:rPr lang="en-US" dirty="0"/>
              <a:t>Answer: Marsha, Vijay, Dong</a:t>
            </a:r>
          </a:p>
          <a:p>
            <a:endParaRPr lang="en-US" dirty="0"/>
          </a:p>
          <a:p>
            <a:r>
              <a:rPr lang="en-US" dirty="0"/>
              <a:t>List all Person(s) who Took </a:t>
            </a:r>
            <a:r>
              <a:rPr lang="en-US" b="1" i="1" dirty="0">
                <a:solidFill>
                  <a:srgbClr val="FF0000"/>
                </a:solidFill>
              </a:rPr>
              <a:t>none</a:t>
            </a:r>
            <a:r>
              <a:rPr lang="en-US" dirty="0"/>
              <a:t> (that is, zero) of the Course(s) that are Required (but maybe Took Courses that are not Required); these Person(s) will be dismissed</a:t>
            </a:r>
          </a:p>
          <a:p>
            <a:r>
              <a:rPr lang="en-US" dirty="0"/>
              <a:t>Answer: Chris</a:t>
            </a:r>
          </a:p>
          <a:p>
            <a:endParaRPr lang="en-US" dirty="0"/>
          </a:p>
          <a:p>
            <a:r>
              <a:rPr lang="en-US" dirty="0"/>
              <a:t>List all Person(s) who Took </a:t>
            </a:r>
            <a:r>
              <a:rPr lang="en-US" b="1" i="1" dirty="0">
                <a:solidFill>
                  <a:srgbClr val="FF0000"/>
                </a:solidFill>
              </a:rPr>
              <a:t>all</a:t>
            </a:r>
            <a:r>
              <a:rPr lang="en-US" dirty="0"/>
              <a:t> of the Course(s) that are Required (but maybe also Took Course(s) that are not Required; these Person(s) can graduate</a:t>
            </a:r>
          </a:p>
          <a:p>
            <a:r>
              <a:rPr lang="en-US" dirty="0"/>
              <a:t>Answer: Marsha, Vijay</a:t>
            </a:r>
          </a:p>
        </p:txBody>
      </p:sp>
    </p:spTree>
    <p:extLst>
      <p:ext uri="{BB962C8B-B14F-4D97-AF65-F5344CB8AC3E}">
        <p14:creationId xmlns:p14="http://schemas.microsoft.com/office/powerpoint/2010/main" val="4075042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Person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Took</a:t>
            </a:r>
            <a:r>
              <a:rPr lang="en-US" dirty="0">
                <a:solidFill>
                  <a:srgbClr val="00AE00"/>
                </a:solidFill>
              </a:rPr>
              <a:t>,</a:t>
            </a:r>
            <a:r>
              <a:rPr lang="en-US" dirty="0"/>
              <a:t> Required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Took.Course</a:t>
            </a:r>
            <a:r>
              <a:rPr lang="en-US" dirty="0"/>
              <a:t> = </a:t>
            </a:r>
            <a:r>
              <a:rPr lang="en-US" dirty="0" err="1"/>
              <a:t>Required.Course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Answer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580359"/>
              </p:ext>
            </p:extLst>
          </p:nvPr>
        </p:nvGraphicFramePr>
        <p:xfrm>
          <a:off x="2057400" y="4003040"/>
          <a:ext cx="2971800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753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None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Person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TOOK</a:t>
            </a:r>
            <a:r>
              <a:rPr lang="en-US" dirty="0">
                <a:solidFill>
                  <a:srgbClr val="00AE00"/>
                </a:solidFill>
              </a:rPr>
              <a:t>,</a:t>
            </a:r>
            <a:r>
              <a:rPr lang="en-US" dirty="0"/>
              <a:t> REQUIRED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Took.Course</a:t>
            </a:r>
            <a:r>
              <a:rPr lang="en-US" dirty="0"/>
              <a:t> &lt;&gt; </a:t>
            </a:r>
            <a:r>
              <a:rPr lang="en-US" dirty="0" err="1"/>
              <a:t>Required.Course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(“&lt;&gt;” means “not equal”)</a:t>
            </a:r>
          </a:p>
          <a:p>
            <a:endParaRPr lang="en-US" dirty="0"/>
          </a:p>
          <a:p>
            <a:r>
              <a:rPr lang="en-US" dirty="0"/>
              <a:t>Answer (</a:t>
            </a:r>
            <a:r>
              <a:rPr lang="en-US" b="1" i="1" dirty="0">
                <a:solidFill>
                  <a:srgbClr val="FF0000"/>
                </a:solidFill>
              </a:rPr>
              <a:t>wrong!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560567"/>
              </p:ext>
            </p:extLst>
          </p:nvPr>
        </p:nvGraphicFramePr>
        <p:xfrm>
          <a:off x="2819400" y="4470400"/>
          <a:ext cx="2971800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65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None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Person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Took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MINUS</a:t>
            </a:r>
            <a:br>
              <a:rPr lang="en-US" dirty="0">
                <a:solidFill>
                  <a:srgbClr val="00AE00"/>
                </a:solidFill>
              </a:rPr>
            </a:b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Person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Took</a:t>
            </a:r>
            <a:r>
              <a:rPr lang="en-US" dirty="0">
                <a:solidFill>
                  <a:srgbClr val="00AE00"/>
                </a:solidFill>
              </a:rPr>
              <a:t>,</a:t>
            </a:r>
            <a:r>
              <a:rPr lang="en-US" dirty="0"/>
              <a:t> Required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Took.Course</a:t>
            </a:r>
            <a:r>
              <a:rPr lang="en-US" dirty="0"/>
              <a:t> = </a:t>
            </a:r>
            <a:r>
              <a:rPr lang="en-US" dirty="0" err="1"/>
              <a:t>Required.Course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Answer (correct)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306656"/>
              </p:ext>
            </p:extLst>
          </p:nvPr>
        </p:nvGraphicFramePr>
        <p:xfrm>
          <a:off x="2057400" y="4820920"/>
          <a:ext cx="2971800" cy="74168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897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complicated</a:t>
            </a:r>
          </a:p>
          <a:p>
            <a:r>
              <a:rPr lang="en-US" dirty="0"/>
              <a:t>Informal roadmap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all Person(s): </a:t>
            </a:r>
            <a:r>
              <a:rPr lang="en-US" dirty="0" err="1"/>
              <a:t>TempA</a:t>
            </a:r>
            <a:r>
              <a:rPr lang="en-US" dirty="0"/>
              <a:t>(Person) (easy from Took)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all “records” of them taking Courses required for them to graduate, whether they took them or not: </a:t>
            </a:r>
            <a:r>
              <a:rPr lang="en-US" dirty="0" err="1"/>
              <a:t>TempB</a:t>
            </a:r>
            <a:r>
              <a:rPr lang="en-US" dirty="0"/>
              <a:t>(</a:t>
            </a:r>
            <a:r>
              <a:rPr lang="en-US" dirty="0" err="1"/>
              <a:t>Person,Course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all records that are “missing” listing what still needs to be Taken: </a:t>
            </a:r>
            <a:r>
              <a:rPr lang="en-US" dirty="0" err="1"/>
              <a:t>TempC</a:t>
            </a:r>
            <a:r>
              <a:rPr lang="en-US" dirty="0"/>
              <a:t>(</a:t>
            </a:r>
            <a:r>
              <a:rPr lang="en-US" dirty="0" err="1"/>
              <a:t>Person,Course</a:t>
            </a:r>
            <a:r>
              <a:rPr lang="en-US" dirty="0"/>
              <a:t>) = </a:t>
            </a:r>
            <a:r>
              <a:rPr lang="en-US" dirty="0" err="1"/>
              <a:t>TempB</a:t>
            </a:r>
            <a:r>
              <a:rPr lang="en-US" dirty="0"/>
              <a:t> – Took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all Person(s) who are missing a Required Course: </a:t>
            </a:r>
            <a:r>
              <a:rPr lang="en-US" dirty="0" err="1"/>
              <a:t>TempD</a:t>
            </a:r>
            <a:r>
              <a:rPr lang="en-US" dirty="0"/>
              <a:t> (easy from </a:t>
            </a:r>
            <a:r>
              <a:rPr lang="en-US" dirty="0" err="1"/>
              <a:t>TempC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all Person(s) who are not missing a Required Course: </a:t>
            </a:r>
            <a:r>
              <a:rPr lang="en-US" dirty="0" err="1"/>
              <a:t>TempA</a:t>
            </a:r>
            <a:r>
              <a:rPr lang="en-US" dirty="0"/>
              <a:t> – </a:t>
            </a:r>
            <a:r>
              <a:rPr lang="en-US" dirty="0" err="1"/>
              <a:t>TempD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2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Venn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66839"/>
              </p:ext>
            </p:extLst>
          </p:nvPr>
        </p:nvGraphicFramePr>
        <p:xfrm>
          <a:off x="684213" y="1673459"/>
          <a:ext cx="8575613" cy="564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8990" imgH="6419745" progId="Visio.Drawing.11">
                  <p:embed/>
                </p:oleObj>
              </mc:Choice>
              <mc:Fallback>
                <p:oleObj name="Visio" r:id="rId2" imgW="9758990" imgH="641974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1673459"/>
                        <a:ext cx="8575613" cy="564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81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</a:t>
            </a:r>
            <a:br>
              <a:rPr lang="en-US" dirty="0"/>
            </a:br>
            <a:r>
              <a:rPr lang="en-US" dirty="0"/>
              <a:t>(Person)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TempA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Person</a:t>
            </a:r>
            <a:br>
              <a:rPr lang="en-US" dirty="0"/>
            </a:br>
            <a:r>
              <a:rPr lang="en-US"/>
              <a:t>FROM Took;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033514"/>
              </p:ext>
            </p:extLst>
          </p:nvPr>
        </p:nvGraphicFramePr>
        <p:xfrm>
          <a:off x="2667000" y="3403600"/>
          <a:ext cx="2971800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TempA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5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</a:t>
            </a:r>
            <a:br>
              <a:rPr lang="en-US" dirty="0"/>
            </a:br>
            <a:r>
              <a:rPr lang="en-US" dirty="0"/>
              <a:t>(Person, Required Course)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TempB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Person, Course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TempA</a:t>
            </a:r>
            <a:r>
              <a:rPr lang="en-US" dirty="0"/>
              <a:t>, Required;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094459"/>
              </p:ext>
            </p:extLst>
          </p:nvPr>
        </p:nvGraphicFramePr>
        <p:xfrm>
          <a:off x="1752600" y="3215640"/>
          <a:ext cx="3962400" cy="33375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TempB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829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</a:t>
            </a:r>
            <a:br>
              <a:rPr lang="en-US" dirty="0"/>
            </a:br>
            <a:r>
              <a:rPr lang="en-US" dirty="0"/>
              <a:t>(Person, Required Course Not Taken)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TempC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tempB</a:t>
            </a:r>
            <a:br>
              <a:rPr lang="en-US" dirty="0"/>
            </a:br>
            <a:r>
              <a:rPr lang="en-US" dirty="0"/>
              <a:t>MINUS</a:t>
            </a:r>
            <a:br>
              <a:rPr lang="en-US" dirty="0"/>
            </a:br>
            <a:r>
              <a:rPr lang="en-US" dirty="0"/>
              <a:t>SELECT *</a:t>
            </a:r>
            <a:br>
              <a:rPr lang="en-US" dirty="0"/>
            </a:br>
            <a:r>
              <a:rPr lang="en-US" dirty="0"/>
              <a:t>FROM Took;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117092"/>
              </p:ext>
            </p:extLst>
          </p:nvPr>
        </p:nvGraphicFramePr>
        <p:xfrm>
          <a:off x="2286000" y="4231640"/>
          <a:ext cx="3962400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TempC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44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We study key features of the SQL standard for relational query/schema languages (more about schemas, that is specifying the structure of the database in the next unit)</a:t>
            </a:r>
          </a:p>
          <a:p>
            <a:pPr>
              <a:lnSpc>
                <a:spcPct val="80000"/>
              </a:lnSpc>
            </a:pPr>
            <a:r>
              <a:rPr lang="en-US" dirty="0"/>
              <a:t>History: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SEQUEL by IBM implemented in a product (DB2)</a:t>
            </a:r>
          </a:p>
          <a:p>
            <a:pPr>
              <a:lnSpc>
                <a:spcPct val="80000"/>
              </a:lnSpc>
            </a:pPr>
            <a:r>
              <a:rPr lang="en-US" dirty="0"/>
              <a:t>Standard’s development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SQL-86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…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SQL:2016</a:t>
            </a:r>
          </a:p>
          <a:p>
            <a:pPr>
              <a:lnSpc>
                <a:spcPct val="80000"/>
              </a:lnSpc>
            </a:pPr>
            <a:r>
              <a:rPr lang="en-US" dirty="0"/>
              <a:t>Many commercial implementations “close” to one of the standards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With some parts missing and some parts added</a:t>
            </a:r>
          </a:p>
          <a:p>
            <a:pPr>
              <a:lnSpc>
                <a:spcPct val="80000"/>
              </a:lnSpc>
            </a:pPr>
            <a:r>
              <a:rPr lang="en-US" dirty="0"/>
              <a:t>Very powerful but designed by committees, which agreed to practically everything proposed so many redundancies</a:t>
            </a:r>
          </a:p>
          <a:p>
            <a:pPr>
              <a:lnSpc>
                <a:spcPct val="80000"/>
              </a:lnSpc>
            </a:pPr>
            <a:r>
              <a:rPr lang="en-US" dirty="0"/>
              <a:t>At its core relational algebra, which we have learned, with many additions</a:t>
            </a:r>
          </a:p>
          <a:p>
            <a:pPr>
              <a:lnSpc>
                <a:spcPct val="80000"/>
              </a:lnSpc>
            </a:pPr>
            <a:r>
              <a:rPr lang="en-US" dirty="0"/>
              <a:t>Our reference implementation is Oracle, which you will use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</a:t>
            </a:r>
            <a:br>
              <a:rPr lang="en-US" dirty="0"/>
            </a:br>
            <a:r>
              <a:rPr lang="en-US" dirty="0"/>
              <a:t>(Person Who Did Not Take A Required Course)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TempD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Person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TempC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501907"/>
              </p:ext>
            </p:extLst>
          </p:nvPr>
        </p:nvGraphicFramePr>
        <p:xfrm>
          <a:off x="2819400" y="3698240"/>
          <a:ext cx="29718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TempD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830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</a:t>
            </a:r>
            <a:br>
              <a:rPr lang="en-US" dirty="0"/>
            </a:br>
            <a:r>
              <a:rPr lang="en-US" dirty="0"/>
              <a:t>(Person Who Took All Required Courses)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TempA</a:t>
            </a:r>
            <a:br>
              <a:rPr lang="en-US" dirty="0"/>
            </a:br>
            <a:r>
              <a:rPr lang="en-US" dirty="0"/>
              <a:t>MINUS</a:t>
            </a:r>
            <a:br>
              <a:rPr lang="en-US" dirty="0"/>
            </a:br>
            <a:r>
              <a:rPr lang="en-US" dirty="0"/>
              <a:t>SELECT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TempD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738546"/>
              </p:ext>
            </p:extLst>
          </p:nvPr>
        </p:nvGraphicFramePr>
        <p:xfrm>
          <a:off x="2819400" y="4145280"/>
          <a:ext cx="29718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771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not consider “boundary” cases, when for example, Required is empty.</a:t>
            </a:r>
          </a:p>
          <a:p>
            <a:r>
              <a:rPr lang="en-US" dirty="0"/>
              <a:t>Then every Person, not only those listed in Taken would be “good”</a:t>
            </a:r>
          </a:p>
          <a:p>
            <a:r>
              <a:rPr lang="en-US" dirty="0"/>
              <a:t>Assume we have one more relation listing all Persons</a:t>
            </a:r>
          </a:p>
          <a:p>
            <a:r>
              <a:rPr lang="en-US" dirty="0"/>
              <a:t>How to write a more general query that will also work if Required is empty?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305050"/>
              </p:ext>
            </p:extLst>
          </p:nvPr>
        </p:nvGraphicFramePr>
        <p:xfrm>
          <a:off x="2667000" y="4191000"/>
          <a:ext cx="2971800" cy="22250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Prisha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13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Formally, we just computed </a:t>
            </a:r>
            <a:r>
              <a:rPr lang="en-US" b="1" i="1" dirty="0">
                <a:solidFill>
                  <a:srgbClr val="FF0000"/>
                </a:solidFill>
              </a:rPr>
              <a:t>division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Took / Required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do not need to discuss this notation any further, just be aware that’s what we did</a:t>
            </a:r>
          </a:p>
          <a:p>
            <a:endParaRPr lang="en-US" dirty="0"/>
          </a:p>
          <a:p>
            <a:r>
              <a:rPr lang="en-US" dirty="0"/>
              <a:t>Important to understand the ideas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EE3F-A855-4337-A72D-35187B88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2FD7-0817-4721-B305-272C3F4B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completeness, I included the queries for our running example</a:t>
            </a:r>
          </a:p>
          <a:p>
            <a:r>
              <a:rPr lang="en-US" dirty="0"/>
              <a:t>We can skip it, as there is nothing new in them</a:t>
            </a:r>
          </a:p>
        </p:txBody>
      </p:sp>
    </p:spTree>
    <p:extLst>
      <p:ext uri="{BB962C8B-B14F-4D97-AF65-F5344CB8AC3E}">
        <p14:creationId xmlns:p14="http://schemas.microsoft.com/office/powerpoint/2010/main" val="4164695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Some Versus Asking About All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first compute two tables</a:t>
            </a:r>
          </a:p>
          <a:p>
            <a:pPr lvl="1"/>
            <a:r>
              <a:rPr lang="en-US" dirty="0"/>
              <a:t>CnameInCcity(Ccity,Cname)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This table lists all the “valid” tuples of Ccity,Cname; it is convenient for us to list the city first</a:t>
            </a:r>
          </a:p>
          <a:p>
            <a:pPr lvl="1"/>
            <a:r>
              <a:rPr lang="en-US" dirty="0"/>
              <a:t>CnameInChicago(Cname)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This table lists the names of the customers located in Chicago.</a:t>
            </a:r>
          </a:p>
          <a:p>
            <a:endParaRPr lang="en-US" dirty="0"/>
          </a:p>
          <a:p>
            <a:r>
              <a:rPr lang="en-US" dirty="0"/>
              <a:t>We then want to specify two queries</a:t>
            </a:r>
          </a:p>
          <a:p>
            <a:pPr lvl="1"/>
            <a:r>
              <a:rPr lang="en-US" dirty="0"/>
              <a:t>The first one is expressible by the </a:t>
            </a:r>
            <a:r>
              <a:rPr lang="en-US" b="1" i="1" dirty="0">
                <a:solidFill>
                  <a:srgbClr val="FF0000"/>
                </a:solidFill>
              </a:rPr>
              <a:t>existential quantifier </a:t>
            </a:r>
            <a:r>
              <a:rPr lang="en-US" dirty="0"/>
              <a:t>(more about it later, if there is time)</a:t>
            </a:r>
          </a:p>
          <a:p>
            <a:pPr lvl="1"/>
            <a:r>
              <a:rPr lang="en-US" dirty="0"/>
              <a:t>The second one is expressible by the </a:t>
            </a:r>
            <a:r>
              <a:rPr lang="en-US" b="1" i="1" dirty="0">
                <a:solidFill>
                  <a:srgbClr val="FF0000"/>
                </a:solidFill>
              </a:rPr>
              <a:t>universal quantifier </a:t>
            </a:r>
            <a:r>
              <a:rPr lang="en-US" dirty="0"/>
              <a:t>(more about it later, if there is time)</a:t>
            </a:r>
          </a:p>
          <a:p>
            <a:endParaRPr lang="en-US" dirty="0"/>
          </a:p>
          <a:p>
            <a:pPr lvl="1">
              <a:buFont typeface="Symbol" pitchFamily="18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CnameInCcity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Ccity, Cname </a:t>
            </a:r>
            <a:r>
              <a:rPr lang="en-US" dirty="0">
                <a:solidFill>
                  <a:srgbClr val="00AE00"/>
                </a:solidFill>
              </a:rPr>
              <a:t>INTO</a:t>
            </a:r>
            <a:r>
              <a:rPr lang="en-US" dirty="0"/>
              <a:t> CnameInCcity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Customer;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variant of the SELECT statement uses </a:t>
            </a:r>
            <a:r>
              <a:rPr lang="en-US" dirty="0">
                <a:solidFill>
                  <a:srgbClr val="FC0128"/>
                </a:solidFill>
              </a:rPr>
              <a:t>INTO</a:t>
            </a:r>
            <a:r>
              <a:rPr lang="en-US" dirty="0"/>
              <a:t>, creates a new table, here CnameInCcity and populates it with the result of the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495800"/>
            <a:ext cx="2047875" cy="207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CnameInChicago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Customer.Cname </a:t>
            </a:r>
            <a:r>
              <a:rPr lang="en-US" dirty="0">
                <a:solidFill>
                  <a:srgbClr val="00AE00"/>
                </a:solidFill>
              </a:rPr>
              <a:t>INTO</a:t>
            </a:r>
            <a:r>
              <a:rPr lang="en-US" dirty="0"/>
              <a:t> CnameInChicago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Customer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Ccity='Chicago';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2450" y="3433763"/>
            <a:ext cx="1333500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Tables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534400" cy="6096000"/>
          </a:xfrm>
        </p:spPr>
        <p:txBody>
          <a:bodyPr/>
          <a:lstStyle/>
          <a:p>
            <a:r>
              <a:rPr lang="en-US" dirty="0"/>
              <a:t>I have reproduced them, so they are larger and we can see them clearly	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131060"/>
              </p:ext>
            </p:extLst>
          </p:nvPr>
        </p:nvGraphicFramePr>
        <p:xfrm>
          <a:off x="685800" y="2971800"/>
          <a:ext cx="3962400" cy="3708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CnameInCcity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853047"/>
              </p:ext>
            </p:extLst>
          </p:nvPr>
        </p:nvGraphicFramePr>
        <p:xfrm>
          <a:off x="5715000" y="2971800"/>
          <a:ext cx="32766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19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CnameInChicago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Some Vs. Asking About All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following examples, I removed duplicates to save space</a:t>
            </a:r>
          </a:p>
          <a:p>
            <a:r>
              <a:rPr lang="en-US" dirty="0"/>
              <a:t>In SQL duplicates will not be removed, but it will not change the meaning of the result: still the right answers will be obtained</a:t>
            </a:r>
          </a:p>
          <a:p>
            <a:r>
              <a:rPr lang="en-US" dirty="0"/>
              <a:t>We will see this in Access snapshots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329F-BCFB-4F20-9AEA-6787C27A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Philosophy</a:t>
            </a:r>
            <a:br>
              <a:rPr lang="en-US" dirty="0"/>
            </a:br>
            <a:r>
              <a:rPr lang="en-US" dirty="0"/>
              <a:t>Contrast With That Of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512B-82BE-4294-856A-C1592A2E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Programming languages should be designed not by piling feature on top of feature, but by removing the weaknesses and restrictions that make additional features appear necessary. </a:t>
            </a:r>
            <a:r>
              <a:rPr lang="en-US" dirty="0"/>
              <a:t>Scheme demonstrates that a very small number of rules for forming expressions, with no restrictions on how they are composed, suffice to form a practical and efficient programming language that is flexible enough to support most of the major programming paradigms in use today.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IEEE Standard for the Scheme Programming Language</a:t>
            </a:r>
          </a:p>
          <a:p>
            <a:endParaRPr lang="en-US" i="1" dirty="0"/>
          </a:p>
          <a:p>
            <a:r>
              <a:rPr lang="en-US" dirty="0"/>
              <a:t>SQL was designed by piling feature on top of a feature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60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Some And About All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cities, the set of whose Cnames, contains </a:t>
            </a:r>
            <a:r>
              <a:rPr lang="en-US" b="1" i="1" dirty="0">
                <a:solidFill>
                  <a:srgbClr val="FC0128"/>
                </a:solidFill>
              </a:rPr>
              <a:t>at least one</a:t>
            </a:r>
            <a:r>
              <a:rPr lang="en-US" dirty="0"/>
              <a:t> Cname that is (also) in Chicago</a:t>
            </a:r>
          </a:p>
          <a:p>
            <a:r>
              <a:rPr lang="en-US" dirty="0"/>
              <a:t>This will be easy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 all cities, the set of whose Cnames contains </a:t>
            </a:r>
            <a:r>
              <a:rPr lang="en-US" b="1" i="1" dirty="0">
                <a:solidFill>
                  <a:srgbClr val="FC0128"/>
                </a:solidFill>
              </a:rPr>
              <a:t>at least all</a:t>
            </a:r>
            <a:r>
              <a:rPr lang="en-US" dirty="0"/>
              <a:t> the Cnames that are (also) in Chicago</a:t>
            </a:r>
          </a:p>
          <a:p>
            <a:r>
              <a:rPr lang="en-US" dirty="0"/>
              <a:t>This will be harder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Some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cities, the set of whose Cnames, contains </a:t>
            </a:r>
            <a:r>
              <a:rPr lang="en-US" b="1" i="1" dirty="0">
                <a:solidFill>
                  <a:srgbClr val="FC0128"/>
                </a:solidFill>
              </a:rPr>
              <a:t>at least one</a:t>
            </a:r>
            <a:r>
              <a:rPr lang="en-US" dirty="0"/>
              <a:t> Cname that is (also) in Chicago</a:t>
            </a:r>
          </a:p>
          <a:p>
            <a:pPr lvl="1">
              <a:buFont typeface="Symbol" pitchFamily="18" charset="2"/>
              <a:buNone/>
            </a:pPr>
            <a:r>
              <a:rPr lang="en-US" dirty="0"/>
              <a:t>	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solidFill>
                  <a:srgbClr val="00AE00"/>
                </a:solidFill>
              </a:rPr>
              <a:t>	SELECT</a:t>
            </a:r>
            <a:r>
              <a:rPr lang="en-US" dirty="0"/>
              <a:t> Ccity INTO AnswerSome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CnameInCcity, CnameInChicago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CnameInCcity.Cname = CnameInChicago.Cname; 	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667000" y="3886200"/>
          <a:ext cx="3530600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6263" y="3186113"/>
            <a:ext cx="1285875" cy="1400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All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proceed in stages, producing temporary tables, to understand how to do it</a:t>
            </a:r>
          </a:p>
          <a:p>
            <a:r>
              <a:rPr lang="en-US" dirty="0"/>
              <a:t>It is possible to do it using one query, which we will see later</a:t>
            </a:r>
          </a:p>
          <a:p>
            <a:r>
              <a:rPr lang="en-US" dirty="0"/>
              <a:t>We will start with the roadmap of what we will actually do</a:t>
            </a:r>
          </a:p>
          <a:p>
            <a:r>
              <a:rPr lang="en-US" dirty="0"/>
              <a:t>We will produce some intermediate tables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TempA = (all cities)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TempB = (all cities, all customers); for every city all the customers in the database,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not only </a:t>
            </a:r>
            <a:r>
              <a:rPr lang="en-US" dirty="0"/>
              <a:t>the customers in this city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TempC = TempB 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 CnameInCcity = (all cities, customers that should be in the cities to make them good but are not there); in other words, for each Ccity a Cname that it does not have but needs to have to be a “good” City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TempD = (all bad cities)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AnswerAll = TempA 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 TempD = (all good cities)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All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Ccity </a:t>
            </a:r>
            <a:r>
              <a:rPr lang="en-US" dirty="0">
                <a:solidFill>
                  <a:srgbClr val="00AE00"/>
                </a:solidFill>
              </a:rPr>
              <a:t>INTO</a:t>
            </a:r>
            <a:r>
              <a:rPr lang="en-US" dirty="0"/>
              <a:t> TempA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CnameInCcity; </a:t>
            </a:r>
          </a:p>
          <a:p>
            <a:r>
              <a:rPr lang="en-US" dirty="0"/>
              <a:t>Set of all cities in which there could be customers</a:t>
            </a:r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981200" y="4114800"/>
          <a:ext cx="2844800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duplicates</a:t>
            </a:r>
          </a:p>
          <a:p>
            <a:pPr lvl="1"/>
            <a:r>
              <a:rPr lang="en-US" dirty="0"/>
              <a:t>Nothing surprising about this, as duplicates are not removed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2828925"/>
            <a:ext cx="1428750" cy="2114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All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Ccity, Cname </a:t>
            </a:r>
            <a:r>
              <a:rPr lang="en-US" dirty="0">
                <a:solidFill>
                  <a:srgbClr val="00AE00"/>
                </a:solidFill>
              </a:rPr>
              <a:t>INTO</a:t>
            </a:r>
            <a:r>
              <a:rPr lang="en-US" dirty="0"/>
              <a:t> tempB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TempA, CnameInChicago; </a:t>
            </a:r>
          </a:p>
          <a:p>
            <a:r>
              <a:rPr lang="en-US" dirty="0"/>
              <a:t>Set of all pairs of the form (Ccity,Cname); in fact a Cartesian product of </a:t>
            </a:r>
            <a:r>
              <a:rPr lang="en-US" b="1" i="1" dirty="0">
                <a:solidFill>
                  <a:srgbClr val="FC0128"/>
                </a:solidFill>
              </a:rPr>
              <a:t>all</a:t>
            </a:r>
            <a:r>
              <a:rPr lang="en-US" dirty="0"/>
              <a:t> cities with </a:t>
            </a:r>
            <a:r>
              <a:rPr lang="en-US" b="1" i="1" dirty="0">
                <a:solidFill>
                  <a:srgbClr val="FC0128"/>
                </a:solidFill>
              </a:rPr>
              <a:t>all</a:t>
            </a:r>
            <a:r>
              <a:rPr lang="en-US" dirty="0"/>
              <a:t> desired Cnames (</a:t>
            </a:r>
            <a:r>
              <a:rPr lang="en-US" b="1" i="1" dirty="0">
                <a:solidFill>
                  <a:srgbClr val="FC0128"/>
                </a:solidFill>
              </a:rPr>
              <a:t>not only </a:t>
            </a:r>
            <a:r>
              <a:rPr lang="en-US" dirty="0"/>
              <a:t>cities that </a:t>
            </a:r>
            <a:r>
              <a:rPr lang="en-US" b="1" i="1" dirty="0">
                <a:solidFill>
                  <a:srgbClr val="FC0128"/>
                </a:solidFill>
              </a:rPr>
              <a:t>have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b="1" i="1" dirty="0">
                <a:solidFill>
                  <a:srgbClr val="FC0128"/>
                </a:solidFill>
              </a:rPr>
              <a:t>all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desired Cnames)</a:t>
            </a:r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62200" y="3810000"/>
          <a:ext cx="4267200" cy="33375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133600"/>
            <a:ext cx="2143125" cy="369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All</a:t>
            </a:r>
            <a:br>
              <a:rPr lang="en-US" dirty="0"/>
            </a:br>
            <a:r>
              <a:rPr lang="en-US" dirty="0"/>
              <a:t>(Not Real Microsoft Access SQL Syntax)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INTO</a:t>
            </a:r>
            <a:r>
              <a:rPr lang="en-US" dirty="0"/>
              <a:t> tempC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tempB 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MINUS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CnameInCcity);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of all pairs of the form (Ccity,Cname), such that the Ccity does not have the Cname; this is a “bad” Ccity with a proof why it is bad</a:t>
            </a:r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b="1" i="1" dirty="0"/>
              <a:t>	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057400" y="5410200"/>
          <a:ext cx="4267200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focus on </a:t>
            </a:r>
          </a:p>
          <a:p>
            <a:pPr lvl="1"/>
            <a:r>
              <a:rPr lang="en-US" dirty="0"/>
              <a:t>As precise as feasible (here) description of </a:t>
            </a:r>
            <a:r>
              <a:rPr lang="en-US" b="1" i="1" dirty="0">
                <a:solidFill>
                  <a:srgbClr val="FF0000"/>
                </a:solidFill>
              </a:rPr>
              <a:t>the semantics of various operations</a:t>
            </a:r>
            <a:r>
              <a:rPr lang="en-US" dirty="0"/>
              <a:t>: some of them are rather surprising</a:t>
            </a:r>
          </a:p>
          <a:p>
            <a:pPr lvl="1"/>
            <a:r>
              <a:rPr lang="en-US" dirty="0"/>
              <a:t>Construction of </a:t>
            </a:r>
            <a:r>
              <a:rPr lang="en-US" b="1" i="1" dirty="0">
                <a:solidFill>
                  <a:srgbClr val="FF0000"/>
                </a:solidFill>
              </a:rPr>
              <a:t>simple and complex queries</a:t>
            </a:r>
            <a:r>
              <a:rPr lang="en-US" dirty="0"/>
              <a:t>, to show the capabilities of SQL</a:t>
            </a:r>
          </a:p>
          <a:p>
            <a:pPr lvl="1"/>
            <a:r>
              <a:rPr lang="en-US" dirty="0"/>
              <a:t>More concepts than you can get from any manual</a:t>
            </a:r>
          </a:p>
          <a:p>
            <a:r>
              <a:rPr lang="en-US" dirty="0"/>
              <a:t>We will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dirty="0"/>
              <a:t> focus on</a:t>
            </a:r>
          </a:p>
          <a:p>
            <a:pPr lvl="1"/>
            <a:r>
              <a:rPr lang="en-US" dirty="0"/>
              <a:t>Any specific system, though the class will work with Oracle</a:t>
            </a:r>
          </a:p>
          <a:p>
            <a:pPr lvl="1"/>
            <a:r>
              <a:rPr lang="en-US" dirty="0"/>
              <a:t>What you can get from a manual</a:t>
            </a:r>
          </a:p>
          <a:p>
            <a:pPr lvl="1"/>
            <a:r>
              <a:rPr lang="en-US" dirty="0"/>
              <a:t>The interaction through other languages with an SQL-based Database System, though we will discuss the concepts</a:t>
            </a:r>
          </a:p>
          <a:p>
            <a:r>
              <a:rPr lang="en-US" dirty="0"/>
              <a:t>But I have run most of the queries on Microsoft Access, which allowed easy production of “snapshots”</a:t>
            </a:r>
          </a:p>
          <a:p>
            <a:r>
              <a:rPr lang="en-US" dirty="0"/>
              <a:t>I have run some of them on Oracle too</a:t>
            </a:r>
          </a:p>
          <a:p>
            <a:pPr lvl="1"/>
            <a:r>
              <a:rPr lang="en-US" dirty="0"/>
              <a:t>Especially where Access was incorrect or unclear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Access Has To Do This Differently</a:t>
            </a:r>
            <a:br>
              <a:rPr lang="en-US" dirty="0"/>
            </a:br>
            <a:r>
              <a:rPr lang="en-US" dirty="0"/>
              <a:t>We Will Understand This Later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INTO</a:t>
            </a:r>
            <a:r>
              <a:rPr lang="en-US" dirty="0"/>
              <a:t> tempC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tempB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00AE00"/>
                </a:solidFill>
              </a:rPr>
              <a:t>EXISTS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</a:t>
            </a:r>
            <a:r>
              <a:rPr lang="en-US" dirty="0"/>
              <a:t>T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CnameInCcity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tempB.Ccity = CnameInCcity.Ccity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tempB.Cname = CnameInCcity.Cname);</a:t>
            </a:r>
          </a:p>
          <a:p>
            <a:endParaRPr lang="en-US" dirty="0"/>
          </a:p>
          <a:p>
            <a:r>
              <a:rPr lang="en-US" dirty="0"/>
              <a:t>Set of all pairs of the form (Ccity,Cname), such that the Ccity does not have the Cname; this is a “bad” Ccity with a proof why it is bad</a:t>
            </a:r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b="1" i="1" dirty="0"/>
              <a:t>	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057400" y="5334000"/>
          <a:ext cx="4267200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3076575"/>
            <a:ext cx="2209800" cy="161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All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Ccity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tempC 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INTO</a:t>
            </a:r>
            <a:r>
              <a:rPr lang="en-US" dirty="0"/>
              <a:t> tempD;</a:t>
            </a:r>
          </a:p>
          <a:p>
            <a:r>
              <a:rPr lang="en-US" dirty="0"/>
              <a:t>Set of all “bad” Cities, that is cities that lack at least one Cname in CnameInChicago</a:t>
            </a: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b="1" i="1" dirty="0"/>
              <a:t>	</a:t>
            </a:r>
          </a:p>
          <a:p>
            <a:pPr>
              <a:buFont typeface="Monotype Sorts" pitchFamily="2" charset="2"/>
              <a:buNone/>
            </a:pPr>
            <a:endParaRPr lang="en-US" b="1" i="1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971800" y="3962400"/>
          <a:ext cx="2844800" cy="14833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100388"/>
            <a:ext cx="1219200" cy="157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About All</a:t>
            </a:r>
            <a:br>
              <a:rPr lang="en-US" dirty="0"/>
            </a:br>
            <a:r>
              <a:rPr lang="en-US" dirty="0"/>
              <a:t>(Not Real Microsoft Access SQL Syntax)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INTO</a:t>
            </a:r>
            <a:r>
              <a:rPr lang="en-US" dirty="0"/>
              <a:t> AnswerAll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tempA)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MINUS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tempD);</a:t>
            </a:r>
          </a:p>
          <a:p>
            <a:endParaRPr lang="en-US" dirty="0"/>
          </a:p>
          <a:p>
            <a:r>
              <a:rPr lang="en-US" dirty="0"/>
              <a:t>Set of all “good” cities, that is cities that are not “bad”</a:t>
            </a:r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b="1" i="1" dirty="0"/>
              <a:t>	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819400" y="4572000"/>
          <a:ext cx="28448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Access Has To Do This Differently</a:t>
            </a:r>
            <a:br>
              <a:rPr lang="en-US" dirty="0"/>
            </a:br>
            <a:r>
              <a:rPr lang="en-US" dirty="0"/>
              <a:t>We Will Understand This Later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rgbClr val="00AE00"/>
                </a:solidFill>
              </a:rPr>
              <a:t>INTO</a:t>
            </a:r>
            <a:r>
              <a:rPr lang="en-US" dirty="0"/>
              <a:t> AnswerAll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tempA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NOT EXISTS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*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 </a:t>
            </a:r>
            <a:r>
              <a:rPr lang="en-US" dirty="0"/>
              <a:t>tempD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tempD.Ccity = tempA.Ccity);</a:t>
            </a:r>
          </a:p>
          <a:p>
            <a:endParaRPr lang="en-US" dirty="0"/>
          </a:p>
          <a:p>
            <a:r>
              <a:rPr lang="en-US" dirty="0"/>
              <a:t>Set of all “good” cities, that is cities that are not “bad”</a:t>
            </a:r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b="1" i="1" dirty="0"/>
              <a:t>	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819400" y="4572000"/>
          <a:ext cx="2844800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195638"/>
            <a:ext cx="1219200" cy="1381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Nulls And Duplicates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95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And Duplicates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move to look at some aspects of SQL, which were not applicable to our relational algebra model</a:t>
            </a:r>
          </a:p>
          <a:p>
            <a:r>
              <a:rPr lang="en-US" dirty="0"/>
              <a:t>We will use, for this purposes simpler example databases and then will return to our PlantCustomerInvoice.mdb database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domain is augmented with a </a:t>
            </a:r>
            <a:r>
              <a:rPr lang="en-US" b="1" i="1" dirty="0">
                <a:solidFill>
                  <a:srgbClr val="FF0000"/>
                </a:solidFill>
              </a:rPr>
              <a:t>NULL</a:t>
            </a:r>
          </a:p>
          <a:p>
            <a:r>
              <a:rPr lang="en-US" dirty="0"/>
              <a:t>NULL, intuitively stands for one of the following</a:t>
            </a:r>
          </a:p>
          <a:p>
            <a:pPr lvl="1"/>
            <a:r>
              <a:rPr lang="en-US" dirty="0"/>
              <a:t>Value unknown</a:t>
            </a:r>
          </a:p>
          <a:p>
            <a:pPr lvl="1"/>
            <a:r>
              <a:rPr lang="en-US" dirty="0"/>
              <a:t>Value not permitted to be known (to some of us)</a:t>
            </a:r>
          </a:p>
          <a:p>
            <a:pPr lvl="1"/>
            <a:r>
              <a:rPr lang="en-US" dirty="0"/>
              <a:t>Value not applicable</a:t>
            </a:r>
          </a:p>
          <a:p>
            <a:r>
              <a:rPr lang="en-US" dirty="0"/>
              <a:t>Example a person fills out a questionnaire and there is a question there: what is the name of your spouse</a:t>
            </a:r>
          </a:p>
          <a:p>
            <a:pPr lvl="1"/>
            <a:r>
              <a:rPr lang="en-US" dirty="0"/>
              <a:t>If the person leaves the answer empty (that is the value is NULL) what can we assume that the NULL indicates?</a:t>
            </a:r>
          </a:p>
          <a:p>
            <a:endParaRPr lang="en-US" dirty="0"/>
          </a:p>
          <a:p>
            <a:r>
              <a:rPr lang="en-US" dirty="0"/>
              <a:t>Semantics of NULLs is </a:t>
            </a:r>
            <a:r>
              <a:rPr lang="en-US"/>
              <a:t>very complicated; </a:t>
            </a:r>
            <a:r>
              <a:rPr lang="en-US" dirty="0"/>
              <a:t>I will address the most important aspects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There are two variants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For most of SQL DML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For SQL </a:t>
            </a:r>
            <a:r>
              <a:rPr lang="en-US" b="1" i="1" dirty="0" err="1">
                <a:solidFill>
                  <a:srgbClr val="FF0000"/>
                </a:solidFill>
              </a:rPr>
              <a:t>DDL</a:t>
            </a:r>
            <a:r>
              <a:rPr lang="en-US" b="1" i="1" dirty="0">
                <a:solidFill>
                  <a:srgbClr val="FF0000"/>
                </a:solidFill>
              </a:rPr>
              <a:t> and some SQL </a:t>
            </a:r>
            <a:r>
              <a:rPr lang="en-US" b="1" i="1" dirty="0" err="1">
                <a:solidFill>
                  <a:srgbClr val="FF0000"/>
                </a:solidFill>
              </a:rPr>
              <a:t>DML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/>
              <a:t>But the core is common: just interpreted differently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Here: DQL and 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“companions” to SQL as DQL and DML are SQL as DDL (Data Definition Language) and DCL (Data Control Language)</a:t>
            </a:r>
          </a:p>
          <a:p>
            <a:r>
              <a:rPr lang="en-US" dirty="0"/>
              <a:t>We will cover that later</a:t>
            </a:r>
          </a:p>
          <a:p>
            <a:r>
              <a:rPr lang="en-US" dirty="0"/>
              <a:t>When we cover DDL, we will include some material that properly belongs to DML as it is easier to go over it in the DDL context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Succinctly stated</a:t>
            </a:r>
          </a:p>
          <a:p>
            <a:pPr lvl="1"/>
            <a:r>
              <a:rPr lang="en-US" dirty="0"/>
              <a:t>DDL deals with objects (such as definitions of tables)</a:t>
            </a:r>
          </a:p>
          <a:p>
            <a:pPr lvl="1"/>
            <a:r>
              <a:rPr lang="en-US" dirty="0"/>
              <a:t>DQL and DML deal with data (such as extracting information from the objects and updating them)</a:t>
            </a:r>
          </a:p>
        </p:txBody>
      </p:sp>
    </p:spTree>
    <p:extLst>
      <p:ext uri="{BB962C8B-B14F-4D97-AF65-F5344CB8AC3E}">
        <p14:creationId xmlns:p14="http://schemas.microsoft.com/office/powerpoint/2010/main" val="3725421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a SELECT statement</a:t>
            </a:r>
          </a:p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condition</a:t>
            </a:r>
          </a:p>
          <a:p>
            <a:r>
              <a:rPr lang="en-US" dirty="0"/>
              <a:t>As we know:</a:t>
            </a:r>
          </a:p>
          <a:p>
            <a:pPr lvl="1"/>
            <a:r>
              <a:rPr lang="en-US" dirty="0"/>
              <a:t>Each tuple is tested against the condition</a:t>
            </a:r>
          </a:p>
          <a:p>
            <a:pPr lvl="1"/>
            <a:r>
              <a:rPr lang="en-US" dirty="0"/>
              <a:t>If the condition on the tuple is TRUE, then it is passed to SELECT</a:t>
            </a:r>
          </a:p>
          <a:p>
            <a:r>
              <a:rPr lang="en-US" dirty="0"/>
              <a:t>What happens if the condition is, say “</a:t>
            </a:r>
            <a:r>
              <a:rPr lang="en-US" b="1" i="1" dirty="0">
                <a:solidFill>
                  <a:srgbClr val="FF0000"/>
                </a:solidFill>
              </a:rPr>
              <a:t>x = 5</a:t>
            </a:r>
            <a:r>
              <a:rPr lang="en-US" dirty="0"/>
              <a:t>”, with x being a column name?</a:t>
            </a:r>
          </a:p>
          <a:p>
            <a:pPr lvl="1"/>
            <a:r>
              <a:rPr lang="en-US" dirty="0"/>
              <a:t>It may happen that some current value in column x is NULL, what do we do? </a:t>
            </a:r>
          </a:p>
          <a:p>
            <a:r>
              <a:rPr lang="en-US" dirty="0"/>
              <a:t>What happens if the condition is, say “</a:t>
            </a:r>
            <a:r>
              <a:rPr lang="en-US" b="1" i="1" dirty="0">
                <a:solidFill>
                  <a:srgbClr val="FF0000"/>
                </a:solidFill>
              </a:rPr>
              <a:t>x = 5 OR x &lt;&gt; 5</a:t>
            </a:r>
            <a:r>
              <a:rPr lang="en-US" dirty="0"/>
              <a:t>”, with x being a column name?</a:t>
            </a:r>
          </a:p>
          <a:p>
            <a:pPr lvl="1"/>
            <a:r>
              <a:rPr lang="en-US" dirty="0"/>
              <a:t>No matter what the value of x is, even if x is NULL, this should evaluate to TRUE? Or should it? It does not!</a:t>
            </a:r>
          </a:p>
          <a:p>
            <a:r>
              <a:rPr lang="en-US" dirty="0"/>
              <a:t>We use a new logic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abbreviate: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UNKNOWN</a:t>
            </a:r>
          </a:p>
          <a:p>
            <a:r>
              <a:rPr lang="en-US" dirty="0"/>
              <a:t>Standard 2-valued logic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3-valued logic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 is “between” F and T, “metathink” as being “maybe T or maybe F”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400800" y="3200400"/>
          <a:ext cx="2133600" cy="111252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810000" y="3200400"/>
          <a:ext cx="2133600" cy="111252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981200" y="3200400"/>
          <a:ext cx="1422400" cy="111252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324600" y="5029200"/>
          <a:ext cx="2844800" cy="148336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3048000" y="5029200"/>
          <a:ext cx="2844800" cy="148336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219200" y="5029200"/>
          <a:ext cx="1422400" cy="148336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Something to aid intuition</a:t>
            </a:r>
          </a:p>
          <a:p>
            <a:r>
              <a:rPr lang="en-US" dirty="0"/>
              <a:t>Think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(x) as 1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−</a:t>
            </a:r>
            <a:r>
              <a:rPr lang="en-US" dirty="0">
                <a:cs typeface="Arial" charset="0"/>
              </a:rPr>
              <a:t> x</a:t>
            </a:r>
          </a:p>
          <a:p>
            <a:pPr lvl="1"/>
            <a:r>
              <a:rPr lang="en-US" dirty="0">
                <a:cs typeface="Arial" charset="0"/>
              </a:rPr>
              <a:t>x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OR</a:t>
            </a:r>
            <a:r>
              <a:rPr lang="en-US" dirty="0">
                <a:cs typeface="Arial" charset="0"/>
              </a:rPr>
              <a:t> y as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max</a:t>
            </a:r>
            <a:r>
              <a:rPr lang="en-US" dirty="0">
                <a:cs typeface="Arial" charset="0"/>
              </a:rPr>
              <a:t>(x,y)</a:t>
            </a:r>
          </a:p>
          <a:p>
            <a:pPr lvl="1"/>
            <a:r>
              <a:rPr lang="en-US" dirty="0">
                <a:cs typeface="Arial" charset="0"/>
              </a:rPr>
              <a:t>x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AND</a:t>
            </a:r>
            <a:r>
              <a:rPr lang="en-US" dirty="0">
                <a:cs typeface="Arial" charset="0"/>
              </a:rPr>
              <a:t> y as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min</a:t>
            </a:r>
            <a:r>
              <a:rPr lang="en-US" dirty="0">
                <a:cs typeface="Arial" charset="0"/>
              </a:rPr>
              <a:t>(x,y)</a:t>
            </a:r>
          </a:p>
          <a:p>
            <a:r>
              <a:rPr lang="en-US" dirty="0">
                <a:cs typeface="Arial" charset="0"/>
              </a:rPr>
              <a:t>Then for 2-valued logic</a:t>
            </a:r>
          </a:p>
          <a:p>
            <a:pPr lvl="1"/>
            <a:r>
              <a:rPr lang="en-US" dirty="0">
                <a:cs typeface="Arial" charset="0"/>
              </a:rPr>
              <a:t>FALSE is 0</a:t>
            </a:r>
          </a:p>
          <a:p>
            <a:pPr lvl="1"/>
            <a:r>
              <a:rPr lang="en-US" dirty="0">
                <a:cs typeface="Arial" charset="0"/>
              </a:rPr>
              <a:t>TRUE is 1</a:t>
            </a:r>
          </a:p>
          <a:p>
            <a:r>
              <a:rPr lang="en-US" dirty="0">
                <a:cs typeface="Arial" charset="0"/>
              </a:rPr>
              <a:t>Then for 3-valued logic</a:t>
            </a:r>
          </a:p>
          <a:p>
            <a:pPr lvl="1"/>
            <a:r>
              <a:rPr lang="en-US" dirty="0">
                <a:cs typeface="Arial" charset="0"/>
              </a:rPr>
              <a:t>FALSE is 0</a:t>
            </a:r>
          </a:p>
          <a:p>
            <a:pPr lvl="1"/>
            <a:r>
              <a:rPr lang="en-US" dirty="0">
                <a:cs typeface="Arial" charset="0"/>
              </a:rPr>
              <a:t>UNKNOWN is 0.5</a:t>
            </a:r>
          </a:p>
          <a:p>
            <a:pPr lvl="1"/>
            <a:r>
              <a:rPr lang="en-US" dirty="0">
                <a:cs typeface="Arial" charset="0"/>
              </a:rPr>
              <a:t>TRUE is 1</a:t>
            </a:r>
          </a:p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a SELECT statement</a:t>
            </a:r>
          </a:p>
          <a:p>
            <a:r>
              <a:rPr lang="en-US" dirty="0"/>
              <a:t>SELECT …</a:t>
            </a:r>
            <a:br>
              <a:rPr lang="en-US" dirty="0"/>
            </a:br>
            <a:r>
              <a:rPr lang="en-US" dirty="0"/>
              <a:t>FROM …</a:t>
            </a:r>
            <a:br>
              <a:rPr lang="en-US" dirty="0"/>
            </a:br>
            <a:r>
              <a:rPr lang="en-US" dirty="0"/>
              <a:t>WHERE condition</a:t>
            </a:r>
          </a:p>
          <a:p>
            <a:r>
              <a:rPr lang="en-US" dirty="0"/>
              <a:t>As we know, each tuple is tested against the condition. Then, these are the rules</a:t>
            </a:r>
          </a:p>
          <a:p>
            <a:pPr lvl="1"/>
            <a:r>
              <a:rPr lang="en-US" dirty="0"/>
              <a:t>If the condition on the tuple is TRUE, then it is passed to SELECT</a:t>
            </a:r>
          </a:p>
          <a:p>
            <a:pPr lvl="1"/>
            <a:r>
              <a:rPr lang="en-US" dirty="0"/>
              <a:t>If the condition on the tuple is UNKNOWN, then it is not passed to SELECT</a:t>
            </a:r>
          </a:p>
          <a:p>
            <a:pPr lvl="1"/>
            <a:r>
              <a:rPr lang="en-US" dirty="0"/>
              <a:t>If the condition on the tuple is FALSE, then it is not passed to SELECT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In the context of SQL SELECT queries, UNKNOWN behaves exactly the same as FALSE</a:t>
            </a:r>
          </a:p>
          <a:p>
            <a:r>
              <a:rPr lang="en-US" dirty="0"/>
              <a:t>So why introduce the concept of UNKNOWN? Because it will behave differently, exactly the same as TRUE, in the context of SQL DDL and SQL </a:t>
            </a:r>
            <a:r>
              <a:rPr lang="en-US" dirty="0" err="1"/>
              <a:t>DML</a:t>
            </a:r>
            <a:r>
              <a:rPr lang="en-US" dirty="0"/>
              <a:t> INSERT, as we will see later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a simple Microsoft Access database</a:t>
            </a:r>
          </a:p>
          <a:p>
            <a:r>
              <a:rPr lang="en-US" dirty="0"/>
              <a:t>It has only one table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6138" y="3252788"/>
            <a:ext cx="3286125" cy="1266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Any comparison in which one side is NULL is UNKNOWN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B = 6 </a:t>
            </a:r>
            <a:r>
              <a:rPr lang="en-US" dirty="0">
                <a:solidFill>
                  <a:srgbClr val="00AE00"/>
                </a:solidFill>
              </a:rPr>
              <a:t>OR</a:t>
            </a:r>
            <a:r>
              <a:rPr lang="en-US" dirty="0"/>
              <a:t> C = 8;</a:t>
            </a:r>
          </a:p>
          <a:p>
            <a:r>
              <a:rPr lang="en-US" dirty="0"/>
              <a:t>We get: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21336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2450" y="3433763"/>
            <a:ext cx="1333500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Any comparison in which one side is NULL is UNKNOWN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B = 6 </a:t>
            </a:r>
            <a:r>
              <a:rPr lang="en-US" dirty="0">
                <a:solidFill>
                  <a:srgbClr val="00AE00"/>
                </a:solidFill>
              </a:rPr>
              <a:t>AND</a:t>
            </a:r>
            <a:r>
              <a:rPr lang="en-US" dirty="0"/>
              <a:t> C = 8;</a:t>
            </a:r>
          </a:p>
          <a:p>
            <a:r>
              <a:rPr lang="en-US" dirty="0"/>
              <a:t>We get: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23622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74168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6738" y="3505200"/>
            <a:ext cx="13049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Any comparison in which one side is NULL is UNKNOWN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B = </a:t>
            </a:r>
            <a:r>
              <a:rPr lang="en-US" dirty="0">
                <a:solidFill>
                  <a:srgbClr val="00AE0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We get:</a:t>
            </a: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which is an empty 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22098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3708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Differences</a:t>
            </a:r>
            <a:br>
              <a:rPr lang="en-US" dirty="0"/>
            </a:br>
            <a:r>
              <a:rPr lang="en-US" dirty="0"/>
              <a:t>Between Relational Algebra And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005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1013" y="3462338"/>
            <a:ext cx="1476375" cy="84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Any comparison in which one side is NULL is UNKNOWN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B &lt;&gt; </a:t>
            </a:r>
            <a:r>
              <a:rPr lang="en-US" dirty="0">
                <a:solidFill>
                  <a:srgbClr val="00AE0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We get:</a:t>
            </a: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which is an empty 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23622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37084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note what Access did, </a:t>
            </a:r>
            <a:r>
              <a:rPr lang="en-US" b="1" i="1" dirty="0">
                <a:solidFill>
                  <a:srgbClr val="FF0000"/>
                </a:solidFill>
              </a:rPr>
              <a:t>which is wrong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actually astounding!</a:t>
            </a:r>
          </a:p>
        </p:txBody>
      </p:sp>
      <p:pic>
        <p:nvPicPr>
          <p:cNvPr id="737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657600"/>
            <a:ext cx="123825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Oracle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did it right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905000"/>
          <a:ext cx="7543800" cy="4729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drop table R;</a:t>
                      </a:r>
                    </a:p>
                    <a:p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create table R (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A number,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B number,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C number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insert into R values(1,6,8);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insert into R values(2,7,9);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insert into R values(3,null,8);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insert into R values(4,null,9);</a:t>
                      </a:r>
                    </a:p>
                    <a:p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select * from R;</a:t>
                      </a:r>
                    </a:p>
                    <a:p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select A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from R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where B &lt;&gt; null;</a:t>
                      </a:r>
                    </a:p>
                    <a:p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 dropped.</a:t>
                      </a:r>
                    </a:p>
                    <a:p>
                      <a:pPr algn="l"/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Table created.</a:t>
                      </a:r>
                    </a:p>
                    <a:p>
                      <a:pPr algn="l"/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row created.</a:t>
                      </a:r>
                    </a:p>
                    <a:p>
                      <a:pPr algn="l"/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row created.</a:t>
                      </a:r>
                    </a:p>
                    <a:p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row created.</a:t>
                      </a:r>
                    </a:p>
                    <a:p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row created.</a:t>
                      </a:r>
                    </a:p>
                    <a:p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A          B          C                                                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---------- ---------- ----------                                                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1          6          8                                                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2          7          9                                                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3                     8                                                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4                     9 </a:t>
                      </a:r>
                    </a:p>
                    <a:p>
                      <a:endParaRPr lang="en-US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 rows selected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3352800" y="5029200"/>
            <a:ext cx="1562100" cy="1714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>
            <a:off x="2514600" y="5638800"/>
            <a:ext cx="2400300" cy="7620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Any comparison in which one side is NULL is UNKNOWN</a:t>
            </a: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B = B;</a:t>
            </a:r>
          </a:p>
          <a:p>
            <a:r>
              <a:rPr lang="en-US" dirty="0"/>
              <a:t>We get: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Because, going row by row:</a:t>
            </a:r>
          </a:p>
          <a:p>
            <a:pPr lvl="1"/>
            <a:r>
              <a:rPr lang="en-US" dirty="0"/>
              <a:t>6 = 6 is TRUE</a:t>
            </a:r>
          </a:p>
          <a:p>
            <a:pPr lvl="1"/>
            <a:r>
              <a:rPr lang="en-US" dirty="0"/>
              <a:t>7 = 7 is TRUE</a:t>
            </a:r>
          </a:p>
          <a:p>
            <a:pPr lvl="1"/>
            <a:r>
              <a:rPr lang="en-US" dirty="0"/>
              <a:t>NULL = NULL is UKNOWN</a:t>
            </a:r>
          </a:p>
          <a:p>
            <a:pPr lvl="1"/>
            <a:r>
              <a:rPr lang="en-US" dirty="0"/>
              <a:t>NULL = NULL is UNKNOWN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495800" y="17526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032891"/>
              </p:ext>
            </p:extLst>
          </p:nvPr>
        </p:nvGraphicFramePr>
        <p:xfrm>
          <a:off x="3124200" y="37338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0075" y="3433763"/>
            <a:ext cx="1238250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A new keyword made of three words: </a:t>
            </a:r>
            <a:r>
              <a:rPr lang="en-US" b="1" dirty="0">
                <a:solidFill>
                  <a:srgbClr val="FF0000"/>
                </a:solidFill>
              </a:rPr>
              <a:t>IS NOT NULL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B </a:t>
            </a:r>
            <a:r>
              <a:rPr lang="en-US" dirty="0">
                <a:solidFill>
                  <a:srgbClr val="00AE00"/>
                </a:solidFill>
              </a:rPr>
              <a:t>IS NOT NULL</a:t>
            </a:r>
            <a:r>
              <a:rPr lang="en-US" dirty="0"/>
              <a:t>;</a:t>
            </a:r>
          </a:p>
          <a:p>
            <a:r>
              <a:rPr lang="en-US" dirty="0"/>
              <a:t>We get: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19050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424238"/>
            <a:ext cx="1219200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A new keyword made of two words: </a:t>
            </a:r>
            <a:r>
              <a:rPr lang="en-US" b="1" dirty="0">
                <a:solidFill>
                  <a:srgbClr val="FF0000"/>
                </a:solidFill>
              </a:rPr>
              <a:t>IS NULL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AE00"/>
                </a:solidFill>
              </a:rPr>
              <a:t>SELECT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FROM</a:t>
            </a:r>
            <a:r>
              <a:rPr lang="en-US" dirty="0"/>
              <a:t> R</a:t>
            </a:r>
            <a:br>
              <a:rPr lang="en-US" dirty="0"/>
            </a:br>
            <a:r>
              <a:rPr lang="en-US" dirty="0">
                <a:solidFill>
                  <a:srgbClr val="00AE00"/>
                </a:solidFill>
              </a:rPr>
              <a:t>WHERE</a:t>
            </a:r>
            <a:r>
              <a:rPr lang="en-US" dirty="0"/>
              <a:t> B </a:t>
            </a:r>
            <a:r>
              <a:rPr lang="en-US" dirty="0">
                <a:solidFill>
                  <a:srgbClr val="00AE00"/>
                </a:solidFill>
              </a:rPr>
              <a:t>IS NULL</a:t>
            </a:r>
            <a:r>
              <a:rPr lang="en-US" dirty="0"/>
              <a:t>;</a:t>
            </a:r>
          </a:p>
          <a:p>
            <a:r>
              <a:rPr lang="en-US" dirty="0"/>
              <a:t>We get: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895600" y="1905000"/>
          <a:ext cx="3793068" cy="18542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95600" y="5791200"/>
          <a:ext cx="1896534" cy="11125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Microsoft Access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409950"/>
            <a:ext cx="121920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9605a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C0081"/>
      </a:accent1>
      <a:accent2>
        <a:srgbClr val="618FFD"/>
      </a:accent2>
      <a:accent3>
        <a:srgbClr val="FFFFFF"/>
      </a:accent3>
      <a:accent4>
        <a:srgbClr val="0D42D6"/>
      </a:accent4>
      <a:accent5>
        <a:srgbClr val="EBAAC1"/>
      </a:accent5>
      <a:accent6>
        <a:srgbClr val="5781E5"/>
      </a:accent6>
      <a:hlink>
        <a:srgbClr val="9E0000"/>
      </a:hlink>
      <a:folHlink>
        <a:srgbClr val="00279F"/>
      </a:folHlink>
    </a:clrScheme>
    <a:fontScheme name="Pa9605a.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a9605a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9605a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c:\kedem\powerpnt\pa9605a.ppt</Template>
  <TotalTime>0</TotalTime>
  <Pages>11</Pages>
  <Words>15712</Words>
  <Application>Microsoft Office PowerPoint</Application>
  <PresentationFormat>Custom</PresentationFormat>
  <Paragraphs>2401</Paragraphs>
  <Slides>253</Slides>
  <Notes>199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253</vt:i4>
      </vt:variant>
    </vt:vector>
  </HeadingPairs>
  <TitlesOfParts>
    <vt:vector size="263" baseType="lpstr">
      <vt:lpstr>Arial</vt:lpstr>
      <vt:lpstr>Arial Narrow</vt:lpstr>
      <vt:lpstr>Courier New</vt:lpstr>
      <vt:lpstr>Monotype Sorts</vt:lpstr>
      <vt:lpstr>Symbol</vt:lpstr>
      <vt:lpstr>Times New Roman</vt:lpstr>
      <vt:lpstr>Wingdings</vt:lpstr>
      <vt:lpstr>Pa9605a</vt:lpstr>
      <vt:lpstr>Visio</vt:lpstr>
      <vt:lpstr>Equation</vt:lpstr>
      <vt:lpstr>Unit 5 Query and Manipulation Operations SQL as Data Query and Manipulation Language</vt:lpstr>
      <vt:lpstr>DQL and DML in Context</vt:lpstr>
      <vt:lpstr>Introduction</vt:lpstr>
      <vt:lpstr>“Fundamental” SQL And “Commercial” SQL</vt:lpstr>
      <vt:lpstr>SQL</vt:lpstr>
      <vt:lpstr>SQL Philosophy Contrast With That Of Scheme</vt:lpstr>
      <vt:lpstr>Our Focus</vt:lpstr>
      <vt:lpstr>Our Focus Here: DQL and DML</vt:lpstr>
      <vt:lpstr>Key Differences Between Relational Algebra And SQL</vt:lpstr>
      <vt:lpstr>Key Differences Between Relational Algebra And SQL</vt:lpstr>
      <vt:lpstr>Key Differences Between Relational Algebra And SQL</vt:lpstr>
      <vt:lpstr>Key Differences Between Relational Algebra And SQL</vt:lpstr>
      <vt:lpstr>More About Multisets</vt:lpstr>
      <vt:lpstr>More About Multisets</vt:lpstr>
      <vt:lpstr>More About Multisets</vt:lpstr>
      <vt:lpstr>Relational Algebra vs. SQL</vt:lpstr>
      <vt:lpstr>Fundamental Operations In SQL</vt:lpstr>
      <vt:lpstr>Our Reference Implementation: Oracle</vt:lpstr>
      <vt:lpstr>The Most Common Query Format (We Have Seen This Before)</vt:lpstr>
      <vt:lpstr>Set Operations (Not All Of Them Always Implemented)</vt:lpstr>
      <vt:lpstr>Set Operations (Not All Of Them Always Implemented)</vt:lpstr>
      <vt:lpstr>Set Operations (Not All Of Them Always Implemented)</vt:lpstr>
      <vt:lpstr>Set Operations (Not All Of Them Always Implemented)</vt:lpstr>
      <vt:lpstr>Set Operations (Not All Of Them Always Implemented)</vt:lpstr>
      <vt:lpstr>Set Operations  (Not All of Them Always Implemented)</vt:lpstr>
      <vt:lpstr>Our Sample Database</vt:lpstr>
      <vt:lpstr>The Tables of Our Database</vt:lpstr>
      <vt:lpstr>The Tables Of Our Database</vt:lpstr>
      <vt:lpstr>Our Instance In Microsoft Access</vt:lpstr>
      <vt:lpstr>Queries On A Single Table</vt:lpstr>
      <vt:lpstr>Queries On A Single Table</vt:lpstr>
      <vt:lpstr>Queries On A Single Table</vt:lpstr>
      <vt:lpstr>Queries on a Single Table (Continued)</vt:lpstr>
      <vt:lpstr>Queries on Two Tables And Renaming Columns and Tables</vt:lpstr>
      <vt:lpstr>Queries On Two Tables And Renaming Columns and Tables</vt:lpstr>
      <vt:lpstr>An Interesting Query</vt:lpstr>
      <vt:lpstr>A Note About NULLs</vt:lpstr>
      <vt:lpstr>Division</vt:lpstr>
      <vt:lpstr>New Example Database Schema</vt:lpstr>
      <vt:lpstr>An Example Instance</vt:lpstr>
      <vt:lpstr>First: Some Examples of Questions Asking about “Some”, “None”, “All”</vt:lpstr>
      <vt:lpstr>Asking About Some</vt:lpstr>
      <vt:lpstr>Asking About None</vt:lpstr>
      <vt:lpstr>Asking About None</vt:lpstr>
      <vt:lpstr>Asking About All</vt:lpstr>
      <vt:lpstr>Helpful Venn Diagram</vt:lpstr>
      <vt:lpstr>Find All  (Person)</vt:lpstr>
      <vt:lpstr>Find All  (Person, Required Course)</vt:lpstr>
      <vt:lpstr>Find All  (Person, Required Course Not Taken)</vt:lpstr>
      <vt:lpstr>Find All  (Person Who Did Not Take A Required Course)</vt:lpstr>
      <vt:lpstr>Find All  (Person Who Took All Required Courses)</vt:lpstr>
      <vt:lpstr>Handling a General Case</vt:lpstr>
      <vt:lpstr>Division</vt:lpstr>
      <vt:lpstr>Division</vt:lpstr>
      <vt:lpstr>Asking About Some Versus Asking About All</vt:lpstr>
      <vt:lpstr>CnameInCcity</vt:lpstr>
      <vt:lpstr>CnameInChicago</vt:lpstr>
      <vt:lpstr>Our Tables</vt:lpstr>
      <vt:lpstr>Asking About Some Vs. Asking About All</vt:lpstr>
      <vt:lpstr>Asking About Some And About All</vt:lpstr>
      <vt:lpstr>Asking About Some</vt:lpstr>
      <vt:lpstr>In Microsoft Access</vt:lpstr>
      <vt:lpstr>Asking About All</vt:lpstr>
      <vt:lpstr>Roadmap</vt:lpstr>
      <vt:lpstr>Asking About All</vt:lpstr>
      <vt:lpstr>In Microsoft Access</vt:lpstr>
      <vt:lpstr>Asking About All</vt:lpstr>
      <vt:lpstr>In Microsoft Access</vt:lpstr>
      <vt:lpstr>Asking About All (Not Real Microsoft Access SQL Syntax)</vt:lpstr>
      <vt:lpstr>Microsoft Access Has To Do This Differently We Will Understand This Later</vt:lpstr>
      <vt:lpstr>In Microsoft Access</vt:lpstr>
      <vt:lpstr>Asking About All</vt:lpstr>
      <vt:lpstr>In Microsoft Access</vt:lpstr>
      <vt:lpstr>Asking About All (Not Real Microsoft Access SQL Syntax)</vt:lpstr>
      <vt:lpstr>Microsoft Access Has To Do This Differently We Will Understand This Later</vt:lpstr>
      <vt:lpstr>In Microsoft Access</vt:lpstr>
      <vt:lpstr>Nulls And Duplicates</vt:lpstr>
      <vt:lpstr>NULLS And Duplicates</vt:lpstr>
      <vt:lpstr>NULLs</vt:lpstr>
      <vt:lpstr>NULLs</vt:lpstr>
      <vt:lpstr>NULLs</vt:lpstr>
      <vt:lpstr>NULLs</vt:lpstr>
      <vt:lpstr>NULLs</vt:lpstr>
      <vt:lpstr>NULLs</vt:lpstr>
      <vt:lpstr>NULLs</vt:lpstr>
      <vt:lpstr>In Microsoft Access</vt:lpstr>
      <vt:lpstr>NULLs</vt:lpstr>
      <vt:lpstr>In Microsoft Access</vt:lpstr>
      <vt:lpstr>NULLs</vt:lpstr>
      <vt:lpstr>In Microsoft Access</vt:lpstr>
      <vt:lpstr>NULLs</vt:lpstr>
      <vt:lpstr>In Microsoft Access</vt:lpstr>
      <vt:lpstr>In Oracle</vt:lpstr>
      <vt:lpstr>NULLs</vt:lpstr>
      <vt:lpstr>In Microsoft Access</vt:lpstr>
      <vt:lpstr>NULLs</vt:lpstr>
      <vt:lpstr>In Microsoft Access</vt:lpstr>
      <vt:lpstr>NULLs</vt:lpstr>
      <vt:lpstr>In Microsoft Access</vt:lpstr>
      <vt:lpstr>What About an Actual Value of Null? How to Handle it?</vt:lpstr>
      <vt:lpstr>NULLs</vt:lpstr>
      <vt:lpstr>NULLs</vt:lpstr>
      <vt:lpstr>Duplicates</vt:lpstr>
      <vt:lpstr>Duplicates</vt:lpstr>
      <vt:lpstr>Duplicates</vt:lpstr>
      <vt:lpstr>Removing Duplicate Rows From A Table</vt:lpstr>
      <vt:lpstr>Aggregation</vt:lpstr>
      <vt:lpstr>Aggregation</vt:lpstr>
      <vt:lpstr>Aggregation</vt:lpstr>
      <vt:lpstr>Queries With Aggregates</vt:lpstr>
      <vt:lpstr>In Microsoft Access</vt:lpstr>
      <vt:lpstr>Queries With Aggregates</vt:lpstr>
      <vt:lpstr>Queries With Aggregates</vt:lpstr>
      <vt:lpstr>In Microsoft Access</vt:lpstr>
      <vt:lpstr>Queries With Aggregates</vt:lpstr>
      <vt:lpstr>Queries With Aggregates</vt:lpstr>
      <vt:lpstr>In Microsoft Access</vt:lpstr>
      <vt:lpstr>Queries With Aggregates</vt:lpstr>
      <vt:lpstr>Queries With Aggregates</vt:lpstr>
      <vt:lpstr>In Microsoft Access</vt:lpstr>
      <vt:lpstr>Queries With Aggregates</vt:lpstr>
      <vt:lpstr>In Microsoft Access</vt:lpstr>
      <vt:lpstr>Queries With Aggregates</vt:lpstr>
      <vt:lpstr>Queries With Aggregates</vt:lpstr>
      <vt:lpstr>Queries With Aggregates</vt:lpstr>
      <vt:lpstr>In Microsoft Access</vt:lpstr>
      <vt:lpstr>Queries With Aggregates</vt:lpstr>
      <vt:lpstr>In Microsoft Access</vt:lpstr>
      <vt:lpstr>Queries With Aggregates</vt:lpstr>
      <vt:lpstr>Queries With Aggregates</vt:lpstr>
      <vt:lpstr>Queries With Aggregates</vt:lpstr>
      <vt:lpstr>Queries With Aggregates</vt:lpstr>
      <vt:lpstr>Queries With Aggregates</vt:lpstr>
      <vt:lpstr>Queries With Aggregates</vt:lpstr>
      <vt:lpstr>Queries With Aggregates</vt:lpstr>
      <vt:lpstr>Queries With Aggregates</vt:lpstr>
      <vt:lpstr>Queries With Aggregates</vt:lpstr>
      <vt:lpstr>In Microsoft Access</vt:lpstr>
      <vt:lpstr>Queries With Aggregates</vt:lpstr>
      <vt:lpstr>Queries With Aggregates</vt:lpstr>
      <vt:lpstr>In Microsoft Access</vt:lpstr>
      <vt:lpstr>Queries With Aggregates</vt:lpstr>
      <vt:lpstr>In Microsoft Access</vt:lpstr>
      <vt:lpstr>Queries With Aggregates</vt:lpstr>
      <vt:lpstr>In Microsoft Access</vt:lpstr>
      <vt:lpstr>Queries With Aggregates</vt:lpstr>
      <vt:lpstr>In Microsoft Access</vt:lpstr>
      <vt:lpstr>Additional/Advanced Operations in SQL</vt:lpstr>
      <vt:lpstr>Subqueries</vt:lpstr>
      <vt:lpstr>Subqueries</vt:lpstr>
      <vt:lpstr>Subqueries</vt:lpstr>
      <vt:lpstr>Subqueries</vt:lpstr>
      <vt:lpstr>Subqueries</vt:lpstr>
      <vt:lpstr>Subqueries</vt:lpstr>
      <vt:lpstr>Subqueries Returning a Set of Values</vt:lpstr>
      <vt:lpstr>Subqueries With ALL and ANY</vt:lpstr>
      <vt:lpstr>Subqueries With ALL and ANY</vt:lpstr>
      <vt:lpstr>Subqueries With ALL and ANY</vt:lpstr>
      <vt:lpstr>Subqueries With ALL and ANY</vt:lpstr>
      <vt:lpstr>= ALL  and  = ANY</vt:lpstr>
      <vt:lpstr>Subqueries With ALL and ANY</vt:lpstr>
      <vt:lpstr>Testing for Emptiness</vt:lpstr>
      <vt:lpstr>Testing for Emptiness</vt:lpstr>
      <vt:lpstr>Testing for Non-Emptiness</vt:lpstr>
      <vt:lpstr>Implementing Intersection And Difference If They Are Not Directly Available</vt:lpstr>
      <vt:lpstr>Set Intersection (INTERSECT) Use EXISTS</vt:lpstr>
      <vt:lpstr>Set Intersection (INTERSECT) Can Also Be Done Using Cartesian Product</vt:lpstr>
      <vt:lpstr>Set Difference (MINUS/EXCEPT) Use NOT EXISTS</vt:lpstr>
      <vt:lpstr>Accounting For NULLs (Perhaps Semantically Incorrectly)</vt:lpstr>
      <vt:lpstr>Accounting For NULLs (Perhaps Semantically Incorrectly)</vt:lpstr>
      <vt:lpstr>Set Intersection For Tables With One Column</vt:lpstr>
      <vt:lpstr>Set Difference For Tables With One Column</vt:lpstr>
      <vt:lpstr>Using More Than One Column Name</vt:lpstr>
      <vt:lpstr>Back To Division</vt:lpstr>
      <vt:lpstr>Computing Division Concisely</vt:lpstr>
      <vt:lpstr>In Microsoft Access</vt:lpstr>
      <vt:lpstr>Joins</vt:lpstr>
      <vt:lpstr>LEFT OUTER JOIN</vt:lpstr>
      <vt:lpstr>In Microsoft Access</vt:lpstr>
      <vt:lpstr>MySQL Does Not Have MINUS One Way Of Implementing MINUS in MySQL</vt:lpstr>
      <vt:lpstr>RIGHT OUTER JOIN</vt:lpstr>
      <vt:lpstr>In Microsoft Access</vt:lpstr>
      <vt:lpstr>FULL OUTER JOIN</vt:lpstr>
      <vt:lpstr>INNER JOIN</vt:lpstr>
      <vt:lpstr>In Microsoft Access</vt:lpstr>
      <vt:lpstr>Ranges and Templates</vt:lpstr>
      <vt:lpstr>In Microsoft Access</vt:lpstr>
      <vt:lpstr>Ranges and Templates</vt:lpstr>
      <vt:lpstr>Presenting the Result</vt:lpstr>
      <vt:lpstr>In Microsoft Access</vt:lpstr>
      <vt:lpstr>Presenting the Result</vt:lpstr>
      <vt:lpstr>Presenting the Result</vt:lpstr>
      <vt:lpstr>In Microsoft Access</vt:lpstr>
      <vt:lpstr>Testing For Duplicates</vt:lpstr>
      <vt:lpstr>Testing For Duplicates</vt:lpstr>
      <vt:lpstr>Modifying The Database INSERT, DELETE, UPDATE</vt:lpstr>
      <vt:lpstr>Modifying the Database</vt:lpstr>
      <vt:lpstr>Insertion of a Tuple</vt:lpstr>
      <vt:lpstr>In Microsoft Access</vt:lpstr>
      <vt:lpstr>Insertion of a Tuple</vt:lpstr>
      <vt:lpstr>In Microsoft Access</vt:lpstr>
      <vt:lpstr>Insertion From A Table</vt:lpstr>
      <vt:lpstr>In Microsoft Access</vt:lpstr>
      <vt:lpstr>Deletion</vt:lpstr>
      <vt:lpstr>In Microsoft Access</vt:lpstr>
      <vt:lpstr>Deletion</vt:lpstr>
      <vt:lpstr>In Microsoft Access</vt:lpstr>
      <vt:lpstr>Another Way to Compute Difference</vt:lpstr>
      <vt:lpstr>Update</vt:lpstr>
      <vt:lpstr>In Microsoft Access</vt:lpstr>
      <vt:lpstr>Update</vt:lpstr>
      <vt:lpstr>Recursion</vt:lpstr>
      <vt:lpstr>Recursion</vt:lpstr>
      <vt:lpstr>Recursion in SQL</vt:lpstr>
      <vt:lpstr>Using Recursion on a DAG</vt:lpstr>
      <vt:lpstr>A Query And Its Execution</vt:lpstr>
      <vt:lpstr>Using Recursion On A Directed Graph</vt:lpstr>
      <vt:lpstr>A Query And Its Execution</vt:lpstr>
      <vt:lpstr>Triggers</vt:lpstr>
      <vt:lpstr>Triggers</vt:lpstr>
      <vt:lpstr>Defining A Trigger</vt:lpstr>
      <vt:lpstr>Our Database</vt:lpstr>
      <vt:lpstr>Insertion</vt:lpstr>
      <vt:lpstr>Our Database</vt:lpstr>
      <vt:lpstr>Programs Interacting With SQL</vt:lpstr>
      <vt:lpstr>SQL Interaction With A Programming Language</vt:lpstr>
      <vt:lpstr>DBMS vs. Programming Language</vt:lpstr>
      <vt:lpstr>PL/SQL Procedural Language for SQL</vt:lpstr>
      <vt:lpstr>PL/SQL Fragment</vt:lpstr>
      <vt:lpstr>Our Example</vt:lpstr>
      <vt:lpstr>CURSOR</vt:lpstr>
      <vt:lpstr>CURSOR</vt:lpstr>
      <vt:lpstr>CURSOR</vt:lpstr>
      <vt:lpstr>Our Example</vt:lpstr>
      <vt:lpstr>Predicate Calculus vs. SQL (SQL is Essentially Relational Algebra + …)</vt:lpstr>
      <vt:lpstr>Back to Our Example</vt:lpstr>
      <vt:lpstr>Very Basic Predicate Calculus (Symbolic Logic)</vt:lpstr>
      <vt:lpstr>Expressing Implication Using a Negation and a Disjunction</vt:lpstr>
      <vt:lpstr>Some Useful Formulas</vt:lpstr>
      <vt:lpstr>Asking About Some</vt:lpstr>
      <vt:lpstr>Asking About None</vt:lpstr>
      <vt:lpstr>Expressing Asking About None Using an Existential Quantifier</vt:lpstr>
      <vt:lpstr>Asking About All</vt:lpstr>
      <vt:lpstr>Expressing Division Using an Existential Quantifier</vt:lpstr>
      <vt:lpstr>Helpful Venn Diagram</vt:lpstr>
      <vt:lpstr>SQL and Predicate Calculus</vt:lpstr>
      <vt:lpstr>Summary: Differences Between SQL And “Pure” Relational Algebra</vt:lpstr>
      <vt:lpstr>Key Differences Between Relational Algebra And SQL</vt:lpstr>
      <vt:lpstr>Key Differences Between Relational Algebra And SQL</vt:lpstr>
      <vt:lpstr>Basic Syntax Comparison </vt:lpstr>
      <vt:lpstr>Key Ideas</vt:lpstr>
      <vt:lpstr>Key Ideas</vt:lpstr>
      <vt:lpstr>Key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Kedem's transparencies</dc:title>
  <dc:creator/>
  <cp:lastModifiedBy/>
  <cp:revision>770</cp:revision>
  <cp:lastPrinted>1998-04-27T14:50:08Z</cp:lastPrinted>
  <dcterms:created xsi:type="dcterms:W3CDTF">1996-12-06T12:27:14Z</dcterms:created>
  <dcterms:modified xsi:type="dcterms:W3CDTF">2021-08-22T10:12:21Z</dcterms:modified>
</cp:coreProperties>
</file>