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645" r:id="rId2"/>
    <p:sldId id="769" r:id="rId3"/>
    <p:sldId id="770" r:id="rId4"/>
    <p:sldId id="1474" r:id="rId5"/>
    <p:sldId id="723" r:id="rId6"/>
    <p:sldId id="772" r:id="rId7"/>
    <p:sldId id="725" r:id="rId8"/>
    <p:sldId id="726" r:id="rId9"/>
    <p:sldId id="727" r:id="rId10"/>
    <p:sldId id="759" r:id="rId11"/>
    <p:sldId id="760" r:id="rId12"/>
    <p:sldId id="696" r:id="rId13"/>
    <p:sldId id="697" r:id="rId14"/>
    <p:sldId id="698" r:id="rId15"/>
    <p:sldId id="699" r:id="rId16"/>
    <p:sldId id="702" r:id="rId17"/>
    <p:sldId id="804" r:id="rId18"/>
    <p:sldId id="703" r:id="rId19"/>
    <p:sldId id="802" r:id="rId20"/>
    <p:sldId id="704" r:id="rId21"/>
    <p:sldId id="706" r:id="rId22"/>
    <p:sldId id="707" r:id="rId23"/>
    <p:sldId id="742" r:id="rId24"/>
    <p:sldId id="721" r:id="rId25"/>
    <p:sldId id="695" r:id="rId26"/>
    <p:sldId id="722" r:id="rId27"/>
    <p:sldId id="744" r:id="rId28"/>
    <p:sldId id="745" r:id="rId29"/>
    <p:sldId id="781" r:id="rId30"/>
    <p:sldId id="724" r:id="rId31"/>
    <p:sldId id="708" r:id="rId32"/>
    <p:sldId id="709" r:id="rId33"/>
    <p:sldId id="710" r:id="rId34"/>
    <p:sldId id="711" r:id="rId35"/>
    <p:sldId id="719" r:id="rId36"/>
    <p:sldId id="784" r:id="rId37"/>
    <p:sldId id="785" r:id="rId38"/>
    <p:sldId id="768" r:id="rId39"/>
    <p:sldId id="712" r:id="rId40"/>
    <p:sldId id="805" r:id="rId41"/>
    <p:sldId id="713" r:id="rId42"/>
    <p:sldId id="779" r:id="rId43"/>
    <p:sldId id="786" r:id="rId44"/>
    <p:sldId id="787" r:id="rId45"/>
    <p:sldId id="780" r:id="rId46"/>
    <p:sldId id="658" r:id="rId47"/>
    <p:sldId id="659" r:id="rId48"/>
    <p:sldId id="660" r:id="rId49"/>
    <p:sldId id="661" r:id="rId50"/>
    <p:sldId id="662" r:id="rId51"/>
    <p:sldId id="663" r:id="rId52"/>
    <p:sldId id="1475" r:id="rId53"/>
    <p:sldId id="1476" r:id="rId54"/>
    <p:sldId id="1477" r:id="rId55"/>
    <p:sldId id="1478" r:id="rId56"/>
    <p:sldId id="1479" r:id="rId57"/>
    <p:sldId id="1480" r:id="rId58"/>
    <p:sldId id="1481" r:id="rId59"/>
    <p:sldId id="1846" r:id="rId60"/>
    <p:sldId id="788" r:id="rId61"/>
    <p:sldId id="789" r:id="rId62"/>
    <p:sldId id="790" r:id="rId63"/>
    <p:sldId id="791" r:id="rId64"/>
    <p:sldId id="792" r:id="rId65"/>
    <p:sldId id="794" r:id="rId66"/>
    <p:sldId id="795" r:id="rId67"/>
    <p:sldId id="796" r:id="rId68"/>
    <p:sldId id="797" r:id="rId69"/>
    <p:sldId id="799" r:id="rId70"/>
    <p:sldId id="800" r:id="rId71"/>
    <p:sldId id="782" r:id="rId72"/>
    <p:sldId id="764" r:id="rId73"/>
    <p:sldId id="765" r:id="rId74"/>
    <p:sldId id="766" r:id="rId75"/>
    <p:sldId id="767" r:id="rId76"/>
    <p:sldId id="777" r:id="rId77"/>
    <p:sldId id="673" r:id="rId78"/>
    <p:sldId id="674" r:id="rId79"/>
    <p:sldId id="675" r:id="rId80"/>
    <p:sldId id="676" r:id="rId81"/>
    <p:sldId id="677" r:id="rId82"/>
    <p:sldId id="756" r:id="rId83"/>
    <p:sldId id="757" r:id="rId84"/>
    <p:sldId id="678" r:id="rId85"/>
    <p:sldId id="679" r:id="rId86"/>
    <p:sldId id="680" r:id="rId87"/>
    <p:sldId id="681" r:id="rId88"/>
    <p:sldId id="682" r:id="rId89"/>
    <p:sldId id="758" r:id="rId90"/>
    <p:sldId id="773" r:id="rId91"/>
    <p:sldId id="746" r:id="rId92"/>
    <p:sldId id="747" r:id="rId93"/>
    <p:sldId id="748" r:id="rId94"/>
    <p:sldId id="749" r:id="rId95"/>
    <p:sldId id="750" r:id="rId96"/>
    <p:sldId id="751" r:id="rId97"/>
    <p:sldId id="752" r:id="rId98"/>
    <p:sldId id="753" r:id="rId99"/>
    <p:sldId id="774" r:id="rId100"/>
    <p:sldId id="685" r:id="rId101"/>
    <p:sldId id="775" r:id="rId102"/>
    <p:sldId id="686" r:id="rId103"/>
    <p:sldId id="687" r:id="rId104"/>
    <p:sldId id="688" r:id="rId105"/>
    <p:sldId id="689" r:id="rId106"/>
    <p:sldId id="690" r:id="rId107"/>
    <p:sldId id="798" r:id="rId108"/>
    <p:sldId id="691" r:id="rId109"/>
    <p:sldId id="692" r:id="rId110"/>
    <p:sldId id="776" r:id="rId111"/>
    <p:sldId id="761" r:id="rId112"/>
    <p:sldId id="762" r:id="rId113"/>
  </p:sldIdLst>
  <p:sldSz cx="10058400" cy="7772400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FC0128"/>
    <a:srgbClr val="063DE8"/>
    <a:srgbClr val="7FFF00"/>
    <a:srgbClr val="00AE00"/>
    <a:srgbClr val="51DC00"/>
    <a:srgbClr val="F35B1B"/>
    <a:srgbClr val="B4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9642" autoAdjust="0"/>
  </p:normalViewPr>
  <p:slideViewPr>
    <p:cSldViewPr>
      <p:cViewPr varScale="1">
        <p:scale>
          <a:sx n="77" d="100"/>
          <a:sy n="77" d="100"/>
        </p:scale>
        <p:origin x="96" y="316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30"/>
    </p:cViewPr>
  </p:sorterViewPr>
  <p:notesViewPr>
    <p:cSldViewPr>
      <p:cViewPr varScale="1">
        <p:scale>
          <a:sx n="72" d="100"/>
          <a:sy n="72" d="100"/>
        </p:scale>
        <p:origin x="-2874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2147331" y="232124"/>
            <a:ext cx="53881180" cy="2657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548" tIns="43774" rIns="87548" bIns="43774" anchor="ctr"/>
          <a:lstStyle/>
          <a:p>
            <a:pPr algn="ctr" defTabSz="875878"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45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466725"/>
            <a:ext cx="5064125" cy="391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9174" y="5251797"/>
            <a:ext cx="5675593" cy="32894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651" tIns="48128" rIns="94651" bIns="48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3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98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63638" indent="-231775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0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95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96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152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56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154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155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80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466725"/>
            <a:ext cx="5065713" cy="3914775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6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4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1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3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157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4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158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159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160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161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167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0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168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1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1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162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163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164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4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165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5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166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170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7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47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171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172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173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0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50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174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1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174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1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133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175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2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3936566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3936566" y="8771828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8" tIns="0" rIns="18938" bIns="0" anchor="b"/>
          <a:lstStyle/>
          <a:p>
            <a:pPr algn="r" defTabSz="978184"/>
            <a:r>
              <a:rPr lang="en-US" sz="1000" i="1">
                <a:latin typeface="Times New Roman" pitchFamily="18" charset="0"/>
              </a:rPr>
              <a:t>176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8771828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02" tIns="45451" rIns="90902" bIns="45451" anchor="ctr"/>
          <a:lstStyle/>
          <a:p>
            <a:endParaRPr lang="en-US"/>
          </a:p>
        </p:txBody>
      </p:sp>
      <p:sp>
        <p:nvSpPr>
          <p:cNvPr id="153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8500"/>
            <a:ext cx="4465637" cy="3452813"/>
          </a:xfrm>
          <a:ln cap="flat"/>
        </p:spPr>
      </p:sp>
      <p:sp>
        <p:nvSpPr>
          <p:cNvPr id="153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4" y="4385914"/>
            <a:ext cx="4275926" cy="4155318"/>
          </a:xfrm>
          <a:noFill/>
          <a:ln w="9525"/>
        </p:spPr>
        <p:txBody>
          <a:bodyPr lIns="96268" tIns="50501" rIns="96268" bIns="50501"/>
          <a:lstStyle/>
          <a:p>
            <a:pPr marL="235433" indent="-235433" defTabSz="978184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2133600" cy="708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248400" cy="708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85344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3400"/>
            <a:ext cx="85344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8150" indent="-4381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458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" y="5486400"/>
            <a:ext cx="906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</a:rPr>
              <a:t>                     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7373779"/>
            <a:ext cx="100584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©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2021 Zvi M. Kedem                                                                                                                                                                                                                             6:</a:t>
            </a:r>
            <a:fld id="{5E7E200E-790F-4D5C-AB0F-53A7E6D0A6FE}" type="slidenum">
              <a:rPr lang="en-US" sz="1000" smtClean="0">
                <a:solidFill>
                  <a:schemeClr val="tx2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2pPr>
      <a:lvl3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3pPr>
      <a:lvl4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4pPr>
      <a:lvl5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5pPr>
      <a:lvl6pPr marL="4572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6pPr>
      <a:lvl7pPr marL="9144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7pPr>
      <a:lvl8pPr marL="13716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8pPr>
      <a:lvl9pPr marL="18288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9pPr>
    </p:titleStyle>
    <p:bodyStyle>
      <a:lvl1pPr marL="438150" indent="-4381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279F"/>
        </a:buClr>
        <a:buSzPct val="100000"/>
        <a:buFont typeface="Wingdings" panose="05000000000000000000" pitchFamily="2" charset="2"/>
        <a:buChar char="§"/>
        <a:defRPr sz="2400">
          <a:solidFill>
            <a:srgbClr val="00279F"/>
          </a:solidFill>
          <a:latin typeface="+mn-lt"/>
          <a:ea typeface="+mn-ea"/>
          <a:cs typeface="+mn-cs"/>
        </a:defRPr>
      </a:lvl1pPr>
      <a:lvl2pPr marL="850900" indent="-298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Font typeface="Symbol" pitchFamily="18" charset="2"/>
        <a:buChar char="·"/>
        <a:defRPr sz="2000">
          <a:solidFill>
            <a:srgbClr val="00279F"/>
          </a:solidFill>
          <a:latin typeface="+mn-lt"/>
        </a:defRPr>
      </a:lvl2pPr>
      <a:lvl3pPr marL="1155700" indent="-19050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3pPr>
      <a:lvl4pPr marL="1441450" indent="-171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4pPr>
      <a:lvl5pPr marL="17287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5pPr>
      <a:lvl6pPr marL="21859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6pPr>
      <a:lvl7pPr marL="26431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7pPr>
      <a:lvl8pPr marL="31003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8pPr>
      <a:lvl9pPr marL="35575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6</a:t>
            </a:r>
            <a:br>
              <a:rPr lang="en-US" dirty="0"/>
            </a:br>
            <a:r>
              <a:rPr lang="en-US" dirty="0"/>
              <a:t>SQL: Data Definition Language</a:t>
            </a:r>
            <a:br>
              <a:rPr lang="en-US" dirty="0"/>
            </a:br>
            <a:r>
              <a:rPr lang="en-US" dirty="0"/>
              <a:t>And Data Control Language</a:t>
            </a:r>
            <a:br>
              <a:rPr lang="en-US" dirty="0"/>
            </a:br>
            <a:r>
              <a:rPr lang="en-US" dirty="0"/>
              <a:t>For Relational 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Permitted Data Types (Data Domains)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standard specifies permitted data types, which can be roughly grouped into several families</a:t>
            </a:r>
          </a:p>
          <a:p>
            <a:pPr lvl="1"/>
            <a:r>
              <a:rPr lang="en-US"/>
              <a:t>Integers (small or long)</a:t>
            </a:r>
          </a:p>
          <a:p>
            <a:pPr lvl="1"/>
            <a:r>
              <a:rPr lang="en-US"/>
              <a:t>Real numbers (standard or double length and with various precisions)</a:t>
            </a:r>
          </a:p>
          <a:p>
            <a:pPr lvl="1"/>
            <a:r>
              <a:rPr lang="en-US"/>
              <a:t>Character strings (fixed or variable length)</a:t>
            </a:r>
          </a:p>
          <a:p>
            <a:pPr lvl="1"/>
            <a:r>
              <a:rPr lang="en-US"/>
              <a:t>Bit strings (fixed or variable length)</a:t>
            </a:r>
          </a:p>
          <a:p>
            <a:pPr lvl="1"/>
            <a:r>
              <a:rPr lang="en-US"/>
              <a:t>Dates and times (various specifications with various time “granularity”)</a:t>
            </a:r>
          </a:p>
          <a:p>
            <a:pPr lvl="1"/>
            <a:endParaRPr lang="en-US"/>
          </a:p>
          <a:p>
            <a:r>
              <a:rPr lang="en-US"/>
              <a:t>Systems have different implementations and modifications of the standard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 , DROP, REPLACE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if an object is CREATEd, in can subsequently be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ALTER</a:t>
            </a:r>
            <a:r>
              <a:rPr lang="en-US"/>
              <a:t>ed (some features are changed)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DROP</a:t>
            </a:r>
            <a:r>
              <a:rPr lang="en-US"/>
              <a:t>ped (removed)</a:t>
            </a:r>
          </a:p>
          <a:p>
            <a:r>
              <a:rPr lang="en-US"/>
              <a:t>Sometimes it can be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REPLACE</a:t>
            </a:r>
            <a:r>
              <a:rPr lang="en-US"/>
              <a:t>d (by a new object)</a:t>
            </a:r>
          </a:p>
          <a:p>
            <a:pPr lvl="1"/>
            <a:endParaRPr lang="en-US"/>
          </a:p>
          <a:p>
            <a:r>
              <a:rPr lang="en-US"/>
              <a:t>This is why it is generally a good idea to name constraints, assertions, triggers, etc, while creating them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47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Privileges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Privileges can be granted to user or PUBLIC for</a:t>
            </a:r>
          </a:p>
          <a:p>
            <a:pPr lvl="1"/>
            <a:r>
              <a:rPr lang="en-US"/>
              <a:t>Operations</a:t>
            </a:r>
          </a:p>
          <a:p>
            <a:pPr lvl="1"/>
            <a:r>
              <a:rPr lang="en-US"/>
              <a:t>References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	on</a:t>
            </a:r>
          </a:p>
          <a:p>
            <a:pPr lvl="1"/>
            <a:r>
              <a:rPr lang="en-US"/>
              <a:t>Base tables</a:t>
            </a:r>
          </a:p>
          <a:p>
            <a:pPr lvl="1"/>
            <a:r>
              <a:rPr lang="en-US"/>
              <a:t>Views</a:t>
            </a:r>
          </a:p>
          <a:p>
            <a:r>
              <a:rPr lang="en-US"/>
              <a:t>These are technically part of </a:t>
            </a:r>
            <a:r>
              <a:rPr lang="en-US" b="1" i="1">
                <a:solidFill>
                  <a:srgbClr val="FF0000"/>
                </a:solidFill>
              </a:rPr>
              <a:t>Data Control Language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or </a:t>
            </a:r>
            <a:r>
              <a:rPr lang="en-US" b="1" i="1">
                <a:solidFill>
                  <a:srgbClr val="FF0000"/>
                </a:solidFill>
              </a:rPr>
              <a:t>DCL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Privileges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Data-Specific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References</a:t>
            </a:r>
          </a:p>
          <a:p>
            <a:r>
              <a:rPr lang="en-US" dirty="0"/>
              <a:t>Object-Specific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Drop</a:t>
            </a:r>
          </a:p>
          <a:p>
            <a:pPr lvl="1"/>
            <a:r>
              <a:rPr lang="en-US" dirty="0"/>
              <a:t>Alter</a:t>
            </a:r>
          </a:p>
          <a:p>
            <a:r>
              <a:rPr lang="en-US" dirty="0"/>
              <a:t>Execution</a:t>
            </a:r>
          </a:p>
          <a:p>
            <a:pPr lvl="1"/>
            <a:r>
              <a:rPr lang="en-US" dirty="0"/>
              <a:t>Execute (a PL/SQL procedure)</a:t>
            </a: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Privileges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typical instruction is: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GRANT</a:t>
            </a:r>
            <a:r>
              <a:rPr lang="en-US"/>
              <a:t> SELECT, INSERT</a:t>
            </a:r>
            <a:br>
              <a:rPr lang="en-US"/>
            </a:br>
            <a:r>
              <a:rPr lang="en-US"/>
              <a:t>ON Customer</a:t>
            </a:r>
            <a:br>
              <a:rPr lang="en-US"/>
            </a:br>
            <a:r>
              <a:rPr lang="en-US"/>
              <a:t>TO Li, Brown;</a:t>
            </a:r>
          </a:p>
          <a:p>
            <a:r>
              <a:rPr lang="en-US"/>
              <a:t>Privileges can be restricted to columns: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GRANT</a:t>
            </a:r>
            <a:r>
              <a:rPr lang="en-US"/>
              <a:t> SELECT</a:t>
            </a:r>
            <a:br>
              <a:rPr lang="en-US"/>
            </a:br>
            <a:r>
              <a:rPr lang="en-US"/>
              <a:t>ON Customer.City</a:t>
            </a:r>
            <a:br>
              <a:rPr lang="en-US"/>
            </a:br>
            <a:r>
              <a:rPr lang="en-US"/>
              <a:t>TO Li, Brown;</a:t>
            </a:r>
          </a:p>
          <a:p>
            <a:r>
              <a:rPr lang="en-US"/>
              <a:t>It is possible to grant all privileges by: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GRANT</a:t>
            </a:r>
            <a:r>
              <a:rPr lang="en-US"/>
              <a:t> ALL</a:t>
            </a:r>
            <a:br>
              <a:rPr lang="en-US"/>
            </a:br>
            <a:r>
              <a:rPr lang="en-US"/>
              <a:t>ON Customer</a:t>
            </a:r>
            <a:br>
              <a:rPr lang="en-US"/>
            </a:br>
            <a:r>
              <a:rPr lang="en-US"/>
              <a:t>TO Li, Brown;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Privileges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possible to allow the users to pass the privileges to other users by issuing:</a:t>
            </a:r>
          </a:p>
          <a:p>
            <a:pPr lvl="1"/>
            <a:r>
              <a:rPr lang="en-US" b="1">
                <a:solidFill>
                  <a:srgbClr val="FC0128"/>
                </a:solidFill>
              </a:rPr>
              <a:t>GRANT</a:t>
            </a:r>
            <a:r>
              <a:rPr lang="en-US"/>
              <a:t> SELECT, INSERT</a:t>
            </a:r>
            <a:br>
              <a:rPr lang="en-US"/>
            </a:br>
            <a:r>
              <a:rPr lang="en-US"/>
              <a:t>ON Customer</a:t>
            </a:r>
            <a:br>
              <a:rPr lang="en-US"/>
            </a:br>
            <a:r>
              <a:rPr lang="en-US"/>
              <a:t>TO Li, Brown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WITH GRANT OPTION</a:t>
            </a:r>
            <a:r>
              <a:rPr lang="en-US"/>
              <a:t>;</a:t>
            </a:r>
          </a:p>
          <a:p>
            <a:r>
              <a:rPr lang="en-US"/>
              <a:t>Then Li can issue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GRANT</a:t>
            </a:r>
            <a:r>
              <a:rPr lang="en-US"/>
              <a:t> SELECT</a:t>
            </a:r>
            <a:br>
              <a:rPr lang="en-US"/>
            </a:br>
            <a:r>
              <a:rPr lang="en-US"/>
              <a:t>ON Customer.City</a:t>
            </a:r>
            <a:br>
              <a:rPr lang="en-US"/>
            </a:br>
            <a:r>
              <a:rPr lang="en-US"/>
              <a:t>TO JONES;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 To Reference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allow a user to use columns in a table as foreign keys referring to primary keys or UNIQUE in a table to which the user has no privileges: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GRANT ALL</a:t>
            </a:r>
            <a:br>
              <a:rPr lang="en-US" dirty="0"/>
            </a:br>
            <a:r>
              <a:rPr lang="en-US" dirty="0"/>
              <a:t>ON Invoice</a:t>
            </a:r>
            <a:br>
              <a:rPr lang="en-US" dirty="0"/>
            </a:br>
            <a:r>
              <a:rPr lang="en-US" dirty="0"/>
              <a:t>TO Li;</a:t>
            </a:r>
          </a:p>
          <a:p>
            <a:pPr lvl="1"/>
            <a:r>
              <a:rPr lang="en-US" b="1" dirty="0">
                <a:solidFill>
                  <a:srgbClr val="FC0128"/>
                </a:solidFill>
              </a:rPr>
              <a:t>GRANT REFERENCES</a:t>
            </a:r>
            <a:r>
              <a:rPr lang="en-US" b="1" dirty="0"/>
              <a:t> </a:t>
            </a:r>
            <a:r>
              <a:rPr lang="en-US" dirty="0"/>
              <a:t>(C)</a:t>
            </a:r>
            <a:br>
              <a:rPr lang="en-US" dirty="0"/>
            </a:br>
            <a:r>
              <a:rPr lang="en-US" dirty="0"/>
              <a:t>ON Customer</a:t>
            </a:r>
            <a:br>
              <a:rPr lang="en-US" dirty="0"/>
            </a:br>
            <a:r>
              <a:rPr lang="en-US" dirty="0"/>
              <a:t>TO Li;</a:t>
            </a:r>
          </a:p>
          <a:p>
            <a:r>
              <a:rPr lang="en-US" dirty="0"/>
              <a:t>This privilege must be explicitly granted because Li may be able to check if a particular C appears in Customer</a:t>
            </a:r>
          </a:p>
          <a:p>
            <a:pPr lvl="1"/>
            <a:r>
              <a:rPr lang="en-US" dirty="0"/>
              <a:t>To check if C = 123456789 appears in Customer, Li attempts to INSERT an Invoice from C = 123456789</a:t>
            </a:r>
          </a:p>
          <a:p>
            <a:pPr lvl="1"/>
            <a:r>
              <a:rPr lang="en-US" dirty="0"/>
              <a:t>If C = 123456789 does not appear in Customer, the database will complain about violation of FOREIGN KEY constraint</a:t>
            </a:r>
          </a:p>
          <a:p>
            <a:pPr lvl="1"/>
            <a:r>
              <a:rPr lang="en-US" dirty="0"/>
              <a:t> If C = 123456789 appears in Customer, the database will not complain about violation of FOREIGN KEY constraint</a:t>
            </a:r>
          </a:p>
          <a:p>
            <a:pPr lvl="1"/>
            <a:r>
              <a:rPr lang="en-US" dirty="0"/>
              <a:t>This is how Li can check this and that’s why this needs to be explicitly permitted if Li can insert tuples into Invoice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 To Reference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assumed that C is a semantically meaningful number, such as SSN</a:t>
            </a:r>
          </a:p>
          <a:p>
            <a:pPr lvl="1"/>
            <a:r>
              <a:rPr lang="en-US" dirty="0"/>
              <a:t>That’s why we wanted to keep it confidential whether the person with that SSN was in Customer</a:t>
            </a:r>
          </a:p>
          <a:p>
            <a:r>
              <a:rPr lang="en-US" dirty="0"/>
              <a:t>If we use an autoincrement primary key the knowledge of the primary key does not provide any useful semantic information</a:t>
            </a:r>
          </a:p>
          <a:p>
            <a:pPr lvl="1"/>
            <a:r>
              <a:rPr lang="en-US" dirty="0"/>
              <a:t>For example, the primary key could be just a row number, as we have done previously</a:t>
            </a:r>
          </a:p>
          <a:p>
            <a:pPr lvl="1"/>
            <a:r>
              <a:rPr lang="en-US" dirty="0"/>
              <a:t>Then, by adding tuples to Invoice Li can only learn (useless information) whether there is information about a customer in a particular row of Customer, without learning anything about the customer in </a:t>
            </a:r>
            <a:r>
              <a:rPr lang="en-US"/>
              <a:t>that row</a:t>
            </a:r>
            <a:endParaRPr lang="en-US" dirty="0"/>
          </a:p>
          <a:p>
            <a:r>
              <a:rPr lang="en-US" dirty="0"/>
              <a:t>So no information will leak even if we somebody has</a:t>
            </a:r>
          </a:p>
          <a:p>
            <a:pPr lvl="1"/>
            <a:r>
              <a:rPr lang="en-US" dirty="0"/>
              <a:t>All the privileges on Invoice</a:t>
            </a:r>
          </a:p>
          <a:p>
            <a:pPr lvl="1"/>
            <a:r>
              <a:rPr lang="en-US" dirty="0"/>
              <a:t>The privilege to reference on Customer</a:t>
            </a:r>
          </a:p>
        </p:txBody>
      </p:sp>
    </p:spTree>
    <p:extLst>
      <p:ext uri="{BB962C8B-B14F-4D97-AF65-F5344CB8AC3E}">
        <p14:creationId xmlns:p14="http://schemas.microsoft.com/office/powerpoint/2010/main" val="1968226692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Privileges On Views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possible to grant privileges on views.</a:t>
            </a:r>
          </a:p>
          <a:p>
            <a:pPr lvl="1"/>
            <a:r>
              <a:rPr lang="en-US"/>
              <a:t>Of course, the privilege must be meaningful. That is a privilege to update can be given only on a view that can be updated, etc.</a:t>
            </a: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Revoking Privileges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Privileges can be revoked</a:t>
            </a:r>
            <a:br>
              <a:rPr lang="en-US"/>
            </a:br>
            <a:endParaRPr lang="en-US"/>
          </a:p>
          <a:p>
            <a:r>
              <a:rPr lang="en-US"/>
              <a:t>There are various way to specify what happens with privileges granted by somebody from whom a privilege is taken away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of the slides, new concepts will be introduced</a:t>
            </a:r>
          </a:p>
          <a:p>
            <a:r>
              <a:rPr lang="en-US" dirty="0"/>
              <a:t>The SQL specifications will be </a:t>
            </a:r>
            <a:r>
              <a:rPr lang="en-US"/>
              <a:t>in red color </a:t>
            </a:r>
            <a:r>
              <a:rPr lang="en-US" dirty="0"/>
              <a:t>and bold to draw attention to them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872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for defining tables</a:t>
            </a:r>
          </a:p>
          <a:p>
            <a:pPr lvl="1"/>
            <a:r>
              <a:rPr lang="en-US" dirty="0"/>
              <a:t>Specifying domains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FOREIGN KEY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UNKNOWNs</a:t>
            </a:r>
          </a:p>
          <a:p>
            <a:r>
              <a:rPr lang="en-US" dirty="0"/>
              <a:t>Maintenance of referential integrity</a:t>
            </a:r>
          </a:p>
          <a:p>
            <a:r>
              <a:rPr lang="en-US" dirty="0"/>
              <a:t>Constraint checking</a:t>
            </a:r>
          </a:p>
          <a:p>
            <a:pPr lvl="1"/>
            <a:r>
              <a:rPr lang="en-US" dirty="0"/>
              <a:t>NOT DEFERRABLE</a:t>
            </a:r>
          </a:p>
          <a:p>
            <a:pPr lvl="1"/>
            <a:r>
              <a:rPr lang="en-US" dirty="0"/>
              <a:t>DEFERRABLE</a:t>
            </a:r>
          </a:p>
          <a:p>
            <a:r>
              <a:rPr lang="en-US" dirty="0"/>
              <a:t>ASSERTIONs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Auto-generated surrogate primary </a:t>
            </a:r>
            <a:r>
              <a:rPr lang="en-US" dirty="0"/>
              <a:t>keys</a:t>
            </a:r>
          </a:p>
          <a:p>
            <a:r>
              <a:rPr lang="en-US" dirty="0"/>
              <a:t>Triggers on INSERT, UPDATE, DELETE, firing BEFORE, AFTER, INSTEAD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Updating a view with an SQL UPDATE</a:t>
            </a:r>
          </a:p>
          <a:p>
            <a:r>
              <a:rPr lang="en-US" dirty="0"/>
              <a:t>Updating a view with an INSTEAD TRIGGER</a:t>
            </a:r>
          </a:p>
          <a:p>
            <a:r>
              <a:rPr lang="en-US" dirty="0"/>
              <a:t>ALTER, DROP, REPLACE</a:t>
            </a:r>
          </a:p>
          <a:p>
            <a:r>
              <a:rPr lang="en-US" dirty="0"/>
              <a:t>Privileges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Specification For Plant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CREATE TABLE Plant (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 CHAR(10) </a:t>
            </a:r>
            <a:r>
              <a:rPr lang="en-US" dirty="0"/>
              <a:t>NOT NULL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Pname</a:t>
            </a:r>
            <a:r>
              <a:rPr lang="en-US" b="1" dirty="0">
                <a:solidFill>
                  <a:srgbClr val="FF0000"/>
                </a:solidFill>
              </a:rPr>
              <a:t> CHAR VARYING(10),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Pcity</a:t>
            </a:r>
            <a:r>
              <a:rPr lang="en-US" b="1" dirty="0">
                <a:solidFill>
                  <a:srgbClr val="FF0000"/>
                </a:solidFill>
              </a:rPr>
              <a:t> CHAR VARYING(10),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Profit 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C_20</a:t>
            </a:r>
            <a:r>
              <a:rPr lang="en-US" dirty="0"/>
              <a:t> PRIMARY KEY (P),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C_30</a:t>
            </a:r>
            <a:r>
              <a:rPr lang="en-US" dirty="0"/>
              <a:t>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C_40</a:t>
            </a:r>
            <a:r>
              <a:rPr lang="en-US" dirty="0"/>
              <a:t>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C_50</a:t>
            </a:r>
            <a:r>
              <a:rPr lang="en-US" dirty="0"/>
              <a:t> CHECK ( (</a:t>
            </a:r>
            <a:r>
              <a:rPr lang="en-US" dirty="0" err="1"/>
              <a:t>Pcity</a:t>
            </a:r>
            <a:r>
              <a:rPr lang="en-US" dirty="0"/>
              <a:t> &lt;&gt; 'Chicago') OR   (Profit &gt; 1000) )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red part is a minimal definition</a:t>
            </a:r>
          </a:p>
          <a:p>
            <a:pPr lvl="1">
              <a:defRPr/>
            </a:pPr>
            <a:r>
              <a:rPr lang="en-US" dirty="0"/>
              <a:t>Name of the table</a:t>
            </a:r>
          </a:p>
          <a:p>
            <a:pPr lvl="1">
              <a:defRPr/>
            </a:pPr>
            <a:r>
              <a:rPr lang="en-US" dirty="0"/>
              <a:t>Names of the columns</a:t>
            </a:r>
          </a:p>
          <a:p>
            <a:pPr lvl="1">
              <a:defRPr/>
            </a:pPr>
            <a:r>
              <a:rPr lang="en-US" dirty="0"/>
              <a:t>Domains of the columns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Null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</a:t>
            </a:r>
            <a:r>
              <a:rPr lang="en-US" b="1" dirty="0">
                <a:solidFill>
                  <a:srgbClr val="FF0000"/>
                </a:solidFill>
              </a:rPr>
              <a:t>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C_20 PRIMARY KEY (P), </a:t>
            </a:r>
            <a:br>
              <a:rPr lang="en-US" dirty="0"/>
            </a:br>
            <a:r>
              <a:rPr lang="en-US" dirty="0"/>
              <a:t> CONSTRAINT C_30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C_40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C_50 CHECK ( (</a:t>
            </a:r>
            <a:r>
              <a:rPr lang="en-US" dirty="0" err="1"/>
              <a:t>Pcity</a:t>
            </a:r>
            <a:r>
              <a:rPr lang="en-US" dirty="0"/>
              <a:t> &lt;&gt; 'Chicago') OR (Profit &gt; 1000) )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Specifies that the values in these columns (could be more than one such column) must not be NULL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CONSTRAINT </a:t>
            </a:r>
            <a:r>
              <a:rPr lang="en-US" b="1" dirty="0" err="1">
                <a:solidFill>
                  <a:srgbClr val="FF0000"/>
                </a:solidFill>
              </a:rPr>
              <a:t>C_20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PRIMARY KEY (P),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C_30</a:t>
            </a:r>
            <a:r>
              <a:rPr lang="en-US" dirty="0"/>
              <a:t>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C_40</a:t>
            </a:r>
            <a:r>
              <a:rPr lang="en-US" dirty="0"/>
              <a:t>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C_50</a:t>
            </a:r>
            <a:r>
              <a:rPr lang="en-US" dirty="0"/>
              <a:t> CHECK ( (</a:t>
            </a:r>
            <a:r>
              <a:rPr lang="en-US" dirty="0" err="1"/>
              <a:t>Pcity</a:t>
            </a:r>
            <a:r>
              <a:rPr lang="en-US" dirty="0"/>
              <a:t> &lt;&gt; 'Chicago') OR (Profit &gt; 1000) )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Some constraint on the tables</a:t>
            </a:r>
          </a:p>
          <a:p>
            <a:pPr lvl="1"/>
            <a:r>
              <a:rPr lang="en-US" dirty="0"/>
              <a:t>CONSTRAINT C_20, is not required, but it is a very good idea to give unique names to a constraint, so it can be later </a:t>
            </a:r>
            <a:r>
              <a:rPr lang="en-US" dirty="0" err="1"/>
              <a:t>DROPPed</a:t>
            </a:r>
            <a:r>
              <a:rPr lang="en-US" dirty="0"/>
              <a:t> or </a:t>
            </a:r>
            <a:r>
              <a:rPr lang="en-US" dirty="0" err="1"/>
              <a:t>ALTERed</a:t>
            </a:r>
            <a:r>
              <a:rPr lang="en-US" dirty="0"/>
              <a:t> by referring to it by its name</a:t>
            </a:r>
          </a:p>
          <a:p>
            <a:pPr lvl="1"/>
            <a:r>
              <a:rPr lang="en-US" dirty="0"/>
              <a:t>Constraint name should reflect something about the constraint, but to save space I used short names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Key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C_20 </a:t>
            </a:r>
            <a:r>
              <a:rPr lang="en-US" b="1" dirty="0">
                <a:solidFill>
                  <a:srgbClr val="FF0000"/>
                </a:solidFill>
              </a:rPr>
              <a:t>PRIMARY KEY (P)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CONSTRAINT C_30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C_40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C_50 CHECK ( (</a:t>
            </a:r>
            <a:r>
              <a:rPr lang="en-US" dirty="0" err="1"/>
              <a:t>Pcity</a:t>
            </a:r>
            <a:r>
              <a:rPr lang="en-US" dirty="0"/>
              <a:t> &lt;&gt; 'Chicago') OR (Profit &gt; 1000) )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/>
              <a:t>Attribute P is the primary key (at most one primary key)</a:t>
            </a:r>
          </a:p>
          <a:p>
            <a:pPr lvl="1"/>
            <a:r>
              <a:rPr lang="en-US" dirty="0"/>
              <a:t>It must not be NULL (this is not necessary to state in some systems, as the automatically forced by SQL standard)</a:t>
            </a:r>
          </a:p>
          <a:p>
            <a:r>
              <a:rPr lang="en-US" dirty="0"/>
              <a:t>No two tuples can have the same value of the primary key</a:t>
            </a:r>
          </a:p>
          <a:p>
            <a:r>
              <a:rPr lang="en-US" dirty="0"/>
              <a:t>Primary key could be several columns, e.g., PRIMARY KEY(</a:t>
            </a:r>
            <a:r>
              <a:rPr lang="en-US" dirty="0" err="1"/>
              <a:t>Pcity</a:t>
            </a:r>
            <a:r>
              <a:rPr lang="en-US" dirty="0"/>
              <a:t>, Profit); but not in our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C_20</a:t>
            </a:r>
            <a:r>
              <a:rPr lang="en-US" dirty="0"/>
              <a:t> PRIMARY KEY (P),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C_30</a:t>
            </a:r>
            <a:r>
              <a:rPr lang="en-US" dirty="0"/>
              <a:t> </a:t>
            </a:r>
            <a:r>
              <a:rPr lang="en-US" b="1" dirty="0">
                <a:solidFill>
                  <a:srgbClr val="FC0128"/>
                </a:solidFill>
              </a:rPr>
              <a:t>UNIQUE (</a:t>
            </a:r>
            <a:r>
              <a:rPr lang="en-US" b="1" dirty="0" err="1">
                <a:solidFill>
                  <a:srgbClr val="FC0128"/>
                </a:solidFill>
              </a:rPr>
              <a:t>Pcity</a:t>
            </a:r>
            <a:r>
              <a:rPr lang="en-US" b="1" dirty="0">
                <a:solidFill>
                  <a:srgbClr val="FC0128"/>
                </a:solidFill>
              </a:rPr>
              <a:t>, Profit)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C_40</a:t>
            </a:r>
            <a:r>
              <a:rPr lang="en-US" dirty="0"/>
              <a:t>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C_50</a:t>
            </a:r>
            <a:r>
              <a:rPr lang="en-US" dirty="0"/>
              <a:t> CHECK ( (</a:t>
            </a:r>
            <a:r>
              <a:rPr lang="en-US" dirty="0" err="1"/>
              <a:t>Pcity</a:t>
            </a:r>
            <a:r>
              <a:rPr lang="en-US" dirty="0"/>
              <a:t> &lt;&gt; 'Chicago') OR (Profit &gt; 1000) 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Pcity</a:t>
            </a:r>
            <a:r>
              <a:rPr lang="en-US" dirty="0"/>
              <a:t>, Profit) cannot be the same for any two distinct tuples, but see below</a:t>
            </a:r>
          </a:p>
          <a:p>
            <a:pPr>
              <a:defRPr/>
            </a:pPr>
            <a:r>
              <a:rPr lang="en-US" dirty="0"/>
              <a:t>But (Null, Null) can be (the same) for any two distinct tuples; true in Oracle; not necessarily elsewhere</a:t>
            </a:r>
          </a:p>
          <a:p>
            <a:pPr lvl="1">
              <a:defRPr/>
            </a:pPr>
            <a:r>
              <a:rPr lang="en-US" dirty="0"/>
              <a:t>Because whether (Null, Null) != (Null, Null) is UNKNOWN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C_20</a:t>
            </a:r>
            <a:r>
              <a:rPr lang="en-US" dirty="0"/>
              <a:t> PRIMARY KEY (P),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C_30</a:t>
            </a:r>
            <a:r>
              <a:rPr lang="en-US" dirty="0"/>
              <a:t> </a:t>
            </a:r>
            <a:r>
              <a:rPr lang="en-US" b="1" dirty="0">
                <a:solidFill>
                  <a:srgbClr val="FC0128"/>
                </a:solidFill>
              </a:rPr>
              <a:t>UNIQUE (</a:t>
            </a:r>
            <a:r>
              <a:rPr lang="en-US" b="1" dirty="0" err="1">
                <a:solidFill>
                  <a:srgbClr val="FC0128"/>
                </a:solidFill>
              </a:rPr>
              <a:t>Pcity</a:t>
            </a:r>
            <a:r>
              <a:rPr lang="en-US" b="1" dirty="0">
                <a:solidFill>
                  <a:srgbClr val="FC0128"/>
                </a:solidFill>
              </a:rPr>
              <a:t>, Profit)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C_40</a:t>
            </a:r>
            <a:r>
              <a:rPr lang="en-US" dirty="0"/>
              <a:t>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C_50</a:t>
            </a:r>
            <a:r>
              <a:rPr lang="en-US" dirty="0"/>
              <a:t> CHECK ( (</a:t>
            </a:r>
            <a:r>
              <a:rPr lang="en-US" dirty="0" err="1"/>
              <a:t>Pcity</a:t>
            </a:r>
            <a:r>
              <a:rPr lang="en-US" dirty="0"/>
              <a:t> &lt;&gt; 'Chicago') OR (Profit &gt; 1000) 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(And Unknown)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C_20 PRIMARY KEY (P), </a:t>
            </a:r>
            <a:br>
              <a:rPr lang="en-US" dirty="0"/>
            </a:br>
            <a:r>
              <a:rPr lang="en-US" dirty="0"/>
              <a:t> CONSTRAINT C_30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C_40 </a:t>
            </a:r>
            <a:r>
              <a:rPr lang="en-US" b="1" dirty="0">
                <a:solidFill>
                  <a:srgbClr val="FF0000"/>
                </a:solidFill>
              </a:rPr>
              <a:t>CHECK ( </a:t>
            </a:r>
            <a:r>
              <a:rPr lang="en-US" b="1" dirty="0" err="1">
                <a:solidFill>
                  <a:srgbClr val="FF0000"/>
                </a:solidFill>
              </a:rPr>
              <a:t>Pcity</a:t>
            </a:r>
            <a:r>
              <a:rPr lang="en-US" b="1" dirty="0">
                <a:solidFill>
                  <a:srgbClr val="FF0000"/>
                </a:solidFill>
              </a:rPr>
              <a:t> &lt;&gt; </a:t>
            </a:r>
            <a:r>
              <a:rPr lang="en-US" b="1" dirty="0" err="1">
                <a:solidFill>
                  <a:srgbClr val="FF0000"/>
                </a:solidFill>
              </a:rPr>
              <a:t>Pname</a:t>
            </a:r>
            <a:r>
              <a:rPr lang="en-US" b="1" dirty="0">
                <a:solidFill>
                  <a:srgbClr val="FF0000"/>
                </a:solidFill>
              </a:rPr>
              <a:t> 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CONSTRAINT C_50 CHECK ( (</a:t>
            </a:r>
            <a:r>
              <a:rPr lang="en-US" dirty="0" err="1"/>
              <a:t>Pcity</a:t>
            </a:r>
            <a:r>
              <a:rPr lang="en-US" dirty="0"/>
              <a:t> &lt;&gt; 'Chicago') OR (Profit &gt; 1000) 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Every tuple must satisfy this condition</a:t>
            </a:r>
          </a:p>
          <a:p>
            <a:pPr>
              <a:defRPr/>
            </a:pPr>
            <a:r>
              <a:rPr lang="en-US" dirty="0"/>
              <a:t>The condition is </a:t>
            </a:r>
            <a:r>
              <a:rPr lang="en-US" b="1" i="1" dirty="0">
                <a:solidFill>
                  <a:srgbClr val="FF0000"/>
                </a:solidFill>
              </a:rPr>
              <a:t>satisfied</a:t>
            </a:r>
            <a:r>
              <a:rPr lang="en-US" dirty="0"/>
              <a:t> when it is either</a:t>
            </a:r>
          </a:p>
          <a:p>
            <a:pPr lvl="1">
              <a:defRPr/>
            </a:pPr>
            <a:r>
              <a:rPr lang="en-US" b="1" i="1" dirty="0">
                <a:solidFill>
                  <a:srgbClr val="FF0000"/>
                </a:solidFill>
              </a:rPr>
              <a:t>TRUE, or</a:t>
            </a:r>
          </a:p>
          <a:p>
            <a:pPr lvl="1">
              <a:defRPr/>
            </a:pPr>
            <a:r>
              <a:rPr lang="en-US" b="1" i="1" dirty="0">
                <a:solidFill>
                  <a:srgbClr val="FF0000"/>
                </a:solidFill>
              </a:rPr>
              <a:t>UNKNOWN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(so if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Pcity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Null, this condition is satisfied)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Recall in SQL SELECT queries: UNKNOWN implies not satisfied, effectively FALSE; here effectively TRUE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C03A-260B-4FB5-91B0-FC06560B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</a:t>
            </a:r>
            <a:r>
              <a:rPr lang="en-US" dirty="0"/>
              <a:t>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D751-E7A8-4E19-AC89-A82A1D1A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  <a:p>
            <a:r>
              <a:rPr lang="en-US" dirty="0"/>
              <a:t>CREATE TABLE R(</a:t>
            </a:r>
            <a:br>
              <a:rPr lang="en-US" dirty="0"/>
            </a:br>
            <a:r>
              <a:rPr lang="en-US" dirty="0"/>
              <a:t>A INTEGER NOT NULL,</a:t>
            </a:r>
            <a:br>
              <a:rPr lang="en-US" dirty="0"/>
            </a:br>
            <a:r>
              <a:rPr lang="en-US" dirty="0"/>
              <a:t>B INTEGER,</a:t>
            </a:r>
            <a:br>
              <a:rPr lang="en-US" dirty="0"/>
            </a:br>
            <a:r>
              <a:rPr lang="en-US" dirty="0"/>
              <a:t>PRIMARY KEY (A),</a:t>
            </a:r>
            <a:br>
              <a:rPr lang="en-US" dirty="0"/>
            </a:br>
            <a:r>
              <a:rPr lang="en-US" dirty="0"/>
              <a:t>UNIQUE (B);</a:t>
            </a:r>
          </a:p>
          <a:p>
            <a:r>
              <a:rPr lang="en-US" dirty="0"/>
              <a:t>INSERT INTO R VALUES (1, 10);</a:t>
            </a:r>
            <a:br>
              <a:rPr lang="en-US" dirty="0"/>
            </a:br>
            <a:r>
              <a:rPr lang="en-US" dirty="0"/>
              <a:t>INSERT INTO R VALUES (2, 10);</a:t>
            </a:r>
            <a:br>
              <a:rPr lang="en-US" dirty="0"/>
            </a:br>
            <a:r>
              <a:rPr lang="en-US" dirty="0"/>
              <a:t>INSERT INTO R VALUES (3, NULL);</a:t>
            </a:r>
            <a:br>
              <a:rPr lang="en-US" dirty="0"/>
            </a:br>
            <a:r>
              <a:rPr lang="en-US" dirty="0"/>
              <a:t>INSERT INTO R VALUES (4, NULL);</a:t>
            </a:r>
            <a:br>
              <a:rPr lang="en-US" dirty="0"/>
            </a:br>
            <a:r>
              <a:rPr lang="en-US" dirty="0"/>
              <a:t>SELECT * FROM R;</a:t>
            </a:r>
          </a:p>
          <a:p>
            <a:r>
              <a:rPr lang="en-US" dirty="0"/>
              <a:t>What is the result of the SELECT statement?</a:t>
            </a:r>
          </a:p>
          <a:p>
            <a:r>
              <a:rPr lang="en-US" dirty="0"/>
              <a:t>Note that the condition is that for two (different tuples, say t1 and tt2, we require that t1.B != t2.B</a:t>
            </a:r>
          </a:p>
          <a:p>
            <a:r>
              <a:rPr lang="en-US" dirty="0"/>
              <a:t>Note that if both are NULL, the result is UNKNOWN</a:t>
            </a:r>
          </a:p>
          <a:p>
            <a:pPr lvl="1"/>
            <a:r>
              <a:rPr lang="en-US" dirty="0"/>
              <a:t>So in SQL DDL the result is equivalent to TRUE</a:t>
            </a:r>
          </a:p>
        </p:txBody>
      </p:sp>
    </p:spTree>
    <p:extLst>
      <p:ext uri="{BB962C8B-B14F-4D97-AF65-F5344CB8AC3E}">
        <p14:creationId xmlns:p14="http://schemas.microsoft.com/office/powerpoint/2010/main" val="37060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DDL</a:t>
            </a:r>
            <a:r>
              <a:rPr lang="en-US" dirty="0"/>
              <a:t> and DCL in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05278"/>
              </p:ext>
            </p:extLst>
          </p:nvPr>
        </p:nvGraphicFramePr>
        <p:xfrm>
          <a:off x="533400" y="1474788"/>
          <a:ext cx="8766175" cy="576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11394" imgH="5768154" progId="Visio.Drawing.11">
                  <p:embed/>
                </p:oleObj>
              </mc:Choice>
              <mc:Fallback>
                <p:oleObj name="Visio" r:id="rId3" imgW="9311394" imgH="5768154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74788"/>
                        <a:ext cx="8766175" cy="576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33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C_20</a:t>
            </a:r>
            <a:r>
              <a:rPr lang="en-US" dirty="0"/>
              <a:t> PRIMARY KEY (P),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C_30</a:t>
            </a:r>
            <a:r>
              <a:rPr lang="en-US" dirty="0"/>
              <a:t>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C_40</a:t>
            </a:r>
            <a:r>
              <a:rPr lang="en-US" dirty="0"/>
              <a:t>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C_50</a:t>
            </a:r>
            <a:r>
              <a:rPr lang="en-US" dirty="0"/>
              <a:t> CHECK </a:t>
            </a:r>
            <a:r>
              <a:rPr lang="en-US" b="1" dirty="0">
                <a:solidFill>
                  <a:srgbClr val="FC0128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Pcity</a:t>
            </a:r>
            <a:r>
              <a:rPr lang="en-US" b="1" dirty="0">
                <a:solidFill>
                  <a:srgbClr val="FF0000"/>
                </a:solidFill>
              </a:rPr>
              <a:t> &lt;&gt; 'Chicago') OR (Profit &gt; 1000)</a:t>
            </a:r>
            <a:r>
              <a:rPr lang="en-US" b="1" dirty="0"/>
              <a:t> </a:t>
            </a:r>
            <a:r>
              <a:rPr lang="en-US" b="1" dirty="0">
                <a:solidFill>
                  <a:srgbClr val="FC0128"/>
                </a:solidFill>
              </a:rPr>
              <a:t>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is: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Pcity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'Chicago')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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(Profit &gt; 1000)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By standard rules of Boolean operators (propositional calculus)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Reminder: If a Then b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  Not a OR b</a:t>
            </a:r>
          </a:p>
          <a:p>
            <a:pPr lvl="1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Review this if you are not sure about this!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(And Unknown)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C_20</a:t>
            </a:r>
            <a:r>
              <a:rPr lang="en-US" dirty="0"/>
              <a:t> PRIMARY KEY (P), 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C_30</a:t>
            </a:r>
            <a:r>
              <a:rPr lang="en-US" dirty="0"/>
              <a:t> UNIQUE (</a:t>
            </a:r>
            <a:r>
              <a:rPr lang="en-US" dirty="0" err="1"/>
              <a:t>Pcity</a:t>
            </a:r>
            <a:r>
              <a:rPr lang="en-US" dirty="0"/>
              <a:t>, Profit),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C_40</a:t>
            </a:r>
            <a:r>
              <a:rPr lang="en-US" dirty="0"/>
              <a:t> CHECK ( </a:t>
            </a:r>
            <a:r>
              <a:rPr lang="en-US" dirty="0" err="1"/>
              <a:t>Pcity</a:t>
            </a:r>
            <a:r>
              <a:rPr lang="en-US" dirty="0"/>
              <a:t> &lt;&gt; </a:t>
            </a:r>
            <a:r>
              <a:rPr lang="en-US" dirty="0" err="1"/>
              <a:t>Pname</a:t>
            </a:r>
            <a:r>
              <a:rPr lang="en-US" dirty="0"/>
              <a:t> 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C_50</a:t>
            </a:r>
            <a:r>
              <a:rPr lang="en-US" dirty="0"/>
              <a:t> CHECK </a:t>
            </a:r>
            <a:r>
              <a:rPr lang="en-US" b="1" dirty="0">
                <a:solidFill>
                  <a:srgbClr val="FC0128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Pcity</a:t>
            </a:r>
            <a:r>
              <a:rPr lang="en-US" b="1" dirty="0">
                <a:solidFill>
                  <a:srgbClr val="FF0000"/>
                </a:solidFill>
              </a:rPr>
              <a:t> &lt;&gt; 'Chicago') OR (Profit &gt; 1000)</a:t>
            </a:r>
            <a:r>
              <a:rPr lang="en-US" b="1" dirty="0"/>
              <a:t> </a:t>
            </a:r>
            <a:r>
              <a:rPr lang="en-US" b="1" dirty="0">
                <a:solidFill>
                  <a:srgbClr val="FC0128"/>
                </a:solidFill>
              </a:rPr>
              <a:t>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Returning to semantics of UNKNOWN and OR, this constraint has to evaluate to TRUE or UNKNOWN to be satisfied, so we need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Pcity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not Chicago or IS NULL) or ( Profit is greater than 1000 or IS NULL)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 for Chicago the profit is greater than 1000 or IS NULL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Customer (</a:t>
            </a:r>
            <a:br>
              <a:rPr lang="en-US" dirty="0"/>
            </a:br>
            <a:r>
              <a:rPr lang="en-US" dirty="0"/>
              <a:t> C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Cname</a:t>
            </a:r>
            <a:r>
              <a:rPr lang="en-US" dirty="0"/>
              <a:t> CHAR VARYING(10) </a:t>
            </a:r>
            <a:r>
              <a:rPr lang="en-US" b="1" dirty="0">
                <a:solidFill>
                  <a:srgbClr val="FC0128"/>
                </a:solidFill>
              </a:rPr>
              <a:t>DEFAULT  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 CHAR(10) </a:t>
            </a:r>
            <a:r>
              <a:rPr lang="en-US" b="1" dirty="0">
                <a:solidFill>
                  <a:srgbClr val="FC0128"/>
                </a:solidFill>
              </a:rPr>
              <a:t>DEFAULT  'Main'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CONSTRAINT C_60 PRIMARY KEY (C),</a:t>
            </a:r>
            <a:br>
              <a:rPr lang="en-US" dirty="0"/>
            </a:br>
            <a:r>
              <a:rPr lang="en-US" dirty="0"/>
              <a:t> CONSTRAINT C_70 FOREIGN KEY (P) REFERENCES Plant(P) ON DELETE SET NULL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It is possible to specify defaults</a:t>
            </a:r>
          </a:p>
          <a:p>
            <a:pPr lvl="1"/>
            <a:r>
              <a:rPr lang="en-US" dirty="0"/>
              <a:t>E.g., when a tuple is inserted and only C and </a:t>
            </a:r>
            <a:r>
              <a:rPr lang="en-US" dirty="0" err="1"/>
              <a:t>Ccity</a:t>
            </a:r>
            <a:r>
              <a:rPr lang="en-US" dirty="0"/>
              <a:t> are specified, the system knows to specify NULL for </a:t>
            </a:r>
            <a:r>
              <a:rPr lang="en-US" dirty="0" err="1"/>
              <a:t>Cname</a:t>
            </a:r>
            <a:r>
              <a:rPr lang="en-US" dirty="0"/>
              <a:t> and Main for 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Customer (</a:t>
            </a:r>
            <a:br>
              <a:rPr lang="en-US" dirty="0"/>
            </a:br>
            <a:r>
              <a:rPr lang="en-US" dirty="0"/>
              <a:t> C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Cname</a:t>
            </a:r>
            <a:r>
              <a:rPr lang="en-US" dirty="0"/>
              <a:t> CHAR VARYING(10)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DEFAULT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 CHAR(10)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DEFAULT 'Main',</a:t>
            </a:r>
            <a:br>
              <a:rPr lang="en-US" dirty="0"/>
            </a:br>
            <a:r>
              <a:rPr lang="en-US" dirty="0"/>
              <a:t> CONSTRAINT C_60 PRIMARY KEY (C),</a:t>
            </a:r>
            <a:br>
              <a:rPr lang="en-US" dirty="0"/>
            </a:br>
            <a:r>
              <a:rPr lang="en-US" dirty="0"/>
              <a:t> CONSTRAINT C_70 </a:t>
            </a:r>
            <a:r>
              <a:rPr lang="en-US" b="1" dirty="0">
                <a:solidFill>
                  <a:srgbClr val="FF0000"/>
                </a:solidFill>
              </a:rPr>
              <a:t>FOREIGN KEY (P) REFERENCES Plant(P)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 DELETE SET NULL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 in Customer has to reference the primary key of Plant (in this example) or a UNIQUE (not in this example)</a:t>
            </a:r>
          </a:p>
          <a:p>
            <a:pPr>
              <a:defRPr/>
            </a:pPr>
            <a:r>
              <a:rPr lang="en-US" dirty="0"/>
              <a:t>This means that one of two conditions is satisfied</a:t>
            </a:r>
          </a:p>
          <a:p>
            <a:pPr lvl="1">
              <a:defRPr/>
            </a:pPr>
            <a:r>
              <a:rPr lang="en-US" dirty="0"/>
              <a:t>P has a non NULL value and this value of P appears in Plant</a:t>
            </a:r>
          </a:p>
          <a:p>
            <a:pPr lvl="1">
              <a:defRPr/>
            </a:pPr>
            <a:r>
              <a:rPr lang="en-US" dirty="0"/>
              <a:t>P is NULL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dirty="0"/>
              <a:t>	Of course, if P were specified as NOT NULL, this could not be the case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Delete Set Null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Customer (</a:t>
            </a:r>
            <a:br>
              <a:rPr lang="en-US" dirty="0"/>
            </a:br>
            <a:r>
              <a:rPr lang="en-US" dirty="0"/>
              <a:t> C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Cname</a:t>
            </a:r>
            <a:r>
              <a:rPr lang="en-US" dirty="0"/>
              <a:t> CHAR VARYING(10)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DEFAULT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 CHAR(10)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DEFAULT 'Main',</a:t>
            </a:r>
            <a:br>
              <a:rPr lang="en-US" dirty="0"/>
            </a:br>
            <a:r>
              <a:rPr lang="en-US" dirty="0"/>
              <a:t> CONSTRAINT C_60 PRIMARY KEY (C),</a:t>
            </a:r>
            <a:br>
              <a:rPr lang="en-US" dirty="0"/>
            </a:br>
            <a:r>
              <a:rPr lang="en-US" dirty="0"/>
              <a:t> CONSTRAINT C_70 FOREIGN KEY (P) REFERENCES Plant(P) </a:t>
            </a:r>
            <a:r>
              <a:rPr lang="en-US" b="1" dirty="0">
                <a:solidFill>
                  <a:srgbClr val="FF0000"/>
                </a:solidFill>
              </a:rPr>
              <a:t>ON DELETE SET NULL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 in Customer has to reference the primary key of Plant or a UNIQUE (set of one or more attributes) there</a:t>
            </a:r>
          </a:p>
          <a:p>
            <a:pPr>
              <a:defRPr/>
            </a:pPr>
            <a:r>
              <a:rPr lang="en-US" dirty="0"/>
              <a:t>We have a specification that if P is listed in some tuple of Customer  and that tuple with that P is deleted from Plant then that value of P in Customer  is replaced by NULL</a:t>
            </a:r>
          </a:p>
          <a:p>
            <a:pPr>
              <a:defRPr/>
            </a:pPr>
            <a:r>
              <a:rPr lang="en-US" dirty="0"/>
              <a:t>But note, that P in Customer is not required to be NOT NULL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Null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Invoice (</a:t>
            </a:r>
            <a:br>
              <a:rPr lang="en-US" dirty="0"/>
            </a:br>
            <a:r>
              <a:rPr lang="en-US" dirty="0"/>
              <a:t> I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Amt</a:t>
            </a:r>
            <a:r>
              <a:rPr lang="en-US" dirty="0"/>
              <a:t> NUMBER,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Idate</a:t>
            </a:r>
            <a:r>
              <a:rPr lang="en-US" dirty="0"/>
              <a:t> DATE,</a:t>
            </a:r>
            <a:br>
              <a:rPr lang="en-US" dirty="0"/>
            </a:br>
            <a:r>
              <a:rPr lang="en-US" dirty="0"/>
              <a:t> C CHAR(10) </a:t>
            </a:r>
            <a:r>
              <a:rPr lang="en-US" b="1" dirty="0">
                <a:solidFill>
                  <a:srgbClr val="FF0000"/>
                </a:solidFill>
              </a:rPr>
              <a:t>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CONSTRAINT C_80 PRIMARY KEY (I),</a:t>
            </a:r>
            <a:br>
              <a:rPr lang="en-US" dirty="0"/>
            </a:br>
            <a:r>
              <a:rPr lang="en-US" dirty="0"/>
              <a:t> CONSTRAINT C_90 FOREIGN KEY (C) REFERENCES Customer(C) ON DELETE CASCADE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NULL can be specified also for columns not in the primary key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Delete Cascade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Invoice (</a:t>
            </a:r>
            <a:br>
              <a:rPr lang="en-US" dirty="0"/>
            </a:br>
            <a:r>
              <a:rPr lang="en-US" dirty="0"/>
              <a:t> I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Amt</a:t>
            </a:r>
            <a:r>
              <a:rPr lang="en-US" dirty="0"/>
              <a:t> NUMBER,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Idate</a:t>
            </a:r>
            <a:r>
              <a:rPr lang="en-US" dirty="0"/>
              <a:t> DATE,</a:t>
            </a:r>
            <a:br>
              <a:rPr lang="en-US" dirty="0"/>
            </a:br>
            <a:r>
              <a:rPr lang="en-US" dirty="0"/>
              <a:t> C CHAR(10) NOT NULL,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C_80</a:t>
            </a:r>
            <a:r>
              <a:rPr lang="en-US" dirty="0"/>
              <a:t> PRIMARY KEY (I),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C_90</a:t>
            </a:r>
            <a:r>
              <a:rPr lang="en-US" dirty="0"/>
              <a:t> FOREIGN KEY (C) REFERENCES Customer(C) </a:t>
            </a:r>
            <a:r>
              <a:rPr lang="en-US" b="1" dirty="0">
                <a:solidFill>
                  <a:srgbClr val="FC0128"/>
                </a:solidFill>
              </a:rPr>
              <a:t>ON DELETE CASCADE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a specification that if C listed in some tuple of Invoice is deleted from Customer (that is the tuple with this value of primary key is deleted), all the tuples with this value of C in Invoice must be deleted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of Referential Integrity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maintain referential integrity constraints, the system will reject any operation that will violate it. </a:t>
            </a:r>
          </a:p>
          <a:p>
            <a:pPr lvl="1"/>
            <a:r>
              <a:rPr lang="en-US" dirty="0"/>
              <a:t>There are subtle interactions if </a:t>
            </a:r>
            <a:r>
              <a:rPr lang="en-US" dirty="0" err="1"/>
              <a:t>NULLs</a:t>
            </a:r>
            <a:r>
              <a:rPr lang="en-US" dirty="0"/>
              <a:t> are present; we will not discuss them here</a:t>
            </a:r>
          </a:p>
          <a:p>
            <a:r>
              <a:rPr lang="en-US" dirty="0"/>
              <a:t>CREATE TABLE Invoice (</a:t>
            </a:r>
            <a:br>
              <a:rPr lang="en-US" dirty="0"/>
            </a:br>
            <a:r>
              <a:rPr lang="en-US" dirty="0"/>
              <a:t> I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Amt</a:t>
            </a:r>
            <a:r>
              <a:rPr lang="en-US" dirty="0"/>
              <a:t> NUMBER,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Idate</a:t>
            </a:r>
            <a:r>
              <a:rPr lang="en-US" dirty="0"/>
              <a:t> DATE,</a:t>
            </a:r>
            <a:br>
              <a:rPr lang="en-US" dirty="0"/>
            </a:br>
            <a:r>
              <a:rPr lang="en-US" dirty="0"/>
              <a:t> C CHAR(10) NOT NULL,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C_80</a:t>
            </a:r>
            <a:r>
              <a:rPr lang="en-US" dirty="0"/>
              <a:t> PRIMARY KEY (I),</a:t>
            </a:r>
            <a:br>
              <a:rPr lang="en-US" dirty="0"/>
            </a:br>
            <a:r>
              <a:rPr lang="en-US" dirty="0"/>
              <a:t> CONSTRAINT </a:t>
            </a:r>
            <a:r>
              <a:rPr lang="en-US" dirty="0" err="1"/>
              <a:t>C_90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FOREIGN KEY (C) REFERENCES Customer(C)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 ON . . .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of Referential Integrity On Update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constraint “will act” when: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INSERT</a:t>
            </a:r>
            <a:r>
              <a:rPr lang="en-US" dirty="0"/>
              <a:t> or an </a:t>
            </a: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 on Invoice is attempted that would produce there a value of C that does not exist in Customer.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an </a:t>
            </a: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 on Customer is attempted that would leave tuples in Invoice whose value of C does not appear in any tuple of Customer.</a:t>
            </a:r>
          </a:p>
          <a:p>
            <a:r>
              <a:rPr lang="en-US" dirty="0"/>
              <a:t>The default is </a:t>
            </a:r>
            <a:r>
              <a:rPr lang="en-US" b="1" dirty="0">
                <a:solidFill>
                  <a:srgbClr val="FF0000"/>
                </a:solidFill>
              </a:rPr>
              <a:t>NO ACTION</a:t>
            </a:r>
            <a:r>
              <a:rPr lang="en-US" dirty="0"/>
              <a:t>, that is the above will not be permitted (there is also </a:t>
            </a:r>
            <a:r>
              <a:rPr lang="en-US" dirty="0">
                <a:solidFill>
                  <a:srgbClr val="FF0000"/>
                </a:solidFill>
              </a:rPr>
              <a:t>RESTRICT</a:t>
            </a:r>
            <a:r>
              <a:rPr lang="en-US" dirty="0"/>
              <a:t>, we do not discuss)</a:t>
            </a:r>
          </a:p>
          <a:p>
            <a:r>
              <a:rPr lang="en-US" dirty="0"/>
              <a:t>We will briefly discuss other options in case of </a:t>
            </a:r>
            <a:r>
              <a:rPr lang="en-US" dirty="0" err="1"/>
              <a:t>UPDATEs</a:t>
            </a:r>
            <a:r>
              <a:rPr lang="en-US" dirty="0"/>
              <a:t> of Customer and skip what happens in other cases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CASCADE</a:t>
            </a:r>
            <a:r>
              <a:rPr lang="en-US" dirty="0"/>
              <a:t>: the new value of the primary key (or UNIQUE if the foreign key refers to  UNIQUE attribute or attributes) is copied to the foreign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SET NULL</a:t>
            </a:r>
            <a:r>
              <a:rPr lang="en-US" dirty="0"/>
              <a:t>: the new value of the foreign key (or UNIQUE) is NULL (if NULL is allowed)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SET DEFAULT</a:t>
            </a:r>
            <a:r>
              <a:rPr lang="en-US" dirty="0"/>
              <a:t>: the new value of the foreign key (or UNIQUE) is a specified default value (which of course has to appear in Customer)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Specifying A Relational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With A Basic Definition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generally a good idea to start with a basic definition and augment it with constraints later</a:t>
            </a:r>
          </a:p>
          <a:p>
            <a:r>
              <a:rPr lang="en-US" dirty="0"/>
              <a:t>We see how this is done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Plant (</a:t>
            </a:r>
            <a:br>
              <a:rPr lang="en-US"/>
            </a:br>
            <a:r>
              <a:rPr lang="en-US"/>
              <a:t> P CHAR(10) NOT NULL,</a:t>
            </a:r>
            <a:br>
              <a:rPr lang="en-US"/>
            </a:br>
            <a:r>
              <a:rPr lang="en-US"/>
              <a:t> Pname CHAR VARYING(10),</a:t>
            </a:r>
            <a:br>
              <a:rPr lang="en-US"/>
            </a:br>
            <a:r>
              <a:rPr lang="en-US"/>
              <a:t> Pcity CHAR VARYING(10),</a:t>
            </a:r>
            <a:br>
              <a:rPr lang="en-US"/>
            </a:br>
            <a:r>
              <a:rPr lang="en-US"/>
              <a:t> Profit NUMBER</a:t>
            </a:r>
            <a:br>
              <a:rPr lang="en-US"/>
            </a:br>
            <a:r>
              <a:rPr lang="en-US"/>
              <a:t>);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Customer (</a:t>
            </a:r>
            <a:br>
              <a:rPr lang="en-US"/>
            </a:br>
            <a:r>
              <a:rPr lang="en-US"/>
              <a:t> C CHAR(10) NOT NULL,</a:t>
            </a:r>
            <a:br>
              <a:rPr lang="en-US"/>
            </a:br>
            <a:r>
              <a:rPr lang="en-US"/>
              <a:t> Cname CHAR VARYING(10) DEFAULT (NULL),</a:t>
            </a:r>
            <a:br>
              <a:rPr lang="en-US"/>
            </a:br>
            <a:r>
              <a:rPr lang="en-US"/>
              <a:t> Ccity CHAR VARYING(10),</a:t>
            </a:r>
            <a:br>
              <a:rPr lang="en-US"/>
            </a:br>
            <a:r>
              <a:rPr lang="en-US"/>
              <a:t> P CHAR(10) DEFAULT ('Main')</a:t>
            </a:r>
            <a:br>
              <a:rPr lang="en-US"/>
            </a:br>
            <a:r>
              <a:rPr lang="en-US"/>
              <a:t>);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Invoice (</a:t>
            </a:r>
            <a:br>
              <a:rPr lang="en-US" dirty="0"/>
            </a:br>
            <a:r>
              <a:rPr lang="en-US" dirty="0"/>
              <a:t> I CHAR(10) NOT NULL,</a:t>
            </a:r>
            <a:br>
              <a:rPr lang="en-US" dirty="0"/>
            </a:br>
            <a:r>
              <a:rPr lang="en-US" dirty="0"/>
              <a:t> Amt NUMBER,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Idate</a:t>
            </a:r>
            <a:r>
              <a:rPr lang="en-US" dirty="0"/>
              <a:t> DATE,</a:t>
            </a:r>
            <a:br>
              <a:rPr lang="en-US" dirty="0"/>
            </a:br>
            <a:r>
              <a:rPr lang="en-US" dirty="0"/>
              <a:t> C CHAR(10) NOT NULL</a:t>
            </a:r>
            <a:br>
              <a:rPr lang="en-US" dirty="0"/>
            </a:br>
            <a:r>
              <a:rPr lang="en-US" dirty="0"/>
              <a:t>);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Altering The Definition To Add Constraints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Plant ADD CONSTRAINT </a:t>
            </a:r>
            <a:r>
              <a:rPr lang="en-US" dirty="0" err="1"/>
              <a:t>C_20</a:t>
            </a:r>
            <a:r>
              <a:rPr lang="en-US" dirty="0"/>
              <a:t> PRIMARY KEY (P);</a:t>
            </a:r>
          </a:p>
          <a:p>
            <a:r>
              <a:rPr lang="en-US" dirty="0"/>
              <a:t>ALTER TABLE Customer ADD CONSTRAINT </a:t>
            </a:r>
            <a:r>
              <a:rPr lang="en-US" dirty="0" err="1"/>
              <a:t>C_60</a:t>
            </a:r>
            <a:r>
              <a:rPr lang="en-US" dirty="0"/>
              <a:t> PRIMARY KEY (C);</a:t>
            </a:r>
          </a:p>
          <a:p>
            <a:r>
              <a:rPr lang="en-US" dirty="0"/>
              <a:t>ALTER TABLE Invoice ADD CONSTRAINT </a:t>
            </a:r>
            <a:r>
              <a:rPr lang="en-US" dirty="0" err="1"/>
              <a:t>C_80</a:t>
            </a:r>
            <a:r>
              <a:rPr lang="en-US" dirty="0"/>
              <a:t> PRIMARY KEY (I);</a:t>
            </a:r>
          </a:p>
          <a:p>
            <a:r>
              <a:rPr lang="en-US" dirty="0"/>
              <a:t>ALTER TABLE Customer ADD CONSTRAINT </a:t>
            </a:r>
            <a:r>
              <a:rPr lang="en-US" dirty="0" err="1"/>
              <a:t>C_70</a:t>
            </a:r>
            <a:r>
              <a:rPr lang="en-US" dirty="0"/>
              <a:t> FOREIGN KEY (P) REFERENCES Plant(P) ON DELETE SET NULL;</a:t>
            </a:r>
          </a:p>
          <a:p>
            <a:r>
              <a:rPr lang="en-US" dirty="0"/>
              <a:t>ALTER TABLE Invoice ADD CONSTRAINT </a:t>
            </a:r>
            <a:r>
              <a:rPr lang="en-US" dirty="0" err="1"/>
              <a:t>C_90</a:t>
            </a:r>
            <a:r>
              <a:rPr lang="en-US" dirty="0"/>
              <a:t> FOREIGN KEY (C) REFERENCES Customer(C) ON DELETE CASCADE;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Altering The Definition To Add Constraints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ALTER TABLE Plant ADD CONSTRAINT C_30 UNIQUE (Pcity, Profit);</a:t>
            </a:r>
          </a:p>
          <a:p>
            <a:r>
              <a:rPr lang="en-US"/>
              <a:t>ALTER TABLE Plant ADD CONSTRAINT C_40 CHECK ( Pcity &lt;&gt; Pname );</a:t>
            </a:r>
          </a:p>
          <a:p>
            <a:r>
              <a:rPr lang="en-US"/>
              <a:t>ALTER TABLE Plant ADD CONSTRAINT C_50 CHECK ( (Pcity &lt;&gt; 'Chicago') OR (Profit &gt; 1000) 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Constraint Not Currently Satisfied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a table is </a:t>
            </a:r>
            <a:r>
              <a:rPr lang="en-US" dirty="0" err="1"/>
              <a:t>ALTERed</a:t>
            </a:r>
            <a:r>
              <a:rPr lang="en-US" dirty="0"/>
              <a:t> with a CONSTRAINT that is currently not satisfied by the table?</a:t>
            </a:r>
          </a:p>
          <a:p>
            <a:endParaRPr lang="en-US" dirty="0"/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CHAR VARYING(10),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CHAR VARYING(10)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75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(X=Y);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c','d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2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Constraint Not Currently Satisfied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constraint will be rejected and the system proceeds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dropped.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created.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row created.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Y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b</a:t>
            </a:r>
          </a:p>
          <a:p>
            <a:pPr marL="7175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TEST_UNKNOWN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(X=Y)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*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ORA-02293: cannot validate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KEDEM.TEST_UNKNOWN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check constraint violated 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row created.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Y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b</a:t>
            </a:r>
          </a:p>
          <a:p>
            <a:pPr marL="71755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       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15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Can Reference The Table Itself</a:t>
            </a:r>
            <a:br>
              <a:rPr lang="en-US" dirty="0"/>
            </a:br>
            <a:r>
              <a:rPr lang="en-US" dirty="0"/>
              <a:t>(We Have Seen That Before)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store information about women with the requirements</a:t>
            </a:r>
          </a:p>
          <a:p>
            <a:pPr lvl="1"/>
            <a:r>
              <a:rPr lang="en-US" dirty="0"/>
              <a:t>With each woman, we store its mother, if the mother is known</a:t>
            </a:r>
          </a:p>
          <a:p>
            <a:pPr lvl="1"/>
            <a:r>
              <a:rPr lang="en-US" dirty="0"/>
              <a:t>The mother is a woman</a:t>
            </a:r>
          </a:p>
          <a:p>
            <a:endParaRPr lang="en-US" dirty="0"/>
          </a:p>
          <a:p>
            <a:r>
              <a:rPr lang="en-US" dirty="0"/>
              <a:t>create table WOMAN (</a:t>
            </a:r>
            <a:br>
              <a:rPr lang="en-US" dirty="0"/>
            </a:br>
            <a:r>
              <a:rPr lang="en-US" dirty="0"/>
              <a:t> SSN CHAR(9) not null,</a:t>
            </a:r>
            <a:br>
              <a:rPr lang="en-US" dirty="0"/>
            </a:br>
            <a:r>
              <a:rPr lang="en-US" dirty="0"/>
              <a:t> NAME CHAR VARYING(10) default (null),</a:t>
            </a:r>
            <a:br>
              <a:rPr lang="en-US" dirty="0"/>
            </a:br>
            <a:r>
              <a:rPr lang="en-US" dirty="0"/>
              <a:t> MOTHER CHAR(9) default (null)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alter table WOMAN add constraint C_01 primary key (SSN);</a:t>
            </a:r>
            <a:br>
              <a:rPr lang="en-US" dirty="0"/>
            </a:br>
            <a:r>
              <a:rPr lang="en-US" dirty="0"/>
              <a:t>alter table WOMAN add constraint C_02 </a:t>
            </a:r>
            <a:r>
              <a:rPr lang="en-US" dirty="0">
                <a:solidFill>
                  <a:srgbClr val="FF0000"/>
                </a:solidFill>
              </a:rPr>
              <a:t>foreign key (MOTHER) references WOMAN(SSN);</a:t>
            </a:r>
          </a:p>
        </p:txBody>
      </p:sp>
    </p:spTree>
    <p:extLst>
      <p:ext uri="{BB962C8B-B14F-4D97-AF65-F5344CB8AC3E}">
        <p14:creationId xmlns:p14="http://schemas.microsoft.com/office/powerpoint/2010/main" val="2379349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Unique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key can also refer to UNIQUE and not only to PRIMARY KEY</a:t>
            </a:r>
          </a:p>
          <a:p>
            <a:r>
              <a:rPr lang="en-US" dirty="0"/>
              <a:t>So we could also add to our database such a constraint, for which we look at an example</a:t>
            </a:r>
          </a:p>
          <a:p>
            <a:endParaRPr lang="en-US" dirty="0"/>
          </a:p>
          <a:p>
            <a:r>
              <a:rPr lang="en-US" dirty="0"/>
              <a:t>CREATE TABLE Test (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TestID</a:t>
            </a:r>
            <a:r>
              <a:rPr lang="en-US" dirty="0"/>
              <a:t>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TestPname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TestPcity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TestProfit</a:t>
            </a:r>
            <a:r>
              <a:rPr lang="en-US" dirty="0"/>
              <a:t> NUMBER</a:t>
            </a:r>
            <a:br>
              <a:rPr lang="en-US" dirty="0"/>
            </a:b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ALTER TABLE Test ADD CONSTRAINT </a:t>
            </a:r>
            <a:r>
              <a:rPr lang="en-US" dirty="0" err="1"/>
              <a:t>C_99</a:t>
            </a:r>
            <a:r>
              <a:rPr lang="en-US" dirty="0"/>
              <a:t> FOREIGN KEY (</a:t>
            </a:r>
            <a:r>
              <a:rPr lang="en-US" dirty="0" err="1"/>
              <a:t>TestPcity</a:t>
            </a:r>
            <a:r>
              <a:rPr lang="en-US" dirty="0"/>
              <a:t>, </a:t>
            </a:r>
            <a:r>
              <a:rPr lang="en-US" dirty="0" err="1"/>
              <a:t>TestProfit</a:t>
            </a:r>
            <a:r>
              <a:rPr lang="en-US" dirty="0"/>
              <a:t>) REFERENCES Plant(</a:t>
            </a:r>
            <a:r>
              <a:rPr lang="en-US" dirty="0" err="1"/>
              <a:t>Pcity</a:t>
            </a:r>
            <a:r>
              <a:rPr lang="en-US" dirty="0"/>
              <a:t>, Profit);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Tables To Be Defined</a:t>
            </a:r>
            <a:br>
              <a:rPr lang="en-US" dirty="0"/>
            </a:br>
            <a:r>
              <a:rPr lang="en-US" dirty="0"/>
              <a:t>And Some More . . .</a:t>
            </a:r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A5056-67D4-4F6B-9543-DD43EF93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3" y="3276600"/>
            <a:ext cx="8034534" cy="14239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Sometimes It Is Necessary To Define Tables First And Then Add Constraints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Consider the ER diagram below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relationships are many-to-one and we do not use an intermediate table</a:t>
            </a:r>
          </a:p>
          <a:p>
            <a:pPr>
              <a:defRPr/>
            </a:pPr>
            <a:r>
              <a:rPr lang="en-US" dirty="0"/>
              <a:t>We have a circular dependency</a:t>
            </a:r>
          </a:p>
          <a:p>
            <a:pPr lvl="1">
              <a:defRPr/>
            </a:pPr>
            <a:r>
              <a:rPr lang="en-US" dirty="0"/>
              <a:t>Country cannot be fully specified without Person</a:t>
            </a:r>
          </a:p>
          <a:p>
            <a:pPr lvl="1">
              <a:defRPr/>
            </a:pPr>
            <a:r>
              <a:rPr lang="en-US" dirty="0"/>
              <a:t>Person cannot be fully specified without Country</a:t>
            </a: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92683F8-5421-4767-94D5-43B74DD6D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69451"/>
              </p:ext>
            </p:extLst>
          </p:nvPr>
        </p:nvGraphicFramePr>
        <p:xfrm>
          <a:off x="1060790" y="2286000"/>
          <a:ext cx="793523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55328" imgH="1066395" progId="Visio.Drawing.11">
                  <p:embed/>
                </p:oleObj>
              </mc:Choice>
              <mc:Fallback>
                <p:oleObj name="Visio" r:id="rId3" imgW="5555328" imgH="106639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790" y="2286000"/>
                        <a:ext cx="793523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9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Sometimes It Is Necessary To Define Tables First And Then Add Constraints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you define a foreign key constraint, it cannot refer to a table that has not yet been designed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You have “circular” dependencies</a:t>
            </a:r>
          </a:p>
          <a:p>
            <a:pPr lvl="1">
              <a:defRPr/>
            </a:pPr>
            <a:r>
              <a:rPr lang="en-US" dirty="0"/>
              <a:t>You cannot fully define Person before Country</a:t>
            </a:r>
          </a:p>
          <a:p>
            <a:pPr lvl="1">
              <a:defRPr/>
            </a:pPr>
            <a:r>
              <a:rPr lang="en-US" dirty="0"/>
              <a:t>You cannot fully define Country before Person</a:t>
            </a:r>
          </a:p>
          <a:p>
            <a:pPr>
              <a:defRPr/>
            </a:pPr>
            <a:r>
              <a:rPr lang="en-US" dirty="0"/>
              <a:t>Therefore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/>
              <a:t>Produce basic definitions for Person and Country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/>
              <a:t>ALTER them later by adding foreign key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40182-6306-4CF1-967C-AD04CBB2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7698769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Are Constraints Checked?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row of the TABLE must satisfy the constraint</a:t>
            </a:r>
          </a:p>
          <a:p>
            <a:r>
              <a:rPr lang="en-US" dirty="0"/>
              <a:t>Constraints are checked as tables are modified (immediately or deferred until later, generally until the end of a transaction; you will learn what this means later)</a:t>
            </a:r>
          </a:p>
          <a:p>
            <a:r>
              <a:rPr lang="en-US" dirty="0"/>
              <a:t>The actual checking is done either before/after each statement or at the end of a transaction</a:t>
            </a:r>
          </a:p>
          <a:p>
            <a:pPr lvl="1"/>
            <a:r>
              <a:rPr lang="en-US" dirty="0"/>
              <a:t>It is done at the end of a transaction to allow changes that cannot be done in a single statement</a:t>
            </a:r>
          </a:p>
          <a:p>
            <a:pPr lvl="1"/>
            <a:r>
              <a:rPr lang="en-US" dirty="0"/>
              <a:t>For example, if Total = Checking + Savings and money is moved from Checking to Savings this constraint could be violated in the middle of the move, but must be satisfied before and after the move</a:t>
            </a:r>
          </a:p>
          <a:p>
            <a:r>
              <a:rPr lang="en-US" dirty="0"/>
              <a:t>So as part of specification of a constraint one can specify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NOT DEFERRABLE </a:t>
            </a:r>
            <a:r>
              <a:rPr lang="en-US" dirty="0"/>
              <a:t>(this is the default), or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DEFERRABLE</a:t>
            </a:r>
            <a:r>
              <a:rPr lang="en-US" dirty="0"/>
              <a:t>; (means: could be deferred); write </a:t>
            </a:r>
            <a:r>
              <a:rPr lang="en-US" b="1" i="1" dirty="0">
                <a:solidFill>
                  <a:srgbClr val="FF0000"/>
                </a:solidFill>
              </a:rPr>
              <a:t>DEFERRABLE INITIALLY DEFERRED </a:t>
            </a:r>
            <a:r>
              <a:rPr lang="en-US" dirty="0"/>
              <a:t>to make it immediately deferred; otherwise write </a:t>
            </a:r>
            <a:r>
              <a:rPr lang="en-US" b="1" i="1" dirty="0">
                <a:solidFill>
                  <a:srgbClr val="FF0000"/>
                </a:solidFill>
              </a:rPr>
              <a:t>DEFERRABLE INITIALLY  IMMEDIATE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829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0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 is like a CHECK constraint, </a:t>
            </a:r>
            <a:r>
              <a:rPr lang="en-US" b="1" i="1" dirty="0">
                <a:solidFill>
                  <a:srgbClr val="FC0128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it is not attached to a TABLE definition; it is “free floating” and can refer to several tables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C0128"/>
                </a:solidFill>
              </a:rPr>
              <a:t>CREATE ASSERTION</a:t>
            </a:r>
            <a:br>
              <a:rPr lang="en-US" dirty="0"/>
            </a:br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( (SELECT COUNT (*) FROM Plant)   </a:t>
            </a:r>
            <a:br>
              <a:rPr lang="en-US" dirty="0"/>
            </a:br>
            <a:r>
              <a:rPr lang="en-US" dirty="0"/>
              <a:t>  &lt;  (SELECT COUNT (*) FROM Customer)  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Assertions are more natural than previously described constraints, especially when referring to several tables</a:t>
            </a:r>
          </a:p>
          <a:p>
            <a:endParaRPr lang="en-US" dirty="0"/>
          </a:p>
          <a:p>
            <a:r>
              <a:rPr lang="en-US" dirty="0"/>
              <a:t>However, they are frequently not implemented</a:t>
            </a:r>
          </a:p>
          <a:p>
            <a:r>
              <a:rPr lang="en-US" dirty="0"/>
              <a:t>It is very difficult to implement them both correctly and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830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KEY And UNIQUE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9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UNIQUE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our old example</a:t>
            </a:r>
          </a:p>
          <a:p>
            <a:r>
              <a:rPr lang="en-US" dirty="0"/>
              <a:t>CREATE TABLE City</a:t>
            </a:r>
            <a:br>
              <a:rPr lang="en-US" dirty="0"/>
            </a:br>
            <a:r>
              <a:rPr lang="en-US" dirty="0"/>
              <a:t>Country NOT NULL, </a:t>
            </a:r>
            <a:br>
              <a:rPr lang="en-US" dirty="0"/>
            </a:br>
            <a:r>
              <a:rPr lang="en-US" dirty="0"/>
              <a:t>State, </a:t>
            </a:r>
            <a:br>
              <a:rPr lang="en-US" dirty="0"/>
            </a:br>
            <a:r>
              <a:rPr lang="en-US" dirty="0"/>
              <a:t>Name NOT NULL, </a:t>
            </a:r>
            <a:br>
              <a:rPr lang="en-US" dirty="0"/>
            </a:br>
            <a:r>
              <a:rPr lang="en-US" dirty="0"/>
              <a:t>Longitude NOT NULL, </a:t>
            </a:r>
            <a:br>
              <a:rPr lang="en-US" dirty="0"/>
            </a:br>
            <a:r>
              <a:rPr lang="en-US" dirty="0"/>
              <a:t>Latitude NOT NULL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 city can be identified in one of two ways</a:t>
            </a:r>
          </a:p>
          <a:p>
            <a:pPr lvl="1"/>
            <a:r>
              <a:rPr lang="en-US" dirty="0"/>
              <a:t>By its geographic location: Longitude and Latitude</a:t>
            </a:r>
          </a:p>
          <a:p>
            <a:pPr lvl="1"/>
            <a:r>
              <a:rPr lang="en-US" dirty="0"/>
              <a:t>By its official “hierarchy of names”: Country, State, Name</a:t>
            </a:r>
          </a:p>
          <a:p>
            <a:endParaRPr lang="en-US" dirty="0"/>
          </a:p>
          <a:p>
            <a:r>
              <a:rPr lang="en-US" dirty="0"/>
              <a:t>It may be the case that some countries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partitioned into states (or equivalent units)</a:t>
            </a:r>
          </a:p>
          <a:p>
            <a:pPr lvl="1"/>
            <a:r>
              <a:rPr lang="en-US" dirty="0"/>
              <a:t>For them it is natural to allow State to be NULL, as opposed to faking something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UNIQUE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is OK</a:t>
            </a:r>
          </a:p>
          <a:p>
            <a:r>
              <a:rPr lang="en-US" dirty="0"/>
              <a:t>CREATE TABLE City</a:t>
            </a:r>
            <a:br>
              <a:rPr lang="en-US" dirty="0"/>
            </a:br>
            <a:r>
              <a:rPr lang="en-US" dirty="0"/>
              <a:t>Country NOT NULL, </a:t>
            </a:r>
            <a:br>
              <a:rPr lang="en-US" dirty="0"/>
            </a:br>
            <a:r>
              <a:rPr lang="en-US" dirty="0"/>
              <a:t>State, </a:t>
            </a:r>
            <a:br>
              <a:rPr lang="en-US" dirty="0"/>
            </a:br>
            <a:r>
              <a:rPr lang="en-US" dirty="0"/>
              <a:t>Name NOT NULL, </a:t>
            </a:r>
            <a:br>
              <a:rPr lang="en-US" dirty="0"/>
            </a:br>
            <a:r>
              <a:rPr lang="en-US" dirty="0"/>
              <a:t>Longitude NOT NULL, </a:t>
            </a:r>
            <a:br>
              <a:rPr lang="en-US" dirty="0"/>
            </a:br>
            <a:r>
              <a:rPr lang="en-US" dirty="0"/>
              <a:t>Latitude NOT NULL,</a:t>
            </a:r>
            <a:br>
              <a:rPr lang="en-US" dirty="0"/>
            </a:br>
            <a:r>
              <a:rPr lang="en-US" dirty="0"/>
              <a:t>UNIQUE (Country, State, Name),</a:t>
            </a:r>
            <a:br>
              <a:rPr lang="en-US" dirty="0"/>
            </a:br>
            <a:r>
              <a:rPr lang="en-US" dirty="0"/>
              <a:t>PRIMARY KEY (Longitude, Latitude) 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UNIQUE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i="1" dirty="0">
                <a:solidFill>
                  <a:srgbClr val="FC0128"/>
                </a:solidFill>
              </a:rPr>
              <a:t>is not OK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/>
              <a:t>CREATE TABLE City</a:t>
            </a:r>
            <a:br>
              <a:rPr lang="en-US" dirty="0"/>
            </a:br>
            <a:r>
              <a:rPr lang="en-US" dirty="0"/>
              <a:t>Country NOT NULL, </a:t>
            </a:r>
            <a:br>
              <a:rPr lang="en-US" dirty="0"/>
            </a:br>
            <a:r>
              <a:rPr lang="en-US" dirty="0"/>
              <a:t>State, </a:t>
            </a:r>
            <a:br>
              <a:rPr lang="en-US" dirty="0"/>
            </a:br>
            <a:r>
              <a:rPr lang="en-US" dirty="0"/>
              <a:t>Name NOT NULL, </a:t>
            </a:r>
            <a:br>
              <a:rPr lang="en-US" dirty="0"/>
            </a:br>
            <a:r>
              <a:rPr lang="en-US" dirty="0"/>
              <a:t>Longitude NOT NULL, </a:t>
            </a:r>
            <a:br>
              <a:rPr lang="en-US" dirty="0"/>
            </a:br>
            <a:r>
              <a:rPr lang="en-US" dirty="0"/>
              <a:t>Latitude NOT NULL,</a:t>
            </a:r>
            <a:br>
              <a:rPr lang="en-US" dirty="0"/>
            </a:br>
            <a:r>
              <a:rPr lang="en-US" dirty="0"/>
              <a:t>PRIMARY KEY (Country, State, Name),</a:t>
            </a:r>
            <a:br>
              <a:rPr lang="en-US" dirty="0"/>
            </a:br>
            <a:r>
              <a:rPr lang="en-US" dirty="0"/>
              <a:t>UNIQUE (Longitude, Latitude) );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Because State could be NULL, not permitted in primary key</a:t>
            </a:r>
          </a:p>
          <a:p>
            <a:r>
              <a:rPr lang="en-US" dirty="0"/>
              <a:t>We will see why primary keys should not contain </a:t>
            </a:r>
            <a:r>
              <a:rPr lang="en-US" dirty="0" err="1"/>
              <a:t>NULLs</a:t>
            </a:r>
            <a:r>
              <a:rPr lang="en-US" dirty="0"/>
              <a:t> (there are other reasons for this too)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UNIQUE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 database</a:t>
            </a:r>
          </a:p>
          <a:p>
            <a:pPr lvl="1"/>
            <a:r>
              <a:rPr lang="en-US"/>
              <a:t>CREATE TABLE City_Population</a:t>
            </a:r>
            <a:br>
              <a:rPr lang="en-US"/>
            </a:br>
            <a:r>
              <a:rPr lang="en-US"/>
              <a:t>Country NOT NULL, </a:t>
            </a:r>
            <a:br>
              <a:rPr lang="en-US"/>
            </a:br>
            <a:r>
              <a:rPr lang="en-US"/>
              <a:t>State, </a:t>
            </a:r>
            <a:br>
              <a:rPr lang="en-US"/>
            </a:br>
            <a:r>
              <a:rPr lang="en-US"/>
              <a:t>Name NOT NULL, </a:t>
            </a:r>
            <a:br>
              <a:rPr lang="en-US"/>
            </a:br>
            <a:r>
              <a:rPr lang="en-US"/>
              <a:t>Longitude NOT NULL, </a:t>
            </a:r>
            <a:br>
              <a:rPr lang="en-US"/>
            </a:br>
            <a:r>
              <a:rPr lang="en-US"/>
              <a:t>Latitude NOT NULL,</a:t>
            </a:r>
            <a:br>
              <a:rPr lang="en-US"/>
            </a:br>
            <a:r>
              <a:rPr lang="en-US"/>
              <a:t>Population,</a:t>
            </a:r>
            <a:br>
              <a:rPr lang="en-US"/>
            </a:br>
            <a:r>
              <a:rPr lang="en-US"/>
              <a:t>PRIMARY KEY (Country, State, Name),</a:t>
            </a:r>
            <a:br>
              <a:rPr lang="en-US"/>
            </a:br>
            <a:r>
              <a:rPr lang="en-US"/>
              <a:t>UNIQUE (Longitude, Latitude) );</a:t>
            </a:r>
          </a:p>
          <a:p>
            <a:pPr lvl="1"/>
            <a:r>
              <a:rPr lang="en-US"/>
              <a:t>CREATE TABLE City_Size</a:t>
            </a:r>
            <a:br>
              <a:rPr lang="en-US"/>
            </a:br>
            <a:r>
              <a:rPr lang="en-US"/>
              <a:t>Country NOT NULL, </a:t>
            </a:r>
            <a:br>
              <a:rPr lang="en-US"/>
            </a:br>
            <a:r>
              <a:rPr lang="en-US"/>
              <a:t>State, </a:t>
            </a:r>
            <a:br>
              <a:rPr lang="en-US"/>
            </a:br>
            <a:r>
              <a:rPr lang="en-US"/>
              <a:t>Name NOT NULL, </a:t>
            </a:r>
            <a:br>
              <a:rPr lang="en-US"/>
            </a:br>
            <a:r>
              <a:rPr lang="en-US"/>
              <a:t>Longitude NOT NULL, </a:t>
            </a:r>
            <a:br>
              <a:rPr lang="en-US"/>
            </a:br>
            <a:r>
              <a:rPr lang="en-US"/>
              <a:t>Latitude NOT NULL,</a:t>
            </a:r>
            <a:br>
              <a:rPr lang="en-US"/>
            </a:br>
            <a:r>
              <a:rPr lang="en-US"/>
              <a:t>Size,</a:t>
            </a:r>
            <a:br>
              <a:rPr lang="en-US"/>
            </a:br>
            <a:r>
              <a:rPr lang="en-US"/>
              <a:t>PRIMARY KEY (Country, State, Name),</a:t>
            </a:r>
            <a:br>
              <a:rPr lang="en-US"/>
            </a:br>
            <a:r>
              <a:rPr lang="en-US"/>
              <a:t>UNIQUE (Longitude, Latitude) );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Relational Database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only on some of the basic capabilities for defining a relational database</a:t>
            </a:r>
          </a:p>
          <a:p>
            <a:r>
              <a:rPr lang="en-US" dirty="0"/>
              <a:t>The standard is very extensive and provides for a rich repertoire of useful capabilities</a:t>
            </a:r>
          </a:p>
          <a:p>
            <a:r>
              <a:rPr lang="en-US" dirty="0"/>
              <a:t>We can only touch on some of them, which we will do</a:t>
            </a:r>
          </a:p>
          <a:p>
            <a:r>
              <a:rPr lang="en-US" dirty="0"/>
              <a:t>But enough for defining reasonable-complexity databases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UNIQUE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combine information about cities from both tables</a:t>
            </a:r>
          </a:p>
          <a:p>
            <a:endParaRPr lang="en-US" dirty="0"/>
          </a:p>
          <a:p>
            <a:r>
              <a:rPr lang="en-US" dirty="0"/>
              <a:t>SELECT *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City_Population</a:t>
            </a:r>
            <a:r>
              <a:rPr lang="en-US" dirty="0"/>
              <a:t>, </a:t>
            </a:r>
            <a:r>
              <a:rPr lang="en-US" dirty="0" err="1"/>
              <a:t>City_Size</a:t>
            </a:r>
            <a:br>
              <a:rPr lang="en-US" dirty="0"/>
            </a:br>
            <a:r>
              <a:rPr lang="en-US" dirty="0"/>
              <a:t>WHERE (</a:t>
            </a:r>
            <a:r>
              <a:rPr lang="en-US" dirty="0" err="1"/>
              <a:t>City_Population.Country</a:t>
            </a:r>
            <a:r>
              <a:rPr lang="en-US" dirty="0"/>
              <a:t> = </a:t>
            </a:r>
            <a:r>
              <a:rPr lang="en-US" dirty="0" err="1"/>
              <a:t>City_Size.Country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City_Population.State</a:t>
            </a:r>
            <a:r>
              <a:rPr lang="en-US" dirty="0"/>
              <a:t> = </a:t>
            </a:r>
            <a:r>
              <a:rPr lang="en-US" dirty="0" err="1"/>
              <a:t>City_Size.State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City_Population.Name</a:t>
            </a:r>
            <a:r>
              <a:rPr lang="en-US" dirty="0"/>
              <a:t> = </a:t>
            </a:r>
            <a:r>
              <a:rPr lang="en-US" dirty="0" err="1"/>
              <a:t>City_Size.Name</a:t>
            </a:r>
            <a:r>
              <a:rPr lang="en-US" dirty="0"/>
              <a:t>) ;</a:t>
            </a:r>
          </a:p>
          <a:p>
            <a:r>
              <a:rPr lang="en-US" dirty="0"/>
              <a:t>We will not get anything for cities in countries that are not partitioned into states!</a:t>
            </a:r>
          </a:p>
          <a:p>
            <a:r>
              <a:rPr lang="en-US" dirty="0"/>
              <a:t>Because the result of comparison of say (Monaco, NULL, Monaco-Ville) = (Monaco, NULL, Monaco-Ville) is UNKNOWN</a:t>
            </a:r>
          </a:p>
          <a:p>
            <a:r>
              <a:rPr lang="en-US" dirty="0"/>
              <a:t>Therefore, we cannot have (</a:t>
            </a:r>
            <a:r>
              <a:rPr lang="en-US" dirty="0" err="1"/>
              <a:t>Country,State,Name</a:t>
            </a:r>
            <a:r>
              <a:rPr lang="en-US" dirty="0"/>
              <a:t>) as PRIMARY KEY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Workaround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can be done if we want to use UNIQUE set of attributes for joining in our example</a:t>
            </a:r>
          </a:p>
          <a:p>
            <a:r>
              <a:rPr lang="en-US" dirty="0"/>
              <a:t>SELECT *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City_Population</a:t>
            </a:r>
            <a:r>
              <a:rPr lang="en-US" dirty="0"/>
              <a:t>, </a:t>
            </a:r>
            <a:r>
              <a:rPr lang="en-US" dirty="0" err="1"/>
              <a:t>City_Size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City_Population.Country</a:t>
            </a:r>
            <a:r>
              <a:rPr lang="en-US" dirty="0"/>
              <a:t> = </a:t>
            </a:r>
            <a:r>
              <a:rPr lang="en-US" dirty="0" err="1"/>
              <a:t>City_Size.Country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City_Population.Name</a:t>
            </a:r>
            <a:r>
              <a:rPr lang="en-US" dirty="0"/>
              <a:t> = </a:t>
            </a:r>
            <a:r>
              <a:rPr lang="en-US" dirty="0" err="1"/>
              <a:t>City_Size.Name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City_Population.State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City_Size.State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OR (</a:t>
            </a:r>
            <a:r>
              <a:rPr lang="en-US" dirty="0" err="1">
                <a:solidFill>
                  <a:srgbClr val="FF0000"/>
                </a:solidFill>
              </a:rPr>
              <a:t>City_Population.State</a:t>
            </a:r>
            <a:r>
              <a:rPr lang="en-US" dirty="0">
                <a:solidFill>
                  <a:srgbClr val="FF0000"/>
                </a:solidFill>
              </a:rPr>
              <a:t> IS NULL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AND </a:t>
            </a:r>
            <a:r>
              <a:rPr lang="en-US" dirty="0" err="1">
                <a:solidFill>
                  <a:srgbClr val="FF0000"/>
                </a:solidFill>
              </a:rPr>
              <a:t>City_Size.State</a:t>
            </a:r>
            <a:r>
              <a:rPr lang="en-US" dirty="0">
                <a:solidFill>
                  <a:srgbClr val="FF0000"/>
                </a:solidFill>
              </a:rPr>
              <a:t> IS NULL ) )</a:t>
            </a:r>
            <a:r>
              <a:rPr lang="en-US" dirty="0"/>
              <a:t>;</a:t>
            </a:r>
          </a:p>
          <a:p>
            <a:r>
              <a:rPr lang="en-US" dirty="0"/>
              <a:t>But this is very burdensome and potentially easily forgotten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82A7-69B2-481F-8E00-D97B932BA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Old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976B-B7E2-4F82-BAAA-90319CA94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6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3EE-8CFE-4D0D-B8E5-737E2CF2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7792-0B9A-4654-ABAB-ED718523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A system tailored to MySQL with the capabilities to</a:t>
            </a:r>
          </a:p>
          <a:p>
            <a:pPr lvl="1"/>
            <a:r>
              <a:rPr lang="en-US" dirty="0"/>
              <a:t>Design a database (not restricted to MySQL)</a:t>
            </a:r>
          </a:p>
          <a:p>
            <a:pPr lvl="1"/>
            <a:r>
              <a:rPr lang="en-US" dirty="0"/>
              <a:t>Forward engineer a diagram/design into SQL DDL (we will see later  what SQL DDL looks like more precisely)</a:t>
            </a:r>
          </a:p>
          <a:p>
            <a:pPr lvl="1"/>
            <a:r>
              <a:rPr lang="en-US" dirty="0"/>
              <a:t>Reverse engineer a MySQL database to obtain a diagram/design</a:t>
            </a:r>
          </a:p>
          <a:p>
            <a:r>
              <a:rPr lang="en-US" dirty="0"/>
              <a:t>A fragment of our database in MySQL Workbench (similarly, in SQL Power Architect)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Next: The fragment’s forward-engineered SQL DDL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F7822-4266-4282-96BF-CA745C80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09" y="3962400"/>
            <a:ext cx="681339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6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C45-BA07-4527-82EA-B3431E78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Forwarded-Engineered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60DF-9572-4E56-B98F-1B9A82E8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MySQL Workbench Forward Engineering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SET @OLD_UNIQUE_CHECKS=@@UNIQUE_CHECKS, UNIQUE_CHECKS=0;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SET @OLD_FOREIGN_KEY_CHECKS=@@FOREIGN_KEY_CHECKS, FOREIGN_KEY_CHECKS=0;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SET @OLD_SQL_MODE=@@SQL_MODE, SQL_MODE='ONLY_FULL_GROUP_BY,STRICT_TRANS_TABLES,NO_ZERO_IN_DATE,NO_ZERO_DATE,ERROR_FOR_DIVISION_BY_ZERO,NO_ENGINE_SUBSTITUTION';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Schema 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Schema 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CREATE SCHEMA IF NOT EXISTS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 DEFAULT CHARACTER SET utf8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USE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9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C45-BA07-4527-82EA-B3431E78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Forwarded-Engineered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60DF-9572-4E56-B98F-1B9A82E8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Table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`.`Person`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CREATE TABLE IF NOT EXISTS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`.`Person`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`ID#`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`SS#`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`FN` VARCHAR(45)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`LN`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`DOB`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PRIMARY KEY (`ID#`),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UNIQUE INDEX `SS#_UNIQUE` (`SS#` ASC) VISIBLE)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ENGINE = </a:t>
            </a:r>
            <a:r>
              <a:rPr lang="en-US" sz="1800" dirty="0" err="1">
                <a:latin typeface="Consolas" panose="020B0609020204030204" pitchFamily="49" charset="0"/>
              </a:rPr>
              <a:t>InnoDB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9835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29E9-BEE7-4C16-BC89-DD7B97E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Forwarded-Engineered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4AE-4540-48E6-9479-C4721EE0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Table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`.`Child`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CREATE TABLE IF NOT EXISTS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`.`Child`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`ID#` INT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</a:t>
            </a:r>
            <a:r>
              <a:rPr lang="en-US" sz="1800" dirty="0" err="1">
                <a:latin typeface="Consolas" panose="020B0609020204030204" pitchFamily="49" charset="0"/>
              </a:rPr>
              <a:t>ChildName</a:t>
            </a:r>
            <a:r>
              <a:rPr lang="en-US" sz="1800" dirty="0">
                <a:latin typeface="Consolas" panose="020B0609020204030204" pitchFamily="49" charset="0"/>
              </a:rPr>
              <a:t>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PRIMARY KEY (`ID#`, `</a:t>
            </a:r>
            <a:r>
              <a:rPr lang="en-US" sz="1800" dirty="0" err="1">
                <a:latin typeface="Consolas" panose="020B0609020204030204" pitchFamily="49" charset="0"/>
              </a:rPr>
              <a:t>ChildName</a:t>
            </a:r>
            <a:r>
              <a:rPr lang="en-US" sz="1800" dirty="0">
                <a:latin typeface="Consolas" panose="020B0609020204030204" pitchFamily="49" charset="0"/>
              </a:rPr>
              <a:t>`),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CONSTRAINT `fk01`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FOREIGN KEY (`ID#`)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REFERENCES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`.`Person` (`ID#`)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ON DELETE NO ACTION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ON UPDATE NO ACTION)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ENGINE = </a:t>
            </a:r>
            <a:r>
              <a:rPr lang="en-US" sz="1800" dirty="0" err="1">
                <a:latin typeface="Consolas" panose="020B0609020204030204" pitchFamily="49" charset="0"/>
              </a:rPr>
              <a:t>InnoDB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4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D957-C2DD-4D1A-857A-117F8AA5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Forwarded-Engineered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1C60-F2AE-4C73-87EB-9F3AD96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Table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`.`Child`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CREATE TABLE IF NOT EXISTS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`.`Child`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</a:t>
            </a:r>
            <a:r>
              <a:rPr lang="en-US" sz="1800" dirty="0" err="1">
                <a:latin typeface="Consolas" panose="020B0609020204030204" pitchFamily="49" charset="0"/>
              </a:rPr>
              <a:t>ChildName</a:t>
            </a:r>
            <a:r>
              <a:rPr lang="en-US" sz="1800" dirty="0">
                <a:latin typeface="Consolas" panose="020B0609020204030204" pitchFamily="49" charset="0"/>
              </a:rPr>
              <a:t>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`</a:t>
            </a:r>
            <a:r>
              <a:rPr lang="en-US" sz="1800" dirty="0" err="1">
                <a:latin typeface="Consolas" panose="020B0609020204030204" pitchFamily="49" charset="0"/>
              </a:rPr>
              <a:t>Person_ID</a:t>
            </a:r>
            <a:r>
              <a:rPr lang="en-US" sz="1800" dirty="0">
                <a:latin typeface="Consolas" panose="020B0609020204030204" pitchFamily="49" charset="0"/>
              </a:rPr>
              <a:t>#` VARCHAR(45) NOT NULL,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PRIMARY KEY (`</a:t>
            </a:r>
            <a:r>
              <a:rPr lang="en-US" sz="1800" dirty="0" err="1">
                <a:latin typeface="Consolas" panose="020B0609020204030204" pitchFamily="49" charset="0"/>
              </a:rPr>
              <a:t>ChildName</a:t>
            </a:r>
            <a:r>
              <a:rPr lang="en-US" sz="1800" dirty="0">
                <a:latin typeface="Consolas" panose="020B0609020204030204" pitchFamily="49" charset="0"/>
              </a:rPr>
              <a:t>`, `</a:t>
            </a:r>
            <a:r>
              <a:rPr lang="en-US" sz="1800" dirty="0" err="1">
                <a:latin typeface="Consolas" panose="020B0609020204030204" pitchFamily="49" charset="0"/>
              </a:rPr>
              <a:t>Person_ID</a:t>
            </a:r>
            <a:r>
              <a:rPr lang="en-US" sz="1800" dirty="0">
                <a:latin typeface="Consolas" panose="020B0609020204030204" pitchFamily="49" charset="0"/>
              </a:rPr>
              <a:t>#`),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INDEX `</a:t>
            </a:r>
            <a:r>
              <a:rPr lang="en-US" sz="1800" dirty="0" err="1">
                <a:latin typeface="Consolas" panose="020B0609020204030204" pitchFamily="49" charset="0"/>
              </a:rPr>
              <a:t>fk_ChildName_Person_idx</a:t>
            </a:r>
            <a:r>
              <a:rPr lang="en-US" sz="1800" dirty="0">
                <a:latin typeface="Consolas" panose="020B0609020204030204" pitchFamily="49" charset="0"/>
              </a:rPr>
              <a:t>` (`</a:t>
            </a:r>
            <a:r>
              <a:rPr lang="en-US" sz="1800" dirty="0" err="1">
                <a:latin typeface="Consolas" panose="020B0609020204030204" pitchFamily="49" charset="0"/>
              </a:rPr>
              <a:t>Person_ID</a:t>
            </a:r>
            <a:r>
              <a:rPr lang="en-US" sz="1800" dirty="0">
                <a:latin typeface="Consolas" panose="020B0609020204030204" pitchFamily="49" charset="0"/>
              </a:rPr>
              <a:t>#` ASC) VISIBLE,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CONSTRAINT `</a:t>
            </a:r>
            <a:r>
              <a:rPr lang="en-US" sz="1800" dirty="0" err="1">
                <a:latin typeface="Consolas" panose="020B0609020204030204" pitchFamily="49" charset="0"/>
              </a:rPr>
              <a:t>fk_ChildName_Person</a:t>
            </a:r>
            <a:r>
              <a:rPr lang="en-US" sz="18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FOREIGN KEY (`</a:t>
            </a:r>
            <a:r>
              <a:rPr lang="en-US" sz="1800" dirty="0" err="1">
                <a:latin typeface="Consolas" panose="020B0609020204030204" pitchFamily="49" charset="0"/>
              </a:rPr>
              <a:t>Person_ID</a:t>
            </a:r>
            <a:r>
              <a:rPr lang="en-US" sz="1800" dirty="0">
                <a:latin typeface="Consolas" panose="020B0609020204030204" pitchFamily="49" charset="0"/>
              </a:rPr>
              <a:t>#`)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REFERENCES `</a:t>
            </a:r>
            <a:r>
              <a:rPr lang="en-US" sz="1800" dirty="0" err="1">
                <a:latin typeface="Consolas" panose="020B0609020204030204" pitchFamily="49" charset="0"/>
              </a:rPr>
              <a:t>mydb</a:t>
            </a:r>
            <a:r>
              <a:rPr lang="en-US" sz="1800" dirty="0">
                <a:latin typeface="Consolas" panose="020B0609020204030204" pitchFamily="49" charset="0"/>
              </a:rPr>
              <a:t>`.`Person` (`ID#`)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ON DELETE NO ACTION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ON UPDATE NO ACTION)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ENGINE = </a:t>
            </a:r>
            <a:r>
              <a:rPr lang="en-US" sz="1800" dirty="0" err="1">
                <a:latin typeface="Consolas" panose="020B0609020204030204" pitchFamily="49" charset="0"/>
              </a:rPr>
              <a:t>InnoDB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5487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C897-CECB-4573-ABB9-871ACE7A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Forwarded-Engineered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B46E-E24E-4754-AD19-84268A8E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-- Table `mydb`.`Car`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-- -----------------------------------------------------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CREATE TABLE IF NOT EXISTS `mydb`.`Car` (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`VIN` VARCHAR(45) NOT NULL,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`Color` VARCHAR(45) NOT NULL,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`Date` VARCHAR(45) NULL,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`Person_ID#` VARCHAR(45) NOT NULL,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PRIMARY KEY (`VIN`),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INDEX `fk_Car_Person1_idx` (`Person_ID#` ASC) VISIBLE,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CONSTRAINT `fk_Car_Person1`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  FOREIGN KEY (`Person_ID#`)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  REFERENCES `mydb`.`Person` (`ID#`)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  ON DELETE NO ACTION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    ON UPDATE NO ACTION)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ENGINE = InnoDB;</a:t>
            </a:r>
          </a:p>
        </p:txBody>
      </p:sp>
    </p:spTree>
    <p:extLst>
      <p:ext uri="{BB962C8B-B14F-4D97-AF65-F5344CB8AC3E}">
        <p14:creationId xmlns:p14="http://schemas.microsoft.com/office/powerpoint/2010/main" val="2902410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C897-CECB-4573-ABB9-871ACE7A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Forwarded-Engineered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B46E-E24E-4754-AD19-84268A8E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SET SQL_MODE=@OLD_SQL_MODE;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SET FOREIGN_KEY_CHECKS=@OLD_FOREIGN_KEY_CHECKS;</a:t>
            </a:r>
          </a:p>
          <a:p>
            <a:pPr marL="0" indent="0">
              <a:buNone/>
            </a:pPr>
            <a:r>
              <a:rPr lang="da-DK" altLang="da-DK" sz="1800" dirty="0">
                <a:latin typeface="Consolas" panose="020B0609020204030204" pitchFamily="49" charset="0"/>
              </a:rPr>
              <a:t>SET UNIQUE_CHECKS=@OLD_UNIQUE_CHECKS;</a:t>
            </a:r>
          </a:p>
        </p:txBody>
      </p:sp>
    </p:spTree>
    <p:extLst>
      <p:ext uri="{BB962C8B-B14F-4D97-AF65-F5344CB8AC3E}">
        <p14:creationId xmlns:p14="http://schemas.microsoft.com/office/powerpoint/2010/main" val="16605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br>
              <a:rPr lang="en-US" dirty="0"/>
            </a:br>
            <a:r>
              <a:rPr lang="en-US" dirty="0"/>
              <a:t>(Specifying A Relational Schema)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2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BB95-14F2-43C2-AE02-31688C3A3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AUTOINCREMENT For The Primary 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FC45-1C44-4AFD-BA10-C97673535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46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5AAF-1D63-470D-B2E0-2F9A48C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Auto-incrementing 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E17-5929-4643-A2FB-C8744D3AC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Primary keys are critical to the maintenance of the database</a:t>
            </a:r>
          </a:p>
          <a:p>
            <a:pPr lvl="1"/>
            <a:r>
              <a:rPr lang="en-US" dirty="0"/>
              <a:t>The primary key, in effect, identifies a specific row in a table (assume no duplicate rows, for simplicity, and common)</a:t>
            </a:r>
          </a:p>
          <a:p>
            <a:pPr lvl="1"/>
            <a:r>
              <a:rPr lang="en-US" dirty="0"/>
              <a:t>It is used typically for binary many-to-one mappings</a:t>
            </a:r>
          </a:p>
          <a:p>
            <a:r>
              <a:rPr lang="en-US" dirty="0"/>
              <a:t>Frequently, it is desirable that primary keys </a:t>
            </a:r>
            <a:r>
              <a:rPr lang="en-US" b="1" dirty="0">
                <a:solidFill>
                  <a:srgbClr val="FF0000"/>
                </a:solidFill>
              </a:rPr>
              <a:t>do not </a:t>
            </a:r>
            <a:r>
              <a:rPr lang="en-US" dirty="0"/>
              <a:t>reflect anything in the real world</a:t>
            </a:r>
          </a:p>
          <a:p>
            <a:pPr lvl="1"/>
            <a:r>
              <a:rPr lang="en-US" dirty="0"/>
              <a:t>Do not use, Social Security Numbers, Passport Numbers, or similar</a:t>
            </a:r>
          </a:p>
          <a:p>
            <a:r>
              <a:rPr lang="en-US" dirty="0"/>
              <a:t>Frequently, it is desirable that primary keys occupy little space </a:t>
            </a:r>
          </a:p>
          <a:p>
            <a:pPr lvl="1"/>
            <a:r>
              <a:rPr lang="en-US" dirty="0"/>
              <a:t>To have less space devoted to foreign keys (which are typically copies of primary keys)</a:t>
            </a:r>
          </a:p>
          <a:p>
            <a:pPr lvl="1"/>
            <a:r>
              <a:rPr lang="en-US" dirty="0"/>
              <a:t>To have less space devoted to indexes as we will see in a future unit; </a:t>
            </a:r>
            <a:r>
              <a:rPr lang="en-US" b="1" dirty="0">
                <a:solidFill>
                  <a:srgbClr val="FC0128"/>
                </a:solidFill>
              </a:rPr>
              <a:t>this is important for performance</a:t>
            </a:r>
          </a:p>
          <a:p>
            <a:r>
              <a:rPr lang="en-US" b="1" dirty="0">
                <a:solidFill>
                  <a:srgbClr val="FF0000"/>
                </a:solidFill>
              </a:rPr>
              <a:t>Frequently,  it is useful to generate primary keys as an auto-incrementing sequence of integers</a:t>
            </a:r>
          </a:p>
        </p:txBody>
      </p:sp>
    </p:spTree>
    <p:extLst>
      <p:ext uri="{BB962C8B-B14F-4D97-AF65-F5344CB8AC3E}">
        <p14:creationId xmlns:p14="http://schemas.microsoft.com/office/powerpoint/2010/main" val="3308539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ED68-B812-4ACC-827D-D2CAB2D3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1AEB-7B1A-44A4-8329-96331124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case is to start with 1 and increment by 1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Replace</a:t>
            </a:r>
          </a:p>
          <a:p>
            <a:pPr lvl="1"/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PRIMARY KEY (P)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552450" lvl="1" indent="0">
              <a:buNone/>
            </a:pPr>
            <a:r>
              <a:rPr lang="en-US" dirty="0"/>
              <a:t>		by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TABLE Plant (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Plant_Id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NUMBER GENERATED ALWAYS AS IDENTITY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P CHAR(10) NOT NULL,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Profit NUMBER, </a:t>
            </a:r>
            <a:br>
              <a:rPr lang="en-US" dirty="0"/>
            </a:br>
            <a:r>
              <a:rPr lang="en-US" dirty="0"/>
              <a:t> PRIMARY KEY (</a:t>
            </a:r>
            <a:r>
              <a:rPr lang="en-US" dirty="0" err="1"/>
              <a:t>Plant_Id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UNIQUE (P)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5524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6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B557-B4BE-4A21-BE49-D51A1868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9671-7324-476B-BBFF-F0DAB264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Plant_Id</a:t>
            </a:r>
            <a:r>
              <a:rPr lang="en-US" dirty="0"/>
              <a:t> will be </a:t>
            </a:r>
            <a:r>
              <a:rPr lang="en-US" b="1" dirty="0">
                <a:solidFill>
                  <a:srgbClr val="FF0000"/>
                </a:solidFill>
              </a:rPr>
              <a:t>auto-generated</a:t>
            </a:r>
          </a:p>
          <a:p>
            <a:r>
              <a:rPr lang="en-US" dirty="0"/>
              <a:t>The system needs to be told that it will serve as the primary key, otherwise it will not know that</a:t>
            </a:r>
          </a:p>
          <a:p>
            <a:r>
              <a:rPr lang="en-US" dirty="0"/>
              <a:t>Auto-generated primary key must be a number and a single column</a:t>
            </a:r>
          </a:p>
          <a:p>
            <a:r>
              <a:rPr lang="en-US" dirty="0"/>
              <a:t>When we insert the first tuple into Plant, specifying some values of P,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Pcity</a:t>
            </a:r>
            <a:r>
              <a:rPr lang="en-US" dirty="0"/>
              <a:t>, Profit, then 1 will be automatically inserted into </a:t>
            </a:r>
            <a:r>
              <a:rPr lang="en-US" dirty="0" err="1"/>
              <a:t>Plant_Id</a:t>
            </a:r>
            <a:endParaRPr lang="en-US" dirty="0"/>
          </a:p>
          <a:p>
            <a:r>
              <a:rPr lang="en-US" dirty="0"/>
              <a:t>So if we insert (276, Main, Chicago, 0.5), the system will insert (1, 276, Main, Chicago, 0.5) </a:t>
            </a:r>
          </a:p>
          <a:p>
            <a:r>
              <a:rPr lang="en-US" dirty="0"/>
              <a:t>When we insert the second tuple into Plant, specifying some values of P,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Pcity</a:t>
            </a:r>
            <a:r>
              <a:rPr lang="en-US" dirty="0"/>
              <a:t>, Profit, then 2 will be automatically inserted into </a:t>
            </a:r>
            <a:r>
              <a:rPr lang="en-US" dirty="0" err="1"/>
              <a:t>Plant_Id</a:t>
            </a:r>
            <a:endParaRPr lang="en-US" dirty="0"/>
          </a:p>
          <a:p>
            <a:r>
              <a:rPr lang="en-US" dirty="0"/>
              <a:t>So if we insert (93, Small, Boston, 0.6), the system will insert (2, 93, Small, Boston, 0.6)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13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9B66-945F-4104-83CD-313A79E2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EDA6-B64D-4EC1-B2F1-119D6CA5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users cannot modify such auto-generated primary keys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various option for the autoincrement keys</a:t>
            </a:r>
          </a:p>
          <a:p>
            <a:pPr lvl="1"/>
            <a:r>
              <a:rPr lang="en-US" dirty="0"/>
              <a:t>User can specify, e.g., start with 7 and increment by 12</a:t>
            </a:r>
          </a:p>
          <a:p>
            <a:pPr lvl="1"/>
            <a:r>
              <a:rPr lang="en-US" dirty="0"/>
              <a:t>User can specify the value of the autoincrement key for a new tuple (not ALWAYS by the systems as in the example)</a:t>
            </a:r>
          </a:p>
          <a:p>
            <a:pPr lvl="1"/>
            <a:endParaRPr lang="en-US" dirty="0"/>
          </a:p>
          <a:p>
            <a:r>
              <a:rPr lang="en-US" dirty="0"/>
              <a:t>Other attributes, and not only the primary key, can also be auto-generated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94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237-75BD-48B2-9962-89874F8C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999-936D-4803-9B40-E2DDE774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R(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GENERATED ALWAYS AS IDENTITY,</a:t>
            </a:r>
            <a:b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CHAR(30) </a:t>
            </a: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R (A) VALUES('ALICE’);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R (A) VALUES('BOB');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R;</a:t>
            </a:r>
          </a:p>
          <a:p>
            <a:pPr marL="0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A_ID A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------------------------------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ALICE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BOB</a:t>
            </a:r>
          </a:p>
          <a:p>
            <a:endParaRPr lang="en-US" dirty="0"/>
          </a:p>
          <a:p>
            <a:r>
              <a:rPr lang="en-US" dirty="0"/>
              <a:t>The old primary key was A</a:t>
            </a:r>
          </a:p>
        </p:txBody>
      </p:sp>
    </p:spTree>
    <p:extLst>
      <p:ext uri="{BB962C8B-B14F-4D97-AF65-F5344CB8AC3E}">
        <p14:creationId xmlns:p14="http://schemas.microsoft.com/office/powerpoint/2010/main" val="33332988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237-75BD-48B2-9962-89874F8C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999-936D-4803-9B40-E2DDE774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R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5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A = 'ALICE’ 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5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at line 2:</a:t>
            </a:r>
            <a:b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ORA-32796: cannot update a generated always identity column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R ;</a:t>
            </a:r>
          </a:p>
          <a:p>
            <a:pPr marL="0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A_ID A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------------------------------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ALICE</a:t>
            </a:r>
            <a:b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BOB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Cannot change the values of the primary key defined as IDENTITY in the table</a:t>
            </a:r>
          </a:p>
        </p:txBody>
      </p:sp>
    </p:spTree>
    <p:extLst>
      <p:ext uri="{BB962C8B-B14F-4D97-AF65-F5344CB8AC3E}">
        <p14:creationId xmlns:p14="http://schemas.microsoft.com/office/powerpoint/2010/main" val="2201132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237-75BD-48B2-9962-89874F8C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999-936D-4803-9B40-E2DDE774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S(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GENERATED ALWAYS AS IDENTITY,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CHAR(30) NOT NULL,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 (B),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NUMBER,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 REFERENCES 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 (B) VALUES('CAROL’);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 (B) VALUES('DON');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S;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                                      C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------------------------------ ----------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CAROL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DON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 foreign key attribute “to connect to” table R, for now NULL</a:t>
            </a:r>
          </a:p>
        </p:txBody>
      </p:sp>
    </p:spTree>
    <p:extLst>
      <p:ext uri="{BB962C8B-B14F-4D97-AF65-F5344CB8AC3E}">
        <p14:creationId xmlns:p14="http://schemas.microsoft.com/office/powerpoint/2010/main" val="746098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237-75BD-48B2-9962-89874F8C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999-936D-4803-9B40-E2DDE774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S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(C) =  (SELECT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R.A_ID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FROM R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WHERE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'ALICE’)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B ='DON' 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S 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                                      C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------------------------------ ----------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CAROL</a:t>
            </a:r>
            <a:br>
              <a:rPr lang="en-US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DON                                     1</a:t>
            </a:r>
          </a:p>
          <a:p>
            <a:endParaRPr lang="en-US" b="1" dirty="0"/>
          </a:p>
          <a:p>
            <a:r>
              <a:rPr lang="en-US" dirty="0"/>
              <a:t>“Connecting” Don to Alice</a:t>
            </a:r>
          </a:p>
        </p:txBody>
      </p:sp>
    </p:spTree>
    <p:extLst>
      <p:ext uri="{BB962C8B-B14F-4D97-AF65-F5344CB8AC3E}">
        <p14:creationId xmlns:p14="http://schemas.microsoft.com/office/powerpoint/2010/main" val="173272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2E05-25AF-42F8-8010-F73E19B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Power Architect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D2C780-D317-4D25-B1A5-60FF85D1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144" y="1219200"/>
            <a:ext cx="537771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Plant (</a:t>
            </a:r>
            <a:br>
              <a:rPr lang="en-US"/>
            </a:br>
            <a:r>
              <a:rPr lang="en-US"/>
              <a:t> P CHAR(10),</a:t>
            </a:r>
            <a:br>
              <a:rPr lang="en-US"/>
            </a:br>
            <a:r>
              <a:rPr lang="en-US"/>
              <a:t> Pname CHAR VARYING(10),</a:t>
            </a:r>
            <a:br>
              <a:rPr lang="en-US"/>
            </a:br>
            <a:r>
              <a:rPr lang="en-US"/>
              <a:t> Pcity CHAR VARYING(10),</a:t>
            </a:r>
            <a:br>
              <a:rPr lang="en-US"/>
            </a:br>
            <a:r>
              <a:rPr lang="en-US"/>
              <a:t> Profit NUMBER</a:t>
            </a:r>
            <a:br>
              <a:rPr lang="en-US"/>
            </a:br>
            <a:r>
              <a:rPr lang="en-US"/>
              <a:t>);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is a minimal definition</a:t>
            </a:r>
          </a:p>
          <a:p>
            <a:pPr lvl="1"/>
            <a:r>
              <a:rPr lang="en-US"/>
              <a:t>Name of the table</a:t>
            </a:r>
          </a:p>
          <a:p>
            <a:pPr lvl="1"/>
            <a:r>
              <a:rPr lang="en-US"/>
              <a:t>Names of the columns</a:t>
            </a:r>
          </a:p>
          <a:p>
            <a:pPr lvl="1"/>
            <a:r>
              <a:rPr lang="en-US"/>
              <a:t>Domains of the columns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0913-D934-40B2-85FD-B177A07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Power Architect Generated SQL</a:t>
            </a:r>
            <a:br>
              <a:rPr lang="en-US" dirty="0"/>
            </a:br>
            <a:r>
              <a:rPr lang="en-US" dirty="0"/>
              <a:t>For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B113-697E-4367-915B-8F2726D0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0C787-A431-4460-A771-B06B54BC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6810"/>
            <a:ext cx="4441149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66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UNKNOWN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5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UNKNOWN Using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a table and insert tuples into it</a:t>
            </a:r>
          </a:p>
          <a:p>
            <a:r>
              <a:rPr lang="en-US" dirty="0"/>
              <a:t>Our second tuple is interesting</a:t>
            </a:r>
          </a:p>
          <a:p>
            <a:pPr lvl="1"/>
            <a:r>
              <a:rPr lang="en-US" dirty="0"/>
              <a:t>For DDL and DML INSERT this satisfies the constraint (actually UNKNOWN)</a:t>
            </a:r>
          </a:p>
          <a:p>
            <a:pPr lvl="1"/>
            <a:r>
              <a:rPr lang="en-US" dirty="0"/>
              <a:t>For DML SELECT this does not satisfy the constraint (actually UNKNOWN)</a:t>
            </a:r>
          </a:p>
          <a:p>
            <a:pPr marL="4127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TEST_UNKNOWN (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CHAR VARYING(10),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CHAR VARYING(10),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 (X=Y)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marL="41275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TEST_UNKNOWN values('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TEST_UNKNOWN values('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b',null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TEST_UNKNOWN values('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c','d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3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UNKNOWN Using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created.</a:t>
            </a:r>
          </a:p>
          <a:p>
            <a:pPr marL="41275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row created.</a:t>
            </a:r>
          </a:p>
          <a:p>
            <a:pPr marL="41275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row created.</a:t>
            </a:r>
          </a:p>
          <a:p>
            <a:pPr marL="41275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TEST_UNKNOWN values('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c','d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ORA-02290: check constraint (KEDEM.SYS_C00111308) violated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 that the third tuple does not satisfy the constraint for DDL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52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UNKNOWN Using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TEST_UNKNOWN;</a:t>
            </a:r>
          </a:p>
          <a:p>
            <a:pPr marL="41275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Y</a:t>
            </a:r>
          </a:p>
          <a:p>
            <a:pPr marL="412750" lvl="1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</a:t>
            </a:r>
          </a:p>
          <a:p>
            <a:pPr marL="412750" lvl="1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table containing tuples that must satisfy the condition X = Y has two tuples</a:t>
            </a:r>
          </a:p>
          <a:p>
            <a:r>
              <a:rPr lang="en-US" dirty="0"/>
              <a:t>For the second tuple the value of the condition X = Y was UNKNOWN for Insert, and that was like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23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UNKNOWN Using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TEST_UNKNOWN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x=y;</a:t>
            </a:r>
          </a:p>
          <a:p>
            <a:pPr marL="41275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Y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</a:t>
            </a:r>
          </a:p>
          <a:p>
            <a:pPr marL="4127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One tuple is output when condition X = Y is specified</a:t>
            </a:r>
          </a:p>
          <a:p>
            <a:r>
              <a:rPr lang="en-US" dirty="0"/>
              <a:t>For the second tuple the value of the condition X = Y was UNKNOWN for Select, and that was like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236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6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proceed to the definition of the user level, that is to the definition of views</a:t>
            </a:r>
          </a:p>
          <a:p>
            <a:r>
              <a:rPr lang="en-US" dirty="0"/>
              <a:t>Generally speaking, a view consists of “continuously current” table that is derived by means of a  SELECT statement from other tables</a:t>
            </a:r>
          </a:p>
          <a:p>
            <a:r>
              <a:rPr lang="en-US" dirty="0"/>
              <a:t>For example, we could write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solidFill>
                  <a:srgbClr val="FC0128"/>
                </a:solidFill>
              </a:rPr>
              <a:t>	CREATE VIEW</a:t>
            </a:r>
            <a:r>
              <a:rPr lang="en-US" b="1" dirty="0"/>
              <a:t> </a:t>
            </a:r>
            <a:r>
              <a:rPr lang="en-US" dirty="0" err="1"/>
              <a:t>GoodPlant</a:t>
            </a:r>
            <a:br>
              <a:rPr lang="en-US" dirty="0"/>
            </a:br>
            <a:r>
              <a:rPr lang="en-US" dirty="0"/>
              <a:t>AS SELECT *</a:t>
            </a:r>
            <a:br>
              <a:rPr lang="en-US" dirty="0"/>
            </a:br>
            <a:r>
              <a:rPr lang="en-US" dirty="0"/>
              <a:t>FROM Plant</a:t>
            </a:r>
            <a:br>
              <a:rPr lang="en-US" dirty="0"/>
            </a:br>
            <a:r>
              <a:rPr lang="en-US" dirty="0"/>
              <a:t>WHERE Profit &gt; 0.0;</a:t>
            </a:r>
          </a:p>
          <a:p>
            <a:r>
              <a:rPr lang="en-US" dirty="0"/>
              <a:t>We could now execute a query against the view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SELECT P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GoodPlant</a:t>
            </a:r>
            <a:br>
              <a:rPr lang="en-US" dirty="0"/>
            </a:br>
            <a:r>
              <a:rPr lang="en-US" dirty="0"/>
              <a:t>WHERE City = 'Chicago';</a:t>
            </a:r>
          </a:p>
          <a:p>
            <a:r>
              <a:rPr lang="en-US" dirty="0"/>
              <a:t>This will give all P for Chicago where Profit is positive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Versus Snapshots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View is not a snapshot, which is static</a:t>
            </a:r>
          </a:p>
          <a:p>
            <a:r>
              <a:rPr lang="en-US"/>
              <a:t>View can be thought of as a procedure call</a:t>
            </a:r>
          </a:p>
          <a:p>
            <a:r>
              <a:rPr lang="en-US"/>
              <a:t>Therefore we should think of the following procedure for computing the answer to the last query:</a:t>
            </a:r>
          </a:p>
          <a:p>
            <a:r>
              <a:rPr lang="en-US"/>
              <a:t>The system computes the value of the table GoodPlant</a:t>
            </a:r>
          </a:p>
          <a:p>
            <a:r>
              <a:rPr lang="en-US"/>
              <a:t>The system executes the query against the table GoodPlant</a:t>
            </a:r>
          </a:p>
          <a:p>
            <a:r>
              <a:rPr lang="en-US"/>
              <a:t>In actuality, the system may compute the answer differently, however, the result will be equivalent to the canonical procedure described above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Defined by Queries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general, almost any query definition could be used to define a view, so we could have: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dirty="0"/>
              <a:t>	CREATE VIEW </a:t>
            </a:r>
            <a:r>
              <a:rPr lang="en-US" dirty="0" err="1"/>
              <a:t>Customer_In_The_City</a:t>
            </a:r>
            <a:br>
              <a:rPr lang="en-US" dirty="0"/>
            </a:br>
            <a:r>
              <a:rPr lang="en-US" dirty="0"/>
              <a:t>AS SELECT </a:t>
            </a:r>
            <a:r>
              <a:rPr lang="en-US" dirty="0" err="1"/>
              <a:t>Cname</a:t>
            </a:r>
            <a:br>
              <a:rPr lang="en-US" dirty="0"/>
            </a:br>
            <a:r>
              <a:rPr lang="en-US" dirty="0"/>
              <a:t>FROM Plant, Customer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Pcity</a:t>
            </a:r>
            <a:r>
              <a:rPr lang="en-US" dirty="0"/>
              <a:t> = </a:t>
            </a:r>
            <a:r>
              <a:rPr lang="en-US" dirty="0" err="1"/>
              <a:t>Ccity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Plant.C</a:t>
            </a:r>
            <a:r>
              <a:rPr lang="en-US" dirty="0"/>
              <a:t> = </a:t>
            </a:r>
            <a:r>
              <a:rPr lang="en-US" dirty="0" err="1"/>
              <a:t>Customer.C</a:t>
            </a:r>
            <a:r>
              <a:rPr lang="en-US" dirty="0"/>
              <a:t>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Views can also be defined </a:t>
            </a:r>
            <a:r>
              <a:rPr lang="en-US" b="1" cap="all" dirty="0">
                <a:solidFill>
                  <a:srgbClr val="FF0000"/>
                </a:solidFill>
              </a:rPr>
              <a:t>with CHECK option</a:t>
            </a:r>
            <a:r>
              <a:rPr lang="en-US" dirty="0"/>
              <a:t>, which we will discuss later.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Customer (</a:t>
            </a:r>
            <a:br>
              <a:rPr lang="en-US" dirty="0"/>
            </a:br>
            <a:r>
              <a:rPr lang="en-US" dirty="0"/>
              <a:t> C CHAR(10),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Cname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Ccity</a:t>
            </a:r>
            <a:r>
              <a:rPr lang="en-US" dirty="0"/>
              <a:t> CHAR VARYING(10),</a:t>
            </a:r>
            <a:br>
              <a:rPr lang="en-US" dirty="0"/>
            </a:br>
            <a:r>
              <a:rPr lang="en-US" dirty="0"/>
              <a:t> P CHAR(10)</a:t>
            </a:r>
            <a:br>
              <a:rPr lang="en-US" dirty="0"/>
            </a:b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minimal definition</a:t>
            </a:r>
          </a:p>
          <a:p>
            <a:pPr lvl="1"/>
            <a:r>
              <a:rPr lang="en-US" dirty="0"/>
              <a:t>Name of the table</a:t>
            </a:r>
          </a:p>
          <a:p>
            <a:pPr lvl="1"/>
            <a:r>
              <a:rPr lang="en-US" dirty="0"/>
              <a:t>Names of the columns</a:t>
            </a:r>
          </a:p>
          <a:p>
            <a:pPr lvl="1"/>
            <a:r>
              <a:rPr lang="en-US" dirty="0"/>
              <a:t>Domains of the columns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Views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Views, in principle, can be updated just like the base tables</a:t>
            </a:r>
          </a:p>
          <a:p>
            <a:r>
              <a:rPr lang="en-US" dirty="0"/>
              <a:t>However, all updates to views must be reflected in a correct update to the base table.</a:t>
            </a:r>
          </a:p>
          <a:p>
            <a:r>
              <a:rPr lang="en-US" dirty="0"/>
              <a:t>Let us start with the view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CREATE VIEW </a:t>
            </a:r>
            <a:r>
              <a:rPr lang="en-US" dirty="0" err="1"/>
              <a:t>GoodPlant</a:t>
            </a:r>
            <a:br>
              <a:rPr lang="en-US" dirty="0"/>
            </a:br>
            <a:r>
              <a:rPr lang="en-US" dirty="0"/>
              <a:t>AS SELECT *</a:t>
            </a:r>
            <a:br>
              <a:rPr lang="en-US" dirty="0"/>
            </a:br>
            <a:r>
              <a:rPr lang="en-US" dirty="0"/>
              <a:t>FROM Plant</a:t>
            </a:r>
            <a:br>
              <a:rPr lang="en-US" dirty="0"/>
            </a:br>
            <a:r>
              <a:rPr lang="en-US" dirty="0"/>
              <a:t>WHERE Profit &gt; 0.0;</a:t>
            </a:r>
          </a:p>
          <a:p>
            <a:r>
              <a:rPr lang="en-US" dirty="0"/>
              <a:t>Then it is clear what should be inserted into the table Plant if the following is issued: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INSERT INTO </a:t>
            </a:r>
            <a:r>
              <a:rPr lang="en-US" dirty="0" err="1"/>
              <a:t>GoodPlant</a:t>
            </a:r>
            <a:br>
              <a:rPr lang="en-US" dirty="0"/>
            </a:br>
            <a:r>
              <a:rPr lang="en-US" dirty="0"/>
              <a:t>VALUES (675, 'Major', 'Philadelphia', .25);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Views While Forcing Defaults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now the view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CREATE VIEW SomePlant</a:t>
            </a:r>
            <a:br>
              <a:rPr lang="en-US"/>
            </a:br>
            <a:r>
              <a:rPr lang="en-US"/>
              <a:t>AS SELECT P, Pname, City</a:t>
            </a:r>
            <a:br>
              <a:rPr lang="en-US"/>
            </a:br>
            <a:r>
              <a:rPr lang="en-US"/>
              <a:t>FROM Plant;</a:t>
            </a:r>
          </a:p>
          <a:p>
            <a:r>
              <a:rPr lang="en-US"/>
              <a:t>Then, if the value of Profit can be NULL or has a defined default value, it is clear what should be inserted into the table Plant if the following is issued: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INSERT INTO SomePlant</a:t>
            </a:r>
            <a:br>
              <a:rPr lang="en-US"/>
            </a:br>
            <a:r>
              <a:rPr lang="en-US"/>
              <a:t>VALUES (675, 'Major', 'Philadelphia');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To View Not Reflected In It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CREATE VIEW Plant_In_Chicago</a:t>
            </a:r>
            <a:br>
              <a:rPr lang="en-US"/>
            </a:br>
            <a:r>
              <a:rPr lang="en-US"/>
              <a:t>AS SELECT *</a:t>
            </a:r>
            <a:br>
              <a:rPr lang="en-US"/>
            </a:br>
            <a:r>
              <a:rPr lang="en-US"/>
              <a:t>FROM Plant</a:t>
            </a:r>
            <a:br>
              <a:rPr lang="en-US"/>
            </a:br>
            <a:r>
              <a:rPr lang="en-US"/>
              <a:t>WHERE City = 'Chicago';</a:t>
            </a:r>
          </a:p>
          <a:p>
            <a:r>
              <a:rPr lang="en-US"/>
              <a:t>According to SQL the following update is valid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INSERT INTO Plant_In_Chicago</a:t>
            </a:r>
            <a:br>
              <a:rPr lang="en-US"/>
            </a:br>
            <a:r>
              <a:rPr lang="en-US"/>
              <a:t>VALUES (897,'Minor','Philadelphia',.1);</a:t>
            </a:r>
          </a:p>
          <a:p>
            <a:r>
              <a:rPr lang="en-US"/>
              <a:t>It is reflected properly in the base table Plant, however, it does not show in the view, of course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Updates Not Reflected in View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if we define the view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CREATE VIEW </a:t>
            </a:r>
            <a:r>
              <a:rPr lang="en-US" dirty="0" err="1"/>
              <a:t>Plant_In_Chicago</a:t>
            </a:r>
            <a:br>
              <a:rPr lang="en-US" dirty="0"/>
            </a:br>
            <a:r>
              <a:rPr lang="en-US" dirty="0"/>
              <a:t>AS SELECT *</a:t>
            </a:r>
            <a:br>
              <a:rPr lang="en-US" dirty="0"/>
            </a:br>
            <a:r>
              <a:rPr lang="en-US" dirty="0"/>
              <a:t>FROM Plant</a:t>
            </a:r>
            <a:br>
              <a:rPr lang="en-US" dirty="0"/>
            </a:br>
            <a:r>
              <a:rPr lang="en-US" dirty="0"/>
              <a:t>WHERE City = 'Chicago'</a:t>
            </a:r>
            <a:br>
              <a:rPr lang="en-US" dirty="0"/>
            </a:br>
            <a:r>
              <a:rPr lang="en-US" b="1" dirty="0">
                <a:solidFill>
                  <a:srgbClr val="FC0128"/>
                </a:solidFill>
              </a:rPr>
              <a:t>WITH CHECK OPTION</a:t>
            </a:r>
            <a:r>
              <a:rPr lang="en-US" dirty="0"/>
              <a:t>;</a:t>
            </a:r>
          </a:p>
          <a:p>
            <a:r>
              <a:rPr lang="en-US" dirty="0"/>
              <a:t>Then the update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INSERT INTO </a:t>
            </a:r>
            <a:r>
              <a:rPr lang="en-US" dirty="0" err="1"/>
              <a:t>Plant_In_Chicago</a:t>
            </a:r>
            <a:br>
              <a:rPr lang="en-US" dirty="0"/>
            </a:br>
            <a:r>
              <a:rPr lang="en-US" dirty="0"/>
              <a:t>VALUES (897,'Minor','Philadelphia',.1);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will be rejected as it does not satisfy the view condition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Views Cannot Be Updated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CREATE VIEW </a:t>
            </a:r>
            <a:r>
              <a:rPr lang="en-US" dirty="0" err="1"/>
              <a:t>Profit_On_Date</a:t>
            </a:r>
            <a:br>
              <a:rPr lang="en-US" dirty="0"/>
            </a:br>
            <a:r>
              <a:rPr lang="en-US" dirty="0"/>
              <a:t>AS SELECT Profit, Date</a:t>
            </a:r>
            <a:br>
              <a:rPr lang="en-US" dirty="0"/>
            </a:br>
            <a:r>
              <a:rPr lang="en-US" dirty="0"/>
              <a:t>FROM Plant, Invoice, Customer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Plant.P</a:t>
            </a:r>
            <a:r>
              <a:rPr lang="en-US" dirty="0"/>
              <a:t> = </a:t>
            </a:r>
            <a:r>
              <a:rPr lang="en-US" dirty="0" err="1"/>
              <a:t>Customer.P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Invoice.C</a:t>
            </a:r>
            <a:r>
              <a:rPr lang="en-US" dirty="0"/>
              <a:t> = </a:t>
            </a:r>
            <a:r>
              <a:rPr lang="en-US" dirty="0" err="1"/>
              <a:t>Customer.C</a:t>
            </a:r>
            <a:r>
              <a:rPr lang="en-US" dirty="0"/>
              <a:t>;</a:t>
            </a:r>
          </a:p>
          <a:p>
            <a:r>
              <a:rPr lang="en-US" dirty="0"/>
              <a:t>There is no meaning to the update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INSERT INTO </a:t>
            </a:r>
            <a:r>
              <a:rPr lang="en-US" dirty="0" err="1"/>
              <a:t>Profit_On_Date</a:t>
            </a:r>
            <a:br>
              <a:rPr lang="en-US" dirty="0"/>
            </a:br>
            <a:r>
              <a:rPr lang="en-US" dirty="0"/>
              <a:t>VALUES (0.9,2009-02-01);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there is no  well-defined way for reflecting this update in the base tables</a:t>
            </a:r>
          </a:p>
          <a:p>
            <a:pPr lvl="1"/>
            <a:r>
              <a:rPr lang="en-US" dirty="0"/>
              <a:t>Several tables would need to be modified in a non-deterministic fashion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Views That Cannot Be Updated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CREATE VIEW </a:t>
            </a:r>
            <a:r>
              <a:rPr lang="en-US" dirty="0" err="1"/>
              <a:t>Avg_Amt</a:t>
            </a:r>
            <a:br>
              <a:rPr lang="en-US" dirty="0"/>
            </a:br>
            <a:r>
              <a:rPr lang="en-US" dirty="0"/>
              <a:t>AS SELECT AVG(</a:t>
            </a:r>
            <a:r>
              <a:rPr lang="en-US" dirty="0" err="1"/>
              <a:t>Amt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Invoice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Idate</a:t>
            </a:r>
            <a:r>
              <a:rPr lang="en-US" dirty="0"/>
              <a:t> = ‘2009-02-01’;</a:t>
            </a:r>
          </a:p>
          <a:p>
            <a:r>
              <a:rPr lang="en-US" dirty="0"/>
              <a:t>It is not permitted to issue: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INSERT INTO </a:t>
            </a:r>
            <a:r>
              <a:rPr lang="en-US" dirty="0" err="1"/>
              <a:t>Avg_Amt</a:t>
            </a:r>
            <a:br>
              <a:rPr lang="en-US" dirty="0"/>
            </a:br>
            <a:r>
              <a:rPr lang="en-US" dirty="0"/>
              <a:t>VALUES (75);</a:t>
            </a:r>
          </a:p>
          <a:p>
            <a:pPr lvl="1"/>
            <a:r>
              <a:rPr lang="en-US" dirty="0"/>
              <a:t>There is no way of changing the base tables in a well-defined way.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Views That Cannot Be Updated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CREATE VIEW </a:t>
            </a:r>
            <a:r>
              <a:rPr lang="en-US" dirty="0" err="1"/>
              <a:t>Cities_With_Plant</a:t>
            </a:r>
            <a:br>
              <a:rPr lang="en-US" dirty="0"/>
            </a:br>
            <a:r>
              <a:rPr lang="en-US" dirty="0"/>
              <a:t>AS SELECT </a:t>
            </a:r>
            <a:r>
              <a:rPr lang="en-US" dirty="0" err="1"/>
              <a:t>Pcity</a:t>
            </a:r>
            <a:br>
              <a:rPr lang="en-US" dirty="0"/>
            </a:br>
            <a:r>
              <a:rPr lang="en-US" dirty="0"/>
              <a:t>FROM Plant;</a:t>
            </a:r>
          </a:p>
          <a:p>
            <a:r>
              <a:rPr lang="en-US" dirty="0"/>
              <a:t>It is not permitted to issue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INSERT INTO </a:t>
            </a:r>
            <a:r>
              <a:rPr lang="en-US" dirty="0" err="1"/>
              <a:t>Cities_With_Plant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VALUES ('Palm Beach');</a:t>
            </a:r>
          </a:p>
          <a:p>
            <a:pPr lvl="1"/>
            <a:r>
              <a:rPr lang="en-US" dirty="0"/>
              <a:t>P cannot have a NULL value, as it was the primary key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That Are Updatable In Standard SQL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are the major conditions (there are others) that must be true for an updatable view</a:t>
            </a:r>
          </a:p>
          <a:p>
            <a:endParaRPr lang="en-US" dirty="0"/>
          </a:p>
          <a:p>
            <a:pPr lvl="1"/>
            <a:r>
              <a:rPr lang="en-US" dirty="0"/>
              <a:t>Is drawn from one TABLE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No joins, unions, differences, intersections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the underlying TABLE is a view, it must be updatable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SELECTed</a:t>
            </a:r>
            <a:r>
              <a:rPr lang="en-US" dirty="0"/>
              <a:t> columns are column references (each column at most once and without DISTINCT) and not values or aggregates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No GROUP BY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Views That Should Be Updatable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may make sense to update views that the SQL standard does not allow to update and it is now sometimes permissible; that is, in some implementations</a:t>
            </a:r>
          </a:p>
          <a:p>
            <a:r>
              <a:rPr lang="en-US"/>
              <a:t>If we have two tables</a:t>
            </a:r>
          </a:p>
          <a:p>
            <a:pPr lvl="1"/>
            <a:r>
              <a:rPr lang="en-US"/>
              <a:t>R(</a:t>
            </a:r>
            <a:r>
              <a:rPr lang="en-US" u="sng"/>
              <a:t>SSN</a:t>
            </a:r>
            <a:r>
              <a:rPr lang="en-US"/>
              <a:t>, Salary)</a:t>
            </a:r>
          </a:p>
          <a:p>
            <a:pPr lvl="1"/>
            <a:r>
              <a:rPr lang="en-US"/>
              <a:t>S(</a:t>
            </a:r>
            <a:r>
              <a:rPr lang="en-US" u="sng"/>
              <a:t>SSN</a:t>
            </a:r>
            <a:r>
              <a:rPr lang="en-US"/>
              <a:t>, Address)</a:t>
            </a:r>
            <a:br>
              <a:rPr lang="en-US"/>
            </a:br>
            <a:endParaRPr lang="en-US"/>
          </a:p>
          <a:p>
            <a:r>
              <a:rPr lang="en-US"/>
              <a:t>Consider the view</a:t>
            </a:r>
            <a:br>
              <a:rPr lang="en-US"/>
            </a:br>
            <a:br>
              <a:rPr lang="en-US"/>
            </a:br>
            <a:r>
              <a:rPr lang="en-US"/>
              <a:t>CREATE VIEW RS</a:t>
            </a:r>
            <a:br>
              <a:rPr lang="en-US"/>
            </a:br>
            <a:r>
              <a:rPr lang="en-US"/>
              <a:t>AS SELECT R.SSN AS SSN, Salary, Address</a:t>
            </a:r>
            <a:br>
              <a:rPr lang="en-US"/>
            </a:br>
            <a:r>
              <a:rPr lang="en-US"/>
              <a:t>FROM R, S</a:t>
            </a:r>
            <a:br>
              <a:rPr lang="en-US"/>
            </a:br>
            <a:r>
              <a:rPr lang="en-US"/>
              <a:t>WHERE R.SSN = S.SSN ;</a:t>
            </a:r>
          </a:p>
          <a:p>
            <a:r>
              <a:rPr lang="en-US"/>
              <a:t>And it is perfectly clear what to do if a new employee is inserted into RS: i.e., how to reflect this in R and in S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Views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prohibits this</a:t>
            </a:r>
          </a:p>
          <a:p>
            <a:r>
              <a:rPr lang="en-US" dirty="0"/>
              <a:t>But Oracle actually will execute correctly</a:t>
            </a:r>
          </a:p>
          <a:p>
            <a:r>
              <a:rPr lang="en-US" dirty="0"/>
              <a:t>But Oracle will do very strange things too when you attempt to update views in strange ways</a:t>
            </a:r>
          </a:p>
          <a:p>
            <a:r>
              <a:rPr lang="en-US" dirty="0"/>
              <a:t>The standard mechanism for updating relatively complex views when it makes sense uses </a:t>
            </a:r>
            <a:r>
              <a:rPr lang="en-US" b="1" dirty="0">
                <a:solidFill>
                  <a:srgbClr val="FF0000"/>
                </a:solidFill>
              </a:rPr>
              <a:t>INSTEAD</a:t>
            </a:r>
            <a:r>
              <a:rPr lang="en-US" dirty="0"/>
              <a:t> triggers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TABLE Invoice (</a:t>
            </a:r>
            <a:br>
              <a:rPr lang="en-US"/>
            </a:br>
            <a:r>
              <a:rPr lang="en-US"/>
              <a:t> I CHAR(10),</a:t>
            </a:r>
            <a:br>
              <a:rPr lang="en-US"/>
            </a:br>
            <a:r>
              <a:rPr lang="en-US"/>
              <a:t> Amt NUMBER,</a:t>
            </a:r>
            <a:br>
              <a:rPr lang="en-US"/>
            </a:br>
            <a:r>
              <a:rPr lang="en-US"/>
              <a:t> Idate DATE,</a:t>
            </a:r>
            <a:br>
              <a:rPr lang="en-US"/>
            </a:br>
            <a:r>
              <a:rPr lang="en-US"/>
              <a:t> C CHAR(10)</a:t>
            </a:r>
            <a:br>
              <a:rPr lang="en-US"/>
            </a:br>
            <a:r>
              <a:rPr lang="en-US"/>
              <a:t>);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is a minimal definition</a:t>
            </a:r>
          </a:p>
          <a:p>
            <a:pPr lvl="1"/>
            <a:r>
              <a:rPr lang="en-US"/>
              <a:t>Name of the table</a:t>
            </a:r>
          </a:p>
          <a:p>
            <a:pPr lvl="1"/>
            <a:r>
              <a:rPr lang="en-US"/>
              <a:t>Names of the columns</a:t>
            </a:r>
          </a:p>
          <a:p>
            <a:pPr lvl="1"/>
            <a:r>
              <a:rPr lang="en-US"/>
              <a:t>Domains of the columns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32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A View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cap="all" dirty="0">
                <a:solidFill>
                  <a:srgbClr val="FF0000"/>
                </a:solidFill>
              </a:rPr>
              <a:t>create table </a:t>
            </a:r>
            <a:r>
              <a:rPr lang="en-US" dirty="0"/>
              <a:t>r (</a:t>
            </a:r>
            <a:br>
              <a:rPr lang="en-US" dirty="0"/>
            </a:br>
            <a:r>
              <a:rPr lang="en-US" dirty="0"/>
              <a:t>a </a:t>
            </a:r>
            <a:r>
              <a:rPr lang="en-US" cap="all" dirty="0"/>
              <a:t>char (10) 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 </a:t>
            </a:r>
            <a:r>
              <a:rPr lang="en-US" cap="all" dirty="0"/>
              <a:t>char (10) 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cap="all" dirty="0"/>
              <a:t> primary key </a:t>
            </a:r>
            <a:r>
              <a:rPr lang="en-US" dirty="0"/>
              <a:t>(a)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cap="all" dirty="0">
                <a:solidFill>
                  <a:srgbClr val="FF0000"/>
                </a:solidFill>
              </a:rPr>
              <a:t>create table </a:t>
            </a:r>
            <a:r>
              <a:rPr lang="en-US" dirty="0"/>
              <a:t>s (</a:t>
            </a:r>
            <a:br>
              <a:rPr lang="en-US" dirty="0"/>
            </a:br>
            <a:r>
              <a:rPr lang="en-US" dirty="0"/>
              <a:t>a </a:t>
            </a:r>
            <a:r>
              <a:rPr lang="en-US" cap="all" dirty="0"/>
              <a:t>char (10) 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 </a:t>
            </a:r>
            <a:r>
              <a:rPr lang="en-US" cap="all" dirty="0"/>
              <a:t>char (10) 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cap="all" dirty="0"/>
              <a:t>primary key </a:t>
            </a:r>
            <a:r>
              <a:rPr lang="en-US" dirty="0"/>
              <a:t>(a)</a:t>
            </a:r>
            <a:br>
              <a:rPr lang="en-US" dirty="0"/>
            </a:br>
            <a:r>
              <a:rPr lang="en-US" dirty="0"/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cap="all" dirty="0">
                <a:solidFill>
                  <a:srgbClr val="FF0000"/>
                </a:solidFill>
              </a:rPr>
              <a:t>create view </a:t>
            </a:r>
            <a:r>
              <a:rPr lang="en-US" dirty="0"/>
              <a:t>t AS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r.a</a:t>
            </a:r>
            <a:r>
              <a:rPr lang="en-US" dirty="0"/>
              <a:t> AS a, </a:t>
            </a:r>
            <a:r>
              <a:rPr lang="en-US" dirty="0" err="1"/>
              <a:t>r.b</a:t>
            </a:r>
            <a:r>
              <a:rPr lang="en-US" dirty="0"/>
              <a:t> AS b, </a:t>
            </a:r>
            <a:r>
              <a:rPr lang="en-US" dirty="0" err="1"/>
              <a:t>s.c</a:t>
            </a:r>
            <a:r>
              <a:rPr lang="en-US" dirty="0"/>
              <a:t> AS c</a:t>
            </a:r>
            <a:br>
              <a:rPr lang="en-US" dirty="0"/>
            </a:br>
            <a:r>
              <a:rPr lang="en-US" dirty="0"/>
              <a:t>FROM r, s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r.a</a:t>
            </a:r>
            <a:r>
              <a:rPr lang="en-US" dirty="0"/>
              <a:t> = </a:t>
            </a:r>
            <a:r>
              <a:rPr lang="en-US" dirty="0" err="1"/>
              <a:t>s.a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A View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cap="all" dirty="0">
                <a:solidFill>
                  <a:srgbClr val="FF0000"/>
                </a:solidFill>
              </a:rPr>
              <a:t>create TRIGGER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trigger02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instead of update on </a:t>
            </a:r>
            <a:r>
              <a:rPr lang="en-US" dirty="0"/>
              <a:t>t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referencing new AS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new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cap="all" dirty="0">
                <a:solidFill>
                  <a:srgbClr val="FF0000"/>
                </a:solidFill>
              </a:rPr>
              <a:t>begin update </a:t>
            </a:r>
            <a:r>
              <a:rPr lang="en-US" dirty="0"/>
              <a:t>s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set</a:t>
            </a:r>
            <a:r>
              <a:rPr lang="en-US" dirty="0"/>
              <a:t> c = :</a:t>
            </a:r>
            <a:r>
              <a:rPr lang="en-US" dirty="0" err="1"/>
              <a:t>new.c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where</a:t>
            </a:r>
            <a:r>
              <a:rPr lang="en-US" cap="all" dirty="0"/>
              <a:t> </a:t>
            </a:r>
            <a:r>
              <a:rPr lang="en-US" dirty="0"/>
              <a:t>a = :</a:t>
            </a:r>
            <a:r>
              <a:rPr lang="en-US" dirty="0" err="1"/>
              <a:t>old.a</a:t>
            </a:r>
            <a:r>
              <a:rPr lang="en-US" dirty="0"/>
              <a:t>;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 err="1"/>
              <a:t>trigger02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RUN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 t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set</a:t>
            </a:r>
            <a:r>
              <a:rPr lang="en-US" dirty="0"/>
              <a:t> c = 'q'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where</a:t>
            </a:r>
            <a:r>
              <a:rPr lang="en-US" dirty="0"/>
              <a:t> a = '2';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A View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R, S, and view T before update on the view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pt-BR" dirty="0"/>
              <a:t>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f</a:t>
            </a:r>
          </a:p>
          <a:p>
            <a:pPr>
              <a:buFont typeface="Monotype Sorts" pitchFamily="2" charset="2"/>
              <a:buNone/>
            </a:pP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n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f          n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A View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Tables R, S, and view T after update on the view using trigger02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pt-BR"/>
              <a:t>	</a:t>
            </a:r>
            <a:r>
              <a:rPr lang="pt-BR" sz="1600" b="1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2          f</a:t>
            </a:r>
          </a:p>
          <a:p>
            <a:pPr>
              <a:buFont typeface="Monotype Sorts" pitchFamily="2" charset="2"/>
              <a:buNone/>
            </a:pP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2          q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>
                <a:latin typeface="Courier New" pitchFamily="49" charset="0"/>
                <a:cs typeface="Courier New" pitchFamily="49" charset="0"/>
              </a:rPr>
            </a:br>
            <a:r>
              <a:rPr lang="pt-BR" sz="1600" b="1">
                <a:latin typeface="Courier New" pitchFamily="49" charset="0"/>
                <a:cs typeface="Courier New" pitchFamily="49" charset="0"/>
              </a:rPr>
              <a:t>2          f          q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(?) A View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Triggers will allow you to do very strange things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(?) A View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cap="all" dirty="0">
                <a:solidFill>
                  <a:srgbClr val="FF0000"/>
                </a:solidFill>
              </a:rPr>
              <a:t>create trigger </a:t>
            </a:r>
            <a:r>
              <a:rPr lang="en-US" dirty="0" err="1"/>
              <a:t>trigger03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instead of update on </a:t>
            </a:r>
            <a:r>
              <a:rPr lang="en-US" dirty="0"/>
              <a:t>t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referencing new AS </a:t>
            </a:r>
            <a:r>
              <a:rPr lang="en-US" dirty="0"/>
              <a:t>new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begin update </a:t>
            </a:r>
            <a:r>
              <a:rPr lang="en-US" dirty="0"/>
              <a:t>r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set</a:t>
            </a:r>
            <a:r>
              <a:rPr lang="en-US" dirty="0"/>
              <a:t> b = :</a:t>
            </a:r>
            <a:r>
              <a:rPr lang="en-US" dirty="0" err="1"/>
              <a:t>new.c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where</a:t>
            </a:r>
            <a:r>
              <a:rPr lang="en-US" dirty="0"/>
              <a:t> a = :</a:t>
            </a:r>
            <a:r>
              <a:rPr lang="en-US" dirty="0" err="1"/>
              <a:t>old.a</a:t>
            </a:r>
            <a:r>
              <a:rPr lang="en-US" dirty="0"/>
              <a:t>;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 err="1"/>
              <a:t>trigger03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RUN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 t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set</a:t>
            </a:r>
            <a:r>
              <a:rPr lang="en-US" dirty="0"/>
              <a:t> c = 'q'</a:t>
            </a:r>
            <a:br>
              <a:rPr lang="en-US" dirty="0"/>
            </a:br>
            <a:r>
              <a:rPr lang="en-US" b="1" cap="all" dirty="0">
                <a:solidFill>
                  <a:srgbClr val="FF0000"/>
                </a:solidFill>
              </a:rPr>
              <a:t>where</a:t>
            </a:r>
            <a:r>
              <a:rPr lang="en-US" dirty="0"/>
              <a:t> a = '2';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(?) A View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R, S, and view T before update on the view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pt-BR" dirty="0"/>
              <a:t>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f</a:t>
            </a:r>
          </a:p>
          <a:p>
            <a:pPr>
              <a:buFont typeface="Monotype Sorts" pitchFamily="2" charset="2"/>
              <a:buNone/>
            </a:pP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n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f          n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Trigger To Update (?) A View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R, S, and view T after update on the view using </a:t>
            </a:r>
            <a:r>
              <a:rPr lang="en-US" dirty="0" err="1"/>
              <a:t>trigger03</a:t>
            </a:r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pt-BR" dirty="0"/>
              <a:t>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q</a:t>
            </a:r>
          </a:p>
          <a:p>
            <a:pPr>
              <a:buFont typeface="Monotype Sorts" pitchFamily="2" charset="2"/>
              <a:buNone/>
            </a:pP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n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dirty="0">
                <a:latin typeface="Courier New" pitchFamily="49" charset="0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cs typeface="Courier New" pitchFamily="49" charset="0"/>
              </a:rPr>
              <a:t>2          q          n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Modifying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1619"/>
      </p:ext>
    </p:extLst>
  </p:cSld>
  <p:clrMapOvr>
    <a:masterClrMapping/>
  </p:clrMapOvr>
</p:sld>
</file>

<file path=ppt/theme/theme1.xml><?xml version="1.0" encoding="utf-8"?>
<a:theme xmlns:a="http://schemas.openxmlformats.org/drawingml/2006/main" name="Pa9605a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D42D6"/>
      </a:accent4>
      <a:accent5>
        <a:srgbClr val="EBAAC1"/>
      </a:accent5>
      <a:accent6>
        <a:srgbClr val="5781E5"/>
      </a:accent6>
      <a:hlink>
        <a:srgbClr val="9E0000"/>
      </a:hlink>
      <a:folHlink>
        <a:srgbClr val="00279F"/>
      </a:folHlink>
    </a:clrScheme>
    <a:fontScheme name="Pa9605a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9605a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9605a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c:\kedem\powerpnt\pa9605a.ppt</Template>
  <TotalTime>0</TotalTime>
  <Pages>11</Pages>
  <Words>8315</Words>
  <Application>Microsoft Office PowerPoint</Application>
  <PresentationFormat>Custom</PresentationFormat>
  <Paragraphs>768</Paragraphs>
  <Slides>112</Slides>
  <Notes>78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1" baseType="lpstr">
      <vt:lpstr>Arial</vt:lpstr>
      <vt:lpstr>Consolas</vt:lpstr>
      <vt:lpstr>Courier New</vt:lpstr>
      <vt:lpstr>Monotype Sorts</vt:lpstr>
      <vt:lpstr>Symbol</vt:lpstr>
      <vt:lpstr>Times New Roman</vt:lpstr>
      <vt:lpstr>Wingdings</vt:lpstr>
      <vt:lpstr>Pa9605a</vt:lpstr>
      <vt:lpstr>Visio</vt:lpstr>
      <vt:lpstr>Unit 6 SQL: Data Definition Language And Data Control Language For Relational Databases</vt:lpstr>
      <vt:lpstr>DDL and DCL in Context</vt:lpstr>
      <vt:lpstr>Introduction</vt:lpstr>
      <vt:lpstr>The Tables To Be Defined And Some More . . .</vt:lpstr>
      <vt:lpstr>Defining A Relational Database</vt:lpstr>
      <vt:lpstr>CREATE TABLE (Specifying A Relational Schema)</vt:lpstr>
      <vt:lpstr>Basic Definition</vt:lpstr>
      <vt:lpstr>Basic Definition</vt:lpstr>
      <vt:lpstr>Basic Definition</vt:lpstr>
      <vt:lpstr>Permitted Data Types (Data Domains)</vt:lpstr>
      <vt:lpstr>Notation</vt:lpstr>
      <vt:lpstr>Minimum Specification For Plant</vt:lpstr>
      <vt:lpstr>Not Null</vt:lpstr>
      <vt:lpstr>Constraints</vt:lpstr>
      <vt:lpstr>Primary Key</vt:lpstr>
      <vt:lpstr>Unique</vt:lpstr>
      <vt:lpstr>Unique</vt:lpstr>
      <vt:lpstr>Check (And Unknown)</vt:lpstr>
      <vt:lpstr>More About NULLs</vt:lpstr>
      <vt:lpstr>Check</vt:lpstr>
      <vt:lpstr>Check (And Unknown)</vt:lpstr>
      <vt:lpstr>Defaults</vt:lpstr>
      <vt:lpstr>Foreign Key</vt:lpstr>
      <vt:lpstr>On Delete Set Null</vt:lpstr>
      <vt:lpstr>Not Null</vt:lpstr>
      <vt:lpstr>On Delete Cascade</vt:lpstr>
      <vt:lpstr>Maintenance of Referential Integrity</vt:lpstr>
      <vt:lpstr>Maintenance of Referential Integrity On Update</vt:lpstr>
      <vt:lpstr>More On Specifying A Relational Schema</vt:lpstr>
      <vt:lpstr>Starting With A Basic Definition</vt:lpstr>
      <vt:lpstr>Basic Definition</vt:lpstr>
      <vt:lpstr>Basic Definition</vt:lpstr>
      <vt:lpstr>Basic Definition</vt:lpstr>
      <vt:lpstr>Altering The Definition To Add Constraints</vt:lpstr>
      <vt:lpstr>Altering The Definition To Add Constraints</vt:lpstr>
      <vt:lpstr>Adding Constraint Not Currently Satisfied </vt:lpstr>
      <vt:lpstr>Adding Constraint Not Currently Satisfied </vt:lpstr>
      <vt:lpstr>FOREIGN KEY Can Reference The Table Itself (We Have Seen That Before)</vt:lpstr>
      <vt:lpstr>Referencing Unique</vt:lpstr>
      <vt:lpstr>Sometimes It Is Necessary To Define Tables First And Then Add Constraints</vt:lpstr>
      <vt:lpstr>Sometimes It Is Necessary To Define Tables First And Then Add Constraints</vt:lpstr>
      <vt:lpstr>When Are Constraints Checked?</vt:lpstr>
      <vt:lpstr>Assertions</vt:lpstr>
      <vt:lpstr>Assertions</vt:lpstr>
      <vt:lpstr>PRIMARY KEY And UNIQUE</vt:lpstr>
      <vt:lpstr>PRIMARY KEY And UNIQUE</vt:lpstr>
      <vt:lpstr>PRIMARY KEY And UNIQUE</vt:lpstr>
      <vt:lpstr>PRIMARY KEY And UNIQUE</vt:lpstr>
      <vt:lpstr>PRIMARY KEY And UNIQUE</vt:lpstr>
      <vt:lpstr>PRIMARY KEY And UNIQUE</vt:lpstr>
      <vt:lpstr>Workaround</vt:lpstr>
      <vt:lpstr>An Old Example</vt:lpstr>
      <vt:lpstr>MySQL Workbench</vt:lpstr>
      <vt:lpstr>Forwarded-Engineered Database</vt:lpstr>
      <vt:lpstr>Forwarded-Engineered Database</vt:lpstr>
      <vt:lpstr>Forwarded-Engineered Database</vt:lpstr>
      <vt:lpstr>Forwarded-Engineered Database</vt:lpstr>
      <vt:lpstr>Forwarded-Engineered Database</vt:lpstr>
      <vt:lpstr>Forwarded-Engineered Database</vt:lpstr>
      <vt:lpstr>AUTOINCREMENT For The Primary Key</vt:lpstr>
      <vt:lpstr>Auto-incrementing Primary Keys</vt:lpstr>
      <vt:lpstr>Oracle Version</vt:lpstr>
      <vt:lpstr>Oracle Version</vt:lpstr>
      <vt:lpstr>Oracle Version</vt:lpstr>
      <vt:lpstr>Oracle Version</vt:lpstr>
      <vt:lpstr>Oracle Version</vt:lpstr>
      <vt:lpstr>Oracle Version</vt:lpstr>
      <vt:lpstr>Oracle Version</vt:lpstr>
      <vt:lpstr>SQL Power Architect Definition</vt:lpstr>
      <vt:lpstr>SQL Power Architect Generated SQL For MySQL</vt:lpstr>
      <vt:lpstr>More On UNKNOWN</vt:lpstr>
      <vt:lpstr>Example On UNKNOWN Using Oracle</vt:lpstr>
      <vt:lpstr>Example On UNKNOWN Using Oracle</vt:lpstr>
      <vt:lpstr>Example On UNKNOWN Using Oracle</vt:lpstr>
      <vt:lpstr>Example On UNKNOWN Using Oracle</vt:lpstr>
      <vt:lpstr>VIEWs</vt:lpstr>
      <vt:lpstr>Views</vt:lpstr>
      <vt:lpstr>Views Versus Snapshots</vt:lpstr>
      <vt:lpstr>Views Defined by Queries</vt:lpstr>
      <vt:lpstr>Updating Views</vt:lpstr>
      <vt:lpstr>Updating Views While Forcing Defaults</vt:lpstr>
      <vt:lpstr>Update To View Not Reflected In It</vt:lpstr>
      <vt:lpstr>Checking for Updates Not Reflected in View</vt:lpstr>
      <vt:lpstr>Some Views Cannot Be Updated</vt:lpstr>
      <vt:lpstr>Some Views That Cannot Be Updated</vt:lpstr>
      <vt:lpstr>Some Views That Cannot Be Updated</vt:lpstr>
      <vt:lpstr>Views That Are Updatable In Standard SQL</vt:lpstr>
      <vt:lpstr>Some Views That Should Be Updatable</vt:lpstr>
      <vt:lpstr>Updating Views</vt:lpstr>
      <vt:lpstr>TRIGGERs</vt:lpstr>
      <vt:lpstr>Using A Trigger To Update A View</vt:lpstr>
      <vt:lpstr>Using A Trigger To Update A View</vt:lpstr>
      <vt:lpstr>Using A Trigger To Update A View</vt:lpstr>
      <vt:lpstr>Using A Trigger To Update A View</vt:lpstr>
      <vt:lpstr>Using A Trigger To Update (?) A View</vt:lpstr>
      <vt:lpstr>Using A Trigger To Update (?) A View</vt:lpstr>
      <vt:lpstr>Using A Trigger To Update (?) A View</vt:lpstr>
      <vt:lpstr>Using A Trigger To Update (?) A View</vt:lpstr>
      <vt:lpstr>Modifying Objects</vt:lpstr>
      <vt:lpstr>ALTER , DROP, REPLACE</vt:lpstr>
      <vt:lpstr>Privileges</vt:lpstr>
      <vt:lpstr>Privileges</vt:lpstr>
      <vt:lpstr>Types of Privileges</vt:lpstr>
      <vt:lpstr>Examples of Privileges</vt:lpstr>
      <vt:lpstr>Passing Privileges</vt:lpstr>
      <vt:lpstr>Privilege To Reference</vt:lpstr>
      <vt:lpstr>Privilege To Reference</vt:lpstr>
      <vt:lpstr>Privileges On Views</vt:lpstr>
      <vt:lpstr>Revoking Privileges</vt:lpstr>
      <vt:lpstr>Key Ideas</vt:lpstr>
      <vt:lpstr>Key Ideas</vt:lpstr>
      <vt:lpstr>Key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770</cp:revision>
  <cp:lastPrinted>1998-04-27T14:50:08Z</cp:lastPrinted>
  <dcterms:created xsi:type="dcterms:W3CDTF">1996-12-06T12:27:14Z</dcterms:created>
  <dcterms:modified xsi:type="dcterms:W3CDTF">2021-08-22T10:12:49Z</dcterms:modified>
</cp:coreProperties>
</file>