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7"/>
  </p:notesMasterIdLst>
  <p:sldIdLst>
    <p:sldId id="258" r:id="rId2"/>
    <p:sldId id="266" r:id="rId3"/>
    <p:sldId id="265" r:id="rId4"/>
    <p:sldId id="268" r:id="rId5"/>
    <p:sldId id="273" r:id="rId6"/>
    <p:sldId id="276" r:id="rId7"/>
    <p:sldId id="277" r:id="rId8"/>
    <p:sldId id="283" r:id="rId9"/>
    <p:sldId id="284" r:id="rId10"/>
    <p:sldId id="285" r:id="rId11"/>
    <p:sldId id="278" r:id="rId12"/>
    <p:sldId id="280" r:id="rId13"/>
    <p:sldId id="279" r:id="rId14"/>
    <p:sldId id="286" r:id="rId15"/>
    <p:sldId id="28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94" y="108"/>
      </p:cViewPr>
      <p:guideLst>
        <p:guide orient="horz" pos="2160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방법 규칙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9C68DF-C7C9-130E-0880-BD990DDE9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041259"/>
              </p:ext>
            </p:extLst>
          </p:nvPr>
        </p:nvGraphicFramePr>
        <p:xfrm>
          <a:off x="2558573" y="1380684"/>
          <a:ext cx="707485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755">
                  <a:extLst>
                    <a:ext uri="{9D8B030D-6E8A-4147-A177-3AD203B41FA5}">
                      <a16:colId xmlns:a16="http://schemas.microsoft.com/office/drawing/2014/main" val="1598037839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923167946"/>
                    </a:ext>
                  </a:extLst>
                </a:gridCol>
                <a:gridCol w="5521643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</a:tblGrid>
              <a:tr h="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소비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소비 아이템은 환약과 부적으로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환약과 부적은 감추는 기운에 따라서 하오문을 제외한 무림 세력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554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환약은 등급에 따라서 하급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고급이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환약의 지속 시간은 등급에 따라서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10/20/30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 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6124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합성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여러 종류의 환약을 합성한 합성 환약을 만들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28727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환약 합성은 동일한 등급만 가능하다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7524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합성 환약은 사용 시 재료로 사용된 환약들의 효과를 모두 적용한다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32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부적은 재사용이 가능하고 활성화 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 동안 지속된다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4955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쿨타임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부적의 지속시간이 끝나거나 비활성화할 경우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분의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쿨타임이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발생한다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5035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장비 아이템은 크게 공용 아이템 가면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혈교에서 사용하는 기운 억제 장신구가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8446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공용 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가면은 착용자의 세력 우호도를 중립 상태로 만든다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72728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망토와 가면의 장착 중 주변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에게 경계도가 상승한다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1507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억제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억제 장신구에는 기운의 종류에 따라서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혈기로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종료가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659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등급에 따라서 하급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중급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고급이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5435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등급에 따라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개당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5/10/15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의 기운을 감출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2129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부위에 따라서 귀걸이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반지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팔찌가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4419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장신구는 부위에 따라서 귀걸이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반지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팔찌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개를 장착하여 최대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 까지 장착할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008017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잠입용 패시브 스킬은 기운에 따라서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 제어와 혈기 제어로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개가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076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</a:t>
                      </a:r>
                      <a:endParaRPr lang="en-US" altLang="ko-KR" sz="9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기운 제어 스킬 활성화시 스킬 숙련도에 비례하여 기운을 감출 수 있다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8631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감출 수 있는 기운의 최대치는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</a:rPr>
                        <a:t>이다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24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1964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89594"/>
              </p:ext>
            </p:extLst>
          </p:nvPr>
        </p:nvGraphicFramePr>
        <p:xfrm>
          <a:off x="2411253" y="1364942"/>
          <a:ext cx="736949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21">
                  <a:extLst>
                    <a:ext uri="{9D8B030D-6E8A-4147-A177-3AD203B41FA5}">
                      <a16:colId xmlns:a16="http://schemas.microsoft.com/office/drawing/2014/main" val="3443317618"/>
                    </a:ext>
                  </a:extLst>
                </a:gridCol>
                <a:gridCol w="150348">
                  <a:extLst>
                    <a:ext uri="{9D8B030D-6E8A-4147-A177-3AD203B41FA5}">
                      <a16:colId xmlns:a16="http://schemas.microsoft.com/office/drawing/2014/main" val="3361065334"/>
                    </a:ext>
                  </a:extLst>
                </a:gridCol>
                <a:gridCol w="6166315">
                  <a:extLst>
                    <a:ext uri="{9D8B030D-6E8A-4147-A177-3AD203B41FA5}">
                      <a16:colId xmlns:a16="http://schemas.microsoft.com/office/drawing/2014/main" val="306268725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살해하거나 적대 세력의 마을에 침입할 경우 부여되는 벌금이다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배율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2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{(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* 1 +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2.5} *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 레벨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500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골드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=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3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5188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 등의 죄를 저지를 경우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8344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부여되어 있는 플레이어에게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7049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현상금을 벌금 납부 시설에 납부할 경우 현상금이 사라진다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575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1846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납부 시설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840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553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분타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8355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546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정파</a:t>
            </a:r>
            <a:r>
              <a:rPr lang="en-US" altLang="ko-KR" dirty="0"/>
              <a:t>/</a:t>
            </a:r>
            <a:r>
              <a:rPr lang="ko-KR" altLang="en-US" dirty="0" err="1"/>
              <a:t>사파</a:t>
            </a:r>
            <a:r>
              <a:rPr lang="ko-KR" altLang="en-US" dirty="0"/>
              <a:t> 세력 현상금 규칙</a:t>
            </a:r>
          </a:p>
        </p:txBody>
      </p:sp>
    </p:spTree>
    <p:extLst>
      <p:ext uri="{BB962C8B-B14F-4D97-AF65-F5344CB8AC3E}">
        <p14:creationId xmlns:p14="http://schemas.microsoft.com/office/powerpoint/2010/main" val="72764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50088"/>
              </p:ext>
            </p:extLst>
          </p:nvPr>
        </p:nvGraphicFramePr>
        <p:xfrm>
          <a:off x="2340610" y="1283001"/>
          <a:ext cx="7510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잔존세력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하오문과 관련되어 있는 은둔 중인 고수들이다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이상의 하오문의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 달성한 상태에서 공헌도를 소비하여 은둔 고수들의 정보를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얻을 수 있는 정보는 은둔 중인 지역과 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사용 무공 등이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은둔 고수와 접촉할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히든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퀘스트를 수행할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퀘스트를 완료할 경우 해당 고수의 무공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잔존세력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BF57EF72-1EF7-44E5-BC09-95A82F8B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16213"/>
              </p:ext>
            </p:extLst>
          </p:nvPr>
        </p:nvGraphicFramePr>
        <p:xfrm>
          <a:off x="3395186" y="3303030"/>
          <a:ext cx="54016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2992755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6112073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은둔 고수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2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철마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사망한 것으로 알려진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대마두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알려진 전대 화산파의 장문인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화산파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검성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검술의 극에 도달한 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아미파의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아미파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남궁서한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멸족된 남궁세가의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92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전쟁으로 미쳐버린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광마신공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22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알려져 있는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마교의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소교주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21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장목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공동파의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공동파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5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양천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점창파의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정창파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3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전대 무림맹주의 수제자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소림파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40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45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17721"/>
              </p:ext>
            </p:extLst>
          </p:nvPr>
        </p:nvGraphicFramePr>
        <p:xfrm>
          <a:off x="2340610" y="1645920"/>
          <a:ext cx="751078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주기적으로 적대적 암살자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보내는 세력이다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레벨은 플레이어 레벨에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숫자는 플레이어의 정파 세력 우호도와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우호도의 합에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암살자는 플레이어 근처에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없을 경우 찾아온다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구역별로 지부가 존재하며 일종의 인스턴트 던전이다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숫자의 암살자를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위치에 대한 단서를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우두머리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시 골드 및 다양한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후 일정 시간이 지날 경우 해당 지역에 새로운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지부가 생성된다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0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살막이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생성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재생성 되는 위치는 지역당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4~5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장소가 존재한다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77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파괴시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2~5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정도의 시간이 지나면 이전 위치를 제외한 장소에 재생성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0790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229005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18043"/>
              </p:ext>
            </p:extLst>
          </p:nvPr>
        </p:nvGraphicFramePr>
        <p:xfrm>
          <a:off x="2534285" y="1585403"/>
          <a:ext cx="71234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3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처치 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장비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라는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처치 시 낮은 확률로 암살 의뢰서를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장비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개방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지부에 골드와 함께 제출 시 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방어구의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무기의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라는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방어구의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 무기의 출처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획득할 경우 지도에 특정 위치들이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2~3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개 표시된다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지도에 표시된 위치들 중에 겹치는 위치를 확인하여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위치를 찾을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 의뢰서에는 암살 의뢰자의 이름이 적혀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 의뢰자를 찾아가 심문하는 것으로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위치를 찾을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위치 단서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2B0CBD7-780C-4128-850C-1A8D56CF9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22286"/>
              </p:ext>
            </p:extLst>
          </p:nvPr>
        </p:nvGraphicFramePr>
        <p:xfrm>
          <a:off x="1587817" y="3840379"/>
          <a:ext cx="9016366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5273993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2622868">
                  <a:extLst>
                    <a:ext uri="{9D8B030D-6E8A-4147-A177-3AD203B41FA5}">
                      <a16:colId xmlns:a16="http://schemas.microsoft.com/office/drawing/2014/main" val="22042397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위치 단서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 의뢰서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암살에 관련된 정보들이 적혀 있는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사람에 이름이 적혀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찾아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끄나풀을 찾을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암살자가 입고 있던 장비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암살자를 처치할 경우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의뢰하여 정보를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방어구의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방어구를 구할 수 있는 지역이 표시된 종이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장비들을 얻을 수 있는 지역들이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표시된 종이로 서로 겹치는 지역을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대조하여 대략적인 위치를 알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무기의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무기를 구할 수 있는 지역이 표시된 종이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33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무림 세력 우호도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E26FCFC8-4A33-478E-B941-45D15005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97142"/>
              </p:ext>
            </p:extLst>
          </p:nvPr>
        </p:nvGraphicFramePr>
        <p:xfrm>
          <a:off x="3153092" y="4361126"/>
          <a:ext cx="58858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3">
                  <a:extLst>
                    <a:ext uri="{9D8B030D-6E8A-4147-A177-3AD203B41FA5}">
                      <a16:colId xmlns:a16="http://schemas.microsoft.com/office/drawing/2014/main" val="2767258754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3752503120"/>
                    </a:ext>
                  </a:extLst>
                </a:gridCol>
                <a:gridCol w="4153218">
                  <a:extLst>
                    <a:ext uri="{9D8B030D-6E8A-4147-A177-3AD203B41FA5}">
                      <a16:colId xmlns:a16="http://schemas.microsoft.com/office/drawing/2014/main" val="1198481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0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좌클릭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키로 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8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우호도를 위치로 보여준다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18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28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8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세력 우호도를 숫자로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1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플레이어의 우호도 상태를 텍스트로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0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 문파에서 플레이어의 계급을 표기함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788143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0040FDE-C794-49F0-AAAB-ECBA92246A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485" y="1371569"/>
            <a:ext cx="7661030" cy="264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057806"/>
              </p:ext>
            </p:extLst>
          </p:nvPr>
        </p:nvGraphicFramePr>
        <p:xfrm>
          <a:off x="4228782" y="1303827"/>
          <a:ext cx="3734436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8">
                  <a:extLst>
                    <a:ext uri="{9D8B030D-6E8A-4147-A177-3AD203B41FA5}">
                      <a16:colId xmlns:a16="http://schemas.microsoft.com/office/drawing/2014/main" val="2204258722"/>
                    </a:ext>
                  </a:extLst>
                </a:gridCol>
                <a:gridCol w="321976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관계도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반응 규칙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NPC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반응 규칙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잠입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잠입 방법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정파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세력 현상금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18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잔존세력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76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378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위치 단서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4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 세력 우호도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6434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4484"/>
              </p:ext>
            </p:extLst>
          </p:nvPr>
        </p:nvGraphicFramePr>
        <p:xfrm>
          <a:off x="1409700" y="2362200"/>
          <a:ext cx="90091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종합한 세력 우호도에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등의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97242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생존하고 은둔한 고수들.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BF5D7-A4D9-4AC5-96ED-14A078A4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1158875"/>
            <a:ext cx="5508651" cy="57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규칙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E7F31A-D1D8-45C9-A851-91AAF544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01500"/>
              </p:ext>
            </p:extLst>
          </p:nvPr>
        </p:nvGraphicFramePr>
        <p:xfrm>
          <a:off x="1404302" y="1182907"/>
          <a:ext cx="933513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38">
                  <a:extLst>
                    <a:ext uri="{9D8B030D-6E8A-4147-A177-3AD203B41FA5}">
                      <a16:colId xmlns:a16="http://schemas.microsoft.com/office/drawing/2014/main" val="2559863222"/>
                    </a:ext>
                  </a:extLst>
                </a:gridCol>
                <a:gridCol w="849866">
                  <a:extLst>
                    <a:ext uri="{9D8B030D-6E8A-4147-A177-3AD203B41FA5}">
                      <a16:colId xmlns:a16="http://schemas.microsoft.com/office/drawing/2014/main" val="211670133"/>
                    </a:ext>
                  </a:extLst>
                </a:gridCol>
                <a:gridCol w="677725">
                  <a:extLst>
                    <a:ext uri="{9D8B030D-6E8A-4147-A177-3AD203B41FA5}">
                      <a16:colId xmlns:a16="http://schemas.microsoft.com/office/drawing/2014/main" val="824759966"/>
                    </a:ext>
                  </a:extLst>
                </a:gridCol>
                <a:gridCol w="1040283">
                  <a:extLst>
                    <a:ext uri="{9D8B030D-6E8A-4147-A177-3AD203B41FA5}">
                      <a16:colId xmlns:a16="http://schemas.microsoft.com/office/drawing/2014/main" val="2615052648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2468589572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1395715398"/>
                    </a:ext>
                  </a:extLst>
                </a:gridCol>
              </a:tblGrid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세력 우호도 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768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 우호도를 종합하여 계산한 우호도 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잔존 세력의 우호도는 계산에서 제외된다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세력 우호도 최소치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-120,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+120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743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6012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별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898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-120 ~ -20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-21 ~ + 21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+20 ~ 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55313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071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0747"/>
                  </a:ext>
                </a:extLst>
              </a:tr>
              <a:tr h="1297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만파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3044"/>
                  </a:ext>
                </a:extLst>
              </a:tr>
              <a:tr h="1297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개방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소림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무당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화산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종남 우호도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0.5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세력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3756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9406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98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805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934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9381"/>
                  </a:ext>
                </a:extLst>
              </a:tr>
              <a:tr h="1297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2.75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8499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56016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220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6606"/>
              </p:ext>
            </p:extLst>
          </p:nvPr>
        </p:nvGraphicFramePr>
        <p:xfrm>
          <a:off x="2854166" y="2191043"/>
          <a:ext cx="648366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3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적대 상태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7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적대 세력 마을에 침입하고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분이 지났을 경우 마을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수색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5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플레이어를 찾아 마을을 돌아다닌다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플레이어를 발견할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5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 이상 지속될 경우 수색 상태가 해제된다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48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적대 상태의 플레이어에게 공격 받을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42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이상 전투할 경우 동료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다수 부른다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플레이어와 대화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거래 등의 상호작용을 할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상태의 플레이어는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양쪽 세력에 마을에 자유롭게 드나들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196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중립 상태의 플레이어의 공격을 받을 경우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동안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9351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3710EE-8AD1-46F6-8AD0-AED46F60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07" y="1153795"/>
            <a:ext cx="8477586" cy="569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9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82388"/>
              </p:ext>
            </p:extLst>
          </p:nvPr>
        </p:nvGraphicFramePr>
        <p:xfrm>
          <a:off x="2871628" y="1161303"/>
          <a:ext cx="644874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48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52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중립이 아닌 플레이어가 아이템이나 스킬을 사용하여 일시적으로 중립 상태가 되는 것이다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555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516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아이템을 사용하는 것으로 세력 우호도를 조절하여 중립 상태가 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097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시간 동안 특정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만드는 소비 아이템이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62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마교와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혈교는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잠입에 사용할 수 있는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ON/OFF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형태의 패시브 스킬을 배울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68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잠입 중에 중립 상태가 아니게 될 경우 근처 적대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44941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잠입 규칙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2436C41E-1117-4F4C-A68C-2180939C5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246965"/>
              </p:ext>
            </p:extLst>
          </p:nvPr>
        </p:nvGraphicFramePr>
        <p:xfrm>
          <a:off x="2603816" y="3429000"/>
          <a:ext cx="698436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1510030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  <a:gridCol w="4821555">
                  <a:extLst>
                    <a:ext uri="{9D8B030D-6E8A-4147-A177-3AD203B41FA5}">
                      <a16:colId xmlns:a16="http://schemas.microsoft.com/office/drawing/2014/main" val="129269840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잠입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소비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기운을 지우는 환약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복용하는 것으로 등급에 따라서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10/20/30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기를 먹는 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활성화 하는 것으로 최대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 동안 특정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분의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쿨타임을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가지고 재사용이 가능하다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3604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아이템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허름한 망토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변장용 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9574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억제 장신구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팔찌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반지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귀걸이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착용하는 것으로 일정량을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 감출 수 있는 도구 다수를 착용하는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것으로 효과를 중첩할 수 있다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패시브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스킬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나오는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혈기를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제어 하여 감춘다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59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Pages>17</Pages>
  <Words>1720</Words>
  <Characters>0</Characters>
  <Application>Microsoft Office PowerPoint</Application>
  <DocSecurity>0</DocSecurity>
  <PresentationFormat>와이드스크린</PresentationFormat>
  <Lines>0</Lines>
  <Paragraphs>330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390</cp:revision>
  <dcterms:modified xsi:type="dcterms:W3CDTF">2024-02-02T09:47:08Z</dcterms:modified>
  <cp:version>9.103.97.45139</cp:version>
</cp:coreProperties>
</file>