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5" r:id="rId1"/>
  </p:sldMasterIdLst>
  <p:notesMasterIdLst>
    <p:notesMasterId r:id="rId52"/>
  </p:notesMasterIdLst>
  <p:sldIdLst>
    <p:sldId id="258" r:id="rId2"/>
    <p:sldId id="266" r:id="rId3"/>
    <p:sldId id="265" r:id="rId4"/>
    <p:sldId id="267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59" r:id="rId20"/>
    <p:sldId id="284" r:id="rId21"/>
    <p:sldId id="261" r:id="rId22"/>
    <p:sldId id="262" r:id="rId23"/>
    <p:sldId id="285" r:id="rId24"/>
    <p:sldId id="264" r:id="rId25"/>
    <p:sldId id="291" r:id="rId26"/>
    <p:sldId id="286" r:id="rId27"/>
    <p:sldId id="292" r:id="rId28"/>
    <p:sldId id="268" r:id="rId29"/>
    <p:sldId id="287" r:id="rId30"/>
    <p:sldId id="293" r:id="rId31"/>
    <p:sldId id="294" r:id="rId32"/>
    <p:sldId id="288" r:id="rId33"/>
    <p:sldId id="301" r:id="rId34"/>
    <p:sldId id="302" r:id="rId35"/>
    <p:sldId id="289" r:id="rId36"/>
    <p:sldId id="303" r:id="rId37"/>
    <p:sldId id="304" r:id="rId38"/>
    <p:sldId id="290" r:id="rId39"/>
    <p:sldId id="305" r:id="rId40"/>
    <p:sldId id="306" r:id="rId41"/>
    <p:sldId id="295" r:id="rId42"/>
    <p:sldId id="307" r:id="rId43"/>
    <p:sldId id="283" r:id="rId44"/>
    <p:sldId id="296" r:id="rId45"/>
    <p:sldId id="308" r:id="rId46"/>
    <p:sldId id="309" r:id="rId47"/>
    <p:sldId id="297" r:id="rId48"/>
    <p:sldId id="311" r:id="rId49"/>
    <p:sldId id="298" r:id="rId50"/>
    <p:sldId id="313" r:id="rId5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730" userDrawn="1">
          <p15:clr>
            <a:srgbClr val="A4A3A4"/>
          </p15:clr>
        </p15:guide>
        <p15:guide id="4" pos="435" userDrawn="1">
          <p15:clr>
            <a:srgbClr val="A4A3A4"/>
          </p15:clr>
        </p15:guide>
        <p15:guide id="5" pos="7239" userDrawn="1">
          <p15:clr>
            <a:srgbClr val="A4A3A4"/>
          </p15:clr>
        </p15:guide>
        <p15:guide id="6" pos="888" userDrawn="1">
          <p15:clr>
            <a:srgbClr val="A4A3A4"/>
          </p15:clr>
        </p15:guide>
        <p15:guide id="7" pos="676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613" autoAdjust="0"/>
    <p:restoredTop sz="94660"/>
  </p:normalViewPr>
  <p:slideViewPr>
    <p:cSldViewPr snapToGrid="0" snapToObjects="1" showGuides="1">
      <p:cViewPr>
        <p:scale>
          <a:sx n="100" d="100"/>
          <a:sy n="100" d="100"/>
        </p:scale>
        <p:origin x="1218" y="288"/>
      </p:cViewPr>
      <p:guideLst>
        <p:guide orient="horz" pos="2160"/>
        <p:guide pos="3840"/>
        <p:guide orient="horz" pos="730"/>
        <p:guide pos="435"/>
        <p:guide pos="7239"/>
        <p:guide pos="888"/>
        <p:guide pos="676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649E71-8129-4905-BAC0-51D65A0C1379}" type="datetimeFigureOut">
              <a:rPr lang="ko-KR" altLang="en-US" smtClean="0"/>
              <a:t>2024-02-14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6F6640-3034-492F-A26D-95594A5E2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7471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16B34-ED2F-4269-81E8-097D50C9027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566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EA0544-DA58-40A1-996C-7A0160973B47}" type="slidenum">
              <a:rPr lang="ko-KR" altLang="en-US" smtClean="0"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31134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2A75C9-DAEE-448A-8EB3-448FD6247E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AF8E103-7DA7-48A4-9C4F-2B2E28197D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18AB0F-87AA-431A-B422-E3E2DBCD6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75B6DC-6F15-43B6-803D-60B9DE90E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AFC760-B5E9-4C1A-B8F5-E4E40C6BE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6095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342A2F-B72B-4315-9E4D-8EDEFAC36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05A7965-6B8A-4AFD-8604-EAE2D0D4AF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AEAC8F-342B-4FB0-9B04-1485758D6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52C5A-8114-443C-A4A7-B3CBFA36F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5CF0B2-0039-4B97-92B3-1AFCC615F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352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B9B0F8C-6CD6-45C7-89BB-ABAC9A003E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5C6FE64-3D45-4BDC-90E0-E0EAAB989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D32139-598D-4F01-904A-EA8224BBD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AAD87B-1ED8-4796-9B42-37397274D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0F3665-08DB-4F5F-80D0-8D0BE97A1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927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26D7E8-DCD0-41CA-844A-194F9A8B6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54A070-B1EE-4A84-B704-067A5CEC99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6235" cy="435229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657C59-7146-442A-95D4-A7DF19B272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/>
          <a:lstStyle/>
          <a:p>
            <a:fld id="{523D6941-6B33-4834-BC65-A333846D27E6}" type="datetimeFigureOut">
              <a:rPr lang="ko-KR" altLang="en-US" smtClean="0"/>
              <a:t>2024-02-14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5A0D14-F4DA-4BF2-8007-16C3BC62D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8DC8DA-0288-4CD9-839E-BE980CCA4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6079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58B75D-2E65-46CA-8194-424CF1964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8F9746-B33F-4509-A620-5D98711625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382529-CD44-4BEE-BB22-5BE3105B0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EE3AE6-B5BE-450C-AF60-DB81A2644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9D75AA-07AA-461A-A486-3F21CEC5A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8854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B76441-379C-4189-89B6-2B54FDDB1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C2964F-0FE4-4BB1-A0E2-C1EF0B8F0D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6F60A2A-6873-42E2-B510-F7D9F697E7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CE104AA-81EF-4CD7-9B7D-66A9C28A0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2024-02-14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0843F4F-426A-4C95-BE41-55BFA2888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E21D0FA-68D0-4643-8F27-FBA8DCB4E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4579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DC33BC-0EFF-4D83-ADBC-C1E18F1EC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0944E0B-B353-4A44-B7F1-29FC3C80B5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261E53E-A1E6-4912-A023-ED7CCC3A56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789F8BC-F7FC-4A2F-86EE-781A23F1CF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38C5D2D-08AF-4D3A-941B-5C5ADDF97B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F75DD99-DFE9-420F-B073-67021DCA1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2024-02-14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373BE3E-292C-4142-93C6-A90C53EF2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E2F12F9-BBDE-4333-8902-839D850B6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817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635298-AF93-4794-827C-4EAFB45B2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2E603F9-6F9B-4CE6-8AF9-6F6B69BA2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2024-02-14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E0A45E4-3213-455C-8CD8-2537DF255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B6ACEE6-4693-40A5-962A-7CE1C99E2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4913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50F73C4-01C9-4D61-A2B2-F38ACF84A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2024-02-14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61ECFC0-6E31-468F-A388-8FFA004C7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E1C42B2-5452-4B6D-AD24-06DBDA2BC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1922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43DB6D-55CE-4AAA-8140-304118BD5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3A4D3B-EA5C-48B5-B0CA-BF9F0D6BC0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63F8B2A-E06C-4304-84D8-53DFDFEE59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098733D-4B68-4F16-BDD4-5C24A23F4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2024-02-14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21985A2-6B76-4705-B6C8-C1D1B0396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6644948-F248-42E0-89A1-B7438F1AF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5217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8595F9-D5FF-426F-97B0-8676F260B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D11FAB9-2DD4-4192-A957-A7C5D631C2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6A2564A-F0A1-45EF-9BD2-292FBAD9B1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BEEFF99-36FF-4E22-804A-97B300A9D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2024-02-14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0D12C86-C801-4FC5-8C5F-3EE3FEC38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15E593E-6890-4676-95D1-C4F82ACB5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3778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E6B78B3-F12F-425B-AE0A-C00A02A1B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958A027-C258-4A88-B11C-C654F64A01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93998E-841F-468D-BA4E-E4246FA954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3D6941-6B33-4834-BC65-A333846D27E6}" type="datetimeFigureOut">
              <a:rPr lang="ko-KR" altLang="en-US" smtClean="0"/>
              <a:t>2024-02-14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E746FD-C7FF-498B-8203-4E3074A093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4DCE5A-EF05-442D-923A-FDAB8DF67E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6101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ctrTitle"/>
          </p:nvPr>
        </p:nvSpPr>
        <p:spPr>
          <a:xfrm>
            <a:off x="1524000" y="1122680"/>
            <a:ext cx="9144635" cy="238823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dirty="0"/>
              <a:t>스킬 기획서</a:t>
            </a:r>
          </a:p>
        </p:txBody>
      </p:sp>
      <p:sp>
        <p:nvSpPr>
          <p:cNvPr id="3" name="부제목 2"/>
          <p:cNvSpPr txBox="1">
            <a:spLocks noGrp="1"/>
          </p:cNvSpPr>
          <p:nvPr>
            <p:ph type="subTitle" idx="1"/>
          </p:nvPr>
        </p:nvSpPr>
        <p:spPr>
          <a:xfrm>
            <a:off x="1524000" y="3602355"/>
            <a:ext cx="9144635" cy="1656080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rmAutofit/>
          </a:bodyPr>
          <a:lstStyle/>
          <a:p>
            <a:pPr marL="0" indent="0" algn="r" latinLnBrk="0">
              <a:buFontTx/>
              <a:buNone/>
            </a:pPr>
            <a:r>
              <a:rPr lang="ko-KR" altLang="en-US" dirty="0"/>
              <a:t>윤정근</a:t>
            </a:r>
          </a:p>
        </p:txBody>
      </p:sp>
    </p:spTree>
    <p:extLst>
      <p:ext uri="{BB962C8B-B14F-4D97-AF65-F5344CB8AC3E}">
        <p14:creationId xmlns:p14="http://schemas.microsoft.com/office/powerpoint/2010/main" val="9220316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A67BEF-8182-54B1-9C2C-F759280847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36DCFC10-0B25-9E5B-A9BC-310F7813383C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err="1"/>
              <a:t>곤륜</a:t>
            </a:r>
            <a:r>
              <a:rPr lang="ko-KR" altLang="en-US" dirty="0"/>
              <a:t> 스킬 컨셉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3964BB45-4DE9-13C6-D49A-8E9BA161B1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4036199"/>
              </p:ext>
            </p:extLst>
          </p:nvPr>
        </p:nvGraphicFramePr>
        <p:xfrm>
          <a:off x="1053306" y="1158875"/>
          <a:ext cx="10082213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3028">
                  <a:extLst>
                    <a:ext uri="{9D8B030D-6E8A-4147-A177-3AD203B41FA5}">
                      <a16:colId xmlns:a16="http://schemas.microsoft.com/office/drawing/2014/main" val="1304250842"/>
                    </a:ext>
                  </a:extLst>
                </a:gridCol>
                <a:gridCol w="943028">
                  <a:extLst>
                    <a:ext uri="{9D8B030D-6E8A-4147-A177-3AD203B41FA5}">
                      <a16:colId xmlns:a16="http://schemas.microsoft.com/office/drawing/2014/main" val="2541424092"/>
                    </a:ext>
                  </a:extLst>
                </a:gridCol>
                <a:gridCol w="8196157">
                  <a:extLst>
                    <a:ext uri="{9D8B030D-6E8A-4147-A177-3AD203B41FA5}">
                      <a16:colId xmlns:a16="http://schemas.microsoft.com/office/drawing/2014/main" val="2616997989"/>
                    </a:ext>
                  </a:extLst>
                </a:gridCol>
              </a:tblGrid>
              <a:tr h="185420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 err="1">
                          <a:solidFill>
                            <a:schemeClr val="tx1"/>
                          </a:solidFill>
                        </a:rPr>
                        <a:t>곤륜에서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 배울 수 있는 스킬들로 높은 기동성을 중심으로 전투를 한다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9636727"/>
                  </a:ext>
                </a:extLst>
              </a:tr>
              <a:tr h="185420">
                <a:tc gridSpan="3"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6820587"/>
                  </a:ext>
                </a:extLst>
              </a:tr>
              <a:tr h="18542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다양한 종류의 이동 스킬과</a:t>
                      </a:r>
                      <a:endParaRPr lang="en-US" altLang="ko-KR" sz="1800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이동 스킬과 연계 시 효과가 증가하는 스킬</a:t>
                      </a:r>
                      <a:endParaRPr lang="en-US" altLang="ko-KR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8241455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패시브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이동 스킬 사용 시 기능을 추가하는 스킬과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이동 거리에 비례하여 다음 공격을 강화하는 스킬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6308035"/>
                  </a:ext>
                </a:extLst>
              </a:tr>
              <a:tr h="18542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err="1">
                          <a:solidFill>
                            <a:schemeClr val="tx1"/>
                          </a:solidFill>
                        </a:rPr>
                        <a:t>비전투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1907526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패시브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23023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86816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FDF77F-D992-5495-5C40-7B094F16C2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D5CF02F4-7BE2-18BF-BBDE-A2A2E74626B3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종남 스킬 컨셉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7DC3BE87-D770-399F-2A65-1B9A64C30F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1841738"/>
              </p:ext>
            </p:extLst>
          </p:nvPr>
        </p:nvGraphicFramePr>
        <p:xfrm>
          <a:off x="1053306" y="1160878"/>
          <a:ext cx="10082213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3028">
                  <a:extLst>
                    <a:ext uri="{9D8B030D-6E8A-4147-A177-3AD203B41FA5}">
                      <a16:colId xmlns:a16="http://schemas.microsoft.com/office/drawing/2014/main" val="1304250842"/>
                    </a:ext>
                  </a:extLst>
                </a:gridCol>
                <a:gridCol w="943028">
                  <a:extLst>
                    <a:ext uri="{9D8B030D-6E8A-4147-A177-3AD203B41FA5}">
                      <a16:colId xmlns:a16="http://schemas.microsoft.com/office/drawing/2014/main" val="2541424092"/>
                    </a:ext>
                  </a:extLst>
                </a:gridCol>
                <a:gridCol w="8196157">
                  <a:extLst>
                    <a:ext uri="{9D8B030D-6E8A-4147-A177-3AD203B41FA5}">
                      <a16:colId xmlns:a16="http://schemas.microsoft.com/office/drawing/2014/main" val="2616997989"/>
                    </a:ext>
                  </a:extLst>
                </a:gridCol>
              </a:tblGrid>
              <a:tr h="185420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종남에서 배울 수 있는 스킬들로 검을 사용한 방어와 반격을 중심으로 전투를 한다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9636727"/>
                  </a:ext>
                </a:extLst>
              </a:tr>
              <a:tr h="185420">
                <a:tc gridSpan="3"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6820587"/>
                  </a:ext>
                </a:extLst>
              </a:tr>
              <a:tr h="18542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공격을 방어하고 반격하는 스킬과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충전하여 느리지만 강한 공격을 하는 스킬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8241455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패시브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방어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반격 성공 시 능력치를 증가 시키는 스킬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완전 충전 시 기능을 추가하는 스킬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6308035"/>
                  </a:ext>
                </a:extLst>
              </a:tr>
              <a:tr h="18542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err="1">
                          <a:solidFill>
                            <a:schemeClr val="tx1"/>
                          </a:solidFill>
                        </a:rPr>
                        <a:t>비전투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1907526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패시브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23023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82803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B4A83C-4A94-DF38-9928-B4B6DAA90C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6E54EF5E-CAF5-8B50-146C-A5B9B1447FB5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err="1"/>
              <a:t>마교</a:t>
            </a:r>
            <a:r>
              <a:rPr lang="ko-KR" altLang="en-US" dirty="0"/>
              <a:t> 스킬 컨셉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502F4642-86FE-8F15-EDEA-C3B13CCB00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7805451"/>
              </p:ext>
            </p:extLst>
          </p:nvPr>
        </p:nvGraphicFramePr>
        <p:xfrm>
          <a:off x="1053306" y="1158875"/>
          <a:ext cx="10082213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3028">
                  <a:extLst>
                    <a:ext uri="{9D8B030D-6E8A-4147-A177-3AD203B41FA5}">
                      <a16:colId xmlns:a16="http://schemas.microsoft.com/office/drawing/2014/main" val="1304250842"/>
                    </a:ext>
                  </a:extLst>
                </a:gridCol>
                <a:gridCol w="943028">
                  <a:extLst>
                    <a:ext uri="{9D8B030D-6E8A-4147-A177-3AD203B41FA5}">
                      <a16:colId xmlns:a16="http://schemas.microsoft.com/office/drawing/2014/main" val="2541424092"/>
                    </a:ext>
                  </a:extLst>
                </a:gridCol>
                <a:gridCol w="8196157">
                  <a:extLst>
                    <a:ext uri="{9D8B030D-6E8A-4147-A177-3AD203B41FA5}">
                      <a16:colId xmlns:a16="http://schemas.microsoft.com/office/drawing/2014/main" val="2616997989"/>
                    </a:ext>
                  </a:extLst>
                </a:gridCol>
              </a:tblGrid>
              <a:tr h="185420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마교에서 배울 수 있는 스킬들로 </a:t>
                      </a:r>
                      <a:r>
                        <a:rPr lang="ko-KR" altLang="en-US" b="0" dirty="0" err="1">
                          <a:solidFill>
                            <a:schemeClr val="tx1"/>
                          </a:solidFill>
                        </a:rPr>
                        <a:t>마기를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 사용하여 전투를 한다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9636727"/>
                  </a:ext>
                </a:extLst>
              </a:tr>
              <a:tr h="185420">
                <a:tc gridSpan="3"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6820587"/>
                  </a:ext>
                </a:extLst>
              </a:tr>
              <a:tr h="18542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 err="1">
                          <a:solidFill>
                            <a:schemeClr val="tx1"/>
                          </a:solidFill>
                        </a:rPr>
                        <a:t>마기를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 사용해 능력치를 증가 시키는 스킬과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b="0" dirty="0" err="1">
                          <a:solidFill>
                            <a:schemeClr val="tx1"/>
                          </a:solidFill>
                        </a:rPr>
                        <a:t>마기를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 사용해 적을 공격하는 스킬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8241455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패시브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 err="1">
                          <a:solidFill>
                            <a:schemeClr val="tx1"/>
                          </a:solidFill>
                        </a:rPr>
                        <a:t>마기의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 보유량을 증가시키는 스킬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b="0" dirty="0" err="1">
                          <a:solidFill>
                            <a:schemeClr val="tx1"/>
                          </a:solidFill>
                        </a:rPr>
                        <a:t>마기의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 보유량에 비례하여 능력치를 증가 시키는 스킬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6308035"/>
                  </a:ext>
                </a:extLst>
              </a:tr>
              <a:tr h="18542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err="1">
                          <a:solidFill>
                            <a:schemeClr val="tx1"/>
                          </a:solidFill>
                        </a:rPr>
                        <a:t>비전투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1907526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패시브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23023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60934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2EE67F-2B59-FE48-7345-078264C193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A47619B4-5114-5461-83B1-908F8C66FCE6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err="1"/>
              <a:t>혈교</a:t>
            </a:r>
            <a:r>
              <a:rPr lang="ko-KR" altLang="en-US" dirty="0"/>
              <a:t> 스킬 컨셉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4CE9B0AD-4856-A030-514A-1505690D35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8858386"/>
              </p:ext>
            </p:extLst>
          </p:nvPr>
        </p:nvGraphicFramePr>
        <p:xfrm>
          <a:off x="1053306" y="1158875"/>
          <a:ext cx="10082213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3028">
                  <a:extLst>
                    <a:ext uri="{9D8B030D-6E8A-4147-A177-3AD203B41FA5}">
                      <a16:colId xmlns:a16="http://schemas.microsoft.com/office/drawing/2014/main" val="1304250842"/>
                    </a:ext>
                  </a:extLst>
                </a:gridCol>
                <a:gridCol w="943028">
                  <a:extLst>
                    <a:ext uri="{9D8B030D-6E8A-4147-A177-3AD203B41FA5}">
                      <a16:colId xmlns:a16="http://schemas.microsoft.com/office/drawing/2014/main" val="2541424092"/>
                    </a:ext>
                  </a:extLst>
                </a:gridCol>
                <a:gridCol w="8196157">
                  <a:extLst>
                    <a:ext uri="{9D8B030D-6E8A-4147-A177-3AD203B41FA5}">
                      <a16:colId xmlns:a16="http://schemas.microsoft.com/office/drawing/2014/main" val="2616997989"/>
                    </a:ext>
                  </a:extLst>
                </a:gridCol>
              </a:tblGrid>
              <a:tr h="185420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혈교에서 배울 수 있는 스킬들로 피와 독을 사용하여 전투를 한다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9636727"/>
                  </a:ext>
                </a:extLst>
              </a:tr>
              <a:tr h="185420">
                <a:tc gridSpan="3"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6820587"/>
                  </a:ext>
                </a:extLst>
              </a:tr>
              <a:tr h="18542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체력을 소비하여 능력치를 상승 시키는 스킬과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체력을 소비하여 적을 공격하는 스킬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8241455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패시브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공격 시 상대의 체력을 흡수하는 스킬과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체력 소비 시 공격에 독 피해를 추가하는 스킬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6308035"/>
                  </a:ext>
                </a:extLst>
              </a:tr>
              <a:tr h="18542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err="1">
                          <a:solidFill>
                            <a:schemeClr val="tx1"/>
                          </a:solidFill>
                        </a:rPr>
                        <a:t>비전투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1907526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패시브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23023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99241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624559-D39E-7125-F9DC-916A6402F9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C5845A9F-934C-D15E-8422-8EA22C2BD08A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err="1"/>
              <a:t>하오문</a:t>
            </a:r>
            <a:r>
              <a:rPr lang="ko-KR" altLang="en-US" dirty="0"/>
              <a:t> 스킬 컨셉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CD769134-C322-D38F-5FB9-DA31C96148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187278"/>
              </p:ext>
            </p:extLst>
          </p:nvPr>
        </p:nvGraphicFramePr>
        <p:xfrm>
          <a:off x="1053306" y="1158875"/>
          <a:ext cx="10082213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3028">
                  <a:extLst>
                    <a:ext uri="{9D8B030D-6E8A-4147-A177-3AD203B41FA5}">
                      <a16:colId xmlns:a16="http://schemas.microsoft.com/office/drawing/2014/main" val="1304250842"/>
                    </a:ext>
                  </a:extLst>
                </a:gridCol>
                <a:gridCol w="943028">
                  <a:extLst>
                    <a:ext uri="{9D8B030D-6E8A-4147-A177-3AD203B41FA5}">
                      <a16:colId xmlns:a16="http://schemas.microsoft.com/office/drawing/2014/main" val="2541424092"/>
                    </a:ext>
                  </a:extLst>
                </a:gridCol>
                <a:gridCol w="8196157">
                  <a:extLst>
                    <a:ext uri="{9D8B030D-6E8A-4147-A177-3AD203B41FA5}">
                      <a16:colId xmlns:a16="http://schemas.microsoft.com/office/drawing/2014/main" val="2616997989"/>
                    </a:ext>
                  </a:extLst>
                </a:gridCol>
              </a:tblGrid>
              <a:tr h="185420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하오문에서 전투 스킬은 전무하며 거래에 활용되는 스킬들이 존재한다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9636727"/>
                  </a:ext>
                </a:extLst>
              </a:tr>
              <a:tr h="185420">
                <a:tc gridSpan="3"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6820587"/>
                  </a:ext>
                </a:extLst>
              </a:tr>
              <a:tr h="18542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없음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8241455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패시브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6308035"/>
                  </a:ext>
                </a:extLst>
              </a:tr>
              <a:tr h="18542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err="1">
                          <a:solidFill>
                            <a:schemeClr val="tx1"/>
                          </a:solidFill>
                        </a:rPr>
                        <a:t>비전투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1907526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패시브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아이템 판매 시 수익을 증가 시키는 스킬과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아이템 구매 시 비용을 감소 시키는 스킬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23023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73867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1EA024-2215-4C50-7A51-01353A34CC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435AC7A6-D14E-61BD-AE0E-73888C8226B9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err="1"/>
              <a:t>일월신교</a:t>
            </a:r>
            <a:r>
              <a:rPr lang="ko-KR" altLang="en-US" dirty="0"/>
              <a:t> 스킬 컨셉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DF387DBA-AEE1-032D-5C47-EB0E511231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2733067"/>
              </p:ext>
            </p:extLst>
          </p:nvPr>
        </p:nvGraphicFramePr>
        <p:xfrm>
          <a:off x="1053306" y="1158875"/>
          <a:ext cx="10082213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3028">
                  <a:extLst>
                    <a:ext uri="{9D8B030D-6E8A-4147-A177-3AD203B41FA5}">
                      <a16:colId xmlns:a16="http://schemas.microsoft.com/office/drawing/2014/main" val="1304250842"/>
                    </a:ext>
                  </a:extLst>
                </a:gridCol>
                <a:gridCol w="943028">
                  <a:extLst>
                    <a:ext uri="{9D8B030D-6E8A-4147-A177-3AD203B41FA5}">
                      <a16:colId xmlns:a16="http://schemas.microsoft.com/office/drawing/2014/main" val="2541424092"/>
                    </a:ext>
                  </a:extLst>
                </a:gridCol>
                <a:gridCol w="8196157">
                  <a:extLst>
                    <a:ext uri="{9D8B030D-6E8A-4147-A177-3AD203B41FA5}">
                      <a16:colId xmlns:a16="http://schemas.microsoft.com/office/drawing/2014/main" val="2616997989"/>
                    </a:ext>
                  </a:extLst>
                </a:gridCol>
              </a:tblGrid>
              <a:tr h="185420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 err="1">
                          <a:solidFill>
                            <a:schemeClr val="tx1"/>
                          </a:solidFill>
                        </a:rPr>
                        <a:t>일월신교에서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 배울 수 있는 스킬들로 달의 무공과 해의 도술을 사용해 전투를 한다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9636727"/>
                  </a:ext>
                </a:extLst>
              </a:tr>
              <a:tr h="185420">
                <a:tc gridSpan="3"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6820587"/>
                  </a:ext>
                </a:extLst>
              </a:tr>
              <a:tr h="18542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적에게 달의 표식을 새기는 무공 스킬과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적에게 해의 표식을 새기는 도술 스킬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8241455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패시브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달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해의 표식이 새겨진 적에게 다른 표식을 새겼을 때 피해를 주는 스킬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표식에 추가 기능을 추가하는 스킬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6308035"/>
                  </a:ext>
                </a:extLst>
              </a:tr>
              <a:tr h="18542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err="1">
                          <a:solidFill>
                            <a:schemeClr val="tx1"/>
                          </a:solidFill>
                        </a:rPr>
                        <a:t>비전투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1907526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패시브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23023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8334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4A993F-7A56-4463-0E65-A14DFC2D79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CD89E32E-C9BF-2586-F129-B48EE9323D81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err="1"/>
              <a:t>좌도방</a:t>
            </a:r>
            <a:r>
              <a:rPr lang="ko-KR" altLang="en-US" dirty="0"/>
              <a:t> 스킬 컨셉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6344804A-69FC-451E-88A9-EB67F74CE7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9472359"/>
              </p:ext>
            </p:extLst>
          </p:nvPr>
        </p:nvGraphicFramePr>
        <p:xfrm>
          <a:off x="1053306" y="1158875"/>
          <a:ext cx="10082213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3028">
                  <a:extLst>
                    <a:ext uri="{9D8B030D-6E8A-4147-A177-3AD203B41FA5}">
                      <a16:colId xmlns:a16="http://schemas.microsoft.com/office/drawing/2014/main" val="1304250842"/>
                    </a:ext>
                  </a:extLst>
                </a:gridCol>
                <a:gridCol w="943028">
                  <a:extLst>
                    <a:ext uri="{9D8B030D-6E8A-4147-A177-3AD203B41FA5}">
                      <a16:colId xmlns:a16="http://schemas.microsoft.com/office/drawing/2014/main" val="2541424092"/>
                    </a:ext>
                  </a:extLst>
                </a:gridCol>
                <a:gridCol w="8196157">
                  <a:extLst>
                    <a:ext uri="{9D8B030D-6E8A-4147-A177-3AD203B41FA5}">
                      <a16:colId xmlns:a16="http://schemas.microsoft.com/office/drawing/2014/main" val="2616997989"/>
                    </a:ext>
                  </a:extLst>
                </a:gridCol>
              </a:tblGrid>
              <a:tr h="185420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 err="1">
                          <a:solidFill>
                            <a:schemeClr val="tx1"/>
                          </a:solidFill>
                        </a:rPr>
                        <a:t>좌도방에서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 배울 수 있는 스킬들로 주로 부적을 이용한 </a:t>
                      </a:r>
                      <a:r>
                        <a:rPr lang="ko-KR" altLang="en-US" b="0" dirty="0" err="1">
                          <a:solidFill>
                            <a:schemeClr val="tx1"/>
                          </a:solidFill>
                        </a:rPr>
                        <a:t>결계와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 저주로 전투를 한다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9636727"/>
                  </a:ext>
                </a:extLst>
              </a:tr>
              <a:tr h="185420">
                <a:tc gridSpan="3"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6820587"/>
                  </a:ext>
                </a:extLst>
              </a:tr>
              <a:tr h="18542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 err="1">
                          <a:solidFill>
                            <a:schemeClr val="tx1"/>
                          </a:solidFill>
                        </a:rPr>
                        <a:t>결계를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 쳐서 받는 피해를 감소 시키는 스킬과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부적을 부착하여 적의 능력치를 감소 시키는 스킬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8241455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패시브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 err="1">
                          <a:solidFill>
                            <a:schemeClr val="tx1"/>
                          </a:solidFill>
                        </a:rPr>
                        <a:t>결계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 스킬에 추가 효과를 부여하는 스킬과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저주 스킬에 추가 효과를 부여하는 스킬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6308035"/>
                  </a:ext>
                </a:extLst>
              </a:tr>
              <a:tr h="18542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err="1">
                          <a:solidFill>
                            <a:schemeClr val="tx1"/>
                          </a:solidFill>
                        </a:rPr>
                        <a:t>비전투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1907526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패시브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23023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44150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B4C117-A260-8308-3572-700DDEE3F9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B0ED51FB-35E5-E0C6-4B20-1EA95ECA88F9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err="1"/>
              <a:t>우도방</a:t>
            </a:r>
            <a:r>
              <a:rPr lang="ko-KR" altLang="en-US" dirty="0"/>
              <a:t> 스킬 컨셉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FD080D1C-6744-41D4-9ABC-617715A414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3279392"/>
              </p:ext>
            </p:extLst>
          </p:nvPr>
        </p:nvGraphicFramePr>
        <p:xfrm>
          <a:off x="1053306" y="1143293"/>
          <a:ext cx="10082213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3028">
                  <a:extLst>
                    <a:ext uri="{9D8B030D-6E8A-4147-A177-3AD203B41FA5}">
                      <a16:colId xmlns:a16="http://schemas.microsoft.com/office/drawing/2014/main" val="1304250842"/>
                    </a:ext>
                  </a:extLst>
                </a:gridCol>
                <a:gridCol w="943028">
                  <a:extLst>
                    <a:ext uri="{9D8B030D-6E8A-4147-A177-3AD203B41FA5}">
                      <a16:colId xmlns:a16="http://schemas.microsoft.com/office/drawing/2014/main" val="2541424092"/>
                    </a:ext>
                  </a:extLst>
                </a:gridCol>
                <a:gridCol w="8196157">
                  <a:extLst>
                    <a:ext uri="{9D8B030D-6E8A-4147-A177-3AD203B41FA5}">
                      <a16:colId xmlns:a16="http://schemas.microsoft.com/office/drawing/2014/main" val="2616997989"/>
                    </a:ext>
                  </a:extLst>
                </a:gridCol>
              </a:tblGrid>
              <a:tr h="185420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 err="1">
                          <a:solidFill>
                            <a:schemeClr val="tx1"/>
                          </a:solidFill>
                        </a:rPr>
                        <a:t>우도방에서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 배울 수 있는 스킬들로 주로 부적을 이용하지 않는 도술과 </a:t>
                      </a:r>
                      <a:r>
                        <a:rPr lang="ko-KR" altLang="en-US" b="0" dirty="0" err="1">
                          <a:solidFill>
                            <a:schemeClr val="tx1"/>
                          </a:solidFill>
                        </a:rPr>
                        <a:t>체술로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 전투를 한다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9636727"/>
                  </a:ext>
                </a:extLst>
              </a:tr>
              <a:tr h="185420">
                <a:tc gridSpan="3"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6820587"/>
                  </a:ext>
                </a:extLst>
              </a:tr>
              <a:tr h="18542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번개를 내리쳐 적을 공격하는 스킬과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먼 거리를 빠르게 이동하는 스킬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8241455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패시브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적들의 위치를 파악하는 스킬과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적의 약점을 파악하는 스킬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6308035"/>
                  </a:ext>
                </a:extLst>
              </a:tr>
              <a:tr h="18542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err="1">
                          <a:solidFill>
                            <a:schemeClr val="tx1"/>
                          </a:solidFill>
                        </a:rPr>
                        <a:t>비전투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1907526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패시브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23023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32122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6021A7-E322-AFD6-0491-9ECFB12FD9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56110330-B482-6F14-C077-1EC5D1616D52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5400675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공용 스킬</a:t>
            </a:r>
          </a:p>
        </p:txBody>
      </p:sp>
      <p:graphicFrame>
        <p:nvGraphicFramePr>
          <p:cNvPr id="2" name="표 5">
            <a:extLst>
              <a:ext uri="{FF2B5EF4-FFF2-40B4-BE49-F238E27FC236}">
                <a16:creationId xmlns:a16="http://schemas.microsoft.com/office/drawing/2014/main" id="{14165F0A-7635-CF4C-38F6-471848C53D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8660084"/>
              </p:ext>
            </p:extLst>
          </p:nvPr>
        </p:nvGraphicFramePr>
        <p:xfrm>
          <a:off x="6132512" y="0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구르기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즉시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공용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지형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논 타겟팅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몸을 굴러 공격을 피한다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몸을 굴려 공격을 회피한다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플레이어를 중심으로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8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방위로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1.5m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를 기본 속도의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1.1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배로 이동한다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지구력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A329E38A-F9B8-307F-6E90-72FC6A0876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6960985"/>
              </p:ext>
            </p:extLst>
          </p:nvPr>
        </p:nvGraphicFramePr>
        <p:xfrm>
          <a:off x="0" y="3465513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미끄러지기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즉시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공용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지형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논 타겟팅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미끄러지며 빠르게 이동한다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플레이어가 보는 방향으로 미끄러지며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3m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를 기본 속도의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1.5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배로 이동한다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지구력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870ABC08-1A18-AD10-3AAF-F8EFFAC8F7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479488"/>
              </p:ext>
            </p:extLst>
          </p:nvPr>
        </p:nvGraphicFramePr>
        <p:xfrm>
          <a:off x="6132512" y="3465513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근력 수련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패시브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아군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자신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근력 수련으로 공격력을 상승 시킨다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공격력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+ 10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8110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표 5">
            <a:extLst>
              <a:ext uri="{FF2B5EF4-FFF2-40B4-BE49-F238E27FC236}">
                <a16:creationId xmlns:a16="http://schemas.microsoft.com/office/drawing/2014/main" id="{96CD07DF-DB40-4227-9AFC-521CE97DF5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5099453"/>
              </p:ext>
            </p:extLst>
          </p:nvPr>
        </p:nvGraphicFramePr>
        <p:xfrm>
          <a:off x="0" y="0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지구력 수련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패시브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아군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자신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지구력 수련으로 지구력을 상승 시킨다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지구력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+ 10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  <p:graphicFrame>
        <p:nvGraphicFramePr>
          <p:cNvPr id="2" name="표 5">
            <a:extLst>
              <a:ext uri="{FF2B5EF4-FFF2-40B4-BE49-F238E27FC236}">
                <a16:creationId xmlns:a16="http://schemas.microsoft.com/office/drawing/2014/main" id="{B12DC6BB-BBA0-D324-5881-327EB7DB78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1339532"/>
              </p:ext>
            </p:extLst>
          </p:nvPr>
        </p:nvGraphicFramePr>
        <p:xfrm>
          <a:off x="6132512" y="3475039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비전투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즉시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자신 반경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논 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몬스터의 흔적을 찾아 위치를 파악한다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플레이어를 중심으로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100m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안에 있는 몬스터의 위치를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15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초 동안 지도에 표시한다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  <p:graphicFrame>
        <p:nvGraphicFramePr>
          <p:cNvPr id="3" name="표 5">
            <a:extLst>
              <a:ext uri="{FF2B5EF4-FFF2-40B4-BE49-F238E27FC236}">
                <a16:creationId xmlns:a16="http://schemas.microsoft.com/office/drawing/2014/main" id="{9946B5F1-9B75-2139-8545-4980858139A4}"/>
              </a:ext>
            </a:extLst>
          </p:cNvPr>
          <p:cNvGraphicFramePr>
            <a:graphicFrameLocks noGrp="1"/>
          </p:cNvGraphicFramePr>
          <p:nvPr/>
        </p:nvGraphicFramePr>
        <p:xfrm>
          <a:off x="6132512" y="1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휴식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비전투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채널링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아군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자신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자리에 앉아 휴식을 취한다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휴식을 취하는 동안 초당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50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의 체력과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의 지구력을 회복한다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0D3B0BEC-9602-9385-61EF-88D14EEDB5B7}"/>
              </a:ext>
            </a:extLst>
          </p:cNvPr>
          <p:cNvGraphicFramePr>
            <a:graphicFrameLocks noGrp="1"/>
          </p:cNvGraphicFramePr>
          <p:nvPr/>
        </p:nvGraphicFramePr>
        <p:xfrm>
          <a:off x="0" y="3465513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기초 영약 제조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패시브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비전투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기초적인 영약 제조에 대한 지식을 습득한다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영약 제조실에서 재료를 소비하여 초급 영약을 제조할 수 있다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6838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D9335E25-03C9-45D8-B4F4-5E3DD30E1D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8643464"/>
              </p:ext>
            </p:extLst>
          </p:nvPr>
        </p:nvGraphicFramePr>
        <p:xfrm>
          <a:off x="1416050" y="1690688"/>
          <a:ext cx="467995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9950">
                  <a:extLst>
                    <a:ext uri="{9D8B030D-6E8A-4147-A177-3AD203B41FA5}">
                      <a16:colId xmlns:a16="http://schemas.microsoft.com/office/drawing/2014/main" val="36069843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개요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624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2711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5806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5034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6714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5422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0177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9854979"/>
                  </a:ext>
                </a:extLst>
              </a:tr>
            </a:tbl>
          </a:graphicData>
        </a:graphic>
      </p:graphicFrame>
      <p:sp>
        <p:nvSpPr>
          <p:cNvPr id="7" name="제목 1">
            <a:extLst>
              <a:ext uri="{FF2B5EF4-FFF2-40B4-BE49-F238E27FC236}">
                <a16:creationId xmlns:a16="http://schemas.microsoft.com/office/drawing/2014/main" id="{34030390-7ADB-4EFB-89E5-CFAD30D842F0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목차</a:t>
            </a:r>
          </a:p>
        </p:txBody>
      </p:sp>
    </p:spTree>
    <p:extLst>
      <p:ext uri="{BB962C8B-B14F-4D97-AF65-F5344CB8AC3E}">
        <p14:creationId xmlns:p14="http://schemas.microsoft.com/office/powerpoint/2010/main" val="1560257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B2C722-69E3-5115-F55A-AEEF7AC480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41CC9958-61DA-912C-3F06-F8DFCDC49C42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5400675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개방 스킬</a:t>
            </a:r>
          </a:p>
        </p:txBody>
      </p:sp>
      <p:graphicFrame>
        <p:nvGraphicFramePr>
          <p:cNvPr id="2" name="표 5">
            <a:extLst>
              <a:ext uri="{FF2B5EF4-FFF2-40B4-BE49-F238E27FC236}">
                <a16:creationId xmlns:a16="http://schemas.microsoft.com/office/drawing/2014/main" id="{C3E6E2D2-6356-BA40-8E97-6F4B42D516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3189457"/>
              </p:ext>
            </p:extLst>
          </p:nvPr>
        </p:nvGraphicFramePr>
        <p:xfrm>
          <a:off x="6132512" y="7939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타구봉법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회전격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즉시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적군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세미 오토 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회전하며 무기를 수평으로 휘둘러 공격한다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1m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안에 적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명에게 공격력의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150%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지구력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  <p:graphicFrame>
        <p:nvGraphicFramePr>
          <p:cNvPr id="3" name="표 5">
            <a:extLst>
              <a:ext uri="{FF2B5EF4-FFF2-40B4-BE49-F238E27FC236}">
                <a16:creationId xmlns:a16="http://schemas.microsoft.com/office/drawing/2014/main" id="{07FA8CFD-ABE2-E1C5-5D5C-D49883D114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4687582"/>
              </p:ext>
            </p:extLst>
          </p:nvPr>
        </p:nvGraphicFramePr>
        <p:xfrm>
          <a:off x="0" y="3465512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타구봉법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격추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즉시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적군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세미 오토 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무기로 적을 내리쳐 공격한다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1m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안에 적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명에게 공격력의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180%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지구력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698DBF7E-B4FE-842F-285B-BBA62FD507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1956836"/>
              </p:ext>
            </p:extLst>
          </p:nvPr>
        </p:nvGraphicFramePr>
        <p:xfrm>
          <a:off x="6132512" y="3465513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타구봉법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상승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즉시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적군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세미 오토 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무기로 위로 휘둘려 공격한다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1m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안에 적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명에게 공격력의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110%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지구력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47143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표 5">
            <a:extLst>
              <a:ext uri="{FF2B5EF4-FFF2-40B4-BE49-F238E27FC236}">
                <a16:creationId xmlns:a16="http://schemas.microsoft.com/office/drawing/2014/main" id="{96CD07DF-DB40-4227-9AFC-521CE97DF5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2049414"/>
              </p:ext>
            </p:extLst>
          </p:nvPr>
        </p:nvGraphicFramePr>
        <p:xfrm>
          <a:off x="0" y="0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황룡십팔장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쌍룡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즉시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적군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세미 오토 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양손으로 번갈아 적을 빠르게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번 타격한다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1m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안에 적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명에게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120% 2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번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지구력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  <p:graphicFrame>
        <p:nvGraphicFramePr>
          <p:cNvPr id="2" name="표 5">
            <a:extLst>
              <a:ext uri="{FF2B5EF4-FFF2-40B4-BE49-F238E27FC236}">
                <a16:creationId xmlns:a16="http://schemas.microsoft.com/office/drawing/2014/main" id="{F9EAE6F0-81E0-E5D7-161D-02E83AF0CD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071633"/>
              </p:ext>
            </p:extLst>
          </p:nvPr>
        </p:nvGraphicFramePr>
        <p:xfrm>
          <a:off x="6132512" y="0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황룡십팔장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회천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즉시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적군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세미 오토 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팔을 회전 시키며 상대를 공격한다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1m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안에 적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명에게 공격력의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75% 4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번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지구력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  <p:graphicFrame>
        <p:nvGraphicFramePr>
          <p:cNvPr id="3" name="표 5">
            <a:extLst>
              <a:ext uri="{FF2B5EF4-FFF2-40B4-BE49-F238E27FC236}">
                <a16:creationId xmlns:a16="http://schemas.microsoft.com/office/drawing/2014/main" id="{A3B1E217-3E1B-7884-C796-68918F14BB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6871677"/>
              </p:ext>
            </p:extLst>
          </p:nvPr>
        </p:nvGraphicFramePr>
        <p:xfrm>
          <a:off x="0" y="3465514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황룡십팔장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잠룡출두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즉시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적군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세미 오토 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빠른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번의 연타로 자세를 무너트리고 강한 한방을 날린다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1m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안에 적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명에게 연타 공격력의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50% 5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번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1m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안에 적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명에게 한방 공격력의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450%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지구력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9722413C-3875-EF9F-8EBC-0BACB98D30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2678121"/>
              </p:ext>
            </p:extLst>
          </p:nvPr>
        </p:nvGraphicFramePr>
        <p:xfrm>
          <a:off x="6132512" y="3473452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납견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즉시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공용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지형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자세를 낮추고 빠르게 움직여 공격을 회피한다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몸을 낮추고 공격을 회피한다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플레이어를 중심으로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8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방위로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1m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를 기본 속도의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1.2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배로 이동한다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지구력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66288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표 5">
            <a:extLst>
              <a:ext uri="{FF2B5EF4-FFF2-40B4-BE49-F238E27FC236}">
                <a16:creationId xmlns:a16="http://schemas.microsoft.com/office/drawing/2014/main" id="{96CD07DF-DB40-4227-9AFC-521CE97DF5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1536769"/>
              </p:ext>
            </p:extLst>
          </p:nvPr>
        </p:nvGraphicFramePr>
        <p:xfrm>
          <a:off x="6132512" y="-29369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취권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패시브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아군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자신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취기로 공격을 회피하고 피해를 감소 시킨다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술 계열 소비 아이템 사용 시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30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초 동안 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회피률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+30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상승하며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,</a:t>
                      </a:r>
                    </a:p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받는 피해가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30%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감소한다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  <p:graphicFrame>
        <p:nvGraphicFramePr>
          <p:cNvPr id="2" name="표 5">
            <a:extLst>
              <a:ext uri="{FF2B5EF4-FFF2-40B4-BE49-F238E27FC236}">
                <a16:creationId xmlns:a16="http://schemas.microsoft.com/office/drawing/2014/main" id="{92ED5787-A2AF-416A-A76F-B294DE26A2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4572477"/>
              </p:ext>
            </p:extLst>
          </p:nvPr>
        </p:nvGraphicFramePr>
        <p:xfrm>
          <a:off x="0" y="3481240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반격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패시브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아군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본인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적의 공격을 피하며 약점을 포착한다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적을 공격을 회피할 경우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초 동안 공격력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+45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  <p:graphicFrame>
        <p:nvGraphicFramePr>
          <p:cNvPr id="3" name="표 5">
            <a:extLst>
              <a:ext uri="{FF2B5EF4-FFF2-40B4-BE49-F238E27FC236}">
                <a16:creationId xmlns:a16="http://schemas.microsoft.com/office/drawing/2014/main" id="{4266F19D-57E0-4448-84B0-DB6E963C97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1384969"/>
              </p:ext>
            </p:extLst>
          </p:nvPr>
        </p:nvGraphicFramePr>
        <p:xfrm>
          <a:off x="6132512" y="3481241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회피 훈련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패시브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아군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본인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공격을 회피하는 방법을 훈련하여 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회피률을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올린다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회피률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+20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5BAA3B73-F197-4006-817A-B8A2D1C828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1932627"/>
              </p:ext>
            </p:extLst>
          </p:nvPr>
        </p:nvGraphicFramePr>
        <p:xfrm>
          <a:off x="0" y="-15726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황룡십팔장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승룡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즉시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적군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세미 오토 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발과 손을 이용하여 빠르게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번 올려 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1m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안에 적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명에게 공격력의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85% 3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번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적을 위로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0.5m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띄움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지구력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80120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8CB7D7-3AE4-A79B-0A11-08B85E9320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9A0CC81B-E538-9A7C-7757-D58F456F8D7D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5400675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소림 스킬</a:t>
            </a:r>
          </a:p>
        </p:txBody>
      </p:sp>
      <p:graphicFrame>
        <p:nvGraphicFramePr>
          <p:cNvPr id="2" name="표 5">
            <a:extLst>
              <a:ext uri="{FF2B5EF4-FFF2-40B4-BE49-F238E27FC236}">
                <a16:creationId xmlns:a16="http://schemas.microsoft.com/office/drawing/2014/main" id="{6CB1BD77-315C-B9CD-5046-5E4421F98D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0876099"/>
              </p:ext>
            </p:extLst>
          </p:nvPr>
        </p:nvGraphicFramePr>
        <p:xfrm>
          <a:off x="6132512" y="9526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철통격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즉시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적군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세미 오토 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주먹을 적을 강하게 내지른다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1m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안에 적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명에게 공격력의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150%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지구력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  <p:graphicFrame>
        <p:nvGraphicFramePr>
          <p:cNvPr id="3" name="표 5">
            <a:extLst>
              <a:ext uri="{FF2B5EF4-FFF2-40B4-BE49-F238E27FC236}">
                <a16:creationId xmlns:a16="http://schemas.microsoft.com/office/drawing/2014/main" id="{0354DEAB-2EE5-4CAD-E9CD-3DC7752A30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2796550"/>
              </p:ext>
            </p:extLst>
          </p:nvPr>
        </p:nvGraphicFramePr>
        <p:xfrm>
          <a:off x="0" y="3465513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철강격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즉시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지형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세미 오토 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몸으로 돌진하여 적을 공격한다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1m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안에 적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명에게 공격력의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130%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대상 방향으로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1.5m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이동한다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지구력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63FF51E8-1B01-4ACA-B86E-F6DD7F9F13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2820007"/>
              </p:ext>
            </p:extLst>
          </p:nvPr>
        </p:nvGraphicFramePr>
        <p:xfrm>
          <a:off x="6132512" y="3465513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철륜각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즉시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적군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세미 오토 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강한 돌려차기로 적을 공격한다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1m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안에 적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명에게 공격력의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200%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공격 받은 적은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1m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뒤로 밀린다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지구력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04311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표 5">
            <a:extLst>
              <a:ext uri="{FF2B5EF4-FFF2-40B4-BE49-F238E27FC236}">
                <a16:creationId xmlns:a16="http://schemas.microsoft.com/office/drawing/2014/main" id="{96CD07DF-DB40-4227-9AFC-521CE97DF5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0877369"/>
              </p:ext>
            </p:extLst>
          </p:nvPr>
        </p:nvGraphicFramePr>
        <p:xfrm>
          <a:off x="0" y="7938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백철연격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즉시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적군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세미 오토 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강하고 빠른 연타로 적을 공격한다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1m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안에 적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명에게 공격력의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100% 4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번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지구력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10,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집중력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  <p:graphicFrame>
        <p:nvGraphicFramePr>
          <p:cNvPr id="2" name="표 5">
            <a:extLst>
              <a:ext uri="{FF2B5EF4-FFF2-40B4-BE49-F238E27FC236}">
                <a16:creationId xmlns:a16="http://schemas.microsoft.com/office/drawing/2014/main" id="{92ED5787-A2AF-416A-A76F-B294DE26A2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4268669"/>
              </p:ext>
            </p:extLst>
          </p:nvPr>
        </p:nvGraphicFramePr>
        <p:xfrm>
          <a:off x="6132514" y="-11111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여래신장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즉시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적군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적군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세미 오토 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손에 기를 모아 손바닥 모양의 장풍을 날린다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3m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안에 적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명에게 공격력의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350%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지구력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15,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집중력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  <p:graphicFrame>
        <p:nvGraphicFramePr>
          <p:cNvPr id="3" name="표 5">
            <a:extLst>
              <a:ext uri="{FF2B5EF4-FFF2-40B4-BE49-F238E27FC236}">
                <a16:creationId xmlns:a16="http://schemas.microsoft.com/office/drawing/2014/main" id="{4266F19D-57E0-4448-84B0-DB6E963C97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8654843"/>
              </p:ext>
            </p:extLst>
          </p:nvPr>
        </p:nvGraphicFramePr>
        <p:xfrm>
          <a:off x="0" y="3457576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천근추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즉시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지형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세미 오토 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높게 뛰어 올라 공중에서 적을 습격한다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2m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안에 적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명에게 공격력의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150%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지구력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15,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집중력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5BAA3B73-F197-4006-817A-B8A2D1C828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7795506"/>
              </p:ext>
            </p:extLst>
          </p:nvPr>
        </p:nvGraphicFramePr>
        <p:xfrm>
          <a:off x="6132514" y="3457575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명상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채널링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아군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본인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눈을 감고 기운을 집중하여 깨달음을 얻는다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명상 중 초당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의 집중력을 회복한다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19091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표 5">
            <a:extLst>
              <a:ext uri="{FF2B5EF4-FFF2-40B4-BE49-F238E27FC236}">
                <a16:creationId xmlns:a16="http://schemas.microsoft.com/office/drawing/2014/main" id="{96CD07DF-DB40-4227-9AFC-521CE97DF5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892424"/>
              </p:ext>
            </p:extLst>
          </p:nvPr>
        </p:nvGraphicFramePr>
        <p:xfrm>
          <a:off x="6132512" y="3473451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금강불괴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패시브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아군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본인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높은 깨달음으로 명상 중 입은 피해를 감소 시킨다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명상 중 받는 피해의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75%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를 감소 시킨다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  <p:graphicFrame>
        <p:nvGraphicFramePr>
          <p:cNvPr id="2" name="표 5">
            <a:extLst>
              <a:ext uri="{FF2B5EF4-FFF2-40B4-BE49-F238E27FC236}">
                <a16:creationId xmlns:a16="http://schemas.microsoft.com/office/drawing/2014/main" id="{92ED5787-A2AF-416A-A76F-B294DE26A205}"/>
              </a:ext>
            </a:extLst>
          </p:cNvPr>
          <p:cNvGraphicFramePr>
            <a:graphicFrameLocks noGrp="1"/>
          </p:cNvGraphicFramePr>
          <p:nvPr/>
        </p:nvGraphicFramePr>
        <p:xfrm>
          <a:off x="0" y="1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깊은 깨달음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패시브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아군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본인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높은 경지의 깨달음으로 명상의 효율이 증가한다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명상 중 회복되는 초당 지구력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+5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  <p:graphicFrame>
        <p:nvGraphicFramePr>
          <p:cNvPr id="3" name="표 5">
            <a:extLst>
              <a:ext uri="{FF2B5EF4-FFF2-40B4-BE49-F238E27FC236}">
                <a16:creationId xmlns:a16="http://schemas.microsoft.com/office/drawing/2014/main" id="{4266F19D-57E0-4448-84B0-DB6E963C970C}"/>
              </a:ext>
            </a:extLst>
          </p:cNvPr>
          <p:cNvGraphicFramePr>
            <a:graphicFrameLocks noGrp="1"/>
          </p:cNvGraphicFramePr>
          <p:nvPr/>
        </p:nvGraphicFramePr>
        <p:xfrm>
          <a:off x="6132512" y="1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마음의 평화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패시브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아군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본인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명상으로 마음의 평화를 찾아 체력을 회복한다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명상 중 초당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150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의 체력을 회복한다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5BAA3B73-F197-4006-817A-B8A2D1C8282A}"/>
              </a:ext>
            </a:extLst>
          </p:cNvPr>
          <p:cNvGraphicFramePr>
            <a:graphicFrameLocks noGrp="1"/>
          </p:cNvGraphicFramePr>
          <p:nvPr/>
        </p:nvGraphicFramePr>
        <p:xfrm>
          <a:off x="0" y="3465513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만독불침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패시브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아군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본인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몸의 기운을 재정리 하여 몸속 독을 정화한다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명상 시전 시 플레이어에게 걸려 있는 상태 이상을 회복한다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46557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0B6D10-C934-3C55-E5D5-1D65FB3E07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1952D509-3E18-6D40-E3ED-6E3CCC43637B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5400675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무당 스킬</a:t>
            </a: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92ED5787-A2AF-416A-A76F-B294DE26A2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541536"/>
              </p:ext>
            </p:extLst>
          </p:nvPr>
        </p:nvGraphicFramePr>
        <p:xfrm>
          <a:off x="0" y="3475038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청류검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굳이치는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채널링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지형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세미 오토 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검기를 길게 늘려 연속으로 휘두르고 마지막에 강하게 베어 가른다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1.5m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안에 적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명에게 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채널링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중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초당 공격력의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75%</a:t>
                      </a:r>
                    </a:p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종료 시 공격력의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150%</a:t>
                      </a:r>
                    </a:p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최대 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채널링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시간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초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지구력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10 +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초당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  <p:graphicFrame>
        <p:nvGraphicFramePr>
          <p:cNvPr id="12" name="표 5">
            <a:extLst>
              <a:ext uri="{FF2B5EF4-FFF2-40B4-BE49-F238E27FC236}">
                <a16:creationId xmlns:a16="http://schemas.microsoft.com/office/drawing/2014/main" id="{4266F19D-57E0-4448-84B0-DB6E963C97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3019667"/>
              </p:ext>
            </p:extLst>
          </p:nvPr>
        </p:nvGraphicFramePr>
        <p:xfrm>
          <a:off x="6132512" y="1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청류검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몰아치는 폭포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채널링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지형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세미 오토 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검기로 적을 연속으로 찔러 공격하고 마지막에 강하게 찌른다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1.5m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안에 적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명에게 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채널링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중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초당 공격력의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85%</a:t>
                      </a:r>
                    </a:p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종료 시 공격력의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250%</a:t>
                      </a:r>
                    </a:p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최대 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채널링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시간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초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지구력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10 +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초당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  <p:graphicFrame>
        <p:nvGraphicFramePr>
          <p:cNvPr id="13" name="표 5">
            <a:extLst>
              <a:ext uri="{FF2B5EF4-FFF2-40B4-BE49-F238E27FC236}">
                <a16:creationId xmlns:a16="http://schemas.microsoft.com/office/drawing/2014/main" id="{5BAA3B73-F197-4006-817A-B8A2D1C828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4009920"/>
              </p:ext>
            </p:extLst>
          </p:nvPr>
        </p:nvGraphicFramePr>
        <p:xfrm>
          <a:off x="6132512" y="3465513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청류검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범랑하는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파도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채널링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지형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세미 오토 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검기를 길게 늘려 넓게 휘둘러 공격하고 마지막에 뛰어오르며 수평으로 강하게 벤다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1.5m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안에 적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명에게 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채널링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중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초당 공격력의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55%</a:t>
                      </a:r>
                    </a:p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종료 시 공격력의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250%</a:t>
                      </a:r>
                    </a:p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최대 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채널링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시간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초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지구력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15 +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초당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9396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표 5">
            <a:extLst>
              <a:ext uri="{FF2B5EF4-FFF2-40B4-BE49-F238E27FC236}">
                <a16:creationId xmlns:a16="http://schemas.microsoft.com/office/drawing/2014/main" id="{96CD07DF-DB40-4227-9AFC-521CE97DF5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9511271"/>
              </p:ext>
            </p:extLst>
          </p:nvPr>
        </p:nvGraphicFramePr>
        <p:xfrm>
          <a:off x="0" y="0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태청검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대하도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채널링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지형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세미 오토 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검기를 여러 갈래로 나누어 연속으로 베고 마지막에 강하게 내리친다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1.5m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안에 적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명에게 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채널링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중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초당 공격력의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55% 2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번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종료 시 공격력의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350%</a:t>
                      </a:r>
                    </a:p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최대 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채널링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시간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초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지구력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15 +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초당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  <p:graphicFrame>
        <p:nvGraphicFramePr>
          <p:cNvPr id="2" name="표 5">
            <a:extLst>
              <a:ext uri="{FF2B5EF4-FFF2-40B4-BE49-F238E27FC236}">
                <a16:creationId xmlns:a16="http://schemas.microsoft.com/office/drawing/2014/main" id="{92ED5787-A2AF-416A-A76F-B294DE26A2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6913212"/>
              </p:ext>
            </p:extLst>
          </p:nvPr>
        </p:nvGraphicFramePr>
        <p:xfrm>
          <a:off x="6132512" y="0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태청검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청강진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액티브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채널링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지형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세미 오토 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검기를 여러 갈래로 길게 늘려서 넓은 범위를 공격하여 진을 펼치고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,</a:t>
                      </a:r>
                    </a:p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마지막에 회전하며 수평으로 벤다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1.5m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안에 적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명에게 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채널링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중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초당 공격력의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45% 2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번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종료 시 공격력의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400%</a:t>
                      </a:r>
                    </a:p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최대 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채널링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시간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6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초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지구력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20 +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초당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  <p:graphicFrame>
        <p:nvGraphicFramePr>
          <p:cNvPr id="3" name="표 5">
            <a:extLst>
              <a:ext uri="{FF2B5EF4-FFF2-40B4-BE49-F238E27FC236}">
                <a16:creationId xmlns:a16="http://schemas.microsoft.com/office/drawing/2014/main" id="{4266F19D-57E0-4448-84B0-DB6E963C97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2406507"/>
              </p:ext>
            </p:extLst>
          </p:nvPr>
        </p:nvGraphicFramePr>
        <p:xfrm>
          <a:off x="6132512" y="3475039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태청검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청하류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채널링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지형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세미 오토 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길게 늘린 검기로 적을 연속으로 베고 마지막에 강하게 찌른다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1.5m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안에 적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명에게 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채널링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중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초당 공격력의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85%</a:t>
                      </a:r>
                    </a:p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종료 시 공격력의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450%</a:t>
                      </a:r>
                    </a:p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최대 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채널링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시간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초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지구력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15 +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초당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5BAA3B73-F197-4006-817A-B8A2D1C828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7641275"/>
              </p:ext>
            </p:extLst>
          </p:nvPr>
        </p:nvGraphicFramePr>
        <p:xfrm>
          <a:off x="0" y="3465514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태청검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폭하류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채널링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지형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세미 오토 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검기를 여러 갈래로 길게 늘려 연속으로 내리쳐 공격하고 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마지막에 강하게 내리친다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1.5m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안에 적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명에게 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채널링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중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초당 공격력의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90% 2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번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종료 시 공격력의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450%</a:t>
                      </a:r>
                    </a:p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최대 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채널링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시간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초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지구력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20 +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초당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40484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표 5">
            <a:extLst>
              <a:ext uri="{FF2B5EF4-FFF2-40B4-BE49-F238E27FC236}">
                <a16:creationId xmlns:a16="http://schemas.microsoft.com/office/drawing/2014/main" id="{96CD07DF-DB40-4227-9AFC-521CE97DF5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5326088"/>
              </p:ext>
            </p:extLst>
          </p:nvPr>
        </p:nvGraphicFramePr>
        <p:xfrm>
          <a:off x="6132512" y="3465513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태극혜검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채널링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지형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세미 오토 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태극의 진을 펼쳐 적의 공격을 흘려 방어하고 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마지막에 거대한 검기로 적을 벤다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채널링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중 받는 모든 피해를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80%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감소 시킨다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종료 시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1.5m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안에 적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명에게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공격력의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350% +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감소 시킨 피해의 총합의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50%.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최대 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채널링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시간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초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지구력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25 +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초당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  <p:graphicFrame>
        <p:nvGraphicFramePr>
          <p:cNvPr id="2" name="표 5">
            <a:extLst>
              <a:ext uri="{FF2B5EF4-FFF2-40B4-BE49-F238E27FC236}">
                <a16:creationId xmlns:a16="http://schemas.microsoft.com/office/drawing/2014/main" id="{92ED5787-A2AF-416A-A76F-B294DE26A205}"/>
              </a:ext>
            </a:extLst>
          </p:cNvPr>
          <p:cNvGraphicFramePr>
            <a:graphicFrameLocks noGrp="1"/>
          </p:cNvGraphicFramePr>
          <p:nvPr/>
        </p:nvGraphicFramePr>
        <p:xfrm>
          <a:off x="0" y="1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면면부절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패시브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아군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본인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오랜 수련으로 얻는 막대한 내력으로 끊어지지 않는 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유연한 검기를 만들다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무당 스킬 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채널링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공격을 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캔슬할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수 있다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무당 스킬 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채널링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중 적의 공격으로 스킬이 취소 되지 않는다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  <p:graphicFrame>
        <p:nvGraphicFramePr>
          <p:cNvPr id="3" name="표 5">
            <a:extLst>
              <a:ext uri="{FF2B5EF4-FFF2-40B4-BE49-F238E27FC236}">
                <a16:creationId xmlns:a16="http://schemas.microsoft.com/office/drawing/2014/main" id="{4266F19D-57E0-4448-84B0-DB6E963C970C}"/>
              </a:ext>
            </a:extLst>
          </p:cNvPr>
          <p:cNvGraphicFramePr>
            <a:graphicFrameLocks noGrp="1"/>
          </p:cNvGraphicFramePr>
          <p:nvPr/>
        </p:nvGraphicFramePr>
        <p:xfrm>
          <a:off x="6132512" y="1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생생유전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패시브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아군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본인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몰아치는 강물처럼 공격을 연계할 수록 위력이 증가한다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무당 스킬 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채널링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및 연계 시간에 비례하여 공격력이 증가한다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채널링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및 연계 시간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초당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5%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증가 최대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35%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까지 증가한다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5BAA3B73-F197-4006-817A-B8A2D1C8282A}"/>
              </a:ext>
            </a:extLst>
          </p:cNvPr>
          <p:cNvGraphicFramePr>
            <a:graphicFrameLocks noGrp="1"/>
          </p:cNvGraphicFramePr>
          <p:nvPr/>
        </p:nvGraphicFramePr>
        <p:xfrm>
          <a:off x="0" y="3465513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잔잔한 수면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패시브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아군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본인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무당 스킬 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채널링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중 받는 피해를 감소 시킨다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무당 스킬 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채널링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중 받는 피해를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10%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감소 시킨다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무당 스킬 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채널링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및 연계 시간에 비례하여 피해가 추가로 감소한다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채널링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및 연계 시간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초당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2%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감소 시키고 최대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20%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까지 감소한다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09677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E7B297-BE6D-0F46-44C4-D381698D9B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9BBD8A0B-66D1-8AA9-042C-181FB13C870E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5400675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매화 스킬</a:t>
            </a: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92ED5787-A2AF-416A-A76F-B294DE26A2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3104670"/>
              </p:ext>
            </p:extLst>
          </p:nvPr>
        </p:nvGraphicFramePr>
        <p:xfrm>
          <a:off x="6132512" y="1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칠매겅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매화격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즉시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지형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세미 오토 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가볍게 내려 벤 다음 올려 벤다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1m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안에 적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명에게 내려 베기 공격력의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45%</a:t>
                      </a:r>
                    </a:p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올려 베기 공격력의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85%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지구력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  <p:graphicFrame>
        <p:nvGraphicFramePr>
          <p:cNvPr id="12" name="표 5">
            <a:extLst>
              <a:ext uri="{FF2B5EF4-FFF2-40B4-BE49-F238E27FC236}">
                <a16:creationId xmlns:a16="http://schemas.microsoft.com/office/drawing/2014/main" id="{4266F19D-57E0-4448-84B0-DB6E963C97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9521638"/>
              </p:ext>
            </p:extLst>
          </p:nvPr>
        </p:nvGraphicFramePr>
        <p:xfrm>
          <a:off x="1" y="3465513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칠매검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매화참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즉시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지형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세미 오토 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강하게 내려 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1m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안에 적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명에게 공격력의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145%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지구력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  <p:graphicFrame>
        <p:nvGraphicFramePr>
          <p:cNvPr id="13" name="표 5">
            <a:extLst>
              <a:ext uri="{FF2B5EF4-FFF2-40B4-BE49-F238E27FC236}">
                <a16:creationId xmlns:a16="http://schemas.microsoft.com/office/drawing/2014/main" id="{5BAA3B73-F197-4006-817A-B8A2D1C828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6074686"/>
              </p:ext>
            </p:extLst>
          </p:nvPr>
        </p:nvGraphicFramePr>
        <p:xfrm>
          <a:off x="6132512" y="3465513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칠매검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매화류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즉시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지형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세미 오토 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빠르게 이동하여 적들을 벤다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플레이어의 전방으로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4.5m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이동 속도의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배로 이동하며 공격한다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1m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안에 적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명에게 공격력의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90%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지구력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6133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내용 개체 틀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5671344"/>
              </p:ext>
            </p:extLst>
          </p:nvPr>
        </p:nvGraphicFramePr>
        <p:xfrm>
          <a:off x="2765266" y="2194560"/>
          <a:ext cx="6658293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582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2000" b="0" kern="1200" dirty="0">
                          <a:solidFill>
                            <a:schemeClr val="tx1"/>
                          </a:solidFill>
                        </a:rPr>
                        <a:t>스킬 이란</a:t>
                      </a:r>
                      <a:r>
                        <a:rPr lang="en-US" altLang="ko-KR" sz="2000" b="0" kern="1200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R" altLang="en-US" sz="2000" b="0" kern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캐릭터가 취할 수 있는 행동이나 기능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, 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능력들이다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en-US" altLang="ko-KR" sz="160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29099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정적일 수 있는 캐릭터의 행동에 스킬을 추가 함으로써 게임을 </a:t>
                      </a:r>
                      <a:endParaRPr lang="en-US" altLang="ko-KR" sz="160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조금 더 화려하고 역동적으로 만든다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 </a:t>
                      </a: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45492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플레이어가 소속된 </a:t>
                      </a:r>
                      <a:r>
                        <a:rPr lang="ko-KR" altLang="en-US" sz="160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문파에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따라서 배울 수 있는 스킬의 특징이 다르며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,</a:t>
                      </a:r>
                    </a:p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그 스킬들을 활용한 전투 방식 또한 차이가 있어 플레이어들을 다양한 </a:t>
                      </a:r>
                      <a:endParaRPr lang="en-US" altLang="ko-KR" sz="160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스킬을 연구하고 사용하며 게임을 더욱 깊게 즐기게 될 것이다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5092836"/>
                  </a:ext>
                </a:extLst>
              </a:tr>
            </a:tbl>
          </a:graphicData>
        </a:graphic>
      </p:graphicFrame>
      <p:sp>
        <p:nvSpPr>
          <p:cNvPr id="7" name="제목 1">
            <a:extLst>
              <a:ext uri="{FF2B5EF4-FFF2-40B4-BE49-F238E27FC236}">
                <a16:creationId xmlns:a16="http://schemas.microsoft.com/office/drawing/2014/main" id="{77FA9A8E-E94C-4F99-8997-7C96A1AAEAC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개요</a:t>
            </a:r>
          </a:p>
        </p:txBody>
      </p:sp>
    </p:spTree>
    <p:extLst>
      <p:ext uri="{BB962C8B-B14F-4D97-AF65-F5344CB8AC3E}">
        <p14:creationId xmlns:p14="http://schemas.microsoft.com/office/powerpoint/2010/main" val="3047307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표 5">
            <a:extLst>
              <a:ext uri="{FF2B5EF4-FFF2-40B4-BE49-F238E27FC236}">
                <a16:creationId xmlns:a16="http://schemas.microsoft.com/office/drawing/2014/main" id="{96CD07DF-DB40-4227-9AFC-521CE97DF5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7389535"/>
              </p:ext>
            </p:extLst>
          </p:nvPr>
        </p:nvGraphicFramePr>
        <p:xfrm>
          <a:off x="0" y="-11112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칠매검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매화섬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즉시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지형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세미 오토 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빠르게 적을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번 벤다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1m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안에 적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명에게 공격력의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65% 3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번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추가로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매화 꽃잎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스택을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개 획득한다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지구력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  <p:graphicFrame>
        <p:nvGraphicFramePr>
          <p:cNvPr id="2" name="표 5">
            <a:extLst>
              <a:ext uri="{FF2B5EF4-FFF2-40B4-BE49-F238E27FC236}">
                <a16:creationId xmlns:a16="http://schemas.microsoft.com/office/drawing/2014/main" id="{92ED5787-A2AF-416A-A76F-B294DE26A2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5404106"/>
              </p:ext>
            </p:extLst>
          </p:nvPr>
        </p:nvGraphicFramePr>
        <p:xfrm>
          <a:off x="6096000" y="-11112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낙화검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용오름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즉시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지형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세미 오토 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위로 회전하며 올려 벤다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1m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안에 적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명에게 공격력의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65% 2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번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위로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0.5m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뛰어오른다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적들을 위로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0.5m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띄운다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지구력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  <p:graphicFrame>
        <p:nvGraphicFramePr>
          <p:cNvPr id="3" name="표 5">
            <a:extLst>
              <a:ext uri="{FF2B5EF4-FFF2-40B4-BE49-F238E27FC236}">
                <a16:creationId xmlns:a16="http://schemas.microsoft.com/office/drawing/2014/main" id="{4266F19D-57E0-4448-84B0-DB6E963C97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3902183"/>
              </p:ext>
            </p:extLst>
          </p:nvPr>
        </p:nvGraphicFramePr>
        <p:xfrm>
          <a:off x="0" y="3476626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낙화검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나락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액티브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즉시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적군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세미 오토 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아래로 회전하며 적을 내리친다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공중에서만 사용 가능하다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1m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안에 적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명에게 공격력의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110% 2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번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공중에 있는 적들을 낙하 시킨다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지구력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5BAA3B73-F197-4006-817A-B8A2D1C828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8307533"/>
              </p:ext>
            </p:extLst>
          </p:nvPr>
        </p:nvGraphicFramePr>
        <p:xfrm>
          <a:off x="6096000" y="3454400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이십사수매화검법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매화분분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즉시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지형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세미 오토 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만개한 매화 꽃잎의 형상을 한 수많은 검기가 적들에게 빗발친다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5m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안에 적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명에게 공격력의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55% 10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번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매화 꽃잎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’ 5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스택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01574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표 5">
            <a:extLst>
              <a:ext uri="{FF2B5EF4-FFF2-40B4-BE49-F238E27FC236}">
                <a16:creationId xmlns:a16="http://schemas.microsoft.com/office/drawing/2014/main" id="{96CD07DF-DB40-4227-9AFC-521CE97DF5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9566477"/>
              </p:ext>
            </p:extLst>
          </p:nvPr>
        </p:nvGraphicFramePr>
        <p:xfrm>
          <a:off x="0" y="0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이십사수매화검법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매영조하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즉시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지형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세미 오토 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만개한 매화 꽃잎의 형상을 한 수많은 검기가 적들에게 휘감아 덮친다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3m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안에 적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8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명에게 공격력의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65% 7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번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매화 꽃잎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’ 5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스택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  <p:graphicFrame>
        <p:nvGraphicFramePr>
          <p:cNvPr id="2" name="표 5">
            <a:extLst>
              <a:ext uri="{FF2B5EF4-FFF2-40B4-BE49-F238E27FC236}">
                <a16:creationId xmlns:a16="http://schemas.microsoft.com/office/drawing/2014/main" id="{645D39E3-8B9B-616A-627A-620592F250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7498329"/>
              </p:ext>
            </p:extLst>
          </p:nvPr>
        </p:nvGraphicFramePr>
        <p:xfrm>
          <a:off x="6132512" y="1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매화검수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패시브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아군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본인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화산의 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쾌검이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매화의 형상으로 피어난다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매화 꽃잎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을 사용하지 않는 스킬 사용 시 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매화 꽃잎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’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스택을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개 획득한다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최대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개 까지 획득할 수 있다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  <p:graphicFrame>
        <p:nvGraphicFramePr>
          <p:cNvPr id="3" name="표 5">
            <a:extLst>
              <a:ext uri="{FF2B5EF4-FFF2-40B4-BE49-F238E27FC236}">
                <a16:creationId xmlns:a16="http://schemas.microsoft.com/office/drawing/2014/main" id="{C7667DD4-E971-5611-1CD2-79CBBD7893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5830383"/>
              </p:ext>
            </p:extLst>
          </p:nvPr>
        </p:nvGraphicFramePr>
        <p:xfrm>
          <a:off x="0" y="3465512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은은한 매화 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패시브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아군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본인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흩날리는 매화 잎이 몸을 감싼다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매화 꽃잎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’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소비 시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초간 받는 피해가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15%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감소한다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3911C6F7-A2BC-C529-0D64-F14502E2B4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1826031"/>
              </p:ext>
            </p:extLst>
          </p:nvPr>
        </p:nvGraphicFramePr>
        <p:xfrm>
          <a:off x="6132512" y="3465513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화산의 절기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패시브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아군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본인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휘날리는 매화 잎이 적들을 벤다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매화 꽃잎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’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획득 및 소비 시 적들에게 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공격력의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25%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피해를 준다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2730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CD8EDD-15B8-B8F0-9CEA-54C120C237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12D3DC09-9878-5923-AD2A-260C9750497D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5400675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err="1"/>
              <a:t>곤륜</a:t>
            </a:r>
            <a:r>
              <a:rPr lang="ko-KR" altLang="en-US" dirty="0"/>
              <a:t> 스킬</a:t>
            </a: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D1962F01-D4D2-9467-D89B-C54F388D27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1458767"/>
              </p:ext>
            </p:extLst>
          </p:nvPr>
        </p:nvGraphicFramePr>
        <p:xfrm>
          <a:off x="6132512" y="0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연아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즉시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적군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세미 오토 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빠르게 적을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번 찔러 공격한다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0.5m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안에 적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명에게 공격력의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55% 2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번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지구력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  <p:graphicFrame>
        <p:nvGraphicFramePr>
          <p:cNvPr id="12" name="표 5">
            <a:extLst>
              <a:ext uri="{FF2B5EF4-FFF2-40B4-BE49-F238E27FC236}">
                <a16:creationId xmlns:a16="http://schemas.microsoft.com/office/drawing/2014/main" id="{9B13DC1D-0143-D15A-6463-A6220CD2EB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2766300"/>
              </p:ext>
            </p:extLst>
          </p:nvPr>
        </p:nvGraphicFramePr>
        <p:xfrm>
          <a:off x="1" y="3465513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폭아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즉시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적군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세미 오토 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강하게 적을 내리친다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0.5m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안에 적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명에게 공격력의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125%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지구력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  <p:graphicFrame>
        <p:nvGraphicFramePr>
          <p:cNvPr id="13" name="표 5">
            <a:extLst>
              <a:ext uri="{FF2B5EF4-FFF2-40B4-BE49-F238E27FC236}">
                <a16:creationId xmlns:a16="http://schemas.microsoft.com/office/drawing/2014/main" id="{FB0F6206-EB83-015C-D951-C9C9C99C44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3724368"/>
              </p:ext>
            </p:extLst>
          </p:nvPr>
        </p:nvGraphicFramePr>
        <p:xfrm>
          <a:off x="6132512" y="3465512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맹아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즉시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적군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세미 오토 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적을 빠르고 깊게 찌른다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0.5m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안에 적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명에게 공격력의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150%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지구력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12601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AAF052-94A3-6008-6EB4-069CF0D7D2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표 5">
            <a:extLst>
              <a:ext uri="{FF2B5EF4-FFF2-40B4-BE49-F238E27FC236}">
                <a16:creationId xmlns:a16="http://schemas.microsoft.com/office/drawing/2014/main" id="{6DE06ECC-B072-A376-96DA-CDA0704108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2117123"/>
              </p:ext>
            </p:extLst>
          </p:nvPr>
        </p:nvGraphicFramePr>
        <p:xfrm>
          <a:off x="0" y="0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용아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즉시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적군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세미 오토 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적을 강하게 내려 찍는다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0.5m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안에 적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명에게 공격력의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180%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지구력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  <p:graphicFrame>
        <p:nvGraphicFramePr>
          <p:cNvPr id="2" name="표 5">
            <a:extLst>
              <a:ext uri="{FF2B5EF4-FFF2-40B4-BE49-F238E27FC236}">
                <a16:creationId xmlns:a16="http://schemas.microsoft.com/office/drawing/2014/main" id="{7ADB7091-0DBA-C7A0-5E5B-845D9EEBC5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107969"/>
              </p:ext>
            </p:extLst>
          </p:nvPr>
        </p:nvGraphicFramePr>
        <p:xfrm>
          <a:off x="6132514" y="1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일섬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즉시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적군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세미 오토 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빠르게 이동하며 적을 벤다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플레이어의 전방으로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3m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이동 속도의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배로 이동하며 공격한다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0.5m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안에 적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명에게 공격력의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175%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지구력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  <p:graphicFrame>
        <p:nvGraphicFramePr>
          <p:cNvPr id="3" name="표 5">
            <a:extLst>
              <a:ext uri="{FF2B5EF4-FFF2-40B4-BE49-F238E27FC236}">
                <a16:creationId xmlns:a16="http://schemas.microsoft.com/office/drawing/2014/main" id="{896C68C4-087D-C600-D061-E3B3460FF3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3965757"/>
              </p:ext>
            </p:extLst>
          </p:nvPr>
        </p:nvGraphicFramePr>
        <p:xfrm>
          <a:off x="-1" y="3465512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환퇴보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즉시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공용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지형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세미 오토 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후방으로 빠르게 이동한다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플레이어의 후장으로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2m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이동 속도의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배로 이동한다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지구력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F35521D5-2392-DC97-765E-03DD318730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7921740"/>
              </p:ext>
            </p:extLst>
          </p:nvPr>
        </p:nvGraphicFramePr>
        <p:xfrm>
          <a:off x="6132514" y="3465513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섬각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즉시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적군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세미 오토 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보이지 않는 속도로 적 뒤로 이동한다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적에 뒤로 이동 속도의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배로 이동한다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지구력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912283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FAE0C0-1416-BCF0-54A0-E56437511B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표 5">
            <a:extLst>
              <a:ext uri="{FF2B5EF4-FFF2-40B4-BE49-F238E27FC236}">
                <a16:creationId xmlns:a16="http://schemas.microsoft.com/office/drawing/2014/main" id="{8A6D5038-8906-1625-E6C6-0C6E24E83F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3406879"/>
              </p:ext>
            </p:extLst>
          </p:nvPr>
        </p:nvGraphicFramePr>
        <p:xfrm>
          <a:off x="0" y="-20637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무영보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즉시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공용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지형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세미 오토 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그림자 조차 보이지 않는 속도로 이동한다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플레이어의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8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방위로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3.5m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이동 속도의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배로 이동한다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이동 중 적의 시야에서 벗어난다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지구력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  <p:graphicFrame>
        <p:nvGraphicFramePr>
          <p:cNvPr id="2" name="표 5">
            <a:extLst>
              <a:ext uri="{FF2B5EF4-FFF2-40B4-BE49-F238E27FC236}">
                <a16:creationId xmlns:a16="http://schemas.microsoft.com/office/drawing/2014/main" id="{BBB7923F-6D37-AB77-A47C-01ED4B810B45}"/>
              </a:ext>
            </a:extLst>
          </p:cNvPr>
          <p:cNvGraphicFramePr>
            <a:graphicFrameLocks noGrp="1"/>
          </p:cNvGraphicFramePr>
          <p:nvPr/>
        </p:nvGraphicFramePr>
        <p:xfrm>
          <a:off x="6132512" y="1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맹진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패시브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아군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본인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공격에 가속도를 더해 위력을 증가 시킨다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이동 스킬로 이동한 거리에 비례하여 공격력이 증가한다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이동 스킬 사용 후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초 동안 이동 거리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0.5m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당 공격력이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5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증가한다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  <p:graphicFrame>
        <p:nvGraphicFramePr>
          <p:cNvPr id="3" name="표 5">
            <a:extLst>
              <a:ext uri="{FF2B5EF4-FFF2-40B4-BE49-F238E27FC236}">
                <a16:creationId xmlns:a16="http://schemas.microsoft.com/office/drawing/2014/main" id="{1E0DB132-0645-C8F2-901C-D9359E35BE96}"/>
              </a:ext>
            </a:extLst>
          </p:cNvPr>
          <p:cNvGraphicFramePr>
            <a:graphicFrameLocks noGrp="1"/>
          </p:cNvGraphicFramePr>
          <p:nvPr/>
        </p:nvGraphicFramePr>
        <p:xfrm>
          <a:off x="0" y="3465513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민첩한 몸놀림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패시브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아군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본인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빠른 속도로 적을 공격을 회피한다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이동 스킬로 이동 중에 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회피률이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30%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상승한다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C445BE1E-09AD-4616-158B-4A4006A866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6879870"/>
              </p:ext>
            </p:extLst>
          </p:nvPr>
        </p:nvGraphicFramePr>
        <p:xfrm>
          <a:off x="6132512" y="3465513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격살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패시브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아군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본인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이동에 연계하여 공격의 위력을 증가 시킨다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이동 스킬 사용 직후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0.5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초 또는 캔슬 후 공격 스킬을 사용할 경우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위력이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15%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증가한다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29888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DFDB8B-1F4C-C558-B38A-ED7506384A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5D76F229-B233-A7D7-05D9-20CA997B7B0A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5400675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종남 스킬</a:t>
            </a: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7786A818-7B0A-D836-3C83-B9D040BAF3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2281648"/>
              </p:ext>
            </p:extLst>
          </p:nvPr>
        </p:nvGraphicFramePr>
        <p:xfrm>
          <a:off x="6132512" y="1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유운검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충전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지형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세미 오토 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기를 모아 강하게 찌른다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1.5m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안에 적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명에게 충전 시간에 비례하여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125%~175%</a:t>
                      </a:r>
                    </a:p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충전 시간 최대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초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지구력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  <p:graphicFrame>
        <p:nvGraphicFramePr>
          <p:cNvPr id="12" name="표 5">
            <a:extLst>
              <a:ext uri="{FF2B5EF4-FFF2-40B4-BE49-F238E27FC236}">
                <a16:creationId xmlns:a16="http://schemas.microsoft.com/office/drawing/2014/main" id="{14289EA1-4A4A-5D63-7973-2867285885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752001"/>
              </p:ext>
            </p:extLst>
          </p:nvPr>
        </p:nvGraphicFramePr>
        <p:xfrm>
          <a:off x="0" y="3465513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유운검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충전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지형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세미 오토 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기를 모아 강하게 내리친다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1.5m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안에 적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명에게 충전 시간에 비례하여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135%~185%</a:t>
                      </a:r>
                    </a:p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충전 시간 최대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초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지구력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  <p:graphicFrame>
        <p:nvGraphicFramePr>
          <p:cNvPr id="13" name="표 5">
            <a:extLst>
              <a:ext uri="{FF2B5EF4-FFF2-40B4-BE49-F238E27FC236}">
                <a16:creationId xmlns:a16="http://schemas.microsoft.com/office/drawing/2014/main" id="{311E79C7-F2F2-4875-2356-4E4FC6317A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1261965"/>
              </p:ext>
            </p:extLst>
          </p:nvPr>
        </p:nvGraphicFramePr>
        <p:xfrm>
          <a:off x="6132512" y="3465513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유운검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충전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지형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세미 오토 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기를 모아 강하게 올려 벤다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1.5m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안에 적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명에게 충전 시간에 비례하여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105%~155%</a:t>
                      </a:r>
                    </a:p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충전 시간 최대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초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적들을 위로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0.5m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띄운다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지구력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991069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EDAB32-8BD7-ED38-C69A-BB73D77B7B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표 5">
            <a:extLst>
              <a:ext uri="{FF2B5EF4-FFF2-40B4-BE49-F238E27FC236}">
                <a16:creationId xmlns:a16="http://schemas.microsoft.com/office/drawing/2014/main" id="{0A96E73B-4A1E-EF38-2ED7-13C3C41971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2647637"/>
              </p:ext>
            </p:extLst>
          </p:nvPr>
        </p:nvGraphicFramePr>
        <p:xfrm>
          <a:off x="0" y="0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유운검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충전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지형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세미 오토 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기를 모아 강하게 수평으로 벤다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2.5m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안에 적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명에게 충전 시간에 비례하여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120%~170%</a:t>
                      </a:r>
                    </a:p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충전 시간 최대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초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지구력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  <p:graphicFrame>
        <p:nvGraphicFramePr>
          <p:cNvPr id="2" name="표 5">
            <a:extLst>
              <a:ext uri="{FF2B5EF4-FFF2-40B4-BE49-F238E27FC236}">
                <a16:creationId xmlns:a16="http://schemas.microsoft.com/office/drawing/2014/main" id="{ADCA183A-B3E7-B98B-551D-CE153410FE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7665186"/>
              </p:ext>
            </p:extLst>
          </p:nvPr>
        </p:nvGraphicFramePr>
        <p:xfrm>
          <a:off x="6132514" y="0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유운검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충전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지형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세미 오토 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기를 모으고 전방으로 돌진하며 내리친다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1m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안에 적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명에게 충전 시간에 비례하여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135%~185%</a:t>
                      </a:r>
                    </a:p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충전 시간에 비례하여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0.3m~0.5m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이동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충전 시간 최대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초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지구력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  <p:graphicFrame>
        <p:nvGraphicFramePr>
          <p:cNvPr id="3" name="표 5">
            <a:extLst>
              <a:ext uri="{FF2B5EF4-FFF2-40B4-BE49-F238E27FC236}">
                <a16:creationId xmlns:a16="http://schemas.microsoft.com/office/drawing/2014/main" id="{559DD61B-CEA6-A217-1065-6F630AF0BB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0637544"/>
              </p:ext>
            </p:extLst>
          </p:nvPr>
        </p:nvGraphicFramePr>
        <p:xfrm>
          <a:off x="-1" y="3484563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유운검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충전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지형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세미 오토 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기를 모으고 전방으로 뛰어올라 내려친다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2m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안에 적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명에게 충전 시간에 비례하여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200%~250%</a:t>
                      </a:r>
                    </a:p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충전 시간에 비례하여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0.3m~0.5m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이동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충전 시간 최대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초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지구력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A389049E-D00F-44C8-99D4-452232A915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6690270"/>
              </p:ext>
            </p:extLst>
          </p:nvPr>
        </p:nvGraphicFramePr>
        <p:xfrm>
          <a:off x="6132514" y="3465512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유운검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충전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지형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세미 오토 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기를 모아 회전하며 내리 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1.5m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안에 적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명에게 충전 시간에 비례하여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70%~120% 2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번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충전 시간 최대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초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지구력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912377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905BAE-1651-EF7D-03AB-D948FA028C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표 5">
            <a:extLst>
              <a:ext uri="{FF2B5EF4-FFF2-40B4-BE49-F238E27FC236}">
                <a16:creationId xmlns:a16="http://schemas.microsoft.com/office/drawing/2014/main" id="{2EB26AE1-ADED-C34A-00F9-2E41D663F6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4182809"/>
              </p:ext>
            </p:extLst>
          </p:nvPr>
        </p:nvGraphicFramePr>
        <p:xfrm>
          <a:off x="0" y="0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유운검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충전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지형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세미 오토 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기를 모아 돌진하며 찌른다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1m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안에 적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8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명에게 충전 시간에 비례하여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150%~200% 2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번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충전 시간에 비례하여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0.3m~0.5m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이동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충전 시간 최대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초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지구력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  <p:graphicFrame>
        <p:nvGraphicFramePr>
          <p:cNvPr id="2" name="표 5">
            <a:extLst>
              <a:ext uri="{FF2B5EF4-FFF2-40B4-BE49-F238E27FC236}">
                <a16:creationId xmlns:a16="http://schemas.microsoft.com/office/drawing/2014/main" id="{94C7FA3F-D30B-E102-FAEF-BD49855749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4897934"/>
              </p:ext>
            </p:extLst>
          </p:nvPr>
        </p:nvGraphicFramePr>
        <p:xfrm>
          <a:off x="6132514" y="1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묵검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패시브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아군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본인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기를 모으는 자세로 공격을 방어한다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종남 스킬 충전 중에 공격을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번 방어한다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방어 후 받는 피해를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50%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감소 시킨다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  <p:graphicFrame>
        <p:nvGraphicFramePr>
          <p:cNvPr id="3" name="표 5">
            <a:extLst>
              <a:ext uri="{FF2B5EF4-FFF2-40B4-BE49-F238E27FC236}">
                <a16:creationId xmlns:a16="http://schemas.microsoft.com/office/drawing/2014/main" id="{444A1380-F89D-BAD3-9405-1C38ADB369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8092210"/>
              </p:ext>
            </p:extLst>
          </p:nvPr>
        </p:nvGraphicFramePr>
        <p:xfrm>
          <a:off x="-1" y="3465512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쏘아진 화살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패시브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아군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본인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쏘아진 화살 같은 기세로 적을 공격한다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종남 스킬 충전 시간에 비례하여 공격력이 증가한다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0.5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초당 공격력이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5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상승한다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최대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20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까지 상승한다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5524CC53-2EBA-B0D1-1F0A-B180612DC0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1080630"/>
              </p:ext>
            </p:extLst>
          </p:nvPr>
        </p:nvGraphicFramePr>
        <p:xfrm>
          <a:off x="6132514" y="3465513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천하삼십육검법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패시브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아군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본인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천하를 삼식육분 하여 모든 공격을 방어하고 적을 공격한다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공격 방어 성공 시 다음 공격의 위력이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35%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상승한다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235078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E87EDB-7E7E-AA84-10A7-88656F7252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110C7FE3-9645-0A8A-4011-D5BCD203FC66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5400675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err="1"/>
              <a:t>마교</a:t>
            </a:r>
            <a:r>
              <a:rPr lang="ko-KR" altLang="en-US" dirty="0"/>
              <a:t> 스킬</a:t>
            </a:r>
          </a:p>
        </p:txBody>
      </p:sp>
      <p:graphicFrame>
        <p:nvGraphicFramePr>
          <p:cNvPr id="12" name="표 5">
            <a:extLst>
              <a:ext uri="{FF2B5EF4-FFF2-40B4-BE49-F238E27FC236}">
                <a16:creationId xmlns:a16="http://schemas.microsoft.com/office/drawing/2014/main" id="{96A9251E-56EB-C5E1-E73C-EF3B60EC212D}"/>
              </a:ext>
            </a:extLst>
          </p:cNvPr>
          <p:cNvGraphicFramePr>
            <a:graphicFrameLocks noGrp="1"/>
          </p:cNvGraphicFramePr>
          <p:nvPr/>
        </p:nvGraphicFramePr>
        <p:xfrm>
          <a:off x="6132512" y="1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천마군림보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즉시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공용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지형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새미 오토 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마기를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사용하여 분신을 만들고 이동한다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플레이어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8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방위로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2m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이동 속도의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배로 이동한다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이동 전 위치에 플레이어 형상의 분신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초 동안 생성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분신은 주위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0.5m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에 적들을 도발 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  <p:graphicFrame>
        <p:nvGraphicFramePr>
          <p:cNvPr id="13" name="표 5">
            <a:extLst>
              <a:ext uri="{FF2B5EF4-FFF2-40B4-BE49-F238E27FC236}">
                <a16:creationId xmlns:a16="http://schemas.microsoft.com/office/drawing/2014/main" id="{D87CF12B-34D5-C350-6860-19E2C4A5AF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793236"/>
              </p:ext>
            </p:extLst>
          </p:nvPr>
        </p:nvGraphicFramePr>
        <p:xfrm>
          <a:off x="0" y="3465513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천마신공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공간참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즉시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지형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세미 오토 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천마신공 지속 시간 중에 사용 가능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천마신공으로 공간을 가른다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1.5m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안에 적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명에게 공격력의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95% 4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번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지구력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10 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마기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  <p:graphicFrame>
        <p:nvGraphicFramePr>
          <p:cNvPr id="14" name="표 5">
            <a:extLst>
              <a:ext uri="{FF2B5EF4-FFF2-40B4-BE49-F238E27FC236}">
                <a16:creationId xmlns:a16="http://schemas.microsoft.com/office/drawing/2014/main" id="{2A4FD620-B7C0-EED9-3635-ED1A5CBAC8AF}"/>
              </a:ext>
            </a:extLst>
          </p:cNvPr>
          <p:cNvGraphicFramePr>
            <a:graphicFrameLocks noGrp="1"/>
          </p:cNvGraphicFramePr>
          <p:nvPr/>
        </p:nvGraphicFramePr>
        <p:xfrm>
          <a:off x="6132512" y="3465513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천마신공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흑염무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즉시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아군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본인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세미 오토 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흑염을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무기에 둘려 공격을 강화한다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초에 공격력의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35%</a:t>
                      </a:r>
                    </a:p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초 지속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15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초 동안 공격 시 적에게 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흑염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부착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마기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888733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C7DDD7-6234-E6B7-BB54-48BC226707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474CCD8F-8C05-4823-04A0-67F787FB5E23}"/>
              </a:ext>
            </a:extLst>
          </p:cNvPr>
          <p:cNvGraphicFramePr>
            <a:graphicFrameLocks noGrp="1"/>
          </p:cNvGraphicFramePr>
          <p:nvPr/>
        </p:nvGraphicFramePr>
        <p:xfrm>
          <a:off x="0" y="1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천마신공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캐스팅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아군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본인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새미 오토 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마기를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몸에 받아들여 신체능력을 강화 시키고 천마의 형태를 취한다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30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초 동안 공격력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20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상승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30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초 동안 방어력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15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상승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30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초 동안 지구력 회복 속도 초당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5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상승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마기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초당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  <p:graphicFrame>
        <p:nvGraphicFramePr>
          <p:cNvPr id="2" name="표 5">
            <a:extLst>
              <a:ext uri="{FF2B5EF4-FFF2-40B4-BE49-F238E27FC236}">
                <a16:creationId xmlns:a16="http://schemas.microsoft.com/office/drawing/2014/main" id="{952F3775-479C-5C56-DD83-11937F900E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874041"/>
              </p:ext>
            </p:extLst>
          </p:nvPr>
        </p:nvGraphicFramePr>
        <p:xfrm>
          <a:off x="6132514" y="1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천마신공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망원무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즉시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지형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세미 오토 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천마신공으로 일대를 쑥대 밭으로 만든다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5m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안에 적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7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명에게 공격력의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75% 3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번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지구력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20 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마기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  <p:graphicFrame>
        <p:nvGraphicFramePr>
          <p:cNvPr id="3" name="표 5">
            <a:extLst>
              <a:ext uri="{FF2B5EF4-FFF2-40B4-BE49-F238E27FC236}">
                <a16:creationId xmlns:a16="http://schemas.microsoft.com/office/drawing/2014/main" id="{FC8B1B0E-C261-6479-A0C4-BFA7010337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4337467"/>
              </p:ext>
            </p:extLst>
          </p:nvPr>
        </p:nvGraphicFramePr>
        <p:xfrm>
          <a:off x="-1" y="3465513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마도천전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즉시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적군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세미 오토 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마기로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번개를 만들어 날린다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1.5m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안에 적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명에게 공격력의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45% 3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번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마기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8A0FF05F-9244-83FB-DC47-B69E6E44F0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582539"/>
              </p:ext>
            </p:extLst>
          </p:nvPr>
        </p:nvGraphicFramePr>
        <p:xfrm>
          <a:off x="6132514" y="3465513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마옥염기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캐스팅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지형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세미 오토 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마기로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지옥의 화염을 만들어 적에게 던진다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2.5m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안에 적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명에게 공격력의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170%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마기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7317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77FA9A8E-E94C-4F99-8997-7C96A1AAEAC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스킬 분류</a:t>
            </a:r>
          </a:p>
        </p:txBody>
      </p:sp>
      <p:graphicFrame>
        <p:nvGraphicFramePr>
          <p:cNvPr id="8" name="표 2">
            <a:extLst>
              <a:ext uri="{FF2B5EF4-FFF2-40B4-BE49-F238E27FC236}">
                <a16:creationId xmlns:a16="http://schemas.microsoft.com/office/drawing/2014/main" id="{F59BC803-44B1-4930-B112-C0AE98611C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4241186"/>
              </p:ext>
            </p:extLst>
          </p:nvPr>
        </p:nvGraphicFramePr>
        <p:xfrm>
          <a:off x="2477769" y="1158875"/>
          <a:ext cx="7236461" cy="5186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9643">
                  <a:extLst>
                    <a:ext uri="{9D8B030D-6E8A-4147-A177-3AD203B41FA5}">
                      <a16:colId xmlns:a16="http://schemas.microsoft.com/office/drawing/2014/main" val="465581993"/>
                    </a:ext>
                  </a:extLst>
                </a:gridCol>
                <a:gridCol w="6286818">
                  <a:extLst>
                    <a:ext uri="{9D8B030D-6E8A-4147-A177-3AD203B41FA5}">
                      <a16:colId xmlns:a16="http://schemas.microsoft.com/office/drawing/2014/main" val="19240179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5093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전투 중에 사용 가능한 스킬</a:t>
                      </a:r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전투에 직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·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간접적으로 영향을 주는 스킬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캐릭터의 능력치에 변화를 주거나 피해를 주는 스킬들이다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6919668"/>
                  </a:ext>
                </a:extLst>
              </a:tr>
              <a:tr h="2707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err="1">
                          <a:solidFill>
                            <a:schemeClr val="tx1"/>
                          </a:solidFill>
                        </a:rPr>
                        <a:t>비전투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전투 중에 사용 불가능한 스킬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전투에 영향을 주지 않는 스킬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수집 및 추적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제작에 관련된 스킬들이다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354732"/>
                  </a:ext>
                </a:extLst>
              </a:tr>
              <a:tr h="270739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7569345"/>
                  </a:ext>
                </a:extLst>
              </a:tr>
              <a:tr h="2707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17800"/>
                  </a:ext>
                </a:extLst>
              </a:tr>
              <a:tr h="2707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공용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 err="1">
                          <a:solidFill>
                            <a:schemeClr val="tx1"/>
                          </a:solidFill>
                        </a:rPr>
                        <a:t>문파에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 소속되지 않아도 사용할 수 있는 스킬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ko-KR" altLang="en-US" sz="1600" b="0" dirty="0" err="1">
                          <a:solidFill>
                            <a:schemeClr val="tx1"/>
                          </a:solidFill>
                        </a:rPr>
                        <a:t>토벌단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 가입 시 지급되는 기본적인 스킬들이다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3814021"/>
                  </a:ext>
                </a:extLst>
              </a:tr>
              <a:tr h="2707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err="1">
                          <a:solidFill>
                            <a:schemeClr val="tx1"/>
                          </a:solidFill>
                        </a:rPr>
                        <a:t>문파별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 err="1">
                          <a:solidFill>
                            <a:schemeClr val="tx1"/>
                          </a:solidFill>
                        </a:rPr>
                        <a:t>문파별로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 사용할 수 있는 스킬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ko-KR" altLang="en-US" sz="1600" b="0" dirty="0" err="1">
                          <a:solidFill>
                            <a:schemeClr val="tx1"/>
                          </a:solidFill>
                        </a:rPr>
                        <a:t>문파에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 소속되어 배우고 사용할 수 있는 스킬이다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6419884"/>
                  </a:ext>
                </a:extLst>
              </a:tr>
              <a:tr h="270739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2231281"/>
                  </a:ext>
                </a:extLst>
              </a:tr>
              <a:tr h="2707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5422203"/>
                  </a:ext>
                </a:extLst>
              </a:tr>
              <a:tr h="2707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플레이어가 직접적으로 사용 타이밍을 조절할 수 있는 스킬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233016"/>
                  </a:ext>
                </a:extLst>
              </a:tr>
              <a:tr h="2707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패시브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플레이어가 직접적으로 사용 타이밍을 조절할 수 없는 스킬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30505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915683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BEFA82-757D-BD2B-386A-0531A03317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표 5">
            <a:extLst>
              <a:ext uri="{FF2B5EF4-FFF2-40B4-BE49-F238E27FC236}">
                <a16:creationId xmlns:a16="http://schemas.microsoft.com/office/drawing/2014/main" id="{E241134D-423A-1178-6DA4-D681585A36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9097760"/>
              </p:ext>
            </p:extLst>
          </p:nvPr>
        </p:nvGraphicFramePr>
        <p:xfrm>
          <a:off x="0" y="1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극빙마공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채널링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지형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세미 오토 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마기로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대지를 얼려 적을 공격한다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3m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안에 적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명에게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초당 공격력의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145%</a:t>
                      </a:r>
                    </a:p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최대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초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초 이상 타격이 적을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초 동안 얼린다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마기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초당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  <p:graphicFrame>
        <p:nvGraphicFramePr>
          <p:cNvPr id="2" name="표 5">
            <a:extLst>
              <a:ext uri="{FF2B5EF4-FFF2-40B4-BE49-F238E27FC236}">
                <a16:creationId xmlns:a16="http://schemas.microsoft.com/office/drawing/2014/main" id="{D8AFB6A8-4C27-BCBA-6DE8-F00050BE12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446017"/>
              </p:ext>
            </p:extLst>
          </p:nvPr>
        </p:nvGraphicFramePr>
        <p:xfrm>
          <a:off x="6132512" y="3465512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극마도수련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패시브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아군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본인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고된 수련으로 높은 경지의 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마기를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다룬다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마기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최대치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50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상승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마기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사용 기술 사용 시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초간 공격력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10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증가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  <p:graphicFrame>
        <p:nvGraphicFramePr>
          <p:cNvPr id="3" name="표 5">
            <a:extLst>
              <a:ext uri="{FF2B5EF4-FFF2-40B4-BE49-F238E27FC236}">
                <a16:creationId xmlns:a16="http://schemas.microsoft.com/office/drawing/2014/main" id="{D6DFE129-3621-5B7C-3B4B-6DB5AD278942}"/>
              </a:ext>
            </a:extLst>
          </p:cNvPr>
          <p:cNvGraphicFramePr>
            <a:graphicFrameLocks noGrp="1"/>
          </p:cNvGraphicFramePr>
          <p:nvPr/>
        </p:nvGraphicFramePr>
        <p:xfrm>
          <a:off x="6132512" y="1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파천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패시브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아군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본인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하늘에 다다른 천마신공이 규칙을 부순다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천마신공으로 상승하는 능력치는 능력치의 한계치를 넘어서 상승할 수 있다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E6F98C37-AC6A-CA4D-F111-4D98827FF5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4361869"/>
              </p:ext>
            </p:extLst>
          </p:nvPr>
        </p:nvGraphicFramePr>
        <p:xfrm>
          <a:off x="0" y="3465513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천마강림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패시브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아군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본인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천마신공의 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마기가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적들을 공격한다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1m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안에 적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8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명에게 플레이어 주위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0.3m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에 적들에게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초당 공격력의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35%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840108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2A9122-CF6B-8BA4-1251-D03535B8A9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5A513972-D502-B720-5B6D-965D473CCDA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5400675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err="1"/>
              <a:t>혈교</a:t>
            </a:r>
            <a:r>
              <a:rPr lang="ko-KR" altLang="en-US" dirty="0"/>
              <a:t> 스킬</a:t>
            </a:r>
          </a:p>
        </p:txBody>
      </p:sp>
      <p:graphicFrame>
        <p:nvGraphicFramePr>
          <p:cNvPr id="12" name="표 5">
            <a:extLst>
              <a:ext uri="{FF2B5EF4-FFF2-40B4-BE49-F238E27FC236}">
                <a16:creationId xmlns:a16="http://schemas.microsoft.com/office/drawing/2014/main" id="{4CD269CA-3D38-C094-2077-CB0EDC1A9414}"/>
              </a:ext>
            </a:extLst>
          </p:cNvPr>
          <p:cNvGraphicFramePr>
            <a:graphicFrameLocks noGrp="1"/>
          </p:cNvGraphicFramePr>
          <p:nvPr/>
        </p:nvGraphicFramePr>
        <p:xfrm>
          <a:off x="6132512" y="1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폭혈기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즉시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적군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세미 오토 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피를 폭파 시켜 적을 공격한다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공격력의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120%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대상이 잃은 체력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10%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당에 위력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5%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상승 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체력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  <p:graphicFrame>
        <p:nvGraphicFramePr>
          <p:cNvPr id="13" name="표 5">
            <a:extLst>
              <a:ext uri="{FF2B5EF4-FFF2-40B4-BE49-F238E27FC236}">
                <a16:creationId xmlns:a16="http://schemas.microsoft.com/office/drawing/2014/main" id="{7B9E394F-D97D-DF64-DEF4-D8D062169378}"/>
              </a:ext>
            </a:extLst>
          </p:cNvPr>
          <p:cNvGraphicFramePr>
            <a:graphicFrameLocks noGrp="1"/>
          </p:cNvGraphicFramePr>
          <p:nvPr/>
        </p:nvGraphicFramePr>
        <p:xfrm>
          <a:off x="0" y="3465513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혈어검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즉시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적군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세미 오토 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피로 검을 만들어 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어검술을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펼친다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혈어검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’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스택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개 획득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 타격 시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혈어검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’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스택을 소비하여 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공격력의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45%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의 추가 타격 발생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체력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  <p:graphicFrame>
        <p:nvGraphicFramePr>
          <p:cNvPr id="14" name="표 5">
            <a:extLst>
              <a:ext uri="{FF2B5EF4-FFF2-40B4-BE49-F238E27FC236}">
                <a16:creationId xmlns:a16="http://schemas.microsoft.com/office/drawing/2014/main" id="{A04CD14A-CA20-B501-1754-620103839976}"/>
              </a:ext>
            </a:extLst>
          </p:cNvPr>
          <p:cNvGraphicFramePr>
            <a:graphicFrameLocks noGrp="1"/>
          </p:cNvGraphicFramePr>
          <p:nvPr/>
        </p:nvGraphicFramePr>
        <p:xfrm>
          <a:off x="6132512" y="3465513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혈하망래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즉시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지형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세미 오토 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피로 만든 강을 만들어 적을 공격한다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공격력의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 75% 4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번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체력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150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955680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1338E4-1902-1DC9-2849-F09200371E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CB2C08A4-50F5-0351-BA03-74BEC03F7974}"/>
              </a:ext>
            </a:extLst>
          </p:cNvPr>
          <p:cNvGraphicFramePr>
            <a:graphicFrameLocks noGrp="1"/>
          </p:cNvGraphicFramePr>
          <p:nvPr/>
        </p:nvGraphicFramePr>
        <p:xfrm>
          <a:off x="0" y="1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역천신공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채널링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아군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본인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세미 오토 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혈마의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피로 신체 능력을 강화 시킨다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최대 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채널링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초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30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초 동안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소비한 체력에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당 공격력이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상승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최대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50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까지 상승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체력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0.1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초당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  <p:graphicFrame>
        <p:nvGraphicFramePr>
          <p:cNvPr id="2" name="표 5">
            <a:extLst>
              <a:ext uri="{FF2B5EF4-FFF2-40B4-BE49-F238E27FC236}">
                <a16:creationId xmlns:a16="http://schemas.microsoft.com/office/drawing/2014/main" id="{8979C894-D0A5-16AE-4A88-0AFB86C96A9D}"/>
              </a:ext>
            </a:extLst>
          </p:cNvPr>
          <p:cNvGraphicFramePr>
            <a:graphicFrameLocks noGrp="1"/>
          </p:cNvGraphicFramePr>
          <p:nvPr/>
        </p:nvGraphicFramePr>
        <p:xfrm>
          <a:off x="6132512" y="1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혈무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즉시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아군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본인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세미 오토 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피를 무기에 발라 공격을 강화한다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30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초 동안 공격력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10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상승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체력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  <p:graphicFrame>
        <p:nvGraphicFramePr>
          <p:cNvPr id="3" name="표 5">
            <a:extLst>
              <a:ext uri="{FF2B5EF4-FFF2-40B4-BE49-F238E27FC236}">
                <a16:creationId xmlns:a16="http://schemas.microsoft.com/office/drawing/2014/main" id="{9EEE6B4D-61A8-34A2-CADC-EECA58F16BF7}"/>
              </a:ext>
            </a:extLst>
          </p:cNvPr>
          <p:cNvGraphicFramePr>
            <a:graphicFrameLocks noGrp="1"/>
          </p:cNvGraphicFramePr>
          <p:nvPr/>
        </p:nvGraphicFramePr>
        <p:xfrm>
          <a:off x="0" y="3465513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피 안개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즉시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지형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세미 오토 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피 안개를 만들어 적을 공격한다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공격력의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35% 3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번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안개 속에서 플레이어의 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회피률이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35%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상승한다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체력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150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3AC97AFC-E4D7-2466-5CCB-DF86FD5C137C}"/>
              </a:ext>
            </a:extLst>
          </p:cNvPr>
          <p:cNvGraphicFramePr>
            <a:graphicFrameLocks noGrp="1"/>
          </p:cNvGraphicFramePr>
          <p:nvPr/>
        </p:nvGraphicFramePr>
        <p:xfrm>
          <a:off x="6132512" y="3465513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천혈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즉시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적군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세미 오토 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피를 매개로 저주를 건다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공격력의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55%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방어력을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30%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감소 시킨다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이동 속도를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30%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감소 시킨다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체력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382487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9FEAB3-FD94-4975-A84D-221EDCEE02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8E799917-CD88-D4F2-8B07-5CF88D6E7471}"/>
              </a:ext>
            </a:extLst>
          </p:cNvPr>
          <p:cNvGraphicFramePr>
            <a:graphicFrameLocks noGrp="1"/>
          </p:cNvGraphicFramePr>
          <p:nvPr/>
        </p:nvGraphicFramePr>
        <p:xfrm>
          <a:off x="0" y="1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혈우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즉시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지형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세미 오토 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일대에 피의 비를 내려 적을 공격한다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공격력의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85% 3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번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체력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  <p:graphicFrame>
        <p:nvGraphicFramePr>
          <p:cNvPr id="2" name="표 5">
            <a:extLst>
              <a:ext uri="{FF2B5EF4-FFF2-40B4-BE49-F238E27FC236}">
                <a16:creationId xmlns:a16="http://schemas.microsoft.com/office/drawing/2014/main" id="{3C256CE3-C0C2-41D6-C09E-A797BFAFE6B8}"/>
              </a:ext>
            </a:extLst>
          </p:cNvPr>
          <p:cNvGraphicFramePr>
            <a:graphicFrameLocks noGrp="1"/>
          </p:cNvGraphicFramePr>
          <p:nvPr/>
        </p:nvGraphicFramePr>
        <p:xfrm>
          <a:off x="6132512" y="1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피의 갈망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패시브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아군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본인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피를 흘릴 수록 더욱 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흉폭해진다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소비한 체력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5%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당 공격력이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상승한다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소비한 체력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5%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당 이동 속도가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상승한다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  <p:graphicFrame>
        <p:nvGraphicFramePr>
          <p:cNvPr id="3" name="표 5">
            <a:extLst>
              <a:ext uri="{FF2B5EF4-FFF2-40B4-BE49-F238E27FC236}">
                <a16:creationId xmlns:a16="http://schemas.microsoft.com/office/drawing/2014/main" id="{D179443C-A851-5F01-F9DE-357BB41DE630}"/>
              </a:ext>
            </a:extLst>
          </p:cNvPr>
          <p:cNvGraphicFramePr>
            <a:graphicFrameLocks noGrp="1"/>
          </p:cNvGraphicFramePr>
          <p:nvPr/>
        </p:nvGraphicFramePr>
        <p:xfrm>
          <a:off x="0" y="3465513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독혈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패시브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아군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본인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혈관에 독을 흐르게 하여 피를 통해 독을 부여한다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초당 공격력의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15%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체력을 소비한 모든 공격이 적을 중독 시킨다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CFEE032D-300F-9F55-C273-0383C6E216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2089792"/>
              </p:ext>
            </p:extLst>
          </p:nvPr>
        </p:nvGraphicFramePr>
        <p:xfrm>
          <a:off x="6132512" y="3465513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혈귀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패시브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아군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본인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적들의 피를 흡수해 회복한다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적에게 가한 피해의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1.5%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만큼 체력을 회복한다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182280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DDF502-7DA3-6BF2-2BD9-15DB53809A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B5AF1DCE-095A-D7B5-FABF-0609DDDA61D1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5400675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err="1"/>
              <a:t>일월신교</a:t>
            </a:r>
            <a:r>
              <a:rPr lang="ko-KR" altLang="en-US" dirty="0"/>
              <a:t> 스킬</a:t>
            </a: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11AADC6F-460E-979B-D865-7B8EB3A765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539122"/>
              </p:ext>
            </p:extLst>
          </p:nvPr>
        </p:nvGraphicFramePr>
        <p:xfrm>
          <a:off x="6132512" y="-19049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월무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초승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즉시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지형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세미 오토 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빠르게 사선으로 올려 벤다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공격력의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85%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적에게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달의 표식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을 새긴다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지구력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  <p:graphicFrame>
        <p:nvGraphicFramePr>
          <p:cNvPr id="12" name="표 5">
            <a:extLst>
              <a:ext uri="{FF2B5EF4-FFF2-40B4-BE49-F238E27FC236}">
                <a16:creationId xmlns:a16="http://schemas.microsoft.com/office/drawing/2014/main" id="{6F7B5723-6645-812A-B3BE-3467203A17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734036"/>
              </p:ext>
            </p:extLst>
          </p:nvPr>
        </p:nvGraphicFramePr>
        <p:xfrm>
          <a:off x="0" y="3475039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월무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반달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즉시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지형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세미 오토 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빠르게 내려 친다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공격력의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95%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적에게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달의 표식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을 새긴다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지구력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  <p:graphicFrame>
        <p:nvGraphicFramePr>
          <p:cNvPr id="13" name="표 5">
            <a:extLst>
              <a:ext uri="{FF2B5EF4-FFF2-40B4-BE49-F238E27FC236}">
                <a16:creationId xmlns:a16="http://schemas.microsoft.com/office/drawing/2014/main" id="{42388DD1-4D6F-9A42-BF7B-D51936E519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9532300"/>
              </p:ext>
            </p:extLst>
          </p:nvPr>
        </p:nvGraphicFramePr>
        <p:xfrm>
          <a:off x="6132512" y="3446463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월무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그믐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즉시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지형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세미 오토 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강하게 올려 벤다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공격력의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110%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적에게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달의 표식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을 새긴다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지구력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066583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EE7C53-1DAC-2EBA-7F09-5F608BF843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표 5">
            <a:extLst>
              <a:ext uri="{FF2B5EF4-FFF2-40B4-BE49-F238E27FC236}">
                <a16:creationId xmlns:a16="http://schemas.microsoft.com/office/drawing/2014/main" id="{004F36FF-AC7B-D835-DB8D-E4ED900384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1904287"/>
              </p:ext>
            </p:extLst>
          </p:nvPr>
        </p:nvGraphicFramePr>
        <p:xfrm>
          <a:off x="0" y="0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월무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만월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즉시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지형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세미 오토 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수평으로 강하게 벤다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공격력의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105% 2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번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적에게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달의 표식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을 새긴다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지구력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  <p:graphicFrame>
        <p:nvGraphicFramePr>
          <p:cNvPr id="2" name="표 5">
            <a:extLst>
              <a:ext uri="{FF2B5EF4-FFF2-40B4-BE49-F238E27FC236}">
                <a16:creationId xmlns:a16="http://schemas.microsoft.com/office/drawing/2014/main" id="{907929C6-FFA2-1779-0B9B-470307207DF0}"/>
              </a:ext>
            </a:extLst>
          </p:cNvPr>
          <p:cNvGraphicFramePr>
            <a:graphicFrameLocks noGrp="1"/>
          </p:cNvGraphicFramePr>
          <p:nvPr/>
        </p:nvGraphicFramePr>
        <p:xfrm>
          <a:off x="6132512" y="1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일술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흑점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즉시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적군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세미 오토 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부적을 적에게 붙여 공격한다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공격력의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70%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적에게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해의 표식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을 새긴다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지구력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  <p:graphicFrame>
        <p:nvGraphicFramePr>
          <p:cNvPr id="3" name="표 5">
            <a:extLst>
              <a:ext uri="{FF2B5EF4-FFF2-40B4-BE49-F238E27FC236}">
                <a16:creationId xmlns:a16="http://schemas.microsoft.com/office/drawing/2014/main" id="{C6A7B38F-5BDD-6DC5-C2CD-4C06EB44A3B8}"/>
              </a:ext>
            </a:extLst>
          </p:cNvPr>
          <p:cNvGraphicFramePr>
            <a:graphicFrameLocks noGrp="1"/>
          </p:cNvGraphicFramePr>
          <p:nvPr/>
        </p:nvGraphicFramePr>
        <p:xfrm>
          <a:off x="0" y="3465513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일술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태양풍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즉시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적군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세미 오토 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부적으로 열기를 만들어 적을 공격한다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공격력의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160%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적에게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해의 표식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을 새긴다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지구력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1D408EAD-8761-AA37-682C-7CEAE410F837}"/>
              </a:ext>
            </a:extLst>
          </p:cNvPr>
          <p:cNvGraphicFramePr>
            <a:graphicFrameLocks noGrp="1"/>
          </p:cNvGraphicFramePr>
          <p:nvPr/>
        </p:nvGraphicFramePr>
        <p:xfrm>
          <a:off x="6132512" y="3465513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일술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파동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즉시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적군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세미 오토 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부적으로 충격파를 만들어 적을 밀어낸다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공격력의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45%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적에게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해의 표식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을 새긴다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적을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0.3m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밀어낸다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지구력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086399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C03DCC-1D77-5CE8-534C-67D4DCC5C9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3B671D7D-B806-0BA7-E96C-88B814BC0BF9}"/>
              </a:ext>
            </a:extLst>
          </p:cNvPr>
          <p:cNvGraphicFramePr>
            <a:graphicFrameLocks noGrp="1"/>
          </p:cNvGraphicFramePr>
          <p:nvPr/>
        </p:nvGraphicFramePr>
        <p:xfrm>
          <a:off x="0" y="1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일술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홍염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즉시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적군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세미 오토 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부적으로 불의 광선을 발사한다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공격력의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110%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적에게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해의 표식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을 새긴다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지구력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  <p:graphicFrame>
        <p:nvGraphicFramePr>
          <p:cNvPr id="2" name="표 5">
            <a:extLst>
              <a:ext uri="{FF2B5EF4-FFF2-40B4-BE49-F238E27FC236}">
                <a16:creationId xmlns:a16="http://schemas.microsoft.com/office/drawing/2014/main" id="{62EEC106-578E-7005-24A4-74CA631731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2679655"/>
              </p:ext>
            </p:extLst>
          </p:nvPr>
        </p:nvGraphicFramePr>
        <p:xfrm>
          <a:off x="6132514" y="0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교차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패시브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아군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본인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해와 달이 교차할 때 위력이 증가한다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월무를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사용한 다음 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해술을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사용하거나 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해술을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사용한 다음 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월무를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사용할 경우 다음 공격의 위력이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25%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증가한다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  <p:graphicFrame>
        <p:nvGraphicFramePr>
          <p:cNvPr id="3" name="표 5">
            <a:extLst>
              <a:ext uri="{FF2B5EF4-FFF2-40B4-BE49-F238E27FC236}">
                <a16:creationId xmlns:a16="http://schemas.microsoft.com/office/drawing/2014/main" id="{AFC1BD63-9166-DB59-5F11-B1173305BC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2213325"/>
              </p:ext>
            </p:extLst>
          </p:nvPr>
        </p:nvGraphicFramePr>
        <p:xfrm>
          <a:off x="0" y="3465513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월식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패시브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적군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해의 표식이 새겨진 적에게 달의 표식을 새길 때 표식이 폭발 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공격력의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50% 2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번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31EB9649-E52A-51DF-117C-FAC41D8F4A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1659093"/>
              </p:ext>
            </p:extLst>
          </p:nvPr>
        </p:nvGraphicFramePr>
        <p:xfrm>
          <a:off x="6132512" y="3465513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일식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패시브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적군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달의 표식이 새겨진 적에게 해의 표식을 새길 때 표식이 폭발 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공격력의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100%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546096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CD3818-4531-7244-BC2E-38316C35C5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384052E7-52FC-2688-9E9A-8D4A4D6189BE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5400675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err="1"/>
              <a:t>좌도방</a:t>
            </a:r>
            <a:r>
              <a:rPr lang="ko-KR" altLang="en-US" dirty="0"/>
              <a:t> 스킬</a:t>
            </a:r>
          </a:p>
        </p:txBody>
      </p:sp>
      <p:graphicFrame>
        <p:nvGraphicFramePr>
          <p:cNvPr id="12" name="표 5">
            <a:extLst>
              <a:ext uri="{FF2B5EF4-FFF2-40B4-BE49-F238E27FC236}">
                <a16:creationId xmlns:a16="http://schemas.microsoft.com/office/drawing/2014/main" id="{35A47741-EE34-D565-C9F5-A4DA2C3C152F}"/>
              </a:ext>
            </a:extLst>
          </p:cNvPr>
          <p:cNvGraphicFramePr>
            <a:graphicFrameLocks noGrp="1"/>
          </p:cNvGraphicFramePr>
          <p:nvPr/>
        </p:nvGraphicFramePr>
        <p:xfrm>
          <a:off x="6132512" y="1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멸혼부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즉시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적군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세미 오토 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부적으로 영혼에 직접적인 타격을 준다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공격력의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 65%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방어력을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초간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15%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감소 시킨다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지구력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15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부적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  <p:graphicFrame>
        <p:nvGraphicFramePr>
          <p:cNvPr id="13" name="표 5">
            <a:extLst>
              <a:ext uri="{FF2B5EF4-FFF2-40B4-BE49-F238E27FC236}">
                <a16:creationId xmlns:a16="http://schemas.microsoft.com/office/drawing/2014/main" id="{F9A0E7D8-91DA-349C-30B9-BC15CB66EDFE}"/>
              </a:ext>
            </a:extLst>
          </p:cNvPr>
          <p:cNvGraphicFramePr>
            <a:graphicFrameLocks noGrp="1"/>
          </p:cNvGraphicFramePr>
          <p:nvPr/>
        </p:nvGraphicFramePr>
        <p:xfrm>
          <a:off x="0" y="3465513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빙결부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즉시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적군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세미 오토 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부적으로 적에게 빙결의 저주를 건다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공격력의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65%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대상을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초 동안 얼린다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지구력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15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부적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  <p:graphicFrame>
        <p:nvGraphicFramePr>
          <p:cNvPr id="14" name="표 5">
            <a:extLst>
              <a:ext uri="{FF2B5EF4-FFF2-40B4-BE49-F238E27FC236}">
                <a16:creationId xmlns:a16="http://schemas.microsoft.com/office/drawing/2014/main" id="{9A2BF4BE-AA49-8614-2CD6-5A14763AD7FC}"/>
              </a:ext>
            </a:extLst>
          </p:cNvPr>
          <p:cNvGraphicFramePr>
            <a:graphicFrameLocks noGrp="1"/>
          </p:cNvGraphicFramePr>
          <p:nvPr/>
        </p:nvGraphicFramePr>
        <p:xfrm>
          <a:off x="6132512" y="3465513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추적부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즉시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적군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세미 오토 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부적을 적에게 부탁해 위치를 파악한다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 동안 대상의 위치를 지도에 표시한다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지구력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15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부적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525827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12EE1F-32E1-64A0-84CC-4E40D240E2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B48A5458-FE7E-2BFE-A6B3-22693AF07D03}"/>
              </a:ext>
            </a:extLst>
          </p:cNvPr>
          <p:cNvGraphicFramePr>
            <a:graphicFrameLocks noGrp="1"/>
          </p:cNvGraphicFramePr>
          <p:nvPr/>
        </p:nvGraphicFramePr>
        <p:xfrm>
          <a:off x="0" y="1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흡혼부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즉시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지형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세미 오토 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적들을 빨아들이는 저주를 건다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공격력의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35% 4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번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범위 내에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적들을 중심으로 모은다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지구력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15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부적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  <p:graphicFrame>
        <p:nvGraphicFramePr>
          <p:cNvPr id="12" name="표 5">
            <a:extLst>
              <a:ext uri="{FF2B5EF4-FFF2-40B4-BE49-F238E27FC236}">
                <a16:creationId xmlns:a16="http://schemas.microsoft.com/office/drawing/2014/main" id="{471E25B5-1983-EA8A-4886-F128AB9BA424}"/>
              </a:ext>
            </a:extLst>
          </p:cNvPr>
          <p:cNvGraphicFramePr>
            <a:graphicFrameLocks noGrp="1"/>
          </p:cNvGraphicFramePr>
          <p:nvPr/>
        </p:nvGraphicFramePr>
        <p:xfrm>
          <a:off x="6132512" y="1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결계술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원혼막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즉시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아군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지형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세미 오토 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부적을 사용해 피해를 감소 시키는 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결계를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펼친다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30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초 동안 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결계를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생성한다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결계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안에서 입는 피해를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25%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감소 시킨다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60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지구력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15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부적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  <p:graphicFrame>
        <p:nvGraphicFramePr>
          <p:cNvPr id="13" name="표 5">
            <a:extLst>
              <a:ext uri="{FF2B5EF4-FFF2-40B4-BE49-F238E27FC236}">
                <a16:creationId xmlns:a16="http://schemas.microsoft.com/office/drawing/2014/main" id="{BAF24508-485E-7199-F0B4-DA25553CFC04}"/>
              </a:ext>
            </a:extLst>
          </p:cNvPr>
          <p:cNvGraphicFramePr>
            <a:graphicFrameLocks noGrp="1"/>
          </p:cNvGraphicFramePr>
          <p:nvPr/>
        </p:nvGraphicFramePr>
        <p:xfrm>
          <a:off x="0" y="3465513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결계술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진혼진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즉시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지형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세미 오토 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부적을 사용해 적들을 약하 시키는 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결계를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펼친다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30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초 동안 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결계를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생성한다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결계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안에서 입는 피해를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15%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증가 시킨다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60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지구력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15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부적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  <p:graphicFrame>
        <p:nvGraphicFramePr>
          <p:cNvPr id="14" name="표 5">
            <a:extLst>
              <a:ext uri="{FF2B5EF4-FFF2-40B4-BE49-F238E27FC236}">
                <a16:creationId xmlns:a16="http://schemas.microsoft.com/office/drawing/2014/main" id="{802FC695-2803-0839-7F7F-E0DD2BA04C44}"/>
              </a:ext>
            </a:extLst>
          </p:cNvPr>
          <p:cNvGraphicFramePr>
            <a:graphicFrameLocks noGrp="1"/>
          </p:cNvGraphicFramePr>
          <p:nvPr/>
        </p:nvGraphicFramePr>
        <p:xfrm>
          <a:off x="6132512" y="3465513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결계술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십영봉진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즉시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아군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지형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세미 오토 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부적을 사용해 적들의 움직임을 봉하고 피해를 주는 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결계를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펼친다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30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초 동안 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결계를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생성한다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초당 공격력의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25%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결계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안에서 대상의 이동 속도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50%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감소한다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60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지구력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15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부적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283439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31D2DB-BAA1-BA6C-FEEB-A46EC08D32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BFFA399F-071F-1EF7-1AC8-1C51F17BF601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5400675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err="1"/>
              <a:t>우도방</a:t>
            </a:r>
            <a:r>
              <a:rPr lang="ko-KR" altLang="en-US" dirty="0"/>
              <a:t> 스킬</a:t>
            </a: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3C10FB90-07C2-D140-752E-8C567E82E6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9076157"/>
              </p:ext>
            </p:extLst>
          </p:nvPr>
        </p:nvGraphicFramePr>
        <p:xfrm>
          <a:off x="0" y="3465513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낙뢰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즉시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지형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세미 오토 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번개를 불러 적을 공격한다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공격력의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75% 3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번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지구력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  <p:graphicFrame>
        <p:nvGraphicFramePr>
          <p:cNvPr id="12" name="표 5">
            <a:extLst>
              <a:ext uri="{FF2B5EF4-FFF2-40B4-BE49-F238E27FC236}">
                <a16:creationId xmlns:a16="http://schemas.microsoft.com/office/drawing/2014/main" id="{1F218505-55D5-C20B-A6AE-4ACA4CF0C886}"/>
              </a:ext>
            </a:extLst>
          </p:cNvPr>
          <p:cNvGraphicFramePr>
            <a:graphicFrameLocks noGrp="1"/>
          </p:cNvGraphicFramePr>
          <p:nvPr/>
        </p:nvGraphicFramePr>
        <p:xfrm>
          <a:off x="6132512" y="1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칼바람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즉시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지형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세미 오토 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날카로운 바람으로 적을 공격한다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공격력의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85%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지구력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  <p:graphicFrame>
        <p:nvGraphicFramePr>
          <p:cNvPr id="14" name="표 5">
            <a:extLst>
              <a:ext uri="{FF2B5EF4-FFF2-40B4-BE49-F238E27FC236}">
                <a16:creationId xmlns:a16="http://schemas.microsoft.com/office/drawing/2014/main" id="{65A55716-A87E-541A-D150-6E694D50B25C}"/>
              </a:ext>
            </a:extLst>
          </p:cNvPr>
          <p:cNvGraphicFramePr>
            <a:graphicFrameLocks noGrp="1"/>
          </p:cNvGraphicFramePr>
          <p:nvPr/>
        </p:nvGraphicFramePr>
        <p:xfrm>
          <a:off x="6132512" y="3465513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단애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즉시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지형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세미 오토 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땅에서 날카로운 바위를 생성하여 적을 공격한다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공격력의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110%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지구력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3439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A6046C-1AC3-1C00-304E-819CA9809C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F2593BC8-284A-0B1C-53ED-678B7E69F858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공용 스킬 컨셉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92C54E52-E466-8E3C-8280-E98DBFC557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6609610"/>
              </p:ext>
            </p:extLst>
          </p:nvPr>
        </p:nvGraphicFramePr>
        <p:xfrm>
          <a:off x="1150692" y="1158875"/>
          <a:ext cx="10082213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3028">
                  <a:extLst>
                    <a:ext uri="{9D8B030D-6E8A-4147-A177-3AD203B41FA5}">
                      <a16:colId xmlns:a16="http://schemas.microsoft.com/office/drawing/2014/main" val="1304250842"/>
                    </a:ext>
                  </a:extLst>
                </a:gridCol>
                <a:gridCol w="943028">
                  <a:extLst>
                    <a:ext uri="{9D8B030D-6E8A-4147-A177-3AD203B41FA5}">
                      <a16:colId xmlns:a16="http://schemas.microsoft.com/office/drawing/2014/main" val="2541424092"/>
                    </a:ext>
                  </a:extLst>
                </a:gridCol>
                <a:gridCol w="8196157">
                  <a:extLst>
                    <a:ext uri="{9D8B030D-6E8A-4147-A177-3AD203B41FA5}">
                      <a16:colId xmlns:a16="http://schemas.microsoft.com/office/drawing/2014/main" val="2616997989"/>
                    </a:ext>
                  </a:extLst>
                </a:gridCol>
              </a:tblGrid>
              <a:tr h="185420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토벌단에서 지급 되는 기본 스킬과 문파에서 공통으로 사용하는 스킬들이다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9636727"/>
                  </a:ext>
                </a:extLst>
              </a:tr>
              <a:tr h="185420">
                <a:tc gridSpan="3"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6820587"/>
                  </a:ext>
                </a:extLst>
              </a:tr>
              <a:tr h="18542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공격 회피에 사용되는 회피 스킬과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짧은 거리를 빠르게 움직일 수 있는 이동 스킬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8241455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패시브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기초적인 능력치를 상승 시키는 스킬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6308035"/>
                  </a:ext>
                </a:extLst>
              </a:tr>
              <a:tr h="18542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err="1">
                          <a:solidFill>
                            <a:schemeClr val="tx1"/>
                          </a:solidFill>
                        </a:rPr>
                        <a:t>비전투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몬스터의 위치를 파악할 수 있는 스킬과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빠르게 체력과 지구력을 회복 할 수 있는 스킬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1907526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패시브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모든 영약 아이템 제작의 기본이 되는 스킬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23023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570414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F99142-8A87-821F-313B-D4C38A813F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B24EA336-EC8E-C0E8-7846-4C1119ADAB6E}"/>
              </a:ext>
            </a:extLst>
          </p:cNvPr>
          <p:cNvGraphicFramePr>
            <a:graphicFrameLocks noGrp="1"/>
          </p:cNvGraphicFramePr>
          <p:nvPr/>
        </p:nvGraphicFramePr>
        <p:xfrm>
          <a:off x="0" y="1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축지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즉시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공용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지형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세미 오토 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땅을 접어 이동한다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플레이어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8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방위로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2.5m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를 순간 이동한다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지구력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  <p:graphicFrame>
        <p:nvGraphicFramePr>
          <p:cNvPr id="12" name="표 5">
            <a:extLst>
              <a:ext uri="{FF2B5EF4-FFF2-40B4-BE49-F238E27FC236}">
                <a16:creationId xmlns:a16="http://schemas.microsoft.com/office/drawing/2014/main" id="{7D51215E-B460-2D3D-0885-E185EAD645E2}"/>
              </a:ext>
            </a:extLst>
          </p:cNvPr>
          <p:cNvGraphicFramePr>
            <a:graphicFrameLocks noGrp="1"/>
          </p:cNvGraphicFramePr>
          <p:nvPr/>
        </p:nvGraphicFramePr>
        <p:xfrm>
          <a:off x="6132512" y="1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호접방호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즉시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아군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아군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세미 오토 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피해를 막아 주는 나비를 만든다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40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초 동안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번의 피해를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85%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감소 시켜준다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60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지구력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  <p:graphicFrame>
        <p:nvGraphicFramePr>
          <p:cNvPr id="13" name="표 5">
            <a:extLst>
              <a:ext uri="{FF2B5EF4-FFF2-40B4-BE49-F238E27FC236}">
                <a16:creationId xmlns:a16="http://schemas.microsoft.com/office/drawing/2014/main" id="{8CAFF4A0-759D-AC06-A9FC-AF9F71D3E758}"/>
              </a:ext>
            </a:extLst>
          </p:cNvPr>
          <p:cNvGraphicFramePr>
            <a:graphicFrameLocks noGrp="1"/>
          </p:cNvGraphicFramePr>
          <p:nvPr/>
        </p:nvGraphicFramePr>
        <p:xfrm>
          <a:off x="0" y="3465513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치유의 물결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즉시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아군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지형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세미 오토 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아군의 회복 시키는 물결을 일으킨다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15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초 동안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초당 체력 회복 속도를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50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증가 시킨다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지구력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  <p:graphicFrame>
        <p:nvGraphicFramePr>
          <p:cNvPr id="14" name="표 5">
            <a:extLst>
              <a:ext uri="{FF2B5EF4-FFF2-40B4-BE49-F238E27FC236}">
                <a16:creationId xmlns:a16="http://schemas.microsoft.com/office/drawing/2014/main" id="{42C153D5-E76F-6245-13D8-0A3640C23FC0}"/>
              </a:ext>
            </a:extLst>
          </p:cNvPr>
          <p:cNvGraphicFramePr>
            <a:graphicFrameLocks noGrp="1"/>
          </p:cNvGraphicFramePr>
          <p:nvPr/>
        </p:nvGraphicFramePr>
        <p:xfrm>
          <a:off x="6132512" y="3465513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달무리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즉시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아군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아군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세미 오토 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사악한 기운을 몰아내는 빛을 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빛춘다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상태이상을 모두 회복 시킨다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지구력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4478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DE2F26-9422-96FA-F64F-CBCF946B34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BEF3AC6F-AB34-8747-E1AD-8405A98529DD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개방 스킬 컨셉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877CC03D-485A-8F9A-46D3-D419FFFA71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9813409"/>
              </p:ext>
            </p:extLst>
          </p:nvPr>
        </p:nvGraphicFramePr>
        <p:xfrm>
          <a:off x="1054893" y="1158875"/>
          <a:ext cx="10082213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3028">
                  <a:extLst>
                    <a:ext uri="{9D8B030D-6E8A-4147-A177-3AD203B41FA5}">
                      <a16:colId xmlns:a16="http://schemas.microsoft.com/office/drawing/2014/main" val="1304250842"/>
                    </a:ext>
                  </a:extLst>
                </a:gridCol>
                <a:gridCol w="943028">
                  <a:extLst>
                    <a:ext uri="{9D8B030D-6E8A-4147-A177-3AD203B41FA5}">
                      <a16:colId xmlns:a16="http://schemas.microsoft.com/office/drawing/2014/main" val="2541424092"/>
                    </a:ext>
                  </a:extLst>
                </a:gridCol>
                <a:gridCol w="8196157">
                  <a:extLst>
                    <a:ext uri="{9D8B030D-6E8A-4147-A177-3AD203B41FA5}">
                      <a16:colId xmlns:a16="http://schemas.microsoft.com/office/drawing/2014/main" val="2616997989"/>
                    </a:ext>
                  </a:extLst>
                </a:gridCol>
              </a:tblGrid>
              <a:tr h="185420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개방에서 배울 수 있는 스킬들로 회피를 중심으로 근접에서 빠른 전투를 한다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9636727"/>
                  </a:ext>
                </a:extLst>
              </a:tr>
              <a:tr h="185420">
                <a:tc gridSpan="3"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6820587"/>
                  </a:ext>
                </a:extLst>
              </a:tr>
              <a:tr h="18542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근접 거리에서 빠른 연속 공격을 가하는 스킬과</a:t>
                      </a:r>
                      <a:endParaRPr lang="en-US" altLang="ko-KR" sz="1800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일시적으로 회피율이 급격하게 증가하는 스킬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8241455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패시브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회피율을 증가 시키는 스킬과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공격 회피 성공 시 능력치를 상승 시키는 스킬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6308035"/>
                  </a:ext>
                </a:extLst>
              </a:tr>
              <a:tr h="18542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err="1">
                          <a:solidFill>
                            <a:schemeClr val="tx1"/>
                          </a:solidFill>
                        </a:rPr>
                        <a:t>비전투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액티브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1907526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패시브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23023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50048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0BAD72-0971-C198-8C13-C987CD8204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33CB46E2-33E4-D714-FC43-B6F648A0BCD6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소림 스킬 컨셉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4B9C0065-9E56-CEE9-CF10-77217CF377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3850319"/>
              </p:ext>
            </p:extLst>
          </p:nvPr>
        </p:nvGraphicFramePr>
        <p:xfrm>
          <a:off x="1053306" y="1160878"/>
          <a:ext cx="10082213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3028">
                  <a:extLst>
                    <a:ext uri="{9D8B030D-6E8A-4147-A177-3AD203B41FA5}">
                      <a16:colId xmlns:a16="http://schemas.microsoft.com/office/drawing/2014/main" val="1304250842"/>
                    </a:ext>
                  </a:extLst>
                </a:gridCol>
                <a:gridCol w="943028">
                  <a:extLst>
                    <a:ext uri="{9D8B030D-6E8A-4147-A177-3AD203B41FA5}">
                      <a16:colId xmlns:a16="http://schemas.microsoft.com/office/drawing/2014/main" val="2541424092"/>
                    </a:ext>
                  </a:extLst>
                </a:gridCol>
                <a:gridCol w="8196157">
                  <a:extLst>
                    <a:ext uri="{9D8B030D-6E8A-4147-A177-3AD203B41FA5}">
                      <a16:colId xmlns:a16="http://schemas.microsoft.com/office/drawing/2014/main" val="2616997989"/>
                    </a:ext>
                  </a:extLst>
                </a:gridCol>
              </a:tblGrid>
              <a:tr h="185420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소림에서 배울 수 있는 스킬들로 높은 체력과 방어력을 중심으로 근접 전투를 한다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9636727"/>
                  </a:ext>
                </a:extLst>
              </a:tr>
              <a:tr h="185420">
                <a:tc gridSpan="3"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6820587"/>
                  </a:ext>
                </a:extLst>
              </a:tr>
              <a:tr h="18542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집중력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을 회복할 수 있는 스킬과</a:t>
                      </a:r>
                      <a:endParaRPr lang="en-US" altLang="ko-KR" sz="1800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집중력을 사용하는 스킬</a:t>
                      </a:r>
                      <a:endParaRPr lang="en-US" altLang="ko-KR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8241455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패시브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명상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’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사용 시 기능을 추가하는 스킬과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현재 보유한 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집중력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에 비례하여 능력치가 증가하는 스킬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6308035"/>
                  </a:ext>
                </a:extLst>
              </a:tr>
              <a:tr h="18542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err="1">
                          <a:solidFill>
                            <a:schemeClr val="tx1"/>
                          </a:solidFill>
                        </a:rPr>
                        <a:t>비전투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1907526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패시브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23023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94072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225F44-524E-98A7-C43F-D086736553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678BFDCF-FD19-5C22-C08A-9DBCEEA8C8E9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무당 스킬 컨셉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432F057E-40AA-9A05-1CA6-E160BF2657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8203304"/>
              </p:ext>
            </p:extLst>
          </p:nvPr>
        </p:nvGraphicFramePr>
        <p:xfrm>
          <a:off x="1053306" y="1158875"/>
          <a:ext cx="10082213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3028">
                  <a:extLst>
                    <a:ext uri="{9D8B030D-6E8A-4147-A177-3AD203B41FA5}">
                      <a16:colId xmlns:a16="http://schemas.microsoft.com/office/drawing/2014/main" val="1304250842"/>
                    </a:ext>
                  </a:extLst>
                </a:gridCol>
                <a:gridCol w="943028">
                  <a:extLst>
                    <a:ext uri="{9D8B030D-6E8A-4147-A177-3AD203B41FA5}">
                      <a16:colId xmlns:a16="http://schemas.microsoft.com/office/drawing/2014/main" val="2541424092"/>
                    </a:ext>
                  </a:extLst>
                </a:gridCol>
                <a:gridCol w="8196157">
                  <a:extLst>
                    <a:ext uri="{9D8B030D-6E8A-4147-A177-3AD203B41FA5}">
                      <a16:colId xmlns:a16="http://schemas.microsoft.com/office/drawing/2014/main" val="2616997989"/>
                    </a:ext>
                  </a:extLst>
                </a:gridCol>
              </a:tblGrid>
              <a:tr h="185420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무당에서 배울 수 있는 스킬들로 공격을 흘리고 다양한 기술을 연계하여 전투를 한다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9636727"/>
                  </a:ext>
                </a:extLst>
              </a:tr>
              <a:tr h="185420">
                <a:tc gridSpan="3"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6820587"/>
                  </a:ext>
                </a:extLst>
              </a:tr>
              <a:tr h="18542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캐스팅 시간 동안 지속적인 피해를 주고 종료 시 강한 피해를 주는 스킬과</a:t>
                      </a:r>
                      <a:endParaRPr lang="en-US" altLang="ko-KR" sz="1800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피해를 감소시키는 스킬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8241455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패시브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공격을 연계할 수록 능력치가 증가하는 스킬과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지구력을 상승시키는 스킬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6308035"/>
                  </a:ext>
                </a:extLst>
              </a:tr>
              <a:tr h="18542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err="1">
                          <a:solidFill>
                            <a:schemeClr val="tx1"/>
                          </a:solidFill>
                        </a:rPr>
                        <a:t>비전투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1907526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패시브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23023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79933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A793D2-BF87-E9C8-BE71-E328A2A332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6260F5E1-3967-33C0-4717-7E842089D241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화산 스킬 컨셉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7CEE6146-1DC7-AD38-4D97-C7C39ED339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8584586"/>
              </p:ext>
            </p:extLst>
          </p:nvPr>
        </p:nvGraphicFramePr>
        <p:xfrm>
          <a:off x="1053306" y="1158875"/>
          <a:ext cx="10082213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3028">
                  <a:extLst>
                    <a:ext uri="{9D8B030D-6E8A-4147-A177-3AD203B41FA5}">
                      <a16:colId xmlns:a16="http://schemas.microsoft.com/office/drawing/2014/main" val="1304250842"/>
                    </a:ext>
                  </a:extLst>
                </a:gridCol>
                <a:gridCol w="943028">
                  <a:extLst>
                    <a:ext uri="{9D8B030D-6E8A-4147-A177-3AD203B41FA5}">
                      <a16:colId xmlns:a16="http://schemas.microsoft.com/office/drawing/2014/main" val="2541424092"/>
                    </a:ext>
                  </a:extLst>
                </a:gridCol>
                <a:gridCol w="8196157">
                  <a:extLst>
                    <a:ext uri="{9D8B030D-6E8A-4147-A177-3AD203B41FA5}">
                      <a16:colId xmlns:a16="http://schemas.microsoft.com/office/drawing/2014/main" val="2616997989"/>
                    </a:ext>
                  </a:extLst>
                </a:gridCol>
              </a:tblGrid>
              <a:tr h="185420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화산에서 배울 수 있는 스킬들로 다양한 공격을 연속으로 사용하여 화려한 전투를 한다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9636727"/>
                  </a:ext>
                </a:extLst>
              </a:tr>
              <a:tr h="185420">
                <a:tc gridSpan="3"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6820587"/>
                  </a:ext>
                </a:extLst>
              </a:tr>
              <a:tr h="18542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사용 시 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매화 꽃잎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을 획득하는 스킬과</a:t>
                      </a:r>
                      <a:endParaRPr lang="en-US" altLang="ko-KR" sz="1800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매화 꽃잎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을 사용하는 스킬</a:t>
                      </a:r>
                      <a:endParaRPr lang="en-US" altLang="ko-KR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8241455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패시브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공격을 연계 속도를 증가 시키는 스킬과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매화 꽃잎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 획득 시 능력치를 증가 시키는 스킬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6308035"/>
                  </a:ext>
                </a:extLst>
              </a:tr>
              <a:tr h="18542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err="1">
                          <a:solidFill>
                            <a:schemeClr val="tx1"/>
                          </a:solidFill>
                        </a:rPr>
                        <a:t>비전투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1907526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패시브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23023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84487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1074</TotalTime>
  <Pages>17</Pages>
  <Words>6788</Words>
  <Characters>0</Characters>
  <Application>Microsoft Office PowerPoint</Application>
  <DocSecurity>0</DocSecurity>
  <PresentationFormat>와이드스크린</PresentationFormat>
  <Lines>0</Lines>
  <Paragraphs>2937</Paragraphs>
  <Slides>50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50</vt:i4>
      </vt:variant>
    </vt:vector>
  </HeadingPairs>
  <TitlesOfParts>
    <vt:vector size="53" baseType="lpstr">
      <vt:lpstr>맑은 고딕</vt:lpstr>
      <vt:lpstr>Arial</vt:lpstr>
      <vt:lpstr>Office 테마</vt:lpstr>
      <vt:lpstr>스킬 기획서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메인 스토리 기획서</dc:title>
  <dc:creator>User</dc:creator>
  <cp:lastModifiedBy>User</cp:lastModifiedBy>
  <cp:revision>446</cp:revision>
  <dcterms:modified xsi:type="dcterms:W3CDTF">2024-02-14T09:43:49Z</dcterms:modified>
  <cp:version>9.103.97.45139</cp:version>
</cp:coreProperties>
</file>