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312" r:id="rId4"/>
    <p:sldId id="266" r:id="rId5"/>
    <p:sldId id="310" r:id="rId6"/>
    <p:sldId id="324" r:id="rId7"/>
    <p:sldId id="311" r:id="rId8"/>
    <p:sldId id="325" r:id="rId9"/>
    <p:sldId id="313" r:id="rId10"/>
    <p:sldId id="326" r:id="rId11"/>
    <p:sldId id="315" r:id="rId12"/>
    <p:sldId id="327" r:id="rId13"/>
    <p:sldId id="314" r:id="rId14"/>
    <p:sldId id="328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37" userDrawn="1">
          <p15:clr>
            <a:srgbClr val="A4A3A4"/>
          </p15:clr>
        </p15:guide>
        <p15:guide id="1" orient="horz" pos="2160" userDrawn="1">
          <p15:clr>
            <a:srgbClr val="A4A3A4"/>
          </p15:clr>
        </p15:guide>
        <p15:guide id="2" orient="horz" pos="902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pos="206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  <p15:guide id="8" pos="3838">
          <p15:clr>
            <a:srgbClr val="A4A3A4"/>
          </p15:clr>
        </p15:guide>
        <p15:guide id="9" orient="horz" pos="2144">
          <p15:clr>
            <a:srgbClr val="A4A3A4"/>
          </p15:clr>
        </p15:guide>
        <p15:guide id="10" orient="horz" pos="905">
          <p15:clr>
            <a:srgbClr val="A4A3A4"/>
          </p15:clr>
        </p15:guide>
        <p15:guide id="11" orient="horz" pos="3986">
          <p15:clr>
            <a:srgbClr val="A4A3A4"/>
          </p15:clr>
        </p15:guide>
        <p15:guide id="12" pos="7467">
          <p15:clr>
            <a:srgbClr val="A4A3A4"/>
          </p15:clr>
        </p15:guide>
        <p15:guide id="13" orient="horz" pos="116">
          <p15:clr>
            <a:srgbClr val="A4A3A4"/>
          </p15:clr>
        </p15:guide>
        <p15:guide id="14" pos="3837">
          <p15:clr>
            <a:srgbClr val="A4A3A4"/>
          </p15:clr>
        </p15:guide>
        <p15:guide id="15" orient="horz" pos="2134">
          <p15:clr>
            <a:srgbClr val="A4A3A4"/>
          </p15:clr>
        </p15:guide>
        <p15:guide id="16" orient="horz" pos="902">
          <p15:clr>
            <a:srgbClr val="A4A3A4"/>
          </p15:clr>
        </p15:guide>
        <p15:guide id="17" orient="horz" pos="3949">
          <p15:clr>
            <a:srgbClr val="A4A3A4"/>
          </p15:clr>
        </p15:guide>
        <p15:guide id="18" pos="206">
          <p15:clr>
            <a:srgbClr val="A4A3A4"/>
          </p15:clr>
        </p15:guide>
        <p15:guide id="19" pos="7464">
          <p15:clr>
            <a:srgbClr val="A4A3A4"/>
          </p15:clr>
        </p15:guide>
        <p15:guide id="20" orient="horz" pos="11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DACDFF"/>
    <a:srgbClr val="F2D7D2"/>
    <a:srgbClr val="FFC000"/>
    <a:srgbClr val="AB4121"/>
    <a:srgbClr val="D0CEC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600" y="108"/>
      </p:cViewPr>
      <p:guideLst>
        <p:guide pos="3837"/>
        <p:guide orient="horz" pos="2160"/>
        <p:guide orient="horz" pos="902"/>
        <p:guide orient="horz" pos="3997"/>
        <p:guide pos="206"/>
        <p:guide pos="7469"/>
        <p:guide orient="horz" pos="11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  <p:guide pos="3838"/>
        <p:guide orient="horz" pos="2144"/>
        <p:guide orient="horz" pos="905"/>
        <p:guide orient="horz" pos="3986"/>
        <p:guide pos="7467"/>
        <p:guide orient="horz" pos="116"/>
        <p:guide pos="3837"/>
        <p:guide orient="horz" pos="2134"/>
        <p:guide orient="horz" pos="902"/>
        <p:guide orient="horz" pos="3949"/>
        <p:guide pos="206"/>
        <p:guide pos="7464"/>
        <p:guide orient="horz" pos="1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30/11/2023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30/11/2023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30/11/2023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30/11/2023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30/11/2023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30/11/2023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30/11/2023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30/11/2023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30/11/2023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30/11/2023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30/11/2023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30/11/2023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세력 컨텐츠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>
                <a:latin typeface="맑은 고딕" charset="0"/>
                <a:ea typeface="맑은 고딕" charset="0"/>
              </a:rPr>
              <a:t>소림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0BE801D-DB15-41DF-BA2A-7B6C00D31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67465"/>
              </p:ext>
            </p:extLst>
          </p:nvPr>
        </p:nvGraphicFramePr>
        <p:xfrm>
          <a:off x="2458029" y="1652149"/>
          <a:ext cx="111481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816">
                  <a:extLst>
                    <a:ext uri="{9D8B030D-6E8A-4147-A177-3AD203B41FA5}">
                      <a16:colId xmlns:a16="http://schemas.microsoft.com/office/drawing/2014/main" val="3926323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계급도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339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821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후개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3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71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대제자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575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일반 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137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43654"/>
                  </a:ext>
                </a:extLst>
              </a:tr>
            </a:tbl>
          </a:graphicData>
        </a:graphic>
      </p:graphicFrame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A1B80D30-6DF8-4F57-96B0-BD249F743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053556"/>
              </p:ext>
            </p:extLst>
          </p:nvPr>
        </p:nvGraphicFramePr>
        <p:xfrm>
          <a:off x="3729038" y="1431925"/>
          <a:ext cx="8128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03288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외형 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8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단정하게 입은 수수한 도복을 입고 매우 짧거나 민머리를 하고 있다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대부분은 남성으로 이루어져 있다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목이나 손목에 염주를 두르기도 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무기를 사용하되 살생을 피하기 위해 날붙이가 있는 무기는 사용하지 않는다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술과 고기를 금하여 쌀밥에 채소 위주로 먹지만 간혹 파계승이라 불리는 자들은 술과 고기를 먹는다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70444"/>
                  </a:ext>
                </a:extLst>
              </a:tr>
            </a:tbl>
          </a:graphicData>
        </a:graphic>
      </p:graphicFrame>
      <p:graphicFrame>
        <p:nvGraphicFramePr>
          <p:cNvPr id="19" name="표 10">
            <a:extLst>
              <a:ext uri="{FF2B5EF4-FFF2-40B4-BE49-F238E27FC236}">
                <a16:creationId xmlns:a16="http://schemas.microsoft.com/office/drawing/2014/main" id="{A13316D5-7C32-4E00-BE23-DB9A140C3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781837"/>
              </p:ext>
            </p:extLst>
          </p:nvPr>
        </p:nvGraphicFramePr>
        <p:xfrm>
          <a:off x="3727450" y="3277530"/>
          <a:ext cx="8128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03288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고유 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8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정파에서 가장 강한 전투력을 가지고 있으며 정파의 정신적인 지주의 역할을 맡고 있다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대부분의 시간을 명상과 수련에 사용하고 있으며 내상을 치료하는 기술 또한 뛰어나서 치료를 목적으로 소림에 방문하는 사람들 또한 많이 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소림에 </a:t>
                      </a:r>
                      <a:r>
                        <a:rPr lang="ko-KR" altLang="en-US" dirty="0" err="1"/>
                        <a:t>내단은</a:t>
                      </a:r>
                      <a:r>
                        <a:rPr lang="ko-KR" altLang="en-US" dirty="0"/>
                        <a:t> 그 성능이 매우 뛰어나며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특히 체력을 상승 시키는데 효과적 이다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70444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C97D7FF-E3C4-4C9E-8415-32B3358C0C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914" y="1456054"/>
            <a:ext cx="1965921" cy="300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9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무당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0CD472-92B9-4616-85F0-C81842C69EE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" t="4300" r="7790"/>
          <a:stretch/>
        </p:blipFill>
        <p:spPr>
          <a:xfrm>
            <a:off x="6111418" y="1456055"/>
            <a:ext cx="5744032" cy="2892088"/>
          </a:xfrm>
          <a:prstGeom prst="rect">
            <a:avLst/>
          </a:prstGeom>
        </p:spPr>
      </p:pic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B9EA40F4-8EBE-40A7-BFF0-87B05EE4C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303892"/>
              </p:ext>
            </p:extLst>
          </p:nvPr>
        </p:nvGraphicFramePr>
        <p:xfrm>
          <a:off x="6120944" y="4352039"/>
          <a:ext cx="5734505" cy="1956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071">
                  <a:extLst>
                    <a:ext uri="{9D8B030D-6E8A-4147-A177-3AD203B41FA5}">
                      <a16:colId xmlns:a16="http://schemas.microsoft.com/office/drawing/2014/main" val="4282362952"/>
                    </a:ext>
                  </a:extLst>
                </a:gridCol>
                <a:gridCol w="4872434">
                  <a:extLst>
                    <a:ext uri="{9D8B030D-6E8A-4147-A177-3AD203B41FA5}">
                      <a16:colId xmlns:a16="http://schemas.microsoft.com/office/drawing/2014/main" val="113057857"/>
                    </a:ext>
                  </a:extLst>
                </a:gridCol>
              </a:tblGrid>
              <a:tr h="4289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한손검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양손검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90108"/>
                  </a:ext>
                </a:extLst>
              </a:tr>
              <a:tr h="4289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공격을 흘리고 연이어서 연계 공격하여 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085029"/>
                  </a:ext>
                </a:extLst>
              </a:tr>
              <a:tr h="6698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공격을 흘릴 경우 일정 피해를 반사하고 연계가 길어 질수록 공격력이 강해진다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847635"/>
                  </a:ext>
                </a:extLst>
              </a:tr>
              <a:tr h="4289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공격 시 푸른 물 이펙트 발생하며 연계가 길어질 수록 이펙트가 커진다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3664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60281266-C30E-46B9-87AA-7440C0A943BC}"/>
              </a:ext>
            </a:extLst>
          </p:cNvPr>
          <p:cNvGrpSpPr/>
          <p:nvPr/>
        </p:nvGrpSpPr>
        <p:grpSpPr>
          <a:xfrm>
            <a:off x="327025" y="1431905"/>
            <a:ext cx="5768976" cy="2916238"/>
            <a:chOff x="327025" y="1431905"/>
            <a:chExt cx="5768976" cy="291623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33F483C-684B-4186-AAD9-27BCF5F9F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25" y="1431905"/>
              <a:ext cx="5768976" cy="2916238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970625-4C04-4236-8DD6-8B680C4D56E4}"/>
                </a:ext>
              </a:extLst>
            </p:cNvPr>
            <p:cNvSpPr>
              <a:spLocks/>
            </p:cNvSpPr>
            <p:nvPr/>
          </p:nvSpPr>
          <p:spPr>
            <a:xfrm>
              <a:off x="3426391" y="169999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681BB95-59B6-4E6F-8129-D17E97455CFA}"/>
                </a:ext>
              </a:extLst>
            </p:cNvPr>
            <p:cNvSpPr>
              <a:spLocks/>
            </p:cNvSpPr>
            <p:nvPr/>
          </p:nvSpPr>
          <p:spPr>
            <a:xfrm>
              <a:off x="4051859" y="1551721"/>
              <a:ext cx="7200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1EA2219-CAC5-4F68-8D1D-1C09C8A956F3}"/>
                </a:ext>
              </a:extLst>
            </p:cNvPr>
            <p:cNvSpPr>
              <a:spLocks/>
            </p:cNvSpPr>
            <p:nvPr/>
          </p:nvSpPr>
          <p:spPr>
            <a:xfrm>
              <a:off x="3042369" y="2421879"/>
              <a:ext cx="7200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3" name="표 18">
            <a:extLst>
              <a:ext uri="{FF2B5EF4-FFF2-40B4-BE49-F238E27FC236}">
                <a16:creationId xmlns:a16="http://schemas.microsoft.com/office/drawing/2014/main" id="{D8A95B71-4481-43F5-AF98-445EEC9DA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82603"/>
              </p:ext>
            </p:extLst>
          </p:nvPr>
        </p:nvGraphicFramePr>
        <p:xfrm>
          <a:off x="335916" y="3613015"/>
          <a:ext cx="15585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89431432"/>
                    </a:ext>
                  </a:extLst>
                </a:gridCol>
                <a:gridCol w="1350254">
                  <a:extLst>
                    <a:ext uri="{9D8B030D-6E8A-4147-A177-3AD203B41FA5}">
                      <a16:colId xmlns:a16="http://schemas.microsoft.com/office/drawing/2014/main" val="28727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소림 본부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소림 지부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4647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9E0D17D-BEB3-4AFA-897E-FE41D407FB56}"/>
              </a:ext>
            </a:extLst>
          </p:cNvPr>
          <p:cNvSpPr txBox="1"/>
          <p:nvPr/>
        </p:nvSpPr>
        <p:spPr>
          <a:xfrm>
            <a:off x="335916" y="4354695"/>
            <a:ext cx="5799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높은 산에 정산에 위치한다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꽤나 넓은 규모를 가지고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730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무당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03A3407-8DA2-43BF-8D3A-4C5DA1943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356964"/>
              </p:ext>
            </p:extLst>
          </p:nvPr>
        </p:nvGraphicFramePr>
        <p:xfrm>
          <a:off x="2458029" y="1652149"/>
          <a:ext cx="111481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816">
                  <a:extLst>
                    <a:ext uri="{9D8B030D-6E8A-4147-A177-3AD203B41FA5}">
                      <a16:colId xmlns:a16="http://schemas.microsoft.com/office/drawing/2014/main" val="3926323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계급도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339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821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후개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3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71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대제자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575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일반 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137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43654"/>
                  </a:ext>
                </a:extLst>
              </a:tr>
            </a:tbl>
          </a:graphicData>
        </a:graphic>
      </p:graphicFrame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C459A0AA-CA62-47A9-8DC4-091926456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896829"/>
              </p:ext>
            </p:extLst>
          </p:nvPr>
        </p:nvGraphicFramePr>
        <p:xfrm>
          <a:off x="3729038" y="1431925"/>
          <a:ext cx="8128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03288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외형 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8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검고 기장이 긴 수수한 도복을 입으며 도사 같은 외형을 가지고 있다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무당의 무학이 깨달음을 얻는데 필요한 시간이 다른 무학에 비해 매우 길기 때문에 대다수의 무당의 도수들은 나이가 많다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latinLnBrk="1"/>
                      <a:r>
                        <a:rPr lang="ko-KR" altLang="en-US" dirty="0"/>
                        <a:t>단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극 소수의 초 고수들은 환골탈태를 거쳐 젊은 외형을 유지하고 있는 경우도 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70444"/>
                  </a:ext>
                </a:extLst>
              </a:tr>
            </a:tbl>
          </a:graphicData>
        </a:graphic>
      </p:graphicFrame>
      <p:graphicFrame>
        <p:nvGraphicFramePr>
          <p:cNvPr id="17" name="표 10">
            <a:extLst>
              <a:ext uri="{FF2B5EF4-FFF2-40B4-BE49-F238E27FC236}">
                <a16:creationId xmlns:a16="http://schemas.microsoft.com/office/drawing/2014/main" id="{BA71139C-9A1A-446F-A98B-C93A38B8A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138263"/>
              </p:ext>
            </p:extLst>
          </p:nvPr>
        </p:nvGraphicFramePr>
        <p:xfrm>
          <a:off x="3727450" y="3265805"/>
          <a:ext cx="8128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03288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고유 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8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다른 세력들과 비교했을 때 무당의 무학은 대기만성의 성질을 가진다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그렇기에 다른 무학들과 비교했을 때 많은 시간이 필요하고 그 과정에서 다른 무학에 비해 훨씬 많은 내공을 가지게 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무당은 그 내공을 무공에만 활용하는 것이 아니라 </a:t>
                      </a:r>
                      <a:r>
                        <a:rPr lang="ko-KR" altLang="en-US" dirty="0" err="1"/>
                        <a:t>우도방과</a:t>
                      </a:r>
                      <a:r>
                        <a:rPr lang="ko-KR" altLang="en-US" dirty="0"/>
                        <a:t> 교류로 익힌 도술에 사용하고 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그렇기에 무당의 </a:t>
                      </a:r>
                      <a:r>
                        <a:rPr lang="ko-KR" altLang="en-US" dirty="0" err="1"/>
                        <a:t>내단은</a:t>
                      </a:r>
                      <a:r>
                        <a:rPr lang="ko-KR" altLang="en-US" dirty="0"/>
                        <a:t> 내공의 양을 늘리는데 효과적이다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7044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5A754A0-F57F-4D0D-9CE0-679D72BC94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6" b="11575"/>
          <a:stretch/>
        </p:blipFill>
        <p:spPr>
          <a:xfrm>
            <a:off x="335914" y="1456055"/>
            <a:ext cx="1965921" cy="31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7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>
                <a:latin typeface="맑은 고딕" charset="0"/>
                <a:ea typeface="맑은 고딕" charset="0"/>
              </a:rPr>
              <a:t>화산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A7F73A-32A0-4A9E-8052-803F3E14C40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" t="25526" r="3130"/>
          <a:stretch/>
        </p:blipFill>
        <p:spPr>
          <a:xfrm>
            <a:off x="6133361" y="1456055"/>
            <a:ext cx="5700779" cy="2892108"/>
          </a:xfrm>
          <a:prstGeom prst="rect">
            <a:avLst/>
          </a:prstGeom>
        </p:spPr>
      </p:pic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AB5EDA5C-F8F7-4715-9AEE-1E29BB5B7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260456"/>
              </p:ext>
            </p:extLst>
          </p:nvPr>
        </p:nvGraphicFramePr>
        <p:xfrm>
          <a:off x="6111418" y="4365351"/>
          <a:ext cx="5745620" cy="194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742">
                  <a:extLst>
                    <a:ext uri="{9D8B030D-6E8A-4147-A177-3AD203B41FA5}">
                      <a16:colId xmlns:a16="http://schemas.microsoft.com/office/drawing/2014/main" val="4282362952"/>
                    </a:ext>
                  </a:extLst>
                </a:gridCol>
                <a:gridCol w="4881878">
                  <a:extLst>
                    <a:ext uri="{9D8B030D-6E8A-4147-A177-3AD203B41FA5}">
                      <a16:colId xmlns:a16="http://schemas.microsoft.com/office/drawing/2014/main" val="113057857"/>
                    </a:ext>
                  </a:extLst>
                </a:gridCol>
              </a:tblGrid>
              <a:tr h="4518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한손검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양손검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90108"/>
                  </a:ext>
                </a:extLst>
              </a:tr>
              <a:tr h="4518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다양한 기술을 연속으로 사용하여 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085029"/>
                  </a:ext>
                </a:extLst>
              </a:tr>
              <a:tr h="5198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기술 사용시 매화 스택이 쌓이며 스택이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 쌓인 상태에서 기술 사용시 사용 기술에 따른 추가 공격이 발생한다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847635"/>
                  </a:ext>
                </a:extLst>
              </a:tr>
              <a:tr h="5198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공격 시 분홍색 꽃잎 이펙트가 발생하며 매화 스택에 비례해 몸에 꽃잎이 휘감는다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505416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DF930A77-9162-4308-B291-069533597F5B}"/>
              </a:ext>
            </a:extLst>
          </p:cNvPr>
          <p:cNvGrpSpPr/>
          <p:nvPr/>
        </p:nvGrpSpPr>
        <p:grpSpPr>
          <a:xfrm>
            <a:off x="357859" y="1431925"/>
            <a:ext cx="5753559" cy="2916238"/>
            <a:chOff x="357859" y="1431925"/>
            <a:chExt cx="5753559" cy="29162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4E31F92-D41E-4FE1-95E2-40CC24F10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859" y="1431925"/>
              <a:ext cx="5753559" cy="2916238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B643026-24AA-42EF-B68A-6F8B6349FB88}"/>
                </a:ext>
              </a:extLst>
            </p:cNvPr>
            <p:cNvSpPr>
              <a:spLocks/>
            </p:cNvSpPr>
            <p:nvPr/>
          </p:nvSpPr>
          <p:spPr>
            <a:xfrm>
              <a:off x="3794072" y="334968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7C6BC58-BDD1-4CF5-A5D2-414008AEAD80}"/>
                </a:ext>
              </a:extLst>
            </p:cNvPr>
            <p:cNvSpPr>
              <a:spLocks/>
            </p:cNvSpPr>
            <p:nvPr/>
          </p:nvSpPr>
          <p:spPr>
            <a:xfrm>
              <a:off x="4002453" y="2890044"/>
              <a:ext cx="7200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42FB9B9-A54D-4F7A-8CBC-C9AECAE49B7A}"/>
                </a:ext>
              </a:extLst>
            </p:cNvPr>
            <p:cNvSpPr>
              <a:spLocks/>
            </p:cNvSpPr>
            <p:nvPr/>
          </p:nvSpPr>
          <p:spPr>
            <a:xfrm>
              <a:off x="3372742" y="2231911"/>
              <a:ext cx="7200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69ADBB7-FFBD-4203-B43E-F43158F2C994}"/>
              </a:ext>
            </a:extLst>
          </p:cNvPr>
          <p:cNvSpPr txBox="1"/>
          <p:nvPr/>
        </p:nvSpPr>
        <p:spPr>
          <a:xfrm>
            <a:off x="327025" y="4365351"/>
            <a:ext cx="5744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높고 위험한 산 절벽에 위치한다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은둔해 있지는 않지만 지형이 위험해 교류는 적다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7" name="표 18">
            <a:extLst>
              <a:ext uri="{FF2B5EF4-FFF2-40B4-BE49-F238E27FC236}">
                <a16:creationId xmlns:a16="http://schemas.microsoft.com/office/drawing/2014/main" id="{2A8FA1B7-8EB4-4DF7-A847-EF05BBC9F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652075"/>
              </p:ext>
            </p:extLst>
          </p:nvPr>
        </p:nvGraphicFramePr>
        <p:xfrm>
          <a:off x="357860" y="3599216"/>
          <a:ext cx="15381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89431432"/>
                    </a:ext>
                  </a:extLst>
                </a:gridCol>
                <a:gridCol w="1329892">
                  <a:extLst>
                    <a:ext uri="{9D8B030D-6E8A-4147-A177-3AD203B41FA5}">
                      <a16:colId xmlns:a16="http://schemas.microsoft.com/office/drawing/2014/main" val="28727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412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화산 본부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화산 지부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46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25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>
                <a:latin typeface="맑은 고딕" charset="0"/>
                <a:ea typeface="맑은 고딕" charset="0"/>
              </a:rPr>
              <a:t>화산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C2BC9EE-4423-42A0-B5BA-AFAD2148D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03079"/>
              </p:ext>
            </p:extLst>
          </p:nvPr>
        </p:nvGraphicFramePr>
        <p:xfrm>
          <a:off x="2458029" y="1652149"/>
          <a:ext cx="111481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816">
                  <a:extLst>
                    <a:ext uri="{9D8B030D-6E8A-4147-A177-3AD203B41FA5}">
                      <a16:colId xmlns:a16="http://schemas.microsoft.com/office/drawing/2014/main" val="3926323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계급도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339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821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후개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3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71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대제자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575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일반 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137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43654"/>
                  </a:ext>
                </a:extLst>
              </a:tr>
            </a:tbl>
          </a:graphicData>
        </a:graphic>
      </p:graphicFrame>
      <p:graphicFrame>
        <p:nvGraphicFramePr>
          <p:cNvPr id="15" name="표 10">
            <a:extLst>
              <a:ext uri="{FF2B5EF4-FFF2-40B4-BE49-F238E27FC236}">
                <a16:creationId xmlns:a16="http://schemas.microsoft.com/office/drawing/2014/main" id="{5C44F220-3EE2-430E-82FF-00FB8B089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569024"/>
              </p:ext>
            </p:extLst>
          </p:nvPr>
        </p:nvGraphicFramePr>
        <p:xfrm>
          <a:off x="3729038" y="143192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03288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외형 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8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70444"/>
                  </a:ext>
                </a:extLst>
              </a:tr>
            </a:tbl>
          </a:graphicData>
        </a:graphic>
      </p:graphicFrame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CC86EF25-4F40-4D66-84FE-BCE2B34A6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32501"/>
              </p:ext>
            </p:extLst>
          </p:nvPr>
        </p:nvGraphicFramePr>
        <p:xfrm>
          <a:off x="3727450" y="326580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03288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고유 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8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70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060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곤륜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82653-BD49-457F-A7E8-18C381103F6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r="12250"/>
          <a:stretch/>
        </p:blipFill>
        <p:spPr>
          <a:xfrm>
            <a:off x="6091237" y="1431925"/>
            <a:ext cx="5780241" cy="2912184"/>
          </a:xfrm>
          <a:prstGeom prst="rect">
            <a:avLst/>
          </a:prstGeom>
        </p:spPr>
      </p:pic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A3D8F78D-BB6F-4C58-9CCE-C05A9542E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33342"/>
              </p:ext>
            </p:extLst>
          </p:nvPr>
        </p:nvGraphicFramePr>
        <p:xfrm>
          <a:off x="6107264" y="4344109"/>
          <a:ext cx="5764214" cy="196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538">
                  <a:extLst>
                    <a:ext uri="{9D8B030D-6E8A-4147-A177-3AD203B41FA5}">
                      <a16:colId xmlns:a16="http://schemas.microsoft.com/office/drawing/2014/main" val="4282362952"/>
                    </a:ext>
                  </a:extLst>
                </a:gridCol>
                <a:gridCol w="4897676">
                  <a:extLst>
                    <a:ext uri="{9D8B030D-6E8A-4147-A177-3AD203B41FA5}">
                      <a16:colId xmlns:a16="http://schemas.microsoft.com/office/drawing/2014/main" val="113057857"/>
                    </a:ext>
                  </a:extLst>
                </a:gridCol>
              </a:tblGrid>
              <a:tr h="4967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양손검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90108"/>
                  </a:ext>
                </a:extLst>
              </a:tr>
              <a:tr h="4967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다양한 이동기를 사용하고 이동기에 공격을 연계하여 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085029"/>
                  </a:ext>
                </a:extLst>
              </a:tr>
              <a:tr h="5511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이동기에 연계하여 공격하거나 이동기를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캔슬해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 공격할 경우 추가 피해가 발생한다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847635"/>
                  </a:ext>
                </a:extLst>
              </a:tr>
              <a:tr h="4198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이동기에 붓으로 먹물을 긋는 이펙트 공격 시 붓으로 찍는 이펙트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255399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320FC822-9F0D-45C0-B064-6A76A14DCE8F}"/>
              </a:ext>
            </a:extLst>
          </p:cNvPr>
          <p:cNvGrpSpPr/>
          <p:nvPr/>
        </p:nvGrpSpPr>
        <p:grpSpPr>
          <a:xfrm>
            <a:off x="327025" y="1427871"/>
            <a:ext cx="5764214" cy="2916238"/>
            <a:chOff x="327025" y="1427871"/>
            <a:chExt cx="5764214" cy="291623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2C55C59-493A-4CAF-A4EC-8F31A9F96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25" y="1427871"/>
              <a:ext cx="5764214" cy="2916238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AB68B42-9D4B-4FB8-8AC4-78AC5B53E2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0453" y="1847554"/>
              <a:ext cx="9796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79D0497-3351-479E-BAE8-56290EAF95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8425" y="2126984"/>
              <a:ext cx="9796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1D68ECC-9926-4571-88BC-D63CD6035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008" y="1786525"/>
              <a:ext cx="9796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70B88D0-52DF-448D-8F5B-0F0319294302}"/>
              </a:ext>
            </a:extLst>
          </p:cNvPr>
          <p:cNvSpPr txBox="1"/>
          <p:nvPr/>
        </p:nvSpPr>
        <p:spPr>
          <a:xfrm>
            <a:off x="320520" y="4373542"/>
            <a:ext cx="5786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마교를</a:t>
            </a:r>
            <a:r>
              <a:rPr lang="ko-KR" altLang="en-US" sz="1400" dirty="0"/>
              <a:t> 경제하기 위해 가까운 절벽과 계곡에 위치한다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graphicFrame>
        <p:nvGraphicFramePr>
          <p:cNvPr id="8" name="표 18">
            <a:extLst>
              <a:ext uri="{FF2B5EF4-FFF2-40B4-BE49-F238E27FC236}">
                <a16:creationId xmlns:a16="http://schemas.microsoft.com/office/drawing/2014/main" id="{55154EC5-CCF3-4823-A70C-30E0AEC04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44194"/>
              </p:ext>
            </p:extLst>
          </p:nvPr>
        </p:nvGraphicFramePr>
        <p:xfrm>
          <a:off x="320521" y="3602429"/>
          <a:ext cx="15640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89431432"/>
                    </a:ext>
                  </a:extLst>
                </a:gridCol>
                <a:gridCol w="1355791">
                  <a:extLst>
                    <a:ext uri="{9D8B030D-6E8A-4147-A177-3AD203B41FA5}">
                      <a16:colId xmlns:a16="http://schemas.microsoft.com/office/drawing/2014/main" val="28727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412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곤륜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본부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곤륜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지부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46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116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>
                <a:latin typeface="맑은 고딕" charset="0"/>
                <a:ea typeface="맑은 고딕" charset="0"/>
              </a:rPr>
              <a:t>종남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E2D420-DB21-46A4-B6C6-9F0F2D2D0B5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25266" r="11218" b="7901"/>
          <a:stretch/>
        </p:blipFill>
        <p:spPr>
          <a:xfrm>
            <a:off x="6091238" y="1436686"/>
            <a:ext cx="5764212" cy="2906867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999D14-580F-4FD7-B027-33763CEF5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983382"/>
              </p:ext>
            </p:extLst>
          </p:nvPr>
        </p:nvGraphicFramePr>
        <p:xfrm>
          <a:off x="6091238" y="4343553"/>
          <a:ext cx="5765800" cy="196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6">
                  <a:extLst>
                    <a:ext uri="{9D8B030D-6E8A-4147-A177-3AD203B41FA5}">
                      <a16:colId xmlns:a16="http://schemas.microsoft.com/office/drawing/2014/main" val="2394579432"/>
                    </a:ext>
                  </a:extLst>
                </a:gridCol>
                <a:gridCol w="4899024">
                  <a:extLst>
                    <a:ext uri="{9D8B030D-6E8A-4147-A177-3AD203B41FA5}">
                      <a16:colId xmlns:a16="http://schemas.microsoft.com/office/drawing/2014/main" val="3157382072"/>
                    </a:ext>
                  </a:extLst>
                </a:gridCol>
              </a:tblGrid>
              <a:tr h="5324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한손검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양손검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382484"/>
                  </a:ext>
                </a:extLst>
              </a:tr>
              <a:tr h="5324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방어 기술과 반격 기술을 사용하여 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328349"/>
                  </a:ext>
                </a:extLst>
              </a:tr>
              <a:tr h="4500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공격을 방어하여 피해를 충적하고 반격으로 충적된 피해를 상대에게 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72817"/>
                  </a:ext>
                </a:extLst>
              </a:tr>
              <a:tr h="4500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공격 시 은빛 이펙트가 발생하며 방어 성공 및 반격 시 이펙트가 커짐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585547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96B8E863-9BC8-480A-9122-EC0EEA6DA317}"/>
              </a:ext>
            </a:extLst>
          </p:cNvPr>
          <p:cNvGrpSpPr/>
          <p:nvPr/>
        </p:nvGrpSpPr>
        <p:grpSpPr>
          <a:xfrm>
            <a:off x="335915" y="1427315"/>
            <a:ext cx="5744668" cy="2916238"/>
            <a:chOff x="327025" y="3429000"/>
            <a:chExt cx="5764214" cy="29162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D0B118C-292E-4B73-A126-0279D9DB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25" y="3429000"/>
              <a:ext cx="5764214" cy="2916238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068E33A-3F59-46C7-A75C-F183BA0E66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59553" y="5221079"/>
              <a:ext cx="9796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F4A971-198B-49F4-BDE9-712BC0DD9A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175" y="4271553"/>
              <a:ext cx="9796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58E767D-B1A3-4F12-AA0F-2D65DAA922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1217" y="5039986"/>
              <a:ext cx="9796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122E08-F3CB-4D33-A655-CAFC06A94455}"/>
              </a:ext>
            </a:extLst>
          </p:cNvPr>
          <p:cNvSpPr txBox="1"/>
          <p:nvPr/>
        </p:nvSpPr>
        <p:spPr>
          <a:xfrm>
            <a:off x="327025" y="4362372"/>
            <a:ext cx="5744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평지에 위치하며 주민들과 교류가 많다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7" name="표 18">
            <a:extLst>
              <a:ext uri="{FF2B5EF4-FFF2-40B4-BE49-F238E27FC236}">
                <a16:creationId xmlns:a16="http://schemas.microsoft.com/office/drawing/2014/main" id="{7F410F14-ADB2-41EA-BA53-4090FC5A3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95642"/>
              </p:ext>
            </p:extLst>
          </p:nvPr>
        </p:nvGraphicFramePr>
        <p:xfrm>
          <a:off x="349910" y="3601873"/>
          <a:ext cx="15455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89431432"/>
                    </a:ext>
                  </a:extLst>
                </a:gridCol>
                <a:gridCol w="1337268">
                  <a:extLst>
                    <a:ext uri="{9D8B030D-6E8A-4147-A177-3AD203B41FA5}">
                      <a16:colId xmlns:a16="http://schemas.microsoft.com/office/drawing/2014/main" val="28727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412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종남 본부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종남 지부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46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481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0DEF74F-621F-45DE-B079-96E9F87C55EF}"/>
              </a:ext>
            </a:extLst>
          </p:cNvPr>
          <p:cNvGrpSpPr/>
          <p:nvPr/>
        </p:nvGrpSpPr>
        <p:grpSpPr>
          <a:xfrm>
            <a:off x="335915" y="1429392"/>
            <a:ext cx="5775503" cy="2916238"/>
            <a:chOff x="327025" y="3429000"/>
            <a:chExt cx="5784394" cy="29162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DAA66AD-DA6B-45E8-840D-427141AAE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25" y="3429000"/>
              <a:ext cx="5784394" cy="2916238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B8AD5EE-5A7B-40C3-BF05-65BC9914F2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7133" y="4462554"/>
              <a:ext cx="98302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CEA46DC-39A6-4EC1-B206-7A944F41FB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6521" y="3972732"/>
              <a:ext cx="98302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6B31D7B-5437-4579-A07F-30C255098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2756" y="4844552"/>
              <a:ext cx="98302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7149C73-C371-4567-B9FC-2F2CB0328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3272" y="3586675"/>
              <a:ext cx="98302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11A3544-DE6B-474F-96C0-AED785D880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0873" y="5331123"/>
              <a:ext cx="98302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마교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ADF30E-B009-48C2-8AB4-B7F4379D7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19576"/>
              </p:ext>
            </p:extLst>
          </p:nvPr>
        </p:nvGraphicFramePr>
        <p:xfrm>
          <a:off x="6122072" y="4372931"/>
          <a:ext cx="5734965" cy="193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141">
                  <a:extLst>
                    <a:ext uri="{9D8B030D-6E8A-4147-A177-3AD203B41FA5}">
                      <a16:colId xmlns:a16="http://schemas.microsoft.com/office/drawing/2014/main" val="2394579432"/>
                    </a:ext>
                  </a:extLst>
                </a:gridCol>
                <a:gridCol w="4872824">
                  <a:extLst>
                    <a:ext uri="{9D8B030D-6E8A-4147-A177-3AD203B41FA5}">
                      <a16:colId xmlns:a16="http://schemas.microsoft.com/office/drawing/2014/main" val="3157382072"/>
                    </a:ext>
                  </a:extLst>
                </a:gridCol>
              </a:tblGrid>
              <a:tr h="4844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한손검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한손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둔기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382484"/>
                  </a:ext>
                </a:extLst>
              </a:tr>
              <a:tr h="4844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사용하여 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328349"/>
                  </a:ext>
                </a:extLst>
              </a:tr>
              <a:tr h="55743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고유 자원인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사용하여 무기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신체를 강화 하거나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사용한 공격을 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72817"/>
                  </a:ext>
                </a:extLst>
              </a:tr>
              <a:tr h="4094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공격 시 검 보라색 번개 같은 이펙트가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847250"/>
                  </a:ext>
                </a:extLst>
              </a:tr>
            </a:tbl>
          </a:graphicData>
        </a:graphic>
      </p:graphicFrame>
      <p:graphicFrame>
        <p:nvGraphicFramePr>
          <p:cNvPr id="7" name="표 18">
            <a:extLst>
              <a:ext uri="{FF2B5EF4-FFF2-40B4-BE49-F238E27FC236}">
                <a16:creationId xmlns:a16="http://schemas.microsoft.com/office/drawing/2014/main" id="{62AF4F69-1101-4A11-86EE-F4E699EC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56922"/>
              </p:ext>
            </p:extLst>
          </p:nvPr>
        </p:nvGraphicFramePr>
        <p:xfrm>
          <a:off x="335915" y="3603950"/>
          <a:ext cx="15701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89431432"/>
                    </a:ext>
                  </a:extLst>
                </a:gridCol>
                <a:gridCol w="1361903">
                  <a:extLst>
                    <a:ext uri="{9D8B030D-6E8A-4147-A177-3AD203B41FA5}">
                      <a16:colId xmlns:a16="http://schemas.microsoft.com/office/drawing/2014/main" val="28727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412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마교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본부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마교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지부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4647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08B2F4D-3714-4593-960B-87DBC0796F02}"/>
              </a:ext>
            </a:extLst>
          </p:cNvPr>
          <p:cNvSpPr txBox="1"/>
          <p:nvPr/>
        </p:nvSpPr>
        <p:spPr>
          <a:xfrm>
            <a:off x="336551" y="4345630"/>
            <a:ext cx="5744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험하고 높은 산맥에 위치한다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규모가 크고 숫자가 많기에 숨지 않는다</a:t>
            </a:r>
            <a:r>
              <a:rPr lang="en-US" altLang="ko-KR" sz="1400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06A63BE-B06E-4587-825F-FC044A14B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073" y="1429392"/>
            <a:ext cx="5748795" cy="29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02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A8C0021-3130-44C9-875C-BF9DBFF1D6EA}"/>
              </a:ext>
            </a:extLst>
          </p:cNvPr>
          <p:cNvGrpSpPr/>
          <p:nvPr/>
        </p:nvGrpSpPr>
        <p:grpSpPr>
          <a:xfrm>
            <a:off x="335915" y="1431925"/>
            <a:ext cx="5773916" cy="2916238"/>
            <a:chOff x="335915" y="1431925"/>
            <a:chExt cx="5773916" cy="291623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2BD3158-A764-456E-BD58-D605CC208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15" y="1431925"/>
              <a:ext cx="5773916" cy="2916238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07EEA54-D0F4-418C-AB7F-F2C2C4D59F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0510" y="3953057"/>
              <a:ext cx="98124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0630953-3A7F-4B60-B88B-CA8C87CFA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7051" y="3799191"/>
              <a:ext cx="98124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7E4CDD4-38E5-4F4A-A41E-DCC7B1450C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0510" y="3485051"/>
              <a:ext cx="98124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D6E63F9-2A1A-459D-BB92-681043D590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1177" y="3995624"/>
              <a:ext cx="98124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혈교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911698-77B5-4B69-B866-C98FB9414A5C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30" y="1441244"/>
            <a:ext cx="5745619" cy="2906919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5A01B51-A2B5-4DB2-BDFF-E75400734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206416"/>
              </p:ext>
            </p:extLst>
          </p:nvPr>
        </p:nvGraphicFramePr>
        <p:xfrm>
          <a:off x="6095999" y="4331245"/>
          <a:ext cx="5759449" cy="197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21">
                  <a:extLst>
                    <a:ext uri="{9D8B030D-6E8A-4147-A177-3AD203B41FA5}">
                      <a16:colId xmlns:a16="http://schemas.microsoft.com/office/drawing/2014/main" val="2394579432"/>
                    </a:ext>
                  </a:extLst>
                </a:gridCol>
                <a:gridCol w="4893628">
                  <a:extLst>
                    <a:ext uri="{9D8B030D-6E8A-4147-A177-3AD203B41FA5}">
                      <a16:colId xmlns:a16="http://schemas.microsoft.com/office/drawing/2014/main" val="3157382072"/>
                    </a:ext>
                  </a:extLst>
                </a:gridCol>
              </a:tblGrid>
              <a:tr h="49487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한손검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양손검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철권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382484"/>
                  </a:ext>
                </a:extLst>
              </a:tr>
              <a:tr h="49487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피와 독을 사용하여 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328349"/>
                  </a:ext>
                </a:extLst>
              </a:tr>
              <a:tr h="5694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자신의 체력을 소비하여 공격하고 상대의 체력을 흡수하며 독을 사용하여 자신의 강화하고 상대를 공격한다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72817"/>
                  </a:ext>
                </a:extLst>
              </a:tr>
              <a:tr h="4183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공격 시 검 붉은 피 같은 이펙트가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367867"/>
                  </a:ext>
                </a:extLst>
              </a:tr>
            </a:tbl>
          </a:graphicData>
        </a:graphic>
      </p:graphicFrame>
      <p:graphicFrame>
        <p:nvGraphicFramePr>
          <p:cNvPr id="8" name="표 18">
            <a:extLst>
              <a:ext uri="{FF2B5EF4-FFF2-40B4-BE49-F238E27FC236}">
                <a16:creationId xmlns:a16="http://schemas.microsoft.com/office/drawing/2014/main" id="{E26D4804-90AD-481C-9422-952352E3A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77776"/>
              </p:ext>
            </p:extLst>
          </p:nvPr>
        </p:nvGraphicFramePr>
        <p:xfrm>
          <a:off x="335915" y="3606483"/>
          <a:ext cx="15439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89431432"/>
                    </a:ext>
                  </a:extLst>
                </a:gridCol>
                <a:gridCol w="1335661">
                  <a:extLst>
                    <a:ext uri="{9D8B030D-6E8A-4147-A177-3AD203B41FA5}">
                      <a16:colId xmlns:a16="http://schemas.microsoft.com/office/drawing/2014/main" val="28727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412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혈교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본부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혈교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지부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4647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37A67A-6F3A-4337-B0BD-5EECE45B7C8D}"/>
              </a:ext>
            </a:extLst>
          </p:cNvPr>
          <p:cNvSpPr txBox="1"/>
          <p:nvPr/>
        </p:nvSpPr>
        <p:spPr>
          <a:xfrm>
            <a:off x="327025" y="4331245"/>
            <a:ext cx="5782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남쪽 아래 동굴에 은둔해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지부들은 모두 지하고 본부와 연결되어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84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하오문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5065A6-22F4-4335-B8A2-9911397DA768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478" y="1456055"/>
            <a:ext cx="5744031" cy="2892108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1FC2522-0C1F-4633-86FB-55C373984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878992"/>
              </p:ext>
            </p:extLst>
          </p:nvPr>
        </p:nvGraphicFramePr>
        <p:xfrm>
          <a:off x="6091238" y="4348795"/>
          <a:ext cx="5769446" cy="1959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24">
                  <a:extLst>
                    <a:ext uri="{9D8B030D-6E8A-4147-A177-3AD203B41FA5}">
                      <a16:colId xmlns:a16="http://schemas.microsoft.com/office/drawing/2014/main" val="2394579432"/>
                    </a:ext>
                  </a:extLst>
                </a:gridCol>
                <a:gridCol w="4902122">
                  <a:extLst>
                    <a:ext uri="{9D8B030D-6E8A-4147-A177-3AD203B41FA5}">
                      <a16:colId xmlns:a16="http://schemas.microsoft.com/office/drawing/2014/main" val="3157382072"/>
                    </a:ext>
                  </a:extLst>
                </a:gridCol>
              </a:tblGrid>
              <a:tr h="5310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382484"/>
                  </a:ext>
                </a:extLst>
              </a:tr>
              <a:tr h="5310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328349"/>
                  </a:ext>
                </a:extLst>
              </a:tr>
              <a:tr h="44889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고유의 무술과 전투력은 없음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72817"/>
                  </a:ext>
                </a:extLst>
              </a:tr>
              <a:tr h="44889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525230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C0EB5926-3AA8-4799-B72D-4A42DEED7A1F}"/>
              </a:ext>
            </a:extLst>
          </p:cNvPr>
          <p:cNvGrpSpPr/>
          <p:nvPr/>
        </p:nvGrpSpPr>
        <p:grpSpPr>
          <a:xfrm>
            <a:off x="327025" y="1431925"/>
            <a:ext cx="5768975" cy="2916238"/>
            <a:chOff x="327025" y="1431925"/>
            <a:chExt cx="5768975" cy="2916238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F9E9D1AA-219A-49C5-ADA7-D33E01491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25" y="1431925"/>
              <a:ext cx="5768975" cy="2916238"/>
            </a:xfrm>
            <a:prstGeom prst="rect">
              <a:avLst/>
            </a:prstGeom>
          </p:spPr>
        </p:pic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22DA1F3-7CB9-4A99-9CD6-D31410533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3664" y="3053403"/>
              <a:ext cx="9804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400D351-689E-44C7-BFF2-91B977F654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9588" y="2570765"/>
              <a:ext cx="9804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B420740-12B1-46BE-B5E4-2A7F72E21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1705" y="2231915"/>
              <a:ext cx="9804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5BE6160-F678-44E7-8CE3-7C97A9A584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6752" y="2024338"/>
              <a:ext cx="9804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2BDD3CD-4FFF-416E-8B1A-E9F0C19DE5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0826" y="3723414"/>
              <a:ext cx="9804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0084BF7-F5F9-4EB3-965D-297541F545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5513" y="3696688"/>
              <a:ext cx="9804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1A51EE87-5702-493E-97D4-9663124433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3610" y="3526448"/>
              <a:ext cx="9804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A60B50B-A290-4C3D-BECE-E5F8C1C34D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0705" y="3071259"/>
              <a:ext cx="101782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8AD2FD8-6421-42CE-9C6D-E08096CA0C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23988" y="3191640"/>
              <a:ext cx="101782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67F636E6-A22D-4AB2-9849-6857FFC36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224" y="1589600"/>
              <a:ext cx="101782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7DFA866-E57A-4CE7-AE19-BDFF1EDB8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7797" y="1490828"/>
              <a:ext cx="101782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A913BEF-DA1D-49CA-881D-8D4C209A53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2717" y="3399091"/>
              <a:ext cx="101782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B84E1A3-BB46-4A85-BE99-CAE98DDA0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0971" y="3353851"/>
              <a:ext cx="101782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40F8E05-17D4-4445-A6A7-EA86C451FF41}"/>
              </a:ext>
            </a:extLst>
          </p:cNvPr>
          <p:cNvSpPr txBox="1"/>
          <p:nvPr/>
        </p:nvSpPr>
        <p:spPr>
          <a:xfrm>
            <a:off x="327025" y="4362612"/>
            <a:ext cx="5744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전국에 수많은 객잔들에 지부를 두고 </a:t>
            </a:r>
            <a:r>
              <a:rPr lang="ko-KR" altLang="en-US" sz="1400" dirty="0" err="1"/>
              <a:t>마교</a:t>
            </a:r>
            <a:r>
              <a:rPr lang="ko-KR" altLang="en-US" sz="1400" dirty="0"/>
              <a:t> 근처에 본부를 두고 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8" name="표 18">
            <a:extLst>
              <a:ext uri="{FF2B5EF4-FFF2-40B4-BE49-F238E27FC236}">
                <a16:creationId xmlns:a16="http://schemas.microsoft.com/office/drawing/2014/main" id="{8320A744-FB9B-47A8-8FA4-9705FA32F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895868"/>
              </p:ext>
            </p:extLst>
          </p:nvPr>
        </p:nvGraphicFramePr>
        <p:xfrm>
          <a:off x="335915" y="3607116"/>
          <a:ext cx="17222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56">
                  <a:extLst>
                    <a:ext uri="{9D8B030D-6E8A-4147-A177-3AD203B41FA5}">
                      <a16:colId xmlns:a16="http://schemas.microsoft.com/office/drawing/2014/main" val="2589431432"/>
                    </a:ext>
                  </a:extLst>
                </a:gridCol>
                <a:gridCol w="1499898">
                  <a:extLst>
                    <a:ext uri="{9D8B030D-6E8A-4147-A177-3AD203B41FA5}">
                      <a16:colId xmlns:a16="http://schemas.microsoft.com/office/drawing/2014/main" val="28727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412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본부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지부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46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53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문서 개요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33149"/>
              </p:ext>
            </p:extLst>
          </p:nvPr>
        </p:nvGraphicFramePr>
        <p:xfrm>
          <a:off x="822960" y="1443990"/>
          <a:ext cx="10546080" cy="171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</a:t>
                      </a: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당 문서는 게임 ‘</a:t>
                      </a:r>
                      <a:r>
                        <a:rPr lang="ko-KR" sz="18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방량엽사전’에서</a:t>
                      </a: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등장하는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세력의 </a:t>
                      </a: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컨셉, 정책, 캐릭터 설정을 정리한 문서다.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이유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세력의 </a:t>
                      </a:r>
                      <a:r>
                        <a:rPr 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컨셉, 규칙, 설정을 정리하기 위해.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목적 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본 문서를 읽는 사람에게 내용을 확실히 전하기 위해.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목표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개발 방향성을 확실시 하는 것.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773E0E6-D433-405F-9BC6-A18B7832E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13253"/>
              </p:ext>
            </p:extLst>
          </p:nvPr>
        </p:nvGraphicFramePr>
        <p:xfrm>
          <a:off x="822960" y="3302733"/>
          <a:ext cx="1054608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6080">
                  <a:extLst>
                    <a:ext uri="{9D8B030D-6E8A-4147-A177-3AD203B41FA5}">
                      <a16:colId xmlns:a16="http://schemas.microsoft.com/office/drawing/2014/main" val="1284222313"/>
                    </a:ext>
                  </a:extLst>
                </a:gridCol>
              </a:tblGrid>
              <a:tr h="364291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세력이란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?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3670780796"/>
                  </a:ext>
                </a:extLst>
              </a:tr>
              <a:tr h="364291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게임내에 존재하는 다양한 성향의 조직들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20880891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F1585C-F793-497C-96EA-4BC6DCAD84B0}"/>
              </a:ext>
            </a:extLst>
          </p:cNvPr>
          <p:cNvGrpSpPr/>
          <p:nvPr/>
        </p:nvGrpSpPr>
        <p:grpSpPr>
          <a:xfrm>
            <a:off x="336549" y="1431925"/>
            <a:ext cx="5764214" cy="2916238"/>
            <a:chOff x="327025" y="3429000"/>
            <a:chExt cx="5764214" cy="29162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4ECDBFB-B4C1-45F0-8FEA-7AEDAAA26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25" y="3429000"/>
              <a:ext cx="5764214" cy="2916238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2E872A3-736C-4ACB-8628-A323FCD25A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5600" y="3544108"/>
              <a:ext cx="9796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일월신교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80FC66-77A1-4134-B44C-15EB8C1A0D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1"/>
          <a:stretch/>
        </p:blipFill>
        <p:spPr>
          <a:xfrm>
            <a:off x="6100763" y="1431925"/>
            <a:ext cx="5743932" cy="2921981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7272DF-323E-48AB-A38B-AB4588F4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05524"/>
              </p:ext>
            </p:extLst>
          </p:nvPr>
        </p:nvGraphicFramePr>
        <p:xfrm>
          <a:off x="6111420" y="4348163"/>
          <a:ext cx="5745617" cy="196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742">
                  <a:extLst>
                    <a:ext uri="{9D8B030D-6E8A-4147-A177-3AD203B41FA5}">
                      <a16:colId xmlns:a16="http://schemas.microsoft.com/office/drawing/2014/main" val="2394579432"/>
                    </a:ext>
                  </a:extLst>
                </a:gridCol>
                <a:gridCol w="4881875">
                  <a:extLst>
                    <a:ext uri="{9D8B030D-6E8A-4147-A177-3AD203B41FA5}">
                      <a16:colId xmlns:a16="http://schemas.microsoft.com/office/drawing/2014/main" val="3157382072"/>
                    </a:ext>
                  </a:extLst>
                </a:gridCol>
              </a:tblGrid>
              <a:tr h="4407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한손검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부채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382484"/>
                  </a:ext>
                </a:extLst>
              </a:tr>
              <a:tr h="4407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달의 무공과 해의 도술을 사용하여 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328349"/>
                  </a:ext>
                </a:extLst>
              </a:tr>
              <a:tr h="7064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달의 무공으로 달의 표식을 남기고 해의 도술로 공격하여 월식을 발동 하거나 해의 도술로 해의 표식을 남기고 달의 무공으로 공격하여 일식을 발동한다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72817"/>
                  </a:ext>
                </a:extLst>
              </a:tr>
              <a:tr h="372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무공 공격 시 하늘색 이펙트가 도술 사용시 주황색 이펙트가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372158"/>
                  </a:ext>
                </a:extLst>
              </a:tr>
            </a:tbl>
          </a:graphicData>
        </a:graphic>
      </p:graphicFrame>
      <p:graphicFrame>
        <p:nvGraphicFramePr>
          <p:cNvPr id="7" name="표 18">
            <a:extLst>
              <a:ext uri="{FF2B5EF4-FFF2-40B4-BE49-F238E27FC236}">
                <a16:creationId xmlns:a16="http://schemas.microsoft.com/office/drawing/2014/main" id="{EA0730AF-3BFC-4B93-8DDF-A2680E7C1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39676"/>
              </p:ext>
            </p:extLst>
          </p:nvPr>
        </p:nvGraphicFramePr>
        <p:xfrm>
          <a:off x="347305" y="3977323"/>
          <a:ext cx="19979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89431432"/>
                    </a:ext>
                  </a:extLst>
                </a:gridCol>
                <a:gridCol w="1789679">
                  <a:extLst>
                    <a:ext uri="{9D8B030D-6E8A-4147-A177-3AD203B41FA5}">
                      <a16:colId xmlns:a16="http://schemas.microsoft.com/office/drawing/2014/main" val="28727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412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일월신교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본부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6668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4836809-FD5B-490A-81BA-517ADBC0D3C3}"/>
              </a:ext>
            </a:extLst>
          </p:cNvPr>
          <p:cNvSpPr txBox="1"/>
          <p:nvPr/>
        </p:nvSpPr>
        <p:spPr>
          <a:xfrm>
            <a:off x="334963" y="4353906"/>
            <a:ext cx="5744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외딴 산 정상에 은둔해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6669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좌도방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6C5C8F-D294-4185-8688-0886D3EF0C1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" r="1"/>
          <a:stretch/>
        </p:blipFill>
        <p:spPr>
          <a:xfrm>
            <a:off x="6095681" y="1440038"/>
            <a:ext cx="5782091" cy="286925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5DE4AB5-71A0-4158-BFE0-F1C39A746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190730"/>
              </p:ext>
            </p:extLst>
          </p:nvPr>
        </p:nvGraphicFramePr>
        <p:xfrm>
          <a:off x="6100763" y="4328799"/>
          <a:ext cx="5754687" cy="197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105">
                  <a:extLst>
                    <a:ext uri="{9D8B030D-6E8A-4147-A177-3AD203B41FA5}">
                      <a16:colId xmlns:a16="http://schemas.microsoft.com/office/drawing/2014/main" val="2394579432"/>
                    </a:ext>
                  </a:extLst>
                </a:gridCol>
                <a:gridCol w="4889582">
                  <a:extLst>
                    <a:ext uri="{9D8B030D-6E8A-4147-A177-3AD203B41FA5}">
                      <a16:colId xmlns:a16="http://schemas.microsoft.com/office/drawing/2014/main" val="3157382072"/>
                    </a:ext>
                  </a:extLst>
                </a:gridCol>
              </a:tblGrid>
              <a:tr h="4954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한손둔기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부채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382484"/>
                  </a:ext>
                </a:extLst>
              </a:tr>
              <a:tr h="4954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부적과 주술을 사용하여 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328349"/>
                  </a:ext>
                </a:extLst>
              </a:tr>
              <a:tr h="57014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부적을 소비하여 상대를 공격하거나 주술을 사용하여 상대에게 저주를 건다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72817"/>
                  </a:ext>
                </a:extLst>
              </a:tr>
              <a:tr h="4188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도술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공격 시 어두운 회색 이펙트가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525087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59099D1-8AB8-4C7C-9C5D-B0C6044BFA15}"/>
              </a:ext>
            </a:extLst>
          </p:cNvPr>
          <p:cNvGrpSpPr/>
          <p:nvPr/>
        </p:nvGrpSpPr>
        <p:grpSpPr>
          <a:xfrm>
            <a:off x="335915" y="1431925"/>
            <a:ext cx="5764848" cy="2877368"/>
            <a:chOff x="327025" y="3429000"/>
            <a:chExt cx="5784394" cy="2877368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B05D069-E96F-43C4-BF79-8A13B9D27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25" y="3429000"/>
              <a:ext cx="5784394" cy="2877368"/>
            </a:xfrm>
            <a:prstGeom prst="rect">
              <a:avLst/>
            </a:prstGeom>
          </p:spPr>
        </p:pic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7A9C955-AD13-4F20-AA0B-39DFAD3A10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5614" y="3580811"/>
              <a:ext cx="9963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3129E37-8E06-42A3-B989-DE4C8A4A1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7903" y="3682996"/>
              <a:ext cx="9963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9B80F9F-CC73-4109-A43A-FA0F829FFB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8578" y="4176324"/>
              <a:ext cx="9963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837AE22-7260-428E-871D-AB3F0AD92A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7309" y="4625329"/>
              <a:ext cx="9963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93DCD32-E0AC-4644-B188-B2BE71F2B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8578" y="4825684"/>
              <a:ext cx="9963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79B1D4A-BA9B-47C3-BF45-1C5D447F2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9192" y="5401877"/>
              <a:ext cx="9963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4D63E97-38FD-49A6-8CEA-74EDCA6C2F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5957" y="5757195"/>
              <a:ext cx="9963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6274B67-A661-4836-AB69-46D4249F8771}"/>
              </a:ext>
            </a:extLst>
          </p:cNvPr>
          <p:cNvSpPr txBox="1"/>
          <p:nvPr/>
        </p:nvSpPr>
        <p:spPr>
          <a:xfrm>
            <a:off x="323754" y="4293823"/>
            <a:ext cx="5782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사파와</a:t>
            </a:r>
            <a:r>
              <a:rPr lang="ko-KR" altLang="en-US" sz="1400" dirty="0"/>
              <a:t> 가까운 산맥 근처 평지에서 활동한다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도방들은 서로 거의 교류 하지 않아 서로 별개에 존재에 가까우며 무림 세력보다 오랜 시간 활동해 왔다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graphicFrame>
        <p:nvGraphicFramePr>
          <p:cNvPr id="17" name="표 18">
            <a:extLst>
              <a:ext uri="{FF2B5EF4-FFF2-40B4-BE49-F238E27FC236}">
                <a16:creationId xmlns:a16="http://schemas.microsoft.com/office/drawing/2014/main" id="{CA93F776-E14B-4615-9702-6D5FCB2D4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718873"/>
              </p:ext>
            </p:extLst>
          </p:nvPr>
        </p:nvGraphicFramePr>
        <p:xfrm>
          <a:off x="344805" y="3938453"/>
          <a:ext cx="1307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89431432"/>
                    </a:ext>
                  </a:extLst>
                </a:gridCol>
                <a:gridCol w="1099489">
                  <a:extLst>
                    <a:ext uri="{9D8B030D-6E8A-4147-A177-3AD203B41FA5}">
                      <a16:colId xmlns:a16="http://schemas.microsoft.com/office/drawing/2014/main" val="28727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좌도방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46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493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72DA095-C6D1-43FD-917A-BCB6D194B3AE}"/>
              </a:ext>
            </a:extLst>
          </p:cNvPr>
          <p:cNvGrpSpPr/>
          <p:nvPr/>
        </p:nvGrpSpPr>
        <p:grpSpPr>
          <a:xfrm>
            <a:off x="335915" y="1431925"/>
            <a:ext cx="5763260" cy="2879725"/>
            <a:chOff x="327025" y="3429000"/>
            <a:chExt cx="5784394" cy="2879725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AE2DADF-B4E9-4F21-BD2F-45BC0FFD4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25" y="3429000"/>
              <a:ext cx="5784394" cy="2879725"/>
            </a:xfrm>
            <a:prstGeom prst="rect">
              <a:avLst/>
            </a:prstGeom>
          </p:spPr>
        </p:pic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B1DAAC-472E-424B-BBEF-00FEE16128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9257" y="3855271"/>
              <a:ext cx="99549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8667536-FD73-4862-8DDE-F1AA6BEEC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7513" y="3711715"/>
              <a:ext cx="99549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81F4581-3F3B-4AE9-A20D-65D0151F9E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1139" y="4120474"/>
              <a:ext cx="99549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D16DDA7-5023-43BB-B702-A52BCA280C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4615" y="4603376"/>
              <a:ext cx="99549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2FCB83B-CD22-4DA0-AB1B-452E88B51E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3013" y="5902650"/>
              <a:ext cx="99549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833E0C2-CE1F-4B17-921A-F3FE34B502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8093" y="5459159"/>
              <a:ext cx="99549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42B7BC5-41AC-4FE4-B102-9B75CAAF81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9566" y="4375070"/>
              <a:ext cx="99549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우도방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64B375-62D0-4AC3-BB73-68E96564367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64"/>
          <a:stretch/>
        </p:blipFill>
        <p:spPr>
          <a:xfrm>
            <a:off x="6095682" y="1431925"/>
            <a:ext cx="5761356" cy="287972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39B93C2-0347-49AA-8A1F-ECB879985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89755"/>
              </p:ext>
            </p:extLst>
          </p:nvPr>
        </p:nvGraphicFramePr>
        <p:xfrm>
          <a:off x="6091237" y="4311649"/>
          <a:ext cx="5752515" cy="1997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779">
                  <a:extLst>
                    <a:ext uri="{9D8B030D-6E8A-4147-A177-3AD203B41FA5}">
                      <a16:colId xmlns:a16="http://schemas.microsoft.com/office/drawing/2014/main" val="2394579432"/>
                    </a:ext>
                  </a:extLst>
                </a:gridCol>
                <a:gridCol w="4887736">
                  <a:extLst>
                    <a:ext uri="{9D8B030D-6E8A-4147-A177-3AD203B41FA5}">
                      <a16:colId xmlns:a16="http://schemas.microsoft.com/office/drawing/2014/main" val="3157382072"/>
                    </a:ext>
                  </a:extLst>
                </a:gridCol>
              </a:tblGrid>
              <a:tr h="5411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한손둔기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부채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382484"/>
                  </a:ext>
                </a:extLst>
              </a:tr>
              <a:tr h="5411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도술을 사용하여 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328349"/>
                  </a:ext>
                </a:extLst>
              </a:tr>
              <a:tr h="457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도력을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소비하여 자연 현상을 발생시켜 상대를 공격한다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72817"/>
                  </a:ext>
                </a:extLst>
              </a:tr>
              <a:tr h="457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도술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공격 시 밝은 회색 이펙트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716683"/>
                  </a:ext>
                </a:extLst>
              </a:tr>
            </a:tbl>
          </a:graphicData>
        </a:graphic>
      </p:graphicFrame>
      <p:graphicFrame>
        <p:nvGraphicFramePr>
          <p:cNvPr id="17" name="표 18">
            <a:extLst>
              <a:ext uri="{FF2B5EF4-FFF2-40B4-BE49-F238E27FC236}">
                <a16:creationId xmlns:a16="http://schemas.microsoft.com/office/drawing/2014/main" id="{1B81F9B8-FA35-4F9A-BF2A-F83AECCBB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47434"/>
              </p:ext>
            </p:extLst>
          </p:nvPr>
        </p:nvGraphicFramePr>
        <p:xfrm>
          <a:off x="335915" y="3940810"/>
          <a:ext cx="1307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89431432"/>
                    </a:ext>
                  </a:extLst>
                </a:gridCol>
                <a:gridCol w="1099489">
                  <a:extLst>
                    <a:ext uri="{9D8B030D-6E8A-4147-A177-3AD203B41FA5}">
                      <a16:colId xmlns:a16="http://schemas.microsoft.com/office/drawing/2014/main" val="28727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4647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DE6A544-2301-408F-AD40-A5812CB54953}"/>
              </a:ext>
            </a:extLst>
          </p:cNvPr>
          <p:cNvSpPr txBox="1"/>
          <p:nvPr/>
        </p:nvSpPr>
        <p:spPr>
          <a:xfrm>
            <a:off x="327024" y="4294650"/>
            <a:ext cx="5845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정파와 가까운 산지에서 은둔해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도방들은 서로 거의 교류 하지 않아 서로 별개에 존재에 가까우며 무림 세력보다 오랜 시간 활동해 왔다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163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4882428-A7B7-458C-842C-1A34BACE9E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세력 형성 배경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46F3BB4-DDEC-4E6C-90B6-6055E0F01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46311"/>
              </p:ext>
            </p:extLst>
          </p:nvPr>
        </p:nvGraphicFramePr>
        <p:xfrm>
          <a:off x="1490345" y="1453735"/>
          <a:ext cx="935057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0570">
                  <a:extLst>
                    <a:ext uri="{9D8B030D-6E8A-4147-A177-3AD203B41FA5}">
                      <a16:colId xmlns:a16="http://schemas.microsoft.com/office/drawing/2014/main" val="233323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무림 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104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약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년 전 있었던 제국과 무림 연합 세력 간에 있었던 전쟁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전쟁 끝에 무림 세력 대부분은 죽고 남은 세력들은 대부분 동쪽 나라로 도망쳤다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4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정사 대전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85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년 전 동쪽 나라로 도망쳐온 무림에 정파 세력과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세력 간에 있던 전쟁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양쪽 세력 모두 큰 피해를 입고 세력이 축소 되었다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394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대재앙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45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정사 대전이 끝나갈 무렵 일어난 사건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괴물들이 전국 각지에서 나타나 나라 전체가 쑥대 밭이 되었다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46540"/>
                  </a:ext>
                </a:extLst>
              </a:tr>
            </a:tbl>
          </a:graphicData>
        </a:graphic>
      </p:graphicFrame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41E7CCC8-0D21-443A-A51C-AEAAFF816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38720"/>
              </p:ext>
            </p:extLst>
          </p:nvPr>
        </p:nvGraphicFramePr>
        <p:xfrm>
          <a:off x="1499235" y="3885785"/>
          <a:ext cx="93505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0570">
                  <a:extLst>
                    <a:ext uri="{9D8B030D-6E8A-4147-A177-3AD203B41FA5}">
                      <a16:colId xmlns:a16="http://schemas.microsoft.com/office/drawing/2014/main" val="233323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정사 대전으로 인하여 기존에 괴물들을 억제하던 무림 세력들이 크게 줄어 들어 대재앙을 막을 세력이 크게 줄고 무림 세력들이 크게 축소 되었다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늘어난 괴물들을 처리 하기 위해서 토벌단이 창설 되었다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무림 세력들은 축소된 자신의 세력을 다시 늘리기 위해 토벌단에 기술을 제공하고 대신 강자들을 자신들과 연결해 줄 것을 요구했다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괴물 토벌을 하며 강해진 플레이어는 무림세력에서 주목하는 신인이 되어 임무를 빙자한 시험들을 치루고 무림에 발을 들인다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104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2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세력 관계도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53335"/>
              </p:ext>
            </p:extLst>
          </p:nvPr>
        </p:nvGraphicFramePr>
        <p:xfrm>
          <a:off x="335915" y="1456055"/>
          <a:ext cx="11520805" cy="4901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7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3847">
                <a:tc gridSpan="2"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79">
                <a:tc rowSpan="3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규칙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 관련 퀘스트를 클리어하거나 관련 무공 수련 등으로 해당 세력의 우호도를 올릴 수 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779">
                <a:tc v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특정 세력의 우호도 상승 시 해당 세력과 적대적인 세력의 우호가 줄어 든다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154773"/>
                  </a:ext>
                </a:extLst>
              </a:tr>
              <a:tr h="361779">
                <a:tc v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 우호도가 일정량에 도달 할 경우 무공이나 아이템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특정 퀘스트 해금 등의 보상이 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726366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B2F1F4-6931-4F86-8957-EA9E6D8DE2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365" y="2203450"/>
            <a:ext cx="5334635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7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세력의 종류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5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2E21F44C-BBF8-4EF8-B0AB-7A607E0A2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69014"/>
              </p:ext>
            </p:extLst>
          </p:nvPr>
        </p:nvGraphicFramePr>
        <p:xfrm>
          <a:off x="820737" y="1542170"/>
          <a:ext cx="10549890" cy="4563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8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074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세력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35">
                <a:tc rowSpan="10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 dirty="0">
                          <a:solidFill>
                            <a:srgbClr val="000000"/>
                          </a:solidFill>
                        </a:rPr>
                        <a:t>무림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정파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개방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뛰어난 정보력을 가진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봉법과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장법, 권법을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소림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강하고 빠른 권법과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봉법을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부드럽고 유연한 연계를 주로 하는 검법을 주로 사용한다.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화산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곤륜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뛰어난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경공을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중심으로 하는 도검을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종남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사파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마교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마공을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사용하는 마인들의 집단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혈교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하오문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일월신교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도방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좌도방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주문과 부적들을 사용 하는 술법을 주로 사용하는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도방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우도방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주문과 부적들을 사용 하지 않는 술법을 주로 사용하는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도방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 dirty="0">
                          <a:solidFill>
                            <a:srgbClr val="000000"/>
                          </a:solidFill>
                        </a:rPr>
                        <a:t>기타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과거 전쟁으로 인해 소수의 인원만이 남은 세력들.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살막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8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1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27A610-9862-4489-A8DF-ABC2AE321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003460"/>
              </p:ext>
            </p:extLst>
          </p:nvPr>
        </p:nvGraphicFramePr>
        <p:xfrm>
          <a:off x="335915" y="2087880"/>
          <a:ext cx="1153001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924">
                  <a:extLst>
                    <a:ext uri="{9D8B030D-6E8A-4147-A177-3AD203B41FA5}">
                      <a16:colId xmlns:a16="http://schemas.microsoft.com/office/drawing/2014/main" val="4011472551"/>
                    </a:ext>
                  </a:extLst>
                </a:gridCol>
                <a:gridCol w="886924">
                  <a:extLst>
                    <a:ext uri="{9D8B030D-6E8A-4147-A177-3AD203B41FA5}">
                      <a16:colId xmlns:a16="http://schemas.microsoft.com/office/drawing/2014/main" val="3686719438"/>
                    </a:ext>
                  </a:extLst>
                </a:gridCol>
                <a:gridCol w="886924">
                  <a:extLst>
                    <a:ext uri="{9D8B030D-6E8A-4147-A177-3AD203B41FA5}">
                      <a16:colId xmlns:a16="http://schemas.microsoft.com/office/drawing/2014/main" val="3418806212"/>
                    </a:ext>
                  </a:extLst>
                </a:gridCol>
                <a:gridCol w="886924">
                  <a:extLst>
                    <a:ext uri="{9D8B030D-6E8A-4147-A177-3AD203B41FA5}">
                      <a16:colId xmlns:a16="http://schemas.microsoft.com/office/drawing/2014/main" val="2095026690"/>
                    </a:ext>
                  </a:extLst>
                </a:gridCol>
                <a:gridCol w="886924">
                  <a:extLst>
                    <a:ext uri="{9D8B030D-6E8A-4147-A177-3AD203B41FA5}">
                      <a16:colId xmlns:a16="http://schemas.microsoft.com/office/drawing/2014/main" val="157988496"/>
                    </a:ext>
                  </a:extLst>
                </a:gridCol>
                <a:gridCol w="886924">
                  <a:extLst>
                    <a:ext uri="{9D8B030D-6E8A-4147-A177-3AD203B41FA5}">
                      <a16:colId xmlns:a16="http://schemas.microsoft.com/office/drawing/2014/main" val="3705656912"/>
                    </a:ext>
                  </a:extLst>
                </a:gridCol>
                <a:gridCol w="886924">
                  <a:extLst>
                    <a:ext uri="{9D8B030D-6E8A-4147-A177-3AD203B41FA5}">
                      <a16:colId xmlns:a16="http://schemas.microsoft.com/office/drawing/2014/main" val="1370095465"/>
                    </a:ext>
                  </a:extLst>
                </a:gridCol>
                <a:gridCol w="886924">
                  <a:extLst>
                    <a:ext uri="{9D8B030D-6E8A-4147-A177-3AD203B41FA5}">
                      <a16:colId xmlns:a16="http://schemas.microsoft.com/office/drawing/2014/main" val="2112728206"/>
                    </a:ext>
                  </a:extLst>
                </a:gridCol>
                <a:gridCol w="886924">
                  <a:extLst>
                    <a:ext uri="{9D8B030D-6E8A-4147-A177-3AD203B41FA5}">
                      <a16:colId xmlns:a16="http://schemas.microsoft.com/office/drawing/2014/main" val="1707597981"/>
                    </a:ext>
                  </a:extLst>
                </a:gridCol>
                <a:gridCol w="886924">
                  <a:extLst>
                    <a:ext uri="{9D8B030D-6E8A-4147-A177-3AD203B41FA5}">
                      <a16:colId xmlns:a16="http://schemas.microsoft.com/office/drawing/2014/main" val="3338538875"/>
                    </a:ext>
                  </a:extLst>
                </a:gridCol>
                <a:gridCol w="886924">
                  <a:extLst>
                    <a:ext uri="{9D8B030D-6E8A-4147-A177-3AD203B41FA5}">
                      <a16:colId xmlns:a16="http://schemas.microsoft.com/office/drawing/2014/main" val="1169512382"/>
                    </a:ext>
                  </a:extLst>
                </a:gridCol>
                <a:gridCol w="886924">
                  <a:extLst>
                    <a:ext uri="{9D8B030D-6E8A-4147-A177-3AD203B41FA5}">
                      <a16:colId xmlns:a16="http://schemas.microsoft.com/office/drawing/2014/main" val="4104890971"/>
                    </a:ext>
                  </a:extLst>
                </a:gridCol>
                <a:gridCol w="886924">
                  <a:extLst>
                    <a:ext uri="{9D8B030D-6E8A-4147-A177-3AD203B41FA5}">
                      <a16:colId xmlns:a16="http://schemas.microsoft.com/office/drawing/2014/main" val="247333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세력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곤륜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마교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혈교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일월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신교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좌도방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485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용두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방주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천마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혈마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천존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공석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신선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신선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443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후개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후개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후개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후개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후개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후개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소교주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 공자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대 공녀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월존</a:t>
                      </a:r>
                      <a:r>
                        <a:rPr lang="en-US" altLang="ko-KR" sz="1000" dirty="0"/>
                        <a:t>/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일존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91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마존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지부장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수호자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58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법개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대제자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대제자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대제자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대제자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대제자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정보원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수습 도인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수습 도인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743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분타주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일반 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일반 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일반 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일반 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일반 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지파장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지파장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지파장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345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백의개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027333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5333AF22-4E8B-4518-814B-BA86903CE0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 err="1"/>
              <a:t>세력별</a:t>
            </a:r>
            <a:r>
              <a:rPr lang="ko-KR" altLang="en-US"/>
              <a:t> 계급도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09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개방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02822A-A0F3-4354-92D2-1C47C7AA18F6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51" y="1431925"/>
            <a:ext cx="5766586" cy="2925037"/>
          </a:xfrm>
          <a:prstGeom prst="rect">
            <a:avLst/>
          </a:prstGeom>
        </p:spPr>
      </p:pic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72C1D44D-4422-46AB-92D7-7E113B20C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196981"/>
              </p:ext>
            </p:extLst>
          </p:nvPr>
        </p:nvGraphicFramePr>
        <p:xfrm>
          <a:off x="6097551" y="4355933"/>
          <a:ext cx="5766585" cy="1952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894">
                  <a:extLst>
                    <a:ext uri="{9D8B030D-6E8A-4147-A177-3AD203B41FA5}">
                      <a16:colId xmlns:a16="http://schemas.microsoft.com/office/drawing/2014/main" val="4282362952"/>
                    </a:ext>
                  </a:extLst>
                </a:gridCol>
                <a:gridCol w="4899691">
                  <a:extLst>
                    <a:ext uri="{9D8B030D-6E8A-4147-A177-3AD203B41FA5}">
                      <a16:colId xmlns:a16="http://schemas.microsoft.com/office/drawing/2014/main" val="113057857"/>
                    </a:ext>
                  </a:extLst>
                </a:gridCol>
              </a:tblGrid>
              <a:tr h="42866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한손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둔기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90108"/>
                  </a:ext>
                </a:extLst>
              </a:tr>
              <a:tr h="42866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높은 회피 능력을 바탕으로 근접 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085029"/>
                  </a:ext>
                </a:extLst>
              </a:tr>
              <a:tr h="66680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적의 공격 회피 성공 시 얻는 공격 속도 상승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이동 속도 상승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데미지 상승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등의 효과를 얻는다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847635"/>
                  </a:ext>
                </a:extLst>
              </a:tr>
              <a:tr h="42866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공격 회피 성공 및 공격 시 녹색 바람 이펙트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7011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33A1B5D-C7BB-4C07-B297-6E6712DC12A0}"/>
              </a:ext>
            </a:extLst>
          </p:cNvPr>
          <p:cNvSpPr txBox="1"/>
          <p:nvPr/>
        </p:nvSpPr>
        <p:spPr>
          <a:xfrm>
            <a:off x="335915" y="4348422"/>
            <a:ext cx="57665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개방은 전국 각지에 거지들의 단체로 가장 많은 인원 수를 가지고 있어 지부 또한 수가 많다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대부분의 마을 근처 평지 또는 산속에 지부가 있다</a:t>
            </a:r>
            <a:r>
              <a:rPr lang="en-US" altLang="ko-KR" sz="14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F6057F-82A0-48AF-9CC4-0F77DA8E599F}"/>
              </a:ext>
            </a:extLst>
          </p:cNvPr>
          <p:cNvGrpSpPr/>
          <p:nvPr/>
        </p:nvGrpSpPr>
        <p:grpSpPr>
          <a:xfrm>
            <a:off x="326054" y="1434181"/>
            <a:ext cx="5750119" cy="2916238"/>
            <a:chOff x="330464" y="3433510"/>
            <a:chExt cx="5750119" cy="2916238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E2AF975-BAE8-4B2D-9994-2BE933BA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464" y="3433510"/>
              <a:ext cx="5750119" cy="2916238"/>
            </a:xfrm>
            <a:prstGeom prst="rect">
              <a:avLst/>
            </a:prstGeom>
          </p:spPr>
        </p:pic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A036FEB-0C81-4FB3-A436-09F926A282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2139" y="4436908"/>
              <a:ext cx="9772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BC0761B-1827-4A93-878E-302F04E7EF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9912" y="3509561"/>
              <a:ext cx="9772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BFBC0BD-CEC9-4EFB-B66B-C768377DD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5546" y="5949679"/>
              <a:ext cx="9772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696811C-A823-41F7-B22C-20EB3BE61A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907" y="5665585"/>
              <a:ext cx="9772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DF912B7-1F4B-4C56-A67B-06F4D5E13F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1042" y="5117633"/>
              <a:ext cx="101448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1114E5-91C1-43C4-9DFF-ABF4444B63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5459" y="4003176"/>
              <a:ext cx="101448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DF9020B-60F4-4C60-A96E-A3B7DEC619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7505" y="3506859"/>
              <a:ext cx="101448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631E145-FBF8-409C-B905-BEDB7803C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2134" y="5580451"/>
              <a:ext cx="101448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DF7A8D1-610B-4F2D-841C-7F63F4DE5F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5569" y="5330016"/>
              <a:ext cx="101448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E61AF862-B588-4CF3-A7DD-B88E597C49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2185" y="4176389"/>
              <a:ext cx="101448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1508137-5604-4989-8604-DFC7A99C76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4905" y="3961480"/>
              <a:ext cx="101448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4119D48-D0B6-4858-94F2-38A9ECC973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1115" y="4133822"/>
              <a:ext cx="101448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8C8DA63-0AD9-43B1-A617-AFA8C96E9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4928" y="5049099"/>
              <a:ext cx="101448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2686248-C0C6-4C57-9BED-62038C3B63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1349" y="5098268"/>
              <a:ext cx="101448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51988CE-5D3B-4650-82A5-82EB568000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1114" y="5623018"/>
              <a:ext cx="101448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CDCEC3A-EDEC-42AD-A2FA-4C66F1868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5556" y="5711089"/>
              <a:ext cx="101448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A8EB416-DDAA-415D-8E5D-206E3016DB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8576" y="4588167"/>
              <a:ext cx="101448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D63E898-7D64-4E86-8910-2C410D1A54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3996" y="4276063"/>
              <a:ext cx="101448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5" name="표 18">
            <a:extLst>
              <a:ext uri="{FF2B5EF4-FFF2-40B4-BE49-F238E27FC236}">
                <a16:creationId xmlns:a16="http://schemas.microsoft.com/office/drawing/2014/main" id="{ACB8F341-89B9-430C-955F-BDFA91F51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721140"/>
              </p:ext>
            </p:extLst>
          </p:nvPr>
        </p:nvGraphicFramePr>
        <p:xfrm>
          <a:off x="327863" y="3615282"/>
          <a:ext cx="15623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89431432"/>
                    </a:ext>
                  </a:extLst>
                </a:gridCol>
                <a:gridCol w="1354051">
                  <a:extLst>
                    <a:ext uri="{9D8B030D-6E8A-4147-A177-3AD203B41FA5}">
                      <a16:colId xmlns:a16="http://schemas.microsoft.com/office/drawing/2014/main" val="28727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412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개방 본부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개방 지부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46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3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490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개방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F33AB82-A1BE-4AE6-A073-D703F7E03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46880"/>
              </p:ext>
            </p:extLst>
          </p:nvPr>
        </p:nvGraphicFramePr>
        <p:xfrm>
          <a:off x="2458029" y="1652149"/>
          <a:ext cx="1114816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816">
                  <a:extLst>
                    <a:ext uri="{9D8B030D-6E8A-4147-A177-3AD203B41FA5}">
                      <a16:colId xmlns:a16="http://schemas.microsoft.com/office/drawing/2014/main" val="3926323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계급도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339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용두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방주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821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후개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3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71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법개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575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총타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137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호법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43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분타주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401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개목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00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백의개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17230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79AC7FF-23D2-41F1-891D-599942716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85321"/>
              </p:ext>
            </p:extLst>
          </p:nvPr>
        </p:nvGraphicFramePr>
        <p:xfrm>
          <a:off x="3729038" y="1431925"/>
          <a:ext cx="8128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03288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외형 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8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개방 소속 인물들은 대부분 낡고 허름한 옷을 입고 헝클어지고 더러운 머리를 하고 있다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옆에 몽둥이를 차고 밥 그릇을 들고 있는 경우도 있다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구걸을 통해 얻은 것 같은 잔반이나 감자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당근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양파 등을 생으로 먹는다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또한 계급에 따른 매듭을 하고 있는 허리띠를 하고 있으며 매듭의 숫자는 계급에 비례한다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latinLnBrk="1"/>
                      <a:r>
                        <a:rPr lang="ko-KR" altLang="en-US" dirty="0"/>
                        <a:t>개방의 지부들은 보통 마을에 근처 거지촌에 있지만 개방 본부의 경우 지하에 석실을 만들고 비밀리에 활동하고 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70444"/>
                  </a:ext>
                </a:extLst>
              </a:tr>
            </a:tbl>
          </a:graphicData>
        </a:graphic>
      </p:graphicFrame>
      <p:graphicFrame>
        <p:nvGraphicFramePr>
          <p:cNvPr id="30" name="표 10">
            <a:extLst>
              <a:ext uri="{FF2B5EF4-FFF2-40B4-BE49-F238E27FC236}">
                <a16:creationId xmlns:a16="http://schemas.microsoft.com/office/drawing/2014/main" id="{7FAB9095-0F1A-44D8-9EEB-D9C7D3129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21056"/>
              </p:ext>
            </p:extLst>
          </p:nvPr>
        </p:nvGraphicFramePr>
        <p:xfrm>
          <a:off x="3729038" y="3880340"/>
          <a:ext cx="81280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03288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고유 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8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무림 정파 세력 간의 연락책으로 활동한다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또한 정파에서 토벌단에 임무를 의뢰 할 경우 개방을 통하여 의뢰한다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전쟁 후 발견된 주인을 잃은 보구들을 보관하고 있으며 자격이 있다고 판단되는 사람이 나타나면 토벌단에 의뢰를 넣는 등의 방법으로 시험해 새로운 주인을 찾고 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70444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FE1AFE2B-3A47-4D3B-80D5-7C3F551100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2" y="1505392"/>
            <a:ext cx="1933035" cy="289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6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>
                <a:latin typeface="맑은 고딕" charset="0"/>
                <a:ea typeface="맑은 고딕" charset="0"/>
              </a:rPr>
              <a:t>소림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BFD3F0-F012-40FC-B294-F3FA33897D0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03"/>
          <a:stretch/>
        </p:blipFill>
        <p:spPr>
          <a:xfrm>
            <a:off x="6091238" y="1452094"/>
            <a:ext cx="5764212" cy="2916238"/>
          </a:xfrm>
          <a:prstGeom prst="rect">
            <a:avLst/>
          </a:prstGeom>
        </p:spPr>
      </p:pic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E79B309D-0FD0-4123-B387-03E114E79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56697"/>
              </p:ext>
            </p:extLst>
          </p:nvPr>
        </p:nvGraphicFramePr>
        <p:xfrm>
          <a:off x="6101327" y="4383786"/>
          <a:ext cx="5744033" cy="192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04">
                  <a:extLst>
                    <a:ext uri="{9D8B030D-6E8A-4147-A177-3AD203B41FA5}">
                      <a16:colId xmlns:a16="http://schemas.microsoft.com/office/drawing/2014/main" val="4282362952"/>
                    </a:ext>
                  </a:extLst>
                </a:gridCol>
                <a:gridCol w="4880529">
                  <a:extLst>
                    <a:ext uri="{9D8B030D-6E8A-4147-A177-3AD203B41FA5}">
                      <a16:colId xmlns:a16="http://schemas.microsoft.com/office/drawing/2014/main" val="113057857"/>
                    </a:ext>
                  </a:extLst>
                </a:gridCol>
              </a:tblGrid>
              <a:tr h="4962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90108"/>
                  </a:ext>
                </a:extLst>
              </a:tr>
              <a:tr h="4079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높은 체력과 방어력을 바탕으로 근접 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085029"/>
                  </a:ext>
                </a:extLst>
              </a:tr>
              <a:tr h="5245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기술을 사용하여 얻는 집중력을 소비하여 체력 회복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방어력 강화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공격력 강화 등의 효과를 사용한다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847635"/>
                  </a:ext>
                </a:extLst>
              </a:tr>
              <a:tr h="4962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공격 및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사용시 금빛 이펙트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982810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DFF0962B-9F54-4BDA-A9E4-77612E9F787C}"/>
              </a:ext>
            </a:extLst>
          </p:cNvPr>
          <p:cNvGrpSpPr/>
          <p:nvPr/>
        </p:nvGrpSpPr>
        <p:grpSpPr>
          <a:xfrm>
            <a:off x="327025" y="1456055"/>
            <a:ext cx="5757422" cy="2916238"/>
            <a:chOff x="327025" y="3429000"/>
            <a:chExt cx="5768976" cy="29162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EB0DC1-3061-470E-817F-5B21CBF1F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25" y="3429000"/>
              <a:ext cx="5768976" cy="2916238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0B2B3DB-4FD9-41AA-B427-DBCF8254BB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6487" y="442803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69F1E8F-FC7B-4350-83AD-CFEDBE4D12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1081" y="4555724"/>
              <a:ext cx="7200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233549E-1AD4-47F9-95C1-7D3F8D7520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1081" y="3501777"/>
              <a:ext cx="7200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00719CE-D118-4ACF-ABFF-3C967217FC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9427" y="5610500"/>
              <a:ext cx="7200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B4B08F9-9B59-452C-A6CF-944A4F6322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6821" y="6000177"/>
              <a:ext cx="7200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5" name="표 18">
            <a:extLst>
              <a:ext uri="{FF2B5EF4-FFF2-40B4-BE49-F238E27FC236}">
                <a16:creationId xmlns:a16="http://schemas.microsoft.com/office/drawing/2014/main" id="{0750C7CA-A692-4DDF-9059-34701EB7D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32503"/>
              </p:ext>
            </p:extLst>
          </p:nvPr>
        </p:nvGraphicFramePr>
        <p:xfrm>
          <a:off x="335915" y="3637555"/>
          <a:ext cx="15351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89431432"/>
                    </a:ext>
                  </a:extLst>
                </a:gridCol>
                <a:gridCol w="1326915">
                  <a:extLst>
                    <a:ext uri="{9D8B030D-6E8A-4147-A177-3AD203B41FA5}">
                      <a16:colId xmlns:a16="http://schemas.microsoft.com/office/drawing/2014/main" val="28727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412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소림 본부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소림 지부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4647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DACEAC4-6784-4295-B904-9E8283604089}"/>
              </a:ext>
            </a:extLst>
          </p:cNvPr>
          <p:cNvSpPr txBox="1"/>
          <p:nvPr/>
        </p:nvSpPr>
        <p:spPr>
          <a:xfrm>
            <a:off x="314591" y="4372293"/>
            <a:ext cx="578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많이 높지 않은 산에 있는 절에 위치한다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숫자는 많지 않지만 넓게 활동한다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99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Pages>13</Pages>
  <Words>1582</Words>
  <Characters>0</Characters>
  <Application>Microsoft Office PowerPoint</Application>
  <DocSecurity>0</DocSecurity>
  <PresentationFormat>와이드스크린</PresentationFormat>
  <Lines>0</Lines>
  <Paragraphs>369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세력 컨텐츠 기획서</vt:lpstr>
      <vt:lpstr>문서 개요</vt:lpstr>
      <vt:lpstr>세력 형성 배경</vt:lpstr>
      <vt:lpstr>세력 관계도</vt:lpstr>
      <vt:lpstr>세력의 종류</vt:lpstr>
      <vt:lpstr>세력별 계급도</vt:lpstr>
      <vt:lpstr>세력 특징 – 개방</vt:lpstr>
      <vt:lpstr>세력 특징 – 개방</vt:lpstr>
      <vt:lpstr>세력 특징 – 소림</vt:lpstr>
      <vt:lpstr>세력 특징 – 소림</vt:lpstr>
      <vt:lpstr>세력 특징 – 무당</vt:lpstr>
      <vt:lpstr>세력 특징 – 무당</vt:lpstr>
      <vt:lpstr>세력 특징 – 화산</vt:lpstr>
      <vt:lpstr>세력 특징 – 화산</vt:lpstr>
      <vt:lpstr>세력 특징 – 곤륜</vt:lpstr>
      <vt:lpstr>세력 특징 – 종남</vt:lpstr>
      <vt:lpstr>세력 특징 – 마교</vt:lpstr>
      <vt:lpstr>세력 특징 – 혈교</vt:lpstr>
      <vt:lpstr>세력 특징 – 하오문</vt:lpstr>
      <vt:lpstr>세력 특징 – 일월신교</vt:lpstr>
      <vt:lpstr>세력 특징 – 좌도방</vt:lpstr>
      <vt:lpstr>세력 특징 – 우도방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323</cp:revision>
  <dcterms:modified xsi:type="dcterms:W3CDTF">2023-11-30T10:48:54Z</dcterms:modified>
  <cp:version>9.103.97.45139</cp:version>
</cp:coreProperties>
</file>