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73" r:id="rId6"/>
    <p:sldId id="278" r:id="rId7"/>
    <p:sldId id="263" r:id="rId8"/>
    <p:sldId id="305" r:id="rId9"/>
    <p:sldId id="277" r:id="rId10"/>
    <p:sldId id="276" r:id="rId11"/>
    <p:sldId id="274" r:id="rId12"/>
    <p:sldId id="268" r:id="rId13"/>
    <p:sldId id="275" r:id="rId14"/>
    <p:sldId id="269" r:id="rId15"/>
    <p:sldId id="279" r:id="rId16"/>
    <p:sldId id="280" r:id="rId17"/>
    <p:sldId id="298" r:id="rId18"/>
    <p:sldId id="285" r:id="rId19"/>
    <p:sldId id="299" r:id="rId20"/>
    <p:sldId id="300" r:id="rId21"/>
    <p:sldId id="283" r:id="rId22"/>
    <p:sldId id="301" r:id="rId23"/>
    <p:sldId id="302" r:id="rId24"/>
    <p:sldId id="303" r:id="rId25"/>
    <p:sldId id="287" r:id="rId26"/>
    <p:sldId id="294" r:id="rId27"/>
    <p:sldId id="289" r:id="rId28"/>
    <p:sldId id="290" r:id="rId29"/>
    <p:sldId id="304" r:id="rId30"/>
    <p:sldId id="292" r:id="rId31"/>
    <p:sldId id="284" r:id="rId32"/>
    <p:sldId id="286" r:id="rId33"/>
    <p:sldId id="295" r:id="rId34"/>
    <p:sldId id="297" r:id="rId35"/>
    <p:sldId id="296" r:id="rId36"/>
    <p:sldId id="27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5B9BD5"/>
    <a:srgbClr val="B4C7E7"/>
    <a:srgbClr val="A9D18E"/>
    <a:srgbClr val="7F7F7F"/>
    <a:srgbClr val="E6E6E6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6279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78" y="102"/>
      </p:cViewPr>
      <p:guideLst>
        <p:guide pos="3840"/>
        <p:guide orient="horz" pos="2160"/>
        <p:guide orient="horz" pos="913"/>
        <p:guide orient="horz" pos="3997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06/03/2025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1.png"/><Relationship Id="rId7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microsoft.com/office/2007/relationships/hdphoto" Target="../media/hdphoto4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microsoft.com/office/2007/relationships/hdphoto" Target="../media/hdphoto3.wdp"/><Relationship Id="rId4" Type="http://schemas.openxmlformats.org/officeDocument/2006/relationships/image" Target="../media/image56.png"/><Relationship Id="rId9" Type="http://schemas.microsoft.com/office/2007/relationships/hdphoto" Target="../media/hdphoto5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3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microsoft.com/office/2007/relationships/hdphoto" Target="../media/hdphoto1.wdp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카드 디자인 가이드</a:t>
            </a:r>
            <a:br>
              <a:rPr lang="en-US" altLang="ko-KR" dirty="0"/>
            </a:br>
            <a:r>
              <a:rPr lang="en-US" altLang="ko-KR" sz="4400" dirty="0"/>
              <a:t>- </a:t>
            </a:r>
            <a:r>
              <a:rPr lang="ko-KR" altLang="en-US" sz="2800" dirty="0"/>
              <a:t>카드 외형 디자인 및 능력 설계 가이드 문서 </a:t>
            </a:r>
            <a:r>
              <a:rPr lang="en-US" altLang="ko-KR" sz="2800" dirty="0"/>
              <a:t>-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기물 카드</a:t>
            </a:r>
            <a:r>
              <a:rPr lang="en-US" altLang="ko-KR" dirty="0"/>
              <a:t>-</a:t>
            </a:r>
            <a:r>
              <a:rPr lang="ko-KR" altLang="en-US" dirty="0"/>
              <a:t>클래스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10</a:t>
            </a:fld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CEB8FA4-3D6B-80AA-B4B6-DC736905F318}"/>
              </a:ext>
            </a:extLst>
          </p:cNvPr>
          <p:cNvGrpSpPr>
            <a:grpSpLocks noChangeAspect="1"/>
          </p:cNvGrpSpPr>
          <p:nvPr/>
        </p:nvGrpSpPr>
        <p:grpSpPr>
          <a:xfrm>
            <a:off x="2750427" y="3090873"/>
            <a:ext cx="514233" cy="3122602"/>
            <a:chOff x="1392600" y="1572724"/>
            <a:chExt cx="731250" cy="428899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0D2BE94-CCC0-10F6-0605-A6989FCBB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225" y="157272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388D126-A1C4-A0DF-6A6C-13FB9D3F8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8225" y="2286452"/>
              <a:ext cx="720000" cy="720000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8881561-071D-6BF9-2049-6DE26D2CA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850" y="4429966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60CF381-F09B-81D1-2088-DA853BF0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3850" y="3718209"/>
              <a:ext cx="720000" cy="7200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1671D322-E684-DD28-14CE-058832C82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92600" y="3006452"/>
              <a:ext cx="720000" cy="72000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74D8A2B-0FB3-36EC-92EC-00823FA94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3850" y="5141723"/>
              <a:ext cx="720000" cy="720000"/>
            </a:xfrm>
            <a:prstGeom prst="rect">
              <a:avLst/>
            </a:prstGeom>
          </p:spPr>
        </p:pic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49B0466-E276-519F-D789-543701E77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170439"/>
              </p:ext>
            </p:extLst>
          </p:nvPr>
        </p:nvGraphicFramePr>
        <p:xfrm>
          <a:off x="3272571" y="3090873"/>
          <a:ext cx="611886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709619138"/>
                    </a:ext>
                  </a:extLst>
                </a:gridCol>
                <a:gridCol w="5340668">
                  <a:extLst>
                    <a:ext uri="{9D8B030D-6E8A-4147-A177-3AD203B41FA5}">
                      <a16:colId xmlns:a16="http://schemas.microsoft.com/office/drawing/2014/main" val="3459762104"/>
                    </a:ext>
                  </a:extLst>
                </a:gridCol>
              </a:tblGrid>
              <a:tr h="50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부대의 지휘관으로 해당 기물이 파괴될 경우 게임에서 패배한다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낮은 전투력을 가지고 있기에 직접적인 전투에는 부적합하다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836412"/>
                  </a:ext>
                </a:extLst>
              </a:tr>
              <a:tr h="50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높은 전투력을 가지는 기물이다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개의 기물이 존재할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9785"/>
                  </a:ext>
                </a:extLst>
              </a:tr>
              <a:tr h="50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나이트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높은 기동성을 가지는 기물이다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개의 기물이 존재할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979462"/>
                  </a:ext>
                </a:extLst>
              </a:tr>
              <a:tr h="50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비숍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높은 사거리를 가지는 기물이다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개의 기물이 존재할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426214"/>
                  </a:ext>
                </a:extLst>
              </a:tr>
              <a:tr h="50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루크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높은 체력을 가지는 기물이다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기의 기물이 존재할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57529"/>
                  </a:ext>
                </a:extLst>
              </a:tr>
              <a:tr h="5026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약한 전투력을 가지는 기물이다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기의 기물이 존재할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8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7176739-F925-A61E-A63E-A179697B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49318"/>
              </p:ext>
            </p:extLst>
          </p:nvPr>
        </p:nvGraphicFramePr>
        <p:xfrm>
          <a:off x="1697672" y="1854925"/>
          <a:ext cx="87966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655">
                  <a:extLst>
                    <a:ext uri="{9D8B030D-6E8A-4147-A177-3AD203B41FA5}">
                      <a16:colId xmlns:a16="http://schemas.microsoft.com/office/drawing/2014/main" val="1303045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클래스란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52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기물들이 가지고 있는 일종의 분류로 각 기물들은 기물의 클래스별로 소환할 수 있는 숫자가 제한되어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다수의 클래스를 가지는 멀티 클래스 기물도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19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3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구성 요소 </a:t>
            </a:r>
            <a:r>
              <a:rPr lang="en-US" altLang="ko-KR" dirty="0"/>
              <a:t>– </a:t>
            </a:r>
            <a:r>
              <a:rPr lang="ko-KR" altLang="en-US" dirty="0"/>
              <a:t>이벤트 카드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F7F879-E82A-1E6F-3E52-D006F219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449388"/>
            <a:ext cx="3240000" cy="45730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C590AF-5BED-DEFB-DAC7-04FE9B47129D}"/>
              </a:ext>
            </a:extLst>
          </p:cNvPr>
          <p:cNvSpPr/>
          <p:nvPr/>
        </p:nvSpPr>
        <p:spPr>
          <a:xfrm>
            <a:off x="1031037" y="1714499"/>
            <a:ext cx="2858337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AE6C7A-51D1-46A6-4084-B6F6C692FC89}"/>
              </a:ext>
            </a:extLst>
          </p:cNvPr>
          <p:cNvSpPr/>
          <p:nvPr/>
        </p:nvSpPr>
        <p:spPr>
          <a:xfrm>
            <a:off x="1034212" y="4573852"/>
            <a:ext cx="2858337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38558-8989-B091-6E3B-37BE2C16CF68}"/>
              </a:ext>
            </a:extLst>
          </p:cNvPr>
          <p:cNvSpPr/>
          <p:nvPr/>
        </p:nvSpPr>
        <p:spPr>
          <a:xfrm>
            <a:off x="1034212" y="4982962"/>
            <a:ext cx="2858337" cy="855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각형 17">
            <a:extLst>
              <a:ext uri="{FF2B5EF4-FFF2-40B4-BE49-F238E27FC236}">
                <a16:creationId xmlns:a16="http://schemas.microsoft.com/office/drawing/2014/main" id="{26896D23-70D9-823E-C04A-E3FDB16F801A}"/>
              </a:ext>
            </a:extLst>
          </p:cNvPr>
          <p:cNvSpPr>
            <a:spLocks noChangeAspect="1"/>
          </p:cNvSpPr>
          <p:nvPr/>
        </p:nvSpPr>
        <p:spPr>
          <a:xfrm>
            <a:off x="930781" y="1610747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오각형 23">
            <a:extLst>
              <a:ext uri="{FF2B5EF4-FFF2-40B4-BE49-F238E27FC236}">
                <a16:creationId xmlns:a16="http://schemas.microsoft.com/office/drawing/2014/main" id="{DD2A98C8-815D-4B19-F4C0-F55BB16F3F5A}"/>
              </a:ext>
            </a:extLst>
          </p:cNvPr>
          <p:cNvSpPr>
            <a:spLocks noChangeAspect="1"/>
          </p:cNvSpPr>
          <p:nvPr/>
        </p:nvSpPr>
        <p:spPr>
          <a:xfrm>
            <a:off x="2351788" y="3321000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오각형 24">
            <a:extLst>
              <a:ext uri="{FF2B5EF4-FFF2-40B4-BE49-F238E27FC236}">
                <a16:creationId xmlns:a16="http://schemas.microsoft.com/office/drawing/2014/main" id="{AA1A4F4E-F092-C7D9-1A5B-04FCA4F62000}"/>
              </a:ext>
            </a:extLst>
          </p:cNvPr>
          <p:cNvSpPr>
            <a:spLocks noChangeAspect="1"/>
          </p:cNvSpPr>
          <p:nvPr/>
        </p:nvSpPr>
        <p:spPr>
          <a:xfrm>
            <a:off x="930781" y="4443892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B1616EAA-D8AB-D408-FC9D-A421D63618BE}"/>
              </a:ext>
            </a:extLst>
          </p:cNvPr>
          <p:cNvSpPr>
            <a:spLocks noChangeAspect="1"/>
          </p:cNvSpPr>
          <p:nvPr/>
        </p:nvSpPr>
        <p:spPr>
          <a:xfrm>
            <a:off x="930781" y="4861852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F2EF1AF-59CF-7539-69F0-428C12DF1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08284"/>
              </p:ext>
            </p:extLst>
          </p:nvPr>
        </p:nvGraphicFramePr>
        <p:xfrm>
          <a:off x="4869497" y="2795320"/>
          <a:ext cx="6482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17478591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3312148365"/>
                    </a:ext>
                  </a:extLst>
                </a:gridCol>
                <a:gridCol w="4377055">
                  <a:extLst>
                    <a:ext uri="{9D8B030D-6E8A-4147-A177-3AD203B41FA5}">
                      <a16:colId xmlns:a16="http://schemas.microsoft.com/office/drawing/2014/main" val="2694960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카드의 이름이다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8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카드의 일러스트다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80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 사용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카드의 사용에 필요한 조건이다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64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카드의 효과가 표기되어 있는 곳이다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97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구성 요소 </a:t>
            </a:r>
            <a:r>
              <a:rPr lang="en-US" altLang="ko-KR" dirty="0"/>
              <a:t>– </a:t>
            </a:r>
            <a:r>
              <a:rPr lang="ko-KR" altLang="en-US" dirty="0"/>
              <a:t>이벤트 카드 텍스트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12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0136007-2342-98A7-7923-2BA4BCC24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1" t="66515" r="2837" b="3178"/>
          <a:stretch/>
        </p:blipFill>
        <p:spPr>
          <a:xfrm>
            <a:off x="2970331" y="1719279"/>
            <a:ext cx="6243518" cy="2861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8C5FA-1715-717C-8ECC-FB24BB4E728F}"/>
              </a:ext>
            </a:extLst>
          </p:cNvPr>
          <p:cNvSpPr txBox="1"/>
          <p:nvPr/>
        </p:nvSpPr>
        <p:spPr>
          <a:xfrm>
            <a:off x="3125052" y="2707856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필드 위 모든 기물의 체력을 </a:t>
            </a:r>
            <a:r>
              <a:rPr lang="en-US" altLang="ko-KR" sz="1200" dirty="0"/>
              <a:t>3 </a:t>
            </a:r>
            <a:r>
              <a:rPr lang="ko-KR" altLang="en-US" sz="1200" dirty="0"/>
              <a:t>회복 시킨다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턴 종료 시</a:t>
            </a:r>
            <a:r>
              <a:rPr lang="en-US" altLang="ko-KR" sz="1200" dirty="0"/>
              <a:t>] </a:t>
            </a:r>
            <a:r>
              <a:rPr lang="ko-KR" altLang="en-US" sz="1200" dirty="0"/>
              <a:t>현재 피해를 입은 킹 클래스 기물을 제외한 아군 모든 기물을 파괴한다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D039B-B0E3-EBC2-02E2-626AAC516DF8}"/>
              </a:ext>
            </a:extLst>
          </p:cNvPr>
          <p:cNvSpPr txBox="1"/>
          <p:nvPr/>
        </p:nvSpPr>
        <p:spPr>
          <a:xfrm>
            <a:off x="3125052" y="1866110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조건</a:t>
            </a:r>
            <a:r>
              <a:rPr lang="en-US" altLang="ko-KR" sz="1200" dirty="0"/>
              <a:t>]</a:t>
            </a:r>
          </a:p>
          <a:p>
            <a:r>
              <a:rPr lang="ko-KR" altLang="en-US" sz="1200" dirty="0"/>
              <a:t>필드 위 기물 </a:t>
            </a:r>
            <a:r>
              <a:rPr lang="en-US" altLang="ko-KR" sz="1200" dirty="0"/>
              <a:t>4</a:t>
            </a:r>
            <a:r>
              <a:rPr lang="ko-KR" altLang="en-US" sz="1200" dirty="0"/>
              <a:t>개 이상</a:t>
            </a:r>
            <a:endParaRPr lang="en-US" altLang="ko-KR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30D8574-28AA-2222-332F-0106D919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44137"/>
              </p:ext>
            </p:extLst>
          </p:nvPr>
        </p:nvGraphicFramePr>
        <p:xfrm>
          <a:off x="2622131" y="4877999"/>
          <a:ext cx="69399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836409850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739358917"/>
                    </a:ext>
                  </a:extLst>
                </a:gridCol>
                <a:gridCol w="4834255">
                  <a:extLst>
                    <a:ext uri="{9D8B030D-6E8A-4147-A177-3AD203B41FA5}">
                      <a16:colId xmlns:a16="http://schemas.microsoft.com/office/drawing/2014/main" val="25117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조건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이벤트 카드를 사용하기 위한 조건이다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7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이벤트 카드의 효과다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18028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B7779E-FBAF-BBB2-CC5D-D7B1257DB9E5}"/>
              </a:ext>
            </a:extLst>
          </p:cNvPr>
          <p:cNvSpPr/>
          <p:nvPr/>
        </p:nvSpPr>
        <p:spPr>
          <a:xfrm>
            <a:off x="3130801" y="1910022"/>
            <a:ext cx="5928326" cy="5645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각형 8">
            <a:extLst>
              <a:ext uri="{FF2B5EF4-FFF2-40B4-BE49-F238E27FC236}">
                <a16:creationId xmlns:a16="http://schemas.microsoft.com/office/drawing/2014/main" id="{9C30CD36-A4D5-37B0-ED8F-BDF3DE795FFB}"/>
              </a:ext>
            </a:extLst>
          </p:cNvPr>
          <p:cNvSpPr>
            <a:spLocks noChangeAspect="1"/>
          </p:cNvSpPr>
          <p:nvPr/>
        </p:nvSpPr>
        <p:spPr>
          <a:xfrm>
            <a:off x="3048784" y="1831915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A4ACCE-970A-7DF5-0688-3DFA059945E0}"/>
              </a:ext>
            </a:extLst>
          </p:cNvPr>
          <p:cNvSpPr/>
          <p:nvPr/>
        </p:nvSpPr>
        <p:spPr>
          <a:xfrm>
            <a:off x="3130801" y="2704389"/>
            <a:ext cx="5928326" cy="16790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각형 12">
            <a:extLst>
              <a:ext uri="{FF2B5EF4-FFF2-40B4-BE49-F238E27FC236}">
                <a16:creationId xmlns:a16="http://schemas.microsoft.com/office/drawing/2014/main" id="{CD15B08C-5BD6-AF65-D807-CB27F49ACEB3}"/>
              </a:ext>
            </a:extLst>
          </p:cNvPr>
          <p:cNvSpPr>
            <a:spLocks noChangeAspect="1"/>
          </p:cNvSpPr>
          <p:nvPr/>
        </p:nvSpPr>
        <p:spPr>
          <a:xfrm>
            <a:off x="3048784" y="2631588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구성 요소 </a:t>
            </a:r>
            <a:r>
              <a:rPr lang="en-US" altLang="ko-KR" dirty="0"/>
              <a:t>– </a:t>
            </a:r>
            <a:r>
              <a:rPr lang="ko-KR" altLang="en-US" dirty="0"/>
              <a:t>스킬 카드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4D77B9-E4BA-042A-DBE0-1B582414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449388"/>
            <a:ext cx="3240000" cy="45855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A2A5AD-76C6-E091-7C22-0FD5611B2311}"/>
              </a:ext>
            </a:extLst>
          </p:cNvPr>
          <p:cNvSpPr/>
          <p:nvPr/>
        </p:nvSpPr>
        <p:spPr>
          <a:xfrm>
            <a:off x="1031037" y="1714499"/>
            <a:ext cx="2858337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EB2A39-8640-E238-3463-BE745238D68F}"/>
              </a:ext>
            </a:extLst>
          </p:cNvPr>
          <p:cNvSpPr/>
          <p:nvPr/>
        </p:nvSpPr>
        <p:spPr>
          <a:xfrm>
            <a:off x="1034212" y="4573852"/>
            <a:ext cx="2858337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2747BB-D6F1-BD27-F73D-CF992B67833C}"/>
              </a:ext>
            </a:extLst>
          </p:cNvPr>
          <p:cNvSpPr/>
          <p:nvPr/>
        </p:nvSpPr>
        <p:spPr>
          <a:xfrm>
            <a:off x="1034212" y="4982962"/>
            <a:ext cx="2858337" cy="8558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21EC18-F374-8350-FF98-2E31E549F6A6}"/>
              </a:ext>
            </a:extLst>
          </p:cNvPr>
          <p:cNvSpPr/>
          <p:nvPr/>
        </p:nvSpPr>
        <p:spPr>
          <a:xfrm>
            <a:off x="1034213" y="4225297"/>
            <a:ext cx="985088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588BCD-783F-5853-51C2-284BE9B3AEF8}"/>
              </a:ext>
            </a:extLst>
          </p:cNvPr>
          <p:cNvSpPr/>
          <p:nvPr/>
        </p:nvSpPr>
        <p:spPr>
          <a:xfrm>
            <a:off x="3298030" y="4225296"/>
            <a:ext cx="591343" cy="31574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>
            <a:extLst>
              <a:ext uri="{FF2B5EF4-FFF2-40B4-BE49-F238E27FC236}">
                <a16:creationId xmlns:a16="http://schemas.microsoft.com/office/drawing/2014/main" id="{DBFEE227-4098-12E3-26CC-632950C5AC05}"/>
              </a:ext>
            </a:extLst>
          </p:cNvPr>
          <p:cNvSpPr>
            <a:spLocks noChangeAspect="1"/>
          </p:cNvSpPr>
          <p:nvPr/>
        </p:nvSpPr>
        <p:spPr>
          <a:xfrm>
            <a:off x="930781" y="1610747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오각형 24">
            <a:extLst>
              <a:ext uri="{FF2B5EF4-FFF2-40B4-BE49-F238E27FC236}">
                <a16:creationId xmlns:a16="http://schemas.microsoft.com/office/drawing/2014/main" id="{DFF518AA-A0FF-BB35-F123-D50188B0B88D}"/>
              </a:ext>
            </a:extLst>
          </p:cNvPr>
          <p:cNvSpPr>
            <a:spLocks noChangeAspect="1"/>
          </p:cNvSpPr>
          <p:nvPr/>
        </p:nvSpPr>
        <p:spPr>
          <a:xfrm>
            <a:off x="2351788" y="3321000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CDAACDC2-343F-C3BE-6D64-ED45780AFD96}"/>
              </a:ext>
            </a:extLst>
          </p:cNvPr>
          <p:cNvSpPr>
            <a:spLocks noChangeAspect="1"/>
          </p:cNvSpPr>
          <p:nvPr/>
        </p:nvSpPr>
        <p:spPr>
          <a:xfrm>
            <a:off x="930781" y="4443892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A61D4343-E888-82BE-BB93-1AF2C438B8CE}"/>
              </a:ext>
            </a:extLst>
          </p:cNvPr>
          <p:cNvSpPr>
            <a:spLocks noChangeAspect="1"/>
          </p:cNvSpPr>
          <p:nvPr/>
        </p:nvSpPr>
        <p:spPr>
          <a:xfrm>
            <a:off x="930781" y="4861852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D6FA7615-09BB-A2DE-F89F-ECDFA3172F7A}"/>
              </a:ext>
            </a:extLst>
          </p:cNvPr>
          <p:cNvSpPr>
            <a:spLocks noChangeAspect="1"/>
          </p:cNvSpPr>
          <p:nvPr/>
        </p:nvSpPr>
        <p:spPr>
          <a:xfrm>
            <a:off x="930781" y="4083883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8FD811FE-0CEC-2D67-C76B-2302DA1AB950}"/>
              </a:ext>
            </a:extLst>
          </p:cNvPr>
          <p:cNvSpPr>
            <a:spLocks noChangeAspect="1"/>
          </p:cNvSpPr>
          <p:nvPr/>
        </p:nvSpPr>
        <p:spPr>
          <a:xfrm>
            <a:off x="3190030" y="4083883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5E01E60-3187-6D1A-AFC2-75BB657BD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18073"/>
              </p:ext>
            </p:extLst>
          </p:nvPr>
        </p:nvGraphicFramePr>
        <p:xfrm>
          <a:off x="4869497" y="2629655"/>
          <a:ext cx="64827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17478591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3312148365"/>
                    </a:ext>
                  </a:extLst>
                </a:gridCol>
                <a:gridCol w="4377055">
                  <a:extLst>
                    <a:ext uri="{9D8B030D-6E8A-4147-A177-3AD203B41FA5}">
                      <a16:colId xmlns:a16="http://schemas.microsoft.com/office/drawing/2014/main" val="2694960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카드의 이름이다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8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카드의 일러스트다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80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기물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수 있는 기물의 조건이다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사거리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스킬의 사거리다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 사용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카드의 사용에 필요한 조건이다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93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카드의 효과가 표기되어 있는 곳이다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5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09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스킬 카드 </a:t>
            </a:r>
            <a:r>
              <a:rPr lang="en-US" altLang="ko-KR" dirty="0"/>
              <a:t>- </a:t>
            </a:r>
            <a:r>
              <a:rPr lang="ko-KR" altLang="en-US" dirty="0"/>
              <a:t>텍스트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E3939E-4B37-82D1-720D-A5C62CC7B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1" t="59012" r="3715" b="3406"/>
          <a:stretch/>
        </p:blipFill>
        <p:spPr>
          <a:xfrm>
            <a:off x="3707942" y="1600201"/>
            <a:ext cx="4776116" cy="275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7B76E-8B1B-7948-0DF3-17218165B1AE}"/>
              </a:ext>
            </a:extLst>
          </p:cNvPr>
          <p:cNvSpPr txBox="1"/>
          <p:nvPr/>
        </p:nvSpPr>
        <p:spPr>
          <a:xfrm>
            <a:off x="3773011" y="1716990"/>
            <a:ext cx="163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 err="1"/>
              <a:t>비숍</a:t>
            </a:r>
            <a:r>
              <a:rPr lang="ko-KR" altLang="en-US" sz="1200" dirty="0"/>
              <a:t> 클래스</a:t>
            </a:r>
            <a:r>
              <a:rPr lang="en-US" altLang="ko-KR" sz="1200" dirty="0"/>
              <a:t>]</a:t>
            </a:r>
          </a:p>
          <a:p>
            <a:r>
              <a:rPr lang="ko-KR" altLang="en-US" sz="1200" dirty="0" err="1"/>
              <a:t>혈귀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8396C-27C0-BA1D-C08A-952EA3EF88DD}"/>
              </a:ext>
            </a:extLst>
          </p:cNvPr>
          <p:cNvSpPr txBox="1"/>
          <p:nvPr/>
        </p:nvSpPr>
        <p:spPr>
          <a:xfrm>
            <a:off x="3808523" y="2278260"/>
            <a:ext cx="459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조건</a:t>
            </a:r>
            <a:r>
              <a:rPr lang="en-US" altLang="ko-KR" sz="1200" dirty="0"/>
              <a:t>]</a:t>
            </a:r>
          </a:p>
          <a:p>
            <a:r>
              <a:rPr lang="ko-KR" altLang="en-US" sz="1200" dirty="0"/>
              <a:t>스킬을 사용할 기물이 피해를 입은 상태</a:t>
            </a:r>
            <a:endParaRPr lang="en-US" altLang="ko-KR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5A9BC-7349-4E47-4E36-D5723136CAD0}"/>
              </a:ext>
            </a:extLst>
          </p:cNvPr>
          <p:cNvSpPr txBox="1"/>
          <p:nvPr/>
        </p:nvSpPr>
        <p:spPr>
          <a:xfrm>
            <a:off x="3808523" y="2900263"/>
            <a:ext cx="4598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대상 에게 </a:t>
            </a:r>
            <a:r>
              <a:rPr lang="en-US" altLang="ko-KR" sz="1200" dirty="0"/>
              <a:t>5</a:t>
            </a:r>
            <a:r>
              <a:rPr lang="ko-KR" altLang="en-US" sz="1200" dirty="0"/>
              <a:t>의 피해를 준다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종료 시</a:t>
            </a:r>
            <a:r>
              <a:rPr lang="en-US" altLang="ko-KR" sz="1200" dirty="0"/>
              <a:t>] </a:t>
            </a:r>
            <a:r>
              <a:rPr lang="ko-KR" altLang="en-US" sz="1200" dirty="0"/>
              <a:t>해당 스킬을 사용한 기물의 체력을 </a:t>
            </a:r>
            <a:r>
              <a:rPr lang="en-US" altLang="ko-KR" sz="1200" dirty="0"/>
              <a:t>5 </a:t>
            </a:r>
            <a:r>
              <a:rPr lang="ko-KR" altLang="en-US" sz="1200" dirty="0"/>
              <a:t>회복한다</a:t>
            </a:r>
            <a:r>
              <a:rPr lang="en-US" altLang="ko-KR" sz="12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09395E-2712-3D94-C247-4CEBD44F5290}"/>
              </a:ext>
            </a:extLst>
          </p:cNvPr>
          <p:cNvSpPr/>
          <p:nvPr/>
        </p:nvSpPr>
        <p:spPr>
          <a:xfrm>
            <a:off x="3808523" y="2278260"/>
            <a:ext cx="4598630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53D5A0-15F8-41EC-E39D-112F6F5C79DC}"/>
              </a:ext>
            </a:extLst>
          </p:cNvPr>
          <p:cNvSpPr/>
          <p:nvPr/>
        </p:nvSpPr>
        <p:spPr>
          <a:xfrm>
            <a:off x="3808523" y="1736426"/>
            <a:ext cx="1597978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468C71-595D-A7BE-9692-389E01E54B8D}"/>
              </a:ext>
            </a:extLst>
          </p:cNvPr>
          <p:cNvSpPr/>
          <p:nvPr/>
        </p:nvSpPr>
        <p:spPr>
          <a:xfrm>
            <a:off x="7392703" y="1736426"/>
            <a:ext cx="1014450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F15F7C-1083-0DD3-75B9-7D9D32BC5B0C}"/>
              </a:ext>
            </a:extLst>
          </p:cNvPr>
          <p:cNvSpPr/>
          <p:nvPr/>
        </p:nvSpPr>
        <p:spPr>
          <a:xfrm>
            <a:off x="3808523" y="2900262"/>
            <a:ext cx="4598630" cy="13610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>
            <a:extLst>
              <a:ext uri="{FF2B5EF4-FFF2-40B4-BE49-F238E27FC236}">
                <a16:creationId xmlns:a16="http://schemas.microsoft.com/office/drawing/2014/main" id="{DA98A4E6-0E04-61D1-186A-08033BC4EBFA}"/>
              </a:ext>
            </a:extLst>
          </p:cNvPr>
          <p:cNvSpPr>
            <a:spLocks noChangeAspect="1"/>
          </p:cNvSpPr>
          <p:nvPr/>
        </p:nvSpPr>
        <p:spPr>
          <a:xfrm>
            <a:off x="3732366" y="2201992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오각형 8">
            <a:extLst>
              <a:ext uri="{FF2B5EF4-FFF2-40B4-BE49-F238E27FC236}">
                <a16:creationId xmlns:a16="http://schemas.microsoft.com/office/drawing/2014/main" id="{80C4902C-13FF-E11B-6FA9-C1146DC28ED9}"/>
              </a:ext>
            </a:extLst>
          </p:cNvPr>
          <p:cNvSpPr>
            <a:spLocks noChangeAspect="1"/>
          </p:cNvSpPr>
          <p:nvPr/>
        </p:nvSpPr>
        <p:spPr>
          <a:xfrm>
            <a:off x="3732366" y="1660737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오각형 14">
            <a:extLst>
              <a:ext uri="{FF2B5EF4-FFF2-40B4-BE49-F238E27FC236}">
                <a16:creationId xmlns:a16="http://schemas.microsoft.com/office/drawing/2014/main" id="{06FDE16A-C3FE-283F-4964-77C4BF71DFBE}"/>
              </a:ext>
            </a:extLst>
          </p:cNvPr>
          <p:cNvSpPr>
            <a:spLocks noChangeAspect="1"/>
          </p:cNvSpPr>
          <p:nvPr/>
        </p:nvSpPr>
        <p:spPr>
          <a:xfrm>
            <a:off x="3732366" y="2816193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오각형 15">
            <a:extLst>
              <a:ext uri="{FF2B5EF4-FFF2-40B4-BE49-F238E27FC236}">
                <a16:creationId xmlns:a16="http://schemas.microsoft.com/office/drawing/2014/main" id="{AA0A48B3-5EA0-9D60-FE7D-E5723D675E5F}"/>
              </a:ext>
            </a:extLst>
          </p:cNvPr>
          <p:cNvSpPr>
            <a:spLocks noChangeAspect="1"/>
          </p:cNvSpPr>
          <p:nvPr/>
        </p:nvSpPr>
        <p:spPr>
          <a:xfrm>
            <a:off x="7307164" y="1660737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EA109DD-A993-A929-0361-30FE158E9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14019"/>
              </p:ext>
            </p:extLst>
          </p:nvPr>
        </p:nvGraphicFramePr>
        <p:xfrm>
          <a:off x="1818798" y="4620885"/>
          <a:ext cx="85544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836409850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739358917"/>
                    </a:ext>
                  </a:extLst>
                </a:gridCol>
                <a:gridCol w="6448743">
                  <a:extLst>
                    <a:ext uri="{9D8B030D-6E8A-4147-A177-3AD203B41FA5}">
                      <a16:colId xmlns:a16="http://schemas.microsoft.com/office/drawing/2014/main" val="25117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시전 제한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스킬 카드를 사용할 수 있는 기물의 클래스와 종족이다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7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사거리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스킬 카드의 사거리다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18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조건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스킬 카드를 사용하기 위한 조건이다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57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 텍스트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스킬 카드의 효과다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49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디자인 가이드 </a:t>
            </a:r>
            <a:r>
              <a:rPr lang="en-US" altLang="ko-KR" dirty="0"/>
              <a:t>- </a:t>
            </a:r>
            <a:r>
              <a:rPr lang="ko-KR" altLang="en-US" dirty="0"/>
              <a:t>공통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15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A6766B-8D8B-41D5-F362-7FB5F370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83511"/>
              </p:ext>
            </p:extLst>
          </p:nvPr>
        </p:nvGraphicFramePr>
        <p:xfrm>
          <a:off x="1046797" y="1518762"/>
          <a:ext cx="100984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8405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랜덤 또는 무작위와 같은 대상을 확정할 수 없는 텍스트는 금지한다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9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효과 텍스트는 리스크 점수와 리턴 점수의 총합이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소수점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자리에서 반올림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03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리턴 점수가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이상인 경우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턴당 사용 횟수 제한 텍스트를 가지게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36876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D82C82-7FAD-FF47-D8EF-454533C79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14174"/>
              </p:ext>
            </p:extLst>
          </p:nvPr>
        </p:nvGraphicFramePr>
        <p:xfrm>
          <a:off x="6154102" y="2636838"/>
          <a:ext cx="382841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154163471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991637247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21782739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리턴 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 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1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드로우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6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서치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14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n/3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75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회복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n/2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42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n/3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횟수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47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60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 종류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82645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B2E59B4-D7DE-9108-2A90-9F829B3C1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25658"/>
              </p:ext>
            </p:extLst>
          </p:nvPr>
        </p:nvGraphicFramePr>
        <p:xfrm>
          <a:off x="1980884" y="2643192"/>
          <a:ext cx="40570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3154163471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991637247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val="221782739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리스크 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5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 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1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-n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6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해로운 효과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-n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숫자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14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기타 자원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-n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숫자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752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31C29CA-7DCD-43C1-B6BC-5FCFDA8BAB56}"/>
              </a:ext>
            </a:extLst>
          </p:cNvPr>
          <p:cNvSpPr/>
          <p:nvPr/>
        </p:nvSpPr>
        <p:spPr>
          <a:xfrm>
            <a:off x="8168054" y="368300"/>
            <a:ext cx="3499338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 능력 텍스트 가이드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, </a:t>
            </a:r>
            <a:r>
              <a:rPr lang="ko-KR" altLang="en-US" dirty="0"/>
              <a:t>개별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34B97B-5B0D-4B3A-B770-E9D5FAF825A0}"/>
              </a:ext>
            </a:extLst>
          </p:cNvPr>
          <p:cNvSpPr/>
          <p:nvPr/>
        </p:nvSpPr>
        <p:spPr>
          <a:xfrm>
            <a:off x="8168054" y="2357437"/>
            <a:ext cx="3499338" cy="107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 카드 가이드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, </a:t>
            </a:r>
            <a:r>
              <a:rPr lang="ko-KR" altLang="en-US" dirty="0"/>
              <a:t>개별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80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디자인 가이드 </a:t>
            </a:r>
            <a:r>
              <a:rPr lang="en-US" altLang="ko-KR" dirty="0"/>
              <a:t>– </a:t>
            </a:r>
            <a:r>
              <a:rPr lang="ko-KR" altLang="en-US" dirty="0"/>
              <a:t>기물 카드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16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6F9600-47DE-BFA5-78F2-66471755B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1889"/>
              </p:ext>
            </p:extLst>
          </p:nvPr>
        </p:nvGraphicFramePr>
        <p:xfrm>
          <a:off x="839788" y="1574800"/>
          <a:ext cx="105381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기물은 클래스에 따른 능력치의 총합이 정해져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9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능력을 가지고 있을 경우 능력의 숫자에 따라서 능력치의 총합이 감소한다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84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조건 또는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패널티를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가질 경우 능력치의 총합이 증가한다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2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멀티 클래스 기물의 능력치는 보유한 클래스의 능력치 총합의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2/3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을 가진다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소수점 반올림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7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프로모션 기물의 능력치는 프로모션에 필요한 기물의 숫자에 비례하여 능력치의 총합이 증가한다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2269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D3A0C5C-90A9-52EF-F4EB-39A96B29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02726"/>
              </p:ext>
            </p:extLst>
          </p:nvPr>
        </p:nvGraphicFramePr>
        <p:xfrm>
          <a:off x="4009230" y="3563937"/>
          <a:ext cx="419925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709619138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3459762104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3830787509"/>
                    </a:ext>
                  </a:extLst>
                </a:gridCol>
                <a:gridCol w="778193">
                  <a:extLst>
                    <a:ext uri="{9D8B030D-6E8A-4147-A177-3AD203B41FA5}">
                      <a16:colId xmlns:a16="http://schemas.microsoft.com/office/drawing/2014/main" val="197525834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1710220717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1720028426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클래스 별 기물 능력치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75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301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836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8~12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1~8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1~8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4~8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30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나이트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4~6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2~4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6~8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97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비숍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6~8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6~8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2~4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426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루크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8~12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4~6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2~4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557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4~6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2~4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2~4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0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33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디자인 가이드 </a:t>
            </a:r>
            <a:r>
              <a:rPr lang="en-US" altLang="ko-KR" dirty="0"/>
              <a:t>– </a:t>
            </a:r>
            <a:r>
              <a:rPr lang="ko-KR" altLang="en-US" dirty="0"/>
              <a:t>스킬 카드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17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6F9600-47DE-BFA5-78F2-66471755B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3217"/>
              </p:ext>
            </p:extLst>
          </p:nvPr>
        </p:nvGraphicFramePr>
        <p:xfrm>
          <a:off x="839788" y="2687320"/>
          <a:ext cx="105381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81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카드는 사거리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을 기준으로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90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사거리가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미만일 경우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리스크 점수를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3-n(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사거리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만큼 가진다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84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사거리가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이상일 경우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리턴 점수를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n-3(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사거리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만큼 가진다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2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 텍스트가 시전 기물의 능력치를 가산 받는 경우 리턴 점수를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가진다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7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66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5E1831-CC5E-BC80-0EC0-AC3C436C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68" y="1604091"/>
            <a:ext cx="5749026" cy="2298391"/>
          </a:xfrm>
          <a:prstGeom prst="rect">
            <a:avLst/>
          </a:prstGeom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카드 설명 창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18</a:t>
            </a:fld>
            <a:endParaRPr lang="ko-KR" altLang="en-US"/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F95055CA-0ADE-F5AF-FE54-F88846F7E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043"/>
          <a:stretch/>
        </p:blipFill>
        <p:spPr>
          <a:xfrm>
            <a:off x="1553272" y="4595818"/>
            <a:ext cx="1646063" cy="1749420"/>
          </a:xfrm>
          <a:prstGeom prst="rect">
            <a:avLst/>
          </a:prstGeom>
        </p:spPr>
      </p:pic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856F001-9D20-BB2A-C79C-BC5EB0DB828B}"/>
              </a:ext>
            </a:extLst>
          </p:cNvPr>
          <p:cNvSpPr/>
          <p:nvPr/>
        </p:nvSpPr>
        <p:spPr>
          <a:xfrm>
            <a:off x="7287157" y="3128204"/>
            <a:ext cx="397108" cy="3007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오각형 195">
            <a:extLst>
              <a:ext uri="{FF2B5EF4-FFF2-40B4-BE49-F238E27FC236}">
                <a16:creationId xmlns:a16="http://schemas.microsoft.com/office/drawing/2014/main" id="{3E5EB122-DF28-0343-16CB-6F5DCA6409F7}"/>
              </a:ext>
            </a:extLst>
          </p:cNvPr>
          <p:cNvSpPr>
            <a:spLocks noChangeAspect="1"/>
          </p:cNvSpPr>
          <p:nvPr/>
        </p:nvSpPr>
        <p:spPr>
          <a:xfrm>
            <a:off x="7164284" y="3005331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DC92D86E-F862-7078-5EF1-22AEE684379F}"/>
              </a:ext>
            </a:extLst>
          </p:cNvPr>
          <p:cNvSpPr/>
          <p:nvPr/>
        </p:nvSpPr>
        <p:spPr>
          <a:xfrm>
            <a:off x="1389428" y="4458878"/>
            <a:ext cx="1931738" cy="18974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7400730-348E-12CA-3BA2-1589EBCEF9F1}"/>
              </a:ext>
            </a:extLst>
          </p:cNvPr>
          <p:cNvSpPr/>
          <p:nvPr/>
        </p:nvSpPr>
        <p:spPr>
          <a:xfrm>
            <a:off x="1794781" y="4592227"/>
            <a:ext cx="1031628" cy="13983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오각형 201">
            <a:extLst>
              <a:ext uri="{FF2B5EF4-FFF2-40B4-BE49-F238E27FC236}">
                <a16:creationId xmlns:a16="http://schemas.microsoft.com/office/drawing/2014/main" id="{F827B865-3ECF-D7CB-169A-5AA514877EAC}"/>
              </a:ext>
            </a:extLst>
          </p:cNvPr>
          <p:cNvSpPr>
            <a:spLocks noChangeAspect="1"/>
          </p:cNvSpPr>
          <p:nvPr/>
        </p:nvSpPr>
        <p:spPr>
          <a:xfrm>
            <a:off x="1266555" y="4336005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3" name="오각형 202">
            <a:extLst>
              <a:ext uri="{FF2B5EF4-FFF2-40B4-BE49-F238E27FC236}">
                <a16:creationId xmlns:a16="http://schemas.microsoft.com/office/drawing/2014/main" id="{FBDEB86B-6959-DD41-BE3F-16E235333D3A}"/>
              </a:ext>
            </a:extLst>
          </p:cNvPr>
          <p:cNvSpPr>
            <a:spLocks noChangeAspect="1"/>
          </p:cNvSpPr>
          <p:nvPr/>
        </p:nvSpPr>
        <p:spPr>
          <a:xfrm>
            <a:off x="2187722" y="4986808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04" name="표 203">
            <a:extLst>
              <a:ext uri="{FF2B5EF4-FFF2-40B4-BE49-F238E27FC236}">
                <a16:creationId xmlns:a16="http://schemas.microsoft.com/office/drawing/2014/main" id="{20E725C5-E438-E028-3C2D-046FAEB2C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7778"/>
              </p:ext>
            </p:extLst>
          </p:nvPr>
        </p:nvGraphicFramePr>
        <p:xfrm>
          <a:off x="4515439" y="4025355"/>
          <a:ext cx="6337651" cy="22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03">
                  <a:extLst>
                    <a:ext uri="{9D8B030D-6E8A-4147-A177-3AD203B41FA5}">
                      <a16:colId xmlns:a16="http://schemas.microsoft.com/office/drawing/2014/main" val="810212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929509320"/>
                    </a:ext>
                  </a:extLst>
                </a:gridCol>
                <a:gridCol w="4762818">
                  <a:extLst>
                    <a:ext uri="{9D8B030D-6E8A-4147-A177-3AD203B41FA5}">
                      <a16:colId xmlns:a16="http://schemas.microsoft.com/office/drawing/2014/main" val="263594475"/>
                    </a:ext>
                  </a:extLst>
                </a:gridCol>
              </a:tblGrid>
              <a:tr h="637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설명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확인 중인 카드에 대한 팝업이다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클릭하는 것으로 카드 설명 창을 고정할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카드에 마우스는 올리거나 클릭하는 것으로 나타낼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976011"/>
                  </a:ext>
                </a:extLst>
              </a:tr>
              <a:tr h="28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일러스트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확인 중인 카드의 일러스트다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488333"/>
                  </a:ext>
                </a:extLst>
              </a:tr>
              <a:tr h="28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확인 중인 카드의 텍스트 정리다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065298"/>
                  </a:ext>
                </a:extLst>
              </a:tr>
              <a:tr h="28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필드에 소환되어 있는 기물이다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206745"/>
                  </a:ext>
                </a:extLst>
              </a:tr>
              <a:tr h="283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 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플레이어가 손에 들고 있는 카드다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022323"/>
                  </a:ext>
                </a:extLst>
              </a:tr>
              <a:tr h="460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선택된 손 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 패에 있는 카드 중에 확인 중인 카드다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 패에 카드에 마우스를 올리거나 클릭하는 것으로 선택된다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538941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CCAA9504-307F-9B5D-35E2-390477CA4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78" y="1639097"/>
            <a:ext cx="3587718" cy="192024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DED6FC-A620-0F3D-9218-CFDF858B1039}"/>
              </a:ext>
            </a:extLst>
          </p:cNvPr>
          <p:cNvSpPr/>
          <p:nvPr/>
        </p:nvSpPr>
        <p:spPr>
          <a:xfrm>
            <a:off x="1378936" y="1604091"/>
            <a:ext cx="3641359" cy="19552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>
            <a:extLst>
              <a:ext uri="{FF2B5EF4-FFF2-40B4-BE49-F238E27FC236}">
                <a16:creationId xmlns:a16="http://schemas.microsoft.com/office/drawing/2014/main" id="{63D28361-B189-F2FC-0151-593C0D0C3070}"/>
              </a:ext>
            </a:extLst>
          </p:cNvPr>
          <p:cNvSpPr>
            <a:spLocks noChangeAspect="1"/>
          </p:cNvSpPr>
          <p:nvPr/>
        </p:nvSpPr>
        <p:spPr>
          <a:xfrm>
            <a:off x="1266554" y="1481218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오각형 24">
            <a:extLst>
              <a:ext uri="{FF2B5EF4-FFF2-40B4-BE49-F238E27FC236}">
                <a16:creationId xmlns:a16="http://schemas.microsoft.com/office/drawing/2014/main" id="{3EEBF163-7D5A-E73B-CACC-F872856A74D0}"/>
              </a:ext>
            </a:extLst>
          </p:cNvPr>
          <p:cNvSpPr>
            <a:spLocks noChangeAspect="1"/>
          </p:cNvSpPr>
          <p:nvPr/>
        </p:nvSpPr>
        <p:spPr>
          <a:xfrm>
            <a:off x="1931525" y="2458841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752723-791E-578C-4D0E-283B419177AC}"/>
              </a:ext>
            </a:extLst>
          </p:cNvPr>
          <p:cNvSpPr/>
          <p:nvPr/>
        </p:nvSpPr>
        <p:spPr>
          <a:xfrm>
            <a:off x="2682382" y="1951782"/>
            <a:ext cx="2337914" cy="16075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각형 25">
            <a:extLst>
              <a:ext uri="{FF2B5EF4-FFF2-40B4-BE49-F238E27FC236}">
                <a16:creationId xmlns:a16="http://schemas.microsoft.com/office/drawing/2014/main" id="{2050BEF7-DE7C-CDB2-1983-55C58B1461AA}"/>
              </a:ext>
            </a:extLst>
          </p:cNvPr>
          <p:cNvSpPr>
            <a:spLocks noChangeAspect="1"/>
          </p:cNvSpPr>
          <p:nvPr/>
        </p:nvSpPr>
        <p:spPr>
          <a:xfrm>
            <a:off x="2559509" y="1828909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F6ACE4-49AC-4819-A5B9-34EE6649D084}"/>
              </a:ext>
            </a:extLst>
          </p:cNvPr>
          <p:cNvSpPr/>
          <p:nvPr/>
        </p:nvSpPr>
        <p:spPr>
          <a:xfrm>
            <a:off x="6884377" y="100721"/>
            <a:ext cx="3968713" cy="1174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플레이시 보여지는 정보 정리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585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카드 설명 창 차트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67643F-B196-2E13-EEB5-2073878C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62" y="1747027"/>
            <a:ext cx="4410015" cy="43243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FFC758-4F62-FD86-5635-79F07FF35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24" y="1724802"/>
            <a:ext cx="4024675" cy="43243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67163A-4089-4203-A6AD-ACF0AD47E378}"/>
              </a:ext>
            </a:extLst>
          </p:cNvPr>
          <p:cNvSpPr/>
          <p:nvPr/>
        </p:nvSpPr>
        <p:spPr>
          <a:xfrm>
            <a:off x="4000500" y="2426677"/>
            <a:ext cx="1714500" cy="158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고정 팝업 창 </a:t>
            </a:r>
            <a:r>
              <a:rPr lang="ko-KR" altLang="en-US" dirty="0" err="1"/>
              <a:t>유무란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69F918-C9D2-4BFA-9A46-637988DE69A1}"/>
              </a:ext>
            </a:extLst>
          </p:cNvPr>
          <p:cNvSpPr/>
          <p:nvPr/>
        </p:nvSpPr>
        <p:spPr>
          <a:xfrm>
            <a:off x="9205546" y="1635369"/>
            <a:ext cx="1714500" cy="1582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 기물 유무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25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목차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23102"/>
              </p:ext>
            </p:extLst>
          </p:nvPr>
        </p:nvGraphicFramePr>
        <p:xfrm>
          <a:off x="2423081" y="1608214"/>
          <a:ext cx="6572865" cy="458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59">
                  <a:extLst>
                    <a:ext uri="{9D8B030D-6E8A-4147-A177-3AD203B41FA5}">
                      <a16:colId xmlns:a16="http://schemas.microsoft.com/office/drawing/2014/main" val="2500432606"/>
                    </a:ext>
                  </a:extLst>
                </a:gridCol>
                <a:gridCol w="2252028">
                  <a:extLst>
                    <a:ext uri="{9D8B030D-6E8A-4147-A177-3AD203B41FA5}">
                      <a16:colId xmlns:a16="http://schemas.microsoft.com/office/drawing/2014/main" val="65458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1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디자인 및 종류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 algn="l" hangingPunct="1">
                        <a:lnSpc>
                          <a:spcPct val="10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기물 카드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구성 요소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텍스트 구성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45720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프로모션 텍스트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457200" lvl="1" indent="0" algn="r" hangingPunct="1">
                        <a:lnSpc>
                          <a:spcPct val="100000"/>
                        </a:lnSpc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효과 텍스트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능력치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클래스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0" lvl="1" indent="-285750" algn="l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디자인 가이드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공통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기물 카드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이벤트 카드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 카드</a:t>
                      </a:r>
                    </a:p>
                    <a:p>
                      <a:pPr marL="742950" lvl="1" indent="-285750" algn="l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 algn="l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이벤트 카드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구성 요소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7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1" indent="0" algn="l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 카드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구성 요소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42950" lvl="1" indent="-285750" algn="l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886397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카드 설명 창 차트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CF5263-6E2A-3202-1AE5-74C670F0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266" y="1472883"/>
            <a:ext cx="4883467" cy="48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7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카드 설명 창 상세 및 필드 기물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21</a:t>
            </a:fld>
            <a:endParaRPr lang="ko-KR" altLang="en-US"/>
          </a:p>
        </p:txBody>
      </p:sp>
      <p:graphicFrame>
        <p:nvGraphicFramePr>
          <p:cNvPr id="204" name="표 203">
            <a:extLst>
              <a:ext uri="{FF2B5EF4-FFF2-40B4-BE49-F238E27FC236}">
                <a16:creationId xmlns:a16="http://schemas.microsoft.com/office/drawing/2014/main" id="{20E725C5-E438-E028-3C2D-046FAEB2C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17174"/>
              </p:ext>
            </p:extLst>
          </p:nvPr>
        </p:nvGraphicFramePr>
        <p:xfrm>
          <a:off x="5582197" y="3910528"/>
          <a:ext cx="5772237" cy="243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27">
                  <a:extLst>
                    <a:ext uri="{9D8B030D-6E8A-4147-A177-3AD203B41FA5}">
                      <a16:colId xmlns:a16="http://schemas.microsoft.com/office/drawing/2014/main" val="8102121"/>
                    </a:ext>
                  </a:extLst>
                </a:gridCol>
                <a:gridCol w="1610738">
                  <a:extLst>
                    <a:ext uri="{9D8B030D-6E8A-4147-A177-3AD203B41FA5}">
                      <a16:colId xmlns:a16="http://schemas.microsoft.com/office/drawing/2014/main" val="2929509320"/>
                    </a:ext>
                  </a:extLst>
                </a:gridCol>
                <a:gridCol w="3781972">
                  <a:extLst>
                    <a:ext uri="{9D8B030D-6E8A-4147-A177-3AD203B41FA5}">
                      <a16:colId xmlns:a16="http://schemas.microsoft.com/office/drawing/2014/main" val="263594475"/>
                    </a:ext>
                  </a:extLst>
                </a:gridCol>
              </a:tblGrid>
              <a:tr h="34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고유 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카드에 기제되어 있는 고유 키워드다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976011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키워드 상세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키워드에 대한 상세 설명이다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488333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 기물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필드에 현재 소환되어 있는 기물 카드다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1679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 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필드에 소환 되어 있는 기물의 체력이다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878706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 가능 장소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선택한 기물이 이동할 수 있는 장소다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335760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가능 기물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선택한 기물이 공격할 수 있는 기물이다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072132"/>
                  </a:ext>
                </a:extLst>
              </a:tr>
              <a:tr h="347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선택 기물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선택된 기물이다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150692"/>
                  </a:ext>
                </a:extLst>
              </a:tr>
            </a:tbl>
          </a:graphicData>
        </a:graphic>
      </p:graphicFrame>
      <p:pic>
        <p:nvPicPr>
          <p:cNvPr id="212" name="그림 211">
            <a:extLst>
              <a:ext uri="{FF2B5EF4-FFF2-40B4-BE49-F238E27FC236}">
                <a16:creationId xmlns:a16="http://schemas.microsoft.com/office/drawing/2014/main" id="{081167C5-2503-999E-5097-9609E24527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52"/>
          <a:stretch/>
        </p:blipFill>
        <p:spPr>
          <a:xfrm>
            <a:off x="839788" y="1449388"/>
            <a:ext cx="3490056" cy="1402331"/>
          </a:xfrm>
          <a:prstGeom prst="rect">
            <a:avLst/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3D8D8F7C-0C8E-E364-12AE-DDBC5616110B}"/>
              </a:ext>
            </a:extLst>
          </p:cNvPr>
          <p:cNvGrpSpPr/>
          <p:nvPr/>
        </p:nvGrpSpPr>
        <p:grpSpPr>
          <a:xfrm>
            <a:off x="4470711" y="1731567"/>
            <a:ext cx="2233803" cy="646331"/>
            <a:chOff x="5467896" y="1788922"/>
            <a:chExt cx="2233803" cy="646331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7DA44137-3AAA-B75D-AB5C-03E09EFDEA44}"/>
                </a:ext>
              </a:extLst>
            </p:cNvPr>
            <p:cNvSpPr>
              <a:spLocks/>
            </p:cNvSpPr>
            <p:nvPr/>
          </p:nvSpPr>
          <p:spPr>
            <a:xfrm>
              <a:off x="5467896" y="1788922"/>
              <a:ext cx="2233803" cy="646331"/>
            </a:xfrm>
            <a:prstGeom prst="rect">
              <a:avLst/>
            </a:prstGeom>
            <a:solidFill>
              <a:schemeClr val="bg1">
                <a:lumMod val="75000"/>
                <a:alpha val="8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037B8258-D6C5-0172-F536-B888738D54D0}"/>
                </a:ext>
              </a:extLst>
            </p:cNvPr>
            <p:cNvSpPr txBox="1"/>
            <p:nvPr/>
          </p:nvSpPr>
          <p:spPr>
            <a:xfrm>
              <a:off x="5467897" y="1788922"/>
              <a:ext cx="2233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[</a:t>
              </a:r>
              <a:r>
                <a:rPr lang="ko-KR" altLang="en-US" sz="1200" dirty="0"/>
                <a:t>광폭화</a:t>
              </a:r>
              <a:r>
                <a:rPr lang="en-US" altLang="ko-KR" sz="1200" dirty="0"/>
                <a:t>]</a:t>
              </a:r>
            </a:p>
            <a:p>
              <a:r>
                <a:rPr lang="ko-KR" altLang="en-US" sz="1200" dirty="0"/>
                <a:t>  보유 중인 기물을 공격력 </a:t>
              </a:r>
              <a:r>
                <a:rPr lang="en-US" altLang="ko-KR" sz="1200" dirty="0"/>
                <a:t>+1</a:t>
              </a:r>
            </a:p>
            <a:p>
              <a:r>
                <a:rPr lang="en-US" altLang="ko-KR" sz="1200" dirty="0"/>
                <a:t>  [</a:t>
              </a:r>
              <a:r>
                <a:rPr lang="ko-KR" altLang="en-US" sz="1200" dirty="0"/>
                <a:t>턴 종료 시</a:t>
              </a:r>
              <a:r>
                <a:rPr lang="en-US" altLang="ko-KR" sz="1200" dirty="0"/>
                <a:t>] </a:t>
              </a:r>
              <a:r>
                <a:rPr lang="ko-KR" altLang="en-US" sz="1200" dirty="0"/>
                <a:t>해당 효과 소멸</a:t>
              </a:r>
              <a:endParaRPr lang="en-US" altLang="ko-KR" sz="1200" dirty="0"/>
            </a:p>
          </p:txBody>
        </p:sp>
      </p:grp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C447831-2B7B-C1AD-AD96-4804757691DD}"/>
              </a:ext>
            </a:extLst>
          </p:cNvPr>
          <p:cNvSpPr/>
          <p:nvPr/>
        </p:nvSpPr>
        <p:spPr>
          <a:xfrm>
            <a:off x="3210994" y="2056396"/>
            <a:ext cx="477828" cy="2345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오각형 218">
            <a:extLst>
              <a:ext uri="{FF2B5EF4-FFF2-40B4-BE49-F238E27FC236}">
                <a16:creationId xmlns:a16="http://schemas.microsoft.com/office/drawing/2014/main" id="{FFCCFCB7-1AEC-FDF4-A491-44587BEECFEF}"/>
              </a:ext>
            </a:extLst>
          </p:cNvPr>
          <p:cNvSpPr>
            <a:spLocks noChangeAspect="1"/>
          </p:cNvSpPr>
          <p:nvPr/>
        </p:nvSpPr>
        <p:spPr>
          <a:xfrm>
            <a:off x="3088121" y="1889443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197AB30-67BC-5D2B-8FF5-C918F76A74BF}"/>
              </a:ext>
            </a:extLst>
          </p:cNvPr>
          <p:cNvSpPr/>
          <p:nvPr/>
        </p:nvSpPr>
        <p:spPr>
          <a:xfrm>
            <a:off x="4423574" y="1665718"/>
            <a:ext cx="2317249" cy="7813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오각형 220">
            <a:extLst>
              <a:ext uri="{FF2B5EF4-FFF2-40B4-BE49-F238E27FC236}">
                <a16:creationId xmlns:a16="http://schemas.microsoft.com/office/drawing/2014/main" id="{F96ADEDA-ED2B-0D66-65ED-A06FB88EF465}"/>
              </a:ext>
            </a:extLst>
          </p:cNvPr>
          <p:cNvSpPr>
            <a:spLocks noChangeAspect="1"/>
          </p:cNvSpPr>
          <p:nvPr/>
        </p:nvSpPr>
        <p:spPr>
          <a:xfrm>
            <a:off x="4300701" y="1542845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0A58B1-7831-70EE-CA3E-18C36970DDC2}"/>
              </a:ext>
            </a:extLst>
          </p:cNvPr>
          <p:cNvGrpSpPr>
            <a:grpSpLocks noChangeAspect="1"/>
          </p:cNvGrpSpPr>
          <p:nvPr/>
        </p:nvGrpSpPr>
        <p:grpSpPr>
          <a:xfrm>
            <a:off x="1299402" y="3867836"/>
            <a:ext cx="977263" cy="1580224"/>
            <a:chOff x="9589357" y="1620091"/>
            <a:chExt cx="228213" cy="3690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B7D728E-23F2-1D18-F4B3-C76225B7EEF8}"/>
                </a:ext>
              </a:extLst>
            </p:cNvPr>
            <p:cNvSpPr/>
            <p:nvPr/>
          </p:nvSpPr>
          <p:spPr>
            <a:xfrm>
              <a:off x="9589357" y="1620091"/>
              <a:ext cx="228213" cy="3690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1/2 액자 5">
              <a:extLst>
                <a:ext uri="{FF2B5EF4-FFF2-40B4-BE49-F238E27FC236}">
                  <a16:creationId xmlns:a16="http://schemas.microsoft.com/office/drawing/2014/main" id="{2F351BDC-8EE2-0A5C-BDA1-D1363DBE2DF2}"/>
                </a:ext>
              </a:extLst>
            </p:cNvPr>
            <p:cNvSpPr/>
            <p:nvPr/>
          </p:nvSpPr>
          <p:spPr>
            <a:xfrm flipV="1">
              <a:off x="9589357" y="1760509"/>
              <a:ext cx="78193" cy="228600"/>
            </a:xfrm>
            <a:prstGeom prst="halfFrame">
              <a:avLst>
                <a:gd name="adj1" fmla="val 53625"/>
                <a:gd name="adj2" fmla="val 4541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7FB22DD-8248-20FB-4AF2-3A382C8F4BDA}"/>
              </a:ext>
            </a:extLst>
          </p:cNvPr>
          <p:cNvGrpSpPr>
            <a:grpSpLocks noChangeAspect="1"/>
          </p:cNvGrpSpPr>
          <p:nvPr/>
        </p:nvGrpSpPr>
        <p:grpSpPr>
          <a:xfrm>
            <a:off x="2628398" y="3867836"/>
            <a:ext cx="977263" cy="1580224"/>
            <a:chOff x="8731518" y="3123666"/>
            <a:chExt cx="228213" cy="36901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B68B990-14EB-B1E2-22E7-DB44B5A1E95B}"/>
                </a:ext>
              </a:extLst>
            </p:cNvPr>
            <p:cNvSpPr/>
            <p:nvPr/>
          </p:nvSpPr>
          <p:spPr>
            <a:xfrm flipH="1">
              <a:off x="8731518" y="3123666"/>
              <a:ext cx="228213" cy="369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1/2 액자 8">
              <a:extLst>
                <a:ext uri="{FF2B5EF4-FFF2-40B4-BE49-F238E27FC236}">
                  <a16:creationId xmlns:a16="http://schemas.microsoft.com/office/drawing/2014/main" id="{E0983137-3169-C4FB-07C0-896B991D4B32}"/>
                </a:ext>
              </a:extLst>
            </p:cNvPr>
            <p:cNvSpPr/>
            <p:nvPr/>
          </p:nvSpPr>
          <p:spPr>
            <a:xfrm flipH="1" flipV="1">
              <a:off x="8881538" y="3264084"/>
              <a:ext cx="78193" cy="228600"/>
            </a:xfrm>
            <a:prstGeom prst="halfFrame">
              <a:avLst>
                <a:gd name="adj1" fmla="val 53625"/>
                <a:gd name="adj2" fmla="val 454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659AFE-9CDF-9377-FDD8-AFC1EAA3B099}"/>
              </a:ext>
            </a:extLst>
          </p:cNvPr>
          <p:cNvSpPr/>
          <p:nvPr/>
        </p:nvSpPr>
        <p:spPr>
          <a:xfrm>
            <a:off x="1250705" y="4469140"/>
            <a:ext cx="455547" cy="10832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D8CEFD-8BE8-BA4D-612B-D8DB199B83AB}"/>
              </a:ext>
            </a:extLst>
          </p:cNvPr>
          <p:cNvSpPr/>
          <p:nvPr/>
        </p:nvSpPr>
        <p:spPr>
          <a:xfrm>
            <a:off x="1185467" y="3675104"/>
            <a:ext cx="2604108" cy="2263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각형 16">
            <a:extLst>
              <a:ext uri="{FF2B5EF4-FFF2-40B4-BE49-F238E27FC236}">
                <a16:creationId xmlns:a16="http://schemas.microsoft.com/office/drawing/2014/main" id="{72E66F4F-113D-A0BB-27B4-AF73593C40AA}"/>
              </a:ext>
            </a:extLst>
          </p:cNvPr>
          <p:cNvSpPr>
            <a:spLocks noChangeAspect="1"/>
          </p:cNvSpPr>
          <p:nvPr/>
        </p:nvSpPr>
        <p:spPr>
          <a:xfrm>
            <a:off x="1062594" y="3541910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오각형 17">
            <a:extLst>
              <a:ext uri="{FF2B5EF4-FFF2-40B4-BE49-F238E27FC236}">
                <a16:creationId xmlns:a16="http://schemas.microsoft.com/office/drawing/2014/main" id="{87925334-1BA4-110D-3E19-58BC58353898}"/>
              </a:ext>
            </a:extLst>
          </p:cNvPr>
          <p:cNvSpPr>
            <a:spLocks noChangeAspect="1"/>
          </p:cNvSpPr>
          <p:nvPr/>
        </p:nvSpPr>
        <p:spPr>
          <a:xfrm>
            <a:off x="1143911" y="4341494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415CEB-EA72-9BFF-A1B4-767F82C0B590}"/>
              </a:ext>
            </a:extLst>
          </p:cNvPr>
          <p:cNvSpPr txBox="1"/>
          <p:nvPr/>
        </p:nvSpPr>
        <p:spPr>
          <a:xfrm>
            <a:off x="1299402" y="5552388"/>
            <a:ext cx="977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아군 기물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633CC-69FB-9B27-D2A4-9E3EA83DD4ED}"/>
              </a:ext>
            </a:extLst>
          </p:cNvPr>
          <p:cNvSpPr txBox="1"/>
          <p:nvPr/>
        </p:nvSpPr>
        <p:spPr>
          <a:xfrm>
            <a:off x="2628398" y="5552388"/>
            <a:ext cx="977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적군 기물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2A41902-D8BF-5594-B4D7-7B2FDDA99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12" r="39293"/>
          <a:stretch/>
        </p:blipFill>
        <p:spPr>
          <a:xfrm>
            <a:off x="6373803" y="1449388"/>
            <a:ext cx="4974476" cy="233826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878B8D-7424-42CD-AFE9-83E25499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371" y="2727696"/>
            <a:ext cx="661836" cy="73377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3C5C548-E589-258D-C622-A144A3CDD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3366" y="2550939"/>
            <a:ext cx="942315" cy="108728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C3F3DE3-A583-8A5E-1EBF-74DE17E39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863" y="3596496"/>
            <a:ext cx="1119656" cy="1119656"/>
          </a:xfrm>
          <a:prstGeom prst="rect">
            <a:avLst/>
          </a:prstGeom>
        </p:spPr>
      </p:pic>
      <p:sp>
        <p:nvSpPr>
          <p:cNvPr id="29" name="오각형 28">
            <a:extLst>
              <a:ext uri="{FF2B5EF4-FFF2-40B4-BE49-F238E27FC236}">
                <a16:creationId xmlns:a16="http://schemas.microsoft.com/office/drawing/2014/main" id="{56A4A14C-B1BD-DFDC-B8DF-EDB1983EECC7}"/>
              </a:ext>
            </a:extLst>
          </p:cNvPr>
          <p:cNvSpPr>
            <a:spLocks noChangeAspect="1"/>
          </p:cNvSpPr>
          <p:nvPr/>
        </p:nvSpPr>
        <p:spPr>
          <a:xfrm>
            <a:off x="4672144" y="2971711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4EABDDB2-CC9E-8FF6-00F4-B71081D2EBC3}"/>
              </a:ext>
            </a:extLst>
          </p:cNvPr>
          <p:cNvSpPr>
            <a:spLocks noChangeAspect="1"/>
          </p:cNvSpPr>
          <p:nvPr/>
        </p:nvSpPr>
        <p:spPr>
          <a:xfrm>
            <a:off x="5665666" y="2971711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9810D462-A820-D329-3C46-620FFB0B4E38}"/>
              </a:ext>
            </a:extLst>
          </p:cNvPr>
          <p:cNvSpPr>
            <a:spLocks noChangeAspect="1"/>
          </p:cNvSpPr>
          <p:nvPr/>
        </p:nvSpPr>
        <p:spPr>
          <a:xfrm>
            <a:off x="4653818" y="4033451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845AC75-9A08-43F3-B904-072D68BAAC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1141" t="52626"/>
          <a:stretch/>
        </p:blipFill>
        <p:spPr>
          <a:xfrm>
            <a:off x="3228872" y="4972424"/>
            <a:ext cx="386216" cy="48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기물 관련 차트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22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577226-8A02-318A-DB62-47121404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80" y="1914524"/>
            <a:ext cx="3786187" cy="405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5B0A2E-8D52-08DE-5D56-D1E110A5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7" y="1182688"/>
            <a:ext cx="2066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24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기물 관련 차트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23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E06B19-B3A8-80EF-F357-3F82ECE8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95" y="1812097"/>
            <a:ext cx="2348487" cy="41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20CE86C-437B-F8DD-2E92-6E53A51EE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99" y="1839727"/>
            <a:ext cx="3895725" cy="41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6348F1E-C037-B5D0-B12E-16B66852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24" y="1798282"/>
            <a:ext cx="2348487" cy="418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64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기물 관련 차트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24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A7738D-27CB-CA86-97DA-C20BBFA3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970880"/>
            <a:ext cx="2085975" cy="355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FD603D-55B8-C154-BC2B-A04E3AFC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1602581"/>
            <a:ext cx="29432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AEEE5DB-B560-98DC-26B3-C94DFFD7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3056"/>
            <a:ext cx="295275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C16A4A6-DA97-DCD1-33C1-41C480CD3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1970880"/>
            <a:ext cx="2092020" cy="355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0CE33A1B-E366-4A78-9292-38902E7C1C96}"/>
              </a:ext>
            </a:extLst>
          </p:cNvPr>
          <p:cNvSpPr/>
          <p:nvPr/>
        </p:nvSpPr>
        <p:spPr>
          <a:xfrm>
            <a:off x="7825154" y="410614"/>
            <a:ext cx="1151792" cy="863172"/>
          </a:xfrm>
          <a:prstGeom prst="triangl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52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526EF3-7416-AD02-771E-6F5E80215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27"/>
          <a:stretch/>
        </p:blipFill>
        <p:spPr>
          <a:xfrm>
            <a:off x="1089356" y="1450975"/>
            <a:ext cx="5755123" cy="1445083"/>
          </a:xfrm>
          <a:prstGeom prst="rect">
            <a:avLst/>
          </a:prstGeom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기물 소환 관련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25</a:t>
            </a:fld>
            <a:endParaRPr lang="ko-KR" altLang="en-US"/>
          </a:p>
        </p:txBody>
      </p:sp>
      <p:graphicFrame>
        <p:nvGraphicFramePr>
          <p:cNvPr id="204" name="표 203">
            <a:extLst>
              <a:ext uri="{FF2B5EF4-FFF2-40B4-BE49-F238E27FC236}">
                <a16:creationId xmlns:a16="http://schemas.microsoft.com/office/drawing/2014/main" id="{20E725C5-E438-E028-3C2D-046FAEB2C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61874"/>
              </p:ext>
            </p:extLst>
          </p:nvPr>
        </p:nvGraphicFramePr>
        <p:xfrm>
          <a:off x="4204074" y="4068393"/>
          <a:ext cx="688563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63">
                  <a:extLst>
                    <a:ext uri="{9D8B030D-6E8A-4147-A177-3AD203B41FA5}">
                      <a16:colId xmlns:a16="http://schemas.microsoft.com/office/drawing/2014/main" val="8102121"/>
                    </a:ext>
                  </a:extLst>
                </a:gridCol>
                <a:gridCol w="1613217">
                  <a:extLst>
                    <a:ext uri="{9D8B030D-6E8A-4147-A177-3AD203B41FA5}">
                      <a16:colId xmlns:a16="http://schemas.microsoft.com/office/drawing/2014/main" val="2929509320"/>
                    </a:ext>
                  </a:extLst>
                </a:gridCol>
                <a:gridCol w="4923155">
                  <a:extLst>
                    <a:ext uri="{9D8B030D-6E8A-4147-A177-3AD203B41FA5}">
                      <a16:colId xmlns:a16="http://schemas.microsoft.com/office/drawing/2014/main" val="263594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소환 가능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기물을 소환할 수 있는 범위다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97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선택된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선택된 손 패의 카드다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48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 기물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필드에 소환되어 있는 기물의 현황이다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085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변동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선택한 카드를 사용했을 때 변동될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기물의 숫자다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7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MP(Move Point)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카드를 사용하거나 기물을 조작할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사용되는 자원이다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21530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B7C98B0D-E5EB-F3AC-A642-D2AE61EDB8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043"/>
          <a:stretch/>
        </p:blipFill>
        <p:spPr>
          <a:xfrm>
            <a:off x="839788" y="3152969"/>
            <a:ext cx="3003667" cy="31922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D021788-0607-4271-0F69-00B057E22C1B}"/>
              </a:ext>
            </a:extLst>
          </p:cNvPr>
          <p:cNvSpPr/>
          <p:nvPr/>
        </p:nvSpPr>
        <p:spPr>
          <a:xfrm>
            <a:off x="1243526" y="3079597"/>
            <a:ext cx="1941823" cy="26449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각형 10">
            <a:extLst>
              <a:ext uri="{FF2B5EF4-FFF2-40B4-BE49-F238E27FC236}">
                <a16:creationId xmlns:a16="http://schemas.microsoft.com/office/drawing/2014/main" id="{BD2B0431-F630-A0DE-7D29-DA52C1EADB1C}"/>
              </a:ext>
            </a:extLst>
          </p:cNvPr>
          <p:cNvSpPr>
            <a:spLocks noChangeAspect="1"/>
          </p:cNvSpPr>
          <p:nvPr/>
        </p:nvSpPr>
        <p:spPr>
          <a:xfrm>
            <a:off x="1120653" y="2969430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65AA33-3020-246D-4854-9C2704DDB2FE}"/>
              </a:ext>
            </a:extLst>
          </p:cNvPr>
          <p:cNvSpPr/>
          <p:nvPr/>
        </p:nvSpPr>
        <p:spPr>
          <a:xfrm>
            <a:off x="1089355" y="2114550"/>
            <a:ext cx="5755123" cy="834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각형 7">
            <a:extLst>
              <a:ext uri="{FF2B5EF4-FFF2-40B4-BE49-F238E27FC236}">
                <a16:creationId xmlns:a16="http://schemas.microsoft.com/office/drawing/2014/main" id="{0B695110-71E9-34F6-B720-E54C1A40C45F}"/>
              </a:ext>
            </a:extLst>
          </p:cNvPr>
          <p:cNvSpPr>
            <a:spLocks noChangeAspect="1"/>
          </p:cNvSpPr>
          <p:nvPr/>
        </p:nvSpPr>
        <p:spPr>
          <a:xfrm>
            <a:off x="966483" y="1959105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264DBF6-241C-3CAA-F5F7-CCE0038A7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909" y="1614206"/>
            <a:ext cx="2203659" cy="1181288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6BC23F1-698F-B32A-E90B-64908A0A5F01}"/>
              </a:ext>
            </a:extLst>
          </p:cNvPr>
          <p:cNvSpPr/>
          <p:nvPr/>
        </p:nvSpPr>
        <p:spPr>
          <a:xfrm>
            <a:off x="8827908" y="1598102"/>
            <a:ext cx="2203659" cy="834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5359E3-8DCC-4AE6-94E8-0C99B113AA5B}"/>
              </a:ext>
            </a:extLst>
          </p:cNvPr>
          <p:cNvSpPr/>
          <p:nvPr/>
        </p:nvSpPr>
        <p:spPr>
          <a:xfrm>
            <a:off x="9732784" y="2429388"/>
            <a:ext cx="1298784" cy="2660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각형 42">
            <a:extLst>
              <a:ext uri="{FF2B5EF4-FFF2-40B4-BE49-F238E27FC236}">
                <a16:creationId xmlns:a16="http://schemas.microsoft.com/office/drawing/2014/main" id="{34EBBD63-2AE2-938F-29E7-0571ED132024}"/>
              </a:ext>
            </a:extLst>
          </p:cNvPr>
          <p:cNvSpPr>
            <a:spLocks noChangeAspect="1"/>
          </p:cNvSpPr>
          <p:nvPr/>
        </p:nvSpPr>
        <p:spPr>
          <a:xfrm>
            <a:off x="8681736" y="1483391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오각형 43">
            <a:extLst>
              <a:ext uri="{FF2B5EF4-FFF2-40B4-BE49-F238E27FC236}">
                <a16:creationId xmlns:a16="http://schemas.microsoft.com/office/drawing/2014/main" id="{EC2473FE-A9B2-3441-511D-81BC41704822}"/>
              </a:ext>
            </a:extLst>
          </p:cNvPr>
          <p:cNvSpPr>
            <a:spLocks noChangeAspect="1"/>
          </p:cNvSpPr>
          <p:nvPr/>
        </p:nvSpPr>
        <p:spPr>
          <a:xfrm>
            <a:off x="9609911" y="2301300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7090A3C-FD01-1B18-2F59-BDCD0660D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481" y="2963037"/>
            <a:ext cx="2143866" cy="39550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D6B093-FE40-68CE-8BB8-57B1A9DF48D2}"/>
              </a:ext>
            </a:extLst>
          </p:cNvPr>
          <p:cNvSpPr/>
          <p:nvPr/>
        </p:nvSpPr>
        <p:spPr>
          <a:xfrm>
            <a:off x="8859258" y="2853676"/>
            <a:ext cx="2212089" cy="5929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각형 58">
            <a:extLst>
              <a:ext uri="{FF2B5EF4-FFF2-40B4-BE49-F238E27FC236}">
                <a16:creationId xmlns:a16="http://schemas.microsoft.com/office/drawing/2014/main" id="{2B1C98C4-78EC-CE6D-EACA-0F4D76FAC8D1}"/>
              </a:ext>
            </a:extLst>
          </p:cNvPr>
          <p:cNvSpPr>
            <a:spLocks noChangeAspect="1"/>
          </p:cNvSpPr>
          <p:nvPr/>
        </p:nvSpPr>
        <p:spPr>
          <a:xfrm>
            <a:off x="8736385" y="2730803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834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두루마리 모양: 세로로 말림 50">
            <a:extLst>
              <a:ext uri="{FF2B5EF4-FFF2-40B4-BE49-F238E27FC236}">
                <a16:creationId xmlns:a16="http://schemas.microsoft.com/office/drawing/2014/main" id="{5487D0D7-40E7-D37E-A5FB-CF02EF6A4225}"/>
              </a:ext>
            </a:extLst>
          </p:cNvPr>
          <p:cNvSpPr/>
          <p:nvPr/>
        </p:nvSpPr>
        <p:spPr>
          <a:xfrm>
            <a:off x="4351349" y="5107419"/>
            <a:ext cx="1735691" cy="983097"/>
          </a:xfrm>
          <a:prstGeom prst="verticalScroll">
            <a:avLst>
              <a:gd name="adj" fmla="val 5413"/>
            </a:avLst>
          </a:prstGeom>
          <a:solidFill>
            <a:schemeClr val="bg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3BC4C538-A38A-A2DD-0D2D-5C6CE5748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6525" y="2958551"/>
            <a:ext cx="1107066" cy="107156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68FD7B5-93C8-625D-6E6A-5A1ECBCC2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0191" y="1797874"/>
            <a:ext cx="1107066" cy="127167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B5E2C890-B41B-09FD-01F5-18400BBB2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167" y="3494332"/>
            <a:ext cx="1207113" cy="1938696"/>
          </a:xfrm>
          <a:prstGeom prst="rect">
            <a:avLst/>
          </a:prstGeom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 err="1"/>
              <a:t>덱</a:t>
            </a:r>
            <a:r>
              <a:rPr lang="ko-KR" altLang="en-US" dirty="0"/>
              <a:t> 관련 및 플레이어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E834C07-36C0-19A9-AC13-E72291EC1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3920"/>
              </p:ext>
            </p:extLst>
          </p:nvPr>
        </p:nvGraphicFramePr>
        <p:xfrm>
          <a:off x="5115942" y="1896513"/>
          <a:ext cx="606679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8102121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929509320"/>
                    </a:ext>
                  </a:extLst>
                </a:gridCol>
                <a:gridCol w="4211955">
                  <a:extLst>
                    <a:ext uri="{9D8B030D-6E8A-4147-A177-3AD203B41FA5}">
                      <a16:colId xmlns:a16="http://schemas.microsoft.com/office/drawing/2014/main" val="263594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메인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덱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기물 카드와 이벤트 카드로 이루어진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덱이다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97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덱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카드로 이루어진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덱이다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48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묘지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사용한 카드들과 파괴된 카드가 모여 있는 곳이다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24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플레이어의 프로필이다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335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프로필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플레이어의 프로필 아이콘이다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56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플레이어의 킹 클래스 기물의 체력이다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056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 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플레이어의 닉네임이다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479009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69D62E-148C-6C3B-F7C1-AE4886C9C7B4}"/>
              </a:ext>
            </a:extLst>
          </p:cNvPr>
          <p:cNvSpPr/>
          <p:nvPr/>
        </p:nvSpPr>
        <p:spPr>
          <a:xfrm>
            <a:off x="1180565" y="1746617"/>
            <a:ext cx="1466318" cy="13511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5C608A-5C99-4981-2818-C2D76FDA19E4}"/>
              </a:ext>
            </a:extLst>
          </p:cNvPr>
          <p:cNvSpPr/>
          <p:nvPr/>
        </p:nvSpPr>
        <p:spPr>
          <a:xfrm>
            <a:off x="2806899" y="2877078"/>
            <a:ext cx="1466318" cy="124649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FEAE5E-7A00-D3FE-3994-C76C716E0183}"/>
              </a:ext>
            </a:extLst>
          </p:cNvPr>
          <p:cNvSpPr/>
          <p:nvPr/>
        </p:nvSpPr>
        <p:spPr>
          <a:xfrm>
            <a:off x="1180565" y="3413483"/>
            <a:ext cx="1466318" cy="20639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각형 39">
            <a:extLst>
              <a:ext uri="{FF2B5EF4-FFF2-40B4-BE49-F238E27FC236}">
                <a16:creationId xmlns:a16="http://schemas.microsoft.com/office/drawing/2014/main" id="{F3692CCE-830E-747D-09DC-A641B2860DE9}"/>
              </a:ext>
            </a:extLst>
          </p:cNvPr>
          <p:cNvSpPr>
            <a:spLocks noChangeAspect="1"/>
          </p:cNvSpPr>
          <p:nvPr/>
        </p:nvSpPr>
        <p:spPr>
          <a:xfrm>
            <a:off x="1057692" y="1623744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오각형 36">
            <a:extLst>
              <a:ext uri="{FF2B5EF4-FFF2-40B4-BE49-F238E27FC236}">
                <a16:creationId xmlns:a16="http://schemas.microsoft.com/office/drawing/2014/main" id="{9A0EB7D2-1EB1-D323-6D75-F168EF3A77C4}"/>
              </a:ext>
            </a:extLst>
          </p:cNvPr>
          <p:cNvSpPr>
            <a:spLocks noChangeAspect="1"/>
          </p:cNvSpPr>
          <p:nvPr/>
        </p:nvSpPr>
        <p:spPr>
          <a:xfrm>
            <a:off x="2684026" y="2754205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오각형 43">
            <a:extLst>
              <a:ext uri="{FF2B5EF4-FFF2-40B4-BE49-F238E27FC236}">
                <a16:creationId xmlns:a16="http://schemas.microsoft.com/office/drawing/2014/main" id="{62FACB69-A91F-077E-BF98-D7C1FBD00FBD}"/>
              </a:ext>
            </a:extLst>
          </p:cNvPr>
          <p:cNvSpPr>
            <a:spLocks noChangeAspect="1"/>
          </p:cNvSpPr>
          <p:nvPr/>
        </p:nvSpPr>
        <p:spPr>
          <a:xfrm>
            <a:off x="1057692" y="3297130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 0">
            <a:extLst>
              <a:ext uri="{FF2B5EF4-FFF2-40B4-BE49-F238E27FC236}">
                <a16:creationId xmlns:a16="http://schemas.microsoft.com/office/drawing/2014/main" id="{CDB4CFFB-810A-D6E5-11A4-36567661FC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26</a:t>
            </a:fld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D8E8E2-3231-383C-7184-66803C0B7CBC}"/>
              </a:ext>
            </a:extLst>
          </p:cNvPr>
          <p:cNvSpPr txBox="1"/>
          <p:nvPr/>
        </p:nvSpPr>
        <p:spPr>
          <a:xfrm>
            <a:off x="4944142" y="5337357"/>
            <a:ext cx="88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24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5" name="1/2 액자 54">
            <a:extLst>
              <a:ext uri="{FF2B5EF4-FFF2-40B4-BE49-F238E27FC236}">
                <a16:creationId xmlns:a16="http://schemas.microsoft.com/office/drawing/2014/main" id="{2F8DE1CB-3ED4-6606-C25E-976C62C2CCC5}"/>
              </a:ext>
            </a:extLst>
          </p:cNvPr>
          <p:cNvSpPr/>
          <p:nvPr/>
        </p:nvSpPr>
        <p:spPr>
          <a:xfrm rot="5400000">
            <a:off x="4868630" y="4844656"/>
            <a:ext cx="1081133" cy="1466319"/>
          </a:xfrm>
          <a:prstGeom prst="halfFrame">
            <a:avLst>
              <a:gd name="adj1" fmla="val 18356"/>
              <a:gd name="adj2" fmla="val 1510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팔각형 49">
            <a:extLst>
              <a:ext uri="{FF2B5EF4-FFF2-40B4-BE49-F238E27FC236}">
                <a16:creationId xmlns:a16="http://schemas.microsoft.com/office/drawing/2014/main" id="{EB227182-9E9C-ADB5-7E3E-3CA3DE179933}"/>
              </a:ext>
            </a:extLst>
          </p:cNvPr>
          <p:cNvSpPr/>
          <p:nvPr/>
        </p:nvSpPr>
        <p:spPr>
          <a:xfrm>
            <a:off x="3360432" y="4498329"/>
            <a:ext cx="1466318" cy="1571625"/>
          </a:xfrm>
          <a:prstGeom prst="octagon">
            <a:avLst/>
          </a:prstGeom>
          <a:solidFill>
            <a:schemeClr val="bg1"/>
          </a:solidFill>
          <a:ln w="127000" cmpd="thickThin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잘린 한쪽 모서리 55">
            <a:extLst>
              <a:ext uri="{FF2B5EF4-FFF2-40B4-BE49-F238E27FC236}">
                <a16:creationId xmlns:a16="http://schemas.microsoft.com/office/drawing/2014/main" id="{A95505CF-82A6-DD33-20A4-99783B2583E6}"/>
              </a:ext>
            </a:extLst>
          </p:cNvPr>
          <p:cNvSpPr/>
          <p:nvPr/>
        </p:nvSpPr>
        <p:spPr>
          <a:xfrm>
            <a:off x="3360432" y="5901244"/>
            <a:ext cx="1735693" cy="273464"/>
          </a:xfrm>
          <a:prstGeom prst="snip1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Player Name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EC646F5-F18A-1656-E2D3-0B5DB09D9E4F}"/>
              </a:ext>
            </a:extLst>
          </p:cNvPr>
          <p:cNvSpPr/>
          <p:nvPr/>
        </p:nvSpPr>
        <p:spPr>
          <a:xfrm>
            <a:off x="3257417" y="4359553"/>
            <a:ext cx="2981457" cy="18983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각형 57">
            <a:extLst>
              <a:ext uri="{FF2B5EF4-FFF2-40B4-BE49-F238E27FC236}">
                <a16:creationId xmlns:a16="http://schemas.microsoft.com/office/drawing/2014/main" id="{D4E1E9C7-8BDB-CD76-2096-9AF1D7721FBF}"/>
              </a:ext>
            </a:extLst>
          </p:cNvPr>
          <p:cNvSpPr>
            <a:spLocks noChangeAspect="1"/>
          </p:cNvSpPr>
          <p:nvPr/>
        </p:nvSpPr>
        <p:spPr>
          <a:xfrm>
            <a:off x="3134544" y="4232022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9" name="오각형 58">
            <a:extLst>
              <a:ext uri="{FF2B5EF4-FFF2-40B4-BE49-F238E27FC236}">
                <a16:creationId xmlns:a16="http://schemas.microsoft.com/office/drawing/2014/main" id="{33A2664B-4AE6-8E0D-94A9-0B7E6C9C828F}"/>
              </a:ext>
            </a:extLst>
          </p:cNvPr>
          <p:cNvSpPr>
            <a:spLocks noChangeAspect="1"/>
          </p:cNvSpPr>
          <p:nvPr/>
        </p:nvSpPr>
        <p:spPr>
          <a:xfrm>
            <a:off x="4002153" y="5124475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CE1EFE-6BEE-7776-E0D5-7A06459B3B69}"/>
              </a:ext>
            </a:extLst>
          </p:cNvPr>
          <p:cNvSpPr/>
          <p:nvPr/>
        </p:nvSpPr>
        <p:spPr>
          <a:xfrm>
            <a:off x="5096126" y="5337357"/>
            <a:ext cx="610534" cy="5638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F18CD62-FCAE-9604-E6B9-853416545786}"/>
              </a:ext>
            </a:extLst>
          </p:cNvPr>
          <p:cNvSpPr/>
          <p:nvPr/>
        </p:nvSpPr>
        <p:spPr>
          <a:xfrm>
            <a:off x="3617744" y="5959549"/>
            <a:ext cx="1125706" cy="2290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각형 61">
            <a:extLst>
              <a:ext uri="{FF2B5EF4-FFF2-40B4-BE49-F238E27FC236}">
                <a16:creationId xmlns:a16="http://schemas.microsoft.com/office/drawing/2014/main" id="{8F1544B7-D41C-6990-E8C1-1490C3BD1F89}"/>
              </a:ext>
            </a:extLst>
          </p:cNvPr>
          <p:cNvSpPr>
            <a:spLocks noChangeAspect="1"/>
          </p:cNvSpPr>
          <p:nvPr/>
        </p:nvSpPr>
        <p:spPr>
          <a:xfrm>
            <a:off x="4993070" y="5214484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3" name="오각형 62">
            <a:extLst>
              <a:ext uri="{FF2B5EF4-FFF2-40B4-BE49-F238E27FC236}">
                <a16:creationId xmlns:a16="http://schemas.microsoft.com/office/drawing/2014/main" id="{6B18A05D-01F7-BE17-46F3-C477F5D83F5A}"/>
              </a:ext>
            </a:extLst>
          </p:cNvPr>
          <p:cNvSpPr>
            <a:spLocks noChangeAspect="1"/>
          </p:cNvSpPr>
          <p:nvPr/>
        </p:nvSpPr>
        <p:spPr>
          <a:xfrm>
            <a:off x="3481288" y="5813706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0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기물 조작 관련</a:t>
            </a:r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88D79E0A-7AF3-9820-72B6-65B19D7487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9DBFDE-AB3C-8EC1-5351-F6155C40F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50"/>
          <a:stretch/>
        </p:blipFill>
        <p:spPr>
          <a:xfrm>
            <a:off x="971218" y="1449388"/>
            <a:ext cx="7781086" cy="2188447"/>
          </a:xfrm>
          <a:prstGeom prst="rect">
            <a:avLst/>
          </a:prstGeom>
        </p:spPr>
      </p:pic>
      <p:sp>
        <p:nvSpPr>
          <p:cNvPr id="6" name="다이아몬드 5">
            <a:extLst>
              <a:ext uri="{FF2B5EF4-FFF2-40B4-BE49-F238E27FC236}">
                <a16:creationId xmlns:a16="http://schemas.microsoft.com/office/drawing/2014/main" id="{4E6B8FFD-C6FD-F606-9264-EF14888026B9}"/>
              </a:ext>
            </a:extLst>
          </p:cNvPr>
          <p:cNvSpPr>
            <a:spLocks noChangeAspect="1"/>
          </p:cNvSpPr>
          <p:nvPr/>
        </p:nvSpPr>
        <p:spPr>
          <a:xfrm>
            <a:off x="9372441" y="3160712"/>
            <a:ext cx="1657033" cy="1657033"/>
          </a:xfrm>
          <a:prstGeom prst="diamond">
            <a:avLst/>
          </a:prstGeom>
          <a:solidFill>
            <a:schemeClr val="bg1"/>
          </a:solidFill>
          <a:ln w="127000" cmpd="dbl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529D50C2-E616-3569-572D-980214318EA7}"/>
              </a:ext>
            </a:extLst>
          </p:cNvPr>
          <p:cNvSpPr>
            <a:spLocks noChangeAspect="1"/>
          </p:cNvSpPr>
          <p:nvPr/>
        </p:nvSpPr>
        <p:spPr>
          <a:xfrm>
            <a:off x="8543925" y="4347923"/>
            <a:ext cx="1657033" cy="1657033"/>
          </a:xfrm>
          <a:prstGeom prst="diamond">
            <a:avLst/>
          </a:prstGeom>
          <a:solidFill>
            <a:schemeClr val="bg1"/>
          </a:solidFill>
          <a:ln w="127000" cmpd="thickThin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2DF39DBF-3A31-0FB2-0FE8-9CAC41E19FE0}"/>
              </a:ext>
            </a:extLst>
          </p:cNvPr>
          <p:cNvSpPr>
            <a:spLocks noChangeAspect="1"/>
          </p:cNvSpPr>
          <p:nvPr/>
        </p:nvSpPr>
        <p:spPr>
          <a:xfrm>
            <a:off x="7000717" y="3920092"/>
            <a:ext cx="1657033" cy="1657033"/>
          </a:xfrm>
          <a:prstGeom prst="diamond">
            <a:avLst/>
          </a:prstGeom>
          <a:solidFill>
            <a:schemeClr val="bg1"/>
          </a:solidFill>
          <a:ln w="190500" cmpd="tri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D754E55-B9FC-15E2-21B1-632E9307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797" y="3665415"/>
            <a:ext cx="652320" cy="6549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D42A877A-9EBA-652B-DA83-77F746770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456" y="4857329"/>
            <a:ext cx="683970" cy="6236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70A0370-CD84-FF21-3482-7A31D49302BF}"/>
              </a:ext>
            </a:extLst>
          </p:cNvPr>
          <p:cNvSpPr txBox="1"/>
          <p:nvPr/>
        </p:nvSpPr>
        <p:spPr>
          <a:xfrm>
            <a:off x="10060392" y="4430545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기본 공격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9A02D4-4D69-63D9-C58A-72C6C67C1C81}"/>
              </a:ext>
            </a:extLst>
          </p:cNvPr>
          <p:cNvSpPr txBox="1"/>
          <p:nvPr/>
        </p:nvSpPr>
        <p:spPr>
          <a:xfrm>
            <a:off x="9408072" y="5644558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이동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E93DEC7-B937-640F-A1B5-7E504D33C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393" y="4407974"/>
            <a:ext cx="777891" cy="7226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5C03980-5C81-F931-E9CE-3EFA81C935E4}"/>
              </a:ext>
            </a:extLst>
          </p:cNvPr>
          <p:cNvSpPr txBox="1"/>
          <p:nvPr/>
        </p:nvSpPr>
        <p:spPr>
          <a:xfrm>
            <a:off x="6905880" y="5206065"/>
            <a:ext cx="933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스킬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6B717886-E28B-78FC-F5FE-DC8BB864B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8935" y="1666599"/>
            <a:ext cx="2347163" cy="1383912"/>
          </a:xfrm>
          <a:prstGeom prst="rect">
            <a:avLst/>
          </a:prstGeom>
        </p:spPr>
      </p:pic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F63A6FC-1933-18EC-AD45-FE91E47D5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66640"/>
              </p:ext>
            </p:extLst>
          </p:nvPr>
        </p:nvGraphicFramePr>
        <p:xfrm>
          <a:off x="1376767" y="4774164"/>
          <a:ext cx="440467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810212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929509320"/>
                    </a:ext>
                  </a:extLst>
                </a:gridCol>
                <a:gridCol w="2905443">
                  <a:extLst>
                    <a:ext uri="{9D8B030D-6E8A-4147-A177-3AD203B41FA5}">
                      <a16:colId xmlns:a16="http://schemas.microsoft.com/office/drawing/2014/main" val="263594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선택된 기물의 능력치다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97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공격을 할 수 있는 버튼이다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48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할 수 있는 버튼이다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24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수 있는 버튼이다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335077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FF35ED50-8551-B5ED-DC2B-3E82B44FA46D}"/>
              </a:ext>
            </a:extLst>
          </p:cNvPr>
          <p:cNvSpPr/>
          <p:nvPr/>
        </p:nvSpPr>
        <p:spPr>
          <a:xfrm>
            <a:off x="8710229" y="1591343"/>
            <a:ext cx="2510553" cy="15297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오각형 66">
            <a:extLst>
              <a:ext uri="{FF2B5EF4-FFF2-40B4-BE49-F238E27FC236}">
                <a16:creationId xmlns:a16="http://schemas.microsoft.com/office/drawing/2014/main" id="{9114C3B7-254A-08D9-58F4-AFAB5714B8C2}"/>
              </a:ext>
            </a:extLst>
          </p:cNvPr>
          <p:cNvSpPr>
            <a:spLocks noChangeAspect="1"/>
          </p:cNvSpPr>
          <p:nvPr/>
        </p:nvSpPr>
        <p:spPr>
          <a:xfrm>
            <a:off x="8587356" y="1467442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381E3DA-4B61-F776-DE50-9AA7AFAE78D5}"/>
              </a:ext>
            </a:extLst>
          </p:cNvPr>
          <p:cNvSpPr/>
          <p:nvPr/>
        </p:nvSpPr>
        <p:spPr>
          <a:xfrm>
            <a:off x="9769492" y="3570863"/>
            <a:ext cx="850883" cy="8371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FADCD2-FF64-7E90-C9CA-228BEB620588}"/>
              </a:ext>
            </a:extLst>
          </p:cNvPr>
          <p:cNvSpPr/>
          <p:nvPr/>
        </p:nvSpPr>
        <p:spPr>
          <a:xfrm>
            <a:off x="8889211" y="4833278"/>
            <a:ext cx="933450" cy="7010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3A26E60-A380-D640-4058-B06E2C6ED804}"/>
              </a:ext>
            </a:extLst>
          </p:cNvPr>
          <p:cNvSpPr/>
          <p:nvPr/>
        </p:nvSpPr>
        <p:spPr>
          <a:xfrm>
            <a:off x="7396786" y="4340564"/>
            <a:ext cx="850883" cy="8371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각형 70">
            <a:extLst>
              <a:ext uri="{FF2B5EF4-FFF2-40B4-BE49-F238E27FC236}">
                <a16:creationId xmlns:a16="http://schemas.microsoft.com/office/drawing/2014/main" id="{054E3A4D-47B0-F061-25F4-87B60B25CADC}"/>
              </a:ext>
            </a:extLst>
          </p:cNvPr>
          <p:cNvSpPr>
            <a:spLocks noChangeAspect="1"/>
          </p:cNvSpPr>
          <p:nvPr/>
        </p:nvSpPr>
        <p:spPr>
          <a:xfrm>
            <a:off x="7299717" y="4203497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2" name="오각형 71">
            <a:extLst>
              <a:ext uri="{FF2B5EF4-FFF2-40B4-BE49-F238E27FC236}">
                <a16:creationId xmlns:a16="http://schemas.microsoft.com/office/drawing/2014/main" id="{B412FDF2-BE6B-7437-F970-C305F8ED2A01}"/>
              </a:ext>
            </a:extLst>
          </p:cNvPr>
          <p:cNvSpPr>
            <a:spLocks noChangeAspect="1"/>
          </p:cNvSpPr>
          <p:nvPr/>
        </p:nvSpPr>
        <p:spPr>
          <a:xfrm>
            <a:off x="9646619" y="3446386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3" name="오각형 72">
            <a:extLst>
              <a:ext uri="{FF2B5EF4-FFF2-40B4-BE49-F238E27FC236}">
                <a16:creationId xmlns:a16="http://schemas.microsoft.com/office/drawing/2014/main" id="{E5DABA16-54C6-DF8A-0FEA-0C9C870F6530}"/>
              </a:ext>
            </a:extLst>
          </p:cNvPr>
          <p:cNvSpPr>
            <a:spLocks noChangeAspect="1"/>
          </p:cNvSpPr>
          <p:nvPr/>
        </p:nvSpPr>
        <p:spPr>
          <a:xfrm>
            <a:off x="8761842" y="4694872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36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A6D204E6-2AC3-1E6B-A61A-4615590F1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7"/>
          <a:stretch/>
        </p:blipFill>
        <p:spPr>
          <a:xfrm>
            <a:off x="1200487" y="1536908"/>
            <a:ext cx="9791025" cy="3006518"/>
          </a:xfrm>
          <a:prstGeom prst="rect">
            <a:avLst/>
          </a:prstGeom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스킬 관련</a:t>
            </a:r>
          </a:p>
        </p:txBody>
      </p:sp>
      <p:sp>
        <p:nvSpPr>
          <p:cNvPr id="3" name="Rect 0">
            <a:extLst>
              <a:ext uri="{FF2B5EF4-FFF2-40B4-BE49-F238E27FC236}">
                <a16:creationId xmlns:a16="http://schemas.microsoft.com/office/drawing/2014/main" id="{844D0423-B8B0-022F-45C1-04C16C11C1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28</a:t>
            </a:fld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18373342-0FA4-070F-476E-795B06FBA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60388"/>
              </p:ext>
            </p:extLst>
          </p:nvPr>
        </p:nvGraphicFramePr>
        <p:xfrm>
          <a:off x="2583180" y="4774164"/>
          <a:ext cx="702564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810212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929509320"/>
                    </a:ext>
                  </a:extLst>
                </a:gridCol>
                <a:gridCol w="5526405">
                  <a:extLst>
                    <a:ext uri="{9D8B030D-6E8A-4147-A177-3AD203B41FA5}">
                      <a16:colId xmlns:a16="http://schemas.microsoft.com/office/drawing/2014/main" val="263594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 옵션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창에 표기 되는 스킬 카드의 종류를 선택할 수 있는 버튼이다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97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덱에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있는 스킬 카드다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48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뒤로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창을 닫을 수 있는 버튼이다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063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마우스 휠 이나 드래그 하는 것으로 좌우로 움직일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247521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FCE64ADE-E0BB-5DAE-65E9-7E504C5EDE3A}"/>
              </a:ext>
            </a:extLst>
          </p:cNvPr>
          <p:cNvSpPr/>
          <p:nvPr/>
        </p:nvSpPr>
        <p:spPr>
          <a:xfrm>
            <a:off x="1110729" y="2288850"/>
            <a:ext cx="1251471" cy="12163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9B4407-FA54-7D2C-F45D-E96FADD76A36}"/>
              </a:ext>
            </a:extLst>
          </p:cNvPr>
          <p:cNvSpPr/>
          <p:nvPr/>
        </p:nvSpPr>
        <p:spPr>
          <a:xfrm>
            <a:off x="2352675" y="4257141"/>
            <a:ext cx="8467725" cy="28628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FE4C6B-8D6C-CEF3-B2AC-9F357126A978}"/>
              </a:ext>
            </a:extLst>
          </p:cNvPr>
          <p:cNvSpPr/>
          <p:nvPr/>
        </p:nvSpPr>
        <p:spPr>
          <a:xfrm>
            <a:off x="3143250" y="2412650"/>
            <a:ext cx="1343025" cy="1797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각형 74">
            <a:extLst>
              <a:ext uri="{FF2B5EF4-FFF2-40B4-BE49-F238E27FC236}">
                <a16:creationId xmlns:a16="http://schemas.microsoft.com/office/drawing/2014/main" id="{97DDB313-55C6-BB83-BBCB-3DAD228732B7}"/>
              </a:ext>
            </a:extLst>
          </p:cNvPr>
          <p:cNvSpPr>
            <a:spLocks noChangeAspect="1"/>
          </p:cNvSpPr>
          <p:nvPr/>
        </p:nvSpPr>
        <p:spPr>
          <a:xfrm>
            <a:off x="987856" y="2174885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9" name="오각형 68">
            <a:extLst>
              <a:ext uri="{FF2B5EF4-FFF2-40B4-BE49-F238E27FC236}">
                <a16:creationId xmlns:a16="http://schemas.microsoft.com/office/drawing/2014/main" id="{2796AEAB-2D62-245D-0445-4536BEDD640D}"/>
              </a:ext>
            </a:extLst>
          </p:cNvPr>
          <p:cNvSpPr>
            <a:spLocks noChangeAspect="1"/>
          </p:cNvSpPr>
          <p:nvPr/>
        </p:nvSpPr>
        <p:spPr>
          <a:xfrm>
            <a:off x="3020377" y="2306496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6" name="오각형 75">
            <a:extLst>
              <a:ext uri="{FF2B5EF4-FFF2-40B4-BE49-F238E27FC236}">
                <a16:creationId xmlns:a16="http://schemas.microsoft.com/office/drawing/2014/main" id="{C2E0C0EF-B411-ACDC-74D1-DBFD1B446C38}"/>
              </a:ext>
            </a:extLst>
          </p:cNvPr>
          <p:cNvSpPr>
            <a:spLocks noChangeAspect="1"/>
          </p:cNvSpPr>
          <p:nvPr/>
        </p:nvSpPr>
        <p:spPr>
          <a:xfrm>
            <a:off x="2239327" y="4134268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F1100-CE17-D0C4-9E89-13BA1D35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55" y="3879467"/>
            <a:ext cx="658425" cy="6523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4564A1-1659-C423-EE1D-5FACE480F424}"/>
              </a:ext>
            </a:extLst>
          </p:cNvPr>
          <p:cNvSpPr/>
          <p:nvPr/>
        </p:nvSpPr>
        <p:spPr>
          <a:xfrm>
            <a:off x="1461155" y="3879467"/>
            <a:ext cx="658425" cy="652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>
            <a:extLst>
              <a:ext uri="{FF2B5EF4-FFF2-40B4-BE49-F238E27FC236}">
                <a16:creationId xmlns:a16="http://schemas.microsoft.com/office/drawing/2014/main" id="{A51EE33F-726D-EA58-7794-22814DD4AD3B}"/>
              </a:ext>
            </a:extLst>
          </p:cNvPr>
          <p:cNvSpPr>
            <a:spLocks noChangeAspect="1"/>
          </p:cNvSpPr>
          <p:nvPr/>
        </p:nvSpPr>
        <p:spPr>
          <a:xfrm>
            <a:off x="1341408" y="3775234"/>
            <a:ext cx="245745" cy="24574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09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– </a:t>
            </a:r>
            <a:r>
              <a:rPr lang="ko-KR" altLang="en-US" dirty="0"/>
              <a:t>스킬 창 차트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164A98-733F-42EB-F557-22DFE718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49" y="1879600"/>
            <a:ext cx="356950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6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754"/>
              </p:ext>
            </p:extLst>
          </p:nvPr>
        </p:nvGraphicFramePr>
        <p:xfrm>
          <a:off x="1432555" y="3033920"/>
          <a:ext cx="9326890" cy="1587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문서는 게임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‘Fantasy Chess’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카드의 구성 및 정보와 디자인에 필요한 가이드 라인을 정리한 문서다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문서에 정리된 내용들은 카드를 디자인할 경우 필수적으로 확인해야 하는 내용이다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후추 새로운 카드들이 지속적으로 추가 되어 게임의 밸런스가 무너지는 것을 막기위해 해당 문서의 가이드 라인을 최대한 지킬 것을 권장한다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가이드 라인이 카드 디자인에 문제가 될 경우 크지 않는 선에서는 가이드 라인을 벗어나는 것을 허용한다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 - </a:t>
            </a:r>
            <a:r>
              <a:rPr lang="ko-KR" altLang="en-US" dirty="0"/>
              <a:t>구상도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C327AB3-D617-F861-BD37-EBCFACE7A4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19"/>
          <a:stretch/>
        </p:blipFill>
        <p:spPr>
          <a:xfrm>
            <a:off x="7366908" y="5102364"/>
            <a:ext cx="2487384" cy="1247124"/>
          </a:xfrm>
          <a:prstGeom prst="rect">
            <a:avLst/>
          </a:prstGeom>
        </p:spPr>
      </p:pic>
      <p:sp>
        <p:nvSpPr>
          <p:cNvPr id="9" name="Rect 0">
            <a:extLst>
              <a:ext uri="{FF2B5EF4-FFF2-40B4-BE49-F238E27FC236}">
                <a16:creationId xmlns:a16="http://schemas.microsoft.com/office/drawing/2014/main" id="{E9420AFF-5CE4-1BD1-70AB-7683574E0A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7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31</a:t>
            </a:fld>
            <a:endParaRPr lang="ko-KR" altLang="en-US"/>
          </a:p>
        </p:txBody>
      </p:sp>
      <p:pic>
        <p:nvPicPr>
          <p:cNvPr id="209" name="그림 208">
            <a:extLst>
              <a:ext uri="{FF2B5EF4-FFF2-40B4-BE49-F238E27FC236}">
                <a16:creationId xmlns:a16="http://schemas.microsoft.com/office/drawing/2014/main" id="{397553B6-E684-6246-1932-F9DEF7A60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67" y="2353856"/>
            <a:ext cx="4919733" cy="4447439"/>
          </a:xfrm>
          <a:prstGeom prst="rect">
            <a:avLst/>
          </a:prstGeom>
        </p:spPr>
      </p:pic>
      <p:pic>
        <p:nvPicPr>
          <p:cNvPr id="210" name="그림 209">
            <a:extLst>
              <a:ext uri="{FF2B5EF4-FFF2-40B4-BE49-F238E27FC236}">
                <a16:creationId xmlns:a16="http://schemas.microsoft.com/office/drawing/2014/main" id="{B6D85A29-1960-7E3A-E429-AB2483A3F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312" y="672432"/>
            <a:ext cx="12192000" cy="3601013"/>
          </a:xfrm>
          <a:prstGeom prst="rect">
            <a:avLst/>
          </a:prstGeom>
        </p:spPr>
      </p:pic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3AF0528-B344-6109-C53F-5159484A50C0}"/>
              </a:ext>
            </a:extLst>
          </p:cNvPr>
          <p:cNvSpPr>
            <a:spLocks noChangeAspect="1"/>
          </p:cNvSpPr>
          <p:nvPr/>
        </p:nvSpPr>
        <p:spPr>
          <a:xfrm>
            <a:off x="275312" y="3506014"/>
            <a:ext cx="2232000" cy="3162000"/>
          </a:xfrm>
          <a:prstGeom prst="roundRect">
            <a:avLst>
              <a:gd name="adj" fmla="val 313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5A35A5F-074A-8A3C-2526-35D5CF027AF7}"/>
              </a:ext>
            </a:extLst>
          </p:cNvPr>
          <p:cNvSpPr>
            <a:spLocks noChangeAspect="1"/>
          </p:cNvSpPr>
          <p:nvPr/>
        </p:nvSpPr>
        <p:spPr>
          <a:xfrm>
            <a:off x="311312" y="3557013"/>
            <a:ext cx="2160000" cy="30600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E96D4F2F-50F2-5AA7-1B86-4211962D14D2}"/>
              </a:ext>
            </a:extLst>
          </p:cNvPr>
          <p:cNvSpPr>
            <a:spLocks/>
          </p:cNvSpPr>
          <p:nvPr/>
        </p:nvSpPr>
        <p:spPr>
          <a:xfrm>
            <a:off x="347312" y="3608295"/>
            <a:ext cx="2088000" cy="2954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84E7089-8713-FC9A-CBF1-5F6CCA02D2C7}"/>
              </a:ext>
            </a:extLst>
          </p:cNvPr>
          <p:cNvSpPr>
            <a:spLocks/>
          </p:cNvSpPr>
          <p:nvPr/>
        </p:nvSpPr>
        <p:spPr>
          <a:xfrm>
            <a:off x="390338" y="5910748"/>
            <a:ext cx="2016000" cy="53072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A156E6AF-628B-93CC-B1EA-5BB66B5CFFBB}"/>
              </a:ext>
            </a:extLst>
          </p:cNvPr>
          <p:cNvSpPr>
            <a:spLocks/>
          </p:cNvSpPr>
          <p:nvPr/>
        </p:nvSpPr>
        <p:spPr>
          <a:xfrm>
            <a:off x="383312" y="3662850"/>
            <a:ext cx="2016000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사각형: 잘린 한쪽 모서리 215">
            <a:extLst>
              <a:ext uri="{FF2B5EF4-FFF2-40B4-BE49-F238E27FC236}">
                <a16:creationId xmlns:a16="http://schemas.microsoft.com/office/drawing/2014/main" id="{3453DEB7-90FB-634F-BA5B-F7CA0F252D0C}"/>
              </a:ext>
            </a:extLst>
          </p:cNvPr>
          <p:cNvSpPr/>
          <p:nvPr/>
        </p:nvSpPr>
        <p:spPr>
          <a:xfrm rot="10800000">
            <a:off x="1872824" y="3608295"/>
            <a:ext cx="562488" cy="252000"/>
          </a:xfrm>
          <a:prstGeom prst="snip1Rect">
            <a:avLst>
              <a:gd name="adj" fmla="val 2401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A1EF050-C280-1DC1-CD0F-C8EF5E040FF4}"/>
              </a:ext>
            </a:extLst>
          </p:cNvPr>
          <p:cNvSpPr>
            <a:spLocks/>
          </p:cNvSpPr>
          <p:nvPr/>
        </p:nvSpPr>
        <p:spPr>
          <a:xfrm>
            <a:off x="390338" y="5628562"/>
            <a:ext cx="2016000" cy="252002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8D0B30B0-84FE-2F84-C16E-3D633C96751D}"/>
              </a:ext>
            </a:extLst>
          </p:cNvPr>
          <p:cNvGrpSpPr/>
          <p:nvPr/>
        </p:nvGrpSpPr>
        <p:grpSpPr>
          <a:xfrm>
            <a:off x="362676" y="6326014"/>
            <a:ext cx="2072636" cy="237195"/>
            <a:chOff x="1257537" y="4424462"/>
            <a:chExt cx="2072636" cy="25231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19" name="사각형: 잘린 한쪽 모서리 218">
              <a:extLst>
                <a:ext uri="{FF2B5EF4-FFF2-40B4-BE49-F238E27FC236}">
                  <a16:creationId xmlns:a16="http://schemas.microsoft.com/office/drawing/2014/main" id="{67F2D3DC-35BF-470D-0822-056456FA27FE}"/>
                </a:ext>
              </a:extLst>
            </p:cNvPr>
            <p:cNvSpPr/>
            <p:nvPr/>
          </p:nvSpPr>
          <p:spPr>
            <a:xfrm>
              <a:off x="1257537" y="4424462"/>
              <a:ext cx="2072636" cy="252314"/>
            </a:xfrm>
            <a:prstGeom prst="snip1Rect">
              <a:avLst>
                <a:gd name="adj" fmla="val 27243"/>
              </a:avLst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0" name="그룹 219">
              <a:extLst>
                <a:ext uri="{FF2B5EF4-FFF2-40B4-BE49-F238E27FC236}">
                  <a16:creationId xmlns:a16="http://schemas.microsoft.com/office/drawing/2014/main" id="{F44DDCBD-62DB-95B5-417B-A8B30AE9D608}"/>
                </a:ext>
              </a:extLst>
            </p:cNvPr>
            <p:cNvGrpSpPr/>
            <p:nvPr/>
          </p:nvGrpSpPr>
          <p:grpSpPr>
            <a:xfrm>
              <a:off x="1285199" y="4481948"/>
              <a:ext cx="2008974" cy="170464"/>
              <a:chOff x="1285199" y="4469807"/>
              <a:chExt cx="2102090" cy="170464"/>
            </a:xfrm>
            <a:grpFill/>
          </p:grpSpPr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B05AEDB0-DAB6-6AF8-BF44-654344F89D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5199" y="4469807"/>
                <a:ext cx="504776" cy="170464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dirty="0">
                    <a:solidFill>
                      <a:schemeClr val="tx1"/>
                    </a:solidFill>
                  </a:rPr>
                  <a:t>00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4DD56936-5153-102E-B92E-18054C00C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7637" y="4469807"/>
                <a:ext cx="504776" cy="170464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dirty="0">
                    <a:solidFill>
                      <a:schemeClr val="tx1"/>
                    </a:solidFill>
                  </a:rPr>
                  <a:t>00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90038648-CED3-BB05-3ADC-F244ADC00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50075" y="4469807"/>
                <a:ext cx="504776" cy="170464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dirty="0">
                    <a:solidFill>
                      <a:schemeClr val="tx1"/>
                    </a:solidFill>
                  </a:rPr>
                  <a:t>00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D97C0DAC-0ECA-58D1-FAE6-C860C68042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2513" y="4469807"/>
                <a:ext cx="504776" cy="170464"/>
              </a:xfrm>
              <a:prstGeom prst="rect">
                <a:avLst/>
              </a:prstGeom>
              <a:grpFill/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900" dirty="0">
                    <a:solidFill>
                      <a:schemeClr val="tx1"/>
                    </a:solidFill>
                  </a:rPr>
                  <a:t>00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25" name="그림 224">
            <a:extLst>
              <a:ext uri="{FF2B5EF4-FFF2-40B4-BE49-F238E27FC236}">
                <a16:creationId xmlns:a16="http://schemas.microsoft.com/office/drawing/2014/main" id="{B495E364-DDFB-FE3F-F800-2440CD915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07" y="6336211"/>
            <a:ext cx="209373" cy="216301"/>
          </a:xfrm>
          <a:prstGeom prst="rect">
            <a:avLst/>
          </a:prstGeom>
        </p:spPr>
      </p:pic>
      <p:pic>
        <p:nvPicPr>
          <p:cNvPr id="226" name="그림 225">
            <a:extLst>
              <a:ext uri="{FF2B5EF4-FFF2-40B4-BE49-F238E27FC236}">
                <a16:creationId xmlns:a16="http://schemas.microsoft.com/office/drawing/2014/main" id="{5F69A586-F3A0-B8CB-BDC2-49E51C95F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00" y="6377281"/>
            <a:ext cx="163188" cy="173195"/>
          </a:xfrm>
          <a:prstGeom prst="rect">
            <a:avLst/>
          </a:prstGeom>
        </p:spPr>
      </p:pic>
      <p:pic>
        <p:nvPicPr>
          <p:cNvPr id="227" name="그림 226">
            <a:extLst>
              <a:ext uri="{FF2B5EF4-FFF2-40B4-BE49-F238E27FC236}">
                <a16:creationId xmlns:a16="http://schemas.microsoft.com/office/drawing/2014/main" id="{FDA7D36C-6BE2-3B02-1C9A-F686B3AB6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050" y="6346744"/>
            <a:ext cx="227847" cy="220920"/>
          </a:xfrm>
          <a:prstGeom prst="rect">
            <a:avLst/>
          </a:prstGeom>
        </p:spPr>
      </p:pic>
      <p:pic>
        <p:nvPicPr>
          <p:cNvPr id="228" name="그림 227">
            <a:extLst>
              <a:ext uri="{FF2B5EF4-FFF2-40B4-BE49-F238E27FC236}">
                <a16:creationId xmlns:a16="http://schemas.microsoft.com/office/drawing/2014/main" id="{E685BBAF-F36D-E8E4-A538-AA734BBAE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96" y="6348800"/>
            <a:ext cx="220150" cy="201676"/>
          </a:xfrm>
          <a:prstGeom prst="rect">
            <a:avLst/>
          </a:prstGeom>
        </p:spPr>
      </p:pic>
      <p:sp>
        <p:nvSpPr>
          <p:cNvPr id="229" name="사각형: 잘린 한쪽 모서리 228">
            <a:extLst>
              <a:ext uri="{FF2B5EF4-FFF2-40B4-BE49-F238E27FC236}">
                <a16:creationId xmlns:a16="http://schemas.microsoft.com/office/drawing/2014/main" id="{D27FAF2D-A232-1B4A-4D8C-A9550C68AFA7}"/>
              </a:ext>
            </a:extLst>
          </p:cNvPr>
          <p:cNvSpPr/>
          <p:nvPr/>
        </p:nvSpPr>
        <p:spPr>
          <a:xfrm>
            <a:off x="390338" y="5471780"/>
            <a:ext cx="991269" cy="129761"/>
          </a:xfrm>
          <a:prstGeom prst="snip1Rect">
            <a:avLst>
              <a:gd name="adj" fmla="val 27243"/>
            </a:avLst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75455EF0-1DE1-2C4B-E1C1-8A15D3D96274}"/>
              </a:ext>
            </a:extLst>
          </p:cNvPr>
          <p:cNvGrpSpPr/>
          <p:nvPr/>
        </p:nvGrpSpPr>
        <p:grpSpPr>
          <a:xfrm>
            <a:off x="2275007" y="1240408"/>
            <a:ext cx="3987060" cy="5135192"/>
            <a:chOff x="716915" y="1256083"/>
            <a:chExt cx="3987060" cy="5135192"/>
          </a:xfrm>
        </p:grpSpPr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F6AD83C3-7E35-2F16-85FE-1D23CA1B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9788" y="1503513"/>
              <a:ext cx="3798137" cy="4852837"/>
            </a:xfrm>
            <a:prstGeom prst="rect">
              <a:avLst/>
            </a:prstGeom>
          </p:spPr>
        </p:pic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78BE7C23-E52A-D347-14E4-C9D0897526A4}"/>
                </a:ext>
              </a:extLst>
            </p:cNvPr>
            <p:cNvSpPr/>
            <p:nvPr/>
          </p:nvSpPr>
          <p:spPr>
            <a:xfrm>
              <a:off x="865846" y="3973888"/>
              <a:ext cx="3781506" cy="238077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오각형 233">
              <a:extLst>
                <a:ext uri="{FF2B5EF4-FFF2-40B4-BE49-F238E27FC236}">
                  <a16:creationId xmlns:a16="http://schemas.microsoft.com/office/drawing/2014/main" id="{74900CC0-7A39-4EEC-DB9E-BDBBC60CE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6634" y="2647795"/>
              <a:ext cx="245745" cy="245745"/>
            </a:xfrm>
            <a:prstGeom prst="pentagon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2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47C3E6F0-6E8F-B9DE-1F36-7E6FB6E69A47}"/>
                </a:ext>
              </a:extLst>
            </p:cNvPr>
            <p:cNvSpPr/>
            <p:nvPr/>
          </p:nvSpPr>
          <p:spPr>
            <a:xfrm>
              <a:off x="818711" y="1408801"/>
              <a:ext cx="3885264" cy="498247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오각형 235">
              <a:extLst>
                <a:ext uri="{FF2B5EF4-FFF2-40B4-BE49-F238E27FC236}">
                  <a16:creationId xmlns:a16="http://schemas.microsoft.com/office/drawing/2014/main" id="{8F455EFD-70C5-C337-4A44-B4258DBB3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6915" y="1256083"/>
              <a:ext cx="245745" cy="245745"/>
            </a:xfrm>
            <a:prstGeom prst="pentagon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1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7" name="오각형 236">
              <a:extLst>
                <a:ext uri="{FF2B5EF4-FFF2-40B4-BE49-F238E27FC236}">
                  <a16:creationId xmlns:a16="http://schemas.microsoft.com/office/drawing/2014/main" id="{A9F198FF-48CD-2F0B-949C-C12E3948C6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973" y="3851015"/>
              <a:ext cx="245745" cy="245745"/>
            </a:xfrm>
            <a:prstGeom prst="pentagon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3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875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5FF0E9-F46C-FCED-ECC5-9187AAEB0101}"/>
              </a:ext>
            </a:extLst>
          </p:cNvPr>
          <p:cNvGrpSpPr>
            <a:grpSpLocks noChangeAspect="1"/>
          </p:cNvGrpSpPr>
          <p:nvPr/>
        </p:nvGrpSpPr>
        <p:grpSpPr>
          <a:xfrm>
            <a:off x="9589357" y="1620091"/>
            <a:ext cx="228213" cy="369018"/>
            <a:chOff x="9589357" y="1620091"/>
            <a:chExt cx="228213" cy="36901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D9A681-4714-5657-25BD-FE3A6F05379D}"/>
                </a:ext>
              </a:extLst>
            </p:cNvPr>
            <p:cNvSpPr/>
            <p:nvPr/>
          </p:nvSpPr>
          <p:spPr>
            <a:xfrm>
              <a:off x="9589357" y="1620091"/>
              <a:ext cx="228213" cy="3690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1/2 액자 23">
              <a:extLst>
                <a:ext uri="{FF2B5EF4-FFF2-40B4-BE49-F238E27FC236}">
                  <a16:creationId xmlns:a16="http://schemas.microsoft.com/office/drawing/2014/main" id="{83F9659B-9B6D-83BE-40E1-7255EA2E1126}"/>
                </a:ext>
              </a:extLst>
            </p:cNvPr>
            <p:cNvSpPr/>
            <p:nvPr/>
          </p:nvSpPr>
          <p:spPr>
            <a:xfrm flipV="1">
              <a:off x="9589357" y="1760509"/>
              <a:ext cx="78193" cy="228600"/>
            </a:xfrm>
            <a:prstGeom prst="halfFrame">
              <a:avLst>
                <a:gd name="adj1" fmla="val 53625"/>
                <a:gd name="adj2" fmla="val 4541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DBBE78-0D8B-3043-250C-CE9CBDDA6909}"/>
              </a:ext>
            </a:extLst>
          </p:cNvPr>
          <p:cNvSpPr/>
          <p:nvPr/>
        </p:nvSpPr>
        <p:spPr>
          <a:xfrm flipH="1">
            <a:off x="8731518" y="3123666"/>
            <a:ext cx="228213" cy="3690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1/2 액자 28">
            <a:extLst>
              <a:ext uri="{FF2B5EF4-FFF2-40B4-BE49-F238E27FC236}">
                <a16:creationId xmlns:a16="http://schemas.microsoft.com/office/drawing/2014/main" id="{A10A3030-0C76-3065-237A-4720E67A894B}"/>
              </a:ext>
            </a:extLst>
          </p:cNvPr>
          <p:cNvSpPr/>
          <p:nvPr/>
        </p:nvSpPr>
        <p:spPr>
          <a:xfrm flipH="1" flipV="1">
            <a:off x="8881538" y="3264084"/>
            <a:ext cx="78193" cy="228600"/>
          </a:xfrm>
          <a:prstGeom prst="halfFrame">
            <a:avLst>
              <a:gd name="adj1" fmla="val 53625"/>
              <a:gd name="adj2" fmla="val 454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D195A70-8435-551D-AB4B-2910D96C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36" y="1439863"/>
            <a:ext cx="4925995" cy="4450466"/>
          </a:xfrm>
          <a:prstGeom prst="rect">
            <a:avLst/>
          </a:prstGeom>
          <a:scene3d>
            <a:camera prst="perspectiveRelaxedModerately">
              <a:rot lat="18000000" lon="0" rev="0"/>
            </a:camera>
            <a:lightRig rig="threePt" dir="t"/>
          </a:scene3d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BF1FF60-CAA6-4C92-0D28-AE66E169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359" y="2571079"/>
            <a:ext cx="4925995" cy="4450466"/>
          </a:xfrm>
          <a:prstGeom prst="rect">
            <a:avLst/>
          </a:prstGeom>
          <a:scene3d>
            <a:camera prst="perspectiveRelaxedModerately">
              <a:rot lat="180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8840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43293F0-B7AB-1695-2DE9-E4CB435A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20" y="1568246"/>
            <a:ext cx="4919898" cy="4450466"/>
          </a:xfrm>
          <a:prstGeom prst="rect">
            <a:avLst/>
          </a:prstGeom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5FF0E9-F46C-FCED-ECC5-9187AAEB0101}"/>
              </a:ext>
            </a:extLst>
          </p:cNvPr>
          <p:cNvGrpSpPr>
            <a:grpSpLocks noChangeAspect="1"/>
          </p:cNvGrpSpPr>
          <p:nvPr/>
        </p:nvGrpSpPr>
        <p:grpSpPr>
          <a:xfrm>
            <a:off x="9589357" y="1620091"/>
            <a:ext cx="228213" cy="369018"/>
            <a:chOff x="9589357" y="1620091"/>
            <a:chExt cx="228213" cy="36901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D9A681-4714-5657-25BD-FE3A6F05379D}"/>
                </a:ext>
              </a:extLst>
            </p:cNvPr>
            <p:cNvSpPr/>
            <p:nvPr/>
          </p:nvSpPr>
          <p:spPr>
            <a:xfrm>
              <a:off x="9589357" y="1620091"/>
              <a:ext cx="228213" cy="3690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1/2 액자 23">
              <a:extLst>
                <a:ext uri="{FF2B5EF4-FFF2-40B4-BE49-F238E27FC236}">
                  <a16:creationId xmlns:a16="http://schemas.microsoft.com/office/drawing/2014/main" id="{83F9659B-9B6D-83BE-40E1-7255EA2E1126}"/>
                </a:ext>
              </a:extLst>
            </p:cNvPr>
            <p:cNvSpPr/>
            <p:nvPr/>
          </p:nvSpPr>
          <p:spPr>
            <a:xfrm flipV="1">
              <a:off x="9589357" y="1760509"/>
              <a:ext cx="78193" cy="228600"/>
            </a:xfrm>
            <a:prstGeom prst="halfFrame">
              <a:avLst>
                <a:gd name="adj1" fmla="val 53625"/>
                <a:gd name="adj2" fmla="val 4541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35F2FC-1235-71DE-0453-D7DDF0668AAE}"/>
              </a:ext>
            </a:extLst>
          </p:cNvPr>
          <p:cNvGrpSpPr/>
          <p:nvPr/>
        </p:nvGrpSpPr>
        <p:grpSpPr>
          <a:xfrm>
            <a:off x="3122097" y="4838511"/>
            <a:ext cx="454942" cy="451243"/>
            <a:chOff x="3122097" y="4838511"/>
            <a:chExt cx="454942" cy="4512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D2131DC-23CF-534D-8708-B157B9F26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2097" y="4838511"/>
              <a:ext cx="454942" cy="45124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FEA7610-989D-38B7-D0D0-0F49E949B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30686" y="4862034"/>
              <a:ext cx="237765" cy="377985"/>
            </a:xfrm>
            <a:prstGeom prst="rect">
              <a:avLst/>
            </a:prstGeom>
          </p:spPr>
        </p:pic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DBBE78-0D8B-3043-250C-CE9CBDDA6909}"/>
              </a:ext>
            </a:extLst>
          </p:cNvPr>
          <p:cNvSpPr/>
          <p:nvPr/>
        </p:nvSpPr>
        <p:spPr>
          <a:xfrm flipH="1">
            <a:off x="8731518" y="3123666"/>
            <a:ext cx="228213" cy="3690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1/2 액자 28">
            <a:extLst>
              <a:ext uri="{FF2B5EF4-FFF2-40B4-BE49-F238E27FC236}">
                <a16:creationId xmlns:a16="http://schemas.microsoft.com/office/drawing/2014/main" id="{A10A3030-0C76-3065-237A-4720E67A894B}"/>
              </a:ext>
            </a:extLst>
          </p:cNvPr>
          <p:cNvSpPr/>
          <p:nvPr/>
        </p:nvSpPr>
        <p:spPr>
          <a:xfrm flipH="1" flipV="1">
            <a:off x="8881538" y="3264084"/>
            <a:ext cx="78193" cy="228600"/>
          </a:xfrm>
          <a:prstGeom prst="halfFrame">
            <a:avLst>
              <a:gd name="adj1" fmla="val 53625"/>
              <a:gd name="adj2" fmla="val 4541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08AB799-69D9-11DD-98E4-E3767A67B3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8703" y="2665459"/>
            <a:ext cx="243861" cy="38408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0C93D85-7BFB-80DD-FCC7-8874388A6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0940" y="1599252"/>
            <a:ext cx="243861" cy="38408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3B1CEE-22C4-2802-E398-81C2BD5B9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086" y="5240019"/>
            <a:ext cx="237765" cy="377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C880A34-E849-0107-72F0-CC21ABBAF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6048" y="5595779"/>
            <a:ext cx="237765" cy="37798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120CB48-3DCF-F21C-27AF-7721E4043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9734" y="4862034"/>
            <a:ext cx="237765" cy="3779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36E657-94CF-4A0F-924D-4951D71DE3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8880" y="4862034"/>
            <a:ext cx="510423" cy="510423"/>
          </a:xfrm>
          <a:prstGeom prst="rect">
            <a:avLst/>
          </a:prstGeom>
        </p:spPr>
      </p:pic>
      <p:sp>
        <p:nvSpPr>
          <p:cNvPr id="10" name="육각형 9">
            <a:extLst>
              <a:ext uri="{FF2B5EF4-FFF2-40B4-BE49-F238E27FC236}">
                <a16:creationId xmlns:a16="http://schemas.microsoft.com/office/drawing/2014/main" id="{0CF91C4D-7707-B5C7-233D-1FD43E4F3F95}"/>
              </a:ext>
            </a:extLst>
          </p:cNvPr>
          <p:cNvSpPr/>
          <p:nvPr/>
        </p:nvSpPr>
        <p:spPr>
          <a:xfrm rot="5400000">
            <a:off x="2996756" y="4561749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EB7E0AE5-43C9-56EA-9FAE-B2E7E316BB22}"/>
              </a:ext>
            </a:extLst>
          </p:cNvPr>
          <p:cNvSpPr/>
          <p:nvPr/>
        </p:nvSpPr>
        <p:spPr>
          <a:xfrm rot="5400000">
            <a:off x="3386827" y="4561749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6ECA6694-378F-8766-7952-79C86F81090C}"/>
              </a:ext>
            </a:extLst>
          </p:cNvPr>
          <p:cNvSpPr/>
          <p:nvPr/>
        </p:nvSpPr>
        <p:spPr>
          <a:xfrm rot="5400000">
            <a:off x="3786117" y="4561749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59603433-244A-9265-EC1D-4E4FCBD52451}"/>
              </a:ext>
            </a:extLst>
          </p:cNvPr>
          <p:cNvSpPr/>
          <p:nvPr/>
        </p:nvSpPr>
        <p:spPr>
          <a:xfrm rot="5400000">
            <a:off x="3586309" y="4921466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육각형 13">
            <a:extLst>
              <a:ext uri="{FF2B5EF4-FFF2-40B4-BE49-F238E27FC236}">
                <a16:creationId xmlns:a16="http://schemas.microsoft.com/office/drawing/2014/main" id="{E414100D-4296-8662-8152-8B6EF08A79EB}"/>
              </a:ext>
            </a:extLst>
          </p:cNvPr>
          <p:cNvSpPr/>
          <p:nvPr/>
        </p:nvSpPr>
        <p:spPr>
          <a:xfrm rot="5400000">
            <a:off x="3985599" y="4921466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F6A4285D-B30D-561E-1559-8DF1FB1972EF}"/>
              </a:ext>
            </a:extLst>
          </p:cNvPr>
          <p:cNvSpPr/>
          <p:nvPr/>
        </p:nvSpPr>
        <p:spPr>
          <a:xfrm rot="5400000">
            <a:off x="2403973" y="4921466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21AE345B-6EF3-3B67-D0C8-F7AC80BADB9A}"/>
              </a:ext>
            </a:extLst>
          </p:cNvPr>
          <p:cNvSpPr/>
          <p:nvPr/>
        </p:nvSpPr>
        <p:spPr>
          <a:xfrm rot="5400000">
            <a:off x="2803263" y="4921466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B9976569-B7FD-9E85-E8F3-CDE101F02760}"/>
              </a:ext>
            </a:extLst>
          </p:cNvPr>
          <p:cNvSpPr/>
          <p:nvPr/>
        </p:nvSpPr>
        <p:spPr>
          <a:xfrm rot="5400000">
            <a:off x="2597466" y="4561749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육각형 19">
            <a:extLst>
              <a:ext uri="{FF2B5EF4-FFF2-40B4-BE49-F238E27FC236}">
                <a16:creationId xmlns:a16="http://schemas.microsoft.com/office/drawing/2014/main" id="{BDF156D9-D138-B10D-6A13-A63A98EA8FAB}"/>
              </a:ext>
            </a:extLst>
          </p:cNvPr>
          <p:cNvSpPr/>
          <p:nvPr/>
        </p:nvSpPr>
        <p:spPr>
          <a:xfrm rot="5400000">
            <a:off x="2996756" y="5281969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5B0441F5-7354-4626-181B-6E88ED5A973F}"/>
              </a:ext>
            </a:extLst>
          </p:cNvPr>
          <p:cNvSpPr/>
          <p:nvPr/>
        </p:nvSpPr>
        <p:spPr>
          <a:xfrm rot="5400000">
            <a:off x="3386827" y="5281969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C317FDF9-8981-4A94-E2EE-EB23874F6E83}"/>
              </a:ext>
            </a:extLst>
          </p:cNvPr>
          <p:cNvSpPr/>
          <p:nvPr/>
        </p:nvSpPr>
        <p:spPr>
          <a:xfrm rot="5400000">
            <a:off x="3786117" y="5281969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810766AF-3496-4C96-2647-6BCDBE97988D}"/>
              </a:ext>
            </a:extLst>
          </p:cNvPr>
          <p:cNvSpPr/>
          <p:nvPr/>
        </p:nvSpPr>
        <p:spPr>
          <a:xfrm rot="5400000">
            <a:off x="2597466" y="5281969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D40A3A5D-F71A-4CBE-39FD-6F8B3A7650D5}"/>
              </a:ext>
            </a:extLst>
          </p:cNvPr>
          <p:cNvSpPr/>
          <p:nvPr/>
        </p:nvSpPr>
        <p:spPr>
          <a:xfrm rot="5400000">
            <a:off x="3586309" y="5641686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8FBFE7F8-A5CF-B8F9-DF17-A0C88CBAFEC4}"/>
              </a:ext>
            </a:extLst>
          </p:cNvPr>
          <p:cNvSpPr/>
          <p:nvPr/>
        </p:nvSpPr>
        <p:spPr>
          <a:xfrm rot="5400000">
            <a:off x="2803263" y="5641686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육각형 38">
            <a:extLst>
              <a:ext uri="{FF2B5EF4-FFF2-40B4-BE49-F238E27FC236}">
                <a16:creationId xmlns:a16="http://schemas.microsoft.com/office/drawing/2014/main" id="{22B2419F-D7FE-B4CC-532E-162C295ABCE7}"/>
              </a:ext>
            </a:extLst>
          </p:cNvPr>
          <p:cNvSpPr/>
          <p:nvPr/>
        </p:nvSpPr>
        <p:spPr>
          <a:xfrm rot="5400000">
            <a:off x="3194786" y="5641686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731F687B-A9CC-7B85-487D-52F19D03CAC9}"/>
              </a:ext>
            </a:extLst>
          </p:cNvPr>
          <p:cNvSpPr/>
          <p:nvPr/>
        </p:nvSpPr>
        <p:spPr>
          <a:xfrm rot="5400000">
            <a:off x="3586309" y="4187994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육각형 40">
            <a:extLst>
              <a:ext uri="{FF2B5EF4-FFF2-40B4-BE49-F238E27FC236}">
                <a16:creationId xmlns:a16="http://schemas.microsoft.com/office/drawing/2014/main" id="{E0C408D2-0227-66E4-F3AF-1B202F06377F}"/>
              </a:ext>
            </a:extLst>
          </p:cNvPr>
          <p:cNvSpPr/>
          <p:nvPr/>
        </p:nvSpPr>
        <p:spPr>
          <a:xfrm rot="5400000">
            <a:off x="2803263" y="4187994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육각형 41">
            <a:extLst>
              <a:ext uri="{FF2B5EF4-FFF2-40B4-BE49-F238E27FC236}">
                <a16:creationId xmlns:a16="http://schemas.microsoft.com/office/drawing/2014/main" id="{480134FA-2D46-E687-3334-8FC49F3CEE90}"/>
              </a:ext>
            </a:extLst>
          </p:cNvPr>
          <p:cNvSpPr/>
          <p:nvPr/>
        </p:nvSpPr>
        <p:spPr>
          <a:xfrm rot="5400000">
            <a:off x="3194786" y="4187994"/>
            <a:ext cx="309564" cy="2814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B7BCF183-7A1B-B54C-6646-040198CE02C0}"/>
              </a:ext>
            </a:extLst>
          </p:cNvPr>
          <p:cNvSpPr/>
          <p:nvPr/>
        </p:nvSpPr>
        <p:spPr>
          <a:xfrm rot="5400000">
            <a:off x="2752977" y="4154002"/>
            <a:ext cx="411476" cy="361949"/>
          </a:xfrm>
          <a:prstGeom prst="hexagon">
            <a:avLst/>
          </a:prstGeom>
          <a:noFill/>
          <a:ln w="38100" cmpd="tri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9A589B8-3A14-D616-0866-BBDEB4717F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114" y="4131531"/>
            <a:ext cx="243861" cy="384081"/>
          </a:xfrm>
          <a:prstGeom prst="rect">
            <a:avLst/>
          </a:prstGeom>
        </p:spPr>
      </p:pic>
      <p:sp>
        <p:nvSpPr>
          <p:cNvPr id="44" name="육각형 43">
            <a:extLst>
              <a:ext uri="{FF2B5EF4-FFF2-40B4-BE49-F238E27FC236}">
                <a16:creationId xmlns:a16="http://schemas.microsoft.com/office/drawing/2014/main" id="{4545124E-35AF-98E4-95D1-35001654CD0B}"/>
              </a:ext>
            </a:extLst>
          </p:cNvPr>
          <p:cNvSpPr/>
          <p:nvPr/>
        </p:nvSpPr>
        <p:spPr>
          <a:xfrm rot="5400000">
            <a:off x="3128067" y="3421079"/>
            <a:ext cx="411476" cy="361949"/>
          </a:xfrm>
          <a:prstGeom prst="hexagon">
            <a:avLst/>
          </a:prstGeom>
          <a:noFill/>
          <a:ln w="38100" cmpd="tri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5280B7-9AD2-E0DF-7824-356076526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7637" y="3410013"/>
            <a:ext cx="243861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62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5FF0E9-F46C-FCED-ECC5-9187AAEB0101}"/>
              </a:ext>
            </a:extLst>
          </p:cNvPr>
          <p:cNvGrpSpPr>
            <a:grpSpLocks noChangeAspect="1"/>
          </p:cNvGrpSpPr>
          <p:nvPr/>
        </p:nvGrpSpPr>
        <p:grpSpPr>
          <a:xfrm>
            <a:off x="9589357" y="1620091"/>
            <a:ext cx="228213" cy="369018"/>
            <a:chOff x="9589357" y="1620091"/>
            <a:chExt cx="228213" cy="36901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AD9A681-4714-5657-25BD-FE3A6F05379D}"/>
                </a:ext>
              </a:extLst>
            </p:cNvPr>
            <p:cNvSpPr/>
            <p:nvPr/>
          </p:nvSpPr>
          <p:spPr>
            <a:xfrm>
              <a:off x="9589357" y="1620091"/>
              <a:ext cx="228213" cy="36901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1/2 액자 23">
              <a:extLst>
                <a:ext uri="{FF2B5EF4-FFF2-40B4-BE49-F238E27FC236}">
                  <a16:creationId xmlns:a16="http://schemas.microsoft.com/office/drawing/2014/main" id="{83F9659B-9B6D-83BE-40E1-7255EA2E1126}"/>
                </a:ext>
              </a:extLst>
            </p:cNvPr>
            <p:cNvSpPr/>
            <p:nvPr/>
          </p:nvSpPr>
          <p:spPr>
            <a:xfrm flipV="1">
              <a:off x="9589357" y="1760509"/>
              <a:ext cx="78193" cy="228600"/>
            </a:xfrm>
            <a:prstGeom prst="halfFrame">
              <a:avLst>
                <a:gd name="adj1" fmla="val 53625"/>
                <a:gd name="adj2" fmla="val 4541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6FF9B0-7349-3CC0-9A30-06A40D713DE8}"/>
              </a:ext>
            </a:extLst>
          </p:cNvPr>
          <p:cNvGrpSpPr/>
          <p:nvPr/>
        </p:nvGrpSpPr>
        <p:grpSpPr>
          <a:xfrm>
            <a:off x="8731518" y="3123666"/>
            <a:ext cx="228213" cy="369018"/>
            <a:chOff x="8731518" y="3123666"/>
            <a:chExt cx="228213" cy="369018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2DBBE78-0D8B-3043-250C-CE9CBDDA6909}"/>
                </a:ext>
              </a:extLst>
            </p:cNvPr>
            <p:cNvSpPr/>
            <p:nvPr/>
          </p:nvSpPr>
          <p:spPr>
            <a:xfrm flipH="1">
              <a:off x="8731518" y="3123666"/>
              <a:ext cx="228213" cy="36901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1/2 액자 28">
              <a:extLst>
                <a:ext uri="{FF2B5EF4-FFF2-40B4-BE49-F238E27FC236}">
                  <a16:creationId xmlns:a16="http://schemas.microsoft.com/office/drawing/2014/main" id="{A10A3030-0C76-3065-237A-4720E67A894B}"/>
                </a:ext>
              </a:extLst>
            </p:cNvPr>
            <p:cNvSpPr/>
            <p:nvPr/>
          </p:nvSpPr>
          <p:spPr>
            <a:xfrm flipH="1" flipV="1">
              <a:off x="8881538" y="3264084"/>
              <a:ext cx="78193" cy="228600"/>
            </a:xfrm>
            <a:prstGeom prst="halfFrame">
              <a:avLst>
                <a:gd name="adj1" fmla="val 53625"/>
                <a:gd name="adj2" fmla="val 4541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636E657-94CF-4A0F-924D-4951D71D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8880" y="4862034"/>
            <a:ext cx="510423" cy="5104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3293F0-B7AB-1695-2DE9-E4CB435A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520" y="1568246"/>
            <a:ext cx="4919898" cy="4450466"/>
          </a:xfrm>
          <a:prstGeom prst="rect">
            <a:avLst/>
          </a:prstGeom>
        </p:spPr>
      </p:pic>
      <p:sp>
        <p:nvSpPr>
          <p:cNvPr id="38" name="육각형 37">
            <a:extLst>
              <a:ext uri="{FF2B5EF4-FFF2-40B4-BE49-F238E27FC236}">
                <a16:creationId xmlns:a16="http://schemas.microsoft.com/office/drawing/2014/main" id="{F0B2F6C1-3388-B199-A383-764DAD82BE8A}"/>
              </a:ext>
            </a:extLst>
          </p:cNvPr>
          <p:cNvSpPr>
            <a:spLocks noChangeAspect="1"/>
          </p:cNvSpPr>
          <p:nvPr/>
        </p:nvSpPr>
        <p:spPr>
          <a:xfrm rot="5400000">
            <a:off x="7125954" y="4907065"/>
            <a:ext cx="329972" cy="300038"/>
          </a:xfrm>
          <a:prstGeom prst="hexagon">
            <a:avLst/>
          </a:prstGeom>
          <a:noFill/>
          <a:ln w="63500" cmpd="tri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십자형 110">
            <a:extLst>
              <a:ext uri="{FF2B5EF4-FFF2-40B4-BE49-F238E27FC236}">
                <a16:creationId xmlns:a16="http://schemas.microsoft.com/office/drawing/2014/main" id="{0D8F0346-ACC7-B657-AEC7-E7AD8C7931B4}"/>
              </a:ext>
            </a:extLst>
          </p:cNvPr>
          <p:cNvSpPr>
            <a:spLocks noChangeAspect="1"/>
          </p:cNvSpPr>
          <p:nvPr/>
        </p:nvSpPr>
        <p:spPr>
          <a:xfrm>
            <a:off x="7199046" y="4965190"/>
            <a:ext cx="183788" cy="183788"/>
          </a:xfrm>
          <a:prstGeom prst="plus">
            <a:avLst>
              <a:gd name="adj" fmla="val 40000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FCD3A968-A5B8-1E6E-88E6-125974809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64" y="4862034"/>
            <a:ext cx="365792" cy="402371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94B1D2EA-56F7-395F-1BF1-3CF63CD14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881" y="4862034"/>
            <a:ext cx="365792" cy="40237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4852A795-70C6-984F-285C-C47F8D8E8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534" y="4862034"/>
            <a:ext cx="365792" cy="402371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BDB73058-7128-2BC9-2D03-C6E11A987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567" y="4862034"/>
            <a:ext cx="365792" cy="402371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DB0EFD81-EE3B-0E37-75F1-58DC22874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917" y="4862034"/>
            <a:ext cx="365792" cy="402371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B266D39B-30A3-0678-15EF-9FE6AEBD1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751" y="4862034"/>
            <a:ext cx="365792" cy="402371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745E913B-2BCE-C6BE-0378-B2203F63E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068" y="4862034"/>
            <a:ext cx="365792" cy="402371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75A3FCC3-64C1-DB6B-CBD8-164A7E8D2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721" y="4862034"/>
            <a:ext cx="365792" cy="402371"/>
          </a:xfrm>
          <a:prstGeom prst="rect">
            <a:avLst/>
          </a:prstGeom>
        </p:spPr>
      </p:pic>
      <p:pic>
        <p:nvPicPr>
          <p:cNvPr id="122" name="그림 121">
            <a:extLst>
              <a:ext uri="{FF2B5EF4-FFF2-40B4-BE49-F238E27FC236}">
                <a16:creationId xmlns:a16="http://schemas.microsoft.com/office/drawing/2014/main" id="{D63B9F93-0F05-D5CC-C3DC-4385603A0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451" y="4862034"/>
            <a:ext cx="365792" cy="402371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3BA7A156-24E6-D11F-25E9-1132918D4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104" y="4862034"/>
            <a:ext cx="365792" cy="402371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2B34B24E-A851-AC2E-B193-CB375D353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564" y="5593481"/>
            <a:ext cx="365792" cy="402371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5AC78FD7-155E-2DDC-1454-C727DB492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881" y="5593481"/>
            <a:ext cx="365792" cy="402371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9C88E03F-A1D1-7817-56B5-9A4829266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534" y="5593481"/>
            <a:ext cx="365792" cy="402371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501C5527-36B7-688A-699D-23788631E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567" y="5593481"/>
            <a:ext cx="365792" cy="402371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DBB335DB-479A-475A-8AE4-5CD325A48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264" y="5593481"/>
            <a:ext cx="365792" cy="402371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132CF78A-2E8F-FF0E-FFF6-AAA5C0435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7917" y="5593481"/>
            <a:ext cx="365792" cy="402371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D04D0E4A-B813-AD99-8C16-45508ACA3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751" y="5593481"/>
            <a:ext cx="365792" cy="402371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CD0767FC-B01E-4F0E-E26B-4C9CC53CD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721" y="5593481"/>
            <a:ext cx="365792" cy="402371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F354E48-4F71-6989-0560-E7DEAD5E4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754" y="5593481"/>
            <a:ext cx="365792" cy="402371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9A34C0A9-5571-3F42-C1F7-9A3F6BB6B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451" y="5593481"/>
            <a:ext cx="365792" cy="402371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0254C354-C918-E91A-E3A4-7AAF30155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104" y="5593481"/>
            <a:ext cx="365792" cy="402371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28A80922-3A5D-30C5-7BC3-DBC8CE54B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220" y="5222070"/>
            <a:ext cx="365792" cy="402371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ADD25B55-8CAA-1A1E-7840-F3C5469F3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190" y="5222070"/>
            <a:ext cx="365792" cy="40237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8E1E7DAA-E9FD-9ED6-6B27-B90ADA141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223" y="5222070"/>
            <a:ext cx="365792" cy="402371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75B92529-8E34-B16D-2526-00A5FF85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920" y="5222070"/>
            <a:ext cx="365792" cy="402371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FE7FE006-7E5C-BCE9-D5AD-D632373CF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573" y="5222070"/>
            <a:ext cx="365792" cy="402371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27BC56D2-9F1D-363D-5C68-983948B7C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407" y="5222070"/>
            <a:ext cx="365792" cy="402371"/>
          </a:xfrm>
          <a:prstGeom prst="rect">
            <a:avLst/>
          </a:prstGeom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5B4FA715-5571-93A3-D6F8-1BAB5ED14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724" y="5222070"/>
            <a:ext cx="365792" cy="402371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014C63F8-1FF0-BF08-0D00-7EAA5A5FD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377" y="5222070"/>
            <a:ext cx="365792" cy="40237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242113CC-42C7-161D-A0DC-7FF1022A7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410" y="5222070"/>
            <a:ext cx="365792" cy="402371"/>
          </a:xfrm>
          <a:prstGeom prst="rect">
            <a:avLst/>
          </a:prstGeom>
        </p:spPr>
      </p:pic>
      <p:pic>
        <p:nvPicPr>
          <p:cNvPr id="146" name="그림 145">
            <a:extLst>
              <a:ext uri="{FF2B5EF4-FFF2-40B4-BE49-F238E27FC236}">
                <a16:creationId xmlns:a16="http://schemas.microsoft.com/office/drawing/2014/main" id="{71D57FB1-41C5-1BF4-5804-AD0722026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107" y="5222070"/>
            <a:ext cx="365792" cy="402371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7B89209C-A0B9-B0D4-5341-50A6CD85A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760" y="5222070"/>
            <a:ext cx="365792" cy="402371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80DC9C84-0D24-AA9C-637F-848772897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0686" y="4862034"/>
            <a:ext cx="237765" cy="377985"/>
          </a:xfrm>
          <a:prstGeom prst="rect">
            <a:avLst/>
          </a:prstGeom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E9E17A43-CD81-E3F1-BC44-27F01B1EC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9086" y="5240019"/>
            <a:ext cx="237765" cy="377985"/>
          </a:xfrm>
          <a:prstGeom prst="rect">
            <a:avLst/>
          </a:prstGeom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3847EE4B-9E10-AB34-F5F8-4A295C336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6048" y="5595779"/>
            <a:ext cx="237765" cy="377985"/>
          </a:xfrm>
          <a:prstGeom prst="rect">
            <a:avLst/>
          </a:prstGeom>
        </p:spPr>
      </p:pic>
      <p:pic>
        <p:nvPicPr>
          <p:cNvPr id="171" name="그림 170">
            <a:extLst>
              <a:ext uri="{FF2B5EF4-FFF2-40B4-BE49-F238E27FC236}">
                <a16:creationId xmlns:a16="http://schemas.microsoft.com/office/drawing/2014/main" id="{A3C24057-F013-E51F-E3D4-0413E6543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9734" y="4862034"/>
            <a:ext cx="237765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70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198F4C0-5C91-677F-F3EF-274D8A949D94}"/>
              </a:ext>
            </a:extLst>
          </p:cNvPr>
          <p:cNvSpPr>
            <a:spLocks/>
          </p:cNvSpPr>
          <p:nvPr/>
        </p:nvSpPr>
        <p:spPr>
          <a:xfrm>
            <a:off x="4741408" y="1764251"/>
            <a:ext cx="2088000" cy="2954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사각형: 잘린 한쪽 모서리 192">
            <a:extLst>
              <a:ext uri="{FF2B5EF4-FFF2-40B4-BE49-F238E27FC236}">
                <a16:creationId xmlns:a16="http://schemas.microsoft.com/office/drawing/2014/main" id="{EB69CA11-7989-6FAA-56D6-0D5270643607}"/>
              </a:ext>
            </a:extLst>
          </p:cNvPr>
          <p:cNvSpPr/>
          <p:nvPr/>
        </p:nvSpPr>
        <p:spPr>
          <a:xfrm>
            <a:off x="6915923" y="2618599"/>
            <a:ext cx="3531415" cy="2105567"/>
          </a:xfrm>
          <a:prstGeom prst="snip1Rect">
            <a:avLst>
              <a:gd name="adj" fmla="val 27243"/>
            </a:avLst>
          </a:prstGeom>
          <a:solidFill>
            <a:schemeClr val="bg1">
              <a:lumMod val="75000"/>
              <a:alpha val="6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38100" h="381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96069FD8-6A31-89A0-B504-9A031FAC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717" y="4476269"/>
            <a:ext cx="2219136" cy="384081"/>
          </a:xfrm>
          <a:prstGeom prst="rect">
            <a:avLst/>
          </a:prstGeom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D2C7244-A5FE-8222-1684-3F4FD10EB616}"/>
              </a:ext>
            </a:extLst>
          </p:cNvPr>
          <p:cNvSpPr>
            <a:spLocks noChangeAspect="1"/>
          </p:cNvSpPr>
          <p:nvPr/>
        </p:nvSpPr>
        <p:spPr>
          <a:xfrm>
            <a:off x="6915923" y="2335859"/>
            <a:ext cx="2180452" cy="2725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사각형: 잘린 한쪽 모서리 185">
            <a:extLst>
              <a:ext uri="{FF2B5EF4-FFF2-40B4-BE49-F238E27FC236}">
                <a16:creationId xmlns:a16="http://schemas.microsoft.com/office/drawing/2014/main" id="{ABFFFB7E-5343-517C-205C-70C77C313813}"/>
              </a:ext>
            </a:extLst>
          </p:cNvPr>
          <p:cNvSpPr/>
          <p:nvPr/>
        </p:nvSpPr>
        <p:spPr>
          <a:xfrm rot="10800000">
            <a:off x="9560089" y="2335859"/>
            <a:ext cx="887249" cy="476791"/>
          </a:xfrm>
          <a:prstGeom prst="snip1Rect">
            <a:avLst>
              <a:gd name="adj" fmla="val 2401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4F1F5E5-309B-0CFF-7F05-434C5B8DB42C}"/>
              </a:ext>
            </a:extLst>
          </p:cNvPr>
          <p:cNvSpPr txBox="1"/>
          <p:nvPr/>
        </p:nvSpPr>
        <p:spPr>
          <a:xfrm>
            <a:off x="6927079" y="2693354"/>
            <a:ext cx="35202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룩 클래스</a:t>
            </a:r>
            <a:r>
              <a:rPr lang="en-US" altLang="ko-KR" sz="1050" dirty="0"/>
              <a:t>]</a:t>
            </a:r>
          </a:p>
          <a:p>
            <a:r>
              <a:rPr lang="ko-KR" altLang="en-US" sz="1050" dirty="0" err="1"/>
              <a:t>혈귀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[</a:t>
            </a:r>
            <a:r>
              <a:rPr lang="ko-KR" altLang="en-US" sz="1050" dirty="0"/>
              <a:t>프로모션</a:t>
            </a:r>
            <a:r>
              <a:rPr lang="en-US" altLang="ko-KR" sz="1050" dirty="0"/>
              <a:t>]</a:t>
            </a:r>
          </a:p>
          <a:p>
            <a:r>
              <a:rPr lang="ko-KR" altLang="en-US" sz="1050" dirty="0"/>
              <a:t>룩 클래스 기물 </a:t>
            </a:r>
            <a:r>
              <a:rPr lang="en-US" altLang="ko-KR" sz="1050" dirty="0"/>
              <a:t>1</a:t>
            </a:r>
            <a:r>
              <a:rPr lang="ko-KR" altLang="en-US" sz="1050" dirty="0"/>
              <a:t>개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b="1" dirty="0"/>
              <a:t>①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/>
              <a:t>조건</a:t>
            </a:r>
            <a:r>
              <a:rPr lang="en-US" altLang="ko-KR" sz="1050" dirty="0"/>
              <a:t>] </a:t>
            </a:r>
            <a:r>
              <a:rPr lang="ko-KR" altLang="en-US" sz="1050" dirty="0"/>
              <a:t>필드에 폰 클래스 아군 기물 </a:t>
            </a:r>
            <a:r>
              <a:rPr lang="en-US" altLang="ko-KR" sz="1050" dirty="0"/>
              <a:t>3</a:t>
            </a:r>
            <a:r>
              <a:rPr lang="ko-KR" altLang="en-US" sz="1050" dirty="0"/>
              <a:t>개 이상</a:t>
            </a:r>
            <a:endParaRPr lang="en-US" altLang="ko-KR" sz="1050" dirty="0"/>
          </a:p>
          <a:p>
            <a:r>
              <a:rPr lang="en-US" altLang="ko-KR" sz="1050" dirty="0"/>
              <a:t>    [</a:t>
            </a:r>
            <a:r>
              <a:rPr lang="ko-KR" altLang="en-US" sz="1050" dirty="0"/>
              <a:t>공격 시</a:t>
            </a:r>
            <a:r>
              <a:rPr lang="en-US" altLang="ko-KR" sz="1050" dirty="0"/>
              <a:t>] [</a:t>
            </a:r>
            <a:r>
              <a:rPr lang="ko-KR" altLang="en-US" sz="1050" dirty="0"/>
              <a:t>전투 종료 까지</a:t>
            </a:r>
            <a:r>
              <a:rPr lang="en-US" altLang="ko-KR" sz="1050" dirty="0"/>
              <a:t>] </a:t>
            </a:r>
            <a:r>
              <a:rPr lang="ko-KR" altLang="en-US" sz="1050" dirty="0"/>
              <a:t>공격력 상승</a:t>
            </a:r>
            <a:r>
              <a:rPr lang="en-US" altLang="ko-KR" sz="1050" dirty="0"/>
              <a:t> 3</a:t>
            </a:r>
          </a:p>
          <a:p>
            <a:r>
              <a:rPr lang="en-US" altLang="ko-KR" sz="1050" dirty="0"/>
              <a:t>    [</a:t>
            </a:r>
            <a:r>
              <a:rPr lang="ko-KR" altLang="en-US" sz="1050" dirty="0"/>
              <a:t>기타</a:t>
            </a:r>
            <a:r>
              <a:rPr lang="en-US" altLang="ko-KR" sz="1050" dirty="0"/>
              <a:t>] </a:t>
            </a:r>
            <a:r>
              <a:rPr lang="ko-KR" altLang="en-US" sz="1050" dirty="0"/>
              <a:t>해당 효과는 턴당 </a:t>
            </a:r>
            <a:r>
              <a:rPr lang="en-US" altLang="ko-KR" sz="1050" dirty="0"/>
              <a:t>2</a:t>
            </a:r>
            <a:r>
              <a:rPr lang="ko-KR" altLang="en-US" sz="1050" dirty="0"/>
              <a:t>번 까지 적용된다</a:t>
            </a:r>
            <a:r>
              <a:rPr lang="en-US" altLang="ko-KR" sz="1050" dirty="0"/>
              <a:t>. </a:t>
            </a:r>
          </a:p>
          <a:p>
            <a:r>
              <a:rPr lang="ko-KR" altLang="en-US" sz="1050" b="1" dirty="0"/>
              <a:t>②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ko-KR" altLang="en-US" sz="1050" dirty="0"/>
              <a:t>적 처치 시</a:t>
            </a:r>
            <a:r>
              <a:rPr lang="en-US" altLang="ko-KR" sz="1050" dirty="0"/>
              <a:t>] </a:t>
            </a:r>
            <a:r>
              <a:rPr lang="ko-KR" altLang="en-US" sz="1050" dirty="0"/>
              <a:t>모든 아군 기물에게 </a:t>
            </a:r>
            <a:r>
              <a:rPr lang="ko-KR" altLang="en-US" sz="1050" b="1" u="sng" dirty="0"/>
              <a:t>광폭화</a:t>
            </a:r>
            <a:r>
              <a:rPr lang="ko-KR" altLang="en-US" sz="1050" dirty="0"/>
              <a:t> 부여</a:t>
            </a:r>
            <a:endParaRPr lang="en-US" altLang="ko-KR" sz="1050" dirty="0"/>
          </a:p>
        </p:txBody>
      </p:sp>
      <p:pic>
        <p:nvPicPr>
          <p:cNvPr id="203" name="Picture 4">
            <a:extLst>
              <a:ext uri="{FF2B5EF4-FFF2-40B4-BE49-F238E27FC236}">
                <a16:creationId xmlns:a16="http://schemas.microsoft.com/office/drawing/2014/main" id="{8FA32994-F54B-A10A-A54F-C42C84C2F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645" y="2346319"/>
            <a:ext cx="409068" cy="42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A83C5207-B902-296F-B28C-F35B1BFA8C60}"/>
              </a:ext>
            </a:extLst>
          </p:cNvPr>
          <p:cNvSpPr txBox="1"/>
          <p:nvPr/>
        </p:nvSpPr>
        <p:spPr>
          <a:xfrm>
            <a:off x="9901820" y="2545595"/>
            <a:ext cx="58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lgerian" panose="04020705040A02060702" pitchFamily="82" charset="0"/>
              </a:rPr>
              <a:t>Rook</a:t>
            </a:r>
            <a:endParaRPr lang="ko-KR" altLang="en-US" sz="1050" dirty="0">
              <a:latin typeface="Algerian" panose="04020705040A02060702" pitchFamily="82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BC0562B-B7E0-2AFF-9559-2A4F4D3B6279}"/>
              </a:ext>
            </a:extLst>
          </p:cNvPr>
          <p:cNvSpPr txBox="1"/>
          <p:nvPr/>
        </p:nvSpPr>
        <p:spPr>
          <a:xfrm>
            <a:off x="6915924" y="2346319"/>
            <a:ext cx="2180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월광 혈 기사</a:t>
            </a:r>
            <a:endParaRPr lang="en-US" altLang="ko-KR" sz="1050" dirty="0"/>
          </a:p>
        </p:txBody>
      </p:sp>
      <p:pic>
        <p:nvPicPr>
          <p:cNvPr id="281" name="그림 280">
            <a:extLst>
              <a:ext uri="{FF2B5EF4-FFF2-40B4-BE49-F238E27FC236}">
                <a16:creationId xmlns:a16="http://schemas.microsoft.com/office/drawing/2014/main" id="{C3A79B30-2DB9-75EA-13BF-3BEA83185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788" y="2422285"/>
            <a:ext cx="1107066" cy="1071562"/>
          </a:xfrm>
          <a:prstGeom prst="rect">
            <a:avLst/>
          </a:prstGeom>
        </p:spPr>
      </p:pic>
      <p:pic>
        <p:nvPicPr>
          <p:cNvPr id="282" name="그림 281">
            <a:extLst>
              <a:ext uri="{FF2B5EF4-FFF2-40B4-BE49-F238E27FC236}">
                <a16:creationId xmlns:a16="http://schemas.microsoft.com/office/drawing/2014/main" id="{E2F3128C-CBC8-A9F3-B742-E261889B5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1107" y="1700022"/>
            <a:ext cx="1107066" cy="1271673"/>
          </a:xfrm>
          <a:prstGeom prst="rect">
            <a:avLst/>
          </a:prstGeom>
        </p:spPr>
      </p:pic>
      <p:pic>
        <p:nvPicPr>
          <p:cNvPr id="297" name="그림 296">
            <a:extLst>
              <a:ext uri="{FF2B5EF4-FFF2-40B4-BE49-F238E27FC236}">
                <a16:creationId xmlns:a16="http://schemas.microsoft.com/office/drawing/2014/main" id="{949D788E-44EA-1426-FFE4-D39976B102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7566" y="3703048"/>
            <a:ext cx="1152919" cy="1157302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298" name="그림 297">
            <a:extLst>
              <a:ext uri="{FF2B5EF4-FFF2-40B4-BE49-F238E27FC236}">
                <a16:creationId xmlns:a16="http://schemas.microsoft.com/office/drawing/2014/main" id="{6653E480-99FA-D61D-9246-0075BB478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0492" y="4668309"/>
            <a:ext cx="1107066" cy="1071562"/>
          </a:xfrm>
          <a:prstGeom prst="rect">
            <a:avLst/>
          </a:prstGeom>
        </p:spPr>
      </p:pic>
      <p:pic>
        <p:nvPicPr>
          <p:cNvPr id="301" name="그림 300">
            <a:extLst>
              <a:ext uri="{FF2B5EF4-FFF2-40B4-BE49-F238E27FC236}">
                <a16:creationId xmlns:a16="http://schemas.microsoft.com/office/drawing/2014/main" id="{EE7844D8-E7A4-DC22-7CDB-ABAC709E7A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530" y="4088427"/>
            <a:ext cx="1207113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836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36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97778F7-60F2-109A-0C30-BAE83FCD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52C60F8-464D-23E7-3992-677D72116178}"/>
              </a:ext>
            </a:extLst>
          </p:cNvPr>
          <p:cNvGrpSpPr/>
          <p:nvPr/>
        </p:nvGrpSpPr>
        <p:grpSpPr>
          <a:xfrm>
            <a:off x="1352566" y="4369430"/>
            <a:ext cx="1234911" cy="1326515"/>
            <a:chOff x="1352566" y="4369430"/>
            <a:chExt cx="1234911" cy="1326515"/>
          </a:xfrm>
        </p:grpSpPr>
        <p:sp>
          <p:nvSpPr>
            <p:cNvPr id="96" name="하트 95">
              <a:extLst>
                <a:ext uri="{FF2B5EF4-FFF2-40B4-BE49-F238E27FC236}">
                  <a16:creationId xmlns:a16="http://schemas.microsoft.com/office/drawing/2014/main" id="{A58ADB48-D52D-ED29-3175-F2C057234C0F}"/>
                </a:ext>
              </a:extLst>
            </p:cNvPr>
            <p:cNvSpPr/>
            <p:nvPr/>
          </p:nvSpPr>
          <p:spPr>
            <a:xfrm>
              <a:off x="1352566" y="4369430"/>
              <a:ext cx="1234911" cy="1326515"/>
            </a:xfrm>
            <a:prstGeom prst="heart">
              <a:avLst/>
            </a:prstGeom>
            <a:noFill/>
            <a:ln w="50800">
              <a:solidFill>
                <a:srgbClr val="7F7F7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07EDE0C-C0C6-9A69-BF9F-9C63B7758C37}"/>
                </a:ext>
              </a:extLst>
            </p:cNvPr>
            <p:cNvSpPr txBox="1"/>
            <p:nvPr/>
          </p:nvSpPr>
          <p:spPr>
            <a:xfrm>
              <a:off x="1611372" y="4740299"/>
              <a:ext cx="7172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HP</a:t>
              </a:r>
              <a:endParaRPr lang="ko-KR" altLang="en-US" dirty="0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0E7F3BB-2045-25ED-2E5E-9B476E17CB33}"/>
              </a:ext>
            </a:extLst>
          </p:cNvPr>
          <p:cNvGrpSpPr/>
          <p:nvPr/>
        </p:nvGrpSpPr>
        <p:grpSpPr>
          <a:xfrm>
            <a:off x="2608098" y="1944337"/>
            <a:ext cx="2384682" cy="2684385"/>
            <a:chOff x="2608098" y="1944337"/>
            <a:chExt cx="2384682" cy="268438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D490A97-55F2-30D6-23E8-9581D28361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8098" y="2477231"/>
              <a:ext cx="2384682" cy="2151491"/>
              <a:chOff x="4672226" y="3069000"/>
              <a:chExt cx="1995094" cy="1800000"/>
            </a:xfrm>
            <a:noFill/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683506C0-1F58-363E-2C11-AFCD0782987C}"/>
                  </a:ext>
                </a:extLst>
              </p:cNvPr>
              <p:cNvSpPr/>
              <p:nvPr/>
            </p:nvSpPr>
            <p:spPr>
              <a:xfrm>
                <a:off x="4672226" y="3069000"/>
                <a:ext cx="1800000" cy="1800000"/>
              </a:xfrm>
              <a:prstGeom prst="arc">
                <a:avLst/>
              </a:prstGeom>
              <a:grpFill/>
              <a:ln w="254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0DB41010-D0D1-C985-76DD-0B09BDCEC228}"/>
                  </a:ext>
                </a:extLst>
              </p:cNvPr>
              <p:cNvSpPr/>
              <p:nvPr/>
            </p:nvSpPr>
            <p:spPr>
              <a:xfrm>
                <a:off x="4852226" y="3249000"/>
                <a:ext cx="1440000" cy="1440000"/>
              </a:xfrm>
              <a:prstGeom prst="arc">
                <a:avLst/>
              </a:prstGeom>
              <a:grpFill/>
              <a:ln w="254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E26482CA-1DD3-842B-9690-F682B7CCA6AA}"/>
                  </a:ext>
                </a:extLst>
              </p:cNvPr>
              <p:cNvSpPr/>
              <p:nvPr/>
            </p:nvSpPr>
            <p:spPr>
              <a:xfrm>
                <a:off x="5032226" y="3429000"/>
                <a:ext cx="1080000" cy="1080000"/>
              </a:xfrm>
              <a:prstGeom prst="arc">
                <a:avLst/>
              </a:prstGeom>
              <a:grpFill/>
              <a:ln w="254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CCBC49E3-45E3-4019-308A-86251CA4836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6025829" y="2873905"/>
                <a:ext cx="0" cy="1282983"/>
              </a:xfrm>
              <a:prstGeom prst="straightConnector1">
                <a:avLst/>
              </a:prstGeom>
              <a:grpFill/>
              <a:ln w="50800">
                <a:solidFill>
                  <a:srgbClr val="7F7F7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294D6B8-C33F-6F57-4B5F-8226AFB0EB29}"/>
                </a:ext>
              </a:extLst>
            </p:cNvPr>
            <p:cNvSpPr txBox="1"/>
            <p:nvPr/>
          </p:nvSpPr>
          <p:spPr>
            <a:xfrm>
              <a:off x="3557070" y="1944337"/>
              <a:ext cx="13622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Range</a:t>
              </a:r>
              <a:endParaRPr lang="ko-KR" altLang="en-US" sz="3200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0BE05085-AE6C-BEDE-8082-609E71280983}"/>
              </a:ext>
            </a:extLst>
          </p:cNvPr>
          <p:cNvGrpSpPr/>
          <p:nvPr/>
        </p:nvGrpSpPr>
        <p:grpSpPr>
          <a:xfrm>
            <a:off x="1121680" y="1905942"/>
            <a:ext cx="1582566" cy="1899498"/>
            <a:chOff x="1121680" y="1905942"/>
            <a:chExt cx="1582566" cy="1899498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3C3AD3A-1DCD-3327-3207-450DE70F4B7F}"/>
                </a:ext>
              </a:extLst>
            </p:cNvPr>
            <p:cNvGrpSpPr/>
            <p:nvPr/>
          </p:nvGrpSpPr>
          <p:grpSpPr>
            <a:xfrm>
              <a:off x="1657001" y="1905942"/>
              <a:ext cx="1047245" cy="1899498"/>
              <a:chOff x="1657001" y="1905942"/>
              <a:chExt cx="1047245" cy="1899498"/>
            </a:xfrm>
          </p:grpSpPr>
          <p:sp>
            <p:nvSpPr>
              <p:cNvPr id="11" name="화살표: 아래쪽 10">
                <a:extLst>
                  <a:ext uri="{FF2B5EF4-FFF2-40B4-BE49-F238E27FC236}">
                    <a16:creationId xmlns:a16="http://schemas.microsoft.com/office/drawing/2014/main" id="{7C1CE804-3986-FD94-3004-768F36551C75}"/>
                  </a:ext>
                </a:extLst>
              </p:cNvPr>
              <p:cNvSpPr/>
              <p:nvPr/>
            </p:nvSpPr>
            <p:spPr>
              <a:xfrm rot="8100000">
                <a:off x="1657001" y="1905942"/>
                <a:ext cx="205771" cy="1488485"/>
              </a:xfrm>
              <a:prstGeom prst="downArrow">
                <a:avLst>
                  <a:gd name="adj1" fmla="val 100000"/>
                  <a:gd name="adj2" fmla="val 111538"/>
                </a:avLst>
              </a:prstGeom>
              <a:noFill/>
              <a:ln w="254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화살표: 아래쪽 12">
                <a:extLst>
                  <a:ext uri="{FF2B5EF4-FFF2-40B4-BE49-F238E27FC236}">
                    <a16:creationId xmlns:a16="http://schemas.microsoft.com/office/drawing/2014/main" id="{78A349E3-74B4-EBA6-0F5B-C50E0E7FBF0E}"/>
                  </a:ext>
                </a:extLst>
              </p:cNvPr>
              <p:cNvSpPr/>
              <p:nvPr/>
            </p:nvSpPr>
            <p:spPr>
              <a:xfrm rot="8100000">
                <a:off x="2065752" y="2216035"/>
                <a:ext cx="99338" cy="1589405"/>
              </a:xfrm>
              <a:prstGeom prst="downArrow">
                <a:avLst>
                  <a:gd name="adj1" fmla="val 100000"/>
                  <a:gd name="adj2" fmla="val 111538"/>
                </a:avLst>
              </a:prstGeom>
              <a:solidFill>
                <a:srgbClr val="7F7F7F"/>
              </a:solidFill>
              <a:ln w="254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DDA828E-0899-2394-B4CE-60421BBF3C87}"/>
                  </a:ext>
                </a:extLst>
              </p:cNvPr>
              <p:cNvSpPr/>
              <p:nvPr/>
            </p:nvSpPr>
            <p:spPr>
              <a:xfrm rot="18900000">
                <a:off x="1981064" y="3151257"/>
                <a:ext cx="723182" cy="152554"/>
              </a:xfrm>
              <a:prstGeom prst="rect">
                <a:avLst/>
              </a:prstGeom>
              <a:solidFill>
                <a:srgbClr val="7F7F7F"/>
              </a:solidFill>
              <a:ln w="254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BB90897-75E7-1F37-91FD-8151F6064912}"/>
                </a:ext>
              </a:extLst>
            </p:cNvPr>
            <p:cNvSpPr txBox="1"/>
            <p:nvPr/>
          </p:nvSpPr>
          <p:spPr>
            <a:xfrm>
              <a:off x="1121680" y="2917914"/>
              <a:ext cx="928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ATK</a:t>
              </a:r>
              <a:endParaRPr lang="ko-KR" altLang="en-US" sz="3200" dirty="0"/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37742C9-6589-5F37-BABA-8481C2034FFA}"/>
              </a:ext>
            </a:extLst>
          </p:cNvPr>
          <p:cNvSpPr>
            <a:spLocks noChangeAspect="1"/>
          </p:cNvSpPr>
          <p:nvPr/>
        </p:nvSpPr>
        <p:spPr>
          <a:xfrm>
            <a:off x="1070022" y="1944337"/>
            <a:ext cx="1800000" cy="180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DE6FCD6-5D89-CC14-19F8-77E49F44D5C4}"/>
              </a:ext>
            </a:extLst>
          </p:cNvPr>
          <p:cNvSpPr>
            <a:spLocks noChangeAspect="1"/>
          </p:cNvSpPr>
          <p:nvPr/>
        </p:nvSpPr>
        <p:spPr>
          <a:xfrm>
            <a:off x="3322634" y="1944337"/>
            <a:ext cx="1800000" cy="180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99C52FAD-90BC-642B-159A-38EB33CFBABE}"/>
              </a:ext>
            </a:extLst>
          </p:cNvPr>
          <p:cNvGrpSpPr/>
          <p:nvPr/>
        </p:nvGrpSpPr>
        <p:grpSpPr>
          <a:xfrm>
            <a:off x="3248790" y="4664517"/>
            <a:ext cx="1865482" cy="1225406"/>
            <a:chOff x="3248790" y="4664517"/>
            <a:chExt cx="1865482" cy="122540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0B7638B-677B-5AB4-BA47-5E89DA95BA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9070670">
              <a:off x="3248790" y="4664517"/>
              <a:ext cx="1620273" cy="504140"/>
              <a:chOff x="6095999" y="5276816"/>
              <a:chExt cx="2514601" cy="1216057"/>
            </a:xfrm>
            <a:solidFill>
              <a:schemeClr val="bg1">
                <a:lumMod val="50000"/>
              </a:schemeClr>
            </a:solidFill>
          </p:grpSpPr>
          <p:sp>
            <p:nvSpPr>
              <p:cNvPr id="48" name="화살표: 갈매기형 수장 47">
                <a:extLst>
                  <a:ext uri="{FF2B5EF4-FFF2-40B4-BE49-F238E27FC236}">
                    <a16:creationId xmlns:a16="http://schemas.microsoft.com/office/drawing/2014/main" id="{BC43CC1A-D6DB-7FC4-8825-1FB854BE8D52}"/>
                  </a:ext>
                </a:extLst>
              </p:cNvPr>
              <p:cNvSpPr/>
              <p:nvPr/>
            </p:nvSpPr>
            <p:spPr>
              <a:xfrm rot="10800000">
                <a:off x="6095999" y="5276816"/>
                <a:ext cx="879835" cy="1216057"/>
              </a:xfrm>
              <a:prstGeom prst="chevron">
                <a:avLst>
                  <a:gd name="adj" fmla="val 738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87C64027-489C-35B9-E1AC-5B97D15B4B66}"/>
                  </a:ext>
                </a:extLst>
              </p:cNvPr>
              <p:cNvSpPr/>
              <p:nvPr/>
            </p:nvSpPr>
            <p:spPr>
              <a:xfrm rot="5697680">
                <a:off x="7645387" y="4736646"/>
                <a:ext cx="137447" cy="179297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이등변 삼각형 79">
                <a:extLst>
                  <a:ext uri="{FF2B5EF4-FFF2-40B4-BE49-F238E27FC236}">
                    <a16:creationId xmlns:a16="http://schemas.microsoft.com/office/drawing/2014/main" id="{11F58D80-6B0E-EFB3-4CB7-EADED5799959}"/>
                  </a:ext>
                </a:extLst>
              </p:cNvPr>
              <p:cNvSpPr/>
              <p:nvPr/>
            </p:nvSpPr>
            <p:spPr>
              <a:xfrm rot="5400000">
                <a:off x="7417836" y="4989362"/>
                <a:ext cx="137447" cy="179297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E5389312-EFB2-28C0-1E1C-45B66533DE0C}"/>
                  </a:ext>
                </a:extLst>
              </p:cNvPr>
              <p:cNvSpPr/>
              <p:nvPr/>
            </p:nvSpPr>
            <p:spPr>
              <a:xfrm rot="15902320" flipV="1">
                <a:off x="7645387" y="5238962"/>
                <a:ext cx="137447" cy="179297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E4F361C-15ED-6F61-1798-77EF40CF9D46}"/>
                </a:ext>
              </a:extLst>
            </p:cNvPr>
            <p:cNvSpPr txBox="1"/>
            <p:nvPr/>
          </p:nvSpPr>
          <p:spPr>
            <a:xfrm>
              <a:off x="3777699" y="5305148"/>
              <a:ext cx="13365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/>
                <a:t>Speed</a:t>
              </a:r>
              <a:endParaRPr lang="ko-KR" altLang="en-US" sz="3200" dirty="0"/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E46918E-33F3-ECCD-E109-75FC601BE28D}"/>
              </a:ext>
            </a:extLst>
          </p:cNvPr>
          <p:cNvSpPr>
            <a:spLocks noChangeAspect="1"/>
          </p:cNvSpPr>
          <p:nvPr/>
        </p:nvSpPr>
        <p:spPr>
          <a:xfrm>
            <a:off x="3322634" y="4132898"/>
            <a:ext cx="1800000" cy="180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F345668-0D30-3C04-41CD-BCC088B0D12B}"/>
              </a:ext>
            </a:extLst>
          </p:cNvPr>
          <p:cNvSpPr>
            <a:spLocks noChangeAspect="1"/>
          </p:cNvSpPr>
          <p:nvPr/>
        </p:nvSpPr>
        <p:spPr>
          <a:xfrm>
            <a:off x="1070022" y="4132898"/>
            <a:ext cx="1800000" cy="180000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E427F05A-45BB-2E54-90C1-32CF6F33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67" y="2353739"/>
            <a:ext cx="1658256" cy="1713124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206C6C41-EC04-1E7F-E9AD-A0B6D7E8F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357" y="4518204"/>
            <a:ext cx="1292464" cy="1371719"/>
          </a:xfrm>
          <a:prstGeom prst="rect">
            <a:avLst/>
          </a:prstGeom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8476EAE3-40AB-F730-6252-7274FDC15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616" y="4606646"/>
            <a:ext cx="1804572" cy="1749704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CFACF29B-A72F-30D7-FCB3-D6807927A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564" y="2515603"/>
            <a:ext cx="1743607" cy="15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4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디자인 및 종류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304FF-6358-BD9A-6FA9-97D8E725C307}"/>
              </a:ext>
            </a:extLst>
          </p:cNvPr>
          <p:cNvSpPr txBox="1"/>
          <p:nvPr/>
        </p:nvSpPr>
        <p:spPr>
          <a:xfrm>
            <a:off x="1065020" y="5343458"/>
            <a:ext cx="1098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카드 비율</a:t>
            </a:r>
            <a:endParaRPr lang="en-US" altLang="ko-KR" sz="1400" dirty="0"/>
          </a:p>
          <a:p>
            <a:r>
              <a:rPr lang="ko-KR" altLang="en-US" sz="1400" dirty="0"/>
              <a:t>너비 </a:t>
            </a:r>
            <a:r>
              <a:rPr lang="en-US" altLang="ko-KR" sz="1400" dirty="0"/>
              <a:t>: 6 </a:t>
            </a:r>
          </a:p>
          <a:p>
            <a:r>
              <a:rPr lang="ko-KR" altLang="en-US" sz="1400" dirty="0"/>
              <a:t>높이 </a:t>
            </a:r>
            <a:r>
              <a:rPr lang="en-US" altLang="ko-KR" sz="1400" dirty="0"/>
              <a:t>: 8.5</a:t>
            </a:r>
            <a:endParaRPr lang="ko-KR" altLang="en-US" sz="14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C181A3C-E479-DAFA-3EE1-6211A05943EE}"/>
              </a:ext>
            </a:extLst>
          </p:cNvPr>
          <p:cNvGrpSpPr>
            <a:grpSpLocks noChangeAspect="1"/>
          </p:cNvGrpSpPr>
          <p:nvPr/>
        </p:nvGrpSpPr>
        <p:grpSpPr>
          <a:xfrm>
            <a:off x="5133408" y="1523665"/>
            <a:ext cx="2232000" cy="3162000"/>
            <a:chOff x="4936749" y="1619580"/>
            <a:chExt cx="2232000" cy="3162000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05413AA-E4EC-2551-49CC-329FBA22E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6749" y="1619580"/>
              <a:ext cx="2232000" cy="3162000"/>
            </a:xfrm>
            <a:prstGeom prst="roundRect">
              <a:avLst>
                <a:gd name="adj" fmla="val 313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07574B2-A911-1966-8B5C-6BFDAF8C5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2749" y="1670579"/>
              <a:ext cx="2160000" cy="30600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15909D9-BD7E-655B-C472-4EFF87A52CB8}"/>
                </a:ext>
              </a:extLst>
            </p:cNvPr>
            <p:cNvSpPr>
              <a:spLocks/>
            </p:cNvSpPr>
            <p:nvPr/>
          </p:nvSpPr>
          <p:spPr>
            <a:xfrm>
              <a:off x="5008749" y="1721861"/>
              <a:ext cx="2088000" cy="295491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8CE3B34-22A8-318E-3FFD-57456E12AB38}"/>
                </a:ext>
              </a:extLst>
            </p:cNvPr>
            <p:cNvSpPr>
              <a:spLocks/>
            </p:cNvSpPr>
            <p:nvPr/>
          </p:nvSpPr>
          <p:spPr>
            <a:xfrm>
              <a:off x="5051775" y="4024314"/>
              <a:ext cx="2016000" cy="628098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BB47130-9789-4779-107F-2AE1BA766A97}"/>
                </a:ext>
              </a:extLst>
            </p:cNvPr>
            <p:cNvSpPr>
              <a:spLocks/>
            </p:cNvSpPr>
            <p:nvPr/>
          </p:nvSpPr>
          <p:spPr>
            <a:xfrm>
              <a:off x="5044749" y="1776416"/>
              <a:ext cx="2016000" cy="25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6A8813F-5C00-43B4-8879-1A666AFD8512}"/>
                </a:ext>
              </a:extLst>
            </p:cNvPr>
            <p:cNvSpPr>
              <a:spLocks/>
            </p:cNvSpPr>
            <p:nvPr/>
          </p:nvSpPr>
          <p:spPr>
            <a:xfrm>
              <a:off x="5051775" y="3742128"/>
              <a:ext cx="2016000" cy="252002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91AC463-A46B-C609-117C-5B28EDFB17B7}"/>
              </a:ext>
            </a:extLst>
          </p:cNvPr>
          <p:cNvGrpSpPr/>
          <p:nvPr/>
        </p:nvGrpSpPr>
        <p:grpSpPr>
          <a:xfrm>
            <a:off x="8999966" y="1514775"/>
            <a:ext cx="2232000" cy="3162000"/>
            <a:chOff x="8999966" y="1619580"/>
            <a:chExt cx="2232000" cy="3162000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05846F7-7D9C-71DD-6F09-AD4A61810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9966" y="1619580"/>
              <a:ext cx="2232000" cy="3162000"/>
            </a:xfrm>
            <a:prstGeom prst="roundRect">
              <a:avLst>
                <a:gd name="adj" fmla="val 313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B348FD7-7993-BDFE-3E29-47F89432A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5966" y="1670579"/>
              <a:ext cx="2160000" cy="30600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AECF12D-1989-5B62-8392-256EB5680C48}"/>
                </a:ext>
              </a:extLst>
            </p:cNvPr>
            <p:cNvSpPr>
              <a:spLocks/>
            </p:cNvSpPr>
            <p:nvPr/>
          </p:nvSpPr>
          <p:spPr>
            <a:xfrm>
              <a:off x="9071966" y="1721861"/>
              <a:ext cx="2088000" cy="295491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19216A9-D543-BA38-8533-FC68448F16D0}"/>
                </a:ext>
              </a:extLst>
            </p:cNvPr>
            <p:cNvSpPr>
              <a:spLocks/>
            </p:cNvSpPr>
            <p:nvPr/>
          </p:nvSpPr>
          <p:spPr>
            <a:xfrm>
              <a:off x="9114992" y="4024314"/>
              <a:ext cx="2016000" cy="628098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6A6DAAD-FF85-2179-D4EE-B2C5A1DAF097}"/>
                </a:ext>
              </a:extLst>
            </p:cNvPr>
            <p:cNvSpPr>
              <a:spLocks/>
            </p:cNvSpPr>
            <p:nvPr/>
          </p:nvSpPr>
          <p:spPr>
            <a:xfrm>
              <a:off x="9107966" y="1776416"/>
              <a:ext cx="2016000" cy="25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63AEDB-A3D8-D7D6-142A-65B78D85794F}"/>
                </a:ext>
              </a:extLst>
            </p:cNvPr>
            <p:cNvSpPr>
              <a:spLocks/>
            </p:cNvSpPr>
            <p:nvPr/>
          </p:nvSpPr>
          <p:spPr>
            <a:xfrm>
              <a:off x="9114992" y="3742128"/>
              <a:ext cx="2016000" cy="252002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D0C00EC-B9E0-7247-95B8-A155A33E5F44}"/>
                </a:ext>
              </a:extLst>
            </p:cNvPr>
            <p:cNvGrpSpPr/>
            <p:nvPr/>
          </p:nvGrpSpPr>
          <p:grpSpPr>
            <a:xfrm>
              <a:off x="10646401" y="3528090"/>
              <a:ext cx="484591" cy="233500"/>
              <a:chOff x="4365863" y="5571241"/>
              <a:chExt cx="484591" cy="272383"/>
            </a:xfrm>
          </p:grpSpPr>
          <p:sp>
            <p:nvSpPr>
              <p:cNvPr id="85" name="사각형: 잘린 한쪽 모서리 84">
                <a:extLst>
                  <a:ext uri="{FF2B5EF4-FFF2-40B4-BE49-F238E27FC236}">
                    <a16:creationId xmlns:a16="http://schemas.microsoft.com/office/drawing/2014/main" id="{80622547-1B3B-3DAE-C68A-A7271836376A}"/>
                  </a:ext>
                </a:extLst>
              </p:cNvPr>
              <p:cNvSpPr/>
              <p:nvPr/>
            </p:nvSpPr>
            <p:spPr>
              <a:xfrm rot="16200000">
                <a:off x="4471967" y="5465137"/>
                <a:ext cx="272383" cy="484591"/>
              </a:xfrm>
              <a:prstGeom prst="snip1Rect">
                <a:avLst>
                  <a:gd name="adj" fmla="val 2724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E6758C95-B6FB-4985-5B7F-6F0A4B46B4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8037" y="5622200"/>
                <a:ext cx="482416" cy="1704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78000"/>
                </a:schemeClr>
              </a:solidFill>
              <a:ln>
                <a:noFill/>
              </a:ln>
              <a:effectLst>
                <a:softEdge rad="127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ko-KR" altLang="en-US" sz="9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00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사각형: 잘린 한쪽 모서리 75">
              <a:extLst>
                <a:ext uri="{FF2B5EF4-FFF2-40B4-BE49-F238E27FC236}">
                  <a16:creationId xmlns:a16="http://schemas.microsoft.com/office/drawing/2014/main" id="{951D44D4-416E-CFE2-D47B-E23DFF1145E1}"/>
                </a:ext>
              </a:extLst>
            </p:cNvPr>
            <p:cNvSpPr/>
            <p:nvPr/>
          </p:nvSpPr>
          <p:spPr>
            <a:xfrm>
              <a:off x="9114992" y="3510240"/>
              <a:ext cx="756953" cy="252000"/>
            </a:xfrm>
            <a:prstGeom prst="snip1Rect">
              <a:avLst>
                <a:gd name="adj" fmla="val 2401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930883F-E1F0-C17D-8EA9-8A307E9E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9324" y="3528089"/>
              <a:ext cx="209373" cy="21630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B7DB27D-7CCC-C6F6-F112-E032081BC74D}"/>
              </a:ext>
            </a:extLst>
          </p:cNvPr>
          <p:cNvSpPr txBox="1"/>
          <p:nvPr/>
        </p:nvSpPr>
        <p:spPr>
          <a:xfrm>
            <a:off x="1175801" y="4769467"/>
            <a:ext cx="222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기물 카드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3CC27A-720D-E3A8-72CA-D8D912881A77}"/>
              </a:ext>
            </a:extLst>
          </p:cNvPr>
          <p:cNvSpPr txBox="1"/>
          <p:nvPr/>
        </p:nvSpPr>
        <p:spPr>
          <a:xfrm>
            <a:off x="4985911" y="4769467"/>
            <a:ext cx="222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이벤트 카드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7ECBB1-D977-E5AB-86E1-557470E64D1F}"/>
              </a:ext>
            </a:extLst>
          </p:cNvPr>
          <p:cNvSpPr txBox="1"/>
          <p:nvPr/>
        </p:nvSpPr>
        <p:spPr>
          <a:xfrm>
            <a:off x="8999966" y="4769467"/>
            <a:ext cx="222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스킬 카드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99E858F-B93D-2EDF-091E-0258B137FA95}"/>
              </a:ext>
            </a:extLst>
          </p:cNvPr>
          <p:cNvGrpSpPr/>
          <p:nvPr/>
        </p:nvGrpSpPr>
        <p:grpSpPr>
          <a:xfrm>
            <a:off x="1170173" y="1514775"/>
            <a:ext cx="2232000" cy="3162000"/>
            <a:chOff x="1170173" y="1619580"/>
            <a:chExt cx="2232000" cy="316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6872143-5336-4A69-EE10-AF2496B86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0173" y="1619580"/>
              <a:ext cx="2232000" cy="3162000"/>
            </a:xfrm>
            <a:prstGeom prst="roundRect">
              <a:avLst>
                <a:gd name="adj" fmla="val 313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8A80B3D-7925-E489-A5B8-6AA758B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6173" y="1670579"/>
              <a:ext cx="2160000" cy="30600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96D2EB-B122-E7F2-C5E0-D821A9E3974D}"/>
                </a:ext>
              </a:extLst>
            </p:cNvPr>
            <p:cNvSpPr>
              <a:spLocks/>
            </p:cNvSpPr>
            <p:nvPr/>
          </p:nvSpPr>
          <p:spPr>
            <a:xfrm>
              <a:off x="1242173" y="1721861"/>
              <a:ext cx="2088000" cy="29549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7DBF58-9185-86F8-7189-F3EF05A42F0F}"/>
                </a:ext>
              </a:extLst>
            </p:cNvPr>
            <p:cNvSpPr>
              <a:spLocks/>
            </p:cNvSpPr>
            <p:nvPr/>
          </p:nvSpPr>
          <p:spPr>
            <a:xfrm>
              <a:off x="1285199" y="4024314"/>
              <a:ext cx="2016000" cy="530724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C23FF-8D3E-4446-596E-A343F31A82AE}"/>
                </a:ext>
              </a:extLst>
            </p:cNvPr>
            <p:cNvSpPr>
              <a:spLocks/>
            </p:cNvSpPr>
            <p:nvPr/>
          </p:nvSpPr>
          <p:spPr>
            <a:xfrm>
              <a:off x="1278173" y="1776416"/>
              <a:ext cx="2016000" cy="25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DDB861DF-E5BD-7ED4-3896-9E754FC91725}"/>
                </a:ext>
              </a:extLst>
            </p:cNvPr>
            <p:cNvSpPr/>
            <p:nvPr/>
          </p:nvSpPr>
          <p:spPr>
            <a:xfrm rot="10800000">
              <a:off x="2767685" y="1721861"/>
              <a:ext cx="562488" cy="252000"/>
            </a:xfrm>
            <a:prstGeom prst="snip1Rect">
              <a:avLst>
                <a:gd name="adj" fmla="val 24018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33FB720-BEE3-8065-7003-90978CC3CD5A}"/>
                </a:ext>
              </a:extLst>
            </p:cNvPr>
            <p:cNvSpPr>
              <a:spLocks/>
            </p:cNvSpPr>
            <p:nvPr/>
          </p:nvSpPr>
          <p:spPr>
            <a:xfrm>
              <a:off x="1285199" y="3742128"/>
              <a:ext cx="2016000" cy="252002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C9AB7D3-D04C-B8B6-354B-2903B1666C00}"/>
                </a:ext>
              </a:extLst>
            </p:cNvPr>
            <p:cNvGrpSpPr/>
            <p:nvPr/>
          </p:nvGrpSpPr>
          <p:grpSpPr>
            <a:xfrm>
              <a:off x="1257537" y="4439580"/>
              <a:ext cx="2072636" cy="237195"/>
              <a:chOff x="1257537" y="4424462"/>
              <a:chExt cx="2072636" cy="252314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7" name="사각형: 잘린 한쪽 모서리 26">
                <a:extLst>
                  <a:ext uri="{FF2B5EF4-FFF2-40B4-BE49-F238E27FC236}">
                    <a16:creationId xmlns:a16="http://schemas.microsoft.com/office/drawing/2014/main" id="{2805ED48-8BCD-F0D8-D854-79C9E64C3839}"/>
                  </a:ext>
                </a:extLst>
              </p:cNvPr>
              <p:cNvSpPr/>
              <p:nvPr/>
            </p:nvSpPr>
            <p:spPr>
              <a:xfrm>
                <a:off x="1257537" y="4424462"/>
                <a:ext cx="2072636" cy="252314"/>
              </a:xfrm>
              <a:prstGeom prst="snip1Rect">
                <a:avLst>
                  <a:gd name="adj" fmla="val 27243"/>
                </a:avLst>
              </a:prstGeom>
              <a:grpFill/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76A3DE46-3BBF-056C-5307-4A4249A2DF84}"/>
                  </a:ext>
                </a:extLst>
              </p:cNvPr>
              <p:cNvGrpSpPr/>
              <p:nvPr/>
            </p:nvGrpSpPr>
            <p:grpSpPr>
              <a:xfrm>
                <a:off x="1285199" y="4481948"/>
                <a:ext cx="2008974" cy="170464"/>
                <a:chOff x="1285199" y="4469807"/>
                <a:chExt cx="2102090" cy="170464"/>
              </a:xfrm>
              <a:grpFill/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8B82CACB-FEBB-041C-252B-96B52415B9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199" y="4469807"/>
                  <a:ext cx="504776" cy="170464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00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39DA8844-D38F-3E8A-C8AE-FFDA758CCF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17637" y="4469807"/>
                  <a:ext cx="504776" cy="170464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00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CCE8CEFD-5139-6FDC-CF46-F24BB9E048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50075" y="4469807"/>
                  <a:ext cx="504776" cy="170464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00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7985B488-C322-174A-C3EF-252620EAE5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82513" y="4469807"/>
                  <a:ext cx="504776" cy="170464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900" dirty="0">
                      <a:solidFill>
                        <a:schemeClr val="tx1"/>
                      </a:solidFill>
                    </a:rPr>
                    <a:t>00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E99E5D0-483C-A223-E766-3B55BDDE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1568" y="4449777"/>
              <a:ext cx="209373" cy="216301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68E3935-F61D-3543-B98E-D37844105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061" y="4490847"/>
              <a:ext cx="163188" cy="17319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40CA434-02E3-40C1-8254-DBEEB4DAB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61911" y="4460310"/>
              <a:ext cx="227847" cy="22092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1C545BC-5D07-0460-4087-503DB8B8A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6257" y="4462366"/>
              <a:ext cx="220150" cy="201676"/>
            </a:xfrm>
            <a:prstGeom prst="rect">
              <a:avLst/>
            </a:prstGeom>
          </p:spPr>
        </p:pic>
        <p:sp>
          <p:nvSpPr>
            <p:cNvPr id="10" name="사각형: 잘린 한쪽 모서리 9">
              <a:extLst>
                <a:ext uri="{FF2B5EF4-FFF2-40B4-BE49-F238E27FC236}">
                  <a16:creationId xmlns:a16="http://schemas.microsoft.com/office/drawing/2014/main" id="{14409C01-84A6-7B97-3F2B-4859A74F4715}"/>
                </a:ext>
              </a:extLst>
            </p:cNvPr>
            <p:cNvSpPr/>
            <p:nvPr/>
          </p:nvSpPr>
          <p:spPr>
            <a:xfrm>
              <a:off x="1285199" y="3585346"/>
              <a:ext cx="991269" cy="129761"/>
            </a:xfrm>
            <a:prstGeom prst="snip1Rect">
              <a:avLst>
                <a:gd name="adj" fmla="val 27243"/>
              </a:avLst>
            </a:prstGeom>
            <a:solidFill>
              <a:schemeClr val="bg1">
                <a:lumMod val="75000"/>
                <a:alpha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7038424-0A8C-17B9-8628-580B41C91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666"/>
              </p:ext>
            </p:extLst>
          </p:nvPr>
        </p:nvGraphicFramePr>
        <p:xfrm>
          <a:off x="2711123" y="5216556"/>
          <a:ext cx="79352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17478591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3312148365"/>
                    </a:ext>
                  </a:extLst>
                </a:gridCol>
                <a:gridCol w="5829618">
                  <a:extLst>
                    <a:ext uri="{9D8B030D-6E8A-4147-A177-3AD203B41FA5}">
                      <a16:colId xmlns:a16="http://schemas.microsoft.com/office/drawing/2014/main" val="2694960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기물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필드에 소환하여 직접적인 전투를 하는 카드다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8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즉시 효과를 발동하는 카드다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80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조건을 만족하는 기물을 통하여 사용하는 카드다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104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806C534-E376-411B-846E-DC7CEC863CA0}"/>
              </a:ext>
            </a:extLst>
          </p:cNvPr>
          <p:cNvSpPr/>
          <p:nvPr/>
        </p:nvSpPr>
        <p:spPr>
          <a:xfrm>
            <a:off x="7013195" y="4843"/>
            <a:ext cx="4339017" cy="1375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카드 외형 디자인 가이드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카드 종류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디자인 규칙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, </a:t>
            </a:r>
            <a:r>
              <a:rPr lang="ko-KR" altLang="en-US" dirty="0"/>
              <a:t>카드 개별 규칙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표시 정보 규칙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, </a:t>
            </a:r>
            <a:r>
              <a:rPr lang="ko-KR" altLang="en-US" dirty="0"/>
              <a:t>카드 개별 규칙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5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874F2ABB-D6D0-12AF-C0FB-D3500417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3" y="1439863"/>
            <a:ext cx="3246730" cy="4595100"/>
          </a:xfrm>
          <a:prstGeom prst="rect">
            <a:avLst/>
          </a:prstGeom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구성 요소 </a:t>
            </a:r>
            <a:r>
              <a:rPr lang="en-US" altLang="ko-KR" dirty="0"/>
              <a:t>– </a:t>
            </a:r>
            <a:r>
              <a:rPr lang="ko-KR" altLang="en-US" dirty="0"/>
              <a:t>기물 카드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15091B-6B3D-2A8E-BE37-106E409355B1}"/>
              </a:ext>
            </a:extLst>
          </p:cNvPr>
          <p:cNvSpPr/>
          <p:nvPr/>
        </p:nvSpPr>
        <p:spPr>
          <a:xfrm>
            <a:off x="1031038" y="1714499"/>
            <a:ext cx="2093162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C0030E-DD2F-CE79-6F43-9B044CA30A4E}"/>
              </a:ext>
            </a:extLst>
          </p:cNvPr>
          <p:cNvSpPr/>
          <p:nvPr/>
        </p:nvSpPr>
        <p:spPr>
          <a:xfrm>
            <a:off x="3224457" y="1638298"/>
            <a:ext cx="718893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070FAC-9D12-C5EF-08F1-3CA5A3F01B40}"/>
              </a:ext>
            </a:extLst>
          </p:cNvPr>
          <p:cNvSpPr/>
          <p:nvPr/>
        </p:nvSpPr>
        <p:spPr>
          <a:xfrm>
            <a:off x="1034212" y="4573852"/>
            <a:ext cx="2858337" cy="288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153C62-6DC2-799A-299E-154A49DD9BFF}"/>
              </a:ext>
            </a:extLst>
          </p:cNvPr>
          <p:cNvSpPr/>
          <p:nvPr/>
        </p:nvSpPr>
        <p:spPr>
          <a:xfrm>
            <a:off x="1034212" y="4982962"/>
            <a:ext cx="2858337" cy="528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CA82B4-1743-CEA9-1F6E-0335BAE8ED1B}"/>
              </a:ext>
            </a:extLst>
          </p:cNvPr>
          <p:cNvSpPr/>
          <p:nvPr/>
        </p:nvSpPr>
        <p:spPr>
          <a:xfrm>
            <a:off x="1034212" y="5566682"/>
            <a:ext cx="2858337" cy="3102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C730D6A-F39C-0A22-75B6-4E007A35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58928"/>
              </p:ext>
            </p:extLst>
          </p:nvPr>
        </p:nvGraphicFramePr>
        <p:xfrm>
          <a:off x="4869497" y="2304853"/>
          <a:ext cx="648271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017478591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3312148365"/>
                    </a:ext>
                  </a:extLst>
                </a:gridCol>
                <a:gridCol w="4377055">
                  <a:extLst>
                    <a:ext uri="{9D8B030D-6E8A-4147-A177-3AD203B41FA5}">
                      <a16:colId xmlns:a16="http://schemas.microsoft.com/office/drawing/2014/main" val="2694960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카드의 이름이다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8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기물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기물의 클래스다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80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카드의 일러스트가 있는 곳이다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기물의 종족과 소속이다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2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프로모션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기물 프로모션 시 필요한 조건이다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93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기물의 패시브 스킬이다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75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능력치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기물의 능력치다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사거리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속도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032267"/>
                  </a:ext>
                </a:extLst>
              </a:tr>
            </a:tbl>
          </a:graphicData>
        </a:graphic>
      </p:graphicFrame>
      <p:sp>
        <p:nvSpPr>
          <p:cNvPr id="42" name="오각형 41">
            <a:extLst>
              <a:ext uri="{FF2B5EF4-FFF2-40B4-BE49-F238E27FC236}">
                <a16:creationId xmlns:a16="http://schemas.microsoft.com/office/drawing/2014/main" id="{9131C320-DC14-F37C-63EC-FAB723FA1EE0}"/>
              </a:ext>
            </a:extLst>
          </p:cNvPr>
          <p:cNvSpPr>
            <a:spLocks noChangeAspect="1"/>
          </p:cNvSpPr>
          <p:nvPr/>
        </p:nvSpPr>
        <p:spPr>
          <a:xfrm>
            <a:off x="930781" y="1610747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오각형 42">
            <a:extLst>
              <a:ext uri="{FF2B5EF4-FFF2-40B4-BE49-F238E27FC236}">
                <a16:creationId xmlns:a16="http://schemas.microsoft.com/office/drawing/2014/main" id="{49176D3C-DFB9-EA63-ECFF-80084184F3B3}"/>
              </a:ext>
            </a:extLst>
          </p:cNvPr>
          <p:cNvSpPr>
            <a:spLocks noChangeAspect="1"/>
          </p:cNvSpPr>
          <p:nvPr/>
        </p:nvSpPr>
        <p:spPr>
          <a:xfrm>
            <a:off x="3116457" y="1536897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오각형 43">
            <a:extLst>
              <a:ext uri="{FF2B5EF4-FFF2-40B4-BE49-F238E27FC236}">
                <a16:creationId xmlns:a16="http://schemas.microsoft.com/office/drawing/2014/main" id="{0918D355-7E6C-4BE0-9C88-992060674F67}"/>
              </a:ext>
            </a:extLst>
          </p:cNvPr>
          <p:cNvSpPr>
            <a:spLocks noChangeAspect="1"/>
          </p:cNvSpPr>
          <p:nvPr/>
        </p:nvSpPr>
        <p:spPr>
          <a:xfrm>
            <a:off x="2351788" y="3321000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오각형 45">
            <a:extLst>
              <a:ext uri="{FF2B5EF4-FFF2-40B4-BE49-F238E27FC236}">
                <a16:creationId xmlns:a16="http://schemas.microsoft.com/office/drawing/2014/main" id="{496D2201-C255-6668-C415-5A6E487C5E05}"/>
              </a:ext>
            </a:extLst>
          </p:cNvPr>
          <p:cNvSpPr>
            <a:spLocks noChangeAspect="1"/>
          </p:cNvSpPr>
          <p:nvPr/>
        </p:nvSpPr>
        <p:spPr>
          <a:xfrm>
            <a:off x="930781" y="4861852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오각형 46">
            <a:extLst>
              <a:ext uri="{FF2B5EF4-FFF2-40B4-BE49-F238E27FC236}">
                <a16:creationId xmlns:a16="http://schemas.microsoft.com/office/drawing/2014/main" id="{9FB3A963-88B9-A815-CC00-57643C86314D}"/>
              </a:ext>
            </a:extLst>
          </p:cNvPr>
          <p:cNvSpPr>
            <a:spLocks noChangeAspect="1"/>
          </p:cNvSpPr>
          <p:nvPr/>
        </p:nvSpPr>
        <p:spPr>
          <a:xfrm>
            <a:off x="930781" y="5420128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B66653-72D0-FAF1-2E47-14EE79763F80}"/>
              </a:ext>
            </a:extLst>
          </p:cNvPr>
          <p:cNvSpPr/>
          <p:nvPr/>
        </p:nvSpPr>
        <p:spPr>
          <a:xfrm>
            <a:off x="1034212" y="4350544"/>
            <a:ext cx="1349419" cy="1471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오각형 44">
            <a:extLst>
              <a:ext uri="{FF2B5EF4-FFF2-40B4-BE49-F238E27FC236}">
                <a16:creationId xmlns:a16="http://schemas.microsoft.com/office/drawing/2014/main" id="{8229A23A-A82B-A1D5-B100-033D54FEBC62}"/>
              </a:ext>
            </a:extLst>
          </p:cNvPr>
          <p:cNvSpPr>
            <a:spLocks noChangeAspect="1"/>
          </p:cNvSpPr>
          <p:nvPr/>
        </p:nvSpPr>
        <p:spPr>
          <a:xfrm>
            <a:off x="930781" y="4443892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F056FC3A-BC9C-A3D3-9FEF-B9CA39DBAB0F}"/>
              </a:ext>
            </a:extLst>
          </p:cNvPr>
          <p:cNvSpPr>
            <a:spLocks noChangeAspect="1"/>
          </p:cNvSpPr>
          <p:nvPr/>
        </p:nvSpPr>
        <p:spPr>
          <a:xfrm>
            <a:off x="930781" y="4177855"/>
            <a:ext cx="216000" cy="216000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7820C-4873-4106-B293-D5700A868EC2}"/>
              </a:ext>
            </a:extLst>
          </p:cNvPr>
          <p:cNvSpPr txBox="1"/>
          <p:nvPr/>
        </p:nvSpPr>
        <p:spPr>
          <a:xfrm>
            <a:off x="1360358" y="1689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카드이름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BF44E9-16B0-4AF2-903C-C26C3314F87F}"/>
              </a:ext>
            </a:extLst>
          </p:cNvPr>
          <p:cNvSpPr txBox="1"/>
          <p:nvPr/>
        </p:nvSpPr>
        <p:spPr>
          <a:xfrm>
            <a:off x="3178294" y="165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기물 클래스</a:t>
            </a:r>
          </a:p>
        </p:txBody>
      </p:sp>
    </p:spTree>
    <p:extLst>
      <p:ext uri="{BB962C8B-B14F-4D97-AF65-F5344CB8AC3E}">
        <p14:creationId xmlns:p14="http://schemas.microsoft.com/office/powerpoint/2010/main" val="158833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텍스트 구성 </a:t>
            </a:r>
            <a:r>
              <a:rPr lang="en-US" altLang="ko-KR" dirty="0"/>
              <a:t>– </a:t>
            </a:r>
            <a:r>
              <a:rPr lang="ko-KR" altLang="en-US" dirty="0"/>
              <a:t>프로모션 소환 텍스트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0E8E1B-33C8-7880-DC59-C1ED3C136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36293"/>
              </p:ext>
            </p:extLst>
          </p:nvPr>
        </p:nvGraphicFramePr>
        <p:xfrm>
          <a:off x="2585561" y="5270618"/>
          <a:ext cx="702087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836409850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739358917"/>
                    </a:ext>
                  </a:extLst>
                </a:gridCol>
                <a:gridCol w="4915218">
                  <a:extLst>
                    <a:ext uri="{9D8B030D-6E8A-4147-A177-3AD203B41FA5}">
                      <a16:colId xmlns:a16="http://schemas.microsoft.com/office/drawing/2014/main" val="25117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기물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기물의 프로모션 필요 여부를 표기한다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프로모션이 필요 없을 경우 해당 칸을 비운다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7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프로모션 소환 시 필요한 기물이다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180283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EEB7884-4CC3-B147-873B-AAD0DF9EA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66010" r="3335" b="11447"/>
          <a:stretch/>
        </p:blipFill>
        <p:spPr>
          <a:xfrm>
            <a:off x="2974241" y="2957529"/>
            <a:ext cx="6243518" cy="21527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5F2B6C-F124-73B1-FF75-F9B9AE9E86BE}"/>
              </a:ext>
            </a:extLst>
          </p:cNvPr>
          <p:cNvSpPr txBox="1"/>
          <p:nvPr/>
        </p:nvSpPr>
        <p:spPr>
          <a:xfrm>
            <a:off x="3125053" y="4053052"/>
            <a:ext cx="5934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①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조건</a:t>
            </a:r>
            <a:r>
              <a:rPr lang="en-US" altLang="ko-KR" sz="1200" dirty="0"/>
              <a:t>] </a:t>
            </a:r>
            <a:r>
              <a:rPr lang="ko-KR" altLang="en-US" sz="1200" dirty="0"/>
              <a:t>필드에 폰 클래스 아군 기물 </a:t>
            </a:r>
            <a:r>
              <a:rPr lang="en-US" altLang="ko-KR" sz="1200" dirty="0"/>
              <a:t>3</a:t>
            </a:r>
            <a:r>
              <a:rPr lang="ko-KR" altLang="en-US" sz="1200" dirty="0"/>
              <a:t>개 이상</a:t>
            </a:r>
            <a:endParaRPr lang="en-US" altLang="ko-KR" sz="1200" dirty="0"/>
          </a:p>
          <a:p>
            <a:r>
              <a:rPr lang="en-US" altLang="ko-KR" sz="1200" dirty="0"/>
              <a:t>    [</a:t>
            </a:r>
            <a:r>
              <a:rPr lang="ko-KR" altLang="en-US" sz="1200" dirty="0"/>
              <a:t>공격 시</a:t>
            </a:r>
            <a:r>
              <a:rPr lang="en-US" altLang="ko-KR" sz="1200" dirty="0"/>
              <a:t>] [</a:t>
            </a:r>
            <a:r>
              <a:rPr lang="ko-KR" altLang="en-US" sz="1200" dirty="0"/>
              <a:t>전투 종료 까지</a:t>
            </a:r>
            <a:r>
              <a:rPr lang="en-US" altLang="ko-KR" sz="1200" dirty="0"/>
              <a:t>] </a:t>
            </a:r>
            <a:r>
              <a:rPr lang="ko-KR" altLang="en-US" sz="1200" dirty="0"/>
              <a:t>공격력 상승</a:t>
            </a:r>
            <a:r>
              <a:rPr lang="en-US" altLang="ko-KR" sz="1200" dirty="0"/>
              <a:t> 3</a:t>
            </a:r>
          </a:p>
          <a:p>
            <a:r>
              <a:rPr lang="en-US" altLang="ko-KR" sz="1200" dirty="0"/>
              <a:t>    [</a:t>
            </a:r>
            <a:r>
              <a:rPr lang="ko-KR" altLang="en-US" sz="1200" dirty="0"/>
              <a:t>기타</a:t>
            </a:r>
            <a:r>
              <a:rPr lang="en-US" altLang="ko-KR" sz="1200" dirty="0"/>
              <a:t>] </a:t>
            </a:r>
            <a:r>
              <a:rPr lang="ko-KR" altLang="en-US" sz="1200" dirty="0"/>
              <a:t>해당 효과는 턴당 </a:t>
            </a:r>
            <a:r>
              <a:rPr lang="en-US" altLang="ko-KR" sz="1200" dirty="0"/>
              <a:t>2</a:t>
            </a:r>
            <a:r>
              <a:rPr lang="ko-KR" altLang="en-US" sz="1200" dirty="0"/>
              <a:t>번 까지 적용된다</a:t>
            </a:r>
            <a:r>
              <a:rPr lang="en-US" altLang="ko-KR" sz="1200" dirty="0"/>
              <a:t>. </a:t>
            </a:r>
          </a:p>
          <a:p>
            <a:r>
              <a:rPr lang="ko-KR" altLang="en-US" sz="1200" b="1" dirty="0"/>
              <a:t>②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적 처치 시</a:t>
            </a:r>
            <a:r>
              <a:rPr lang="en-US" altLang="ko-KR" sz="1200" dirty="0"/>
              <a:t>] </a:t>
            </a:r>
            <a:r>
              <a:rPr lang="ko-KR" altLang="en-US" sz="1200" dirty="0"/>
              <a:t>모든 아군 기물에게 </a:t>
            </a:r>
            <a:r>
              <a:rPr lang="ko-KR" altLang="en-US" sz="1200" b="1" u="sng" dirty="0"/>
              <a:t>광폭화</a:t>
            </a:r>
            <a:r>
              <a:rPr lang="ko-KR" altLang="en-US" sz="1200" dirty="0"/>
              <a:t> 부여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F920A-971C-02CE-4D1A-922FD903964D}"/>
              </a:ext>
            </a:extLst>
          </p:cNvPr>
          <p:cNvSpPr txBox="1"/>
          <p:nvPr/>
        </p:nvSpPr>
        <p:spPr>
          <a:xfrm>
            <a:off x="3125053" y="3158384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프로모션</a:t>
            </a:r>
            <a:r>
              <a:rPr lang="en-US" altLang="ko-KR" sz="1200" dirty="0"/>
              <a:t>]</a:t>
            </a:r>
          </a:p>
          <a:p>
            <a:r>
              <a:rPr lang="ko-KR" altLang="en-US" sz="1200" dirty="0"/>
              <a:t>룩 클래스 기물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endParaRPr lang="en-US" altLang="ko-KR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A329B9-C105-792F-62AD-36D5A09A6F3A}"/>
              </a:ext>
            </a:extLst>
          </p:cNvPr>
          <p:cNvSpPr/>
          <p:nvPr/>
        </p:nvSpPr>
        <p:spPr>
          <a:xfrm>
            <a:off x="2408297" y="2799424"/>
            <a:ext cx="1131887" cy="3273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예시 텍스트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636CDA-9F6F-DEC2-5A43-C7196D6EC2D3}"/>
              </a:ext>
            </a:extLst>
          </p:cNvPr>
          <p:cNvSpPr/>
          <p:nvPr/>
        </p:nvSpPr>
        <p:spPr>
          <a:xfrm>
            <a:off x="3205658" y="3200130"/>
            <a:ext cx="726261" cy="1847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D66978-A637-F077-06C9-8AEE41D59C71}"/>
              </a:ext>
            </a:extLst>
          </p:cNvPr>
          <p:cNvSpPr/>
          <p:nvPr/>
        </p:nvSpPr>
        <p:spPr>
          <a:xfrm>
            <a:off x="3205658" y="3382723"/>
            <a:ext cx="1335862" cy="1847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각형 23">
            <a:extLst>
              <a:ext uri="{FF2B5EF4-FFF2-40B4-BE49-F238E27FC236}">
                <a16:creationId xmlns:a16="http://schemas.microsoft.com/office/drawing/2014/main" id="{9C2D0D9E-7358-CB1F-B486-AEDAE7D6AC1D}"/>
              </a:ext>
            </a:extLst>
          </p:cNvPr>
          <p:cNvSpPr>
            <a:spLocks noChangeAspect="1"/>
          </p:cNvSpPr>
          <p:nvPr/>
        </p:nvSpPr>
        <p:spPr>
          <a:xfrm>
            <a:off x="3124533" y="3115672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오각형 12">
            <a:extLst>
              <a:ext uri="{FF2B5EF4-FFF2-40B4-BE49-F238E27FC236}">
                <a16:creationId xmlns:a16="http://schemas.microsoft.com/office/drawing/2014/main" id="{7780F2C1-AA3C-7E54-1E43-0EA73A58C1F3}"/>
              </a:ext>
            </a:extLst>
          </p:cNvPr>
          <p:cNvSpPr>
            <a:spLocks noChangeAspect="1"/>
          </p:cNvSpPr>
          <p:nvPr/>
        </p:nvSpPr>
        <p:spPr>
          <a:xfrm>
            <a:off x="3124533" y="3306455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13C8957-0899-77EE-3E59-61EAF6F5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82416"/>
              </p:ext>
            </p:extLst>
          </p:nvPr>
        </p:nvGraphicFramePr>
        <p:xfrm>
          <a:off x="2546250" y="1680847"/>
          <a:ext cx="70916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1680">
                  <a:extLst>
                    <a:ext uri="{9D8B030D-6E8A-4147-A177-3AD203B41FA5}">
                      <a16:colId xmlns:a16="http://schemas.microsoft.com/office/drawing/2014/main" val="71017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프로모션 소환이란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49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기물을 소환하는 방식 중 하나로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소환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으로 소환할 수 없으며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소환 시 지정된 기물을 제물로 묘지로 보내고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모모하는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소환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을 의미한다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66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7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카드 텍스트 구성 </a:t>
            </a:r>
            <a:r>
              <a:rPr lang="en-US" altLang="ko-KR" dirty="0"/>
              <a:t>– </a:t>
            </a:r>
            <a:r>
              <a:rPr lang="ko-KR" altLang="en-US" dirty="0"/>
              <a:t>효과 텍스트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10E8E1B-33C8-7880-DC59-C1ED3C136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93365"/>
              </p:ext>
            </p:extLst>
          </p:nvPr>
        </p:nvGraphicFramePr>
        <p:xfrm>
          <a:off x="2242661" y="3963889"/>
          <a:ext cx="77066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836409850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739358917"/>
                    </a:ext>
                  </a:extLst>
                </a:gridCol>
                <a:gridCol w="5601018">
                  <a:extLst>
                    <a:ext uri="{9D8B030D-6E8A-4147-A177-3AD203B41FA5}">
                      <a16:colId xmlns:a16="http://schemas.microsoft.com/office/drawing/2014/main" val="2511758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 순서 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다수의 효과를 보유할 경우 구분을 위한 번호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79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발동에 필요한 조건이다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18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타이밍 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효과가 적용되는 타이밍이다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77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 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해당 패시브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스킬의 효과다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7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기타 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효과의 쿨 타임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횟수 제한 등이 표기된다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5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고유의 효과를 가지고 다수의 기물이 가지는 효과다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842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5EEB7884-4CC3-B147-873B-AAD0DF9EA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3" t="66010" r="3335" b="11447"/>
          <a:stretch/>
        </p:blipFill>
        <p:spPr>
          <a:xfrm>
            <a:off x="2974241" y="1650800"/>
            <a:ext cx="6243518" cy="21527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5F2B6C-F124-73B1-FF75-F9B9AE9E86BE}"/>
              </a:ext>
            </a:extLst>
          </p:cNvPr>
          <p:cNvSpPr txBox="1"/>
          <p:nvPr/>
        </p:nvSpPr>
        <p:spPr>
          <a:xfrm>
            <a:off x="3125053" y="2746323"/>
            <a:ext cx="5934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①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조건</a:t>
            </a:r>
            <a:r>
              <a:rPr lang="en-US" altLang="ko-KR" sz="1200" dirty="0"/>
              <a:t>] </a:t>
            </a:r>
            <a:r>
              <a:rPr lang="ko-KR" altLang="en-US" sz="1200" dirty="0"/>
              <a:t>필드에 폰 클래스 아군 기물 </a:t>
            </a:r>
            <a:r>
              <a:rPr lang="en-US" altLang="ko-KR" sz="1200" dirty="0"/>
              <a:t>3</a:t>
            </a:r>
            <a:r>
              <a:rPr lang="ko-KR" altLang="en-US" sz="1200" dirty="0"/>
              <a:t>개 이상</a:t>
            </a:r>
            <a:endParaRPr lang="en-US" altLang="ko-KR" sz="1200" dirty="0"/>
          </a:p>
          <a:p>
            <a:r>
              <a:rPr lang="en-US" altLang="ko-KR" sz="1200" dirty="0"/>
              <a:t>    [</a:t>
            </a:r>
            <a:r>
              <a:rPr lang="ko-KR" altLang="en-US" sz="1200" dirty="0"/>
              <a:t>공격 시</a:t>
            </a:r>
            <a:r>
              <a:rPr lang="en-US" altLang="ko-KR" sz="1200" dirty="0"/>
              <a:t>] [</a:t>
            </a:r>
            <a:r>
              <a:rPr lang="ko-KR" altLang="en-US" sz="1200" dirty="0"/>
              <a:t>전투 종료 까지</a:t>
            </a:r>
            <a:r>
              <a:rPr lang="en-US" altLang="ko-KR" sz="1200" dirty="0"/>
              <a:t>] </a:t>
            </a:r>
            <a:r>
              <a:rPr lang="ko-KR" altLang="en-US" sz="1200" dirty="0"/>
              <a:t>공격력 상승</a:t>
            </a:r>
            <a:r>
              <a:rPr lang="en-US" altLang="ko-KR" sz="1200" dirty="0"/>
              <a:t> 3</a:t>
            </a:r>
          </a:p>
          <a:p>
            <a:r>
              <a:rPr lang="en-US" altLang="ko-KR" sz="1200" dirty="0"/>
              <a:t>    [</a:t>
            </a:r>
            <a:r>
              <a:rPr lang="ko-KR" altLang="en-US" sz="1200" dirty="0"/>
              <a:t>기타</a:t>
            </a:r>
            <a:r>
              <a:rPr lang="en-US" altLang="ko-KR" sz="1200" dirty="0"/>
              <a:t>] </a:t>
            </a:r>
            <a:r>
              <a:rPr lang="ko-KR" altLang="en-US" sz="1200" dirty="0"/>
              <a:t>해당 효과는 턴당 </a:t>
            </a:r>
            <a:r>
              <a:rPr lang="en-US" altLang="ko-KR" sz="1200" dirty="0"/>
              <a:t>2</a:t>
            </a:r>
            <a:r>
              <a:rPr lang="ko-KR" altLang="en-US" sz="1200" dirty="0"/>
              <a:t>번 까지 적용된다</a:t>
            </a:r>
            <a:r>
              <a:rPr lang="en-US" altLang="ko-KR" sz="1200" dirty="0"/>
              <a:t>. </a:t>
            </a:r>
          </a:p>
          <a:p>
            <a:r>
              <a:rPr lang="ko-KR" altLang="en-US" sz="1200" b="1" dirty="0"/>
              <a:t>②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적 처치 시</a:t>
            </a:r>
            <a:r>
              <a:rPr lang="en-US" altLang="ko-KR" sz="1200" dirty="0"/>
              <a:t>] </a:t>
            </a:r>
            <a:r>
              <a:rPr lang="ko-KR" altLang="en-US" sz="1200" dirty="0"/>
              <a:t>모든 아군 기물에게 </a:t>
            </a:r>
            <a:r>
              <a:rPr lang="ko-KR" altLang="en-US" sz="1200" b="1" u="sng" dirty="0"/>
              <a:t>광폭화</a:t>
            </a:r>
            <a:r>
              <a:rPr lang="ko-KR" altLang="en-US" sz="1200" dirty="0"/>
              <a:t> 부여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D0BA74-9C21-1F4B-39B1-F298761A0892}"/>
              </a:ext>
            </a:extLst>
          </p:cNvPr>
          <p:cNvSpPr/>
          <p:nvPr/>
        </p:nvSpPr>
        <p:spPr>
          <a:xfrm>
            <a:off x="3421077" y="2796611"/>
            <a:ext cx="407973" cy="1847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1A6BDD-63DD-5DB3-F11B-A44BC7CA6669}"/>
              </a:ext>
            </a:extLst>
          </p:cNvPr>
          <p:cNvSpPr/>
          <p:nvPr/>
        </p:nvSpPr>
        <p:spPr>
          <a:xfrm>
            <a:off x="3198038" y="2796610"/>
            <a:ext cx="178575" cy="1847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700303-83FB-0F4D-A77A-497B703C335E}"/>
              </a:ext>
            </a:extLst>
          </p:cNvPr>
          <p:cNvSpPr/>
          <p:nvPr/>
        </p:nvSpPr>
        <p:spPr>
          <a:xfrm>
            <a:off x="5228835" y="2977585"/>
            <a:ext cx="1033853" cy="1847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8A48FA-6D5B-4850-6319-62D72554DF22}"/>
              </a:ext>
            </a:extLst>
          </p:cNvPr>
          <p:cNvSpPr/>
          <p:nvPr/>
        </p:nvSpPr>
        <p:spPr>
          <a:xfrm>
            <a:off x="3421077" y="2977585"/>
            <a:ext cx="632763" cy="1847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1B8948-567B-4D88-8FFD-F2F77B159C0A}"/>
              </a:ext>
            </a:extLst>
          </p:cNvPr>
          <p:cNvSpPr/>
          <p:nvPr/>
        </p:nvSpPr>
        <p:spPr>
          <a:xfrm>
            <a:off x="3421077" y="3161796"/>
            <a:ext cx="407973" cy="1847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79A132-4BF4-34FC-21BB-71E2D6B1A16C}"/>
              </a:ext>
            </a:extLst>
          </p:cNvPr>
          <p:cNvSpPr/>
          <p:nvPr/>
        </p:nvSpPr>
        <p:spPr>
          <a:xfrm>
            <a:off x="5647935" y="3339817"/>
            <a:ext cx="498865" cy="18471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각형 22">
            <a:extLst>
              <a:ext uri="{FF2B5EF4-FFF2-40B4-BE49-F238E27FC236}">
                <a16:creationId xmlns:a16="http://schemas.microsoft.com/office/drawing/2014/main" id="{BE7FA73B-EFCF-1757-2527-476C16704D63}"/>
              </a:ext>
            </a:extLst>
          </p:cNvPr>
          <p:cNvSpPr>
            <a:spLocks noChangeAspect="1"/>
          </p:cNvSpPr>
          <p:nvPr/>
        </p:nvSpPr>
        <p:spPr>
          <a:xfrm>
            <a:off x="3344809" y="2717106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오각형 23">
            <a:extLst>
              <a:ext uri="{FF2B5EF4-FFF2-40B4-BE49-F238E27FC236}">
                <a16:creationId xmlns:a16="http://schemas.microsoft.com/office/drawing/2014/main" id="{9C2D0D9E-7358-CB1F-B486-AEDAE7D6AC1D}"/>
              </a:ext>
            </a:extLst>
          </p:cNvPr>
          <p:cNvSpPr>
            <a:spLocks noChangeAspect="1"/>
          </p:cNvSpPr>
          <p:nvPr/>
        </p:nvSpPr>
        <p:spPr>
          <a:xfrm>
            <a:off x="3101673" y="2717106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오각형 24">
            <a:extLst>
              <a:ext uri="{FF2B5EF4-FFF2-40B4-BE49-F238E27FC236}">
                <a16:creationId xmlns:a16="http://schemas.microsoft.com/office/drawing/2014/main" id="{59DD9264-31A8-29D3-AE4E-864C309A54B7}"/>
              </a:ext>
            </a:extLst>
          </p:cNvPr>
          <p:cNvSpPr>
            <a:spLocks noChangeAspect="1"/>
          </p:cNvSpPr>
          <p:nvPr/>
        </p:nvSpPr>
        <p:spPr>
          <a:xfrm>
            <a:off x="3344809" y="2917407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오각형 25">
            <a:extLst>
              <a:ext uri="{FF2B5EF4-FFF2-40B4-BE49-F238E27FC236}">
                <a16:creationId xmlns:a16="http://schemas.microsoft.com/office/drawing/2014/main" id="{9D7CBE9B-D137-7852-D625-02734947163E}"/>
              </a:ext>
            </a:extLst>
          </p:cNvPr>
          <p:cNvSpPr>
            <a:spLocks noChangeAspect="1"/>
          </p:cNvSpPr>
          <p:nvPr/>
        </p:nvSpPr>
        <p:spPr>
          <a:xfrm>
            <a:off x="5152567" y="2917407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92016615-F352-CB84-0390-75D97CEAA25C}"/>
              </a:ext>
            </a:extLst>
          </p:cNvPr>
          <p:cNvSpPr>
            <a:spLocks noChangeAspect="1"/>
          </p:cNvSpPr>
          <p:nvPr/>
        </p:nvSpPr>
        <p:spPr>
          <a:xfrm>
            <a:off x="3344809" y="3083709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3DAD457A-B67C-85FE-4C37-0389F789CA0E}"/>
              </a:ext>
            </a:extLst>
          </p:cNvPr>
          <p:cNvSpPr>
            <a:spLocks noChangeAspect="1"/>
          </p:cNvSpPr>
          <p:nvPr/>
        </p:nvSpPr>
        <p:spPr>
          <a:xfrm>
            <a:off x="5571667" y="3263549"/>
            <a:ext cx="152535" cy="152535"/>
          </a:xfrm>
          <a:prstGeom prst="pentagon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F920A-971C-02CE-4D1A-922FD903964D}"/>
              </a:ext>
            </a:extLst>
          </p:cNvPr>
          <p:cNvSpPr txBox="1"/>
          <p:nvPr/>
        </p:nvSpPr>
        <p:spPr>
          <a:xfrm>
            <a:off x="3125053" y="1851655"/>
            <a:ext cx="593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프로모션</a:t>
            </a:r>
            <a:r>
              <a:rPr lang="en-US" altLang="ko-KR" sz="1200" dirty="0"/>
              <a:t>]</a:t>
            </a:r>
          </a:p>
          <a:p>
            <a:r>
              <a:rPr lang="ko-KR" altLang="en-US" sz="1200" dirty="0"/>
              <a:t>룩 클래스 기물 </a:t>
            </a:r>
            <a:r>
              <a:rPr lang="en-US" altLang="ko-KR" sz="1200" dirty="0"/>
              <a:t>1</a:t>
            </a:r>
            <a:r>
              <a:rPr lang="ko-KR" altLang="en-US" sz="1200" dirty="0"/>
              <a:t>개</a:t>
            </a:r>
            <a:endParaRPr lang="en-US" altLang="ko-KR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5A329B9-C105-792F-62AD-36D5A09A6F3A}"/>
              </a:ext>
            </a:extLst>
          </p:cNvPr>
          <p:cNvSpPr/>
          <p:nvPr/>
        </p:nvSpPr>
        <p:spPr>
          <a:xfrm>
            <a:off x="2408297" y="1492695"/>
            <a:ext cx="1131887" cy="3273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예시 텍스트</a:t>
            </a:r>
          </a:p>
        </p:txBody>
      </p:sp>
    </p:spTree>
    <p:extLst>
      <p:ext uri="{BB962C8B-B14F-4D97-AF65-F5344CB8AC3E}">
        <p14:creationId xmlns:p14="http://schemas.microsoft.com/office/powerpoint/2010/main" val="10440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56EB8-FD37-407E-95EF-A995D871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A4CE6-B5B2-48F6-AD95-AAD08809F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1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기물 카드</a:t>
            </a:r>
            <a:r>
              <a:rPr lang="en-US" altLang="ko-KR" dirty="0"/>
              <a:t>-</a:t>
            </a:r>
            <a:r>
              <a:rPr lang="ko-KR" altLang="en-US" dirty="0"/>
              <a:t>능력치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F9BCB1-4577-FFDD-5AA6-DDC6AEBB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73" y="3886066"/>
            <a:ext cx="928926" cy="959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ED823F-76B3-A39F-75C7-3E7D87D6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28" y="2935579"/>
            <a:ext cx="724016" cy="7684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02E8BA-8146-3C49-842A-B2FBE5C3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91" y="5029301"/>
            <a:ext cx="1010889" cy="9801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D7EAC1-58C8-3213-511E-C70354A8D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468" y="1858732"/>
            <a:ext cx="976737" cy="894773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9B4CF0-A2B3-D0B8-358F-05ACB0973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62090"/>
              </p:ext>
            </p:extLst>
          </p:nvPr>
        </p:nvGraphicFramePr>
        <p:xfrm>
          <a:off x="2328475" y="1858732"/>
          <a:ext cx="8727122" cy="41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217">
                  <a:extLst>
                    <a:ext uri="{9D8B030D-6E8A-4147-A177-3AD203B41FA5}">
                      <a16:colId xmlns:a16="http://schemas.microsoft.com/office/drawing/2014/main" val="1921732959"/>
                    </a:ext>
                  </a:extLst>
                </a:gridCol>
                <a:gridCol w="6986905">
                  <a:extLst>
                    <a:ext uri="{9D8B030D-6E8A-4147-A177-3AD203B41FA5}">
                      <a16:colId xmlns:a16="http://schemas.microsoft.com/office/drawing/2014/main" val="3894555521"/>
                    </a:ext>
                  </a:extLst>
                </a:gridCol>
              </a:tblGrid>
              <a:tr h="103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(ATK)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기물의 기본 공격과 일부 스킬 사용 시 피해에 관여하는 능력치다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482356"/>
                  </a:ext>
                </a:extLst>
              </a:tr>
              <a:tr h="103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(HP)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b="0" dirty="0"/>
                        <a:t>기물의 생존에 관여하는 능력치다</a:t>
                      </a:r>
                      <a:r>
                        <a:rPr lang="en-US" altLang="ko-KR" b="0" dirty="0"/>
                        <a:t>.</a:t>
                      </a:r>
                    </a:p>
                    <a:p>
                      <a:pPr algn="l"/>
                      <a:r>
                        <a:rPr lang="en-US" altLang="ko-KR" b="0" dirty="0"/>
                        <a:t>0 </a:t>
                      </a:r>
                      <a:r>
                        <a:rPr lang="ko-KR" altLang="en-US" b="0" dirty="0"/>
                        <a:t>이 될 경우 해당 기물은 파괴된다</a:t>
                      </a:r>
                      <a:r>
                        <a:rPr lang="en-US" altLang="ko-KR" b="0" dirty="0"/>
                        <a:t>.</a:t>
                      </a:r>
                      <a:endParaRPr lang="ko-KR" alt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24862"/>
                  </a:ext>
                </a:extLst>
              </a:tr>
              <a:tr h="103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사거리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(Range)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/>
                        <a:t>기본 공격과 스킬의 최대 사거리에 관여하는 능력치다</a:t>
                      </a:r>
                      <a:r>
                        <a:rPr lang="en-US" altLang="ko-KR" b="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149906"/>
                  </a:ext>
                </a:extLst>
              </a:tr>
              <a:tr h="103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속도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(Speed)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/>
                        <a:t>기물이 한번에 최대로 이동할 수 있는 거리에 관여하는 능력치다</a:t>
                      </a:r>
                      <a:r>
                        <a:rPr lang="en-US" altLang="ko-KR" b="0" dirty="0"/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8220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77639BB-D93B-4871-A7BF-D0705ACFDD86}"/>
              </a:ext>
            </a:extLst>
          </p:cNvPr>
          <p:cNvSpPr/>
          <p:nvPr/>
        </p:nvSpPr>
        <p:spPr>
          <a:xfrm>
            <a:off x="6690946" y="368301"/>
            <a:ext cx="3209192" cy="125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능력 설계 가이드 </a:t>
            </a:r>
            <a:endParaRPr lang="en-US" altLang="ko-KR" sz="1800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, </a:t>
            </a:r>
            <a:r>
              <a:rPr lang="ko-KR" altLang="en-US" dirty="0"/>
              <a:t>개별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8548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Pages>7</Pages>
  <Words>1889</Words>
  <Characters>0</Characters>
  <Application>Microsoft Office PowerPoint</Application>
  <DocSecurity>0</DocSecurity>
  <PresentationFormat>와이드스크린</PresentationFormat>
  <Lines>0</Lines>
  <Paragraphs>572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Algerian</vt:lpstr>
      <vt:lpstr>Arial</vt:lpstr>
      <vt:lpstr>Office 테마</vt:lpstr>
      <vt:lpstr>카드 디자인 가이드 - 카드 외형 디자인 및 능력 설계 가이드 문서 -</vt:lpstr>
      <vt:lpstr>목차</vt:lpstr>
      <vt:lpstr>개요</vt:lpstr>
      <vt:lpstr>카드 디자인 및 종류</vt:lpstr>
      <vt:lpstr>카드 구성 요소 – 기물 카드</vt:lpstr>
      <vt:lpstr>카드 텍스트 구성 – 프로모션 소환 텍스트</vt:lpstr>
      <vt:lpstr>카드 텍스트 구성 – 효과 텍스트</vt:lpstr>
      <vt:lpstr>PowerPoint 프레젠테이션</vt:lpstr>
      <vt:lpstr>기물 카드-능력치</vt:lpstr>
      <vt:lpstr>기물 카드-클래스</vt:lpstr>
      <vt:lpstr>카드 구성 요소 – 이벤트 카드</vt:lpstr>
      <vt:lpstr>카드 구성 요소 – 이벤트 카드 텍스트</vt:lpstr>
      <vt:lpstr>카드 구성 요소 – 스킬 카드</vt:lpstr>
      <vt:lpstr>스킬 카드 - 텍스트</vt:lpstr>
      <vt:lpstr>카드 디자인 가이드 - 공통</vt:lpstr>
      <vt:lpstr>카드 디자인 가이드 – 기물 카드</vt:lpstr>
      <vt:lpstr>카드 디자인 가이드 – 스킬 카드</vt:lpstr>
      <vt:lpstr>UI – 카드 설명 창</vt:lpstr>
      <vt:lpstr>UI – 카드 설명 창 차트 1</vt:lpstr>
      <vt:lpstr>UI – 카드 설명 창 차트 2</vt:lpstr>
      <vt:lpstr>UI – 카드 설명 창 상세 및 필드 기물</vt:lpstr>
      <vt:lpstr>UI – 기물 관련 차트 1</vt:lpstr>
      <vt:lpstr>UI – 기물 관련 차트 2</vt:lpstr>
      <vt:lpstr>UI – 기물 관련 차트 3</vt:lpstr>
      <vt:lpstr>UI – 기물 소환 관련</vt:lpstr>
      <vt:lpstr>UI – 덱 관련 및 플레이어</vt:lpstr>
      <vt:lpstr>UI – 기물 조작 관련</vt:lpstr>
      <vt:lpstr>UI – 스킬 관련</vt:lpstr>
      <vt:lpstr>UI – 스킬 창 차트</vt:lpstr>
      <vt:lpstr>UI - 구상도</vt:lpstr>
      <vt:lpstr>UI</vt:lpstr>
      <vt:lpstr>UI</vt:lpstr>
      <vt:lpstr>UI</vt:lpstr>
      <vt:lpstr>UI</vt:lpstr>
      <vt:lpstr>UI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893</cp:revision>
  <dcterms:modified xsi:type="dcterms:W3CDTF">2025-03-06T10:16:08Z</dcterms:modified>
  <cp:version>9.103.97.45139</cp:version>
</cp:coreProperties>
</file>