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5" r:id="rId3"/>
    <p:sldId id="267" r:id="rId4"/>
    <p:sldId id="270" r:id="rId5"/>
    <p:sldId id="274" r:id="rId6"/>
    <p:sldId id="275" r:id="rId7"/>
    <p:sldId id="276" r:id="rId8"/>
    <p:sldId id="277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588" y="108"/>
      </p:cViewPr>
      <p:guideLst>
        <p:guide orient="horz" pos="2160"/>
        <p:guide orient="horz" pos="730"/>
        <p:guide pos="437"/>
        <p:guide pos="7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레벨 업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달성 보상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5140BD8-E2AA-4E03-ABA4-65E1E4D540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9306" y="1158875"/>
            <a:ext cx="1538356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5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24595"/>
              </p:ext>
            </p:extLst>
          </p:nvPr>
        </p:nvGraphicFramePr>
        <p:xfrm>
          <a:off x="1416050" y="2093594"/>
          <a:ext cx="9359900" cy="2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레벨 업 시스템이란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에서 레벨은 경지라고 불리며 레벨 업에 경우 능력치가 소폭 상승하고 능력치들의 최대치 제한이 상승하게 되는 시스템을 의미한다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레벨은 장비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능력치 등 많은 컨텐츠에 관여하는 능력치로 레벨 업은 레벨을 상승시키는 유일한 방법이다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 업은 캐릭터를 성장시키는 가장 기본적인 방법이고 레벨 업을 하기위해서는 다양한 컨텐츠를 통하여 경험치를 얻어야 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플레이어들이 캐릭터를 육성하는 과정에서 다양한 컨텐츠를 플레이하고 게임에 시간을 투자하고 즐기게 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70CE81-6F2E-467D-98CD-CC7E50D25E3F}"/>
              </a:ext>
            </a:extLst>
          </p:cNvPr>
          <p:cNvGrpSpPr/>
          <p:nvPr/>
        </p:nvGrpSpPr>
        <p:grpSpPr>
          <a:xfrm>
            <a:off x="1966217" y="1201042"/>
            <a:ext cx="8092923" cy="977248"/>
            <a:chOff x="1038092" y="1385289"/>
            <a:chExt cx="8092923" cy="97724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EE84C0-5BAF-4CA2-ADC6-E283C9D7A5FC}"/>
                </a:ext>
              </a:extLst>
            </p:cNvPr>
            <p:cNvSpPr/>
            <p:nvPr/>
          </p:nvSpPr>
          <p:spPr>
            <a:xfrm>
              <a:off x="5520713" y="1694317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업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연출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81CE3A-6BA2-4636-B073-C0739362D629}"/>
                </a:ext>
              </a:extLst>
            </p:cNvPr>
            <p:cNvSpPr/>
            <p:nvPr/>
          </p:nvSpPr>
          <p:spPr>
            <a:xfrm>
              <a:off x="3387681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상승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10FD70-D803-484D-9E59-EAF0CBBD8CE1}"/>
                </a:ext>
              </a:extLst>
            </p:cNvPr>
            <p:cNvSpPr/>
            <p:nvPr/>
          </p:nvSpPr>
          <p:spPr>
            <a:xfrm>
              <a:off x="7648549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달성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보상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F83103AA-F3DD-4308-B7C0-79B6922152C1}"/>
                </a:ext>
              </a:extLst>
            </p:cNvPr>
            <p:cNvSpPr/>
            <p:nvPr/>
          </p:nvSpPr>
          <p:spPr>
            <a:xfrm>
              <a:off x="5001233" y="191124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모서리가 접힌 도형 7">
              <a:extLst>
                <a:ext uri="{FF2B5EF4-FFF2-40B4-BE49-F238E27FC236}">
                  <a16:creationId xmlns:a16="http://schemas.microsoft.com/office/drawing/2014/main" id="{6856F481-93CF-4ABF-9A83-5B12BD940AE6}"/>
                </a:ext>
              </a:extLst>
            </p:cNvPr>
            <p:cNvSpPr/>
            <p:nvPr/>
          </p:nvSpPr>
          <p:spPr>
            <a:xfrm>
              <a:off x="3012046" y="1385289"/>
              <a:ext cx="1207536" cy="497055"/>
            </a:xfrm>
            <a:prstGeom prst="foldedCorner">
              <a:avLst>
                <a:gd name="adj" fmla="val 3118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레벨 업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가능 판단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148687-0C68-4DFB-A8B4-C47A7CD73774}"/>
                </a:ext>
              </a:extLst>
            </p:cNvPr>
            <p:cNvSpPr/>
            <p:nvPr/>
          </p:nvSpPr>
          <p:spPr>
            <a:xfrm>
              <a:off x="1038092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경험치 획득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3EBB0FDD-F597-4393-952D-522F6D6BCB59}"/>
                </a:ext>
              </a:extLst>
            </p:cNvPr>
            <p:cNvSpPr/>
            <p:nvPr/>
          </p:nvSpPr>
          <p:spPr>
            <a:xfrm>
              <a:off x="2646448" y="1930909"/>
              <a:ext cx="610146" cy="16965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FC0EB02C-E53F-4FC5-8445-916A74AE0029}"/>
                </a:ext>
              </a:extLst>
            </p:cNvPr>
            <p:cNvSpPr/>
            <p:nvPr/>
          </p:nvSpPr>
          <p:spPr>
            <a:xfrm>
              <a:off x="7134265" y="193090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BE2D85B8-EB9B-4120-8606-C8DB8B4A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820"/>
              </p:ext>
            </p:extLst>
          </p:nvPr>
        </p:nvGraphicFramePr>
        <p:xfrm>
          <a:off x="2215038" y="3745096"/>
          <a:ext cx="7761923" cy="191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209380924"/>
                    </a:ext>
                  </a:extLst>
                </a:gridCol>
                <a:gridCol w="6502718">
                  <a:extLst>
                    <a:ext uri="{9D8B030D-6E8A-4147-A177-3AD203B41FA5}">
                      <a16:colId xmlns:a16="http://schemas.microsoft.com/office/drawing/2014/main" val="1086117814"/>
                    </a:ext>
                  </a:extLst>
                </a:gridCol>
              </a:tblGrid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 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아이템 등의 방법으로 경험치를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7237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업이 가능한 상황일때 경험치를 획득할 경우 레벨이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85374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레벨이 상승할 경우 단계별로 다른 연출이 나타난다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016463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달성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시 보상으로 능력치의 한계치와 능력치가 상승하고 해당 레벨에 컨텐츠가 해금된다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32952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A1DC234-AF9A-4453-935B-35B6687D7D5C}"/>
              </a:ext>
            </a:extLst>
          </p:cNvPr>
          <p:cNvGrpSpPr/>
          <p:nvPr/>
        </p:nvGrpSpPr>
        <p:grpSpPr>
          <a:xfrm>
            <a:off x="9169620" y="2056408"/>
            <a:ext cx="1628766" cy="787241"/>
            <a:chOff x="9075744" y="2175429"/>
            <a:chExt cx="1966791" cy="1141512"/>
          </a:xfrm>
        </p:grpSpPr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906A1B5E-CC58-4E0D-83FC-24F0C0D54BAF}"/>
                </a:ext>
              </a:extLst>
            </p:cNvPr>
            <p:cNvSpPr/>
            <p:nvPr/>
          </p:nvSpPr>
          <p:spPr>
            <a:xfrm>
              <a:off x="9075744" y="2175429"/>
              <a:ext cx="1966791" cy="114151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116808-F893-4797-9819-758707F74A81}"/>
                </a:ext>
              </a:extLst>
            </p:cNvPr>
            <p:cNvSpPr/>
            <p:nvPr/>
          </p:nvSpPr>
          <p:spPr>
            <a:xfrm>
              <a:off x="9159981" y="2276164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능력치 한계치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상승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BE5FB4-96DA-430C-8A88-A0E69E5F9356}"/>
                </a:ext>
              </a:extLst>
            </p:cNvPr>
            <p:cNvSpPr/>
            <p:nvPr/>
          </p:nvSpPr>
          <p:spPr>
            <a:xfrm>
              <a:off x="10374529" y="2276164"/>
              <a:ext cx="610936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능력치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상승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092965-9C38-4174-863D-8CB33211B7F2}"/>
                </a:ext>
              </a:extLst>
            </p:cNvPr>
            <p:cNvSpPr/>
            <p:nvPr/>
          </p:nvSpPr>
          <p:spPr>
            <a:xfrm>
              <a:off x="9159981" y="2761263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해당 레벨 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컨텐츠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해금</a:t>
              </a:r>
              <a:endParaRPr lang="ko-KR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경험치 획득 규칙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08F6D36-016B-4797-BF7B-0448D41F8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83967"/>
              </p:ext>
            </p:extLst>
          </p:nvPr>
        </p:nvGraphicFramePr>
        <p:xfrm>
          <a:off x="3074670" y="3622279"/>
          <a:ext cx="6042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  <a:gridCol w="4554855">
                  <a:extLst>
                    <a:ext uri="{9D8B030D-6E8A-4147-A177-3AD203B41FA5}">
                      <a16:colId xmlns:a16="http://schemas.microsoft.com/office/drawing/2014/main" val="18733922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공격으로 대상을 처치 했을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던전을 클리어하고 보상 수령을 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94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완료 보상으로 경험치를 받을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4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아이템을 사용할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78519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CB5C1893-F152-42CE-9C56-DC3F111B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43218"/>
              </p:ext>
            </p:extLst>
          </p:nvPr>
        </p:nvGraphicFramePr>
        <p:xfrm>
          <a:off x="4242434" y="1900071"/>
          <a:ext cx="3707130" cy="1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130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</a:tblGrid>
              <a:tr h="203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공통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814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상태가 생존 상태일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레벨이 최대치가 아닐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2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C1AA19-9D6F-4750-83E5-31CF6DB381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3049" y="291904"/>
            <a:ext cx="5412836" cy="636197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4F15C56-20BC-4075-8698-EBBFC81F9020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경험치 획득 규칙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39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가능 판단 및 레벨 상승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DE51101-16CE-4C9C-89E0-CB73C2C2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404729"/>
              </p:ext>
            </p:extLst>
          </p:nvPr>
        </p:nvGraphicFramePr>
        <p:xfrm>
          <a:off x="2170172" y="1823957"/>
          <a:ext cx="7851656" cy="1012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994">
                  <a:extLst>
                    <a:ext uri="{9D8B030D-6E8A-4147-A177-3AD203B41FA5}">
                      <a16:colId xmlns:a16="http://schemas.microsoft.com/office/drawing/2014/main" val="713378066"/>
                    </a:ext>
                  </a:extLst>
                </a:gridCol>
                <a:gridCol w="7138662">
                  <a:extLst>
                    <a:ext uri="{9D8B030D-6E8A-4147-A177-3AD203B41FA5}">
                      <a16:colId xmlns:a16="http://schemas.microsoft.com/office/drawing/2014/main" val="117828340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30580"/>
                  </a:ext>
                </a:extLst>
              </a:tr>
              <a:tr h="284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1~4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경험치를 획득하여 필요 경험치를 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75940"/>
                  </a:ext>
                </a:extLst>
              </a:tr>
              <a:tr h="4685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모든 능력치가 성장 한계치에 도달 했을 경험치를 획득하여 필요 경험치를 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성장 한계치에 도달 하지 않을 경우 경험치가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99.99%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멈춘다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249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19978FF1-2613-4B09-9BB6-9CC05C7B8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380294"/>
              </p:ext>
            </p:extLst>
          </p:nvPr>
        </p:nvGraphicFramePr>
        <p:xfrm>
          <a:off x="4695030" y="3457135"/>
          <a:ext cx="2801940" cy="2474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822">
                  <a:extLst>
                    <a:ext uri="{9D8B030D-6E8A-4147-A177-3AD203B41FA5}">
                      <a16:colId xmlns:a16="http://schemas.microsoft.com/office/drawing/2014/main" val="796602768"/>
                    </a:ext>
                  </a:extLst>
                </a:gridCol>
                <a:gridCol w="975092">
                  <a:extLst>
                    <a:ext uri="{9D8B030D-6E8A-4147-A177-3AD203B41FA5}">
                      <a16:colId xmlns:a16="http://schemas.microsoft.com/office/drawing/2014/main" val="2203288305"/>
                    </a:ext>
                  </a:extLst>
                </a:gridCol>
                <a:gridCol w="1296026">
                  <a:extLst>
                    <a:ext uri="{9D8B030D-6E8A-4147-A177-3AD203B41FA5}">
                      <a16:colId xmlns:a16="http://schemas.microsoft.com/office/drawing/2014/main" val="1061775910"/>
                    </a:ext>
                  </a:extLst>
                </a:gridCol>
              </a:tblGrid>
              <a:tr h="3235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필요 경험치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필요 누적 경험치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886197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631634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92217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158017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925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865266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1825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994364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1,800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3,625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706212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4,500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8,125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8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가능 판단 및 레벨 상승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0C6E60-3A1A-4BDF-8736-5D03E6D778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5900" y="1406769"/>
            <a:ext cx="1600200" cy="490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2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연출</a:t>
            </a:r>
            <a:endParaRPr lang="en-US" altLang="ko-KR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E43D80D-529E-4EF9-B649-656BBD2C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69984"/>
              </p:ext>
            </p:extLst>
          </p:nvPr>
        </p:nvGraphicFramePr>
        <p:xfrm>
          <a:off x="2970031" y="2209801"/>
          <a:ext cx="6251938" cy="243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205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5539733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</a:tblGrid>
              <a:tr h="2533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업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사라진다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퍼져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모이더니 기와 함께 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25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세찬 바람이 몸을 휘감더니 기와 함께 터져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4116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강한 바람이 몸을 감싸다가 일순간에 고요해 지고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기운이 흘러나온다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9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달성 보상</a:t>
            </a:r>
            <a:endParaRPr lang="en-US" altLang="ko-KR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C9B1E39-5445-4A05-9568-C4D9FB97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25270"/>
              </p:ext>
            </p:extLst>
          </p:nvPr>
        </p:nvGraphicFramePr>
        <p:xfrm>
          <a:off x="3103685" y="1292663"/>
          <a:ext cx="59846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740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1097785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217534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097785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097785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117368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별 능력치 한계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5-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8-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774294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81DEED6-E20A-4B96-9839-7BBD37013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4853"/>
              </p:ext>
            </p:extLst>
          </p:nvPr>
        </p:nvGraphicFramePr>
        <p:xfrm>
          <a:off x="3103685" y="3870176"/>
          <a:ext cx="5984629" cy="243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73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1246364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246364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246364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246364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270933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업 상승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4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Pages>36</Pages>
  <Words>501</Words>
  <Characters>0</Characters>
  <Application>Microsoft Office PowerPoint</Application>
  <DocSecurity>0</DocSecurity>
  <PresentationFormat>와이드스크린</PresentationFormat>
  <Lines>0</Lines>
  <Paragraphs>184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레벨 업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140</cp:revision>
  <dcterms:modified xsi:type="dcterms:W3CDTF">2023-12-22T10:49:57Z</dcterms:modified>
  <cp:version>9.103.97.45139</cp:version>
</cp:coreProperties>
</file>