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"/>
  </p:notesMasterIdLst>
  <p:sldIdLst>
    <p:sldId id="258" r:id="rId2"/>
    <p:sldId id="266" r:id="rId3"/>
    <p:sldId id="265" r:id="rId4"/>
    <p:sldId id="268" r:id="rId5"/>
    <p:sldId id="271" r:id="rId6"/>
    <p:sldId id="269" r:id="rId7"/>
    <p:sldId id="267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730" userDrawn="1">
          <p15:clr>
            <a:srgbClr val="A4A3A4"/>
          </p15:clr>
        </p15:guide>
        <p15:guide id="4" pos="437" userDrawn="1">
          <p15:clr>
            <a:srgbClr val="A4A3A4"/>
          </p15:clr>
        </p15:guide>
        <p15:guide id="5" pos="7241" userDrawn="1">
          <p15:clr>
            <a:srgbClr val="A4A3A4"/>
          </p15:clr>
        </p15:guide>
        <p15:guide id="6" pos="891" userDrawn="1">
          <p15:clr>
            <a:srgbClr val="A4A3A4"/>
          </p15:clr>
        </p15:guide>
        <p15:guide id="7" pos="67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62" autoAdjust="0"/>
    <p:restoredTop sz="94660"/>
  </p:normalViewPr>
  <p:slideViewPr>
    <p:cSldViewPr snapToGrid="0" snapToObjects="1" showGuides="1">
      <p:cViewPr varScale="1">
        <p:scale>
          <a:sx n="109" d="100"/>
          <a:sy n="109" d="100"/>
        </p:scale>
        <p:origin x="834" y="108"/>
      </p:cViewPr>
      <p:guideLst>
        <p:guide orient="horz" pos="2159"/>
        <p:guide pos="3840"/>
        <p:guide orient="horz" pos="730"/>
        <p:guide pos="437"/>
        <p:guide pos="7241"/>
        <p:guide pos="891"/>
        <p:guide pos="67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49E71-8129-4905-BAC0-51D65A0C1379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6F6640-3034-492F-A26D-95594A5E2DA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471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2A75C9-DAEE-448A-8EB3-448FD6247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F8E103-7DA7-48A4-9C4F-2B2E28197D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18AB0F-87AA-431A-B422-E3E2DBCD6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75B6DC-6F15-43B6-803D-60B9DE90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FC760-B5E9-4C1A-B8F5-E4E40C6B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6095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342A2F-B72B-4315-9E4D-8EDEFAC36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5A7965-6B8A-4AFD-8604-EAE2D0D4A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AEAC8F-342B-4FB0-9B04-1485758D6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52C5A-8114-443C-A4A7-B3CBFA36F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5CF0B2-0039-4B97-92B3-1AFCC615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352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B9B0F8C-6CD6-45C7-89BB-ABAC9A003E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5C6FE64-3D45-4BDC-90E0-E0EAAB9890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2139-598D-4F01-904A-EA8224BB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AAD87B-1ED8-4796-9B42-37397274D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0F3665-08DB-4F5F-80D0-8D0BE97A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9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26D7E8-DCD0-41CA-844A-194F9A8B6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6235" cy="132651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54A070-B1EE-4A84-B704-067A5CEC9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6235" cy="435229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657C59-7146-442A-95D4-A7DF19B2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835" cy="365760"/>
          </a:xfrm>
        </p:spPr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A0D14-F4DA-4BF2-8007-16C3BC62D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5435" cy="36576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8DC8DA-0288-4CD9-839E-BE980CCA4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835" cy="365760"/>
          </a:xfrm>
        </p:spPr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79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8B75D-2E65-46CA-8194-424CF1964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8F9746-B33F-4509-A620-5D98711625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382529-CD44-4BEE-BB22-5BE3105B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EE3AE6-B5BE-450C-AF60-DB81A2644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9D75AA-07AA-461A-A486-3F21CEC5A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8854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76441-379C-4189-89B6-2B54FDDB1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C2964F-0FE4-4BB1-A0E2-C1EF0B8F0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6F60A2A-6873-42E2-B510-F7D9F697E7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E104AA-81EF-4CD7-9B7D-66A9C28A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843F4F-426A-4C95-BE41-55BFA2888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21D0FA-68D0-4643-8F27-FBA8DCB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57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C33BC-0EFF-4D83-ADBC-C1E18F1E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944E0B-B353-4A44-B7F1-29FC3C80B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61E53E-A1E6-4912-A023-ED7CCC3A5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89F8BC-F7FC-4A2F-86EE-781A23F1C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8C5D2D-08AF-4D3A-941B-5C5ADDF97B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F75DD99-DFE9-420F-B073-67021DCA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73BE3E-292C-4142-93C6-A90C53EF2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E2F12F9-BBDE-4333-8902-839D850B6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81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35298-AF93-4794-827C-4EAFB45B2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E603F9-6F9B-4CE6-8AF9-6F6B69BA2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E0A45E4-3213-455C-8CD8-2537DF255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6ACEE6-4693-40A5-962A-7CE1C99E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4913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50F73C4-01C9-4D61-A2B2-F38ACF84A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1ECFC0-6E31-468F-A388-8FFA004C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C42B2-5452-4B6D-AD24-06DBDA2B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92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43DB6D-55CE-4AAA-8140-304118BD5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3A4D3B-EA5C-48B5-B0CA-BF9F0D6BC0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3F8B2A-E06C-4304-84D8-53DFDFEE59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098733D-4B68-4F16-BDD4-5C24A23F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1985A2-6B76-4705-B6C8-C1D1B0396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644948-F248-42E0-89A1-B7438F1AF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5217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8595F9-D5FF-426F-97B0-8676F260B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D11FAB9-2DD4-4192-A957-A7C5D631C2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A2564A-F0A1-45EF-9BD2-292FBAD9B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EEFF99-36FF-4E22-804A-97B300A9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D12C86-C801-4FC5-8C5F-3EE3FEC38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15E593E-6890-4676-95D1-C4F82ACB5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778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E6B78B3-F12F-425B-AE0A-C00A02A1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A027-C258-4A88-B11C-C654F64A0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93998E-841F-468D-BA4E-E4246FA954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3D6941-6B33-4834-BC65-A333846D27E6}" type="datetimeFigureOut">
              <a:rPr lang="ko-KR" altLang="en-US" smtClean="0"/>
              <a:t>2024-01-11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E746FD-C7FF-498B-8203-4E3074A09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4DCE5A-EF05-442D-923A-FDAB8DF67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EF80D-811E-4D2A-9C31-9E20B4FA2E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10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524000" y="1122680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/>
          <a:p>
            <a:pPr marL="0" indent="0" algn="ctr" latinLnBrk="0">
              <a:buFontTx/>
              <a:buNone/>
            </a:pPr>
            <a:r>
              <a:rPr lang="ko-KR" altLang="en-US" dirty="0"/>
              <a:t>퀘스트 시스템 기획서</a:t>
            </a:r>
          </a:p>
        </p:txBody>
      </p:sp>
      <p:sp>
        <p:nvSpPr>
          <p:cNvPr id="3" name="부제목 2"/>
          <p:cNvSpPr txBox="1">
            <a:spLocks noGrp="1"/>
          </p:cNvSpPr>
          <p:nvPr>
            <p:ph type="subTitle" idx="1"/>
          </p:nvPr>
        </p:nvSpPr>
        <p:spPr>
          <a:xfrm>
            <a:off x="1524000" y="3602355"/>
            <a:ext cx="9144635" cy="1656080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r" latinLnBrk="0">
              <a:buFontTx/>
              <a:buNone/>
            </a:pPr>
            <a:r>
              <a:rPr lang="ko-KR" altLang="en-US"/>
              <a:t>윤정근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D9335E25-03C9-45D8-B4F4-5E3DD30E1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8643464"/>
              </p:ext>
            </p:extLst>
          </p:nvPr>
        </p:nvGraphicFramePr>
        <p:xfrm>
          <a:off x="1416050" y="1690688"/>
          <a:ext cx="467995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79950">
                  <a:extLst>
                    <a:ext uri="{9D8B030D-6E8A-4147-A177-3AD203B41FA5}">
                      <a16:colId xmlns:a16="http://schemas.microsoft.com/office/drawing/2014/main" val="3606984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개요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624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11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80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034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6714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5422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177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54979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34030390-7ADB-4EFB-89E5-CFAD30D842F0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목차</a:t>
            </a:r>
          </a:p>
        </p:txBody>
      </p:sp>
    </p:spTree>
    <p:extLst>
      <p:ext uri="{BB962C8B-B14F-4D97-AF65-F5344CB8AC3E}">
        <p14:creationId xmlns:p14="http://schemas.microsoft.com/office/powerpoint/2010/main" val="156025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8712389"/>
              </p:ext>
            </p:extLst>
          </p:nvPr>
        </p:nvGraphicFramePr>
        <p:xfrm>
          <a:off x="1414463" y="2212022"/>
          <a:ext cx="9351645" cy="24339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16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2125">
                <a:tc>
                  <a:txBody>
                    <a:bodyPr/>
                    <a:lstStyle/>
                    <a:p>
                      <a:pPr marL="0" lvl="1" indent="0" latinLnBrk="1">
                        <a:buFontTx/>
                        <a:buNone/>
                      </a:pPr>
                      <a:r>
                        <a:rPr lang="ko-KR" altLang="en-US" b="1" kern="1200" dirty="0">
                          <a:solidFill>
                            <a:schemeClr val="tx1"/>
                          </a:solidFill>
                        </a:rPr>
                        <a:t>퀘스트 란</a:t>
                      </a:r>
                      <a:r>
                        <a:rPr lang="en-US" altLang="ko-KR" b="1" kern="1200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ko-KR" altLang="en-US" b="1" kern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41830">
                <a:tc>
                  <a:txBody>
                    <a:bodyPr/>
                    <a:lstStyle/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플레이어가 수행할 수 있는 다양한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목표가 있는 임무</a:t>
                      </a:r>
                      <a:endParaRPr lang="en-US" altLang="ko-KR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lvl="1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플레이어에게 게임의 세계관을 설명하여 게임에 대한 흥미를 높이고 몰입감을 높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이고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게임을 원활하게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진행할 수 있게 하는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역할을 한다.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또한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퀘스트 완료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보상으로 플레이어의 성장에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</a:t>
                      </a:r>
                      <a:r>
                        <a:rPr lang="ko-KR" altLang="en-US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영향을 주는 다양한 요소를 제공해 게임이 단조롭지 않게 한다</a:t>
                      </a:r>
                      <a:r>
                        <a:rPr lang="en-US" altLang="ko-KR" sz="180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.</a:t>
                      </a:r>
                      <a:endParaRPr lang="ko-KR" altLang="en-US" sz="180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</a:txBody>
                  <a:tcPr>
                    <a:lnL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30473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/>
              <a:t>분류 기준</a:t>
            </a:r>
          </a:p>
        </p:txBody>
      </p:sp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1A37AD7E-ABF8-3CED-AAC3-28B2CB648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656234"/>
              </p:ext>
            </p:extLst>
          </p:nvPr>
        </p:nvGraphicFramePr>
        <p:xfrm>
          <a:off x="2123757" y="3115828"/>
          <a:ext cx="7944486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234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분류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내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 </a:t>
                      </a:r>
                      <a:r>
                        <a:rPr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용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토벌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몬스터를 정해진 숫자 이상 처치하는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수집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숫자 이상 획득하는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탐사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장소에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위치하는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호위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를 정해진 시간 동안 일정량 이상으로 유지하는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배달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아이템을 정해진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전달 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대화</a:t>
                      </a:r>
                      <a:endParaRPr lang="ko-KR" altLang="en-US" sz="1800" b="0" kern="120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지정된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NPC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에게 대화상호작용 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ctr" latinLnBrk="1">
                        <a:buFontTx/>
                        <a:buNone/>
                      </a:pPr>
                      <a:r>
                        <a:rPr sz="1800" b="0" kern="1200" dirty="0" err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생존</a:t>
                      </a:r>
                      <a:endParaRPr lang="ko-KR" altLang="en-US" sz="1800" b="0" kern="12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정해진 시간 동안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PC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의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HP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가 </a:t>
                      </a:r>
                      <a:r>
                        <a:rPr lang="en-US" altLang="ko-KR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r>
                        <a:rPr lang="ko-KR" altLang="en-US" sz="1800" b="0" kern="12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이하로 내려가지 않게 하는 것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TlToBr>
                    <a:lnBlToTr w="0" cap="flat" cmpd="sng" algn="ctr">
                      <a:noFill/>
                      <a:prstDash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4A58379-E970-4C1E-8602-809E26099B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3424257"/>
              </p:ext>
            </p:extLst>
          </p:nvPr>
        </p:nvGraphicFramePr>
        <p:xfrm>
          <a:off x="2123757" y="1258829"/>
          <a:ext cx="7944486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4486">
                  <a:extLst>
                    <a:ext uri="{9D8B030D-6E8A-4147-A177-3AD203B41FA5}">
                      <a16:colId xmlns:a16="http://schemas.microsoft.com/office/drawing/2014/main" val="11557792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단일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2134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다른 퀘스트와 연관 되지 않는 독립적인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289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연계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541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선행 퀘스트와 선행 퀘스트를 완료하는 것으로 발생하는 후속 퀘스트가</a:t>
                      </a:r>
                      <a:endParaRPr lang="en-US" altLang="ko-KR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연결되어 있는 퀘스트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6365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 0"/>
          <p:cNvSpPr txBox="1">
            <a:spLocks/>
          </p:cNvSpPr>
          <p:nvPr/>
        </p:nvSpPr>
        <p:spPr>
          <a:xfrm>
            <a:off x="695325" y="292100"/>
            <a:ext cx="10801985" cy="862330"/>
          </a:xfrm>
          <a:prstGeom prst="rect">
            <a:avLst/>
          </a:prstGeom>
        </p:spPr>
        <p:txBody>
          <a:bodyPr vert="horz" wrap="square" lIns="91440" tIns="45720" rIns="91440" bIns="45720" numCol="1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GB" altLang="en-US"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 latinLnBrk="0">
              <a:buFontTx/>
              <a:buNone/>
            </a:pPr>
            <a:r>
              <a:rPr lang="ko-KR" altLang="en-US" dirty="0"/>
              <a:t>퀘스트 진행 과정</a:t>
            </a:r>
          </a:p>
        </p:txBody>
      </p:sp>
      <p:graphicFrame>
        <p:nvGraphicFramePr>
          <p:cNvPr id="9" name="표 5">
            <a:extLst>
              <a:ext uri="{FF2B5EF4-FFF2-40B4-BE49-F238E27FC236}">
                <a16:creationId xmlns:a16="http://schemas.microsoft.com/office/drawing/2014/main" id="{8D7BC823-DA70-4B6B-BD30-8C84F20E2A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408036"/>
              </p:ext>
            </p:extLst>
          </p:nvPr>
        </p:nvGraphicFramePr>
        <p:xfrm>
          <a:off x="696912" y="2416521"/>
          <a:ext cx="658082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1726475077"/>
                    </a:ext>
                  </a:extLst>
                </a:gridCol>
                <a:gridCol w="5859780">
                  <a:extLst>
                    <a:ext uri="{9D8B030D-6E8A-4147-A177-3AD203B41FA5}">
                      <a16:colId xmlns:a16="http://schemas.microsoft.com/office/drawing/2014/main" val="1417546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17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현재 수락할 수 있는 퀘스트가 시각적으로 보이는 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231337"/>
                  </a:ext>
                </a:extLst>
              </a:tr>
            </a:tbl>
          </a:graphicData>
        </a:graphic>
      </p:graphicFrame>
      <p:graphicFrame>
        <p:nvGraphicFramePr>
          <p:cNvPr id="10" name="표 5">
            <a:extLst>
              <a:ext uri="{FF2B5EF4-FFF2-40B4-BE49-F238E27FC236}">
                <a16:creationId xmlns:a16="http://schemas.microsoft.com/office/drawing/2014/main" id="{A68CAFD6-20F9-4340-89BB-ECBCE601A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2366306"/>
              </p:ext>
            </p:extLst>
          </p:nvPr>
        </p:nvGraphicFramePr>
        <p:xfrm>
          <a:off x="696912" y="3213397"/>
          <a:ext cx="478504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17264750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7546390"/>
                    </a:ext>
                  </a:extLst>
                </a:gridCol>
              </a:tblGrid>
              <a:tr h="241171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17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퀘스트를 수락하는 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231337"/>
                  </a:ext>
                </a:extLst>
              </a:tr>
            </a:tbl>
          </a:graphicData>
        </a:graphic>
      </p:graphicFrame>
      <p:graphicFrame>
        <p:nvGraphicFramePr>
          <p:cNvPr id="11" name="표 5">
            <a:extLst>
              <a:ext uri="{FF2B5EF4-FFF2-40B4-BE49-F238E27FC236}">
                <a16:creationId xmlns:a16="http://schemas.microsoft.com/office/drawing/2014/main" id="{D8C3F522-852C-469D-8F3E-6418F9EE2A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70154"/>
              </p:ext>
            </p:extLst>
          </p:nvPr>
        </p:nvGraphicFramePr>
        <p:xfrm>
          <a:off x="695325" y="4070549"/>
          <a:ext cx="4785043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1726475077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17546390"/>
                    </a:ext>
                  </a:extLst>
                </a:gridCol>
              </a:tblGrid>
              <a:tr h="211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17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완료 조건을 진행하는 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231337"/>
                  </a:ext>
                </a:extLst>
              </a:tr>
            </a:tbl>
          </a:graphicData>
        </a:graphic>
      </p:graphicFrame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1673DE8F-2CFE-4034-80EC-39999DFAB7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259913"/>
              </p:ext>
            </p:extLst>
          </p:nvPr>
        </p:nvGraphicFramePr>
        <p:xfrm>
          <a:off x="695325" y="4927701"/>
          <a:ext cx="649986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1726475077"/>
                    </a:ext>
                  </a:extLst>
                </a:gridCol>
                <a:gridCol w="5778818">
                  <a:extLst>
                    <a:ext uri="{9D8B030D-6E8A-4147-A177-3AD203B41FA5}">
                      <a16:colId xmlns:a16="http://schemas.microsoft.com/office/drawing/2014/main" val="1417546390"/>
                    </a:ext>
                  </a:extLst>
                </a:gridCol>
              </a:tblGrid>
              <a:tr h="211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17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 완료 조건을 만족하여 퀘스트를 완료하는 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231337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14B1A258-134D-4615-95BF-16CECD520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3571951"/>
              </p:ext>
            </p:extLst>
          </p:nvPr>
        </p:nvGraphicFramePr>
        <p:xfrm>
          <a:off x="696912" y="1577346"/>
          <a:ext cx="6690361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1726475077"/>
                    </a:ext>
                  </a:extLst>
                </a:gridCol>
                <a:gridCol w="5969318">
                  <a:extLst>
                    <a:ext uri="{9D8B030D-6E8A-4147-A177-3AD203B41FA5}">
                      <a16:colId xmlns:a16="http://schemas.microsoft.com/office/drawing/2014/main" val="1417546390"/>
                    </a:ext>
                  </a:extLst>
                </a:gridCol>
              </a:tblGrid>
              <a:tr h="21127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과정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017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퀘스트가 발생하는 단계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231337"/>
                  </a:ext>
                </a:extLst>
              </a:tr>
            </a:tbl>
          </a:graphicData>
        </a:graphic>
      </p:graphicFrame>
      <p:graphicFrame>
        <p:nvGraphicFramePr>
          <p:cNvPr id="2" name="표 2">
            <a:extLst>
              <a:ext uri="{FF2B5EF4-FFF2-40B4-BE49-F238E27FC236}">
                <a16:creationId xmlns:a16="http://schemas.microsoft.com/office/drawing/2014/main" id="{8C0A4544-C72D-45A1-A904-F9B6C0EB19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347732"/>
              </p:ext>
            </p:extLst>
          </p:nvPr>
        </p:nvGraphicFramePr>
        <p:xfrm>
          <a:off x="6472115" y="3098088"/>
          <a:ext cx="522165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769">
                  <a:extLst>
                    <a:ext uri="{9D8B030D-6E8A-4147-A177-3AD203B41FA5}">
                      <a16:colId xmlns:a16="http://schemas.microsoft.com/office/drawing/2014/main" val="379944936"/>
                    </a:ext>
                  </a:extLst>
                </a:gridCol>
                <a:gridCol w="4312885">
                  <a:extLst>
                    <a:ext uri="{9D8B030D-6E8A-4147-A177-3AD203B41FA5}">
                      <a16:colId xmlns:a16="http://schemas.microsoft.com/office/drawing/2014/main" val="15592209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발생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4240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알림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6643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수락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276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진행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820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</a:rPr>
                        <a:t>완료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245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7149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FB60E2-E889-4AEE-937F-8A1F119528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724" y="1154430"/>
            <a:ext cx="1821654" cy="4545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11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내용 개체 틀 5">
            <a:extLst>
              <a:ext uri="{FF2B5EF4-FFF2-40B4-BE49-F238E27FC236}">
                <a16:creationId xmlns:a16="http://schemas.microsoft.com/office/drawing/2014/main" id="{9A1AAAF8-6CFC-415C-B3C1-0B31C113F8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4917624"/>
              </p:ext>
            </p:extLst>
          </p:nvPr>
        </p:nvGraphicFramePr>
        <p:xfrm>
          <a:off x="1416050" y="2477512"/>
          <a:ext cx="9359900" cy="1902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59900">
                  <a:extLst>
                    <a:ext uri="{9D8B030D-6E8A-4147-A177-3AD203B41FA5}">
                      <a16:colId xmlns:a16="http://schemas.microsoft.com/office/drawing/2014/main" val="2167911011"/>
                    </a:ext>
                  </a:extLst>
                </a:gridCol>
              </a:tblGrid>
              <a:tr h="38481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811495"/>
                  </a:ext>
                </a:extLst>
              </a:tr>
              <a:tr h="151816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시스템 기획</a:t>
                      </a:r>
                      <a:endParaRPr lang="en-US" altLang="ko-KR" sz="1800" dirty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  <a:cs typeface="Times New Roman" charset="0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알고리즘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흐름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과정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절차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우선 순위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동시 없음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조건 불만족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시작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이벤트 발생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종료 지점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, 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비정상 처리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(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예외 사항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),</a:t>
                      </a:r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  <a:cs typeface="Times New Roman" charset="0"/>
                        </a:rPr>
                        <a:t> 발생 가능한 최대한 많은 경우의 수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462232"/>
                  </a:ext>
                </a:extLst>
              </a:tr>
            </a:tbl>
          </a:graphicData>
        </a:graphic>
      </p:graphicFrame>
      <p:sp>
        <p:nvSpPr>
          <p:cNvPr id="7" name="제목 1">
            <a:extLst>
              <a:ext uri="{FF2B5EF4-FFF2-40B4-BE49-F238E27FC236}">
                <a16:creationId xmlns:a16="http://schemas.microsoft.com/office/drawing/2014/main" id="{77FA9A8E-E94C-4F99-8997-7C96A1AAEAC7}"/>
              </a:ext>
            </a:extLst>
          </p:cNvPr>
          <p:cNvSpPr txBox="1">
            <a:spLocks/>
          </p:cNvSpPr>
          <p:nvPr/>
        </p:nvSpPr>
        <p:spPr>
          <a:xfrm>
            <a:off x="695325" y="292100"/>
            <a:ext cx="10801350" cy="861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-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8634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Pages>5</Pages>
  <Words>244</Words>
  <Characters>0</Characters>
  <Application>Microsoft Office PowerPoint</Application>
  <DocSecurity>0</DocSecurity>
  <PresentationFormat>와이드스크린</PresentationFormat>
  <Lines>0</Lines>
  <Paragraphs>64</Paragraphs>
  <Slides>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퀘스트 시스템 기획서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메인 스토리 기획서</dc:title>
  <dc:creator>User</dc:creator>
  <cp:lastModifiedBy>User</cp:lastModifiedBy>
  <cp:revision>28</cp:revision>
  <dcterms:modified xsi:type="dcterms:W3CDTF">2024-01-11T10:49:09Z</dcterms:modified>
  <cp:version>9.103.97.45139</cp:version>
</cp:coreProperties>
</file>