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7"/>
  </p:notesMasterIdLst>
  <p:sldIdLst>
    <p:sldId id="258" r:id="rId2"/>
    <p:sldId id="266" r:id="rId3"/>
    <p:sldId id="265" r:id="rId4"/>
    <p:sldId id="268" r:id="rId5"/>
    <p:sldId id="273" r:id="rId6"/>
    <p:sldId id="276" r:id="rId7"/>
    <p:sldId id="277" r:id="rId8"/>
    <p:sldId id="283" r:id="rId9"/>
    <p:sldId id="284" r:id="rId10"/>
    <p:sldId id="285" r:id="rId11"/>
    <p:sldId id="278" r:id="rId12"/>
    <p:sldId id="280" r:id="rId13"/>
    <p:sldId id="279" r:id="rId14"/>
    <p:sldId id="286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54" y="108"/>
      </p:cViewPr>
      <p:guideLst>
        <p:guide orient="horz" pos="2160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잠입 방법 규칙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9C68DF-C7C9-130E-0880-BD990DDE9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677108"/>
              </p:ext>
            </p:extLst>
          </p:nvPr>
        </p:nvGraphicFramePr>
        <p:xfrm>
          <a:off x="3444716" y="1158875"/>
          <a:ext cx="5302568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568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소비 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소비 아이템은 환약과 부적으로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환약과 부적은 감추는 기운에 따라서 하오문을 제외한 무림 세력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55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환약은 등급에 따라서 하급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고급이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환약의 지속 시간은 등급에 따라서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10/20/30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 이다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1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여러 종류의 환약을 합성한 합성 환약을 만들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872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 합성은 동일한 등급만 가능하다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75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합성 환약은 사용 시 재료로 사용된 환약들의 효과를 모두 적용한다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32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부적은 재사용이 가능하고 활성화 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 동안 지속된다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495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부적의 지속시간이 끝나거나 비활성화할 경우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쿨타임이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발생한다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5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68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517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장비 아이템은 크게 공용 아이템과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혈교에서 사용하는 기운 억제 장신구가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407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가면은 착용자의 세력 우호도를 중립 상태로 만든다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853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가면의 장착 중 주변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에게 경계도가 상승한다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898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억제 장신구에는 기운에 종료에 따라서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혈기로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종료가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431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등급에 따라서 하급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고급이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815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등급에 따라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5/10/15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의 기운을 감출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22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부위에 따라서 귀걸이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반지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팔찌가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35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부위에 따라서 귀걸이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반지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팔찌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개를 장착하여 최대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 까지 장착할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22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748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패시브 스킬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76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패시브 스킬은 기운에 따라서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제어와 혈기 제어로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090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제어 스킬 활성화시 스킬 숙련도에 비례하여 기운을 감출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546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감출 수 있는 기운의 최대치는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304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96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89594"/>
              </p:ext>
            </p:extLst>
          </p:nvPr>
        </p:nvGraphicFramePr>
        <p:xfrm>
          <a:off x="2411253" y="1364942"/>
          <a:ext cx="736949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21">
                  <a:extLst>
                    <a:ext uri="{9D8B030D-6E8A-4147-A177-3AD203B41FA5}">
                      <a16:colId xmlns:a16="http://schemas.microsoft.com/office/drawing/2014/main" val="3443317618"/>
                    </a:ext>
                  </a:extLst>
                </a:gridCol>
                <a:gridCol w="150348">
                  <a:extLst>
                    <a:ext uri="{9D8B030D-6E8A-4147-A177-3AD203B41FA5}">
                      <a16:colId xmlns:a16="http://schemas.microsoft.com/office/drawing/2014/main" val="3361065334"/>
                    </a:ext>
                  </a:extLst>
                </a:gridCol>
                <a:gridCol w="6166315">
                  <a:extLst>
                    <a:ext uri="{9D8B030D-6E8A-4147-A177-3AD203B41FA5}">
                      <a16:colId xmlns:a16="http://schemas.microsoft.com/office/drawing/2014/main" val="306268725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살해하거나 적대 세력의 마을에 침입할 경우 부여되는 벌금이다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7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배율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2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{(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* 1 +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2.5} *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 레벨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500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골드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=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3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05188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 등의 죄를 저지를 경우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8344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부여되어 있는 플레이어에게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7049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 현상금을 벌금 납부 시설에 납부할 경우 현상금이 사라진다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575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1846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납부 시설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840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553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분타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8355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546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정파</a:t>
            </a:r>
            <a:r>
              <a:rPr lang="en-US" altLang="ko-KR" dirty="0"/>
              <a:t>/</a:t>
            </a:r>
            <a:r>
              <a:rPr lang="ko-KR" altLang="en-US" dirty="0" err="1"/>
              <a:t>사파</a:t>
            </a:r>
            <a:r>
              <a:rPr lang="ko-KR" altLang="en-US" dirty="0"/>
              <a:t> 세력 현상금 규칙</a:t>
            </a:r>
          </a:p>
        </p:txBody>
      </p:sp>
    </p:spTree>
    <p:extLst>
      <p:ext uri="{BB962C8B-B14F-4D97-AF65-F5344CB8AC3E}">
        <p14:creationId xmlns:p14="http://schemas.microsoft.com/office/powerpoint/2010/main" val="72764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50088"/>
              </p:ext>
            </p:extLst>
          </p:nvPr>
        </p:nvGraphicFramePr>
        <p:xfrm>
          <a:off x="2340610" y="1283001"/>
          <a:ext cx="7510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잔존세력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하오문과 관련되어 있는 은둔 중인 고수들이다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이상의 하오문의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 달성한 상태에서 공헌도를 소비하여 은둔 고수들의 정보를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얻을 수 있는 정보는 은둔 중인 지역과 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사용 무공 등이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은둔 고수와 접촉할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히든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퀘스트를 수행할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퀘스트를 완료할 경우 해당 고수의 무공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잔존세력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BF57EF72-1EF7-44E5-BC09-95A82F8BD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16213"/>
              </p:ext>
            </p:extLst>
          </p:nvPr>
        </p:nvGraphicFramePr>
        <p:xfrm>
          <a:off x="3395186" y="3303030"/>
          <a:ext cx="54016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2992755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6112073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은둔 고수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2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철마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사망한 것으로 알려진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대마두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알려진 전대 화산파의 장문인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화산파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검성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검술의 극에 도달한 무인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아미파의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아미파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남궁서한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멸족된 남궁세가의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92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전쟁으로 미쳐버린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광마신공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22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알려져 있는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마교의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소교주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221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장목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공동파의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공동파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5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양천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점창파의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정창파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3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전대 무림맹주의 수제자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소림파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40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17721"/>
              </p:ext>
            </p:extLst>
          </p:nvPr>
        </p:nvGraphicFramePr>
        <p:xfrm>
          <a:off x="2340610" y="1645920"/>
          <a:ext cx="751078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주기적으로 적대적 암살자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보내는 세력이다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레벨은 플레이어 레벨에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숫자는 플레이어의 정파 세력 우호도와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우호도의 합에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암살자는 플레이어 근처에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없을 경우 찾아온다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구역별로 지부가 존재하며 일종의 인스턴트 던전이다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숫자의 암살자를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위치에 대한 단서를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우두머리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시 골드 및 다양한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후 일정 시간이 지날 경우 해당 지역에 새로운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지부가 생성된다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0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살막이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생성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재생성 되는 위치는 지역당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4~5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장소가 존재한다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77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파괴시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2~5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정도의 시간이 지나면 이전 위치를 제외한 장소에 재생성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0790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229005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18043"/>
              </p:ext>
            </p:extLst>
          </p:nvPr>
        </p:nvGraphicFramePr>
        <p:xfrm>
          <a:off x="2534285" y="1585403"/>
          <a:ext cx="71234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처치 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장비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라는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처치 시 낮은 확률로 암살 의뢰서를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장비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개방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지부에 골드와 함께 제출 시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방어구의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무기의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라는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방어구의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무기의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획득할 경우 지도에 특정 위치들이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2~3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 표시된다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지도에 표시된 위치들 중에 겹치는 위치를 확인하여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위치를 찾을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 의뢰서에는 암살 의뢰자의 이름이 적혀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 의뢰자를 찾아가 심문하는 것으로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위치를 찾을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위치 단서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2B0CBD7-780C-4128-850C-1A8D56CF9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22286"/>
              </p:ext>
            </p:extLst>
          </p:nvPr>
        </p:nvGraphicFramePr>
        <p:xfrm>
          <a:off x="1587817" y="3840379"/>
          <a:ext cx="9016366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5273993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2622868">
                  <a:extLst>
                    <a:ext uri="{9D8B030D-6E8A-4147-A177-3AD203B41FA5}">
                      <a16:colId xmlns:a16="http://schemas.microsoft.com/office/drawing/2014/main" val="22042397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위치 단서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 의뢰서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암살에 관련된 정보들이 적혀 있는 종이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사람에 이름이 적혀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암살자를 처치할 경우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찾아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끄나풀을 찾을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암살자가 입고 있던 장비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암살자를 처치할 경우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의뢰하여 정보를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방어구의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방어구를 구할 수 있는 지역이 표시된 종이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장비들을 얻을 수 있는 지역들이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표시된 종이로 서로 겹치는 지역을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대조하여 대략적인 위치를 알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무기의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무기를 구할 수 있는 지역이 표시된 종이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3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D63A96-AB17-4395-879C-11C597B15CDA}"/>
              </a:ext>
            </a:extLst>
          </p:cNvPr>
          <p:cNvSpPr/>
          <p:nvPr/>
        </p:nvSpPr>
        <p:spPr>
          <a:xfrm>
            <a:off x="1911662" y="1479933"/>
            <a:ext cx="8371858" cy="2772472"/>
          </a:xfrm>
          <a:prstGeom prst="roundRect">
            <a:avLst>
              <a:gd name="adj" fmla="val 44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무림 세력 우호도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86057C-D446-41C1-909B-AA753930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68322"/>
              </p:ext>
            </p:extLst>
          </p:nvPr>
        </p:nvGraphicFramePr>
        <p:xfrm>
          <a:off x="2033589" y="1835414"/>
          <a:ext cx="8128008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57238756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11083166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3573058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64615997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873927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7880758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0343439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18080416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96243125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2161918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99910539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941334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2844294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6255782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865758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31832769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96624845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6177505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172670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7314840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10906074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5576352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2373395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37292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57545"/>
                  </a:ext>
                </a:extLst>
              </a:tr>
              <a:tr h="0">
                <a:tc gridSpan="24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50000">
                          <a:srgbClr val="A6A6A6"/>
                        </a:gs>
                        <a:gs pos="0">
                          <a:schemeClr val="accent1"/>
                        </a:gs>
                        <a:gs pos="100000">
                          <a:srgbClr val="990000"/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A6A6A6"/>
                        </a:gs>
                        <a:gs pos="100000">
                          <a:schemeClr val="accent1"/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1608"/>
                  </a:ext>
                </a:extLst>
              </a:tr>
              <a:tr h="151851">
                <a:tc gridSpan="10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우호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중립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정파 우호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8392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EEC8070-4AED-4C46-A1A9-F286D967D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26215"/>
              </p:ext>
            </p:extLst>
          </p:nvPr>
        </p:nvGraphicFramePr>
        <p:xfrm>
          <a:off x="2036767" y="2455303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62933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279542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9212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93230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6798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2163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nnn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미가입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n/100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430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33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지파장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7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정보원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대제자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9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미가입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77702"/>
                  </a:ext>
                </a:extLst>
              </a:tr>
            </a:tbl>
          </a:graphicData>
        </a:graphic>
      </p:graphicFrame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E599C78-68F9-4802-8735-1C1E789D68FF}"/>
              </a:ext>
            </a:extLst>
          </p:cNvPr>
          <p:cNvSpPr/>
          <p:nvPr/>
        </p:nvSpPr>
        <p:spPr>
          <a:xfrm>
            <a:off x="6023720" y="1705796"/>
            <a:ext cx="150920" cy="389527"/>
          </a:xfrm>
          <a:prstGeom prst="downArrow">
            <a:avLst>
              <a:gd name="adj1" fmla="val 100000"/>
              <a:gd name="adj2" fmla="val 1030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3DD200-37C4-4F0F-B38C-80AC48484C8A}"/>
              </a:ext>
            </a:extLst>
          </p:cNvPr>
          <p:cNvSpPr/>
          <p:nvPr/>
        </p:nvSpPr>
        <p:spPr>
          <a:xfrm>
            <a:off x="9691292" y="1427078"/>
            <a:ext cx="677661" cy="209957"/>
          </a:xfrm>
          <a:prstGeom prst="roundRect">
            <a:avLst>
              <a:gd name="adj" fmla="val 1253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ESC </a:t>
            </a:r>
            <a:r>
              <a:rPr lang="ko-KR" altLang="en-US" sz="8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8C099B-2D1C-40CE-9969-C49FD1517D24}"/>
              </a:ext>
            </a:extLst>
          </p:cNvPr>
          <p:cNvSpPr/>
          <p:nvPr/>
        </p:nvSpPr>
        <p:spPr>
          <a:xfrm>
            <a:off x="1826229" y="1427077"/>
            <a:ext cx="1017803" cy="209958"/>
          </a:xfrm>
          <a:prstGeom prst="roundRect">
            <a:avLst>
              <a:gd name="adj" fmla="val 1253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세력 우호도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B0CAD-2AFC-4FE4-97A7-9890533FC574}"/>
              </a:ext>
            </a:extLst>
          </p:cNvPr>
          <p:cNvSpPr/>
          <p:nvPr/>
        </p:nvSpPr>
        <p:spPr>
          <a:xfrm>
            <a:off x="1743804" y="1331466"/>
            <a:ext cx="1189005" cy="4011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A02C38-6868-42FA-8CA2-AB933169C013}"/>
              </a:ext>
            </a:extLst>
          </p:cNvPr>
          <p:cNvSpPr/>
          <p:nvPr/>
        </p:nvSpPr>
        <p:spPr>
          <a:xfrm>
            <a:off x="9608865" y="1331466"/>
            <a:ext cx="842514" cy="4011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4FFF8-31DD-4C52-BE5E-11ACCDFB3C00}"/>
              </a:ext>
            </a:extLst>
          </p:cNvPr>
          <p:cNvSpPr/>
          <p:nvPr/>
        </p:nvSpPr>
        <p:spPr>
          <a:xfrm>
            <a:off x="1950479" y="1771213"/>
            <a:ext cx="8294223" cy="6840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A41BBB-68D4-45A9-BCFF-6F560E7FE185}"/>
              </a:ext>
            </a:extLst>
          </p:cNvPr>
          <p:cNvSpPr/>
          <p:nvPr/>
        </p:nvSpPr>
        <p:spPr>
          <a:xfrm>
            <a:off x="5942338" y="1589260"/>
            <a:ext cx="337353" cy="5765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2D212B-E6A6-4F02-9DC4-6FDF0544B75F}"/>
              </a:ext>
            </a:extLst>
          </p:cNvPr>
          <p:cNvSpPr/>
          <p:nvPr/>
        </p:nvSpPr>
        <p:spPr>
          <a:xfrm>
            <a:off x="3145872" y="2506273"/>
            <a:ext cx="1367162" cy="1949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9D69ED-01E6-44DB-A6D0-1E9007C9C413}"/>
              </a:ext>
            </a:extLst>
          </p:cNvPr>
          <p:cNvSpPr/>
          <p:nvPr/>
        </p:nvSpPr>
        <p:spPr>
          <a:xfrm>
            <a:off x="3287914" y="2754119"/>
            <a:ext cx="1136343" cy="2225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F92426-9938-4B5E-88BD-8D81BD42D311}"/>
              </a:ext>
            </a:extLst>
          </p:cNvPr>
          <p:cNvSpPr/>
          <p:nvPr/>
        </p:nvSpPr>
        <p:spPr>
          <a:xfrm>
            <a:off x="1970299" y="2464444"/>
            <a:ext cx="8254582" cy="16947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57A174-CB80-4471-B330-8B65062BEE42}"/>
              </a:ext>
            </a:extLst>
          </p:cNvPr>
          <p:cNvSpPr>
            <a:spLocks noChangeAspect="1"/>
          </p:cNvSpPr>
          <p:nvPr/>
        </p:nvSpPr>
        <p:spPr>
          <a:xfrm>
            <a:off x="1576290" y="1199683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3A9196-BDA6-4A6C-828A-35E85FCEDC72}"/>
              </a:ext>
            </a:extLst>
          </p:cNvPr>
          <p:cNvSpPr>
            <a:spLocks noChangeAspect="1"/>
          </p:cNvSpPr>
          <p:nvPr/>
        </p:nvSpPr>
        <p:spPr>
          <a:xfrm>
            <a:off x="9482564" y="1193810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F094F4-85C8-41C7-9576-8172FA20B115}"/>
              </a:ext>
            </a:extLst>
          </p:cNvPr>
          <p:cNvSpPr>
            <a:spLocks noChangeAspect="1"/>
          </p:cNvSpPr>
          <p:nvPr/>
        </p:nvSpPr>
        <p:spPr>
          <a:xfrm>
            <a:off x="5785746" y="1465292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BDFC606-13B3-484B-8BCD-A3E03C102691}"/>
              </a:ext>
            </a:extLst>
          </p:cNvPr>
          <p:cNvSpPr>
            <a:spLocks noChangeAspect="1"/>
          </p:cNvSpPr>
          <p:nvPr/>
        </p:nvSpPr>
        <p:spPr>
          <a:xfrm>
            <a:off x="1851151" y="1667330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66A565-E3E2-433D-9E4E-EA88AD232AD3}"/>
              </a:ext>
            </a:extLst>
          </p:cNvPr>
          <p:cNvSpPr>
            <a:spLocks noChangeAspect="1"/>
          </p:cNvSpPr>
          <p:nvPr/>
        </p:nvSpPr>
        <p:spPr>
          <a:xfrm>
            <a:off x="1875087" y="2430095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8D83C7F-4F0E-4A1B-BEF8-DFBCCDD567E0}"/>
              </a:ext>
            </a:extLst>
          </p:cNvPr>
          <p:cNvSpPr>
            <a:spLocks noChangeAspect="1"/>
          </p:cNvSpPr>
          <p:nvPr/>
        </p:nvSpPr>
        <p:spPr>
          <a:xfrm>
            <a:off x="2893270" y="2466658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3D8087A-A8C4-4A59-93E8-1DC66B181C66}"/>
              </a:ext>
            </a:extLst>
          </p:cNvPr>
          <p:cNvSpPr>
            <a:spLocks noChangeAspect="1"/>
          </p:cNvSpPr>
          <p:nvPr/>
        </p:nvSpPr>
        <p:spPr>
          <a:xfrm>
            <a:off x="3035312" y="2744086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E26FCFC8-4A33-478E-B941-45D15005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60305"/>
              </p:ext>
            </p:extLst>
          </p:nvPr>
        </p:nvGraphicFramePr>
        <p:xfrm>
          <a:off x="3168106" y="4378640"/>
          <a:ext cx="58858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3">
                  <a:extLst>
                    <a:ext uri="{9D8B030D-6E8A-4147-A177-3AD203B41FA5}">
                      <a16:colId xmlns:a16="http://schemas.microsoft.com/office/drawing/2014/main" val="2767258754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3752503120"/>
                    </a:ext>
                  </a:extLst>
                </a:gridCol>
                <a:gridCol w="4153218">
                  <a:extLst>
                    <a:ext uri="{9D8B030D-6E8A-4147-A177-3AD203B41FA5}">
                      <a16:colId xmlns:a16="http://schemas.microsoft.com/office/drawing/2014/main" val="1198481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0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좌클릭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키로 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8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우호도를 위치로 보여준다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18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28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888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세력 우호도를 숫자로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1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플레이어의 우호도 상태를 텍스트로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0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 문파에서 플레이어의 계급을 표기함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78814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DE8D74-99BC-409C-8929-8815C2DD3696}"/>
              </a:ext>
            </a:extLst>
          </p:cNvPr>
          <p:cNvSpPr/>
          <p:nvPr/>
        </p:nvSpPr>
        <p:spPr>
          <a:xfrm>
            <a:off x="5054238" y="2486686"/>
            <a:ext cx="2092290" cy="15879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1AA90F9-085E-4B36-8870-C487BE266939}"/>
              </a:ext>
            </a:extLst>
          </p:cNvPr>
          <p:cNvSpPr>
            <a:spLocks noChangeAspect="1"/>
          </p:cNvSpPr>
          <p:nvPr/>
        </p:nvSpPr>
        <p:spPr>
          <a:xfrm>
            <a:off x="4924767" y="2360385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76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04484"/>
              </p:ext>
            </p:extLst>
          </p:nvPr>
        </p:nvGraphicFramePr>
        <p:xfrm>
          <a:off x="1409700" y="2362200"/>
          <a:ext cx="900918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성향에 따라서 구분되는 문파들의 모임으로 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 정해진다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종합한 세력 우호도에 따라 마을이나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등의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97242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생존하고 은둔한 고수들.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BF5D7-A4D9-4AC5-96ED-14A078A4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33" y="1158875"/>
            <a:ext cx="5508651" cy="57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규칙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E7F31A-D1D8-45C9-A851-91AAF544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01500"/>
              </p:ext>
            </p:extLst>
          </p:nvPr>
        </p:nvGraphicFramePr>
        <p:xfrm>
          <a:off x="1404302" y="1182907"/>
          <a:ext cx="933513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38">
                  <a:extLst>
                    <a:ext uri="{9D8B030D-6E8A-4147-A177-3AD203B41FA5}">
                      <a16:colId xmlns:a16="http://schemas.microsoft.com/office/drawing/2014/main" val="2559863222"/>
                    </a:ext>
                  </a:extLst>
                </a:gridCol>
                <a:gridCol w="849866">
                  <a:extLst>
                    <a:ext uri="{9D8B030D-6E8A-4147-A177-3AD203B41FA5}">
                      <a16:colId xmlns:a16="http://schemas.microsoft.com/office/drawing/2014/main" val="211670133"/>
                    </a:ext>
                  </a:extLst>
                </a:gridCol>
                <a:gridCol w="677725">
                  <a:extLst>
                    <a:ext uri="{9D8B030D-6E8A-4147-A177-3AD203B41FA5}">
                      <a16:colId xmlns:a16="http://schemas.microsoft.com/office/drawing/2014/main" val="824759966"/>
                    </a:ext>
                  </a:extLst>
                </a:gridCol>
                <a:gridCol w="1040283">
                  <a:extLst>
                    <a:ext uri="{9D8B030D-6E8A-4147-A177-3AD203B41FA5}">
                      <a16:colId xmlns:a16="http://schemas.microsoft.com/office/drawing/2014/main" val="2615052648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2468589572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1395715398"/>
                    </a:ext>
                  </a:extLst>
                </a:gridCol>
              </a:tblGrid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세력 우호도 란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768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 우호도를 종합하여 계산한 우호도 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잔존 세력의 우호도는 계산에서 제외된다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세력 우호도 최소치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-120,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+120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743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6012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별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10898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-120 ~ -20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-21 ~ + 21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+20 ~ 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55313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071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80747"/>
                  </a:ext>
                </a:extLst>
              </a:tr>
              <a:tr h="1297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만파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43044"/>
                  </a:ext>
                </a:extLst>
              </a:tr>
              <a:tr h="1297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개방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소림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무당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화산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종남 우호도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0.5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세력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3756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9406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298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805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934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9381"/>
                  </a:ext>
                </a:extLst>
              </a:tr>
              <a:tr h="1297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2.75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8499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56016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6220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6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6606"/>
              </p:ext>
            </p:extLst>
          </p:nvPr>
        </p:nvGraphicFramePr>
        <p:xfrm>
          <a:off x="2854166" y="2191043"/>
          <a:ext cx="648366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상태일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적대 상태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7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적대 세력 마을에 침입하고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분이 지났을 경우 마을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수색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05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플레이어를 찾아 마을을 돌아다닌다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플레이어를 발견할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4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5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 이상 지속될 경우 수색 상태가 해제된다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48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적대 상태의 플레이어에게 공격 받을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42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이상 전투할 경우 동료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다수 부른다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6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플레이어와 대화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거래 등의 상호작용을 할 수 없다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상태의 플레이어는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양쪽 세력에 마을에 자유롭게 드나들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19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중립 상태의 플레이어의 공격을 받을 경우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동안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9351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</a:p>
        </p:txBody>
      </p:sp>
    </p:spTree>
    <p:extLst>
      <p:ext uri="{BB962C8B-B14F-4D97-AF65-F5344CB8AC3E}">
        <p14:creationId xmlns:p14="http://schemas.microsoft.com/office/powerpoint/2010/main" val="7267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</a:p>
        </p:txBody>
      </p:sp>
      <p:pic>
        <p:nvPicPr>
          <p:cNvPr id="11" name="그림 10" descr="스크린샷, 원, 텍스트, 그래픽이(가) 표시된 사진&#10;&#10;자동 생성된 설명">
            <a:extLst>
              <a:ext uri="{FF2B5EF4-FFF2-40B4-BE49-F238E27FC236}">
                <a16:creationId xmlns:a16="http://schemas.microsoft.com/office/drawing/2014/main" id="{A4D42795-35D2-7CE7-0E2B-5D964F21E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42" y="1153795"/>
            <a:ext cx="8461438" cy="5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9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82388"/>
              </p:ext>
            </p:extLst>
          </p:nvPr>
        </p:nvGraphicFramePr>
        <p:xfrm>
          <a:off x="2871628" y="1161303"/>
          <a:ext cx="64487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52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중립이 아닌 플레이어가 아이템이나 스킬을 사용하여 일시적으로 중립 상태가 되는 것이다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555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516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아이템을 사용하는 것으로 세력 우호도를 조절하여 중립 상태가 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70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시간 동안 특정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만드는 소비 아이템이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962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마교와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혈교는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잠입에 사용할 수 있는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ON/OFF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형태의 패시브 스킬을 배울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68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중에 중립 상태가 아니게 될 경우 근처 적대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4941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잠입 규칙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2436C41E-1117-4F4C-A68C-2180939C5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46965"/>
              </p:ext>
            </p:extLst>
          </p:nvPr>
        </p:nvGraphicFramePr>
        <p:xfrm>
          <a:off x="2603816" y="3429000"/>
          <a:ext cx="698436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  <a:gridCol w="4821555">
                  <a:extLst>
                    <a:ext uri="{9D8B030D-6E8A-4147-A177-3AD203B41FA5}">
                      <a16:colId xmlns:a16="http://schemas.microsoft.com/office/drawing/2014/main" val="12926984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잠입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소비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기운을 지우는 환약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복용하는 것으로 등급에 따라서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10/20/30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 동안 특정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기를 먹는 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활성화 하는 것으로 최대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 동안 특정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쿨타임을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가지고 재사용이 가능하다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3604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허름한 망토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변장용 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395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 억제 장신구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팔찌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귀걸이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착용하는 것으로 일정량을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혈기를 감출 수 있는 도구 다수를 착용하는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것으로 효과를 중첩할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패시브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몸에서 나오는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제어 하여 감춘다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9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Pages>17</Pages>
  <Words>1724</Words>
  <Characters>0</Characters>
  <Application>Microsoft Office PowerPoint</Application>
  <DocSecurity>0</DocSecurity>
  <PresentationFormat>와이드스크린</PresentationFormat>
  <Lines>0</Lines>
  <Paragraphs>339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362</cp:revision>
  <dcterms:modified xsi:type="dcterms:W3CDTF">2024-02-01T21:42:48Z</dcterms:modified>
  <cp:version>9.103.97.45139</cp:version>
</cp:coreProperties>
</file>