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28"/>
  </p:notesMasterIdLst>
  <p:sldIdLst>
    <p:sldId id="278" r:id="rId2"/>
    <p:sldId id="295" r:id="rId3"/>
    <p:sldId id="296" r:id="rId4"/>
    <p:sldId id="285" r:id="rId5"/>
    <p:sldId id="287" r:id="rId6"/>
    <p:sldId id="292" r:id="rId7"/>
    <p:sldId id="288" r:id="rId8"/>
    <p:sldId id="293" r:id="rId9"/>
    <p:sldId id="290" r:id="rId10"/>
    <p:sldId id="311" r:id="rId11"/>
    <p:sldId id="298" r:id="rId12"/>
    <p:sldId id="312" r:id="rId13"/>
    <p:sldId id="313" r:id="rId14"/>
    <p:sldId id="300" r:id="rId15"/>
    <p:sldId id="314" r:id="rId16"/>
    <p:sldId id="301" r:id="rId17"/>
    <p:sldId id="303" r:id="rId18"/>
    <p:sldId id="305" r:id="rId19"/>
    <p:sldId id="307" r:id="rId20"/>
    <p:sldId id="309" r:id="rId21"/>
    <p:sldId id="315" r:id="rId22"/>
    <p:sldId id="297" r:id="rId23"/>
    <p:sldId id="317" r:id="rId24"/>
    <p:sldId id="319" r:id="rId25"/>
    <p:sldId id="318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6" userDrawn="1">
          <p15:clr>
            <a:srgbClr val="A4A3A4"/>
          </p15:clr>
        </p15:guide>
        <p15:guide id="3" pos="115" userDrawn="1">
          <p15:clr>
            <a:srgbClr val="A4A3A4"/>
          </p15:clr>
        </p15:guide>
        <p15:guide id="4" orient="horz" pos="608" userDrawn="1">
          <p15:clr>
            <a:srgbClr val="A4A3A4"/>
          </p15:clr>
        </p15:guide>
        <p15:guide id="5" pos="7556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0D8"/>
    <a:srgbClr val="E7E9ED"/>
    <a:srgbClr val="024B80"/>
    <a:srgbClr val="BFD0E9"/>
    <a:srgbClr val="DFE8F4"/>
    <a:srgbClr val="6F3A05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126" y="108"/>
      </p:cViewPr>
      <p:guideLst>
        <p:guide orient="horz" pos="2160"/>
        <p:guide pos="3826"/>
        <p:guide pos="115"/>
        <p:guide orient="horz" pos="608"/>
        <p:guide pos="7556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41CB-61FA-4019-A4B0-427C8889D692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1343-EAF7-444E-A695-DA927E58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2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BB6-E5B3-4504-A1BD-6017DEED7613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8A8-7915-45BD-AD65-C3D084B22E9B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D4DE-6637-4B3C-91FE-F05CE44CBBFD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E54-5D5F-4A3A-8B3F-4829D71391E0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3C36-7E72-4192-A2B9-B4AB936290B5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C71-6BD3-43E4-97BA-B0DE4EA31951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0557-08E3-40B5-9A90-AC12974B8819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70C-30BC-4061-A360-A2ED2C2B536C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C54-258E-41DB-A8CB-301AB5466904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BA57-5240-4A25-A388-5D04FF3A03DC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1D84-4E24-498E-8117-9332CC137479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9B5D-494E-405E-B1DB-7DB63C2661E0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B6B0-6457-4CCD-80FB-28D37649507F}" type="datetime1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jp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16483"/>
              </p:ext>
            </p:extLst>
          </p:nvPr>
        </p:nvGraphicFramePr>
        <p:xfrm>
          <a:off x="521335" y="1091565"/>
          <a:ext cx="1147699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34">
                  <a:extLst>
                    <a:ext uri="{9D8B030D-6E8A-4147-A177-3AD203B41FA5}">
                      <a16:colId xmlns:a16="http://schemas.microsoft.com/office/drawing/2014/main" val="3107355925"/>
                    </a:ext>
                  </a:extLst>
                </a:gridCol>
                <a:gridCol w="69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410">
                  <a:extLst>
                    <a:ext uri="{9D8B030D-6E8A-4147-A177-3AD203B41FA5}">
                      <a16:colId xmlns:a16="http://schemas.microsoft.com/office/drawing/2014/main" val="2656114637"/>
                    </a:ext>
                  </a:extLst>
                </a:gridCol>
              </a:tblGrid>
              <a:tr h="299942"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32"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기본적으로 플레이어에게 적대적이다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특정 개체들은 공격을 받지 않거나 가까이 다가오지 않을 경우 공격하지 않는다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크게 원령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요괴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요물로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종류 분류한다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처치 시 해당 몬스터에 따른 아이템과 경험치를 얻을 수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기본적으로 플레이어에게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특정 개체들은 공격을 받지 않거나 가까이 다가오지 않을 경우 공격하지 않는다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크게 원령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요괴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요물로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종류 분류한다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처치 시 해당 몬스터에 따른 아이템과 경험치를 얻을 수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569385"/>
                  </a:ext>
                </a:extLst>
              </a:tr>
              <a:tr h="274947">
                <a:tc row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원령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죽은 영혼이 변이한 존재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126595"/>
                  </a:ext>
                </a:extLst>
              </a:tr>
              <a:tr h="274947">
                <a:tc v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요괴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요기로 인하여 변이한 동식물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522681"/>
                  </a:ext>
                </a:extLst>
              </a:tr>
              <a:tr h="274947">
                <a:tc v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요물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자연의 기운으로 변이한 생명체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54771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8FB3F04-AC1D-447C-8E35-E447DB2C2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24066"/>
              </p:ext>
            </p:extLst>
          </p:nvPr>
        </p:nvGraphicFramePr>
        <p:xfrm>
          <a:off x="521336" y="3590290"/>
          <a:ext cx="11478894" cy="229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91">
                  <a:extLst>
                    <a:ext uri="{9D8B030D-6E8A-4147-A177-3AD203B41FA5}">
                      <a16:colId xmlns:a16="http://schemas.microsoft.com/office/drawing/2014/main" val="1340839053"/>
                    </a:ext>
                  </a:extLst>
                </a:gridCol>
                <a:gridCol w="3642826">
                  <a:extLst>
                    <a:ext uri="{9D8B030D-6E8A-4147-A177-3AD203B41FA5}">
                      <a16:colId xmlns:a16="http://schemas.microsoft.com/office/drawing/2014/main" val="31356980"/>
                    </a:ext>
                  </a:extLst>
                </a:gridCol>
                <a:gridCol w="600435">
                  <a:extLst>
                    <a:ext uri="{9D8B030D-6E8A-4147-A177-3AD203B41FA5}">
                      <a16:colId xmlns:a16="http://schemas.microsoft.com/office/drawing/2014/main" val="335752637"/>
                    </a:ext>
                  </a:extLst>
                </a:gridCol>
                <a:gridCol w="610614">
                  <a:extLst>
                    <a:ext uri="{9D8B030D-6E8A-4147-A177-3AD203B41FA5}">
                      <a16:colId xmlns:a16="http://schemas.microsoft.com/office/drawing/2014/main" val="268724330"/>
                    </a:ext>
                  </a:extLst>
                </a:gridCol>
                <a:gridCol w="580082">
                  <a:extLst>
                    <a:ext uri="{9D8B030D-6E8A-4147-A177-3AD203B41FA5}">
                      <a16:colId xmlns:a16="http://schemas.microsoft.com/office/drawing/2014/main" val="1664673621"/>
                    </a:ext>
                  </a:extLst>
                </a:gridCol>
                <a:gridCol w="1664682">
                  <a:extLst>
                    <a:ext uri="{9D8B030D-6E8A-4147-A177-3AD203B41FA5}">
                      <a16:colId xmlns:a16="http://schemas.microsoft.com/office/drawing/2014/main" val="2768489450"/>
                    </a:ext>
                  </a:extLst>
                </a:gridCol>
                <a:gridCol w="1664682">
                  <a:extLst>
                    <a:ext uri="{9D8B030D-6E8A-4147-A177-3AD203B41FA5}">
                      <a16:colId xmlns:a16="http://schemas.microsoft.com/office/drawing/2014/main" val="3373129107"/>
                    </a:ext>
                  </a:extLst>
                </a:gridCol>
                <a:gridCol w="1664682">
                  <a:extLst>
                    <a:ext uri="{9D8B030D-6E8A-4147-A177-3AD203B41FA5}">
                      <a16:colId xmlns:a16="http://schemas.microsoft.com/office/drawing/2014/main" val="108436744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능력치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보유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특이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8229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원령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요괴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요물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원령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요괴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요물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16051"/>
                  </a:ext>
                </a:extLst>
              </a:tr>
              <a:tr h="118859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생존에 관련된 수치로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 0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이 될 경우 처치된다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일정 이하로 내려가지 않으며 행동 불능 상태가 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800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800" kern="1200" dirty="0">
                          <a:solidFill>
                            <a:srgbClr val="000000"/>
                          </a:solidFill>
                        </a:rPr>
                        <a:t>이 될 경우 잠시동안 행동 불능 상태에 빠진다</a:t>
                      </a:r>
                      <a:r>
                        <a:rPr lang="en-US" altLang="ko-KR" sz="8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800" kern="1200" dirty="0">
                          <a:solidFill>
                            <a:srgbClr val="000000"/>
                          </a:solidFill>
                        </a:rPr>
                        <a:t>일정 시간 동안 받는 피해가 없을 경우 매우 빠르게 회복된다</a:t>
                      </a:r>
                      <a:r>
                        <a:rPr lang="en-US" altLang="ko-KR" sz="8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8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886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67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요력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스킬을 사용할 경우 사용되는 자원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5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원력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원령의 힘을 나타내는 척도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000000"/>
                          </a:solidFill>
                        </a:rPr>
                        <a:t>높을 수록 처치 시 높은 수준의 아이템이 필요로 함</a:t>
                      </a:r>
                      <a:endParaRPr lang="en-US" altLang="ko-KR" sz="800" kern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02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걷는 동작을 제외한 행동에 사용되는 자원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800" kern="1200" dirty="0">
                          <a:solidFill>
                            <a:srgbClr val="000000"/>
                          </a:solidFill>
                        </a:rPr>
                        <a:t>이 될 경우 행동에 제한이 생김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0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5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58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7D52455-1781-44E9-ADDE-D4006FF7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84417"/>
              </p:ext>
            </p:extLst>
          </p:nvPr>
        </p:nvGraphicFramePr>
        <p:xfrm>
          <a:off x="521335" y="1091565"/>
          <a:ext cx="96996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원령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이미 죽어 이승을 떠돌고 있는 영혼이 원한을 가지고 변이한 존재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일반적인 전투를 통해 행동 불능 상태로 만들 수 있지만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처치 되지는 않는다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대부분의 원령은 행동 불능 상태에서 특정 아이템을 사용해 처치 가능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몇몇 특수한 원령은 관련 퀘스트를 완료하는 작업 후 전투 등의 방법으로 처치 가능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대표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개체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명을 다하지 못하고 죽은 영혼이 변이한 원귀와 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호랑이에게 물려 죽어 혼이 호랑이에게 속박된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창귀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등이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0991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EF5DAB4-F9CB-4984-8531-6535216A7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1" b="26800"/>
          <a:stretch/>
        </p:blipFill>
        <p:spPr>
          <a:xfrm>
            <a:off x="2824920" y="3480436"/>
            <a:ext cx="1433195" cy="1391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917843-00E1-4ACD-8EA4-55CAA57BBE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t="13104" r="6620"/>
          <a:stretch/>
        </p:blipFill>
        <p:spPr>
          <a:xfrm>
            <a:off x="521335" y="3480436"/>
            <a:ext cx="209232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7D52455-1781-44E9-ADDE-D4006FF7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84987"/>
              </p:ext>
            </p:extLst>
          </p:nvPr>
        </p:nvGraphicFramePr>
        <p:xfrm>
          <a:off x="521335" y="1091565"/>
          <a:ext cx="809512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요괴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요기로 인해 변이된 존재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일반적인 전투를 통해 처치한다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보통 무리를 지어 행동한다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무리에 소속된 요괴가 공격을 받거나 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적을 발견하고 일정 시간이 지날 경우 자신의 무리를 부른다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대표 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개체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오랜 세월을 살며 요기로 꼬리가 늘어난 구미호와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본래 한 산의 주인 이었던 호랑이가 요기로 변이한 맹호 등이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15552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86DC578-FCC6-4AC2-A9AB-8BFFB46DD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45" y="3762375"/>
            <a:ext cx="1875155" cy="24091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B10602-F5F6-4B4F-9154-046A46D76B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2" t="11517" r="12183" b="33619"/>
          <a:stretch/>
        </p:blipFill>
        <p:spPr>
          <a:xfrm>
            <a:off x="521335" y="4251325"/>
            <a:ext cx="352425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7D52455-1781-44E9-ADDE-D4006FF7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07918"/>
              </p:ext>
            </p:extLst>
          </p:nvPr>
        </p:nvGraphicFramePr>
        <p:xfrm>
          <a:off x="521335" y="1091565"/>
          <a:ext cx="811271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요물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지맥 등의 자연의 기운에 영향을 받아 변질된 생명체이다.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대부분 자신의 영역을 지키며 영역내에 들어오는 침입자를 공격한다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침입자가 자신의 영역을 벗어날 경우 공격을 멈춘다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지역의 재해, 형상 같은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기믹에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가깝다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퀘스트를 통하여 제압 또는 진정 시킬 수 있지만 처치할 수는 없다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전투시 공격할 수는 있지만 잠시 시간을 버는 것 이외에 의미는 없다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대표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개체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지맥의 이상으로 인해 악신에게 오염된 생명체와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산 자체의 의지가 생긴 산신 등이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48247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F4A2A16-6F20-44BB-879B-5ADBF4771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" y="4036695"/>
            <a:ext cx="2367435" cy="23799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4EFEBF-B835-4997-8F3B-49171E102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07"/>
          <a:stretch/>
        </p:blipFill>
        <p:spPr>
          <a:xfrm>
            <a:off x="2959012" y="4036695"/>
            <a:ext cx="3488471" cy="16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83F01C9A-F5BF-4DAE-9428-9473A3D65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97731"/>
              </p:ext>
            </p:extLst>
          </p:nvPr>
        </p:nvGraphicFramePr>
        <p:xfrm>
          <a:off x="521335" y="2148839"/>
          <a:ext cx="10549890" cy="426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4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무림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정보력을 가진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장법, 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강하고 빠른 권법과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곤륜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사용하는 마인들의 집단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일월신교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좌도방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기타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13" name="Rect 0">
            <a:extLst>
              <a:ext uri="{FF2B5EF4-FFF2-40B4-BE49-F238E27FC236}">
                <a16:creationId xmlns:a16="http://schemas.microsoft.com/office/drawing/2014/main" id="{2E796C8A-5669-47F1-BA22-4FB1E52D2DCC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22B27BA-6385-4304-A132-BD7013894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59546"/>
              </p:ext>
            </p:extLst>
          </p:nvPr>
        </p:nvGraphicFramePr>
        <p:xfrm>
          <a:off x="521335" y="1091565"/>
          <a:ext cx="1054989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6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</a:rPr>
                        <a:t>해당 세력에 관련된 퀘스트를 진행하거나 해당 세력의 관련된 무공을 수련하는 등의 방법으로 우호도를 올릴 수 있다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</a:rPr>
                        <a:t>우호도가 높아질 경우 특정 퀘스트가 해금되거나 새로운 무공을 배울 수 있다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1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618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6.세력도</a:t>
            </a: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Arial" charset="0"/>
                <a:ea typeface="나눔스퀘어" charset="0"/>
                <a:cs typeface="+mn-cs"/>
              </a:rPr>
              <a:t>15</a:t>
            </a:fld>
            <a:endParaRPr lang="ko-KR" altLang="en-US" sz="12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8" name="Rect 0">
            <a:hlinkClick r:id="rId2" action="ppaction://hlinksldjump"/>
          </p:cNvPr>
          <p:cNvSpPr>
            <a:spLocks/>
          </p:cNvSpPr>
          <p:nvPr/>
        </p:nvSpPr>
        <p:spPr>
          <a:xfrm>
            <a:off x="11353800" y="6416675"/>
            <a:ext cx="647065" cy="441960"/>
          </a:xfrm>
          <a:prstGeom prst="actionButtonDocumen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914400" rtl="0" eaLnBrk="1" latinLnBrk="1" hangingPunct="1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15</a:t>
            </a:fld>
            <a:endParaRPr lang="ko-KR" altLang="en-US"/>
          </a:p>
        </p:txBody>
      </p:sp>
      <p:sp>
        <p:nvSpPr>
          <p:cNvPr id="10" name="Rect 0">
            <a:hlinkClick r:id="rId2" action="ppaction://hlinksldjump"/>
          </p:cNvPr>
          <p:cNvSpPr>
            <a:spLocks/>
          </p:cNvSpPr>
          <p:nvPr/>
        </p:nvSpPr>
        <p:spPr>
          <a:xfrm>
            <a:off x="11353800" y="6416675"/>
            <a:ext cx="647065" cy="441960"/>
          </a:xfrm>
          <a:prstGeom prst="actionButtonDocumen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</a:p>
        </p:txBody>
      </p:sp>
      <p:cxnSp>
        <p:nvCxnSpPr>
          <p:cNvPr id="13" name="Rect 0"/>
          <p:cNvCxnSpPr/>
          <p:nvPr/>
        </p:nvCxnSpPr>
        <p:spPr>
          <a:xfrm>
            <a:off x="0" y="975360"/>
            <a:ext cx="1219390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800735" y="1166495"/>
            <a:ext cx="1065530" cy="436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6"/>
          <p:cNvSpPr>
            <a:spLocks/>
          </p:cNvSpPr>
          <p:nvPr/>
        </p:nvSpPr>
        <p:spPr>
          <a:xfrm>
            <a:off x="5486400" y="1166495"/>
            <a:ext cx="1065530" cy="436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사파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7"/>
          <p:cNvSpPr>
            <a:spLocks/>
          </p:cNvSpPr>
          <p:nvPr/>
        </p:nvSpPr>
        <p:spPr>
          <a:xfrm>
            <a:off x="582930" y="4587240"/>
            <a:ext cx="1065530" cy="436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도방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8"/>
          <p:cNvSpPr>
            <a:spLocks/>
          </p:cNvSpPr>
          <p:nvPr/>
        </p:nvSpPr>
        <p:spPr>
          <a:xfrm>
            <a:off x="9629775" y="4515485"/>
            <a:ext cx="1065530" cy="436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기타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9"/>
          <p:cNvSpPr>
            <a:spLocks/>
          </p:cNvSpPr>
          <p:nvPr/>
        </p:nvSpPr>
        <p:spPr>
          <a:xfrm>
            <a:off x="1499235" y="1801495"/>
            <a:ext cx="749935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2"/>
          <p:cNvSpPr>
            <a:spLocks/>
          </p:cNvSpPr>
          <p:nvPr/>
        </p:nvSpPr>
        <p:spPr>
          <a:xfrm>
            <a:off x="2849880" y="1801495"/>
            <a:ext cx="749935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소림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3"/>
          <p:cNvSpPr>
            <a:spLocks/>
          </p:cNvSpPr>
          <p:nvPr/>
        </p:nvSpPr>
        <p:spPr>
          <a:xfrm>
            <a:off x="1118235" y="2390775"/>
            <a:ext cx="749935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무당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14"/>
          <p:cNvSpPr>
            <a:spLocks/>
          </p:cNvSpPr>
          <p:nvPr/>
        </p:nvSpPr>
        <p:spPr>
          <a:xfrm>
            <a:off x="3221990" y="2381885"/>
            <a:ext cx="749935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화산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5"/>
          <p:cNvSpPr>
            <a:spLocks/>
          </p:cNvSpPr>
          <p:nvPr/>
        </p:nvSpPr>
        <p:spPr>
          <a:xfrm>
            <a:off x="1499235" y="2988945"/>
            <a:ext cx="749935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곤륜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6"/>
          <p:cNvSpPr>
            <a:spLocks/>
          </p:cNvSpPr>
          <p:nvPr/>
        </p:nvSpPr>
        <p:spPr>
          <a:xfrm>
            <a:off x="2849880" y="2989580"/>
            <a:ext cx="749935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종남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7"/>
          <p:cNvSpPr>
            <a:spLocks/>
          </p:cNvSpPr>
          <p:nvPr/>
        </p:nvSpPr>
        <p:spPr>
          <a:xfrm>
            <a:off x="6030595" y="1792605"/>
            <a:ext cx="749935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8"/>
          <p:cNvSpPr>
            <a:spLocks/>
          </p:cNvSpPr>
          <p:nvPr/>
        </p:nvSpPr>
        <p:spPr>
          <a:xfrm>
            <a:off x="8645525" y="2623820"/>
            <a:ext cx="749935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혈교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19"/>
          <p:cNvSpPr>
            <a:spLocks/>
          </p:cNvSpPr>
          <p:nvPr/>
        </p:nvSpPr>
        <p:spPr>
          <a:xfrm>
            <a:off x="5808345" y="3455035"/>
            <a:ext cx="899160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하오문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0"/>
          <p:cNvSpPr>
            <a:spLocks/>
          </p:cNvSpPr>
          <p:nvPr/>
        </p:nvSpPr>
        <p:spPr>
          <a:xfrm>
            <a:off x="7376795" y="3481705"/>
            <a:ext cx="1156970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일월신교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24"/>
          <p:cNvCxnSpPr/>
          <p:nvPr/>
        </p:nvCxnSpPr>
        <p:spPr>
          <a:xfrm flipV="1">
            <a:off x="1867535" y="2560320"/>
            <a:ext cx="1355090" cy="9525"/>
          </a:xfrm>
          <a:prstGeom prst="straightConnector1">
            <a:avLst/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25"/>
          <p:cNvCxnSpPr>
            <a:stCxn id="20" idx="3"/>
            <a:endCxn id="25" idx="1"/>
          </p:cNvCxnSpPr>
          <p:nvPr/>
        </p:nvCxnSpPr>
        <p:spPr>
          <a:xfrm flipV="1">
            <a:off x="3599180" y="1971040"/>
            <a:ext cx="2432050" cy="9525"/>
          </a:xfrm>
          <a:prstGeom prst="straightConnector1">
            <a:avLst/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26"/>
          <p:cNvSpPr>
            <a:spLocks/>
          </p:cNvSpPr>
          <p:nvPr/>
        </p:nvSpPr>
        <p:spPr>
          <a:xfrm>
            <a:off x="1054735" y="5288915"/>
            <a:ext cx="899160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좌도방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27"/>
          <p:cNvSpPr>
            <a:spLocks/>
          </p:cNvSpPr>
          <p:nvPr/>
        </p:nvSpPr>
        <p:spPr>
          <a:xfrm>
            <a:off x="2227580" y="5288915"/>
            <a:ext cx="899160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우도방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1"/>
          <p:cNvSpPr>
            <a:spLocks/>
          </p:cNvSpPr>
          <p:nvPr/>
        </p:nvSpPr>
        <p:spPr>
          <a:xfrm>
            <a:off x="951230" y="1597025"/>
            <a:ext cx="3206115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4"/>
          <p:cNvSpPr txBox="1">
            <a:spLocks/>
          </p:cNvSpPr>
          <p:nvPr/>
        </p:nvSpPr>
        <p:spPr>
          <a:xfrm>
            <a:off x="2244725" y="2317750"/>
            <a:ext cx="6197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라이벌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5"/>
          <p:cNvSpPr txBox="1">
            <a:spLocks/>
          </p:cNvSpPr>
          <p:nvPr/>
        </p:nvSpPr>
        <p:spPr>
          <a:xfrm>
            <a:off x="4895215" y="1726565"/>
            <a:ext cx="6197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앙숙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6"/>
          <p:cNvSpPr txBox="1">
            <a:spLocks/>
          </p:cNvSpPr>
          <p:nvPr/>
        </p:nvSpPr>
        <p:spPr>
          <a:xfrm>
            <a:off x="4871720" y="2381885"/>
            <a:ext cx="6197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적대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0" name="도형 37"/>
          <p:cNvSpPr>
            <a:spLocks/>
          </p:cNvSpPr>
          <p:nvPr/>
        </p:nvSpPr>
        <p:spPr>
          <a:xfrm>
            <a:off x="5684520" y="1597025"/>
            <a:ext cx="4018280" cy="2356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0"/>
          <p:cNvSpPr>
            <a:spLocks/>
          </p:cNvSpPr>
          <p:nvPr/>
        </p:nvSpPr>
        <p:spPr>
          <a:xfrm>
            <a:off x="718185" y="5022850"/>
            <a:ext cx="2724785" cy="897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43"/>
          <p:cNvSpPr>
            <a:spLocks/>
          </p:cNvSpPr>
          <p:nvPr/>
        </p:nvSpPr>
        <p:spPr>
          <a:xfrm rot="5400000">
            <a:off x="5053965" y="1252220"/>
            <a:ext cx="455930" cy="2248535"/>
          </a:xfrm>
          <a:prstGeom prst="bentConnector2">
            <a:avLst/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4"/>
          <p:cNvCxnSpPr>
            <a:stCxn id="26" idx="1"/>
            <a:endCxn id="35" idx="3"/>
          </p:cNvCxnSpPr>
          <p:nvPr/>
        </p:nvCxnSpPr>
        <p:spPr>
          <a:xfrm rot="10800000">
            <a:off x="4156710" y="2604135"/>
            <a:ext cx="4489450" cy="198755"/>
          </a:xfrm>
          <a:prstGeom prst="bentConnector3">
            <a:avLst>
              <a:gd name="adj1" fmla="val 49929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5"/>
          <p:cNvCxnSpPr>
            <a:stCxn id="28" idx="2"/>
            <a:endCxn id="35" idx="2"/>
          </p:cNvCxnSpPr>
          <p:nvPr/>
        </p:nvCxnSpPr>
        <p:spPr>
          <a:xfrm rot="5400000" flipH="1">
            <a:off x="5140960" y="1024255"/>
            <a:ext cx="227330" cy="5401310"/>
          </a:xfrm>
          <a:prstGeom prst="bentConnector3">
            <a:avLst>
              <a:gd name="adj1" fmla="val -11226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6"/>
          <p:cNvSpPr txBox="1">
            <a:spLocks/>
          </p:cNvSpPr>
          <p:nvPr/>
        </p:nvSpPr>
        <p:spPr>
          <a:xfrm>
            <a:off x="4852670" y="3905885"/>
            <a:ext cx="6197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000" dirty="0">
                <a:latin typeface="맑은 고딕" charset="0"/>
                <a:ea typeface="맑은 고딕" charset="0"/>
              </a:rPr>
              <a:t>우호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47" name="도형 47"/>
          <p:cNvSpPr>
            <a:spLocks/>
          </p:cNvSpPr>
          <p:nvPr/>
        </p:nvSpPr>
        <p:spPr>
          <a:xfrm rot="10800000" flipH="1" flipV="1">
            <a:off x="951230" y="2604135"/>
            <a:ext cx="1726565" cy="2685415"/>
          </a:xfrm>
          <a:prstGeom prst="bentConnector4">
            <a:avLst>
              <a:gd name="adj1" fmla="val -14718"/>
              <a:gd name="adj2" fmla="val 62269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9"/>
          <p:cNvCxnSpPr>
            <a:stCxn id="33" idx="2"/>
            <a:endCxn id="40" idx="2"/>
          </p:cNvCxnSpPr>
          <p:nvPr/>
        </p:nvCxnSpPr>
        <p:spPr>
          <a:xfrm rot="5400000" flipH="1" flipV="1">
            <a:off x="3752850" y="1704340"/>
            <a:ext cx="1692910" cy="6189345"/>
          </a:xfrm>
          <a:prstGeom prst="bentConnector3">
            <a:avLst>
              <a:gd name="adj1" fmla="val -30796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50"/>
          <p:cNvSpPr txBox="1">
            <a:spLocks/>
          </p:cNvSpPr>
          <p:nvPr/>
        </p:nvSpPr>
        <p:spPr>
          <a:xfrm>
            <a:off x="1337945" y="4048760"/>
            <a:ext cx="6197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교류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51"/>
          <p:cNvSpPr txBox="1">
            <a:spLocks/>
          </p:cNvSpPr>
          <p:nvPr/>
        </p:nvSpPr>
        <p:spPr>
          <a:xfrm>
            <a:off x="4938395" y="5525135"/>
            <a:ext cx="6197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교류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1" name="도형 52"/>
          <p:cNvSpPr>
            <a:spLocks/>
          </p:cNvSpPr>
          <p:nvPr/>
        </p:nvSpPr>
        <p:spPr>
          <a:xfrm>
            <a:off x="10196195" y="5672455"/>
            <a:ext cx="1156970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잔존세력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3"/>
          <p:cNvSpPr>
            <a:spLocks/>
          </p:cNvSpPr>
          <p:nvPr/>
        </p:nvSpPr>
        <p:spPr>
          <a:xfrm>
            <a:off x="9950450" y="5128895"/>
            <a:ext cx="749935" cy="356870"/>
          </a:xfrm>
          <a:prstGeom prst="rect">
            <a:avLst/>
          </a:prstGeom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살막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4"/>
          <p:cNvSpPr>
            <a:spLocks/>
          </p:cNvSpPr>
          <p:nvPr/>
        </p:nvSpPr>
        <p:spPr>
          <a:xfrm>
            <a:off x="9789795" y="4953000"/>
            <a:ext cx="1659890" cy="115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6"/>
          <p:cNvCxnSpPr/>
          <p:nvPr/>
        </p:nvCxnSpPr>
        <p:spPr>
          <a:xfrm flipH="1" flipV="1">
            <a:off x="9702165" y="2774950"/>
            <a:ext cx="998220" cy="2533015"/>
          </a:xfrm>
          <a:prstGeom prst="bentConnector3">
            <a:avLst>
              <a:gd name="adj1" fmla="val -25463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 상자 57"/>
          <p:cNvSpPr txBox="1">
            <a:spLocks/>
          </p:cNvSpPr>
          <p:nvPr/>
        </p:nvSpPr>
        <p:spPr>
          <a:xfrm>
            <a:off x="10920095" y="3953510"/>
            <a:ext cx="6197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적대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9"/>
          <p:cNvCxnSpPr>
            <a:cxnSpLocks/>
            <a:stCxn id="52" idx="1"/>
          </p:cNvCxnSpPr>
          <p:nvPr/>
        </p:nvCxnSpPr>
        <p:spPr>
          <a:xfrm rot="10800000">
            <a:off x="4182746" y="3155316"/>
            <a:ext cx="5767704" cy="2152015"/>
          </a:xfrm>
          <a:prstGeom prst="bentConnector3">
            <a:avLst>
              <a:gd name="adj1" fmla="val 80183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60"/>
          <p:cNvSpPr txBox="1">
            <a:spLocks/>
          </p:cNvSpPr>
          <p:nvPr/>
        </p:nvSpPr>
        <p:spPr>
          <a:xfrm>
            <a:off x="6385560" y="5064760"/>
            <a:ext cx="6197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000" dirty="0">
                <a:latin typeface="맑은 고딕" charset="0"/>
                <a:ea typeface="맑은 고딕" charset="0"/>
              </a:rPr>
              <a:t>적대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849FF18-D3A3-429C-AF2C-F4319F73A17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528060" y="3611880"/>
            <a:ext cx="6668135" cy="2239010"/>
          </a:xfrm>
          <a:prstGeom prst="bentConnector3">
            <a:avLst>
              <a:gd name="adj1" fmla="val 5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1BE6CDD-11EB-47B8-9C3F-77726AC8E867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8471851" y="4126546"/>
            <a:ext cx="1898652" cy="1550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상자 46">
            <a:extLst>
              <a:ext uri="{FF2B5EF4-FFF2-40B4-BE49-F238E27FC236}">
                <a16:creationId xmlns:a16="http://schemas.microsoft.com/office/drawing/2014/main" id="{88B7585F-2E3E-461F-8BDB-5984CD7CAD3F}"/>
              </a:ext>
            </a:extLst>
          </p:cNvPr>
          <p:cNvSpPr txBox="1">
            <a:spLocks/>
          </p:cNvSpPr>
          <p:nvPr/>
        </p:nvSpPr>
        <p:spPr>
          <a:xfrm>
            <a:off x="8282940" y="5856604"/>
            <a:ext cx="1246186" cy="2475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dirty="0">
                <a:latin typeface="맑은 고딕" charset="0"/>
                <a:ea typeface="맑은 고딕" charset="0"/>
              </a:rPr>
              <a:t>생존 여부를 모름</a:t>
            </a:r>
          </a:p>
        </p:txBody>
      </p:sp>
      <p:sp>
        <p:nvSpPr>
          <p:cNvPr id="60" name="텍스트 상자 60">
            <a:extLst>
              <a:ext uri="{FF2B5EF4-FFF2-40B4-BE49-F238E27FC236}">
                <a16:creationId xmlns:a16="http://schemas.microsoft.com/office/drawing/2014/main" id="{0A94FBED-C7F6-4D1B-AF9D-2CD739DA3C22}"/>
              </a:ext>
            </a:extLst>
          </p:cNvPr>
          <p:cNvSpPr txBox="1">
            <a:spLocks/>
          </p:cNvSpPr>
          <p:nvPr/>
        </p:nvSpPr>
        <p:spPr>
          <a:xfrm>
            <a:off x="6303010" y="3256598"/>
            <a:ext cx="61976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dirty="0">
                <a:latin typeface="맑은 고딕" charset="0"/>
                <a:ea typeface="맑은 고딕" charset="0"/>
              </a:rPr>
              <a:t>중립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42982"/>
              </p:ext>
            </p:extLst>
          </p:nvPr>
        </p:nvGraphicFramePr>
        <p:xfrm>
          <a:off x="192405" y="4170142"/>
          <a:ext cx="543467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개방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851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전국 어디에나 있는 거지들의 단체로 뛰어난 정보력을 가진 단체다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해당 세력과의 우호도가 증가할 경우 다양한 정보와 퀘스트를 얻을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수 있다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51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높은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회피력을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장법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타구봉법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황룡십팔장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취권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51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7E2AB92-2BF0-4393-AB76-460FF7068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1064902"/>
            <a:ext cx="4525450" cy="3016967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4594DA7D-827E-4728-A610-40C5275AF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72443"/>
              </p:ext>
            </p:extLst>
          </p:nvPr>
        </p:nvGraphicFramePr>
        <p:xfrm>
          <a:off x="6073775" y="4170142"/>
          <a:ext cx="5434671" cy="193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54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소림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5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절에서 모여 수련을 하는 스님들을 중심으로 하는 무림 세력이다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9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강한 신체 능력을 이용한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백보긴권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역근경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여래신장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금강불괴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9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특히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마교와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매우 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4D0C2C6-6B39-478B-84EF-5FE1FA2CEB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3"/>
          <a:stretch/>
        </p:blipFill>
        <p:spPr>
          <a:xfrm>
            <a:off x="6073775" y="1064902"/>
            <a:ext cx="5280025" cy="30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8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75715"/>
              </p:ext>
            </p:extLst>
          </p:nvPr>
        </p:nvGraphicFramePr>
        <p:xfrm>
          <a:off x="208280" y="3619701"/>
          <a:ext cx="451665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973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무당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83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막대한 내공을 바탕으로 유연하고 부드러운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연계로 받아치기에 특화된 도검술을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태극검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태극혜검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28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화산과 도검술을 경쟁하는 사이다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F54C477-967D-483D-A937-49563514D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4300" r="7790"/>
          <a:stretch/>
        </p:blipFill>
        <p:spPr>
          <a:xfrm>
            <a:off x="182563" y="1095522"/>
            <a:ext cx="4618697" cy="1920240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7D7BE9E-CE81-408F-9E73-B960263D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08476"/>
              </p:ext>
            </p:extLst>
          </p:nvPr>
        </p:nvGraphicFramePr>
        <p:xfrm>
          <a:off x="6096001" y="3619701"/>
          <a:ext cx="447235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261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화산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9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매화와 같은 화려하고 빠른 도검술을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칠매검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낙화검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이십사수 매화검법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45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무당과 도검술을 경쟁하는 사이다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67DA4AB-1312-4CA8-A695-2B8F037BD1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25526" r="3130"/>
          <a:stretch/>
        </p:blipFill>
        <p:spPr>
          <a:xfrm>
            <a:off x="6099468" y="1095522"/>
            <a:ext cx="4213909" cy="22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1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48841"/>
              </p:ext>
            </p:extLst>
          </p:nvPr>
        </p:nvGraphicFramePr>
        <p:xfrm>
          <a:off x="175187" y="3443832"/>
          <a:ext cx="4393565" cy="1884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2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 err="1">
                          <a:solidFill>
                            <a:srgbClr val="FFFFFF"/>
                          </a:solidFill>
                        </a:rPr>
                        <a:t>곤륜</a:t>
                      </a: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19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계곡 같은 지형에서 활동하는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4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경공술로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기동성을 살린 치고 빠지기에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특화된 도검술이 특징이다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무성무색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옥쇄곤강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운룡대팔식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19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6B1348F-D99B-4459-9A2F-5C5E5792C2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2250"/>
          <a:stretch/>
        </p:blipFill>
        <p:spPr>
          <a:xfrm>
            <a:off x="192405" y="1054803"/>
            <a:ext cx="5171117" cy="2193271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DC9D6506-B9F8-4F50-94E2-BA2142F03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17436"/>
              </p:ext>
            </p:extLst>
          </p:nvPr>
        </p:nvGraphicFramePr>
        <p:xfrm>
          <a:off x="6073775" y="3450181"/>
          <a:ext cx="4630957" cy="187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36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종남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2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879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방어와 반격에 특화된 묵직하고 강한 검이 특징인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유운검법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천하삼십육검법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199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7899E175-2B9D-4707-B9FE-775A05623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266" r="11218" b="7901"/>
          <a:stretch/>
        </p:blipFill>
        <p:spPr>
          <a:xfrm>
            <a:off x="6073775" y="1054803"/>
            <a:ext cx="4283563" cy="21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53116"/>
              </p:ext>
            </p:extLst>
          </p:nvPr>
        </p:nvGraphicFramePr>
        <p:xfrm>
          <a:off x="192405" y="3429000"/>
          <a:ext cx="4560619" cy="17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67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 err="1">
                          <a:solidFill>
                            <a:srgbClr val="FFFFFF"/>
                          </a:solidFill>
                        </a:rPr>
                        <a:t>마교</a:t>
                      </a: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천마를 중심으로 마인들이 모인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9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마공이라는 특수한 내공을 사용한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파천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천마신공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99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대부분의 타세력들과 적대적이며 특히 소림과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앙숙이다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FB717AD-A132-41D5-BD6F-94D94A388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6533" r="13723"/>
          <a:stretch/>
        </p:blipFill>
        <p:spPr>
          <a:xfrm>
            <a:off x="192405" y="1063775"/>
            <a:ext cx="4232714" cy="2207650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D5159B50-80D7-4634-B8AF-D46703D58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26485"/>
              </p:ext>
            </p:extLst>
          </p:nvPr>
        </p:nvGraphicFramePr>
        <p:xfrm>
          <a:off x="6063933" y="3405983"/>
          <a:ext cx="4393565" cy="180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 err="1">
                          <a:solidFill>
                            <a:srgbClr val="FFFFFF"/>
                          </a:solidFill>
                        </a:rPr>
                        <a:t>혈교</a:t>
                      </a: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혈마를 중심으로 피와 독을 이용하는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19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피를 사용한 주술과 독을 이용한 무공을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역천신공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만독불침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19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대부분의 세력과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97B20C8-04BC-426D-AE9E-7B82578D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75" y="1061026"/>
            <a:ext cx="3510630" cy="22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6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609663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1976120" y="382270"/>
            <a:ext cx="31756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.문서 목차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>
              <a:off x="10047605" y="1409065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>
              <a:off x="10059035" y="4879340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920730" y="2272030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931525" y="4868545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6504A-9FCF-4A24-9624-5F7E5D3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7" name="표 23">
            <a:extLst>
              <a:ext uri="{FF2B5EF4-FFF2-40B4-BE49-F238E27FC236}">
                <a16:creationId xmlns:a16="http://schemas.microsoft.com/office/drawing/2014/main" id="{6B933A3F-116D-49FD-A6D2-060BD9FD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34960"/>
              </p:ext>
            </p:extLst>
          </p:nvPr>
        </p:nvGraphicFramePr>
        <p:xfrm>
          <a:off x="3751333" y="1944053"/>
          <a:ext cx="21083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문서 개요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임 개요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방향성 정립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세계관 확립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컨텐츠 정립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시스템 정립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7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유료화 모델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7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9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55532"/>
              </p:ext>
            </p:extLst>
          </p:nvPr>
        </p:nvGraphicFramePr>
        <p:xfrm>
          <a:off x="192405" y="3431784"/>
          <a:ext cx="5052988" cy="1730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58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 err="1">
                          <a:solidFill>
                            <a:srgbClr val="FFFFFF"/>
                          </a:solidFill>
                        </a:rPr>
                        <a:t>하오문</a:t>
                      </a: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58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다양한 구성원들로 구성되어 정보를 중심으로 하는 단체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58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사실상 특히 무공은 없다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33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점조직으로 운영되며 정파에 속하지 않을 뿐 중립을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지킨다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441065C-0D84-44EF-8332-56CA83A9E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1084385"/>
            <a:ext cx="2912365" cy="1939681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DF33E607-1D51-4DDA-BDC7-6321564F6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80231"/>
              </p:ext>
            </p:extLst>
          </p:nvPr>
        </p:nvGraphicFramePr>
        <p:xfrm>
          <a:off x="6073775" y="3435032"/>
          <a:ext cx="5488475" cy="173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304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 err="1">
                          <a:solidFill>
                            <a:srgbClr val="FFFFFF"/>
                          </a:solidFill>
                        </a:rPr>
                        <a:t>일월신교</a:t>
                      </a: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0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해와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달을 섬기는 세력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3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해를 형상화한 술법과 달을 형상화한 무술을 조합하여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일술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월무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3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정파에 소속되지 않아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사파로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분류될 뿐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정파에 가까워 정파에 우호적이며 사파에는 중립을 지킨다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F1375C0-0EAC-4CC7-BD36-A55EF6D227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1"/>
          <a:stretch/>
        </p:blipFill>
        <p:spPr>
          <a:xfrm>
            <a:off x="6096000" y="1084385"/>
            <a:ext cx="1693985" cy="22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1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618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Arial" charset="0"/>
                <a:ea typeface="나눔스퀘어" charset="0"/>
                <a:cs typeface="+mn-cs"/>
              </a:rPr>
              <a:t>21</a:t>
            </a:fld>
            <a:endParaRPr lang="ko-KR" altLang="en-US" sz="12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8" name="Rect 0">
            <a:hlinkClick r:id="rId2" action="ppaction://hlinksldjump"/>
          </p:cNvPr>
          <p:cNvSpPr>
            <a:spLocks/>
          </p:cNvSpPr>
          <p:nvPr/>
        </p:nvSpPr>
        <p:spPr>
          <a:xfrm>
            <a:off x="11353800" y="6416675"/>
            <a:ext cx="647065" cy="441960"/>
          </a:xfrm>
          <a:prstGeom prst="actionButtonDocumen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914400" rtl="0" eaLnBrk="1" latinLnBrk="1" hangingPunct="1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21</a:t>
            </a:fld>
            <a:endParaRPr lang="ko-KR" altLang="en-US"/>
          </a:p>
        </p:txBody>
      </p:sp>
      <p:sp>
        <p:nvSpPr>
          <p:cNvPr id="10" name="Rect 0">
            <a:hlinkClick r:id="rId2" action="ppaction://hlinksldjump"/>
          </p:cNvPr>
          <p:cNvSpPr>
            <a:spLocks/>
          </p:cNvSpPr>
          <p:nvPr/>
        </p:nvSpPr>
        <p:spPr>
          <a:xfrm>
            <a:off x="11353800" y="6416675"/>
            <a:ext cx="647065" cy="441960"/>
          </a:xfrm>
          <a:prstGeom prst="actionButtonDocumen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10463"/>
              </p:ext>
            </p:extLst>
          </p:nvPr>
        </p:nvGraphicFramePr>
        <p:xfrm>
          <a:off x="182563" y="3429000"/>
          <a:ext cx="4995056" cy="2057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884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 err="1">
                          <a:solidFill>
                            <a:srgbClr val="FFFFFF"/>
                          </a:solidFill>
                        </a:rPr>
                        <a:t>좌도방</a:t>
                      </a: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8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주술에 능한 도방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819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술법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부적과 주문을 적극 활용한다.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적의 행동을 제약하거나 약체화 시키는 등의 저주와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피해를 주는 주술을 주로 사용함.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51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 자체가 중립을 지키지만 </a:t>
                      </a:r>
                      <a:r>
                        <a:rPr lang="ko-KR" altLang="ko-KR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 계열 세력들과 기술적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교류가 있다.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/>
          <p:cNvCxnSpPr/>
          <p:nvPr/>
        </p:nvCxnSpPr>
        <p:spPr>
          <a:xfrm>
            <a:off x="0" y="975360"/>
            <a:ext cx="1219390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8C97E7-46CF-4A69-93C2-0019E468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" r="1"/>
          <a:stretch/>
        </p:blipFill>
        <p:spPr>
          <a:xfrm>
            <a:off x="192405" y="1051242"/>
            <a:ext cx="4221455" cy="2303780"/>
          </a:xfrm>
          <a:prstGeom prst="rect">
            <a:avLst/>
          </a:prstGeom>
        </p:spPr>
      </p:pic>
      <p:graphicFrame>
        <p:nvGraphicFramePr>
          <p:cNvPr id="13" name="표 55">
            <a:extLst>
              <a:ext uri="{FF2B5EF4-FFF2-40B4-BE49-F238E27FC236}">
                <a16:creationId xmlns:a16="http://schemas.microsoft.com/office/drawing/2014/main" id="{A3B0AFC8-1114-4A33-9A56-7C1FFEABB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20566"/>
              </p:ext>
            </p:extLst>
          </p:nvPr>
        </p:nvGraphicFramePr>
        <p:xfrm>
          <a:off x="6073775" y="3429000"/>
          <a:ext cx="5772831" cy="205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43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 err="1">
                          <a:solidFill>
                            <a:srgbClr val="FFFFFF"/>
                          </a:solidFill>
                        </a:rPr>
                        <a:t>우도방</a:t>
                      </a: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1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도법에 능한 도방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871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술법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부적과 주문을 거의 활용하지 않는다.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짧은 거리를 이동하는 기술이나 분신을 만드는 등의 도술과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번개, 바람 등의 자연 현상들을 일으키는 등의 도법을 주로 사용함.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293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 자체가 중립을 지키지만 정파 계열 세력들과 기술적 교류가 있다.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3E76294-592D-4C21-9266-044A3B4633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4"/>
          <a:stretch/>
        </p:blipFill>
        <p:spPr>
          <a:xfrm>
            <a:off x="6073775" y="1051242"/>
            <a:ext cx="2744469" cy="23037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95747"/>
              </p:ext>
            </p:extLst>
          </p:nvPr>
        </p:nvGraphicFramePr>
        <p:xfrm>
          <a:off x="348615" y="1123950"/>
          <a:ext cx="5212715" cy="479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무기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가장 능히 사용되는 무기</a:t>
                      </a: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상대를 베고 찌르는데 유용함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둔기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몽둥이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휘두르고 내리치는데 유용한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망치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20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장병기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창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긴 사거리가 특징인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봉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절곤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권법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장법 사용시 유용한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철권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장갑처럼 착용하는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근거리 타격에 사용하는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원거리에서 공격할 수 있는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베고 던질 수 있는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긴 사거리가 특징인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부채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도방에서 주로 사용하는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15F2E752-38CB-4D40-8438-473DF030934E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0A3DBE-C20E-4BD5-B098-61EE9C95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16" y="1133134"/>
            <a:ext cx="2914650" cy="1571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16D0BF-B149-44C7-840A-26C63F102B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35" y="3643997"/>
            <a:ext cx="1773115" cy="17731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B01B94-7B6F-45E8-B873-F4362CB9D8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58" y="2765084"/>
            <a:ext cx="2266608" cy="22666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E9BBE2-7967-4485-9419-5FE0BBBD69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t="1864" r="4611" b="3885"/>
          <a:stretch/>
        </p:blipFill>
        <p:spPr>
          <a:xfrm>
            <a:off x="5719396" y="1123950"/>
            <a:ext cx="3138854" cy="24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9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15F2E752-38CB-4D40-8438-473DF030934E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C105A975-71E4-4D60-ACB4-EE08D82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93208"/>
              </p:ext>
            </p:extLst>
          </p:nvPr>
        </p:nvGraphicFramePr>
        <p:xfrm>
          <a:off x="192405" y="3429000"/>
          <a:ext cx="4283929" cy="170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1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도검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많이 사용되는 무기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베기와 찌르기 등의 공격법이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2542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도에 비해 찌르기가 더 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검에 비해 베기가 더 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386DC1-C686-4BA5-80AC-9E512C30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1" y="1519970"/>
            <a:ext cx="2609850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98ECAE-3086-4574-BA04-151AEFB91C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9" t="5619" r="20219" b="5183"/>
          <a:stretch/>
        </p:blipFill>
        <p:spPr>
          <a:xfrm rot="16200000">
            <a:off x="1016832" y="695543"/>
            <a:ext cx="1108929" cy="2757783"/>
          </a:xfrm>
          <a:prstGeom prst="rect">
            <a:avLst/>
          </a:prstGeom>
        </p:spPr>
      </p:pic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28ED5FAF-E9C1-4C80-AC29-B6739114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20328"/>
              </p:ext>
            </p:extLst>
          </p:nvPr>
        </p:nvGraphicFramePr>
        <p:xfrm>
          <a:off x="6073775" y="3437792"/>
          <a:ext cx="4740763" cy="170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7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둔기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느리지만 강한 파괴력을 가진 무기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휘두르기와 내려치기 등의 공격법이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2542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몽둥이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망치에 비해 속도가 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망치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몽둥이에 비해 파괴력이 높음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2BB87893-8073-4723-88C3-B9F1DE04B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14618" y="1458957"/>
            <a:ext cx="2135798" cy="15716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3517F2-C52B-4A17-94BC-09054B48CD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r="4436"/>
          <a:stretch/>
        </p:blipFill>
        <p:spPr>
          <a:xfrm>
            <a:off x="6096000" y="1496429"/>
            <a:ext cx="2730744" cy="14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15F2E752-38CB-4D40-8438-473DF030934E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C105A975-71E4-4D60-ACB4-EE08D82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06983"/>
              </p:ext>
            </p:extLst>
          </p:nvPr>
        </p:nvGraphicFramePr>
        <p:xfrm>
          <a:off x="192405" y="3429000"/>
          <a:ext cx="4283929" cy="170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1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장병기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긴 사거리가 특징인 무기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찌르기와 베기 등의 공격법이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2542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봉에 비해 공격력이 높음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창에 비해 속도가 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28ED5FAF-E9C1-4C80-AC29-B6739114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77991"/>
              </p:ext>
            </p:extLst>
          </p:nvPr>
        </p:nvGraphicFramePr>
        <p:xfrm>
          <a:off x="6073775" y="3437792"/>
          <a:ext cx="4740763" cy="205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7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절곤</a:t>
                      </a:r>
                      <a:r>
                        <a:rPr lang="en-US" altLang="ko-KR" kern="1200" dirty="0"/>
                        <a:t>/</a:t>
                      </a:r>
                      <a:r>
                        <a:rPr lang="ko-KR" altLang="en-US" kern="1200" dirty="0"/>
                        <a:t>철권</a:t>
                      </a:r>
                      <a:r>
                        <a:rPr lang="en-US" altLang="ko-KR" kern="1200" dirty="0"/>
                        <a:t>/</a:t>
                      </a:r>
                      <a:r>
                        <a:rPr lang="ko-KR" altLang="en-US" kern="1200" dirty="0"/>
                        <a:t>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gridSpan="2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rgbClr val="000000"/>
                          </a:solidFill>
                        </a:rPr>
                        <a:t>권법</a:t>
                      </a:r>
                      <a:r>
                        <a:rPr lang="en-US" altLang="ko-KR" sz="18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rgbClr val="000000"/>
                          </a:solidFill>
                        </a:rPr>
                        <a:t>장법 사용시 유용한 무기</a:t>
                      </a:r>
                    </a:p>
                    <a:p>
                      <a:pPr latinLnBrk="1"/>
                      <a:r>
                        <a:rPr lang="ko-KR" altLang="en-US" sz="1800" dirty="0"/>
                        <a:t>주먹을 날리는 등의 공격법이 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2542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절곤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철권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괴에 비해 좀더 넓은 사거리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철권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절곤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괴에 비해 빠른 속도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절곤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철권에 비해 방어에 용이함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6927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A02536E-D9D4-4B48-8E20-82441277DA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4134" r="1199" b="3673"/>
          <a:stretch/>
        </p:blipFill>
        <p:spPr>
          <a:xfrm>
            <a:off x="298938" y="1257299"/>
            <a:ext cx="1951892" cy="18991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FAC5CA-4ACE-4B01-A2E1-F2E3CA29ED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38" b="34111"/>
          <a:stretch/>
        </p:blipFill>
        <p:spPr>
          <a:xfrm rot="18706662">
            <a:off x="2118666" y="1740594"/>
            <a:ext cx="2857500" cy="9244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56B7CC-B285-4F79-82C8-0ED5235CE1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75" y="1445070"/>
            <a:ext cx="1537714" cy="15377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4415DDF-47E8-4AFC-B116-F9A309E2D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31" y="1478261"/>
            <a:ext cx="1430277" cy="143027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D2A02EE-569F-4738-8B86-AD42899364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6" t="5503" r="3535" b="7219"/>
          <a:stretch/>
        </p:blipFill>
        <p:spPr>
          <a:xfrm>
            <a:off x="7977871" y="1461956"/>
            <a:ext cx="2004646" cy="14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3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15F2E752-38CB-4D40-8438-473DF030934E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C105A975-71E4-4D60-ACB4-EE08D82740D2}"/>
              </a:ext>
            </a:extLst>
          </p:cNvPr>
          <p:cNvGraphicFramePr>
            <a:graphicFrameLocks noGrp="1"/>
          </p:cNvGraphicFramePr>
          <p:nvPr/>
        </p:nvGraphicFramePr>
        <p:xfrm>
          <a:off x="192405" y="981075"/>
          <a:ext cx="9476740" cy="479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무기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가장 능히 사용되는 무기</a:t>
                      </a: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상대를 베고 찌르는데 유용함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도에 비해 찌르기가 더 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검에 비해 베기가 더 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둔기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몽둥이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휘두르고 내리치는데 유용한 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망치에 비해 속도가 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망치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망치에 비해 공격력이 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20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장병기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창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긴 사거리가 특징인 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봉에 비해 공격력이 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봉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창에 비해 속도가 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절곤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권법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장법 사용시 유용한 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철권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괴에 비해 좀더 넓은 사거리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철권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장갑처럼 착용하는 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절곤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괴에 비해 빠른 속도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근거리 타격에 사용하는 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절곤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철권에 비해 방어에 용이함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원거리에서 공격할 수 있는 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화살을 소비하여 먼 거리를 공격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베고 던질 수 있는 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던져서 원거리 공격 회수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긴 사거리가 특징인 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원거리에서 빠른 타격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82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부채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도방에서 주로 사용하는 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술법 사용시 보조 및 근거리 견제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86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054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>
            <a:off x="192405" y="981075"/>
            <a:ext cx="11807825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CF911-0AE4-4745-B7E1-08FF6AA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8D35763B-1845-4045-83E3-3478275AE03A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405" y="30289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1.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문서 개요</a:t>
            </a:r>
          </a:p>
        </p:txBody>
      </p:sp>
      <p:sp>
        <p:nvSpPr>
          <p:cNvPr id="2" name="실행 단추: 문서 1">
            <a:hlinkClick r:id="rId2" action="ppaction://hlinksldjump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9C5EC432-AFA5-4957-B7A3-455B45FF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69307"/>
              </p:ext>
            </p:extLst>
          </p:nvPr>
        </p:nvGraphicFramePr>
        <p:xfrm>
          <a:off x="926855" y="2247829"/>
          <a:ext cx="10328765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765">
                  <a:extLst>
                    <a:ext uri="{9D8B030D-6E8A-4147-A177-3AD203B41FA5}">
                      <a16:colId xmlns:a16="http://schemas.microsoft.com/office/drawing/2014/main" val="1566406447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기획서란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9287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기획되는 게임의 모든 기준이 되는 기획서로 기획 내에 모든 요소가 정리 되어 있는 문서이다.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문서는 게임 </a:t>
                      </a:r>
                      <a:r>
                        <a:rPr lang="ko-KR" altLang="ko-KR" sz="18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방랑엽사전의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메인 기획서로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만들기 위하여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작성되는 방향성, 세계관, 시스템 등의 기준을 정하여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개발하려는 게임의 방향성이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기준을 벗어나는 것을 막고 기획의 내용을 정확히 하기 위해 작성 되었다</a:t>
                      </a:r>
                      <a:r>
                        <a:rPr lang="ko-KR" altLang="ko-KR" sz="18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61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405" y="30289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95538"/>
              </p:ext>
            </p:extLst>
          </p:nvPr>
        </p:nvGraphicFramePr>
        <p:xfrm>
          <a:off x="1294728" y="2050661"/>
          <a:ext cx="9602543" cy="275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 dirty="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b="1" kern="1200" dirty="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b="1" kern="120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 사냥하고 다니는 방랑자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 액션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 타겟 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 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 판타지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 레이드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 스토리 라인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 플레이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실행 단추: 문서 1">
            <a:hlinkClick r:id="rId2" action="ppaction://hlinksldjump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203200" y="3816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</a:p>
        </p:txBody>
      </p:sp>
      <p:graphicFrame>
        <p:nvGraphicFramePr>
          <p:cNvPr id="8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37271"/>
              </p:ext>
            </p:extLst>
          </p:nvPr>
        </p:nvGraphicFramePr>
        <p:xfrm>
          <a:off x="192405" y="2592705"/>
          <a:ext cx="11796395" cy="350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20">
                <a:tc gridSpan="3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 및 조작법 숙지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 클리어 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일반 몬스터, 보스 몬스터, 맵, 일반 던전,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스킬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스토리를 클리어하고 성장하는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영약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수련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다회차 플레이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성장을 끝내고 스토리의 후일담을 보는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히든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스토리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레이드, 멀티 플레이,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Pvp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도장 깨기,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비무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무도회, 업적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E9F766-CBF9-4A15-BDBB-563D953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74D7E4-5404-4D5F-A611-F7D07A94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6960"/>
              </p:ext>
            </p:extLst>
          </p:nvPr>
        </p:nvGraphicFramePr>
        <p:xfrm>
          <a:off x="203199" y="1064148"/>
          <a:ext cx="11796714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16">
                  <a:extLst>
                    <a:ext uri="{9D8B030D-6E8A-4147-A177-3AD203B41FA5}">
                      <a16:colId xmlns:a16="http://schemas.microsoft.com/office/drawing/2014/main" val="2038893415"/>
                    </a:ext>
                  </a:extLst>
                </a:gridCol>
                <a:gridCol w="9845798">
                  <a:extLst>
                    <a:ext uri="{9D8B030D-6E8A-4147-A177-3AD203B41FA5}">
                      <a16:colId xmlns:a16="http://schemas.microsoft.com/office/drawing/2014/main" val="3963870604"/>
                    </a:ext>
                  </a:extLst>
                </a:gridCol>
              </a:tblGrid>
              <a:tr h="473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게임이 추구하는 게임의 목적과 목표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6423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최종목적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러트</a:t>
                      </a: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 세상의 평화를 찾는 것.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8448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플레이어의 목표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11368"/>
                  </a:ext>
                </a:extLst>
              </a:tr>
            </a:tbl>
          </a:graphicData>
        </a:graphic>
      </p:graphicFrame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F8283366-45B0-4C2A-B4BD-ACACB2970B55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실행 단추: 문서 11">
            <a:hlinkClick r:id="rId2" action="ppaction://hlinksldjump"/>
            <a:extLst>
              <a:ext uri="{FF2B5EF4-FFF2-40B4-BE49-F238E27FC236}">
                <a16:creationId xmlns:a16="http://schemas.microsoft.com/office/drawing/2014/main" id="{7AD477DD-8631-4C5B-BC0A-0418748584E9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470C45B-A901-4F87-A022-5E51A58CF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20955"/>
              </p:ext>
            </p:extLst>
          </p:nvPr>
        </p:nvGraphicFramePr>
        <p:xfrm>
          <a:off x="192088" y="1075308"/>
          <a:ext cx="6824174" cy="169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66">
                  <a:extLst>
                    <a:ext uri="{9D8B030D-6E8A-4147-A177-3AD203B41FA5}">
                      <a16:colId xmlns:a16="http://schemas.microsoft.com/office/drawing/2014/main" val="3960585485"/>
                    </a:ext>
                  </a:extLst>
                </a:gridCol>
                <a:gridCol w="5934808">
                  <a:extLst>
                    <a:ext uri="{9D8B030D-6E8A-4147-A177-3AD203B41FA5}">
                      <a16:colId xmlns:a16="http://schemas.microsoft.com/office/drawing/2014/main" val="3506115744"/>
                    </a:ext>
                  </a:extLst>
                </a:gridCol>
              </a:tblGrid>
              <a:tr h="4544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1768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정파와 </a:t>
                      </a:r>
                      <a:r>
                        <a:rPr lang="ko-KR" altLang="en-US" dirty="0" err="1"/>
                        <a:t>사파</a:t>
                      </a:r>
                      <a:r>
                        <a:rPr lang="ko-KR" altLang="en-US" dirty="0"/>
                        <a:t> 간의 전쟁이 끝나고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63149"/>
                  </a:ext>
                </a:extLst>
              </a:tr>
              <a:tr h="78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공간적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요물 같은 괴물이 있고 무협과 술법이 있는 대륙에 동쪽 끝의 작은 나라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10941"/>
                  </a:ext>
                </a:extLst>
              </a:tr>
            </a:tbl>
          </a:graphicData>
        </a:graphic>
      </p:graphicFrame>
      <p:pic>
        <p:nvPicPr>
          <p:cNvPr id="15" name="WordPictureWatermark18">
            <a:extLst>
              <a:ext uri="{FF2B5EF4-FFF2-40B4-BE49-F238E27FC236}">
                <a16:creationId xmlns:a16="http://schemas.microsoft.com/office/drawing/2014/main" id="{8167FB20-2499-4E30-B31C-40A425E2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85" y="1075055"/>
            <a:ext cx="4424045" cy="23710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B97CCC1-EE74-4F6C-A0E7-60221E42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63063"/>
              </p:ext>
            </p:extLst>
          </p:nvPr>
        </p:nvGraphicFramePr>
        <p:xfrm>
          <a:off x="192088" y="3535603"/>
          <a:ext cx="11807825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무림계에 정파는 협을 중요시하여  올바른 길을 중요시 하고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사파는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무를 중요시하여 수단을 가리지 않기에 서로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간의 대립은 언제나 존재해 왔다. 크고 작은 충돌은 언제나 있었지만 얼마전 정체 모를 세력의 개입으로 정파와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간에 큰 전쟁이 일어나고 무림 세력 자체가 크게 축소 되었다.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도사들은 본래에도 숫자 자체가 많지 않아 큰 도움은 되지 못하고 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DF85FD3-CCC6-44B2-892A-22E87ACD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34120"/>
              </p:ext>
            </p:extLst>
          </p:nvPr>
        </p:nvGraphicFramePr>
        <p:xfrm>
          <a:off x="192088" y="4906934"/>
          <a:ext cx="11807825" cy="15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99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토벌단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114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무림 세력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은 전쟁으로 세력이 크게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 약화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되어 괴물을 상대할 여력이 없고 군대는 이웃 나라에서 반란이 일어나 국경에 많은 병력을 집중하여 괴물 토벌에 많은 수의 병사를 배치할 수 없는 상황이다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처리하던 가장 큰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개의 세력들의 개입이 없어져 현재 나라에 괴물들이 창궐하여 전국 곳곳에서 괴물들로 인한 사건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사고의 숫자가 크게 늘어나 백성들과 일부 무림 세력들이 힘을 모아 괴물들을 상대하기 위한 사냥꾼 단체 토벌단을 만들었다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3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실행 단추: 문서 8">
            <a:hlinkClick r:id="rId2" action="ppaction://hlinksldjump"/>
            <a:extLst>
              <a:ext uri="{FF2B5EF4-FFF2-40B4-BE49-F238E27FC236}">
                <a16:creationId xmlns:a16="http://schemas.microsoft.com/office/drawing/2014/main" id="{4FB19F12-2FA3-4F14-879B-508FBBABE946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CF9A7-33D5-43D0-A300-BFDE2C4C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1354"/>
              </p:ext>
            </p:extLst>
          </p:nvPr>
        </p:nvGraphicFramePr>
        <p:xfrm>
          <a:off x="1401885" y="1231658"/>
          <a:ext cx="9378706" cy="407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706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41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65795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예로부터 괴물들로 인한 사건은 끝이 없었지만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무림세력과 국가 그리고 소수의 사냥꾼들의 힘으로 해결이 가능한 수준이었다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전 대륙에서 큰 사건이 일어났다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달기라 불리는 요괴가 황제를 홀리고 제국의 뒤 흔들어 파멸로 이끌었고 결국 제국을 자신의 손에 넣게 된 것이다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제국을 자신의 손에 넣었음에도 달기는 만족하지 못하였고 세상을 모두 자신의 손에 넣기 위해 제국 주변의 나라들에 혼란을 일으키고 침략하여 자신의 손에 넣었다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반도의 나라 또한 달기의 수작으로 인하여 정파와 </a:t>
                      </a:r>
                      <a:r>
                        <a:rPr lang="ko-KR" altLang="en-US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간의 큰 마찰이 일어났고 그로인한 전쟁으로 인해 세력이 약화되고 제국의 군대를 이용하여 반도의 군대를 국경에 잡아 두었다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견제할 세력이 약해지자 지맥을 수 많은 괴물들이 미쳐 날뛰게 만들어 반도를 약화 시키고 있었다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내에 정사 대전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양쪽 세력이 크게 감소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하고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갑자기 늘어난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들이 마을을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습격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하여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가족과 친구들을 잃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고 괴물들에게 복수하기 위해 괴물들을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하는 사냥꾼이 된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방랑자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토벌단에 들어가 전국을 돌아 다니며 괴물로 인한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사건, 사고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해결하며 모든 사건의 배후에 어떠한 세력이 있다는 것을 눈치채고 추적 끝에 모든 사건의 흑막 달기를 처단하여 대륙에 평화를 가져온다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.캐릭터</a:t>
            </a:r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89045"/>
              </p:ext>
            </p:extLst>
          </p:nvPr>
        </p:nvGraphicFramePr>
        <p:xfrm>
          <a:off x="187325" y="1282116"/>
          <a:ext cx="827214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94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캐릭터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이름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닉네임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플레이어 임의 설정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기본적으로 방랑자라고 불린다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성격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전체적으로 냉정 하지만 괴물에 관련된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일에는 복수귀적 면모를 보인다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9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과거 괴물들로 인해 가족과 친구를 잃은 방랑자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캐릭터에는 인간 남자와 여자가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장비는 전투 중 착용 및 해제할 수 없다.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무기는 주 설정과 보조 설정으로 최대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개 까지 설정할 수 있으며, 전투 중 자유롭게 변경할 수 있다.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무기 착용시 왼손과 오른손에 각각 1개씩 최대 2개를 장비할 수 있다.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모든 종류 무기를 사용할 수 있다. 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다양한 방법으로 경험치를 얻어 경지를 올릴 수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 (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최대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8)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캐릭터의 능력치는 레벨에 비례하여 최대 성장치가 존재한다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캐릭터의 경지가 오를 시 체력과 지구력이 일정량 상승하며 추가적인 수련 등의 방법으로 능력치들을 상승 시킬 수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5" r="20814"/>
          <a:stretch>
            <a:fillRect/>
          </a:stretch>
        </p:blipFill>
        <p:spPr>
          <a:xfrm>
            <a:off x="8526780" y="1717040"/>
            <a:ext cx="1861820" cy="3506470"/>
          </a:xfrm>
          <a:prstGeom prst="rect">
            <a:avLst/>
          </a:prstGeom>
          <a:noFill/>
        </p:spPr>
      </p:pic>
      <p:pic>
        <p:nvPicPr>
          <p:cNvPr id="8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264"/>
          <a:stretch>
            <a:fillRect/>
          </a:stretch>
        </p:blipFill>
        <p:spPr>
          <a:xfrm>
            <a:off x="10463530" y="1700530"/>
            <a:ext cx="1492885" cy="3498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664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6.캐릭터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능력치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1C90082-9A24-472A-83FC-C323AF64F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2919"/>
              </p:ext>
            </p:extLst>
          </p:nvPr>
        </p:nvGraphicFramePr>
        <p:xfrm>
          <a:off x="510540" y="1073785"/>
          <a:ext cx="874522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기본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경지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캐릭터의 강함을 표기하는 척도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삼류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일류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절정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 err="1">
                          <a:solidFill>
                            <a:srgbClr val="000000"/>
                          </a:solidFill>
                        </a:rPr>
                        <a:t>초절정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화경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현경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생사경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1 (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삼류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48776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캐릭터의 생존에 관련된 자원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 될 경우 사망한다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지구력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공격 및 달리기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구르기 등의 동작에 사용되는 자원이다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 될 경우 행동에 제한이 걸린다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착용한 무기와 내공, 외공 등의 수치에 따라 변화한다.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방어력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캐릭터가 피해를 받을 경우 관여하는 수치.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착용한 방어구와 내공, 외공 등의 수치에 따라 변화한다.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내공 수련 및 영약 등의 방법으로 상승 시킬 수 있는 수치.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외공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 수련과 전투 등의 방법으로 상승 시킬 수 있는 수치.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CF77A6BB-C7AA-4B0A-8A17-050E7CC3BAF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Pages>29</Pages>
  <Words>2293</Words>
  <Characters>0</Characters>
  <Application>Microsoft Office PowerPoint</Application>
  <DocSecurity>0</DocSecurity>
  <PresentationFormat>와이드스크린</PresentationFormat>
  <Lines>0</Lines>
  <Paragraphs>672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32</cp:revision>
  <dcterms:modified xsi:type="dcterms:W3CDTF">2023-11-09T10:49:11Z</dcterms:modified>
  <cp:version>9.103.97.45139</cp:version>
</cp:coreProperties>
</file>