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183" userDrawn="1">
          <p15:clr>
            <a:srgbClr val="A4A3A4"/>
          </p15:clr>
        </p15:guide>
        <p15:guide id="2" orient="horz" pos="913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7151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582" y="108"/>
      </p:cViewPr>
      <p:guideLst>
        <p:guide pos="3840"/>
        <p:guide orient="horz" pos="2183"/>
        <p:guide orient="horz" pos="913"/>
        <p:guide orient="horz" pos="4088"/>
        <p:guide pos="529"/>
        <p:guide pos="7151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이터널 리턴 역기획서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특성</a:t>
            </a:r>
            <a:r>
              <a:rPr lang="en-US" altLang="ko-KR" dirty="0"/>
              <a:t>-</a:t>
            </a:r>
            <a:r>
              <a:rPr lang="ko-KR" altLang="en-US" dirty="0"/>
              <a:t>저항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10</a:t>
            </a:fld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8C21CB4B-0946-4948-9422-E7F2B5AD8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824943"/>
              </p:ext>
            </p:extLst>
          </p:nvPr>
        </p:nvGraphicFramePr>
        <p:xfrm>
          <a:off x="1073648" y="1695573"/>
          <a:ext cx="415385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490559957"/>
                    </a:ext>
                  </a:extLst>
                </a:gridCol>
                <a:gridCol w="1406843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1797367">
                  <a:extLst>
                    <a:ext uri="{9D8B030D-6E8A-4147-A177-3AD203B41FA5}">
                      <a16:colId xmlns:a16="http://schemas.microsoft.com/office/drawing/2014/main" val="362153408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특성군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핵심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보조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37084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저항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금강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대담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13307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먹보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41880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불괴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92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특공대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67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빛의 수호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불굴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41190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캠핑 가이드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46873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응징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6982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견고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04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64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특성</a:t>
            </a:r>
            <a:r>
              <a:rPr lang="en-US" altLang="ko-KR" dirty="0"/>
              <a:t>-</a:t>
            </a:r>
            <a:r>
              <a:rPr lang="ko-KR" altLang="en-US" dirty="0"/>
              <a:t>지원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11</a:t>
            </a:fld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8C21CB4B-0946-4948-9422-E7F2B5AD8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45294"/>
              </p:ext>
            </p:extLst>
          </p:nvPr>
        </p:nvGraphicFramePr>
        <p:xfrm>
          <a:off x="1073648" y="1695573"/>
          <a:ext cx="415385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490559957"/>
                    </a:ext>
                  </a:extLst>
                </a:gridCol>
                <a:gridCol w="1406843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1797367">
                  <a:extLst>
                    <a:ext uri="{9D8B030D-6E8A-4147-A177-3AD203B41FA5}">
                      <a16:colId xmlns:a16="http://schemas.microsoft.com/office/drawing/2014/main" val="362153408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특성군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핵심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보조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초재생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가시덤불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1330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시가전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19832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증폭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드론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5391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후방 보급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80794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치유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드론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5681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할인 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991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헌신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586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사냥의 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054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74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문서 개요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35769"/>
              </p:ext>
            </p:extLst>
          </p:nvPr>
        </p:nvGraphicFramePr>
        <p:xfrm>
          <a:off x="2257742" y="2880848"/>
          <a:ext cx="7676515" cy="92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9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이유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문서는 게임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“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이터널 리턴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”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역기획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하기 위해 작성되었다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목적 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게임의 구조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구성 요소를 파악하기 위해서 작성되었다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목표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게임을 정확히 파악하여 추후에 작성될 문서들의 완성도를 높이는 것이다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게임 게요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804982"/>
              </p:ext>
            </p:extLst>
          </p:nvPr>
        </p:nvGraphicFramePr>
        <p:xfrm>
          <a:off x="2257742" y="2353310"/>
          <a:ext cx="7676515" cy="215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9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이터널 리턴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부제목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영원회귀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이터널 리턴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장르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쿼터뷰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moba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배틀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로얄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82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 타겟층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서처컬처에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관심이 많은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~30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325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핵심 특징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서바이벌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장비 제작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팀 매치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무기 선택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658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플랫폼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716988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6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방향성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105141"/>
              </p:ext>
            </p:extLst>
          </p:nvPr>
        </p:nvGraphicFramePr>
        <p:xfrm>
          <a:off x="1338102" y="1663187"/>
          <a:ext cx="9515793" cy="92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7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추구하는 목표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032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게임의 목적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실험을 통해서 완벽한 인류를 만들어 내는 것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플레이어의 목적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실험에서 최후까지 살아남아 승자가 되는 것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4</a:t>
            </a:fld>
            <a:endParaRPr lang="ko-KR" altLang="en-US"/>
          </a:p>
        </p:txBody>
      </p:sp>
      <p:graphicFrame>
        <p:nvGraphicFramePr>
          <p:cNvPr id="5" name="표 1">
            <a:extLst>
              <a:ext uri="{FF2B5EF4-FFF2-40B4-BE49-F238E27FC236}">
                <a16:creationId xmlns:a16="http://schemas.microsoft.com/office/drawing/2014/main" id="{D0C9C8F0-7060-4699-B1AF-1318BE5F8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904775"/>
              </p:ext>
            </p:extLst>
          </p:nvPr>
        </p:nvGraphicFramePr>
        <p:xfrm>
          <a:off x="1338103" y="2761176"/>
          <a:ext cx="9515793" cy="29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단계별 방향성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실험을 통해서 완벽한 인류를 만들어 내는 것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준비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플레이어들이 자신이 원하는 실험체를 선택하고 해당 실험체에 맞는 루트를 선택하거나 만든다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995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일차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시작 단계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플레이어들은 자신이 선택한 루트에 따라서 재료를 모아서 장비를 만들고 자신의 팀원에게 합류한다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섬을 돌아 다니며 동물을 잡고 성장한다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2~4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일차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성장 단계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섬 곳곳에 생성되는 </a:t>
                      </a:r>
                      <a:r>
                        <a:rPr lang="ko-KR" altLang="en-US" sz="1400" b="0" i="0" kern="1200" dirty="0">
                          <a:solidFill>
                            <a:srgbClr val="7030A0"/>
                          </a:solidFill>
                          <a:latin typeface="맑은 고딕" charset="0"/>
                          <a:ea typeface="맑은 고딕" charset="0"/>
                        </a:rPr>
                        <a:t>영웅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등급 재료 아이템을 얻기 위해 해당 장소로 모이고 크고 작은 교전이 일어난다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동물을 사냥하고 모은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크레딧을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소비하여 키오스크에서 원하는 아이템을 구매한다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다양한 방법으로 획득한 아이템으로 전력을 강화한다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맵 곳곳에 금지구역이 지정되고 생존자들이 서서히 모이게 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775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일차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최종 단계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최종 구역에서 모인 생존자들이 최후의 생존팀이 되기 위해 싸운다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87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번외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크레딧을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모아 섬에서 탈출한다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55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39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/>
              <a:t>실험체</a:t>
            </a:r>
            <a:r>
              <a:rPr lang="en-US" altLang="ko-KR" dirty="0"/>
              <a:t>(</a:t>
            </a:r>
            <a:r>
              <a:rPr lang="ko-KR" altLang="en-US" dirty="0"/>
              <a:t>캐릭터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71430"/>
              </p:ext>
            </p:extLst>
          </p:nvPr>
        </p:nvGraphicFramePr>
        <p:xfrm>
          <a:off x="839788" y="1439863"/>
          <a:ext cx="10514647" cy="158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이터널 리턴의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플레이어는 많은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실험체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중 자신이 원하는 실험체를 선택하여 플레이할 수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일부 실험체는 사용할 무기의 종류를 선택할 수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실험체들을 각자 고유의 스킬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패시브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Q, W, E, R),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장착한 무기의 종류에 따른 무기 스킬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</a:p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 시작 시 선택할 수 있는 전술 스킬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</a:p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 시작 시 선택할 수 있는 패시브 스킬인 특성들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핵심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보조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</a:p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총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개의 스킬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패시브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액티브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가진다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5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1993ED0-EF14-4437-A434-14B35C0D8D29}"/>
              </a:ext>
            </a:extLst>
          </p:cNvPr>
          <p:cNvGrpSpPr/>
          <p:nvPr/>
        </p:nvGrpSpPr>
        <p:grpSpPr>
          <a:xfrm>
            <a:off x="6840796" y="3189154"/>
            <a:ext cx="4357161" cy="3167196"/>
            <a:chOff x="6735289" y="2689196"/>
            <a:chExt cx="4357161" cy="316719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ADFE117-8B77-4B12-BDE4-A1A5A34F1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201" b="94683" l="8259" r="89509">
                          <a14:foregroundMark x1="11161" y1="7204" x2="11161" y2="7204"/>
                          <a14:foregroundMark x1="10268" y1="5317" x2="10268" y2="5317"/>
                          <a14:foregroundMark x1="9598" y1="3774" x2="9598" y2="3774"/>
                          <a14:foregroundMark x1="8705" y1="2401" x2="8705" y2="2401"/>
                          <a14:foregroundMark x1="8259" y1="1201" x2="8259" y2="1201"/>
                          <a14:foregroundMark x1="73214" y1="40309" x2="73214" y2="40309"/>
                          <a14:foregroundMark x1="76116" y1="41166" x2="76116" y2="41166"/>
                          <a14:foregroundMark x1="64955" y1="25386" x2="64955" y2="25386"/>
                          <a14:foregroundMark x1="42634" y1="91081" x2="42634" y2="91081"/>
                          <a14:foregroundMark x1="39063" y1="93654" x2="39063" y2="93654"/>
                          <a14:foregroundMark x1="63839" y1="94683" x2="63839" y2="94683"/>
                          <a14:foregroundMark x1="68080" y1="93825" x2="68080" y2="93825"/>
                          <a14:foregroundMark x1="79464" y1="48542" x2="79464" y2="48542"/>
                          <a14:foregroundMark x1="75893" y1="43396" x2="75893" y2="43396"/>
                          <a14:foregroundMark x1="85268" y1="49400" x2="85268" y2="49400"/>
                          <a14:foregroundMark x1="86161" y1="47684" x2="86161" y2="47684"/>
                          <a14:foregroundMark x1="8259" y1="80789" x2="8259" y2="80789"/>
                          <a14:foregroundMark x1="11718" y1="82504" x2="12054" y2="82676"/>
                          <a14:foregroundMark x1="11384" y1="82333" x2="11718" y2="82504"/>
                          <a14:foregroundMark x1="11048" y1="82161" x2="11384" y2="82333"/>
                          <a14:foregroundMark x1="10714" y1="81990" x2="11048" y2="82161"/>
                          <a14:foregroundMark x1="10378" y1="81818" x2="10714" y2="81990"/>
                          <a14:foregroundMark x1="9818" y1="81531" x2="10378" y2="81818"/>
                          <a14:foregroundMark x1="47321" y1="54889" x2="47545" y2="54545"/>
                          <a14:foregroundMark x1="65402" y1="40995" x2="65848" y2="41338"/>
                          <a14:backgroundMark x1="9598" y1="82333" x2="9598" y2="82333"/>
                          <a14:backgroundMark x1="34598" y1="61063" x2="34598" y2="61063"/>
                          <a14:backgroundMark x1="31696" y1="63808" x2="31696" y2="63808"/>
                          <a14:backgroundMark x1="36384" y1="62436" x2="36384" y2="62436"/>
                          <a14:backgroundMark x1="33259" y1="59348" x2="33259" y2="59348"/>
                          <a14:backgroundMark x1="11830" y1="82676" x2="11830" y2="82676"/>
                          <a14:backgroundMark x1="12277" y1="82847" x2="12277" y2="82847"/>
                          <a14:backgroundMark x1="11161" y1="82504" x2="11161" y2="82504"/>
                          <a14:backgroundMark x1="9821" y1="81990" x2="9821" y2="81990"/>
                          <a14:backgroundMark x1="10268" y1="82161" x2="10268" y2="82161"/>
                          <a14:backgroundMark x1="10714" y1="82504" x2="10714" y2="82504"/>
                          <a14:backgroundMark x1="11830" y1="82676" x2="11830" y2="82676"/>
                          <a14:backgroundMark x1="8705" y1="80446" x2="8705" y2="80446"/>
                          <a14:backgroundMark x1="8036" y1="81304" x2="9152" y2="81990"/>
                          <a14:backgroundMark x1="8259" y1="80789" x2="8259" y2="80789"/>
                          <a14:backgroundMark x1="9598" y1="81818" x2="9598" y2="81818"/>
                          <a14:backgroundMark x1="48884" y1="81132" x2="48884" y2="81132"/>
                          <a14:backgroundMark x1="50670" y1="68954" x2="50670" y2="68954"/>
                          <a14:backgroundMark x1="50670" y1="66209" x2="51339" y2="67753"/>
                          <a14:backgroundMark x1="41964" y1="72213" x2="41964" y2="72213"/>
                          <a14:backgroundMark x1="41964" y1="77358" x2="41964" y2="77358"/>
                          <a14:backgroundMark x1="37723" y1="78902" x2="37723" y2="78902"/>
                          <a14:backgroundMark x1="33929" y1="79588" x2="33929" y2="79588"/>
                          <a14:backgroundMark x1="61384" y1="65866" x2="61384" y2="65866"/>
                          <a14:backgroundMark x1="62054" y1="65523" x2="62054" y2="65523"/>
                          <a14:backgroundMark x1="50000" y1="58319" x2="50000" y2="58319"/>
                          <a14:backgroundMark x1="67411" y1="42539" x2="67411" y2="42539"/>
                          <a14:backgroundMark x1="50670" y1="57633" x2="50670" y2="58491"/>
                          <a14:backgroundMark x1="66295" y1="41338" x2="66295" y2="41338"/>
                          <a14:backgroundMark x1="73884" y1="41338" x2="74554" y2="41681"/>
                          <a14:backgroundMark x1="62277" y1="27959" x2="62277" y2="27959"/>
                          <a14:backgroundMark x1="57143" y1="27444" x2="57143" y2="27444"/>
                          <a14:backgroundMark x1="47321" y1="28645" x2="47321" y2="28645"/>
                          <a14:backgroundMark x1="50223" y1="27787" x2="50223" y2="27787"/>
                          <a14:backgroundMark x1="48884" y1="26930" x2="48884" y2="26930"/>
                          <a14:backgroundMark x1="65179" y1="25386" x2="65179" y2="25386"/>
                          <a14:backgroundMark x1="62946" y1="26415" x2="62946" y2="264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2583" y="2935026"/>
              <a:ext cx="2219867" cy="28888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72E7559-B0E6-4826-9C79-FC034AC930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2105" l="7453" r="100000">
                          <a14:foregroundMark x1="55895" y1="28947" x2="61454" y2="51154"/>
                          <a14:foregroundMark x1="40195" y1="22022" x2="66035" y2="63296"/>
                          <a14:foregroundMark x1="42150" y1="8172" x2="56200" y2="18052"/>
                          <a14:foregroundMark x1="56200" y1="18052" x2="57850" y2="16851"/>
                          <a14:foregroundMark x1="81735" y1="40305" x2="95480" y2="56602"/>
                          <a14:foregroundMark x1="88210" y1="54432" x2="88210" y2="54432"/>
                          <a14:foregroundMark x1="88577" y1="53416" x2="90165" y2="53601"/>
                          <a14:foregroundMark x1="69273" y1="90720" x2="75199" y2="92198"/>
                          <a14:foregroundMark x1="22908" y1="67729" x2="22908" y2="67729"/>
                          <a14:foregroundMark x1="23519" y1="66990" x2="23519" y2="66990"/>
                          <a14:foregroundMark x1="14050" y1="45014" x2="14050" y2="45014"/>
                          <a14:foregroundMark x1="7514" y1="43306" x2="7514" y2="43306"/>
                          <a14:foregroundMark x1="56200" y1="10203" x2="56200" y2="10203"/>
                          <a14:foregroundMark x1="51313" y1="4986" x2="55528" y2="8726"/>
                          <a14:foregroundMark x1="58522" y1="16343" x2="67990" y2="24515"/>
                          <a14:foregroundMark x1="63103" y1="19067" x2="65058" y2="20776"/>
                          <a14:foregroundMark x1="59133" y1="8910" x2="63714" y2="17590"/>
                          <a14:foregroundMark x1="41539" y1="12927" x2="35247" y2="2128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35289" y="2689196"/>
              <a:ext cx="2394057" cy="31671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14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/>
              <a:t>실험체</a:t>
            </a:r>
            <a:r>
              <a:rPr lang="en-US" altLang="ko-KR" dirty="0"/>
              <a:t>(</a:t>
            </a:r>
            <a:r>
              <a:rPr lang="ko-KR" altLang="en-US" dirty="0"/>
              <a:t>캐릭터</a:t>
            </a:r>
            <a:r>
              <a:rPr lang="en-US" altLang="ko-KR" dirty="0"/>
              <a:t>)-</a:t>
            </a:r>
            <a:r>
              <a:rPr lang="ko-KR" altLang="en-US" dirty="0"/>
              <a:t>능력치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6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1467EA2-915B-4871-9461-EEA0828CA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00281"/>
              </p:ext>
            </p:extLst>
          </p:nvPr>
        </p:nvGraphicFramePr>
        <p:xfrm>
          <a:off x="1370025" y="1678121"/>
          <a:ext cx="442573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2153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공격력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방어력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13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 재생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51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스태미너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89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스태미너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재생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62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공격속도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07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치명타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75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이동 속도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68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08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59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/>
              <a:t>실험체</a:t>
            </a:r>
            <a:r>
              <a:rPr lang="en-US" altLang="ko-KR" dirty="0"/>
              <a:t>(</a:t>
            </a:r>
            <a:r>
              <a:rPr lang="ko-KR" altLang="en-US" dirty="0"/>
              <a:t>캐릭터</a:t>
            </a:r>
            <a:r>
              <a:rPr lang="en-US" altLang="ko-KR" dirty="0"/>
              <a:t>)-</a:t>
            </a:r>
            <a:r>
              <a:rPr lang="ko-KR" altLang="en-US" dirty="0"/>
              <a:t>숙련도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7</a:t>
            </a:fld>
            <a:endParaRPr lang="ko-KR" altLang="en-US"/>
          </a:p>
        </p:txBody>
      </p: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176599DE-4FCF-4974-A90A-FA83645CF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395297"/>
              </p:ext>
            </p:extLst>
          </p:nvPr>
        </p:nvGraphicFramePr>
        <p:xfrm>
          <a:off x="1585241" y="4857864"/>
          <a:ext cx="4197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8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2153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무기 숙련도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공격속도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증폭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133078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4A37EBF4-D9DA-40B9-BDDC-02946B0BF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801852"/>
              </p:ext>
            </p:extLst>
          </p:nvPr>
        </p:nvGraphicFramePr>
        <p:xfrm>
          <a:off x="1585241" y="1843549"/>
          <a:ext cx="419713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8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2153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무기 숙련도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방어 숙련도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13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사냥 숙련도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41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제작 숙련도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6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탐색 숙련도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411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이동 숙련도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468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12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특성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8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ED4F74E-099E-4076-947B-E91E483E4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45755"/>
              </p:ext>
            </p:extLst>
          </p:nvPr>
        </p:nvGraphicFramePr>
        <p:xfrm>
          <a:off x="839788" y="2069306"/>
          <a:ext cx="1051242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2424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특성 이란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이터널 리턴에서 실험 시작전에 고를 수 있는 일종의 공용 패시브 스킬들로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특성군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별로 핵심이 되는 효과를 가진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핵심 효과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와 해당 특성군을 보조하는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보조 효과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로 이루어져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특성군은 공격을 할 때 영향을 주는 파괴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특성군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공격을 받을 때 영향을 주는 저항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특성군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아군을 지원할 때 영향을 주는 지원 특성군이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38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특성</a:t>
            </a:r>
            <a:r>
              <a:rPr lang="en-US" altLang="ko-KR" dirty="0"/>
              <a:t>-</a:t>
            </a:r>
            <a:r>
              <a:rPr lang="ko-KR" altLang="en-US" dirty="0"/>
              <a:t>파괴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9</a:t>
            </a:fld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8C21CB4B-0946-4948-9422-E7F2B5AD8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66906"/>
              </p:ext>
            </p:extLst>
          </p:nvPr>
        </p:nvGraphicFramePr>
        <p:xfrm>
          <a:off x="1073648" y="1982153"/>
          <a:ext cx="415385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490559957"/>
                    </a:ext>
                  </a:extLst>
                </a:gridCol>
                <a:gridCol w="1406843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1797367">
                  <a:extLst>
                    <a:ext uri="{9D8B030D-6E8A-4147-A177-3AD203B41FA5}">
                      <a16:colId xmlns:a16="http://schemas.microsoft.com/office/drawing/2014/main" val="362153408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특성군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핵심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보조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37084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파괴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취약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철갑탄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13307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엔도르핀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41880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흡혈마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92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열세극복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67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벽력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영혼 흡수 장치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41190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상처 악화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46873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아드레날린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6982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육식 주의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04664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27C183F-D861-45B7-891E-B9C66BD16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131153"/>
              </p:ext>
            </p:extLst>
          </p:nvPr>
        </p:nvGraphicFramePr>
        <p:xfrm>
          <a:off x="6096000" y="2069306"/>
          <a:ext cx="388731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2628106">
                  <a:extLst>
                    <a:ext uri="{9D8B030D-6E8A-4147-A177-3AD203B41FA5}">
                      <a16:colId xmlns:a16="http://schemas.microsoft.com/office/drawing/2014/main" val="247420693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파괴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특성군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특징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핵심 특성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실험체가 적을 공격 했을 때 추가 피해를 주거나 일정 획수 이상 공격 했을 때 공격에 도움을 주는 효과를 가진다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보조 특성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40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09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Pages>7</Pages>
  <Words>535</Words>
  <Characters>0</Characters>
  <Application>Microsoft Office PowerPoint</Application>
  <DocSecurity>0</DocSecurity>
  <PresentationFormat>와이드스크린</PresentationFormat>
  <Lines>0</Lines>
  <Paragraphs>149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이터널 리턴 역기획서</vt:lpstr>
      <vt:lpstr>문서 개요</vt:lpstr>
      <vt:lpstr>게임 게요</vt:lpstr>
      <vt:lpstr>방향성</vt:lpstr>
      <vt:lpstr>실험체(캐릭터)</vt:lpstr>
      <vt:lpstr>실험체(캐릭터)-능력치</vt:lpstr>
      <vt:lpstr>실험체(캐릭터)-숙련도</vt:lpstr>
      <vt:lpstr>특성</vt:lpstr>
      <vt:lpstr>특성-파괴</vt:lpstr>
      <vt:lpstr>특성-저항</vt:lpstr>
      <vt:lpstr>특성-지원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54</cp:revision>
  <dcterms:modified xsi:type="dcterms:W3CDTF">2024-04-03T10:49:38Z</dcterms:modified>
  <cp:version>9.103.97.45139</cp:version>
</cp:coreProperties>
</file>