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73" r:id="rId14"/>
  </p:sldMasterIdLst>
  <p:sldIdLst>
    <p:sldId id="278" r:id="rId16"/>
    <p:sldId id="279" r:id="rId17"/>
    <p:sldId id="285" r:id="rId18"/>
    <p:sldId id="287" r:id="rId19"/>
    <p:sldId id="288" r:id="rId20"/>
    <p:sldId id="289" r:id="rId21"/>
    <p:sldId id="290" r:id="rId22"/>
    <p:sldId id="29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1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6F3A05"/>
    <a:srgbClr val="DACFA6"/>
    <a:srgbClr val="C3B171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13" d="100"/>
          <a:sy n="113" d="100"/>
        </p:scale>
        <p:origin x="510" y="96"/>
      </p:cViewPr>
      <p:guideLst>
        <p:guide orient="horz" pos="2181"/>
        <p:guide pos="38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4" Type="http://schemas.openxmlformats.org/officeDocument/2006/relationships/slideMaster" Target="slideMasters/slideMaster1.xml"></Relationship><Relationship Id="rId15" Type="http://schemas.openxmlformats.org/officeDocument/2006/relationships/theme" Target="theme/theme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viewProps" Target="viewProps.xml"></Relationship><Relationship Id="rId25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8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A22A71-41D0-496C-964C-0175C6758C97}"/>
              </a:ext>
            </a:extLst>
          </p:cNvPr>
          <p:cNvSpPr txBox="1"/>
          <p:nvPr/>
        </p:nvSpPr>
        <p:spPr>
          <a:xfrm>
            <a:off x="3792220" y="3259455"/>
            <a:ext cx="4608830" cy="1107440"/>
          </a:xfrm>
          <a:prstGeom prst="rect">
            <a:avLst/>
          </a:prstGeom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66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메인</a:t>
            </a:r>
            <a:r>
              <a:rPr lang="ko-KR" altLang="en-US" sz="66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 </a:t>
            </a:r>
            <a:r>
              <a:rPr lang="ko-KR" altLang="en-US" sz="66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기획서</a:t>
            </a:r>
            <a:endParaRPr lang="ko-KR" altLang="en-US" sz="6600" b="1">
              <a:solidFill>
                <a:schemeClr val="bg1"/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B2453-93D5-45E5-9BFB-1834F625C563}"/>
              </a:ext>
            </a:extLst>
          </p:cNvPr>
          <p:cNvSpPr txBox="1"/>
          <p:nvPr/>
        </p:nvSpPr>
        <p:spPr>
          <a:xfrm>
            <a:off x="11146155" y="6280150"/>
            <a:ext cx="762000" cy="323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7F0A803B-1F3E-4C39-8FF8-FB05D8F65C4C}"/>
              </a:ext>
            </a:extLst>
          </p:cNvPr>
          <p:cNvGrpSpPr>
            <a:grpSpLocks noChangeAspect="1"/>
          </p:cNvGrpSpPr>
          <p:nvPr/>
        </p:nvGrpSpPr>
        <p:grpSpPr>
          <a:xfrm>
            <a:off x="7358380" y="984885"/>
            <a:ext cx="4058920" cy="5074285"/>
            <a:chOff x="7358380" y="984885"/>
            <a:chExt cx="4058920" cy="5074285"/>
          </a:xfrm>
        </p:grpSpPr>
        <p:sp>
          <p:nvSpPr>
            <p:cNvPr id="23" name="직사각형 22"/>
            <p:cNvSpPr>
              <a:spLocks/>
            </p:cNvSpPr>
            <p:nvPr/>
          </p:nvSpPr>
          <p:spPr>
            <a:xfrm rot="720000">
              <a:off x="7927340" y="1226820"/>
              <a:ext cx="3316605" cy="4584700"/>
            </a:xfrm>
            <a:prstGeom prst="rect"/>
            <a:noFill/>
            <a:ln w="76200" cap="flat" cmpd="sng">
              <a:solidFill>
                <a:schemeClr val="bg1">
                  <a:lumMod val="8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21" name="직사각형 20"/>
            <p:cNvSpPr>
              <a:spLocks/>
            </p:cNvSpPr>
            <p:nvPr/>
          </p:nvSpPr>
          <p:spPr>
            <a:xfrm rot="1260000">
              <a:off x="7358380" y="984885"/>
              <a:ext cx="4059555" cy="5074920"/>
            </a:xfrm>
            <a:prstGeom prst="rect"/>
            <a:noFill/>
            <a:ln w="76200" cap="flat" cmpd="sng">
              <a:solidFill>
                <a:schemeClr val="bg1">
                  <a:lumMod val="85000"/>
                  <a:alpha val="10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</p:grpSp>
      <p:sp>
        <p:nvSpPr>
          <p:cNvPr id="2" name="직사각형 1"/>
          <p:cNvSpPr>
            <a:spLocks/>
          </p:cNvSpPr>
          <p:nvPr/>
        </p:nvSpPr>
        <p:spPr>
          <a:xfrm rot="0">
            <a:off x="0" y="0"/>
            <a:ext cx="6096635" cy="6858635"/>
          </a:xfrm>
          <a:prstGeom prst="rect"/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>
            <a:spLocks/>
          </p:cNvSpPr>
          <p:nvPr/>
        </p:nvSpPr>
        <p:spPr>
          <a:xfrm rot="0" flipH="1">
            <a:off x="1976120" y="382270"/>
            <a:ext cx="317563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bg1"/>
                </a:solidFill>
                <a:latin typeface="나눔스퀘어 ExtraBold" charset="0"/>
                <a:ea typeface="나눔스퀘어 ExtraBold" charset="0"/>
              </a:rPr>
              <a:t>1.문서 개요</a:t>
            </a:r>
            <a:endParaRPr lang="ko-KR" altLang="en-US" sz="3600" b="1">
              <a:solidFill>
                <a:schemeClr val="bg1"/>
              </a:solidFill>
              <a:latin typeface="나눔스퀘어 ExtraBold" charset="0"/>
              <a:ea typeface="나눔스퀘어 ExtraBold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FB4E899-95F6-4D97-A75E-268DD0CBA429}"/>
              </a:ext>
            </a:extLst>
          </p:cNvPr>
          <p:cNvGrpSpPr>
            <a:grpSpLocks noChangeAspect="1"/>
          </p:cNvGrpSpPr>
          <p:nvPr/>
        </p:nvGrpSpPr>
        <p:grpSpPr>
          <a:xfrm>
            <a:off x="10047605" y="1409065"/>
            <a:ext cx="1758315" cy="5213985"/>
            <a:chOff x="10047605" y="1409065"/>
            <a:chExt cx="1758315" cy="5213985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29" name="다이아몬드 28"/>
            <p:cNvSpPr>
              <a:spLocks/>
            </p:cNvSpPr>
            <p:nvPr/>
          </p:nvSpPr>
          <p:spPr>
            <a:xfrm rot="0">
              <a:off x="10047605" y="1409065"/>
              <a:ext cx="1744980" cy="1744980"/>
            </a:xfrm>
            <a:prstGeom prst="diamond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30" name="직각 삼각형 29"/>
            <p:cNvSpPr>
              <a:spLocks/>
            </p:cNvSpPr>
            <p:nvPr/>
          </p:nvSpPr>
          <p:spPr>
            <a:xfrm rot="16200000">
              <a:off x="10047605" y="3143885"/>
              <a:ext cx="873125" cy="873125"/>
            </a:xfrm>
            <a:prstGeom prst="rtTriangle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31" name="직각 삼각형 30"/>
            <p:cNvSpPr>
              <a:spLocks/>
            </p:cNvSpPr>
            <p:nvPr/>
          </p:nvSpPr>
          <p:spPr>
            <a:xfrm rot="5400000">
              <a:off x="10933430" y="3996690"/>
              <a:ext cx="873125" cy="873125"/>
            </a:xfrm>
            <a:prstGeom prst="rtTriangle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sp>
          <p:nvSpPr>
            <p:cNvPr id="32" name="다이아몬드 31"/>
            <p:cNvSpPr>
              <a:spLocks/>
            </p:cNvSpPr>
            <p:nvPr/>
          </p:nvSpPr>
          <p:spPr>
            <a:xfrm rot="0">
              <a:off x="10059035" y="4879340"/>
              <a:ext cx="1744980" cy="1744980"/>
            </a:xfrm>
            <a:prstGeom prst="diamond"/>
            <a:grpFill/>
            <a:ln w="0">
              <a:noFill/>
              <a:prstDash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numCol="1" vert="horz" anchor="ctr">
              <a:noAutofit/>
            </a:bodyPr>
            <a:lstStyle/>
            <a:p>
              <a:pPr marL="0" indent="0" algn="ctr" latinLnBrk="0">
                <a:buFontTx/>
                <a:buNone/>
              </a:pPr>
              <a:endParaRPr lang="ko-KR" altLang="en-US"/>
            </a:p>
          </p:txBody>
        </p:sp>
        <p:cxnSp>
          <p:nvCxnSpPr>
            <p:cNvPr id="34" name="직선 연결선 33"/>
            <p:cNvCxnSpPr/>
            <p:nvPr/>
          </p:nvCxnSpPr>
          <p:spPr>
            <a:xfrm rot="0">
              <a:off x="10920730" y="2272030"/>
              <a:ext cx="635" cy="873125"/>
            </a:xfrm>
            <a:prstGeom prst="line"/>
            <a:grpFill/>
            <a:ln w="635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 rot="0">
              <a:off x="10931525" y="4868545"/>
              <a:ext cx="635" cy="873125"/>
            </a:xfrm>
            <a:prstGeom prst="line"/>
            <a:grpFill/>
            <a:ln w="6350" cap="flat" cmpd="sng">
              <a:solidFill>
                <a:schemeClr val="bg1">
                  <a:alpha val="10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텍스트 상자 2"/>
          <p:cNvSpPr txBox="1">
            <a:spLocks/>
          </p:cNvSpPr>
          <p:nvPr/>
        </p:nvSpPr>
        <p:spPr>
          <a:xfrm rot="0">
            <a:off x="308610" y="1905000"/>
            <a:ext cx="5497195" cy="276415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FontTx/>
              <a:buNone/>
            </a:pPr>
            <a:r>
              <a:rPr lang="ko-KR" altLang="ko-KR" sz="1800">
                <a:solidFill>
                  <a:schemeClr val="bg1"/>
                </a:solidFill>
                <a:latin typeface="맑은 고딕" charset="0"/>
                <a:ea typeface="맑은 고딕" charset="0"/>
                <a:cs typeface="Times New Roman" charset="0"/>
              </a:rPr>
              <a:t>메인 기획서란?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  <a:cs typeface="Times New Roman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FontTx/>
              <a:buNone/>
            </a:pPr>
            <a:r>
              <a:rPr lang="ko-KR" altLang="ko-KR" sz="1800">
                <a:solidFill>
                  <a:schemeClr val="bg1"/>
                </a:solidFill>
                <a:latin typeface="맑은 고딕" charset="0"/>
                <a:ea typeface="맑은 고딕" charset="0"/>
                <a:cs typeface="Times New Roman" charset="0"/>
              </a:rPr>
              <a:t>기획되는 게임의 모든 기준이 되는 기획서로 기획 내에 모든 요소가 정리 되어 있는 문서이다.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  <a:cs typeface="Times New Roman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FontTx/>
              <a:buNone/>
            </a:pP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  <a:cs typeface="Times New Roman" charset="0"/>
            </a:endParaRPr>
          </a:p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FontTx/>
              <a:buNone/>
            </a:pPr>
            <a:r>
              <a:rPr lang="ko-KR" altLang="ko-KR" sz="1800">
                <a:solidFill>
                  <a:schemeClr val="bg1"/>
                </a:solidFill>
                <a:latin typeface="맑은 고딕" charset="0"/>
                <a:ea typeface="맑은 고딕" charset="0"/>
                <a:cs typeface="Times New Roman" charset="0"/>
              </a:rPr>
              <a:t>해당 문서는 게임 방랑엽사전의 메인 기획서로 해당 기획 내에 작성되는 방향성, 세계관, 시스템 등의 기준을 정하여 기획이 기준을 벗어나는 것을 막고 기획의 내용을 정확히 하기 위해 작성 되었다.</a:t>
            </a:r>
            <a:endParaRPr lang="ko-KR" altLang="en-US" sz="1800">
              <a:solidFill>
                <a:schemeClr val="bg1"/>
              </a:solidFill>
              <a:latin typeface="맑은 고딕" charset="0"/>
              <a:ea typeface="맑은 고딕" charset="0"/>
              <a:cs typeface="Times New Roman" charset="0"/>
            </a:endParaRPr>
          </a:p>
        </p:txBody>
      </p:sp>
      <p:graphicFrame>
        <p:nvGraphicFramePr>
          <p:cNvPr id="39" name="표 23"/>
          <p:cNvGraphicFramePr>
            <a:graphicFrameLocks noGrp="1"/>
          </p:cNvGraphicFramePr>
          <p:nvPr/>
        </p:nvGraphicFramePr>
        <p:xfrm>
          <a:off x="393700" y="5518785"/>
          <a:ext cx="31483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165"/>
                <a:gridCol w="1574165"/>
              </a:tblGrid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게</a:t>
                      </a:r>
                      <a:r>
                        <a:rPr lang="ko-KR" sz="1800" kern="1200" i="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임 개요</a:t>
                      </a:r>
                      <a:endParaRPr lang="ko-KR" altLang="en-US" sz="1800" kern="1200" i="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컨텐</a:t>
                      </a:r>
                      <a:r>
                        <a:rPr lang="ko-KR" sz="1800" kern="1200" i="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츠 정립</a:t>
                      </a:r>
                      <a:endParaRPr lang="ko-KR" altLang="en-US" sz="1800" kern="1200" i="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DFE8F4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방향</a:t>
                      </a:r>
                      <a:r>
                        <a:rPr lang="ko-KR" sz="1800" kern="1200" i="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성 정립</a:t>
                      </a:r>
                      <a:endParaRPr lang="ko-KR" altLang="en-US" sz="1800" kern="1200" i="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시스</a:t>
                      </a:r>
                      <a:r>
                        <a:rPr lang="ko-KR" sz="1800" kern="1200" i="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템 정립</a:t>
                      </a:r>
                      <a:endParaRPr lang="ko-KR" altLang="en-US" sz="1800" kern="1200" i="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BFD0E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세계</a:t>
                      </a:r>
                      <a:r>
                        <a:rPr lang="ko-KR" sz="1800" kern="1200" i="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관 확립</a:t>
                      </a:r>
                      <a:endParaRPr lang="ko-KR" altLang="en-US" sz="1800" kern="1200" i="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BFD0E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유료</a:t>
                      </a:r>
                      <a:r>
                        <a:rPr lang="ko-KR" sz="1800" kern="1200" i="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charset="0"/>
                          <a:ea typeface="맑은 고딕" charset="0"/>
                        </a:rPr>
                        <a:t>화 모델</a:t>
                      </a:r>
                      <a:endParaRPr lang="ko-KR" altLang="en-US" sz="1800" kern="1200" i="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solidFill>
                      <a:srgbClr val="DFE8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159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625"/>
            <a:ext cx="3764915" cy="64579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en-US" altLang="ko-KR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2. 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게임 개요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graphicFrame>
        <p:nvGraphicFramePr>
          <p:cNvPr id="7" name="표 3"/>
          <p:cNvGraphicFramePr>
            <a:graphicFrameLocks noGrp="1"/>
          </p:cNvGraphicFramePr>
          <p:nvPr/>
        </p:nvGraphicFramePr>
        <p:xfrm>
          <a:off x="1626870" y="2018030"/>
          <a:ext cx="89382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440"/>
                <a:gridCol w="6687820"/>
              </a:tblGrid>
              <a:tr h="370840">
                <a:tc>
                  <a:txBody>
                    <a:bodyPr/>
                    <a:lstStyle/>
                    <a:p>
                      <a:pPr marL="0" indent="0" algn="just" latinLnBrk="1" lvl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 b="1">
                          <a:solidFill>
                            <a:srgbClr val="FFFFFF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이름</a:t>
                      </a:r>
                      <a:endParaRPr lang="ko-KR" altLang="en-US" sz="2000" kern="1200" b="1">
                        <a:solidFill>
                          <a:srgbClr val="FFFFFF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t"/>
                </a:tc>
                <a:tc>
                  <a:txBody>
                    <a:bodyPr/>
                    <a:lstStyle/>
                    <a:p>
                      <a:pPr marL="0" indent="0" algn="just" latinLnBrk="1" lvl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 b="1">
                          <a:solidFill>
                            <a:srgbClr val="FFFFFF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내용</a:t>
                      </a:r>
                      <a:endParaRPr lang="ko-KR" altLang="en-US" sz="2000" kern="1200" b="1">
                        <a:solidFill>
                          <a:srgbClr val="FFFFFF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1" lvl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제목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t"/>
                </a:tc>
                <a:tc>
                  <a:txBody>
                    <a:bodyPr/>
                    <a:lstStyle/>
                    <a:p>
                      <a:pPr marL="0" indent="0" algn="just" latinLnBrk="1" lvl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방랑엽사전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1" lvl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부제목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t"/>
                </a:tc>
                <a:tc>
                  <a:txBody>
                    <a:bodyPr/>
                    <a:lstStyle/>
                    <a:p>
                      <a:pPr marL="0" indent="0" algn="just" latinLnBrk="1" lvl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괴물을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 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사냥하고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 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다니는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 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방랑자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1" lvl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장르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t"/>
                </a:tc>
                <a:tc>
                  <a:txBody>
                    <a:bodyPr/>
                    <a:lstStyle/>
                    <a:p>
                      <a:pPr marL="0" indent="0" algn="just" latinLnBrk="1" lvl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헌팅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 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액션</a:t>
                      </a:r>
                      <a:r>
                        <a:rPr lang="en-US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 RPG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1" lvl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주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 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타겟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 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연령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t"/>
                </a:tc>
                <a:tc>
                  <a:txBody>
                    <a:bodyPr/>
                    <a:lstStyle/>
                    <a:p>
                      <a:pPr marL="0" indent="0" algn="just" latinLnBrk="1" lvl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en-US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20~30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1" lvl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핵심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 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특징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t"/>
                </a:tc>
                <a:tc>
                  <a:txBody>
                    <a:bodyPr/>
                    <a:lstStyle/>
                    <a:p>
                      <a:pPr marL="0" indent="0" algn="just" latinLnBrk="1" lvl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동양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 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판타지</a:t>
                      </a:r>
                      <a:r>
                        <a:rPr lang="en-US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, 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보스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 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레이드</a:t>
                      </a:r>
                      <a:r>
                        <a:rPr lang="en-US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, 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개별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 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스토리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 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라인</a:t>
                      </a:r>
                      <a:r>
                        <a:rPr lang="en-US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, 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멀티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 </a:t>
                      </a: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플레이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just" latinLnBrk="1" lvl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ko-KR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플랫폼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t"/>
                </a:tc>
                <a:tc>
                  <a:txBody>
                    <a:bodyPr/>
                    <a:lstStyle/>
                    <a:p>
                      <a:pPr marL="0" indent="0" algn="just" latinLnBrk="1" lvl="1">
                        <a:lnSpc>
                          <a:spcPct val="107000"/>
                        </a:lnSpc>
                        <a:spcAft>
                          <a:spcPct val="800"/>
                        </a:spcAft>
                        <a:buFontTx/>
                        <a:buNone/>
                      </a:pPr>
                      <a:r>
                        <a:rPr lang="en-US" sz="2000" kern="1200">
                          <a:solidFill>
                            <a:srgbClr val="000000"/>
                          </a:solidFill>
                          <a:latin typeface="맑은 고딕" charset="0"/>
                          <a:ea typeface="나눔스퀘어 ExtraBold" charset="0"/>
                          <a:cs typeface="Times New Roman" charset="0"/>
                        </a:rPr>
                        <a:t>Pc</a:t>
                      </a:r>
                      <a:endParaRPr lang="ko-KR" altLang="en-US" sz="2000" kern="1200">
                        <a:solidFill>
                          <a:srgbClr val="000000"/>
                        </a:solidFill>
                        <a:latin typeface="맑은 고딕" charset="0"/>
                        <a:ea typeface="나눔스퀘어 ExtraBold" charset="0"/>
                        <a:cs typeface="Times New Roman" charset="0"/>
                      </a:endParaRPr>
                    </a:p>
                  </a:txBody>
                  <a:tcPr marL="68580" marR="68580" marT="0" marB="0"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76958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 rot="0">
            <a:off x="0" y="975360"/>
            <a:ext cx="12192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rot="0" flipH="1">
            <a:off x="1005840" y="174625"/>
            <a:ext cx="376491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3.방향성 정립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graphicFrame>
        <p:nvGraphicFramePr>
          <p:cNvPr id="7" name="표 24"/>
          <p:cNvGraphicFramePr>
            <a:graphicFrameLocks noGrp="1"/>
          </p:cNvGraphicFramePr>
          <p:nvPr/>
        </p:nvGraphicFramePr>
        <p:xfrm>
          <a:off x="203200" y="1085215"/>
          <a:ext cx="10288905" cy="186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005"/>
                <a:gridCol w="9486900"/>
              </a:tblGrid>
              <a:tr h="370840">
                <a:tc gridSpan="2"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게</a:t>
                      </a: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임이 추구하는 게임의 목적과 목표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목적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스토리의 최종목적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86080">
                <a:tc gridSpan="2"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현재 세계 각지에 괴물들이 창궐한 이유를 찾고 사건의 주동자를 쓰려트려 세상의 평화를 찾는 것.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70840"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목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표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의 플레이어의 목표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 gridSpan="2">
                  <a:txBody>
                    <a:bodyPr/>
                    <a:lstStyle/>
                    <a:p>
                      <a:pPr marL="0" indent="0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게임내에 존재하는 모든 보스의 공략과 모든 지역의 스토리를 클리어 하는 것.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graphicFrame>
        <p:nvGraphicFramePr>
          <p:cNvPr id="8" name="표 25"/>
          <p:cNvGraphicFramePr>
            <a:graphicFrameLocks noGrp="1"/>
          </p:cNvGraphicFramePr>
          <p:nvPr/>
        </p:nvGraphicFramePr>
        <p:xfrm>
          <a:off x="203200" y="3024505"/>
          <a:ext cx="11849100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4755"/>
                <a:gridCol w="4159250"/>
                <a:gridCol w="6475095"/>
              </a:tblGrid>
              <a:tr h="370840">
                <a:tc gridSpan="3"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단계별 방향성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단계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설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명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임 요소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게임 초입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캐릭터 생성 및 조작법 숙지하는 단계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캐릭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터 생성, 튜토리얼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4770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스토리 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진행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스토리를 진행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및 육성, 탐험 하는 단계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메인 스토리, 서브 스토리, 일반 몬스터, 보스 몬스터, 보스 맵, 일반 던전, 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제작, 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영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약, 강화, 수련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647700"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스토리 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엔딩 후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스토리 엔딩 후 무한 컨텐츠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latinLnBrk="0" hangingPunct="1" lvl="1">
                        <a:buFontTx/>
                        <a:buNone/>
                      </a:pP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강화 보스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멀티 플레이,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Pvp, 도장 깨기, 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은둔 고수 비무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다인 무도회, 토너먼트 무도회, 차륜전 무도회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, 업적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 rot="0">
            <a:off x="0" y="975360"/>
            <a:ext cx="12192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rot="0" flipH="1">
            <a:off x="1005840" y="174625"/>
            <a:ext cx="376491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4.세계관 확립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12" name="Rect 0"/>
          <p:cNvSpPr txBox="1">
            <a:spLocks/>
          </p:cNvSpPr>
          <p:nvPr/>
        </p:nvSpPr>
        <p:spPr>
          <a:xfrm rot="0">
            <a:off x="158115" y="1129665"/>
            <a:ext cx="11879580" cy="387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FontTx/>
              <a:buNone/>
            </a:pPr>
            <a:r>
              <a:rPr lang="ko-KR" altLang="ko-KR" sz="1800">
                <a:latin typeface="맑은 고딕" charset="0"/>
                <a:ea typeface="맑은 고딕" charset="0"/>
                <a:cs typeface="Times New Roman" charset="0"/>
              </a:rPr>
              <a:t>텍스트</a:t>
            </a:r>
            <a:endParaRPr lang="ko-KR" altLang="en-US" sz="1800">
              <a:latin typeface="맑은 고딕" charset="0"/>
              <a:ea typeface="맑은 고딕" charset="0"/>
              <a:cs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 rot="0">
            <a:off x="0" y="975360"/>
            <a:ext cx="12192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rot="0" flipH="1">
            <a:off x="1005840" y="174625"/>
            <a:ext cx="376491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5.컨텐츠 정립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7" name="텍스트 상자 26"/>
          <p:cNvSpPr txBox="1">
            <a:spLocks/>
          </p:cNvSpPr>
          <p:nvPr/>
        </p:nvSpPr>
        <p:spPr>
          <a:xfrm rot="0">
            <a:off x="158115" y="1129665"/>
            <a:ext cx="11879580" cy="387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FontTx/>
              <a:buNone/>
            </a:pPr>
            <a:r>
              <a:rPr lang="ko-KR" altLang="ko-KR" sz="1800">
                <a:latin typeface="맑은 고딕" charset="0"/>
                <a:ea typeface="맑은 고딕" charset="0"/>
                <a:cs typeface="Times New Roman" charset="0"/>
              </a:rPr>
              <a:t>텍스트</a:t>
            </a:r>
            <a:endParaRPr lang="ko-KR" altLang="en-US" sz="1800">
              <a:latin typeface="맑은 고딕" charset="0"/>
              <a:ea typeface="맑은 고딕" charset="0"/>
              <a:cs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 rot="0">
            <a:off x="0" y="975360"/>
            <a:ext cx="12192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rot="0" flipH="1">
            <a:off x="1005840" y="174625"/>
            <a:ext cx="376491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6.시스템 정립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7" name="텍스트 상자 27"/>
          <p:cNvSpPr txBox="1">
            <a:spLocks/>
          </p:cNvSpPr>
          <p:nvPr/>
        </p:nvSpPr>
        <p:spPr>
          <a:xfrm rot="0">
            <a:off x="158115" y="1129665"/>
            <a:ext cx="11879580" cy="387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FontTx/>
              <a:buNone/>
            </a:pPr>
            <a:r>
              <a:rPr lang="ko-KR" altLang="ko-KR" sz="1800">
                <a:latin typeface="맑은 고딕" charset="0"/>
                <a:ea typeface="맑은 고딕" charset="0"/>
                <a:cs typeface="Times New Roman" charset="0"/>
              </a:rPr>
              <a:t>텍스트</a:t>
            </a:r>
            <a:endParaRPr lang="ko-KR" altLang="en-US" sz="1800">
              <a:latin typeface="맑은 고딕" charset="0"/>
              <a:ea typeface="맑은 고딕" charset="0"/>
              <a:cs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Rect 0"/>
          <p:cNvCxnSpPr/>
          <p:nvPr/>
        </p:nvCxnSpPr>
        <p:spPr>
          <a:xfrm rot="0">
            <a:off x="0" y="975360"/>
            <a:ext cx="12192635" cy="635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 0"/>
          <p:cNvSpPr txBox="1">
            <a:spLocks/>
          </p:cNvSpPr>
          <p:nvPr/>
        </p:nvSpPr>
        <p:spPr>
          <a:xfrm rot="0" flipH="1">
            <a:off x="1005840" y="174625"/>
            <a:ext cx="3764915" cy="64579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 charset="0"/>
                <a:ea typeface="나눔스퀘어 ExtraBold" charset="0"/>
              </a:rPr>
              <a:t>7.유료화 모델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 charset="0"/>
              <a:ea typeface="나눔스퀘어 ExtraBold" charset="0"/>
            </a:endParaRPr>
          </a:p>
        </p:txBody>
      </p:sp>
      <p:sp>
        <p:nvSpPr>
          <p:cNvPr id="7" name="텍스트 상자 28"/>
          <p:cNvSpPr txBox="1">
            <a:spLocks/>
          </p:cNvSpPr>
          <p:nvPr/>
        </p:nvSpPr>
        <p:spPr>
          <a:xfrm rot="0">
            <a:off x="158115" y="1129665"/>
            <a:ext cx="11879580" cy="387985"/>
          </a:xfrm>
          <a:prstGeom prst="rect"/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just" latinLnBrk="1">
              <a:lnSpc>
                <a:spcPct val="107000"/>
              </a:lnSpc>
              <a:spcAft>
                <a:spcPts val="800"/>
              </a:spcAft>
              <a:buFontTx/>
              <a:buNone/>
            </a:pPr>
            <a:r>
              <a:rPr lang="ko-KR" altLang="ko-KR" sz="1800">
                <a:latin typeface="맑은 고딕" charset="0"/>
                <a:ea typeface="맑은 고딕" charset="0"/>
                <a:cs typeface="Times New Roman" charset="0"/>
              </a:rPr>
              <a:t>텍스트</a:t>
            </a:r>
            <a:endParaRPr lang="ko-KR" altLang="en-US" sz="1800">
              <a:latin typeface="맑은 고딕" charset="0"/>
              <a:ea typeface="맑은 고딕" charset="0"/>
              <a:cs typeface="Times New Roman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8</Pages>
  <Paragraphs>45</Paragraphs>
  <Words>565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Saebyeol Yu</dc:creator>
  <cp:lastModifiedBy>yjk0401</cp:lastModifiedBy>
  <dc:title>PowerPoint 프레젠테이션</dc:title>
  <cp:version>9.103.97.45139</cp:version>
  <dcterms:modified xsi:type="dcterms:W3CDTF">2023-10-30T10:49:45Z</dcterms:modified>
</cp:coreProperties>
</file>